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notesMasterIdLst>
    <p:notesMasterId r:id="rId22"/>
  </p:notesMasterIdLst>
  <p:sldIdLst>
    <p:sldId id="256" r:id="rId11"/>
    <p:sldId id="257" r:id="rId12"/>
    <p:sldId id="266" r:id="rId13"/>
    <p:sldId id="267" r:id="rId14"/>
    <p:sldId id="276" r:id="rId15"/>
    <p:sldId id="277" r:id="rId16"/>
    <p:sldId id="268" r:id="rId17"/>
    <p:sldId id="271" r:id="rId18"/>
    <p:sldId id="275" r:id="rId19"/>
    <p:sldId id="272" r:id="rId20"/>
    <p:sldId id="265" r:id="rId21"/>
  </p:sldIdLst>
  <p:sldSz cx="12192000" cy="6858000"/>
  <p:notesSz cx="12192000" cy="6858000"/>
  <p:embeddedFontLst>
    <p:embeddedFont>
      <p:font typeface="FIDROL+ArialMT" panose="02000500000000000000"/>
      <p:regular r:id="rId26"/>
    </p:embeddedFont>
    <p:embeddedFont>
      <p:font typeface="Calibri" panose="020F0502020204030204" charset="0"/>
      <p:regular r:id="rId27"/>
      <p:bold r:id="rId28"/>
      <p:italic r:id="rId29"/>
      <p:boldItalic r:id="rId30"/>
    </p:embeddedFont>
  </p:embeddedFontLst>
  <p:custDataLst>
    <p:tags r:id="rId3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4"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7" d="100"/>
          <a:sy n="57" d="100"/>
        </p:scale>
        <p:origin x="-2482" y="-91"/>
      </p:cViewPr>
      <p:guideLst>
        <p:guide orient="horz" pos="3184"/>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gs" Target="tags/tag1.xml"/><Relationship Id="rId30" Type="http://schemas.openxmlformats.org/officeDocument/2006/relationships/font" Target="fonts/font5.fntdata"/><Relationship Id="rId3" Type="http://schemas.openxmlformats.org/officeDocument/2006/relationships/slideMaster" Target="slideMasters/slideMaster2.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61340" y="2044369"/>
            <a:ext cx="11222034" cy="918210"/>
          </a:xfrm>
          <a:prstGeom prst="rect">
            <a:avLst/>
          </a:prstGeom>
        </p:spPr>
        <p:txBody>
          <a:bodyPr vert="horz" wrap="square" lIns="0" tIns="0" rIns="0" bIns="0" rtlCol="0">
            <a:spAutoFit/>
          </a:bodyPr>
          <a:lstStyle/>
          <a:p>
            <a:pPr marL="0" marR="0" algn="ctr">
              <a:lnSpc>
                <a:spcPts val="3580"/>
              </a:lnSpc>
              <a:spcBef>
                <a:spcPts val="0"/>
              </a:spcBef>
              <a:spcAft>
                <a:spcPts val="0"/>
              </a:spcAft>
            </a:pPr>
            <a:r>
              <a:rPr lang="en-GB" sz="3200" dirty="0">
                <a:solidFill>
                  <a:srgbClr val="000000"/>
                </a:solidFill>
                <a:latin typeface="FIDROL+ArialMT" panose="02000500000000000000"/>
                <a:cs typeface="FIDROL+ArialMT" panose="02000500000000000000"/>
              </a:rPr>
              <a:t>Semi-Supervised 2D dental image segmentation via Cross Teaching network</a:t>
            </a:r>
            <a:endParaRPr lang="en-GB" sz="3200" dirty="0">
              <a:solidFill>
                <a:srgbClr val="000000"/>
              </a:solidFill>
              <a:latin typeface="FIDROL+ArialMT" panose="02000500000000000000"/>
              <a:cs typeface="FIDROL+ArialMT" panose="02000500000000000000"/>
            </a:endParaRPr>
          </a:p>
        </p:txBody>
      </p:sp>
      <p:sp>
        <p:nvSpPr>
          <p:cNvPr id="4" name="object 4"/>
          <p:cNvSpPr txBox="1"/>
          <p:nvPr/>
        </p:nvSpPr>
        <p:spPr>
          <a:xfrm>
            <a:off x="3517188" y="3270649"/>
            <a:ext cx="5115529" cy="378618"/>
          </a:xfrm>
          <a:prstGeom prst="rect">
            <a:avLst/>
          </a:prstGeom>
        </p:spPr>
        <p:txBody>
          <a:bodyPr vert="horz" wrap="square" lIns="0" tIns="0" rIns="0" bIns="0" rtlCol="0">
            <a:spAutoFit/>
          </a:bodyPr>
          <a:lstStyle/>
          <a:p>
            <a:pPr marL="0" marR="0">
              <a:lnSpc>
                <a:spcPts val="2680"/>
              </a:lnSpc>
              <a:spcBef>
                <a:spcPts val="0"/>
              </a:spcBef>
              <a:spcAft>
                <a:spcPts val="0"/>
              </a:spcAft>
            </a:pPr>
            <a:r>
              <a:rPr sz="2400" dirty="0">
                <a:solidFill>
                  <a:srgbClr val="222A35"/>
                </a:solidFill>
                <a:latin typeface="FIDROL+ArialMT" panose="02000500000000000000"/>
                <a:cs typeface="FIDROL+ArialMT" panose="02000500000000000000"/>
              </a:rPr>
              <a:t>MICCAI</a:t>
            </a:r>
            <a:r>
              <a:rPr sz="2400" dirty="0">
                <a:solidFill>
                  <a:srgbClr val="222A35"/>
                </a:solidFill>
                <a:latin typeface="FIDROL+ArialMT" panose="02000500000000000000"/>
                <a:cs typeface="FIDROL+ArialMT" panose="02000500000000000000"/>
              </a:rPr>
              <a:t> </a:t>
            </a:r>
            <a:r>
              <a:rPr sz="2400" dirty="0">
                <a:solidFill>
                  <a:srgbClr val="222A35"/>
                </a:solidFill>
                <a:latin typeface="FIDROL+ArialMT" panose="02000500000000000000"/>
                <a:cs typeface="FIDROL+ArialMT" panose="02000500000000000000"/>
              </a:rPr>
              <a:t>STS</a:t>
            </a:r>
            <a:r>
              <a:rPr sz="2400" dirty="0">
                <a:solidFill>
                  <a:srgbClr val="222A35"/>
                </a:solidFill>
                <a:latin typeface="FIDROL+ArialMT" panose="02000500000000000000"/>
                <a:cs typeface="FIDROL+ArialMT" panose="02000500000000000000"/>
              </a:rPr>
              <a:t> </a:t>
            </a:r>
            <a:r>
              <a:rPr sz="2400" dirty="0">
                <a:solidFill>
                  <a:srgbClr val="222A35"/>
                </a:solidFill>
                <a:latin typeface="FIDROL+ArialMT" panose="02000500000000000000"/>
                <a:cs typeface="FIDROL+ArialMT" panose="02000500000000000000"/>
              </a:rPr>
              <a:t>2024</a:t>
            </a:r>
            <a:r>
              <a:rPr sz="2400" dirty="0">
                <a:solidFill>
                  <a:srgbClr val="222A35"/>
                </a:solidFill>
                <a:latin typeface="FIDROL+ArialMT" panose="02000500000000000000"/>
                <a:cs typeface="FIDROL+ArialMT" panose="02000500000000000000"/>
              </a:rPr>
              <a:t> </a:t>
            </a:r>
            <a:r>
              <a:rPr sz="2400" dirty="0">
                <a:solidFill>
                  <a:srgbClr val="222A35"/>
                </a:solidFill>
                <a:latin typeface="FIDROL+ArialMT" panose="02000500000000000000"/>
                <a:cs typeface="FIDROL+ArialMT" panose="02000500000000000000"/>
              </a:rPr>
              <a:t>Challenge</a:t>
            </a:r>
            <a:r>
              <a:rPr sz="2400" dirty="0">
                <a:solidFill>
                  <a:srgbClr val="222A35"/>
                </a:solidFill>
                <a:latin typeface="FIDROL+ArialMT" panose="02000500000000000000"/>
                <a:cs typeface="FIDROL+ArialMT" panose="02000500000000000000"/>
              </a:rPr>
              <a:t> </a:t>
            </a:r>
            <a:r>
              <a:rPr sz="2400" dirty="0">
                <a:solidFill>
                  <a:srgbClr val="222A35"/>
                </a:solidFill>
                <a:latin typeface="FIDROL+ArialMT" panose="02000500000000000000"/>
                <a:cs typeface="FIDROL+ArialMT" panose="02000500000000000000"/>
              </a:rPr>
              <a:t>Task</a:t>
            </a:r>
            <a:r>
              <a:rPr sz="2400" dirty="0">
                <a:solidFill>
                  <a:srgbClr val="222A35"/>
                </a:solidFill>
                <a:latin typeface="FIDROL+ArialMT" panose="02000500000000000000"/>
                <a:cs typeface="FIDROL+ArialMT" panose="02000500000000000000"/>
              </a:rPr>
              <a:t> </a:t>
            </a:r>
            <a:r>
              <a:rPr sz="2400" dirty="0">
                <a:solidFill>
                  <a:srgbClr val="222A35"/>
                </a:solidFill>
                <a:latin typeface="FIDROL+ArialMT" panose="02000500000000000000"/>
                <a:cs typeface="FIDROL+ArialMT" panose="02000500000000000000"/>
              </a:rPr>
              <a:t>1</a:t>
            </a:r>
            <a:endParaRPr sz="2400" dirty="0">
              <a:solidFill>
                <a:srgbClr val="222A35"/>
              </a:solidFill>
              <a:latin typeface="FIDROL+ArialMT" panose="02000500000000000000"/>
              <a:cs typeface="FIDROL+ArialMT" panose="02000500000000000000"/>
            </a:endParaRPr>
          </a:p>
        </p:txBody>
      </p:sp>
      <p:sp>
        <p:nvSpPr>
          <p:cNvPr id="5" name="object 5"/>
          <p:cNvSpPr txBox="1"/>
          <p:nvPr/>
        </p:nvSpPr>
        <p:spPr>
          <a:xfrm>
            <a:off x="4821479" y="5300839"/>
            <a:ext cx="2507156" cy="594995"/>
          </a:xfrm>
          <a:prstGeom prst="rect">
            <a:avLst/>
          </a:prstGeom>
        </p:spPr>
        <p:txBody>
          <a:bodyPr vert="horz" wrap="square" lIns="0" tIns="0" rIns="0" bIns="0" rtlCol="0">
            <a:spAutoFit/>
          </a:bodyPr>
          <a:lstStyle/>
          <a:p>
            <a:pPr marL="0" marR="0" algn="ctr">
              <a:lnSpc>
                <a:spcPts val="1570"/>
              </a:lnSpc>
              <a:spcBef>
                <a:spcPts val="0"/>
              </a:spcBef>
              <a:spcAft>
                <a:spcPts val="0"/>
              </a:spcAft>
            </a:pPr>
            <a:r>
              <a:rPr sz="1400" dirty="0">
                <a:solidFill>
                  <a:srgbClr val="000000"/>
                </a:solidFill>
                <a:latin typeface="FIDROL+ArialMT" panose="02000500000000000000"/>
                <a:cs typeface="FIDROL+ArialMT" panose="02000500000000000000"/>
              </a:rPr>
              <a:t>Team: </a:t>
            </a:r>
            <a:r>
              <a:rPr lang="en-GB" sz="1400" dirty="0">
                <a:solidFill>
                  <a:srgbClr val="000000"/>
                </a:solidFill>
                <a:latin typeface="FIDROL+ArialMT" panose="02000500000000000000"/>
                <a:cs typeface="FIDROL+ArialMT" panose="02000500000000000000"/>
              </a:rPr>
              <a:t>lazyman</a:t>
            </a:r>
            <a:endParaRPr sz="1400" dirty="0">
              <a:solidFill>
                <a:srgbClr val="000000"/>
              </a:solidFill>
              <a:latin typeface="FIDROL+ArialMT" panose="02000500000000000000"/>
              <a:cs typeface="FIDROL+ArialMT" panose="02000500000000000000"/>
            </a:endParaRPr>
          </a:p>
          <a:p>
            <a:pPr marL="128270" marR="0">
              <a:lnSpc>
                <a:spcPts val="1570"/>
              </a:lnSpc>
              <a:spcBef>
                <a:spcPts val="1500"/>
              </a:spcBef>
              <a:spcAft>
                <a:spcPts val="0"/>
              </a:spcAft>
            </a:pPr>
            <a:endParaRPr sz="1400" dirty="0">
              <a:solidFill>
                <a:srgbClr val="000000"/>
              </a:solidFill>
              <a:latin typeface="FIDROL+ArialMT" panose="02000500000000000000"/>
              <a:cs typeface="FIDROL+ArialMT" panose="02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548640"/>
            <a:ext cx="20294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US" altLang="en-GB" sz="2800" dirty="0">
                <a:solidFill>
                  <a:srgbClr val="000000"/>
                </a:solidFill>
                <a:latin typeface="FIDROL+ArialMT" panose="02000500000000000000"/>
                <a:cs typeface="FIDROL+ArialMT" panose="02000500000000000000"/>
              </a:rPr>
              <a:t>Results</a:t>
            </a:r>
            <a:endParaRPr lang="en-US" altLang="en-GB" sz="2800" dirty="0">
              <a:solidFill>
                <a:srgbClr val="000000"/>
              </a:solidFill>
              <a:latin typeface="FIDROL+ArialMT" panose="02000500000000000000"/>
              <a:cs typeface="FIDROL+ArialMT" panose="02000500000000000000"/>
            </a:endParaRPr>
          </a:p>
        </p:txBody>
      </p:sp>
      <p:sp>
        <p:nvSpPr>
          <p:cNvPr id="9" name="object 6"/>
          <p:cNvSpPr txBox="1"/>
          <p:nvPr/>
        </p:nvSpPr>
        <p:spPr>
          <a:xfrm>
            <a:off x="695325" y="1052830"/>
            <a:ext cx="10227310" cy="287020"/>
          </a:xfrm>
          <a:prstGeom prst="rect">
            <a:avLst/>
          </a:prstGeom>
        </p:spPr>
        <p:txBody>
          <a:bodyPr vert="horz" wrap="square" lIns="0" tIns="0" rIns="0" bIns="0" rtlCol="0">
            <a:spAutoFit/>
          </a:bodyPr>
          <a:p>
            <a:pPr marL="0" marR="0">
              <a:lnSpc>
                <a:spcPts val="2240"/>
              </a:lnSpc>
              <a:spcBef>
                <a:spcPts val="0"/>
              </a:spcBef>
              <a:spcAft>
                <a:spcPts val="0"/>
              </a:spcAft>
            </a:pPr>
            <a:r>
              <a:rPr sz="1200" b="1" dirty="0">
                <a:solidFill>
                  <a:srgbClr val="000000"/>
                </a:solidFill>
                <a:latin typeface="FIDROL+ArialMT" panose="02000500000000000000"/>
                <a:cs typeface="FIDROL+ArialMT" panose="02000500000000000000"/>
              </a:rPr>
              <a:t>The metrics scores on </a:t>
            </a:r>
            <a:r>
              <a:rPr lang="en-US" sz="1200" b="1" dirty="0">
                <a:solidFill>
                  <a:srgbClr val="000000"/>
                </a:solidFill>
                <a:latin typeface="FIDROL+ArialMT" panose="02000500000000000000"/>
                <a:cs typeface="FIDROL+ArialMT" panose="02000500000000000000"/>
              </a:rPr>
              <a:t>final</a:t>
            </a:r>
            <a:r>
              <a:rPr lang="en-GB" sz="1200" b="1" dirty="0">
                <a:solidFill>
                  <a:srgbClr val="000000"/>
                </a:solidFill>
                <a:latin typeface="FIDROL+ArialMT" panose="02000500000000000000"/>
                <a:cs typeface="FIDROL+ArialMT" panose="02000500000000000000"/>
              </a:rPr>
              <a:t> testing</a:t>
            </a:r>
            <a:r>
              <a:rPr sz="1200" b="1" dirty="0">
                <a:solidFill>
                  <a:srgbClr val="000000"/>
                </a:solidFill>
                <a:latin typeface="FIDROL+ArialMT" panose="02000500000000000000"/>
                <a:cs typeface="FIDROL+ArialMT" panose="02000500000000000000"/>
              </a:rPr>
              <a:t> set</a:t>
            </a:r>
            <a:r>
              <a:rPr lang="en-GB" sz="1200" b="1" dirty="0">
                <a:solidFill>
                  <a:srgbClr val="000000"/>
                </a:solidFill>
                <a:latin typeface="FIDROL+ArialMT" panose="02000500000000000000"/>
                <a:cs typeface="FIDROL+ArialMT" panose="02000500000000000000"/>
              </a:rPr>
              <a:t>:</a:t>
            </a:r>
            <a:endParaRPr lang="en-GB" sz="1200" b="1" dirty="0">
              <a:solidFill>
                <a:srgbClr val="000000"/>
              </a:solidFill>
              <a:latin typeface="FIDROL+ArialMT" panose="02000500000000000000"/>
              <a:cs typeface="FIDROL+ArialMT" panose="02000500000000000000"/>
            </a:endParaRPr>
          </a:p>
        </p:txBody>
      </p:sp>
      <p:sp>
        <p:nvSpPr>
          <p:cNvPr id="4" name="object 6"/>
          <p:cNvSpPr txBox="1"/>
          <p:nvPr/>
        </p:nvSpPr>
        <p:spPr>
          <a:xfrm>
            <a:off x="695325" y="1700530"/>
            <a:ext cx="10227310" cy="861695"/>
          </a:xfrm>
          <a:prstGeom prst="rect">
            <a:avLst/>
          </a:prstGeom>
        </p:spPr>
        <p:txBody>
          <a:bodyPr vert="horz" wrap="square" lIns="0" tIns="0" rIns="0" bIns="0" rtlCol="0">
            <a:spAutoFit/>
          </a:bodyPr>
          <a:p>
            <a:pPr marL="0" marR="0">
              <a:lnSpc>
                <a:spcPts val="2240"/>
              </a:lnSpc>
              <a:spcBef>
                <a:spcPts val="0"/>
              </a:spcBef>
              <a:spcAft>
                <a:spcPts val="0"/>
              </a:spcAft>
            </a:pPr>
            <a:r>
              <a:rPr sz="2000" b="1" dirty="0">
                <a:solidFill>
                  <a:srgbClr val="000000"/>
                </a:solidFill>
                <a:latin typeface="FIDROL+ArialMT" panose="02000500000000000000"/>
                <a:cs typeface="FIDROL+ArialMT" panose="02000500000000000000"/>
              </a:rPr>
              <a:t>We obtained scores of 59.68% (image-level Dice), 43.01% (image-level IoU),</a:t>
            </a:r>
            <a:endParaRPr sz="2000" b="1" dirty="0">
              <a:solidFill>
                <a:srgbClr val="000000"/>
              </a:solidFill>
              <a:latin typeface="FIDROL+ArialMT" panose="02000500000000000000"/>
              <a:cs typeface="FIDROL+ArialMT" panose="02000500000000000000"/>
            </a:endParaRPr>
          </a:p>
          <a:p>
            <a:pPr marL="0" marR="0">
              <a:lnSpc>
                <a:spcPts val="2240"/>
              </a:lnSpc>
              <a:spcBef>
                <a:spcPts val="0"/>
              </a:spcBef>
              <a:spcAft>
                <a:spcPts val="0"/>
              </a:spcAft>
            </a:pPr>
            <a:r>
              <a:rPr sz="2000" b="1" dirty="0">
                <a:solidFill>
                  <a:srgbClr val="000000"/>
                </a:solidFill>
                <a:latin typeface="FIDROL+ArialMT" panose="02000500000000000000"/>
                <a:cs typeface="FIDROL+ArialMT" panose="02000500000000000000"/>
              </a:rPr>
              <a:t>86.96% (image-level NSD), 38.54% (instance-level Dice), 34.71% (instance-level</a:t>
            </a:r>
            <a:endParaRPr sz="2000" b="1" dirty="0">
              <a:solidFill>
                <a:srgbClr val="000000"/>
              </a:solidFill>
              <a:latin typeface="FIDROL+ArialMT" panose="02000500000000000000"/>
              <a:cs typeface="FIDROL+ArialMT" panose="02000500000000000000"/>
            </a:endParaRPr>
          </a:p>
          <a:p>
            <a:pPr marL="0" marR="0">
              <a:lnSpc>
                <a:spcPts val="2240"/>
              </a:lnSpc>
              <a:spcBef>
                <a:spcPts val="0"/>
              </a:spcBef>
              <a:spcAft>
                <a:spcPts val="0"/>
              </a:spcAft>
            </a:pPr>
            <a:r>
              <a:rPr sz="2000" b="1" dirty="0">
                <a:solidFill>
                  <a:srgbClr val="000000"/>
                </a:solidFill>
                <a:latin typeface="FIDROL+ArialMT" panose="02000500000000000000"/>
                <a:cs typeface="FIDROL+ArialMT" panose="02000500000000000000"/>
              </a:rPr>
              <a:t>IoU), 72.52% (instance-level NSD) and 8.6% IA on the official test</a:t>
            </a:r>
            <a:r>
              <a:rPr lang="en-GB" sz="2000" b="1" dirty="0">
                <a:solidFill>
                  <a:srgbClr val="000000"/>
                </a:solidFill>
                <a:latin typeface="FIDROL+ArialMT" panose="02000500000000000000"/>
                <a:cs typeface="FIDROL+ArialMT" panose="02000500000000000000"/>
              </a:rPr>
              <a:t>ing</a:t>
            </a:r>
            <a:r>
              <a:rPr sz="2000" b="1" dirty="0">
                <a:solidFill>
                  <a:srgbClr val="000000"/>
                </a:solidFill>
                <a:latin typeface="FIDROL+ArialMT" panose="02000500000000000000"/>
                <a:cs typeface="FIDROL+ArialMT" panose="02000500000000000000"/>
              </a:rPr>
              <a:t> set.</a:t>
            </a:r>
            <a:endParaRPr sz="2000" b="1" dirty="0">
              <a:solidFill>
                <a:srgbClr val="000000"/>
              </a:solidFill>
              <a:latin typeface="FIDROL+ArialMT" panose="02000500000000000000"/>
              <a:cs typeface="FIDROL+ArialMT" panose="02000500000000000000"/>
            </a:endParaRPr>
          </a:p>
        </p:txBody>
      </p:sp>
      <p:pic>
        <p:nvPicPr>
          <p:cNvPr id="10" name="图片 9"/>
          <p:cNvPicPr>
            <a:picLocks noChangeAspect="1"/>
          </p:cNvPicPr>
          <p:nvPr/>
        </p:nvPicPr>
        <p:blipFill>
          <a:blip r:embed="rId2"/>
          <a:stretch>
            <a:fillRect/>
          </a:stretch>
        </p:blipFill>
        <p:spPr>
          <a:xfrm>
            <a:off x="2612390" y="2997200"/>
            <a:ext cx="6393180" cy="1379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508540" y="3036633"/>
            <a:ext cx="5327071" cy="459105"/>
          </a:xfrm>
          <a:prstGeom prst="rect">
            <a:avLst/>
          </a:prstGeom>
        </p:spPr>
        <p:txBody>
          <a:bodyPr vert="horz" wrap="square" lIns="0" tIns="0" rIns="0" bIns="0" rtlCol="0">
            <a:spAutoFit/>
          </a:bodyPr>
          <a:lstStyle/>
          <a:p>
            <a:pPr marL="0" marR="0">
              <a:lnSpc>
                <a:spcPts val="3580"/>
              </a:lnSpc>
              <a:spcBef>
                <a:spcPts val="0"/>
              </a:spcBef>
              <a:spcAft>
                <a:spcPts val="0"/>
              </a:spcAft>
            </a:pPr>
            <a:r>
              <a:rPr sz="3200" dirty="0">
                <a:solidFill>
                  <a:srgbClr val="000000"/>
                </a:solidFill>
                <a:latin typeface="FIDROL+ArialMT" panose="02000500000000000000"/>
                <a:cs typeface="FIDROL+ArialMT" panose="02000500000000000000"/>
              </a:rPr>
              <a:t>Thank</a:t>
            </a:r>
            <a:r>
              <a:rPr lang="en-GB" sz="3200" dirty="0">
                <a:solidFill>
                  <a:srgbClr val="000000"/>
                </a:solidFill>
                <a:latin typeface="FIDROL+ArialMT" panose="02000500000000000000"/>
                <a:cs typeface="FIDROL+ArialMT" panose="02000500000000000000"/>
              </a:rPr>
              <a:t>s</a:t>
            </a:r>
            <a:r>
              <a:rPr sz="3200" dirty="0">
                <a:solidFill>
                  <a:srgbClr val="000000"/>
                </a:solidFill>
                <a:latin typeface="FIDROL+ArialMT" panose="02000500000000000000"/>
                <a:cs typeface="FIDROL+ArialMT" panose="02000500000000000000"/>
              </a:rPr>
              <a:t> </a:t>
            </a:r>
            <a:r>
              <a:rPr sz="3200" dirty="0">
                <a:solidFill>
                  <a:srgbClr val="000000"/>
                </a:solidFill>
                <a:latin typeface="FIDROL+ArialMT" panose="02000500000000000000"/>
                <a:cs typeface="FIDROL+ArialMT" panose="02000500000000000000"/>
              </a:rPr>
              <a:t>for</a:t>
            </a:r>
            <a:r>
              <a:rPr sz="3200" dirty="0">
                <a:solidFill>
                  <a:srgbClr val="000000"/>
                </a:solidFill>
                <a:latin typeface="FIDROL+ArialMT" panose="02000500000000000000"/>
                <a:cs typeface="FIDROL+ArialMT" panose="02000500000000000000"/>
              </a:rPr>
              <a:t> </a:t>
            </a:r>
            <a:r>
              <a:rPr sz="3200" dirty="0">
                <a:solidFill>
                  <a:srgbClr val="000000"/>
                </a:solidFill>
                <a:latin typeface="FIDROL+ArialMT" panose="02000500000000000000"/>
                <a:cs typeface="FIDROL+ArialMT" panose="02000500000000000000"/>
              </a:rPr>
              <a:t>your</a:t>
            </a:r>
            <a:r>
              <a:rPr sz="3200" dirty="0">
                <a:solidFill>
                  <a:srgbClr val="000000"/>
                </a:solidFill>
                <a:latin typeface="FIDROL+ArialMT" panose="02000500000000000000"/>
                <a:cs typeface="FIDROL+ArialMT" panose="02000500000000000000"/>
              </a:rPr>
              <a:t> </a:t>
            </a:r>
            <a:r>
              <a:rPr sz="3200" dirty="0">
                <a:solidFill>
                  <a:srgbClr val="000000"/>
                </a:solidFill>
                <a:latin typeface="FIDROL+ArialMT" panose="02000500000000000000"/>
                <a:cs typeface="FIDROL+ArialMT" panose="02000500000000000000"/>
              </a:rPr>
              <a:t>attention!</a:t>
            </a:r>
            <a:endParaRPr sz="3200" dirty="0">
              <a:solidFill>
                <a:srgbClr val="000000"/>
              </a:solidFill>
              <a:latin typeface="FIDROL+ArialMT" panose="02000500000000000000"/>
              <a:cs typeface="FIDROL+ArialMT"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601345"/>
            <a:ext cx="20548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GB" sz="2800" dirty="0">
                <a:solidFill>
                  <a:srgbClr val="000000"/>
                </a:solidFill>
                <a:latin typeface="FIDROL+ArialMT" panose="02000500000000000000"/>
                <a:cs typeface="FIDROL+ArialMT" panose="02000500000000000000"/>
              </a:rPr>
              <a:t>Introduction</a:t>
            </a:r>
            <a:endParaRPr lang="en-GB" sz="2800" dirty="0">
              <a:solidFill>
                <a:srgbClr val="000000"/>
              </a:solidFill>
              <a:latin typeface="FIDROL+ArialMT" panose="02000500000000000000"/>
              <a:cs typeface="FIDROL+ArialMT" panose="02000500000000000000"/>
            </a:endParaRPr>
          </a:p>
        </p:txBody>
      </p:sp>
      <p:sp>
        <p:nvSpPr>
          <p:cNvPr id="5" name="object 5"/>
          <p:cNvSpPr txBox="1"/>
          <p:nvPr/>
        </p:nvSpPr>
        <p:spPr>
          <a:xfrm>
            <a:off x="1033780" y="1892300"/>
            <a:ext cx="10268585" cy="574040"/>
          </a:xfrm>
          <a:prstGeom prst="rect">
            <a:avLst/>
          </a:prstGeom>
        </p:spPr>
        <p:txBody>
          <a:bodyPr vert="horz" wrap="square" lIns="0" tIns="0" rIns="0" bIns="0" rtlCol="0">
            <a:spAutoFit/>
          </a:bodyPr>
          <a:lstStyle/>
          <a:p>
            <a:pPr marL="0" marR="0">
              <a:lnSpc>
                <a:spcPts val="2240"/>
              </a:lnSpc>
              <a:spcBef>
                <a:spcPts val="0"/>
              </a:spcBef>
              <a:spcAft>
                <a:spcPts val="0"/>
              </a:spcAft>
            </a:pPr>
            <a:r>
              <a:rPr sz="2000" dirty="0">
                <a:solidFill>
                  <a:srgbClr val="000000"/>
                </a:solidFill>
                <a:latin typeface="FIDROL+ArialMT" panose="02000500000000000000"/>
                <a:cs typeface="FIDROL+ArialMT" panose="02000500000000000000"/>
              </a:rPr>
              <a:t>•</a:t>
            </a:r>
            <a:r>
              <a:rPr sz="2000" spc="1444" dirty="0">
                <a:solidFill>
                  <a:srgbClr val="000000"/>
                </a:solidFill>
                <a:latin typeface="FIDROL+ArialMT" panose="02000500000000000000"/>
                <a:cs typeface="FIDROL+ArialMT" panose="02000500000000000000"/>
              </a:rPr>
              <a:t> </a:t>
            </a:r>
            <a:r>
              <a:rPr lang="en-US" sz="2000" b="1" dirty="0">
                <a:solidFill>
                  <a:srgbClr val="000000"/>
                </a:solidFill>
                <a:latin typeface="FIDROL+ArialMT" panose="02000500000000000000"/>
                <a:cs typeface="FIDROL+ArialMT" panose="02000500000000000000"/>
              </a:rPr>
              <a:t>2D </a:t>
            </a:r>
            <a:r>
              <a:rPr lang="en-GB" altLang="en-US" sz="2000" b="1" dirty="0">
                <a:solidFill>
                  <a:srgbClr val="000000"/>
                </a:solidFill>
                <a:latin typeface="FIDROL+ArialMT" panose="02000500000000000000"/>
                <a:cs typeface="FIDROL+ArialMT" panose="02000500000000000000"/>
              </a:rPr>
              <a:t>P</a:t>
            </a:r>
            <a:r>
              <a:rPr lang="en-US" sz="2000" b="1" dirty="0">
                <a:solidFill>
                  <a:srgbClr val="000000"/>
                </a:solidFill>
                <a:latin typeface="FIDROL+ArialMT" panose="02000500000000000000"/>
                <a:cs typeface="FIDROL+ArialMT" panose="02000500000000000000"/>
              </a:rPr>
              <a:t>anoram</a:t>
            </a:r>
            <a:r>
              <a:rPr lang="en-GB" altLang="en-US" sz="2000" b="1" dirty="0">
                <a:solidFill>
                  <a:srgbClr val="000000"/>
                </a:solidFill>
                <a:latin typeface="FIDROL+ArialMT" panose="02000500000000000000"/>
                <a:cs typeface="FIDROL+ArialMT" panose="02000500000000000000"/>
              </a:rPr>
              <a:t>ic X-ray Segmentation</a:t>
            </a:r>
            <a:r>
              <a:rPr lang="en-GB" altLang="en-US" sz="2000" dirty="0">
                <a:solidFill>
                  <a:srgbClr val="000000"/>
                </a:solidFill>
                <a:latin typeface="FIDROL+ArialMT" panose="02000500000000000000"/>
                <a:cs typeface="FIDROL+ArialMT" panose="02000500000000000000"/>
              </a:rPr>
              <a:t> plays a crucial role in providing reference material for auxiliary diagnosis or subsequent downstream tasks.</a:t>
            </a:r>
            <a:endParaRPr lang="en-GB" altLang="en-US" sz="2000" dirty="0">
              <a:solidFill>
                <a:srgbClr val="000000"/>
              </a:solidFill>
              <a:latin typeface="FIDROL+ArialMT" panose="02000500000000000000"/>
              <a:cs typeface="FIDROL+ArialMT" panose="02000500000000000000"/>
            </a:endParaRPr>
          </a:p>
        </p:txBody>
      </p:sp>
      <p:sp>
        <p:nvSpPr>
          <p:cNvPr id="13" name="object 5"/>
          <p:cNvSpPr txBox="1"/>
          <p:nvPr/>
        </p:nvSpPr>
        <p:spPr>
          <a:xfrm>
            <a:off x="1033780" y="3140710"/>
            <a:ext cx="9996170" cy="574040"/>
          </a:xfrm>
          <a:prstGeom prst="rect">
            <a:avLst/>
          </a:prstGeom>
        </p:spPr>
        <p:txBody>
          <a:bodyPr vert="horz" wrap="square" lIns="0" tIns="0" rIns="0" bIns="0" rtlCol="0">
            <a:spAutoFit/>
          </a:bodyPr>
          <a:p>
            <a:pPr marL="0" marR="0">
              <a:lnSpc>
                <a:spcPts val="2240"/>
              </a:lnSpc>
              <a:spcBef>
                <a:spcPts val="0"/>
              </a:spcBef>
              <a:spcAft>
                <a:spcPts val="0"/>
              </a:spcAft>
            </a:pPr>
            <a:r>
              <a:rPr sz="2000" dirty="0">
                <a:solidFill>
                  <a:srgbClr val="000000"/>
                </a:solidFill>
                <a:latin typeface="FIDROL+ArialMT" panose="02000500000000000000"/>
                <a:cs typeface="FIDROL+ArialMT" panose="02000500000000000000"/>
              </a:rPr>
              <a:t>•</a:t>
            </a:r>
            <a:r>
              <a:rPr sz="2000" spc="1444" dirty="0">
                <a:solidFill>
                  <a:srgbClr val="000000"/>
                </a:solidFill>
                <a:latin typeface="FIDROL+ArialMT" panose="02000500000000000000"/>
                <a:cs typeface="FIDROL+ArialMT" panose="02000500000000000000"/>
              </a:rPr>
              <a:t> </a:t>
            </a:r>
            <a:r>
              <a:rPr lang="en-GB" altLang="en-US" sz="2000" dirty="0">
                <a:solidFill>
                  <a:srgbClr val="000000"/>
                </a:solidFill>
                <a:latin typeface="FIDROL+ArialMT" panose="02000500000000000000"/>
                <a:cs typeface="FIDROL+ArialMT" panose="02000500000000000000"/>
              </a:rPr>
              <a:t>This paper presents a teeth segmentation method based on </a:t>
            </a:r>
            <a:r>
              <a:rPr lang="en-GB" altLang="en-US" sz="2000" b="1" dirty="0">
                <a:solidFill>
                  <a:srgbClr val="000000"/>
                </a:solidFill>
                <a:latin typeface="FIDROL+ArialMT" panose="02000500000000000000"/>
                <a:cs typeface="FIDROL+ArialMT" panose="02000500000000000000"/>
              </a:rPr>
              <a:t>a semi-supervised segmentation research via cross teaching between CNN and Transformer</a:t>
            </a:r>
            <a:r>
              <a:rPr lang="en-GB" altLang="en-US" sz="2000" dirty="0">
                <a:solidFill>
                  <a:srgbClr val="000000"/>
                </a:solidFill>
                <a:latin typeface="FIDROL+ArialMT" panose="02000500000000000000"/>
                <a:cs typeface="FIDROL+ArialMT" panose="02000500000000000000"/>
              </a:rPr>
              <a:t>.</a:t>
            </a:r>
            <a:endParaRPr lang="en-GB" altLang="en-US" sz="2000" dirty="0">
              <a:solidFill>
                <a:srgbClr val="000000"/>
              </a:solidFill>
              <a:latin typeface="FIDROL+ArialMT" panose="02000500000000000000"/>
              <a:cs typeface="FIDROL+ArialMT" panose="02000500000000000000"/>
            </a:endParaRPr>
          </a:p>
        </p:txBody>
      </p:sp>
      <p:sp>
        <p:nvSpPr>
          <p:cNvPr id="14" name="object 5"/>
          <p:cNvSpPr txBox="1"/>
          <p:nvPr/>
        </p:nvSpPr>
        <p:spPr>
          <a:xfrm>
            <a:off x="1033780" y="4364990"/>
            <a:ext cx="10093325" cy="574040"/>
          </a:xfrm>
          <a:prstGeom prst="rect">
            <a:avLst/>
          </a:prstGeom>
        </p:spPr>
        <p:txBody>
          <a:bodyPr vert="horz" wrap="square" lIns="0" tIns="0" rIns="0" bIns="0" rtlCol="0">
            <a:spAutoFit/>
          </a:bodyPr>
          <a:p>
            <a:pPr marL="0" marR="0">
              <a:lnSpc>
                <a:spcPts val="2240"/>
              </a:lnSpc>
              <a:spcBef>
                <a:spcPts val="0"/>
              </a:spcBef>
              <a:spcAft>
                <a:spcPts val="0"/>
              </a:spcAft>
            </a:pPr>
            <a:r>
              <a:rPr sz="2000" dirty="0">
                <a:solidFill>
                  <a:srgbClr val="000000"/>
                </a:solidFill>
                <a:latin typeface="FIDROL+ArialMT" panose="02000500000000000000"/>
                <a:cs typeface="FIDROL+ArialMT" panose="02000500000000000000"/>
              </a:rPr>
              <a:t>•</a:t>
            </a:r>
            <a:r>
              <a:rPr sz="2000" spc="1444" dirty="0">
                <a:solidFill>
                  <a:srgbClr val="000000"/>
                </a:solidFill>
                <a:latin typeface="FIDROL+ArialMT" panose="02000500000000000000"/>
                <a:cs typeface="FIDROL+ArialMT" panose="02000500000000000000"/>
              </a:rPr>
              <a:t> </a:t>
            </a:r>
            <a:r>
              <a:rPr lang="en-GB" altLang="en-US" sz="2000" dirty="0">
                <a:solidFill>
                  <a:srgbClr val="000000"/>
                </a:solidFill>
                <a:latin typeface="FIDROL+ArialMT" panose="02000500000000000000"/>
                <a:cs typeface="FIDROL+ArialMT" panose="02000500000000000000"/>
              </a:rPr>
              <a:t>Achieved an average instance Dice score of </a:t>
            </a:r>
            <a:r>
              <a:rPr lang="en-GB" altLang="en-US" sz="2000" b="1" dirty="0">
                <a:solidFill>
                  <a:srgbClr val="000000"/>
                </a:solidFill>
                <a:latin typeface="FIDROL+ArialMT" panose="02000500000000000000"/>
                <a:cs typeface="FIDROL+ArialMT" panose="02000500000000000000"/>
              </a:rPr>
              <a:t>87.07%</a:t>
            </a:r>
            <a:r>
              <a:rPr lang="en-GB" altLang="en-US" sz="2000" dirty="0">
                <a:solidFill>
                  <a:srgbClr val="000000"/>
                </a:solidFill>
                <a:latin typeface="FIDROL+ArialMT" panose="02000500000000000000"/>
                <a:cs typeface="FIDROL+ArialMT" panose="02000500000000000000"/>
              </a:rPr>
              <a:t> and average instance NSD score of </a:t>
            </a:r>
            <a:r>
              <a:rPr lang="en-GB" altLang="en-US" sz="2000" b="1" dirty="0">
                <a:solidFill>
                  <a:srgbClr val="000000"/>
                </a:solidFill>
                <a:latin typeface="FIDROL+ArialMT" panose="02000500000000000000"/>
                <a:cs typeface="FIDROL+ArialMT" panose="02000500000000000000"/>
              </a:rPr>
              <a:t>41.08%</a:t>
            </a:r>
            <a:r>
              <a:rPr lang="en-GB" altLang="en-US" sz="2000" dirty="0">
                <a:solidFill>
                  <a:srgbClr val="000000"/>
                </a:solidFill>
                <a:latin typeface="FIDROL+ArialMT" panose="02000500000000000000"/>
                <a:cs typeface="FIDROL+ArialMT" panose="02000500000000000000"/>
              </a:rPr>
              <a:t> for the teeth segmentation on the validation set.</a:t>
            </a:r>
            <a:endParaRPr lang="zh-CN" altLang="en-GB" sz="2000" dirty="0">
              <a:solidFill>
                <a:srgbClr val="000000"/>
              </a:solidFill>
              <a:latin typeface="FIDROL+ArialMT" panose="02000500000000000000"/>
              <a:cs typeface="FIDROL+ArialMT" panose="02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620395"/>
            <a:ext cx="20294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GB" sz="2800" dirty="0">
                <a:solidFill>
                  <a:srgbClr val="000000"/>
                </a:solidFill>
                <a:latin typeface="FIDROL+ArialMT" panose="02000500000000000000"/>
                <a:cs typeface="FIDROL+ArialMT" panose="02000500000000000000"/>
              </a:rPr>
              <a:t>Contribution</a:t>
            </a:r>
            <a:endParaRPr lang="en-GB" sz="2800" dirty="0">
              <a:solidFill>
                <a:srgbClr val="000000"/>
              </a:solidFill>
              <a:latin typeface="FIDROL+ArialMT" panose="02000500000000000000"/>
              <a:cs typeface="FIDROL+ArialMT" panose="02000500000000000000"/>
            </a:endParaRPr>
          </a:p>
        </p:txBody>
      </p:sp>
      <p:sp>
        <p:nvSpPr>
          <p:cNvPr id="6" name="object 6"/>
          <p:cNvSpPr txBox="1"/>
          <p:nvPr/>
        </p:nvSpPr>
        <p:spPr>
          <a:xfrm>
            <a:off x="1000760" y="1916430"/>
            <a:ext cx="10227310" cy="574040"/>
          </a:xfrm>
          <a:prstGeom prst="rect">
            <a:avLst/>
          </a:prstGeom>
        </p:spPr>
        <p:txBody>
          <a:bodyPr vert="horz" wrap="square" lIns="0" tIns="0" rIns="0" bIns="0" rtlCol="0">
            <a:spAutoFit/>
          </a:bodyPr>
          <a:lstStyle/>
          <a:p>
            <a:pPr marL="0" marR="0">
              <a:lnSpc>
                <a:spcPts val="2240"/>
              </a:lnSpc>
              <a:spcBef>
                <a:spcPts val="0"/>
              </a:spcBef>
              <a:spcAft>
                <a:spcPts val="0"/>
              </a:spcAft>
            </a:pPr>
            <a:r>
              <a:rPr lang="en-US" sz="2000" dirty="0">
                <a:solidFill>
                  <a:srgbClr val="000000"/>
                </a:solidFill>
                <a:latin typeface="FIDROL+ArialMT" panose="02000500000000000000"/>
                <a:cs typeface="FIDROL+ArialMT" panose="02000500000000000000"/>
              </a:rPr>
              <a:t>1.   </a:t>
            </a:r>
            <a:r>
              <a:rPr sz="2000" dirty="0">
                <a:solidFill>
                  <a:srgbClr val="000000"/>
                </a:solidFill>
                <a:latin typeface="FIDROL+ArialMT" panose="02000500000000000000"/>
                <a:cs typeface="FIDROL+ArialMT" panose="02000500000000000000"/>
              </a:rPr>
              <a:t>Simultaneously equipped with the local convolution</a:t>
            </a:r>
            <a:r>
              <a:rPr lang="en-US" sz="2000" dirty="0">
                <a:solidFill>
                  <a:srgbClr val="000000"/>
                </a:solidFill>
                <a:latin typeface="FIDROL+ArialMT" panose="02000500000000000000"/>
                <a:cs typeface="FIDROL+ArialMT" panose="02000500000000000000"/>
              </a:rPr>
              <a:t> </a:t>
            </a:r>
            <a:r>
              <a:rPr sz="2000" dirty="0">
                <a:solidFill>
                  <a:srgbClr val="000000"/>
                </a:solidFill>
                <a:latin typeface="FIDROL+ArialMT" panose="02000500000000000000"/>
                <a:cs typeface="FIDROL+ArialMT" panose="02000500000000000000"/>
              </a:rPr>
              <a:t>mechanism of CNNs and the long-term attention mechanism of Transformer, enhancing feature extraction ability.</a:t>
            </a:r>
            <a:endParaRPr sz="2000" spc="108" dirty="0">
              <a:solidFill>
                <a:srgbClr val="000000"/>
              </a:solidFill>
              <a:latin typeface="FIDROL+ArialMT" panose="02000500000000000000"/>
              <a:cs typeface="FIDROL+ArialMT" panose="02000500000000000000"/>
            </a:endParaRPr>
          </a:p>
        </p:txBody>
      </p:sp>
      <p:sp>
        <p:nvSpPr>
          <p:cNvPr id="8" name="object 8"/>
          <p:cNvSpPr txBox="1"/>
          <p:nvPr/>
        </p:nvSpPr>
        <p:spPr>
          <a:xfrm>
            <a:off x="1001395" y="3422650"/>
            <a:ext cx="10231120" cy="861695"/>
          </a:xfrm>
          <a:prstGeom prst="rect">
            <a:avLst/>
          </a:prstGeom>
        </p:spPr>
        <p:txBody>
          <a:bodyPr vert="horz" wrap="square" lIns="0" tIns="0" rIns="0" bIns="0" rtlCol="0">
            <a:spAutoFit/>
          </a:bodyPr>
          <a:lstStyle/>
          <a:p>
            <a:pPr marL="0" marR="0">
              <a:lnSpc>
                <a:spcPts val="2240"/>
              </a:lnSpc>
              <a:spcBef>
                <a:spcPts val="0"/>
              </a:spcBef>
              <a:spcAft>
                <a:spcPts val="0"/>
              </a:spcAft>
            </a:pPr>
            <a:r>
              <a:rPr sz="2000" dirty="0">
                <a:solidFill>
                  <a:srgbClr val="000000"/>
                </a:solidFill>
                <a:latin typeface="FIDROL+ArialMT" panose="02000500000000000000"/>
                <a:cs typeface="FIDROL+ArialMT" panose="02000500000000000000"/>
              </a:rPr>
              <a:t>2.   </a:t>
            </a:r>
            <a:r>
              <a:rPr sz="2000" dirty="0">
                <a:solidFill>
                  <a:srgbClr val="000000"/>
                </a:solidFill>
                <a:latin typeface="FIDROL+ArialMT" panose="02000500000000000000"/>
                <a:cs typeface="FIDROL+ArialMT" panose="02000500000000000000"/>
                <a:sym typeface="+mn-ea"/>
              </a:rPr>
              <a:t>We simplify co-training from implicit consistency</a:t>
            </a:r>
            <a:r>
              <a:rPr lang="en-US" sz="2000" dirty="0">
                <a:solidFill>
                  <a:srgbClr val="000000"/>
                </a:solidFill>
                <a:latin typeface="FIDROL+ArialMT" panose="02000500000000000000"/>
                <a:cs typeface="FIDROL+ArialMT" panose="02000500000000000000"/>
                <a:sym typeface="+mn-ea"/>
              </a:rPr>
              <a:t>-</a:t>
            </a:r>
            <a:r>
              <a:rPr sz="2000" dirty="0">
                <a:solidFill>
                  <a:srgbClr val="000000"/>
                </a:solidFill>
                <a:latin typeface="FIDROL+ArialMT" panose="02000500000000000000"/>
                <a:cs typeface="FIDROL+ArialMT" panose="02000500000000000000"/>
                <a:sym typeface="+mn-ea"/>
              </a:rPr>
              <a:t>regular</a:t>
            </a:r>
            <a:r>
              <a:rPr lang="en-US" sz="2000" dirty="0">
                <a:solidFill>
                  <a:srgbClr val="000000"/>
                </a:solidFill>
                <a:latin typeface="FIDROL+ArialMT" panose="02000500000000000000"/>
                <a:cs typeface="FIDROL+ArialMT" panose="02000500000000000000"/>
                <a:sym typeface="+mn-ea"/>
              </a:rPr>
              <a:t>i</a:t>
            </a:r>
            <a:r>
              <a:rPr sz="2000" dirty="0">
                <a:solidFill>
                  <a:srgbClr val="000000"/>
                </a:solidFill>
                <a:latin typeface="FIDROL+ArialMT" panose="02000500000000000000"/>
                <a:cs typeface="FIDROL+ArialMT" panose="02000500000000000000"/>
                <a:sym typeface="+mn-ea"/>
              </a:rPr>
              <a:t>zation to cross-teaching, where one network predicts as pseudo-labels and end</a:t>
            </a:r>
            <a:r>
              <a:rPr lang="en-US" sz="2000" dirty="0">
                <a:solidFill>
                  <a:srgbClr val="000000"/>
                </a:solidFill>
                <a:latin typeface="FIDROL+ArialMT" panose="02000500000000000000"/>
                <a:cs typeface="FIDROL+ArialMT" panose="02000500000000000000"/>
                <a:sym typeface="+mn-ea"/>
              </a:rPr>
              <a:t>-</a:t>
            </a:r>
            <a:r>
              <a:rPr sz="2000" dirty="0">
                <a:solidFill>
                  <a:srgbClr val="000000"/>
                </a:solidFill>
                <a:latin typeface="FIDROL+ArialMT" panose="02000500000000000000"/>
                <a:cs typeface="FIDROL+ArialMT" panose="02000500000000000000"/>
                <a:sym typeface="+mn-ea"/>
              </a:rPr>
              <a:t>to-end supervises the other network, enabling the model to remain stable under</a:t>
            </a:r>
            <a:r>
              <a:rPr lang="en-US" sz="2000" dirty="0">
                <a:solidFill>
                  <a:srgbClr val="000000"/>
                </a:solidFill>
                <a:latin typeface="FIDROL+ArialMT" panose="02000500000000000000"/>
                <a:cs typeface="FIDROL+ArialMT" panose="02000500000000000000"/>
                <a:sym typeface="+mn-ea"/>
              </a:rPr>
              <a:t> </a:t>
            </a:r>
            <a:r>
              <a:rPr sz="2000" dirty="0">
                <a:solidFill>
                  <a:srgbClr val="000000"/>
                </a:solidFill>
                <a:latin typeface="FIDROL+ArialMT" panose="02000500000000000000"/>
                <a:cs typeface="FIDROL+ArialMT" panose="02000500000000000000"/>
                <a:sym typeface="+mn-ea"/>
              </a:rPr>
              <a:t>certain perturbations.</a:t>
            </a:r>
            <a:endParaRPr sz="2000" dirty="0">
              <a:solidFill>
                <a:srgbClr val="000000"/>
              </a:solidFill>
              <a:latin typeface="FIDROL+ArialMT" panose="02000500000000000000"/>
              <a:cs typeface="FIDROL+ArialMT" panose="020005000000000000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620395"/>
            <a:ext cx="20294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US" altLang="en-GB" sz="2800" dirty="0">
                <a:solidFill>
                  <a:srgbClr val="000000"/>
                </a:solidFill>
                <a:latin typeface="FIDROL+ArialMT" panose="02000500000000000000"/>
                <a:cs typeface="FIDROL+ArialMT" panose="02000500000000000000"/>
              </a:rPr>
              <a:t>Method</a:t>
            </a:r>
            <a:endParaRPr lang="en-US" altLang="en-GB" sz="2800" dirty="0">
              <a:solidFill>
                <a:srgbClr val="000000"/>
              </a:solidFill>
              <a:latin typeface="FIDROL+ArialMT" panose="02000500000000000000"/>
              <a:cs typeface="FIDROL+ArialMT" panose="02000500000000000000"/>
            </a:endParaRPr>
          </a:p>
        </p:txBody>
      </p:sp>
      <p:sp>
        <p:nvSpPr>
          <p:cNvPr id="6" name="object 6"/>
          <p:cNvSpPr txBox="1"/>
          <p:nvPr/>
        </p:nvSpPr>
        <p:spPr>
          <a:xfrm>
            <a:off x="1000760" y="5229225"/>
            <a:ext cx="10227310" cy="861695"/>
          </a:xfrm>
          <a:prstGeom prst="rect">
            <a:avLst/>
          </a:prstGeom>
        </p:spPr>
        <p:txBody>
          <a:bodyPr vert="horz" wrap="square" lIns="0" tIns="0" rIns="0" bIns="0" rtlCol="0">
            <a:spAutoFit/>
          </a:bodyPr>
          <a:lstStyle/>
          <a:p>
            <a:pPr marL="342900" marR="0" indent="-342900">
              <a:lnSpc>
                <a:spcPts val="2240"/>
              </a:lnSpc>
              <a:spcBef>
                <a:spcPts val="0"/>
              </a:spcBef>
              <a:spcAft>
                <a:spcPts val="0"/>
              </a:spcAft>
              <a:buFont typeface="Arial" panose="020B0604020202020204" pitchFamily="34" charset="0"/>
              <a:buChar char="•"/>
            </a:pPr>
            <a:r>
              <a:rPr sz="2000" dirty="0">
                <a:solidFill>
                  <a:srgbClr val="000000"/>
                </a:solidFill>
                <a:latin typeface="FIDROL+ArialMT" panose="02000500000000000000"/>
                <a:cs typeface="FIDROL+ArialMT" panose="02000500000000000000"/>
              </a:rPr>
              <a:t>We have adapted an existing cross-teaching mechanism based on CNN and</a:t>
            </a:r>
            <a:r>
              <a:rPr lang="en-GB" sz="2000" dirty="0">
                <a:solidFill>
                  <a:srgbClr val="000000"/>
                </a:solidFill>
                <a:latin typeface="FIDROL+ArialMT" panose="02000500000000000000"/>
                <a:cs typeface="FIDROL+ArialMT" panose="02000500000000000000"/>
              </a:rPr>
              <a:t> </a:t>
            </a:r>
            <a:r>
              <a:rPr sz="2000" dirty="0">
                <a:solidFill>
                  <a:srgbClr val="000000"/>
                </a:solidFill>
                <a:latin typeface="FIDROL+ArialMT" panose="02000500000000000000"/>
                <a:cs typeface="FIDROL+ArialMT" panose="02000500000000000000"/>
              </a:rPr>
              <a:t>Transformer for the current 2D X-ray dental image segmentation task. The specific method is mainly divided into two stages: training and inference.</a:t>
            </a:r>
            <a:endParaRPr sz="2000" dirty="0">
              <a:solidFill>
                <a:srgbClr val="000000"/>
              </a:solidFill>
              <a:latin typeface="FIDROL+ArialMT" panose="02000500000000000000"/>
              <a:cs typeface="FIDROL+ArialMT" panose="02000500000000000000"/>
            </a:endParaRPr>
          </a:p>
        </p:txBody>
      </p:sp>
      <p:pic>
        <p:nvPicPr>
          <p:cNvPr id="4" name="图片 3"/>
          <p:cNvPicPr>
            <a:picLocks noChangeAspect="1"/>
          </p:cNvPicPr>
          <p:nvPr/>
        </p:nvPicPr>
        <p:blipFill>
          <a:blip r:embed="rId2"/>
          <a:stretch>
            <a:fillRect/>
          </a:stretch>
        </p:blipFill>
        <p:spPr>
          <a:xfrm>
            <a:off x="2639060" y="1268730"/>
            <a:ext cx="6302375" cy="39001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620395"/>
            <a:ext cx="20294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US" altLang="en-GB" sz="2800" dirty="0">
                <a:solidFill>
                  <a:srgbClr val="000000"/>
                </a:solidFill>
                <a:latin typeface="FIDROL+ArialMT" panose="02000500000000000000"/>
                <a:cs typeface="FIDROL+ArialMT" panose="02000500000000000000"/>
              </a:rPr>
              <a:t>Method</a:t>
            </a:r>
            <a:endParaRPr lang="en-US" altLang="en-GB" sz="2800" dirty="0">
              <a:solidFill>
                <a:srgbClr val="000000"/>
              </a:solidFill>
              <a:latin typeface="FIDROL+ArialMT" panose="02000500000000000000"/>
              <a:cs typeface="FIDROL+ArialMT" panose="02000500000000000000"/>
            </a:endParaRPr>
          </a:p>
        </p:txBody>
      </p:sp>
      <p:sp>
        <p:nvSpPr>
          <p:cNvPr id="6" name="object 6"/>
          <p:cNvSpPr txBox="1"/>
          <p:nvPr/>
        </p:nvSpPr>
        <p:spPr>
          <a:xfrm>
            <a:off x="1000760" y="1556385"/>
            <a:ext cx="10227310" cy="1148715"/>
          </a:xfrm>
          <a:prstGeom prst="rect">
            <a:avLst/>
          </a:prstGeom>
        </p:spPr>
        <p:txBody>
          <a:bodyPr vert="horz" wrap="square" lIns="0" tIns="0" rIns="0" bIns="0" rtlCol="0">
            <a:spAutoFit/>
          </a:bodyPr>
          <a:lstStyle/>
          <a:p>
            <a:pPr marR="0" indent="0">
              <a:lnSpc>
                <a:spcPts val="2240"/>
              </a:lnSpc>
              <a:spcBef>
                <a:spcPts val="0"/>
              </a:spcBef>
              <a:spcAft>
                <a:spcPts val="0"/>
              </a:spcAft>
              <a:buFont typeface="Arial" panose="020B0604020202020204" pitchFamily="34" charset="0"/>
              <a:buNone/>
            </a:pPr>
            <a:r>
              <a:rPr lang="en-GB" sz="2000" u="sng" dirty="0">
                <a:solidFill>
                  <a:srgbClr val="000000"/>
                </a:solidFill>
                <a:latin typeface="FIDROL+ArialMT" panose="02000500000000000000"/>
                <a:cs typeface="FIDROL+ArialMT" panose="02000500000000000000"/>
              </a:rPr>
              <a:t>Image Processing</a:t>
            </a:r>
            <a:r>
              <a:rPr lang="en-GB" sz="2000" dirty="0">
                <a:solidFill>
                  <a:srgbClr val="000000"/>
                </a:solidFill>
                <a:latin typeface="FIDROL+ArialMT" panose="02000500000000000000"/>
                <a:cs typeface="FIDROL+ArialMT" panose="02000500000000000000"/>
              </a:rPr>
              <a:t>:</a:t>
            </a:r>
            <a:endParaRPr lang="en-GB" sz="2000" dirty="0">
              <a:solidFill>
                <a:srgbClr val="000000"/>
              </a:solidFill>
              <a:latin typeface="FIDROL+ArialMT" panose="02000500000000000000"/>
              <a:cs typeface="FIDROL+ArialMT" panose="02000500000000000000"/>
            </a:endParaRPr>
          </a:p>
          <a:p>
            <a:pPr marL="342900" marR="0" indent="-342900">
              <a:lnSpc>
                <a:spcPts val="2240"/>
              </a:lnSpc>
              <a:spcBef>
                <a:spcPts val="0"/>
              </a:spcBef>
              <a:spcAft>
                <a:spcPts val="0"/>
              </a:spcAft>
              <a:buFont typeface="Arial" panose="020B0604020202020204" pitchFamily="34" charset="0"/>
              <a:buChar char="•"/>
            </a:pPr>
            <a:r>
              <a:rPr lang="en-GB" sz="1600" dirty="0">
                <a:solidFill>
                  <a:srgbClr val="000000"/>
                </a:solidFill>
                <a:latin typeface="FIDROL+ArialMT" panose="02000500000000000000"/>
                <a:cs typeface="FIDROL+ArialMT" panose="02000500000000000000"/>
              </a:rPr>
              <a:t>Convert the original X-ray JPEG images into 8-bit single-channel grayscale images and generate label maps that serve as ground truth.</a:t>
            </a:r>
            <a:endParaRPr lang="en-GB" sz="1600" dirty="0">
              <a:solidFill>
                <a:srgbClr val="000000"/>
              </a:solidFill>
              <a:latin typeface="FIDROL+ArialMT" panose="02000500000000000000"/>
              <a:cs typeface="FIDROL+ArialMT" panose="02000500000000000000"/>
            </a:endParaRPr>
          </a:p>
          <a:p>
            <a:pPr marL="342900" marR="0" indent="-342900">
              <a:lnSpc>
                <a:spcPts val="2240"/>
              </a:lnSpc>
              <a:spcBef>
                <a:spcPts val="0"/>
              </a:spcBef>
              <a:spcAft>
                <a:spcPts val="0"/>
              </a:spcAft>
              <a:buFont typeface="Arial" panose="020B0604020202020204" pitchFamily="34" charset="0"/>
              <a:buChar char="•"/>
            </a:pPr>
            <a:r>
              <a:rPr lang="en-GB" sz="1600" dirty="0">
                <a:solidFill>
                  <a:srgbClr val="000000"/>
                </a:solidFill>
                <a:latin typeface="FIDROL+ArialMT" panose="02000500000000000000"/>
                <a:cs typeface="FIDROL+ArialMT" panose="02000500000000000000"/>
              </a:rPr>
              <a:t>Scale the image to 224×224 and proportionally scale the coordinates.</a:t>
            </a:r>
            <a:endParaRPr lang="en-GB" sz="1600" u="sng" dirty="0">
              <a:solidFill>
                <a:srgbClr val="000000"/>
              </a:solidFill>
              <a:latin typeface="FIDROL+ArialMT" panose="02000500000000000000"/>
              <a:cs typeface="FIDROL+ArialMT" panose="02000500000000000000"/>
            </a:endParaRPr>
          </a:p>
        </p:txBody>
      </p:sp>
      <p:sp>
        <p:nvSpPr>
          <p:cNvPr id="7" name="object 6"/>
          <p:cNvSpPr txBox="1"/>
          <p:nvPr/>
        </p:nvSpPr>
        <p:spPr>
          <a:xfrm>
            <a:off x="911225" y="1196340"/>
            <a:ext cx="10227310" cy="287020"/>
          </a:xfrm>
          <a:prstGeom prst="rect">
            <a:avLst/>
          </a:prstGeom>
        </p:spPr>
        <p:txBody>
          <a:bodyPr vert="horz" wrap="square" lIns="0" tIns="0" rIns="0" bIns="0" rtlCol="0">
            <a:spAutoFit/>
          </a:bodyPr>
          <a:lstStyle/>
          <a:p>
            <a:pPr marR="0" indent="0">
              <a:lnSpc>
                <a:spcPts val="2240"/>
              </a:lnSpc>
              <a:spcBef>
                <a:spcPts val="0"/>
              </a:spcBef>
              <a:spcAft>
                <a:spcPts val="0"/>
              </a:spcAft>
              <a:buFont typeface="Arial" panose="020B0604020202020204" pitchFamily="34" charset="0"/>
              <a:buNone/>
            </a:pPr>
            <a:r>
              <a:rPr lang="en-GB" sz="2000" b="1" dirty="0">
                <a:solidFill>
                  <a:srgbClr val="000000"/>
                </a:solidFill>
                <a:latin typeface="FIDROL+ArialMT" panose="02000500000000000000"/>
                <a:cs typeface="FIDROL+ArialMT" panose="02000500000000000000"/>
              </a:rPr>
              <a:t>Pre-processing</a:t>
            </a:r>
            <a:endParaRPr lang="en-GB" sz="2000" b="1" dirty="0">
              <a:solidFill>
                <a:srgbClr val="000000"/>
              </a:solidFill>
              <a:latin typeface="FIDROL+ArialMT" panose="02000500000000000000"/>
              <a:cs typeface="FIDROL+ArialMT" panose="02000500000000000000"/>
            </a:endParaRPr>
          </a:p>
        </p:txBody>
      </p:sp>
      <p:sp>
        <p:nvSpPr>
          <p:cNvPr id="8" name="object 6"/>
          <p:cNvSpPr txBox="1"/>
          <p:nvPr/>
        </p:nvSpPr>
        <p:spPr>
          <a:xfrm>
            <a:off x="1000760" y="2780665"/>
            <a:ext cx="10227310" cy="1723390"/>
          </a:xfrm>
          <a:prstGeom prst="rect">
            <a:avLst/>
          </a:prstGeom>
        </p:spPr>
        <p:txBody>
          <a:bodyPr vert="horz" wrap="square" lIns="0" tIns="0" rIns="0" bIns="0" rtlCol="0">
            <a:spAutoFit/>
          </a:bodyPr>
          <a:p>
            <a:pPr marR="0" indent="0">
              <a:lnSpc>
                <a:spcPts val="2240"/>
              </a:lnSpc>
              <a:spcBef>
                <a:spcPts val="0"/>
              </a:spcBef>
              <a:spcAft>
                <a:spcPts val="0"/>
              </a:spcAft>
              <a:buFont typeface="Arial" panose="020B0604020202020204" pitchFamily="34" charset="0"/>
              <a:buNone/>
            </a:pPr>
            <a:r>
              <a:rPr lang="en-GB" sz="2000" u="sng" dirty="0">
                <a:solidFill>
                  <a:srgbClr val="000000"/>
                </a:solidFill>
                <a:latin typeface="FIDROL+ArialMT" panose="02000500000000000000"/>
                <a:cs typeface="FIDROL+ArialMT" panose="02000500000000000000"/>
              </a:rPr>
              <a:t>Label Generation:</a:t>
            </a:r>
            <a:endParaRPr lang="en-GB" sz="2000" dirty="0">
              <a:solidFill>
                <a:srgbClr val="000000"/>
              </a:solidFill>
              <a:latin typeface="FIDROL+ArialMT" panose="02000500000000000000"/>
              <a:cs typeface="FIDROL+ArialMT" panose="02000500000000000000"/>
            </a:endParaRPr>
          </a:p>
          <a:p>
            <a:pPr marL="342900" marR="0" indent="-342900">
              <a:lnSpc>
                <a:spcPts val="2240"/>
              </a:lnSpc>
              <a:spcBef>
                <a:spcPts val="0"/>
              </a:spcBef>
              <a:spcAft>
                <a:spcPts val="0"/>
              </a:spcAft>
              <a:buFont typeface="Arial" panose="020B0604020202020204" pitchFamily="34" charset="0"/>
              <a:buChar char="•"/>
            </a:pPr>
            <a:r>
              <a:rPr lang="en-GB" sz="1600" dirty="0">
                <a:solidFill>
                  <a:srgbClr val="000000"/>
                </a:solidFill>
                <a:latin typeface="FIDROL+ArialMT" panose="02000500000000000000"/>
                <a:cs typeface="FIDROL+ArialMT" panose="02000500000000000000"/>
              </a:rPr>
              <a:t>Generate label maps using the contour coordinates and classification categories from the JSON annotations.</a:t>
            </a:r>
            <a:endParaRPr lang="en-GB" sz="1600" dirty="0">
              <a:solidFill>
                <a:srgbClr val="000000"/>
              </a:solidFill>
              <a:latin typeface="FIDROL+ArialMT" panose="02000500000000000000"/>
              <a:cs typeface="FIDROL+ArialMT" panose="02000500000000000000"/>
            </a:endParaRPr>
          </a:p>
          <a:p>
            <a:pPr marL="342900" marR="0" indent="-342900">
              <a:lnSpc>
                <a:spcPts val="2240"/>
              </a:lnSpc>
              <a:spcBef>
                <a:spcPts val="0"/>
              </a:spcBef>
              <a:spcAft>
                <a:spcPts val="0"/>
              </a:spcAft>
              <a:buFont typeface="Arial" panose="020B0604020202020204" pitchFamily="34" charset="0"/>
              <a:buChar char="•"/>
            </a:pPr>
            <a:r>
              <a:rPr lang="en-GB" sz="1600" dirty="0">
                <a:solidFill>
                  <a:srgbClr val="000000"/>
                </a:solidFill>
                <a:latin typeface="FIDROL+ArialMT" panose="02000500000000000000"/>
                <a:cs typeface="FIDROL+ArialMT" panose="02000500000000000000"/>
              </a:rPr>
              <a:t>Initialize a blank 8-bit single-channel grayscale image (pixel values set to 0), and map the tooth label value to a classification value (0 ≤ t</a:t>
            </a:r>
            <a:r>
              <a:rPr lang="en-GB" sz="1600" baseline="-25000" dirty="0">
                <a:solidFill>
                  <a:srgbClr val="000000"/>
                </a:solidFill>
                <a:latin typeface="FIDROL+ArialMT" panose="02000500000000000000"/>
                <a:cs typeface="FIDROL+ArialMT" panose="02000500000000000000"/>
              </a:rPr>
              <a:t>c</a:t>
            </a:r>
            <a:r>
              <a:rPr lang="en-GB" sz="1600" dirty="0">
                <a:solidFill>
                  <a:srgbClr val="000000"/>
                </a:solidFill>
                <a:latin typeface="FIDROL+ArialMT" panose="02000500000000000000"/>
                <a:cs typeface="FIDROL+ArialMT" panose="02000500000000000000"/>
              </a:rPr>
              <a:t> ≤ 52) using a label-to-category correspondence table.</a:t>
            </a:r>
            <a:endParaRPr lang="en-GB" sz="1600" dirty="0">
              <a:solidFill>
                <a:srgbClr val="000000"/>
              </a:solidFill>
              <a:latin typeface="FIDROL+ArialMT" panose="02000500000000000000"/>
              <a:cs typeface="FIDROL+ArialMT" panose="02000500000000000000"/>
            </a:endParaRPr>
          </a:p>
          <a:p>
            <a:pPr marL="342900" marR="0" indent="-342900">
              <a:lnSpc>
                <a:spcPts val="2240"/>
              </a:lnSpc>
              <a:spcBef>
                <a:spcPts val="0"/>
              </a:spcBef>
              <a:spcAft>
                <a:spcPts val="0"/>
              </a:spcAft>
              <a:buFont typeface="Arial" panose="020B0604020202020204" pitchFamily="34" charset="0"/>
              <a:buChar char="•"/>
            </a:pPr>
            <a:r>
              <a:rPr lang="en-GB" sz="1600" dirty="0">
                <a:solidFill>
                  <a:srgbClr val="000000"/>
                </a:solidFill>
                <a:latin typeface="FIDROL+ArialMT" panose="02000500000000000000"/>
                <a:cs typeface="FIDROL+ArialMT" panose="02000500000000000000"/>
              </a:rPr>
              <a:t>Calculate the pixel area occupied by the tooth based on the contour point list and fill the area with the classification value.</a:t>
            </a:r>
            <a:endParaRPr lang="en-GB" sz="1600" dirty="0">
              <a:solidFill>
                <a:srgbClr val="000000"/>
              </a:solidFill>
              <a:latin typeface="FIDROL+ArialMT" panose="02000500000000000000"/>
              <a:cs typeface="FIDROL+ArialMT" panose="02000500000000000000"/>
            </a:endParaRPr>
          </a:p>
        </p:txBody>
      </p:sp>
      <p:sp>
        <p:nvSpPr>
          <p:cNvPr id="9" name="object 6"/>
          <p:cNvSpPr txBox="1"/>
          <p:nvPr/>
        </p:nvSpPr>
        <p:spPr>
          <a:xfrm>
            <a:off x="982980" y="4652645"/>
            <a:ext cx="10227310" cy="574040"/>
          </a:xfrm>
          <a:prstGeom prst="rect">
            <a:avLst/>
          </a:prstGeom>
        </p:spPr>
        <p:txBody>
          <a:bodyPr vert="horz" wrap="square" lIns="0" tIns="0" rIns="0" bIns="0" rtlCol="0">
            <a:spAutoFit/>
          </a:bodyPr>
          <a:p>
            <a:pPr marR="0" indent="0">
              <a:lnSpc>
                <a:spcPts val="2240"/>
              </a:lnSpc>
              <a:spcBef>
                <a:spcPts val="0"/>
              </a:spcBef>
              <a:spcAft>
                <a:spcPts val="0"/>
              </a:spcAft>
              <a:buFont typeface="Arial" panose="020B0604020202020204" pitchFamily="34" charset="0"/>
              <a:buNone/>
            </a:pPr>
            <a:r>
              <a:rPr lang="en-GB" sz="2000" u="sng" dirty="0">
                <a:solidFill>
                  <a:srgbClr val="000000"/>
                </a:solidFill>
                <a:latin typeface="FIDROL+ArialMT" panose="02000500000000000000"/>
                <a:cs typeface="FIDROL+ArialMT" panose="02000500000000000000"/>
              </a:rPr>
              <a:t>Unlabeled Images:</a:t>
            </a:r>
            <a:endParaRPr lang="en-GB" sz="2000" u="sng" dirty="0">
              <a:solidFill>
                <a:srgbClr val="000000"/>
              </a:solidFill>
              <a:latin typeface="FIDROL+ArialMT" panose="02000500000000000000"/>
              <a:cs typeface="FIDROL+ArialMT" panose="02000500000000000000"/>
            </a:endParaRPr>
          </a:p>
          <a:p>
            <a:pPr marL="285750" marR="0" indent="-285750">
              <a:lnSpc>
                <a:spcPts val="2240"/>
              </a:lnSpc>
              <a:spcBef>
                <a:spcPts val="0"/>
              </a:spcBef>
              <a:spcAft>
                <a:spcPts val="0"/>
              </a:spcAft>
              <a:buFont typeface="Arial" panose="020B0604020202020204" pitchFamily="34" charset="0"/>
              <a:buChar char="•"/>
            </a:pPr>
            <a:r>
              <a:rPr lang="en-GB" sz="1600" dirty="0">
                <a:solidFill>
                  <a:srgbClr val="000000"/>
                </a:solidFill>
                <a:latin typeface="FIDROL+ArialMT" panose="02000500000000000000"/>
                <a:cs typeface="FIDROL+ArialMT" panose="02000500000000000000"/>
              </a:rPr>
              <a:t>The label map for unlabeled images is initialized as a full-zero grayscale image.</a:t>
            </a:r>
            <a:endParaRPr lang="en-GB" sz="1600" dirty="0">
              <a:solidFill>
                <a:srgbClr val="000000"/>
              </a:solidFill>
              <a:latin typeface="FIDROL+ArialMT" panose="02000500000000000000"/>
              <a:cs typeface="FIDROL+ArialMT" panose="02000500000000000000"/>
            </a:endParaRPr>
          </a:p>
        </p:txBody>
      </p:sp>
      <p:sp>
        <p:nvSpPr>
          <p:cNvPr id="10" name="object 6"/>
          <p:cNvSpPr txBox="1"/>
          <p:nvPr/>
        </p:nvSpPr>
        <p:spPr>
          <a:xfrm>
            <a:off x="1000760" y="5372735"/>
            <a:ext cx="10227310" cy="861695"/>
          </a:xfrm>
          <a:prstGeom prst="rect">
            <a:avLst/>
          </a:prstGeom>
        </p:spPr>
        <p:txBody>
          <a:bodyPr vert="horz" wrap="square" lIns="0" tIns="0" rIns="0" bIns="0" rtlCol="0">
            <a:spAutoFit/>
          </a:bodyPr>
          <a:p>
            <a:pPr marR="0" indent="0">
              <a:lnSpc>
                <a:spcPts val="2240"/>
              </a:lnSpc>
              <a:spcBef>
                <a:spcPts val="0"/>
              </a:spcBef>
              <a:spcAft>
                <a:spcPts val="0"/>
              </a:spcAft>
              <a:buFont typeface="Arial" panose="020B0604020202020204" pitchFamily="34" charset="0"/>
              <a:buNone/>
            </a:pPr>
            <a:r>
              <a:rPr lang="en-GB" sz="2000" u="sng" dirty="0">
                <a:solidFill>
                  <a:srgbClr val="000000"/>
                </a:solidFill>
                <a:latin typeface="FIDROL+ArialMT" panose="02000500000000000000"/>
                <a:cs typeface="FIDROL+ArialMT" panose="02000500000000000000"/>
              </a:rPr>
              <a:t>Model Training:</a:t>
            </a:r>
            <a:endParaRPr lang="en-GB" sz="2000" u="sng" dirty="0">
              <a:solidFill>
                <a:srgbClr val="000000"/>
              </a:solidFill>
              <a:latin typeface="FIDROL+ArialMT" panose="02000500000000000000"/>
              <a:cs typeface="FIDROL+ArialMT" panose="02000500000000000000"/>
            </a:endParaRPr>
          </a:p>
          <a:p>
            <a:pPr marL="285750" marR="0" indent="-285750">
              <a:lnSpc>
                <a:spcPts val="2240"/>
              </a:lnSpc>
              <a:spcBef>
                <a:spcPts val="0"/>
              </a:spcBef>
              <a:spcAft>
                <a:spcPts val="0"/>
              </a:spcAft>
              <a:buFont typeface="Arial" panose="020B0604020202020204" pitchFamily="34" charset="0"/>
              <a:buChar char="•"/>
            </a:pPr>
            <a:r>
              <a:rPr lang="en-GB" sz="1600" dirty="0">
                <a:solidFill>
                  <a:srgbClr val="000000"/>
                </a:solidFill>
                <a:latin typeface="FIDROL+ArialMT" panose="02000500000000000000"/>
                <a:cs typeface="FIDROL+ArialMT" panose="02000500000000000000"/>
              </a:rPr>
              <a:t>To enhance the model's generalization ability, the contours are not used directly for training; instead, the pixel area is filled with the classification value.</a:t>
            </a:r>
            <a:endParaRPr lang="en-GB" sz="1600" dirty="0">
              <a:solidFill>
                <a:srgbClr val="000000"/>
              </a:solidFill>
              <a:latin typeface="FIDROL+ArialMT" panose="02000500000000000000"/>
              <a:cs typeface="FIDROL+ArialMT"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620395"/>
            <a:ext cx="20294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US" altLang="en-GB" sz="2800" dirty="0">
                <a:solidFill>
                  <a:srgbClr val="000000"/>
                </a:solidFill>
                <a:latin typeface="FIDROL+ArialMT" panose="02000500000000000000"/>
                <a:cs typeface="FIDROL+ArialMT" panose="02000500000000000000"/>
              </a:rPr>
              <a:t>Method</a:t>
            </a:r>
            <a:endParaRPr lang="en-US" altLang="en-GB" sz="2800" dirty="0">
              <a:solidFill>
                <a:srgbClr val="000000"/>
              </a:solidFill>
              <a:latin typeface="FIDROL+ArialMT" panose="02000500000000000000"/>
              <a:cs typeface="FIDROL+ArialMT" panose="02000500000000000000"/>
            </a:endParaRPr>
          </a:p>
        </p:txBody>
      </p:sp>
      <p:sp>
        <p:nvSpPr>
          <p:cNvPr id="6" name="object 6"/>
          <p:cNvSpPr txBox="1"/>
          <p:nvPr/>
        </p:nvSpPr>
        <p:spPr>
          <a:xfrm>
            <a:off x="1000760" y="1844675"/>
            <a:ext cx="10227310" cy="3446780"/>
          </a:xfrm>
          <a:prstGeom prst="rect">
            <a:avLst/>
          </a:prstGeom>
        </p:spPr>
        <p:txBody>
          <a:bodyPr vert="horz" wrap="square" lIns="0" tIns="0" rIns="0" bIns="0" rtlCol="0">
            <a:spAutoFit/>
          </a:bodyPr>
          <a:lstStyle/>
          <a:p>
            <a:pPr marL="342900" marR="0" indent="-342900">
              <a:lnSpc>
                <a:spcPts val="2240"/>
              </a:lnSpc>
              <a:spcBef>
                <a:spcPts val="0"/>
              </a:spcBef>
              <a:spcAft>
                <a:spcPts val="0"/>
              </a:spcAft>
              <a:buFont typeface="Arial" panose="020B0604020202020204" pitchFamily="34" charset="0"/>
              <a:buChar char="•"/>
            </a:pPr>
            <a:r>
              <a:rPr lang="en-GB" sz="2000" dirty="0">
                <a:solidFill>
                  <a:srgbClr val="000000"/>
                </a:solidFill>
                <a:latin typeface="FIDROL+ArialMT" panose="02000500000000000000"/>
                <a:cs typeface="FIDROL+ArialMT" panose="02000500000000000000"/>
              </a:rPr>
              <a:t>The inference process requires post-processing. The results generated by inference are 8-bit single-channel grayscale images (where the pixel values occupied by each tooth correspond to the classification values). Therefore, the classification values are first converted to label values, and then edge extraction operations are performed on the polygonal pixel areas of tooth. </a:t>
            </a:r>
            <a:endParaRPr lang="en-GB" sz="2000" dirty="0">
              <a:solidFill>
                <a:srgbClr val="000000"/>
              </a:solidFill>
              <a:latin typeface="FIDROL+ArialMT" panose="02000500000000000000"/>
              <a:cs typeface="FIDROL+ArialMT" panose="02000500000000000000"/>
            </a:endParaRPr>
          </a:p>
          <a:p>
            <a:pPr marL="342900" marR="0" indent="-342900">
              <a:lnSpc>
                <a:spcPts val="2240"/>
              </a:lnSpc>
              <a:spcBef>
                <a:spcPts val="0"/>
              </a:spcBef>
              <a:spcAft>
                <a:spcPts val="0"/>
              </a:spcAft>
              <a:buFont typeface="Arial" panose="020B0604020202020204" pitchFamily="34" charset="0"/>
              <a:buChar char="•"/>
            </a:pPr>
            <a:endParaRPr lang="en-GB" sz="2000" dirty="0">
              <a:solidFill>
                <a:srgbClr val="000000"/>
              </a:solidFill>
              <a:latin typeface="FIDROL+ArialMT" panose="02000500000000000000"/>
              <a:cs typeface="FIDROL+ArialMT" panose="02000500000000000000"/>
            </a:endParaRPr>
          </a:p>
          <a:p>
            <a:pPr marL="342900" marR="0" indent="-342900">
              <a:lnSpc>
                <a:spcPts val="2240"/>
              </a:lnSpc>
              <a:spcBef>
                <a:spcPts val="0"/>
              </a:spcBef>
              <a:spcAft>
                <a:spcPts val="0"/>
              </a:spcAft>
              <a:buFont typeface="Arial" panose="020B0604020202020204" pitchFamily="34" charset="0"/>
              <a:buChar char="•"/>
            </a:pPr>
            <a:r>
              <a:rPr lang="en-GB" sz="2000" b="1" dirty="0">
                <a:solidFill>
                  <a:srgbClr val="000000"/>
                </a:solidFill>
                <a:latin typeface="FIDROL+ArialMT" panose="02000500000000000000"/>
                <a:cs typeface="FIDROL+ArialMT" panose="02000500000000000000"/>
              </a:rPr>
              <a:t>Edge extraction</a:t>
            </a:r>
            <a:r>
              <a:rPr lang="en-GB" sz="2000" dirty="0">
                <a:solidFill>
                  <a:srgbClr val="000000"/>
                </a:solidFill>
                <a:latin typeface="FIDROL+ArialMT" panose="02000500000000000000"/>
                <a:cs typeface="FIDROL+ArialMT" panose="02000500000000000000"/>
              </a:rPr>
              <a:t>:if a pixel’s value is not 0, and the values of the four neighboring pixels are all the same as this pixel’s value,then this pixel is judged to be a non-edge pixel of the tooth polygonal area and needs to be updated to a value of 0 in the subsequent process. By traversing every point on the image, all non-0 value pixels on the image represent the edge points of each tooth, and the values of these pixels are the classification labels of teeth.</a:t>
            </a:r>
            <a:endParaRPr lang="en-GB" sz="2000" dirty="0">
              <a:solidFill>
                <a:srgbClr val="000000"/>
              </a:solidFill>
              <a:latin typeface="FIDROL+ArialMT" panose="02000500000000000000"/>
              <a:cs typeface="FIDROL+ArialMT" panose="02000500000000000000"/>
            </a:endParaRPr>
          </a:p>
        </p:txBody>
      </p:sp>
      <p:sp>
        <p:nvSpPr>
          <p:cNvPr id="7" name="object 6"/>
          <p:cNvSpPr txBox="1"/>
          <p:nvPr/>
        </p:nvSpPr>
        <p:spPr>
          <a:xfrm>
            <a:off x="911225" y="1196340"/>
            <a:ext cx="10227310" cy="287020"/>
          </a:xfrm>
          <a:prstGeom prst="rect">
            <a:avLst/>
          </a:prstGeom>
        </p:spPr>
        <p:txBody>
          <a:bodyPr vert="horz" wrap="square" lIns="0" tIns="0" rIns="0" bIns="0" rtlCol="0">
            <a:spAutoFit/>
          </a:bodyPr>
          <a:p>
            <a:pPr marR="0" indent="0">
              <a:lnSpc>
                <a:spcPts val="2240"/>
              </a:lnSpc>
              <a:spcBef>
                <a:spcPts val="0"/>
              </a:spcBef>
              <a:spcAft>
                <a:spcPts val="0"/>
              </a:spcAft>
              <a:buFont typeface="Arial" panose="020B0604020202020204" pitchFamily="34" charset="0"/>
              <a:buNone/>
            </a:pPr>
            <a:r>
              <a:rPr lang="en-GB" sz="2000" b="1" dirty="0">
                <a:solidFill>
                  <a:srgbClr val="000000"/>
                </a:solidFill>
                <a:latin typeface="FIDROL+ArialMT" panose="02000500000000000000"/>
                <a:cs typeface="FIDROL+ArialMT" panose="02000500000000000000"/>
              </a:rPr>
              <a:t>Post-processing</a:t>
            </a:r>
            <a:endParaRPr lang="en-GB" sz="2000" b="1" dirty="0">
              <a:solidFill>
                <a:srgbClr val="000000"/>
              </a:solidFill>
              <a:latin typeface="FIDROL+ArialMT" panose="02000500000000000000"/>
              <a:cs typeface="FIDROL+ArialMT" panose="02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620395"/>
            <a:ext cx="20294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US" altLang="en-GB" sz="2800" dirty="0">
                <a:solidFill>
                  <a:srgbClr val="000000"/>
                </a:solidFill>
                <a:latin typeface="FIDROL+ArialMT" panose="02000500000000000000"/>
                <a:cs typeface="FIDROL+ArialMT" panose="02000500000000000000"/>
              </a:rPr>
              <a:t>Dataset</a:t>
            </a:r>
            <a:r>
              <a:rPr lang="en-US" altLang="en-GB" sz="2800" dirty="0">
                <a:solidFill>
                  <a:srgbClr val="000000"/>
                </a:solidFill>
                <a:latin typeface="FIDROL+ArialMT" panose="02000500000000000000"/>
                <a:cs typeface="FIDROL+ArialMT" panose="02000500000000000000"/>
              </a:rPr>
              <a:t>s</a:t>
            </a:r>
            <a:endParaRPr lang="en-US" altLang="en-GB" sz="2800" dirty="0">
              <a:solidFill>
                <a:srgbClr val="000000"/>
              </a:solidFill>
              <a:latin typeface="FIDROL+ArialMT" panose="02000500000000000000"/>
              <a:cs typeface="FIDROL+ArialMT" panose="02000500000000000000"/>
            </a:endParaRPr>
          </a:p>
        </p:txBody>
      </p:sp>
      <p:sp>
        <p:nvSpPr>
          <p:cNvPr id="6" name="object 6"/>
          <p:cNvSpPr txBox="1"/>
          <p:nvPr/>
        </p:nvSpPr>
        <p:spPr>
          <a:xfrm>
            <a:off x="1000760" y="1412875"/>
            <a:ext cx="10227310" cy="574040"/>
          </a:xfrm>
          <a:prstGeom prst="rect">
            <a:avLst/>
          </a:prstGeom>
        </p:spPr>
        <p:txBody>
          <a:bodyPr vert="horz" wrap="square" lIns="0" tIns="0" rIns="0" bIns="0" rtlCol="0">
            <a:spAutoFit/>
          </a:bodyPr>
          <a:lstStyle/>
          <a:p>
            <a:pPr marL="0" marR="0">
              <a:lnSpc>
                <a:spcPts val="2240"/>
              </a:lnSpc>
              <a:spcBef>
                <a:spcPts val="0"/>
              </a:spcBef>
              <a:spcAft>
                <a:spcPts val="0"/>
              </a:spcAft>
            </a:pPr>
            <a:r>
              <a:rPr sz="2000" dirty="0">
                <a:solidFill>
                  <a:srgbClr val="000000"/>
                </a:solidFill>
                <a:latin typeface="FIDROL+ArialMT" panose="02000500000000000000"/>
                <a:cs typeface="FIDROL+ArialMT" panose="02000500000000000000"/>
              </a:rPr>
              <a:t>The dataset used for training is provided by the competition, and the data</a:t>
            </a:r>
            <a:endParaRPr sz="2000" dirty="0">
              <a:solidFill>
                <a:srgbClr val="000000"/>
              </a:solidFill>
              <a:latin typeface="FIDROL+ArialMT" panose="02000500000000000000"/>
              <a:cs typeface="FIDROL+ArialMT" panose="02000500000000000000"/>
            </a:endParaRPr>
          </a:p>
          <a:p>
            <a:pPr marL="0" marR="0">
              <a:lnSpc>
                <a:spcPts val="2240"/>
              </a:lnSpc>
              <a:spcBef>
                <a:spcPts val="0"/>
              </a:spcBef>
              <a:spcAft>
                <a:spcPts val="0"/>
              </a:spcAft>
            </a:pPr>
            <a:r>
              <a:rPr sz="2000" dirty="0">
                <a:solidFill>
                  <a:srgbClr val="000000"/>
                </a:solidFill>
                <a:latin typeface="FIDROL+ArialMT" panose="02000500000000000000"/>
                <a:cs typeface="FIDROL+ArialMT" panose="02000500000000000000"/>
              </a:rPr>
              <a:t>belongs to the 2D panoramic X-ray images category.</a:t>
            </a:r>
            <a:endParaRPr sz="2000" dirty="0">
              <a:solidFill>
                <a:srgbClr val="000000"/>
              </a:solidFill>
              <a:latin typeface="FIDROL+ArialMT" panose="02000500000000000000"/>
              <a:cs typeface="FIDROL+ArialMT" panose="02000500000000000000"/>
            </a:endParaRPr>
          </a:p>
        </p:txBody>
      </p:sp>
      <p:pic>
        <p:nvPicPr>
          <p:cNvPr id="4" name="图片 3"/>
          <p:cNvPicPr>
            <a:picLocks noChangeAspect="1"/>
          </p:cNvPicPr>
          <p:nvPr/>
        </p:nvPicPr>
        <p:blipFill>
          <a:blip r:embed="rId2"/>
          <a:stretch>
            <a:fillRect/>
          </a:stretch>
        </p:blipFill>
        <p:spPr>
          <a:xfrm>
            <a:off x="695325" y="2852420"/>
            <a:ext cx="5993130" cy="1771015"/>
          </a:xfrm>
          <a:prstGeom prst="rect">
            <a:avLst/>
          </a:prstGeom>
        </p:spPr>
      </p:pic>
      <p:pic>
        <p:nvPicPr>
          <p:cNvPr id="5" name="图片 4"/>
          <p:cNvPicPr>
            <a:picLocks noChangeAspect="1"/>
          </p:cNvPicPr>
          <p:nvPr/>
        </p:nvPicPr>
        <p:blipFill>
          <a:blip r:embed="rId3"/>
          <a:stretch>
            <a:fillRect/>
          </a:stretch>
        </p:blipFill>
        <p:spPr>
          <a:xfrm>
            <a:off x="6887845" y="2636520"/>
            <a:ext cx="4466590" cy="2484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51405" y="620395"/>
            <a:ext cx="202946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US" altLang="en-GB" sz="2800" dirty="0">
                <a:solidFill>
                  <a:srgbClr val="000000"/>
                </a:solidFill>
                <a:latin typeface="FIDROL+ArialMT" panose="02000500000000000000"/>
                <a:cs typeface="FIDROL+ArialMT" panose="02000500000000000000"/>
              </a:rPr>
              <a:t>Results</a:t>
            </a:r>
            <a:endParaRPr lang="en-US" altLang="en-GB" sz="2800" dirty="0">
              <a:solidFill>
                <a:srgbClr val="000000"/>
              </a:solidFill>
              <a:latin typeface="FIDROL+ArialMT" panose="02000500000000000000"/>
              <a:cs typeface="FIDROL+ArialMT" panose="02000500000000000000"/>
            </a:endParaRPr>
          </a:p>
        </p:txBody>
      </p:sp>
      <p:sp>
        <p:nvSpPr>
          <p:cNvPr id="6" name="object 6"/>
          <p:cNvSpPr txBox="1"/>
          <p:nvPr/>
        </p:nvSpPr>
        <p:spPr>
          <a:xfrm>
            <a:off x="1000760" y="4653280"/>
            <a:ext cx="10227310" cy="1435735"/>
          </a:xfrm>
          <a:prstGeom prst="rect">
            <a:avLst/>
          </a:prstGeom>
        </p:spPr>
        <p:txBody>
          <a:bodyPr vert="horz" wrap="square" lIns="0" tIns="0" rIns="0" bIns="0" rtlCol="0">
            <a:spAutoFit/>
          </a:bodyPr>
          <a:lstStyle/>
          <a:p>
            <a:pPr marL="0" marR="0">
              <a:lnSpc>
                <a:spcPts val="2240"/>
              </a:lnSpc>
              <a:spcBef>
                <a:spcPts val="0"/>
              </a:spcBef>
              <a:spcAft>
                <a:spcPts val="0"/>
              </a:spcAft>
            </a:pPr>
            <a:r>
              <a:rPr sz="1200" dirty="0">
                <a:solidFill>
                  <a:srgbClr val="000000"/>
                </a:solidFill>
                <a:latin typeface="FIDROL+ArialMT" panose="02000500000000000000"/>
                <a:cs typeface="FIDROL+ArialMT" panose="02000500000000000000"/>
              </a:rPr>
              <a:t>Mainly includes these metrics:</a:t>
            </a:r>
            <a:endParaRPr sz="1200" dirty="0">
              <a:solidFill>
                <a:srgbClr val="000000"/>
              </a:solidFill>
              <a:latin typeface="FIDROL+ArialMT" panose="02000500000000000000"/>
              <a:cs typeface="FIDROL+ArialMT" panose="02000500000000000000"/>
            </a:endParaRPr>
          </a:p>
          <a:p>
            <a:pPr marL="0" marR="0">
              <a:lnSpc>
                <a:spcPts val="2240"/>
              </a:lnSpc>
              <a:spcBef>
                <a:spcPts val="0"/>
              </a:spcBef>
              <a:spcAft>
                <a:spcPts val="0"/>
              </a:spcAft>
            </a:pPr>
            <a:r>
              <a:rPr sz="1200" dirty="0">
                <a:solidFill>
                  <a:srgbClr val="000000"/>
                </a:solidFill>
                <a:latin typeface="FIDROL+ArialMT" panose="02000500000000000000"/>
                <a:cs typeface="FIDROL+ArialMT" panose="02000500000000000000"/>
              </a:rPr>
              <a:t>(1) Dice Similarity Coefficient (DSC): instance-level and image-level</a:t>
            </a:r>
            <a:endParaRPr sz="1200" dirty="0">
              <a:solidFill>
                <a:srgbClr val="000000"/>
              </a:solidFill>
              <a:latin typeface="FIDROL+ArialMT" panose="02000500000000000000"/>
              <a:cs typeface="FIDROL+ArialMT" panose="02000500000000000000"/>
            </a:endParaRPr>
          </a:p>
          <a:p>
            <a:pPr marL="0" marR="0">
              <a:lnSpc>
                <a:spcPts val="2240"/>
              </a:lnSpc>
              <a:spcBef>
                <a:spcPts val="0"/>
              </a:spcBef>
              <a:spcAft>
                <a:spcPts val="0"/>
              </a:spcAft>
            </a:pPr>
            <a:r>
              <a:rPr sz="1200" dirty="0">
                <a:solidFill>
                  <a:srgbClr val="000000"/>
                </a:solidFill>
                <a:latin typeface="FIDROL+ArialMT" panose="02000500000000000000"/>
                <a:cs typeface="FIDROL+ArialMT" panose="02000500000000000000"/>
              </a:rPr>
              <a:t>(2) Normalized Surface Distance (NSD): instance-level and image-level</a:t>
            </a:r>
            <a:endParaRPr sz="1200" dirty="0">
              <a:solidFill>
                <a:srgbClr val="000000"/>
              </a:solidFill>
              <a:latin typeface="FIDROL+ArialMT" panose="02000500000000000000"/>
              <a:cs typeface="FIDROL+ArialMT" panose="02000500000000000000"/>
            </a:endParaRPr>
          </a:p>
          <a:p>
            <a:pPr marL="0" marR="0">
              <a:lnSpc>
                <a:spcPts val="2240"/>
              </a:lnSpc>
              <a:spcBef>
                <a:spcPts val="0"/>
              </a:spcBef>
              <a:spcAft>
                <a:spcPts val="0"/>
              </a:spcAft>
            </a:pPr>
            <a:r>
              <a:rPr sz="1200" dirty="0">
                <a:solidFill>
                  <a:srgbClr val="000000"/>
                </a:solidFill>
                <a:latin typeface="FIDROL+ArialMT" panose="02000500000000000000"/>
                <a:cs typeface="FIDROL+ArialMT" panose="02000500000000000000"/>
              </a:rPr>
              <a:t>(3) mean Intersection-over-Union (mIoU): instance-level and image-level</a:t>
            </a:r>
            <a:endParaRPr sz="1200" dirty="0">
              <a:solidFill>
                <a:srgbClr val="000000"/>
              </a:solidFill>
              <a:latin typeface="FIDROL+ArialMT" panose="02000500000000000000"/>
              <a:cs typeface="FIDROL+ArialMT" panose="02000500000000000000"/>
            </a:endParaRPr>
          </a:p>
          <a:p>
            <a:pPr marL="0" marR="0">
              <a:lnSpc>
                <a:spcPts val="2240"/>
              </a:lnSpc>
              <a:spcBef>
                <a:spcPts val="0"/>
              </a:spcBef>
              <a:spcAft>
                <a:spcPts val="0"/>
              </a:spcAft>
            </a:pPr>
            <a:r>
              <a:rPr sz="1200" dirty="0">
                <a:solidFill>
                  <a:srgbClr val="000000"/>
                </a:solidFill>
                <a:latin typeface="FIDROL+ArialMT" panose="02000500000000000000"/>
                <a:cs typeface="FIDROL+ArialMT" panose="02000500000000000000"/>
              </a:rPr>
              <a:t>(4) Identification Accuracy (IA)</a:t>
            </a:r>
            <a:endParaRPr sz="1200" dirty="0">
              <a:solidFill>
                <a:srgbClr val="000000"/>
              </a:solidFill>
              <a:latin typeface="FIDROL+ArialMT" panose="02000500000000000000"/>
              <a:cs typeface="FIDROL+ArialMT" panose="02000500000000000000"/>
            </a:endParaRPr>
          </a:p>
        </p:txBody>
      </p:sp>
      <p:pic>
        <p:nvPicPr>
          <p:cNvPr id="7" name="图片 6"/>
          <p:cNvPicPr>
            <a:picLocks noChangeAspect="1"/>
          </p:cNvPicPr>
          <p:nvPr/>
        </p:nvPicPr>
        <p:blipFill>
          <a:blip r:embed="rId2"/>
          <a:stretch>
            <a:fillRect/>
          </a:stretch>
        </p:blipFill>
        <p:spPr>
          <a:xfrm>
            <a:off x="2737485" y="2781300"/>
            <a:ext cx="6667500" cy="1943100"/>
          </a:xfrm>
          <a:prstGeom prst="rect">
            <a:avLst/>
          </a:prstGeom>
        </p:spPr>
      </p:pic>
      <p:pic>
        <p:nvPicPr>
          <p:cNvPr id="8" name="图片 7"/>
          <p:cNvPicPr>
            <a:picLocks noChangeAspect="1"/>
          </p:cNvPicPr>
          <p:nvPr/>
        </p:nvPicPr>
        <p:blipFill>
          <a:blip r:embed="rId3"/>
          <a:stretch>
            <a:fillRect/>
          </a:stretch>
        </p:blipFill>
        <p:spPr>
          <a:xfrm>
            <a:off x="2855595" y="1257300"/>
            <a:ext cx="6416040" cy="1524000"/>
          </a:xfrm>
          <a:prstGeom prst="rect">
            <a:avLst/>
          </a:prstGeom>
        </p:spPr>
      </p:pic>
      <p:sp>
        <p:nvSpPr>
          <p:cNvPr id="9" name="object 6"/>
          <p:cNvSpPr txBox="1"/>
          <p:nvPr/>
        </p:nvSpPr>
        <p:spPr>
          <a:xfrm>
            <a:off x="695325" y="1052830"/>
            <a:ext cx="10227310" cy="287020"/>
          </a:xfrm>
          <a:prstGeom prst="rect">
            <a:avLst/>
          </a:prstGeom>
        </p:spPr>
        <p:txBody>
          <a:bodyPr vert="horz" wrap="square" lIns="0" tIns="0" rIns="0" bIns="0" rtlCol="0">
            <a:spAutoFit/>
          </a:bodyPr>
          <a:p>
            <a:pPr marL="0" marR="0">
              <a:lnSpc>
                <a:spcPts val="2240"/>
              </a:lnSpc>
              <a:spcBef>
                <a:spcPts val="0"/>
              </a:spcBef>
              <a:spcAft>
                <a:spcPts val="0"/>
              </a:spcAft>
            </a:pPr>
            <a:r>
              <a:rPr sz="1200" b="1" dirty="0">
                <a:solidFill>
                  <a:srgbClr val="000000"/>
                </a:solidFill>
                <a:latin typeface="FIDROL+ArialMT" panose="02000500000000000000"/>
                <a:cs typeface="FIDROL+ArialMT" panose="02000500000000000000"/>
              </a:rPr>
              <a:t>The metrics scores on the validation set show in Table 4</a:t>
            </a:r>
            <a:endParaRPr sz="1200" b="1" dirty="0">
              <a:solidFill>
                <a:srgbClr val="000000"/>
              </a:solidFill>
              <a:latin typeface="FIDROL+ArialMT" panose="02000500000000000000"/>
              <a:cs typeface="FIDROL+ArialMT" panose="02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1847215" y="620395"/>
            <a:ext cx="3065780" cy="400050"/>
          </a:xfrm>
          <a:prstGeom prst="rect">
            <a:avLst/>
          </a:prstGeom>
        </p:spPr>
        <p:txBody>
          <a:bodyPr vert="horz" wrap="square" lIns="0" tIns="0" rIns="0" bIns="0" rtlCol="0">
            <a:spAutoFit/>
          </a:bodyPr>
          <a:lstStyle/>
          <a:p>
            <a:pPr marL="0" marR="0" algn="ctr">
              <a:lnSpc>
                <a:spcPts val="3120"/>
              </a:lnSpc>
              <a:spcBef>
                <a:spcPts val="0"/>
              </a:spcBef>
              <a:spcAft>
                <a:spcPts val="0"/>
              </a:spcAft>
            </a:pPr>
            <a:r>
              <a:rPr lang="en-GB" altLang="en-US" sz="2800" dirty="0">
                <a:solidFill>
                  <a:srgbClr val="000000"/>
                </a:solidFill>
                <a:latin typeface="FIDROL+ArialMT" panose="02000500000000000000"/>
                <a:cs typeface="FIDROL+ArialMT" panose="02000500000000000000"/>
              </a:rPr>
              <a:t>Results</a:t>
            </a:r>
            <a:endParaRPr lang="en-GB" altLang="en-US" sz="2800" dirty="0">
              <a:solidFill>
                <a:srgbClr val="000000"/>
              </a:solidFill>
              <a:latin typeface="FIDROL+ArialMT" panose="02000500000000000000"/>
              <a:cs typeface="FIDROL+ArialMT" panose="02000500000000000000"/>
            </a:endParaRPr>
          </a:p>
        </p:txBody>
      </p:sp>
      <p:sp>
        <p:nvSpPr>
          <p:cNvPr id="5" name="object 5"/>
          <p:cNvSpPr txBox="1"/>
          <p:nvPr/>
        </p:nvSpPr>
        <p:spPr>
          <a:xfrm>
            <a:off x="982980" y="1700530"/>
            <a:ext cx="10268585" cy="1435735"/>
          </a:xfrm>
          <a:prstGeom prst="rect">
            <a:avLst/>
          </a:prstGeom>
        </p:spPr>
        <p:txBody>
          <a:bodyPr vert="horz" wrap="square" lIns="0" tIns="0" rIns="0" bIns="0" rtlCol="0">
            <a:spAutoFit/>
          </a:bodyPr>
          <a:p>
            <a:pPr marL="342900" marR="0" indent="-342900">
              <a:lnSpc>
                <a:spcPts val="2240"/>
              </a:lnSpc>
              <a:spcBef>
                <a:spcPts val="0"/>
              </a:spcBef>
              <a:spcAft>
                <a:spcPts val="0"/>
              </a:spcAft>
              <a:buFont typeface="Arial" panose="020B0604020202020204" pitchFamily="34" charset="0"/>
              <a:buChar char="•"/>
            </a:pPr>
            <a:r>
              <a:rPr lang="en-GB" sz="2000" dirty="0">
                <a:solidFill>
                  <a:srgbClr val="000000"/>
                </a:solidFill>
                <a:latin typeface="FIDROL+ArialMT" panose="02000500000000000000"/>
                <a:cs typeface="FIDROL+ArialMT" panose="02000500000000000000"/>
                <a:sym typeface="+mn-ea"/>
              </a:rPr>
              <a:t>Ab</a:t>
            </a:r>
            <a:r>
              <a:rPr sz="2000" dirty="0">
                <a:solidFill>
                  <a:srgbClr val="000000"/>
                </a:solidFill>
                <a:latin typeface="FIDROL+ArialMT" panose="02000500000000000000"/>
                <a:cs typeface="FIDROL+ArialMT" panose="02000500000000000000"/>
                <a:sym typeface="+mn-ea"/>
              </a:rPr>
              <a:t>lation studies</a:t>
            </a:r>
            <a:r>
              <a:rPr lang="en-GB" sz="2000" dirty="0">
                <a:solidFill>
                  <a:srgbClr val="000000"/>
                </a:solidFill>
                <a:latin typeface="FIDROL+ArialMT" panose="02000500000000000000"/>
                <a:cs typeface="FIDROL+ArialMT" panose="02000500000000000000"/>
                <a:sym typeface="+mn-ea"/>
              </a:rPr>
              <a:t> are also conducted</a:t>
            </a:r>
            <a:r>
              <a:rPr sz="2000" dirty="0">
                <a:solidFill>
                  <a:srgbClr val="000000"/>
                </a:solidFill>
                <a:latin typeface="FIDROL+ArialMT" panose="02000500000000000000"/>
                <a:cs typeface="FIDROL+ArialMT" panose="02000500000000000000"/>
                <a:sym typeface="+mn-ea"/>
              </a:rPr>
              <a:t> to explore the impact of unlabeled image</a:t>
            </a:r>
            <a:r>
              <a:rPr lang="en-GB" sz="2000" dirty="0">
                <a:solidFill>
                  <a:srgbClr val="000000"/>
                </a:solidFill>
                <a:latin typeface="FIDROL+ArialMT" panose="02000500000000000000"/>
                <a:cs typeface="FIDROL+ArialMT" panose="02000500000000000000"/>
                <a:sym typeface="+mn-ea"/>
              </a:rPr>
              <a:t> </a:t>
            </a:r>
            <a:r>
              <a:rPr sz="2000" dirty="0">
                <a:solidFill>
                  <a:srgbClr val="000000"/>
                </a:solidFill>
                <a:latin typeface="FIDROL+ArialMT" panose="02000500000000000000"/>
                <a:cs typeface="FIDROL+ArialMT" panose="02000500000000000000"/>
                <a:sym typeface="+mn-ea"/>
              </a:rPr>
              <a:t>data on model performance. </a:t>
            </a:r>
            <a:endParaRPr sz="2000" dirty="0">
              <a:solidFill>
                <a:srgbClr val="000000"/>
              </a:solidFill>
              <a:latin typeface="FIDROL+ArialMT" panose="02000500000000000000"/>
              <a:cs typeface="FIDROL+ArialMT" panose="02000500000000000000"/>
              <a:sym typeface="+mn-ea"/>
            </a:endParaRPr>
          </a:p>
          <a:p>
            <a:pPr marL="342900" marR="0" indent="-342900">
              <a:lnSpc>
                <a:spcPts val="2240"/>
              </a:lnSpc>
              <a:spcBef>
                <a:spcPts val="0"/>
              </a:spcBef>
              <a:spcAft>
                <a:spcPts val="0"/>
              </a:spcAft>
              <a:buFont typeface="Arial" panose="020B0604020202020204" pitchFamily="34" charset="0"/>
              <a:buChar char="•"/>
            </a:pPr>
            <a:r>
              <a:rPr lang="en-GB" sz="2000" dirty="0">
                <a:solidFill>
                  <a:srgbClr val="000000"/>
                </a:solidFill>
                <a:latin typeface="FIDROL+ArialMT" panose="02000500000000000000"/>
                <a:cs typeface="FIDROL+ArialMT" panose="02000500000000000000"/>
                <a:sym typeface="+mn-ea"/>
              </a:rPr>
              <a:t>We </a:t>
            </a:r>
            <a:r>
              <a:rPr sz="2000" dirty="0">
                <a:solidFill>
                  <a:srgbClr val="000000"/>
                </a:solidFill>
                <a:latin typeface="FIDROL+ArialMT" panose="02000500000000000000"/>
                <a:cs typeface="FIDROL+ArialMT" panose="02000500000000000000"/>
                <a:sym typeface="+mn-ea"/>
              </a:rPr>
              <a:t>eliminat</a:t>
            </a:r>
            <a:r>
              <a:rPr lang="en-GB" sz="2000" dirty="0">
                <a:solidFill>
                  <a:srgbClr val="000000"/>
                </a:solidFill>
                <a:latin typeface="FIDROL+ArialMT" panose="02000500000000000000"/>
                <a:cs typeface="FIDROL+ArialMT" panose="02000500000000000000"/>
                <a:sym typeface="+mn-ea"/>
              </a:rPr>
              <a:t>e</a:t>
            </a:r>
            <a:r>
              <a:rPr sz="2000" dirty="0">
                <a:solidFill>
                  <a:srgbClr val="000000"/>
                </a:solidFill>
                <a:latin typeface="FIDROL+ArialMT" panose="02000500000000000000"/>
                <a:cs typeface="FIDROL+ArialMT" panose="02000500000000000000"/>
                <a:sym typeface="+mn-ea"/>
              </a:rPr>
              <a:t> the cross</a:t>
            </a:r>
            <a:r>
              <a:rPr lang="en-GB" sz="2000" dirty="0">
                <a:solidFill>
                  <a:srgbClr val="000000"/>
                </a:solidFill>
                <a:latin typeface="FIDROL+ArialMT" panose="02000500000000000000"/>
                <a:cs typeface="FIDROL+ArialMT" panose="02000500000000000000"/>
                <a:sym typeface="+mn-ea"/>
              </a:rPr>
              <a:t> </a:t>
            </a:r>
            <a:r>
              <a:rPr sz="2000" dirty="0">
                <a:solidFill>
                  <a:srgbClr val="000000"/>
                </a:solidFill>
                <a:latin typeface="FIDROL+ArialMT" panose="02000500000000000000"/>
                <a:cs typeface="FIDROL+ArialMT" panose="02000500000000000000"/>
                <a:sym typeface="+mn-ea"/>
              </a:rPr>
              <a:t>teaching loss from the loss for unlabeled data. Additionally, only labeled image</a:t>
            </a:r>
            <a:r>
              <a:rPr lang="en-GB" sz="2000" dirty="0">
                <a:solidFill>
                  <a:srgbClr val="000000"/>
                </a:solidFill>
                <a:latin typeface="FIDROL+ArialMT" panose="02000500000000000000"/>
                <a:cs typeface="FIDROL+ArialMT" panose="02000500000000000000"/>
                <a:sym typeface="+mn-ea"/>
              </a:rPr>
              <a:t> </a:t>
            </a:r>
            <a:r>
              <a:rPr sz="2000" dirty="0">
                <a:solidFill>
                  <a:srgbClr val="000000"/>
                </a:solidFill>
                <a:latin typeface="FIDROL+ArialMT" panose="02000500000000000000"/>
                <a:cs typeface="FIDROL+ArialMT" panose="02000500000000000000"/>
                <a:sym typeface="+mn-ea"/>
              </a:rPr>
              <a:t>data was utilized for training. Training was halted when the model achieved the</a:t>
            </a:r>
            <a:r>
              <a:rPr lang="en-GB" sz="2000" dirty="0">
                <a:solidFill>
                  <a:srgbClr val="000000"/>
                </a:solidFill>
                <a:latin typeface="FIDROL+ArialMT" panose="02000500000000000000"/>
                <a:cs typeface="FIDROL+ArialMT" panose="02000500000000000000"/>
                <a:sym typeface="+mn-ea"/>
              </a:rPr>
              <a:t> </a:t>
            </a:r>
            <a:r>
              <a:rPr sz="2000" dirty="0">
                <a:solidFill>
                  <a:srgbClr val="000000"/>
                </a:solidFill>
                <a:latin typeface="FIDROL+ArialMT" panose="02000500000000000000"/>
                <a:cs typeface="FIDROL+ArialMT" panose="02000500000000000000"/>
                <a:sym typeface="+mn-ea"/>
              </a:rPr>
              <a:t>same Dice score as the complete model during epoch evaluation. </a:t>
            </a:r>
            <a:endParaRPr lang="en-GB" sz="2000" dirty="0">
              <a:solidFill>
                <a:srgbClr val="000000"/>
              </a:solidFill>
              <a:latin typeface="FIDROL+ArialMT" panose="02000500000000000000"/>
              <a:cs typeface="FIDROL+ArialMT" panose="02000500000000000000"/>
              <a:sym typeface="+mn-ea"/>
            </a:endParaRPr>
          </a:p>
        </p:txBody>
      </p:sp>
      <p:sp>
        <p:nvSpPr>
          <p:cNvPr id="4" name="object 5"/>
          <p:cNvSpPr txBox="1"/>
          <p:nvPr/>
        </p:nvSpPr>
        <p:spPr>
          <a:xfrm>
            <a:off x="1000760" y="5704205"/>
            <a:ext cx="10268585" cy="861695"/>
          </a:xfrm>
          <a:prstGeom prst="rect">
            <a:avLst/>
          </a:prstGeom>
        </p:spPr>
        <p:txBody>
          <a:bodyPr vert="horz" wrap="square" lIns="0" tIns="0" rIns="0" bIns="0" rtlCol="0">
            <a:spAutoFit/>
          </a:bodyPr>
          <a:p>
            <a:pPr marL="0" marR="0">
              <a:lnSpc>
                <a:spcPts val="2240"/>
              </a:lnSpc>
              <a:spcBef>
                <a:spcPts val="0"/>
              </a:spcBef>
              <a:spcAft>
                <a:spcPts val="0"/>
              </a:spcAft>
            </a:pPr>
            <a:r>
              <a:rPr lang="en-GB" dirty="0">
                <a:solidFill>
                  <a:srgbClr val="000000"/>
                </a:solidFill>
                <a:latin typeface="FIDROL+ArialMT" panose="02000500000000000000"/>
                <a:cs typeface="FIDROL+ArialMT" panose="02000500000000000000"/>
                <a:sym typeface="+mn-ea"/>
              </a:rPr>
              <a:t>We compared the two cases,which </a:t>
            </a:r>
            <a:r>
              <a:rPr dirty="0">
                <a:solidFill>
                  <a:srgbClr val="000000"/>
                </a:solidFill>
                <a:latin typeface="FIDROL+ArialMT" panose="02000500000000000000"/>
                <a:cs typeface="FIDROL+ArialMT" panose="02000500000000000000"/>
                <a:sym typeface="+mn-ea"/>
              </a:rPr>
              <a:t>clearly </a:t>
            </a:r>
            <a:r>
              <a:rPr lang="en-GB" dirty="0">
                <a:solidFill>
                  <a:srgbClr val="000000"/>
                </a:solidFill>
                <a:latin typeface="FIDROL+ArialMT" panose="02000500000000000000"/>
                <a:cs typeface="FIDROL+ArialMT" panose="02000500000000000000"/>
                <a:sym typeface="+mn-ea"/>
              </a:rPr>
              <a:t>showed</a:t>
            </a:r>
            <a:r>
              <a:rPr dirty="0">
                <a:solidFill>
                  <a:srgbClr val="000000"/>
                </a:solidFill>
                <a:latin typeface="FIDROL+ArialMT" panose="02000500000000000000"/>
                <a:cs typeface="FIDROL+ArialMT" panose="02000500000000000000"/>
                <a:sym typeface="+mn-ea"/>
              </a:rPr>
              <a:t> that if the unlabeled</a:t>
            </a:r>
            <a:r>
              <a:rPr lang="en-GB" dirty="0">
                <a:solidFill>
                  <a:srgbClr val="000000"/>
                </a:solidFill>
                <a:latin typeface="FIDROL+ArialMT" panose="02000500000000000000"/>
                <a:cs typeface="FIDROL+ArialMT" panose="02000500000000000000"/>
                <a:sym typeface="+mn-ea"/>
              </a:rPr>
              <a:t> image data is utilized, the understanding of tooth shape and semantics between different teeth can be effectively improved during segmentation, avoiding the formation of broken segmentation edges.</a:t>
            </a:r>
            <a:endParaRPr lang="en-GB" altLang="en-US" dirty="0">
              <a:solidFill>
                <a:srgbClr val="000000"/>
              </a:solidFill>
              <a:latin typeface="FIDROL+ArialMT" panose="02000500000000000000"/>
              <a:cs typeface="FIDROL+ArialMT" panose="02000500000000000000"/>
            </a:endParaRPr>
          </a:p>
        </p:txBody>
      </p:sp>
      <p:sp>
        <p:nvSpPr>
          <p:cNvPr id="10" name="object 6"/>
          <p:cNvSpPr txBox="1"/>
          <p:nvPr/>
        </p:nvSpPr>
        <p:spPr>
          <a:xfrm>
            <a:off x="1000760" y="1289050"/>
            <a:ext cx="10227310" cy="287020"/>
          </a:xfrm>
          <a:prstGeom prst="rect">
            <a:avLst/>
          </a:prstGeom>
        </p:spPr>
        <p:txBody>
          <a:bodyPr vert="horz" wrap="square" lIns="0" tIns="0" rIns="0" bIns="0" rtlCol="0">
            <a:spAutoFit/>
          </a:bodyPr>
          <a:p>
            <a:pPr marL="0" marR="0">
              <a:lnSpc>
                <a:spcPts val="2240"/>
              </a:lnSpc>
              <a:spcBef>
                <a:spcPts val="0"/>
              </a:spcBef>
              <a:spcAft>
                <a:spcPts val="0"/>
              </a:spcAft>
            </a:pPr>
            <a:r>
              <a:rPr lang="en-GB" sz="2000" dirty="0">
                <a:solidFill>
                  <a:srgbClr val="000000"/>
                </a:solidFill>
                <a:latin typeface="FIDROL+ArialMT" panose="02000500000000000000"/>
                <a:cs typeface="FIDROL+ArialMT" panose="02000500000000000000"/>
              </a:rPr>
              <a:t>Ablation studies</a:t>
            </a:r>
            <a:endParaRPr lang="en-GB" sz="2000" dirty="0">
              <a:solidFill>
                <a:srgbClr val="000000"/>
              </a:solidFill>
              <a:latin typeface="FIDROL+ArialMT" panose="02000500000000000000"/>
              <a:cs typeface="FIDROL+ArialMT" panose="02000500000000000000"/>
            </a:endParaRPr>
          </a:p>
        </p:txBody>
      </p:sp>
      <p:pic>
        <p:nvPicPr>
          <p:cNvPr id="11" name="图片 10"/>
          <p:cNvPicPr>
            <a:picLocks noChangeAspect="1"/>
          </p:cNvPicPr>
          <p:nvPr/>
        </p:nvPicPr>
        <p:blipFill>
          <a:blip r:embed="rId2"/>
          <a:stretch>
            <a:fillRect/>
          </a:stretch>
        </p:blipFill>
        <p:spPr>
          <a:xfrm>
            <a:off x="2814955" y="3212465"/>
            <a:ext cx="6598920" cy="2491740"/>
          </a:xfrm>
          <a:prstGeom prst="rect">
            <a:avLst/>
          </a:prstGeom>
        </p:spPr>
      </p:pic>
    </p:spTree>
  </p:cSld>
  <p:clrMapOvr>
    <a:masterClrMapping/>
  </p:clrMapOvr>
</p:sld>
</file>

<file path=ppt/tags/tag1.xml><?xml version="1.0" encoding="utf-8"?>
<p:tagLst xmlns:p="http://schemas.openxmlformats.org/presentationml/2006/main">
  <p:tag name="commondata" val="eyJoZGlkIjoiOWEwY2EyNWRjOTYyZDk4ZjM3ZTViZGE1NGE3MDRjMWQifQ=="/>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4422</Words>
  <Application>WPS 演示</Application>
  <PresentationFormat>On-screen Show (4:3)</PresentationFormat>
  <Paragraphs>86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9</vt:i4>
      </vt:variant>
      <vt:variant>
        <vt:lpstr>幻灯片标题</vt:lpstr>
      </vt:variant>
      <vt:variant>
        <vt:i4>11</vt:i4>
      </vt:variant>
    </vt:vector>
  </HeadingPairs>
  <TitlesOfParts>
    <vt:vector size="27" baseType="lpstr">
      <vt:lpstr>Arial</vt:lpstr>
      <vt:lpstr>宋体</vt:lpstr>
      <vt:lpstr>Wingdings</vt:lpstr>
      <vt:lpstr>FIDROL+ArialMT</vt:lpstr>
      <vt:lpstr>Calibri</vt:lpstr>
      <vt:lpstr>微软雅黑</vt:lpstr>
      <vt:lpstr>Arial Unicode MS</vt:lpstr>
      <vt:lpstr>Theme Office</vt:lpstr>
      <vt:lpstr>1_Theme Office</vt:lpstr>
      <vt:lpstr>2_Theme Office</vt:lpstr>
      <vt:lpstr>3_Theme Office</vt:lpstr>
      <vt:lpstr>4_Theme Office</vt:lpstr>
      <vt:lpstr>5_Theme Office</vt:lpstr>
      <vt:lpstr>6_Theme Office</vt:lpstr>
      <vt:lpstr>7_Theme Office</vt:lpstr>
      <vt:lpstr>8_Theme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root</dc:creator>
  <cp:lastModifiedBy>kiia</cp:lastModifiedBy>
  <cp:revision>9</cp:revision>
  <dcterms:created xsi:type="dcterms:W3CDTF">2024-10-17T08:21:00Z</dcterms:created>
  <dcterms:modified xsi:type="dcterms:W3CDTF">2024-10-18T12:12:31Z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DF21C1FB106B44F694EC02179B2D1634_12</vt:lpwstr>
  </property>
  <property fmtid="{D5CDD505-2E9C-101B-9397-08002B2CF9AE}" pid="3" name="KSOProductBuildVer">
    <vt:lpwstr>2052-12.1.0.18276</vt:lpwstr>
  </property>
</Properties>
</file>