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5">
  <p:sldMasterIdLst>
    <p:sldMasterId id="2147483711" r:id="rId1"/>
  </p:sldMasterIdLst>
  <p:notesMasterIdLst>
    <p:notesMasterId r:id="rId16"/>
  </p:notesMasterIdLst>
  <p:handoutMasterIdLst>
    <p:handoutMasterId r:id="rId17"/>
  </p:handoutMasterIdLst>
  <p:sldIdLst>
    <p:sldId id="256" r:id="rId2"/>
    <p:sldId id="1688" r:id="rId3"/>
    <p:sldId id="424" r:id="rId4"/>
    <p:sldId id="498" r:id="rId5"/>
    <p:sldId id="388" r:id="rId6"/>
    <p:sldId id="1689" r:id="rId7"/>
    <p:sldId id="489" r:id="rId8"/>
    <p:sldId id="497" r:id="rId9"/>
    <p:sldId id="490" r:id="rId10"/>
    <p:sldId id="492" r:id="rId11"/>
    <p:sldId id="495" r:id="rId12"/>
    <p:sldId id="500" r:id="rId13"/>
    <p:sldId id="1690" r:id="rId14"/>
    <p:sldId id="261" r:id="rId15"/>
  </p:sldIdLst>
  <p:sldSz cx="9144000" cy="5143500" type="screen16x9"/>
  <p:notesSz cx="6858000" cy="9144000"/>
  <p:custDataLst>
    <p:tags r:id="rId18"/>
  </p:custDataLst>
  <p:defaultTex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621">
          <p15:clr>
            <a:srgbClr val="A4A3A4"/>
          </p15:clr>
        </p15:guide>
        <p15:guide id="4" orient="horz" pos="680">
          <p15:clr>
            <a:srgbClr val="A4A3A4"/>
          </p15:clr>
        </p15:guide>
        <p15:guide id="5" orient="horz" pos="2927">
          <p15:clr>
            <a:srgbClr val="A4A3A4"/>
          </p15:clr>
        </p15:guide>
        <p15:guide id="6" pos="2875">
          <p15:clr>
            <a:srgbClr val="A4A3A4"/>
          </p15:clr>
        </p15:guide>
        <p15:guide id="7" pos="373">
          <p15:clr>
            <a:srgbClr val="A4A3A4"/>
          </p15:clr>
        </p15:guide>
        <p15:guide id="8" pos="53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B5"/>
    <a:srgbClr val="F39700"/>
    <a:srgbClr val="909090"/>
    <a:srgbClr val="454545"/>
    <a:srgbClr val="FF8607"/>
    <a:srgbClr val="282828"/>
    <a:srgbClr val="071F6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50" autoAdjust="0"/>
    <p:restoredTop sz="95494" autoAdjust="0"/>
  </p:normalViewPr>
  <p:slideViewPr>
    <p:cSldViewPr snapToGrid="0" snapToObjects="1">
      <p:cViewPr>
        <p:scale>
          <a:sx n="150" d="100"/>
          <a:sy n="150" d="100"/>
        </p:scale>
        <p:origin x="2016" y="1026"/>
      </p:cViewPr>
      <p:guideLst>
        <p:guide orient="horz" pos="2160"/>
        <p:guide pos="3840"/>
        <p:guide orient="horz" pos="1621"/>
        <p:guide orient="horz" pos="680"/>
        <p:guide orient="horz" pos="2927"/>
        <p:guide pos="2875"/>
        <p:guide pos="373"/>
        <p:guide pos="53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4B18F8A-74B5-9148-A891-627592061A38}" type="datetimeFigureOut">
              <a:rPr kumimoji="1" lang="zh-CN" altLang="en-US" smtClean="0"/>
              <a:t>2024/10/14</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8768D9-5829-CA4C-800C-5932EF9830F6}" type="slidenum">
              <a:rPr kumimoji="1" lang="zh-CN" altLang="en-US" smtClean="0"/>
              <a:t>‹#›</a:t>
            </a:fld>
            <a:endParaRPr kumimoji="1" lang="zh-CN" altLang="en-US"/>
          </a:p>
        </p:txBody>
      </p:sp>
    </p:spTree>
    <p:extLst>
      <p:ext uri="{BB962C8B-B14F-4D97-AF65-F5344CB8AC3E}">
        <p14:creationId xmlns:p14="http://schemas.microsoft.com/office/powerpoint/2010/main" val="5661965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D6ACD6-F780-4A47-B5D9-D292A4BD6F81}" type="datetimeFigureOut">
              <a:rPr kumimoji="1" lang="zh-CN" altLang="en-US" smtClean="0"/>
              <a:t>2024/10/14</a:t>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12715C-60D8-4442-95C1-470452B8606C}" type="slidenum">
              <a:rPr kumimoji="1" lang="zh-CN" altLang="en-US" smtClean="0"/>
              <a:t>‹#›</a:t>
            </a:fld>
            <a:endParaRPr kumimoji="1" lang="zh-CN" altLang="en-US"/>
          </a:p>
        </p:txBody>
      </p:sp>
    </p:spTree>
    <p:extLst>
      <p:ext uri="{BB962C8B-B14F-4D97-AF65-F5344CB8AC3E}">
        <p14:creationId xmlns:p14="http://schemas.microsoft.com/office/powerpoint/2010/main" val="1820028297"/>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3</a:t>
            </a:fld>
            <a:endParaRPr kumimoji="1" lang="zh-CN" altLang="en-US"/>
          </a:p>
        </p:txBody>
      </p:sp>
    </p:spTree>
    <p:extLst>
      <p:ext uri="{BB962C8B-B14F-4D97-AF65-F5344CB8AC3E}">
        <p14:creationId xmlns:p14="http://schemas.microsoft.com/office/powerpoint/2010/main" val="187950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12</a:t>
            </a:fld>
            <a:endParaRPr kumimoji="1" lang="zh-CN" altLang="en-US"/>
          </a:p>
        </p:txBody>
      </p:sp>
    </p:spTree>
    <p:extLst>
      <p:ext uri="{BB962C8B-B14F-4D97-AF65-F5344CB8AC3E}">
        <p14:creationId xmlns:p14="http://schemas.microsoft.com/office/powerpoint/2010/main" val="3850245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C0D63-7E62-1927-F515-9D03F74C43A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2DBFE61-A210-F7B4-42FD-3DA362F2314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2B4B248-ADA6-F609-5336-D0BBB560632B}"/>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9DD0AA14-1783-BFA1-34D1-2E65B452688E}"/>
              </a:ext>
            </a:extLst>
          </p:cNvPr>
          <p:cNvSpPr>
            <a:spLocks noGrp="1"/>
          </p:cNvSpPr>
          <p:nvPr>
            <p:ph type="sldNum" sz="quarter" idx="10"/>
          </p:nvPr>
        </p:nvSpPr>
        <p:spPr/>
        <p:txBody>
          <a:bodyPr/>
          <a:lstStyle/>
          <a:p>
            <a:fld id="{D712715C-60D8-4442-95C1-470452B8606C}" type="slidenum">
              <a:rPr kumimoji="1" lang="zh-CN" altLang="en-US" smtClean="0"/>
              <a:t>13</a:t>
            </a:fld>
            <a:endParaRPr kumimoji="1" lang="zh-CN" altLang="en-US"/>
          </a:p>
        </p:txBody>
      </p:sp>
    </p:spTree>
    <p:extLst>
      <p:ext uri="{BB962C8B-B14F-4D97-AF65-F5344CB8AC3E}">
        <p14:creationId xmlns:p14="http://schemas.microsoft.com/office/powerpoint/2010/main" val="3285130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4</a:t>
            </a:fld>
            <a:endParaRPr kumimoji="1" lang="zh-CN" altLang="en-US"/>
          </a:p>
        </p:txBody>
      </p:sp>
    </p:spTree>
    <p:extLst>
      <p:ext uri="{BB962C8B-B14F-4D97-AF65-F5344CB8AC3E}">
        <p14:creationId xmlns:p14="http://schemas.microsoft.com/office/powerpoint/2010/main" val="2131224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5</a:t>
            </a:fld>
            <a:endParaRPr kumimoji="1" lang="zh-CN" altLang="en-US"/>
          </a:p>
        </p:txBody>
      </p:sp>
    </p:spTree>
    <p:extLst>
      <p:ext uri="{BB962C8B-B14F-4D97-AF65-F5344CB8AC3E}">
        <p14:creationId xmlns:p14="http://schemas.microsoft.com/office/powerpoint/2010/main" val="187950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6</a:t>
            </a:fld>
            <a:endParaRPr kumimoji="1" lang="zh-CN" altLang="en-US"/>
          </a:p>
        </p:txBody>
      </p:sp>
    </p:spTree>
    <p:extLst>
      <p:ext uri="{BB962C8B-B14F-4D97-AF65-F5344CB8AC3E}">
        <p14:creationId xmlns:p14="http://schemas.microsoft.com/office/powerpoint/2010/main" val="456498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7</a:t>
            </a:fld>
            <a:endParaRPr kumimoji="1" lang="zh-CN" altLang="en-US"/>
          </a:p>
        </p:txBody>
      </p:sp>
    </p:spTree>
    <p:extLst>
      <p:ext uri="{BB962C8B-B14F-4D97-AF65-F5344CB8AC3E}">
        <p14:creationId xmlns:p14="http://schemas.microsoft.com/office/powerpoint/2010/main" val="1023617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8</a:t>
            </a:fld>
            <a:endParaRPr kumimoji="1" lang="zh-CN" altLang="en-US"/>
          </a:p>
        </p:txBody>
      </p:sp>
    </p:spTree>
    <p:extLst>
      <p:ext uri="{BB962C8B-B14F-4D97-AF65-F5344CB8AC3E}">
        <p14:creationId xmlns:p14="http://schemas.microsoft.com/office/powerpoint/2010/main" val="1773667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9</a:t>
            </a:fld>
            <a:endParaRPr kumimoji="1" lang="zh-CN" altLang="en-US"/>
          </a:p>
        </p:txBody>
      </p:sp>
    </p:spTree>
    <p:extLst>
      <p:ext uri="{BB962C8B-B14F-4D97-AF65-F5344CB8AC3E}">
        <p14:creationId xmlns:p14="http://schemas.microsoft.com/office/powerpoint/2010/main" val="2212245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10</a:t>
            </a:fld>
            <a:endParaRPr kumimoji="1" lang="zh-CN" altLang="en-US"/>
          </a:p>
        </p:txBody>
      </p:sp>
    </p:spTree>
    <p:extLst>
      <p:ext uri="{BB962C8B-B14F-4D97-AF65-F5344CB8AC3E}">
        <p14:creationId xmlns:p14="http://schemas.microsoft.com/office/powerpoint/2010/main" val="126925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11</a:t>
            </a:fld>
            <a:endParaRPr kumimoji="1" lang="zh-CN" altLang="en-US"/>
          </a:p>
        </p:txBody>
      </p:sp>
    </p:spTree>
    <p:extLst>
      <p:ext uri="{BB962C8B-B14F-4D97-AF65-F5344CB8AC3E}">
        <p14:creationId xmlns:p14="http://schemas.microsoft.com/office/powerpoint/2010/main" val="3720141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33920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矩形 1"/>
          <p:cNvSpPr/>
          <p:nvPr userDrawn="1"/>
        </p:nvSpPr>
        <p:spPr>
          <a:xfrm>
            <a:off x="8136860" y="4786900"/>
            <a:ext cx="820283" cy="276999"/>
          </a:xfrm>
          <a:prstGeom prst="rect">
            <a:avLst/>
          </a:prstGeom>
        </p:spPr>
        <p:txBody>
          <a:bodyPr lIns="68580" tIns="34290" rIns="68580" bIns="34290"/>
          <a:lstStyle/>
          <a:p>
            <a:pPr algn="ctr">
              <a:defRPr/>
            </a:pPr>
            <a:r>
              <a:rPr lang="zh-CN" altLang="en-US" sz="1200" dirty="0">
                <a:solidFill>
                  <a:schemeClr val="tx1">
                    <a:lumMod val="65000"/>
                    <a:lumOff val="35000"/>
                  </a:schemeClr>
                </a:solidFill>
                <a:latin typeface="微软雅黑" pitchFamily="34" charset="-122"/>
                <a:ea typeface="微软雅黑" pitchFamily="34" charset="-122"/>
              </a:rPr>
              <a:t>第 </a:t>
            </a:r>
            <a:fld id="{2EEF1883-7A0E-4F66-9932-E581691AD397}" type="slidenum">
              <a:rPr lang="zh-CN" altLang="en-US" sz="1200">
                <a:solidFill>
                  <a:schemeClr val="tx1">
                    <a:lumMod val="65000"/>
                    <a:lumOff val="35000"/>
                  </a:schemeClr>
                </a:solidFill>
              </a:rPr>
              <a:pPr algn="ctr">
                <a:defRPr/>
              </a:pPr>
              <a:t>‹#›</a:t>
            </a:fld>
            <a:r>
              <a:rPr lang="zh-CN" altLang="en-US" sz="1200" dirty="0">
                <a:solidFill>
                  <a:schemeClr val="tx1">
                    <a:lumMod val="65000"/>
                    <a:lumOff val="35000"/>
                  </a:schemeClr>
                </a:solidFill>
              </a:rPr>
              <a:t>  </a:t>
            </a:r>
            <a:r>
              <a:rPr lang="zh-CN" altLang="en-US" sz="1200" dirty="0">
                <a:solidFill>
                  <a:schemeClr val="tx1">
                    <a:lumMod val="65000"/>
                    <a:lumOff val="35000"/>
                  </a:schemeClr>
                </a:solidFill>
                <a:latin typeface="微软雅黑" pitchFamily="34" charset="-122"/>
                <a:ea typeface="微软雅黑" pitchFamily="34" charset="-122"/>
              </a:rPr>
              <a:t>页</a:t>
            </a:r>
          </a:p>
        </p:txBody>
      </p:sp>
    </p:spTree>
    <p:extLst>
      <p:ext uri="{BB962C8B-B14F-4D97-AF65-F5344CB8AC3E}">
        <p14:creationId xmlns:p14="http://schemas.microsoft.com/office/powerpoint/2010/main" val="339280276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6787259"/>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userDrawn="1">
  <p:cSld name="标题幻灯片">
    <p:bg>
      <p:bgPr>
        <a:gradFill>
          <a:gsLst>
            <a:gs pos="82000">
              <a:srgbClr val="112F6E"/>
            </a:gs>
            <a:gs pos="59453">
              <a:srgbClr val="172B60"/>
            </a:gs>
            <a:gs pos="40000">
              <a:srgbClr val="182552"/>
            </a:gs>
            <a:gs pos="0">
              <a:srgbClr val="08183C"/>
            </a:gs>
            <a:gs pos="100000">
              <a:srgbClr val="152E6E"/>
            </a:gs>
          </a:gsLst>
          <a:lin ang="5400000" scaled="1"/>
        </a:gradFill>
        <a:effectLst/>
      </p:bgPr>
    </p:bg>
    <p:spTree>
      <p:nvGrpSpPr>
        <p:cNvPr id="1" name=""/>
        <p:cNvGrpSpPr/>
        <p:nvPr/>
      </p:nvGrpSpPr>
      <p:grpSpPr>
        <a:xfrm>
          <a:off x="0" y="0"/>
          <a:ext cx="0" cy="0"/>
          <a:chOff x="0" y="0"/>
          <a:chExt cx="0" cy="0"/>
        </a:xfrm>
      </p:grpSpPr>
      <p:sp>
        <p:nvSpPr>
          <p:cNvPr id="9802" name="标题 1"/>
          <p:cNvSpPr>
            <a:spLocks noGrp="1"/>
          </p:cNvSpPr>
          <p:nvPr>
            <p:ph type="ctrTitle" hasCustomPrompt="1"/>
          </p:nvPr>
        </p:nvSpPr>
        <p:spPr>
          <a:xfrm>
            <a:off x="4572000" y="2404961"/>
            <a:ext cx="4068366" cy="1136745"/>
          </a:xfrm>
        </p:spPr>
        <p:txBody>
          <a:bodyPr anchor="ctr">
            <a:normAutofit/>
          </a:bodyPr>
          <a:lstStyle>
            <a:lvl1pPr algn="l">
              <a:defRPr sz="3000">
                <a:solidFill>
                  <a:schemeClr val="bg1"/>
                </a:solidFill>
              </a:defRPr>
            </a:lvl1pPr>
          </a:lstStyle>
          <a:p>
            <a:r>
              <a:rPr lang="en-US" dirty="0"/>
              <a:t>Click to edit master title style</a:t>
            </a:r>
            <a:endParaRPr lang="zh-CN" altLang="en-US" dirty="0"/>
          </a:p>
        </p:txBody>
      </p:sp>
      <p:sp>
        <p:nvSpPr>
          <p:cNvPr id="9801" name="副标题 2"/>
          <p:cNvSpPr>
            <a:spLocks noGrp="1"/>
          </p:cNvSpPr>
          <p:nvPr>
            <p:ph type="subTitle" idx="1" hasCustomPrompt="1"/>
          </p:nvPr>
        </p:nvSpPr>
        <p:spPr>
          <a:xfrm>
            <a:off x="4572001" y="3576656"/>
            <a:ext cx="4068365" cy="315795"/>
          </a:xfrm>
        </p:spPr>
        <p:txBody>
          <a:bodyPr anchor="ctr">
            <a:normAutofit/>
          </a:bodyPr>
          <a:lstStyle>
            <a:lvl1pPr marL="0" indent="0" algn="l">
              <a:buNone/>
              <a:defRPr sz="15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12" name="文本占位符 13"/>
          <p:cNvSpPr>
            <a:spLocks noGrp="1"/>
          </p:cNvSpPr>
          <p:nvPr>
            <p:ph type="body" sz="quarter" idx="10" hasCustomPrompt="1"/>
          </p:nvPr>
        </p:nvSpPr>
        <p:spPr>
          <a:xfrm>
            <a:off x="4572001" y="4154791"/>
            <a:ext cx="4068365" cy="194192"/>
          </a:xfrm>
        </p:spPr>
        <p:txBody>
          <a:bodyPr vert="horz" anchor="ctr">
            <a:noAutofit/>
          </a:bodyPr>
          <a:lstStyle>
            <a:lvl1pPr marL="0" indent="0" algn="l">
              <a:buNone/>
              <a:defRPr sz="1125" b="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altLang="zh-CN" dirty="0"/>
              <a:t>Signature</a:t>
            </a:r>
          </a:p>
        </p:txBody>
      </p:sp>
      <p:sp>
        <p:nvSpPr>
          <p:cNvPr id="13" name="文本占位符 13"/>
          <p:cNvSpPr>
            <a:spLocks noGrp="1"/>
          </p:cNvSpPr>
          <p:nvPr>
            <p:ph type="body" sz="quarter" idx="11" hasCustomPrompt="1"/>
          </p:nvPr>
        </p:nvSpPr>
        <p:spPr>
          <a:xfrm>
            <a:off x="4572001" y="4380662"/>
            <a:ext cx="4068366" cy="222294"/>
          </a:xfrm>
        </p:spPr>
        <p:txBody>
          <a:bodyPr vert="horz" anchor="ctr">
            <a:noAutofit/>
          </a:bodyPr>
          <a:lstStyle>
            <a:lvl1pPr marL="0" indent="0" algn="l">
              <a:buNone/>
              <a:defRPr sz="1125" b="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altLang="zh-CN" dirty="0"/>
              <a:t>Date</a:t>
            </a:r>
            <a:endParaRPr lang="zh-CN" altLang="en-US" dirty="0"/>
          </a:p>
        </p:txBody>
      </p:sp>
      <p:sp>
        <p:nvSpPr>
          <p:cNvPr id="23" name="矩形 22"/>
          <p:cNvSpPr/>
          <p:nvPr userDrawn="1"/>
        </p:nvSpPr>
        <p:spPr>
          <a:xfrm>
            <a:off x="0" y="0"/>
            <a:ext cx="3669857" cy="5143500"/>
          </a:xfrm>
          <a:prstGeom prst="rect">
            <a:avLst/>
          </a:prstGeom>
          <a:blipFill>
            <a:blip r:embed="rId2"/>
            <a:srcRect/>
            <a:stretch>
              <a:fillRect r="9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p>
        </p:txBody>
      </p:sp>
      <p:pic>
        <p:nvPicPr>
          <p:cNvPr id="4" name="图片 3" descr="校徽-白标"/>
          <p:cNvPicPr>
            <a:picLocks noChangeAspect="1"/>
          </p:cNvPicPr>
          <p:nvPr userDrawn="1"/>
        </p:nvPicPr>
        <p:blipFill>
          <a:blip r:embed="rId3"/>
          <a:stretch>
            <a:fillRect/>
          </a:stretch>
        </p:blipFill>
        <p:spPr>
          <a:xfrm>
            <a:off x="7888129" y="1391127"/>
            <a:ext cx="709136" cy="709136"/>
          </a:xfrm>
          <a:prstGeom prst="rect">
            <a:avLst/>
          </a:prstGeom>
        </p:spPr>
      </p:pic>
    </p:spTree>
    <p:extLst>
      <p:ext uri="{BB962C8B-B14F-4D97-AF65-F5344CB8AC3E}">
        <p14:creationId xmlns:p14="http://schemas.microsoft.com/office/powerpoint/2010/main" val="180400648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末尾幻灯片">
    <p:bg>
      <p:bgPr>
        <a:gradFill>
          <a:gsLst>
            <a:gs pos="82000">
              <a:srgbClr val="112F6E"/>
            </a:gs>
            <a:gs pos="59453">
              <a:srgbClr val="172B60"/>
            </a:gs>
            <a:gs pos="40000">
              <a:srgbClr val="182552"/>
            </a:gs>
            <a:gs pos="0">
              <a:srgbClr val="08183C"/>
            </a:gs>
            <a:gs pos="100000">
              <a:srgbClr val="152E6E"/>
            </a:gs>
          </a:gsLst>
          <a:lin ang="5400000" scaled="1"/>
        </a:gradFill>
        <a:effectLst/>
      </p:bgPr>
    </p:bg>
    <p:spTree>
      <p:nvGrpSpPr>
        <p:cNvPr id="1" name=""/>
        <p:cNvGrpSpPr/>
        <p:nvPr/>
      </p:nvGrpSpPr>
      <p:grpSpPr>
        <a:xfrm>
          <a:off x="0" y="0"/>
          <a:ext cx="0" cy="0"/>
          <a:chOff x="0" y="0"/>
          <a:chExt cx="0" cy="0"/>
        </a:xfrm>
      </p:grpSpPr>
      <p:sp>
        <p:nvSpPr>
          <p:cNvPr id="8" name="矩形 7"/>
          <p:cNvSpPr/>
          <p:nvPr userDrawn="1"/>
        </p:nvSpPr>
        <p:spPr>
          <a:xfrm>
            <a:off x="0" y="0"/>
            <a:ext cx="3669857" cy="5143500"/>
          </a:xfrm>
          <a:prstGeom prst="rect">
            <a:avLst/>
          </a:prstGeom>
          <a:blipFill>
            <a:blip r:embed="rId2"/>
            <a:srcRect/>
            <a:stretch>
              <a:fillRect r="9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p>
        </p:txBody>
      </p:sp>
      <p:sp>
        <p:nvSpPr>
          <p:cNvPr id="15" name="文本占位符 62"/>
          <p:cNvSpPr>
            <a:spLocks noGrp="1"/>
          </p:cNvSpPr>
          <p:nvPr>
            <p:ph type="body" sz="quarter" idx="18" hasCustomPrompt="1"/>
          </p:nvPr>
        </p:nvSpPr>
        <p:spPr>
          <a:xfrm>
            <a:off x="4572000" y="2773139"/>
            <a:ext cx="3352800" cy="233153"/>
          </a:xfrm>
        </p:spPr>
        <p:txBody>
          <a:bodyPr vert="horz" lIns="91440" tIns="45720" rIns="91440" bIns="45720" rtlCol="0">
            <a:normAutofit/>
          </a:bodyPr>
          <a:lstStyle>
            <a:lvl1pPr marL="0" indent="0" algn="r">
              <a:buNone/>
              <a:defRPr lang="zh-CN" altLang="en-US" sz="1125" smtClean="0">
                <a:solidFill>
                  <a:schemeClr val="bg1"/>
                </a:solidFill>
              </a:defRPr>
            </a:lvl1pPr>
            <a:lvl2pPr>
              <a:defRPr lang="zh-CN" altLang="en-US" sz="1500" smtClean="0"/>
            </a:lvl2pPr>
            <a:lvl3pPr>
              <a:defRPr lang="zh-CN" altLang="en-US" sz="1350" smtClean="0"/>
            </a:lvl3pPr>
            <a:lvl4pPr>
              <a:defRPr lang="zh-CN" altLang="en-US" sz="1200" smtClean="0"/>
            </a:lvl4pPr>
            <a:lvl5pPr>
              <a:defRPr lang="zh-CN" altLang="en-US" sz="1200"/>
            </a:lvl5pPr>
          </a:lstStyle>
          <a:p>
            <a:pPr marL="171450" marR="0" lvl="0" indent="-171450" fontAlgn="auto">
              <a:spcAft>
                <a:spcPts val="0"/>
              </a:spcAft>
              <a:buClrTx/>
              <a:buSzTx/>
            </a:pPr>
            <a:r>
              <a:rPr lang="en-US" altLang="zh-CN" dirty="0"/>
              <a:t>Data</a:t>
            </a:r>
          </a:p>
        </p:txBody>
      </p:sp>
      <p:sp>
        <p:nvSpPr>
          <p:cNvPr id="6" name="文本占位符 13"/>
          <p:cNvSpPr>
            <a:spLocks noGrp="1"/>
          </p:cNvSpPr>
          <p:nvPr>
            <p:ph type="body" sz="quarter" idx="10" hasCustomPrompt="1"/>
          </p:nvPr>
        </p:nvSpPr>
        <p:spPr>
          <a:xfrm>
            <a:off x="4572000" y="2550936"/>
            <a:ext cx="3352800" cy="222203"/>
          </a:xfrm>
        </p:spPr>
        <p:txBody>
          <a:bodyPr vert="horz" anchor="ctr">
            <a:noAutofit/>
          </a:bodyPr>
          <a:lstStyle>
            <a:lvl1pPr marL="0" indent="0" algn="r">
              <a:buNone/>
              <a:defRPr sz="1125" b="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altLang="zh-CN" dirty="0"/>
              <a:t>Signature</a:t>
            </a:r>
          </a:p>
        </p:txBody>
      </p:sp>
      <p:sp>
        <p:nvSpPr>
          <p:cNvPr id="13" name="标题 1"/>
          <p:cNvSpPr>
            <a:spLocks noGrp="1"/>
          </p:cNvSpPr>
          <p:nvPr>
            <p:ph type="ctrTitle" hasCustomPrompt="1"/>
          </p:nvPr>
        </p:nvSpPr>
        <p:spPr>
          <a:xfrm>
            <a:off x="2853378" y="1861427"/>
            <a:ext cx="5071423" cy="484205"/>
          </a:xfrm>
        </p:spPr>
        <p:txBody>
          <a:bodyPr anchor="b">
            <a:normAutofit/>
          </a:bodyPr>
          <a:lstStyle>
            <a:lvl1pPr marL="0" indent="0" algn="r">
              <a:buFont typeface="Arial" panose="020B0604020202020204" pitchFamily="34" charset="0"/>
              <a:buNone/>
              <a:defRPr sz="2700">
                <a:solidFill>
                  <a:schemeClr val="bg1"/>
                </a:solidFill>
              </a:defRPr>
            </a:lvl1pPr>
          </a:lstStyle>
          <a:p>
            <a:r>
              <a:rPr lang="en-US" altLang="zh-CN" dirty="0"/>
              <a:t>Conclusion</a:t>
            </a:r>
            <a:endParaRPr lang="zh-CN" altLang="en-US" dirty="0"/>
          </a:p>
        </p:txBody>
      </p:sp>
      <p:pic>
        <p:nvPicPr>
          <p:cNvPr id="4" name="图片 3" descr="校徽-白标"/>
          <p:cNvPicPr>
            <a:picLocks noChangeAspect="1"/>
          </p:cNvPicPr>
          <p:nvPr userDrawn="1"/>
        </p:nvPicPr>
        <p:blipFill>
          <a:blip r:embed="rId3"/>
          <a:stretch>
            <a:fillRect/>
          </a:stretch>
        </p:blipFill>
        <p:spPr>
          <a:xfrm>
            <a:off x="7215664" y="690563"/>
            <a:ext cx="709136" cy="709136"/>
          </a:xfrm>
          <a:prstGeom prst="rect">
            <a:avLst/>
          </a:prstGeom>
        </p:spPr>
      </p:pic>
    </p:spTree>
    <p:extLst>
      <p:ext uri="{BB962C8B-B14F-4D97-AF65-F5344CB8AC3E}">
        <p14:creationId xmlns:p14="http://schemas.microsoft.com/office/powerpoint/2010/main" val="395684032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2079579"/>
      </p:ext>
    </p:extLst>
  </p:cSld>
  <p:clrMap bg1="lt1" tx1="dk1" bg2="lt2" tx2="dk2" accent1="accent1" accent2="accent2" accent3="accent3" accent4="accent4" accent5="accent5" accent6="accent6" hlink="hlink" folHlink="folHlink"/>
  <p:sldLayoutIdLst>
    <p:sldLayoutId id="2147483718" r:id="rId1"/>
    <p:sldLayoutId id="2147483725" r:id="rId2"/>
    <p:sldLayoutId id="2147483724" r:id="rId3"/>
    <p:sldLayoutId id="2147483726" r:id="rId4"/>
    <p:sldLayoutId id="2147483727" r:id="rId5"/>
  </p:sldLayoutIdLst>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hf hdr="0" dt="0"/>
  <p:txStyles>
    <p:titleStyle>
      <a:lvl1pPr algn="l" defTabSz="685800" rtl="0" eaLnBrk="1" latinLnBrk="0" hangingPunct="1">
        <a:lnSpc>
          <a:spcPct val="90000"/>
        </a:lnSpc>
        <a:spcBef>
          <a:spcPct val="0"/>
        </a:spcBef>
        <a:buNone/>
        <a:defRPr sz="24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267891" indent="-267891" algn="just" defTabSz="685800" rtl="0" eaLnBrk="1" latinLnBrk="0" hangingPunct="1">
        <a:lnSpc>
          <a:spcPct val="110000"/>
        </a:lnSpc>
        <a:spcBef>
          <a:spcPts val="1350"/>
        </a:spcBef>
        <a:spcAft>
          <a:spcPts val="0"/>
        </a:spcAft>
        <a:buClr>
          <a:schemeClr val="accent2">
            <a:lumMod val="75000"/>
          </a:schemeClr>
        </a:buClr>
        <a:buSzPct val="70000"/>
        <a:buFont typeface="Wingdings 2" panose="05020102010507070707" pitchFamily="18" charset="2"/>
        <a:buChar char=""/>
        <a:defRPr sz="1500" kern="1200" baseline="0">
          <a:solidFill>
            <a:srgbClr val="071F65"/>
          </a:solidFill>
          <a:latin typeface="Arial" panose="020B0604020202020204" pitchFamily="34" charset="0"/>
          <a:ea typeface="微软雅黑" panose="020B0503020204020204" pitchFamily="34" charset="-122"/>
          <a:cs typeface="+mn-cs"/>
        </a:defRPr>
      </a:lvl1pPr>
      <a:lvl2pPr marL="267891" indent="-267891" algn="just" defTabSz="685800"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200" kern="1200" baseline="0">
          <a:solidFill>
            <a:srgbClr val="071F65"/>
          </a:solidFill>
          <a:latin typeface="幼圆" panose="02010509060101010101" pitchFamily="49" charset="-122"/>
          <a:ea typeface="幼圆" panose="020105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package" Target="../embeddings/Microsoft_Visio_Drawing.vsdx"/></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9525" imgH="9525" progId="TCLayout.ActiveDocument.1">
                  <p:embed/>
                </p:oleObj>
              </mc:Choice>
              <mc:Fallback>
                <p:oleObj name="think-cell Slide" r:id="rId4" imgW="9525" imgH="9525" progId="TCLayout.ActiveDocument.1">
                  <p:embed/>
                  <p:pic>
                    <p:nvPicPr>
                      <p:cNvPr id="3" name="对象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 name="矩形 1" hidden="1"/>
          <p:cNvSpPr/>
          <p:nvPr>
            <p:custDataLst>
              <p:tags r:id="rId2"/>
            </p:custDataLst>
          </p:nvPr>
        </p:nvSpPr>
        <p:spPr>
          <a:xfrm>
            <a:off x="0" y="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3000" b="1" dirty="0">
              <a:latin typeface="Arial" panose="020B0604020202020204" pitchFamily="34" charset="0"/>
              <a:ea typeface="微软雅黑" panose="020B0503020204020204" pitchFamily="34" charset="-122"/>
              <a:cs typeface="+mj-cs"/>
              <a:sym typeface="Arial" panose="020B0604020202020204" pitchFamily="34" charset="0"/>
            </a:endParaRPr>
          </a:p>
        </p:txBody>
      </p:sp>
      <p:cxnSp>
        <p:nvCxnSpPr>
          <p:cNvPr id="7" name="直接连接符 6"/>
          <p:cNvCxnSpPr>
            <a:cxnSpLocks/>
          </p:cNvCxnSpPr>
          <p:nvPr/>
        </p:nvCxnSpPr>
        <p:spPr>
          <a:xfrm>
            <a:off x="2783636" y="2821341"/>
            <a:ext cx="544596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841499" y="928788"/>
            <a:ext cx="7679574" cy="2108269"/>
          </a:xfrm>
          <a:prstGeom prst="rect">
            <a:avLst/>
          </a:prstGeom>
          <a:noFill/>
        </p:spPr>
        <p:txBody>
          <a:bodyPr wrap="square" rtlCol="0">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altLang="zh-CN" sz="2800" b="1" dirty="0">
                <a:solidFill>
                  <a:schemeClr val="bg1"/>
                </a:solidFill>
                <a:latin typeface="华文新魏" panose="02010800040101010101" pitchFamily="2" charset="-122"/>
                <a:ea typeface="华文新魏" panose="02010800040101010101" pitchFamily="2" charset="-122"/>
              </a:rPr>
              <a:t>DAE-Net</a:t>
            </a:r>
            <a:r>
              <a:rPr lang="zh-CN" altLang="en-US" sz="2800" b="1" dirty="0">
                <a:solidFill>
                  <a:schemeClr val="bg1"/>
                </a:solidFill>
                <a:latin typeface="华文新魏" panose="02010800040101010101" pitchFamily="2" charset="-122"/>
                <a:ea typeface="华文新魏" panose="02010800040101010101" pitchFamily="2" charset="-122"/>
              </a:rPr>
              <a:t>：基于双注意力嵌入的全景 </a:t>
            </a:r>
            <a:r>
              <a:rPr lang="en-US" altLang="zh-CN" sz="2800" b="1" dirty="0">
                <a:solidFill>
                  <a:schemeClr val="bg1"/>
                </a:solidFill>
                <a:latin typeface="华文新魏" panose="02010800040101010101" pitchFamily="2" charset="-122"/>
                <a:ea typeface="华文新魏" panose="02010800040101010101" pitchFamily="2" charset="-122"/>
              </a:rPr>
              <a:t>X </a:t>
            </a:r>
            <a:r>
              <a:rPr lang="zh-CN" altLang="en-US" sz="2800" b="1" dirty="0">
                <a:solidFill>
                  <a:schemeClr val="bg1"/>
                </a:solidFill>
                <a:latin typeface="华文新魏" panose="02010800040101010101" pitchFamily="2" charset="-122"/>
                <a:ea typeface="华文新魏" panose="02010800040101010101" pitchFamily="2" charset="-122"/>
              </a:rPr>
              <a:t>射线图像齿实例分割方法</a:t>
            </a:r>
            <a:endParaRPr lang="en-US" altLang="zh-CN" sz="2800" b="1" dirty="0">
              <a:solidFill>
                <a:schemeClr val="bg1"/>
              </a:solidFill>
              <a:latin typeface="华文新魏" panose="02010800040101010101" pitchFamily="2" charset="-122"/>
              <a:ea typeface="华文新魏" panose="02010800040101010101" pitchFamily="2" charset="-122"/>
            </a:endParaRPr>
          </a:p>
          <a:p>
            <a:pPr marL="0" marR="0" lvl="0" indent="0" algn="l" defTabSz="342900" rtl="0" eaLnBrk="1" fontAlgn="auto" latinLnBrk="0" hangingPunct="1">
              <a:lnSpc>
                <a:spcPct val="100000"/>
              </a:lnSpc>
              <a:spcBef>
                <a:spcPts val="0"/>
              </a:spcBef>
              <a:spcAft>
                <a:spcPts val="0"/>
              </a:spcAft>
              <a:buClrTx/>
              <a:buSzTx/>
              <a:buFontTx/>
              <a:buNone/>
              <a:tabLst/>
              <a:defRPr/>
            </a:pPr>
            <a:endParaRPr kumimoji="0" lang="en-US" altLang="zh-CN" sz="700" b="1" i="0" u="none" strike="noStrike" kern="1200" cap="none" spc="0" normalizeH="0" baseline="0" noProof="0" dirty="0">
              <a:ln>
                <a:noFill/>
              </a:ln>
              <a:solidFill>
                <a:schemeClr val="bg1"/>
              </a:solidFill>
              <a:effectLst/>
              <a:uLnTx/>
              <a:uFillTx/>
              <a:latin typeface="华文新魏" panose="02010800040101010101" pitchFamily="2" charset="-122"/>
              <a:ea typeface="华文新魏" panose="02010800040101010101" pitchFamily="2" charset="-122"/>
              <a:cs typeface="+mn-cs"/>
            </a:endParaRPr>
          </a:p>
          <a:p>
            <a:pPr marL="0" marR="0" lvl="0" indent="0" algn="ctr" defTabSz="342900" rtl="0" eaLnBrk="1" fontAlgn="auto" latinLnBrk="0" hangingPunct="1">
              <a:lnSpc>
                <a:spcPct val="100000"/>
              </a:lnSpc>
              <a:spcBef>
                <a:spcPts val="0"/>
              </a:spcBef>
              <a:spcAft>
                <a:spcPts val="0"/>
              </a:spcAft>
              <a:buClrTx/>
              <a:buSzTx/>
              <a:buFontTx/>
              <a:buNone/>
              <a:tabLst/>
              <a:defRPr/>
            </a:pPr>
            <a:r>
              <a:rPr lang="en-US" altLang="zh-CN" sz="2000" b="1" dirty="0">
                <a:solidFill>
                  <a:schemeClr val="bg1"/>
                </a:solidFill>
                <a:latin typeface="Times New Roman" panose="02020603050405020304" pitchFamily="18" charset="0"/>
                <a:ea typeface="华文新魏" panose="02010800040101010101" pitchFamily="2" charset="-122"/>
                <a:cs typeface="Times New Roman" panose="02020603050405020304" pitchFamily="18" charset="0"/>
              </a:rPr>
              <a:t>:Dual attention embedding-based tooth instance segmentation approach for panoramic X-ray images</a:t>
            </a:r>
          </a:p>
          <a:p>
            <a:pPr marL="0" marR="0" lvl="0" indent="0" algn="l" defTabSz="342900" rtl="0" eaLnBrk="1" fontAlgn="auto" latinLnBrk="0" hangingPunct="1">
              <a:lnSpc>
                <a:spcPct val="100000"/>
              </a:lnSpc>
              <a:spcBef>
                <a:spcPts val="0"/>
              </a:spcBef>
              <a:spcAft>
                <a:spcPts val="0"/>
              </a:spcAft>
              <a:buClrTx/>
              <a:buSzTx/>
              <a:buFontTx/>
              <a:buNone/>
              <a:tabLst/>
              <a:defRPr/>
            </a:pPr>
            <a:endParaRPr kumimoji="0" lang="en-US" altLang="zh-CN" sz="2800" b="1" i="0" u="none" strike="noStrike" kern="1200" cap="none" spc="0" normalizeH="0" baseline="0" noProof="0" dirty="0">
              <a:ln>
                <a:noFill/>
              </a:ln>
              <a:solidFill>
                <a:schemeClr val="bg1"/>
              </a:solidFill>
              <a:effectLst/>
              <a:uLnTx/>
              <a:uFillTx/>
              <a:latin typeface="华文新魏" panose="02010800040101010101" pitchFamily="2" charset="-122"/>
              <a:ea typeface="华文新魏" panose="02010800040101010101" pitchFamily="2"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6"/>
          <p:cNvSpPr>
            <a:spLocks noChangeArrowheads="1"/>
          </p:cNvSpPr>
          <p:nvPr/>
        </p:nvSpPr>
        <p:spPr bwMode="auto">
          <a:xfrm>
            <a:off x="476188" y="208028"/>
            <a:ext cx="3304106"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000" b="1" dirty="0">
                <a:solidFill>
                  <a:schemeClr val="accent1"/>
                </a:solidFill>
                <a:latin typeface="Arial" panose="020B0604020202020204" pitchFamily="34" charset="0"/>
              </a:rPr>
              <a:t>4.</a:t>
            </a:r>
            <a:r>
              <a:rPr lang="zh-CN" altLang="en-US" sz="2000" b="1" dirty="0">
                <a:solidFill>
                  <a:schemeClr val="accent1"/>
                </a:solidFill>
                <a:latin typeface="Arial" panose="020B0604020202020204" pitchFamily="34" charset="0"/>
              </a:rPr>
              <a:t>研究内容</a:t>
            </a:r>
            <a:r>
              <a:rPr lang="en-US" altLang="zh-CN" sz="2000" b="1" dirty="0">
                <a:solidFill>
                  <a:schemeClr val="accent1"/>
                </a:solidFill>
                <a:latin typeface="Arial" panose="020B0604020202020204" pitchFamily="34" charset="0"/>
              </a:rPr>
              <a:t>:</a:t>
            </a:r>
            <a:r>
              <a:rPr lang="zh-CN" altLang="en-US" sz="2000" b="1" dirty="0">
                <a:solidFill>
                  <a:schemeClr val="accent1"/>
                </a:solidFill>
                <a:latin typeface="Arial" panose="020B0604020202020204" pitchFamily="34" charset="0"/>
              </a:rPr>
              <a:t>主要研究内容二</a:t>
            </a:r>
          </a:p>
        </p:txBody>
      </p:sp>
      <p:sp>
        <p:nvSpPr>
          <p:cNvPr id="20"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
        <p:nvSpPr>
          <p:cNvPr id="8" name="文本框 7">
            <a:extLst>
              <a:ext uri="{FF2B5EF4-FFF2-40B4-BE49-F238E27FC236}">
                <a16:creationId xmlns:a16="http://schemas.microsoft.com/office/drawing/2014/main" id="{39521436-D7E8-3605-38EE-75A7159BBA09}"/>
              </a:ext>
            </a:extLst>
          </p:cNvPr>
          <p:cNvSpPr txBox="1"/>
          <p:nvPr/>
        </p:nvSpPr>
        <p:spPr>
          <a:xfrm>
            <a:off x="-1" y="545530"/>
            <a:ext cx="3232739" cy="3754874"/>
          </a:xfrm>
          <a:prstGeom prst="rect">
            <a:avLst/>
          </a:prstGeom>
          <a:noFill/>
        </p:spPr>
        <p:txBody>
          <a:bodyPr wrap="square" rtlCol="0">
            <a:spAutoFit/>
          </a:bodyPr>
          <a:lstStyle/>
          <a:p>
            <a:pPr indent="266700" algn="just"/>
            <a:r>
              <a:rPr lang="zh-CN" altLang="zh-CN" kern="100" dirty="0">
                <a:latin typeface="Times New Roman" panose="02020603050405020304" pitchFamily="18" charset="0"/>
                <a:ea typeface="宋体" panose="02010600030101010101" pitchFamily="2" charset="-122"/>
              </a:rPr>
              <a:t>为了增强模型对重要特征的感知能力，我们设计了精炼特征增强模块，该模块借助特征精炼的方式对有效特征进行压缩，并通过线性层的权重促进了特征分布的稳定性，详细结构如图</a:t>
            </a:r>
            <a:r>
              <a:rPr lang="en-US" altLang="zh-CN" kern="100" dirty="0">
                <a:latin typeface="Times New Roman" panose="02020603050405020304" pitchFamily="18" charset="0"/>
                <a:ea typeface="宋体" panose="02010600030101010101" pitchFamily="2" charset="-122"/>
              </a:rPr>
              <a:t>2</a:t>
            </a:r>
            <a:r>
              <a:rPr lang="zh-CN" altLang="zh-CN" kern="100" dirty="0">
                <a:latin typeface="Times New Roman" panose="02020603050405020304" pitchFamily="18" charset="0"/>
                <a:ea typeface="宋体" panose="02010600030101010101" pitchFamily="2" charset="-122"/>
              </a:rPr>
              <a:t>所示。具体来说，首先通过自适应平均池化操对特征</a:t>
            </a:r>
            <a:r>
              <a:rPr lang="en-US" altLang="zh-CN" kern="100" dirty="0">
                <a:latin typeface="Times New Roman" panose="02020603050405020304" pitchFamily="18" charset="0"/>
                <a:ea typeface="宋体" panose="02010600030101010101" pitchFamily="2" charset="-122"/>
              </a:rPr>
              <a:t>F</a:t>
            </a:r>
            <a:r>
              <a:rPr lang="zh-CN" altLang="zh-CN" kern="100" dirty="0">
                <a:latin typeface="Times New Roman" panose="02020603050405020304" pitchFamily="18" charset="0"/>
                <a:ea typeface="宋体" panose="02010600030101010101" pitchFamily="2" charset="-122"/>
              </a:rPr>
              <a:t>进行压缩，该操作将</a:t>
            </a:r>
            <a:r>
              <a:rPr lang="en-US" altLang="zh-CN" kern="100" dirty="0">
                <a:latin typeface="Times New Roman" panose="02020603050405020304" pitchFamily="18" charset="0"/>
                <a:ea typeface="宋体" panose="02010600030101010101" pitchFamily="2" charset="-122"/>
              </a:rPr>
              <a:t>H×W</a:t>
            </a:r>
            <a:r>
              <a:rPr lang="zh-CN" altLang="zh-CN" kern="100" dirty="0">
                <a:latin typeface="Times New Roman" panose="02020603050405020304" pitchFamily="18" charset="0"/>
                <a:ea typeface="宋体" panose="02010600030101010101" pitchFamily="2" charset="-122"/>
              </a:rPr>
              <a:t>大小的特征进行聚合，得到聚合信息特征图。该过程中保存了通道特征的全局分布情况，用于作为不同通道特征的权重，然后张量形状被调整，以去除冗余信息，提高模块运行效率。</a:t>
            </a:r>
          </a:p>
          <a:p>
            <a:pPr indent="266700" algn="just"/>
            <a:r>
              <a:rPr lang="zh-CN" altLang="zh-CN" kern="100" dirty="0">
                <a:latin typeface="Times New Roman" panose="02020603050405020304" pitchFamily="18" charset="0"/>
                <a:ea typeface="宋体" panose="02010600030101010101" pitchFamily="2" charset="-122"/>
              </a:rPr>
              <a:t>经过线性层压缩维度后再经过激活函数，通过通道权重分配机制激活特定的通道特征，控制每个通道的激活，然后将特征</a:t>
            </a:r>
            <a:r>
              <a:rPr lang="en-US" altLang="zh-CN" kern="100" dirty="0">
                <a:latin typeface="Times New Roman" panose="02020603050405020304" pitchFamily="18" charset="0"/>
                <a:ea typeface="宋体" panose="02010600030101010101" pitchFamily="2" charset="-122"/>
              </a:rPr>
              <a:t>F</a:t>
            </a:r>
            <a:r>
              <a:rPr lang="zh-CN" altLang="zh-CN" kern="100" dirty="0">
                <a:latin typeface="Times New Roman" panose="02020603050405020304" pitchFamily="18" charset="0"/>
                <a:ea typeface="宋体" panose="02010600030101010101" pitchFamily="2" charset="-122"/>
              </a:rPr>
              <a:t>与对应通道权重相乘，得到增强后的结果</a:t>
            </a:r>
            <a:r>
              <a:rPr lang="en-US" altLang="zh-CN" kern="100" dirty="0">
                <a:latin typeface="Times New Roman" panose="02020603050405020304" pitchFamily="18" charset="0"/>
                <a:ea typeface="宋体" panose="02010600030101010101" pitchFamily="2" charset="-122"/>
              </a:rPr>
              <a:t>FRF</a:t>
            </a:r>
            <a:r>
              <a:rPr lang="zh-CN" altLang="zh-CN" kern="100" dirty="0">
                <a:latin typeface="Times New Roman" panose="02020603050405020304" pitchFamily="18" charset="0"/>
                <a:ea typeface="宋体" panose="02010600030101010101" pitchFamily="2" charset="-122"/>
              </a:rPr>
              <a:t>，具体计算公式如下：</a:t>
            </a:r>
          </a:p>
        </p:txBody>
      </p:sp>
      <p:sp>
        <p:nvSpPr>
          <p:cNvPr id="6" name="文本框 5">
            <a:extLst>
              <a:ext uri="{FF2B5EF4-FFF2-40B4-BE49-F238E27FC236}">
                <a16:creationId xmlns:a16="http://schemas.microsoft.com/office/drawing/2014/main" id="{6E26BCB0-B640-55AB-8E84-37FC495677E9}"/>
              </a:ext>
            </a:extLst>
          </p:cNvPr>
          <p:cNvSpPr txBox="1"/>
          <p:nvPr/>
        </p:nvSpPr>
        <p:spPr>
          <a:xfrm>
            <a:off x="3618389" y="1870218"/>
            <a:ext cx="4585750" cy="369332"/>
          </a:xfrm>
          <a:prstGeom prst="rect">
            <a:avLst/>
          </a:prstGeom>
          <a:noFill/>
        </p:spPr>
        <p:txBody>
          <a:bodyPr wrap="square">
            <a:spAutoFit/>
          </a:bodyPr>
          <a:lstStyle/>
          <a:p>
            <a:pPr algn="ct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图</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2.RFEM</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模块</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47373726-8DA4-4B76-122E-165BC754DD2B}"/>
              </a:ext>
            </a:extLst>
          </p:cNvPr>
          <p:cNvPicPr>
            <a:picLocks noChangeAspect="1"/>
          </p:cNvPicPr>
          <p:nvPr/>
        </p:nvPicPr>
        <p:blipFill>
          <a:blip r:embed="rId3"/>
          <a:stretch>
            <a:fillRect/>
          </a:stretch>
        </p:blipFill>
        <p:spPr>
          <a:xfrm>
            <a:off x="3445547" y="2692968"/>
            <a:ext cx="4931433" cy="1426593"/>
          </a:xfrm>
          <a:prstGeom prst="rect">
            <a:avLst/>
          </a:prstGeom>
        </p:spPr>
      </p:pic>
      <p:sp>
        <p:nvSpPr>
          <p:cNvPr id="10" name="Rectangle 2">
            <a:extLst>
              <a:ext uri="{FF2B5EF4-FFF2-40B4-BE49-F238E27FC236}">
                <a16:creationId xmlns:a16="http://schemas.microsoft.com/office/drawing/2014/main" id="{BCCBF1CF-50A5-8C3D-857A-BB520ED39F20}"/>
              </a:ext>
            </a:extLst>
          </p:cNvPr>
          <p:cNvSpPr>
            <a:spLocks noChangeArrowheads="1"/>
          </p:cNvSpPr>
          <p:nvPr/>
        </p:nvSpPr>
        <p:spPr bwMode="auto">
          <a:xfrm>
            <a:off x="3263314" y="91563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1" name="对象 10">
            <a:extLst>
              <a:ext uri="{FF2B5EF4-FFF2-40B4-BE49-F238E27FC236}">
                <a16:creationId xmlns:a16="http://schemas.microsoft.com/office/drawing/2014/main" id="{95DB2683-24FD-5F9D-C0F8-0615A08DCE9E}"/>
              </a:ext>
            </a:extLst>
          </p:cNvPr>
          <p:cNvGraphicFramePr>
            <a:graphicFrameLocks noChangeAspect="1"/>
          </p:cNvGraphicFramePr>
          <p:nvPr>
            <p:extLst>
              <p:ext uri="{D42A27DB-BD31-4B8C-83A1-F6EECF244321}">
                <p14:modId xmlns:p14="http://schemas.microsoft.com/office/powerpoint/2010/main" val="4270669522"/>
              </p:ext>
            </p:extLst>
          </p:nvPr>
        </p:nvGraphicFramePr>
        <p:xfrm>
          <a:off x="3263314" y="915637"/>
          <a:ext cx="5295900" cy="914400"/>
        </p:xfrm>
        <a:graphic>
          <a:graphicData uri="http://schemas.openxmlformats.org/presentationml/2006/ole">
            <mc:AlternateContent xmlns:mc="http://schemas.openxmlformats.org/markup-compatibility/2006">
              <mc:Choice xmlns:v="urn:schemas-microsoft-com:vml" Requires="v">
                <p:oleObj name="Visio" r:id="rId4" imgW="9105811" imgH="1600200" progId="Visio.Drawing.15">
                  <p:embed/>
                </p:oleObj>
              </mc:Choice>
              <mc:Fallback>
                <p:oleObj name="Visio" r:id="rId4" imgW="9105811" imgH="160020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3314" y="915637"/>
                        <a:ext cx="52959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0278052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6"/>
          <p:cNvSpPr>
            <a:spLocks noChangeArrowheads="1"/>
          </p:cNvSpPr>
          <p:nvPr/>
        </p:nvSpPr>
        <p:spPr bwMode="auto">
          <a:xfrm>
            <a:off x="476188" y="208028"/>
            <a:ext cx="3047625"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000" b="1" dirty="0">
                <a:solidFill>
                  <a:schemeClr val="accent1"/>
                </a:solidFill>
                <a:latin typeface="Arial" panose="020B0604020202020204" pitchFamily="34" charset="0"/>
              </a:rPr>
              <a:t>4.</a:t>
            </a:r>
            <a:r>
              <a:rPr lang="zh-CN" altLang="en-US" sz="2000" b="1" dirty="0">
                <a:solidFill>
                  <a:schemeClr val="accent1"/>
                </a:solidFill>
                <a:latin typeface="Arial" panose="020B0604020202020204" pitchFamily="34" charset="0"/>
              </a:rPr>
              <a:t>研究内容</a:t>
            </a:r>
            <a:r>
              <a:rPr lang="en-US" altLang="zh-CN" sz="2000" b="1" dirty="0">
                <a:solidFill>
                  <a:schemeClr val="accent1"/>
                </a:solidFill>
                <a:latin typeface="Arial" panose="020B0604020202020204" pitchFamily="34" charset="0"/>
              </a:rPr>
              <a:t>:</a:t>
            </a:r>
            <a:r>
              <a:rPr lang="zh-CN" altLang="en-US" sz="2000" b="1" dirty="0">
                <a:solidFill>
                  <a:schemeClr val="accent1"/>
                </a:solidFill>
                <a:latin typeface="Arial" panose="020B0604020202020204" pitchFamily="34" charset="0"/>
              </a:rPr>
              <a:t>要研究内容三</a:t>
            </a:r>
          </a:p>
        </p:txBody>
      </p:sp>
      <p:sp>
        <p:nvSpPr>
          <p:cNvPr id="20"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
        <p:nvSpPr>
          <p:cNvPr id="15" name="文本框 14">
            <a:extLst>
              <a:ext uri="{FF2B5EF4-FFF2-40B4-BE49-F238E27FC236}">
                <a16:creationId xmlns:a16="http://schemas.microsoft.com/office/drawing/2014/main" id="{870F1855-272C-F571-73E0-B8CF7A9FDEF3}"/>
              </a:ext>
            </a:extLst>
          </p:cNvPr>
          <p:cNvSpPr txBox="1"/>
          <p:nvPr/>
        </p:nvSpPr>
        <p:spPr>
          <a:xfrm>
            <a:off x="126609" y="639505"/>
            <a:ext cx="8941766" cy="1169551"/>
          </a:xfrm>
          <a:prstGeom prst="rect">
            <a:avLst/>
          </a:prstGeom>
          <a:noFill/>
        </p:spPr>
        <p:txBody>
          <a:bodyPr wrap="square">
            <a:spAutoFit/>
          </a:bodyPr>
          <a:lstStyle/>
          <a:p>
            <a:r>
              <a:rPr lang="zh-CN" altLang="en-US" kern="100" dirty="0">
                <a:latin typeface="Times New Roman" panose="02020603050405020304" pitchFamily="18" charset="0"/>
                <a:ea typeface="宋体" panose="02010600030101010101" pitchFamily="2" charset="-122"/>
              </a:rPr>
              <a:t>为了优化每个残差块内的特征表示，进一步突出显示了重要特征。我们在网络中嵌入了 </a:t>
            </a:r>
            <a:r>
              <a:rPr lang="en-US" altLang="zh-CN" kern="100" dirty="0">
                <a:latin typeface="Times New Roman" panose="02020603050405020304" pitchFamily="18" charset="0"/>
                <a:ea typeface="宋体" panose="02010600030101010101" pitchFamily="2" charset="-122"/>
              </a:rPr>
              <a:t>CBAM </a:t>
            </a:r>
            <a:r>
              <a:rPr lang="zh-CN" altLang="en-US" kern="100" dirty="0">
                <a:latin typeface="Times New Roman" panose="02020603050405020304" pitchFamily="18" charset="0"/>
                <a:ea typeface="宋体" panose="02010600030101010101" pitchFamily="2" charset="-122"/>
              </a:rPr>
              <a:t>模块，其中包含两个子模块，即通道注意力模块 （</a:t>
            </a:r>
            <a:r>
              <a:rPr lang="en-US" altLang="zh-CN" kern="100" dirty="0">
                <a:latin typeface="Times New Roman" panose="02020603050405020304" pitchFamily="18" charset="0"/>
                <a:ea typeface="宋体" panose="02010600030101010101" pitchFamily="2" charset="-122"/>
              </a:rPr>
              <a:t>CAM</a:t>
            </a:r>
            <a:r>
              <a:rPr lang="zh-CN" altLang="en-US" kern="100" dirty="0">
                <a:latin typeface="Times New Roman" panose="02020603050405020304" pitchFamily="18" charset="0"/>
                <a:ea typeface="宋体" panose="02010600030101010101" pitchFamily="2" charset="-122"/>
              </a:rPr>
              <a:t>） 和空间注意力模块 （</a:t>
            </a:r>
            <a:r>
              <a:rPr lang="en-US" altLang="zh-CN" kern="100" dirty="0">
                <a:latin typeface="Times New Roman" panose="02020603050405020304" pitchFamily="18" charset="0"/>
                <a:ea typeface="宋体" panose="02010600030101010101" pitchFamily="2" charset="-122"/>
              </a:rPr>
              <a:t>SAM</a:t>
            </a:r>
            <a:r>
              <a:rPr lang="zh-CN" altLang="en-US" kern="100" dirty="0">
                <a:latin typeface="Times New Roman" panose="02020603050405020304" pitchFamily="18" charset="0"/>
                <a:ea typeface="宋体" panose="02010600030101010101" pitchFamily="2" charset="-122"/>
              </a:rPr>
              <a:t>）。详细结构如图 </a:t>
            </a:r>
            <a:r>
              <a:rPr lang="en-US" altLang="zh-CN" kern="100" dirty="0">
                <a:latin typeface="Times New Roman" panose="02020603050405020304" pitchFamily="18" charset="0"/>
                <a:ea typeface="宋体" panose="02010600030101010101" pitchFamily="2" charset="-122"/>
              </a:rPr>
              <a:t>3 </a:t>
            </a:r>
            <a:r>
              <a:rPr lang="zh-CN" altLang="en-US" kern="100" dirty="0">
                <a:latin typeface="Times New Roman" panose="02020603050405020304" pitchFamily="18" charset="0"/>
                <a:ea typeface="宋体" panose="02010600030101010101" pitchFamily="2" charset="-122"/>
              </a:rPr>
              <a:t>所示。具体地，将特征图 </a:t>
            </a:r>
            <a:r>
              <a:rPr lang="en-US" altLang="zh-CN" kern="100" dirty="0">
                <a:latin typeface="Times New Roman" panose="02020603050405020304" pitchFamily="18" charset="0"/>
                <a:ea typeface="宋体" panose="02010600030101010101" pitchFamily="2" charset="-122"/>
              </a:rPr>
              <a:t>S ∈ R </a:t>
            </a:r>
            <a:r>
              <a:rPr lang="en-US" altLang="zh-CN" sz="800" kern="100" dirty="0">
                <a:latin typeface="Times New Roman" panose="02020603050405020304" pitchFamily="18" charset="0"/>
                <a:ea typeface="宋体" panose="02010600030101010101" pitchFamily="2" charset="-122"/>
              </a:rPr>
              <a:t>C×H×W </a:t>
            </a:r>
            <a:r>
              <a:rPr lang="zh-CN" altLang="en-US" kern="100" dirty="0">
                <a:latin typeface="Times New Roman" panose="02020603050405020304" pitchFamily="18" charset="0"/>
                <a:ea typeface="宋体" panose="02010600030101010101" pitchFamily="2" charset="-122"/>
              </a:rPr>
              <a:t>输入到 </a:t>
            </a:r>
            <a:r>
              <a:rPr lang="en-US" altLang="zh-CN" kern="100" dirty="0">
                <a:latin typeface="Times New Roman" panose="02020603050405020304" pitchFamily="18" charset="0"/>
                <a:ea typeface="宋体" panose="02010600030101010101" pitchFamily="2" charset="-122"/>
              </a:rPr>
              <a:t>CBAM </a:t>
            </a:r>
            <a:r>
              <a:rPr lang="zh-CN" altLang="en-US" kern="100" dirty="0">
                <a:latin typeface="Times New Roman" panose="02020603050405020304" pitchFamily="18" charset="0"/>
                <a:ea typeface="宋体" panose="02010600030101010101" pitchFamily="2" charset="-122"/>
              </a:rPr>
              <a:t>中，将一维通道注意力模块 </a:t>
            </a:r>
            <a:r>
              <a:rPr lang="en-US" altLang="zh-CN" kern="100" dirty="0">
                <a:latin typeface="Times New Roman" panose="02020603050405020304" pitchFamily="18" charset="0"/>
                <a:ea typeface="宋体" panose="02010600030101010101" pitchFamily="2" charset="-122"/>
              </a:rPr>
              <a:t>Mc ∈ R </a:t>
            </a:r>
            <a:r>
              <a:rPr lang="en-US" altLang="zh-CN" sz="900" kern="100" dirty="0">
                <a:latin typeface="Times New Roman" panose="02020603050405020304" pitchFamily="18" charset="0"/>
                <a:ea typeface="宋体" panose="02010600030101010101" pitchFamily="2" charset="-122"/>
              </a:rPr>
              <a:t>C×1×1 </a:t>
            </a:r>
            <a:r>
              <a:rPr lang="zh-CN" altLang="en-US" kern="100" dirty="0">
                <a:latin typeface="Times New Roman" panose="02020603050405020304" pitchFamily="18" charset="0"/>
                <a:ea typeface="宋体" panose="02010600030101010101" pitchFamily="2" charset="-122"/>
              </a:rPr>
              <a:t>输入到 </a:t>
            </a:r>
            <a:r>
              <a:rPr lang="en-US" altLang="zh-CN" kern="100" dirty="0">
                <a:latin typeface="Times New Roman" panose="02020603050405020304" pitchFamily="18" charset="0"/>
                <a:ea typeface="宋体" panose="02010600030101010101" pitchFamily="2" charset="-122"/>
              </a:rPr>
              <a:t>CBAM </a:t>
            </a:r>
            <a:r>
              <a:rPr lang="zh-CN" altLang="en-US" kern="100" dirty="0">
                <a:latin typeface="Times New Roman" panose="02020603050405020304" pitchFamily="18" charset="0"/>
                <a:ea typeface="宋体" panose="02010600030101010101" pitchFamily="2" charset="-122"/>
              </a:rPr>
              <a:t>中，依次生成一维通道注意力模块 </a:t>
            </a:r>
            <a:r>
              <a:rPr lang="en-US" altLang="zh-CN" kern="100" dirty="0" err="1">
                <a:latin typeface="Times New Roman" panose="02020603050405020304" pitchFamily="18" charset="0"/>
                <a:ea typeface="宋体" panose="02010600030101010101" pitchFamily="2" charset="-122"/>
              </a:rPr>
              <a:t>Ms</a:t>
            </a:r>
            <a:r>
              <a:rPr lang="en-US" altLang="zh-CN" kern="100" dirty="0">
                <a:latin typeface="Times New Roman" panose="02020603050405020304" pitchFamily="18" charset="0"/>
                <a:ea typeface="宋体" panose="02010600030101010101" pitchFamily="2" charset="-122"/>
              </a:rPr>
              <a:t> ∈ R </a:t>
            </a:r>
            <a:r>
              <a:rPr lang="en-US" altLang="zh-CN" sz="900" kern="100" dirty="0">
                <a:latin typeface="Times New Roman" panose="02020603050405020304" pitchFamily="18" charset="0"/>
                <a:ea typeface="宋体" panose="02010600030101010101" pitchFamily="2" charset="-122"/>
              </a:rPr>
              <a:t>1×H×W</a:t>
            </a:r>
            <a:r>
              <a:rPr lang="zh-CN" altLang="en-US" kern="100" dirty="0">
                <a:latin typeface="Times New Roman" panose="02020603050405020304" pitchFamily="18" charset="0"/>
                <a:ea typeface="宋体" panose="02010600030101010101" pitchFamily="2" charset="-122"/>
              </a:rPr>
              <a:t>。在这个过程中，注意力值在空间维度上被复制，最后输出优化结果</a:t>
            </a:r>
            <a:r>
              <a:rPr lang="en-US" altLang="zh-CN" kern="100" dirty="0">
                <a:latin typeface="Times New Roman" panose="02020603050405020304" pitchFamily="18" charset="0"/>
                <a:ea typeface="宋体" panose="02010600030101010101" pitchFamily="2" charset="-122"/>
              </a:rPr>
              <a:t>S ′′</a:t>
            </a:r>
            <a:r>
              <a:rPr lang="zh-CN" altLang="en-US" kern="100" dirty="0">
                <a:latin typeface="Times New Roman" panose="02020603050405020304" pitchFamily="18" charset="0"/>
                <a:ea typeface="宋体" panose="02010600030101010101" pitchFamily="2" charset="-122"/>
              </a:rPr>
              <a:t>。具体计算方法见公式 </a:t>
            </a:r>
            <a:r>
              <a:rPr lang="en-US" altLang="zh-CN" kern="100" dirty="0">
                <a:latin typeface="Times New Roman" panose="02020603050405020304" pitchFamily="18" charset="0"/>
                <a:ea typeface="宋体" panose="02010600030101010101" pitchFamily="2" charset="-122"/>
              </a:rPr>
              <a:t>5.</a:t>
            </a:r>
            <a:endParaRPr lang="zh-CN" altLang="zh-CN" kern="100" dirty="0">
              <a:latin typeface="Times New Roman" panose="02020603050405020304" pitchFamily="18" charset="0"/>
              <a:ea typeface="宋体" panose="02010600030101010101" pitchFamily="2" charset="-122"/>
            </a:endParaRPr>
          </a:p>
        </p:txBody>
      </p:sp>
      <p:pic>
        <p:nvPicPr>
          <p:cNvPr id="8" name="图片 7">
            <a:extLst>
              <a:ext uri="{FF2B5EF4-FFF2-40B4-BE49-F238E27FC236}">
                <a16:creationId xmlns:a16="http://schemas.microsoft.com/office/drawing/2014/main" id="{BAF83328-A64F-0B8A-F1B1-575C80124D21}"/>
              </a:ext>
            </a:extLst>
          </p:cNvPr>
          <p:cNvPicPr>
            <a:picLocks noChangeAspect="1"/>
          </p:cNvPicPr>
          <p:nvPr/>
        </p:nvPicPr>
        <p:blipFill>
          <a:blip r:embed="rId3"/>
          <a:stretch>
            <a:fillRect/>
          </a:stretch>
        </p:blipFill>
        <p:spPr>
          <a:xfrm>
            <a:off x="126609" y="1866668"/>
            <a:ext cx="3615848" cy="484733"/>
          </a:xfrm>
          <a:prstGeom prst="rect">
            <a:avLst/>
          </a:prstGeom>
        </p:spPr>
      </p:pic>
      <p:sp>
        <p:nvSpPr>
          <p:cNvPr id="10" name="Rectangle 2">
            <a:extLst>
              <a:ext uri="{FF2B5EF4-FFF2-40B4-BE49-F238E27FC236}">
                <a16:creationId xmlns:a16="http://schemas.microsoft.com/office/drawing/2014/main" id="{F9D75715-CAA5-D6BE-B55C-95BEE9D868C7}"/>
              </a:ext>
            </a:extLst>
          </p:cNvPr>
          <p:cNvSpPr>
            <a:spLocks noChangeArrowheads="1"/>
          </p:cNvSpPr>
          <p:nvPr/>
        </p:nvSpPr>
        <p:spPr bwMode="auto">
          <a:xfrm>
            <a:off x="876886" y="69866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9" name="Rectangle 19">
            <a:extLst>
              <a:ext uri="{FF2B5EF4-FFF2-40B4-BE49-F238E27FC236}">
                <a16:creationId xmlns:a16="http://schemas.microsoft.com/office/drawing/2014/main" id="{4CB9248E-1301-17E0-B5A5-5941C3FEBC36}"/>
              </a:ext>
            </a:extLst>
          </p:cNvPr>
          <p:cNvSpPr>
            <a:spLocks noChangeArrowheads="1"/>
          </p:cNvSpPr>
          <p:nvPr/>
        </p:nvSpPr>
        <p:spPr bwMode="auto">
          <a:xfrm>
            <a:off x="126609" y="37154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41" name="图片 40">
            <a:extLst>
              <a:ext uri="{FF2B5EF4-FFF2-40B4-BE49-F238E27FC236}">
                <a16:creationId xmlns:a16="http://schemas.microsoft.com/office/drawing/2014/main" id="{507FB4F3-6018-46C9-B491-1A16B26841AA}"/>
              </a:ext>
            </a:extLst>
          </p:cNvPr>
          <p:cNvPicPr>
            <a:picLocks noChangeAspect="1"/>
          </p:cNvPicPr>
          <p:nvPr/>
        </p:nvPicPr>
        <p:blipFill>
          <a:blip r:embed="rId4"/>
          <a:stretch>
            <a:fillRect/>
          </a:stretch>
        </p:blipFill>
        <p:spPr>
          <a:xfrm>
            <a:off x="160115" y="2344469"/>
            <a:ext cx="5496698" cy="2835737"/>
          </a:xfrm>
          <a:prstGeom prst="rect">
            <a:avLst/>
          </a:prstGeom>
        </p:spPr>
      </p:pic>
      <p:sp>
        <p:nvSpPr>
          <p:cNvPr id="43" name="文本框 42">
            <a:extLst>
              <a:ext uri="{FF2B5EF4-FFF2-40B4-BE49-F238E27FC236}">
                <a16:creationId xmlns:a16="http://schemas.microsoft.com/office/drawing/2014/main" id="{556FA56B-7CA8-B491-4485-0FBB88948E69}"/>
              </a:ext>
            </a:extLst>
          </p:cNvPr>
          <p:cNvSpPr txBox="1"/>
          <p:nvPr/>
        </p:nvSpPr>
        <p:spPr>
          <a:xfrm>
            <a:off x="5380594" y="1476794"/>
            <a:ext cx="3687781" cy="2893100"/>
          </a:xfrm>
          <a:prstGeom prst="rect">
            <a:avLst/>
          </a:prstGeom>
          <a:noFill/>
        </p:spPr>
        <p:txBody>
          <a:bodyPr wrap="square">
            <a:spAutoFit/>
          </a:bodyPr>
          <a:lstStyle/>
          <a:p>
            <a:r>
              <a:rPr lang="zh-CN" altLang="en-US" kern="100" dirty="0">
                <a:latin typeface="Times New Roman" panose="02020603050405020304" pitchFamily="18" charset="0"/>
                <a:ea typeface="宋体" panose="02010600030101010101" pitchFamily="2" charset="-122"/>
              </a:rPr>
              <a:t>在 CAM 中，特征图 S 通过全局平均池化和全局最大池化压缩空间维度，得到两个特征向量 S c avg和S c max，然后经过全连接层、ReLU 激活函数、全连接层和逐元素加法操作得到通道关注图，然后通过 sigmoid 函数传递并与特征图 S 逐元素相乘，最终得到 Mc。在 SAM 中，输入特征图经过全局平均池化和全局最大池化，生成 Sc_avg 和 Sc_max 两个二维特征图，它们通过通道维度拼接而成，形成更有效的特征描述符，突出重要的空间区域。最后，使用一个 7×7 的卷积层生成空间注意力图 Ms。上述过程用公式 （6， 7） 表示。</a:t>
            </a:r>
          </a:p>
        </p:txBody>
      </p:sp>
      <p:pic>
        <p:nvPicPr>
          <p:cNvPr id="44" name="图片 43">
            <a:extLst>
              <a:ext uri="{FF2B5EF4-FFF2-40B4-BE49-F238E27FC236}">
                <a16:creationId xmlns:a16="http://schemas.microsoft.com/office/drawing/2014/main" id="{3BB5362D-2878-36FF-2793-66C8A86F788B}"/>
              </a:ext>
            </a:extLst>
          </p:cNvPr>
          <p:cNvPicPr>
            <a:picLocks noChangeAspect="1"/>
          </p:cNvPicPr>
          <p:nvPr/>
        </p:nvPicPr>
        <p:blipFill>
          <a:blip r:embed="rId5"/>
          <a:stretch>
            <a:fillRect/>
          </a:stretch>
        </p:blipFill>
        <p:spPr>
          <a:xfrm>
            <a:off x="5587711" y="4334052"/>
            <a:ext cx="2288752" cy="724874"/>
          </a:xfrm>
          <a:prstGeom prst="rect">
            <a:avLst/>
          </a:prstGeom>
        </p:spPr>
      </p:pic>
    </p:spTree>
    <p:extLst>
      <p:ext uri="{BB962C8B-B14F-4D97-AF65-F5344CB8AC3E}">
        <p14:creationId xmlns:p14="http://schemas.microsoft.com/office/powerpoint/2010/main" val="300011343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6"/>
          <p:cNvSpPr>
            <a:spLocks noChangeArrowheads="1"/>
          </p:cNvSpPr>
          <p:nvPr/>
        </p:nvSpPr>
        <p:spPr bwMode="auto">
          <a:xfrm>
            <a:off x="476188" y="208028"/>
            <a:ext cx="1494316"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000" b="1" dirty="0">
                <a:solidFill>
                  <a:schemeClr val="accent1"/>
                </a:solidFill>
                <a:latin typeface="Arial" panose="020B0604020202020204" pitchFamily="34" charset="0"/>
              </a:rPr>
              <a:t>5.</a:t>
            </a:r>
            <a:r>
              <a:rPr lang="zh-CN" altLang="en-US" sz="2000" b="1" dirty="0">
                <a:solidFill>
                  <a:schemeClr val="accent1"/>
                </a:solidFill>
                <a:latin typeface="Arial" panose="020B0604020202020204" pitchFamily="34" charset="0"/>
              </a:rPr>
              <a:t> 实验条件</a:t>
            </a:r>
          </a:p>
        </p:txBody>
      </p:sp>
      <p:sp>
        <p:nvSpPr>
          <p:cNvPr id="20"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
        <p:nvSpPr>
          <p:cNvPr id="3" name="文本框 2">
            <a:extLst>
              <a:ext uri="{FF2B5EF4-FFF2-40B4-BE49-F238E27FC236}">
                <a16:creationId xmlns:a16="http://schemas.microsoft.com/office/drawing/2014/main" id="{5DA0ABBE-294E-4B61-FE6B-03FD9681DA6B}"/>
              </a:ext>
            </a:extLst>
          </p:cNvPr>
          <p:cNvSpPr txBox="1"/>
          <p:nvPr/>
        </p:nvSpPr>
        <p:spPr>
          <a:xfrm>
            <a:off x="171880" y="554903"/>
            <a:ext cx="5792498" cy="954107"/>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硬件设备：</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Cpu</a:t>
            </a:r>
            <a:r>
              <a:rPr lang="en-US" altLang="zh-CN" dirty="0">
                <a:latin typeface="Times New Roman" panose="02020603050405020304" pitchFamily="18" charset="0"/>
                <a:ea typeface="宋体" panose="02010600030101010101" pitchFamily="2" charset="-122"/>
                <a:cs typeface="Times New Roman" panose="02020603050405020304" pitchFamily="18" charset="0"/>
              </a:rPr>
              <a:t>: 12th Gen Intel(R) Core(TM)i5-12600kf </a:t>
            </a:r>
          </a:p>
          <a:p>
            <a:r>
              <a:rPr lang="en-US" altLang="zh-CN" dirty="0" err="1">
                <a:latin typeface="Times New Roman" panose="02020603050405020304" pitchFamily="18" charset="0"/>
                <a:ea typeface="宋体" panose="02010600030101010101" pitchFamily="2" charset="-122"/>
                <a:cs typeface="Times New Roman" panose="02020603050405020304" pitchFamily="18" charset="0"/>
              </a:rPr>
              <a:t>Gpu</a:t>
            </a:r>
            <a:r>
              <a:rPr lang="en-US" altLang="zh-CN" dirty="0">
                <a:latin typeface="Times New Roman" panose="02020603050405020304" pitchFamily="18" charset="0"/>
                <a:ea typeface="宋体" panose="02010600030101010101" pitchFamily="2" charset="-122"/>
                <a:cs typeface="Times New Roman" panose="02020603050405020304" pitchFamily="18" charset="0"/>
              </a:rPr>
              <a:t>: NVIDIA GeForce RTX 4060ti Laptop GPU </a:t>
            </a: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软件条件： </a:t>
            </a:r>
            <a:r>
              <a:rPr lang="en-US" altLang="zh-CN" dirty="0">
                <a:latin typeface="Times New Roman" panose="02020603050405020304" pitchFamily="18" charset="0"/>
                <a:ea typeface="宋体" panose="02010600030101010101" pitchFamily="2" charset="-122"/>
                <a:cs typeface="Times New Roman" panose="02020603050405020304" pitchFamily="18" charset="0"/>
              </a:rPr>
              <a:t>Windows11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系统、</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Pycharm</a:t>
            </a:r>
            <a:r>
              <a:rPr lang="en-US" altLang="zh-CN" dirty="0">
                <a:latin typeface="Times New Roman" panose="02020603050405020304" pitchFamily="18" charset="0"/>
                <a:ea typeface="宋体" panose="02010600030101010101" pitchFamily="2" charset="-122"/>
                <a:cs typeface="Times New Roman" panose="02020603050405020304" pitchFamily="18" charset="0"/>
              </a:rPr>
              <a:t> 2022</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Pytorch</a:t>
            </a:r>
            <a:r>
              <a:rPr lang="en-US" altLang="zh-CN" dirty="0">
                <a:latin typeface="Times New Roman" panose="02020603050405020304" pitchFamily="18" charset="0"/>
                <a:ea typeface="宋体" panose="02010600030101010101" pitchFamily="2" charset="-122"/>
                <a:cs typeface="Times New Roman" panose="02020603050405020304" pitchFamily="18" charset="0"/>
              </a:rPr>
              <a:t> 1.10</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Python 3.6.1</a:t>
            </a:r>
          </a:p>
          <a:p>
            <a:r>
              <a:rPr lang="zh-CN" altLang="en-US" sz="1400" dirty="0">
                <a:latin typeface="宋体" panose="02010600030101010101" pitchFamily="2" charset="-122"/>
                <a:ea typeface="宋体" panose="02010600030101010101" pitchFamily="2" charset="-122"/>
              </a:rPr>
              <a:t>数据条件：</a:t>
            </a:r>
            <a:endParaRPr lang="zh-CN" altLang="en-US" sz="14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C860400E-8E41-4889-E9F3-EC182AB2D5C0}"/>
              </a:ext>
            </a:extLst>
          </p:cNvPr>
          <p:cNvPicPr>
            <a:picLocks noChangeAspect="1"/>
          </p:cNvPicPr>
          <p:nvPr/>
        </p:nvPicPr>
        <p:blipFill>
          <a:blip r:embed="rId3"/>
          <a:stretch>
            <a:fillRect/>
          </a:stretch>
        </p:blipFill>
        <p:spPr>
          <a:xfrm>
            <a:off x="171880" y="1764864"/>
            <a:ext cx="5645150" cy="3041985"/>
          </a:xfrm>
          <a:prstGeom prst="rect">
            <a:avLst/>
          </a:prstGeom>
        </p:spPr>
      </p:pic>
      <p:pic>
        <p:nvPicPr>
          <p:cNvPr id="9" name="图片 8">
            <a:extLst>
              <a:ext uri="{FF2B5EF4-FFF2-40B4-BE49-F238E27FC236}">
                <a16:creationId xmlns:a16="http://schemas.microsoft.com/office/drawing/2014/main" id="{217644A6-E30A-3FEC-F170-C8477FFE2339}"/>
              </a:ext>
            </a:extLst>
          </p:cNvPr>
          <p:cNvPicPr>
            <a:picLocks noChangeAspect="1"/>
          </p:cNvPicPr>
          <p:nvPr/>
        </p:nvPicPr>
        <p:blipFill>
          <a:blip r:embed="rId4"/>
          <a:stretch>
            <a:fillRect/>
          </a:stretch>
        </p:blipFill>
        <p:spPr>
          <a:xfrm>
            <a:off x="171880" y="2307800"/>
            <a:ext cx="6438470" cy="2553631"/>
          </a:xfrm>
          <a:prstGeom prst="rect">
            <a:avLst/>
          </a:prstGeom>
        </p:spPr>
      </p:pic>
      <p:pic>
        <p:nvPicPr>
          <p:cNvPr id="11" name="图片 10">
            <a:extLst>
              <a:ext uri="{FF2B5EF4-FFF2-40B4-BE49-F238E27FC236}">
                <a16:creationId xmlns:a16="http://schemas.microsoft.com/office/drawing/2014/main" id="{360EDED6-9A40-776A-1AEF-37875EF4C79A}"/>
              </a:ext>
            </a:extLst>
          </p:cNvPr>
          <p:cNvPicPr>
            <a:picLocks noChangeAspect="1"/>
          </p:cNvPicPr>
          <p:nvPr/>
        </p:nvPicPr>
        <p:blipFill>
          <a:blip r:embed="rId5"/>
          <a:stretch>
            <a:fillRect/>
          </a:stretch>
        </p:blipFill>
        <p:spPr>
          <a:xfrm>
            <a:off x="2222499" y="2307800"/>
            <a:ext cx="6618421" cy="2346957"/>
          </a:xfrm>
          <a:prstGeom prst="rect">
            <a:avLst/>
          </a:prstGeom>
        </p:spPr>
      </p:pic>
    </p:spTree>
    <p:extLst>
      <p:ext uri="{BB962C8B-B14F-4D97-AF65-F5344CB8AC3E}">
        <p14:creationId xmlns:p14="http://schemas.microsoft.com/office/powerpoint/2010/main" val="344917469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58D50-F380-E5E8-4133-C7E14EA97510}"/>
            </a:ext>
          </a:extLst>
        </p:cNvPr>
        <p:cNvGrpSpPr/>
        <p:nvPr/>
      </p:nvGrpSpPr>
      <p:grpSpPr>
        <a:xfrm>
          <a:off x="0" y="0"/>
          <a:ext cx="0" cy="0"/>
          <a:chOff x="0" y="0"/>
          <a:chExt cx="0" cy="0"/>
        </a:xfrm>
      </p:grpSpPr>
      <p:sp>
        <p:nvSpPr>
          <p:cNvPr id="19" name="矩形 46">
            <a:extLst>
              <a:ext uri="{FF2B5EF4-FFF2-40B4-BE49-F238E27FC236}">
                <a16:creationId xmlns:a16="http://schemas.microsoft.com/office/drawing/2014/main" id="{34461779-7302-FA14-063E-255456AAF21D}"/>
              </a:ext>
            </a:extLst>
          </p:cNvPr>
          <p:cNvSpPr>
            <a:spLocks noChangeArrowheads="1"/>
          </p:cNvSpPr>
          <p:nvPr/>
        </p:nvSpPr>
        <p:spPr bwMode="auto">
          <a:xfrm>
            <a:off x="476188" y="208028"/>
            <a:ext cx="1494316"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000" b="1" dirty="0">
                <a:solidFill>
                  <a:schemeClr val="accent1"/>
                </a:solidFill>
                <a:latin typeface="Arial" panose="020B0604020202020204" pitchFamily="34" charset="0"/>
              </a:rPr>
              <a:t>6.</a:t>
            </a:r>
            <a:r>
              <a:rPr lang="zh-CN" altLang="en-US" sz="2000" b="1" dirty="0">
                <a:solidFill>
                  <a:schemeClr val="accent1"/>
                </a:solidFill>
                <a:latin typeface="Arial" panose="020B0604020202020204" pitchFamily="34" charset="0"/>
              </a:rPr>
              <a:t> 实验结果</a:t>
            </a:r>
          </a:p>
        </p:txBody>
      </p:sp>
      <p:sp>
        <p:nvSpPr>
          <p:cNvPr id="20" name="等腰三角形 47">
            <a:extLst>
              <a:ext uri="{FF2B5EF4-FFF2-40B4-BE49-F238E27FC236}">
                <a16:creationId xmlns:a16="http://schemas.microsoft.com/office/drawing/2014/main" id="{D0918EDB-DF69-D4E1-BD6E-B5D7EA4F1AAF}"/>
              </a:ext>
            </a:extLst>
          </p:cNvPr>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pic>
        <p:nvPicPr>
          <p:cNvPr id="2" name="图片 1">
            <a:extLst>
              <a:ext uri="{FF2B5EF4-FFF2-40B4-BE49-F238E27FC236}">
                <a16:creationId xmlns:a16="http://schemas.microsoft.com/office/drawing/2014/main" id="{8BC7D799-A7A3-4551-678F-9241D1CF301F}"/>
              </a:ext>
            </a:extLst>
          </p:cNvPr>
          <p:cNvPicPr>
            <a:picLocks noChangeAspect="1"/>
          </p:cNvPicPr>
          <p:nvPr/>
        </p:nvPicPr>
        <p:blipFill>
          <a:blip r:embed="rId3"/>
          <a:stretch>
            <a:fillRect/>
          </a:stretch>
        </p:blipFill>
        <p:spPr>
          <a:xfrm>
            <a:off x="4978836" y="608136"/>
            <a:ext cx="4165164" cy="1885316"/>
          </a:xfrm>
          <a:prstGeom prst="rect">
            <a:avLst/>
          </a:prstGeom>
        </p:spPr>
      </p:pic>
      <p:sp>
        <p:nvSpPr>
          <p:cNvPr id="4" name="文本框 3">
            <a:extLst>
              <a:ext uri="{FF2B5EF4-FFF2-40B4-BE49-F238E27FC236}">
                <a16:creationId xmlns:a16="http://schemas.microsoft.com/office/drawing/2014/main" id="{65D6EB19-2B76-CEFE-AF25-507F34DC77BE}"/>
              </a:ext>
            </a:extLst>
          </p:cNvPr>
          <p:cNvSpPr txBox="1"/>
          <p:nvPr/>
        </p:nvSpPr>
        <p:spPr>
          <a:xfrm>
            <a:off x="6390104" y="276844"/>
            <a:ext cx="3060700" cy="343235"/>
          </a:xfrm>
          <a:prstGeom prst="rect">
            <a:avLst/>
          </a:prstGeom>
          <a:noFill/>
        </p:spPr>
        <p:txBody>
          <a:bodyPr wrap="square" rtlCol="0">
            <a:spAutoFit/>
          </a:bodyPr>
          <a:lstStyle/>
          <a:p>
            <a:pPr>
              <a:lnSpc>
                <a:spcPct val="130000"/>
              </a:lnSpc>
            </a:pPr>
            <a:r>
              <a:rPr lang="zh-CN" altLang="en-US" dirty="0">
                <a:latin typeface="Arial" panose="020B0604020202020204" pitchFamily="34" charset="0"/>
                <a:ea typeface="微软雅黑" panose="020B0503020204020204" pitchFamily="34" charset="-122"/>
              </a:rPr>
              <a:t>定量结果</a:t>
            </a:r>
            <a:endParaRPr lang="zh-CN" altLang="en-US" sz="1400" dirty="0">
              <a:latin typeface="Arial" panose="020B0604020202020204" pitchFamily="34" charset="0"/>
              <a:ea typeface="微软雅黑" panose="020B0503020204020204" pitchFamily="34" charset="-122"/>
            </a:endParaRPr>
          </a:p>
        </p:txBody>
      </p:sp>
      <p:pic>
        <p:nvPicPr>
          <p:cNvPr id="6" name="图片 5">
            <a:extLst>
              <a:ext uri="{FF2B5EF4-FFF2-40B4-BE49-F238E27FC236}">
                <a16:creationId xmlns:a16="http://schemas.microsoft.com/office/drawing/2014/main" id="{C4DA92B2-2BE2-5AAC-DEBA-C4E69B2A6C59}"/>
              </a:ext>
            </a:extLst>
          </p:cNvPr>
          <p:cNvPicPr>
            <a:picLocks noChangeAspect="1"/>
          </p:cNvPicPr>
          <p:nvPr/>
        </p:nvPicPr>
        <p:blipFill>
          <a:blip r:embed="rId4"/>
          <a:stretch>
            <a:fillRect/>
          </a:stretch>
        </p:blipFill>
        <p:spPr>
          <a:xfrm>
            <a:off x="4794250" y="2361261"/>
            <a:ext cx="4047807" cy="2333777"/>
          </a:xfrm>
          <a:prstGeom prst="rect">
            <a:avLst/>
          </a:prstGeom>
        </p:spPr>
      </p:pic>
      <p:pic>
        <p:nvPicPr>
          <p:cNvPr id="7" name="图片 6">
            <a:extLst>
              <a:ext uri="{FF2B5EF4-FFF2-40B4-BE49-F238E27FC236}">
                <a16:creationId xmlns:a16="http://schemas.microsoft.com/office/drawing/2014/main" id="{115A0432-6202-92E4-3422-DCAA87DE9A85}"/>
              </a:ext>
            </a:extLst>
          </p:cNvPr>
          <p:cNvPicPr>
            <a:picLocks noChangeAspect="1"/>
          </p:cNvPicPr>
          <p:nvPr/>
        </p:nvPicPr>
        <p:blipFill>
          <a:blip r:embed="rId5"/>
          <a:stretch>
            <a:fillRect/>
          </a:stretch>
        </p:blipFill>
        <p:spPr>
          <a:xfrm>
            <a:off x="277438" y="877725"/>
            <a:ext cx="4609105" cy="1483536"/>
          </a:xfrm>
          <a:prstGeom prst="rect">
            <a:avLst/>
          </a:prstGeom>
        </p:spPr>
      </p:pic>
      <p:sp>
        <p:nvSpPr>
          <p:cNvPr id="8" name="文本框 7">
            <a:extLst>
              <a:ext uri="{FF2B5EF4-FFF2-40B4-BE49-F238E27FC236}">
                <a16:creationId xmlns:a16="http://schemas.microsoft.com/office/drawing/2014/main" id="{CD268B22-4856-D358-918D-BEE049585801}"/>
              </a:ext>
            </a:extLst>
          </p:cNvPr>
          <p:cNvSpPr txBox="1"/>
          <p:nvPr/>
        </p:nvSpPr>
        <p:spPr>
          <a:xfrm>
            <a:off x="1465282" y="627946"/>
            <a:ext cx="3060700" cy="343235"/>
          </a:xfrm>
          <a:prstGeom prst="rect">
            <a:avLst/>
          </a:prstGeom>
          <a:noFill/>
        </p:spPr>
        <p:txBody>
          <a:bodyPr wrap="square" rtlCol="0">
            <a:spAutoFit/>
          </a:bodyPr>
          <a:lstStyle/>
          <a:p>
            <a:pPr>
              <a:lnSpc>
                <a:spcPct val="130000"/>
              </a:lnSpc>
            </a:pPr>
            <a:r>
              <a:rPr lang="zh-CN" altLang="en-US" dirty="0">
                <a:latin typeface="Arial" panose="020B0604020202020204" pitchFamily="34" charset="0"/>
                <a:ea typeface="微软雅黑" panose="020B0503020204020204" pitchFamily="34" charset="-122"/>
              </a:rPr>
              <a:t>消融结果</a:t>
            </a:r>
            <a:endParaRPr lang="zh-CN" altLang="en-US" sz="1400" dirty="0">
              <a:latin typeface="Arial" panose="020B0604020202020204" pitchFamily="34" charset="0"/>
              <a:ea typeface="微软雅黑" panose="020B0503020204020204" pitchFamily="34" charset="-122"/>
            </a:endParaRPr>
          </a:p>
        </p:txBody>
      </p:sp>
      <p:sp>
        <p:nvSpPr>
          <p:cNvPr id="13" name="文本框 12">
            <a:extLst>
              <a:ext uri="{FF2B5EF4-FFF2-40B4-BE49-F238E27FC236}">
                <a16:creationId xmlns:a16="http://schemas.microsoft.com/office/drawing/2014/main" id="{D59401C0-9866-B12E-E1C4-6CDCA1E8D433}"/>
              </a:ext>
            </a:extLst>
          </p:cNvPr>
          <p:cNvSpPr txBox="1"/>
          <p:nvPr/>
        </p:nvSpPr>
        <p:spPr>
          <a:xfrm>
            <a:off x="162143" y="2590681"/>
            <a:ext cx="4724400" cy="1600438"/>
          </a:xfrm>
          <a:prstGeom prst="rect">
            <a:avLst/>
          </a:prstGeom>
          <a:noFill/>
        </p:spPr>
        <p:txBody>
          <a:bodyPr wrap="square">
            <a:spAutoFit/>
          </a:bodyPr>
          <a:lstStyle/>
          <a:p>
            <a:pPr indent="266700" algn="l"/>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为了更加客观和公平地评估所提出方法的优越性，我们将</a:t>
            </a:r>
            <a:r>
              <a:rPr lang="en-US"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DAE-Net</a:t>
            </a:r>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与</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MICCAI STS 2024</a:t>
            </a:r>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挑战赛中其他三位选手的方法（</a:t>
            </a:r>
            <a:r>
              <a:rPr lang="en-US"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Contestant 1</a:t>
            </a:r>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Contestant 2</a:t>
            </a:r>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Contestant 3</a:t>
            </a:r>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）进行比较。此外，本研究还将</a:t>
            </a:r>
            <a:r>
              <a:rPr lang="en-US" altLang="zh-CN" sz="1400" kern="100" dirty="0" err="1">
                <a:effectLst/>
                <a:latin typeface="Times New Roman" panose="02020603050405020304" pitchFamily="18" charset="0"/>
                <a:ea typeface="宋体" panose="02010600030101010101" pitchFamily="2" charset="-122"/>
                <a:cs typeface="Times New Roman" panose="02020603050405020304" pitchFamily="18" charset="0"/>
              </a:rPr>
              <a:t>MaskRcnn</a:t>
            </a:r>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中的实例分割网络替换为</a:t>
            </a:r>
            <a:r>
              <a:rPr lang="en-US" altLang="zh-CN" sz="1400" kern="100" dirty="0" err="1">
                <a:effectLst/>
                <a:latin typeface="Times New Roman" panose="02020603050405020304" pitchFamily="18" charset="0"/>
                <a:ea typeface="宋体" panose="02010600030101010101" pitchFamily="2" charset="-122"/>
                <a:cs typeface="Times New Roman" panose="02020603050405020304" pitchFamily="18" charset="0"/>
              </a:rPr>
              <a:t>Unet</a:t>
            </a:r>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400" kern="100" dirty="0" err="1">
                <a:effectLst/>
                <a:latin typeface="Times New Roman" panose="02020603050405020304" pitchFamily="18" charset="0"/>
                <a:ea typeface="宋体" panose="02010600030101010101" pitchFamily="2" charset="-122"/>
                <a:cs typeface="Times New Roman" panose="02020603050405020304" pitchFamily="18" charset="0"/>
              </a:rPr>
              <a:t>SegFormer</a:t>
            </a:r>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来进行实验对比。表</a:t>
            </a:r>
            <a:r>
              <a:rPr lang="en-US"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4</a:t>
            </a:r>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展示了详细的比较结果。</a:t>
            </a:r>
          </a:p>
          <a:p>
            <a:pPr indent="266700" algn="l"/>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综合观察各项性能指标，结果表明</a:t>
            </a:r>
            <a:r>
              <a:rPr lang="en-US"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DAE-Net</a:t>
            </a:r>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在所有关键评价指标上都实现了较大的超越</a:t>
            </a:r>
            <a:r>
              <a:rPr lang="zh-CN" altLang="zh-CN" sz="1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0948434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9525" imgH="9525" progId="TCLayout.ActiveDocument.1">
                  <p:embed/>
                </p:oleObj>
              </mc:Choice>
              <mc:Fallback>
                <p:oleObj name="think-cell Slide" r:id="rId4" imgW="9525" imgH="9525" progId="TCLayout.ActiveDocument.1">
                  <p:embed/>
                  <p:pic>
                    <p:nvPicPr>
                      <p:cNvPr id="3" name="对象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 name="矩形 1" hidden="1"/>
          <p:cNvSpPr/>
          <p:nvPr>
            <p:custDataLst>
              <p:tags r:id="rId2"/>
            </p:custDataLst>
          </p:nvPr>
        </p:nvSpPr>
        <p:spPr>
          <a:xfrm>
            <a:off x="0" y="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1800" dirty="0">
              <a:latin typeface="Arial" panose="020B0604020202020204" pitchFamily="34" charset="0"/>
              <a:ea typeface="微软雅黑" panose="020B0503020204020204" pitchFamily="34" charset="-122"/>
              <a:cs typeface="+mj-cs"/>
              <a:sym typeface="Arial" panose="020B0604020202020204" pitchFamily="34" charset="0"/>
            </a:endParaRPr>
          </a:p>
        </p:txBody>
      </p:sp>
      <p:grpSp>
        <p:nvGrpSpPr>
          <p:cNvPr id="22" name="组合 21"/>
          <p:cNvGrpSpPr/>
          <p:nvPr/>
        </p:nvGrpSpPr>
        <p:grpSpPr>
          <a:xfrm>
            <a:off x="3635828" y="1499539"/>
            <a:ext cx="4408715" cy="1586552"/>
            <a:chOff x="4395018" y="2725929"/>
            <a:chExt cx="7002640" cy="2115403"/>
          </a:xfrm>
        </p:grpSpPr>
        <p:cxnSp>
          <p:nvCxnSpPr>
            <p:cNvPr id="14" name="直接连接符 13"/>
            <p:cNvCxnSpPr/>
            <p:nvPr/>
          </p:nvCxnSpPr>
          <p:spPr>
            <a:xfrm>
              <a:off x="4395018" y="2725929"/>
              <a:ext cx="700264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395018" y="4841332"/>
              <a:ext cx="700264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5127172" y="3192723"/>
            <a:ext cx="2917371" cy="1267653"/>
            <a:chOff x="2855913" y="-477838"/>
            <a:chExt cx="5757862" cy="2501900"/>
          </a:xfrm>
        </p:grpSpPr>
        <p:sp>
          <p:nvSpPr>
            <p:cNvPr id="24" name="Freeform 5"/>
            <p:cNvSpPr/>
            <p:nvPr userDrawn="1"/>
          </p:nvSpPr>
          <p:spPr bwMode="auto">
            <a:xfrm>
              <a:off x="2855913" y="76200"/>
              <a:ext cx="1317625" cy="1687513"/>
            </a:xfrm>
            <a:custGeom>
              <a:avLst/>
              <a:gdLst>
                <a:gd name="T0" fmla="*/ 557 w 702"/>
                <a:gd name="T1" fmla="*/ 136 h 898"/>
                <a:gd name="T2" fmla="*/ 681 w 702"/>
                <a:gd name="T3" fmla="*/ 72 h 898"/>
                <a:gd name="T4" fmla="*/ 700 w 702"/>
                <a:gd name="T5" fmla="*/ 55 h 898"/>
                <a:gd name="T6" fmla="*/ 673 w 702"/>
                <a:gd name="T7" fmla="*/ 31 h 898"/>
                <a:gd name="T8" fmla="*/ 656 w 702"/>
                <a:gd name="T9" fmla="*/ 16 h 898"/>
                <a:gd name="T10" fmla="*/ 569 w 702"/>
                <a:gd name="T11" fmla="*/ 21 h 898"/>
                <a:gd name="T12" fmla="*/ 286 w 702"/>
                <a:gd name="T13" fmla="*/ 79 h 898"/>
                <a:gd name="T14" fmla="*/ 38 w 702"/>
                <a:gd name="T15" fmla="*/ 130 h 898"/>
                <a:gd name="T16" fmla="*/ 4 w 702"/>
                <a:gd name="T17" fmla="*/ 193 h 898"/>
                <a:gd name="T18" fmla="*/ 34 w 702"/>
                <a:gd name="T19" fmla="*/ 231 h 898"/>
                <a:gd name="T20" fmla="*/ 216 w 702"/>
                <a:gd name="T21" fmla="*/ 210 h 898"/>
                <a:gd name="T22" fmla="*/ 381 w 702"/>
                <a:gd name="T23" fmla="*/ 176 h 898"/>
                <a:gd name="T24" fmla="*/ 374 w 702"/>
                <a:gd name="T25" fmla="*/ 216 h 898"/>
                <a:gd name="T26" fmla="*/ 351 w 702"/>
                <a:gd name="T27" fmla="*/ 487 h 898"/>
                <a:gd name="T28" fmla="*/ 338 w 702"/>
                <a:gd name="T29" fmla="*/ 716 h 898"/>
                <a:gd name="T30" fmla="*/ 329 w 702"/>
                <a:gd name="T31" fmla="*/ 755 h 898"/>
                <a:gd name="T32" fmla="*/ 350 w 702"/>
                <a:gd name="T33" fmla="*/ 771 h 898"/>
                <a:gd name="T34" fmla="*/ 350 w 702"/>
                <a:gd name="T35" fmla="*/ 799 h 898"/>
                <a:gd name="T36" fmla="*/ 345 w 702"/>
                <a:gd name="T37" fmla="*/ 843 h 898"/>
                <a:gd name="T38" fmla="*/ 358 w 702"/>
                <a:gd name="T39" fmla="*/ 840 h 898"/>
                <a:gd name="T40" fmla="*/ 397 w 702"/>
                <a:gd name="T41" fmla="*/ 885 h 898"/>
                <a:gd name="T42" fmla="*/ 402 w 702"/>
                <a:gd name="T43" fmla="*/ 896 h 898"/>
                <a:gd name="T44" fmla="*/ 412 w 702"/>
                <a:gd name="T45" fmla="*/ 870 h 898"/>
                <a:gd name="T46" fmla="*/ 427 w 702"/>
                <a:gd name="T47" fmla="*/ 828 h 898"/>
                <a:gd name="T48" fmla="*/ 444 w 702"/>
                <a:gd name="T49" fmla="*/ 704 h 898"/>
                <a:gd name="T50" fmla="*/ 534 w 702"/>
                <a:gd name="T51" fmla="*/ 164 h 898"/>
                <a:gd name="T52" fmla="*/ 557 w 702"/>
                <a:gd name="T53" fmla="*/ 136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2" h="898">
                  <a:moveTo>
                    <a:pt x="557" y="136"/>
                  </a:moveTo>
                  <a:cubicBezTo>
                    <a:pt x="599" y="117"/>
                    <a:pt x="649" y="111"/>
                    <a:pt x="681" y="72"/>
                  </a:cubicBezTo>
                  <a:cubicBezTo>
                    <a:pt x="686" y="65"/>
                    <a:pt x="702" y="68"/>
                    <a:pt x="700" y="55"/>
                  </a:cubicBezTo>
                  <a:cubicBezTo>
                    <a:pt x="698" y="40"/>
                    <a:pt x="685" y="35"/>
                    <a:pt x="673" y="31"/>
                  </a:cubicBezTo>
                  <a:cubicBezTo>
                    <a:pt x="666" y="27"/>
                    <a:pt x="680" y="0"/>
                    <a:pt x="656" y="16"/>
                  </a:cubicBezTo>
                  <a:cubicBezTo>
                    <a:pt x="627" y="16"/>
                    <a:pt x="598" y="15"/>
                    <a:pt x="569" y="21"/>
                  </a:cubicBezTo>
                  <a:cubicBezTo>
                    <a:pt x="475" y="41"/>
                    <a:pt x="380" y="60"/>
                    <a:pt x="286" y="79"/>
                  </a:cubicBezTo>
                  <a:cubicBezTo>
                    <a:pt x="203" y="96"/>
                    <a:pt x="121" y="114"/>
                    <a:pt x="38" y="130"/>
                  </a:cubicBezTo>
                  <a:cubicBezTo>
                    <a:pt x="0" y="138"/>
                    <a:pt x="7" y="167"/>
                    <a:pt x="4" y="193"/>
                  </a:cubicBezTo>
                  <a:cubicBezTo>
                    <a:pt x="1" y="216"/>
                    <a:pt x="12" y="226"/>
                    <a:pt x="34" y="231"/>
                  </a:cubicBezTo>
                  <a:cubicBezTo>
                    <a:pt x="98" y="247"/>
                    <a:pt x="156" y="221"/>
                    <a:pt x="216" y="210"/>
                  </a:cubicBezTo>
                  <a:cubicBezTo>
                    <a:pt x="271" y="201"/>
                    <a:pt x="324" y="180"/>
                    <a:pt x="381" y="176"/>
                  </a:cubicBezTo>
                  <a:cubicBezTo>
                    <a:pt x="378" y="192"/>
                    <a:pt x="375" y="204"/>
                    <a:pt x="374" y="216"/>
                  </a:cubicBezTo>
                  <a:cubicBezTo>
                    <a:pt x="362" y="306"/>
                    <a:pt x="365" y="397"/>
                    <a:pt x="351" y="487"/>
                  </a:cubicBezTo>
                  <a:cubicBezTo>
                    <a:pt x="338" y="562"/>
                    <a:pt x="341" y="640"/>
                    <a:pt x="338" y="716"/>
                  </a:cubicBezTo>
                  <a:cubicBezTo>
                    <a:pt x="335" y="729"/>
                    <a:pt x="333" y="742"/>
                    <a:pt x="329" y="755"/>
                  </a:cubicBezTo>
                  <a:cubicBezTo>
                    <a:pt x="324" y="776"/>
                    <a:pt x="336" y="774"/>
                    <a:pt x="350" y="771"/>
                  </a:cubicBezTo>
                  <a:cubicBezTo>
                    <a:pt x="345" y="781"/>
                    <a:pt x="350" y="790"/>
                    <a:pt x="350" y="799"/>
                  </a:cubicBezTo>
                  <a:cubicBezTo>
                    <a:pt x="344" y="813"/>
                    <a:pt x="341" y="829"/>
                    <a:pt x="345" y="843"/>
                  </a:cubicBezTo>
                  <a:cubicBezTo>
                    <a:pt x="349" y="859"/>
                    <a:pt x="352" y="835"/>
                    <a:pt x="358" y="840"/>
                  </a:cubicBezTo>
                  <a:cubicBezTo>
                    <a:pt x="381" y="847"/>
                    <a:pt x="379" y="875"/>
                    <a:pt x="397" y="885"/>
                  </a:cubicBezTo>
                  <a:cubicBezTo>
                    <a:pt x="397" y="889"/>
                    <a:pt x="398" y="898"/>
                    <a:pt x="402" y="896"/>
                  </a:cubicBezTo>
                  <a:cubicBezTo>
                    <a:pt x="413" y="891"/>
                    <a:pt x="411" y="879"/>
                    <a:pt x="412" y="870"/>
                  </a:cubicBezTo>
                  <a:cubicBezTo>
                    <a:pt x="424" y="858"/>
                    <a:pt x="425" y="842"/>
                    <a:pt x="427" y="828"/>
                  </a:cubicBezTo>
                  <a:cubicBezTo>
                    <a:pt x="433" y="787"/>
                    <a:pt x="438" y="745"/>
                    <a:pt x="444" y="704"/>
                  </a:cubicBezTo>
                  <a:cubicBezTo>
                    <a:pt x="467" y="523"/>
                    <a:pt x="495" y="342"/>
                    <a:pt x="534" y="164"/>
                  </a:cubicBezTo>
                  <a:cubicBezTo>
                    <a:pt x="537" y="149"/>
                    <a:pt x="541" y="143"/>
                    <a:pt x="557" y="136"/>
                  </a:cubicBezTo>
                  <a:close/>
                </a:path>
              </a:pathLst>
            </a:custGeom>
            <a:solidFill>
              <a:schemeClr val="accent3">
                <a:alpha val="68000"/>
              </a:schemeClr>
            </a:solidFill>
            <a:ln>
              <a:noFill/>
            </a:ln>
          </p:spPr>
          <p:txBody>
            <a:bodyPr vert="horz" wrap="square" lIns="68580" tIns="34290" rIns="68580" bIns="34290" numCol="1" anchor="t" anchorCtr="0" compatLnSpc="1"/>
            <a:lstStyle/>
            <a:p>
              <a:endParaRPr lang="zh-CN" altLang="en-US" sz="1050">
                <a:solidFill>
                  <a:schemeClr val="accent6"/>
                </a:solidFill>
              </a:endParaRPr>
            </a:p>
          </p:txBody>
        </p:sp>
        <p:sp>
          <p:nvSpPr>
            <p:cNvPr id="25" name="Freeform 6"/>
            <p:cNvSpPr/>
            <p:nvPr userDrawn="1"/>
          </p:nvSpPr>
          <p:spPr bwMode="auto">
            <a:xfrm>
              <a:off x="5822950" y="-236538"/>
              <a:ext cx="796925" cy="1274763"/>
            </a:xfrm>
            <a:custGeom>
              <a:avLst/>
              <a:gdLst>
                <a:gd name="T0" fmla="*/ 70 w 425"/>
                <a:gd name="T1" fmla="*/ 666 h 678"/>
                <a:gd name="T2" fmla="*/ 102 w 425"/>
                <a:gd name="T3" fmla="*/ 625 h 678"/>
                <a:gd name="T4" fmla="*/ 140 w 425"/>
                <a:gd name="T5" fmla="*/ 469 h 678"/>
                <a:gd name="T6" fmla="*/ 199 w 425"/>
                <a:gd name="T7" fmla="*/ 577 h 678"/>
                <a:gd name="T8" fmla="*/ 248 w 425"/>
                <a:gd name="T9" fmla="*/ 639 h 678"/>
                <a:gd name="T10" fmla="*/ 383 w 425"/>
                <a:gd name="T11" fmla="*/ 548 h 678"/>
                <a:gd name="T12" fmla="*/ 392 w 425"/>
                <a:gd name="T13" fmla="*/ 470 h 678"/>
                <a:gd name="T14" fmla="*/ 395 w 425"/>
                <a:gd name="T15" fmla="*/ 377 h 678"/>
                <a:gd name="T16" fmla="*/ 414 w 425"/>
                <a:gd name="T17" fmla="*/ 160 h 678"/>
                <a:gd name="T18" fmla="*/ 421 w 425"/>
                <a:gd name="T19" fmla="*/ 110 h 678"/>
                <a:gd name="T20" fmla="*/ 408 w 425"/>
                <a:gd name="T21" fmla="*/ 136 h 678"/>
                <a:gd name="T22" fmla="*/ 408 w 425"/>
                <a:gd name="T23" fmla="*/ 61 h 678"/>
                <a:gd name="T24" fmla="*/ 403 w 425"/>
                <a:gd name="T25" fmla="*/ 47 h 678"/>
                <a:gd name="T26" fmla="*/ 385 w 425"/>
                <a:gd name="T27" fmla="*/ 53 h 678"/>
                <a:gd name="T28" fmla="*/ 369 w 425"/>
                <a:gd name="T29" fmla="*/ 31 h 678"/>
                <a:gd name="T30" fmla="*/ 348 w 425"/>
                <a:gd name="T31" fmla="*/ 0 h 678"/>
                <a:gd name="T32" fmla="*/ 341 w 425"/>
                <a:gd name="T33" fmla="*/ 24 h 678"/>
                <a:gd name="T34" fmla="*/ 325 w 425"/>
                <a:gd name="T35" fmla="*/ 70 h 678"/>
                <a:gd name="T36" fmla="*/ 285 w 425"/>
                <a:gd name="T37" fmla="*/ 308 h 678"/>
                <a:gd name="T38" fmla="*/ 264 w 425"/>
                <a:gd name="T39" fmla="*/ 407 h 678"/>
                <a:gd name="T40" fmla="*/ 165 w 425"/>
                <a:gd name="T41" fmla="*/ 251 h 678"/>
                <a:gd name="T42" fmla="*/ 89 w 425"/>
                <a:gd name="T43" fmla="*/ 222 h 678"/>
                <a:gd name="T44" fmla="*/ 55 w 425"/>
                <a:gd name="T45" fmla="*/ 274 h 678"/>
                <a:gd name="T46" fmla="*/ 7 w 425"/>
                <a:gd name="T47" fmla="*/ 539 h 678"/>
                <a:gd name="T48" fmla="*/ 6 w 425"/>
                <a:gd name="T49" fmla="*/ 622 h 678"/>
                <a:gd name="T50" fmla="*/ 70 w 425"/>
                <a:gd name="T51" fmla="*/ 66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5" h="678">
                  <a:moveTo>
                    <a:pt x="70" y="666"/>
                  </a:moveTo>
                  <a:cubicBezTo>
                    <a:pt x="91" y="660"/>
                    <a:pt x="97" y="641"/>
                    <a:pt x="102" y="625"/>
                  </a:cubicBezTo>
                  <a:cubicBezTo>
                    <a:pt x="115" y="575"/>
                    <a:pt x="126" y="525"/>
                    <a:pt x="140" y="469"/>
                  </a:cubicBezTo>
                  <a:cubicBezTo>
                    <a:pt x="156" y="511"/>
                    <a:pt x="186" y="537"/>
                    <a:pt x="199" y="577"/>
                  </a:cubicBezTo>
                  <a:cubicBezTo>
                    <a:pt x="206" y="598"/>
                    <a:pt x="211" y="636"/>
                    <a:pt x="248" y="639"/>
                  </a:cubicBezTo>
                  <a:cubicBezTo>
                    <a:pt x="327" y="646"/>
                    <a:pt x="360" y="624"/>
                    <a:pt x="383" y="548"/>
                  </a:cubicBezTo>
                  <a:cubicBezTo>
                    <a:pt x="391" y="523"/>
                    <a:pt x="394" y="497"/>
                    <a:pt x="392" y="470"/>
                  </a:cubicBezTo>
                  <a:cubicBezTo>
                    <a:pt x="391" y="439"/>
                    <a:pt x="386" y="405"/>
                    <a:pt x="395" y="377"/>
                  </a:cubicBezTo>
                  <a:cubicBezTo>
                    <a:pt x="416" y="305"/>
                    <a:pt x="410" y="232"/>
                    <a:pt x="414" y="160"/>
                  </a:cubicBezTo>
                  <a:cubicBezTo>
                    <a:pt x="421" y="144"/>
                    <a:pt x="425" y="127"/>
                    <a:pt x="421" y="110"/>
                  </a:cubicBezTo>
                  <a:cubicBezTo>
                    <a:pt x="408" y="114"/>
                    <a:pt x="424" y="133"/>
                    <a:pt x="408" y="136"/>
                  </a:cubicBezTo>
                  <a:cubicBezTo>
                    <a:pt x="402" y="111"/>
                    <a:pt x="404" y="86"/>
                    <a:pt x="408" y="61"/>
                  </a:cubicBezTo>
                  <a:cubicBezTo>
                    <a:pt x="409" y="55"/>
                    <a:pt x="410" y="49"/>
                    <a:pt x="403" y="47"/>
                  </a:cubicBezTo>
                  <a:cubicBezTo>
                    <a:pt x="396" y="45"/>
                    <a:pt x="388" y="45"/>
                    <a:pt x="385" y="53"/>
                  </a:cubicBezTo>
                  <a:cubicBezTo>
                    <a:pt x="374" y="50"/>
                    <a:pt x="370" y="41"/>
                    <a:pt x="369" y="31"/>
                  </a:cubicBezTo>
                  <a:cubicBezTo>
                    <a:pt x="373" y="14"/>
                    <a:pt x="351" y="14"/>
                    <a:pt x="348" y="0"/>
                  </a:cubicBezTo>
                  <a:cubicBezTo>
                    <a:pt x="346" y="8"/>
                    <a:pt x="344" y="16"/>
                    <a:pt x="341" y="24"/>
                  </a:cubicBezTo>
                  <a:cubicBezTo>
                    <a:pt x="332" y="38"/>
                    <a:pt x="328" y="54"/>
                    <a:pt x="325" y="70"/>
                  </a:cubicBezTo>
                  <a:cubicBezTo>
                    <a:pt x="312" y="149"/>
                    <a:pt x="300" y="229"/>
                    <a:pt x="285" y="308"/>
                  </a:cubicBezTo>
                  <a:cubicBezTo>
                    <a:pt x="279" y="341"/>
                    <a:pt x="278" y="376"/>
                    <a:pt x="264" y="407"/>
                  </a:cubicBezTo>
                  <a:cubicBezTo>
                    <a:pt x="209" y="367"/>
                    <a:pt x="207" y="297"/>
                    <a:pt x="165" y="251"/>
                  </a:cubicBezTo>
                  <a:cubicBezTo>
                    <a:pt x="144" y="228"/>
                    <a:pt x="117" y="220"/>
                    <a:pt x="89" y="222"/>
                  </a:cubicBezTo>
                  <a:cubicBezTo>
                    <a:pt x="61" y="224"/>
                    <a:pt x="57" y="252"/>
                    <a:pt x="55" y="274"/>
                  </a:cubicBezTo>
                  <a:cubicBezTo>
                    <a:pt x="45" y="363"/>
                    <a:pt x="29" y="452"/>
                    <a:pt x="7" y="539"/>
                  </a:cubicBezTo>
                  <a:cubicBezTo>
                    <a:pt x="0" y="566"/>
                    <a:pt x="2" y="595"/>
                    <a:pt x="6" y="622"/>
                  </a:cubicBezTo>
                  <a:cubicBezTo>
                    <a:pt x="14" y="673"/>
                    <a:pt x="22" y="678"/>
                    <a:pt x="70" y="666"/>
                  </a:cubicBezTo>
                  <a:close/>
                </a:path>
              </a:pathLst>
            </a:custGeom>
            <a:solidFill>
              <a:schemeClr val="accent3">
                <a:alpha val="68000"/>
              </a:schemeClr>
            </a:solidFill>
            <a:ln>
              <a:noFill/>
            </a:ln>
          </p:spPr>
          <p:txBody>
            <a:bodyPr vert="horz" wrap="square" lIns="68580" tIns="34290" rIns="68580" bIns="34290" numCol="1" anchor="t" anchorCtr="0" compatLnSpc="1"/>
            <a:lstStyle/>
            <a:p>
              <a:endParaRPr lang="zh-CN" altLang="en-US" sz="1050">
                <a:solidFill>
                  <a:schemeClr val="accent6"/>
                </a:solidFill>
              </a:endParaRPr>
            </a:p>
          </p:txBody>
        </p:sp>
        <p:sp>
          <p:nvSpPr>
            <p:cNvPr id="26" name="Freeform 7"/>
            <p:cNvSpPr/>
            <p:nvPr userDrawn="1"/>
          </p:nvSpPr>
          <p:spPr bwMode="auto">
            <a:xfrm>
              <a:off x="3781425" y="1284287"/>
              <a:ext cx="4832350" cy="739775"/>
            </a:xfrm>
            <a:custGeom>
              <a:avLst/>
              <a:gdLst>
                <a:gd name="T0" fmla="*/ 2501 w 2575"/>
                <a:gd name="T1" fmla="*/ 20 h 394"/>
                <a:gd name="T2" fmla="*/ 2494 w 2575"/>
                <a:gd name="T3" fmla="*/ 22 h 394"/>
                <a:gd name="T4" fmla="*/ 2477 w 2575"/>
                <a:gd name="T5" fmla="*/ 22 h 394"/>
                <a:gd name="T6" fmla="*/ 2278 w 2575"/>
                <a:gd name="T7" fmla="*/ 47 h 394"/>
                <a:gd name="T8" fmla="*/ 1713 w 2575"/>
                <a:gd name="T9" fmla="*/ 111 h 394"/>
                <a:gd name="T10" fmla="*/ 1248 w 2575"/>
                <a:gd name="T11" fmla="*/ 152 h 394"/>
                <a:gd name="T12" fmla="*/ 649 w 2575"/>
                <a:gd name="T13" fmla="*/ 207 h 394"/>
                <a:gd name="T14" fmla="*/ 107 w 2575"/>
                <a:gd name="T15" fmla="*/ 272 h 394"/>
                <a:gd name="T16" fmla="*/ 20 w 2575"/>
                <a:gd name="T17" fmla="*/ 296 h 394"/>
                <a:gd name="T18" fmla="*/ 2 w 2575"/>
                <a:gd name="T19" fmla="*/ 318 h 394"/>
                <a:gd name="T20" fmla="*/ 20 w 2575"/>
                <a:gd name="T21" fmla="*/ 335 h 394"/>
                <a:gd name="T22" fmla="*/ 53 w 2575"/>
                <a:gd name="T23" fmla="*/ 352 h 394"/>
                <a:gd name="T24" fmla="*/ 122 w 2575"/>
                <a:gd name="T25" fmla="*/ 385 h 394"/>
                <a:gd name="T26" fmla="*/ 500 w 2575"/>
                <a:gd name="T27" fmla="*/ 352 h 394"/>
                <a:gd name="T28" fmla="*/ 1185 w 2575"/>
                <a:gd name="T29" fmla="*/ 267 h 394"/>
                <a:gd name="T30" fmla="*/ 1483 w 2575"/>
                <a:gd name="T31" fmla="*/ 239 h 394"/>
                <a:gd name="T32" fmla="*/ 2021 w 2575"/>
                <a:gd name="T33" fmla="*/ 171 h 394"/>
                <a:gd name="T34" fmla="*/ 2075 w 2575"/>
                <a:gd name="T35" fmla="*/ 162 h 394"/>
                <a:gd name="T36" fmla="*/ 2134 w 2575"/>
                <a:gd name="T37" fmla="*/ 157 h 394"/>
                <a:gd name="T38" fmla="*/ 2172 w 2575"/>
                <a:gd name="T39" fmla="*/ 150 h 394"/>
                <a:gd name="T40" fmla="*/ 2206 w 2575"/>
                <a:gd name="T41" fmla="*/ 149 h 394"/>
                <a:gd name="T42" fmla="*/ 2234 w 2575"/>
                <a:gd name="T43" fmla="*/ 135 h 394"/>
                <a:gd name="T44" fmla="*/ 2258 w 2575"/>
                <a:gd name="T45" fmla="*/ 128 h 394"/>
                <a:gd name="T46" fmla="*/ 2416 w 2575"/>
                <a:gd name="T47" fmla="*/ 94 h 394"/>
                <a:gd name="T48" fmla="*/ 2448 w 2575"/>
                <a:gd name="T49" fmla="*/ 72 h 394"/>
                <a:gd name="T50" fmla="*/ 2450 w 2575"/>
                <a:gd name="T51" fmla="*/ 71 h 394"/>
                <a:gd name="T52" fmla="*/ 2453 w 2575"/>
                <a:gd name="T53" fmla="*/ 71 h 394"/>
                <a:gd name="T54" fmla="*/ 2475 w 2575"/>
                <a:gd name="T55" fmla="*/ 69 h 394"/>
                <a:gd name="T56" fmla="*/ 2475 w 2575"/>
                <a:gd name="T57" fmla="*/ 63 h 394"/>
                <a:gd name="T58" fmla="*/ 2455 w 2575"/>
                <a:gd name="T59" fmla="*/ 67 h 394"/>
                <a:gd name="T60" fmla="*/ 2463 w 2575"/>
                <a:gd name="T61" fmla="*/ 49 h 394"/>
                <a:gd name="T62" fmla="*/ 2471 w 2575"/>
                <a:gd name="T63" fmla="*/ 50 h 394"/>
                <a:gd name="T64" fmla="*/ 2471 w 2575"/>
                <a:gd name="T65" fmla="*/ 50 h 394"/>
                <a:gd name="T66" fmla="*/ 2516 w 2575"/>
                <a:gd name="T67" fmla="*/ 36 h 394"/>
                <a:gd name="T68" fmla="*/ 2575 w 2575"/>
                <a:gd name="T69" fmla="*/ 15 h 394"/>
                <a:gd name="T70" fmla="*/ 2501 w 2575"/>
                <a:gd name="T71" fmla="*/ 2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75" h="394">
                  <a:moveTo>
                    <a:pt x="2501" y="20"/>
                  </a:moveTo>
                  <a:cubicBezTo>
                    <a:pt x="2499" y="21"/>
                    <a:pt x="2496" y="21"/>
                    <a:pt x="2494" y="22"/>
                  </a:cubicBezTo>
                  <a:cubicBezTo>
                    <a:pt x="2488" y="22"/>
                    <a:pt x="2483" y="22"/>
                    <a:pt x="2477" y="22"/>
                  </a:cubicBezTo>
                  <a:cubicBezTo>
                    <a:pt x="2409" y="18"/>
                    <a:pt x="2344" y="37"/>
                    <a:pt x="2278" y="47"/>
                  </a:cubicBezTo>
                  <a:cubicBezTo>
                    <a:pt x="2091" y="74"/>
                    <a:pt x="1902" y="89"/>
                    <a:pt x="1713" y="111"/>
                  </a:cubicBezTo>
                  <a:cubicBezTo>
                    <a:pt x="1559" y="128"/>
                    <a:pt x="1403" y="134"/>
                    <a:pt x="1248" y="152"/>
                  </a:cubicBezTo>
                  <a:cubicBezTo>
                    <a:pt x="1049" y="174"/>
                    <a:pt x="849" y="186"/>
                    <a:pt x="649" y="207"/>
                  </a:cubicBezTo>
                  <a:cubicBezTo>
                    <a:pt x="468" y="227"/>
                    <a:pt x="287" y="244"/>
                    <a:pt x="107" y="272"/>
                  </a:cubicBezTo>
                  <a:cubicBezTo>
                    <a:pt x="77" y="277"/>
                    <a:pt x="47" y="283"/>
                    <a:pt x="20" y="296"/>
                  </a:cubicBezTo>
                  <a:cubicBezTo>
                    <a:pt x="11" y="301"/>
                    <a:pt x="0" y="306"/>
                    <a:pt x="2" y="318"/>
                  </a:cubicBezTo>
                  <a:cubicBezTo>
                    <a:pt x="3" y="328"/>
                    <a:pt x="12" y="331"/>
                    <a:pt x="20" y="335"/>
                  </a:cubicBezTo>
                  <a:cubicBezTo>
                    <a:pt x="32" y="340"/>
                    <a:pt x="50" y="340"/>
                    <a:pt x="53" y="352"/>
                  </a:cubicBezTo>
                  <a:cubicBezTo>
                    <a:pt x="63" y="394"/>
                    <a:pt x="96" y="387"/>
                    <a:pt x="122" y="385"/>
                  </a:cubicBezTo>
                  <a:cubicBezTo>
                    <a:pt x="248" y="376"/>
                    <a:pt x="374" y="366"/>
                    <a:pt x="500" y="352"/>
                  </a:cubicBezTo>
                  <a:cubicBezTo>
                    <a:pt x="729" y="326"/>
                    <a:pt x="955" y="282"/>
                    <a:pt x="1185" y="267"/>
                  </a:cubicBezTo>
                  <a:cubicBezTo>
                    <a:pt x="1284" y="260"/>
                    <a:pt x="1384" y="251"/>
                    <a:pt x="1483" y="239"/>
                  </a:cubicBezTo>
                  <a:cubicBezTo>
                    <a:pt x="1662" y="218"/>
                    <a:pt x="1842" y="194"/>
                    <a:pt x="2021" y="171"/>
                  </a:cubicBezTo>
                  <a:cubicBezTo>
                    <a:pt x="2039" y="168"/>
                    <a:pt x="2057" y="165"/>
                    <a:pt x="2075" y="162"/>
                  </a:cubicBezTo>
                  <a:cubicBezTo>
                    <a:pt x="2095" y="166"/>
                    <a:pt x="2113" y="148"/>
                    <a:pt x="2134" y="157"/>
                  </a:cubicBezTo>
                  <a:cubicBezTo>
                    <a:pt x="2148" y="161"/>
                    <a:pt x="2162" y="160"/>
                    <a:pt x="2172" y="150"/>
                  </a:cubicBezTo>
                  <a:cubicBezTo>
                    <a:pt x="2184" y="138"/>
                    <a:pt x="2194" y="146"/>
                    <a:pt x="2206" y="149"/>
                  </a:cubicBezTo>
                  <a:cubicBezTo>
                    <a:pt x="2214" y="141"/>
                    <a:pt x="2229" y="150"/>
                    <a:pt x="2234" y="135"/>
                  </a:cubicBezTo>
                  <a:cubicBezTo>
                    <a:pt x="2241" y="129"/>
                    <a:pt x="2256" y="152"/>
                    <a:pt x="2258" y="128"/>
                  </a:cubicBezTo>
                  <a:cubicBezTo>
                    <a:pt x="2310" y="114"/>
                    <a:pt x="2362" y="98"/>
                    <a:pt x="2416" y="94"/>
                  </a:cubicBezTo>
                  <a:cubicBezTo>
                    <a:pt x="2430" y="92"/>
                    <a:pt x="2455" y="105"/>
                    <a:pt x="2448" y="72"/>
                  </a:cubicBezTo>
                  <a:cubicBezTo>
                    <a:pt x="2450" y="71"/>
                    <a:pt x="2450" y="71"/>
                    <a:pt x="2450" y="71"/>
                  </a:cubicBezTo>
                  <a:cubicBezTo>
                    <a:pt x="2453" y="71"/>
                    <a:pt x="2453" y="71"/>
                    <a:pt x="2453" y="71"/>
                  </a:cubicBezTo>
                  <a:cubicBezTo>
                    <a:pt x="2461" y="76"/>
                    <a:pt x="2469" y="77"/>
                    <a:pt x="2475" y="69"/>
                  </a:cubicBezTo>
                  <a:cubicBezTo>
                    <a:pt x="2476" y="68"/>
                    <a:pt x="2476" y="63"/>
                    <a:pt x="2475" y="63"/>
                  </a:cubicBezTo>
                  <a:cubicBezTo>
                    <a:pt x="2468" y="59"/>
                    <a:pt x="2462" y="64"/>
                    <a:pt x="2455" y="67"/>
                  </a:cubicBezTo>
                  <a:cubicBezTo>
                    <a:pt x="2446" y="56"/>
                    <a:pt x="2453" y="52"/>
                    <a:pt x="2463" y="49"/>
                  </a:cubicBezTo>
                  <a:cubicBezTo>
                    <a:pt x="2466" y="50"/>
                    <a:pt x="2468" y="50"/>
                    <a:pt x="2471" y="50"/>
                  </a:cubicBezTo>
                  <a:cubicBezTo>
                    <a:pt x="2471" y="50"/>
                    <a:pt x="2471" y="50"/>
                    <a:pt x="2471" y="50"/>
                  </a:cubicBezTo>
                  <a:cubicBezTo>
                    <a:pt x="2487" y="50"/>
                    <a:pt x="2504" y="50"/>
                    <a:pt x="2516" y="36"/>
                  </a:cubicBezTo>
                  <a:cubicBezTo>
                    <a:pt x="2538" y="36"/>
                    <a:pt x="2551" y="11"/>
                    <a:pt x="2575" y="15"/>
                  </a:cubicBezTo>
                  <a:cubicBezTo>
                    <a:pt x="2549" y="0"/>
                    <a:pt x="2525" y="12"/>
                    <a:pt x="2501" y="20"/>
                  </a:cubicBezTo>
                  <a:close/>
                </a:path>
              </a:pathLst>
            </a:custGeom>
            <a:solidFill>
              <a:schemeClr val="accent3">
                <a:alpha val="68000"/>
              </a:schemeClr>
            </a:solidFill>
            <a:ln>
              <a:noFill/>
            </a:ln>
          </p:spPr>
          <p:txBody>
            <a:bodyPr vert="horz" wrap="square" lIns="68580" tIns="34290" rIns="68580" bIns="34290" numCol="1" anchor="t" anchorCtr="0" compatLnSpc="1"/>
            <a:lstStyle/>
            <a:p>
              <a:endParaRPr lang="zh-CN" altLang="en-US" sz="1050">
                <a:solidFill>
                  <a:schemeClr val="accent6"/>
                </a:solidFill>
              </a:endParaRPr>
            </a:p>
          </p:txBody>
        </p:sp>
        <p:sp>
          <p:nvSpPr>
            <p:cNvPr id="27" name="Freeform 8"/>
            <p:cNvSpPr>
              <a:spLocks noEditPoints="1"/>
            </p:cNvSpPr>
            <p:nvPr userDrawn="1"/>
          </p:nvSpPr>
          <p:spPr bwMode="auto">
            <a:xfrm>
              <a:off x="3929063" y="6350"/>
              <a:ext cx="1911350" cy="1619250"/>
            </a:xfrm>
            <a:custGeom>
              <a:avLst/>
              <a:gdLst>
                <a:gd name="T0" fmla="*/ 47 w 1018"/>
                <a:gd name="T1" fmla="*/ 358 h 862"/>
                <a:gd name="T2" fmla="*/ 51 w 1018"/>
                <a:gd name="T3" fmla="*/ 449 h 862"/>
                <a:gd name="T4" fmla="*/ 70 w 1018"/>
                <a:gd name="T5" fmla="*/ 534 h 862"/>
                <a:gd name="T6" fmla="*/ 182 w 1018"/>
                <a:gd name="T7" fmla="*/ 591 h 862"/>
                <a:gd name="T8" fmla="*/ 210 w 1018"/>
                <a:gd name="T9" fmla="*/ 513 h 862"/>
                <a:gd name="T10" fmla="*/ 403 w 1018"/>
                <a:gd name="T11" fmla="*/ 371 h 862"/>
                <a:gd name="T12" fmla="*/ 332 w 1018"/>
                <a:gd name="T13" fmla="*/ 844 h 862"/>
                <a:gd name="T14" fmla="*/ 395 w 1018"/>
                <a:gd name="T15" fmla="*/ 829 h 862"/>
                <a:gd name="T16" fmla="*/ 514 w 1018"/>
                <a:gd name="T17" fmla="*/ 372 h 862"/>
                <a:gd name="T18" fmla="*/ 586 w 1018"/>
                <a:gd name="T19" fmla="*/ 338 h 862"/>
                <a:gd name="T20" fmla="*/ 588 w 1018"/>
                <a:gd name="T21" fmla="*/ 631 h 862"/>
                <a:gd name="T22" fmla="*/ 588 w 1018"/>
                <a:gd name="T23" fmla="*/ 631 h 862"/>
                <a:gd name="T24" fmla="*/ 609 w 1018"/>
                <a:gd name="T25" fmla="*/ 631 h 862"/>
                <a:gd name="T26" fmla="*/ 609 w 1018"/>
                <a:gd name="T27" fmla="*/ 631 h 862"/>
                <a:gd name="T28" fmla="*/ 692 w 1018"/>
                <a:gd name="T29" fmla="*/ 481 h 862"/>
                <a:gd name="T30" fmla="*/ 843 w 1018"/>
                <a:gd name="T31" fmla="*/ 477 h 862"/>
                <a:gd name="T32" fmla="*/ 978 w 1018"/>
                <a:gd name="T33" fmla="*/ 679 h 862"/>
                <a:gd name="T34" fmla="*/ 996 w 1018"/>
                <a:gd name="T35" fmla="*/ 573 h 862"/>
                <a:gd name="T36" fmla="*/ 946 w 1018"/>
                <a:gd name="T37" fmla="*/ 385 h 862"/>
                <a:gd name="T38" fmla="*/ 907 w 1018"/>
                <a:gd name="T39" fmla="*/ 334 h 862"/>
                <a:gd name="T40" fmla="*/ 753 w 1018"/>
                <a:gd name="T41" fmla="*/ 48 h 862"/>
                <a:gd name="T42" fmla="*/ 666 w 1018"/>
                <a:gd name="T43" fmla="*/ 83 h 862"/>
                <a:gd name="T44" fmla="*/ 673 w 1018"/>
                <a:gd name="T45" fmla="*/ 161 h 862"/>
                <a:gd name="T46" fmla="*/ 582 w 1018"/>
                <a:gd name="T47" fmla="*/ 89 h 862"/>
                <a:gd name="T48" fmla="*/ 486 w 1018"/>
                <a:gd name="T49" fmla="*/ 48 h 862"/>
                <a:gd name="T50" fmla="*/ 426 w 1018"/>
                <a:gd name="T51" fmla="*/ 250 h 862"/>
                <a:gd name="T52" fmla="*/ 276 w 1018"/>
                <a:gd name="T53" fmla="*/ 318 h 862"/>
                <a:gd name="T54" fmla="*/ 281 w 1018"/>
                <a:gd name="T55" fmla="*/ 191 h 862"/>
                <a:gd name="T56" fmla="*/ 279 w 1018"/>
                <a:gd name="T57" fmla="*/ 76 h 862"/>
                <a:gd name="T58" fmla="*/ 171 w 1018"/>
                <a:gd name="T59" fmla="*/ 100 h 862"/>
                <a:gd name="T60" fmla="*/ 59 w 1018"/>
                <a:gd name="T61" fmla="*/ 358 h 862"/>
                <a:gd name="T62" fmla="*/ 725 w 1018"/>
                <a:gd name="T63" fmla="*/ 232 h 862"/>
                <a:gd name="T64" fmla="*/ 779 w 1018"/>
                <a:gd name="T65" fmla="*/ 382 h 862"/>
                <a:gd name="T66" fmla="*/ 697 w 1018"/>
                <a:gd name="T67" fmla="*/ 28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8" h="862">
                  <a:moveTo>
                    <a:pt x="59" y="358"/>
                  </a:moveTo>
                  <a:cubicBezTo>
                    <a:pt x="55" y="358"/>
                    <a:pt x="51" y="357"/>
                    <a:pt x="47" y="358"/>
                  </a:cubicBezTo>
                  <a:cubicBezTo>
                    <a:pt x="29" y="362"/>
                    <a:pt x="8" y="362"/>
                    <a:pt x="2" y="386"/>
                  </a:cubicBezTo>
                  <a:cubicBezTo>
                    <a:pt x="0" y="398"/>
                    <a:pt x="40" y="448"/>
                    <a:pt x="51" y="449"/>
                  </a:cubicBezTo>
                  <a:cubicBezTo>
                    <a:pt x="97" y="456"/>
                    <a:pt x="97" y="456"/>
                    <a:pt x="79" y="502"/>
                  </a:cubicBezTo>
                  <a:cubicBezTo>
                    <a:pt x="75" y="512"/>
                    <a:pt x="70" y="523"/>
                    <a:pt x="70" y="534"/>
                  </a:cubicBezTo>
                  <a:cubicBezTo>
                    <a:pt x="69" y="550"/>
                    <a:pt x="60" y="573"/>
                    <a:pt x="83" y="580"/>
                  </a:cubicBezTo>
                  <a:cubicBezTo>
                    <a:pt x="115" y="590"/>
                    <a:pt x="149" y="598"/>
                    <a:pt x="182" y="591"/>
                  </a:cubicBezTo>
                  <a:cubicBezTo>
                    <a:pt x="196" y="589"/>
                    <a:pt x="208" y="578"/>
                    <a:pt x="208" y="559"/>
                  </a:cubicBezTo>
                  <a:cubicBezTo>
                    <a:pt x="208" y="544"/>
                    <a:pt x="209" y="528"/>
                    <a:pt x="210" y="513"/>
                  </a:cubicBezTo>
                  <a:cubicBezTo>
                    <a:pt x="211" y="482"/>
                    <a:pt x="210" y="443"/>
                    <a:pt x="238" y="427"/>
                  </a:cubicBezTo>
                  <a:cubicBezTo>
                    <a:pt x="286" y="398"/>
                    <a:pt x="343" y="388"/>
                    <a:pt x="403" y="371"/>
                  </a:cubicBezTo>
                  <a:cubicBezTo>
                    <a:pt x="386" y="444"/>
                    <a:pt x="369" y="509"/>
                    <a:pt x="354" y="576"/>
                  </a:cubicBezTo>
                  <a:cubicBezTo>
                    <a:pt x="333" y="664"/>
                    <a:pt x="320" y="753"/>
                    <a:pt x="332" y="844"/>
                  </a:cubicBezTo>
                  <a:cubicBezTo>
                    <a:pt x="334" y="862"/>
                    <a:pt x="350" y="858"/>
                    <a:pt x="351" y="858"/>
                  </a:cubicBezTo>
                  <a:cubicBezTo>
                    <a:pt x="365" y="846"/>
                    <a:pt x="386" y="841"/>
                    <a:pt x="395" y="829"/>
                  </a:cubicBezTo>
                  <a:cubicBezTo>
                    <a:pt x="410" y="808"/>
                    <a:pt x="418" y="781"/>
                    <a:pt x="426" y="756"/>
                  </a:cubicBezTo>
                  <a:cubicBezTo>
                    <a:pt x="463" y="630"/>
                    <a:pt x="490" y="501"/>
                    <a:pt x="514" y="372"/>
                  </a:cubicBezTo>
                  <a:cubicBezTo>
                    <a:pt x="524" y="323"/>
                    <a:pt x="547" y="297"/>
                    <a:pt x="593" y="285"/>
                  </a:cubicBezTo>
                  <a:cubicBezTo>
                    <a:pt x="596" y="304"/>
                    <a:pt x="591" y="322"/>
                    <a:pt x="586" y="338"/>
                  </a:cubicBezTo>
                  <a:cubicBezTo>
                    <a:pt x="566" y="401"/>
                    <a:pt x="553" y="465"/>
                    <a:pt x="558" y="530"/>
                  </a:cubicBezTo>
                  <a:cubicBezTo>
                    <a:pt x="560" y="563"/>
                    <a:pt x="546" y="607"/>
                    <a:pt x="588" y="631"/>
                  </a:cubicBezTo>
                  <a:cubicBezTo>
                    <a:pt x="588" y="631"/>
                    <a:pt x="588" y="631"/>
                    <a:pt x="588" y="631"/>
                  </a:cubicBezTo>
                  <a:cubicBezTo>
                    <a:pt x="588" y="631"/>
                    <a:pt x="588" y="631"/>
                    <a:pt x="588" y="631"/>
                  </a:cubicBezTo>
                  <a:cubicBezTo>
                    <a:pt x="591" y="641"/>
                    <a:pt x="594" y="650"/>
                    <a:pt x="598" y="661"/>
                  </a:cubicBezTo>
                  <a:cubicBezTo>
                    <a:pt x="607" y="651"/>
                    <a:pt x="609" y="642"/>
                    <a:pt x="609" y="631"/>
                  </a:cubicBezTo>
                  <a:cubicBezTo>
                    <a:pt x="607" y="629"/>
                    <a:pt x="604" y="627"/>
                    <a:pt x="602" y="626"/>
                  </a:cubicBezTo>
                  <a:cubicBezTo>
                    <a:pt x="604" y="625"/>
                    <a:pt x="607" y="626"/>
                    <a:pt x="609" y="631"/>
                  </a:cubicBezTo>
                  <a:cubicBezTo>
                    <a:pt x="624" y="577"/>
                    <a:pt x="623" y="519"/>
                    <a:pt x="642" y="463"/>
                  </a:cubicBezTo>
                  <a:cubicBezTo>
                    <a:pt x="658" y="474"/>
                    <a:pt x="674" y="479"/>
                    <a:pt x="692" y="481"/>
                  </a:cubicBezTo>
                  <a:cubicBezTo>
                    <a:pt x="733" y="487"/>
                    <a:pt x="770" y="466"/>
                    <a:pt x="810" y="461"/>
                  </a:cubicBezTo>
                  <a:cubicBezTo>
                    <a:pt x="830" y="459"/>
                    <a:pt x="836" y="462"/>
                    <a:pt x="843" y="477"/>
                  </a:cubicBezTo>
                  <a:cubicBezTo>
                    <a:pt x="865" y="521"/>
                    <a:pt x="881" y="567"/>
                    <a:pt x="890" y="617"/>
                  </a:cubicBezTo>
                  <a:cubicBezTo>
                    <a:pt x="902" y="691"/>
                    <a:pt x="905" y="690"/>
                    <a:pt x="978" y="679"/>
                  </a:cubicBezTo>
                  <a:cubicBezTo>
                    <a:pt x="1013" y="674"/>
                    <a:pt x="1018" y="655"/>
                    <a:pt x="1013" y="627"/>
                  </a:cubicBezTo>
                  <a:cubicBezTo>
                    <a:pt x="1010" y="609"/>
                    <a:pt x="1005" y="590"/>
                    <a:pt x="996" y="573"/>
                  </a:cubicBezTo>
                  <a:cubicBezTo>
                    <a:pt x="971" y="523"/>
                    <a:pt x="959" y="469"/>
                    <a:pt x="943" y="416"/>
                  </a:cubicBezTo>
                  <a:cubicBezTo>
                    <a:pt x="939" y="404"/>
                    <a:pt x="941" y="394"/>
                    <a:pt x="946" y="385"/>
                  </a:cubicBezTo>
                  <a:cubicBezTo>
                    <a:pt x="958" y="363"/>
                    <a:pt x="952" y="345"/>
                    <a:pt x="929" y="342"/>
                  </a:cubicBezTo>
                  <a:cubicBezTo>
                    <a:pt x="920" y="341"/>
                    <a:pt x="913" y="345"/>
                    <a:pt x="907" y="334"/>
                  </a:cubicBezTo>
                  <a:cubicBezTo>
                    <a:pt x="880" y="282"/>
                    <a:pt x="848" y="233"/>
                    <a:pt x="825" y="180"/>
                  </a:cubicBezTo>
                  <a:cubicBezTo>
                    <a:pt x="805" y="134"/>
                    <a:pt x="781" y="90"/>
                    <a:pt x="753" y="48"/>
                  </a:cubicBezTo>
                  <a:cubicBezTo>
                    <a:pt x="749" y="41"/>
                    <a:pt x="743" y="28"/>
                    <a:pt x="735" y="32"/>
                  </a:cubicBezTo>
                  <a:cubicBezTo>
                    <a:pt x="710" y="45"/>
                    <a:pt x="684" y="60"/>
                    <a:pt x="666" y="83"/>
                  </a:cubicBezTo>
                  <a:cubicBezTo>
                    <a:pt x="653" y="100"/>
                    <a:pt x="673" y="112"/>
                    <a:pt x="676" y="127"/>
                  </a:cubicBezTo>
                  <a:cubicBezTo>
                    <a:pt x="678" y="139"/>
                    <a:pt x="696" y="150"/>
                    <a:pt x="673" y="161"/>
                  </a:cubicBezTo>
                  <a:cubicBezTo>
                    <a:pt x="636" y="178"/>
                    <a:pt x="601" y="201"/>
                    <a:pt x="557" y="213"/>
                  </a:cubicBezTo>
                  <a:cubicBezTo>
                    <a:pt x="566" y="170"/>
                    <a:pt x="573" y="129"/>
                    <a:pt x="582" y="89"/>
                  </a:cubicBezTo>
                  <a:cubicBezTo>
                    <a:pt x="592" y="45"/>
                    <a:pt x="584" y="29"/>
                    <a:pt x="539" y="12"/>
                  </a:cubicBezTo>
                  <a:cubicBezTo>
                    <a:pt x="506" y="0"/>
                    <a:pt x="499" y="30"/>
                    <a:pt x="486" y="48"/>
                  </a:cubicBezTo>
                  <a:cubicBezTo>
                    <a:pt x="474" y="64"/>
                    <a:pt x="466" y="83"/>
                    <a:pt x="462" y="103"/>
                  </a:cubicBezTo>
                  <a:cubicBezTo>
                    <a:pt x="450" y="152"/>
                    <a:pt x="438" y="201"/>
                    <a:pt x="426" y="250"/>
                  </a:cubicBezTo>
                  <a:cubicBezTo>
                    <a:pt x="423" y="263"/>
                    <a:pt x="421" y="275"/>
                    <a:pt x="406" y="280"/>
                  </a:cubicBezTo>
                  <a:cubicBezTo>
                    <a:pt x="363" y="292"/>
                    <a:pt x="319" y="305"/>
                    <a:pt x="276" y="318"/>
                  </a:cubicBezTo>
                  <a:cubicBezTo>
                    <a:pt x="255" y="324"/>
                    <a:pt x="252" y="314"/>
                    <a:pt x="255" y="297"/>
                  </a:cubicBezTo>
                  <a:cubicBezTo>
                    <a:pt x="261" y="261"/>
                    <a:pt x="266" y="225"/>
                    <a:pt x="281" y="191"/>
                  </a:cubicBezTo>
                  <a:cubicBezTo>
                    <a:pt x="294" y="161"/>
                    <a:pt x="298" y="130"/>
                    <a:pt x="300" y="99"/>
                  </a:cubicBezTo>
                  <a:cubicBezTo>
                    <a:pt x="301" y="83"/>
                    <a:pt x="297" y="76"/>
                    <a:pt x="279" y="76"/>
                  </a:cubicBezTo>
                  <a:cubicBezTo>
                    <a:pt x="261" y="75"/>
                    <a:pt x="242" y="71"/>
                    <a:pt x="224" y="66"/>
                  </a:cubicBezTo>
                  <a:cubicBezTo>
                    <a:pt x="192" y="57"/>
                    <a:pt x="183" y="72"/>
                    <a:pt x="171" y="100"/>
                  </a:cubicBezTo>
                  <a:cubicBezTo>
                    <a:pt x="143" y="164"/>
                    <a:pt x="145" y="233"/>
                    <a:pt x="126" y="298"/>
                  </a:cubicBezTo>
                  <a:cubicBezTo>
                    <a:pt x="114" y="341"/>
                    <a:pt x="97" y="356"/>
                    <a:pt x="59" y="358"/>
                  </a:cubicBezTo>
                  <a:close/>
                  <a:moveTo>
                    <a:pt x="697" y="282"/>
                  </a:moveTo>
                  <a:cubicBezTo>
                    <a:pt x="703" y="265"/>
                    <a:pt x="715" y="249"/>
                    <a:pt x="725" y="232"/>
                  </a:cubicBezTo>
                  <a:cubicBezTo>
                    <a:pt x="757" y="273"/>
                    <a:pt x="777" y="314"/>
                    <a:pt x="794" y="358"/>
                  </a:cubicBezTo>
                  <a:cubicBezTo>
                    <a:pt x="802" y="378"/>
                    <a:pt x="797" y="383"/>
                    <a:pt x="779" y="382"/>
                  </a:cubicBezTo>
                  <a:cubicBezTo>
                    <a:pt x="774" y="382"/>
                    <a:pt x="769" y="383"/>
                    <a:pt x="764" y="383"/>
                  </a:cubicBezTo>
                  <a:cubicBezTo>
                    <a:pt x="618" y="393"/>
                    <a:pt x="664" y="384"/>
                    <a:pt x="697" y="282"/>
                  </a:cubicBezTo>
                  <a:close/>
                </a:path>
              </a:pathLst>
            </a:custGeom>
            <a:solidFill>
              <a:schemeClr val="accent3">
                <a:alpha val="68000"/>
              </a:schemeClr>
            </a:solidFill>
            <a:ln>
              <a:noFill/>
            </a:ln>
          </p:spPr>
          <p:txBody>
            <a:bodyPr vert="horz" wrap="square" lIns="68580" tIns="34290" rIns="68580" bIns="34290" numCol="1" anchor="t" anchorCtr="0" compatLnSpc="1"/>
            <a:lstStyle/>
            <a:p>
              <a:endParaRPr lang="zh-CN" altLang="en-US" sz="1050">
                <a:solidFill>
                  <a:schemeClr val="accent6"/>
                </a:solidFill>
              </a:endParaRPr>
            </a:p>
          </p:txBody>
        </p:sp>
        <p:sp>
          <p:nvSpPr>
            <p:cNvPr id="28" name="Freeform 9"/>
            <p:cNvSpPr>
              <a:spLocks noEditPoints="1"/>
            </p:cNvSpPr>
            <p:nvPr userDrawn="1"/>
          </p:nvSpPr>
          <p:spPr bwMode="auto">
            <a:xfrm>
              <a:off x="6592888" y="-477838"/>
              <a:ext cx="1638300" cy="1947863"/>
            </a:xfrm>
            <a:custGeom>
              <a:avLst/>
              <a:gdLst>
                <a:gd name="T0" fmla="*/ 14 w 873"/>
                <a:gd name="T1" fmla="*/ 1009 h 1036"/>
                <a:gd name="T2" fmla="*/ 20 w 873"/>
                <a:gd name="T3" fmla="*/ 1026 h 1036"/>
                <a:gd name="T4" fmla="*/ 44 w 873"/>
                <a:gd name="T5" fmla="*/ 1024 h 1036"/>
                <a:gd name="T6" fmla="*/ 118 w 873"/>
                <a:gd name="T7" fmla="*/ 878 h 1036"/>
                <a:gd name="T8" fmla="*/ 151 w 873"/>
                <a:gd name="T9" fmla="*/ 746 h 1036"/>
                <a:gd name="T10" fmla="*/ 167 w 873"/>
                <a:gd name="T11" fmla="*/ 764 h 1036"/>
                <a:gd name="T12" fmla="*/ 280 w 873"/>
                <a:gd name="T13" fmla="*/ 911 h 1036"/>
                <a:gd name="T14" fmla="*/ 435 w 873"/>
                <a:gd name="T15" fmla="*/ 964 h 1036"/>
                <a:gd name="T16" fmla="*/ 466 w 873"/>
                <a:gd name="T17" fmla="*/ 913 h 1036"/>
                <a:gd name="T18" fmla="*/ 696 w 873"/>
                <a:gd name="T19" fmla="*/ 846 h 1036"/>
                <a:gd name="T20" fmla="*/ 762 w 873"/>
                <a:gd name="T21" fmla="*/ 639 h 1036"/>
                <a:gd name="T22" fmla="*/ 639 w 873"/>
                <a:gd name="T23" fmla="*/ 496 h 1036"/>
                <a:gd name="T24" fmla="*/ 650 w 873"/>
                <a:gd name="T25" fmla="*/ 490 h 1036"/>
                <a:gd name="T26" fmla="*/ 676 w 873"/>
                <a:gd name="T27" fmla="*/ 443 h 1036"/>
                <a:gd name="T28" fmla="*/ 650 w 873"/>
                <a:gd name="T29" fmla="*/ 416 h 1036"/>
                <a:gd name="T30" fmla="*/ 650 w 873"/>
                <a:gd name="T31" fmla="*/ 401 h 1036"/>
                <a:gd name="T32" fmla="*/ 766 w 873"/>
                <a:gd name="T33" fmla="*/ 311 h 1036"/>
                <a:gd name="T34" fmla="*/ 837 w 873"/>
                <a:gd name="T35" fmla="*/ 325 h 1036"/>
                <a:gd name="T36" fmla="*/ 837 w 873"/>
                <a:gd name="T37" fmla="*/ 325 h 1036"/>
                <a:gd name="T38" fmla="*/ 863 w 873"/>
                <a:gd name="T39" fmla="*/ 362 h 1036"/>
                <a:gd name="T40" fmla="*/ 858 w 873"/>
                <a:gd name="T41" fmla="*/ 317 h 1036"/>
                <a:gd name="T42" fmla="*/ 861 w 873"/>
                <a:gd name="T43" fmla="*/ 281 h 1036"/>
                <a:gd name="T44" fmla="*/ 677 w 873"/>
                <a:gd name="T45" fmla="*/ 218 h 1036"/>
                <a:gd name="T46" fmla="*/ 613 w 873"/>
                <a:gd name="T47" fmla="*/ 265 h 1036"/>
                <a:gd name="T48" fmla="*/ 474 w 873"/>
                <a:gd name="T49" fmla="*/ 462 h 1036"/>
                <a:gd name="T50" fmla="*/ 446 w 873"/>
                <a:gd name="T51" fmla="*/ 482 h 1036"/>
                <a:gd name="T52" fmla="*/ 227 w 873"/>
                <a:gd name="T53" fmla="*/ 529 h 1036"/>
                <a:gd name="T54" fmla="*/ 204 w 873"/>
                <a:gd name="T55" fmla="*/ 507 h 1036"/>
                <a:gd name="T56" fmla="*/ 256 w 873"/>
                <a:gd name="T57" fmla="*/ 298 h 1036"/>
                <a:gd name="T58" fmla="*/ 306 w 873"/>
                <a:gd name="T59" fmla="*/ 72 h 1036"/>
                <a:gd name="T60" fmla="*/ 256 w 873"/>
                <a:gd name="T61" fmla="*/ 12 h 1036"/>
                <a:gd name="T62" fmla="*/ 217 w 873"/>
                <a:gd name="T63" fmla="*/ 37 h 1036"/>
                <a:gd name="T64" fmla="*/ 173 w 873"/>
                <a:gd name="T65" fmla="*/ 140 h 1036"/>
                <a:gd name="T66" fmla="*/ 88 w 873"/>
                <a:gd name="T67" fmla="*/ 513 h 1036"/>
                <a:gd name="T68" fmla="*/ 57 w 873"/>
                <a:gd name="T69" fmla="*/ 633 h 1036"/>
                <a:gd name="T70" fmla="*/ 14 w 873"/>
                <a:gd name="T71" fmla="*/ 1009 h 1036"/>
                <a:gd name="T72" fmla="*/ 431 w 873"/>
                <a:gd name="T73" fmla="*/ 585 h 1036"/>
                <a:gd name="T74" fmla="*/ 442 w 873"/>
                <a:gd name="T75" fmla="*/ 583 h 1036"/>
                <a:gd name="T76" fmla="*/ 566 w 873"/>
                <a:gd name="T77" fmla="*/ 617 h 1036"/>
                <a:gd name="T78" fmla="*/ 617 w 873"/>
                <a:gd name="T79" fmla="*/ 656 h 1036"/>
                <a:gd name="T80" fmla="*/ 629 w 873"/>
                <a:gd name="T81" fmla="*/ 754 h 1036"/>
                <a:gd name="T82" fmla="*/ 521 w 873"/>
                <a:gd name="T83" fmla="*/ 826 h 1036"/>
                <a:gd name="T84" fmla="*/ 469 w 873"/>
                <a:gd name="T85" fmla="*/ 873 h 1036"/>
                <a:gd name="T86" fmla="*/ 456 w 873"/>
                <a:gd name="T87" fmla="*/ 875 h 1036"/>
                <a:gd name="T88" fmla="*/ 440 w 873"/>
                <a:gd name="T89" fmla="*/ 881 h 1036"/>
                <a:gd name="T90" fmla="*/ 440 w 873"/>
                <a:gd name="T91" fmla="*/ 881 h 1036"/>
                <a:gd name="T92" fmla="*/ 440 w 873"/>
                <a:gd name="T93" fmla="*/ 881 h 1036"/>
                <a:gd name="T94" fmla="*/ 370 w 873"/>
                <a:gd name="T95" fmla="*/ 820 h 1036"/>
                <a:gd name="T96" fmla="*/ 313 w 873"/>
                <a:gd name="T97" fmla="*/ 762 h 1036"/>
                <a:gd name="T98" fmla="*/ 205 w 873"/>
                <a:gd name="T99" fmla="*/ 650 h 1036"/>
                <a:gd name="T100" fmla="*/ 431 w 873"/>
                <a:gd name="T101" fmla="*/ 58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73" h="1036">
                  <a:moveTo>
                    <a:pt x="14" y="1009"/>
                  </a:moveTo>
                  <a:cubicBezTo>
                    <a:pt x="14" y="1015"/>
                    <a:pt x="9" y="1032"/>
                    <a:pt x="20" y="1026"/>
                  </a:cubicBezTo>
                  <a:cubicBezTo>
                    <a:pt x="29" y="1021"/>
                    <a:pt x="33" y="1036"/>
                    <a:pt x="44" y="1024"/>
                  </a:cubicBezTo>
                  <a:cubicBezTo>
                    <a:pt x="83" y="982"/>
                    <a:pt x="105" y="933"/>
                    <a:pt x="118" y="878"/>
                  </a:cubicBezTo>
                  <a:cubicBezTo>
                    <a:pt x="129" y="836"/>
                    <a:pt x="139" y="793"/>
                    <a:pt x="151" y="746"/>
                  </a:cubicBezTo>
                  <a:cubicBezTo>
                    <a:pt x="159" y="755"/>
                    <a:pt x="164" y="759"/>
                    <a:pt x="167" y="764"/>
                  </a:cubicBezTo>
                  <a:cubicBezTo>
                    <a:pt x="205" y="813"/>
                    <a:pt x="243" y="862"/>
                    <a:pt x="280" y="911"/>
                  </a:cubicBezTo>
                  <a:cubicBezTo>
                    <a:pt x="320" y="964"/>
                    <a:pt x="374" y="978"/>
                    <a:pt x="435" y="964"/>
                  </a:cubicBezTo>
                  <a:cubicBezTo>
                    <a:pt x="460" y="959"/>
                    <a:pt x="488" y="949"/>
                    <a:pt x="466" y="913"/>
                  </a:cubicBezTo>
                  <a:cubicBezTo>
                    <a:pt x="550" y="909"/>
                    <a:pt x="628" y="898"/>
                    <a:pt x="696" y="846"/>
                  </a:cubicBezTo>
                  <a:cubicBezTo>
                    <a:pt x="763" y="796"/>
                    <a:pt x="789" y="719"/>
                    <a:pt x="762" y="639"/>
                  </a:cubicBezTo>
                  <a:cubicBezTo>
                    <a:pt x="741" y="574"/>
                    <a:pt x="691" y="535"/>
                    <a:pt x="639" y="496"/>
                  </a:cubicBezTo>
                  <a:cubicBezTo>
                    <a:pt x="644" y="494"/>
                    <a:pt x="647" y="492"/>
                    <a:pt x="650" y="490"/>
                  </a:cubicBezTo>
                  <a:cubicBezTo>
                    <a:pt x="665" y="478"/>
                    <a:pt x="673" y="460"/>
                    <a:pt x="676" y="443"/>
                  </a:cubicBezTo>
                  <a:cubicBezTo>
                    <a:pt x="679" y="429"/>
                    <a:pt x="671" y="415"/>
                    <a:pt x="650" y="416"/>
                  </a:cubicBezTo>
                  <a:cubicBezTo>
                    <a:pt x="643" y="416"/>
                    <a:pt x="646" y="404"/>
                    <a:pt x="650" y="401"/>
                  </a:cubicBezTo>
                  <a:cubicBezTo>
                    <a:pt x="689" y="371"/>
                    <a:pt x="702" y="310"/>
                    <a:pt x="766" y="311"/>
                  </a:cubicBezTo>
                  <a:cubicBezTo>
                    <a:pt x="791" y="312"/>
                    <a:pt x="813" y="322"/>
                    <a:pt x="837" y="325"/>
                  </a:cubicBezTo>
                  <a:cubicBezTo>
                    <a:pt x="837" y="325"/>
                    <a:pt x="837" y="325"/>
                    <a:pt x="837" y="325"/>
                  </a:cubicBezTo>
                  <a:cubicBezTo>
                    <a:pt x="840" y="341"/>
                    <a:pt x="860" y="345"/>
                    <a:pt x="863" y="362"/>
                  </a:cubicBezTo>
                  <a:cubicBezTo>
                    <a:pt x="870" y="345"/>
                    <a:pt x="868" y="331"/>
                    <a:pt x="858" y="317"/>
                  </a:cubicBezTo>
                  <a:cubicBezTo>
                    <a:pt x="873" y="306"/>
                    <a:pt x="868" y="294"/>
                    <a:pt x="861" y="281"/>
                  </a:cubicBezTo>
                  <a:cubicBezTo>
                    <a:pt x="835" y="230"/>
                    <a:pt x="755" y="177"/>
                    <a:pt x="677" y="218"/>
                  </a:cubicBezTo>
                  <a:cubicBezTo>
                    <a:pt x="653" y="231"/>
                    <a:pt x="632" y="246"/>
                    <a:pt x="613" y="265"/>
                  </a:cubicBezTo>
                  <a:cubicBezTo>
                    <a:pt x="555" y="322"/>
                    <a:pt x="490" y="375"/>
                    <a:pt x="474" y="462"/>
                  </a:cubicBezTo>
                  <a:cubicBezTo>
                    <a:pt x="470" y="480"/>
                    <a:pt x="457" y="478"/>
                    <a:pt x="446" y="482"/>
                  </a:cubicBezTo>
                  <a:cubicBezTo>
                    <a:pt x="374" y="504"/>
                    <a:pt x="301" y="514"/>
                    <a:pt x="227" y="529"/>
                  </a:cubicBezTo>
                  <a:cubicBezTo>
                    <a:pt x="205" y="533"/>
                    <a:pt x="200" y="526"/>
                    <a:pt x="204" y="507"/>
                  </a:cubicBezTo>
                  <a:cubicBezTo>
                    <a:pt x="221" y="437"/>
                    <a:pt x="236" y="367"/>
                    <a:pt x="256" y="298"/>
                  </a:cubicBezTo>
                  <a:cubicBezTo>
                    <a:pt x="277" y="223"/>
                    <a:pt x="288" y="147"/>
                    <a:pt x="306" y="72"/>
                  </a:cubicBezTo>
                  <a:cubicBezTo>
                    <a:pt x="315" y="32"/>
                    <a:pt x="281" y="24"/>
                    <a:pt x="256" y="12"/>
                  </a:cubicBezTo>
                  <a:cubicBezTo>
                    <a:pt x="233" y="0"/>
                    <a:pt x="226" y="24"/>
                    <a:pt x="217" y="37"/>
                  </a:cubicBezTo>
                  <a:cubicBezTo>
                    <a:pt x="194" y="68"/>
                    <a:pt x="181" y="103"/>
                    <a:pt x="173" y="140"/>
                  </a:cubicBezTo>
                  <a:cubicBezTo>
                    <a:pt x="145" y="265"/>
                    <a:pt x="120" y="390"/>
                    <a:pt x="88" y="513"/>
                  </a:cubicBezTo>
                  <a:cubicBezTo>
                    <a:pt x="77" y="553"/>
                    <a:pt x="64" y="591"/>
                    <a:pt x="57" y="633"/>
                  </a:cubicBezTo>
                  <a:cubicBezTo>
                    <a:pt x="35" y="758"/>
                    <a:pt x="0" y="881"/>
                    <a:pt x="14" y="1009"/>
                  </a:cubicBezTo>
                  <a:close/>
                  <a:moveTo>
                    <a:pt x="431" y="585"/>
                  </a:moveTo>
                  <a:cubicBezTo>
                    <a:pt x="435" y="585"/>
                    <a:pt x="439" y="585"/>
                    <a:pt x="442" y="583"/>
                  </a:cubicBezTo>
                  <a:cubicBezTo>
                    <a:pt x="498" y="542"/>
                    <a:pt x="531" y="579"/>
                    <a:pt x="566" y="617"/>
                  </a:cubicBezTo>
                  <a:cubicBezTo>
                    <a:pt x="580" y="633"/>
                    <a:pt x="598" y="647"/>
                    <a:pt x="617" y="656"/>
                  </a:cubicBezTo>
                  <a:cubicBezTo>
                    <a:pt x="666" y="679"/>
                    <a:pt x="659" y="719"/>
                    <a:pt x="629" y="754"/>
                  </a:cubicBezTo>
                  <a:cubicBezTo>
                    <a:pt x="601" y="788"/>
                    <a:pt x="559" y="807"/>
                    <a:pt x="521" y="826"/>
                  </a:cubicBezTo>
                  <a:cubicBezTo>
                    <a:pt x="497" y="838"/>
                    <a:pt x="475" y="843"/>
                    <a:pt x="469" y="873"/>
                  </a:cubicBezTo>
                  <a:cubicBezTo>
                    <a:pt x="469" y="874"/>
                    <a:pt x="461" y="874"/>
                    <a:pt x="456" y="875"/>
                  </a:cubicBezTo>
                  <a:cubicBezTo>
                    <a:pt x="451" y="877"/>
                    <a:pt x="445" y="879"/>
                    <a:pt x="440" y="881"/>
                  </a:cubicBezTo>
                  <a:cubicBezTo>
                    <a:pt x="440" y="881"/>
                    <a:pt x="440" y="881"/>
                    <a:pt x="440" y="881"/>
                  </a:cubicBezTo>
                  <a:cubicBezTo>
                    <a:pt x="440" y="881"/>
                    <a:pt x="440" y="881"/>
                    <a:pt x="440" y="881"/>
                  </a:cubicBezTo>
                  <a:cubicBezTo>
                    <a:pt x="428" y="848"/>
                    <a:pt x="393" y="841"/>
                    <a:pt x="370" y="820"/>
                  </a:cubicBezTo>
                  <a:cubicBezTo>
                    <a:pt x="350" y="802"/>
                    <a:pt x="331" y="783"/>
                    <a:pt x="313" y="762"/>
                  </a:cubicBezTo>
                  <a:cubicBezTo>
                    <a:pt x="280" y="723"/>
                    <a:pt x="241" y="688"/>
                    <a:pt x="205" y="650"/>
                  </a:cubicBezTo>
                  <a:cubicBezTo>
                    <a:pt x="278" y="625"/>
                    <a:pt x="353" y="599"/>
                    <a:pt x="431" y="585"/>
                  </a:cubicBezTo>
                  <a:close/>
                </a:path>
              </a:pathLst>
            </a:custGeom>
            <a:solidFill>
              <a:schemeClr val="accent3">
                <a:alpha val="68000"/>
              </a:schemeClr>
            </a:solidFill>
            <a:ln>
              <a:noFill/>
            </a:ln>
          </p:spPr>
          <p:txBody>
            <a:bodyPr vert="horz" wrap="square" lIns="68580" tIns="34290" rIns="68580" bIns="34290" numCol="1" anchor="t" anchorCtr="0" compatLnSpc="1"/>
            <a:lstStyle/>
            <a:p>
              <a:endParaRPr lang="zh-CN" altLang="en-US" sz="1050">
                <a:solidFill>
                  <a:schemeClr val="accent6"/>
                </a:solidFill>
              </a:endParaRPr>
            </a:p>
          </p:txBody>
        </p:sp>
      </p:grpSp>
      <p:sp>
        <p:nvSpPr>
          <p:cNvPr id="8" name="矩形 7">
            <a:extLst>
              <a:ext uri="{FF2B5EF4-FFF2-40B4-BE49-F238E27FC236}">
                <a16:creationId xmlns:a16="http://schemas.microsoft.com/office/drawing/2014/main" id="{5205AF57-AA75-F9D2-347D-6DF80B6BA6EA}"/>
              </a:ext>
            </a:extLst>
          </p:cNvPr>
          <p:cNvSpPr/>
          <p:nvPr/>
        </p:nvSpPr>
        <p:spPr>
          <a:xfrm>
            <a:off x="3711453" y="1873470"/>
            <a:ext cx="4214867" cy="838691"/>
          </a:xfrm>
          <a:prstGeom prst="rect">
            <a:avLst/>
          </a:prstGeom>
        </p:spPr>
        <p:txBody>
          <a:bodyPr wrap="square" lIns="68580" tIns="34290" rIns="68580" bIns="34290">
            <a:spAutoFit/>
          </a:bodyPr>
          <a:lstStyle/>
          <a:p>
            <a:r>
              <a:rPr lang="zh-CN" altLang="en-US" sz="5000" b="1" dirty="0">
                <a:solidFill>
                  <a:schemeClr val="bg1"/>
                </a:solidFill>
                <a:latin typeface="+mj-ea"/>
                <a:ea typeface="+mj-ea"/>
              </a:rPr>
              <a:t>谢谢各位观看！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îşḻîḑê"/>
          <p:cNvGrpSpPr/>
          <p:nvPr/>
        </p:nvGrpSpPr>
        <p:grpSpPr>
          <a:xfrm>
            <a:off x="-704457" y="785991"/>
            <a:ext cx="1867980" cy="3583739"/>
            <a:chOff x="-930109" y="1051361"/>
            <a:chExt cx="2490640" cy="4778319"/>
          </a:xfrm>
        </p:grpSpPr>
        <p:sp>
          <p:nvSpPr>
            <p:cNvPr id="24" name="îşľíďé"/>
            <p:cNvSpPr/>
            <p:nvPr/>
          </p:nvSpPr>
          <p:spPr bwMode="auto">
            <a:xfrm rot="13500000">
              <a:off x="-930105" y="3969472"/>
              <a:ext cx="1860208" cy="1860208"/>
            </a:xfrm>
            <a:custGeom>
              <a:avLst/>
              <a:gdLst>
                <a:gd name="connsiteX0" fmla="*/ 0 w 2304255"/>
                <a:gd name="connsiteY0" fmla="*/ 0 h 2304255"/>
                <a:gd name="connsiteX1" fmla="*/ 2304255 w 2304255"/>
                <a:gd name="connsiteY1" fmla="*/ 2304255 h 2304255"/>
                <a:gd name="connsiteX2" fmla="*/ 0 w 2304255"/>
                <a:gd name="connsiteY2" fmla="*/ 2304255 h 2304255"/>
                <a:gd name="connsiteX3" fmla="*/ 0 w 2304255"/>
                <a:gd name="connsiteY3" fmla="*/ 0 h 2304255"/>
              </a:gdLst>
              <a:ahLst/>
              <a:cxnLst>
                <a:cxn ang="0">
                  <a:pos x="connsiteX0" y="connsiteY0"/>
                </a:cxn>
                <a:cxn ang="0">
                  <a:pos x="connsiteX1" y="connsiteY1"/>
                </a:cxn>
                <a:cxn ang="0">
                  <a:pos x="connsiteX2" y="connsiteY2"/>
                </a:cxn>
                <a:cxn ang="0">
                  <a:pos x="connsiteX3" y="connsiteY3"/>
                </a:cxn>
              </a:cxnLst>
              <a:rect l="l" t="t" r="r" b="b"/>
              <a:pathLst>
                <a:path w="2304255" h="2304255">
                  <a:moveTo>
                    <a:pt x="0" y="0"/>
                  </a:moveTo>
                  <a:lnTo>
                    <a:pt x="2304255" y="2304255"/>
                  </a:lnTo>
                  <a:lnTo>
                    <a:pt x="0" y="2304255"/>
                  </a:lnTo>
                  <a:lnTo>
                    <a:pt x="0" y="0"/>
                  </a:lnTo>
                  <a:close/>
                </a:path>
              </a:pathLst>
            </a:custGeom>
            <a:solidFill>
              <a:schemeClr val="accent2"/>
            </a:solidFill>
            <a:ln w="19050">
              <a:noFill/>
              <a:round/>
            </a:ln>
          </p:spPr>
          <p:txBody>
            <a:bodyPr anchor="ctr"/>
            <a:lstStyle/>
            <a:p>
              <a:pPr algn="ctr"/>
              <a:endParaRPr sz="1050"/>
            </a:p>
          </p:txBody>
        </p:sp>
        <p:sp>
          <p:nvSpPr>
            <p:cNvPr id="25" name="îŝḷíḍe"/>
            <p:cNvSpPr/>
            <p:nvPr/>
          </p:nvSpPr>
          <p:spPr bwMode="auto">
            <a:xfrm rot="2700000">
              <a:off x="-930109" y="1051361"/>
              <a:ext cx="1860208" cy="1860208"/>
            </a:xfrm>
            <a:custGeom>
              <a:avLst/>
              <a:gdLst>
                <a:gd name="connsiteX0" fmla="*/ 0 w 1860208"/>
                <a:gd name="connsiteY0" fmla="*/ 0 h 1860208"/>
                <a:gd name="connsiteX1" fmla="*/ 1860208 w 1860208"/>
                <a:gd name="connsiteY1" fmla="*/ 0 h 1860208"/>
                <a:gd name="connsiteX2" fmla="*/ 1860208 w 1860208"/>
                <a:gd name="connsiteY2" fmla="*/ 1860208 h 1860208"/>
              </a:gdLst>
              <a:ahLst/>
              <a:cxnLst>
                <a:cxn ang="0">
                  <a:pos x="connsiteX0" y="connsiteY0"/>
                </a:cxn>
                <a:cxn ang="0">
                  <a:pos x="connsiteX1" y="connsiteY1"/>
                </a:cxn>
                <a:cxn ang="0">
                  <a:pos x="connsiteX2" y="connsiteY2"/>
                </a:cxn>
              </a:cxnLst>
              <a:rect l="l" t="t" r="r" b="b"/>
              <a:pathLst>
                <a:path w="1860208" h="1860208">
                  <a:moveTo>
                    <a:pt x="0" y="0"/>
                  </a:moveTo>
                  <a:lnTo>
                    <a:pt x="1860208" y="0"/>
                  </a:lnTo>
                  <a:lnTo>
                    <a:pt x="1860208" y="1860208"/>
                  </a:lnTo>
                  <a:close/>
                </a:path>
              </a:pathLst>
            </a:custGeom>
            <a:solidFill>
              <a:schemeClr val="accent1">
                <a:lumMod val="100000"/>
              </a:schemeClr>
            </a:solidFill>
            <a:ln w="19050">
              <a:noFill/>
              <a:round/>
            </a:ln>
          </p:spPr>
          <p:txBody>
            <a:bodyPr wrap="square" anchor="ctr">
              <a:noAutofit/>
            </a:bodyPr>
            <a:lstStyle/>
            <a:p>
              <a:pPr algn="ctr"/>
              <a:endParaRPr sz="1050"/>
            </a:p>
          </p:txBody>
        </p:sp>
        <p:sp>
          <p:nvSpPr>
            <p:cNvPr id="26" name="îśļide"/>
            <p:cNvSpPr/>
            <p:nvPr/>
          </p:nvSpPr>
          <p:spPr bwMode="auto">
            <a:xfrm rot="5400000">
              <a:off x="-780266" y="2648735"/>
              <a:ext cx="3121063" cy="1560531"/>
            </a:xfrm>
            <a:custGeom>
              <a:avLst/>
              <a:gdLst>
                <a:gd name="connsiteX0" fmla="*/ 2367656 w 4735313"/>
                <a:gd name="connsiteY0" fmla="*/ 0 h 2367656"/>
                <a:gd name="connsiteX1" fmla="*/ 4735313 w 4735313"/>
                <a:gd name="connsiteY1" fmla="*/ 2367656 h 2367656"/>
                <a:gd name="connsiteX2" fmla="*/ 3847062 w 4735313"/>
                <a:gd name="connsiteY2" fmla="*/ 2367656 h 2367656"/>
                <a:gd name="connsiteX3" fmla="*/ 2367656 w 4735313"/>
                <a:gd name="connsiteY3" fmla="*/ 888250 h 2367656"/>
                <a:gd name="connsiteX4" fmla="*/ 888250 w 4735313"/>
                <a:gd name="connsiteY4" fmla="*/ 2367656 h 2367656"/>
                <a:gd name="connsiteX5" fmla="*/ 0 w 4735313"/>
                <a:gd name="connsiteY5" fmla="*/ 2367656 h 2367656"/>
                <a:gd name="connsiteX6" fmla="*/ 2367656 w 4735313"/>
                <a:gd name="connsiteY6" fmla="*/ 0 h 236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35313" h="2367656">
                  <a:moveTo>
                    <a:pt x="2367656" y="0"/>
                  </a:moveTo>
                  <a:lnTo>
                    <a:pt x="4735313" y="2367656"/>
                  </a:lnTo>
                  <a:lnTo>
                    <a:pt x="3847062" y="2367656"/>
                  </a:lnTo>
                  <a:lnTo>
                    <a:pt x="2367656" y="888250"/>
                  </a:lnTo>
                  <a:lnTo>
                    <a:pt x="888250" y="2367656"/>
                  </a:lnTo>
                  <a:lnTo>
                    <a:pt x="0" y="2367656"/>
                  </a:lnTo>
                  <a:lnTo>
                    <a:pt x="2367656" y="0"/>
                  </a:lnTo>
                  <a:close/>
                </a:path>
              </a:pathLst>
            </a:custGeom>
            <a:solidFill>
              <a:schemeClr val="tx2">
                <a:alpha val="77000"/>
              </a:schemeClr>
            </a:solidFill>
            <a:ln w="19050">
              <a:noFill/>
              <a:round/>
            </a:ln>
          </p:spPr>
          <p:txBody>
            <a:bodyPr anchor="ctr"/>
            <a:lstStyle/>
            <a:p>
              <a:pPr algn="ctr"/>
              <a:endParaRPr sz="1050"/>
            </a:p>
          </p:txBody>
        </p:sp>
      </p:grpSp>
      <p:sp>
        <p:nvSpPr>
          <p:cNvPr id="4" name="ïśliḓe"/>
          <p:cNvSpPr/>
          <p:nvPr/>
        </p:nvSpPr>
        <p:spPr>
          <a:xfrm>
            <a:off x="1049036" y="2256179"/>
            <a:ext cx="2807241" cy="692497"/>
          </a:xfrm>
          <a:prstGeom prst="rect">
            <a:avLst/>
          </a:prstGeom>
        </p:spPr>
        <p:txBody>
          <a:bodyPr wrap="square" anchor="ctr" anchorCtr="1">
            <a:normAutofit lnSpcReduction="10000"/>
          </a:bodyPr>
          <a:lstStyle/>
          <a:p>
            <a:pPr algn="r"/>
            <a:r>
              <a:rPr lang="zh-CN" altLang="en-US" sz="4050" b="1" spc="225" dirty="0">
                <a:solidFill>
                  <a:schemeClr val="tx2"/>
                </a:solidFill>
              </a:rPr>
              <a:t>目录</a:t>
            </a:r>
            <a:endParaRPr lang="en-US" altLang="zh-CN" sz="4050" b="1" spc="225" dirty="0">
              <a:solidFill>
                <a:schemeClr val="tx2"/>
              </a:solidFill>
            </a:endParaRPr>
          </a:p>
        </p:txBody>
      </p:sp>
      <p:sp>
        <p:nvSpPr>
          <p:cNvPr id="5" name="ïṧ1iďê"/>
          <p:cNvSpPr/>
          <p:nvPr/>
        </p:nvSpPr>
        <p:spPr>
          <a:xfrm>
            <a:off x="4238728" y="3114413"/>
            <a:ext cx="468262" cy="468262"/>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67500" tIns="35100" rIns="67500" bIns="35100" anchor="ctr">
            <a:normAutofit/>
          </a:bodyPr>
          <a:lstStyle/>
          <a:p>
            <a:pPr algn="ctr"/>
            <a:r>
              <a:rPr lang="en-US" altLang="zh-CN" sz="1050" dirty="0">
                <a:solidFill>
                  <a:schemeClr val="bg1"/>
                </a:solidFill>
                <a:latin typeface="Impact" panose="020B0806030902050204" pitchFamily="34" charset="0"/>
              </a:rPr>
              <a:t>05</a:t>
            </a:r>
          </a:p>
        </p:txBody>
      </p:sp>
      <p:sp>
        <p:nvSpPr>
          <p:cNvPr id="6" name="iśḻîḍé"/>
          <p:cNvSpPr/>
          <p:nvPr/>
        </p:nvSpPr>
        <p:spPr>
          <a:xfrm>
            <a:off x="4242807" y="2455481"/>
            <a:ext cx="468262" cy="468262"/>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67500" tIns="35100" rIns="67500" bIns="35100" anchor="ctr">
            <a:normAutofit/>
          </a:bodyPr>
          <a:lstStyle/>
          <a:p>
            <a:pPr algn="ctr"/>
            <a:r>
              <a:rPr lang="en-US" altLang="zh-CN" sz="1050">
                <a:solidFill>
                  <a:schemeClr val="bg1"/>
                </a:solidFill>
                <a:latin typeface="Impact" panose="020B0806030902050204" pitchFamily="34" charset="0"/>
              </a:rPr>
              <a:t>04</a:t>
            </a:r>
          </a:p>
        </p:txBody>
      </p:sp>
      <p:sp>
        <p:nvSpPr>
          <p:cNvPr id="7" name="ïśļíḍè"/>
          <p:cNvSpPr/>
          <p:nvPr/>
        </p:nvSpPr>
        <p:spPr>
          <a:xfrm>
            <a:off x="4242807" y="1796549"/>
            <a:ext cx="468262" cy="468262"/>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67500" tIns="35100" rIns="67500" bIns="35100" anchor="ctr">
            <a:normAutofit/>
          </a:bodyPr>
          <a:lstStyle/>
          <a:p>
            <a:pPr algn="ctr"/>
            <a:r>
              <a:rPr lang="en-US" altLang="zh-CN" sz="1050">
                <a:solidFill>
                  <a:schemeClr val="bg1"/>
                </a:solidFill>
                <a:latin typeface="Impact" panose="020B0806030902050204" pitchFamily="34" charset="0"/>
              </a:rPr>
              <a:t>03</a:t>
            </a:r>
          </a:p>
        </p:txBody>
      </p:sp>
      <p:sp>
        <p:nvSpPr>
          <p:cNvPr id="8" name="ïṥ1ïḍè"/>
          <p:cNvSpPr/>
          <p:nvPr/>
        </p:nvSpPr>
        <p:spPr>
          <a:xfrm>
            <a:off x="4242807" y="1137617"/>
            <a:ext cx="468262" cy="468262"/>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67500" tIns="35100" rIns="67500" bIns="35100" anchor="ctr">
            <a:normAutofit/>
          </a:bodyPr>
          <a:lstStyle/>
          <a:p>
            <a:pPr algn="ctr"/>
            <a:r>
              <a:rPr lang="en-US" altLang="zh-CN" sz="1050">
                <a:solidFill>
                  <a:schemeClr val="bg1"/>
                </a:solidFill>
                <a:latin typeface="Impact" panose="020B0806030902050204" pitchFamily="34" charset="0"/>
              </a:rPr>
              <a:t>02</a:t>
            </a:r>
          </a:p>
        </p:txBody>
      </p:sp>
      <p:sp>
        <p:nvSpPr>
          <p:cNvPr id="9" name="îṥļïḓe"/>
          <p:cNvSpPr/>
          <p:nvPr/>
        </p:nvSpPr>
        <p:spPr>
          <a:xfrm>
            <a:off x="4242809" y="478685"/>
            <a:ext cx="468262" cy="468262"/>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67500" tIns="35100" rIns="67500" bIns="35100" anchor="ctr">
            <a:normAutofit/>
          </a:bodyPr>
          <a:lstStyle/>
          <a:p>
            <a:pPr algn="ctr"/>
            <a:r>
              <a:rPr lang="en-US" altLang="zh-CN" sz="1050" dirty="0">
                <a:solidFill>
                  <a:schemeClr val="bg1"/>
                </a:solidFill>
                <a:latin typeface="Impact" panose="020B0806030902050204" pitchFamily="34" charset="0"/>
              </a:rPr>
              <a:t>01</a:t>
            </a:r>
          </a:p>
        </p:txBody>
      </p:sp>
      <p:sp>
        <p:nvSpPr>
          <p:cNvPr id="10" name="ïṥ1iḑe"/>
          <p:cNvSpPr txBox="1"/>
          <p:nvPr/>
        </p:nvSpPr>
        <p:spPr>
          <a:xfrm>
            <a:off x="4706990" y="3238514"/>
            <a:ext cx="2971931" cy="227986"/>
          </a:xfrm>
          <a:prstGeom prst="rect">
            <a:avLst/>
          </a:prstGeom>
          <a:noFill/>
        </p:spPr>
        <p:txBody>
          <a:bodyPr wrap="none" lIns="67500" tIns="35100" rIns="67500" bIns="35100" anchor="b" anchorCtr="0">
            <a:normAutofit fontScale="92500" lnSpcReduction="10000"/>
          </a:bodyPr>
          <a:lstStyle/>
          <a:p>
            <a:r>
              <a:rPr lang="en-US" altLang="zh-CN" sz="1200" b="1" dirty="0"/>
              <a:t>5.</a:t>
            </a:r>
            <a:r>
              <a:rPr lang="zh-CN" altLang="en-US" sz="1200" b="1" dirty="0"/>
              <a:t>实验条件及研究计划</a:t>
            </a:r>
          </a:p>
        </p:txBody>
      </p:sp>
      <p:sp>
        <p:nvSpPr>
          <p:cNvPr id="12" name="ísḻïḋê"/>
          <p:cNvSpPr txBox="1"/>
          <p:nvPr/>
        </p:nvSpPr>
        <p:spPr>
          <a:xfrm>
            <a:off x="4706989" y="2592333"/>
            <a:ext cx="2971931" cy="227986"/>
          </a:xfrm>
          <a:prstGeom prst="rect">
            <a:avLst/>
          </a:prstGeom>
          <a:noFill/>
        </p:spPr>
        <p:txBody>
          <a:bodyPr wrap="none" lIns="67500" tIns="35100" rIns="67500" bIns="35100" anchor="b" anchorCtr="0">
            <a:normAutofit fontScale="92500" lnSpcReduction="10000"/>
          </a:bodyPr>
          <a:lstStyle/>
          <a:p>
            <a:r>
              <a:rPr lang="en-US" altLang="zh-CN" sz="1200" b="1" dirty="0"/>
              <a:t>4.</a:t>
            </a:r>
            <a:r>
              <a:rPr lang="zh-CN" altLang="en-US" sz="1200" b="1" dirty="0"/>
              <a:t>研究内容</a:t>
            </a:r>
          </a:p>
        </p:txBody>
      </p:sp>
      <p:sp>
        <p:nvSpPr>
          <p:cNvPr id="14" name="iṧľîḑè"/>
          <p:cNvSpPr txBox="1"/>
          <p:nvPr/>
        </p:nvSpPr>
        <p:spPr>
          <a:xfrm>
            <a:off x="4706988" y="1920650"/>
            <a:ext cx="2971931" cy="227986"/>
          </a:xfrm>
          <a:prstGeom prst="rect">
            <a:avLst/>
          </a:prstGeom>
          <a:noFill/>
        </p:spPr>
        <p:txBody>
          <a:bodyPr wrap="none" lIns="67500" tIns="35100" rIns="67500" bIns="35100" anchor="b" anchorCtr="0">
            <a:normAutofit fontScale="92500" lnSpcReduction="10000"/>
          </a:bodyPr>
          <a:lstStyle/>
          <a:p>
            <a:r>
              <a:rPr lang="en-US" altLang="zh-CN" sz="1200" b="1" dirty="0"/>
              <a:t>3.</a:t>
            </a:r>
            <a:r>
              <a:rPr lang="zh-CN" altLang="en-US" sz="1200" b="1" dirty="0"/>
              <a:t>研究难点</a:t>
            </a:r>
          </a:p>
        </p:txBody>
      </p:sp>
      <p:sp>
        <p:nvSpPr>
          <p:cNvPr id="16" name="îŝḷîḓe"/>
          <p:cNvSpPr txBox="1"/>
          <p:nvPr/>
        </p:nvSpPr>
        <p:spPr>
          <a:xfrm>
            <a:off x="4706987" y="1285562"/>
            <a:ext cx="2971931" cy="227986"/>
          </a:xfrm>
          <a:prstGeom prst="rect">
            <a:avLst/>
          </a:prstGeom>
          <a:noFill/>
        </p:spPr>
        <p:txBody>
          <a:bodyPr wrap="none" lIns="67500" tIns="35100" rIns="67500" bIns="35100" anchor="b" anchorCtr="0">
            <a:normAutofit fontScale="92500" lnSpcReduction="10000"/>
          </a:bodyPr>
          <a:lstStyle/>
          <a:p>
            <a:r>
              <a:rPr lang="en-US" altLang="zh-CN" sz="1200" b="1" dirty="0"/>
              <a:t>2.</a:t>
            </a:r>
            <a:r>
              <a:rPr lang="zh-CN" altLang="en-US" sz="1200" b="1" dirty="0"/>
              <a:t>研究现状</a:t>
            </a:r>
          </a:p>
        </p:txBody>
      </p:sp>
      <p:sp>
        <p:nvSpPr>
          <p:cNvPr id="18" name="îṧlïḍe"/>
          <p:cNvSpPr txBox="1"/>
          <p:nvPr/>
        </p:nvSpPr>
        <p:spPr>
          <a:xfrm>
            <a:off x="4706986" y="598994"/>
            <a:ext cx="2971931" cy="227986"/>
          </a:xfrm>
          <a:prstGeom prst="rect">
            <a:avLst/>
          </a:prstGeom>
          <a:noFill/>
        </p:spPr>
        <p:txBody>
          <a:bodyPr wrap="none" lIns="67500" tIns="35100" rIns="67500" bIns="35100" anchor="b" anchorCtr="0">
            <a:normAutofit fontScale="92500" lnSpcReduction="10000"/>
          </a:bodyPr>
          <a:lstStyle/>
          <a:p>
            <a:r>
              <a:rPr lang="en-US" altLang="zh-CN" sz="1200" b="1" dirty="0"/>
              <a:t>1.</a:t>
            </a:r>
            <a:r>
              <a:rPr lang="zh-CN" altLang="en-US" sz="1200" b="1" dirty="0"/>
              <a:t>研究背景和意义</a:t>
            </a:r>
          </a:p>
        </p:txBody>
      </p:sp>
      <p:cxnSp>
        <p:nvCxnSpPr>
          <p:cNvPr id="20" name="直接连接符 19"/>
          <p:cNvCxnSpPr>
            <a:cxnSpLocks/>
          </p:cNvCxnSpPr>
          <p:nvPr/>
        </p:nvCxnSpPr>
        <p:spPr>
          <a:xfrm>
            <a:off x="4744963" y="1003023"/>
            <a:ext cx="14479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p:cNvCxnSpPr>
          <p:nvPr/>
        </p:nvCxnSpPr>
        <p:spPr>
          <a:xfrm>
            <a:off x="4744963" y="1695967"/>
            <a:ext cx="14479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p:cNvCxnSpPr>
            <a:cxnSpLocks/>
          </p:cNvCxnSpPr>
          <p:nvPr/>
        </p:nvCxnSpPr>
        <p:spPr>
          <a:xfrm>
            <a:off x="4744963" y="2388911"/>
            <a:ext cx="151145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p:cNvCxnSpPr>
            <a:cxnSpLocks/>
          </p:cNvCxnSpPr>
          <p:nvPr/>
        </p:nvCxnSpPr>
        <p:spPr>
          <a:xfrm>
            <a:off x="4744963" y="3031848"/>
            <a:ext cx="151145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9" name="ïṧ1iďê">
            <a:extLst>
              <a:ext uri="{FF2B5EF4-FFF2-40B4-BE49-F238E27FC236}">
                <a16:creationId xmlns:a16="http://schemas.microsoft.com/office/drawing/2014/main" id="{0E3737D7-8316-7D3D-F4ED-BA230705E376}"/>
              </a:ext>
            </a:extLst>
          </p:cNvPr>
          <p:cNvSpPr/>
          <p:nvPr/>
        </p:nvSpPr>
        <p:spPr>
          <a:xfrm>
            <a:off x="4238728" y="3763450"/>
            <a:ext cx="468262" cy="468262"/>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67500" tIns="35100" rIns="67500" bIns="35100" anchor="ctr">
            <a:normAutofit/>
          </a:bodyPr>
          <a:lstStyle/>
          <a:p>
            <a:pPr algn="ctr"/>
            <a:r>
              <a:rPr lang="en-US" altLang="zh-CN" sz="1050" dirty="0">
                <a:solidFill>
                  <a:schemeClr val="bg1"/>
                </a:solidFill>
                <a:latin typeface="Impact" panose="020B0806030902050204" pitchFamily="34" charset="0"/>
              </a:rPr>
              <a:t>06</a:t>
            </a:r>
          </a:p>
        </p:txBody>
      </p:sp>
      <p:sp>
        <p:nvSpPr>
          <p:cNvPr id="30" name="ïṥ1iḑe">
            <a:extLst>
              <a:ext uri="{FF2B5EF4-FFF2-40B4-BE49-F238E27FC236}">
                <a16:creationId xmlns:a16="http://schemas.microsoft.com/office/drawing/2014/main" id="{C94944A3-62F8-8D84-0B36-A798C34CD146}"/>
              </a:ext>
            </a:extLst>
          </p:cNvPr>
          <p:cNvSpPr txBox="1"/>
          <p:nvPr/>
        </p:nvSpPr>
        <p:spPr>
          <a:xfrm>
            <a:off x="4711096" y="3891537"/>
            <a:ext cx="2971931" cy="227986"/>
          </a:xfrm>
          <a:prstGeom prst="rect">
            <a:avLst/>
          </a:prstGeom>
          <a:noFill/>
        </p:spPr>
        <p:txBody>
          <a:bodyPr wrap="none" lIns="67500" tIns="35100" rIns="67500" bIns="35100" anchor="b" anchorCtr="0">
            <a:normAutofit fontScale="92500" lnSpcReduction="10000"/>
          </a:bodyPr>
          <a:lstStyle/>
          <a:p>
            <a:r>
              <a:rPr lang="en-US" altLang="zh-CN" sz="1200" b="1" dirty="0"/>
              <a:t>6.</a:t>
            </a:r>
            <a:r>
              <a:rPr lang="zh-CN" altLang="en-US" sz="1200" b="1" dirty="0"/>
              <a:t>实验结果</a:t>
            </a:r>
          </a:p>
        </p:txBody>
      </p:sp>
      <p:cxnSp>
        <p:nvCxnSpPr>
          <p:cNvPr id="32" name="直接连接符 31">
            <a:extLst>
              <a:ext uri="{FF2B5EF4-FFF2-40B4-BE49-F238E27FC236}">
                <a16:creationId xmlns:a16="http://schemas.microsoft.com/office/drawing/2014/main" id="{998CD2B7-4804-7E9E-3173-2E8C429E3293}"/>
              </a:ext>
            </a:extLst>
          </p:cNvPr>
          <p:cNvCxnSpPr>
            <a:cxnSpLocks/>
          </p:cNvCxnSpPr>
          <p:nvPr/>
        </p:nvCxnSpPr>
        <p:spPr>
          <a:xfrm>
            <a:off x="4744963" y="3658286"/>
            <a:ext cx="151145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208028"/>
            <a:ext cx="2193225"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000" b="1" dirty="0">
                <a:solidFill>
                  <a:schemeClr val="accent1"/>
                </a:solidFill>
                <a:latin typeface="Arial" panose="020B0604020202020204" pitchFamily="34" charset="0"/>
              </a:rPr>
              <a:t>1.</a:t>
            </a:r>
            <a:r>
              <a:rPr lang="zh-CN" altLang="en-US" sz="2000" b="1" dirty="0">
                <a:solidFill>
                  <a:schemeClr val="accent1"/>
                </a:solidFill>
                <a:latin typeface="Arial" panose="020B0604020202020204" pitchFamily="34" charset="0"/>
              </a:rPr>
              <a:t>研究背景和意义</a:t>
            </a: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
        <p:nvSpPr>
          <p:cNvPr id="20" name="文本1"/>
          <p:cNvSpPr>
            <a:spLocks noChangeArrowheads="1"/>
          </p:cNvSpPr>
          <p:nvPr/>
        </p:nvSpPr>
        <p:spPr bwMode="gray">
          <a:xfrm>
            <a:off x="1119428" y="814917"/>
            <a:ext cx="7152505" cy="3632199"/>
          </a:xfrm>
          <a:prstGeom prst="roundRect">
            <a:avLst>
              <a:gd name="adj" fmla="val 11505"/>
            </a:avLst>
          </a:prstGeom>
          <a:noFill/>
          <a:ln w="15875" cap="flat" cmpd="sng" algn="ctr">
            <a:solidFill>
              <a:schemeClr val="accent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dirty="0">
                <a:solidFill>
                  <a:schemeClr val="tx1">
                    <a:lumMod val="75000"/>
                    <a:lumOff val="25000"/>
                  </a:schemeClr>
                </a:solidFill>
                <a:latin typeface="宋体" panose="02010600030101010101" pitchFamily="2" charset="-122"/>
                <a:ea typeface="宋体" panose="02010600030101010101" pitchFamily="2" charset="-122"/>
              </a:rPr>
              <a:t>    近年来，随着国民医疗水平的不断提高，医疗影像设备在基层医院的不断普及，医学影像数据已经成为医生做出病理诊断的重要依据，利用计算机技术处理口腔医学影像也引起了研究人员的兴趣。</a:t>
            </a:r>
            <a:r>
              <a:rPr lang="zh-CN" altLang="en-US" b="1" dirty="0">
                <a:solidFill>
                  <a:srgbClr val="FF0000"/>
                </a:solidFill>
                <a:latin typeface="宋体" panose="02010600030101010101" pitchFamily="2" charset="-122"/>
                <a:ea typeface="宋体" panose="02010600030101010101" pitchFamily="2" charset="-122"/>
              </a:rPr>
              <a:t>牙齿图像分割技术作为医学影像分析的前提与基础，分割结果的准确性对牙科医生确定牙根收缩率和修复体形状以及快速响应正畸治疗计划有重大影响。</a:t>
            </a:r>
          </a:p>
          <a:p>
            <a:pPr fontAlgn="base">
              <a:lnSpc>
                <a:spcPct val="120000"/>
              </a:lnSpc>
              <a:spcBef>
                <a:spcPct val="0"/>
              </a:spcBef>
              <a:spcAft>
                <a:spcPct val="0"/>
              </a:spcAft>
              <a:defRPr/>
            </a:pPr>
            <a:r>
              <a:rPr lang="zh-CN" altLang="en-US" dirty="0">
                <a:solidFill>
                  <a:schemeClr val="tx1">
                    <a:lumMod val="75000"/>
                    <a:lumOff val="25000"/>
                  </a:schemeClr>
                </a:solidFill>
                <a:latin typeface="宋体" panose="02010600030101010101" pitchFamily="2" charset="-122"/>
                <a:ea typeface="宋体" panose="02010600030101010101" pitchFamily="2" charset="-122"/>
              </a:rPr>
              <a:t>    设计相关算法自动分割牙齿图像中的感兴趣区域，对于辅助口腔医生诊断，提升阅片效率，都有着重要的临床应用价值，同时对缓解手工分割工作强度也有重要研究意义。</a:t>
            </a:r>
          </a:p>
        </p:txBody>
      </p:sp>
    </p:spTree>
    <p:extLst>
      <p:ext uri="{BB962C8B-B14F-4D97-AF65-F5344CB8AC3E}">
        <p14:creationId xmlns:p14="http://schemas.microsoft.com/office/powerpoint/2010/main" val="157940318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46"/>
          <p:cNvSpPr>
            <a:spLocks noChangeArrowheads="1"/>
          </p:cNvSpPr>
          <p:nvPr/>
        </p:nvSpPr>
        <p:spPr bwMode="auto">
          <a:xfrm>
            <a:off x="476188" y="206849"/>
            <a:ext cx="1423784"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000" b="1" dirty="0">
                <a:solidFill>
                  <a:schemeClr val="accent1"/>
                </a:solidFill>
                <a:latin typeface="Arial" panose="020B0604020202020204" pitchFamily="34" charset="0"/>
              </a:rPr>
              <a:t>2.</a:t>
            </a:r>
            <a:r>
              <a:rPr lang="zh-CN" altLang="en-US" sz="2000" b="1" dirty="0">
                <a:solidFill>
                  <a:schemeClr val="accent1"/>
                </a:solidFill>
                <a:latin typeface="Arial" panose="020B0604020202020204" pitchFamily="34" charset="0"/>
              </a:rPr>
              <a:t>研究现状</a:t>
            </a:r>
          </a:p>
        </p:txBody>
      </p:sp>
      <p:sp>
        <p:nvSpPr>
          <p:cNvPr id="16"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
        <p:nvSpPr>
          <p:cNvPr id="14" name="矩形 13"/>
          <p:cNvSpPr/>
          <p:nvPr/>
        </p:nvSpPr>
        <p:spPr bwMode="auto">
          <a:xfrm>
            <a:off x="589318" y="788242"/>
            <a:ext cx="4119159" cy="348839"/>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zh-CN" altLang="en-US" sz="1800" dirty="0">
                <a:solidFill>
                  <a:srgbClr val="F8F8F8"/>
                </a:solidFill>
                <a:latin typeface="宋体" panose="02010600030101010101" pitchFamily="2" charset="-122"/>
                <a:ea typeface="宋体" panose="02010600030101010101" pitchFamily="2" charset="-122"/>
              </a:rPr>
              <a:t>基于传统方法的牙齿图像分割研究现状</a:t>
            </a:r>
          </a:p>
        </p:txBody>
      </p:sp>
      <p:sp>
        <p:nvSpPr>
          <p:cNvPr id="21" name="TextBox 20"/>
          <p:cNvSpPr txBox="1"/>
          <p:nvPr/>
        </p:nvSpPr>
        <p:spPr>
          <a:xfrm>
            <a:off x="501585" y="1343830"/>
            <a:ext cx="7184875" cy="3670236"/>
          </a:xfrm>
          <a:prstGeom prst="rect">
            <a:avLst/>
          </a:prstGeom>
          <a:noFill/>
        </p:spPr>
        <p:txBody>
          <a:bodyPr wrap="square" lIns="68580" tIns="34290" rIns="68580" bIns="34290" rtlCol="0">
            <a:spAutoFit/>
          </a:bodyPr>
          <a:lstStyle/>
          <a:p>
            <a:pPr marL="285750" indent="-285750">
              <a:buFont typeface="Wingdings" panose="05000000000000000000" pitchFamily="2" charset="2"/>
              <a:buChar char="l"/>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2016</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年，</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Son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等人采用模糊</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C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均值聚类和半监督熵正则化模糊聚类结合的方法，分割咬合翼片和根尖周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X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线片图像。</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l"/>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2017</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年，</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Sornam</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等人提出将线性自适应粒子群算法与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BPNN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融合在一起，从单个图像的特征提取中对正常或患龋牙齿进行分类。</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l"/>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2018</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年，</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Mao J.</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等 人基于全局阈值设计迭代分割方法，对分割后完整的牙齿轮廓图像和牙冠图像 进行合成和中值滤波，一定程度上解决了相邻牙冠黏连的问题。</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l"/>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2020</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年，</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Geetha</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等人提出利用反向传播神经网络诊断根尖周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X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线片中的龋齿。</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l"/>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2021</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年，为了解决势阱函数有时出现“停止或过快演化”的问题，石沁祎等人，通过改进势阱函数，并与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LSM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结合，实现了牙齿及牙槽骨的分割。</a:t>
            </a:r>
          </a:p>
          <a:p>
            <a:pPr marL="285750" indent="-285750">
              <a:buFont typeface="Wingdings" panose="05000000000000000000" pitchFamily="2" charset="2"/>
              <a:buChar char="l"/>
            </a:pP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071251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46"/>
          <p:cNvSpPr>
            <a:spLocks noChangeArrowheads="1"/>
          </p:cNvSpPr>
          <p:nvPr/>
        </p:nvSpPr>
        <p:spPr bwMode="auto">
          <a:xfrm>
            <a:off x="476188" y="177842"/>
            <a:ext cx="1423784"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000" b="1" dirty="0">
                <a:solidFill>
                  <a:schemeClr val="accent1"/>
                </a:solidFill>
                <a:latin typeface="Arial" panose="020B0604020202020204" pitchFamily="34" charset="0"/>
              </a:rPr>
              <a:t>2.</a:t>
            </a:r>
            <a:r>
              <a:rPr lang="zh-CN" altLang="en-US" sz="2000" b="1" dirty="0">
                <a:solidFill>
                  <a:schemeClr val="accent1"/>
                </a:solidFill>
                <a:latin typeface="Arial" panose="020B0604020202020204" pitchFamily="34" charset="0"/>
              </a:rPr>
              <a:t>研究现状</a:t>
            </a:r>
          </a:p>
        </p:txBody>
      </p:sp>
      <p:sp>
        <p:nvSpPr>
          <p:cNvPr id="16"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
        <p:nvSpPr>
          <p:cNvPr id="14" name="矩形 13"/>
          <p:cNvSpPr/>
          <p:nvPr/>
        </p:nvSpPr>
        <p:spPr bwMode="auto">
          <a:xfrm>
            <a:off x="589303" y="838760"/>
            <a:ext cx="4154577" cy="348839"/>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zh-CN" altLang="zh-CN" sz="1800" b="1" kern="100" dirty="0">
                <a:solidFill>
                  <a:schemeClr val="bg1"/>
                </a:solidFill>
                <a:effectLst/>
                <a:latin typeface="Times New Roman" panose="02020603050405020304" pitchFamily="18" charset="0"/>
                <a:ea typeface="宋体" panose="02010600030101010101" pitchFamily="2" charset="-122"/>
              </a:rPr>
              <a:t>基于深度学习的牙齿图像分割研究现状</a:t>
            </a:r>
            <a:endParaRPr lang="zh-CN" altLang="zh-CN" sz="1800" kern="100" dirty="0">
              <a:solidFill>
                <a:schemeClr val="bg1"/>
              </a:solidFill>
              <a:effectLst/>
              <a:latin typeface="Times New Roman" panose="02020603050405020304" pitchFamily="18" charset="0"/>
              <a:ea typeface="宋体" panose="02010600030101010101" pitchFamily="2" charset="-122"/>
            </a:endParaRPr>
          </a:p>
        </p:txBody>
      </p:sp>
      <p:sp>
        <p:nvSpPr>
          <p:cNvPr id="21" name="TextBox 20"/>
          <p:cNvSpPr txBox="1"/>
          <p:nvPr/>
        </p:nvSpPr>
        <p:spPr>
          <a:xfrm>
            <a:off x="476188" y="1386599"/>
            <a:ext cx="6958320" cy="3116238"/>
          </a:xfrm>
          <a:prstGeom prst="rect">
            <a:avLst/>
          </a:prstGeom>
          <a:noFill/>
        </p:spPr>
        <p:txBody>
          <a:bodyPr wrap="square" lIns="68580" tIns="34290" rIns="68580" bIns="34290" rtlCol="0">
            <a:spAutoFit/>
          </a:bodyPr>
          <a:lstStyle/>
          <a:p>
            <a:pPr marL="285750" indent="-285750">
              <a:buFont typeface="Wingdings" panose="05000000000000000000" pitchFamily="2" charset="2"/>
              <a:buChar char="l"/>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2018</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年，</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Wirtz A.</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等人将耦合形状模型与神经网络结合，他们将梯度图像的特征与牙齿的先验统计知识相结合以建立分割模型。</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l"/>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2019</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Koch T.L.</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等人将原始图像分块地输入网络，在</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U-Net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上利用一般性的分割技巧取得了良好的性能。</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l"/>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2020</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年，</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Zhao Y.</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等人提出利用</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(Long Short-term Memory, LSTM)</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构建注意力机制分割网络。</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l"/>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2021</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年，</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Pinheiro</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等人基于</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Mask R-CNN</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构建了一个端到端的深度学习架构，并通过引入</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PointRend</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模块生成清晰预测，提高了牙齿边界的分割性能。</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l"/>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2022</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年，</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Zhang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等人提出了一种基于边界引导和特征图失真的双子网结构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BDU-Net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363737438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6"/>
          <p:cNvSpPr>
            <a:spLocks noChangeArrowheads="1"/>
          </p:cNvSpPr>
          <p:nvPr/>
        </p:nvSpPr>
        <p:spPr bwMode="auto">
          <a:xfrm>
            <a:off x="476188" y="208028"/>
            <a:ext cx="1423784"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000" b="1" dirty="0">
                <a:solidFill>
                  <a:schemeClr val="accent1"/>
                </a:solidFill>
                <a:latin typeface="Arial" panose="020B0604020202020204" pitchFamily="34" charset="0"/>
              </a:rPr>
              <a:t>2.</a:t>
            </a:r>
            <a:r>
              <a:rPr lang="zh-CN" altLang="en-US" sz="2000" b="1" dirty="0">
                <a:solidFill>
                  <a:schemeClr val="accent1"/>
                </a:solidFill>
                <a:latin typeface="Arial" panose="020B0604020202020204" pitchFamily="34" charset="0"/>
              </a:rPr>
              <a:t>研究现状</a:t>
            </a:r>
          </a:p>
        </p:txBody>
      </p:sp>
      <p:sp>
        <p:nvSpPr>
          <p:cNvPr id="20"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graphicFrame>
        <p:nvGraphicFramePr>
          <p:cNvPr id="11" name="表格 10">
            <a:extLst>
              <a:ext uri="{FF2B5EF4-FFF2-40B4-BE49-F238E27FC236}">
                <a16:creationId xmlns:a16="http://schemas.microsoft.com/office/drawing/2014/main" id="{E0C15054-E407-C7ED-A8A9-E8D2EACA662C}"/>
              </a:ext>
            </a:extLst>
          </p:cNvPr>
          <p:cNvGraphicFramePr>
            <a:graphicFrameLocks noGrp="1"/>
          </p:cNvGraphicFramePr>
          <p:nvPr>
            <p:extLst>
              <p:ext uri="{D42A27DB-BD31-4B8C-83A1-F6EECF244321}">
                <p14:modId xmlns:p14="http://schemas.microsoft.com/office/powerpoint/2010/main" val="2596616651"/>
              </p:ext>
            </p:extLst>
          </p:nvPr>
        </p:nvGraphicFramePr>
        <p:xfrm>
          <a:off x="350631" y="837313"/>
          <a:ext cx="5568902" cy="4037184"/>
        </p:xfrm>
        <a:graphic>
          <a:graphicData uri="http://schemas.openxmlformats.org/drawingml/2006/table">
            <a:tbl>
              <a:tblPr firstRow="1" firstCol="1" bandRow="1"/>
              <a:tblGrid>
                <a:gridCol w="1095396">
                  <a:extLst>
                    <a:ext uri="{9D8B030D-6E8A-4147-A177-3AD203B41FA5}">
                      <a16:colId xmlns:a16="http://schemas.microsoft.com/office/drawing/2014/main" val="3154628943"/>
                    </a:ext>
                  </a:extLst>
                </a:gridCol>
                <a:gridCol w="773671">
                  <a:extLst>
                    <a:ext uri="{9D8B030D-6E8A-4147-A177-3AD203B41FA5}">
                      <a16:colId xmlns:a16="http://schemas.microsoft.com/office/drawing/2014/main" val="1334471695"/>
                    </a:ext>
                  </a:extLst>
                </a:gridCol>
                <a:gridCol w="924517">
                  <a:extLst>
                    <a:ext uri="{9D8B030D-6E8A-4147-A177-3AD203B41FA5}">
                      <a16:colId xmlns:a16="http://schemas.microsoft.com/office/drawing/2014/main" val="3418095383"/>
                    </a:ext>
                  </a:extLst>
                </a:gridCol>
                <a:gridCol w="925106">
                  <a:extLst>
                    <a:ext uri="{9D8B030D-6E8A-4147-A177-3AD203B41FA5}">
                      <a16:colId xmlns:a16="http://schemas.microsoft.com/office/drawing/2014/main" val="1459577409"/>
                    </a:ext>
                  </a:extLst>
                </a:gridCol>
                <a:gridCol w="925106">
                  <a:extLst>
                    <a:ext uri="{9D8B030D-6E8A-4147-A177-3AD203B41FA5}">
                      <a16:colId xmlns:a16="http://schemas.microsoft.com/office/drawing/2014/main" val="3383934857"/>
                    </a:ext>
                  </a:extLst>
                </a:gridCol>
                <a:gridCol w="925106">
                  <a:extLst>
                    <a:ext uri="{9D8B030D-6E8A-4147-A177-3AD203B41FA5}">
                      <a16:colId xmlns:a16="http://schemas.microsoft.com/office/drawing/2014/main" val="2041335018"/>
                    </a:ext>
                  </a:extLst>
                </a:gridCol>
              </a:tblGrid>
              <a:tr h="225122">
                <a:tc>
                  <a:txBody>
                    <a:bodyPr/>
                    <a:lstStyle/>
                    <a:p>
                      <a:pPr algn="ctr"/>
                      <a:r>
                        <a:rPr lang="zh-CN" sz="1000" kern="100">
                          <a:effectLst/>
                          <a:latin typeface="Times New Roman" panose="02020603050405020304" pitchFamily="18" charset="0"/>
                          <a:ea typeface="宋体" panose="02010600030101010101" pitchFamily="2" charset="-122"/>
                        </a:rPr>
                        <a:t>代表方法</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1000" kern="100">
                          <a:effectLst/>
                          <a:latin typeface="Times New Roman" panose="02020603050405020304" pitchFamily="18" charset="0"/>
                          <a:ea typeface="宋体" panose="02010600030101010101" pitchFamily="2" charset="-122"/>
                        </a:rPr>
                        <a:t>准确率</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1000" kern="100">
                          <a:effectLst/>
                          <a:latin typeface="Times New Roman" panose="02020603050405020304" pitchFamily="18" charset="0"/>
                          <a:ea typeface="宋体" panose="02010600030101010101" pitchFamily="2" charset="-122"/>
                        </a:rPr>
                        <a:t>精度</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1000" kern="100">
                          <a:effectLst/>
                          <a:latin typeface="Times New Roman" panose="02020603050405020304" pitchFamily="18" charset="0"/>
                          <a:ea typeface="宋体" panose="02010600030101010101" pitchFamily="2" charset="-122"/>
                        </a:rPr>
                        <a:t>特异性</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1000" kern="100">
                          <a:effectLst/>
                          <a:latin typeface="Times New Roman" panose="02020603050405020304" pitchFamily="18" charset="0"/>
                          <a:ea typeface="宋体" panose="02010600030101010101" pitchFamily="2" charset="-122"/>
                        </a:rPr>
                        <a:t>召回率</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kern="100">
                          <a:effectLst/>
                          <a:latin typeface="Times New Roman" panose="02020603050405020304" pitchFamily="18" charset="0"/>
                          <a:ea typeface="宋体" panose="02010600030101010101" pitchFamily="2" charset="-122"/>
                        </a:rPr>
                        <a:t>F1-score</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3542547"/>
                  </a:ext>
                </a:extLst>
              </a:tr>
              <a:tr h="222620">
                <a:tc>
                  <a:txBody>
                    <a:bodyPr/>
                    <a:lstStyle/>
                    <a:p>
                      <a:pPr algn="ctr"/>
                      <a:r>
                        <a:rPr lang="zh-CN" sz="900" kern="100">
                          <a:effectLst/>
                          <a:latin typeface="Times New Roman" panose="02020603050405020304" pitchFamily="18" charset="0"/>
                          <a:ea typeface="宋体" panose="02010600030101010101" pitchFamily="2" charset="-122"/>
                        </a:rPr>
                        <a:t>区域增长</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0.68</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0.35</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0.69</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0.63</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0.44</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71624311"/>
                  </a:ext>
                </a:extLst>
              </a:tr>
              <a:tr h="222620">
                <a:tc>
                  <a:txBody>
                    <a:bodyPr/>
                    <a:lstStyle/>
                    <a:p>
                      <a:pPr algn="ctr"/>
                      <a:r>
                        <a:rPr lang="zh-CN" sz="900" kern="100">
                          <a:effectLst/>
                          <a:latin typeface="Times New Roman" panose="02020603050405020304" pitchFamily="18" charset="0"/>
                          <a:ea typeface="宋体" panose="02010600030101010101" pitchFamily="2" charset="-122"/>
                        </a:rPr>
                        <a:t>区域分裂合并</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dirty="0">
                          <a:effectLst/>
                          <a:latin typeface="Times New Roman" panose="02020603050405020304" pitchFamily="18" charset="0"/>
                          <a:ea typeface="宋体" panose="02010600030101010101" pitchFamily="2" charset="-122"/>
                        </a:rPr>
                        <a:t>0.81</a:t>
                      </a:r>
                      <a:endParaRPr lang="zh-CN" sz="800" kern="100" dirty="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b="1" kern="100">
                          <a:effectLst/>
                          <a:latin typeface="Times New Roman" panose="02020603050405020304" pitchFamily="18" charset="0"/>
                          <a:ea typeface="宋体" panose="02010600030101010101" pitchFamily="2" charset="-122"/>
                        </a:rPr>
                        <a:t>0.816</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b="1" kern="100">
                          <a:effectLst/>
                          <a:latin typeface="Times New Roman" panose="02020603050405020304" pitchFamily="18" charset="0"/>
                          <a:ea typeface="宋体" panose="02010600030101010101" pitchFamily="2" charset="-122"/>
                        </a:rPr>
                        <a:t>0.99</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0.081</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0.14</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extLst>
                  <a:ext uri="{0D108BD9-81ED-4DB2-BD59-A6C34878D82A}">
                    <a16:rowId xmlns:a16="http://schemas.microsoft.com/office/drawing/2014/main" val="3441264355"/>
                  </a:ext>
                </a:extLst>
              </a:tr>
              <a:tr h="222620">
                <a:tc>
                  <a:txBody>
                    <a:bodyPr/>
                    <a:lstStyle/>
                    <a:p>
                      <a:pPr algn="ctr"/>
                      <a:r>
                        <a:rPr lang="zh-CN" sz="900" kern="100">
                          <a:effectLst/>
                          <a:latin typeface="Times New Roman" panose="02020603050405020304" pitchFamily="18" charset="0"/>
                          <a:ea typeface="宋体" panose="02010600030101010101" pitchFamily="2" charset="-122"/>
                        </a:rPr>
                        <a:t>全局阈值</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0.79</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0.52</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0.81</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0.69</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0.56</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extLst>
                  <a:ext uri="{0D108BD9-81ED-4DB2-BD59-A6C34878D82A}">
                    <a16:rowId xmlns:a16="http://schemas.microsoft.com/office/drawing/2014/main" val="3940765728"/>
                  </a:ext>
                </a:extLst>
              </a:tr>
              <a:tr h="222620">
                <a:tc>
                  <a:txBody>
                    <a:bodyPr/>
                    <a:lstStyle/>
                    <a:p>
                      <a:pPr algn="ctr"/>
                      <a:r>
                        <a:rPr lang="en-US" sz="900" kern="100">
                          <a:effectLst/>
                          <a:latin typeface="Times New Roman" panose="02020603050405020304" pitchFamily="18" charset="0"/>
                          <a:ea typeface="宋体" panose="02010600030101010101" pitchFamily="2" charset="-122"/>
                        </a:rPr>
                        <a:t>Niblack</a:t>
                      </a:r>
                      <a:r>
                        <a:rPr lang="zh-CN" sz="900" kern="100">
                          <a:effectLst/>
                          <a:latin typeface="Times New Roman" panose="02020603050405020304" pitchFamily="18" charset="0"/>
                          <a:ea typeface="宋体" panose="02010600030101010101" pitchFamily="2" charset="-122"/>
                        </a:rPr>
                        <a:t>方法</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0.81</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0.513</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0.81</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b="1" kern="100">
                          <a:effectLst/>
                          <a:latin typeface="Times New Roman" panose="02020603050405020304" pitchFamily="18" charset="0"/>
                          <a:ea typeface="宋体" panose="02010600030101010101" pitchFamily="2" charset="-122"/>
                        </a:rPr>
                        <a:t>0.826</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b="1" kern="100">
                          <a:effectLst/>
                          <a:latin typeface="Times New Roman" panose="02020603050405020304" pitchFamily="18" charset="0"/>
                          <a:ea typeface="宋体" panose="02010600030101010101" pitchFamily="2" charset="-122"/>
                        </a:rPr>
                        <a:t>0.61</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extLst>
                  <a:ext uri="{0D108BD9-81ED-4DB2-BD59-A6C34878D82A}">
                    <a16:rowId xmlns:a16="http://schemas.microsoft.com/office/drawing/2014/main" val="2640398468"/>
                  </a:ext>
                </a:extLst>
              </a:tr>
              <a:tr h="222620">
                <a:tc>
                  <a:txBody>
                    <a:bodyPr/>
                    <a:lstStyle/>
                    <a:p>
                      <a:pPr algn="ctr"/>
                      <a:r>
                        <a:rPr lang="zh-CN" sz="900" kern="100">
                          <a:effectLst/>
                          <a:latin typeface="Times New Roman" panose="02020603050405020304" pitchFamily="18" charset="0"/>
                          <a:ea typeface="宋体" panose="02010600030101010101" pitchFamily="2" charset="-122"/>
                        </a:rPr>
                        <a:t>模糊</a:t>
                      </a:r>
                      <a:r>
                        <a:rPr lang="en-US" sz="900" kern="100">
                          <a:effectLst/>
                          <a:latin typeface="Times New Roman" panose="02020603050405020304" pitchFamily="18" charset="0"/>
                          <a:ea typeface="宋体" panose="02010600030101010101" pitchFamily="2" charset="-122"/>
                        </a:rPr>
                        <a:t>C</a:t>
                      </a:r>
                      <a:r>
                        <a:rPr lang="zh-CN" sz="900" kern="100">
                          <a:effectLst/>
                          <a:latin typeface="Times New Roman" panose="02020603050405020304" pitchFamily="18" charset="0"/>
                          <a:ea typeface="宋体" panose="02010600030101010101" pitchFamily="2" charset="-122"/>
                        </a:rPr>
                        <a:t>均值</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b="1" kern="100">
                          <a:effectLst/>
                          <a:latin typeface="Times New Roman" panose="02020603050405020304" pitchFamily="18" charset="0"/>
                          <a:ea typeface="宋体" panose="02010600030101010101" pitchFamily="2" charset="-122"/>
                        </a:rPr>
                        <a:t>0.82</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0.61</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0.91</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0.45</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0.49</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extLst>
                  <a:ext uri="{0D108BD9-81ED-4DB2-BD59-A6C34878D82A}">
                    <a16:rowId xmlns:a16="http://schemas.microsoft.com/office/drawing/2014/main" val="2072305440"/>
                  </a:ext>
                </a:extLst>
              </a:tr>
              <a:tr h="225122">
                <a:tc>
                  <a:txBody>
                    <a:bodyPr/>
                    <a:lstStyle/>
                    <a:p>
                      <a:pPr algn="ctr"/>
                      <a:r>
                        <a:rPr lang="en-US" sz="900" kern="100">
                          <a:effectLst/>
                          <a:latin typeface="Times New Roman" panose="02020603050405020304" pitchFamily="18" charset="0"/>
                          <a:ea typeface="宋体" panose="02010600030101010101" pitchFamily="2" charset="-122"/>
                        </a:rPr>
                        <a:t>Canny</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0.79</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0.45</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0.96</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dirty="0">
                          <a:effectLst/>
                          <a:latin typeface="Times New Roman" panose="02020603050405020304" pitchFamily="18" charset="0"/>
                          <a:ea typeface="宋体" panose="02010600030101010101" pitchFamily="2" charset="-122"/>
                        </a:rPr>
                        <a:t>0.11</a:t>
                      </a:r>
                      <a:endParaRPr lang="zh-CN" sz="800" kern="100" dirty="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0.17</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extLst>
                  <a:ext uri="{0D108BD9-81ED-4DB2-BD59-A6C34878D82A}">
                    <a16:rowId xmlns:a16="http://schemas.microsoft.com/office/drawing/2014/main" val="3999054091"/>
                  </a:ext>
                </a:extLst>
              </a:tr>
              <a:tr h="222620">
                <a:tc>
                  <a:txBody>
                    <a:bodyPr/>
                    <a:lstStyle/>
                    <a:p>
                      <a:pPr algn="ctr"/>
                      <a:r>
                        <a:rPr lang="en-US" sz="900" kern="100">
                          <a:effectLst/>
                          <a:latin typeface="Times New Roman" panose="02020603050405020304" pitchFamily="18" charset="0"/>
                          <a:ea typeface="宋体" panose="02010600030101010101" pitchFamily="2" charset="-122"/>
                        </a:rPr>
                        <a:t>Sobe</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0.80</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0.66</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0.99</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0.03</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0.06</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extLst>
                  <a:ext uri="{0D108BD9-81ED-4DB2-BD59-A6C34878D82A}">
                    <a16:rowId xmlns:a16="http://schemas.microsoft.com/office/drawing/2014/main" val="2308409247"/>
                  </a:ext>
                </a:extLst>
              </a:tr>
              <a:tr h="225122">
                <a:tc>
                  <a:txBody>
                    <a:bodyPr/>
                    <a:lstStyle/>
                    <a:p>
                      <a:pPr algn="ctr"/>
                      <a:r>
                        <a:rPr lang="zh-CN" sz="900" kern="100">
                          <a:effectLst/>
                          <a:latin typeface="Times New Roman" panose="02020603050405020304" pitchFamily="18" charset="0"/>
                          <a:ea typeface="宋体" panose="02010600030101010101" pitchFamily="2" charset="-122"/>
                        </a:rPr>
                        <a:t>活动轮廓模型</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0.80</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0.51</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0.85</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0.57</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0.52</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extLst>
                  <a:ext uri="{0D108BD9-81ED-4DB2-BD59-A6C34878D82A}">
                    <a16:rowId xmlns:a16="http://schemas.microsoft.com/office/drawing/2014/main" val="3629287032"/>
                  </a:ext>
                </a:extLst>
              </a:tr>
              <a:tr h="225122">
                <a:tc>
                  <a:txBody>
                    <a:bodyPr/>
                    <a:lstStyle/>
                    <a:p>
                      <a:pPr algn="ctr"/>
                      <a:r>
                        <a:rPr lang="zh-CN" sz="900" kern="100">
                          <a:effectLst/>
                          <a:latin typeface="Times New Roman" panose="02020603050405020304" pitchFamily="18" charset="0"/>
                          <a:ea typeface="宋体" panose="02010600030101010101" pitchFamily="2" charset="-122"/>
                        </a:rPr>
                        <a:t>水平集</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0.76</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0.48</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0.78</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0.68</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0.52</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extLst>
                  <a:ext uri="{0D108BD9-81ED-4DB2-BD59-A6C34878D82A}">
                    <a16:rowId xmlns:a16="http://schemas.microsoft.com/office/drawing/2014/main" val="1540728483"/>
                  </a:ext>
                </a:extLst>
              </a:tr>
              <a:tr h="225122">
                <a:tc>
                  <a:txBody>
                    <a:bodyPr/>
                    <a:lstStyle/>
                    <a:p>
                      <a:pPr algn="ctr"/>
                      <a:r>
                        <a:rPr lang="zh-CN" sz="900" kern="100">
                          <a:effectLst/>
                          <a:latin typeface="Times New Roman" panose="02020603050405020304" pitchFamily="18" charset="0"/>
                          <a:ea typeface="宋体" panose="02010600030101010101" pitchFamily="2" charset="-122"/>
                        </a:rPr>
                        <a:t>分水岭</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900" kern="100">
                          <a:effectLst/>
                          <a:latin typeface="Times New Roman" panose="02020603050405020304" pitchFamily="18" charset="0"/>
                          <a:ea typeface="宋体" panose="02010600030101010101" pitchFamily="2" charset="-122"/>
                        </a:rPr>
                        <a:t>0.77</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900" kern="100">
                          <a:effectLst/>
                          <a:latin typeface="Times New Roman" panose="02020603050405020304" pitchFamily="18" charset="0"/>
                          <a:ea typeface="宋体" panose="02010600030101010101" pitchFamily="2" charset="-122"/>
                        </a:rPr>
                        <a:t>0.478</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900" kern="100">
                          <a:effectLst/>
                          <a:latin typeface="Times New Roman" panose="02020603050405020304" pitchFamily="18" charset="0"/>
                          <a:ea typeface="宋体" panose="02010600030101010101" pitchFamily="2" charset="-122"/>
                        </a:rPr>
                        <a:t>0.75</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900" kern="100">
                          <a:effectLst/>
                          <a:latin typeface="Times New Roman" panose="02020603050405020304" pitchFamily="18" charset="0"/>
                          <a:ea typeface="宋体" panose="02010600030101010101" pitchFamily="2" charset="-122"/>
                        </a:rPr>
                        <a:t>0.816</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900" kern="100">
                          <a:effectLst/>
                          <a:latin typeface="Times New Roman" panose="02020603050405020304" pitchFamily="18" charset="0"/>
                          <a:ea typeface="宋体" panose="02010600030101010101" pitchFamily="2" charset="-122"/>
                        </a:rPr>
                        <a:t>0.58</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8863803"/>
                  </a:ext>
                </a:extLst>
              </a:tr>
              <a:tr h="225122">
                <a:tc>
                  <a:txBody>
                    <a:bodyPr/>
                    <a:lstStyle/>
                    <a:p>
                      <a:pPr algn="ctr"/>
                      <a:r>
                        <a:rPr lang="en-US" sz="900" kern="100">
                          <a:effectLst/>
                          <a:latin typeface="Times New Roman" panose="02020603050405020304" pitchFamily="18" charset="0"/>
                          <a:ea typeface="宋体" panose="02010600030101010101" pitchFamily="2" charset="-122"/>
                        </a:rPr>
                        <a:t>TSASNet</a:t>
                      </a:r>
                      <a:r>
                        <a:rPr lang="en-US" sz="900" kern="100" baseline="30000">
                          <a:effectLst/>
                          <a:latin typeface="Times New Roman" panose="02020603050405020304" pitchFamily="18" charset="0"/>
                          <a:ea typeface="宋体" panose="02010600030101010101" pitchFamily="2" charset="-122"/>
                        </a:rPr>
                        <a:t>[28]</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0.97</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0.94</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0.986</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0.90</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zh-CN" sz="900" kern="100">
                          <a:effectLst/>
                          <a:latin typeface="Times New Roman" panose="02020603050405020304" pitchFamily="18" charset="0"/>
                          <a:ea typeface="宋体" panose="02010600030101010101" pitchFamily="2" charset="-122"/>
                        </a:rPr>
                        <a:t>—</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826207473"/>
                  </a:ext>
                </a:extLst>
              </a:tr>
              <a:tr h="225122">
                <a:tc>
                  <a:txBody>
                    <a:bodyPr/>
                    <a:lstStyle/>
                    <a:p>
                      <a:pPr algn="ctr"/>
                      <a:r>
                        <a:rPr lang="en-US" sz="900" kern="100">
                          <a:effectLst/>
                          <a:latin typeface="Times New Roman" panose="02020603050405020304" pitchFamily="18" charset="0"/>
                          <a:ea typeface="宋体" panose="02010600030101010101" pitchFamily="2" charset="-122"/>
                        </a:rPr>
                        <a:t>U-Net</a:t>
                      </a:r>
                      <a:r>
                        <a:rPr lang="en-US" sz="900" kern="100" baseline="30000">
                          <a:effectLst/>
                          <a:latin typeface="Times New Roman" panose="02020603050405020304" pitchFamily="18" charset="0"/>
                          <a:ea typeface="宋体" panose="02010600030101010101" pitchFamily="2" charset="-122"/>
                        </a:rPr>
                        <a:t>[27]</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0.96</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0.89</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0.97</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0.90</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zh-CN" sz="900" kern="100">
                          <a:effectLst/>
                          <a:latin typeface="Times New Roman" panose="02020603050405020304" pitchFamily="18" charset="0"/>
                          <a:ea typeface="宋体" panose="02010600030101010101" pitchFamily="2" charset="-122"/>
                        </a:rPr>
                        <a:t>—</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extLst>
                  <a:ext uri="{0D108BD9-81ED-4DB2-BD59-A6C34878D82A}">
                    <a16:rowId xmlns:a16="http://schemas.microsoft.com/office/drawing/2014/main" val="1048396485"/>
                  </a:ext>
                </a:extLst>
              </a:tr>
              <a:tr h="225122">
                <a:tc>
                  <a:txBody>
                    <a:bodyPr/>
                    <a:lstStyle/>
                    <a:p>
                      <a:pPr algn="ctr"/>
                      <a:r>
                        <a:rPr lang="en-US" sz="900" kern="100">
                          <a:effectLst/>
                          <a:latin typeface="Times New Roman" panose="02020603050405020304" pitchFamily="18" charset="0"/>
                          <a:ea typeface="宋体" panose="02010600030101010101" pitchFamily="2" charset="-122"/>
                        </a:rPr>
                        <a:t>BiseNet</a:t>
                      </a:r>
                      <a:r>
                        <a:rPr lang="en-US" sz="900" kern="100" baseline="30000">
                          <a:effectLst/>
                          <a:latin typeface="Times New Roman" panose="02020603050405020304" pitchFamily="18" charset="0"/>
                          <a:ea typeface="宋体" panose="02010600030101010101" pitchFamily="2" charset="-122"/>
                        </a:rPr>
                        <a:t>[29]</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0.95</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0.85</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0.95</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0.92</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zh-CN" sz="900" kern="100">
                          <a:effectLst/>
                          <a:latin typeface="Times New Roman" panose="02020603050405020304" pitchFamily="18" charset="0"/>
                          <a:ea typeface="宋体" panose="02010600030101010101" pitchFamily="2" charset="-122"/>
                        </a:rPr>
                        <a:t>—</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extLst>
                  <a:ext uri="{0D108BD9-81ED-4DB2-BD59-A6C34878D82A}">
                    <a16:rowId xmlns:a16="http://schemas.microsoft.com/office/drawing/2014/main" val="834911371"/>
                  </a:ext>
                </a:extLst>
              </a:tr>
              <a:tr h="225122">
                <a:tc>
                  <a:txBody>
                    <a:bodyPr/>
                    <a:lstStyle/>
                    <a:p>
                      <a:pPr algn="ctr"/>
                      <a:r>
                        <a:rPr lang="en-US" sz="900" kern="100">
                          <a:effectLst/>
                          <a:latin typeface="Times New Roman" panose="02020603050405020304" pitchFamily="18" charset="0"/>
                          <a:ea typeface="宋体" panose="02010600030101010101" pitchFamily="2" charset="-122"/>
                        </a:rPr>
                        <a:t>DenseASPP</a:t>
                      </a:r>
                      <a:r>
                        <a:rPr lang="en-US" sz="900" kern="100" baseline="30000">
                          <a:effectLst/>
                          <a:latin typeface="Times New Roman" panose="02020603050405020304" pitchFamily="18" charset="0"/>
                          <a:ea typeface="宋体" panose="02010600030101010101" pitchFamily="2" charset="-122"/>
                        </a:rPr>
                        <a:t>[28]</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0.95</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0.90</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0.97</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0.86</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zh-CN" sz="900" kern="100">
                          <a:effectLst/>
                          <a:latin typeface="Times New Roman" panose="02020603050405020304" pitchFamily="18" charset="0"/>
                          <a:ea typeface="宋体" panose="02010600030101010101" pitchFamily="2" charset="-122"/>
                        </a:rPr>
                        <a:t>—</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extLst>
                  <a:ext uri="{0D108BD9-81ED-4DB2-BD59-A6C34878D82A}">
                    <a16:rowId xmlns:a16="http://schemas.microsoft.com/office/drawing/2014/main" val="1470470356"/>
                  </a:ext>
                </a:extLst>
              </a:tr>
              <a:tr h="225122">
                <a:tc>
                  <a:txBody>
                    <a:bodyPr/>
                    <a:lstStyle/>
                    <a:p>
                      <a:pPr algn="ctr"/>
                      <a:r>
                        <a:rPr lang="en-US" sz="900" kern="100">
                          <a:effectLst/>
                          <a:latin typeface="Times New Roman" panose="02020603050405020304" pitchFamily="18" charset="0"/>
                          <a:ea typeface="宋体" panose="02010600030101010101" pitchFamily="2" charset="-122"/>
                        </a:rPr>
                        <a:t>SegNet</a:t>
                      </a:r>
                      <a:r>
                        <a:rPr lang="en-US" sz="900" kern="100" baseline="30000">
                          <a:effectLst/>
                          <a:latin typeface="Times New Roman" panose="02020603050405020304" pitchFamily="18" charset="0"/>
                          <a:ea typeface="宋体" panose="02010600030101010101" pitchFamily="2" charset="-122"/>
                        </a:rPr>
                        <a:t>[29]</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0.96</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0.92</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0.98</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0.89</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zh-CN" sz="900" kern="100">
                          <a:effectLst/>
                          <a:latin typeface="Times New Roman" panose="02020603050405020304" pitchFamily="18" charset="0"/>
                          <a:ea typeface="宋体" panose="02010600030101010101" pitchFamily="2" charset="-122"/>
                        </a:rPr>
                        <a:t>—</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extLst>
                  <a:ext uri="{0D108BD9-81ED-4DB2-BD59-A6C34878D82A}">
                    <a16:rowId xmlns:a16="http://schemas.microsoft.com/office/drawing/2014/main" val="2450981314"/>
                  </a:ext>
                </a:extLst>
              </a:tr>
              <a:tr h="225122">
                <a:tc>
                  <a:txBody>
                    <a:bodyPr/>
                    <a:lstStyle/>
                    <a:p>
                      <a:pPr algn="ctr"/>
                      <a:r>
                        <a:rPr lang="en-US" sz="900" kern="100">
                          <a:effectLst/>
                          <a:latin typeface="Times New Roman" panose="02020603050405020304" pitchFamily="18" charset="0"/>
                          <a:ea typeface="宋体" panose="02010600030101010101" pitchFamily="2" charset="-122"/>
                        </a:rPr>
                        <a:t>BASNet</a:t>
                      </a:r>
                      <a:r>
                        <a:rPr lang="en-US" sz="900" kern="100" baseline="30000">
                          <a:effectLst/>
                          <a:latin typeface="Times New Roman" panose="02020603050405020304" pitchFamily="18" charset="0"/>
                          <a:ea typeface="宋体" panose="02010600030101010101" pitchFamily="2" charset="-122"/>
                        </a:rPr>
                        <a:t>[29]</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0.96</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0.94</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0.98</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en-US" sz="900" kern="100">
                          <a:effectLst/>
                          <a:latin typeface="Times New Roman" panose="02020603050405020304" pitchFamily="18" charset="0"/>
                          <a:ea typeface="宋体" panose="02010600030101010101" pitchFamily="2" charset="-122"/>
                        </a:rPr>
                        <a:t>0.90</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tc>
                  <a:txBody>
                    <a:bodyPr/>
                    <a:lstStyle/>
                    <a:p>
                      <a:pPr algn="ctr"/>
                      <a:r>
                        <a:rPr lang="zh-CN" sz="900" kern="100">
                          <a:effectLst/>
                          <a:latin typeface="Times New Roman" panose="02020603050405020304" pitchFamily="18" charset="0"/>
                          <a:ea typeface="宋体" panose="02010600030101010101" pitchFamily="2" charset="-122"/>
                        </a:rPr>
                        <a:t>—</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a:noFill/>
                    </a:lnB>
                  </a:tcPr>
                </a:tc>
                <a:extLst>
                  <a:ext uri="{0D108BD9-81ED-4DB2-BD59-A6C34878D82A}">
                    <a16:rowId xmlns:a16="http://schemas.microsoft.com/office/drawing/2014/main" val="3375747347"/>
                  </a:ext>
                </a:extLst>
              </a:tr>
              <a:tr h="225122">
                <a:tc>
                  <a:txBody>
                    <a:bodyPr/>
                    <a:lstStyle/>
                    <a:p>
                      <a:pPr algn="ctr"/>
                      <a:r>
                        <a:rPr lang="en-US" sz="900" kern="100" dirty="0">
                          <a:effectLst/>
                          <a:latin typeface="Times New Roman" panose="02020603050405020304" pitchFamily="18" charset="0"/>
                          <a:ea typeface="宋体" panose="02010600030101010101" pitchFamily="2" charset="-122"/>
                        </a:rPr>
                        <a:t>Mask R-CNN</a:t>
                      </a:r>
                      <a:r>
                        <a:rPr lang="en-US" sz="900" kern="100" baseline="30000" dirty="0">
                          <a:effectLst/>
                          <a:latin typeface="Times New Roman" panose="02020603050405020304" pitchFamily="18" charset="0"/>
                          <a:ea typeface="宋体" panose="02010600030101010101" pitchFamily="2" charset="-122"/>
                        </a:rPr>
                        <a:t>[31]</a:t>
                      </a:r>
                      <a:endParaRPr lang="zh-CN" sz="800" kern="100" dirty="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r>
                        <a:rPr lang="en-US" sz="900" b="1" kern="100">
                          <a:effectLst/>
                          <a:latin typeface="Times New Roman" panose="02020603050405020304" pitchFamily="18" charset="0"/>
                          <a:ea typeface="宋体" panose="02010600030101010101" pitchFamily="2" charset="-122"/>
                        </a:rPr>
                        <a:t>0.98</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r>
                        <a:rPr lang="en-US" sz="900" b="1" kern="100">
                          <a:effectLst/>
                          <a:latin typeface="Times New Roman" panose="02020603050405020304" pitchFamily="18" charset="0"/>
                          <a:ea typeface="宋体" panose="02010600030101010101" pitchFamily="2" charset="-122"/>
                        </a:rPr>
                        <a:t>0.94</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r>
                        <a:rPr lang="en-US" sz="900" b="1" kern="100">
                          <a:effectLst/>
                          <a:latin typeface="Times New Roman" panose="02020603050405020304" pitchFamily="18" charset="0"/>
                          <a:ea typeface="宋体" panose="02010600030101010101" pitchFamily="2" charset="-122"/>
                        </a:rPr>
                        <a:t>0.99</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r>
                        <a:rPr lang="en-US" sz="900" b="1" kern="100">
                          <a:effectLst/>
                          <a:latin typeface="Times New Roman" panose="02020603050405020304" pitchFamily="18" charset="0"/>
                          <a:ea typeface="宋体" panose="02010600030101010101" pitchFamily="2" charset="-122"/>
                        </a:rPr>
                        <a:t>0.84</a:t>
                      </a:r>
                      <a:endParaRPr lang="zh-CN" sz="800" kern="10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r>
                        <a:rPr lang="en-US" sz="900" b="1" kern="100" dirty="0">
                          <a:effectLst/>
                          <a:latin typeface="Times New Roman" panose="02020603050405020304" pitchFamily="18" charset="0"/>
                          <a:ea typeface="宋体" panose="02010600030101010101" pitchFamily="2" charset="-122"/>
                        </a:rPr>
                        <a:t>0.88</a:t>
                      </a:r>
                      <a:endParaRPr lang="zh-CN" sz="800" kern="100" dirty="0">
                        <a:effectLst/>
                        <a:latin typeface="Times New Roman" panose="02020603050405020304" pitchFamily="18" charset="0"/>
                        <a:ea typeface="宋体" panose="02010600030101010101" pitchFamily="2" charset="-122"/>
                      </a:endParaRPr>
                    </a:p>
                  </a:txBody>
                  <a:tcPr marL="54574" marR="54574" marT="0" marB="0">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7737087"/>
                  </a:ext>
                </a:extLst>
              </a:tr>
            </a:tbl>
          </a:graphicData>
        </a:graphic>
      </p:graphicFrame>
      <p:sp>
        <p:nvSpPr>
          <p:cNvPr id="12" name="文本框 11">
            <a:extLst>
              <a:ext uri="{FF2B5EF4-FFF2-40B4-BE49-F238E27FC236}">
                <a16:creationId xmlns:a16="http://schemas.microsoft.com/office/drawing/2014/main" id="{5CE7D3B9-2C64-537B-3048-9A090F758A48}"/>
              </a:ext>
            </a:extLst>
          </p:cNvPr>
          <p:cNvSpPr txBox="1"/>
          <p:nvPr/>
        </p:nvSpPr>
        <p:spPr>
          <a:xfrm>
            <a:off x="5944480" y="1225273"/>
            <a:ext cx="3041389" cy="2959977"/>
          </a:xfrm>
          <a:prstGeom prst="rect">
            <a:avLst/>
          </a:prstGeom>
          <a:noFill/>
        </p:spPr>
        <p:txBody>
          <a:bodyPr wrap="square" rtlCol="0">
            <a:spAutoFit/>
          </a:bodyPr>
          <a:lstStyle/>
          <a:p>
            <a:pPr>
              <a:lnSpc>
                <a:spcPct val="150000"/>
              </a:lnSpc>
            </a:pP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        表</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中，突出显示了两类方法的最佳结果。由表可知，深度学习方法相比于传统图像处理方法有着明显的优势。在特异性上，</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Mask R-CNN</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方法的结果接近于区域分裂合并算法，但考虑到其他性能，</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Mask R-CNN</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明显更优越。此外，值得注意的是，</a:t>
            </a:r>
            <a:r>
              <a:rPr lang="zh-CN" altLang="en-US" sz="1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没有任何一种无监督学习方法能够像深度学习方法一样具有多项高评分指标。</a:t>
            </a:r>
          </a:p>
        </p:txBody>
      </p:sp>
      <p:sp>
        <p:nvSpPr>
          <p:cNvPr id="3" name="文本框 2">
            <a:extLst>
              <a:ext uri="{FF2B5EF4-FFF2-40B4-BE49-F238E27FC236}">
                <a16:creationId xmlns:a16="http://schemas.microsoft.com/office/drawing/2014/main" id="{A50479DE-6EEF-450B-3921-FA618F210081}"/>
              </a:ext>
            </a:extLst>
          </p:cNvPr>
          <p:cNvSpPr txBox="1"/>
          <p:nvPr/>
        </p:nvSpPr>
        <p:spPr>
          <a:xfrm>
            <a:off x="1966702" y="560941"/>
            <a:ext cx="2336760" cy="281167"/>
          </a:xfrm>
          <a:prstGeom prst="rect">
            <a:avLst/>
          </a:prstGeom>
          <a:noFill/>
        </p:spPr>
        <p:txBody>
          <a:bodyPr wrap="square" rtlCol="0">
            <a:spAutoFit/>
          </a:bodyPr>
          <a:lstStyle/>
          <a:p>
            <a:pPr>
              <a:lnSpc>
                <a:spcPct val="130000"/>
              </a:lnSpc>
            </a:pPr>
            <a:r>
              <a:rPr lang="zh-CN" altLang="en-US" sz="1050" dirty="0">
                <a:latin typeface="宋体" panose="02010600030101010101" pitchFamily="2" charset="-122"/>
                <a:ea typeface="宋体" panose="02010600030101010101" pitchFamily="2" charset="-122"/>
                <a:cs typeface="Times New Roman" panose="02020603050405020304" pitchFamily="18" charset="0"/>
              </a:rPr>
              <a:t>表</a:t>
            </a:r>
            <a:r>
              <a:rPr lang="en-US" altLang="zh-CN" sz="1050" dirty="0">
                <a:latin typeface="宋体" panose="02010600030101010101" pitchFamily="2" charset="-122"/>
                <a:ea typeface="宋体" panose="02010600030101010101" pitchFamily="2" charset="-122"/>
                <a:cs typeface="Times New Roman" panose="02020603050405020304" pitchFamily="18" charset="0"/>
              </a:rPr>
              <a:t>1</a:t>
            </a:r>
            <a:r>
              <a:rPr lang="zh-CN" altLang="en-US" sz="1050" dirty="0">
                <a:latin typeface="宋体" panose="02010600030101010101" pitchFamily="2" charset="-122"/>
                <a:ea typeface="宋体" panose="02010600030101010101" pitchFamily="2" charset="-122"/>
                <a:cs typeface="Times New Roman" panose="02020603050405020304" pitchFamily="18" charset="0"/>
              </a:rPr>
              <a:t> 传统方法与深度学习方法的比较</a:t>
            </a:r>
          </a:p>
        </p:txBody>
      </p:sp>
    </p:spTree>
    <p:extLst>
      <p:ext uri="{BB962C8B-B14F-4D97-AF65-F5344CB8AC3E}">
        <p14:creationId xmlns:p14="http://schemas.microsoft.com/office/powerpoint/2010/main" val="136038437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6"/>
          <p:cNvSpPr>
            <a:spLocks noChangeArrowheads="1"/>
          </p:cNvSpPr>
          <p:nvPr/>
        </p:nvSpPr>
        <p:spPr bwMode="auto">
          <a:xfrm>
            <a:off x="476188" y="208028"/>
            <a:ext cx="1423784"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000" b="1" dirty="0">
                <a:solidFill>
                  <a:schemeClr val="accent1"/>
                </a:solidFill>
                <a:latin typeface="Arial" panose="020B0604020202020204" pitchFamily="34" charset="0"/>
              </a:rPr>
              <a:t>3.</a:t>
            </a:r>
            <a:r>
              <a:rPr lang="zh-CN" altLang="en-US" sz="2000" b="1" dirty="0">
                <a:solidFill>
                  <a:schemeClr val="accent1"/>
                </a:solidFill>
                <a:latin typeface="Arial" panose="020B0604020202020204" pitchFamily="34" charset="0"/>
              </a:rPr>
              <a:t>研究难点</a:t>
            </a:r>
          </a:p>
        </p:txBody>
      </p:sp>
      <p:sp>
        <p:nvSpPr>
          <p:cNvPr id="20"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
        <p:nvSpPr>
          <p:cNvPr id="6" name="文本1">
            <a:extLst>
              <a:ext uri="{FF2B5EF4-FFF2-40B4-BE49-F238E27FC236}">
                <a16:creationId xmlns:a16="http://schemas.microsoft.com/office/drawing/2014/main" id="{63A335B2-0F91-98A0-04D0-673A38704EEA}"/>
              </a:ext>
            </a:extLst>
          </p:cNvPr>
          <p:cNvSpPr>
            <a:spLocks noChangeArrowheads="1"/>
          </p:cNvSpPr>
          <p:nvPr/>
        </p:nvSpPr>
        <p:spPr bwMode="gray">
          <a:xfrm>
            <a:off x="2635600" y="1045602"/>
            <a:ext cx="4434093" cy="896993"/>
          </a:xfrm>
          <a:prstGeom prst="roundRect">
            <a:avLst>
              <a:gd name="adj" fmla="val 11505"/>
            </a:avLst>
          </a:prstGeom>
          <a:noFill/>
          <a:ln w="15875" cap="flat" cmpd="sng" algn="ctr">
            <a:solidFill>
              <a:schemeClr val="accent1"/>
            </a:solidFill>
            <a:prstDash val="solid"/>
          </a:ln>
          <a:effectLst/>
        </p:spPr>
        <p:txBody>
          <a:bodyPr lIns="62118" tIns="31058" rIns="62118" bIns="31058" anchor="ctr"/>
          <a:ls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200" dirty="0">
                <a:solidFill>
                  <a:schemeClr val="tx1">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rPr>
              <a:t>与其他图像不同，牙齿图像中往往存在</a:t>
            </a:r>
            <a:r>
              <a:rPr lang="zh-CN" altLang="en-US" sz="1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边界模糊、牙齿错位</a:t>
            </a:r>
            <a:r>
              <a:rPr lang="zh-CN" altLang="en-US" sz="1200" dirty="0">
                <a:solidFill>
                  <a:schemeClr val="tx1">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rPr>
              <a:t>等复杂情况，在分割牙齿图像时，牙齿边缘的细节信息十分重要，如何提高牙齿边缘分割精度是一个研究难点。</a:t>
            </a:r>
          </a:p>
        </p:txBody>
      </p:sp>
      <p:sp>
        <p:nvSpPr>
          <p:cNvPr id="7" name="标题1">
            <a:extLst>
              <a:ext uri="{FF2B5EF4-FFF2-40B4-BE49-F238E27FC236}">
                <a16:creationId xmlns:a16="http://schemas.microsoft.com/office/drawing/2014/main" id="{DFB8BD97-0205-76C7-4539-52138B578BD6}"/>
              </a:ext>
            </a:extLst>
          </p:cNvPr>
          <p:cNvSpPr>
            <a:spLocks noChangeArrowheads="1"/>
          </p:cNvSpPr>
          <p:nvPr/>
        </p:nvSpPr>
        <p:spPr bwMode="gray">
          <a:xfrm>
            <a:off x="1703646" y="1041011"/>
            <a:ext cx="931954" cy="901585"/>
          </a:xfrm>
          <a:prstGeom prst="roundRect">
            <a:avLst>
              <a:gd name="adj" fmla="val 11921"/>
            </a:avLst>
          </a:prstGeom>
          <a:solidFill>
            <a:schemeClr val="accent1"/>
          </a:solidFill>
          <a:ln w="25400" cap="flat" cmpd="sng" algn="ctr">
            <a:noFill/>
            <a:prstDash val="solid"/>
          </a:ln>
          <a:effectLst/>
        </p:spPr>
        <p:txBody>
          <a:bodyPr lIns="62118" tIns="31058" rIns="62118" bIns="31058" anchor="ctr"/>
          <a:ls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400" b="1" dirty="0">
                <a:solidFill>
                  <a:sysClr val="window" lastClr="FFFFFF">
                    <a:lumMod val="95000"/>
                  </a:sysClr>
                </a:solidFill>
                <a:latin typeface="微软雅黑" pitchFamily="34" charset="-122"/>
                <a:ea typeface="微软雅黑" pitchFamily="34" charset="-122"/>
              </a:rPr>
              <a:t>难点一</a:t>
            </a:r>
          </a:p>
        </p:txBody>
      </p:sp>
      <p:sp>
        <p:nvSpPr>
          <p:cNvPr id="8" name="文本2">
            <a:extLst>
              <a:ext uri="{FF2B5EF4-FFF2-40B4-BE49-F238E27FC236}">
                <a16:creationId xmlns:a16="http://schemas.microsoft.com/office/drawing/2014/main" id="{ECD001AF-B26B-F448-F886-4F9169E7717E}"/>
              </a:ext>
            </a:extLst>
          </p:cNvPr>
          <p:cNvSpPr>
            <a:spLocks noChangeArrowheads="1"/>
          </p:cNvSpPr>
          <p:nvPr/>
        </p:nvSpPr>
        <p:spPr bwMode="gray">
          <a:xfrm>
            <a:off x="2635600" y="2135635"/>
            <a:ext cx="4434093" cy="894027"/>
          </a:xfrm>
          <a:prstGeom prst="roundRect">
            <a:avLst>
              <a:gd name="adj" fmla="val 11505"/>
            </a:avLst>
          </a:prstGeom>
          <a:noFill/>
          <a:ln w="15875" cap="flat" cmpd="sng" algn="ctr">
            <a:solidFill>
              <a:schemeClr val="accent1"/>
            </a:solidFill>
            <a:prstDash val="solid"/>
          </a:ln>
          <a:effectLst/>
        </p:spPr>
        <p:txBody>
          <a:bodyPr lIns="62118" tIns="31058" rIns="62118" bIns="31058" anchor="ctr"/>
          <a:ls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a:lstStyle>
          <a:p>
            <a:r>
              <a:rPr lang="zh-CN" altLang="en-US" sz="1200" dirty="0">
                <a:solidFill>
                  <a:schemeClr val="tx1">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rPr>
              <a:t>目前，智齿疾病</a:t>
            </a:r>
            <a:r>
              <a:rPr lang="zh-CN" altLang="en-US" sz="1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发病率高</a:t>
            </a:r>
            <a:r>
              <a:rPr lang="zh-CN" altLang="en-US" sz="1200" dirty="0">
                <a:solidFill>
                  <a:schemeClr val="tx1">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rPr>
              <a:t>、医生</a:t>
            </a:r>
            <a:r>
              <a:rPr lang="zh-CN" altLang="en-US" sz="1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诊断效率较低</a:t>
            </a:r>
            <a:r>
              <a:rPr lang="zh-CN" altLang="en-US" sz="1200" dirty="0">
                <a:solidFill>
                  <a:schemeClr val="tx1">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rPr>
              <a:t>，如何提升口腔门诊就诊效率，开发一套辅助口腔医生进行智齿诊断的方法是一个研究难点。</a:t>
            </a:r>
          </a:p>
        </p:txBody>
      </p:sp>
      <p:sp>
        <p:nvSpPr>
          <p:cNvPr id="9" name="标题2">
            <a:extLst>
              <a:ext uri="{FF2B5EF4-FFF2-40B4-BE49-F238E27FC236}">
                <a16:creationId xmlns:a16="http://schemas.microsoft.com/office/drawing/2014/main" id="{AF23CE7D-4D14-5474-D388-01408A2040B6}"/>
              </a:ext>
            </a:extLst>
          </p:cNvPr>
          <p:cNvSpPr>
            <a:spLocks noChangeArrowheads="1"/>
          </p:cNvSpPr>
          <p:nvPr/>
        </p:nvSpPr>
        <p:spPr bwMode="gray">
          <a:xfrm>
            <a:off x="1703646" y="2135635"/>
            <a:ext cx="931955" cy="894027"/>
          </a:xfrm>
          <a:prstGeom prst="roundRect">
            <a:avLst>
              <a:gd name="adj" fmla="val 11921"/>
            </a:avLst>
          </a:prstGeom>
          <a:solidFill>
            <a:schemeClr val="accent1"/>
          </a:solidFill>
          <a:ln w="25400" cap="flat" cmpd="sng" algn="ctr">
            <a:noFill/>
            <a:prstDash val="solid"/>
          </a:ln>
          <a:effectLst/>
        </p:spPr>
        <p:txBody>
          <a:bodyPr lIns="62118" tIns="31058" rIns="62118" bIns="31058" anchor="ctr"/>
          <a:ls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b="1" dirty="0">
                <a:solidFill>
                  <a:sysClr val="window" lastClr="FFFFFF">
                    <a:lumMod val="95000"/>
                  </a:sysClr>
                </a:solidFill>
                <a:latin typeface="微软雅黑" pitchFamily="34" charset="-122"/>
                <a:ea typeface="微软雅黑" pitchFamily="34" charset="-122"/>
              </a:rPr>
              <a:t>难点</a:t>
            </a:r>
            <a:r>
              <a:rPr lang="zh-CN" altLang="en-US" sz="1400" b="1" dirty="0">
                <a:solidFill>
                  <a:sysClr val="window" lastClr="FFFFFF">
                    <a:lumMod val="95000"/>
                  </a:sysClr>
                </a:solidFill>
                <a:latin typeface="微软雅黑" pitchFamily="34" charset="-122"/>
                <a:ea typeface="微软雅黑" pitchFamily="34" charset="-122"/>
              </a:rPr>
              <a:t>二</a:t>
            </a:r>
          </a:p>
        </p:txBody>
      </p:sp>
      <p:sp>
        <p:nvSpPr>
          <p:cNvPr id="10" name="文本3">
            <a:extLst>
              <a:ext uri="{FF2B5EF4-FFF2-40B4-BE49-F238E27FC236}">
                <a16:creationId xmlns:a16="http://schemas.microsoft.com/office/drawing/2014/main" id="{4A528BC7-8310-FD95-4A74-B0880D1FFCFF}"/>
              </a:ext>
            </a:extLst>
          </p:cNvPr>
          <p:cNvSpPr>
            <a:spLocks noChangeArrowheads="1"/>
          </p:cNvSpPr>
          <p:nvPr/>
        </p:nvSpPr>
        <p:spPr bwMode="ltGray">
          <a:xfrm>
            <a:off x="2635600" y="3216439"/>
            <a:ext cx="4434093" cy="886051"/>
          </a:xfrm>
          <a:prstGeom prst="roundRect">
            <a:avLst>
              <a:gd name="adj" fmla="val 11505"/>
            </a:avLst>
          </a:prstGeom>
          <a:noFill/>
          <a:ln w="15875" cap="flat" cmpd="sng" algn="ctr">
            <a:solidFill>
              <a:schemeClr val="accent1"/>
            </a:solidFill>
            <a:prstDash val="solid"/>
          </a:ln>
          <a:effectLst/>
        </p:spPr>
        <p:txBody>
          <a:bodyPr lIns="62118" tIns="31058" rIns="62118" bIns="31058" anchor="ctr"/>
          <a:ls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a:lstStyle>
          <a:p>
            <a:r>
              <a:rPr lang="zh-CN" altLang="en-US" sz="1200" dirty="0">
                <a:solidFill>
                  <a:schemeClr val="tx1">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rPr>
              <a:t>由于牙齿</a:t>
            </a:r>
            <a:r>
              <a:rPr lang="en-US" altLang="zh-CN" sz="1200" dirty="0">
                <a:solidFill>
                  <a:schemeClr val="tx1">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rPr>
              <a:t>X</a:t>
            </a:r>
            <a:r>
              <a:rPr lang="zh-CN" altLang="en-US" sz="1200" dirty="0">
                <a:solidFill>
                  <a:schemeClr val="tx1">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rPr>
              <a:t>射线图像中</a:t>
            </a:r>
            <a:r>
              <a:rPr lang="zh-CN" altLang="en-US" sz="1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背景结构复杂</a:t>
            </a:r>
            <a:r>
              <a:rPr lang="zh-CN" altLang="en-US" sz="1200" dirty="0">
                <a:solidFill>
                  <a:schemeClr val="tx1">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rPr>
              <a:t>且不同牙齿类型之间存在</a:t>
            </a:r>
            <a:r>
              <a:rPr lang="zh-CN" altLang="en-US" sz="1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结构差异性</a:t>
            </a:r>
            <a:r>
              <a:rPr lang="zh-CN" altLang="en-US" sz="1200" dirty="0">
                <a:solidFill>
                  <a:schemeClr val="tx1">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rPr>
              <a:t>，如何从带有复杂背景的牙齿图像中提取出更精细且有价值的信息是一个研究难点。</a:t>
            </a:r>
            <a:endParaRPr lang="en-US" altLang="zh-CN" sz="1200" dirty="0">
              <a:solidFill>
                <a:schemeClr val="tx1">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标题3">
            <a:extLst>
              <a:ext uri="{FF2B5EF4-FFF2-40B4-BE49-F238E27FC236}">
                <a16:creationId xmlns:a16="http://schemas.microsoft.com/office/drawing/2014/main" id="{D84CB67F-024A-5A37-FD9E-E6E74C0A1CD9}"/>
              </a:ext>
            </a:extLst>
          </p:cNvPr>
          <p:cNvSpPr>
            <a:spLocks noChangeArrowheads="1"/>
          </p:cNvSpPr>
          <p:nvPr/>
        </p:nvSpPr>
        <p:spPr bwMode="gray">
          <a:xfrm>
            <a:off x="1703646" y="3216439"/>
            <a:ext cx="931954" cy="886051"/>
          </a:xfrm>
          <a:prstGeom prst="roundRect">
            <a:avLst>
              <a:gd name="adj" fmla="val 11921"/>
            </a:avLst>
          </a:prstGeom>
          <a:solidFill>
            <a:schemeClr val="accent1"/>
          </a:solidFill>
          <a:ln w="25400" cap="flat" cmpd="sng" algn="ctr">
            <a:noFill/>
            <a:prstDash val="solid"/>
          </a:ln>
          <a:effectLst/>
        </p:spPr>
        <p:txBody>
          <a:bodyPr lIns="62118" tIns="31058" rIns="62118" bIns="31058" anchor="ctr"/>
          <a:ls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b="1" dirty="0">
                <a:solidFill>
                  <a:sysClr val="window" lastClr="FFFFFF">
                    <a:lumMod val="95000"/>
                  </a:sysClr>
                </a:solidFill>
                <a:latin typeface="微软雅黑" pitchFamily="34" charset="-122"/>
                <a:ea typeface="微软雅黑" pitchFamily="34" charset="-122"/>
              </a:rPr>
              <a:t>难点</a:t>
            </a:r>
            <a:r>
              <a:rPr lang="zh-CN" altLang="en-US" sz="1400" b="1" dirty="0">
                <a:solidFill>
                  <a:sysClr val="window" lastClr="FFFFFF">
                    <a:lumMod val="95000"/>
                  </a:sysClr>
                </a:solidFill>
                <a:latin typeface="微软雅黑" pitchFamily="34" charset="-122"/>
                <a:ea typeface="微软雅黑" pitchFamily="34" charset="-122"/>
              </a:rPr>
              <a:t>三</a:t>
            </a:r>
          </a:p>
        </p:txBody>
      </p:sp>
    </p:spTree>
    <p:extLst>
      <p:ext uri="{BB962C8B-B14F-4D97-AF65-F5344CB8AC3E}">
        <p14:creationId xmlns:p14="http://schemas.microsoft.com/office/powerpoint/2010/main" val="459363103"/>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6"/>
          <p:cNvSpPr>
            <a:spLocks noChangeArrowheads="1"/>
          </p:cNvSpPr>
          <p:nvPr/>
        </p:nvSpPr>
        <p:spPr bwMode="auto">
          <a:xfrm>
            <a:off x="476188" y="208028"/>
            <a:ext cx="1423784"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000" b="1" dirty="0">
                <a:solidFill>
                  <a:schemeClr val="accent1"/>
                </a:solidFill>
                <a:latin typeface="Arial" panose="020B0604020202020204" pitchFamily="34" charset="0"/>
              </a:rPr>
              <a:t>4.</a:t>
            </a:r>
            <a:r>
              <a:rPr lang="zh-CN" altLang="en-US" sz="2000" b="1" dirty="0">
                <a:solidFill>
                  <a:schemeClr val="accent1"/>
                </a:solidFill>
                <a:latin typeface="Arial" panose="020B0604020202020204" pitchFamily="34" charset="0"/>
              </a:rPr>
              <a:t>研究内容</a:t>
            </a:r>
          </a:p>
        </p:txBody>
      </p:sp>
      <p:sp>
        <p:nvSpPr>
          <p:cNvPr id="20"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
        <p:nvSpPr>
          <p:cNvPr id="3" name="箭头3">
            <a:extLst>
              <a:ext uri="{FF2B5EF4-FFF2-40B4-BE49-F238E27FC236}">
                <a16:creationId xmlns:a16="http://schemas.microsoft.com/office/drawing/2014/main" id="{34C79640-11E0-1778-EEA9-CE2F06929A96}"/>
              </a:ext>
            </a:extLst>
          </p:cNvPr>
          <p:cNvSpPr>
            <a:spLocks/>
          </p:cNvSpPr>
          <p:nvPr/>
        </p:nvSpPr>
        <p:spPr bwMode="gray">
          <a:xfrm flipV="1">
            <a:off x="1022939" y="2583064"/>
            <a:ext cx="819764" cy="114053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a:lstStyle>
          <a:p>
            <a:pPr>
              <a:defRPr/>
            </a:pPr>
            <a:endParaRPr lang="zh-CN" altLang="en-US" sz="900">
              <a:solidFill>
                <a:sysClr val="windowText" lastClr="000000"/>
              </a:solidFill>
              <a:latin typeface="Calibri"/>
              <a:ea typeface="宋体"/>
            </a:endParaRPr>
          </a:p>
        </p:txBody>
      </p:sp>
      <p:sp>
        <p:nvSpPr>
          <p:cNvPr id="4" name="箭头2">
            <a:extLst>
              <a:ext uri="{FF2B5EF4-FFF2-40B4-BE49-F238E27FC236}">
                <a16:creationId xmlns:a16="http://schemas.microsoft.com/office/drawing/2014/main" id="{4856788C-BB8C-B195-ED0C-9B31431E67F6}"/>
              </a:ext>
            </a:extLst>
          </p:cNvPr>
          <p:cNvSpPr>
            <a:spLocks/>
          </p:cNvSpPr>
          <p:nvPr/>
        </p:nvSpPr>
        <p:spPr bwMode="gray">
          <a:xfrm rot="16200000">
            <a:off x="1238950" y="2108409"/>
            <a:ext cx="243647" cy="974403"/>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a:lstStyle>
          <a:p>
            <a:pPr>
              <a:defRPr/>
            </a:pPr>
            <a:endParaRPr lang="zh-CN" altLang="en-US" sz="900">
              <a:solidFill>
                <a:sysClr val="windowText" lastClr="000000"/>
              </a:solidFill>
              <a:latin typeface="Calibri"/>
              <a:ea typeface="宋体"/>
            </a:endParaRPr>
          </a:p>
        </p:txBody>
      </p:sp>
      <p:sp>
        <p:nvSpPr>
          <p:cNvPr id="5" name="箭头1">
            <a:extLst>
              <a:ext uri="{FF2B5EF4-FFF2-40B4-BE49-F238E27FC236}">
                <a16:creationId xmlns:a16="http://schemas.microsoft.com/office/drawing/2014/main" id="{7FB18024-EBF2-0E5E-00C5-E4E1E893DCD7}"/>
              </a:ext>
            </a:extLst>
          </p:cNvPr>
          <p:cNvSpPr>
            <a:spLocks/>
          </p:cNvSpPr>
          <p:nvPr/>
        </p:nvSpPr>
        <p:spPr bwMode="gray">
          <a:xfrm>
            <a:off x="1017668" y="1337156"/>
            <a:ext cx="819764" cy="132119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a:lstStyle>
          <a:p>
            <a:pPr>
              <a:defRPr/>
            </a:pPr>
            <a:endParaRPr lang="zh-CN" altLang="en-US" sz="900">
              <a:solidFill>
                <a:sysClr val="windowText" lastClr="000000"/>
              </a:solidFill>
              <a:latin typeface="Calibri"/>
              <a:ea typeface="宋体"/>
            </a:endParaRPr>
          </a:p>
        </p:txBody>
      </p:sp>
      <p:sp>
        <p:nvSpPr>
          <p:cNvPr id="6" name="文本1">
            <a:extLst>
              <a:ext uri="{FF2B5EF4-FFF2-40B4-BE49-F238E27FC236}">
                <a16:creationId xmlns:a16="http://schemas.microsoft.com/office/drawing/2014/main" id="{63A335B2-0F91-98A0-04D0-673A38704EEA}"/>
              </a:ext>
            </a:extLst>
          </p:cNvPr>
          <p:cNvSpPr>
            <a:spLocks noChangeArrowheads="1"/>
          </p:cNvSpPr>
          <p:nvPr/>
        </p:nvSpPr>
        <p:spPr bwMode="gray">
          <a:xfrm>
            <a:off x="3020610" y="1045602"/>
            <a:ext cx="4434093" cy="896993"/>
          </a:xfrm>
          <a:prstGeom prst="roundRect">
            <a:avLst>
              <a:gd name="adj" fmla="val 11505"/>
            </a:avLst>
          </a:prstGeom>
          <a:noFill/>
          <a:ln w="15875" cap="flat" cmpd="sng" algn="ctr">
            <a:solidFill>
              <a:schemeClr val="accent1"/>
            </a:solidFill>
            <a:prstDash val="solid"/>
          </a:ln>
          <a:effectLst/>
        </p:spPr>
        <p:txBody>
          <a:bodyPr lIns="62118" tIns="31058" rIns="62118" bIns="31058" anchor="ctr"/>
          <a:ls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200" dirty="0">
                <a:solidFill>
                  <a:schemeClr val="tx1">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rPr>
              <a:t>针对牙齿全景</a:t>
            </a:r>
            <a:r>
              <a:rPr lang="en-US" altLang="zh-CN" sz="1200" dirty="0">
                <a:solidFill>
                  <a:schemeClr val="tx1">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rPr>
              <a:t>X-</a:t>
            </a:r>
            <a:r>
              <a:rPr lang="zh-CN" altLang="en-US" sz="1200" dirty="0">
                <a:solidFill>
                  <a:schemeClr val="tx1">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rPr>
              <a:t>射线图像中，牙齿边界模糊导致的牙齿分割精度不高的问题，提出了一种</a:t>
            </a:r>
            <a:r>
              <a:rPr lang="zh-CN" altLang="en-US" sz="1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基于双注意力机制</a:t>
            </a:r>
            <a:r>
              <a:rPr lang="zh-CN" altLang="en-US" sz="1200" dirty="0">
                <a:solidFill>
                  <a:schemeClr val="tx1">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rPr>
              <a:t>的牙齿实例分割网络，旨在提高牙科全景图像实例分割的准确性。</a:t>
            </a:r>
          </a:p>
        </p:txBody>
      </p:sp>
      <p:sp>
        <p:nvSpPr>
          <p:cNvPr id="7" name="标题1">
            <a:extLst>
              <a:ext uri="{FF2B5EF4-FFF2-40B4-BE49-F238E27FC236}">
                <a16:creationId xmlns:a16="http://schemas.microsoft.com/office/drawing/2014/main" id="{DFB8BD97-0205-76C7-4539-52138B578BD6}"/>
              </a:ext>
            </a:extLst>
          </p:cNvPr>
          <p:cNvSpPr>
            <a:spLocks noChangeArrowheads="1"/>
          </p:cNvSpPr>
          <p:nvPr/>
        </p:nvSpPr>
        <p:spPr bwMode="gray">
          <a:xfrm>
            <a:off x="2088656" y="1041011"/>
            <a:ext cx="931954" cy="901585"/>
          </a:xfrm>
          <a:prstGeom prst="roundRect">
            <a:avLst>
              <a:gd name="adj" fmla="val 11921"/>
            </a:avLst>
          </a:prstGeom>
          <a:solidFill>
            <a:schemeClr val="accent1"/>
          </a:solidFill>
          <a:ln w="25400" cap="flat" cmpd="sng" algn="ctr">
            <a:noFill/>
            <a:prstDash val="solid"/>
          </a:ln>
          <a:effectLst/>
        </p:spPr>
        <p:txBody>
          <a:bodyPr lIns="62118" tIns="31058" rIns="62118" bIns="31058" anchor="ctr"/>
          <a:ls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400" b="1" dirty="0">
                <a:solidFill>
                  <a:sysClr val="window" lastClr="FFFFFF">
                    <a:lumMod val="95000"/>
                  </a:sysClr>
                </a:solidFill>
                <a:latin typeface="微软雅黑" pitchFamily="34" charset="-122"/>
                <a:ea typeface="微软雅黑" pitchFamily="34" charset="-122"/>
              </a:rPr>
              <a:t>研究内容一</a:t>
            </a:r>
          </a:p>
        </p:txBody>
      </p:sp>
      <p:sp>
        <p:nvSpPr>
          <p:cNvPr id="8" name="文本2">
            <a:extLst>
              <a:ext uri="{FF2B5EF4-FFF2-40B4-BE49-F238E27FC236}">
                <a16:creationId xmlns:a16="http://schemas.microsoft.com/office/drawing/2014/main" id="{ECD001AF-B26B-F448-F886-4F9169E7717E}"/>
              </a:ext>
            </a:extLst>
          </p:cNvPr>
          <p:cNvSpPr>
            <a:spLocks noChangeArrowheads="1"/>
          </p:cNvSpPr>
          <p:nvPr/>
        </p:nvSpPr>
        <p:spPr bwMode="gray">
          <a:xfrm>
            <a:off x="3020610" y="2135635"/>
            <a:ext cx="4434093" cy="894027"/>
          </a:xfrm>
          <a:prstGeom prst="roundRect">
            <a:avLst>
              <a:gd name="adj" fmla="val 11505"/>
            </a:avLst>
          </a:prstGeom>
          <a:noFill/>
          <a:ln w="15875" cap="flat" cmpd="sng" algn="ctr">
            <a:solidFill>
              <a:schemeClr val="accent1"/>
            </a:solidFill>
            <a:prstDash val="solid"/>
          </a:ln>
          <a:effectLst/>
        </p:spPr>
        <p:txBody>
          <a:bodyPr lIns="62118" tIns="31058" rIns="62118" bIns="31058" anchor="ctr"/>
          <a:ls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a:lstStyle>
          <a:p>
            <a:r>
              <a:rPr lang="zh-CN" altLang="en-US" sz="1200" dirty="0">
                <a:solidFill>
                  <a:schemeClr val="tx1">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rPr>
              <a:t>针对牙齿全景</a:t>
            </a:r>
            <a:r>
              <a:rPr lang="en-US" altLang="zh-CN" sz="1200" dirty="0">
                <a:solidFill>
                  <a:schemeClr val="tx1">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rPr>
              <a:t>X-</a:t>
            </a:r>
            <a:r>
              <a:rPr lang="zh-CN" altLang="en-US" sz="1200" dirty="0">
                <a:solidFill>
                  <a:schemeClr val="tx1">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rPr>
              <a:t>射线图像中背景结构复杂且不同牙齿类型之间存在结构差异性的问题，我们设计了一种特征精炼的注意力模块（</a:t>
            </a:r>
            <a:r>
              <a:rPr lang="en-US" altLang="zh-CN" sz="1200" dirty="0">
                <a:solidFill>
                  <a:schemeClr val="tx1">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rPr>
              <a:t>RFEM</a:t>
            </a:r>
            <a:r>
              <a:rPr lang="zh-CN" altLang="en-US" sz="1200" dirty="0">
                <a:solidFill>
                  <a:schemeClr val="tx1">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rPr>
              <a:t>），该模块通过压缩和增强有效特征，增强了网络对关键信息的捕捉能力。</a:t>
            </a:r>
          </a:p>
        </p:txBody>
      </p:sp>
      <p:sp>
        <p:nvSpPr>
          <p:cNvPr id="9" name="标题2">
            <a:extLst>
              <a:ext uri="{FF2B5EF4-FFF2-40B4-BE49-F238E27FC236}">
                <a16:creationId xmlns:a16="http://schemas.microsoft.com/office/drawing/2014/main" id="{AF23CE7D-4D14-5474-D388-01408A2040B6}"/>
              </a:ext>
            </a:extLst>
          </p:cNvPr>
          <p:cNvSpPr>
            <a:spLocks noChangeArrowheads="1"/>
          </p:cNvSpPr>
          <p:nvPr/>
        </p:nvSpPr>
        <p:spPr bwMode="gray">
          <a:xfrm>
            <a:off x="2088656" y="2135635"/>
            <a:ext cx="931955" cy="894027"/>
          </a:xfrm>
          <a:prstGeom prst="roundRect">
            <a:avLst>
              <a:gd name="adj" fmla="val 11921"/>
            </a:avLst>
          </a:prstGeom>
          <a:solidFill>
            <a:schemeClr val="accent1"/>
          </a:solidFill>
          <a:ln w="25400" cap="flat" cmpd="sng" algn="ctr">
            <a:noFill/>
            <a:prstDash val="solid"/>
          </a:ln>
          <a:effectLst/>
        </p:spPr>
        <p:txBody>
          <a:bodyPr lIns="62118" tIns="31058" rIns="62118" bIns="31058" anchor="ctr"/>
          <a:ls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400" b="1" dirty="0">
                <a:solidFill>
                  <a:sysClr val="window" lastClr="FFFFFF">
                    <a:lumMod val="95000"/>
                  </a:sysClr>
                </a:solidFill>
                <a:latin typeface="微软雅黑" pitchFamily="34" charset="-122"/>
                <a:ea typeface="微软雅黑" pitchFamily="34" charset="-122"/>
              </a:rPr>
              <a:t>研究内容二</a:t>
            </a:r>
          </a:p>
        </p:txBody>
      </p:sp>
      <p:sp>
        <p:nvSpPr>
          <p:cNvPr id="10" name="文本3">
            <a:extLst>
              <a:ext uri="{FF2B5EF4-FFF2-40B4-BE49-F238E27FC236}">
                <a16:creationId xmlns:a16="http://schemas.microsoft.com/office/drawing/2014/main" id="{4A528BC7-8310-FD95-4A74-B0880D1FFCFF}"/>
              </a:ext>
            </a:extLst>
          </p:cNvPr>
          <p:cNvSpPr>
            <a:spLocks noChangeArrowheads="1"/>
          </p:cNvSpPr>
          <p:nvPr/>
        </p:nvSpPr>
        <p:spPr bwMode="ltGray">
          <a:xfrm>
            <a:off x="3020610" y="3216439"/>
            <a:ext cx="4434093" cy="886051"/>
          </a:xfrm>
          <a:prstGeom prst="roundRect">
            <a:avLst>
              <a:gd name="adj" fmla="val 11505"/>
            </a:avLst>
          </a:prstGeom>
          <a:noFill/>
          <a:ln w="15875" cap="flat" cmpd="sng" algn="ctr">
            <a:solidFill>
              <a:schemeClr val="accent1"/>
            </a:solidFill>
            <a:prstDash val="solid"/>
          </a:ln>
          <a:effectLst/>
        </p:spPr>
        <p:txBody>
          <a:bodyPr lIns="62118" tIns="31058" rIns="62118" bIns="31058" anchor="ctr"/>
          <a:ls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a:lstStyle>
          <a:p>
            <a:r>
              <a:rPr lang="zh-CN" altLang="en-US" sz="1200" dirty="0">
                <a:solidFill>
                  <a:schemeClr val="tx1">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rPr>
              <a:t>针对牙齿图像边界模糊和不确定性的问题，我们采用了一种高效的注意力模块（</a:t>
            </a:r>
            <a:r>
              <a:rPr lang="en-US" altLang="zh-CN" sz="1200" dirty="0">
                <a:solidFill>
                  <a:schemeClr val="tx1">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rPr>
              <a:t>CBAM</a:t>
            </a:r>
            <a:r>
              <a:rPr lang="zh-CN" altLang="en-US" sz="1200" dirty="0">
                <a:solidFill>
                  <a:schemeClr val="tx1">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rPr>
              <a:t>），以优化每个残差块内的特征表示，进一步突显重要特征。</a:t>
            </a:r>
            <a:endParaRPr lang="zh-CN" altLang="en-US" sz="1000" dirty="0">
              <a:solidFill>
                <a:schemeClr val="tx1">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标题3">
            <a:extLst>
              <a:ext uri="{FF2B5EF4-FFF2-40B4-BE49-F238E27FC236}">
                <a16:creationId xmlns:a16="http://schemas.microsoft.com/office/drawing/2014/main" id="{D84CB67F-024A-5A37-FD9E-E6E74C0A1CD9}"/>
              </a:ext>
            </a:extLst>
          </p:cNvPr>
          <p:cNvSpPr>
            <a:spLocks noChangeArrowheads="1"/>
          </p:cNvSpPr>
          <p:nvPr/>
        </p:nvSpPr>
        <p:spPr bwMode="gray">
          <a:xfrm>
            <a:off x="2088656" y="3216439"/>
            <a:ext cx="931954" cy="886051"/>
          </a:xfrm>
          <a:prstGeom prst="roundRect">
            <a:avLst>
              <a:gd name="adj" fmla="val 11921"/>
            </a:avLst>
          </a:prstGeom>
          <a:solidFill>
            <a:schemeClr val="accent1"/>
          </a:solidFill>
          <a:ln w="25400" cap="flat" cmpd="sng" algn="ctr">
            <a:noFill/>
            <a:prstDash val="solid"/>
          </a:ln>
          <a:effectLst/>
        </p:spPr>
        <p:txBody>
          <a:bodyPr lIns="62118" tIns="31058" rIns="62118" bIns="31058" anchor="ctr"/>
          <a:ls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400" b="1" dirty="0">
                <a:solidFill>
                  <a:sysClr val="window" lastClr="FFFFFF">
                    <a:lumMod val="95000"/>
                  </a:sysClr>
                </a:solidFill>
                <a:latin typeface="微软雅黑" pitchFamily="34" charset="-122"/>
                <a:ea typeface="微软雅黑" pitchFamily="34" charset="-122"/>
              </a:rPr>
              <a:t>研究内容三</a:t>
            </a:r>
          </a:p>
        </p:txBody>
      </p:sp>
      <p:sp>
        <p:nvSpPr>
          <p:cNvPr id="12" name="Oval 19">
            <a:extLst>
              <a:ext uri="{FF2B5EF4-FFF2-40B4-BE49-F238E27FC236}">
                <a16:creationId xmlns:a16="http://schemas.microsoft.com/office/drawing/2014/main" id="{18233475-9F9C-F3FA-28AB-5BB909317C7E}"/>
              </a:ext>
            </a:extLst>
          </p:cNvPr>
          <p:cNvSpPr>
            <a:spLocks noChangeArrowheads="1"/>
          </p:cNvSpPr>
          <p:nvPr/>
        </p:nvSpPr>
        <p:spPr bwMode="auto">
          <a:xfrm>
            <a:off x="603017" y="2135635"/>
            <a:ext cx="892911" cy="894027"/>
          </a:xfrm>
          <a:prstGeom prst="ellipse">
            <a:avLst/>
          </a:prstGeom>
          <a:solidFill>
            <a:schemeClr val="accent1"/>
          </a:solidFill>
          <a:ln w="9525">
            <a:noFill/>
            <a:round/>
            <a:headEnd/>
            <a:tailEnd/>
          </a:ln>
          <a:effectLst/>
        </p:spPr>
        <p:txBody>
          <a:bodyPr lIns="62118" tIns="31058" rIns="62118" bIns="31058" anchor="ctr"/>
          <a:ls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a:lstStyle>
          <a:p>
            <a:pPr algn="ctr">
              <a:lnSpc>
                <a:spcPct val="120000"/>
              </a:lnSpc>
              <a:defRPr/>
            </a:pPr>
            <a:r>
              <a:rPr lang="zh-CN" altLang="en-US" sz="1900" b="1" kern="0" dirty="0">
                <a:solidFill>
                  <a:schemeClr val="bg1"/>
                </a:solidFill>
                <a:latin typeface="Arial" pitchFamily="34" charset="0"/>
                <a:ea typeface="微软雅黑" pitchFamily="34" charset="-122"/>
              </a:rPr>
              <a:t>研究内容</a:t>
            </a:r>
          </a:p>
        </p:txBody>
      </p:sp>
    </p:spTree>
    <p:extLst>
      <p:ext uri="{BB962C8B-B14F-4D97-AF65-F5344CB8AC3E}">
        <p14:creationId xmlns:p14="http://schemas.microsoft.com/office/powerpoint/2010/main" val="3450118691"/>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6"/>
          <p:cNvSpPr>
            <a:spLocks noChangeArrowheads="1"/>
          </p:cNvSpPr>
          <p:nvPr/>
        </p:nvSpPr>
        <p:spPr bwMode="auto">
          <a:xfrm>
            <a:off x="476188" y="177842"/>
            <a:ext cx="3304106"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000" b="1" dirty="0">
                <a:solidFill>
                  <a:schemeClr val="accent1"/>
                </a:solidFill>
                <a:latin typeface="Arial" panose="020B0604020202020204" pitchFamily="34" charset="0"/>
              </a:rPr>
              <a:t>4.</a:t>
            </a:r>
            <a:r>
              <a:rPr lang="zh-CN" altLang="en-US" sz="2000" b="1" dirty="0">
                <a:solidFill>
                  <a:schemeClr val="accent1"/>
                </a:solidFill>
                <a:latin typeface="Arial" panose="020B0604020202020204" pitchFamily="34" charset="0"/>
              </a:rPr>
              <a:t>研究内容</a:t>
            </a:r>
            <a:r>
              <a:rPr lang="en-US" altLang="zh-CN" sz="2000" b="1" dirty="0">
                <a:solidFill>
                  <a:schemeClr val="accent1"/>
                </a:solidFill>
                <a:latin typeface="Arial" panose="020B0604020202020204" pitchFamily="34" charset="0"/>
              </a:rPr>
              <a:t>:</a:t>
            </a:r>
            <a:r>
              <a:rPr lang="zh-CN" altLang="en-US" sz="2000" b="1" dirty="0">
                <a:solidFill>
                  <a:schemeClr val="accent1"/>
                </a:solidFill>
                <a:latin typeface="Arial" panose="020B0604020202020204" pitchFamily="34" charset="0"/>
              </a:rPr>
              <a:t>主要研究内容一</a:t>
            </a:r>
          </a:p>
        </p:txBody>
      </p:sp>
      <p:sp>
        <p:nvSpPr>
          <p:cNvPr id="20"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
        <p:nvSpPr>
          <p:cNvPr id="13" name="文本框 12">
            <a:extLst>
              <a:ext uri="{FF2B5EF4-FFF2-40B4-BE49-F238E27FC236}">
                <a16:creationId xmlns:a16="http://schemas.microsoft.com/office/drawing/2014/main" id="{DA1463D6-E58B-E22B-3F21-61FE5BD9A282}"/>
              </a:ext>
            </a:extLst>
          </p:cNvPr>
          <p:cNvSpPr txBox="1"/>
          <p:nvPr/>
        </p:nvSpPr>
        <p:spPr>
          <a:xfrm>
            <a:off x="4550067" y="3808224"/>
            <a:ext cx="3918163" cy="253916"/>
          </a:xfrm>
          <a:prstGeom prst="rect">
            <a:avLst/>
          </a:prstGeom>
          <a:noFill/>
        </p:spPr>
        <p:txBody>
          <a:bodyPr wrap="square">
            <a:spAutoFit/>
          </a:bodyPr>
          <a:lstStyle/>
          <a:p>
            <a:r>
              <a:rPr lang="zh-CN" altLang="en-US" sz="1050" kern="100" dirty="0">
                <a:latin typeface="Times New Roman" panose="02020603050405020304" pitchFamily="18" charset="0"/>
                <a:ea typeface="宋体" panose="02010600030101010101" pitchFamily="2" charset="-122"/>
              </a:rPr>
              <a:t>图</a:t>
            </a:r>
            <a:r>
              <a:rPr lang="en-US" altLang="zh-CN" sz="1050" kern="100" dirty="0">
                <a:latin typeface="Times New Roman" panose="02020603050405020304" pitchFamily="18" charset="0"/>
                <a:ea typeface="宋体" panose="02010600030101010101" pitchFamily="2" charset="-122"/>
              </a:rPr>
              <a:t>1 </a:t>
            </a:r>
            <a:r>
              <a:rPr lang="zh-CN" altLang="en-US" sz="1050" kern="100" dirty="0">
                <a:latin typeface="Times New Roman" panose="02020603050405020304" pitchFamily="18" charset="0"/>
                <a:ea typeface="宋体" panose="02010600030101010101" pitchFamily="2" charset="-122"/>
              </a:rPr>
              <a:t>基于并行反向注意力的牙齿全景</a:t>
            </a:r>
            <a:r>
              <a:rPr lang="en-US" altLang="zh-CN" sz="1050" kern="100" dirty="0">
                <a:latin typeface="Times New Roman" panose="02020603050405020304" pitchFamily="18" charset="0"/>
                <a:ea typeface="宋体" panose="02010600030101010101" pitchFamily="2" charset="-122"/>
              </a:rPr>
              <a:t>X-</a:t>
            </a:r>
            <a:r>
              <a:rPr lang="zh-CN" altLang="en-US" sz="1050" kern="100" dirty="0">
                <a:latin typeface="Times New Roman" panose="02020603050405020304" pitchFamily="18" charset="0"/>
                <a:ea typeface="宋体" panose="02010600030101010101" pitchFamily="2" charset="-122"/>
              </a:rPr>
              <a:t>射线图像分割网络结构图</a:t>
            </a:r>
          </a:p>
        </p:txBody>
      </p:sp>
      <p:sp>
        <p:nvSpPr>
          <p:cNvPr id="4" name="文本框 3">
            <a:extLst>
              <a:ext uri="{FF2B5EF4-FFF2-40B4-BE49-F238E27FC236}">
                <a16:creationId xmlns:a16="http://schemas.microsoft.com/office/drawing/2014/main" id="{4FF456E4-93F5-372A-8D2B-9DE0362F08BC}"/>
              </a:ext>
            </a:extLst>
          </p:cNvPr>
          <p:cNvSpPr txBox="1"/>
          <p:nvPr/>
        </p:nvSpPr>
        <p:spPr>
          <a:xfrm>
            <a:off x="-7686" y="623468"/>
            <a:ext cx="3981543" cy="2031325"/>
          </a:xfrm>
          <a:prstGeom prst="rect">
            <a:avLst/>
          </a:prstGeom>
          <a:noFill/>
        </p:spPr>
        <p:txBody>
          <a:bodyPr wrap="square" rtlCol="0">
            <a:spAutoFit/>
          </a:bodyPr>
          <a:lstStyle/>
          <a:p>
            <a:pPr indent="266700" algn="l"/>
            <a:r>
              <a:rPr lang="zh-CN" altLang="en-US" kern="100" dirty="0">
                <a:effectLst/>
                <a:latin typeface="Times New Roman" panose="02020603050405020304" pitchFamily="18" charset="0"/>
                <a:ea typeface="宋体" panose="02010600030101010101" pitchFamily="2" charset="-122"/>
              </a:rPr>
              <a:t>       本文</a:t>
            </a:r>
            <a:r>
              <a:rPr lang="zh-CN" altLang="zh-CN" kern="100" dirty="0">
                <a:effectLst/>
                <a:latin typeface="Times New Roman" panose="02020603050405020304" pitchFamily="18" charset="0"/>
                <a:ea typeface="宋体" panose="02010600030101010101" pitchFamily="2" charset="-122"/>
              </a:rPr>
              <a:t>提出</a:t>
            </a:r>
            <a:r>
              <a:rPr lang="zh-CN" altLang="zh-CN" kern="100" dirty="0">
                <a:latin typeface="Times New Roman" panose="02020603050405020304" pitchFamily="18" charset="0"/>
                <a:ea typeface="宋体" panose="02010600030101010101" pitchFamily="2" charset="-122"/>
              </a:rPr>
              <a:t>一种新的双重注意力嵌入的牙齿实例分割方法，即</a:t>
            </a:r>
            <a:r>
              <a:rPr lang="en-US" altLang="zh-CN" kern="100" dirty="0">
                <a:latin typeface="Times New Roman" panose="02020603050405020304" pitchFamily="18" charset="0"/>
                <a:ea typeface="宋体" panose="02010600030101010101" pitchFamily="2" charset="-122"/>
              </a:rPr>
              <a:t>DAE-Net</a:t>
            </a:r>
            <a:r>
              <a:rPr lang="zh-CN" altLang="zh-CN" kern="100" dirty="0">
                <a:latin typeface="Times New Roman" panose="02020603050405020304" pitchFamily="18" charset="0"/>
                <a:ea typeface="宋体" panose="02010600030101010101" pitchFamily="2" charset="-122"/>
              </a:rPr>
              <a:t>，以解决牙齿图像实例分割精度低和种类多不易区分的问题。</a:t>
            </a:r>
            <a:r>
              <a:rPr lang="en-US" altLang="zh-CN" kern="100" dirty="0">
                <a:latin typeface="Times New Roman" panose="02020603050405020304" pitchFamily="18" charset="0"/>
                <a:ea typeface="宋体" panose="02010600030101010101" pitchFamily="2" charset="-122"/>
              </a:rPr>
              <a:t>DAE-Net</a:t>
            </a:r>
            <a:r>
              <a:rPr lang="zh-CN" altLang="zh-CN" kern="100" dirty="0">
                <a:latin typeface="Times New Roman" panose="02020603050405020304" pitchFamily="18" charset="0"/>
                <a:ea typeface="宋体" panose="02010600030101010101" pitchFamily="2" charset="-122"/>
              </a:rPr>
              <a:t>的工作流程分为两个主要阶段：第一个阶段区域建议网络（</a:t>
            </a:r>
            <a:r>
              <a:rPr lang="en-US" altLang="zh-CN" kern="100" dirty="0">
                <a:latin typeface="Times New Roman" panose="02020603050405020304" pitchFamily="18" charset="0"/>
                <a:ea typeface="宋体" panose="02010600030101010101" pitchFamily="2" charset="-122"/>
              </a:rPr>
              <a:t>RPN</a:t>
            </a:r>
            <a:r>
              <a:rPr lang="zh-CN" altLang="zh-CN" kern="100" dirty="0">
                <a:latin typeface="Times New Roman" panose="02020603050405020304" pitchFamily="18" charset="0"/>
                <a:ea typeface="宋体" panose="02010600030101010101" pitchFamily="2" charset="-122"/>
              </a:rPr>
              <a:t>）生成潜在物体的候选框，并对这些区域进行分类、微调边界框，并生成像素级掩码。第二个阶段为掩码生成阶段，网络扫描第一阶段生成的建议区域，为每个区域创建对象类别、边界框和掩码。</a:t>
            </a:r>
            <a:endParaRPr lang="en-US" altLang="zh-CN" kern="100" dirty="0">
              <a:effectLst/>
              <a:latin typeface="Times New Roman" panose="02020603050405020304" pitchFamily="18" charset="0"/>
              <a:ea typeface="宋体" panose="02010600030101010101" pitchFamily="2" charset="-122"/>
            </a:endParaRPr>
          </a:p>
        </p:txBody>
      </p:sp>
      <p:pic>
        <p:nvPicPr>
          <p:cNvPr id="5" name="图片 4">
            <a:extLst>
              <a:ext uri="{FF2B5EF4-FFF2-40B4-BE49-F238E27FC236}">
                <a16:creationId xmlns:a16="http://schemas.microsoft.com/office/drawing/2014/main" id="{7BB91776-0C1C-C0CD-7F10-9F928500F2D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71993" y="623468"/>
            <a:ext cx="5274310" cy="3977640"/>
          </a:xfrm>
          <a:prstGeom prst="rect">
            <a:avLst/>
          </a:prstGeom>
          <a:noFill/>
          <a:ln>
            <a:noFill/>
          </a:ln>
        </p:spPr>
      </p:pic>
    </p:spTree>
    <p:extLst>
      <p:ext uri="{BB962C8B-B14F-4D97-AF65-F5344CB8AC3E}">
        <p14:creationId xmlns:p14="http://schemas.microsoft.com/office/powerpoint/2010/main" val="165679136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1Smkff3fSzGMOuItfjj3Fw"/>
</p:tagLst>
</file>

<file path=ppt/theme/theme1.xml><?xml version="1.0" encoding="utf-8"?>
<a:theme xmlns:a="http://schemas.openxmlformats.org/drawingml/2006/main" name="A000120140530A99PPBG">
  <a:themeElements>
    <a:clrScheme name="自定义 95">
      <a:dk1>
        <a:sysClr val="windowText" lastClr="000000"/>
      </a:dk1>
      <a:lt1>
        <a:sysClr val="window" lastClr="FFFFFF"/>
      </a:lt1>
      <a:dk2>
        <a:srgbClr val="3F3F3F"/>
      </a:dk2>
      <a:lt2>
        <a:srgbClr val="E3DED1"/>
      </a:lt2>
      <a:accent1>
        <a:srgbClr val="071F65"/>
      </a:accent1>
      <a:accent2>
        <a:srgbClr val="7F7F7F"/>
      </a:accent2>
      <a:accent3>
        <a:srgbClr val="414456"/>
      </a:accent3>
      <a:accent4>
        <a:srgbClr val="444455"/>
      </a:accent4>
      <a:accent5>
        <a:srgbClr val="444455"/>
      </a:accent5>
      <a:accent6>
        <a:srgbClr val="7F7F7F"/>
      </a:accent6>
      <a:hlink>
        <a:srgbClr val="002060"/>
      </a:hlink>
      <a:folHlink>
        <a:srgbClr val="B26B02"/>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A000120140627A33KPBG</Template>
  <TotalTime>8506</TotalTime>
  <Words>1849</Words>
  <Application>Microsoft Office PowerPoint</Application>
  <PresentationFormat>全屏显示(16:9)</PresentationFormat>
  <Paragraphs>191</Paragraphs>
  <Slides>14</Slides>
  <Notes>11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14</vt:i4>
      </vt:variant>
    </vt:vector>
  </HeadingPairs>
  <TitlesOfParts>
    <vt:vector size="29" baseType="lpstr">
      <vt:lpstr>华文新魏</vt:lpstr>
      <vt:lpstr>宋体</vt:lpstr>
      <vt:lpstr>微软雅黑</vt:lpstr>
      <vt:lpstr>幼圆</vt:lpstr>
      <vt:lpstr>Arial</vt:lpstr>
      <vt:lpstr>Arial Black</vt:lpstr>
      <vt:lpstr>Calibri</vt:lpstr>
      <vt:lpstr>Impact</vt:lpstr>
      <vt:lpstr>Times New Roman</vt:lpstr>
      <vt:lpstr>Wingdings</vt:lpstr>
      <vt:lpstr>Wingdings 2</vt:lpstr>
      <vt:lpstr>A000120140530A99PPBG</vt:lpstr>
      <vt:lpstr>think-cell Slide</vt:lpstr>
      <vt:lpstr>Microsoft Visio 绘图</vt:lpstr>
      <vt:lpstr>MathType 7.0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ccc c</cp:lastModifiedBy>
  <cp:revision>535</cp:revision>
  <dcterms:created xsi:type="dcterms:W3CDTF">2014-06-03T07:56:23Z</dcterms:created>
  <dcterms:modified xsi:type="dcterms:W3CDTF">2024-10-14T09:33:47Z</dcterms:modified>
</cp:coreProperties>
</file>