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6" r:id="rId4"/>
    <p:sldId id="308" r:id="rId6"/>
    <p:sldId id="259" r:id="rId7"/>
    <p:sldId id="261" r:id="rId8"/>
    <p:sldId id="276" r:id="rId9"/>
    <p:sldId id="277" r:id="rId10"/>
    <p:sldId id="269" r:id="rId11"/>
    <p:sldId id="264" r:id="rId12"/>
    <p:sldId id="278" r:id="rId13"/>
    <p:sldId id="267" r:id="rId14"/>
    <p:sldId id="268" r:id="rId15"/>
    <p:sldId id="281" r:id="rId16"/>
  </p:sldIdLst>
  <p:sldSz cx="12192000" cy="6858000"/>
  <p:notesSz cx="6858000" cy="9144000"/>
  <p:custDataLst>
    <p:tags r:id="rId20"/>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527EBC"/>
    <a:srgbClr val="964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700"/>
  </p:normalViewPr>
  <p:slideViewPr>
    <p:cSldViewPr snapToGrid="0">
      <p:cViewPr>
        <p:scale>
          <a:sx n="117" d="100"/>
          <a:sy n="117" d="100"/>
        </p:scale>
        <p:origin x="97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94AE5-3C7E-D345-A3B4-C6058CE48D5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56E04-413A-E548-B86F-5461E716599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Hello everyone, my name is </a:t>
            </a:r>
            <a:r>
              <a:rPr lang="en-US">
                <a:sym typeface="+mn-ea"/>
              </a:rPr>
              <a:t>Xu Shi</a:t>
            </a:r>
            <a:r>
              <a:rPr>
                <a:sym typeface="+mn-ea"/>
              </a:rPr>
              <a:t>. I come from</a:t>
            </a:r>
            <a:r>
              <a:rPr lang="en-US">
                <a:sym typeface="+mn-ea"/>
              </a:rPr>
              <a:t> </a:t>
            </a:r>
            <a:r>
              <a:rPr dirty="0">
                <a:sym typeface="+mn-ea"/>
              </a:rPr>
              <a:t>The Affiliated Stomatological Hospital of Kunming Medical University</a:t>
            </a:r>
            <a:r>
              <a:rPr>
                <a:sym typeface="+mn-ea"/>
              </a:rPr>
              <a:t>.</a:t>
            </a:r>
            <a:r>
              <a:rPr lang="en-US">
                <a:sym typeface="+mn-ea"/>
              </a:rPr>
              <a:t> </a:t>
            </a:r>
            <a:r>
              <a:rPr>
                <a:sym typeface="+mn-ea"/>
              </a:rPr>
              <a:t>We are honored that our research team won the runner-up in the MICCAI STS2024 CBCT track.</a:t>
            </a:r>
            <a:r>
              <a:rPr lang="en-US">
                <a:sym typeface="+mn-ea"/>
              </a:rPr>
              <a:t> Our research project is Coarse-to-Fine Pseudo Annotations for Semi-supervised Teeth Segmentation. My teammates including Dr. Yang from The First Dental Clinic of The Affiliated Stomatological Hospital of Kunming Medical University. Dr. Wang from </a:t>
            </a:r>
            <a:r>
              <a:rPr dirty="0">
                <a:sym typeface="+mn-ea"/>
              </a:rPr>
              <a:t>Manteia Technologies</a:t>
            </a:r>
            <a:r>
              <a:rPr lang="en-US" dirty="0">
                <a:sym typeface="+mn-ea"/>
              </a:rPr>
              <a:t>. And Dr. Hou from </a:t>
            </a:r>
            <a:r>
              <a:rPr dirty="0">
                <a:sym typeface="+mn-ea"/>
              </a:rPr>
              <a:t>Yunnan Cancer</a:t>
            </a:r>
            <a:r>
              <a:rPr lang="en-US" dirty="0">
                <a:sym typeface="+mn-ea"/>
              </a:rPr>
              <a:t> </a:t>
            </a:r>
            <a:r>
              <a:rPr dirty="0">
                <a:sym typeface="+mn-ea"/>
              </a:rPr>
              <a:t>Hospital</a:t>
            </a:r>
            <a:r>
              <a:rPr lang="en-US" dirty="0">
                <a:sym typeface="+mn-ea"/>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en-GB" dirty="0">
                <a:sym typeface="+mn-ea"/>
              </a:rPr>
              <a:t>Using the unlabelled cases can slightly improve the performance. The main challenges lie in the choice of the training epochs on the combined dataset. It is noticed that in cases with incomplete anatomical structures, models are more likely to predict wrong teeth IDs.</a:t>
            </a:r>
            <a:endParaRPr lang="en-US" altLang="en-GB"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case 0020 in Fig. 3, most teeth can be correctly segmented and classified.</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work, we have presented a semi-supervised learning method based on coarse-to-fine pseudo annotations. We test the method on a public challenge dataset. The results of the official validation set have indicated the improvements. However, most failure cases are wrongly classified and are hard to predict correctly after training on the pseudo annotations. The use of pseudo-labels mainly contributes to the improvement of segmentation metrics.</a:t>
            </a:r>
            <a:endParaRPr lang="en-US" altLang="zh-CN"/>
          </a:p>
          <a:p>
            <a:endParaRPr lang="en-US" altLang="zh-CN"/>
          </a:p>
          <a:p>
            <a:r>
              <a:rPr lang="en-US" altLang="zh-CN"/>
              <a:t>That’s all! Thanks for your listening! If you have any question, please feel free to contact us!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first I will brefily introduce our work.</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Computer-aided diagnosis tools are becoming increasingly integral in modern</a:t>
            </a:r>
            <a:r>
              <a:rPr lang="en-US"/>
              <a:t> </a:t>
            </a:r>
            <a:r>
              <a:t>dental practice, particularly for tasks like treatment planning and comprehensive prognosis evaluation. Among these tools, 2D panoramic X-ray imaging and</a:t>
            </a:r>
            <a:r>
              <a:rPr lang="en-US"/>
              <a:t> </a:t>
            </a:r>
            <a:r>
              <a:t>3D cone-beam computed tomography (CBCT) are effective methods for identi_x0002_fying conditions like invisible caries, impacted teeth, and supernumerary teeth in</a:t>
            </a:r>
            <a:r>
              <a:rPr lang="en-US"/>
              <a:t> </a:t>
            </a:r>
            <a:r>
              <a:t>children. However, one of the main challenges is that manually identifying and</a:t>
            </a:r>
            <a:r>
              <a:rPr lang="en-US"/>
              <a:t> </a:t>
            </a:r>
            <a:r>
              <a:t>annotating teeth in these images is time-consuming and labor-intensive. This</a:t>
            </a:r>
            <a:r>
              <a:rPr lang="en-US"/>
              <a:t> </a:t>
            </a:r>
            <a:r>
              <a:t>results in a limited number of labeled datasets, which hampers the development</a:t>
            </a:r>
            <a:r>
              <a:rPr lang="en-US"/>
              <a:t> of accurate deep-learning algorithms for automatic teeth segmentation and disease analysis. Semi-supervised learning has emerged as a promising alternative, as it can extract valuable information from unlabeled data to overcome this limitation. Despite its potential, significant challenges remain in optimizing these algorithms due to the scarcity of labeled cases and the complexity of dental image structures.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en-GB" dirty="0">
                <a:sym typeface="+mn-ea"/>
              </a:rPr>
              <a:t>In this project, we have two main contributions, including: </a:t>
            </a:r>
            <a:r>
              <a:rPr lang="zh-CN" altLang="en-US" dirty="0">
                <a:sym typeface="+mn-ea"/>
              </a:rPr>
              <a:t>。。。</a:t>
            </a:r>
            <a:r>
              <a:rPr lang="en-US" altLang="zh-CN" dirty="0">
                <a:sym typeface="+mn-ea"/>
              </a:rPr>
              <a:t> and </a:t>
            </a:r>
            <a:r>
              <a:rPr lang="zh-CN" altLang="en-US" dirty="0">
                <a:sym typeface="+mn-ea"/>
              </a:rPr>
              <a:t>。。。</a:t>
            </a:r>
            <a:br>
              <a:rPr lang="zh-CN" altLang="en-US" dirty="0">
                <a:sym typeface="+mn-ea"/>
              </a:rPr>
            </a:br>
            <a:r>
              <a:rPr lang="en-US" altLang="zh-CN" dirty="0">
                <a:sym typeface="+mn-ea"/>
              </a:rPr>
              <a:t>On the one hand </a:t>
            </a:r>
            <a:endParaRPr lang="en-US" altLang="zh-CN" dirty="0">
              <a:sym typeface="+mn-ea"/>
            </a:endParaRPr>
          </a:p>
          <a:p>
            <a:r>
              <a:rPr lang="en-US" altLang="zh-CN" dirty="0">
                <a:sym typeface="+mn-ea"/>
              </a:rPr>
              <a:t>On the other hand</a:t>
            </a:r>
            <a:endParaRPr lang="en-US" altLang="zh-CN"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Next, I will introduce our method in detail.</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During the preprocessing stage:</a:t>
            </a:r>
            <a:endParaRPr lang="en-US" altLang="zh-CN"/>
          </a:p>
          <a:p>
            <a:r>
              <a:rPr lang="en-US" altLang="zh-CN"/>
              <a:t>First-Before model training, we perform data cleaning and statistical analysis to ensure the dataset’s consistency. This includes analyzing key characteristics such as the size, shape, and grey values of the teeth regions across the dataset. Outliers or corrupted samples are removed or corrected to enhance the quality of the data, including the small teeth with pixels less than 36.</a:t>
            </a:r>
            <a:endParaRPr lang="en-US" altLang="zh-CN"/>
          </a:p>
          <a:p>
            <a:r>
              <a:rPr lang="en-US" altLang="zh-CN"/>
              <a:t>Second-Since dental images often have anisotropic spacing, we apply resampling to normalize the voxel spacing across all images. In the first stage of our</a:t>
            </a:r>
            <a:endParaRPr lang="en-US" altLang="zh-CN"/>
          </a:p>
          <a:p>
            <a:r>
              <a:rPr lang="en-US" altLang="zh-CN"/>
              <a:t>pipeline, we resample the images to a uniform spacing of 0.47 mm, which is sufficient for coarse localization. In the second stage, we use a finer resampling resolution of 0.25 mm to capture detailed tooth structures and perform accurate segmentation.</a:t>
            </a:r>
            <a:endParaRPr lang="en-US" altLang="zh-CN"/>
          </a:p>
          <a:p>
            <a:r>
              <a:rPr lang="en-US" altLang="zh-CN"/>
              <a:t>Third-Intensity normalization is applied to ensure consistency in image brightness and contrast. We standardize the intensity values across the dataset</a:t>
            </a:r>
            <a:endParaRPr lang="en-US" altLang="zh-CN"/>
          </a:p>
          <a:p>
            <a:r>
              <a:rPr lang="en-US" altLang="zh-CN"/>
              <a:t>by applying z-score normalization, where the intensity values are normalized based on the mean and standard deviation of the dataset. This helps reduce variability due to different imaging conditions and improves model generalization.</a:t>
            </a:r>
            <a:endParaRPr lang="en-US" altLang="zh-CN"/>
          </a:p>
          <a:p>
            <a:r>
              <a:rPr lang="en-US" altLang="zh-CN"/>
              <a:t>Finally, -Additional preprocessing steps include cropping the region of interest (ROI) to focus on the dental area and reducing unnecessary background information. Augmentation techniques such as rotation, flipping, and scaling are also employed to enhance model robustness and prevent overfitting.</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Fig. 1 and Fig. 2 shows a typical example of 3D nnU-Net. In our modified version of the 3D nnU-Net, we replace the standard convolutional blocks with</a:t>
            </a:r>
            <a:endParaRPr lang="en-US" altLang="zh-CN"/>
          </a:p>
          <a:p>
            <a:r>
              <a:rPr lang="en-US" altLang="zh-CN"/>
              <a:t>residual convolutional modules. These residual blocks, first introduced in ResNet, consist of shortcut connections that bypass one or more convolutional layers. The key advantage of using residual modules is that they help mitigate the vanishing gradient problem, allowing the network to train deeper layers more effectively. This architecture change enables the model to learn more complex features while maintaining efficient gradient flow during training.</a:t>
            </a:r>
            <a:endParaRPr lang="en-US" altLang="zh-CN"/>
          </a:p>
          <a:p>
            <a:r>
              <a:rPr lang="en-US" altLang="zh-CN"/>
              <a:t>Each residual block in our modified nnU-Net contains: Two 3D convolutional layers, each followed by batch normalization and ReLU activation. A skip connection that directly adds the input to the output of the second convolution layer, effectively creating a residual mapping. By incorporating these residual blocks, the network can capture more refined features with better generalization and training stability, especially for the fine segmentation tasks required in dental imaging. This modification improves segmentation accuracy while preserving the flexibility and automated configuration capabilities of the original nnU-Net framework.</a:t>
            </a:r>
            <a:endParaRPr lang="en-US" altLang="zh-CN"/>
          </a:p>
          <a:p>
            <a:r>
              <a:rPr lang="en-US" altLang="zh-CN"/>
              <a:t>We use the summation between Dice loss and cross-entropy loss because compound loss functions have been proven to be robust in various medical image segmentation tasks.</a:t>
            </a:r>
            <a:endParaRPr lang="en-US" altLang="zh-CN"/>
          </a:p>
          <a:p>
            <a:r>
              <a:rPr lang="en-US" altLang="zh-CN"/>
              <a:t>After training the second-stage model, which performs teeth segmentation, we apply this model to the unlabeled images. The predictions from this stage</a:t>
            </a:r>
            <a:endParaRPr lang="en-US" altLang="zh-CN"/>
          </a:p>
          <a:p>
            <a:r>
              <a:rPr lang="en-US" altLang="zh-CN"/>
              <a:t>are treated as pseudo-labels. These pseudo-labels provide initial estimates of the tooth regions, which include rough segmentation boundaries and tooth IDs. To ensure the quality of the pseudo-labels, we perform confidence-based filtering. Predictions with high confidence scores are retained as reliable pseudo-labels, while low-confidence areas are either refined or discarded. This helps reduce the impact of noisy or incorrect predictions on the second-stage training. The second_x0002_stage model focuses on fine-grained segmentation and tooth classification. We use the high-confidence pseudo-labels from the first stage as training data for the second stage. This model performs detailed tooth segmentation and assigns tooth IDs more accurately, based on the refined input regions.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Our learning framework also includes two post-processing operations.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We conduced extensive experiments to evaluate our network, including Quantitative evaluation and Qualitative results.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7" name="Date Placeholder 6"/>
          <p:cNvSpPr>
            <a:spLocks noGrp="1"/>
          </p:cNvSpPr>
          <p:nvPr>
            <p:ph type="dt" sz="half" idx="10"/>
          </p:nvPr>
        </p:nvSpPr>
        <p:spPr/>
        <p:txBody>
          <a:bodyPr/>
          <a:lstStyle/>
          <a:p>
            <a:fld id="{576A9F2A-83EF-43A1-820E-05DFCA31660B}" type="datetimeFigureOut">
              <a:rPr lang="tr-TR" smtClean="0"/>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576A9F2A-83EF-43A1-820E-05DFCA31660B}" type="datetimeFigureOut">
              <a:rPr lang="tr-TR" smtClean="0"/>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A9F2A-83EF-43A1-820E-05DFCA31660B}" type="datetimeFigureOut">
              <a:rPr lang="tr-TR" smtClean="0"/>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76A9F2A-83EF-43A1-820E-05DFCA31660B}"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7" name="Date Placeholder 6"/>
          <p:cNvSpPr>
            <a:spLocks noGrp="1"/>
          </p:cNvSpPr>
          <p:nvPr>
            <p:ph type="dt" sz="half" idx="10"/>
          </p:nvPr>
        </p:nvSpPr>
        <p:spPr/>
        <p:txBody>
          <a:bodyPr/>
          <a:lstStyle/>
          <a:p>
            <a:fld id="{576A9F2A-83EF-43A1-820E-05DFCA31660B}" type="datetimeFigureOut">
              <a:rPr lang="tr-TR" smtClean="0"/>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576A9F2A-83EF-43A1-820E-05DFCA31660B}" type="datetimeFigureOut">
              <a:rPr lang="tr-TR" smtClean="0"/>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A9F2A-83EF-43A1-820E-05DFCA31660B}" type="datetimeFigureOut">
              <a:rPr lang="tr-TR" smtClean="0"/>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6A9F2A-83EF-43A1-820E-05DFCA31660B}"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871DD91-3882-4A17-A038-4A32FD775855}" type="slidenum">
              <a:rPr lang="tr-TR" smtClean="0"/>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A9F2A-83EF-43A1-820E-05DFCA31660B}" type="datetimeFigureOut">
              <a:rPr lang="tr-TR" smtClean="0"/>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1DD91-3882-4A17-A038-4A32FD775855}" type="slidenum">
              <a:rPr lang="tr-TR" smtClean="0"/>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A9F2A-83EF-43A1-820E-05DFCA31660B}" type="datetimeFigureOut">
              <a:rPr lang="tr-TR" smtClean="0"/>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1DD91-3882-4A17-A038-4A32FD775855}" type="slidenum">
              <a:rPr lang="tr-TR" smtClean="0"/>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3590" y="1488440"/>
            <a:ext cx="10432415" cy="1322070"/>
          </a:xfrm>
          <a:prstGeom prst="rect">
            <a:avLst/>
          </a:prstGeom>
          <a:noFill/>
        </p:spPr>
        <p:txBody>
          <a:bodyPr wrap="square" rtlCol="0" anchor="t">
            <a:spAutoFit/>
          </a:bodyPr>
          <a:p>
            <a:pPr algn="ctr"/>
            <a:r>
              <a:rPr sz="4000" b="1">
                <a:sym typeface="+mn-ea"/>
              </a:rPr>
              <a:t>Coarse-to-Fine Pseudo Annotations for</a:t>
            </a:r>
            <a:endParaRPr sz="4000" b="1">
              <a:sym typeface="+mn-ea"/>
            </a:endParaRPr>
          </a:p>
          <a:p>
            <a:pPr algn="ctr"/>
            <a:r>
              <a:rPr sz="4000" b="1">
                <a:sym typeface="+mn-ea"/>
              </a:rPr>
              <a:t>Semi-supervised Teeth Segmentation</a:t>
            </a:r>
            <a:endParaRPr sz="4000" b="1">
              <a:sym typeface="+mn-ea"/>
            </a:endParaRPr>
          </a:p>
        </p:txBody>
      </p:sp>
      <p:sp>
        <p:nvSpPr>
          <p:cNvPr id="26" name="文本框 25"/>
          <p:cNvSpPr txBox="1"/>
          <p:nvPr/>
        </p:nvSpPr>
        <p:spPr>
          <a:xfrm>
            <a:off x="97551" y="2967617"/>
            <a:ext cx="12117085" cy="398780"/>
          </a:xfrm>
          <a:prstGeom prst="rect">
            <a:avLst/>
          </a:prstGeom>
          <a:noFill/>
        </p:spPr>
        <p:txBody>
          <a:bodyPr wrap="square" rtlCol="0">
            <a:spAutoFit/>
          </a:bodyPr>
          <a:p>
            <a:pPr algn="ctr"/>
            <a:r>
              <a:rPr lang="en-US" altLang="zh-CN" sz="2000" dirty="0">
                <a:latin typeface="Calibri" panose="020F0502020204030204" charset="0"/>
                <a:cs typeface="Calibri" panose="020F0502020204030204" charset="0"/>
              </a:rPr>
              <a:t>Xu Shi</a:t>
            </a:r>
            <a:r>
              <a:rPr lang="en-US" altLang="zh-CN" sz="2000" baseline="30000" dirty="0">
                <a:latin typeface="Calibri" panose="020F0502020204030204" charset="0"/>
                <a:cs typeface="Calibri" panose="020F0502020204030204" charset="0"/>
              </a:rPr>
              <a:t>1</a:t>
            </a:r>
            <a:r>
              <a:rPr lang="en-US" altLang="zh-CN" sz="2000" dirty="0">
                <a:latin typeface="Calibri" panose="020F0502020204030204" charset="0"/>
                <a:cs typeface="Calibri" panose="020F0502020204030204" charset="0"/>
              </a:rPr>
              <a:t>,</a:t>
            </a:r>
            <a:r>
              <a:rPr lang="zh-CN" altLang="en-US" sz="2000" dirty="0">
                <a:latin typeface="Calibri" panose="020F0502020204030204" charset="0"/>
                <a:cs typeface="Calibri" panose="020F0502020204030204" charset="0"/>
              </a:rPr>
              <a:t> </a:t>
            </a:r>
            <a:r>
              <a:rPr lang="en-US" sz="2000" dirty="0">
                <a:latin typeface="Calibri" panose="020F0502020204030204" charset="0"/>
                <a:cs typeface="Calibri" panose="020F0502020204030204" charset="0"/>
              </a:rPr>
              <a:t>Shengyin Yang</a:t>
            </a:r>
            <a:r>
              <a:rPr lang="en-US" altLang="zh-CN" sz="2000" baseline="30000" dirty="0">
                <a:latin typeface="Calibri" panose="020F0502020204030204" charset="0"/>
                <a:cs typeface="Calibri" panose="020F0502020204030204" charset="0"/>
              </a:rPr>
              <a:t>2</a:t>
            </a:r>
            <a:r>
              <a:rPr lang="en-US" altLang="zh-CN" sz="2000" dirty="0">
                <a:latin typeface="Calibri" panose="020F0502020204030204" charset="0"/>
                <a:cs typeface="Calibri" panose="020F0502020204030204" charset="0"/>
              </a:rPr>
              <a:t>, </a:t>
            </a:r>
            <a:r>
              <a:rPr sz="2000" dirty="0">
                <a:latin typeface="Calibri" panose="020F0502020204030204" charset="0"/>
                <a:cs typeface="Calibri" panose="020F0502020204030204" charset="0"/>
              </a:rPr>
              <a:t>Jiacheng Wang</a:t>
            </a:r>
            <a:r>
              <a:rPr lang="en-US" altLang="zh-CN" sz="2000" baseline="30000" dirty="0">
                <a:latin typeface="Calibri" panose="020F0502020204030204" charset="0"/>
                <a:cs typeface="Calibri" panose="020F0502020204030204" charset="0"/>
              </a:rPr>
              <a:t>3</a:t>
            </a:r>
            <a:r>
              <a:rPr lang="en-US" altLang="zh-CN" sz="2000" baseline="30000" dirty="0">
                <a:latin typeface="Calibri" panose="020F0502020204030204" charset="0"/>
                <a:cs typeface="Calibri" panose="020F0502020204030204" charset="0"/>
                <a:sym typeface="+mn-ea"/>
              </a:rPr>
              <a:t>✉</a:t>
            </a:r>
            <a:r>
              <a:rPr lang="en-US" sz="2000" dirty="0">
                <a:latin typeface="Calibri" panose="020F0502020204030204" charset="0"/>
                <a:cs typeface="Calibri" panose="020F0502020204030204" charset="0"/>
                <a:sym typeface="+mn-ea"/>
              </a:rPr>
              <a:t>, and Wentai Hou</a:t>
            </a:r>
            <a:r>
              <a:rPr lang="en-US" altLang="zh-CN" sz="2000" baseline="30000" dirty="0">
                <a:latin typeface="Calibri" panose="020F0502020204030204" charset="0"/>
                <a:cs typeface="Calibri" panose="020F0502020204030204" charset="0"/>
                <a:sym typeface="+mn-ea"/>
              </a:rPr>
              <a:t>4</a:t>
            </a:r>
            <a:r>
              <a:rPr lang="en-US" altLang="zh-CN" sz="2000" baseline="30000" dirty="0">
                <a:latin typeface="Calibri" panose="020F0502020204030204" charset="0"/>
                <a:cs typeface="Calibri" panose="020F0502020204030204" charset="0"/>
              </a:rPr>
              <a:t>✉</a:t>
            </a:r>
            <a:endParaRPr lang="en-US" altLang="zh-CN" sz="2000" baseline="30000" dirty="0">
              <a:latin typeface="Calibri" panose="020F0502020204030204" charset="0"/>
              <a:cs typeface="Calibri" panose="020F0502020204030204" charset="0"/>
            </a:endParaRPr>
          </a:p>
        </p:txBody>
      </p:sp>
      <p:sp>
        <p:nvSpPr>
          <p:cNvPr id="27" name="文本框 26"/>
          <p:cNvSpPr txBox="1"/>
          <p:nvPr/>
        </p:nvSpPr>
        <p:spPr>
          <a:xfrm>
            <a:off x="74915" y="3365884"/>
            <a:ext cx="12117085" cy="1568450"/>
          </a:xfrm>
          <a:prstGeom prst="rect">
            <a:avLst/>
          </a:prstGeom>
          <a:noFill/>
        </p:spPr>
        <p:txBody>
          <a:bodyPr wrap="square" rtlCol="0">
            <a:spAutoFit/>
          </a:bodyPr>
          <a:p>
            <a:pPr algn="ctr"/>
            <a:r>
              <a:rPr lang="en-US" altLang="zh-CN" sz="1600" baseline="30000" dirty="0"/>
              <a:t>1</a:t>
            </a:r>
            <a:r>
              <a:rPr sz="1600" dirty="0"/>
              <a:t>The Affiliated Stomatological Hospital of Kunming Medical University, Yunnan</a:t>
            </a:r>
            <a:r>
              <a:rPr lang="en-US" sz="1600" dirty="0"/>
              <a:t> </a:t>
            </a:r>
            <a:r>
              <a:rPr sz="1600" dirty="0"/>
              <a:t>Provincial Stomatology Hospital, Kunming 650032, China</a:t>
            </a:r>
            <a:endParaRPr sz="1600" dirty="0"/>
          </a:p>
          <a:p>
            <a:pPr algn="ctr"/>
            <a:r>
              <a:rPr lang="en-US" altLang="zh-CN" sz="1600" baseline="30000" dirty="0"/>
              <a:t>2</a:t>
            </a:r>
            <a:r>
              <a:rPr sz="1600" dirty="0"/>
              <a:t>The First Dental Clinic of The Affiliated Stomatological Hospital of Kunming</a:t>
            </a:r>
            <a:r>
              <a:rPr lang="en-US" sz="1600" dirty="0"/>
              <a:t> </a:t>
            </a:r>
            <a:r>
              <a:rPr sz="1600" dirty="0"/>
              <a:t>Medical University, </a:t>
            </a:r>
            <a:endParaRPr sz="1600" dirty="0"/>
          </a:p>
          <a:p>
            <a:pPr algn="ctr"/>
            <a:r>
              <a:rPr sz="1600" dirty="0"/>
              <a:t>Yunnan Provincial Stomatology Hospital, Kunming</a:t>
            </a:r>
            <a:r>
              <a:rPr lang="en-US" sz="1600" dirty="0"/>
              <a:t> </a:t>
            </a:r>
            <a:r>
              <a:rPr sz="1600" dirty="0"/>
              <a:t>650231,</a:t>
            </a:r>
            <a:r>
              <a:rPr lang="en-US" sz="1600" dirty="0"/>
              <a:t> </a:t>
            </a:r>
            <a:r>
              <a:rPr sz="1600" dirty="0"/>
              <a:t>China</a:t>
            </a:r>
            <a:endParaRPr sz="1600" dirty="0"/>
          </a:p>
          <a:p>
            <a:pPr algn="ctr"/>
            <a:r>
              <a:rPr lang="en-US" altLang="zh-CN" sz="1600" baseline="30000" dirty="0">
                <a:sym typeface="+mn-ea"/>
              </a:rPr>
              <a:t>3</a:t>
            </a:r>
            <a:r>
              <a:rPr sz="1600" dirty="0">
                <a:sym typeface="+mn-ea"/>
              </a:rPr>
              <a:t>Manteia Technologies, Co., Ltd., Xiamen 361005, China</a:t>
            </a:r>
            <a:endParaRPr sz="1600" dirty="0">
              <a:sym typeface="+mn-ea"/>
            </a:endParaRPr>
          </a:p>
          <a:p>
            <a:pPr algn="ctr"/>
            <a:r>
              <a:rPr lang="en-US" altLang="zh-CN" sz="1600" baseline="30000" dirty="0">
                <a:sym typeface="+mn-ea"/>
              </a:rPr>
              <a:t>4</a:t>
            </a:r>
            <a:r>
              <a:rPr sz="1600" dirty="0">
                <a:sym typeface="+mn-ea"/>
              </a:rPr>
              <a:t>The Third Affiliated Hospital of Kunming Medical University, Yunnan Cancer</a:t>
            </a:r>
            <a:r>
              <a:rPr lang="en-US" sz="1600" dirty="0">
                <a:sym typeface="+mn-ea"/>
              </a:rPr>
              <a:t> </a:t>
            </a:r>
            <a:r>
              <a:rPr sz="1600" dirty="0">
                <a:sym typeface="+mn-ea"/>
              </a:rPr>
              <a:t>Hospital, Kunming 650118, China</a:t>
            </a:r>
            <a:endParaRPr sz="1600" dirty="0">
              <a:sym typeface="+mn-ea"/>
            </a:endParaRPr>
          </a:p>
          <a:p>
            <a:pPr algn="ctr"/>
            <a:r>
              <a:rPr sz="1600" dirty="0">
                <a:sym typeface="+mn-ea"/>
              </a:rPr>
              <a:t>jiachengw@manteia.com;houwentai@fudan.edu.cn</a:t>
            </a:r>
            <a:endParaRPr sz="1600" dirty="0">
              <a:sym typeface="+mn-ea"/>
            </a:endParaRPr>
          </a:p>
        </p:txBody>
      </p:sp>
      <p:pic>
        <p:nvPicPr>
          <p:cNvPr id="9" name="图片 8"/>
          <p:cNvPicPr>
            <a:picLocks noChangeAspect="1"/>
          </p:cNvPicPr>
          <p:nvPr/>
        </p:nvPicPr>
        <p:blipFill>
          <a:blip r:embed="rId1"/>
          <a:stretch>
            <a:fillRect/>
          </a:stretch>
        </p:blipFill>
        <p:spPr>
          <a:xfrm>
            <a:off x="7329170" y="5627370"/>
            <a:ext cx="1231900" cy="1022985"/>
          </a:xfrm>
          <a:prstGeom prst="rect">
            <a:avLst/>
          </a:prstGeom>
        </p:spPr>
      </p:pic>
      <p:pic>
        <p:nvPicPr>
          <p:cNvPr id="3" name="图片 2"/>
          <p:cNvPicPr>
            <a:picLocks noChangeAspect="1"/>
          </p:cNvPicPr>
          <p:nvPr/>
        </p:nvPicPr>
        <p:blipFill>
          <a:blip r:embed="rId2"/>
          <a:stretch>
            <a:fillRect/>
          </a:stretch>
        </p:blipFill>
        <p:spPr>
          <a:xfrm>
            <a:off x="2903855" y="5403850"/>
            <a:ext cx="3185795" cy="1381760"/>
          </a:xfrm>
          <a:prstGeom prst="rect">
            <a:avLst/>
          </a:prstGeom>
        </p:spPr>
      </p:pic>
      <p:pic>
        <p:nvPicPr>
          <p:cNvPr id="10" name="图片 9"/>
          <p:cNvPicPr/>
          <p:nvPr/>
        </p:nvPicPr>
        <p:blipFill>
          <a:blip r:embed="rId3"/>
          <a:srcRect b="11434"/>
          <a:stretch>
            <a:fillRect/>
          </a:stretch>
        </p:blipFill>
        <p:spPr>
          <a:xfrm>
            <a:off x="38735" y="50165"/>
            <a:ext cx="4370705" cy="1219835"/>
          </a:xfrm>
          <a:prstGeom prst="rect">
            <a:avLst/>
          </a:prstGeom>
        </p:spPr>
      </p:pic>
      <p:pic>
        <p:nvPicPr>
          <p:cNvPr id="11" name="图片 10"/>
          <p:cNvPicPr>
            <a:picLocks noChangeAspect="1"/>
          </p:cNvPicPr>
          <p:nvPr/>
        </p:nvPicPr>
        <p:blipFill>
          <a:blip r:embed="rId4"/>
          <a:srcRect b="12602"/>
          <a:stretch>
            <a:fillRect/>
          </a:stretch>
        </p:blipFill>
        <p:spPr>
          <a:xfrm>
            <a:off x="4345305" y="50165"/>
            <a:ext cx="4298950" cy="1219835"/>
          </a:xfrm>
          <a:prstGeom prst="rect">
            <a:avLst/>
          </a:prstGeom>
        </p:spPr>
      </p:pic>
      <p:pic>
        <p:nvPicPr>
          <p:cNvPr id="13" name="图片 12"/>
          <p:cNvPicPr/>
          <p:nvPr/>
        </p:nvPicPr>
        <p:blipFill>
          <a:blip r:embed="rId5"/>
          <a:srcRect r="51362"/>
          <a:stretch>
            <a:fillRect/>
          </a:stretch>
        </p:blipFill>
        <p:spPr>
          <a:xfrm>
            <a:off x="8895080" y="50165"/>
            <a:ext cx="3296920" cy="121983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2" name="矩形 1"/>
          <p:cNvSpPr/>
          <p:nvPr/>
        </p:nvSpPr>
        <p:spPr>
          <a:xfrm>
            <a:off x="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54" name="矩形 53"/>
          <p:cNvSpPr/>
          <p:nvPr/>
        </p:nvSpPr>
        <p:spPr>
          <a:xfrm>
            <a:off x="3024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5" name="矩形 54"/>
          <p:cNvSpPr/>
          <p:nvPr/>
        </p:nvSpPr>
        <p:spPr>
          <a:xfrm>
            <a:off x="604800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56" name="矩形 5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16"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err="1">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Quantitative evaluation</a:t>
            </a:r>
            <a:endPar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pic>
        <p:nvPicPr>
          <p:cNvPr id="6" name="图片 5"/>
          <p:cNvPicPr>
            <a:picLocks noChangeAspect="1"/>
          </p:cNvPicPr>
          <p:nvPr/>
        </p:nvPicPr>
        <p:blipFill>
          <a:blip r:embed="rId1"/>
          <a:stretch>
            <a:fillRect/>
          </a:stretch>
        </p:blipFill>
        <p:spPr>
          <a:xfrm>
            <a:off x="642620" y="2822575"/>
            <a:ext cx="10779125" cy="270827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2" name="矩形 1"/>
          <p:cNvSpPr/>
          <p:nvPr/>
        </p:nvSpPr>
        <p:spPr>
          <a:xfrm>
            <a:off x="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54" name="矩形 53"/>
          <p:cNvSpPr/>
          <p:nvPr/>
        </p:nvSpPr>
        <p:spPr>
          <a:xfrm>
            <a:off x="3024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5" name="矩形 54"/>
          <p:cNvSpPr/>
          <p:nvPr/>
        </p:nvSpPr>
        <p:spPr>
          <a:xfrm>
            <a:off x="604800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56" name="矩形 5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16"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C.</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Qualitative results</a:t>
            </a:r>
            <a:endPar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pic>
        <p:nvPicPr>
          <p:cNvPr id="6" name="图片 5"/>
          <p:cNvPicPr>
            <a:picLocks noChangeAspect="1"/>
          </p:cNvPicPr>
          <p:nvPr/>
        </p:nvPicPr>
        <p:blipFill>
          <a:blip r:embed="rId1"/>
          <a:stretch>
            <a:fillRect/>
          </a:stretch>
        </p:blipFill>
        <p:spPr>
          <a:xfrm>
            <a:off x="3366135" y="1703070"/>
            <a:ext cx="5244465" cy="501840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76450"/>
            <a:ext cx="12192000" cy="2705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Q&amp;A</a:t>
            </a:r>
            <a:endPar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40" name="灯片编号占位符 39"/>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76450"/>
            <a:ext cx="12192000" cy="2705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I.</a:t>
            </a:r>
            <a:r>
              <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Introduction</a:t>
            </a:r>
            <a:endPar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40" name="灯片编号占位符 39"/>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3" name="矩形 2"/>
          <p:cNvSpPr/>
          <p:nvPr/>
        </p:nvSpPr>
        <p:spPr>
          <a:xfrm>
            <a:off x="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4" name="矩形 3"/>
          <p:cNvSpPr/>
          <p:nvPr/>
        </p:nvSpPr>
        <p:spPr>
          <a:xfrm>
            <a:off x="3024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 name="矩形 4"/>
          <p:cNvSpPr/>
          <p:nvPr/>
        </p:nvSpPr>
        <p:spPr>
          <a:xfrm>
            <a:off x="6048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6" name="矩形 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sp>
        <p:nvSpPr>
          <p:cNvPr id="8" name="矩形 7"/>
          <p:cNvSpPr/>
          <p:nvPr/>
        </p:nvSpPr>
        <p:spPr>
          <a:xfrm>
            <a:off x="518160" y="1687195"/>
            <a:ext cx="6230620" cy="3415030"/>
          </a:xfrm>
          <a:prstGeom prst="rect">
            <a:avLst/>
          </a:prstGeom>
        </p:spPr>
        <p:txBody>
          <a:bodyPr wrap="square">
            <a:spAutoFit/>
          </a:bodyPr>
          <a:lstStyle/>
          <a:p>
            <a:pPr>
              <a:spcAft>
                <a:spcPts val="1200"/>
              </a:spcAft>
            </a:pPr>
            <a:r>
              <a:rPr lang="en-US" altLang="zh-CN"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t>
            </a:r>
            <a:r>
              <a:rPr lang="zh-CN" altLang="en-US"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b="1" dirty="0"/>
              <a:t>3D</a:t>
            </a:r>
            <a:r>
              <a:rPr lang="en-US" b="1" dirty="0"/>
              <a:t>-CBCT</a:t>
            </a:r>
            <a:r>
              <a:rPr b="1" dirty="0"/>
              <a:t> </a:t>
            </a:r>
            <a:endParaRPr b="1" dirty="0"/>
          </a:p>
          <a:p>
            <a:pPr>
              <a:spcAft>
                <a:spcPts val="1200"/>
              </a:spcAft>
            </a:pPr>
            <a:r>
              <a:rPr dirty="0"/>
              <a:t>3D Cone-Beam Computed Tomography (CBCT) is a radiographic imaging technique that provides three-dimensional visualization of dental and maxillofacial structures, allowing for enhanced diagnostic accuracy and treatment planning.</a:t>
            </a:r>
            <a:endParaRPr dirty="0"/>
          </a:p>
          <a:p>
            <a:pPr>
              <a:spcAft>
                <a:spcPts val="1200"/>
              </a:spcAft>
            </a:pP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a:t>
            </a:r>
            <a:r>
              <a:rPr lang="zh-CN" altLang="en-US"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 </a:t>
            </a:r>
            <a:r>
              <a:rPr lang="en-US" b="1" dirty="0">
                <a:sym typeface="+mn-ea"/>
              </a:rPr>
              <a:t>S</a:t>
            </a:r>
            <a:r>
              <a:rPr lang="en-US" b="1" dirty="0">
                <a:sym typeface="+mn-ea"/>
              </a:rPr>
              <a:t>emi-supervised learning</a:t>
            </a:r>
            <a:endParaRPr lang="en-US" b="1" dirty="0">
              <a:sym typeface="+mn-ea"/>
            </a:endParaRPr>
          </a:p>
          <a:p>
            <a:pPr>
              <a:spcAft>
                <a:spcPts val="1200"/>
              </a:spcAft>
            </a:pPr>
            <a:r>
              <a:t>Semi-supervised learning is a machine learning method that combines a small amount of labeled data with a large amount of unlabeled data for training. This approach is particularly suitable for situations where obtaining labeled data is costly or difficult.</a:t>
            </a:r>
          </a:p>
        </p:txBody>
      </p:sp>
      <p:cxnSp>
        <p:nvCxnSpPr>
          <p:cNvPr id="9"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18431" y="1029900"/>
            <a:ext cx="6230711" cy="430887"/>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Background</a:t>
            </a:r>
            <a:endPar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12" name="文本框 11"/>
          <p:cNvSpPr txBox="1"/>
          <p:nvPr/>
        </p:nvSpPr>
        <p:spPr>
          <a:xfrm>
            <a:off x="518156" y="5637421"/>
            <a:ext cx="3905885" cy="260350"/>
          </a:xfrm>
          <a:prstGeom prst="rect">
            <a:avLst/>
          </a:prstGeom>
          <a:noFill/>
        </p:spPr>
        <p:txBody>
          <a:bodyPr wrap="none" rtlCol="0">
            <a:spAutoFit/>
          </a:bodyPr>
          <a:lstStyle/>
          <a:p>
            <a:pPr algn="l"/>
            <a:r>
              <a:rPr lang="en-US" altLang="zh-CN" sz="1100" dirty="0"/>
              <a:t>[1]</a:t>
            </a:r>
            <a:r>
              <a:rPr lang="en-GB" altLang="zh-CN" sz="1100" dirty="0"/>
              <a:t> https://www.codabench.org/competitions/3025/#/pages-tab.</a:t>
            </a:r>
            <a:endParaRPr lang="en-GB" altLang="zh-CN" sz="1100" dirty="0"/>
          </a:p>
        </p:txBody>
      </p:sp>
      <p:sp>
        <p:nvSpPr>
          <p:cNvPr id="13" name="文本框 12"/>
          <p:cNvSpPr txBox="1"/>
          <p:nvPr/>
        </p:nvSpPr>
        <p:spPr>
          <a:xfrm>
            <a:off x="518156" y="6082675"/>
            <a:ext cx="5069840" cy="260350"/>
          </a:xfrm>
          <a:prstGeom prst="rect">
            <a:avLst/>
          </a:prstGeom>
          <a:noFill/>
        </p:spPr>
        <p:txBody>
          <a:bodyPr wrap="none" rtlCol="0">
            <a:spAutoFit/>
          </a:bodyPr>
          <a:lstStyle/>
          <a:p>
            <a:pPr algn="l"/>
            <a:r>
              <a:rPr lang="en-US" altLang="zh-CN" sz="1100" dirty="0"/>
              <a:t>[3]</a:t>
            </a:r>
            <a:r>
              <a:rPr lang="zh-CN" altLang="en-US" sz="1100" dirty="0"/>
              <a:t> Zhou Z H, Zhou Z H. Semi-supervised learning[J]. Machine Learning, 2021: 315-341.</a:t>
            </a:r>
            <a:endParaRPr lang="zh-CN" altLang="en-US" sz="1100" dirty="0"/>
          </a:p>
        </p:txBody>
      </p:sp>
      <p:sp>
        <p:nvSpPr>
          <p:cNvPr id="14" name="文本框 13"/>
          <p:cNvSpPr txBox="1"/>
          <p:nvPr/>
        </p:nvSpPr>
        <p:spPr>
          <a:xfrm>
            <a:off x="518156" y="5865983"/>
            <a:ext cx="9070340" cy="260350"/>
          </a:xfrm>
          <a:prstGeom prst="rect">
            <a:avLst/>
          </a:prstGeom>
          <a:noFill/>
        </p:spPr>
        <p:txBody>
          <a:bodyPr wrap="none" rtlCol="0">
            <a:spAutoFit/>
          </a:bodyPr>
          <a:lstStyle/>
          <a:p>
            <a:pPr algn="l"/>
            <a:r>
              <a:rPr lang="en-US" altLang="zh-CN" sz="1100" dirty="0"/>
              <a:t>[2]</a:t>
            </a:r>
            <a:r>
              <a:rPr lang="zh-CN" altLang="en-US" sz="1100" dirty="0"/>
              <a:t> </a:t>
            </a:r>
            <a:r>
              <a:rPr sz="1100" dirty="0"/>
              <a:t>Bayome M, Park J H, Kim Y J, et al. 3D analysis and clinical applications of CBCT images[C]//Seminars in Orthodontics. WB Saunders, 2015, 21(4): 254-262.</a:t>
            </a:r>
            <a:endParaRPr sz="1100" dirty="0"/>
          </a:p>
        </p:txBody>
      </p:sp>
      <p:pic>
        <p:nvPicPr>
          <p:cNvPr id="11" name="https://photo-static-api.fotomore.com/creative/vcg/400/new/VCG211308938834.jpg?uid=386&amp;timestamp=1727968904&amp;sign=86edca1cfd743905b493bd449ef9dcc9" descr="3d人类牙齿特写牙齿医疗"/>
          <p:cNvPicPr>
            <a:picLocks noChangeAspect="1"/>
          </p:cNvPicPr>
          <p:nvPr/>
        </p:nvPicPr>
        <p:blipFill>
          <a:blip r:embed="rId1"/>
          <a:stretch>
            <a:fillRect/>
          </a:stretch>
        </p:blipFill>
        <p:spPr>
          <a:xfrm>
            <a:off x="7017385" y="2233930"/>
            <a:ext cx="4814570" cy="271653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2"/>
          <p:cNvSpPr>
            <a:spLocks noGrp="1"/>
          </p:cNvSpPr>
          <p:nvPr>
            <p:ph type="sldNum" sz="quarter" idx="12"/>
          </p:nvPr>
        </p:nvSpPr>
        <p:spPr>
          <a:xfrm>
            <a:off x="8571911" y="6381034"/>
            <a:ext cx="2743200" cy="365125"/>
          </a:xfrm>
        </p:spPr>
        <p:txBody>
          <a:bodyPr/>
          <a:lstStyle/>
          <a:p>
            <a:fld id="{DD1685DC-9339-48AF-A1C6-F777C96B5FB5}" type="slidenum">
              <a:rPr lang="zh-CN" altLang="en-US" smtClean="0"/>
            </a:fld>
            <a:endParaRPr lang="zh-CN" altLang="en-US" dirty="0"/>
          </a:p>
        </p:txBody>
      </p:sp>
      <p:sp>
        <p:nvSpPr>
          <p:cNvPr id="3" name="矩形 2"/>
          <p:cNvSpPr/>
          <p:nvPr/>
        </p:nvSpPr>
        <p:spPr>
          <a:xfrm>
            <a:off x="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4" name="矩形 3"/>
          <p:cNvSpPr/>
          <p:nvPr/>
        </p:nvSpPr>
        <p:spPr>
          <a:xfrm>
            <a:off x="3024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 name="矩形 4"/>
          <p:cNvSpPr/>
          <p:nvPr/>
        </p:nvSpPr>
        <p:spPr>
          <a:xfrm>
            <a:off x="6048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6" name="矩形 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9"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B.</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Our Contribution</a:t>
            </a:r>
            <a:endPar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grpSp>
        <p:nvGrpSpPr>
          <p:cNvPr id="7" name="组合 6"/>
          <p:cNvGrpSpPr/>
          <p:nvPr/>
        </p:nvGrpSpPr>
        <p:grpSpPr>
          <a:xfrm>
            <a:off x="658495" y="1998980"/>
            <a:ext cx="4658995" cy="4382135"/>
            <a:chOff x="234982" y="1386129"/>
            <a:chExt cx="4329338" cy="4382135"/>
          </a:xfrm>
        </p:grpSpPr>
        <p:sp>
          <p:nvSpPr>
            <p:cNvPr id="8" name="ïṧľïḓê"/>
            <p:cNvSpPr/>
            <p:nvPr/>
          </p:nvSpPr>
          <p:spPr bwMode="auto">
            <a:xfrm rot="10800000">
              <a:off x="2044108" y="2041250"/>
              <a:ext cx="530336" cy="343159"/>
            </a:xfrm>
            <a:prstGeom prst="triangle">
              <a:avLst/>
            </a:prstGeom>
            <a:solidFill>
              <a:srgbClr val="1F63A2"/>
            </a:solidFill>
            <a:ln w="19050">
              <a:noFill/>
              <a:round/>
            </a:ln>
          </p:spPr>
          <p:txBody>
            <a:bodyPr wrap="square" lIns="91440" tIns="45720" rIns="91440" bIns="45720" anchor="ctr">
              <a:normAutofit fontScale="25000" lnSpcReduction="20000"/>
            </a:bodyPr>
            <a:lstStyle/>
            <a:p>
              <a:pPr algn="ctr"/>
              <a:endParaRPr dirty="0"/>
            </a:p>
          </p:txBody>
        </p:sp>
        <p:sp>
          <p:nvSpPr>
            <p:cNvPr id="12" name="ï$1iḑé"/>
            <p:cNvSpPr/>
            <p:nvPr/>
          </p:nvSpPr>
          <p:spPr bwMode="auto">
            <a:xfrm>
              <a:off x="1895925" y="1386129"/>
              <a:ext cx="826701" cy="826701"/>
            </a:xfrm>
            <a:prstGeom prst="ellipse">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2400" dirty="0">
                  <a:solidFill>
                    <a:srgbClr val="1F63A2"/>
                  </a:solidFill>
                  <a:latin typeface="Impact" panose="020B0806030902050204" pitchFamily="34" charset="0"/>
                </a:rPr>
                <a:t>01</a:t>
              </a:r>
              <a:endParaRPr lang="en-US" altLang="zh-CN" sz="2400" dirty="0">
                <a:solidFill>
                  <a:srgbClr val="1F63A2"/>
                </a:solidFill>
                <a:latin typeface="Impact" panose="020B0806030902050204" pitchFamily="34" charset="0"/>
              </a:endParaRPr>
            </a:p>
          </p:txBody>
        </p:sp>
        <p:sp>
          <p:nvSpPr>
            <p:cNvPr id="13" name="ïšľîďé"/>
            <p:cNvSpPr txBox="1"/>
            <p:nvPr/>
          </p:nvSpPr>
          <p:spPr bwMode="auto">
            <a:xfrm>
              <a:off x="234982" y="2521509"/>
              <a:ext cx="4329338" cy="3246755"/>
            </a:xfrm>
            <a:prstGeom prst="rect">
              <a:avLst/>
            </a:prstGeom>
            <a:noFill/>
            <a:ln w="9525">
              <a:noFill/>
              <a:miter lim="800000"/>
            </a:ln>
          </p:spPr>
          <p:txBody>
            <a:bodyPr wrap="square" lIns="91440" tIns="45720" rIns="91440" bIns="45720" anchor="ctr" anchorCtr="0">
              <a:noAutofit/>
              <a:scene3d>
                <a:camera prst="orthographicFront"/>
                <a:lightRig rig="threePt" dir="t"/>
              </a:scene3d>
              <a:sp3d>
                <a:bevelT w="0" h="0"/>
              </a:sp3d>
            </a:bodyPr>
            <a:lstStyle/>
            <a:p>
              <a:pPr algn="l"/>
              <a:r>
                <a:rPr sz="1600" dirty="0">
                  <a:cs typeface="+mn-lt"/>
                </a:rPr>
                <a:t>In this work, we propose a semi-supervised approach to teeth instance</a:t>
              </a:r>
              <a:r>
                <a:rPr lang="en-US" sz="1600" dirty="0">
                  <a:cs typeface="+mn-lt"/>
                </a:rPr>
                <a:t> </a:t>
              </a:r>
              <a:r>
                <a:rPr sz="1600" dirty="0">
                  <a:cs typeface="+mn-lt"/>
                </a:rPr>
                <a:t>segmentation that leverages a small amount of labeled data alongside a</a:t>
              </a:r>
              <a:r>
                <a:rPr lang="en-US" sz="1600" dirty="0">
                  <a:cs typeface="+mn-lt"/>
                </a:rPr>
                <a:t> </a:t>
              </a:r>
              <a:r>
                <a:rPr sz="1600" dirty="0">
                  <a:cs typeface="+mn-lt"/>
                </a:rPr>
                <a:t>larger, unlabeled dataset, which is called</a:t>
              </a:r>
              <a:r>
                <a:rPr sz="1600" b="1" dirty="0">
                  <a:cs typeface="+mn-lt"/>
                </a:rPr>
                <a:t> </a:t>
              </a:r>
              <a:r>
                <a:rPr sz="1600" b="1" dirty="0">
                  <a:solidFill>
                    <a:srgbClr val="FF0000"/>
                  </a:solidFill>
                  <a:cs typeface="+mn-lt"/>
                </a:rPr>
                <a:t>Coarse-to-Fine Pseudo</a:t>
              </a:r>
              <a:r>
                <a:rPr lang="en-US" sz="1600" b="1" dirty="0">
                  <a:solidFill>
                    <a:srgbClr val="FF0000"/>
                  </a:solidFill>
                  <a:cs typeface="+mn-lt"/>
                </a:rPr>
                <a:t> </a:t>
              </a:r>
              <a:r>
                <a:rPr sz="1600" b="1" dirty="0">
                  <a:solidFill>
                    <a:srgbClr val="FF0000"/>
                  </a:solidFill>
                  <a:cs typeface="+mn-lt"/>
                </a:rPr>
                <a:t>annotations (CFP)</a:t>
              </a:r>
              <a:r>
                <a:rPr sz="1600" dirty="0">
                  <a:cs typeface="+mn-lt"/>
                </a:rPr>
                <a:t>.</a:t>
              </a:r>
              <a:endParaRPr sz="1600" dirty="0">
                <a:cs typeface="+mn-lt"/>
              </a:endParaRPr>
            </a:p>
          </p:txBody>
        </p:sp>
        <p:sp>
          <p:nvSpPr>
            <p:cNvPr id="14" name="îSľïḍê"/>
            <p:cNvSpPr/>
            <p:nvPr/>
          </p:nvSpPr>
          <p:spPr>
            <a:xfrm>
              <a:off x="518432" y="2647339"/>
              <a:ext cx="3591750" cy="369332"/>
            </a:xfrm>
            <a:prstGeom prst="rect">
              <a:avLst/>
            </a:prstGeom>
            <a:noFill/>
          </p:spPr>
          <p:txBody>
            <a:bodyPr wrap="square" lIns="91440" tIns="45720" rIns="91440" bIns="45720">
              <a:noAutofit/>
            </a:bodyPr>
            <a:lstStyle/>
            <a:p>
              <a:pPr algn="ctr"/>
              <a:r>
                <a:rPr lang="en-US" altLang="zh-CN" sz="2200" b="1" dirty="0">
                  <a:sym typeface="+mn-ea"/>
                </a:rPr>
                <a:t>Novel </a:t>
              </a:r>
              <a:r>
                <a:rPr lang="en-US" sz="2200" b="1" dirty="0">
                  <a:sym typeface="+mn-ea"/>
                </a:rPr>
                <a:t>Learning Framework</a:t>
              </a:r>
              <a:endParaRPr lang="en-US" sz="2200" b="1" dirty="0"/>
            </a:p>
          </p:txBody>
        </p:sp>
      </p:grpSp>
      <p:grpSp>
        <p:nvGrpSpPr>
          <p:cNvPr id="15" name="组合 14"/>
          <p:cNvGrpSpPr/>
          <p:nvPr/>
        </p:nvGrpSpPr>
        <p:grpSpPr>
          <a:xfrm>
            <a:off x="5795266" y="1955636"/>
            <a:ext cx="5008880" cy="4475480"/>
            <a:chOff x="3472971" y="1386574"/>
            <a:chExt cx="5008880" cy="4475480"/>
          </a:xfrm>
        </p:grpSpPr>
        <p:sp>
          <p:nvSpPr>
            <p:cNvPr id="22" name="ïṧlîďè"/>
            <p:cNvSpPr txBox="1"/>
            <p:nvPr/>
          </p:nvSpPr>
          <p:spPr bwMode="auto">
            <a:xfrm>
              <a:off x="3472971" y="2273034"/>
              <a:ext cx="5008880" cy="3589020"/>
            </a:xfrm>
            <a:prstGeom prst="rect">
              <a:avLst/>
            </a:prstGeom>
            <a:noFill/>
            <a:ln w="9525">
              <a:noFill/>
              <a:miter lim="800000"/>
            </a:ln>
          </p:spPr>
          <p:txBody>
            <a:bodyPr wrap="square" lIns="91440" tIns="45720" rIns="91440" bIns="45720" anchor="ctr" anchorCtr="0">
              <a:noAutofit/>
              <a:scene3d>
                <a:camera prst="orthographicFront"/>
                <a:lightRig rig="threePt" dir="t"/>
              </a:scene3d>
              <a:sp3d>
                <a:bevelT w="0" h="0"/>
              </a:sp3d>
            </a:bodyPr>
            <a:lstStyle/>
            <a:p>
              <a:pPr algn="l"/>
              <a:r>
                <a:rPr sz="1600"/>
                <a:t> </a:t>
              </a:r>
              <a:endParaRPr sz="1600"/>
            </a:p>
            <a:p>
              <a:pPr algn="l"/>
              <a:r>
                <a:rPr sz="1600"/>
                <a:t>Our method achieved an </a:t>
              </a:r>
              <a:r>
                <a:rPr sz="1600" b="1">
                  <a:solidFill>
                    <a:srgbClr val="FF0000"/>
                  </a:solidFill>
                </a:rPr>
                <a:t>average Dice score of 90.40% </a:t>
              </a:r>
              <a:r>
                <a:rPr sz="1600"/>
                <a:t>for the teeth segmentation on the validation set using a NVIDIA GeForce RTX 4090 Ti. The average running time was </a:t>
              </a:r>
              <a:r>
                <a:rPr sz="1600" b="1">
                  <a:solidFill>
                    <a:srgbClr val="FF0000"/>
                  </a:solidFill>
                </a:rPr>
                <a:t>13 seconds</a:t>
              </a:r>
              <a:r>
                <a:rPr lang="en-US" sz="1600" b="1">
                  <a:solidFill>
                    <a:srgbClr val="FF0000"/>
                  </a:solidFill>
                </a:rPr>
                <a:t> per</a:t>
              </a:r>
              <a:r>
                <a:rPr sz="1600" b="1">
                  <a:solidFill>
                    <a:srgbClr val="FF0000"/>
                  </a:solidFill>
                </a:rPr>
                <a:t> image</a:t>
              </a:r>
              <a:r>
                <a:rPr sz="1600"/>
                <a:t>. The code will be available at</a:t>
              </a:r>
              <a:endParaRPr sz="1600"/>
            </a:p>
            <a:p>
              <a:pPr algn="l"/>
              <a:r>
                <a:rPr sz="1600" i="1"/>
                <a:t>http://github.com/jcwang123</a:t>
              </a:r>
              <a:endParaRPr sz="1600"/>
            </a:p>
          </p:txBody>
        </p:sp>
        <p:sp>
          <p:nvSpPr>
            <p:cNvPr id="27" name="ïŝ1iḓè"/>
            <p:cNvSpPr/>
            <p:nvPr/>
          </p:nvSpPr>
          <p:spPr>
            <a:xfrm>
              <a:off x="4259101" y="2640699"/>
              <a:ext cx="3373755" cy="369570"/>
            </a:xfrm>
            <a:prstGeom prst="rect">
              <a:avLst/>
            </a:prstGeom>
            <a:noFill/>
          </p:spPr>
          <p:txBody>
            <a:bodyPr wrap="square" lIns="91440" tIns="45720" rIns="91440" bIns="45720">
              <a:noAutofit/>
            </a:bodyPr>
            <a:lstStyle/>
            <a:p>
              <a:pPr algn="ctr"/>
              <a:r>
                <a:rPr lang="en-US" sz="2200" b="1" dirty="0"/>
                <a:t>Competitive Performance</a:t>
              </a:r>
              <a:endParaRPr lang="en-US" sz="2200" b="1" dirty="0"/>
            </a:p>
          </p:txBody>
        </p:sp>
        <p:sp>
          <p:nvSpPr>
            <p:cNvPr id="28" name="îśľîḋê"/>
            <p:cNvSpPr/>
            <p:nvPr/>
          </p:nvSpPr>
          <p:spPr bwMode="auto">
            <a:xfrm rot="10800000">
              <a:off x="5680785" y="2041695"/>
              <a:ext cx="530336" cy="343159"/>
            </a:xfrm>
            <a:prstGeom prst="triangle">
              <a:avLst/>
            </a:prstGeom>
            <a:solidFill>
              <a:srgbClr val="FFC000"/>
            </a:solidFill>
            <a:ln w="19050">
              <a:noFill/>
              <a:round/>
            </a:ln>
          </p:spPr>
          <p:txBody>
            <a:bodyPr wrap="square" lIns="91440" tIns="45720" rIns="91440" bIns="45720" anchor="ctr">
              <a:normAutofit fontScale="32500" lnSpcReduction="20000"/>
            </a:bodyPr>
            <a:lstStyle/>
            <a:p>
              <a:pPr algn="ctr"/>
            </a:p>
          </p:txBody>
        </p:sp>
        <p:sp>
          <p:nvSpPr>
            <p:cNvPr id="29" name="îṧ1idè"/>
            <p:cNvSpPr/>
            <p:nvPr/>
          </p:nvSpPr>
          <p:spPr bwMode="auto">
            <a:xfrm>
              <a:off x="5532603" y="1386574"/>
              <a:ext cx="826701" cy="826701"/>
            </a:xfrm>
            <a:prstGeom prst="ellipse">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2400" dirty="0">
                  <a:solidFill>
                    <a:srgbClr val="FFC000"/>
                  </a:solidFill>
                  <a:latin typeface="Impact" panose="020B0806030902050204" pitchFamily="34" charset="0"/>
                </a:rPr>
                <a:t>02</a:t>
              </a:r>
              <a:endParaRPr lang="en-US" altLang="zh-CN" sz="2400" dirty="0">
                <a:solidFill>
                  <a:srgbClr val="FFC000"/>
                </a:solidFill>
                <a:latin typeface="Impact" panose="020B0806030902050204" pitchFamily="34" charset="0"/>
              </a:endParaRP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76450"/>
            <a:ext cx="12192000" cy="2705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II.</a:t>
            </a:r>
            <a:r>
              <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Method</a:t>
            </a:r>
            <a:endPar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40" name="灯片编号占位符 39"/>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2" name="矩形 1"/>
          <p:cNvSpPr/>
          <p:nvPr/>
        </p:nvSpPr>
        <p:spPr>
          <a:xfrm>
            <a:off x="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54" name="矩形 53"/>
          <p:cNvSpPr/>
          <p:nvPr/>
        </p:nvSpPr>
        <p:spPr>
          <a:xfrm>
            <a:off x="302400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5" name="矩形 54"/>
          <p:cNvSpPr/>
          <p:nvPr/>
        </p:nvSpPr>
        <p:spPr>
          <a:xfrm>
            <a:off x="6048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56" name="矩形 5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9"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Pre-processing</a:t>
            </a:r>
            <a:endParaRPr 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8" name="矩形 7"/>
          <p:cNvSpPr/>
          <p:nvPr/>
        </p:nvSpPr>
        <p:spPr>
          <a:xfrm>
            <a:off x="518160" y="1687195"/>
            <a:ext cx="11283950" cy="5119370"/>
          </a:xfrm>
          <a:prstGeom prst="rect">
            <a:avLst/>
          </a:prstGeom>
        </p:spPr>
        <p:txBody>
          <a:bodyPr wrap="square">
            <a:noAutofit/>
          </a:bodyPr>
          <a:p>
            <a:pPr>
              <a:spcAft>
                <a:spcPts val="1200"/>
              </a:spcAft>
            </a:pPr>
            <a:r>
              <a:rPr lang="en-US" altLang="zh-CN"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t>
            </a:r>
            <a:r>
              <a:rPr lang="zh-CN" altLang="en-US"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b="1" dirty="0"/>
              <a:t>D</a:t>
            </a:r>
            <a:r>
              <a:rPr b="1" dirty="0"/>
              <a:t>ata cleaning</a:t>
            </a:r>
            <a:r>
              <a:rPr b="1" dirty="0"/>
              <a:t> </a:t>
            </a:r>
            <a:endParaRPr b="1" dirty="0"/>
          </a:p>
          <a:p>
            <a:pPr>
              <a:spcAft>
                <a:spcPts val="1200"/>
              </a:spcAft>
            </a:pPr>
            <a:r>
              <a:rPr dirty="0"/>
              <a:t>Outliers or corrupted samples are removed or corrected to enhanc</a:t>
            </a:r>
            <a:r>
              <a:rPr lang="en-US" dirty="0"/>
              <a:t>e </a:t>
            </a:r>
            <a:r>
              <a:rPr dirty="0"/>
              <a:t>the quality of the data, including the </a:t>
            </a:r>
            <a:r>
              <a:rPr dirty="0">
                <a:solidFill>
                  <a:srgbClr val="FF0000"/>
                </a:solidFill>
              </a:rPr>
              <a:t>small teeth with pixels less than 36</a:t>
            </a:r>
            <a:r>
              <a:rPr dirty="0"/>
              <a:t>.</a:t>
            </a:r>
            <a:endParaRPr dirty="0"/>
          </a:p>
          <a:p>
            <a:pPr>
              <a:spcAft>
                <a:spcPts val="1200"/>
              </a:spcAft>
            </a:pP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a:t>
            </a:r>
            <a:r>
              <a:rPr lang="zh-CN" altLang="en-US"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 </a:t>
            </a: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R</a:t>
            </a:r>
            <a:r>
              <a:rPr b="1" dirty="0">
                <a:sym typeface="+mn-ea"/>
              </a:rPr>
              <a:t>esampl</a:t>
            </a:r>
            <a:r>
              <a:rPr lang="en-US" b="1" dirty="0">
                <a:sym typeface="+mn-ea"/>
              </a:rPr>
              <a:t>ing</a:t>
            </a:r>
            <a:endParaRPr b="1" dirty="0"/>
          </a:p>
          <a:p>
            <a:pPr>
              <a:spcAft>
                <a:spcPts val="1200"/>
              </a:spcAft>
            </a:pPr>
            <a:r>
              <a:rPr dirty="0">
                <a:sym typeface="+mn-ea"/>
              </a:rPr>
              <a:t>In the first stage of our</a:t>
            </a:r>
            <a:r>
              <a:rPr lang="en-US" dirty="0">
                <a:sym typeface="+mn-ea"/>
              </a:rPr>
              <a:t> </a:t>
            </a:r>
            <a:r>
              <a:rPr dirty="0">
                <a:sym typeface="+mn-ea"/>
              </a:rPr>
              <a:t>pipeline, we resample the images to a uniform spacing of </a:t>
            </a:r>
            <a:r>
              <a:rPr dirty="0">
                <a:solidFill>
                  <a:srgbClr val="FF0000"/>
                </a:solidFill>
                <a:sym typeface="+mn-ea"/>
              </a:rPr>
              <a:t>0.47 mm</a:t>
            </a:r>
            <a:r>
              <a:rPr dirty="0">
                <a:sym typeface="+mn-ea"/>
              </a:rPr>
              <a:t>, which is</a:t>
            </a:r>
            <a:r>
              <a:rPr lang="en-US" dirty="0">
                <a:sym typeface="+mn-ea"/>
              </a:rPr>
              <a:t> </a:t>
            </a:r>
            <a:r>
              <a:rPr dirty="0">
                <a:sym typeface="+mn-ea"/>
              </a:rPr>
              <a:t>sufficient for coarse localization. In the second stage, we use a finer resampling resolution of </a:t>
            </a:r>
            <a:r>
              <a:rPr dirty="0">
                <a:solidFill>
                  <a:srgbClr val="FF0000"/>
                </a:solidFill>
                <a:sym typeface="+mn-ea"/>
              </a:rPr>
              <a:t>0.25 mm</a:t>
            </a:r>
            <a:r>
              <a:rPr dirty="0">
                <a:sym typeface="+mn-ea"/>
              </a:rPr>
              <a:t> to capture detailed tooth structures and perform</a:t>
            </a:r>
            <a:r>
              <a:rPr lang="en-US" dirty="0">
                <a:sym typeface="+mn-ea"/>
              </a:rPr>
              <a:t> </a:t>
            </a:r>
            <a:r>
              <a:rPr dirty="0">
                <a:sym typeface="+mn-ea"/>
              </a:rPr>
              <a:t>accurate segmentation.</a:t>
            </a:r>
            <a:r>
              <a:rPr lang="en-US" dirty="0">
                <a:sym typeface="+mn-ea"/>
              </a:rPr>
              <a:t> </a:t>
            </a:r>
            <a:endParaRPr lang="en-US" dirty="0">
              <a:sym typeface="+mn-ea"/>
            </a:endParaRPr>
          </a:p>
          <a:p>
            <a:pPr>
              <a:spcAft>
                <a:spcPts val="1200"/>
              </a:spcAft>
            </a:pP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a:t>
            </a:r>
            <a:r>
              <a:rPr lang="zh-CN" altLang="en-US"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 </a:t>
            </a:r>
            <a:r>
              <a:rPr lang="en-US" b="1" dirty="0">
                <a:sym typeface="+mn-ea"/>
              </a:rPr>
              <a:t>N</a:t>
            </a:r>
            <a:r>
              <a:rPr b="1" dirty="0">
                <a:sym typeface="+mn-ea"/>
              </a:rPr>
              <a:t>ormaliz</a:t>
            </a:r>
            <a:r>
              <a:rPr lang="en-US" b="1" dirty="0">
                <a:sym typeface="+mn-ea"/>
              </a:rPr>
              <a:t>ation</a:t>
            </a:r>
            <a:r>
              <a:rPr b="1" dirty="0">
                <a:sym typeface="+mn-ea"/>
              </a:rPr>
              <a:t>  </a:t>
            </a:r>
            <a:endParaRPr b="1" dirty="0">
              <a:sym typeface="+mn-ea"/>
            </a:endParaRPr>
          </a:p>
          <a:p>
            <a:pPr>
              <a:spcAft>
                <a:spcPts val="1200"/>
              </a:spcAft>
            </a:pPr>
            <a:r>
              <a:rPr lang="en-US" dirty="0">
                <a:sym typeface="+mn-ea"/>
              </a:rPr>
              <a:t>We standardize the intensity values across the dataset </a:t>
            </a:r>
            <a:r>
              <a:rPr dirty="0">
                <a:sym typeface="+mn-ea"/>
              </a:rPr>
              <a:t>by applying </a:t>
            </a:r>
            <a:r>
              <a:rPr dirty="0">
                <a:solidFill>
                  <a:srgbClr val="FF0000"/>
                </a:solidFill>
                <a:sym typeface="+mn-ea"/>
              </a:rPr>
              <a:t>z-score normalization</a:t>
            </a:r>
            <a:r>
              <a:rPr dirty="0">
                <a:sym typeface="+mn-ea"/>
              </a:rPr>
              <a:t>, where the intensity values are normalized based on the mean and standard deviation of the dataset.</a:t>
            </a:r>
            <a:endParaRPr dirty="0">
              <a:sym typeface="+mn-ea"/>
            </a:endParaRPr>
          </a:p>
          <a:p>
            <a:pPr>
              <a:spcAft>
                <a:spcPts val="1200"/>
              </a:spcAft>
            </a:pP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a:t>
            </a:r>
            <a:r>
              <a:rPr lang="zh-CN" altLang="en-US"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 </a:t>
            </a:r>
            <a:r>
              <a:rPr lang="en-US" b="1" dirty="0">
                <a:sym typeface="+mn-ea"/>
              </a:rPr>
              <a:t>D</a:t>
            </a:r>
            <a:r>
              <a:rPr b="1" dirty="0">
                <a:sym typeface="+mn-ea"/>
              </a:rPr>
              <a:t>ata </a:t>
            </a:r>
            <a:r>
              <a:rPr lang="en-US" b="1" dirty="0">
                <a:sym typeface="+mn-ea"/>
              </a:rPr>
              <a:t>augmentation</a:t>
            </a:r>
            <a:r>
              <a:rPr b="1" dirty="0">
                <a:sym typeface="+mn-ea"/>
              </a:rPr>
              <a:t> </a:t>
            </a:r>
            <a:endParaRPr b="1" dirty="0"/>
          </a:p>
          <a:p>
            <a:pPr>
              <a:spcAft>
                <a:spcPts val="1200"/>
              </a:spcAft>
            </a:pPr>
            <a:r>
              <a:rPr dirty="0">
                <a:sym typeface="+mn-ea"/>
              </a:rPr>
              <a:t>Augmentation techniques such as </a:t>
            </a:r>
            <a:r>
              <a:rPr dirty="0">
                <a:solidFill>
                  <a:srgbClr val="FF0000"/>
                </a:solidFill>
                <a:sym typeface="+mn-ea"/>
              </a:rPr>
              <a:t>rotation</a:t>
            </a:r>
            <a:r>
              <a:rPr dirty="0">
                <a:sym typeface="+mn-ea"/>
              </a:rPr>
              <a:t>, </a:t>
            </a:r>
            <a:r>
              <a:rPr dirty="0">
                <a:solidFill>
                  <a:srgbClr val="FF0000"/>
                </a:solidFill>
                <a:sym typeface="+mn-ea"/>
              </a:rPr>
              <a:t>flipping</a:t>
            </a:r>
            <a:r>
              <a:rPr dirty="0">
                <a:sym typeface="+mn-ea"/>
              </a:rPr>
              <a:t>, and </a:t>
            </a:r>
            <a:r>
              <a:rPr dirty="0">
                <a:solidFill>
                  <a:srgbClr val="FF0000"/>
                </a:solidFill>
                <a:sym typeface="+mn-ea"/>
              </a:rPr>
              <a:t>scaling </a:t>
            </a:r>
            <a:r>
              <a:rPr dirty="0">
                <a:sym typeface="+mn-ea"/>
              </a:rPr>
              <a:t>are also</a:t>
            </a:r>
            <a:r>
              <a:rPr lang="en-US" dirty="0">
                <a:sym typeface="+mn-ea"/>
              </a:rPr>
              <a:t> </a:t>
            </a:r>
            <a:r>
              <a:rPr dirty="0">
                <a:sym typeface="+mn-ea"/>
              </a:rPr>
              <a:t>employed to enhance model robustness and prevent overfitting.</a:t>
            </a:r>
            <a:endParaRPr dirty="0">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2" name="矩形 1"/>
          <p:cNvSpPr/>
          <p:nvPr/>
        </p:nvSpPr>
        <p:spPr>
          <a:xfrm>
            <a:off x="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54" name="矩形 53"/>
          <p:cNvSpPr/>
          <p:nvPr/>
        </p:nvSpPr>
        <p:spPr>
          <a:xfrm>
            <a:off x="3024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5" name="矩形 54"/>
          <p:cNvSpPr/>
          <p:nvPr/>
        </p:nvSpPr>
        <p:spPr>
          <a:xfrm>
            <a:off x="604800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56" name="矩形 5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16"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B.</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Network Architecture</a:t>
            </a:r>
            <a:endPar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pic>
        <p:nvPicPr>
          <p:cNvPr id="5" name="图片 4"/>
          <p:cNvPicPr>
            <a:picLocks noChangeAspect="1"/>
          </p:cNvPicPr>
          <p:nvPr/>
        </p:nvPicPr>
        <p:blipFill>
          <a:blip r:embed="rId1"/>
          <a:stretch>
            <a:fillRect/>
          </a:stretch>
        </p:blipFill>
        <p:spPr>
          <a:xfrm>
            <a:off x="70485" y="2324100"/>
            <a:ext cx="5789930" cy="3058160"/>
          </a:xfrm>
          <a:prstGeom prst="rect">
            <a:avLst/>
          </a:prstGeom>
        </p:spPr>
      </p:pic>
      <p:pic>
        <p:nvPicPr>
          <p:cNvPr id="6" name="图片 5"/>
          <p:cNvPicPr>
            <a:picLocks noChangeAspect="1"/>
          </p:cNvPicPr>
          <p:nvPr/>
        </p:nvPicPr>
        <p:blipFill>
          <a:blip r:embed="rId2"/>
          <a:stretch>
            <a:fillRect/>
          </a:stretch>
        </p:blipFill>
        <p:spPr>
          <a:xfrm>
            <a:off x="5860415" y="2397760"/>
            <a:ext cx="6141720" cy="310261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2"/>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
        <p:nvSpPr>
          <p:cNvPr id="2" name="矩形 1"/>
          <p:cNvSpPr/>
          <p:nvPr/>
        </p:nvSpPr>
        <p:spPr>
          <a:xfrm>
            <a:off x="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Introduction</a:t>
            </a:r>
            <a:endParaRPr lang="zh-CN" altLang="en-US" sz="2400" b="1" dirty="0"/>
          </a:p>
        </p:txBody>
      </p:sp>
      <p:sp>
        <p:nvSpPr>
          <p:cNvPr id="54" name="矩形 53"/>
          <p:cNvSpPr/>
          <p:nvPr/>
        </p:nvSpPr>
        <p:spPr>
          <a:xfrm>
            <a:off x="3024000" y="0"/>
            <a:ext cx="3024000" cy="6286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Method</a:t>
            </a:r>
            <a:endParaRPr lang="zh-CN" altLang="en-US" sz="2400" b="1" dirty="0"/>
          </a:p>
        </p:txBody>
      </p:sp>
      <p:sp>
        <p:nvSpPr>
          <p:cNvPr id="55" name="矩形 54"/>
          <p:cNvSpPr/>
          <p:nvPr/>
        </p:nvSpPr>
        <p:spPr>
          <a:xfrm>
            <a:off x="6048000" y="0"/>
            <a:ext cx="3024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Experiments</a:t>
            </a:r>
            <a:endParaRPr lang="zh-CN" altLang="en-US" sz="2400" b="1" dirty="0"/>
          </a:p>
        </p:txBody>
      </p:sp>
      <p:sp>
        <p:nvSpPr>
          <p:cNvPr id="56" name="矩形 55"/>
          <p:cNvSpPr/>
          <p:nvPr/>
        </p:nvSpPr>
        <p:spPr>
          <a:xfrm>
            <a:off x="9072000" y="0"/>
            <a:ext cx="3120000" cy="6286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Conclusion</a:t>
            </a:r>
            <a:endParaRPr lang="zh-CN" altLang="en-US" sz="2400" b="1" dirty="0"/>
          </a:p>
        </p:txBody>
      </p:sp>
      <p:cxnSp>
        <p:nvCxnSpPr>
          <p:cNvPr id="16" name="直接连接符 8"/>
          <p:cNvCxnSpPr/>
          <p:nvPr/>
        </p:nvCxnSpPr>
        <p:spPr>
          <a:xfrm>
            <a:off x="518432" y="1541516"/>
            <a:ext cx="540339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18431" y="1029900"/>
            <a:ext cx="6230711" cy="429895"/>
          </a:xfrm>
          <a:prstGeom prst="rect">
            <a:avLst/>
          </a:prstGeom>
        </p:spPr>
        <p:txBody>
          <a:bodyPr wrap="square">
            <a:spAutoFit/>
          </a:bodyPr>
          <a:lstStyle/>
          <a:p>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C.</a:t>
            </a:r>
            <a:r>
              <a:rPr lang="zh-CN" altLang="en-US"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Post-processing</a:t>
            </a:r>
            <a:endParaRPr lang="en-US" altLang="zh-CN" sz="22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5" name="矩形 4"/>
          <p:cNvSpPr/>
          <p:nvPr/>
        </p:nvSpPr>
        <p:spPr>
          <a:xfrm>
            <a:off x="518160" y="1687195"/>
            <a:ext cx="11283950" cy="5119370"/>
          </a:xfrm>
          <a:prstGeom prst="rect">
            <a:avLst/>
          </a:prstGeom>
        </p:spPr>
        <p:txBody>
          <a:bodyPr wrap="square">
            <a:noAutofit/>
          </a:bodyPr>
          <a:p>
            <a:pPr>
              <a:spcAft>
                <a:spcPts val="1200"/>
              </a:spcAft>
            </a:pPr>
            <a:r>
              <a:rPr lang="en-US" altLang="zh-CN"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a:t>
            </a:r>
            <a:r>
              <a:rPr lang="zh-CN" altLang="en-US" sz="2400"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b="1" dirty="0"/>
              <a:t>c</a:t>
            </a:r>
            <a:r>
              <a:rPr b="1" dirty="0"/>
              <a:t>onnected component analysis</a:t>
            </a:r>
            <a:r>
              <a:rPr b="1" dirty="0"/>
              <a:t> </a:t>
            </a:r>
            <a:endParaRPr b="1" dirty="0"/>
          </a:p>
          <a:p>
            <a:pPr>
              <a:spcAft>
                <a:spcPts val="1200"/>
              </a:spcAft>
            </a:pPr>
            <a:r>
              <a:rPr dirty="0"/>
              <a:t>After segmentation, we use connected component analysis to identify and remove </a:t>
            </a:r>
            <a:r>
              <a:rPr dirty="0">
                <a:solidFill>
                  <a:srgbClr val="FF0000"/>
                </a:solidFill>
              </a:rPr>
              <a:t>small</a:t>
            </a:r>
            <a:r>
              <a:rPr dirty="0"/>
              <a:t>, </a:t>
            </a:r>
            <a:r>
              <a:rPr dirty="0">
                <a:solidFill>
                  <a:srgbClr val="FF0000"/>
                </a:solidFill>
              </a:rPr>
              <a:t>isolated regions </a:t>
            </a:r>
            <a:r>
              <a:rPr dirty="0"/>
              <a:t>that are likely false positives. This technique groups</a:t>
            </a:r>
            <a:r>
              <a:rPr lang="en-US" dirty="0"/>
              <a:t> </a:t>
            </a:r>
            <a:r>
              <a:rPr dirty="0"/>
              <a:t>connected pixels or voxels into distinct components. Components smaller than a</a:t>
            </a:r>
            <a:r>
              <a:rPr lang="en-US" dirty="0"/>
              <a:t> </a:t>
            </a:r>
            <a:r>
              <a:rPr dirty="0"/>
              <a:t>predefined size threshold are eliminated, as they are typically noise or irrelevant</a:t>
            </a:r>
            <a:r>
              <a:rPr lang="en-US" dirty="0"/>
              <a:t> </a:t>
            </a:r>
            <a:r>
              <a:rPr dirty="0"/>
              <a:t>structures. This step ensures that only valid tooth regions remain in the finaloutput, improving segmentation precision.</a:t>
            </a:r>
            <a:endParaRPr dirty="0"/>
          </a:p>
          <a:p>
            <a:pPr>
              <a:spcAft>
                <a:spcPts val="1200"/>
              </a:spcAft>
            </a:pPr>
            <a:endPar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endParaRPr>
          </a:p>
          <a:p>
            <a:pPr>
              <a:spcAft>
                <a:spcPts val="1200"/>
              </a:spcAft>
            </a:pPr>
            <a:r>
              <a:rPr lang="en-US" altLang="zh-CN"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a:t>
            </a:r>
            <a:r>
              <a:rPr lang="zh-CN" altLang="en-US" b="1"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sym typeface="+mn-ea"/>
              </a:rPr>
              <a:t> </a:t>
            </a:r>
            <a:r>
              <a:rPr lang="en-US" b="1" dirty="0">
                <a:sym typeface="+mn-ea"/>
              </a:rPr>
              <a:t>T</a:t>
            </a:r>
            <a:r>
              <a:rPr b="1" dirty="0">
                <a:sym typeface="+mn-ea"/>
              </a:rPr>
              <a:t>esting-time augmentation</a:t>
            </a:r>
            <a:endParaRPr b="1" dirty="0">
              <a:sym typeface="+mn-ea"/>
            </a:endParaRPr>
          </a:p>
          <a:p>
            <a:pPr>
              <a:spcAft>
                <a:spcPts val="1200"/>
              </a:spcAft>
            </a:pPr>
            <a:r>
              <a:rPr dirty="0">
                <a:sym typeface="+mn-ea"/>
              </a:rPr>
              <a:t>We also apply testing-time augmentation (TTA) to improve the robustness of</a:t>
            </a:r>
            <a:r>
              <a:rPr lang="en-US" dirty="0">
                <a:sym typeface="+mn-ea"/>
              </a:rPr>
              <a:t> </a:t>
            </a:r>
            <a:r>
              <a:rPr dirty="0">
                <a:sym typeface="+mn-ea"/>
              </a:rPr>
              <a:t>the final segmentation. The input images are augmented using transformations</a:t>
            </a:r>
            <a:r>
              <a:rPr lang="en-US" dirty="0">
                <a:sym typeface="+mn-ea"/>
              </a:rPr>
              <a:t> </a:t>
            </a:r>
            <a:r>
              <a:rPr dirty="0">
                <a:sym typeface="+mn-ea"/>
              </a:rPr>
              <a:t>like </a:t>
            </a:r>
            <a:r>
              <a:rPr dirty="0">
                <a:solidFill>
                  <a:srgbClr val="FF0000"/>
                </a:solidFill>
                <a:sym typeface="+mn-ea"/>
              </a:rPr>
              <a:t>rotations</a:t>
            </a:r>
            <a:r>
              <a:rPr dirty="0">
                <a:sym typeface="+mn-ea"/>
              </a:rPr>
              <a:t>, </a:t>
            </a:r>
            <a:r>
              <a:rPr dirty="0">
                <a:solidFill>
                  <a:srgbClr val="FF0000"/>
                </a:solidFill>
                <a:sym typeface="+mn-ea"/>
              </a:rPr>
              <a:t>flips</a:t>
            </a:r>
            <a:r>
              <a:rPr dirty="0">
                <a:sym typeface="+mn-ea"/>
              </a:rPr>
              <a:t>, and </a:t>
            </a:r>
            <a:r>
              <a:rPr dirty="0">
                <a:solidFill>
                  <a:srgbClr val="FF0000"/>
                </a:solidFill>
                <a:sym typeface="+mn-ea"/>
              </a:rPr>
              <a:t>scaling</a:t>
            </a:r>
            <a:r>
              <a:rPr dirty="0">
                <a:sym typeface="+mn-ea"/>
              </a:rPr>
              <a:t>, and the model predicts segmentations for each</a:t>
            </a:r>
            <a:r>
              <a:rPr lang="en-US" dirty="0">
                <a:sym typeface="+mn-ea"/>
              </a:rPr>
              <a:t> </a:t>
            </a:r>
            <a:r>
              <a:rPr dirty="0">
                <a:sym typeface="+mn-ea"/>
              </a:rPr>
              <a:t>augmented version. The final segmentation output is then obtained by </a:t>
            </a:r>
            <a:r>
              <a:rPr dirty="0">
                <a:solidFill>
                  <a:srgbClr val="FF0000"/>
                </a:solidFill>
                <a:sym typeface="+mn-ea"/>
              </a:rPr>
              <a:t>averaging</a:t>
            </a:r>
            <a:r>
              <a:rPr lang="en-US" dirty="0">
                <a:solidFill>
                  <a:srgbClr val="FF0000"/>
                </a:solidFill>
                <a:sym typeface="+mn-ea"/>
              </a:rPr>
              <a:t> </a:t>
            </a:r>
            <a:r>
              <a:rPr dirty="0">
                <a:solidFill>
                  <a:srgbClr val="FF0000"/>
                </a:solidFill>
                <a:sym typeface="+mn-ea"/>
              </a:rPr>
              <a:t>or voting</a:t>
            </a:r>
            <a:r>
              <a:rPr dirty="0">
                <a:sym typeface="+mn-ea"/>
              </a:rPr>
              <a:t> across the augmented predictions. TTA helps reduce variability due to</a:t>
            </a:r>
            <a:r>
              <a:rPr lang="en-US" dirty="0">
                <a:sym typeface="+mn-ea"/>
              </a:rPr>
              <a:t> </a:t>
            </a:r>
            <a:r>
              <a:rPr dirty="0">
                <a:sym typeface="+mn-ea"/>
              </a:rPr>
              <a:t>different orientations or scales, yielding a more reliable result.</a:t>
            </a:r>
            <a:endParaRPr dirty="0">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76450"/>
            <a:ext cx="12192000" cy="2705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III.</a:t>
            </a:r>
            <a:r>
              <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 </a:t>
            </a:r>
            <a:r>
              <a:rPr lang="en-US" altLang="zh-CN"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rPr>
              <a:t>Experiments</a:t>
            </a:r>
            <a:endParaRPr lang="zh-CN" altLang="en-US" sz="4400" dirty="0">
              <a:solidFill>
                <a:schemeClr val="tx1">
                  <a:lumMod val="75000"/>
                  <a:lumOff val="25000"/>
                </a:schemeClr>
              </a:solidFill>
              <a:latin typeface="Calibri" panose="020F0502020204030204" charset="0"/>
              <a:ea typeface="等线 Light" panose="02010600030101010101" pitchFamily="2" charset="-122"/>
              <a:cs typeface="Calibri" panose="020F0502020204030204" charset="0"/>
            </a:endParaRPr>
          </a:p>
        </p:txBody>
      </p:sp>
      <p:sp>
        <p:nvSpPr>
          <p:cNvPr id="40" name="灯片编号占位符 39"/>
          <p:cNvSpPr>
            <a:spLocks noGrp="1"/>
          </p:cNvSpPr>
          <p:nvPr>
            <p:ph type="sldNum" sz="quarter" idx="12"/>
          </p:nvPr>
        </p:nvSpPr>
        <p:spPr>
          <a:xfrm>
            <a:off x="8610600" y="6356350"/>
            <a:ext cx="2743200" cy="365125"/>
          </a:xfrm>
        </p:spPr>
        <p:txBody>
          <a:bodyPr/>
          <a:lstStyle/>
          <a:p>
            <a:fld id="{DD1685DC-9339-48AF-A1C6-F777C96B5FB5}" type="slidenum">
              <a:rPr lang="zh-CN" altLang="en-US" smtClean="0"/>
            </a:fld>
            <a:endParaRPr lang="zh-CN" altLang="en-US" dirty="0"/>
          </a:p>
        </p:txBody>
      </p:sp>
    </p:spTree>
  </p:cSld>
  <p:clrMapOvr>
    <a:masterClrMapping/>
  </p:clrMapOvr>
  <p:transition/>
</p:sld>
</file>

<file path=ppt/tags/tag1.xml><?xml version="1.0" encoding="utf-8"?>
<p:tagLst xmlns:p="http://schemas.openxmlformats.org/presentationml/2006/main">
  <p:tag name="COMMONDATA" val="eyJoZGlkIjoiNDM3ZDVmYzc5OGRmYTIzOTNjOWI1OTJmZjBiNTBkOWQifQ=="/>
  <p:tag name="commondata" val="eyJoZGlkIjoiZWJlMDE3ZmVkNGY0Yzg5NWNjZjgzMzUwMWE5OWZmZD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4198</Words>
  <Application>WPS 演示</Application>
  <PresentationFormat>宽屏</PresentationFormat>
  <Paragraphs>152</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等线 Light</vt:lpstr>
      <vt:lpstr>Impact</vt:lpstr>
      <vt:lpstr>等线</vt:lpstr>
      <vt:lpstr>微软雅黑</vt:lpstr>
      <vt:lpstr>Arial Unicode MS</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Eldegez - Dekon Congress &amp; Tourism</dc:creator>
  <cp:lastModifiedBy>Vintage</cp:lastModifiedBy>
  <cp:revision>15</cp:revision>
  <dcterms:created xsi:type="dcterms:W3CDTF">2023-09-14T14:27:00Z</dcterms:created>
  <dcterms:modified xsi:type="dcterms:W3CDTF">2024-10-03T15:59:29Z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F9C1978ED91546489A7F91FDB915D978_13</vt:lpwstr>
  </property>
  <property fmtid="{D5CDD505-2E9C-101B-9397-08002B2CF9AE}" pid="3" name="KSOProductBuildVer">
    <vt:lpwstr>2052-12.1.0.18276</vt:lpwstr>
  </property>
</Properties>
</file>