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6"/>
  </p:notesMasterIdLst>
  <p:sldIdLst>
    <p:sldId id="256" r:id="rId2"/>
    <p:sldId id="257" r:id="rId3"/>
    <p:sldId id="263" r:id="rId4"/>
    <p:sldId id="264" r:id="rId5"/>
    <p:sldId id="265" r:id="rId6"/>
    <p:sldId id="267" r:id="rId7"/>
    <p:sldId id="269" r:id="rId8"/>
    <p:sldId id="268" r:id="rId9"/>
    <p:sldId id="272" r:id="rId10"/>
    <p:sldId id="273" r:id="rId11"/>
    <p:sldId id="274" r:id="rId12"/>
    <p:sldId id="276" r:id="rId13"/>
    <p:sldId id="277" r:id="rId14"/>
    <p:sldId id="278" r:id="rId15"/>
  </p:sldIdLst>
  <p:sldSz cx="12192000" cy="6858000"/>
  <p:notesSz cx="6858000" cy="9144000"/>
  <p:custDataLst>
    <p:tags r:id="rId1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462" autoAdjust="0"/>
  </p:normalViewPr>
  <p:slideViewPr>
    <p:cSldViewPr snapToGrid="0">
      <p:cViewPr>
        <p:scale>
          <a:sx n="100" d="100"/>
          <a:sy n="100" d="100"/>
        </p:scale>
        <p:origin x="82" y="-4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实施表明，仅使用这</a:t>
            </a:r>
            <a:r>
              <a:rPr lang="en-US" altLang="zh-CN" dirty="0"/>
              <a:t>300</a:t>
            </a:r>
            <a:r>
              <a:rPr lang="zh-CN" altLang="en-US" dirty="0"/>
              <a:t>个伪标签，在验证阶段提交验证结果后，我们就可以在比赛的综合评价指标上获得</a:t>
            </a:r>
            <a:r>
              <a:rPr lang="en-US" altLang="zh-CN" dirty="0"/>
              <a:t>72%</a:t>
            </a:r>
            <a:r>
              <a:rPr lang="zh-CN" altLang="en-US" dirty="0"/>
              <a:t>的分数。实验表明，经过精细训练阶段后，所获得的模型</a:t>
            </a:r>
            <a:r>
              <a:rPr lang="en-US" altLang="zh-CN" dirty="0"/>
              <a:t>model3</a:t>
            </a:r>
            <a:r>
              <a:rPr lang="zh-CN" altLang="en-US" dirty="0"/>
              <a:t>再次预测了验证集，得分为</a:t>
            </a:r>
            <a:r>
              <a:rPr lang="en-US" altLang="zh-CN" dirty="0"/>
              <a:t>77%</a:t>
            </a:r>
            <a:r>
              <a:rPr lang="zh-CN" altLang="en-US" dirty="0"/>
              <a:t>，提高了约</a:t>
            </a:r>
            <a:r>
              <a:rPr lang="en-US" altLang="zh-CN" dirty="0"/>
              <a:t>6</a:t>
            </a:r>
            <a:r>
              <a:rPr lang="zh-CN" altLang="en-US" dirty="0"/>
              <a:t>个百分点，验证了多阶段训练的有效性。</a:t>
            </a:r>
            <a:endParaRPr dirty="0"/>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9112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实施表明，仅使用这</a:t>
            </a:r>
            <a:r>
              <a:rPr lang="en-US" altLang="zh-CN" dirty="0"/>
              <a:t>300</a:t>
            </a:r>
            <a:r>
              <a:rPr lang="zh-CN" altLang="en-US" dirty="0"/>
              <a:t>个伪标签，在验证阶段提交验证结果后，我们就可以在比赛的综合评价指标上获得</a:t>
            </a:r>
            <a:r>
              <a:rPr lang="en-US" altLang="zh-CN" dirty="0"/>
              <a:t>72%</a:t>
            </a:r>
            <a:r>
              <a:rPr lang="zh-CN" altLang="en-US" dirty="0"/>
              <a:t>的分数。实验表明，经过精细训练阶段后，所获得的模型</a:t>
            </a:r>
            <a:r>
              <a:rPr lang="en-US" altLang="zh-CN" dirty="0"/>
              <a:t>model3</a:t>
            </a:r>
            <a:r>
              <a:rPr lang="zh-CN" altLang="en-US" dirty="0"/>
              <a:t>再次预测了验证集，得分为</a:t>
            </a:r>
            <a:r>
              <a:rPr lang="en-US" altLang="zh-CN" dirty="0"/>
              <a:t>77%</a:t>
            </a:r>
            <a:r>
              <a:rPr lang="zh-CN" altLang="en-US" dirty="0"/>
              <a:t>，提高了约</a:t>
            </a:r>
            <a:r>
              <a:rPr lang="en-US" altLang="zh-CN" dirty="0"/>
              <a:t>6</a:t>
            </a:r>
            <a:r>
              <a:rPr lang="zh-CN" altLang="en-US" dirty="0"/>
              <a:t>个百分点，验证了多阶段训练的有效性。</a:t>
            </a:r>
            <a:endParaRPr dirty="0"/>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7678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experiment shows that using only these 300 pseudo labels, after submitting the verification results during the verification phase, a score of 72% can be obtained on the comprehensive evaluation index of the competition. After a fine training phase, the obtained model </a:t>
            </a:r>
            <a:r>
              <a:rPr lang="en-US" dirty="0" err="1"/>
              <a:t>Model</a:t>
            </a:r>
            <a:r>
              <a:rPr lang="en-US" dirty="0"/>
              <a:t> 3 predicted the validation set again, scoring 77%, an improvement of about 6 percentage points, verifying the effectiveness of multi-stage training.</a:t>
            </a:r>
            <a:endParaRPr dirty="0"/>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416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1723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275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first trained the labeled data in the training set to obtain Model 1, which has a certain predictive ability for dental data. Then, we used Model 1 to predict 300 unlabeled 3D CBCT sample data in the training set and obtained a large amount of pseudo labeled data. Then, we introduced a multi-stage learning method, which includes a rough training stage and a fine training stage. In the rough training phase, we reinitialized a new model and used 300 data points and their pseudo labels as input for the new model. After multiple iterations, we will obtain a rough training model weight model 2. Based on rough training of model weights, we collected high-quality training data from 30 labels for fine training to enable the model to learn better data distributions, and then obtained Model 3 for prediction.</a:t>
            </a:r>
            <a:endParaRPr dirty="0"/>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4397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5716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实施表明，仅使用这</a:t>
            </a:r>
            <a:r>
              <a:rPr lang="en-US" altLang="zh-CN" dirty="0"/>
              <a:t>300</a:t>
            </a:r>
            <a:r>
              <a:rPr lang="zh-CN" altLang="en-US" dirty="0"/>
              <a:t>个伪标签，在验证阶段提交验证结果后，我们就可以在比赛的综合评价指标上获得</a:t>
            </a:r>
            <a:r>
              <a:rPr lang="en-US" altLang="zh-CN" dirty="0"/>
              <a:t>72%</a:t>
            </a:r>
            <a:r>
              <a:rPr lang="zh-CN" altLang="en-US" dirty="0"/>
              <a:t>的分数。实验表明，经过精细训练阶段后，所获得的模型</a:t>
            </a:r>
            <a:r>
              <a:rPr lang="en-US" altLang="zh-CN" dirty="0"/>
              <a:t>model3</a:t>
            </a:r>
            <a:r>
              <a:rPr lang="zh-CN" altLang="en-US" dirty="0"/>
              <a:t>再次预测了验证集，得分为</a:t>
            </a:r>
            <a:r>
              <a:rPr lang="en-US" altLang="zh-CN" dirty="0"/>
              <a:t>77%</a:t>
            </a:r>
            <a:r>
              <a:rPr lang="zh-CN" altLang="en-US" dirty="0"/>
              <a:t>，提高了约</a:t>
            </a:r>
            <a:r>
              <a:rPr lang="en-US" altLang="zh-CN" dirty="0"/>
              <a:t>6</a:t>
            </a:r>
            <a:r>
              <a:rPr lang="zh-CN" altLang="en-US" dirty="0"/>
              <a:t>个百分点，验证了多阶段训练的有效性。</a:t>
            </a:r>
            <a:endParaRPr dirty="0"/>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026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2"/>
          <p:cNvSpPr>
            <a:spLocks noGrp="1"/>
          </p:cNvSpPr>
          <p:nvPr>
            <p:ph type="pic" idx="2"/>
          </p:nvPr>
        </p:nvSpPr>
        <p:spPr>
          <a:xfrm>
            <a:off x="5183188" y="987425"/>
            <a:ext cx="6172200" cy="4873625"/>
          </a:xfrm>
          <a:prstGeom prst="rect">
            <a:avLst/>
          </a:prstGeom>
          <a:noFill/>
          <a:ln>
            <a:noFill/>
          </a:ln>
        </p:spPr>
      </p:sp>
      <p:sp>
        <p:nvSpPr>
          <p:cNvPr id="64" name="Google Shape;64;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 name="Google Shape;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 name="Google Shape;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2.xml"/><Relationship Id="rId6" Type="http://schemas.openxmlformats.org/officeDocument/2006/relationships/image" Target="../media/image7.png"/><Relationship Id="rId5" Type="http://schemas.openxmlformats.org/officeDocument/2006/relationships/image" Target="../media/image2.jpeg"/><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3.xml"/><Relationship Id="rId6" Type="http://schemas.openxmlformats.org/officeDocument/2006/relationships/image" Target="../media/image8.png"/><Relationship Id="rId5" Type="http://schemas.openxmlformats.org/officeDocument/2006/relationships/image" Target="../media/image2.jpe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ags" Target="../tags/tag14.xml"/><Relationship Id="rId6" Type="http://schemas.openxmlformats.org/officeDocument/2006/relationships/image" Target="../media/image9.png"/><Relationship Id="rId5" Type="http://schemas.openxmlformats.org/officeDocument/2006/relationships/image" Target="../media/image2.jpe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5.xml"/><Relationship Id="rId6" Type="http://schemas.openxmlformats.org/officeDocument/2006/relationships/image" Target="../media/image11.png"/><Relationship Id="rId5" Type="http://schemas.openxmlformats.org/officeDocument/2006/relationships/image" Target="../media/image2.jpeg"/><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6.xml"/><Relationship Id="rId5" Type="http://schemas.openxmlformats.org/officeDocument/2006/relationships/image" Target="../media/image2.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image" Target="../media/image2.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2.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8.xml"/><Relationship Id="rId5" Type="http://schemas.openxmlformats.org/officeDocument/2006/relationships/image" Target="../media/image2.jpe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image" Target="../media/image4.png"/><Relationship Id="rId5" Type="http://schemas.openxmlformats.org/officeDocument/2006/relationships/image" Target="../media/image2.jpeg"/><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5.png"/><Relationship Id="rId5" Type="http://schemas.openxmlformats.org/officeDocument/2006/relationships/image" Target="../media/image2.jpe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6.png"/><Relationship Id="rId5" Type="http://schemas.openxmlformats.org/officeDocument/2006/relationships/image" Target="../media/image2.jpe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descr="A pool with trees and a building&#10;&#10;Description automatically generated"/>
          <p:cNvPicPr preferRelativeResize="0"/>
          <p:nvPr/>
        </p:nvPicPr>
        <p:blipFill rotWithShape="1">
          <a:blip r:embed="rId4"/>
          <a:srcRect/>
          <a:stretch>
            <a:fillRect/>
          </a:stretch>
        </p:blipFill>
        <p:spPr>
          <a:xfrm>
            <a:off x="0" y="0"/>
            <a:ext cx="12192000" cy="6858000"/>
          </a:xfrm>
          <a:prstGeom prst="rect">
            <a:avLst/>
          </a:prstGeom>
          <a:noFill/>
          <a:ln>
            <a:noFill/>
          </a:ln>
        </p:spPr>
      </p:pic>
      <p:sp>
        <p:nvSpPr>
          <p:cNvPr id="2" name="TextBox 48"/>
          <p:cNvSpPr txBox="1"/>
          <p:nvPr>
            <p:custDataLst>
              <p:tags r:id="rId1"/>
            </p:custDataLst>
          </p:nvPr>
        </p:nvSpPr>
        <p:spPr>
          <a:xfrm>
            <a:off x="1487170" y="2493010"/>
            <a:ext cx="9189085" cy="1183640"/>
          </a:xfrm>
          <a:prstGeom prst="rect">
            <a:avLst/>
          </a:prstGeom>
          <a:noFill/>
        </p:spPr>
        <p:txBody>
          <a:bodyPr wrap="square" lIns="0" tIns="0" rIns="0" bIns="0" rtlCol="0">
            <a:noAutofit/>
          </a:bodyPr>
          <a:lstStyle/>
          <a:p>
            <a:pPr algn="ctr"/>
            <a:r>
              <a:rPr lang="zh-CN" altLang="en-US" sz="3200" dirty="0">
                <a:solidFill>
                  <a:schemeClr val="accent5">
                    <a:lumMod val="75000"/>
                  </a:schemeClr>
                </a:solidFill>
                <a:latin typeface="微软雅黑" panose="020B0503020204020204" charset="-122"/>
                <a:ea typeface="微软雅黑" panose="020B0503020204020204" charset="-122"/>
                <a:cs typeface="+mn-ea"/>
                <a:sym typeface="+mn-lt"/>
              </a:rPr>
              <a:t>Multi-stage dental visual detection based on</a:t>
            </a:r>
          </a:p>
          <a:p>
            <a:pPr algn="ctr"/>
            <a:r>
              <a:rPr lang="zh-CN" altLang="en-US" sz="3200" dirty="0">
                <a:solidFill>
                  <a:schemeClr val="accent5">
                    <a:lumMod val="75000"/>
                  </a:schemeClr>
                </a:solidFill>
                <a:latin typeface="微软雅黑" panose="020B0503020204020204" charset="-122"/>
                <a:ea typeface="微软雅黑" panose="020B0503020204020204" charset="-122"/>
                <a:cs typeface="+mn-ea"/>
                <a:sym typeface="+mn-lt"/>
              </a:rPr>
              <a:t>YOLOv8: Dental 3D CBCT</a:t>
            </a:r>
          </a:p>
          <a:p>
            <a:pPr algn="ctr"/>
            <a:endParaRPr lang="zh-CN" altLang="en-US" sz="3200" dirty="0">
              <a:solidFill>
                <a:schemeClr val="accent5">
                  <a:lumMod val="75000"/>
                </a:schemeClr>
              </a:solidFill>
              <a:latin typeface="微软雅黑" panose="020B0503020204020204" charset="-122"/>
              <a:ea typeface="微软雅黑" panose="020B0503020204020204" charset="-122"/>
              <a:cs typeface="+mn-ea"/>
              <a:sym typeface="+mn-lt"/>
            </a:endParaRPr>
          </a:p>
        </p:txBody>
      </p:sp>
      <p:sp>
        <p:nvSpPr>
          <p:cNvPr id="13" name="矩形 259"/>
          <p:cNvSpPr>
            <a:spLocks noChangeArrowheads="1"/>
          </p:cNvSpPr>
          <p:nvPr/>
        </p:nvSpPr>
        <p:spPr bwMode="auto">
          <a:xfrm>
            <a:off x="3331390" y="5028882"/>
            <a:ext cx="4479110" cy="476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just">
              <a:lnSpc>
                <a:spcPct val="150000"/>
              </a:lnSpc>
              <a:buNone/>
            </a:pPr>
            <a:r>
              <a:rPr lang="en-US" altLang="zh-CN" sz="2000" dirty="0">
                <a:solidFill>
                  <a:schemeClr val="tx1">
                    <a:lumMod val="85000"/>
                    <a:lumOff val="15000"/>
                  </a:schemeClr>
                </a:solidFill>
                <a:latin typeface="Arial" panose="020B0604020202020204" pitchFamily="34" charset="0"/>
                <a:cs typeface="Arial" panose="020B0604020202020204" pitchFamily="34" charset="0"/>
              </a:rPr>
              <a:t>Team name</a:t>
            </a:r>
            <a:r>
              <a:rPr lang="zh-CN" altLang="en-US" sz="2000" dirty="0">
                <a:solidFill>
                  <a:schemeClr val="tx1">
                    <a:lumMod val="85000"/>
                    <a:lumOff val="15000"/>
                  </a:schemeClr>
                </a:solidFill>
                <a:latin typeface="Arial" panose="020B0604020202020204" pitchFamily="34" charset="0"/>
                <a:cs typeface="Arial" panose="020B0604020202020204" pitchFamily="34" charset="0"/>
              </a:rPr>
              <a:t>：</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madongdong</a:t>
            </a:r>
            <a:endParaRPr lang="zh-CN" altLang="en-US" sz="20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 name="矩形 259">
            <a:extLst>
              <a:ext uri="{FF2B5EF4-FFF2-40B4-BE49-F238E27FC236}">
                <a16:creationId xmlns:a16="http://schemas.microsoft.com/office/drawing/2014/main" id="{6D19A516-8393-BE8A-B8EE-A50A8E26DD31}"/>
              </a:ext>
            </a:extLst>
          </p:cNvPr>
          <p:cNvSpPr>
            <a:spLocks noChangeArrowheads="1"/>
          </p:cNvSpPr>
          <p:nvPr/>
        </p:nvSpPr>
        <p:spPr bwMode="auto">
          <a:xfrm>
            <a:off x="1654989" y="4365670"/>
            <a:ext cx="8397967" cy="476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just">
              <a:lnSpc>
                <a:spcPct val="150000"/>
              </a:lnSpc>
              <a:buNone/>
            </a:pPr>
            <a:r>
              <a:rPr lang="en-US" altLang="zh-CN" sz="2000" dirty="0">
                <a:solidFill>
                  <a:schemeClr val="tx1">
                    <a:lumMod val="85000"/>
                    <a:lumOff val="15000"/>
                  </a:schemeClr>
                </a:solidFill>
                <a:latin typeface="Arial" panose="020B0604020202020204" pitchFamily="34" charset="0"/>
                <a:cs typeface="Arial" panose="020B0604020202020204" pitchFamily="34" charset="0"/>
              </a:rPr>
              <a:t>Team members</a:t>
            </a:r>
            <a:r>
              <a:rPr lang="zh-CN" altLang="en-US" sz="2000" dirty="0">
                <a:solidFill>
                  <a:schemeClr val="tx1">
                    <a:lumMod val="85000"/>
                    <a:lumOff val="15000"/>
                  </a:schemeClr>
                </a:solidFill>
                <a:latin typeface="Arial" panose="020B0604020202020204" pitchFamily="34" charset="0"/>
                <a:cs typeface="Arial" panose="020B0604020202020204" pitchFamily="34" charset="0"/>
              </a:rPr>
              <a:t>：</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Dongdong</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Ma</a:t>
            </a:r>
            <a:r>
              <a:rPr lang="zh-CN" altLang="en-US" sz="2000" dirty="0">
                <a:solidFill>
                  <a:schemeClr val="tx1">
                    <a:lumMod val="85000"/>
                    <a:lumOff val="15000"/>
                  </a:schemeClr>
                </a:solidFill>
                <a:latin typeface="Arial" panose="020B0604020202020204" pitchFamily="34" charset="0"/>
                <a:cs typeface="Arial" panose="020B0604020202020204" pitchFamily="34" charset="0"/>
              </a:rPr>
              <a:t>、</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Zhihao</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Zheng</a:t>
            </a:r>
            <a:r>
              <a:rPr lang="zh-CN" altLang="en-US" sz="2000" dirty="0">
                <a:solidFill>
                  <a:schemeClr val="tx1">
                    <a:lumMod val="85000"/>
                    <a:lumOff val="15000"/>
                  </a:schemeClr>
                </a:solidFill>
                <a:latin typeface="Arial" panose="020B0604020202020204" pitchFamily="34" charset="0"/>
                <a:cs typeface="Arial" panose="020B0604020202020204" pitchFamily="34" charset="0"/>
              </a:rPr>
              <a:t>、</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Lian He</a:t>
            </a:r>
            <a:r>
              <a:rPr lang="zh-CN" altLang="en-US" sz="2000" dirty="0">
                <a:solidFill>
                  <a:schemeClr val="tx1">
                    <a:lumMod val="85000"/>
                    <a:lumOff val="15000"/>
                  </a:schemeClr>
                </a:solidFill>
                <a:latin typeface="Arial" panose="020B0604020202020204" pitchFamily="34" charset="0"/>
                <a:cs typeface="Arial" panose="020B0604020202020204" pitchFamily="34" charset="0"/>
              </a:rPr>
              <a:t>、</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Jianhao</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Liu</a:t>
            </a:r>
            <a:endParaRPr lang="zh-CN" altLang="en-US" sz="2000" dirty="0">
              <a:solidFill>
                <a:schemeClr val="tx1">
                  <a:lumMod val="85000"/>
                  <a:lumOff val="1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2" descr="A pool with trees and a building&#10;&#10;Description automatically generated"/>
          <p:cNvPicPr preferRelativeResize="0"/>
          <p:nvPr/>
        </p:nvPicPr>
        <p:blipFill rotWithShape="1">
          <a:blip r:embed="rId4"/>
          <a:srcRect/>
          <a:stretch>
            <a:fillRect/>
          </a:stretch>
        </p:blipFill>
        <p:spPr>
          <a:xfrm>
            <a:off x="0" y="0"/>
            <a:ext cx="12192000" cy="6858000"/>
          </a:xfrm>
          <a:prstGeom prst="rect">
            <a:avLst/>
          </a:prstGeom>
          <a:noFill/>
          <a:ln>
            <a:noFill/>
          </a:ln>
        </p:spPr>
      </p:pic>
      <p:pic>
        <p:nvPicPr>
          <p:cNvPr id="90" name="Google Shape;90;p2" descr="A green and white flag&#10;&#10;Description automatically generated"/>
          <p:cNvPicPr preferRelativeResize="0"/>
          <p:nvPr/>
        </p:nvPicPr>
        <p:blipFill rotWithShape="1">
          <a:blip r:embed="rId5"/>
          <a:srcRect/>
          <a:stretch>
            <a:fillRect/>
          </a:stretch>
        </p:blipFill>
        <p:spPr>
          <a:xfrm>
            <a:off x="0" y="0"/>
            <a:ext cx="12192000" cy="6858000"/>
          </a:xfrm>
          <a:prstGeom prst="rect">
            <a:avLst/>
          </a:prstGeom>
          <a:noFill/>
          <a:ln>
            <a:noFill/>
          </a:ln>
        </p:spPr>
      </p:pic>
      <p:sp>
        <p:nvSpPr>
          <p:cNvPr id="38" name="任意多边形 37"/>
          <p:cNvSpPr/>
          <p:nvPr>
            <p:custDataLst>
              <p:tags r:id="rId1"/>
            </p:custDataLst>
          </p:nvPr>
        </p:nvSpPr>
        <p:spPr>
          <a:xfrm>
            <a:off x="209550" y="1147445"/>
            <a:ext cx="11711940" cy="80645"/>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charset="-122"/>
              <a:sym typeface="Arial" panose="020B0604020202020204" pitchFamily="34" charset="0"/>
            </a:endParaRPr>
          </a:p>
        </p:txBody>
      </p:sp>
      <p:sp>
        <p:nvSpPr>
          <p:cNvPr id="40" name="Content Placeholder 2"/>
          <p:cNvSpPr txBox="1"/>
          <p:nvPr/>
        </p:nvSpPr>
        <p:spPr>
          <a:xfrm>
            <a:off x="2156424" y="477089"/>
            <a:ext cx="3067050" cy="492125"/>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3200" b="1" dirty="0">
                <a:latin typeface="微软雅黑" panose="020B0503020204020204" charset="-122"/>
                <a:ea typeface="微软雅黑" panose="020B0503020204020204" charset="-122"/>
                <a:cs typeface="+mn-ea"/>
                <a:sym typeface="+mn-lt"/>
              </a:rPr>
              <a:t>Experiment</a:t>
            </a:r>
            <a:endParaRPr lang="en-US" sz="3200" b="1" dirty="0">
              <a:solidFill>
                <a:schemeClr val="tx1"/>
              </a:solidFill>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C040B164-9145-BDE3-25AE-1ACF5D5AD455}"/>
              </a:ext>
            </a:extLst>
          </p:cNvPr>
          <p:cNvSpPr txBox="1"/>
          <p:nvPr/>
        </p:nvSpPr>
        <p:spPr>
          <a:xfrm>
            <a:off x="483870" y="1366520"/>
            <a:ext cx="10652760" cy="400110"/>
          </a:xfrm>
          <a:prstGeom prst="rect">
            <a:avLst/>
          </a:prstGeom>
          <a:noFill/>
        </p:spPr>
        <p:txBody>
          <a:bodyPr wrap="square" rtlCol="0">
            <a:spAutoFit/>
          </a:bodyPr>
          <a:lstStyle/>
          <a:p>
            <a:r>
              <a:rPr lang="en-US" altLang="zh-CN" sz="2000" b="1" dirty="0"/>
              <a:t>1. Evaluation Metric</a:t>
            </a:r>
            <a:endParaRPr lang="zh-CN" altLang="en-US" sz="2000" b="1" dirty="0"/>
          </a:p>
        </p:txBody>
      </p:sp>
      <p:pic>
        <p:nvPicPr>
          <p:cNvPr id="13" name="图片 12">
            <a:extLst>
              <a:ext uri="{FF2B5EF4-FFF2-40B4-BE49-F238E27FC236}">
                <a16:creationId xmlns:a16="http://schemas.microsoft.com/office/drawing/2014/main" id="{2B9042EF-6B99-D3C7-7FEF-4740F2B32984}"/>
              </a:ext>
            </a:extLst>
          </p:cNvPr>
          <p:cNvPicPr>
            <a:picLocks noChangeAspect="1"/>
          </p:cNvPicPr>
          <p:nvPr/>
        </p:nvPicPr>
        <p:blipFill>
          <a:blip r:embed="rId6"/>
          <a:stretch>
            <a:fillRect/>
          </a:stretch>
        </p:blipFill>
        <p:spPr>
          <a:xfrm>
            <a:off x="1750050" y="3312049"/>
            <a:ext cx="7287642" cy="1000265"/>
          </a:xfrm>
          <a:prstGeom prst="rect">
            <a:avLst/>
          </a:prstGeom>
        </p:spPr>
      </p:pic>
      <p:sp>
        <p:nvSpPr>
          <p:cNvPr id="4" name="文本框 3">
            <a:extLst>
              <a:ext uri="{FF2B5EF4-FFF2-40B4-BE49-F238E27FC236}">
                <a16:creationId xmlns:a16="http://schemas.microsoft.com/office/drawing/2014/main" id="{4A7A7CD7-1909-C0AB-F32E-B71DB8F0861E}"/>
              </a:ext>
            </a:extLst>
          </p:cNvPr>
          <p:cNvSpPr txBox="1"/>
          <p:nvPr/>
        </p:nvSpPr>
        <p:spPr>
          <a:xfrm>
            <a:off x="483870" y="1986599"/>
            <a:ext cx="10251965" cy="1015663"/>
          </a:xfrm>
          <a:prstGeom prst="rect">
            <a:avLst/>
          </a:prstGeom>
          <a:noFill/>
        </p:spPr>
        <p:txBody>
          <a:bodyPr wrap="square">
            <a:spAutoFit/>
          </a:bodyPr>
          <a:lstStyle/>
          <a:p>
            <a:r>
              <a:rPr lang="en-US" altLang="zh-CN" sz="2000" dirty="0">
                <a:latin typeface="Arial" panose="020B0604020202020204" pitchFamily="34" charset="0"/>
              </a:rPr>
              <a:t>Normalized surface distance is a metric that measures the surface distance between the predicted segmentation result and the true annotation, and is usually used in conjunction with the Dice coefficient to tolerate a certain distance error. The calculation formula is:</a:t>
            </a:r>
            <a:endParaRPr lang="zh-CN" altLang="en-US" sz="2000" dirty="0">
              <a:latin typeface="Arial" panose="020B0604020202020204" pitchFamily="34" charset="0"/>
            </a:endParaRPr>
          </a:p>
        </p:txBody>
      </p:sp>
      <p:sp>
        <p:nvSpPr>
          <p:cNvPr id="6" name="文本框 5">
            <a:extLst>
              <a:ext uri="{FF2B5EF4-FFF2-40B4-BE49-F238E27FC236}">
                <a16:creationId xmlns:a16="http://schemas.microsoft.com/office/drawing/2014/main" id="{29C246CC-005E-475F-887C-9EEC3BCDBD0D}"/>
              </a:ext>
            </a:extLst>
          </p:cNvPr>
          <p:cNvSpPr txBox="1"/>
          <p:nvPr/>
        </p:nvSpPr>
        <p:spPr>
          <a:xfrm>
            <a:off x="772342" y="4984992"/>
            <a:ext cx="7538185" cy="400110"/>
          </a:xfrm>
          <a:prstGeom prst="rect">
            <a:avLst/>
          </a:prstGeom>
          <a:noFill/>
        </p:spPr>
        <p:txBody>
          <a:bodyPr wrap="square">
            <a:spAutoFit/>
          </a:bodyPr>
          <a:lstStyle/>
          <a:p>
            <a:r>
              <a:rPr lang="en-US" altLang="zh-CN" sz="2000" dirty="0">
                <a:latin typeface="Arial" panose="020B0604020202020204" pitchFamily="34" charset="0"/>
              </a:rPr>
              <a:t>Where, tolerance is the specified tolerance distance threshold.</a:t>
            </a:r>
            <a:endParaRPr lang="zh-CN" altLang="en-US" sz="2000" dirty="0">
              <a:latin typeface="Arial" panose="020B0604020202020204" pitchFamily="34" charset="0"/>
            </a:endParaRPr>
          </a:p>
        </p:txBody>
      </p:sp>
    </p:spTree>
    <p:extLst>
      <p:ext uri="{BB962C8B-B14F-4D97-AF65-F5344CB8AC3E}">
        <p14:creationId xmlns:p14="http://schemas.microsoft.com/office/powerpoint/2010/main" val="4247860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2" descr="A pool with trees and a building&#10;&#10;Description automatically generated"/>
          <p:cNvPicPr preferRelativeResize="0"/>
          <p:nvPr/>
        </p:nvPicPr>
        <p:blipFill rotWithShape="1">
          <a:blip r:embed="rId4"/>
          <a:srcRect/>
          <a:stretch>
            <a:fillRect/>
          </a:stretch>
        </p:blipFill>
        <p:spPr>
          <a:xfrm>
            <a:off x="0" y="0"/>
            <a:ext cx="12192000" cy="6858000"/>
          </a:xfrm>
          <a:prstGeom prst="rect">
            <a:avLst/>
          </a:prstGeom>
          <a:noFill/>
          <a:ln>
            <a:noFill/>
          </a:ln>
        </p:spPr>
      </p:pic>
      <p:pic>
        <p:nvPicPr>
          <p:cNvPr id="90" name="Google Shape;90;p2" descr="A green and white flag&#10;&#10;Description automatically generated"/>
          <p:cNvPicPr preferRelativeResize="0"/>
          <p:nvPr/>
        </p:nvPicPr>
        <p:blipFill rotWithShape="1">
          <a:blip r:embed="rId5"/>
          <a:srcRect/>
          <a:stretch>
            <a:fillRect/>
          </a:stretch>
        </p:blipFill>
        <p:spPr>
          <a:xfrm>
            <a:off x="0" y="0"/>
            <a:ext cx="12192000" cy="6858000"/>
          </a:xfrm>
          <a:prstGeom prst="rect">
            <a:avLst/>
          </a:prstGeom>
          <a:noFill/>
          <a:ln>
            <a:noFill/>
          </a:ln>
        </p:spPr>
      </p:pic>
      <p:sp>
        <p:nvSpPr>
          <p:cNvPr id="38" name="任意多边形 37"/>
          <p:cNvSpPr/>
          <p:nvPr>
            <p:custDataLst>
              <p:tags r:id="rId1"/>
            </p:custDataLst>
          </p:nvPr>
        </p:nvSpPr>
        <p:spPr>
          <a:xfrm>
            <a:off x="209550" y="1147445"/>
            <a:ext cx="11711940" cy="80645"/>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charset="-122"/>
              <a:sym typeface="Arial" panose="020B0604020202020204" pitchFamily="34" charset="0"/>
            </a:endParaRPr>
          </a:p>
        </p:txBody>
      </p:sp>
      <p:sp>
        <p:nvSpPr>
          <p:cNvPr id="40" name="Content Placeholder 2"/>
          <p:cNvSpPr txBox="1"/>
          <p:nvPr/>
        </p:nvSpPr>
        <p:spPr>
          <a:xfrm>
            <a:off x="2156424" y="477089"/>
            <a:ext cx="3067050" cy="492125"/>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3200" b="1" dirty="0">
                <a:latin typeface="微软雅黑" panose="020B0503020204020204" charset="-122"/>
                <a:ea typeface="微软雅黑" panose="020B0503020204020204" charset="-122"/>
                <a:cs typeface="+mn-ea"/>
                <a:sym typeface="+mn-lt"/>
              </a:rPr>
              <a:t>Experiment</a:t>
            </a:r>
            <a:endParaRPr lang="en-US" sz="3200" b="1" dirty="0">
              <a:solidFill>
                <a:schemeClr val="tx1"/>
              </a:solidFill>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C040B164-9145-BDE3-25AE-1ACF5D5AD455}"/>
              </a:ext>
            </a:extLst>
          </p:cNvPr>
          <p:cNvSpPr txBox="1"/>
          <p:nvPr/>
        </p:nvSpPr>
        <p:spPr>
          <a:xfrm>
            <a:off x="483870" y="1366520"/>
            <a:ext cx="10652760" cy="400110"/>
          </a:xfrm>
          <a:prstGeom prst="rect">
            <a:avLst/>
          </a:prstGeom>
          <a:noFill/>
        </p:spPr>
        <p:txBody>
          <a:bodyPr wrap="square" rtlCol="0">
            <a:spAutoFit/>
          </a:bodyPr>
          <a:lstStyle/>
          <a:p>
            <a:r>
              <a:rPr lang="en-US" altLang="zh-CN" sz="2000" b="1" dirty="0"/>
              <a:t>1. Evaluation Metric</a:t>
            </a:r>
            <a:endParaRPr lang="zh-CN" altLang="en-US" sz="2000" b="1" dirty="0"/>
          </a:p>
        </p:txBody>
      </p:sp>
      <p:pic>
        <p:nvPicPr>
          <p:cNvPr id="11" name="图片 10">
            <a:extLst>
              <a:ext uri="{FF2B5EF4-FFF2-40B4-BE49-F238E27FC236}">
                <a16:creationId xmlns:a16="http://schemas.microsoft.com/office/drawing/2014/main" id="{A1D33934-31EF-921F-4994-3F56AFB098AF}"/>
              </a:ext>
            </a:extLst>
          </p:cNvPr>
          <p:cNvPicPr>
            <a:picLocks noChangeAspect="1"/>
          </p:cNvPicPr>
          <p:nvPr/>
        </p:nvPicPr>
        <p:blipFill>
          <a:blip r:embed="rId6"/>
          <a:stretch>
            <a:fillRect/>
          </a:stretch>
        </p:blipFill>
        <p:spPr>
          <a:xfrm>
            <a:off x="1947999" y="3380744"/>
            <a:ext cx="7240010" cy="1019317"/>
          </a:xfrm>
          <a:prstGeom prst="rect">
            <a:avLst/>
          </a:prstGeom>
        </p:spPr>
      </p:pic>
      <p:sp>
        <p:nvSpPr>
          <p:cNvPr id="4" name="文本框 3">
            <a:extLst>
              <a:ext uri="{FF2B5EF4-FFF2-40B4-BE49-F238E27FC236}">
                <a16:creationId xmlns:a16="http://schemas.microsoft.com/office/drawing/2014/main" id="{049B7EE2-ED11-82A1-0A64-CA978E4C154E}"/>
              </a:ext>
            </a:extLst>
          </p:cNvPr>
          <p:cNvSpPr txBox="1"/>
          <p:nvPr/>
        </p:nvSpPr>
        <p:spPr>
          <a:xfrm>
            <a:off x="770163" y="1967549"/>
            <a:ext cx="10741480" cy="1015663"/>
          </a:xfrm>
          <a:prstGeom prst="rect">
            <a:avLst/>
          </a:prstGeom>
          <a:noFill/>
        </p:spPr>
        <p:txBody>
          <a:bodyPr wrap="square">
            <a:spAutoFit/>
          </a:bodyPr>
          <a:lstStyle/>
          <a:p>
            <a:r>
              <a:rPr lang="en-US" altLang="zh-CN" sz="2000" dirty="0">
                <a:latin typeface="Arial" panose="020B0604020202020204" pitchFamily="34" charset="0"/>
              </a:rPr>
              <a:t>Instance accuracy is a metric that measures the quality of segmentation in instance segmentation tasks. It calculates the ratio of correctly classified instances with an intersection-over-union ratio greater than 0.5 to all instances:</a:t>
            </a:r>
            <a:endParaRPr lang="zh-CN" altLang="en-US" sz="2000" dirty="0">
              <a:latin typeface="Arial" panose="020B0604020202020204" pitchFamily="34" charset="0"/>
            </a:endParaRPr>
          </a:p>
        </p:txBody>
      </p:sp>
      <p:sp>
        <p:nvSpPr>
          <p:cNvPr id="6" name="文本框 5">
            <a:extLst>
              <a:ext uri="{FF2B5EF4-FFF2-40B4-BE49-F238E27FC236}">
                <a16:creationId xmlns:a16="http://schemas.microsoft.com/office/drawing/2014/main" id="{FC7E9B4B-E8B7-DAC5-A4A0-19BC11BE6754}"/>
              </a:ext>
            </a:extLst>
          </p:cNvPr>
          <p:cNvSpPr txBox="1"/>
          <p:nvPr/>
        </p:nvSpPr>
        <p:spPr>
          <a:xfrm>
            <a:off x="770163" y="4733345"/>
            <a:ext cx="10409464" cy="707886"/>
          </a:xfrm>
          <a:prstGeom prst="rect">
            <a:avLst/>
          </a:prstGeom>
          <a:noFill/>
        </p:spPr>
        <p:txBody>
          <a:bodyPr wrap="square">
            <a:spAutoFit/>
          </a:bodyPr>
          <a:lstStyle/>
          <a:p>
            <a:r>
              <a:rPr lang="en-US" altLang="zh-CN" sz="2000" dirty="0">
                <a:latin typeface="Arial" panose="020B0604020202020204" pitchFamily="34" charset="0"/>
              </a:rPr>
              <a:t>Where T P is the number of correctly classified instances, </a:t>
            </a:r>
            <a:r>
              <a:rPr lang="en-US" altLang="zh-CN" sz="2000" dirty="0" err="1">
                <a:latin typeface="Arial" panose="020B0604020202020204" pitchFamily="34" charset="0"/>
              </a:rPr>
              <a:t>unique_classes</a:t>
            </a:r>
            <a:r>
              <a:rPr lang="en-US" altLang="zh-CN" sz="2000" dirty="0">
                <a:latin typeface="Arial" panose="020B0604020202020204" pitchFamily="34" charset="0"/>
              </a:rPr>
              <a:t>(X) and </a:t>
            </a:r>
            <a:r>
              <a:rPr lang="en-US" altLang="zh-CN" sz="2000" dirty="0" err="1">
                <a:latin typeface="Arial" panose="020B0604020202020204" pitchFamily="34" charset="0"/>
              </a:rPr>
              <a:t>unique_classes</a:t>
            </a:r>
            <a:r>
              <a:rPr lang="en-US" altLang="zh-CN" sz="2000" dirty="0">
                <a:latin typeface="Arial" panose="020B0604020202020204" pitchFamily="34" charset="0"/>
              </a:rPr>
              <a:t>(Y ) are the unique sets of classes in X and Y respectively.</a:t>
            </a:r>
            <a:endParaRPr lang="zh-CN" altLang="en-US" sz="2000" dirty="0">
              <a:latin typeface="Arial" panose="020B0604020202020204" pitchFamily="34" charset="0"/>
            </a:endParaRPr>
          </a:p>
        </p:txBody>
      </p:sp>
    </p:spTree>
    <p:extLst>
      <p:ext uri="{BB962C8B-B14F-4D97-AF65-F5344CB8AC3E}">
        <p14:creationId xmlns:p14="http://schemas.microsoft.com/office/powerpoint/2010/main" val="3183170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2" descr="A pool with trees and a building&#10;&#10;Description automatically generated"/>
          <p:cNvPicPr preferRelativeResize="0"/>
          <p:nvPr/>
        </p:nvPicPr>
        <p:blipFill rotWithShape="1">
          <a:blip r:embed="rId4"/>
          <a:srcRect/>
          <a:stretch>
            <a:fillRect/>
          </a:stretch>
        </p:blipFill>
        <p:spPr>
          <a:xfrm>
            <a:off x="0" y="0"/>
            <a:ext cx="12192000" cy="6858000"/>
          </a:xfrm>
          <a:prstGeom prst="rect">
            <a:avLst/>
          </a:prstGeom>
          <a:noFill/>
          <a:ln>
            <a:noFill/>
          </a:ln>
        </p:spPr>
      </p:pic>
      <p:pic>
        <p:nvPicPr>
          <p:cNvPr id="90" name="Google Shape;90;p2" descr="A green and white flag&#10;&#10;Description automatically generated"/>
          <p:cNvPicPr preferRelativeResize="0"/>
          <p:nvPr/>
        </p:nvPicPr>
        <p:blipFill rotWithShape="1">
          <a:blip r:embed="rId5"/>
          <a:srcRect/>
          <a:stretch>
            <a:fillRect/>
          </a:stretch>
        </p:blipFill>
        <p:spPr>
          <a:xfrm>
            <a:off x="0" y="0"/>
            <a:ext cx="12192000" cy="6858000"/>
          </a:xfrm>
          <a:prstGeom prst="rect">
            <a:avLst/>
          </a:prstGeom>
          <a:noFill/>
          <a:ln>
            <a:noFill/>
          </a:ln>
        </p:spPr>
      </p:pic>
      <p:sp>
        <p:nvSpPr>
          <p:cNvPr id="38" name="任意多边形 37"/>
          <p:cNvSpPr/>
          <p:nvPr>
            <p:custDataLst>
              <p:tags r:id="rId1"/>
            </p:custDataLst>
          </p:nvPr>
        </p:nvSpPr>
        <p:spPr>
          <a:xfrm>
            <a:off x="209550" y="1147445"/>
            <a:ext cx="11711940" cy="80645"/>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charset="-122"/>
              <a:sym typeface="Arial" panose="020B0604020202020204" pitchFamily="34" charset="0"/>
            </a:endParaRPr>
          </a:p>
        </p:txBody>
      </p:sp>
      <p:sp>
        <p:nvSpPr>
          <p:cNvPr id="40" name="Content Placeholder 2"/>
          <p:cNvSpPr txBox="1"/>
          <p:nvPr/>
        </p:nvSpPr>
        <p:spPr>
          <a:xfrm>
            <a:off x="2156424" y="477089"/>
            <a:ext cx="3067050" cy="492125"/>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3200" b="1" dirty="0">
                <a:latin typeface="微软雅黑" panose="020B0503020204020204" charset="-122"/>
                <a:ea typeface="微软雅黑" panose="020B0503020204020204" charset="-122"/>
                <a:cs typeface="+mn-ea"/>
                <a:sym typeface="+mn-lt"/>
              </a:rPr>
              <a:t>Experiment</a:t>
            </a:r>
            <a:endParaRPr lang="en-US" sz="3200" b="1" dirty="0">
              <a:solidFill>
                <a:schemeClr val="tx1"/>
              </a:solidFill>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C040B164-9145-BDE3-25AE-1ACF5D5AD455}"/>
              </a:ext>
            </a:extLst>
          </p:cNvPr>
          <p:cNvSpPr txBox="1"/>
          <p:nvPr/>
        </p:nvSpPr>
        <p:spPr>
          <a:xfrm>
            <a:off x="483870" y="1366520"/>
            <a:ext cx="10652760" cy="400110"/>
          </a:xfrm>
          <a:prstGeom prst="rect">
            <a:avLst/>
          </a:prstGeom>
          <a:noFill/>
        </p:spPr>
        <p:txBody>
          <a:bodyPr wrap="square" rtlCol="0">
            <a:spAutoFit/>
          </a:bodyPr>
          <a:lstStyle/>
          <a:p>
            <a:r>
              <a:rPr lang="en-US" altLang="zh-CN" sz="2000" b="1" dirty="0"/>
              <a:t>2. Experiment result</a:t>
            </a:r>
            <a:endParaRPr lang="zh-CN" altLang="en-US" sz="2000" b="1" dirty="0"/>
          </a:p>
        </p:txBody>
      </p:sp>
      <p:pic>
        <p:nvPicPr>
          <p:cNvPr id="5" name="图片 4">
            <a:extLst>
              <a:ext uri="{FF2B5EF4-FFF2-40B4-BE49-F238E27FC236}">
                <a16:creationId xmlns:a16="http://schemas.microsoft.com/office/drawing/2014/main" id="{449B4CB4-7919-A6C2-1216-BEACBB2053AE}"/>
              </a:ext>
            </a:extLst>
          </p:cNvPr>
          <p:cNvPicPr>
            <a:picLocks noChangeAspect="1"/>
          </p:cNvPicPr>
          <p:nvPr/>
        </p:nvPicPr>
        <p:blipFill>
          <a:blip r:embed="rId6"/>
          <a:stretch>
            <a:fillRect/>
          </a:stretch>
        </p:blipFill>
        <p:spPr>
          <a:xfrm>
            <a:off x="606820" y="1766630"/>
            <a:ext cx="10529810" cy="1850511"/>
          </a:xfrm>
          <a:prstGeom prst="rect">
            <a:avLst/>
          </a:prstGeom>
        </p:spPr>
      </p:pic>
      <p:sp>
        <p:nvSpPr>
          <p:cNvPr id="8" name="文本框 7">
            <a:extLst>
              <a:ext uri="{FF2B5EF4-FFF2-40B4-BE49-F238E27FC236}">
                <a16:creationId xmlns:a16="http://schemas.microsoft.com/office/drawing/2014/main" id="{C5D386AC-8192-7C38-7644-7EBD39CA0B76}"/>
              </a:ext>
            </a:extLst>
          </p:cNvPr>
          <p:cNvSpPr txBox="1"/>
          <p:nvPr/>
        </p:nvSpPr>
        <p:spPr>
          <a:xfrm>
            <a:off x="5223473" y="3868854"/>
            <a:ext cx="5983369" cy="1938992"/>
          </a:xfrm>
          <a:prstGeom prst="rect">
            <a:avLst/>
          </a:prstGeom>
          <a:noFill/>
        </p:spPr>
        <p:txBody>
          <a:bodyPr wrap="square">
            <a:spAutoFit/>
          </a:bodyPr>
          <a:lstStyle/>
          <a:p>
            <a:r>
              <a:rPr lang="en-US" altLang="zh-CN" sz="2000" dirty="0">
                <a:latin typeface="Arial" panose="020B0604020202020204" pitchFamily="34" charset="0"/>
              </a:rPr>
              <a:t>This table shows the two prediction results obtained in the verification phase, where in stands for instance, </a:t>
            </a:r>
            <a:r>
              <a:rPr lang="en-US" altLang="zh-CN" sz="2000" dirty="0" err="1">
                <a:latin typeface="Arial" panose="020B0604020202020204" pitchFamily="34" charset="0"/>
              </a:rPr>
              <a:t>im</a:t>
            </a:r>
            <a:r>
              <a:rPr lang="en-US" altLang="zh-CN" sz="2000" dirty="0">
                <a:latin typeface="Arial" panose="020B0604020202020204" pitchFamily="34" charset="0"/>
              </a:rPr>
              <a:t> stands for image, IA stands for Identification Accuracy, stage 1 stands for the rough training phase, and stage 2 stands for the fine training phase.</a:t>
            </a:r>
            <a:endParaRPr lang="zh-CN" altLang="en-US" sz="2000" dirty="0">
              <a:latin typeface="Arial" panose="020B0604020202020204" pitchFamily="34" charset="0"/>
            </a:endParaRPr>
          </a:p>
        </p:txBody>
      </p:sp>
      <p:pic>
        <p:nvPicPr>
          <p:cNvPr id="12" name="图片 11">
            <a:extLst>
              <a:ext uri="{FF2B5EF4-FFF2-40B4-BE49-F238E27FC236}">
                <a16:creationId xmlns:a16="http://schemas.microsoft.com/office/drawing/2014/main" id="{75588DE3-0532-EC6C-A398-98A42E24EF04}"/>
              </a:ext>
            </a:extLst>
          </p:cNvPr>
          <p:cNvPicPr>
            <a:picLocks noChangeAspect="1"/>
          </p:cNvPicPr>
          <p:nvPr/>
        </p:nvPicPr>
        <p:blipFill>
          <a:blip r:embed="rId7"/>
          <a:stretch>
            <a:fillRect/>
          </a:stretch>
        </p:blipFill>
        <p:spPr>
          <a:xfrm>
            <a:off x="606819" y="3567707"/>
            <a:ext cx="4495727" cy="2521663"/>
          </a:xfrm>
          <a:prstGeom prst="rect">
            <a:avLst/>
          </a:prstGeom>
        </p:spPr>
      </p:pic>
      <p:sp>
        <p:nvSpPr>
          <p:cNvPr id="23" name="文本框 22">
            <a:extLst>
              <a:ext uri="{FF2B5EF4-FFF2-40B4-BE49-F238E27FC236}">
                <a16:creationId xmlns:a16="http://schemas.microsoft.com/office/drawing/2014/main" id="{3CBFFA23-4EC8-6914-13EC-19CD9D50EB93}"/>
              </a:ext>
            </a:extLst>
          </p:cNvPr>
          <p:cNvSpPr txBox="1"/>
          <p:nvPr/>
        </p:nvSpPr>
        <p:spPr>
          <a:xfrm>
            <a:off x="1005471" y="6089370"/>
            <a:ext cx="3698421" cy="276999"/>
          </a:xfrm>
          <a:prstGeom prst="rect">
            <a:avLst/>
          </a:prstGeom>
          <a:noFill/>
        </p:spPr>
        <p:txBody>
          <a:bodyPr wrap="square">
            <a:spAutoFit/>
          </a:bodyPr>
          <a:lstStyle/>
          <a:p>
            <a:r>
              <a:rPr lang="en-US" altLang="zh-CN" sz="1200" b="0" i="0" dirty="0">
                <a:effectLst/>
                <a:latin typeface="Arial" panose="020B0604020202020204" pitchFamily="34" charset="0"/>
              </a:rPr>
              <a:t>Comparison of the results of the two stages</a:t>
            </a:r>
            <a:endParaRPr lang="zh-CN" altLang="en-US" sz="1200" dirty="0"/>
          </a:p>
        </p:txBody>
      </p:sp>
    </p:spTree>
    <p:extLst>
      <p:ext uri="{BB962C8B-B14F-4D97-AF65-F5344CB8AC3E}">
        <p14:creationId xmlns:p14="http://schemas.microsoft.com/office/powerpoint/2010/main" val="2031609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2" descr="A pool with trees and a building&#10;&#10;Description automatically generated"/>
          <p:cNvPicPr preferRelativeResize="0"/>
          <p:nvPr/>
        </p:nvPicPr>
        <p:blipFill rotWithShape="1">
          <a:blip r:embed="rId4"/>
          <a:srcRect/>
          <a:stretch>
            <a:fillRect/>
          </a:stretch>
        </p:blipFill>
        <p:spPr>
          <a:xfrm>
            <a:off x="0" y="0"/>
            <a:ext cx="12192000" cy="6858000"/>
          </a:xfrm>
          <a:prstGeom prst="rect">
            <a:avLst/>
          </a:prstGeom>
          <a:noFill/>
          <a:ln>
            <a:noFill/>
          </a:ln>
        </p:spPr>
      </p:pic>
      <p:pic>
        <p:nvPicPr>
          <p:cNvPr id="90" name="Google Shape;90;p2" descr="A green and white flag&#10;&#10;Description automatically generated"/>
          <p:cNvPicPr preferRelativeResize="0"/>
          <p:nvPr/>
        </p:nvPicPr>
        <p:blipFill rotWithShape="1">
          <a:blip r:embed="rId5"/>
          <a:srcRect/>
          <a:stretch>
            <a:fillRect/>
          </a:stretch>
        </p:blipFill>
        <p:spPr>
          <a:xfrm>
            <a:off x="-1" y="0"/>
            <a:ext cx="12192000" cy="6858000"/>
          </a:xfrm>
          <a:prstGeom prst="rect">
            <a:avLst/>
          </a:prstGeom>
          <a:noFill/>
          <a:ln>
            <a:noFill/>
          </a:ln>
        </p:spPr>
      </p:pic>
      <p:sp>
        <p:nvSpPr>
          <p:cNvPr id="38" name="任意多边形 37"/>
          <p:cNvSpPr/>
          <p:nvPr>
            <p:custDataLst>
              <p:tags r:id="rId1"/>
            </p:custDataLst>
          </p:nvPr>
        </p:nvSpPr>
        <p:spPr>
          <a:xfrm>
            <a:off x="209550" y="1147445"/>
            <a:ext cx="11711940" cy="80645"/>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charset="-122"/>
              <a:sym typeface="Arial" panose="020B0604020202020204" pitchFamily="34" charset="0"/>
            </a:endParaRPr>
          </a:p>
        </p:txBody>
      </p:sp>
      <p:sp>
        <p:nvSpPr>
          <p:cNvPr id="40" name="Content Placeholder 2"/>
          <p:cNvSpPr txBox="1"/>
          <p:nvPr/>
        </p:nvSpPr>
        <p:spPr>
          <a:xfrm>
            <a:off x="2156424" y="477089"/>
            <a:ext cx="3067050" cy="492125"/>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3200" b="1" dirty="0">
                <a:latin typeface="微软雅黑" panose="020B0503020204020204" charset="-122"/>
                <a:ea typeface="微软雅黑" panose="020B0503020204020204" charset="-122"/>
                <a:cs typeface="+mn-ea"/>
                <a:sym typeface="+mn-lt"/>
              </a:rPr>
              <a:t>Experiment</a:t>
            </a:r>
            <a:endParaRPr lang="en-US" sz="3200" b="1" dirty="0">
              <a:solidFill>
                <a:schemeClr val="tx1"/>
              </a:solidFill>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C040B164-9145-BDE3-25AE-1ACF5D5AD455}"/>
              </a:ext>
            </a:extLst>
          </p:cNvPr>
          <p:cNvSpPr txBox="1"/>
          <p:nvPr/>
        </p:nvSpPr>
        <p:spPr>
          <a:xfrm>
            <a:off x="483870" y="1366520"/>
            <a:ext cx="10652760" cy="400110"/>
          </a:xfrm>
          <a:prstGeom prst="rect">
            <a:avLst/>
          </a:prstGeom>
          <a:noFill/>
        </p:spPr>
        <p:txBody>
          <a:bodyPr wrap="square" rtlCol="0">
            <a:spAutoFit/>
          </a:bodyPr>
          <a:lstStyle/>
          <a:p>
            <a:r>
              <a:rPr lang="en-US" altLang="zh-CN" sz="2000" b="1" dirty="0"/>
              <a:t>2. Experiment result</a:t>
            </a:r>
            <a:endParaRPr lang="zh-CN" altLang="en-US" sz="2000" b="1" dirty="0"/>
          </a:p>
        </p:txBody>
      </p:sp>
      <p:sp>
        <p:nvSpPr>
          <p:cNvPr id="8" name="文本框 7">
            <a:extLst>
              <a:ext uri="{FF2B5EF4-FFF2-40B4-BE49-F238E27FC236}">
                <a16:creationId xmlns:a16="http://schemas.microsoft.com/office/drawing/2014/main" id="{C5D386AC-8192-7C38-7644-7EBD39CA0B76}"/>
              </a:ext>
            </a:extLst>
          </p:cNvPr>
          <p:cNvSpPr txBox="1"/>
          <p:nvPr/>
        </p:nvSpPr>
        <p:spPr>
          <a:xfrm>
            <a:off x="739140" y="2299053"/>
            <a:ext cx="10652759" cy="707886"/>
          </a:xfrm>
          <a:prstGeom prst="rect">
            <a:avLst/>
          </a:prstGeom>
          <a:noFill/>
        </p:spPr>
        <p:txBody>
          <a:bodyPr wrap="square">
            <a:spAutoFit/>
          </a:bodyPr>
          <a:lstStyle/>
          <a:p>
            <a:r>
              <a:rPr lang="en-US" altLang="zh-CN" sz="2000" dirty="0">
                <a:latin typeface="Arial" panose="020B0604020202020204" pitchFamily="34" charset="0"/>
              </a:rPr>
              <a:t>This table is the predicted results obtained during the testing phase, and the predicted results are given by the competition officials</a:t>
            </a:r>
            <a:endParaRPr lang="zh-CN" altLang="en-US" sz="2000" dirty="0">
              <a:latin typeface="Arial" panose="020B0604020202020204" pitchFamily="34" charset="0"/>
            </a:endParaRPr>
          </a:p>
        </p:txBody>
      </p:sp>
      <p:pic>
        <p:nvPicPr>
          <p:cNvPr id="4" name="图片 3">
            <a:extLst>
              <a:ext uri="{FF2B5EF4-FFF2-40B4-BE49-F238E27FC236}">
                <a16:creationId xmlns:a16="http://schemas.microsoft.com/office/drawing/2014/main" id="{4F9B2F5F-E1C9-29D6-B930-A7DA6DD54D96}"/>
              </a:ext>
            </a:extLst>
          </p:cNvPr>
          <p:cNvPicPr>
            <a:picLocks noChangeAspect="1"/>
          </p:cNvPicPr>
          <p:nvPr/>
        </p:nvPicPr>
        <p:blipFill>
          <a:blip r:embed="rId6"/>
          <a:stretch>
            <a:fillRect/>
          </a:stretch>
        </p:blipFill>
        <p:spPr>
          <a:xfrm>
            <a:off x="785111" y="3336269"/>
            <a:ext cx="10050278" cy="1267002"/>
          </a:xfrm>
          <a:prstGeom prst="rect">
            <a:avLst/>
          </a:prstGeom>
        </p:spPr>
      </p:pic>
    </p:spTree>
    <p:extLst>
      <p:ext uri="{BB962C8B-B14F-4D97-AF65-F5344CB8AC3E}">
        <p14:creationId xmlns:p14="http://schemas.microsoft.com/office/powerpoint/2010/main" val="662156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2" descr="A pool with trees and a building&#10;&#10;Description automatically generated"/>
          <p:cNvPicPr preferRelativeResize="0"/>
          <p:nvPr/>
        </p:nvPicPr>
        <p:blipFill rotWithShape="1">
          <a:blip r:embed="rId4"/>
          <a:srcRect/>
          <a:stretch>
            <a:fillRect/>
          </a:stretch>
        </p:blipFill>
        <p:spPr>
          <a:xfrm>
            <a:off x="0" y="0"/>
            <a:ext cx="12192000" cy="6858000"/>
          </a:xfrm>
          <a:prstGeom prst="rect">
            <a:avLst/>
          </a:prstGeom>
          <a:noFill/>
          <a:ln>
            <a:noFill/>
          </a:ln>
        </p:spPr>
      </p:pic>
      <p:pic>
        <p:nvPicPr>
          <p:cNvPr id="90" name="Google Shape;90;p2" descr="A green and white flag&#10;&#10;Description automatically generated"/>
          <p:cNvPicPr preferRelativeResize="0"/>
          <p:nvPr/>
        </p:nvPicPr>
        <p:blipFill rotWithShape="1">
          <a:blip r:embed="rId5"/>
          <a:srcRect/>
          <a:stretch>
            <a:fillRect/>
          </a:stretch>
        </p:blipFill>
        <p:spPr>
          <a:xfrm>
            <a:off x="0" y="381000"/>
            <a:ext cx="12192000" cy="6858000"/>
          </a:xfrm>
          <a:prstGeom prst="rect">
            <a:avLst/>
          </a:prstGeom>
          <a:noFill/>
          <a:ln>
            <a:noFill/>
          </a:ln>
        </p:spPr>
      </p:pic>
      <p:sp>
        <p:nvSpPr>
          <p:cNvPr id="38" name="任意多边形 37"/>
          <p:cNvSpPr/>
          <p:nvPr>
            <p:custDataLst>
              <p:tags r:id="rId1"/>
            </p:custDataLst>
          </p:nvPr>
        </p:nvSpPr>
        <p:spPr>
          <a:xfrm>
            <a:off x="209550" y="1147445"/>
            <a:ext cx="11711940" cy="80645"/>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charset="-122"/>
              <a:sym typeface="Arial" panose="020B0604020202020204" pitchFamily="34" charset="0"/>
            </a:endParaRPr>
          </a:p>
        </p:txBody>
      </p:sp>
      <p:sp>
        <p:nvSpPr>
          <p:cNvPr id="40" name="Content Placeholder 2"/>
          <p:cNvSpPr txBox="1"/>
          <p:nvPr/>
        </p:nvSpPr>
        <p:spPr>
          <a:xfrm>
            <a:off x="2156424" y="477089"/>
            <a:ext cx="3067050" cy="492443"/>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3200" b="1" dirty="0">
                <a:latin typeface="微软雅黑" panose="020B0503020204020204" charset="-122"/>
                <a:ea typeface="微软雅黑" panose="020B0503020204020204" charset="-122"/>
                <a:cs typeface="+mn-ea"/>
              </a:rPr>
              <a:t>References</a:t>
            </a:r>
            <a:endParaRPr lang="en-US" sz="3200" b="1" dirty="0">
              <a:latin typeface="微软雅黑" panose="020B0503020204020204" charset="-122"/>
              <a:ea typeface="微软雅黑" panose="020B0503020204020204" charset="-122"/>
              <a:cs typeface="+mn-ea"/>
              <a:sym typeface="+mn-lt"/>
            </a:endParaRPr>
          </a:p>
        </p:txBody>
      </p:sp>
      <p:sp>
        <p:nvSpPr>
          <p:cNvPr id="5" name="文本框 4">
            <a:extLst>
              <a:ext uri="{FF2B5EF4-FFF2-40B4-BE49-F238E27FC236}">
                <a16:creationId xmlns:a16="http://schemas.microsoft.com/office/drawing/2014/main" id="{9961038F-9B38-7B21-E23D-0D7BA01578D7}"/>
              </a:ext>
            </a:extLst>
          </p:cNvPr>
          <p:cNvSpPr txBox="1"/>
          <p:nvPr/>
        </p:nvSpPr>
        <p:spPr>
          <a:xfrm>
            <a:off x="172266" y="1609090"/>
            <a:ext cx="11786507" cy="5047536"/>
          </a:xfrm>
          <a:prstGeom prst="rect">
            <a:avLst/>
          </a:prstGeom>
          <a:noFill/>
        </p:spPr>
        <p:txBody>
          <a:bodyPr wrap="square">
            <a:spAutoFit/>
          </a:bodyPr>
          <a:lstStyle/>
          <a:p>
            <a:pPr algn="l"/>
            <a:r>
              <a:rPr lang="en-US" altLang="zh-CN" b="0" i="0" dirty="0">
                <a:solidFill>
                  <a:srgbClr val="000000"/>
                </a:solidFill>
                <a:effectLst/>
                <a:latin typeface="+mn-ea"/>
                <a:ea typeface="+mn-ea"/>
              </a:rPr>
              <a:t>1. Zhao, M., Ma, L., Tan, W., &amp; </a:t>
            </a:r>
            <a:r>
              <a:rPr lang="en-US" altLang="zh-CN" b="0" i="0" dirty="0" err="1">
                <a:solidFill>
                  <a:srgbClr val="000000"/>
                </a:solidFill>
                <a:effectLst/>
                <a:latin typeface="+mn-ea"/>
                <a:ea typeface="+mn-ea"/>
              </a:rPr>
              <a:t>Nie</a:t>
            </a:r>
            <a:r>
              <a:rPr lang="en-US" altLang="zh-CN" b="0" i="0" dirty="0">
                <a:solidFill>
                  <a:srgbClr val="000000"/>
                </a:solidFill>
                <a:effectLst/>
                <a:latin typeface="+mn-ea"/>
                <a:ea typeface="+mn-ea"/>
              </a:rPr>
              <a:t>, D. (2006). Interactive tooth segmentation of</a:t>
            </a:r>
            <a:r>
              <a:rPr lang="en-US" altLang="zh-CN" dirty="0">
                <a:latin typeface="+mn-ea"/>
                <a:ea typeface="+mn-ea"/>
              </a:rPr>
              <a:t> </a:t>
            </a:r>
            <a:r>
              <a:rPr lang="en-US" altLang="zh-CN" b="0" i="0" dirty="0">
                <a:solidFill>
                  <a:srgbClr val="000000"/>
                </a:solidFill>
                <a:effectLst/>
                <a:latin typeface="+mn-ea"/>
                <a:ea typeface="+mn-ea"/>
              </a:rPr>
              <a:t>dental models. In IEEE Engineering in Medicine and Biology Conference (IMBC’06)</a:t>
            </a:r>
            <a:r>
              <a:rPr lang="en-US" altLang="zh-CN" dirty="0">
                <a:latin typeface="+mn-ea"/>
                <a:ea typeface="+mn-ea"/>
              </a:rPr>
              <a:t> </a:t>
            </a:r>
            <a:r>
              <a:rPr lang="en-US" altLang="zh-CN" b="0" i="0" dirty="0">
                <a:solidFill>
                  <a:srgbClr val="000000"/>
                </a:solidFill>
                <a:effectLst/>
                <a:latin typeface="+mn-ea"/>
                <a:ea typeface="+mn-ea"/>
              </a:rPr>
              <a:t>(pp. 654–657)</a:t>
            </a:r>
            <a:br>
              <a:rPr lang="en-US" altLang="zh-CN" b="0" i="0" dirty="0">
                <a:solidFill>
                  <a:srgbClr val="000000"/>
                </a:solidFill>
                <a:effectLst/>
                <a:latin typeface="+mn-ea"/>
                <a:ea typeface="+mn-ea"/>
              </a:rPr>
            </a:br>
            <a:r>
              <a:rPr lang="en-US" altLang="zh-CN" b="0" i="0" dirty="0">
                <a:solidFill>
                  <a:srgbClr val="000000"/>
                </a:solidFill>
                <a:effectLst/>
                <a:latin typeface="+mn-ea"/>
                <a:ea typeface="+mn-ea"/>
              </a:rPr>
              <a:t>2. Yuan, T., Liao, W., Dai, N., Cheng, X., &amp; Yu, Q. (2010). Single-tooth modeling for</a:t>
            </a:r>
            <a:r>
              <a:rPr lang="en-US" altLang="zh-CN" dirty="0">
                <a:latin typeface="+mn-ea"/>
                <a:ea typeface="+mn-ea"/>
              </a:rPr>
              <a:t> </a:t>
            </a:r>
            <a:r>
              <a:rPr lang="en-US" altLang="zh-CN" b="0" i="0" dirty="0">
                <a:solidFill>
                  <a:srgbClr val="000000"/>
                </a:solidFill>
                <a:effectLst/>
                <a:latin typeface="+mn-ea"/>
                <a:ea typeface="+mn-ea"/>
              </a:rPr>
              <a:t>3D dental model</a:t>
            </a:r>
            <a:br>
              <a:rPr lang="en-US" altLang="zh-CN" b="0" i="0" dirty="0">
                <a:solidFill>
                  <a:srgbClr val="000000"/>
                </a:solidFill>
                <a:effectLst/>
                <a:latin typeface="+mn-ea"/>
                <a:ea typeface="+mn-ea"/>
              </a:rPr>
            </a:br>
            <a:r>
              <a:rPr lang="en-US" altLang="zh-CN" b="0" i="0" dirty="0">
                <a:solidFill>
                  <a:srgbClr val="000000"/>
                </a:solidFill>
                <a:effectLst/>
                <a:latin typeface="+mn-ea"/>
                <a:ea typeface="+mn-ea"/>
              </a:rPr>
              <a:t>3. </a:t>
            </a:r>
            <a:r>
              <a:rPr lang="en-US" altLang="zh-CN" b="0" i="0" dirty="0" err="1">
                <a:solidFill>
                  <a:srgbClr val="000000"/>
                </a:solidFill>
                <a:effectLst/>
                <a:latin typeface="+mn-ea"/>
                <a:ea typeface="+mn-ea"/>
              </a:rPr>
              <a:t>Sinthanayothin</a:t>
            </a:r>
            <a:r>
              <a:rPr lang="en-US" altLang="zh-CN" b="0" i="0" dirty="0">
                <a:solidFill>
                  <a:srgbClr val="000000"/>
                </a:solidFill>
                <a:effectLst/>
                <a:latin typeface="+mn-ea"/>
                <a:ea typeface="+mn-ea"/>
              </a:rPr>
              <a:t>, C., &amp; </a:t>
            </a:r>
            <a:r>
              <a:rPr lang="en-US" altLang="zh-CN" b="0" i="0" dirty="0" err="1">
                <a:solidFill>
                  <a:srgbClr val="000000"/>
                </a:solidFill>
                <a:effectLst/>
                <a:latin typeface="+mn-ea"/>
                <a:ea typeface="+mn-ea"/>
              </a:rPr>
              <a:t>Tharanont</a:t>
            </a:r>
            <a:r>
              <a:rPr lang="en-US" altLang="zh-CN" b="0" i="0" dirty="0">
                <a:solidFill>
                  <a:srgbClr val="000000"/>
                </a:solidFill>
                <a:effectLst/>
                <a:latin typeface="+mn-ea"/>
                <a:ea typeface="+mn-ea"/>
              </a:rPr>
              <a:t>, W. (2008). Orthodontics treatment simulation</a:t>
            </a:r>
            <a:r>
              <a:rPr lang="en-US" altLang="zh-CN" dirty="0">
                <a:latin typeface="+mn-ea"/>
                <a:ea typeface="+mn-ea"/>
              </a:rPr>
              <a:t> </a:t>
            </a:r>
            <a:r>
              <a:rPr lang="en-US" altLang="zh-CN" b="0" i="0" dirty="0">
                <a:solidFill>
                  <a:srgbClr val="000000"/>
                </a:solidFill>
                <a:effectLst/>
                <a:latin typeface="+mn-ea"/>
                <a:ea typeface="+mn-ea"/>
              </a:rPr>
              <a:t>by teeth segmentation and setup. In International Conference on Electrical Engineering/Electronics, Computer, Telecommunications and Information Technology(ECTICON’08) (pp. 81–84)</a:t>
            </a:r>
            <a:br>
              <a:rPr lang="en-US" altLang="zh-CN" b="0" i="0" dirty="0">
                <a:solidFill>
                  <a:srgbClr val="000000"/>
                </a:solidFill>
                <a:effectLst/>
                <a:latin typeface="+mn-ea"/>
                <a:ea typeface="+mn-ea"/>
              </a:rPr>
            </a:br>
            <a:r>
              <a:rPr lang="en-US" altLang="zh-CN" b="0" i="0" dirty="0">
                <a:solidFill>
                  <a:srgbClr val="000000"/>
                </a:solidFill>
                <a:effectLst/>
                <a:latin typeface="+mn-ea"/>
                <a:ea typeface="+mn-ea"/>
              </a:rPr>
              <a:t>4. Zou, B.-j., Liu, S.-j., Liao, S.-h., Ding, X., &amp; Liang, Y. (2015). Interactive tooth</a:t>
            </a:r>
            <a:r>
              <a:rPr lang="en-US" altLang="zh-CN" dirty="0">
                <a:latin typeface="+mn-ea"/>
                <a:ea typeface="+mn-ea"/>
              </a:rPr>
              <a:t> </a:t>
            </a:r>
            <a:r>
              <a:rPr lang="en-US" altLang="zh-CN" b="0" i="0" dirty="0">
                <a:solidFill>
                  <a:srgbClr val="000000"/>
                </a:solidFill>
                <a:effectLst/>
                <a:latin typeface="+mn-ea"/>
                <a:ea typeface="+mn-ea"/>
              </a:rPr>
              <a:t>partition of dental mesh base on tooth-target harmonic field. Computers in biology</a:t>
            </a:r>
            <a:r>
              <a:rPr lang="en-US" altLang="zh-CN" dirty="0">
                <a:latin typeface="+mn-ea"/>
                <a:ea typeface="+mn-ea"/>
              </a:rPr>
              <a:t> </a:t>
            </a:r>
            <a:r>
              <a:rPr lang="en-US" altLang="zh-CN" b="0" i="0" dirty="0">
                <a:solidFill>
                  <a:srgbClr val="000000"/>
                </a:solidFill>
                <a:effectLst/>
                <a:latin typeface="+mn-ea"/>
                <a:ea typeface="+mn-ea"/>
              </a:rPr>
              <a:t>and medicine, 56, 132–144</a:t>
            </a:r>
            <a:br>
              <a:rPr lang="en-US" altLang="zh-CN" b="0" i="0" dirty="0">
                <a:solidFill>
                  <a:srgbClr val="000000"/>
                </a:solidFill>
                <a:effectLst/>
                <a:latin typeface="+mn-ea"/>
                <a:ea typeface="+mn-ea"/>
              </a:rPr>
            </a:br>
            <a:r>
              <a:rPr lang="en-US" altLang="zh-CN" b="0" i="0" dirty="0">
                <a:solidFill>
                  <a:srgbClr val="000000"/>
                </a:solidFill>
                <a:effectLst/>
                <a:latin typeface="+mn-ea"/>
                <a:ea typeface="+mn-ea"/>
              </a:rPr>
              <a:t>5. Cui, Z., Li, C., &amp; Wang, W. (2019). </a:t>
            </a:r>
            <a:r>
              <a:rPr lang="en-US" altLang="zh-CN" b="0" i="0" dirty="0" err="1">
                <a:solidFill>
                  <a:srgbClr val="000000"/>
                </a:solidFill>
                <a:effectLst/>
                <a:latin typeface="+mn-ea"/>
                <a:ea typeface="+mn-ea"/>
              </a:rPr>
              <a:t>Toothnet</a:t>
            </a:r>
            <a:r>
              <a:rPr lang="en-US" altLang="zh-CN" b="0" i="0" dirty="0">
                <a:solidFill>
                  <a:srgbClr val="000000"/>
                </a:solidFill>
                <a:effectLst/>
                <a:latin typeface="+mn-ea"/>
                <a:ea typeface="+mn-ea"/>
              </a:rPr>
              <a:t>: Automatic tooth instance segmentation and identification from cone beam </a:t>
            </a:r>
            <a:r>
              <a:rPr lang="en-US" altLang="zh-CN" b="0" i="0" dirty="0" err="1">
                <a:solidFill>
                  <a:srgbClr val="000000"/>
                </a:solidFill>
                <a:effectLst/>
                <a:latin typeface="+mn-ea"/>
                <a:ea typeface="+mn-ea"/>
              </a:rPr>
              <a:t>ct</a:t>
            </a:r>
            <a:r>
              <a:rPr lang="en-US" altLang="zh-CN" b="0" i="0" dirty="0">
                <a:solidFill>
                  <a:srgbClr val="000000"/>
                </a:solidFill>
                <a:effectLst/>
                <a:latin typeface="+mn-ea"/>
                <a:ea typeface="+mn-ea"/>
              </a:rPr>
              <a:t> images. In Proceedings of the IEEE/CVF</a:t>
            </a:r>
            <a:r>
              <a:rPr lang="en-US" altLang="zh-CN" dirty="0">
                <a:latin typeface="+mn-ea"/>
                <a:ea typeface="+mn-ea"/>
              </a:rPr>
              <a:t> </a:t>
            </a:r>
            <a:r>
              <a:rPr lang="en-US" altLang="zh-CN" b="0" i="0" dirty="0">
                <a:solidFill>
                  <a:srgbClr val="000000"/>
                </a:solidFill>
                <a:effectLst/>
                <a:latin typeface="+mn-ea"/>
                <a:ea typeface="+mn-ea"/>
              </a:rPr>
              <a:t>Conference on Computer Vision and Pattern Recognition (pp. 6368–6377)</a:t>
            </a:r>
            <a:br>
              <a:rPr lang="en-US" altLang="zh-CN" b="0" i="0" dirty="0">
                <a:solidFill>
                  <a:srgbClr val="000000"/>
                </a:solidFill>
                <a:effectLst/>
                <a:latin typeface="+mn-ea"/>
                <a:ea typeface="+mn-ea"/>
              </a:rPr>
            </a:br>
            <a:r>
              <a:rPr lang="en-US" altLang="zh-CN" b="0" i="0" dirty="0">
                <a:solidFill>
                  <a:srgbClr val="000000"/>
                </a:solidFill>
                <a:effectLst/>
                <a:latin typeface="+mn-ea"/>
                <a:ea typeface="+mn-ea"/>
              </a:rPr>
              <a:t>6. Rao, Y., Wang, Y., Meng, F., Pu, J., Sun, J., &amp; Wang, Q. (2020). A symmetric fully</a:t>
            </a:r>
            <a:r>
              <a:rPr lang="en-US" altLang="zh-CN" dirty="0">
                <a:latin typeface="+mn-ea"/>
                <a:ea typeface="+mn-ea"/>
              </a:rPr>
              <a:t> </a:t>
            </a:r>
            <a:r>
              <a:rPr lang="en-US" altLang="zh-CN" b="0" i="0" dirty="0">
                <a:solidFill>
                  <a:srgbClr val="000000"/>
                </a:solidFill>
                <a:effectLst/>
                <a:latin typeface="+mn-ea"/>
                <a:ea typeface="+mn-ea"/>
              </a:rPr>
              <a:t>convolutional residual network with </a:t>
            </a:r>
            <a:r>
              <a:rPr lang="en-US" altLang="zh-CN" b="0" i="0" dirty="0" err="1">
                <a:solidFill>
                  <a:srgbClr val="000000"/>
                </a:solidFill>
                <a:effectLst/>
                <a:latin typeface="+mn-ea"/>
                <a:ea typeface="+mn-ea"/>
              </a:rPr>
              <a:t>dcrf</a:t>
            </a:r>
            <a:r>
              <a:rPr lang="en-US" altLang="zh-CN" b="0" i="0" dirty="0">
                <a:solidFill>
                  <a:srgbClr val="000000"/>
                </a:solidFill>
                <a:effectLst/>
                <a:latin typeface="+mn-ea"/>
                <a:ea typeface="+mn-ea"/>
              </a:rPr>
              <a:t> for accurate tooth segmentation. IEEE</a:t>
            </a:r>
            <a:r>
              <a:rPr lang="en-US" altLang="zh-CN" dirty="0">
                <a:latin typeface="+mn-ea"/>
                <a:ea typeface="+mn-ea"/>
              </a:rPr>
              <a:t> </a:t>
            </a:r>
            <a:r>
              <a:rPr lang="en-US" altLang="zh-CN" b="0" i="0" dirty="0">
                <a:solidFill>
                  <a:srgbClr val="000000"/>
                </a:solidFill>
                <a:effectLst/>
                <a:latin typeface="+mn-ea"/>
                <a:ea typeface="+mn-ea"/>
              </a:rPr>
              <a:t>Access, 8, 92028–92038</a:t>
            </a:r>
            <a:br>
              <a:rPr lang="en-US" altLang="zh-CN" b="0" i="0" dirty="0">
                <a:solidFill>
                  <a:srgbClr val="000000"/>
                </a:solidFill>
                <a:effectLst/>
                <a:latin typeface="+mn-ea"/>
                <a:ea typeface="+mn-ea"/>
              </a:rPr>
            </a:br>
            <a:r>
              <a:rPr lang="en-US" altLang="zh-CN" b="0" i="0" dirty="0">
                <a:solidFill>
                  <a:srgbClr val="000000"/>
                </a:solidFill>
                <a:effectLst/>
                <a:latin typeface="+mn-ea"/>
                <a:ea typeface="+mn-ea"/>
              </a:rPr>
              <a:t>7. Lian, C., Wang, L., Wu, T.H., Liu, M., Durán, F., Ko, C.C., &amp; Shen, D. (2019).</a:t>
            </a:r>
            <a:r>
              <a:rPr lang="en-US" altLang="zh-CN" dirty="0">
                <a:latin typeface="+mn-ea"/>
                <a:ea typeface="+mn-ea"/>
              </a:rPr>
              <a:t> </a:t>
            </a:r>
            <a:r>
              <a:rPr lang="en-US" altLang="zh-CN" b="0" i="0" dirty="0" err="1">
                <a:solidFill>
                  <a:srgbClr val="000000"/>
                </a:solidFill>
                <a:effectLst/>
                <a:latin typeface="+mn-ea"/>
                <a:ea typeface="+mn-ea"/>
              </a:rPr>
              <a:t>Meshsnet</a:t>
            </a:r>
            <a:r>
              <a:rPr lang="en-US" altLang="zh-CN" b="0" i="0" dirty="0">
                <a:solidFill>
                  <a:srgbClr val="000000"/>
                </a:solidFill>
                <a:effectLst/>
                <a:latin typeface="+mn-ea"/>
                <a:ea typeface="+mn-ea"/>
              </a:rPr>
              <a:t>: Deep multi-scale mesh feature learning for end-to-end tooth labeling on</a:t>
            </a:r>
            <a:r>
              <a:rPr lang="en-US" altLang="zh-CN" dirty="0">
                <a:latin typeface="+mn-ea"/>
                <a:ea typeface="+mn-ea"/>
              </a:rPr>
              <a:t> </a:t>
            </a:r>
            <a:r>
              <a:rPr lang="en-US" altLang="zh-CN" b="0" i="0" dirty="0">
                <a:solidFill>
                  <a:srgbClr val="000000"/>
                </a:solidFill>
                <a:effectLst/>
                <a:latin typeface="+mn-ea"/>
                <a:ea typeface="+mn-ea"/>
              </a:rPr>
              <a:t>3D dental surfaces. In Medical Image Computing and Computer Assisted Intervention – MICCAI 2019 (pp. 837–845). Springer.</a:t>
            </a:r>
            <a:br>
              <a:rPr lang="en-US" altLang="zh-CN" b="0" i="0" dirty="0">
                <a:solidFill>
                  <a:srgbClr val="000000"/>
                </a:solidFill>
                <a:effectLst/>
                <a:latin typeface="+mn-ea"/>
                <a:ea typeface="+mn-ea"/>
              </a:rPr>
            </a:br>
            <a:r>
              <a:rPr lang="en-US" altLang="zh-CN" b="0" i="0" dirty="0">
                <a:solidFill>
                  <a:srgbClr val="000000"/>
                </a:solidFill>
                <a:effectLst/>
                <a:latin typeface="+mn-ea"/>
                <a:ea typeface="+mn-ea"/>
              </a:rPr>
              <a:t>8. Ashish, V., Noam, S., Niki, P., Jakob, U., Llion, J., Aidan N., G., Lukasz, K., &amp;</a:t>
            </a:r>
            <a:r>
              <a:rPr lang="en-US" altLang="zh-CN" dirty="0">
                <a:latin typeface="+mn-ea"/>
                <a:ea typeface="+mn-ea"/>
              </a:rPr>
              <a:t> </a:t>
            </a:r>
            <a:r>
              <a:rPr lang="en-US" altLang="zh-CN" b="0" i="0" dirty="0">
                <a:solidFill>
                  <a:srgbClr val="000000"/>
                </a:solidFill>
                <a:effectLst/>
                <a:latin typeface="+mn-ea"/>
                <a:ea typeface="+mn-ea"/>
              </a:rPr>
              <a:t>Illia, P. (2017) Attention is All You Need, Advances in neural information processing</a:t>
            </a:r>
            <a:r>
              <a:rPr lang="en-US" altLang="zh-CN" dirty="0">
                <a:latin typeface="+mn-ea"/>
                <a:ea typeface="+mn-ea"/>
              </a:rPr>
              <a:t> </a:t>
            </a:r>
            <a:r>
              <a:rPr lang="en-US" altLang="zh-CN" b="0" i="0" dirty="0">
                <a:solidFill>
                  <a:srgbClr val="000000"/>
                </a:solidFill>
                <a:effectLst/>
                <a:latin typeface="+mn-ea"/>
                <a:ea typeface="+mn-ea"/>
              </a:rPr>
              <a:t>systems, 30: 5998-6008.</a:t>
            </a:r>
            <a:br>
              <a:rPr lang="en-US" altLang="zh-CN" b="0" i="0" dirty="0">
                <a:solidFill>
                  <a:srgbClr val="000000"/>
                </a:solidFill>
                <a:effectLst/>
                <a:latin typeface="+mn-ea"/>
                <a:ea typeface="+mn-ea"/>
              </a:rPr>
            </a:br>
            <a:r>
              <a:rPr lang="en-US" altLang="zh-CN" b="0" i="0" dirty="0">
                <a:solidFill>
                  <a:srgbClr val="000000"/>
                </a:solidFill>
                <a:effectLst/>
                <a:latin typeface="+mn-ea"/>
                <a:ea typeface="+mn-ea"/>
              </a:rPr>
              <a:t>9. </a:t>
            </a:r>
            <a:r>
              <a:rPr lang="en-US" altLang="zh-CN" b="0" i="0" dirty="0" err="1">
                <a:solidFill>
                  <a:srgbClr val="000000"/>
                </a:solidFill>
                <a:effectLst/>
                <a:latin typeface="+mn-ea"/>
                <a:ea typeface="+mn-ea"/>
              </a:rPr>
              <a:t>Zanjani</a:t>
            </a:r>
            <a:r>
              <a:rPr lang="en-US" altLang="zh-CN" b="0" i="0" dirty="0">
                <a:solidFill>
                  <a:srgbClr val="000000"/>
                </a:solidFill>
                <a:effectLst/>
                <a:latin typeface="+mn-ea"/>
                <a:ea typeface="+mn-ea"/>
              </a:rPr>
              <a:t>, F. G., </a:t>
            </a:r>
            <a:r>
              <a:rPr lang="en-US" altLang="zh-CN" b="0" i="0" dirty="0" err="1">
                <a:solidFill>
                  <a:srgbClr val="000000"/>
                </a:solidFill>
                <a:effectLst/>
                <a:latin typeface="+mn-ea"/>
                <a:ea typeface="+mn-ea"/>
              </a:rPr>
              <a:t>Moin</a:t>
            </a:r>
            <a:r>
              <a:rPr lang="en-US" altLang="zh-CN" b="0" i="0" dirty="0">
                <a:solidFill>
                  <a:srgbClr val="000000"/>
                </a:solidFill>
                <a:effectLst/>
                <a:latin typeface="+mn-ea"/>
                <a:ea typeface="+mn-ea"/>
              </a:rPr>
              <a:t>, D. A., Verheij, B., Claessen, F., </a:t>
            </a:r>
            <a:r>
              <a:rPr lang="en-US" altLang="zh-CN" b="0" i="0" dirty="0" err="1">
                <a:solidFill>
                  <a:srgbClr val="000000"/>
                </a:solidFill>
                <a:effectLst/>
                <a:latin typeface="+mn-ea"/>
                <a:ea typeface="+mn-ea"/>
              </a:rPr>
              <a:t>Cherici</a:t>
            </a:r>
            <a:r>
              <a:rPr lang="en-US" altLang="zh-CN" b="0" i="0" dirty="0">
                <a:solidFill>
                  <a:srgbClr val="000000"/>
                </a:solidFill>
                <a:effectLst/>
                <a:latin typeface="+mn-ea"/>
                <a:ea typeface="+mn-ea"/>
              </a:rPr>
              <a:t>, T., Tan, T., et</a:t>
            </a:r>
            <a:r>
              <a:rPr lang="en-US" altLang="zh-CN" dirty="0">
                <a:latin typeface="+mn-ea"/>
                <a:ea typeface="+mn-ea"/>
              </a:rPr>
              <a:t> </a:t>
            </a:r>
            <a:r>
              <a:rPr lang="en-US" altLang="zh-CN" b="0" i="0" dirty="0">
                <a:solidFill>
                  <a:srgbClr val="000000"/>
                </a:solidFill>
                <a:effectLst/>
                <a:latin typeface="+mn-ea"/>
                <a:ea typeface="+mn-ea"/>
              </a:rPr>
              <a:t>al. (2019). Deep Learning Approach to Semantic Segmentation in 3D Point Cloud</a:t>
            </a:r>
            <a:r>
              <a:rPr lang="en-US" altLang="zh-CN" dirty="0">
                <a:latin typeface="+mn-ea"/>
                <a:ea typeface="+mn-ea"/>
              </a:rPr>
              <a:t> </a:t>
            </a:r>
            <a:r>
              <a:rPr lang="en-US" altLang="zh-CN" b="0" i="0" dirty="0">
                <a:solidFill>
                  <a:srgbClr val="000000"/>
                </a:solidFill>
                <a:effectLst/>
                <a:latin typeface="+mn-ea"/>
                <a:ea typeface="+mn-ea"/>
              </a:rPr>
              <a:t>Intra-oral Scans of Teeth. In International Conference on Medical Imaging with</a:t>
            </a:r>
            <a:r>
              <a:rPr lang="en-US" altLang="zh-CN" dirty="0">
                <a:latin typeface="+mn-ea"/>
                <a:ea typeface="+mn-ea"/>
              </a:rPr>
              <a:t> </a:t>
            </a:r>
            <a:r>
              <a:rPr lang="en-US" altLang="zh-CN" b="0" i="0" dirty="0">
                <a:solidFill>
                  <a:srgbClr val="000000"/>
                </a:solidFill>
                <a:effectLst/>
                <a:latin typeface="+mn-ea"/>
                <a:ea typeface="+mn-ea"/>
              </a:rPr>
              <a:t>Deep Learning (MIDL).</a:t>
            </a:r>
            <a:br>
              <a:rPr lang="en-US" altLang="zh-CN" b="0" i="0" dirty="0">
                <a:solidFill>
                  <a:srgbClr val="000000"/>
                </a:solidFill>
                <a:effectLst/>
                <a:latin typeface="+mn-ea"/>
                <a:ea typeface="+mn-ea"/>
              </a:rPr>
            </a:br>
            <a:r>
              <a:rPr lang="en-US" altLang="zh-CN" b="0" i="0" dirty="0">
                <a:solidFill>
                  <a:srgbClr val="000000"/>
                </a:solidFill>
                <a:effectLst/>
                <a:latin typeface="+mn-ea"/>
                <a:ea typeface="+mn-ea"/>
              </a:rPr>
              <a:t>10. Hao, J., Liao, W., Zhang, Y., Peng, J., Zhao, Z., Chen, Z., Zhou, B., Feng, </a:t>
            </a:r>
            <a:r>
              <a:rPr lang="en-US" altLang="zh-CN" b="0" i="0" dirty="0" err="1">
                <a:solidFill>
                  <a:srgbClr val="000000"/>
                </a:solidFill>
                <a:effectLst/>
                <a:latin typeface="+mn-ea"/>
                <a:ea typeface="+mn-ea"/>
              </a:rPr>
              <a:t>Y.,Fang</a:t>
            </a:r>
            <a:r>
              <a:rPr lang="en-US" altLang="zh-CN" b="0" i="0" dirty="0">
                <a:solidFill>
                  <a:srgbClr val="000000"/>
                </a:solidFill>
                <a:effectLst/>
                <a:latin typeface="+mn-ea"/>
                <a:ea typeface="+mn-ea"/>
              </a:rPr>
              <a:t>, B., Liu, Z., Zhao, Z. (2024). Toward clinically applicable 3-dimensional tooth</a:t>
            </a:r>
            <a:r>
              <a:rPr lang="en-US" altLang="zh-CN" dirty="0">
                <a:latin typeface="+mn-ea"/>
                <a:ea typeface="+mn-ea"/>
              </a:rPr>
              <a:t> </a:t>
            </a:r>
            <a:r>
              <a:rPr lang="en-US" altLang="zh-CN" b="0" i="0" dirty="0">
                <a:solidFill>
                  <a:srgbClr val="000000"/>
                </a:solidFill>
                <a:effectLst/>
                <a:latin typeface="+mn-ea"/>
                <a:ea typeface="+mn-ea"/>
              </a:rPr>
              <a:t>segmentation via deep learning. Journal of Dental Research, 101(3), 304–311.</a:t>
            </a:r>
            <a:br>
              <a:rPr lang="en-US" altLang="zh-CN" b="0" i="0" dirty="0">
                <a:solidFill>
                  <a:srgbClr val="000000"/>
                </a:solidFill>
                <a:effectLst/>
                <a:latin typeface="+mn-ea"/>
                <a:ea typeface="+mn-ea"/>
              </a:rPr>
            </a:br>
            <a:r>
              <a:rPr lang="en-US" altLang="zh-CN" b="0" i="0" dirty="0">
                <a:solidFill>
                  <a:srgbClr val="000000"/>
                </a:solidFill>
                <a:effectLst/>
                <a:latin typeface="+mn-ea"/>
                <a:ea typeface="+mn-ea"/>
              </a:rPr>
              <a:t>11. </a:t>
            </a:r>
            <a:r>
              <a:rPr lang="en-US" altLang="zh-CN" b="0" i="0" dirty="0" err="1">
                <a:solidFill>
                  <a:srgbClr val="000000"/>
                </a:solidFill>
                <a:effectLst/>
                <a:latin typeface="+mn-ea"/>
                <a:ea typeface="+mn-ea"/>
              </a:rPr>
              <a:t>Jocher</a:t>
            </a:r>
            <a:r>
              <a:rPr lang="en-US" altLang="zh-CN" b="0" i="0" dirty="0">
                <a:solidFill>
                  <a:srgbClr val="000000"/>
                </a:solidFill>
                <a:effectLst/>
                <a:latin typeface="+mn-ea"/>
                <a:ea typeface="+mn-ea"/>
              </a:rPr>
              <a:t>, G., </a:t>
            </a:r>
            <a:r>
              <a:rPr lang="en-US" altLang="zh-CN" b="0" i="0" dirty="0" err="1">
                <a:solidFill>
                  <a:srgbClr val="000000"/>
                </a:solidFill>
                <a:effectLst/>
                <a:latin typeface="+mn-ea"/>
                <a:ea typeface="+mn-ea"/>
              </a:rPr>
              <a:t>Chaurasia</a:t>
            </a:r>
            <a:r>
              <a:rPr lang="en-US" altLang="zh-CN" b="0" i="0" dirty="0">
                <a:solidFill>
                  <a:srgbClr val="000000"/>
                </a:solidFill>
                <a:effectLst/>
                <a:latin typeface="+mn-ea"/>
                <a:ea typeface="+mn-ea"/>
              </a:rPr>
              <a:t>, A., &amp; Qiu, J. (2023). </a:t>
            </a:r>
            <a:r>
              <a:rPr lang="en-US" altLang="zh-CN" b="0" i="0" dirty="0" err="1">
                <a:solidFill>
                  <a:srgbClr val="000000"/>
                </a:solidFill>
                <a:effectLst/>
                <a:latin typeface="+mn-ea"/>
                <a:ea typeface="+mn-ea"/>
              </a:rPr>
              <a:t>Ultralytics</a:t>
            </a:r>
            <a:r>
              <a:rPr lang="en-US" altLang="zh-CN" b="0" i="0" dirty="0">
                <a:solidFill>
                  <a:srgbClr val="000000"/>
                </a:solidFill>
                <a:effectLst/>
                <a:latin typeface="+mn-ea"/>
                <a:ea typeface="+mn-ea"/>
              </a:rPr>
              <a:t> YOLO (Version 8.0.0)[Computer software]. https://github.com/ultralytics/ultralytics</a:t>
            </a:r>
            <a:br>
              <a:rPr lang="en-US" altLang="zh-CN" b="0" i="0" dirty="0">
                <a:solidFill>
                  <a:srgbClr val="000000"/>
                </a:solidFill>
                <a:effectLst/>
                <a:latin typeface="+mn-ea"/>
                <a:ea typeface="+mn-ea"/>
              </a:rPr>
            </a:br>
            <a:r>
              <a:rPr lang="en-US" altLang="zh-CN" b="0" i="0" dirty="0">
                <a:solidFill>
                  <a:srgbClr val="000000"/>
                </a:solidFill>
                <a:effectLst/>
                <a:latin typeface="+mn-ea"/>
                <a:ea typeface="+mn-ea"/>
              </a:rPr>
              <a:t>12. </a:t>
            </a:r>
            <a:r>
              <a:rPr lang="en-US" altLang="zh-CN" b="0" i="0" dirty="0" err="1">
                <a:solidFill>
                  <a:srgbClr val="000000"/>
                </a:solidFill>
                <a:effectLst/>
                <a:latin typeface="+mn-ea"/>
                <a:ea typeface="+mn-ea"/>
              </a:rPr>
              <a:t>Jocher</a:t>
            </a:r>
            <a:r>
              <a:rPr lang="en-US" altLang="zh-CN" b="0" i="0" dirty="0">
                <a:solidFill>
                  <a:srgbClr val="000000"/>
                </a:solidFill>
                <a:effectLst/>
                <a:latin typeface="+mn-ea"/>
                <a:ea typeface="+mn-ea"/>
              </a:rPr>
              <a:t>, G. (2020). YOLOv5 by </a:t>
            </a:r>
            <a:r>
              <a:rPr lang="en-US" altLang="zh-CN" b="0" i="0" dirty="0" err="1">
                <a:solidFill>
                  <a:srgbClr val="000000"/>
                </a:solidFill>
                <a:effectLst/>
                <a:latin typeface="+mn-ea"/>
                <a:ea typeface="+mn-ea"/>
              </a:rPr>
              <a:t>Ultralytics</a:t>
            </a:r>
            <a:r>
              <a:rPr lang="en-US" altLang="zh-CN" b="0" i="0" dirty="0">
                <a:solidFill>
                  <a:srgbClr val="000000"/>
                </a:solidFill>
                <a:effectLst/>
                <a:latin typeface="+mn-ea"/>
                <a:ea typeface="+mn-ea"/>
              </a:rPr>
              <a:t> (Version 7.0) [Computer software].</a:t>
            </a:r>
            <a:r>
              <a:rPr lang="en-US" altLang="zh-CN" dirty="0">
                <a:latin typeface="+mn-ea"/>
                <a:ea typeface="+mn-ea"/>
              </a:rPr>
              <a:t> </a:t>
            </a:r>
            <a:r>
              <a:rPr lang="en-US" altLang="zh-CN" b="0" i="0" dirty="0">
                <a:solidFill>
                  <a:srgbClr val="000000"/>
                </a:solidFill>
                <a:effectLst/>
                <a:latin typeface="+mn-ea"/>
                <a:ea typeface="+mn-ea"/>
              </a:rPr>
              <a:t>https://doi.org/10.5281/zenodo.3908559</a:t>
            </a:r>
          </a:p>
        </p:txBody>
      </p:sp>
    </p:spTree>
    <p:extLst>
      <p:ext uri="{BB962C8B-B14F-4D97-AF65-F5344CB8AC3E}">
        <p14:creationId xmlns:p14="http://schemas.microsoft.com/office/powerpoint/2010/main" val="71923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2" descr="A pool with trees and a building&#10;&#10;Description automatically generated"/>
          <p:cNvPicPr preferRelativeResize="0"/>
          <p:nvPr/>
        </p:nvPicPr>
        <p:blipFill rotWithShape="1">
          <a:blip r:embed="rId5"/>
          <a:srcRect/>
          <a:stretch>
            <a:fillRect/>
          </a:stretch>
        </p:blipFill>
        <p:spPr>
          <a:xfrm>
            <a:off x="0" y="0"/>
            <a:ext cx="12192000" cy="6858000"/>
          </a:xfrm>
          <a:prstGeom prst="rect">
            <a:avLst/>
          </a:prstGeom>
          <a:noFill/>
          <a:ln>
            <a:noFill/>
          </a:ln>
        </p:spPr>
      </p:pic>
      <p:pic>
        <p:nvPicPr>
          <p:cNvPr id="90" name="Google Shape;90;p2" descr="A green and white flag&#10;&#10;Description automatically generated"/>
          <p:cNvPicPr preferRelativeResize="0"/>
          <p:nvPr/>
        </p:nvPicPr>
        <p:blipFill rotWithShape="1">
          <a:blip r:embed="rId6"/>
          <a:srcRect/>
          <a:stretch>
            <a:fillRect/>
          </a:stretch>
        </p:blipFill>
        <p:spPr>
          <a:xfrm>
            <a:off x="0" y="0"/>
            <a:ext cx="12192000" cy="6858000"/>
          </a:xfrm>
          <a:prstGeom prst="rect">
            <a:avLst/>
          </a:prstGeom>
          <a:noFill/>
          <a:ln>
            <a:noFill/>
          </a:ln>
        </p:spPr>
      </p:pic>
      <p:sp>
        <p:nvSpPr>
          <p:cNvPr id="2" name="TextBox 48"/>
          <p:cNvSpPr txBox="1"/>
          <p:nvPr>
            <p:custDataLst>
              <p:tags r:id="rId1"/>
            </p:custDataLst>
          </p:nvPr>
        </p:nvSpPr>
        <p:spPr>
          <a:xfrm>
            <a:off x="1271270" y="1671955"/>
            <a:ext cx="5179060" cy="3238500"/>
          </a:xfrm>
          <a:prstGeom prst="rect">
            <a:avLst/>
          </a:prstGeom>
          <a:noFill/>
        </p:spPr>
        <p:txBody>
          <a:bodyPr wrap="square" lIns="0" tIns="0" rIns="0" bIns="0" rtlCol="0">
            <a:noAutofit/>
          </a:bodyPr>
          <a:lstStyle/>
          <a:p>
            <a:pPr marL="457200" indent="-457200" algn="l">
              <a:lnSpc>
                <a:spcPct val="130000"/>
              </a:lnSpc>
              <a:buFont typeface="Wingdings" panose="05000000000000000000" charset="0"/>
              <a:buChar char="Ø"/>
            </a:pPr>
            <a:r>
              <a:rPr lang="en-US" sz="3200" b="1" dirty="0">
                <a:latin typeface="微软雅黑" panose="020B0503020204020204" charset="-122"/>
                <a:ea typeface="微软雅黑" panose="020B0503020204020204" charset="-122"/>
                <a:cs typeface="+mn-ea"/>
                <a:sym typeface="+mn-lt"/>
              </a:rPr>
              <a:t>Abstract</a:t>
            </a:r>
          </a:p>
          <a:p>
            <a:pPr marL="457200" indent="-457200" algn="l">
              <a:lnSpc>
                <a:spcPct val="130000"/>
              </a:lnSpc>
              <a:buFont typeface="Wingdings" panose="05000000000000000000" charset="0"/>
              <a:buChar char="Ø"/>
            </a:pPr>
            <a:r>
              <a:rPr lang="en-US" altLang="zh-CN" sz="3200" b="1" dirty="0">
                <a:latin typeface="微软雅黑" panose="020B0503020204020204" charset="-122"/>
                <a:ea typeface="微软雅黑" panose="020B0503020204020204" charset="-122"/>
                <a:cs typeface="+mn-ea"/>
                <a:sym typeface="+mn-lt"/>
              </a:rPr>
              <a:t>Related Works</a:t>
            </a:r>
          </a:p>
          <a:p>
            <a:pPr marL="457200" indent="-457200" algn="l">
              <a:lnSpc>
                <a:spcPct val="130000"/>
              </a:lnSpc>
              <a:buFont typeface="Wingdings" panose="05000000000000000000" charset="0"/>
              <a:buChar char="Ø"/>
            </a:pPr>
            <a:r>
              <a:rPr lang="en-US" sz="3200" b="1" dirty="0">
                <a:latin typeface="微软雅黑" panose="020B0503020204020204" charset="-122"/>
                <a:ea typeface="微软雅黑" panose="020B0503020204020204" charset="-122"/>
                <a:cs typeface="+mn-ea"/>
                <a:sym typeface="+mn-lt"/>
              </a:rPr>
              <a:t>Method</a:t>
            </a:r>
          </a:p>
          <a:p>
            <a:pPr marL="457200" indent="-457200" algn="l">
              <a:lnSpc>
                <a:spcPct val="130000"/>
              </a:lnSpc>
              <a:buFont typeface="Wingdings" panose="05000000000000000000" charset="0"/>
              <a:buChar char="Ø"/>
            </a:pPr>
            <a:r>
              <a:rPr lang="en-US" sz="3200" b="1" dirty="0">
                <a:latin typeface="微软雅黑" panose="020B0503020204020204" charset="-122"/>
                <a:ea typeface="微软雅黑" panose="020B0503020204020204" charset="-122"/>
                <a:cs typeface="+mn-ea"/>
                <a:sym typeface="+mn-lt"/>
              </a:rPr>
              <a:t>Experiment</a:t>
            </a:r>
          </a:p>
          <a:p>
            <a:pPr marL="457200" indent="-457200">
              <a:lnSpc>
                <a:spcPct val="130000"/>
              </a:lnSpc>
              <a:buFont typeface="Wingdings" panose="05000000000000000000" charset="0"/>
              <a:buChar char="Ø"/>
            </a:pPr>
            <a:r>
              <a:rPr lang="en-US" altLang="zh-CN" sz="3200" b="1" dirty="0">
                <a:latin typeface="微软雅黑" panose="020B0503020204020204" charset="-122"/>
                <a:ea typeface="微软雅黑" panose="020B0503020204020204" charset="-122"/>
                <a:cs typeface="+mn-ea"/>
              </a:rPr>
              <a:t>References</a:t>
            </a:r>
            <a:endParaRPr lang="en-US" altLang="zh-CN" sz="3200" b="1" dirty="0">
              <a:latin typeface="微软雅黑" panose="020B0503020204020204" charset="-122"/>
              <a:ea typeface="微软雅黑" panose="020B0503020204020204" charset="-122"/>
              <a:cs typeface="+mn-ea"/>
              <a:sym typeface="+mn-lt"/>
            </a:endParaRPr>
          </a:p>
          <a:p>
            <a:pPr algn="l">
              <a:lnSpc>
                <a:spcPct val="130000"/>
              </a:lnSpc>
            </a:pPr>
            <a:endParaRPr lang="en-US" sz="3200" b="1" dirty="0">
              <a:solidFill>
                <a:schemeClr val="tx1"/>
              </a:solidFill>
              <a:latin typeface="微软雅黑" panose="020B0503020204020204" charset="-122"/>
              <a:ea typeface="微软雅黑" panose="020B0503020204020204" charset="-122"/>
              <a:cs typeface="+mn-ea"/>
              <a:sym typeface="+mn-lt"/>
            </a:endParaRPr>
          </a:p>
          <a:p>
            <a:pPr algn="ctr"/>
            <a:endParaRPr lang="en-US" sz="3200" b="1" dirty="0">
              <a:solidFill>
                <a:schemeClr val="tx1"/>
              </a:solidFill>
              <a:latin typeface="微软雅黑" panose="020B0503020204020204" charset="-122"/>
              <a:ea typeface="微软雅黑" panose="020B0503020204020204" charset="-122"/>
              <a:cs typeface="+mn-ea"/>
              <a:sym typeface="+mn-lt"/>
            </a:endParaRPr>
          </a:p>
          <a:p>
            <a:pPr algn="ctr"/>
            <a:endParaRPr lang="en-US" altLang="zh-CN" sz="3200" b="1" dirty="0">
              <a:solidFill>
                <a:schemeClr val="tx1"/>
              </a:solidFill>
              <a:latin typeface="微软雅黑" panose="020B0503020204020204" charset="-122"/>
              <a:ea typeface="微软雅黑" panose="020B0503020204020204" charset="-122"/>
              <a:cs typeface="+mn-ea"/>
              <a:sym typeface="+mn-lt"/>
            </a:endParaRPr>
          </a:p>
          <a:p>
            <a:pPr algn="ctr"/>
            <a:endParaRPr lang="en-US" sz="3200" b="1" dirty="0">
              <a:solidFill>
                <a:schemeClr val="tx1"/>
              </a:solidFill>
              <a:latin typeface="微软雅黑" panose="020B0503020204020204" charset="-122"/>
              <a:ea typeface="微软雅黑" panose="020B0503020204020204" charset="-122"/>
              <a:cs typeface="+mn-ea"/>
              <a:sym typeface="+mn-lt"/>
            </a:endParaRPr>
          </a:p>
          <a:p>
            <a:pPr algn="ctr"/>
            <a:endParaRPr lang="zh-CN" altLang="en-US" sz="3200" dirty="0">
              <a:solidFill>
                <a:schemeClr val="accent1"/>
              </a:solidFill>
              <a:latin typeface="微软雅黑" panose="020B0503020204020204" charset="-122"/>
              <a:ea typeface="微软雅黑" panose="020B0503020204020204" charset="-122"/>
              <a:cs typeface="+mn-ea"/>
              <a:sym typeface="+mn-lt"/>
            </a:endParaRPr>
          </a:p>
        </p:txBody>
      </p:sp>
      <p:sp>
        <p:nvSpPr>
          <p:cNvPr id="38" name="任意多边形 37"/>
          <p:cNvSpPr/>
          <p:nvPr>
            <p:custDataLst>
              <p:tags r:id="rId2"/>
            </p:custDataLst>
          </p:nvPr>
        </p:nvSpPr>
        <p:spPr>
          <a:xfrm>
            <a:off x="209550" y="1147445"/>
            <a:ext cx="11711940" cy="80645"/>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charset="-122"/>
              <a:sym typeface="Arial" panose="020B0604020202020204" pitchFamily="34" charset="0"/>
            </a:endParaRPr>
          </a:p>
        </p:txBody>
      </p:sp>
      <p:sp>
        <p:nvSpPr>
          <p:cNvPr id="40" name="Content Placeholder 2"/>
          <p:cNvSpPr txBox="1"/>
          <p:nvPr/>
        </p:nvSpPr>
        <p:spPr>
          <a:xfrm>
            <a:off x="2156424" y="477089"/>
            <a:ext cx="3067050" cy="492125"/>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sz="3200" b="1" dirty="0">
                <a:solidFill>
                  <a:schemeClr val="tx1"/>
                </a:solidFill>
                <a:latin typeface="微软雅黑" panose="020B0503020204020204" charset="-122"/>
                <a:ea typeface="微软雅黑" panose="020B0503020204020204" charset="-122"/>
                <a:cs typeface="+mn-ea"/>
                <a:sym typeface="+mn-lt"/>
              </a:rPr>
              <a:t>Outline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2" descr="A pool with trees and a building&#10;&#10;Description automatically generated"/>
          <p:cNvPicPr preferRelativeResize="0"/>
          <p:nvPr/>
        </p:nvPicPr>
        <p:blipFill rotWithShape="1">
          <a:blip r:embed="rId4"/>
          <a:srcRect/>
          <a:stretch>
            <a:fillRect/>
          </a:stretch>
        </p:blipFill>
        <p:spPr>
          <a:xfrm>
            <a:off x="0" y="0"/>
            <a:ext cx="12192000" cy="6858000"/>
          </a:xfrm>
          <a:prstGeom prst="rect">
            <a:avLst/>
          </a:prstGeom>
          <a:noFill/>
          <a:ln>
            <a:noFill/>
          </a:ln>
        </p:spPr>
      </p:pic>
      <p:pic>
        <p:nvPicPr>
          <p:cNvPr id="90" name="Google Shape;90;p2" descr="A green and white flag&#10;&#10;Description automatically generated"/>
          <p:cNvPicPr preferRelativeResize="0"/>
          <p:nvPr/>
        </p:nvPicPr>
        <p:blipFill rotWithShape="1">
          <a:blip r:embed="rId5"/>
          <a:srcRect/>
          <a:stretch>
            <a:fillRect/>
          </a:stretch>
        </p:blipFill>
        <p:spPr>
          <a:xfrm>
            <a:off x="0" y="0"/>
            <a:ext cx="12192000" cy="6858000"/>
          </a:xfrm>
          <a:prstGeom prst="rect">
            <a:avLst/>
          </a:prstGeom>
          <a:noFill/>
          <a:ln>
            <a:noFill/>
          </a:ln>
        </p:spPr>
      </p:pic>
      <p:sp>
        <p:nvSpPr>
          <p:cNvPr id="38" name="任意多边形 37"/>
          <p:cNvSpPr/>
          <p:nvPr>
            <p:custDataLst>
              <p:tags r:id="rId1"/>
            </p:custDataLst>
          </p:nvPr>
        </p:nvSpPr>
        <p:spPr>
          <a:xfrm>
            <a:off x="209550" y="1147445"/>
            <a:ext cx="11711940" cy="80645"/>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charset="-122"/>
              <a:sym typeface="Arial" panose="020B0604020202020204" pitchFamily="34" charset="0"/>
            </a:endParaRPr>
          </a:p>
        </p:txBody>
      </p:sp>
      <p:sp>
        <p:nvSpPr>
          <p:cNvPr id="2" name="Content Placeholder 2"/>
          <p:cNvSpPr txBox="1"/>
          <p:nvPr/>
        </p:nvSpPr>
        <p:spPr>
          <a:xfrm>
            <a:off x="2156424" y="477089"/>
            <a:ext cx="3067050" cy="492125"/>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sz="3200" b="1" dirty="0">
                <a:latin typeface="微软雅黑" panose="020B0503020204020204" charset="-122"/>
                <a:ea typeface="微软雅黑" panose="020B0503020204020204" charset="-122"/>
                <a:cs typeface="+mn-ea"/>
                <a:sym typeface="+mn-lt"/>
              </a:rPr>
              <a:t>Abstract</a:t>
            </a:r>
            <a:endParaRPr lang="en-US" sz="3200" b="1" dirty="0">
              <a:solidFill>
                <a:schemeClr val="tx1"/>
              </a:solidFill>
              <a:latin typeface="微软雅黑" panose="020B0503020204020204" charset="-122"/>
              <a:ea typeface="微软雅黑" panose="020B0503020204020204" charset="-122"/>
              <a:cs typeface="+mn-ea"/>
              <a:sym typeface="+mn-lt"/>
            </a:endParaRPr>
          </a:p>
        </p:txBody>
      </p:sp>
      <p:sp>
        <p:nvSpPr>
          <p:cNvPr id="3" name="文本框 2"/>
          <p:cNvSpPr txBox="1"/>
          <p:nvPr/>
        </p:nvSpPr>
        <p:spPr>
          <a:xfrm>
            <a:off x="1127125" y="1412875"/>
            <a:ext cx="9627870" cy="4768850"/>
          </a:xfrm>
          <a:prstGeom prst="rect">
            <a:avLst/>
          </a:prstGeom>
        </p:spPr>
        <p:txBody>
          <a:bodyPr>
            <a:noAutofit/>
          </a:bodyPr>
          <a:lstStyle/>
          <a:p>
            <a:pPr indent="457200" algn="l"/>
            <a:r>
              <a:rPr sz="2000"/>
              <a:t>Panoramic X-ray imaging (PXI) and cone beam computed tomography (CBCT) are becoming increasingly popular in dental treatment, increasing the demand for effective tooth segmentation. Although two-dimensional panoramic X-rays can</a:t>
            </a:r>
            <a:r>
              <a:rPr lang="en-US" sz="2000"/>
              <a:t> de-</a:t>
            </a:r>
            <a:r>
              <a:rPr sz="2000"/>
              <a:t> tect hidden caries, three-dimensional CBCT has more advantages in orthodontic and endodontic treatment due to its low radiation and accurate three-dimensional images. However, the use of three-dimensional images faces challenges such as difficult data acquisition, radiation exposure, and metal artifacts. Tooth</a:t>
            </a:r>
            <a:r>
              <a:rPr lang="en-US" sz="2000"/>
              <a:t> segmenta-ion</a:t>
            </a:r>
            <a:r>
              <a:rPr sz="2000"/>
              <a:t> still requires meticulous manual annotation, which is time-consuming and erro-</a:t>
            </a:r>
            <a:r>
              <a:rPr lang="en-US" sz="2000"/>
              <a:t>r</a:t>
            </a:r>
            <a:r>
              <a:rPr sz="2000"/>
              <a:t>prone.</a:t>
            </a:r>
          </a:p>
          <a:p>
            <a:pPr indent="457200"/>
            <a:r>
              <a:rPr sz="2000"/>
              <a:t>To this end, STS MICCAI 2024 held a 3D tooth segmentation challenge to</a:t>
            </a:r>
            <a:r>
              <a:rPr lang="en-US" sz="2000"/>
              <a:t> ex-</a:t>
            </a:r>
            <a:r>
              <a:rPr sz="2000"/>
              <a:t> plore algorithms based on semi-supervised learning, aiming to reduce</a:t>
            </a:r>
            <a:r>
              <a:rPr lang="en-US" sz="2000"/>
              <a:t> dependence</a:t>
            </a:r>
            <a:r>
              <a:rPr sz="2000"/>
              <a:t> on large amounts of labeled data and use unlabeled data for training. In the end, our team combined YOLOv8 with semi-supervised learning methods and obtained a validation set score of 0.77 in this competition, ranking 8th, and a test set score of 0.77.。</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2" descr="A pool with trees and a building&#10;&#10;Description automatically generated"/>
          <p:cNvPicPr preferRelativeResize="0"/>
          <p:nvPr/>
        </p:nvPicPr>
        <p:blipFill rotWithShape="1">
          <a:blip r:embed="rId4"/>
          <a:srcRect/>
          <a:stretch>
            <a:fillRect/>
          </a:stretch>
        </p:blipFill>
        <p:spPr>
          <a:xfrm>
            <a:off x="0" y="0"/>
            <a:ext cx="12192000" cy="6858000"/>
          </a:xfrm>
          <a:prstGeom prst="rect">
            <a:avLst/>
          </a:prstGeom>
          <a:noFill/>
          <a:ln>
            <a:noFill/>
          </a:ln>
        </p:spPr>
      </p:pic>
      <p:pic>
        <p:nvPicPr>
          <p:cNvPr id="90" name="Google Shape;90;p2" descr="A green and white flag&#10;&#10;Description automatically generated"/>
          <p:cNvPicPr preferRelativeResize="0"/>
          <p:nvPr/>
        </p:nvPicPr>
        <p:blipFill rotWithShape="1">
          <a:blip r:embed="rId5"/>
          <a:srcRect/>
          <a:stretch>
            <a:fillRect/>
          </a:stretch>
        </p:blipFill>
        <p:spPr>
          <a:xfrm>
            <a:off x="0" y="0"/>
            <a:ext cx="12192000" cy="6858000"/>
          </a:xfrm>
          <a:prstGeom prst="rect">
            <a:avLst/>
          </a:prstGeom>
          <a:noFill/>
          <a:ln>
            <a:noFill/>
          </a:ln>
        </p:spPr>
      </p:pic>
      <p:sp>
        <p:nvSpPr>
          <p:cNvPr id="38" name="任意多边形 37"/>
          <p:cNvSpPr/>
          <p:nvPr>
            <p:custDataLst>
              <p:tags r:id="rId1"/>
            </p:custDataLst>
          </p:nvPr>
        </p:nvSpPr>
        <p:spPr>
          <a:xfrm>
            <a:off x="209550" y="1147445"/>
            <a:ext cx="11711940" cy="80645"/>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charset="-122"/>
              <a:sym typeface="Arial" panose="020B0604020202020204" pitchFamily="34" charset="0"/>
            </a:endParaRPr>
          </a:p>
        </p:txBody>
      </p:sp>
      <p:sp>
        <p:nvSpPr>
          <p:cNvPr id="40" name="Content Placeholder 2"/>
          <p:cNvSpPr txBox="1"/>
          <p:nvPr/>
        </p:nvSpPr>
        <p:spPr>
          <a:xfrm>
            <a:off x="2156460" y="476885"/>
            <a:ext cx="4962525" cy="49212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3200" b="1" dirty="0">
                <a:latin typeface="微软雅黑" panose="020B0503020204020204" charset="-122"/>
                <a:ea typeface="微软雅黑" panose="020B0503020204020204" charset="-122"/>
                <a:cs typeface="+mn-ea"/>
                <a:sym typeface="+mn-lt"/>
              </a:rPr>
              <a:t> Related Works</a:t>
            </a:r>
          </a:p>
        </p:txBody>
      </p:sp>
      <p:sp>
        <p:nvSpPr>
          <p:cNvPr id="2" name="文本框 1"/>
          <p:cNvSpPr txBox="1"/>
          <p:nvPr/>
        </p:nvSpPr>
        <p:spPr>
          <a:xfrm>
            <a:off x="403225" y="1448435"/>
            <a:ext cx="11381105" cy="5015865"/>
          </a:xfrm>
          <a:prstGeom prst="rect">
            <a:avLst/>
          </a:prstGeom>
          <a:noFill/>
        </p:spPr>
        <p:txBody>
          <a:bodyPr wrap="square" rtlCol="0">
            <a:spAutoFit/>
          </a:bodyPr>
          <a:lstStyle/>
          <a:p>
            <a:pPr marL="457200" indent="-457200">
              <a:buFont typeface="+mj-lt"/>
              <a:buAutoNum type="arabicPeriod"/>
            </a:pPr>
            <a:r>
              <a:rPr lang="zh-CN" altLang="en-US" sz="2000" b="1"/>
              <a:t>Based on traditional method</a:t>
            </a:r>
          </a:p>
          <a:p>
            <a:pPr lvl="3" indent="457200"/>
            <a:r>
              <a:rPr lang="zh-CN" altLang="en-US" sz="2000"/>
              <a:t>Traditional methods rely on manually extracted geometric features. Although they provide basic boundary recognition, they have limitations in noise processing and automation.</a:t>
            </a:r>
          </a:p>
          <a:p>
            <a:pPr marL="457200" lvl="3" indent="-457200">
              <a:buFont typeface="+mj-lt"/>
              <a:buAutoNum type="arabicPeriod" startAt="2"/>
            </a:pPr>
            <a:r>
              <a:rPr lang="zh-CN" altLang="en-US" sz="2000" b="1"/>
              <a:t>Deep learning based methods</a:t>
            </a:r>
          </a:p>
          <a:p>
            <a:pPr indent="457200"/>
            <a:r>
              <a:rPr lang="en-US" altLang="zh-CN" sz="2000"/>
              <a:t>D</a:t>
            </a:r>
            <a:r>
              <a:rPr lang="zh-CN" altLang="en-US" sz="2000"/>
              <a:t>eep learning still requires a large amount of labeled data and may be sensitive to specific conditions.</a:t>
            </a:r>
          </a:p>
          <a:p>
            <a:pPr marL="457200" indent="-457200">
              <a:buFont typeface="+mj-lt"/>
              <a:buAutoNum type="arabicPeriod" startAt="3"/>
            </a:pPr>
            <a:r>
              <a:rPr lang="zh-CN" altLang="en-US" sz="2000" b="1"/>
              <a:t>Point cloud based methods</a:t>
            </a:r>
          </a:p>
          <a:p>
            <a:pPr indent="457200"/>
            <a:r>
              <a:rPr lang="zh-CN" altLang="en-US" sz="2000"/>
              <a:t>Point cloud methods use 3D scanning data to process complex shapes more accurately, but still need to solve the problems of computational efficiency and data sparsity.</a:t>
            </a:r>
          </a:p>
          <a:p>
            <a:pPr marL="457200" indent="-457200">
              <a:buFont typeface="+mj-lt"/>
              <a:buAutoNum type="arabicPeriod" startAt="4"/>
            </a:pPr>
            <a:r>
              <a:rPr lang="zh-CN" altLang="en-US" sz="2000" b="1"/>
              <a:t>Multi-stage approach</a:t>
            </a:r>
          </a:p>
          <a:p>
            <a:pPr indent="457200"/>
            <a:r>
              <a:rPr lang="zh-CN" altLang="en-US" sz="2000"/>
              <a:t>The multi-stage method combines traditional techniques and deep learning, which improves accuracy but also increases model complexity and computational cost.</a:t>
            </a:r>
          </a:p>
          <a:p>
            <a:endParaRPr lang="zh-CN" altLang="en-US" sz="2000" b="1"/>
          </a:p>
          <a:p>
            <a:r>
              <a:rPr lang="zh-CN" altLang="en-US" sz="2000" b="1"/>
              <a:t>These methods have their own advantages and disadvantages, providing diverse solutions for 3D tooth instance segmentation.</a:t>
            </a:r>
          </a:p>
          <a:p>
            <a:endParaRPr lang="zh-CN" altLang="en-US" sz="2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2" descr="A pool with trees and a building&#10;&#10;Description automatically generated"/>
          <p:cNvPicPr preferRelativeResize="0"/>
          <p:nvPr/>
        </p:nvPicPr>
        <p:blipFill rotWithShape="1">
          <a:blip r:embed="rId4"/>
          <a:srcRect/>
          <a:stretch>
            <a:fillRect/>
          </a:stretch>
        </p:blipFill>
        <p:spPr>
          <a:xfrm>
            <a:off x="0" y="0"/>
            <a:ext cx="12192000" cy="6858000"/>
          </a:xfrm>
          <a:prstGeom prst="rect">
            <a:avLst/>
          </a:prstGeom>
          <a:noFill/>
          <a:ln>
            <a:noFill/>
          </a:ln>
        </p:spPr>
      </p:pic>
      <p:pic>
        <p:nvPicPr>
          <p:cNvPr id="90" name="Google Shape;90;p2" descr="A green and white flag&#10;&#10;Description automatically generated"/>
          <p:cNvPicPr preferRelativeResize="0"/>
          <p:nvPr/>
        </p:nvPicPr>
        <p:blipFill rotWithShape="1">
          <a:blip r:embed="rId5"/>
          <a:srcRect/>
          <a:stretch>
            <a:fillRect/>
          </a:stretch>
        </p:blipFill>
        <p:spPr>
          <a:xfrm>
            <a:off x="0" y="0"/>
            <a:ext cx="12192000" cy="6858000"/>
          </a:xfrm>
          <a:prstGeom prst="rect">
            <a:avLst/>
          </a:prstGeom>
          <a:noFill/>
          <a:ln>
            <a:noFill/>
          </a:ln>
        </p:spPr>
      </p:pic>
      <p:sp>
        <p:nvSpPr>
          <p:cNvPr id="38" name="任意多边形 37"/>
          <p:cNvSpPr/>
          <p:nvPr>
            <p:custDataLst>
              <p:tags r:id="rId1"/>
            </p:custDataLst>
          </p:nvPr>
        </p:nvSpPr>
        <p:spPr>
          <a:xfrm>
            <a:off x="209550" y="1147445"/>
            <a:ext cx="11711940" cy="80645"/>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charset="-122"/>
              <a:sym typeface="Arial" panose="020B0604020202020204" pitchFamily="34" charset="0"/>
            </a:endParaRPr>
          </a:p>
        </p:txBody>
      </p:sp>
      <p:sp>
        <p:nvSpPr>
          <p:cNvPr id="40" name="Content Placeholder 2"/>
          <p:cNvSpPr txBox="1"/>
          <p:nvPr/>
        </p:nvSpPr>
        <p:spPr>
          <a:xfrm>
            <a:off x="2156424" y="477089"/>
            <a:ext cx="3067050" cy="492125"/>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sz="3200" b="1" dirty="0">
                <a:latin typeface="微软雅黑" panose="020B0503020204020204" charset="-122"/>
                <a:ea typeface="微软雅黑" panose="020B0503020204020204" charset="-122"/>
                <a:cs typeface="+mn-ea"/>
                <a:sym typeface="+mn-lt"/>
              </a:rPr>
              <a:t>Method</a:t>
            </a:r>
            <a:endParaRPr lang="en-US" sz="3200" b="1" dirty="0">
              <a:solidFill>
                <a:schemeClr val="tx1"/>
              </a:solidFill>
              <a:latin typeface="微软雅黑" panose="020B0503020204020204" charset="-122"/>
              <a:ea typeface="微软雅黑" panose="020B0503020204020204" charset="-122"/>
              <a:cs typeface="+mn-ea"/>
              <a:sym typeface="+mn-lt"/>
            </a:endParaRPr>
          </a:p>
        </p:txBody>
      </p:sp>
      <p:pic>
        <p:nvPicPr>
          <p:cNvPr id="2" name="图片 1"/>
          <p:cNvPicPr>
            <a:picLocks noChangeAspect="1"/>
          </p:cNvPicPr>
          <p:nvPr/>
        </p:nvPicPr>
        <p:blipFill>
          <a:blip r:embed="rId6"/>
          <a:stretch>
            <a:fillRect/>
          </a:stretch>
        </p:blipFill>
        <p:spPr>
          <a:xfrm>
            <a:off x="1343660" y="1772920"/>
            <a:ext cx="9160510" cy="3070860"/>
          </a:xfrm>
          <a:prstGeom prst="rect">
            <a:avLst/>
          </a:prstGeom>
        </p:spPr>
      </p:pic>
      <p:sp>
        <p:nvSpPr>
          <p:cNvPr id="3" name="文本框 2"/>
          <p:cNvSpPr txBox="1"/>
          <p:nvPr/>
        </p:nvSpPr>
        <p:spPr>
          <a:xfrm>
            <a:off x="483870" y="1366520"/>
            <a:ext cx="10652760" cy="398780"/>
          </a:xfrm>
          <a:prstGeom prst="rect">
            <a:avLst/>
          </a:prstGeom>
          <a:noFill/>
        </p:spPr>
        <p:txBody>
          <a:bodyPr wrap="square" rtlCol="0">
            <a:spAutoFit/>
          </a:bodyPr>
          <a:lstStyle/>
          <a:p>
            <a:pPr marL="342900" indent="-342900">
              <a:buFont typeface="+mj-lt"/>
              <a:buAutoNum type="arabicPeriod"/>
            </a:pPr>
            <a:r>
              <a:rPr lang="zh-CN" altLang="en-US" sz="2000" b="1" dirty="0"/>
              <a:t>YOLOv8 Architecture</a:t>
            </a:r>
          </a:p>
        </p:txBody>
      </p:sp>
      <p:sp>
        <p:nvSpPr>
          <p:cNvPr id="4" name="文本框 3"/>
          <p:cNvSpPr txBox="1"/>
          <p:nvPr/>
        </p:nvSpPr>
        <p:spPr>
          <a:xfrm>
            <a:off x="653415" y="4851400"/>
            <a:ext cx="10483215" cy="1630045"/>
          </a:xfrm>
          <a:prstGeom prst="rect">
            <a:avLst/>
          </a:prstGeom>
          <a:noFill/>
        </p:spPr>
        <p:txBody>
          <a:bodyPr wrap="square" rtlCol="0">
            <a:spAutoFit/>
          </a:bodyPr>
          <a:lstStyle/>
          <a:p>
            <a:r>
              <a:rPr lang="zh-CN" altLang="en-US" sz="2000"/>
              <a:t>YOLOv8 is the next major update of YOLOv5, which Ultralytics open-sourced on January 10, 2023, and currently supports image classification, object detection, and instance</a:t>
            </a:r>
            <a:r>
              <a:rPr lang="en-US" altLang="zh-CN" sz="2000"/>
              <a:t> seg-</a:t>
            </a:r>
            <a:r>
              <a:rPr lang="zh-CN" altLang="en-US" sz="2000"/>
              <a:t> mentation tasks. YOLOv8 builds on the success of previous YOLO versions and introdu</a:t>
            </a:r>
            <a:r>
              <a:rPr lang="en-US" altLang="zh-CN" sz="2000"/>
              <a:t>-</a:t>
            </a:r>
            <a:endParaRPr lang="zh-CN" altLang="en-US" sz="2000"/>
          </a:p>
          <a:p>
            <a:r>
              <a:rPr lang="zh-CN" altLang="en-US" sz="2000"/>
              <a:t>ces new features and improvements to further improve performance and flexibility. It can run on a variety of hardware platforms from CPU to GPU.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2" descr="A pool with trees and a building&#10;&#10;Description automatically generated"/>
          <p:cNvPicPr preferRelativeResize="0"/>
          <p:nvPr/>
        </p:nvPicPr>
        <p:blipFill rotWithShape="1">
          <a:blip r:embed="rId4"/>
          <a:srcRect/>
          <a:stretch>
            <a:fillRect/>
          </a:stretch>
        </p:blipFill>
        <p:spPr>
          <a:xfrm>
            <a:off x="0" y="0"/>
            <a:ext cx="12192000" cy="6858000"/>
          </a:xfrm>
          <a:prstGeom prst="rect">
            <a:avLst/>
          </a:prstGeom>
          <a:noFill/>
          <a:ln>
            <a:noFill/>
          </a:ln>
        </p:spPr>
      </p:pic>
      <p:pic>
        <p:nvPicPr>
          <p:cNvPr id="90" name="Google Shape;90;p2" descr="A green and white flag&#10;&#10;Description automatically generated"/>
          <p:cNvPicPr preferRelativeResize="0"/>
          <p:nvPr/>
        </p:nvPicPr>
        <p:blipFill rotWithShape="1">
          <a:blip r:embed="rId5"/>
          <a:srcRect/>
          <a:stretch>
            <a:fillRect/>
          </a:stretch>
        </p:blipFill>
        <p:spPr>
          <a:xfrm>
            <a:off x="0" y="0"/>
            <a:ext cx="12192000" cy="6858000"/>
          </a:xfrm>
          <a:prstGeom prst="rect">
            <a:avLst/>
          </a:prstGeom>
          <a:noFill/>
          <a:ln>
            <a:noFill/>
          </a:ln>
        </p:spPr>
      </p:pic>
      <p:sp>
        <p:nvSpPr>
          <p:cNvPr id="38" name="任意多边形 37"/>
          <p:cNvSpPr/>
          <p:nvPr>
            <p:custDataLst>
              <p:tags r:id="rId1"/>
            </p:custDataLst>
          </p:nvPr>
        </p:nvSpPr>
        <p:spPr>
          <a:xfrm>
            <a:off x="209550" y="1147445"/>
            <a:ext cx="11711940" cy="80645"/>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charset="-122"/>
              <a:sym typeface="Arial" panose="020B0604020202020204" pitchFamily="34" charset="0"/>
            </a:endParaRPr>
          </a:p>
        </p:txBody>
      </p:sp>
      <p:sp>
        <p:nvSpPr>
          <p:cNvPr id="40" name="Content Placeholder 2"/>
          <p:cNvSpPr txBox="1"/>
          <p:nvPr/>
        </p:nvSpPr>
        <p:spPr>
          <a:xfrm>
            <a:off x="2156424" y="477089"/>
            <a:ext cx="3067050" cy="492125"/>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sz="3200" b="1" dirty="0">
                <a:latin typeface="微软雅黑" panose="020B0503020204020204" charset="-122"/>
                <a:ea typeface="微软雅黑" panose="020B0503020204020204" charset="-122"/>
                <a:cs typeface="+mn-ea"/>
                <a:sym typeface="+mn-lt"/>
              </a:rPr>
              <a:t>Method</a:t>
            </a:r>
            <a:endParaRPr lang="en-US" sz="3200" b="1" dirty="0">
              <a:solidFill>
                <a:schemeClr val="tx1"/>
              </a:solidFill>
              <a:latin typeface="微软雅黑" panose="020B0503020204020204" charset="-122"/>
              <a:ea typeface="微软雅黑" panose="020B0503020204020204" charset="-122"/>
              <a:cs typeface="+mn-ea"/>
              <a:sym typeface="+mn-lt"/>
            </a:endParaRPr>
          </a:p>
        </p:txBody>
      </p:sp>
      <p:sp>
        <p:nvSpPr>
          <p:cNvPr id="2" name="文本框 0"/>
          <p:cNvSpPr txBox="1"/>
          <p:nvPr/>
        </p:nvSpPr>
        <p:spPr>
          <a:xfrm>
            <a:off x="473075" y="1468120"/>
            <a:ext cx="11219815" cy="5027930"/>
          </a:xfrm>
          <a:prstGeom prst="rect">
            <a:avLst/>
          </a:prstGeom>
          <a:noFill/>
        </p:spPr>
        <p:txBody>
          <a:bodyPr wrap="square" rtlCol="0">
            <a:noAutofit/>
          </a:bodyPr>
          <a:lstStyle/>
          <a:p>
            <a:r>
              <a:rPr lang="zh-CN" altLang="en-US" sz="2000"/>
              <a:t>YOLOv8 achieves excellent detection accuracy while maintaining high speed and efficiency. The backbone architecture of YOLOv8 has been improved on the basis of YOLOv5, including the following key modifications:</a:t>
            </a:r>
          </a:p>
          <a:p>
            <a:endParaRPr lang="zh-CN" altLang="en-US" sz="2000"/>
          </a:p>
          <a:p>
            <a:r>
              <a:rPr lang="zh-CN" altLang="en-US" sz="2000"/>
              <a:t>1. Backbone &amp; Neck: The backbone network and Neck part may refer to the design concept of YOLOv7 ELAN, replacing the C3 structure of YOLOv5 with the C2f structure with richer gradient flow, and adjusting the number of channels to improve the model performance.</a:t>
            </a:r>
          </a:p>
          <a:p>
            <a:endParaRPr lang="zh-CN" altLang="en-US" sz="2000"/>
          </a:p>
          <a:p>
            <a:r>
              <a:rPr lang="zh-CN" altLang="en-US" sz="2000"/>
              <a:t>2. Head: The Head part has been significantly changed compared to YOLOv5, replaced with the current mainstream decoupled head structure, separating the classification head and the detection head, and also changed from Anchor-Based to Anchor-Free.</a:t>
            </a:r>
          </a:p>
          <a:p>
            <a:endParaRPr lang="zh-CN" altLang="en-US" sz="2000"/>
          </a:p>
          <a:p>
            <a:r>
              <a:rPr lang="zh-CN" altLang="en-US" sz="2000"/>
              <a:t>3. Data enhancement: The data enhancement part of the training introduces the operation of turning off Mosiac augmentation in the last 10 epochs in YOLOX, which can effectively improve the accuracy.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2" descr="A pool with trees and a building&#10;&#10;Description automatically generated"/>
          <p:cNvPicPr preferRelativeResize="0"/>
          <p:nvPr/>
        </p:nvPicPr>
        <p:blipFill rotWithShape="1">
          <a:blip r:embed="rId4"/>
          <a:srcRect/>
          <a:stretch>
            <a:fillRect/>
          </a:stretch>
        </p:blipFill>
        <p:spPr>
          <a:xfrm>
            <a:off x="0" y="0"/>
            <a:ext cx="12192000" cy="6858000"/>
          </a:xfrm>
          <a:prstGeom prst="rect">
            <a:avLst/>
          </a:prstGeom>
          <a:noFill/>
          <a:ln>
            <a:noFill/>
          </a:ln>
        </p:spPr>
      </p:pic>
      <p:pic>
        <p:nvPicPr>
          <p:cNvPr id="90" name="Google Shape;90;p2" descr="A green and white flag&#10;&#10;Description automatically generated"/>
          <p:cNvPicPr preferRelativeResize="0"/>
          <p:nvPr/>
        </p:nvPicPr>
        <p:blipFill rotWithShape="1">
          <a:blip r:embed="rId5"/>
          <a:srcRect/>
          <a:stretch>
            <a:fillRect/>
          </a:stretch>
        </p:blipFill>
        <p:spPr>
          <a:xfrm>
            <a:off x="0" y="0"/>
            <a:ext cx="12192000" cy="6858000"/>
          </a:xfrm>
          <a:prstGeom prst="rect">
            <a:avLst/>
          </a:prstGeom>
          <a:noFill/>
          <a:ln>
            <a:noFill/>
          </a:ln>
        </p:spPr>
      </p:pic>
      <p:sp>
        <p:nvSpPr>
          <p:cNvPr id="38" name="任意多边形 37"/>
          <p:cNvSpPr/>
          <p:nvPr>
            <p:custDataLst>
              <p:tags r:id="rId1"/>
            </p:custDataLst>
          </p:nvPr>
        </p:nvSpPr>
        <p:spPr>
          <a:xfrm>
            <a:off x="209550" y="1147445"/>
            <a:ext cx="11711940" cy="80645"/>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charset="-122"/>
              <a:sym typeface="Arial" panose="020B0604020202020204" pitchFamily="34" charset="0"/>
            </a:endParaRPr>
          </a:p>
        </p:txBody>
      </p:sp>
      <p:sp>
        <p:nvSpPr>
          <p:cNvPr id="40" name="Content Placeholder 2"/>
          <p:cNvSpPr txBox="1"/>
          <p:nvPr/>
        </p:nvSpPr>
        <p:spPr>
          <a:xfrm>
            <a:off x="2156424" y="477089"/>
            <a:ext cx="3067050" cy="492125"/>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sz="3200" b="1" dirty="0">
                <a:latin typeface="微软雅黑" panose="020B0503020204020204" charset="-122"/>
                <a:ea typeface="微软雅黑" panose="020B0503020204020204" charset="-122"/>
                <a:cs typeface="+mn-ea"/>
                <a:sym typeface="+mn-lt"/>
              </a:rPr>
              <a:t>Method</a:t>
            </a:r>
            <a:endParaRPr lang="en-US" sz="3200" b="1" dirty="0">
              <a:solidFill>
                <a:schemeClr val="tx1"/>
              </a:solidFill>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9790802D-2FD6-7950-E9B3-1A4298A2741B}"/>
              </a:ext>
            </a:extLst>
          </p:cNvPr>
          <p:cNvSpPr txBox="1"/>
          <p:nvPr/>
        </p:nvSpPr>
        <p:spPr>
          <a:xfrm>
            <a:off x="483870" y="1366520"/>
            <a:ext cx="10652760" cy="400110"/>
          </a:xfrm>
          <a:prstGeom prst="rect">
            <a:avLst/>
          </a:prstGeom>
          <a:noFill/>
        </p:spPr>
        <p:txBody>
          <a:bodyPr wrap="square" rtlCol="0">
            <a:spAutoFit/>
          </a:bodyPr>
          <a:lstStyle/>
          <a:p>
            <a:r>
              <a:rPr lang="en-US" altLang="zh-CN" sz="2000" b="1" dirty="0"/>
              <a:t>2. Multi-stage training</a:t>
            </a:r>
            <a:endParaRPr lang="zh-CN" altLang="en-US" sz="2000" b="1" dirty="0"/>
          </a:p>
        </p:txBody>
      </p:sp>
      <p:pic>
        <p:nvPicPr>
          <p:cNvPr id="5" name="图片 4">
            <a:extLst>
              <a:ext uri="{FF2B5EF4-FFF2-40B4-BE49-F238E27FC236}">
                <a16:creationId xmlns:a16="http://schemas.microsoft.com/office/drawing/2014/main" id="{72065834-F7B1-EF37-0886-C0FE081D8052}"/>
              </a:ext>
            </a:extLst>
          </p:cNvPr>
          <p:cNvPicPr>
            <a:picLocks noChangeAspect="1"/>
          </p:cNvPicPr>
          <p:nvPr/>
        </p:nvPicPr>
        <p:blipFill>
          <a:blip r:embed="rId6"/>
          <a:stretch>
            <a:fillRect/>
          </a:stretch>
        </p:blipFill>
        <p:spPr>
          <a:xfrm>
            <a:off x="1412849" y="1851758"/>
            <a:ext cx="8504037" cy="4118134"/>
          </a:xfrm>
          <a:prstGeom prst="rect">
            <a:avLst/>
          </a:prstGeom>
        </p:spPr>
      </p:pic>
    </p:spTree>
    <p:extLst>
      <p:ext uri="{BB962C8B-B14F-4D97-AF65-F5344CB8AC3E}">
        <p14:creationId xmlns:p14="http://schemas.microsoft.com/office/powerpoint/2010/main" val="1528160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2" descr="A pool with trees and a building&#10;&#10;Description automatically generated"/>
          <p:cNvPicPr preferRelativeResize="0"/>
          <p:nvPr/>
        </p:nvPicPr>
        <p:blipFill rotWithShape="1">
          <a:blip r:embed="rId4"/>
          <a:srcRect/>
          <a:stretch>
            <a:fillRect/>
          </a:stretch>
        </p:blipFill>
        <p:spPr>
          <a:xfrm>
            <a:off x="0" y="0"/>
            <a:ext cx="12192000" cy="6858000"/>
          </a:xfrm>
          <a:prstGeom prst="rect">
            <a:avLst/>
          </a:prstGeom>
          <a:noFill/>
          <a:ln>
            <a:noFill/>
          </a:ln>
        </p:spPr>
      </p:pic>
      <p:pic>
        <p:nvPicPr>
          <p:cNvPr id="90" name="Google Shape;90;p2" descr="A green and white flag&#10;&#10;Description automatically generated"/>
          <p:cNvPicPr preferRelativeResize="0"/>
          <p:nvPr/>
        </p:nvPicPr>
        <p:blipFill rotWithShape="1">
          <a:blip r:embed="rId5"/>
          <a:srcRect/>
          <a:stretch>
            <a:fillRect/>
          </a:stretch>
        </p:blipFill>
        <p:spPr>
          <a:xfrm>
            <a:off x="0" y="0"/>
            <a:ext cx="12192000" cy="6858000"/>
          </a:xfrm>
          <a:prstGeom prst="rect">
            <a:avLst/>
          </a:prstGeom>
          <a:noFill/>
          <a:ln>
            <a:noFill/>
          </a:ln>
        </p:spPr>
      </p:pic>
      <p:sp>
        <p:nvSpPr>
          <p:cNvPr id="38" name="任意多边形 37"/>
          <p:cNvSpPr/>
          <p:nvPr>
            <p:custDataLst>
              <p:tags r:id="rId1"/>
            </p:custDataLst>
          </p:nvPr>
        </p:nvSpPr>
        <p:spPr>
          <a:xfrm>
            <a:off x="209550" y="1147445"/>
            <a:ext cx="11711940" cy="80645"/>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charset="-122"/>
              <a:sym typeface="Arial" panose="020B0604020202020204" pitchFamily="34" charset="0"/>
            </a:endParaRPr>
          </a:p>
        </p:txBody>
      </p:sp>
      <p:sp>
        <p:nvSpPr>
          <p:cNvPr id="40" name="Content Placeholder 2"/>
          <p:cNvSpPr txBox="1"/>
          <p:nvPr/>
        </p:nvSpPr>
        <p:spPr>
          <a:xfrm>
            <a:off x="2156424" y="477089"/>
            <a:ext cx="3067050" cy="492125"/>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3200" b="1" dirty="0">
                <a:latin typeface="微软雅黑" panose="020B0503020204020204" charset="-122"/>
                <a:ea typeface="微软雅黑" panose="020B0503020204020204" charset="-122"/>
                <a:cs typeface="+mn-ea"/>
                <a:sym typeface="+mn-lt"/>
              </a:rPr>
              <a:t>Experiment</a:t>
            </a:r>
            <a:endParaRPr lang="en-US" sz="3200" b="1" dirty="0">
              <a:solidFill>
                <a:schemeClr val="tx1"/>
              </a:solidFill>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C040B164-9145-BDE3-25AE-1ACF5D5AD455}"/>
              </a:ext>
            </a:extLst>
          </p:cNvPr>
          <p:cNvSpPr txBox="1"/>
          <p:nvPr/>
        </p:nvSpPr>
        <p:spPr>
          <a:xfrm>
            <a:off x="483870" y="1366520"/>
            <a:ext cx="10652760" cy="400110"/>
          </a:xfrm>
          <a:prstGeom prst="rect">
            <a:avLst/>
          </a:prstGeom>
          <a:noFill/>
        </p:spPr>
        <p:txBody>
          <a:bodyPr wrap="square" rtlCol="0">
            <a:spAutoFit/>
          </a:bodyPr>
          <a:lstStyle/>
          <a:p>
            <a:r>
              <a:rPr lang="en-US" altLang="zh-CN" sz="2000" b="1" dirty="0"/>
              <a:t>1. Evaluation Metric</a:t>
            </a:r>
            <a:endParaRPr lang="zh-CN" altLang="en-US" sz="2000" b="1" dirty="0"/>
          </a:p>
        </p:txBody>
      </p:sp>
      <p:pic>
        <p:nvPicPr>
          <p:cNvPr id="7" name="图片 6">
            <a:extLst>
              <a:ext uri="{FF2B5EF4-FFF2-40B4-BE49-F238E27FC236}">
                <a16:creationId xmlns:a16="http://schemas.microsoft.com/office/drawing/2014/main" id="{7A83F01D-C9D2-4377-6807-FAC9B4DBB588}"/>
              </a:ext>
            </a:extLst>
          </p:cNvPr>
          <p:cNvPicPr>
            <a:picLocks noChangeAspect="1"/>
          </p:cNvPicPr>
          <p:nvPr/>
        </p:nvPicPr>
        <p:blipFill>
          <a:blip r:embed="rId6"/>
          <a:stretch>
            <a:fillRect/>
          </a:stretch>
        </p:blipFill>
        <p:spPr>
          <a:xfrm>
            <a:off x="3689949" y="3126193"/>
            <a:ext cx="3286584" cy="1000265"/>
          </a:xfrm>
          <a:prstGeom prst="rect">
            <a:avLst/>
          </a:prstGeom>
        </p:spPr>
      </p:pic>
      <p:sp>
        <p:nvSpPr>
          <p:cNvPr id="17" name="文本框 16">
            <a:extLst>
              <a:ext uri="{FF2B5EF4-FFF2-40B4-BE49-F238E27FC236}">
                <a16:creationId xmlns:a16="http://schemas.microsoft.com/office/drawing/2014/main" id="{81C21CF3-F016-6997-7286-4161D166FDAC}"/>
              </a:ext>
            </a:extLst>
          </p:cNvPr>
          <p:cNvSpPr txBox="1"/>
          <p:nvPr/>
        </p:nvSpPr>
        <p:spPr>
          <a:xfrm>
            <a:off x="583201" y="2224878"/>
            <a:ext cx="10964638" cy="707886"/>
          </a:xfrm>
          <a:prstGeom prst="rect">
            <a:avLst/>
          </a:prstGeom>
          <a:noFill/>
        </p:spPr>
        <p:txBody>
          <a:bodyPr wrap="square">
            <a:spAutoFit/>
          </a:bodyPr>
          <a:lstStyle/>
          <a:p>
            <a:r>
              <a:rPr lang="en-US" altLang="zh-CN" sz="2000" b="0" i="0" dirty="0">
                <a:effectLst/>
                <a:latin typeface="Arial" panose="020B0604020202020204" pitchFamily="34" charset="0"/>
              </a:rPr>
              <a:t>The Dice coefficient is a commonly used indicator to measure the segmentation quality in binary classification problems. </a:t>
            </a:r>
            <a:endParaRPr lang="zh-CN" altLang="en-US" sz="2000" dirty="0"/>
          </a:p>
        </p:txBody>
      </p:sp>
      <p:sp>
        <p:nvSpPr>
          <p:cNvPr id="20" name="文本框 19">
            <a:extLst>
              <a:ext uri="{FF2B5EF4-FFF2-40B4-BE49-F238E27FC236}">
                <a16:creationId xmlns:a16="http://schemas.microsoft.com/office/drawing/2014/main" id="{7CC42B7D-8496-4283-D42C-921A543C8614}"/>
              </a:ext>
            </a:extLst>
          </p:cNvPr>
          <p:cNvSpPr txBox="1"/>
          <p:nvPr/>
        </p:nvSpPr>
        <p:spPr>
          <a:xfrm>
            <a:off x="590240" y="4475027"/>
            <a:ext cx="10722429" cy="707886"/>
          </a:xfrm>
          <a:prstGeom prst="rect">
            <a:avLst/>
          </a:prstGeom>
          <a:noFill/>
        </p:spPr>
        <p:txBody>
          <a:bodyPr wrap="square">
            <a:spAutoFit/>
          </a:bodyPr>
          <a:lstStyle/>
          <a:p>
            <a:r>
              <a:rPr lang="en-US" altLang="zh-CN" sz="2000" dirty="0">
                <a:latin typeface="Arial" panose="020B0604020202020204" pitchFamily="34" charset="0"/>
              </a:rPr>
              <a:t>Wherein, X is the predicted segmentation result, Y is the ground truth, |X ∩ Y | represents the size of the intersection of X and Y , and |X| and |Y | represent the size of X and Y respectively.</a:t>
            </a:r>
            <a:endParaRPr lang="zh-CN" altLang="en-US" sz="2000" dirty="0">
              <a:latin typeface="Arial" panose="020B0604020202020204" pitchFamily="34" charset="0"/>
            </a:endParaRPr>
          </a:p>
        </p:txBody>
      </p:sp>
    </p:spTree>
    <p:extLst>
      <p:ext uri="{BB962C8B-B14F-4D97-AF65-F5344CB8AC3E}">
        <p14:creationId xmlns:p14="http://schemas.microsoft.com/office/powerpoint/2010/main" val="3768058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2" descr="A pool with trees and a building&#10;&#10;Description automatically generated"/>
          <p:cNvPicPr preferRelativeResize="0"/>
          <p:nvPr/>
        </p:nvPicPr>
        <p:blipFill rotWithShape="1">
          <a:blip r:embed="rId4"/>
          <a:srcRect/>
          <a:stretch>
            <a:fillRect/>
          </a:stretch>
        </p:blipFill>
        <p:spPr>
          <a:xfrm>
            <a:off x="0" y="0"/>
            <a:ext cx="12192000" cy="6858000"/>
          </a:xfrm>
          <a:prstGeom prst="rect">
            <a:avLst/>
          </a:prstGeom>
          <a:noFill/>
          <a:ln>
            <a:noFill/>
          </a:ln>
        </p:spPr>
      </p:pic>
      <p:pic>
        <p:nvPicPr>
          <p:cNvPr id="90" name="Google Shape;90;p2" descr="A green and white flag&#10;&#10;Description automatically generated"/>
          <p:cNvPicPr preferRelativeResize="0"/>
          <p:nvPr/>
        </p:nvPicPr>
        <p:blipFill rotWithShape="1">
          <a:blip r:embed="rId5"/>
          <a:srcRect/>
          <a:stretch>
            <a:fillRect/>
          </a:stretch>
        </p:blipFill>
        <p:spPr>
          <a:xfrm>
            <a:off x="0" y="0"/>
            <a:ext cx="12192000" cy="6858000"/>
          </a:xfrm>
          <a:prstGeom prst="rect">
            <a:avLst/>
          </a:prstGeom>
          <a:noFill/>
          <a:ln>
            <a:noFill/>
          </a:ln>
        </p:spPr>
      </p:pic>
      <p:sp>
        <p:nvSpPr>
          <p:cNvPr id="38" name="任意多边形 37"/>
          <p:cNvSpPr/>
          <p:nvPr>
            <p:custDataLst>
              <p:tags r:id="rId1"/>
            </p:custDataLst>
          </p:nvPr>
        </p:nvSpPr>
        <p:spPr>
          <a:xfrm>
            <a:off x="209550" y="1147445"/>
            <a:ext cx="11711940" cy="80645"/>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charset="-122"/>
              <a:sym typeface="Arial" panose="020B0604020202020204" pitchFamily="34" charset="0"/>
            </a:endParaRPr>
          </a:p>
        </p:txBody>
      </p:sp>
      <p:sp>
        <p:nvSpPr>
          <p:cNvPr id="40" name="Content Placeholder 2"/>
          <p:cNvSpPr txBox="1"/>
          <p:nvPr/>
        </p:nvSpPr>
        <p:spPr>
          <a:xfrm>
            <a:off x="2156424" y="477089"/>
            <a:ext cx="3067050" cy="492125"/>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3200" b="1" dirty="0">
                <a:latin typeface="微软雅黑" panose="020B0503020204020204" charset="-122"/>
                <a:ea typeface="微软雅黑" panose="020B0503020204020204" charset="-122"/>
                <a:cs typeface="+mn-ea"/>
                <a:sym typeface="+mn-lt"/>
              </a:rPr>
              <a:t>Experiment</a:t>
            </a:r>
            <a:endParaRPr lang="en-US" sz="3200" b="1" dirty="0">
              <a:solidFill>
                <a:schemeClr val="tx1"/>
              </a:solidFill>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C040B164-9145-BDE3-25AE-1ACF5D5AD455}"/>
              </a:ext>
            </a:extLst>
          </p:cNvPr>
          <p:cNvSpPr txBox="1"/>
          <p:nvPr/>
        </p:nvSpPr>
        <p:spPr>
          <a:xfrm>
            <a:off x="483870" y="1366520"/>
            <a:ext cx="10652760" cy="400110"/>
          </a:xfrm>
          <a:prstGeom prst="rect">
            <a:avLst/>
          </a:prstGeom>
          <a:noFill/>
        </p:spPr>
        <p:txBody>
          <a:bodyPr wrap="square" rtlCol="0">
            <a:spAutoFit/>
          </a:bodyPr>
          <a:lstStyle/>
          <a:p>
            <a:r>
              <a:rPr lang="en-US" altLang="zh-CN" sz="2000" b="1" dirty="0"/>
              <a:t>1. Evaluation Metric</a:t>
            </a:r>
            <a:endParaRPr lang="zh-CN" altLang="en-US" sz="2000" b="1" dirty="0"/>
          </a:p>
        </p:txBody>
      </p:sp>
      <p:pic>
        <p:nvPicPr>
          <p:cNvPr id="9" name="图片 8">
            <a:extLst>
              <a:ext uri="{FF2B5EF4-FFF2-40B4-BE49-F238E27FC236}">
                <a16:creationId xmlns:a16="http://schemas.microsoft.com/office/drawing/2014/main" id="{021FD89E-A8D2-0FF2-C65E-02E4D4E8BB04}"/>
              </a:ext>
            </a:extLst>
          </p:cNvPr>
          <p:cNvPicPr>
            <a:picLocks noChangeAspect="1"/>
          </p:cNvPicPr>
          <p:nvPr/>
        </p:nvPicPr>
        <p:blipFill>
          <a:blip r:embed="rId6"/>
          <a:stretch>
            <a:fillRect/>
          </a:stretch>
        </p:blipFill>
        <p:spPr>
          <a:xfrm>
            <a:off x="3537549" y="3290538"/>
            <a:ext cx="2840460" cy="1179707"/>
          </a:xfrm>
          <a:prstGeom prst="rect">
            <a:avLst/>
          </a:prstGeom>
        </p:spPr>
      </p:pic>
      <p:sp>
        <p:nvSpPr>
          <p:cNvPr id="4" name="文本框 3">
            <a:extLst>
              <a:ext uri="{FF2B5EF4-FFF2-40B4-BE49-F238E27FC236}">
                <a16:creationId xmlns:a16="http://schemas.microsoft.com/office/drawing/2014/main" id="{AB1F03F7-685F-09EF-AA59-1255597F5F24}"/>
              </a:ext>
            </a:extLst>
          </p:cNvPr>
          <p:cNvSpPr txBox="1"/>
          <p:nvPr/>
        </p:nvSpPr>
        <p:spPr>
          <a:xfrm>
            <a:off x="483869" y="2045902"/>
            <a:ext cx="11022331" cy="1015663"/>
          </a:xfrm>
          <a:prstGeom prst="rect">
            <a:avLst/>
          </a:prstGeom>
          <a:noFill/>
        </p:spPr>
        <p:txBody>
          <a:bodyPr wrap="square">
            <a:spAutoFit/>
          </a:bodyPr>
          <a:lstStyle/>
          <a:p>
            <a:r>
              <a:rPr lang="en-US" altLang="zh-CN" sz="2000" dirty="0">
                <a:latin typeface="Arial" panose="020B0604020202020204" pitchFamily="34" charset="0"/>
              </a:rPr>
              <a:t>The intersection-over-union ratio is also called the Jaccard index, which is used to measure the overlap between the predicted segmentation result and the true annotation. The calculation formula is:</a:t>
            </a:r>
            <a:endParaRPr lang="zh-CN" altLang="en-US" sz="2000" dirty="0">
              <a:latin typeface="Arial" panose="020B0604020202020204" pitchFamily="34" charset="0"/>
            </a:endParaRPr>
          </a:p>
        </p:txBody>
      </p:sp>
      <p:sp>
        <p:nvSpPr>
          <p:cNvPr id="6" name="文本框 5">
            <a:extLst>
              <a:ext uri="{FF2B5EF4-FFF2-40B4-BE49-F238E27FC236}">
                <a16:creationId xmlns:a16="http://schemas.microsoft.com/office/drawing/2014/main" id="{7B7873E6-31E4-E0A8-EC1C-CB938A9A490A}"/>
              </a:ext>
            </a:extLst>
          </p:cNvPr>
          <p:cNvSpPr txBox="1"/>
          <p:nvPr/>
        </p:nvSpPr>
        <p:spPr>
          <a:xfrm>
            <a:off x="483869" y="4885369"/>
            <a:ext cx="8651800" cy="400110"/>
          </a:xfrm>
          <a:prstGeom prst="rect">
            <a:avLst/>
          </a:prstGeom>
          <a:noFill/>
        </p:spPr>
        <p:txBody>
          <a:bodyPr wrap="square">
            <a:spAutoFit/>
          </a:bodyPr>
          <a:lstStyle/>
          <a:p>
            <a:r>
              <a:rPr lang="en-US" altLang="zh-CN" sz="2000" dirty="0">
                <a:latin typeface="Arial" panose="020B0604020202020204" pitchFamily="34" charset="0"/>
              </a:rPr>
              <a:t>The definitions of X and Y are the same as those in the Dice coefficient.</a:t>
            </a:r>
            <a:endParaRPr lang="zh-CN" altLang="en-US" sz="2000" dirty="0">
              <a:latin typeface="Arial" panose="020B0604020202020204" pitchFamily="34" charset="0"/>
            </a:endParaRPr>
          </a:p>
        </p:txBody>
      </p:sp>
    </p:spTree>
    <p:extLst>
      <p:ext uri="{BB962C8B-B14F-4D97-AF65-F5344CB8AC3E}">
        <p14:creationId xmlns:p14="http://schemas.microsoft.com/office/powerpoint/2010/main" val="7842309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WNkNDZhY2M0YWMzYjY2OTQ2ZTgzZGZlNDcxYzg5NDMifQ=="/>
</p:tagLst>
</file>

<file path=ppt/tags/tag1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2016</Words>
  <Application>Microsoft Office PowerPoint</Application>
  <PresentationFormat>宽屏</PresentationFormat>
  <Paragraphs>71</Paragraphs>
  <Slides>14</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微软雅黑</vt:lpstr>
      <vt:lpstr>Arial</vt:lpstr>
      <vt:lpstr>Calibri</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Mert Seven</dc:creator>
  <cp:lastModifiedBy>DongDong Ma</cp:lastModifiedBy>
  <cp:revision>169</cp:revision>
  <dcterms:created xsi:type="dcterms:W3CDTF">2024-10-03T17:24:29Z</dcterms:created>
  <dcterms:modified xsi:type="dcterms:W3CDTF">2024-10-04T03:37:04Z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58DD9875715E477EA900EE9F80EEC190_12</vt:lpwstr>
  </property>
  <property fmtid="{D5CDD505-2E9C-101B-9397-08002B2CF9AE}" pid="3" name="KSOProductBuildVer">
    <vt:lpwstr>2052-12.1.0.18276</vt:lpwstr>
  </property>
</Properties>
</file>