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3" r:id="rId8"/>
    <p:sldId id="264" r:id="rId9"/>
    <p:sldId id="261" r:id="rId10"/>
    <p:sldId id="262"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2" d="100"/>
          <a:sy n="92"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C448FD-4D2A-47A9-822E-324D52A9F017}"/>
              </a:ext>
            </a:extLst>
          </p:cNvPr>
          <p:cNvSpPr>
            <a:spLocks noGrp="1"/>
          </p:cNvSpPr>
          <p:nvPr>
            <p:ph type="title"/>
          </p:nvPr>
        </p:nvSpPr>
        <p:spPr>
          <a:xfrm>
            <a:off x="1640156" y="229256"/>
            <a:ext cx="8911687" cy="1280890"/>
          </a:xfrm>
        </p:spPr>
        <p:txBody>
          <a:bodyPr>
            <a:normAutofit fontScale="90000"/>
          </a:bodyPr>
          <a:lstStyle/>
          <a:p>
            <a:r>
              <a:rPr lang="en-US" dirty="0">
                <a:solidFill>
                  <a:schemeClr val="accent3">
                    <a:lumMod val="50000"/>
                  </a:schemeClr>
                </a:solidFill>
              </a:rPr>
              <a:t>MACHINE LEARNING MODEL DEPLOYMENT ON IBM CLOUD WATSON STUDIO</a:t>
            </a:r>
            <a:endParaRPr lang="en-IN" dirty="0">
              <a:solidFill>
                <a:schemeClr val="accent3">
                  <a:lumMod val="50000"/>
                </a:schemeClr>
              </a:solidFill>
            </a:endParaRPr>
          </a:p>
        </p:txBody>
      </p:sp>
      <p:sp>
        <p:nvSpPr>
          <p:cNvPr id="5" name="Content Placeholder 4">
            <a:extLst>
              <a:ext uri="{FF2B5EF4-FFF2-40B4-BE49-F238E27FC236}">
                <a16:creationId xmlns:a16="http://schemas.microsoft.com/office/drawing/2014/main" id="{0F0A8EBB-04BD-449A-868F-6271875CF564}"/>
              </a:ext>
            </a:extLst>
          </p:cNvPr>
          <p:cNvSpPr>
            <a:spLocks noGrp="1"/>
          </p:cNvSpPr>
          <p:nvPr>
            <p:ph idx="1"/>
          </p:nvPr>
        </p:nvSpPr>
        <p:spPr>
          <a:xfrm>
            <a:off x="1636443" y="2133600"/>
            <a:ext cx="8915400" cy="3777622"/>
          </a:xfrm>
        </p:spPr>
        <p:txBody>
          <a:bodyPr/>
          <a:lstStyle/>
          <a:p>
            <a:r>
              <a:rPr lang="en-US" dirty="0">
                <a:solidFill>
                  <a:schemeClr val="accent2">
                    <a:lumMod val="50000"/>
                  </a:schemeClr>
                </a:solidFill>
              </a:rPr>
              <a:t>TEAM MEMBERS:</a:t>
            </a:r>
          </a:p>
          <a:p>
            <a:pPr marL="0" indent="0">
              <a:buNone/>
            </a:pPr>
            <a:r>
              <a:rPr lang="en-US" dirty="0"/>
              <a:t>                        </a:t>
            </a:r>
            <a:r>
              <a:rPr lang="en-US" dirty="0" err="1"/>
              <a:t>1.MATHAN.M</a:t>
            </a:r>
            <a:endParaRPr lang="en-US" dirty="0"/>
          </a:p>
          <a:p>
            <a:pPr marL="0" indent="0">
              <a:buNone/>
            </a:pPr>
            <a:r>
              <a:rPr lang="en-US" dirty="0"/>
              <a:t>                        </a:t>
            </a:r>
            <a:r>
              <a:rPr lang="en-US" dirty="0" err="1"/>
              <a:t>2.SENTHAMIL</a:t>
            </a:r>
            <a:r>
              <a:rPr lang="en-US" dirty="0"/>
              <a:t> </a:t>
            </a:r>
            <a:r>
              <a:rPr lang="en-US" dirty="0" err="1"/>
              <a:t>SELVAN.C</a:t>
            </a:r>
            <a:endParaRPr lang="en-US" dirty="0"/>
          </a:p>
          <a:p>
            <a:pPr marL="0" indent="0">
              <a:buNone/>
            </a:pPr>
            <a:r>
              <a:rPr lang="en-US" dirty="0"/>
              <a:t>                        </a:t>
            </a:r>
            <a:r>
              <a:rPr lang="en-US" dirty="0" err="1"/>
              <a:t>3.ARUN</a:t>
            </a:r>
            <a:r>
              <a:rPr lang="en-US" dirty="0"/>
              <a:t> </a:t>
            </a:r>
            <a:r>
              <a:rPr lang="en-US" dirty="0" err="1"/>
              <a:t>VISHVA.J.B</a:t>
            </a:r>
            <a:endParaRPr lang="en-US" dirty="0"/>
          </a:p>
          <a:p>
            <a:pPr marL="0" indent="0">
              <a:buNone/>
            </a:pPr>
            <a:r>
              <a:rPr lang="en-US" dirty="0"/>
              <a:t>                        </a:t>
            </a:r>
            <a:r>
              <a:rPr lang="en-US" dirty="0" err="1"/>
              <a:t>4.JAI</a:t>
            </a:r>
            <a:r>
              <a:rPr lang="en-US" dirty="0"/>
              <a:t> PRAVEEN KUMAR </a:t>
            </a:r>
            <a:r>
              <a:rPr lang="en-US" dirty="0" err="1"/>
              <a:t>S.V</a:t>
            </a:r>
            <a:endParaRPr lang="en-US" dirty="0"/>
          </a:p>
          <a:p>
            <a:pPr marL="0" indent="0">
              <a:buNone/>
            </a:pPr>
            <a:r>
              <a:rPr lang="en-US" dirty="0">
                <a:latin typeface="Lato"/>
              </a:rPr>
              <a:t>                         </a:t>
            </a:r>
            <a:r>
              <a:rPr lang="en-US" dirty="0" err="1">
                <a:latin typeface="Lato"/>
              </a:rPr>
              <a:t>5.DINESH.N</a:t>
            </a:r>
            <a:endParaRPr lang="en-US" dirty="0">
              <a:latin typeface="Lato"/>
            </a:endParaRPr>
          </a:p>
          <a:p>
            <a:pPr marL="0" indent="0">
              <a:buNone/>
            </a:pPr>
            <a:r>
              <a:rPr lang="en-US" dirty="0">
                <a:latin typeface="Lato"/>
              </a:rPr>
              <a:t>       </a:t>
            </a:r>
          </a:p>
          <a:p>
            <a:pPr marL="0" indent="0">
              <a:buNone/>
            </a:pPr>
            <a:r>
              <a:rPr lang="en-US" b="1" dirty="0">
                <a:latin typeface="Lato"/>
              </a:rPr>
              <a:t>      </a:t>
            </a:r>
          </a:p>
          <a:p>
            <a:r>
              <a:rPr lang="en-IN" b="1" dirty="0">
                <a:solidFill>
                  <a:schemeClr val="accent2">
                    <a:lumMod val="50000"/>
                  </a:schemeClr>
                </a:solidFill>
              </a:rPr>
              <a:t>TITLE : </a:t>
            </a:r>
            <a:r>
              <a:rPr lang="en-US" dirty="0">
                <a:latin typeface="Lato"/>
              </a:rPr>
              <a:t>Stock Market Prediction Using the Long Short-Term Memory Method</a:t>
            </a:r>
          </a:p>
          <a:p>
            <a:endParaRPr lang="en-IN" dirty="0"/>
          </a:p>
        </p:txBody>
      </p:sp>
    </p:spTree>
    <p:extLst>
      <p:ext uri="{BB962C8B-B14F-4D97-AF65-F5344CB8AC3E}">
        <p14:creationId xmlns:p14="http://schemas.microsoft.com/office/powerpoint/2010/main" val="428185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9ACF1B-E47F-4D9B-B280-C3727E435A37}"/>
              </a:ext>
            </a:extLst>
          </p:cNvPr>
          <p:cNvSpPr/>
          <p:nvPr/>
        </p:nvSpPr>
        <p:spPr>
          <a:xfrm>
            <a:off x="2757055" y="0"/>
            <a:ext cx="6096000" cy="7017306"/>
          </a:xfrm>
          <a:prstGeom prst="rect">
            <a:avLst/>
          </a:prstGeom>
        </p:spPr>
        <p:txBody>
          <a:bodyPr>
            <a:spAutoFit/>
          </a:bodyPr>
          <a:lstStyle/>
          <a:p>
            <a:pPr marL="285750" indent="-285750">
              <a:buFont typeface="Wingdings" panose="05000000000000000000" pitchFamily="2" charset="2"/>
              <a:buChar char="Ø"/>
            </a:pPr>
            <a:r>
              <a:rPr lang="en-US" dirty="0"/>
              <a:t> </a:t>
            </a:r>
            <a:r>
              <a:rPr lang="en-US" dirty="0" err="1"/>
              <a:t>Backtesting</a:t>
            </a:r>
            <a:r>
              <a:rPr lang="en-US" dirty="0"/>
              <a:t>:  Conduct </a:t>
            </a:r>
            <a:r>
              <a:rPr lang="en-US" dirty="0" err="1"/>
              <a:t>backtesting</a:t>
            </a:r>
            <a:r>
              <a:rPr lang="en-US" dirty="0"/>
              <a:t> to assess how the model would have performed on historical data. This helps in understanding its potential profitability.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Deployment:  Once you have a trained and validated model, you can deploy it in a production environment. The deployment process can vary depending on your specific use case, but here are some common options: </a:t>
            </a:r>
          </a:p>
          <a:p>
            <a:r>
              <a:rPr lang="en-US" dirty="0"/>
              <a:t> </a:t>
            </a:r>
          </a:p>
          <a:p>
            <a:pPr marL="285750" indent="-285750">
              <a:buFont typeface="Wingdings" panose="05000000000000000000" pitchFamily="2" charset="2"/>
              <a:buChar char="Ø"/>
            </a:pPr>
            <a:r>
              <a:rPr lang="en-US" dirty="0"/>
              <a:t> Web Application:  Integrate the model into a web application that allows users to input stock data and receive predictions.   </a:t>
            </a:r>
          </a:p>
          <a:p>
            <a:r>
              <a:rPr lang="en-US" dirty="0"/>
              <a:t> </a:t>
            </a:r>
          </a:p>
          <a:p>
            <a:pPr marL="285750" indent="-285750">
              <a:buFont typeface="Wingdings" panose="05000000000000000000" pitchFamily="2" charset="2"/>
              <a:buChar char="Ø"/>
            </a:pPr>
            <a:r>
              <a:rPr lang="en-US" dirty="0"/>
              <a:t>  API:  Create an API that serves predictions when queried with relevant data.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Real-Time Data Feeds:  For high-frequency trading, you might need to set up a system that continuously receives real-time data and makes predictions.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Cloud Services:  Utilize cloud platforms like AWS, </a:t>
            </a:r>
            <a:r>
              <a:rPr lang="en-US" dirty="0" err="1"/>
              <a:t>GCP</a:t>
            </a:r>
            <a:r>
              <a:rPr lang="en-US" dirty="0"/>
              <a:t>, or Azure to deploy and manage your model.</a:t>
            </a:r>
            <a:endParaRPr lang="en-IN" dirty="0"/>
          </a:p>
        </p:txBody>
      </p:sp>
    </p:spTree>
    <p:extLst>
      <p:ext uri="{BB962C8B-B14F-4D97-AF65-F5344CB8AC3E}">
        <p14:creationId xmlns:p14="http://schemas.microsoft.com/office/powerpoint/2010/main" val="17906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chine Learning deployment steps">
            <a:extLst>
              <a:ext uri="{FF2B5EF4-FFF2-40B4-BE49-F238E27FC236}">
                <a16:creationId xmlns:a16="http://schemas.microsoft.com/office/drawing/2014/main" id="{1B1EC390-FE08-459F-9C09-B117E4611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174173"/>
            <a:ext cx="9753600" cy="398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05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4178BA-F827-4872-AC66-06242C5F026D}"/>
              </a:ext>
            </a:extLst>
          </p:cNvPr>
          <p:cNvSpPr/>
          <p:nvPr/>
        </p:nvSpPr>
        <p:spPr>
          <a:xfrm>
            <a:off x="1842655" y="238991"/>
            <a:ext cx="8049490" cy="6186309"/>
          </a:xfrm>
          <a:prstGeom prst="rect">
            <a:avLst/>
          </a:prstGeom>
        </p:spPr>
        <p:txBody>
          <a:bodyPr wrap="square">
            <a:spAutoFit/>
          </a:bodyPr>
          <a:lstStyle/>
          <a:p>
            <a:r>
              <a:rPr lang="en-US" b="1" dirty="0">
                <a:solidFill>
                  <a:schemeClr val="accent2">
                    <a:lumMod val="50000"/>
                  </a:schemeClr>
                </a:solidFill>
                <a:latin typeface="Lato"/>
              </a:rPr>
              <a:t>Conclusion</a:t>
            </a:r>
          </a:p>
          <a:p>
            <a:endParaRPr lang="en-US" b="1" dirty="0">
              <a:solidFill>
                <a:srgbClr val="222222"/>
              </a:solidFill>
              <a:latin typeface="Lato"/>
            </a:endParaRPr>
          </a:p>
          <a:p>
            <a:pPr marL="285750" indent="-285750" algn="just">
              <a:buFont typeface="Wingdings" panose="05000000000000000000" pitchFamily="2" charset="2"/>
              <a:buChar char="Ø"/>
            </a:pPr>
            <a:r>
              <a:rPr lang="en-US" dirty="0">
                <a:solidFill>
                  <a:srgbClr val="222222"/>
                </a:solidFill>
                <a:latin typeface="Lato"/>
              </a:rPr>
              <a:t>However, with the introduction of Machine Learning and its strong algorithms, the most recent market research and Stock Price Prediction using machine learning advancements have begun to include such approaches in analyzing stock market data. The Opening Value of the stock, the Highest and Lowest values of that stock on the same day, as well as the Closing Value at the end of the day are all indicated for each date. Furthermore, the total volume of the stocks in the market is provided; with this information, it is up to the job of a Machine Learning Data Scientist to look at the data and develop different algorithms that may help in finding appropriate stocks values.</a:t>
            </a:r>
          </a:p>
          <a:p>
            <a:pPr algn="just"/>
            <a:endParaRPr lang="en-US" dirty="0">
              <a:solidFill>
                <a:srgbClr val="222222"/>
              </a:solidFill>
              <a:latin typeface="Lato"/>
            </a:endParaRPr>
          </a:p>
          <a:p>
            <a:pPr marL="285750" indent="-285750" algn="just">
              <a:buFont typeface="Wingdings" panose="05000000000000000000" pitchFamily="2" charset="2"/>
              <a:buChar char="Ø"/>
            </a:pPr>
            <a:r>
              <a:rPr lang="en-US" dirty="0">
                <a:solidFill>
                  <a:srgbClr val="222222"/>
                </a:solidFill>
                <a:latin typeface="Lato"/>
              </a:rPr>
              <a:t>Predicting the stock market was a time-consuming and laborious procedure a few years or even a decade ago. However, with the application of machine learning for stock market forecasts, the procedure has become much simpler. Machine learning not only saves time and resources but also outperforms people in terms of performance. it will always prefer to use a trained computer algorithm since it will advise you based only on facts, numbers, and data and will not factor in emotions or prejudice. It would be interesting to incorporate sentiment analysis on news &amp; social media regarding the stock market in general, as well as a given stock of interest.</a:t>
            </a:r>
          </a:p>
        </p:txBody>
      </p:sp>
    </p:spTree>
    <p:extLst>
      <p:ext uri="{BB962C8B-B14F-4D97-AF65-F5344CB8AC3E}">
        <p14:creationId xmlns:p14="http://schemas.microsoft.com/office/powerpoint/2010/main" val="127008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ree Thank You Slides for PowerPoint and Google Slides - Prezentr">
            <a:extLst>
              <a:ext uri="{FF2B5EF4-FFF2-40B4-BE49-F238E27FC236}">
                <a16:creationId xmlns:a16="http://schemas.microsoft.com/office/drawing/2014/main" id="{3086DB26-32B1-434B-8315-0CAA3FB42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63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B7D3F6-BD59-4A54-83C5-B9ACBEE7E344}"/>
              </a:ext>
            </a:extLst>
          </p:cNvPr>
          <p:cNvSpPr/>
          <p:nvPr/>
        </p:nvSpPr>
        <p:spPr>
          <a:xfrm>
            <a:off x="1433986" y="251752"/>
            <a:ext cx="1988045" cy="369332"/>
          </a:xfrm>
          <a:prstGeom prst="rect">
            <a:avLst/>
          </a:prstGeom>
        </p:spPr>
        <p:txBody>
          <a:bodyPr wrap="none">
            <a:spAutoFit/>
          </a:bodyPr>
          <a:lstStyle/>
          <a:p>
            <a:r>
              <a:rPr lang="en-US" b="1" dirty="0">
                <a:solidFill>
                  <a:schemeClr val="accent2">
                    <a:lumMod val="50000"/>
                  </a:schemeClr>
                </a:solidFill>
              </a:rPr>
              <a:t>INTRODUCTION</a:t>
            </a:r>
            <a:r>
              <a:rPr lang="en-US" b="1" dirty="0"/>
              <a:t> :</a:t>
            </a:r>
            <a:endParaRPr lang="en-IN" dirty="0"/>
          </a:p>
        </p:txBody>
      </p:sp>
      <p:sp>
        <p:nvSpPr>
          <p:cNvPr id="3" name="Rectangle 2">
            <a:extLst>
              <a:ext uri="{FF2B5EF4-FFF2-40B4-BE49-F238E27FC236}">
                <a16:creationId xmlns:a16="http://schemas.microsoft.com/office/drawing/2014/main" id="{037AED1F-23B3-4B14-8228-8DFF97E32F1F}"/>
              </a:ext>
            </a:extLst>
          </p:cNvPr>
          <p:cNvSpPr/>
          <p:nvPr/>
        </p:nvSpPr>
        <p:spPr>
          <a:xfrm>
            <a:off x="3048000" y="797510"/>
            <a:ext cx="6096000" cy="5509200"/>
          </a:xfrm>
          <a:prstGeom prst="rect">
            <a:avLst/>
          </a:prstGeom>
        </p:spPr>
        <p:txBody>
          <a:bodyPr>
            <a:spAutoFit/>
          </a:bodyPr>
          <a:lstStyle/>
          <a:p>
            <a:pPr marL="285750" indent="-285750">
              <a:buFont typeface="Wingdings" panose="05000000000000000000" pitchFamily="2" charset="2"/>
              <a:buChar char="Ø"/>
            </a:pPr>
            <a:r>
              <a:rPr lang="en-US" sz="1600" b="1" dirty="0"/>
              <a:t>Watson Studio is one of the many services available under the Watson portfolio of IBM Cloud. It can be accessed from AI section of the catalog. The Lite plan which comes with a limit of 50 capacity unit-hours per month is free for developers. The plan includes single small compute environment with 1 vCPU and 4 GB RAM, which is good enough to experiment with the service.</a:t>
            </a:r>
          </a:p>
          <a:p>
            <a:pPr marL="285750" indent="-285750">
              <a:buFont typeface="Wingdings" panose="05000000000000000000" pitchFamily="2" charset="2"/>
              <a:buChar char="Ø"/>
            </a:pPr>
            <a:endParaRPr lang="en-US" sz="1600" b="1" dirty="0"/>
          </a:p>
          <a:p>
            <a:pPr marL="285750" indent="-285750">
              <a:buFont typeface="Wingdings" panose="05000000000000000000" pitchFamily="2" charset="2"/>
              <a:buChar char="Ø"/>
            </a:pPr>
            <a:r>
              <a:rPr lang="en-US" sz="1600" b="1" dirty="0"/>
              <a:t>Like most of the IBM Cloud services, we need to create an instance of Watson Studio which is associated with a specific billing plan and geographic location. As mentioned above, the Lite plan is a great way to explore the service.</a:t>
            </a:r>
          </a:p>
          <a:p>
            <a:pPr marL="285750" indent="-285750">
              <a:buFont typeface="Wingdings" panose="05000000000000000000" pitchFamily="2" charset="2"/>
              <a:buChar char="Ø"/>
            </a:pPr>
            <a:endParaRPr lang="en-US" sz="1600" b="1" dirty="0"/>
          </a:p>
          <a:p>
            <a:pPr marL="285750" indent="-285750">
              <a:buFont typeface="Wingdings" panose="05000000000000000000" pitchFamily="2" charset="2"/>
              <a:buChar char="Ø"/>
            </a:pPr>
            <a:r>
              <a:rPr lang="en-US" sz="1600" b="1" dirty="0"/>
              <a:t>Once the service instance is created, the next step is to create a project that acts as the logical container for the datasets, models, deployments, and API credentials. Each project type is pre-configured for a specific task typically performed by data scientists. The Standard type is a generic project for working on any type of asset. Each project may have additional collaborators with varying access levels.</a:t>
            </a:r>
            <a:endParaRPr lang="en-IN" sz="1600" b="1" dirty="0"/>
          </a:p>
        </p:txBody>
      </p:sp>
    </p:spTree>
    <p:extLst>
      <p:ext uri="{BB962C8B-B14F-4D97-AF65-F5344CB8AC3E}">
        <p14:creationId xmlns:p14="http://schemas.microsoft.com/office/powerpoint/2010/main" val="194615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B84205-94FF-4F31-8DDE-D92A54F9A07C}"/>
              </a:ext>
            </a:extLst>
          </p:cNvPr>
          <p:cNvSpPr/>
          <p:nvPr/>
        </p:nvSpPr>
        <p:spPr>
          <a:xfrm>
            <a:off x="1579418" y="460123"/>
            <a:ext cx="8853054" cy="2616101"/>
          </a:xfrm>
          <a:prstGeom prst="rect">
            <a:avLst/>
          </a:prstGeom>
        </p:spPr>
        <p:txBody>
          <a:bodyPr wrap="square">
            <a:spAutoFit/>
          </a:bodyPr>
          <a:lstStyle/>
          <a:p>
            <a:r>
              <a:rPr lang="en-US" b="1" cap="all" dirty="0">
                <a:solidFill>
                  <a:schemeClr val="accent2">
                    <a:lumMod val="75000"/>
                  </a:schemeClr>
                </a:solidFill>
              </a:rPr>
              <a:t>Problem Definition: </a:t>
            </a:r>
          </a:p>
          <a:p>
            <a:endParaRPr lang="en-IN" sz="1600" b="1" cap="all" dirty="0"/>
          </a:p>
          <a:p>
            <a:r>
              <a:rPr lang="en-US" sz="1600" b="1" cap="all" dirty="0"/>
              <a:t>                </a:t>
            </a:r>
            <a:r>
              <a:rPr lang="en-US" sz="1600" b="1" cap="all" dirty="0">
                <a:solidFill>
                  <a:schemeClr val="tx1">
                    <a:lumMod val="85000"/>
                    <a:lumOff val="15000"/>
                  </a:schemeClr>
                </a:solidFill>
              </a:rPr>
              <a:t>The project involves training a machine learning model using IBM Cloud Watson Studio and deploying it as a web service. The goal is to become proficient in predictive analytics by creating a model that can predict outcomes in real-time. The project encompasses defining the predictive use case, selecting a suitable dataset, training a machine learning </a:t>
            </a:r>
            <a:r>
              <a:rPr lang="en-US" sz="1600" b="1" cap="all" dirty="0" err="1">
                <a:solidFill>
                  <a:schemeClr val="tx1">
                    <a:lumMod val="85000"/>
                    <a:lumOff val="15000"/>
                  </a:schemeClr>
                </a:solidFill>
              </a:rPr>
              <a:t>model,deploying</a:t>
            </a:r>
            <a:r>
              <a:rPr lang="en-US" sz="1600" b="1" cap="all" dirty="0">
                <a:solidFill>
                  <a:schemeClr val="tx1">
                    <a:lumMod val="85000"/>
                    <a:lumOff val="15000"/>
                  </a:schemeClr>
                </a:solidFill>
              </a:rPr>
              <a:t> the model as a web service, and integrating it into applications. </a:t>
            </a:r>
            <a:endParaRPr lang="en-IN" sz="1600" b="1" cap="all" dirty="0">
              <a:solidFill>
                <a:schemeClr val="tx1">
                  <a:lumMod val="85000"/>
                  <a:lumOff val="15000"/>
                </a:schemeClr>
              </a:solidFill>
            </a:endParaRPr>
          </a:p>
          <a:p>
            <a:endParaRPr lang="en-IN" dirty="0"/>
          </a:p>
        </p:txBody>
      </p:sp>
      <p:sp>
        <p:nvSpPr>
          <p:cNvPr id="5" name="Rectangle 4">
            <a:extLst>
              <a:ext uri="{FF2B5EF4-FFF2-40B4-BE49-F238E27FC236}">
                <a16:creationId xmlns:a16="http://schemas.microsoft.com/office/drawing/2014/main" id="{DF9709BD-DD78-44F2-A2C5-5F4AD9A47380}"/>
              </a:ext>
            </a:extLst>
          </p:cNvPr>
          <p:cNvSpPr/>
          <p:nvPr/>
        </p:nvSpPr>
        <p:spPr>
          <a:xfrm>
            <a:off x="1537854" y="3107001"/>
            <a:ext cx="6096000" cy="2425792"/>
          </a:xfrm>
          <a:prstGeom prst="rect">
            <a:avLst/>
          </a:prstGeom>
        </p:spPr>
        <p:txBody>
          <a:bodyPr>
            <a:spAutoFit/>
          </a:bodyPr>
          <a:lstStyle/>
          <a:p>
            <a:pPr marL="228600" indent="-228600">
              <a:lnSpc>
                <a:spcPct val="120000"/>
              </a:lnSpc>
              <a:spcBef>
                <a:spcPts val="3000"/>
              </a:spcBef>
              <a:spcAft>
                <a:spcPts val="300"/>
              </a:spcAft>
            </a:pPr>
            <a:r>
              <a:rPr lang="en-US" b="1" kern="0" cap="all" spc="70" dirty="0">
                <a:solidFill>
                  <a:srgbClr val="0070C0"/>
                </a:solidFill>
                <a:latin typeface="Cambria" panose="02040503050406030204" pitchFamily="18" charset="0"/>
              </a:rPr>
              <a:t>Design Thinking:</a:t>
            </a:r>
            <a:endParaRPr lang="en-IN" b="1" kern="0" cap="all" spc="70" dirty="0">
              <a:solidFill>
                <a:srgbClr val="0070C0"/>
              </a:solidFill>
              <a:latin typeface="Cambria" panose="02040503050406030204" pitchFamily="18" charset="0"/>
            </a:endParaRPr>
          </a:p>
          <a:p>
            <a:pPr marL="228600" indent="-228600">
              <a:lnSpc>
                <a:spcPct val="120000"/>
              </a:lnSpc>
              <a:spcBef>
                <a:spcPts val="3000"/>
              </a:spcBef>
              <a:spcAft>
                <a:spcPts val="300"/>
              </a:spcAft>
            </a:pPr>
            <a:r>
              <a:rPr lang="en-US" sz="1600" b="1" kern="0" cap="all" spc="70" dirty="0">
                <a:solidFill>
                  <a:schemeClr val="accent2">
                    <a:lumMod val="50000"/>
                  </a:schemeClr>
                </a:solidFill>
                <a:latin typeface="Cambria" panose="02040503050406030204" pitchFamily="18" charset="0"/>
              </a:rPr>
              <a:t>Predictive Use Case:      </a:t>
            </a:r>
          </a:p>
          <a:p>
            <a:pPr marL="228600" indent="-228600">
              <a:lnSpc>
                <a:spcPct val="120000"/>
              </a:lnSpc>
              <a:spcBef>
                <a:spcPts val="3000"/>
              </a:spcBef>
              <a:spcAft>
                <a:spcPts val="300"/>
              </a:spcAft>
            </a:pPr>
            <a:r>
              <a:rPr lang="en-US" sz="1600" b="1" kern="0" cap="all" spc="70" dirty="0">
                <a:solidFill>
                  <a:schemeClr val="accent1">
                    <a:lumMod val="50000"/>
                  </a:schemeClr>
                </a:solidFill>
                <a:latin typeface="Cambria" panose="02040503050406030204" pitchFamily="18" charset="0"/>
              </a:rPr>
              <a:t>         Define a use case for predictive analytics, such as predicting customer churn or product demand. </a:t>
            </a:r>
            <a:endParaRPr lang="en-IN" sz="1600" b="1" kern="0" cap="all" spc="70" dirty="0">
              <a:solidFill>
                <a:schemeClr val="accent1">
                  <a:lumMod val="50000"/>
                </a:schemeClr>
              </a:solidFill>
              <a:latin typeface="Cambria" panose="02040503050406030204" pitchFamily="18" charset="0"/>
            </a:endParaRPr>
          </a:p>
        </p:txBody>
      </p:sp>
    </p:spTree>
    <p:extLst>
      <p:ext uri="{BB962C8B-B14F-4D97-AF65-F5344CB8AC3E}">
        <p14:creationId xmlns:p14="http://schemas.microsoft.com/office/powerpoint/2010/main" val="176240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C8072C-26B3-4ED7-9AD5-C8FA70C096A3}"/>
              </a:ext>
            </a:extLst>
          </p:cNvPr>
          <p:cNvSpPr/>
          <p:nvPr/>
        </p:nvSpPr>
        <p:spPr>
          <a:xfrm>
            <a:off x="1998519" y="-51280"/>
            <a:ext cx="6096000" cy="3223255"/>
          </a:xfrm>
          <a:prstGeom prst="rect">
            <a:avLst/>
          </a:prstGeom>
        </p:spPr>
        <p:txBody>
          <a:bodyPr>
            <a:spAutoFit/>
          </a:bodyPr>
          <a:lstStyle/>
          <a:p>
            <a:pPr marL="228600" indent="-228600">
              <a:lnSpc>
                <a:spcPct val="120000"/>
              </a:lnSpc>
              <a:spcBef>
                <a:spcPts val="3000"/>
              </a:spcBef>
              <a:spcAft>
                <a:spcPts val="300"/>
              </a:spcAft>
            </a:pPr>
            <a:r>
              <a:rPr lang="en-US" sz="1400" b="1" kern="0" cap="all" spc="70" dirty="0">
                <a:solidFill>
                  <a:schemeClr val="accent2">
                    <a:lumMod val="50000"/>
                  </a:schemeClr>
                </a:solidFill>
                <a:latin typeface="Cambria" panose="02040503050406030204" pitchFamily="18" charset="0"/>
              </a:rPr>
              <a:t>Dataset Selection:</a:t>
            </a:r>
            <a:endParaRPr lang="en-IN" sz="1400" b="1" kern="0" cap="all" spc="70" dirty="0">
              <a:solidFill>
                <a:schemeClr val="accent2">
                  <a:lumMod val="50000"/>
                </a:schemeClr>
              </a:solidFill>
              <a:latin typeface="Cambria" panose="02040503050406030204" pitchFamily="18" charset="0"/>
            </a:endParaRPr>
          </a:p>
          <a:p>
            <a:pPr marL="228600" indent="-228600">
              <a:lnSpc>
                <a:spcPct val="120000"/>
              </a:lnSpc>
              <a:spcBef>
                <a:spcPts val="3000"/>
              </a:spcBef>
              <a:spcAft>
                <a:spcPts val="300"/>
              </a:spcAft>
            </a:pPr>
            <a:r>
              <a:rPr lang="en-US" sz="1400" b="1" kern="0" cap="all" spc="70" dirty="0">
                <a:solidFill>
                  <a:schemeClr val="accent1">
                    <a:lumMod val="50000"/>
                  </a:schemeClr>
                </a:solidFill>
                <a:latin typeface="Cambria" panose="02040503050406030204" pitchFamily="18" charset="0"/>
              </a:rPr>
              <a:t>          Choose a relevant dataset to train the machine learning model.</a:t>
            </a:r>
            <a:endParaRPr lang="en-IN" sz="1400" b="1" kern="0" cap="all" spc="70" dirty="0">
              <a:solidFill>
                <a:schemeClr val="accent1">
                  <a:lumMod val="50000"/>
                </a:schemeClr>
              </a:solidFill>
              <a:latin typeface="Cambria" panose="02040503050406030204" pitchFamily="18" charset="0"/>
            </a:endParaRPr>
          </a:p>
          <a:p>
            <a:pPr marL="228600" indent="-228600">
              <a:lnSpc>
                <a:spcPct val="120000"/>
              </a:lnSpc>
              <a:spcBef>
                <a:spcPts val="3000"/>
              </a:spcBef>
              <a:spcAft>
                <a:spcPts val="300"/>
              </a:spcAft>
            </a:pPr>
            <a:r>
              <a:rPr lang="en-US" sz="1400" b="1" kern="0" cap="all" spc="70" dirty="0">
                <a:solidFill>
                  <a:schemeClr val="accent2">
                    <a:lumMod val="50000"/>
                  </a:schemeClr>
                </a:solidFill>
                <a:latin typeface="Cambria" panose="02040503050406030204" pitchFamily="18" charset="0"/>
              </a:rPr>
              <a:t>Model Training</a:t>
            </a:r>
            <a:r>
              <a:rPr lang="en-US" sz="1400" b="1" kern="0" cap="all" spc="70" dirty="0">
                <a:solidFill>
                  <a:schemeClr val="accent1">
                    <a:lumMod val="50000"/>
                  </a:schemeClr>
                </a:solidFill>
                <a:latin typeface="Cambria" panose="02040503050406030204" pitchFamily="18" charset="0"/>
              </a:rPr>
              <a:t>:   </a:t>
            </a:r>
          </a:p>
          <a:p>
            <a:pPr marL="228600" indent="-228600">
              <a:lnSpc>
                <a:spcPct val="120000"/>
              </a:lnSpc>
              <a:spcBef>
                <a:spcPts val="3000"/>
              </a:spcBef>
              <a:spcAft>
                <a:spcPts val="300"/>
              </a:spcAft>
            </a:pPr>
            <a:r>
              <a:rPr lang="en-US" sz="1400" b="1" kern="0" cap="all" spc="70" dirty="0">
                <a:solidFill>
                  <a:schemeClr val="accent1">
                    <a:lumMod val="50000"/>
                  </a:schemeClr>
                </a:solidFill>
                <a:latin typeface="Cambria" panose="02040503050406030204" pitchFamily="18" charset="0"/>
              </a:rPr>
              <a:t>           Select a </a:t>
            </a:r>
            <a:r>
              <a:rPr lang="en-US" sz="1600" b="1" kern="0" cap="all" spc="70" dirty="0">
                <a:solidFill>
                  <a:schemeClr val="accent1">
                    <a:lumMod val="50000"/>
                  </a:schemeClr>
                </a:solidFill>
                <a:latin typeface="Cambria" panose="02040503050406030204" pitchFamily="18" charset="0"/>
              </a:rPr>
              <a:t>suitable</a:t>
            </a:r>
            <a:r>
              <a:rPr lang="en-US" sz="1400" b="1" kern="0" cap="all" spc="70" dirty="0">
                <a:solidFill>
                  <a:schemeClr val="accent1">
                    <a:lumMod val="50000"/>
                  </a:schemeClr>
                </a:solidFill>
                <a:latin typeface="Cambria" panose="02040503050406030204" pitchFamily="18" charset="0"/>
              </a:rPr>
              <a:t> machine learning algorithm and train the model using IBM Cloud Watson Studio. </a:t>
            </a:r>
            <a:endParaRPr lang="en-IN" sz="1400" b="1" kern="0" cap="all" spc="70" dirty="0">
              <a:solidFill>
                <a:schemeClr val="accent1">
                  <a:lumMod val="50000"/>
                </a:schemeClr>
              </a:solidFill>
              <a:latin typeface="Cambria" panose="02040503050406030204" pitchFamily="18" charset="0"/>
            </a:endParaRPr>
          </a:p>
          <a:p>
            <a:pPr marL="228600">
              <a:lnSpc>
                <a:spcPct val="120000"/>
              </a:lnSpc>
              <a:spcAft>
                <a:spcPts val="600"/>
              </a:spcAft>
            </a:pPr>
            <a:r>
              <a:rPr lang="en-US" sz="1400" dirty="0">
                <a:solidFill>
                  <a:srgbClr val="707070"/>
                </a:solidFill>
                <a:latin typeface="Cambria" panose="02040503050406030204" pitchFamily="18" charset="0"/>
                <a:ea typeface="Cambria" panose="02040503050406030204" pitchFamily="18" charset="0"/>
                <a:cs typeface="Times New Roman" panose="02020603050405020304" pitchFamily="18" charset="0"/>
              </a:rPr>
              <a:t> </a:t>
            </a:r>
            <a:endParaRPr lang="en-IN" sz="1400"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5B4B764-678D-484A-962E-88FBEEF0DC39}"/>
              </a:ext>
            </a:extLst>
          </p:cNvPr>
          <p:cNvSpPr/>
          <p:nvPr/>
        </p:nvSpPr>
        <p:spPr>
          <a:xfrm>
            <a:off x="1998519" y="3135041"/>
            <a:ext cx="6096000" cy="2889317"/>
          </a:xfrm>
          <a:prstGeom prst="rect">
            <a:avLst/>
          </a:prstGeom>
        </p:spPr>
        <p:txBody>
          <a:bodyPr>
            <a:spAutoFit/>
          </a:bodyPr>
          <a:lstStyle/>
          <a:p>
            <a:pPr marL="228600" indent="-228600">
              <a:lnSpc>
                <a:spcPct val="120000"/>
              </a:lnSpc>
              <a:spcBef>
                <a:spcPts val="3000"/>
              </a:spcBef>
              <a:spcAft>
                <a:spcPts val="300"/>
              </a:spcAft>
            </a:pPr>
            <a:r>
              <a:rPr lang="en-US" sz="1400" b="1" kern="0" cap="all" spc="70" dirty="0">
                <a:solidFill>
                  <a:schemeClr val="accent2">
                    <a:lumMod val="50000"/>
                  </a:schemeClr>
                </a:solidFill>
                <a:latin typeface="Cambria" panose="02040503050406030204" pitchFamily="18" charset="0"/>
              </a:rPr>
              <a:t>Model Deployment: </a:t>
            </a:r>
            <a:endParaRPr lang="en-IN" sz="1400" b="1" kern="0" cap="all" spc="70" dirty="0">
              <a:solidFill>
                <a:schemeClr val="accent2">
                  <a:lumMod val="50000"/>
                </a:schemeClr>
              </a:solidFill>
              <a:latin typeface="Cambria" panose="02040503050406030204" pitchFamily="18" charset="0"/>
            </a:endParaRPr>
          </a:p>
          <a:p>
            <a:pPr marL="228600" indent="-228600">
              <a:lnSpc>
                <a:spcPct val="120000"/>
              </a:lnSpc>
              <a:spcBef>
                <a:spcPts val="3000"/>
              </a:spcBef>
              <a:spcAft>
                <a:spcPts val="300"/>
              </a:spcAft>
            </a:pPr>
            <a:r>
              <a:rPr lang="en-US" sz="1400" b="1" kern="0" cap="all" spc="70" dirty="0">
                <a:solidFill>
                  <a:srgbClr val="2E2E2E"/>
                </a:solidFill>
                <a:latin typeface="Cambria" panose="02040503050406030204" pitchFamily="18" charset="0"/>
              </a:rPr>
              <a:t>      the trained model as a web service using IBM Cloud Watson Studio’s deployment capabilities. </a:t>
            </a:r>
            <a:endParaRPr lang="en-IN" sz="1400" b="1" kern="0" cap="all" spc="70" dirty="0">
              <a:solidFill>
                <a:srgbClr val="2E2E2E"/>
              </a:solidFill>
              <a:latin typeface="Cambria" panose="02040503050406030204" pitchFamily="18" charset="0"/>
            </a:endParaRPr>
          </a:p>
          <a:p>
            <a:pPr marL="228600" indent="-228600">
              <a:lnSpc>
                <a:spcPct val="120000"/>
              </a:lnSpc>
              <a:spcBef>
                <a:spcPts val="3000"/>
              </a:spcBef>
              <a:spcAft>
                <a:spcPts val="300"/>
              </a:spcAft>
            </a:pPr>
            <a:r>
              <a:rPr lang="en-US" sz="1400" b="1" kern="0" cap="all" spc="70" dirty="0">
                <a:solidFill>
                  <a:schemeClr val="accent2">
                    <a:lumMod val="50000"/>
                  </a:schemeClr>
                </a:solidFill>
                <a:latin typeface="Cambria" panose="02040503050406030204" pitchFamily="18" charset="0"/>
              </a:rPr>
              <a:t>Integration:</a:t>
            </a:r>
            <a:endParaRPr lang="en-IN" sz="1400" b="1" kern="0" cap="all" spc="70" dirty="0">
              <a:solidFill>
                <a:schemeClr val="accent2">
                  <a:lumMod val="50000"/>
                </a:schemeClr>
              </a:solidFill>
              <a:latin typeface="Cambria" panose="02040503050406030204" pitchFamily="18" charset="0"/>
            </a:endParaRPr>
          </a:p>
          <a:p>
            <a:pPr marL="228600" indent="-228600">
              <a:lnSpc>
                <a:spcPct val="120000"/>
              </a:lnSpc>
              <a:spcBef>
                <a:spcPts val="3000"/>
              </a:spcBef>
              <a:spcAft>
                <a:spcPts val="300"/>
              </a:spcAft>
            </a:pPr>
            <a:r>
              <a:rPr lang="en-US" sz="1400" b="1" kern="0" cap="all" spc="70" dirty="0">
                <a:solidFill>
                  <a:srgbClr val="2E2E2E"/>
                </a:solidFill>
                <a:latin typeface="Cambria" panose="02040503050406030204" pitchFamily="18" charset="0"/>
              </a:rPr>
              <a:t>       Integrate the deployed model into applications or systems to make </a:t>
            </a:r>
            <a:r>
              <a:rPr lang="en-US" sz="1400" b="1" kern="0" cap="all" spc="70" dirty="0" err="1">
                <a:solidFill>
                  <a:srgbClr val="2E2E2E"/>
                </a:solidFill>
                <a:latin typeface="Cambria" panose="02040503050406030204" pitchFamily="18" charset="0"/>
              </a:rPr>
              <a:t>realtime</a:t>
            </a:r>
            <a:r>
              <a:rPr lang="en-US" sz="1400" b="1" kern="0" cap="all" spc="70" dirty="0">
                <a:solidFill>
                  <a:srgbClr val="2E2E2E"/>
                </a:solidFill>
                <a:latin typeface="Cambria" panose="02040503050406030204" pitchFamily="18" charset="0"/>
              </a:rPr>
              <a:t> predictions.</a:t>
            </a:r>
            <a:endParaRPr lang="en-IN" sz="1400" b="1" kern="0" cap="all" spc="70" dirty="0">
              <a:solidFill>
                <a:srgbClr val="2E2E2E"/>
              </a:solidFill>
              <a:latin typeface="Cambria" panose="02040503050406030204" pitchFamily="18" charset="0"/>
            </a:endParaRPr>
          </a:p>
        </p:txBody>
      </p:sp>
    </p:spTree>
    <p:extLst>
      <p:ext uri="{BB962C8B-B14F-4D97-AF65-F5344CB8AC3E}">
        <p14:creationId xmlns:p14="http://schemas.microsoft.com/office/powerpoint/2010/main" val="272131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BBFB61-80AC-44C7-9CAF-4D7230D9ADB6}"/>
              </a:ext>
            </a:extLst>
          </p:cNvPr>
          <p:cNvSpPr/>
          <p:nvPr/>
        </p:nvSpPr>
        <p:spPr>
          <a:xfrm>
            <a:off x="1424709" y="241361"/>
            <a:ext cx="2318327" cy="369332"/>
          </a:xfrm>
          <a:prstGeom prst="rect">
            <a:avLst/>
          </a:prstGeom>
        </p:spPr>
        <p:txBody>
          <a:bodyPr wrap="none">
            <a:spAutoFit/>
          </a:bodyPr>
          <a:lstStyle/>
          <a:p>
            <a:r>
              <a:rPr lang="en-IN" b="1" dirty="0">
                <a:solidFill>
                  <a:schemeClr val="accent2">
                    <a:lumMod val="75000"/>
                  </a:schemeClr>
                </a:solidFill>
                <a:latin typeface="Lato"/>
              </a:rPr>
              <a:t>Learning Objectives</a:t>
            </a:r>
            <a:endParaRPr lang="en-IN" dirty="0">
              <a:solidFill>
                <a:schemeClr val="accent2">
                  <a:lumMod val="75000"/>
                </a:schemeClr>
              </a:solidFill>
              <a:latin typeface="Lato"/>
            </a:endParaRPr>
          </a:p>
        </p:txBody>
      </p:sp>
      <p:sp>
        <p:nvSpPr>
          <p:cNvPr id="6" name="Rectangle 5">
            <a:extLst>
              <a:ext uri="{FF2B5EF4-FFF2-40B4-BE49-F238E27FC236}">
                <a16:creationId xmlns:a16="http://schemas.microsoft.com/office/drawing/2014/main" id="{DAAF66C6-B770-4113-B604-540F54EF39C0}"/>
              </a:ext>
            </a:extLst>
          </p:cNvPr>
          <p:cNvSpPr/>
          <p:nvPr/>
        </p:nvSpPr>
        <p:spPr>
          <a:xfrm>
            <a:off x="2507672" y="779731"/>
            <a:ext cx="6096000" cy="923330"/>
          </a:xfrm>
          <a:prstGeom prst="rect">
            <a:avLst/>
          </a:prstGeom>
        </p:spPr>
        <p:txBody>
          <a:bodyPr>
            <a:spAutoFit/>
          </a:bodyPr>
          <a:lstStyle/>
          <a:p>
            <a:pPr marL="285750" indent="-285750">
              <a:buFont typeface="Wingdings" panose="05000000000000000000" pitchFamily="2" charset="2"/>
              <a:buChar char="Ø"/>
            </a:pPr>
            <a:r>
              <a:rPr lang="en-US" dirty="0">
                <a:solidFill>
                  <a:srgbClr val="222222"/>
                </a:solidFill>
                <a:latin typeface="Lato"/>
              </a:rPr>
              <a:t>we will learn about the best ways possible to predict stock prices using a long-short-term memory (LSTM) for time series forecasting.</a:t>
            </a:r>
            <a:endParaRPr lang="en-IN" dirty="0"/>
          </a:p>
        </p:txBody>
      </p:sp>
      <p:sp>
        <p:nvSpPr>
          <p:cNvPr id="7" name="Rectangle 6">
            <a:extLst>
              <a:ext uri="{FF2B5EF4-FFF2-40B4-BE49-F238E27FC236}">
                <a16:creationId xmlns:a16="http://schemas.microsoft.com/office/drawing/2014/main" id="{740BD226-ACB3-46FA-AFA9-1A898448926C}"/>
              </a:ext>
            </a:extLst>
          </p:cNvPr>
          <p:cNvSpPr/>
          <p:nvPr/>
        </p:nvSpPr>
        <p:spPr>
          <a:xfrm>
            <a:off x="2507672" y="1807563"/>
            <a:ext cx="6096000" cy="646331"/>
          </a:xfrm>
          <a:prstGeom prst="rect">
            <a:avLst/>
          </a:prstGeom>
        </p:spPr>
        <p:txBody>
          <a:bodyPr>
            <a:spAutoFit/>
          </a:bodyPr>
          <a:lstStyle/>
          <a:p>
            <a:pPr marL="285750" indent="-285750" algn="just">
              <a:buFont typeface="Wingdings" panose="05000000000000000000" pitchFamily="2" charset="2"/>
              <a:buChar char="Ø"/>
            </a:pPr>
            <a:r>
              <a:rPr lang="en-US" dirty="0">
                <a:solidFill>
                  <a:srgbClr val="222222"/>
                </a:solidFill>
                <a:latin typeface="Lato"/>
              </a:rPr>
              <a:t>We will learn everything about stock market prediction using LSTM.</a:t>
            </a:r>
          </a:p>
        </p:txBody>
      </p:sp>
      <p:sp>
        <p:nvSpPr>
          <p:cNvPr id="8" name="Rectangle 7">
            <a:extLst>
              <a:ext uri="{FF2B5EF4-FFF2-40B4-BE49-F238E27FC236}">
                <a16:creationId xmlns:a16="http://schemas.microsoft.com/office/drawing/2014/main" id="{BC5EB3E4-4138-44FA-BF95-0F234EA273CA}"/>
              </a:ext>
            </a:extLst>
          </p:cNvPr>
          <p:cNvSpPr/>
          <p:nvPr/>
        </p:nvSpPr>
        <p:spPr>
          <a:xfrm>
            <a:off x="1424709" y="2558396"/>
            <a:ext cx="2218941" cy="369332"/>
          </a:xfrm>
          <a:prstGeom prst="rect">
            <a:avLst/>
          </a:prstGeom>
        </p:spPr>
        <p:txBody>
          <a:bodyPr wrap="none">
            <a:spAutoFit/>
          </a:bodyPr>
          <a:lstStyle/>
          <a:p>
            <a:r>
              <a:rPr lang="en-IN" b="1" dirty="0">
                <a:solidFill>
                  <a:schemeClr val="accent2">
                    <a:lumMod val="75000"/>
                  </a:schemeClr>
                </a:solidFill>
                <a:latin typeface="Segoe UI" panose="020B0502040204020203" pitchFamily="34" charset="0"/>
              </a:rPr>
              <a:t>predictive use case</a:t>
            </a:r>
            <a:endParaRPr lang="en-IN" b="1" dirty="0">
              <a:solidFill>
                <a:schemeClr val="accent2">
                  <a:lumMod val="75000"/>
                </a:schemeClr>
              </a:solidFill>
            </a:endParaRPr>
          </a:p>
        </p:txBody>
      </p:sp>
      <p:sp>
        <p:nvSpPr>
          <p:cNvPr id="9" name="Rectangle 8">
            <a:extLst>
              <a:ext uri="{FF2B5EF4-FFF2-40B4-BE49-F238E27FC236}">
                <a16:creationId xmlns:a16="http://schemas.microsoft.com/office/drawing/2014/main" id="{D19B4AB4-602C-4A63-97EF-1CB993067A0C}"/>
              </a:ext>
            </a:extLst>
          </p:cNvPr>
          <p:cNvSpPr/>
          <p:nvPr/>
        </p:nvSpPr>
        <p:spPr>
          <a:xfrm>
            <a:off x="2601095" y="2927728"/>
            <a:ext cx="6096000" cy="3785652"/>
          </a:xfrm>
          <a:prstGeom prst="rect">
            <a:avLst/>
          </a:prstGeom>
        </p:spPr>
        <p:txBody>
          <a:bodyPr>
            <a:spAutoFit/>
          </a:bodyPr>
          <a:lstStyle/>
          <a:p>
            <a:pPr marL="285750" indent="-285750">
              <a:buFont typeface="Wingdings" panose="05000000000000000000" pitchFamily="2" charset="2"/>
              <a:buChar char="Ø"/>
            </a:pPr>
            <a:r>
              <a:rPr lang="en-US" sz="1600" dirty="0">
                <a:solidFill>
                  <a:srgbClr val="383838"/>
                </a:solidFill>
                <a:latin typeface="Raleway"/>
              </a:rPr>
              <a:t>In businesses, maintaining cost plays an essential role in increasing revenue. It is difficult for an organization with a significant investment in equipment and infrastructure to manage capital outlay. </a:t>
            </a:r>
          </a:p>
          <a:p>
            <a:pPr marL="285750" indent="-285750">
              <a:buFont typeface="Wingdings" panose="05000000000000000000" pitchFamily="2" charset="2"/>
              <a:buChar char="Ø"/>
            </a:pPr>
            <a:r>
              <a:rPr lang="en-US" sz="1600" dirty="0">
                <a:solidFill>
                  <a:srgbClr val="383838"/>
                </a:solidFill>
                <a:latin typeface="Raleway"/>
              </a:rPr>
              <a:t>By analyzing the insights and metrics of the maintenance cycle of technical equipment, companies can set timelines for maintenance events and upcoming expenditure requirements by streamlining the maintenance cost and downtime. You can simplify your maintenance costs by performing actions that can increase the lifespan of your equipment.</a:t>
            </a:r>
          </a:p>
          <a:p>
            <a:pPr marL="285750" indent="-285750">
              <a:buFont typeface="Wingdings" panose="05000000000000000000" pitchFamily="2" charset="2"/>
              <a:buChar char="Ø"/>
            </a:pPr>
            <a:r>
              <a:rPr lang="en-US" sz="1600" dirty="0">
                <a:solidFill>
                  <a:srgbClr val="383838"/>
                </a:solidFill>
                <a:latin typeface="Raleway"/>
              </a:rPr>
              <a:t>Commonly, most systems become inoperable during maintenance. Predictive analytics use cases will help you with the best time to perform maintenance to avoid lost revenue and dissatisfied customers.</a:t>
            </a:r>
            <a:endParaRPr lang="en-US" sz="1600" b="0" i="0" dirty="0">
              <a:solidFill>
                <a:srgbClr val="383838"/>
              </a:solidFill>
              <a:effectLst/>
              <a:latin typeface="Raleway"/>
            </a:endParaRPr>
          </a:p>
        </p:txBody>
      </p:sp>
    </p:spTree>
    <p:extLst>
      <p:ext uri="{BB962C8B-B14F-4D97-AF65-F5344CB8AC3E}">
        <p14:creationId xmlns:p14="http://schemas.microsoft.com/office/powerpoint/2010/main" val="138313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D426B0-12FF-4BDE-9E56-783CB332544B}"/>
              </a:ext>
            </a:extLst>
          </p:cNvPr>
          <p:cNvSpPr/>
          <p:nvPr/>
        </p:nvSpPr>
        <p:spPr>
          <a:xfrm>
            <a:off x="1512447" y="137452"/>
            <a:ext cx="2007281" cy="369332"/>
          </a:xfrm>
          <a:prstGeom prst="rect">
            <a:avLst/>
          </a:prstGeom>
        </p:spPr>
        <p:txBody>
          <a:bodyPr wrap="none">
            <a:spAutoFit/>
          </a:bodyPr>
          <a:lstStyle/>
          <a:p>
            <a:r>
              <a:rPr lang="en-IN" b="1" dirty="0">
                <a:solidFill>
                  <a:schemeClr val="accent2">
                    <a:lumMod val="75000"/>
                  </a:schemeClr>
                </a:solidFill>
                <a:latin typeface="Segoe UI" panose="020B0502040204020203" pitchFamily="34" charset="0"/>
              </a:rPr>
              <a:t>dataset</a:t>
            </a:r>
            <a:r>
              <a:rPr lang="en-IN" b="1" dirty="0">
                <a:solidFill>
                  <a:srgbClr val="313131"/>
                </a:solidFill>
                <a:latin typeface="Segoe UI" panose="020B0502040204020203" pitchFamily="34" charset="0"/>
              </a:rPr>
              <a:t> </a:t>
            </a:r>
            <a:r>
              <a:rPr lang="en-IN" b="1" dirty="0">
                <a:solidFill>
                  <a:schemeClr val="accent2">
                    <a:lumMod val="75000"/>
                  </a:schemeClr>
                </a:solidFill>
                <a:latin typeface="Segoe UI" panose="020B0502040204020203" pitchFamily="34" charset="0"/>
              </a:rPr>
              <a:t>selection</a:t>
            </a:r>
            <a:endParaRPr lang="en-IN" b="1" dirty="0">
              <a:solidFill>
                <a:schemeClr val="accent2">
                  <a:lumMod val="75000"/>
                </a:schemeClr>
              </a:solidFill>
            </a:endParaRPr>
          </a:p>
        </p:txBody>
      </p:sp>
      <p:pic>
        <p:nvPicPr>
          <p:cNvPr id="6" name="Picture 5">
            <a:extLst>
              <a:ext uri="{FF2B5EF4-FFF2-40B4-BE49-F238E27FC236}">
                <a16:creationId xmlns:a16="http://schemas.microsoft.com/office/drawing/2014/main" id="{3D22CE32-BDA1-4561-B1CA-6EDCCB172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685" y="657225"/>
            <a:ext cx="6976630" cy="26159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D776DA6-68BB-4B68-9F3B-46634E897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684" y="3584866"/>
            <a:ext cx="6976631" cy="269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2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04CEDC-A972-43A4-96B5-E34FE2827746}"/>
              </a:ext>
            </a:extLst>
          </p:cNvPr>
          <p:cNvPicPr>
            <a:picLocks noChangeAspect="1"/>
          </p:cNvPicPr>
          <p:nvPr/>
        </p:nvPicPr>
        <p:blipFill>
          <a:blip r:embed="rId2"/>
          <a:stretch>
            <a:fillRect/>
          </a:stretch>
        </p:blipFill>
        <p:spPr>
          <a:xfrm>
            <a:off x="2176527" y="883227"/>
            <a:ext cx="9108000" cy="5018809"/>
          </a:xfrm>
          <a:prstGeom prst="rect">
            <a:avLst/>
          </a:prstGeom>
        </p:spPr>
      </p:pic>
    </p:spTree>
    <p:extLst>
      <p:ext uri="{BB962C8B-B14F-4D97-AF65-F5344CB8AC3E}">
        <p14:creationId xmlns:p14="http://schemas.microsoft.com/office/powerpoint/2010/main" val="146603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AA8069-4992-4A37-9BF5-BE8B65E02DF6}"/>
              </a:ext>
            </a:extLst>
          </p:cNvPr>
          <p:cNvSpPr/>
          <p:nvPr/>
        </p:nvSpPr>
        <p:spPr>
          <a:xfrm>
            <a:off x="4928853" y="3244334"/>
            <a:ext cx="2334293" cy="369332"/>
          </a:xfrm>
          <a:prstGeom prst="rect">
            <a:avLst/>
          </a:prstGeom>
        </p:spPr>
        <p:txBody>
          <a:bodyPr wrap="none">
            <a:spAutoFit/>
          </a:bodyPr>
          <a:lstStyle/>
          <a:p>
            <a:r>
              <a:rPr lang="en-US" b="1" dirty="0">
                <a:solidFill>
                  <a:schemeClr val="bg1">
                    <a:lumMod val="95000"/>
                    <a:lumOff val="5000"/>
                  </a:schemeClr>
                </a:solidFill>
              </a:rPr>
              <a:t>Building the model </a:t>
            </a:r>
            <a:endParaRPr lang="en-IN" b="1" dirty="0">
              <a:solidFill>
                <a:schemeClr val="bg1">
                  <a:lumMod val="95000"/>
                  <a:lumOff val="5000"/>
                </a:schemeClr>
              </a:solidFill>
            </a:endParaRPr>
          </a:p>
        </p:txBody>
      </p:sp>
      <p:sp>
        <p:nvSpPr>
          <p:cNvPr id="4" name="Rectangle 3">
            <a:extLst>
              <a:ext uri="{FF2B5EF4-FFF2-40B4-BE49-F238E27FC236}">
                <a16:creationId xmlns:a16="http://schemas.microsoft.com/office/drawing/2014/main" id="{9E04B5C9-51E2-496A-A357-AA69AB2616D2}"/>
              </a:ext>
            </a:extLst>
          </p:cNvPr>
          <p:cNvSpPr/>
          <p:nvPr/>
        </p:nvSpPr>
        <p:spPr>
          <a:xfrm>
            <a:off x="1447899" y="179015"/>
            <a:ext cx="2334293" cy="369332"/>
          </a:xfrm>
          <a:prstGeom prst="rect">
            <a:avLst/>
          </a:prstGeom>
        </p:spPr>
        <p:txBody>
          <a:bodyPr wrap="none">
            <a:spAutoFit/>
          </a:bodyPr>
          <a:lstStyle/>
          <a:p>
            <a:r>
              <a:rPr lang="en-US" b="1" dirty="0">
                <a:solidFill>
                  <a:schemeClr val="accent2">
                    <a:lumMod val="50000"/>
                  </a:schemeClr>
                </a:solidFill>
              </a:rPr>
              <a:t>Building the model </a:t>
            </a:r>
            <a:endParaRPr lang="en-IN" b="1" dirty="0">
              <a:solidFill>
                <a:schemeClr val="accent2">
                  <a:lumMod val="50000"/>
                </a:schemeClr>
              </a:solidFill>
            </a:endParaRPr>
          </a:p>
        </p:txBody>
      </p:sp>
      <p:sp>
        <p:nvSpPr>
          <p:cNvPr id="5" name="Rectangle 4">
            <a:extLst>
              <a:ext uri="{FF2B5EF4-FFF2-40B4-BE49-F238E27FC236}">
                <a16:creationId xmlns:a16="http://schemas.microsoft.com/office/drawing/2014/main" id="{07B94885-C079-48A5-B68B-75BC7333CFD2}"/>
              </a:ext>
            </a:extLst>
          </p:cNvPr>
          <p:cNvSpPr/>
          <p:nvPr/>
        </p:nvSpPr>
        <p:spPr>
          <a:xfrm>
            <a:off x="3193473" y="936010"/>
            <a:ext cx="6096000" cy="2308324"/>
          </a:xfrm>
          <a:prstGeom prst="rect">
            <a:avLst/>
          </a:prstGeom>
        </p:spPr>
        <p:txBody>
          <a:bodyPr>
            <a:spAutoFit/>
          </a:bodyPr>
          <a:lstStyle/>
          <a:p>
            <a:pPr marL="285750" indent="-285750">
              <a:buFont typeface="Wingdings" panose="05000000000000000000" pitchFamily="2" charset="2"/>
              <a:buChar char="Ø"/>
            </a:pPr>
            <a:r>
              <a:rPr lang="en-US" dirty="0"/>
              <a:t>In the neural network model, a LSTM with 50 input neurons and add a Dropout layer with forty percent ignorance viz 20 neurons will be ignored during training for regularization.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For the second and the third layer the model mimics the input layer with the same parameters thereby creating a stacked LSTM.</a:t>
            </a:r>
            <a:endParaRPr lang="en-IN" dirty="0"/>
          </a:p>
        </p:txBody>
      </p:sp>
      <p:sp>
        <p:nvSpPr>
          <p:cNvPr id="6" name="Rectangle 5">
            <a:extLst>
              <a:ext uri="{FF2B5EF4-FFF2-40B4-BE49-F238E27FC236}">
                <a16:creationId xmlns:a16="http://schemas.microsoft.com/office/drawing/2014/main" id="{FC767D86-240E-4DAB-B7FD-F70CAC4892B2}"/>
              </a:ext>
            </a:extLst>
          </p:cNvPr>
          <p:cNvSpPr/>
          <p:nvPr/>
        </p:nvSpPr>
        <p:spPr>
          <a:xfrm>
            <a:off x="3193473" y="3631997"/>
            <a:ext cx="6096000" cy="1477328"/>
          </a:xfrm>
          <a:prstGeom prst="rect">
            <a:avLst/>
          </a:prstGeom>
        </p:spPr>
        <p:txBody>
          <a:bodyPr>
            <a:spAutoFit/>
          </a:bodyPr>
          <a:lstStyle/>
          <a:p>
            <a:pPr marL="285750" indent="-285750">
              <a:buFont typeface="Wingdings" panose="05000000000000000000" pitchFamily="2" charset="2"/>
              <a:buChar char="Ø"/>
            </a:pPr>
            <a:r>
              <a:rPr lang="en-US" dirty="0"/>
              <a:t>The next layer is the output layer with one neuron. The output is computed based on an optimizer and loss function. The optimizer used is the ADAM or the Adaptive Moment Estimation optimizer provided in Equations 3 and 4.</a:t>
            </a:r>
            <a:endParaRPr lang="en-IN" dirty="0"/>
          </a:p>
        </p:txBody>
      </p:sp>
    </p:spTree>
    <p:extLst>
      <p:ext uri="{BB962C8B-B14F-4D97-AF65-F5344CB8AC3E}">
        <p14:creationId xmlns:p14="http://schemas.microsoft.com/office/powerpoint/2010/main" val="29199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5BB0E1-42D3-48A5-9CF5-4DAB18C2D1F8}"/>
              </a:ext>
            </a:extLst>
          </p:cNvPr>
          <p:cNvSpPr/>
          <p:nvPr/>
        </p:nvSpPr>
        <p:spPr>
          <a:xfrm>
            <a:off x="1411162" y="95888"/>
            <a:ext cx="2394310" cy="369332"/>
          </a:xfrm>
          <a:prstGeom prst="rect">
            <a:avLst/>
          </a:prstGeom>
        </p:spPr>
        <p:txBody>
          <a:bodyPr wrap="none">
            <a:spAutoFit/>
          </a:bodyPr>
          <a:lstStyle/>
          <a:p>
            <a:r>
              <a:rPr lang="en-IN" b="1" dirty="0">
                <a:solidFill>
                  <a:schemeClr val="accent2">
                    <a:lumMod val="75000"/>
                  </a:schemeClr>
                </a:solidFill>
                <a:latin typeface="Segoe UI" panose="020B0502040204020203" pitchFamily="34" charset="0"/>
              </a:rPr>
              <a:t>Deployment process</a:t>
            </a:r>
            <a:endParaRPr lang="en-IN" b="1" dirty="0">
              <a:solidFill>
                <a:schemeClr val="accent2">
                  <a:lumMod val="75000"/>
                </a:schemeClr>
              </a:solidFill>
            </a:endParaRPr>
          </a:p>
        </p:txBody>
      </p:sp>
      <p:sp>
        <p:nvSpPr>
          <p:cNvPr id="3" name="Rectangle 2">
            <a:extLst>
              <a:ext uri="{FF2B5EF4-FFF2-40B4-BE49-F238E27FC236}">
                <a16:creationId xmlns:a16="http://schemas.microsoft.com/office/drawing/2014/main" id="{6F726523-E69E-463F-A497-999E7848CD23}"/>
              </a:ext>
            </a:extLst>
          </p:cNvPr>
          <p:cNvSpPr/>
          <p:nvPr/>
        </p:nvSpPr>
        <p:spPr>
          <a:xfrm>
            <a:off x="2933700" y="465220"/>
            <a:ext cx="6096000" cy="5016758"/>
          </a:xfrm>
          <a:prstGeom prst="rect">
            <a:avLst/>
          </a:prstGeom>
        </p:spPr>
        <p:txBody>
          <a:bodyPr>
            <a:spAutoFit/>
          </a:bodyPr>
          <a:lstStyle/>
          <a:p>
            <a:pPr marL="342900" indent="-342900">
              <a:buFont typeface="Wingdings" panose="05000000000000000000" pitchFamily="2" charset="2"/>
              <a:buChar char="Ø"/>
            </a:pPr>
            <a:r>
              <a:rPr lang="en-US" sz="1600" dirty="0">
                <a:solidFill>
                  <a:schemeClr val="tx1">
                    <a:lumMod val="95000"/>
                    <a:lumOff val="5000"/>
                  </a:schemeClr>
                </a:solidFill>
              </a:rPr>
              <a:t>Data Collection:  Gather historical stock market data, including price and volume information. You can obtain this data from financial data providers, APIs, or websites.</a:t>
            </a:r>
          </a:p>
          <a:p>
            <a:pPr marL="342900" indent="-342900">
              <a:buFont typeface="Wingdings" panose="05000000000000000000" pitchFamily="2" charset="2"/>
              <a:buChar char="Ø"/>
            </a:pPr>
            <a:endParaRPr lang="en-US" sz="1600" dirty="0">
              <a:solidFill>
                <a:schemeClr val="tx1">
                  <a:lumMod val="95000"/>
                  <a:lumOff val="5000"/>
                </a:schemeClr>
              </a:solidFill>
            </a:endParaRPr>
          </a:p>
          <a:p>
            <a:pPr marL="342900" indent="-342900">
              <a:buFont typeface="Wingdings" panose="05000000000000000000" pitchFamily="2" charset="2"/>
              <a:buChar char="Ø"/>
            </a:pPr>
            <a:r>
              <a:rPr lang="en-US" sz="1600" dirty="0">
                <a:solidFill>
                  <a:schemeClr val="tx1">
                    <a:lumMod val="95000"/>
                    <a:lumOff val="5000"/>
                  </a:schemeClr>
                </a:solidFill>
              </a:rPr>
              <a:t>Data Preprocessing:  Clean and preprocess the data. This may involve handling missing values, normalizing data, and creating features that the LSTM model will use for prediction.</a:t>
            </a:r>
          </a:p>
          <a:p>
            <a:pPr marL="342900" indent="-342900">
              <a:buFont typeface="Wingdings" panose="05000000000000000000" pitchFamily="2" charset="2"/>
              <a:buChar char="Ø"/>
            </a:pPr>
            <a:endParaRPr lang="en-US" sz="1600" dirty="0">
              <a:solidFill>
                <a:schemeClr val="tx1">
                  <a:lumMod val="95000"/>
                  <a:lumOff val="5000"/>
                </a:schemeClr>
              </a:solidFill>
            </a:endParaRPr>
          </a:p>
          <a:p>
            <a:pPr marL="342900" indent="-342900">
              <a:buFont typeface="Wingdings" panose="05000000000000000000" pitchFamily="2" charset="2"/>
              <a:buChar char="Ø"/>
            </a:pPr>
            <a:r>
              <a:rPr lang="en-US" sz="1600" dirty="0">
                <a:solidFill>
                  <a:schemeClr val="tx1">
                    <a:lumMod val="95000"/>
                    <a:lumOff val="5000"/>
                  </a:schemeClr>
                </a:solidFill>
              </a:rPr>
              <a:t>Model Development:  Build and train an LSTM model using a deep learning framework like TensorFlow or </a:t>
            </a:r>
            <a:r>
              <a:rPr lang="en-US" sz="1600" dirty="0" err="1">
                <a:solidFill>
                  <a:schemeClr val="tx1">
                    <a:lumMod val="95000"/>
                    <a:lumOff val="5000"/>
                  </a:schemeClr>
                </a:solidFill>
              </a:rPr>
              <a:t>PyTorch</a:t>
            </a:r>
            <a:r>
              <a:rPr lang="en-US" sz="1600" dirty="0">
                <a:solidFill>
                  <a:schemeClr val="tx1">
                    <a:lumMod val="95000"/>
                    <a:lumOff val="5000"/>
                  </a:schemeClr>
                </a:solidFill>
              </a:rPr>
              <a:t>. Ensure you have a suitable architecture for time series prediction, including input sequences and target variables</a:t>
            </a:r>
          </a:p>
          <a:p>
            <a:pPr marL="342900" indent="-342900">
              <a:buFont typeface="Wingdings" panose="05000000000000000000" pitchFamily="2" charset="2"/>
              <a:buChar char="Ø"/>
            </a:pPr>
            <a:endParaRPr lang="en-US" sz="1600" dirty="0">
              <a:solidFill>
                <a:schemeClr val="tx1">
                  <a:lumMod val="95000"/>
                  <a:lumOff val="5000"/>
                </a:schemeClr>
              </a:solidFill>
            </a:endParaRPr>
          </a:p>
          <a:p>
            <a:pPr marL="342900" indent="-342900">
              <a:buFont typeface="Wingdings" panose="05000000000000000000" pitchFamily="2" charset="2"/>
              <a:buChar char="Ø"/>
            </a:pPr>
            <a:r>
              <a:rPr lang="en-US" sz="1600" dirty="0">
                <a:solidFill>
                  <a:schemeClr val="tx1">
                    <a:lumMod val="95000"/>
                    <a:lumOff val="5000"/>
                  </a:schemeClr>
                </a:solidFill>
              </a:rPr>
              <a:t>Model Evaluation:  Assess the model's performance on a validation dataset. Common evaluation metrics for regression tasks like stock price prediction include Mean Absolute Error (MAE), Mean Squared Error (</a:t>
            </a:r>
            <a:r>
              <a:rPr lang="en-US" sz="1600" dirty="0" err="1">
                <a:solidFill>
                  <a:schemeClr val="tx1">
                    <a:lumMod val="95000"/>
                    <a:lumOff val="5000"/>
                  </a:schemeClr>
                </a:solidFill>
              </a:rPr>
              <a:t>MSE</a:t>
            </a:r>
            <a:r>
              <a:rPr lang="en-US" sz="1600" dirty="0">
                <a:solidFill>
                  <a:schemeClr val="tx1">
                    <a:lumMod val="95000"/>
                    <a:lumOff val="5000"/>
                  </a:schemeClr>
                </a:solidFill>
              </a:rPr>
              <a:t>), and Root Mean Squared Error (</a:t>
            </a:r>
            <a:r>
              <a:rPr lang="en-US" sz="1600" dirty="0" err="1">
                <a:solidFill>
                  <a:schemeClr val="tx1">
                    <a:lumMod val="95000"/>
                    <a:lumOff val="5000"/>
                  </a:schemeClr>
                </a:solidFill>
              </a:rPr>
              <a:t>RMSE</a:t>
            </a:r>
            <a:r>
              <a:rPr lang="en-US" sz="1600" dirty="0">
                <a:solidFill>
                  <a:schemeClr val="tx1">
                    <a:lumMod val="95000"/>
                    <a:lumOff val="5000"/>
                  </a:schemeClr>
                </a:solidFill>
              </a:rPr>
              <a:t>).</a:t>
            </a:r>
            <a:endParaRPr lang="en-IN" sz="1600" dirty="0">
              <a:solidFill>
                <a:schemeClr val="tx1">
                  <a:lumMod val="95000"/>
                  <a:lumOff val="5000"/>
                </a:schemeClr>
              </a:solidFill>
            </a:endParaRPr>
          </a:p>
        </p:txBody>
      </p:sp>
      <p:sp>
        <p:nvSpPr>
          <p:cNvPr id="4" name="Rectangle 3">
            <a:extLst>
              <a:ext uri="{FF2B5EF4-FFF2-40B4-BE49-F238E27FC236}">
                <a16:creationId xmlns:a16="http://schemas.microsoft.com/office/drawing/2014/main" id="{F8E62886-9958-4E71-8DB7-A0208D1DCA72}"/>
              </a:ext>
            </a:extLst>
          </p:cNvPr>
          <p:cNvSpPr/>
          <p:nvPr/>
        </p:nvSpPr>
        <p:spPr>
          <a:xfrm>
            <a:off x="2933700" y="5481978"/>
            <a:ext cx="6096000" cy="1200329"/>
          </a:xfrm>
          <a:prstGeom prst="rect">
            <a:avLst/>
          </a:prstGeom>
        </p:spPr>
        <p:txBody>
          <a:bodyPr>
            <a:spAutoFit/>
          </a:bodyPr>
          <a:lstStyle/>
          <a:p>
            <a:pPr marL="285750" indent="-285750">
              <a:buFont typeface="Wingdings" panose="05000000000000000000" pitchFamily="2" charset="2"/>
              <a:buChar char="Ø"/>
            </a:pPr>
            <a:r>
              <a:rPr lang="en-US" dirty="0"/>
              <a:t>Hyperparameter Tuning:  Optimize the model's hyperparameters, such as the number of LSTM layers, hidden units, learning rate, and batch size, to improve its performance.</a:t>
            </a:r>
            <a:endParaRPr lang="en-IN" dirty="0"/>
          </a:p>
        </p:txBody>
      </p:sp>
    </p:spTree>
    <p:extLst>
      <p:ext uri="{BB962C8B-B14F-4D97-AF65-F5344CB8AC3E}">
        <p14:creationId xmlns:p14="http://schemas.microsoft.com/office/powerpoint/2010/main" val="444409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147</TotalTime>
  <Words>1256</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Cambria</vt:lpstr>
      <vt:lpstr>Century Gothic</vt:lpstr>
      <vt:lpstr>Lato</vt:lpstr>
      <vt:lpstr>Raleway</vt:lpstr>
      <vt:lpstr>Segoe UI</vt:lpstr>
      <vt:lpstr>Times New Roman</vt:lpstr>
      <vt:lpstr>Wingdings</vt:lpstr>
      <vt:lpstr>Wingdings 3</vt:lpstr>
      <vt:lpstr>Wisp</vt:lpstr>
      <vt:lpstr>MACHINE LEARNING MODEL DEPLOYMENT ON IBM CLOUD WATSON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INFOZONE</dc:creator>
  <cp:lastModifiedBy>INFOZONE</cp:lastModifiedBy>
  <cp:revision>10</cp:revision>
  <dcterms:created xsi:type="dcterms:W3CDTF">2023-11-01T08:56:52Z</dcterms:created>
  <dcterms:modified xsi:type="dcterms:W3CDTF">2023-11-01T11:24:35Z</dcterms:modified>
</cp:coreProperties>
</file>