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2" r:id="rId7"/>
    <p:sldId id="263"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93" autoAdjust="0"/>
    <p:restoredTop sz="94660"/>
  </p:normalViewPr>
  <p:slideViewPr>
    <p:cSldViewPr snapToGrid="0">
      <p:cViewPr varScale="1">
        <p:scale>
          <a:sx n="78" d="100"/>
          <a:sy n="78" d="100"/>
        </p:scale>
        <p:origin x="11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10/30/2023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10/30/2023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datacamp.com/tutorial/stocks-significance-testing-p-hack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alphavantage.co/support/#api-key" TargetMode="External"/><Relationship Id="rId2" Type="http://schemas.openxmlformats.org/officeDocument/2006/relationships/hyperlink" Target="https://www.alphavantage.co/" TargetMode="External"/><Relationship Id="rId1" Type="http://schemas.openxmlformats.org/officeDocument/2006/relationships/slideLayout" Target="../slideLayouts/slideLayout6.xml"/><Relationship Id="rId5" Type="http://schemas.openxmlformats.org/officeDocument/2006/relationships/hyperlink" Target="https://www.kaggle.com/borismarjanovic/price-volume-data-for-all-us-stocks-etfs" TargetMode="External"/><Relationship Id="rId4" Type="http://schemas.openxmlformats.org/officeDocument/2006/relationships/hyperlink" Target="https://medium.com/@patrick.collins_58673/stock-api-landscape-5c6e054ee63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5EEA8A-07ED-4EE7-863D-CC57EC2196A9}"/>
              </a:ext>
            </a:extLst>
          </p:cNvPr>
          <p:cNvSpPr>
            <a:spLocks noGrp="1"/>
          </p:cNvSpPr>
          <p:nvPr>
            <p:ph type="title"/>
          </p:nvPr>
        </p:nvSpPr>
        <p:spPr/>
        <p:txBody>
          <a:bodyPr>
            <a:normAutofit fontScale="90000"/>
          </a:bodyPr>
          <a:lstStyle/>
          <a:p>
            <a:r>
              <a:rPr lang="en-US" dirty="0">
                <a:solidFill>
                  <a:schemeClr val="bg1">
                    <a:lumMod val="95000"/>
                    <a:lumOff val="5000"/>
                  </a:schemeClr>
                </a:solidFill>
                <a:latin typeface="Lato"/>
              </a:rPr>
              <a:t>Stock Market Prediction Using the Long Short-Term Memory Method</a:t>
            </a:r>
            <a:br>
              <a:rPr lang="en-US" dirty="0">
                <a:solidFill>
                  <a:schemeClr val="bg1">
                    <a:lumMod val="95000"/>
                    <a:lumOff val="5000"/>
                  </a:schemeClr>
                </a:solidFill>
                <a:latin typeface="Lato"/>
              </a:rPr>
            </a:br>
            <a:endParaRPr lang="en-IN" dirty="0">
              <a:solidFill>
                <a:schemeClr val="bg1">
                  <a:lumMod val="95000"/>
                  <a:lumOff val="5000"/>
                </a:schemeClr>
              </a:solidFill>
            </a:endParaRPr>
          </a:p>
        </p:txBody>
      </p:sp>
      <p:sp>
        <p:nvSpPr>
          <p:cNvPr id="2" name="Content Placeholder 1">
            <a:extLst>
              <a:ext uri="{FF2B5EF4-FFF2-40B4-BE49-F238E27FC236}">
                <a16:creationId xmlns:a16="http://schemas.microsoft.com/office/drawing/2014/main" id="{19441106-0BEB-428B-9BF8-F66475CD3F33}"/>
              </a:ext>
            </a:extLst>
          </p:cNvPr>
          <p:cNvSpPr>
            <a:spLocks noGrp="1"/>
          </p:cNvSpPr>
          <p:nvPr>
            <p:ph idx="1"/>
          </p:nvPr>
        </p:nvSpPr>
        <p:spPr/>
        <p:txBody>
          <a:bodyPr/>
          <a:lstStyle/>
          <a:p>
            <a:pPr marL="0" indent="0">
              <a:buNone/>
            </a:pPr>
            <a:r>
              <a:rPr lang="en-US" dirty="0">
                <a:solidFill>
                  <a:schemeClr val="bg1">
                    <a:lumMod val="95000"/>
                    <a:lumOff val="5000"/>
                  </a:schemeClr>
                </a:solidFill>
              </a:rPr>
              <a:t> </a:t>
            </a:r>
            <a:r>
              <a:rPr lang="en-US" sz="3200" dirty="0">
                <a:solidFill>
                  <a:schemeClr val="bg1">
                    <a:lumMod val="95000"/>
                    <a:lumOff val="5000"/>
                  </a:schemeClr>
                </a:solidFill>
              </a:rPr>
              <a:t>TEAM MEMBERS </a:t>
            </a:r>
          </a:p>
          <a:p>
            <a:pPr>
              <a:buFont typeface="Wingdings" panose="05000000000000000000" pitchFamily="2" charset="2"/>
              <a:buChar char="v"/>
            </a:pPr>
            <a:r>
              <a:rPr lang="en-US" dirty="0"/>
              <a:t>                     DINESH.N</a:t>
            </a:r>
          </a:p>
          <a:p>
            <a:pPr>
              <a:buFont typeface="Wingdings" panose="05000000000000000000" pitchFamily="2" charset="2"/>
              <a:buChar char="v"/>
            </a:pPr>
            <a:r>
              <a:rPr lang="en-US" dirty="0"/>
              <a:t>                     SENTHAMIL SELVAN.C</a:t>
            </a:r>
          </a:p>
          <a:p>
            <a:pPr>
              <a:buFont typeface="Wingdings" panose="05000000000000000000" pitchFamily="2" charset="2"/>
              <a:buChar char="v"/>
            </a:pPr>
            <a:r>
              <a:rPr lang="en-US" dirty="0"/>
              <a:t>                     ARUN VISHVA.J.B</a:t>
            </a:r>
          </a:p>
          <a:p>
            <a:pPr>
              <a:buFont typeface="Wingdings" panose="05000000000000000000" pitchFamily="2" charset="2"/>
              <a:buChar char="v"/>
            </a:pPr>
            <a:r>
              <a:rPr lang="en-US" dirty="0"/>
              <a:t>                     MATHAN.M</a:t>
            </a:r>
          </a:p>
          <a:p>
            <a:pPr>
              <a:buFont typeface="Wingdings" panose="05000000000000000000" pitchFamily="2" charset="2"/>
              <a:buChar char="v"/>
            </a:pPr>
            <a:r>
              <a:rPr lang="en-US" dirty="0"/>
              <a:t>                     JAI PRAVEEN KUMAR.S.V</a:t>
            </a:r>
          </a:p>
        </p:txBody>
      </p:sp>
    </p:spTree>
    <p:extLst>
      <p:ext uri="{BB962C8B-B14F-4D97-AF65-F5344CB8AC3E}">
        <p14:creationId xmlns:p14="http://schemas.microsoft.com/office/powerpoint/2010/main" val="105950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6AA67-F117-41F4-9EFA-370103680C7C}"/>
              </a:ext>
            </a:extLst>
          </p:cNvPr>
          <p:cNvSpPr/>
          <p:nvPr/>
        </p:nvSpPr>
        <p:spPr>
          <a:xfrm>
            <a:off x="1960605" y="1330573"/>
            <a:ext cx="7912444" cy="3693319"/>
          </a:xfrm>
          <a:prstGeom prst="rect">
            <a:avLst/>
          </a:prstGeom>
        </p:spPr>
        <p:txBody>
          <a:bodyPr wrap="square">
            <a:spAutoFit/>
          </a:bodyPr>
          <a:lstStyle/>
          <a:p>
            <a:r>
              <a:rPr lang="en-IN" dirty="0">
                <a:solidFill>
                  <a:schemeClr val="bg1">
                    <a:lumMod val="95000"/>
                    <a:lumOff val="5000"/>
                  </a:schemeClr>
                </a:solidFill>
                <a:latin typeface="JetBrainsMonoNL"/>
              </a:rPr>
              <a:t>if not </a:t>
            </a:r>
            <a:r>
              <a:rPr lang="en-IN" dirty="0" err="1">
                <a:solidFill>
                  <a:schemeClr val="bg1">
                    <a:lumMod val="95000"/>
                    <a:lumOff val="5000"/>
                  </a:schemeClr>
                </a:solidFill>
                <a:latin typeface="JetBrainsMonoNL"/>
              </a:rPr>
              <a:t>os.path.exists</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file_to_save</a:t>
            </a:r>
            <a:r>
              <a:rPr lang="en-IN" dirty="0">
                <a:solidFill>
                  <a:schemeClr val="bg1">
                    <a:lumMod val="95000"/>
                    <a:lumOff val="5000"/>
                  </a:schemeClr>
                </a:solidFill>
                <a:latin typeface="JetBrainsMonoNL"/>
              </a:rPr>
              <a:t>):</a:t>
            </a:r>
          </a:p>
          <a:p>
            <a:r>
              <a:rPr lang="en-IN" dirty="0">
                <a:solidFill>
                  <a:schemeClr val="bg1">
                    <a:lumMod val="95000"/>
                    <a:lumOff val="5000"/>
                  </a:schemeClr>
                </a:solidFill>
                <a:latin typeface="JetBrainsMonoNL"/>
              </a:rPr>
              <a:t> with </a:t>
            </a:r>
            <a:r>
              <a:rPr lang="en-IN" dirty="0" err="1">
                <a:solidFill>
                  <a:schemeClr val="bg1">
                    <a:lumMod val="95000"/>
                    <a:lumOff val="5000"/>
                  </a:schemeClr>
                </a:solidFill>
                <a:latin typeface="JetBrainsMonoNL"/>
              </a:rPr>
              <a:t>urllib.request.urlopen</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url_string</a:t>
            </a:r>
            <a:r>
              <a:rPr lang="en-IN" dirty="0">
                <a:solidFill>
                  <a:schemeClr val="bg1">
                    <a:lumMod val="95000"/>
                    <a:lumOff val="5000"/>
                  </a:schemeClr>
                </a:solidFill>
                <a:latin typeface="JetBrainsMonoNL"/>
              </a:rPr>
              <a:t>) as url: </a:t>
            </a:r>
          </a:p>
          <a:p>
            <a:r>
              <a:rPr lang="en-IN" dirty="0">
                <a:solidFill>
                  <a:schemeClr val="bg1">
                    <a:lumMod val="95000"/>
                    <a:lumOff val="5000"/>
                  </a:schemeClr>
                </a:solidFill>
                <a:latin typeface="JetBrainsMonoNL"/>
              </a:rPr>
              <a:t>data = </a:t>
            </a:r>
            <a:r>
              <a:rPr lang="en-IN" dirty="0" err="1">
                <a:solidFill>
                  <a:schemeClr val="bg1">
                    <a:lumMod val="95000"/>
                    <a:lumOff val="5000"/>
                  </a:schemeClr>
                </a:solidFill>
                <a:latin typeface="JetBrainsMonoNL"/>
              </a:rPr>
              <a:t>json.loads</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url.read</a:t>
            </a:r>
            <a:r>
              <a:rPr lang="en-IN" dirty="0">
                <a:solidFill>
                  <a:schemeClr val="bg1">
                    <a:lumMod val="95000"/>
                    <a:lumOff val="5000"/>
                  </a:schemeClr>
                </a:solidFill>
                <a:latin typeface="JetBrainsMonoNL"/>
              </a:rPr>
              <a:t>().decode())</a:t>
            </a:r>
          </a:p>
          <a:p>
            <a:r>
              <a:rPr lang="en-IN" dirty="0">
                <a:solidFill>
                  <a:schemeClr val="bg1">
                    <a:lumMod val="95000"/>
                    <a:lumOff val="5000"/>
                  </a:schemeClr>
                </a:solidFill>
                <a:latin typeface="JetBrainsMonoNL"/>
              </a:rPr>
              <a:t> # extract stock market data</a:t>
            </a:r>
          </a:p>
          <a:p>
            <a:r>
              <a:rPr lang="en-IN" dirty="0">
                <a:solidFill>
                  <a:schemeClr val="bg1">
                    <a:lumMod val="95000"/>
                    <a:lumOff val="5000"/>
                  </a:schemeClr>
                </a:solidFill>
                <a:latin typeface="JetBrainsMonoNL"/>
              </a:rPr>
              <a:t> data = data['Time Series (Daily)’] </a:t>
            </a:r>
          </a:p>
          <a:p>
            <a:r>
              <a:rPr lang="en-IN" dirty="0">
                <a:solidFill>
                  <a:schemeClr val="bg1">
                    <a:lumMod val="95000"/>
                    <a:lumOff val="5000"/>
                  </a:schemeClr>
                </a:solidFill>
                <a:latin typeface="JetBrainsMonoNL"/>
              </a:rPr>
              <a:t>df = </a:t>
            </a:r>
            <a:r>
              <a:rPr lang="en-IN" dirty="0" err="1">
                <a:solidFill>
                  <a:schemeClr val="bg1">
                    <a:lumMod val="95000"/>
                    <a:lumOff val="5000"/>
                  </a:schemeClr>
                </a:solidFill>
                <a:latin typeface="JetBrainsMonoNL"/>
              </a:rPr>
              <a:t>pd.DataFrame</a:t>
            </a:r>
            <a:r>
              <a:rPr lang="en-IN" dirty="0">
                <a:solidFill>
                  <a:schemeClr val="bg1">
                    <a:lumMod val="95000"/>
                    <a:lumOff val="5000"/>
                  </a:schemeClr>
                </a:solidFill>
                <a:latin typeface="JetBrainsMonoNL"/>
              </a:rPr>
              <a:t>(columns=['</a:t>
            </a:r>
            <a:r>
              <a:rPr lang="en-IN" dirty="0" err="1">
                <a:solidFill>
                  <a:schemeClr val="bg1">
                    <a:lumMod val="95000"/>
                    <a:lumOff val="5000"/>
                  </a:schemeClr>
                </a:solidFill>
                <a:latin typeface="JetBrainsMonoNL"/>
              </a:rPr>
              <a:t>Date','Low','High','Close','Open</a:t>
            </a:r>
            <a:r>
              <a:rPr lang="en-IN" dirty="0">
                <a:solidFill>
                  <a:schemeClr val="bg1">
                    <a:lumMod val="95000"/>
                    <a:lumOff val="5000"/>
                  </a:schemeClr>
                </a:solidFill>
                <a:latin typeface="JetBrainsMonoNL"/>
              </a:rPr>
              <a:t>']) for </a:t>
            </a:r>
            <a:r>
              <a:rPr lang="en-IN" dirty="0" err="1">
                <a:solidFill>
                  <a:schemeClr val="bg1">
                    <a:lumMod val="95000"/>
                    <a:lumOff val="5000"/>
                  </a:schemeClr>
                </a:solidFill>
                <a:latin typeface="JetBrainsMonoNL"/>
              </a:rPr>
              <a:t>k,v</a:t>
            </a:r>
            <a:r>
              <a:rPr lang="en-IN" dirty="0">
                <a:solidFill>
                  <a:schemeClr val="bg1">
                    <a:lumMod val="95000"/>
                    <a:lumOff val="5000"/>
                  </a:schemeClr>
                </a:solidFill>
                <a:latin typeface="JetBrainsMonoNL"/>
              </a:rPr>
              <a:t> in </a:t>
            </a:r>
            <a:r>
              <a:rPr lang="en-IN" dirty="0" err="1">
                <a:solidFill>
                  <a:schemeClr val="bg1">
                    <a:lumMod val="95000"/>
                    <a:lumOff val="5000"/>
                  </a:schemeClr>
                </a:solidFill>
                <a:latin typeface="JetBrainsMonoNL"/>
              </a:rPr>
              <a:t>data.items</a:t>
            </a:r>
            <a:r>
              <a:rPr lang="en-IN" dirty="0">
                <a:solidFill>
                  <a:schemeClr val="bg1">
                    <a:lumMod val="95000"/>
                    <a:lumOff val="5000"/>
                  </a:schemeClr>
                </a:solidFill>
                <a:latin typeface="JetBrainsMonoNL"/>
              </a:rPr>
              <a:t>(): </a:t>
            </a:r>
          </a:p>
          <a:p>
            <a:r>
              <a:rPr lang="en-IN" dirty="0">
                <a:solidFill>
                  <a:schemeClr val="bg1">
                    <a:lumMod val="95000"/>
                    <a:lumOff val="5000"/>
                  </a:schemeClr>
                </a:solidFill>
                <a:latin typeface="JetBrainsMonoNL"/>
              </a:rPr>
              <a:t>date = </a:t>
            </a:r>
            <a:r>
              <a:rPr lang="en-IN" dirty="0" err="1">
                <a:solidFill>
                  <a:schemeClr val="bg1">
                    <a:lumMod val="95000"/>
                    <a:lumOff val="5000"/>
                  </a:schemeClr>
                </a:solidFill>
                <a:latin typeface="JetBrainsMonoNL"/>
              </a:rPr>
              <a:t>dt.datetime.strptime</a:t>
            </a:r>
            <a:r>
              <a:rPr lang="en-IN" dirty="0">
                <a:solidFill>
                  <a:schemeClr val="bg1">
                    <a:lumMod val="95000"/>
                    <a:lumOff val="5000"/>
                  </a:schemeClr>
                </a:solidFill>
                <a:latin typeface="JetBrainsMonoNL"/>
              </a:rPr>
              <a:t>(k, '%Y-%m-%d’)</a:t>
            </a:r>
          </a:p>
          <a:p>
            <a:r>
              <a:rPr lang="en-IN" dirty="0">
                <a:solidFill>
                  <a:schemeClr val="bg1">
                    <a:lumMod val="95000"/>
                    <a:lumOff val="5000"/>
                  </a:schemeClr>
                </a:solidFill>
                <a:latin typeface="JetBrainsMonoNL"/>
              </a:rPr>
              <a:t> </a:t>
            </a:r>
            <a:r>
              <a:rPr lang="en-IN" dirty="0" err="1">
                <a:solidFill>
                  <a:schemeClr val="bg1">
                    <a:lumMod val="95000"/>
                    <a:lumOff val="5000"/>
                  </a:schemeClr>
                </a:solidFill>
                <a:latin typeface="JetBrainsMonoNL"/>
              </a:rPr>
              <a:t>data_row</a:t>
            </a:r>
            <a:r>
              <a:rPr lang="en-IN" dirty="0">
                <a:solidFill>
                  <a:schemeClr val="bg1">
                    <a:lumMod val="95000"/>
                    <a:lumOff val="5000"/>
                  </a:schemeClr>
                </a:solidFill>
                <a:latin typeface="JetBrainsMonoNL"/>
              </a:rPr>
              <a:t> = [</a:t>
            </a:r>
            <a:r>
              <a:rPr lang="en-IN" dirty="0" err="1">
                <a:solidFill>
                  <a:schemeClr val="bg1">
                    <a:lumMod val="95000"/>
                    <a:lumOff val="5000"/>
                  </a:schemeClr>
                </a:solidFill>
                <a:latin typeface="JetBrainsMonoNL"/>
              </a:rPr>
              <a:t>date.date</a:t>
            </a:r>
            <a:r>
              <a:rPr lang="en-IN" dirty="0">
                <a:solidFill>
                  <a:schemeClr val="bg1">
                    <a:lumMod val="95000"/>
                    <a:lumOff val="5000"/>
                  </a:schemeClr>
                </a:solidFill>
                <a:latin typeface="JetBrainsMonoNL"/>
              </a:rPr>
              <a:t>(),float(v['3. low']),float(v['2. high']), float(v['4. close']),float(v['1. open'])] </a:t>
            </a:r>
          </a:p>
          <a:p>
            <a:r>
              <a:rPr lang="en-IN" dirty="0" err="1">
                <a:solidFill>
                  <a:schemeClr val="bg1">
                    <a:lumMod val="95000"/>
                    <a:lumOff val="5000"/>
                  </a:schemeClr>
                </a:solidFill>
                <a:latin typeface="JetBrainsMonoNL"/>
              </a:rPr>
              <a:t>df.loc</a:t>
            </a:r>
            <a:r>
              <a:rPr lang="en-IN" dirty="0">
                <a:solidFill>
                  <a:schemeClr val="bg1">
                    <a:lumMod val="95000"/>
                    <a:lumOff val="5000"/>
                  </a:schemeClr>
                </a:solidFill>
                <a:latin typeface="JetBrainsMonoNL"/>
              </a:rPr>
              <a:t>[-1,:] = </a:t>
            </a:r>
            <a:r>
              <a:rPr lang="en-IN" dirty="0" err="1">
                <a:solidFill>
                  <a:schemeClr val="bg1">
                    <a:lumMod val="95000"/>
                    <a:lumOff val="5000"/>
                  </a:schemeClr>
                </a:solidFill>
                <a:latin typeface="JetBrainsMonoNL"/>
              </a:rPr>
              <a:t>data_row</a:t>
            </a:r>
            <a:endParaRPr lang="en-IN" dirty="0">
              <a:solidFill>
                <a:schemeClr val="bg1">
                  <a:lumMod val="95000"/>
                  <a:lumOff val="5000"/>
                </a:schemeClr>
              </a:solidFill>
              <a:latin typeface="JetBrainsMonoNL"/>
            </a:endParaRPr>
          </a:p>
          <a:p>
            <a:r>
              <a:rPr lang="en-IN" dirty="0">
                <a:solidFill>
                  <a:schemeClr val="bg1">
                    <a:lumMod val="95000"/>
                    <a:lumOff val="5000"/>
                  </a:schemeClr>
                </a:solidFill>
                <a:latin typeface="JetBrainsMonoNL"/>
              </a:rPr>
              <a:t> </a:t>
            </a:r>
            <a:r>
              <a:rPr lang="en-IN" dirty="0" err="1">
                <a:solidFill>
                  <a:schemeClr val="bg1">
                    <a:lumMod val="95000"/>
                    <a:lumOff val="5000"/>
                  </a:schemeClr>
                </a:solidFill>
                <a:latin typeface="JetBrainsMonoNL"/>
              </a:rPr>
              <a:t>df.index</a:t>
            </a:r>
            <a:r>
              <a:rPr lang="en-IN" dirty="0">
                <a:solidFill>
                  <a:schemeClr val="bg1">
                    <a:lumMod val="95000"/>
                    <a:lumOff val="5000"/>
                  </a:schemeClr>
                </a:solidFill>
                <a:latin typeface="JetBrainsMonoNL"/>
              </a:rPr>
              <a:t> = </a:t>
            </a:r>
            <a:r>
              <a:rPr lang="en-IN" dirty="0" err="1">
                <a:solidFill>
                  <a:schemeClr val="bg1">
                    <a:lumMod val="95000"/>
                    <a:lumOff val="5000"/>
                  </a:schemeClr>
                </a:solidFill>
                <a:latin typeface="JetBrainsMonoNL"/>
              </a:rPr>
              <a:t>df.index</a:t>
            </a:r>
            <a:r>
              <a:rPr lang="en-IN" dirty="0">
                <a:solidFill>
                  <a:schemeClr val="bg1">
                    <a:lumMod val="95000"/>
                    <a:lumOff val="5000"/>
                  </a:schemeClr>
                </a:solidFill>
                <a:latin typeface="JetBrainsMonoNL"/>
              </a:rPr>
              <a:t> + 1</a:t>
            </a:r>
          </a:p>
          <a:p>
            <a:r>
              <a:rPr lang="en-IN" dirty="0">
                <a:solidFill>
                  <a:schemeClr val="bg1">
                    <a:lumMod val="95000"/>
                    <a:lumOff val="5000"/>
                  </a:schemeClr>
                </a:solidFill>
                <a:latin typeface="JetBrainsMonoNL"/>
              </a:rPr>
              <a:t> print('Data saved to : %s'%</a:t>
            </a:r>
            <a:r>
              <a:rPr lang="en-IN" dirty="0" err="1">
                <a:solidFill>
                  <a:schemeClr val="bg1">
                    <a:lumMod val="95000"/>
                    <a:lumOff val="5000"/>
                  </a:schemeClr>
                </a:solidFill>
                <a:latin typeface="JetBrainsMonoNL"/>
              </a:rPr>
              <a:t>file_to_save</a:t>
            </a:r>
            <a:r>
              <a:rPr lang="en-IN" dirty="0">
                <a:solidFill>
                  <a:schemeClr val="bg1">
                    <a:lumMod val="95000"/>
                    <a:lumOff val="5000"/>
                  </a:schemeClr>
                </a:solidFill>
                <a:latin typeface="JetBrainsMonoNL"/>
              </a:rPr>
              <a:t>) </a:t>
            </a:r>
            <a:r>
              <a:rPr lang="en-IN" dirty="0" err="1">
                <a:solidFill>
                  <a:schemeClr val="bg1">
                    <a:lumMod val="95000"/>
                    <a:lumOff val="5000"/>
                  </a:schemeClr>
                </a:solidFill>
                <a:latin typeface="JetBrainsMonoNL"/>
              </a:rPr>
              <a:t>df.to_csv</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file_to_save</a:t>
            </a:r>
            <a:r>
              <a:rPr lang="en-IN" dirty="0">
                <a:solidFill>
                  <a:schemeClr val="bg1">
                    <a:lumMod val="95000"/>
                    <a:lumOff val="5000"/>
                  </a:schemeClr>
                </a:solidFill>
                <a:latin typeface="JetBrainsMonoNL"/>
              </a:rPr>
              <a:t>)</a:t>
            </a:r>
            <a:endParaRPr lang="en-IN" dirty="0">
              <a:solidFill>
                <a:schemeClr val="bg1">
                  <a:lumMod val="95000"/>
                  <a:lumOff val="5000"/>
                </a:schemeClr>
              </a:solidFill>
            </a:endParaRPr>
          </a:p>
        </p:txBody>
      </p:sp>
    </p:spTree>
    <p:extLst>
      <p:ext uri="{BB962C8B-B14F-4D97-AF65-F5344CB8AC3E}">
        <p14:creationId xmlns:p14="http://schemas.microsoft.com/office/powerpoint/2010/main" val="178249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CBA14E-6032-474D-A2DE-003DCE0E46D4}"/>
              </a:ext>
            </a:extLst>
          </p:cNvPr>
          <p:cNvSpPr/>
          <p:nvPr/>
        </p:nvSpPr>
        <p:spPr>
          <a:xfrm>
            <a:off x="1037969" y="0"/>
            <a:ext cx="9477633" cy="3139321"/>
          </a:xfrm>
          <a:prstGeom prst="rect">
            <a:avLst/>
          </a:prstGeom>
        </p:spPr>
        <p:txBody>
          <a:bodyPr wrap="square">
            <a:spAutoFit/>
          </a:bodyPr>
          <a:lstStyle/>
          <a:p>
            <a:r>
              <a:rPr lang="en-IN" dirty="0">
                <a:solidFill>
                  <a:schemeClr val="bg1">
                    <a:lumMod val="95000"/>
                    <a:lumOff val="5000"/>
                  </a:schemeClr>
                </a:solidFill>
                <a:latin typeface="JetBrainsMonoNL"/>
              </a:rPr>
              <a:t>else: print('File already exists. Loading data from CSV') df = </a:t>
            </a:r>
            <a:r>
              <a:rPr lang="en-IN" dirty="0" err="1">
                <a:solidFill>
                  <a:schemeClr val="bg1">
                    <a:lumMod val="95000"/>
                    <a:lumOff val="5000"/>
                  </a:schemeClr>
                </a:solidFill>
                <a:latin typeface="JetBrainsMonoNL"/>
              </a:rPr>
              <a:t>pd.read_csv</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file_to_save</a:t>
            </a:r>
            <a:r>
              <a:rPr lang="en-IN" dirty="0">
                <a:solidFill>
                  <a:schemeClr val="bg1">
                    <a:lumMod val="95000"/>
                    <a:lumOff val="5000"/>
                  </a:schemeClr>
                </a:solidFill>
                <a:latin typeface="JetBrainsMonoNL"/>
              </a:rPr>
              <a:t>) </a:t>
            </a:r>
          </a:p>
          <a:p>
            <a:r>
              <a:rPr lang="en-IN" dirty="0">
                <a:solidFill>
                  <a:schemeClr val="bg1">
                    <a:lumMod val="95000"/>
                    <a:lumOff val="5000"/>
                  </a:schemeClr>
                </a:solidFill>
                <a:latin typeface="JetBrainsMonoNL"/>
              </a:rPr>
              <a:t>else:</a:t>
            </a:r>
          </a:p>
          <a:p>
            <a:r>
              <a:rPr lang="en-IN" dirty="0">
                <a:solidFill>
                  <a:schemeClr val="bg1">
                    <a:lumMod val="95000"/>
                    <a:lumOff val="5000"/>
                  </a:schemeClr>
                </a:solidFill>
                <a:latin typeface="JetBrainsMonoNL"/>
              </a:rPr>
              <a:t> # ====================== Loading Data from Kaggle ================================== </a:t>
            </a:r>
          </a:p>
          <a:p>
            <a:r>
              <a:rPr lang="en-IN" dirty="0">
                <a:solidFill>
                  <a:schemeClr val="bg1">
                    <a:lumMod val="95000"/>
                    <a:lumOff val="5000"/>
                  </a:schemeClr>
                </a:solidFill>
                <a:latin typeface="JetBrainsMonoNL"/>
              </a:rPr>
              <a:t># You will be using HP's data. Feel free to experiment with other data.</a:t>
            </a:r>
          </a:p>
          <a:p>
            <a:r>
              <a:rPr lang="en-IN" dirty="0">
                <a:solidFill>
                  <a:schemeClr val="bg1">
                    <a:lumMod val="95000"/>
                    <a:lumOff val="5000"/>
                  </a:schemeClr>
                </a:solidFill>
                <a:latin typeface="JetBrainsMonoNL"/>
              </a:rPr>
              <a:t> # But while doing so, be careful to have a large enough dataset and also pay attention to the data normalization</a:t>
            </a:r>
          </a:p>
          <a:p>
            <a:endParaRPr lang="en-IN" dirty="0">
              <a:solidFill>
                <a:schemeClr val="bg1">
                  <a:lumMod val="95000"/>
                  <a:lumOff val="5000"/>
                </a:schemeClr>
              </a:solidFill>
              <a:latin typeface="JetBrainsMonoNL"/>
            </a:endParaRPr>
          </a:p>
          <a:p>
            <a:r>
              <a:rPr lang="en-IN" dirty="0">
                <a:solidFill>
                  <a:schemeClr val="bg1">
                    <a:lumMod val="95000"/>
                    <a:lumOff val="5000"/>
                  </a:schemeClr>
                </a:solidFill>
                <a:latin typeface="JetBrainsMonoNL"/>
              </a:rPr>
              <a:t> df = </a:t>
            </a:r>
            <a:r>
              <a:rPr lang="en-IN" dirty="0" err="1">
                <a:solidFill>
                  <a:schemeClr val="bg1">
                    <a:lumMod val="95000"/>
                    <a:lumOff val="5000"/>
                  </a:schemeClr>
                </a:solidFill>
                <a:latin typeface="JetBrainsMonoNL"/>
              </a:rPr>
              <a:t>pd.read_csv</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os.path.join</a:t>
            </a:r>
            <a:r>
              <a:rPr lang="en-IN" dirty="0">
                <a:solidFill>
                  <a:schemeClr val="bg1">
                    <a:lumMod val="95000"/>
                    <a:lumOff val="5000"/>
                  </a:schemeClr>
                </a:solidFill>
                <a:latin typeface="JetBrainsMonoNL"/>
              </a:rPr>
              <a:t>('Stocks','hpq.us.txt'),delimiter=',',</a:t>
            </a:r>
            <a:r>
              <a:rPr lang="en-IN" dirty="0" err="1">
                <a:solidFill>
                  <a:schemeClr val="bg1">
                    <a:lumMod val="95000"/>
                    <a:lumOff val="5000"/>
                  </a:schemeClr>
                </a:solidFill>
                <a:latin typeface="JetBrainsMonoNL"/>
              </a:rPr>
              <a:t>usecols</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Date','Open','High','Low','Close</a:t>
            </a:r>
            <a:r>
              <a:rPr lang="en-IN" dirty="0">
                <a:solidFill>
                  <a:schemeClr val="bg1">
                    <a:lumMod val="95000"/>
                    <a:lumOff val="5000"/>
                  </a:schemeClr>
                </a:solidFill>
                <a:latin typeface="JetBrainsMonoNL"/>
              </a:rPr>
              <a:t>’])</a:t>
            </a:r>
          </a:p>
          <a:p>
            <a:r>
              <a:rPr lang="en-IN" dirty="0">
                <a:solidFill>
                  <a:schemeClr val="bg1">
                    <a:lumMod val="95000"/>
                    <a:lumOff val="5000"/>
                  </a:schemeClr>
                </a:solidFill>
                <a:latin typeface="JetBrainsMonoNL"/>
              </a:rPr>
              <a:t> print('Loaded data from the Kaggle repository')</a:t>
            </a:r>
            <a:endParaRPr lang="en-IN" dirty="0">
              <a:solidFill>
                <a:schemeClr val="bg1">
                  <a:lumMod val="95000"/>
                  <a:lumOff val="5000"/>
                </a:schemeClr>
              </a:solidFill>
            </a:endParaRPr>
          </a:p>
        </p:txBody>
      </p:sp>
      <p:pic>
        <p:nvPicPr>
          <p:cNvPr id="5" name="Picture 4">
            <a:extLst>
              <a:ext uri="{FF2B5EF4-FFF2-40B4-BE49-F238E27FC236}">
                <a16:creationId xmlns:a16="http://schemas.microsoft.com/office/drawing/2014/main" id="{7E9991FE-1F2C-4515-B122-945C8E117815}"/>
              </a:ext>
            </a:extLst>
          </p:cNvPr>
          <p:cNvPicPr>
            <a:picLocks noChangeAspect="1"/>
          </p:cNvPicPr>
          <p:nvPr/>
        </p:nvPicPr>
        <p:blipFill>
          <a:blip r:embed="rId2"/>
          <a:stretch>
            <a:fillRect/>
          </a:stretch>
        </p:blipFill>
        <p:spPr>
          <a:xfrm>
            <a:off x="2104806" y="3275976"/>
            <a:ext cx="6820852" cy="3419952"/>
          </a:xfrm>
          <a:prstGeom prst="rect">
            <a:avLst/>
          </a:prstGeom>
        </p:spPr>
      </p:pic>
    </p:spTree>
    <p:extLst>
      <p:ext uri="{BB962C8B-B14F-4D97-AF65-F5344CB8AC3E}">
        <p14:creationId xmlns:p14="http://schemas.microsoft.com/office/powerpoint/2010/main" val="322026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6AFA-D72E-4817-922D-59A7B37E5114}"/>
              </a:ext>
            </a:extLst>
          </p:cNvPr>
          <p:cNvSpPr>
            <a:spLocks noGrp="1"/>
          </p:cNvSpPr>
          <p:nvPr>
            <p:ph type="title"/>
          </p:nvPr>
        </p:nvSpPr>
        <p:spPr>
          <a:xfrm>
            <a:off x="1254211" y="403993"/>
            <a:ext cx="9905998" cy="646331"/>
          </a:xfrm>
        </p:spPr>
        <p:txBody>
          <a:bodyPr>
            <a:normAutofit fontScale="90000"/>
          </a:bodyPr>
          <a:lstStyle/>
          <a:p>
            <a:r>
              <a:rPr lang="en-IN" b="1" dirty="0">
                <a:solidFill>
                  <a:schemeClr val="bg1"/>
                </a:solidFill>
              </a:rPr>
              <a:t>Data Exploration</a:t>
            </a:r>
            <a:br>
              <a:rPr lang="en-IN" b="1" dirty="0"/>
            </a:br>
            <a:endParaRPr lang="en-IN" dirty="0"/>
          </a:p>
        </p:txBody>
      </p:sp>
      <p:sp>
        <p:nvSpPr>
          <p:cNvPr id="3" name="Rectangle 2">
            <a:extLst>
              <a:ext uri="{FF2B5EF4-FFF2-40B4-BE49-F238E27FC236}">
                <a16:creationId xmlns:a16="http://schemas.microsoft.com/office/drawing/2014/main" id="{29A71288-EE89-4409-A8C5-84CA13E0B074}"/>
              </a:ext>
            </a:extLst>
          </p:cNvPr>
          <p:cNvSpPr/>
          <p:nvPr/>
        </p:nvSpPr>
        <p:spPr>
          <a:xfrm>
            <a:off x="1589901" y="925896"/>
            <a:ext cx="10087233"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Here you will print the data you collected in to the </a:t>
            </a:r>
            <a:r>
              <a:rPr lang="en-US" dirty="0" err="1">
                <a:latin typeface="Studio-Feixen-Sans"/>
              </a:rPr>
              <a:t>DataFrame</a:t>
            </a:r>
            <a:r>
              <a:rPr lang="en-US" dirty="0">
                <a:latin typeface="Studio-Feixen-Sans"/>
              </a:rPr>
              <a:t>. You should also make sure that the data is sorted by date, because the order of the data is crucial in time series modelling.</a:t>
            </a:r>
            <a:endParaRPr lang="en-IN" dirty="0"/>
          </a:p>
        </p:txBody>
      </p:sp>
      <p:sp>
        <p:nvSpPr>
          <p:cNvPr id="4" name="Rectangle 3">
            <a:extLst>
              <a:ext uri="{FF2B5EF4-FFF2-40B4-BE49-F238E27FC236}">
                <a16:creationId xmlns:a16="http://schemas.microsoft.com/office/drawing/2014/main" id="{B2285559-2AAE-4648-9D10-43C001E35434}"/>
              </a:ext>
            </a:extLst>
          </p:cNvPr>
          <p:cNvSpPr/>
          <p:nvPr/>
        </p:nvSpPr>
        <p:spPr>
          <a:xfrm>
            <a:off x="3764690" y="1809214"/>
            <a:ext cx="6096000" cy="1477328"/>
          </a:xfrm>
          <a:prstGeom prst="rect">
            <a:avLst/>
          </a:prstGeom>
        </p:spPr>
        <p:txBody>
          <a:bodyPr>
            <a:spAutoFit/>
          </a:bodyPr>
          <a:lstStyle/>
          <a:p>
            <a:pPr algn="just"/>
            <a:r>
              <a:rPr lang="en-IN" dirty="0">
                <a:solidFill>
                  <a:schemeClr val="bg1"/>
                </a:solidFill>
              </a:rPr>
              <a:t># Sort </a:t>
            </a:r>
            <a:r>
              <a:rPr lang="en-IN" dirty="0" err="1">
                <a:solidFill>
                  <a:schemeClr val="bg1"/>
                </a:solidFill>
              </a:rPr>
              <a:t>DataFrame</a:t>
            </a:r>
            <a:r>
              <a:rPr lang="en-IN" dirty="0">
                <a:solidFill>
                  <a:schemeClr val="bg1"/>
                </a:solidFill>
              </a:rPr>
              <a:t> by date</a:t>
            </a:r>
          </a:p>
          <a:p>
            <a:pPr algn="just"/>
            <a:r>
              <a:rPr lang="en-IN" dirty="0">
                <a:solidFill>
                  <a:schemeClr val="bg1"/>
                </a:solidFill>
              </a:rPr>
              <a:t>df = </a:t>
            </a:r>
            <a:r>
              <a:rPr lang="en-IN" dirty="0" err="1">
                <a:solidFill>
                  <a:schemeClr val="bg1"/>
                </a:solidFill>
              </a:rPr>
              <a:t>df.sort_values</a:t>
            </a:r>
            <a:r>
              <a:rPr lang="en-IN" dirty="0">
                <a:solidFill>
                  <a:schemeClr val="bg1"/>
                </a:solidFill>
              </a:rPr>
              <a:t>('Date')</a:t>
            </a:r>
          </a:p>
          <a:p>
            <a:pPr algn="just"/>
            <a:endParaRPr lang="en-IN" dirty="0">
              <a:solidFill>
                <a:schemeClr val="bg1"/>
              </a:solidFill>
            </a:endParaRPr>
          </a:p>
          <a:p>
            <a:pPr algn="just"/>
            <a:r>
              <a:rPr lang="en-IN" dirty="0">
                <a:solidFill>
                  <a:schemeClr val="bg1"/>
                </a:solidFill>
              </a:rPr>
              <a:t># Double check the result</a:t>
            </a:r>
          </a:p>
          <a:p>
            <a:pPr algn="just"/>
            <a:r>
              <a:rPr lang="en-IN" dirty="0" err="1">
                <a:solidFill>
                  <a:schemeClr val="bg1"/>
                </a:solidFill>
              </a:rPr>
              <a:t>df.head</a:t>
            </a:r>
            <a:r>
              <a:rPr lang="en-IN" dirty="0">
                <a:solidFill>
                  <a:schemeClr val="bg1"/>
                </a:solidFill>
              </a:rPr>
              <a:t>()</a:t>
            </a:r>
          </a:p>
        </p:txBody>
      </p:sp>
      <p:pic>
        <p:nvPicPr>
          <p:cNvPr id="8" name="Picture 7">
            <a:extLst>
              <a:ext uri="{FF2B5EF4-FFF2-40B4-BE49-F238E27FC236}">
                <a16:creationId xmlns:a16="http://schemas.microsoft.com/office/drawing/2014/main" id="{7404CEDC-A972-43A4-96B5-E34FE2827746}"/>
              </a:ext>
            </a:extLst>
          </p:cNvPr>
          <p:cNvPicPr>
            <a:picLocks noChangeAspect="1"/>
          </p:cNvPicPr>
          <p:nvPr/>
        </p:nvPicPr>
        <p:blipFill>
          <a:blip r:embed="rId2"/>
          <a:stretch>
            <a:fillRect/>
          </a:stretch>
        </p:blipFill>
        <p:spPr>
          <a:xfrm>
            <a:off x="2318308" y="3418497"/>
            <a:ext cx="7838946" cy="3152775"/>
          </a:xfrm>
          <a:prstGeom prst="rect">
            <a:avLst/>
          </a:prstGeom>
        </p:spPr>
      </p:pic>
    </p:spTree>
    <p:extLst>
      <p:ext uri="{BB962C8B-B14F-4D97-AF65-F5344CB8AC3E}">
        <p14:creationId xmlns:p14="http://schemas.microsoft.com/office/powerpoint/2010/main" val="326266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5903-8E0C-4516-97F8-B8F3B7094ADF}"/>
              </a:ext>
            </a:extLst>
          </p:cNvPr>
          <p:cNvSpPr>
            <a:spLocks noGrp="1"/>
          </p:cNvSpPr>
          <p:nvPr>
            <p:ph type="title"/>
          </p:nvPr>
        </p:nvSpPr>
        <p:spPr>
          <a:xfrm>
            <a:off x="1143001" y="0"/>
            <a:ext cx="9905998" cy="1478570"/>
          </a:xfrm>
        </p:spPr>
        <p:txBody>
          <a:bodyPr/>
          <a:lstStyle/>
          <a:p>
            <a:r>
              <a:rPr lang="en-IN" b="1" dirty="0">
                <a:solidFill>
                  <a:schemeClr val="bg1"/>
                </a:solidFill>
              </a:rPr>
              <a:t>Data</a:t>
            </a:r>
            <a:r>
              <a:rPr lang="en-IN" b="1" dirty="0"/>
              <a:t> </a:t>
            </a:r>
            <a:r>
              <a:rPr lang="en-IN" b="1" dirty="0">
                <a:solidFill>
                  <a:schemeClr val="bg1"/>
                </a:solidFill>
              </a:rPr>
              <a:t>Visualization</a:t>
            </a:r>
            <a:br>
              <a:rPr lang="en-IN" b="1" dirty="0"/>
            </a:br>
            <a:endParaRPr lang="en-IN" dirty="0"/>
          </a:p>
        </p:txBody>
      </p:sp>
      <p:sp>
        <p:nvSpPr>
          <p:cNvPr id="3" name="Rectangle 2">
            <a:extLst>
              <a:ext uri="{FF2B5EF4-FFF2-40B4-BE49-F238E27FC236}">
                <a16:creationId xmlns:a16="http://schemas.microsoft.com/office/drawing/2014/main" id="{9BBD4080-70C3-4DBB-9633-C51D418976AF}"/>
              </a:ext>
            </a:extLst>
          </p:cNvPr>
          <p:cNvSpPr/>
          <p:nvPr/>
        </p:nvSpPr>
        <p:spPr>
          <a:xfrm>
            <a:off x="1478691" y="739285"/>
            <a:ext cx="10025449"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Now let's see what sort of data you have. You want data with various patterns occurring over time.</a:t>
            </a:r>
            <a:endParaRPr lang="en-IN" dirty="0"/>
          </a:p>
        </p:txBody>
      </p:sp>
      <p:sp>
        <p:nvSpPr>
          <p:cNvPr id="4" name="Rectangle 3">
            <a:extLst>
              <a:ext uri="{FF2B5EF4-FFF2-40B4-BE49-F238E27FC236}">
                <a16:creationId xmlns:a16="http://schemas.microsoft.com/office/drawing/2014/main" id="{1C77116E-0DA6-47E4-B482-80B719D24A34}"/>
              </a:ext>
            </a:extLst>
          </p:cNvPr>
          <p:cNvSpPr/>
          <p:nvPr/>
        </p:nvSpPr>
        <p:spPr>
          <a:xfrm>
            <a:off x="3122141" y="1340692"/>
            <a:ext cx="7010400" cy="1754326"/>
          </a:xfrm>
          <a:prstGeom prst="rect">
            <a:avLst/>
          </a:prstGeom>
        </p:spPr>
        <p:txBody>
          <a:bodyPr wrap="square">
            <a:spAutoFit/>
          </a:bodyPr>
          <a:lstStyle/>
          <a:p>
            <a:r>
              <a:rPr lang="en-IN" dirty="0" err="1">
                <a:solidFill>
                  <a:schemeClr val="bg1"/>
                </a:solidFill>
              </a:rPr>
              <a:t>plt.figure</a:t>
            </a:r>
            <a:r>
              <a:rPr lang="en-IN" dirty="0">
                <a:solidFill>
                  <a:schemeClr val="bg1"/>
                </a:solidFill>
              </a:rPr>
              <a:t>(</a:t>
            </a:r>
            <a:r>
              <a:rPr lang="en-IN" dirty="0" err="1">
                <a:solidFill>
                  <a:schemeClr val="bg1"/>
                </a:solidFill>
              </a:rPr>
              <a:t>figsize</a:t>
            </a:r>
            <a:r>
              <a:rPr lang="en-IN" dirty="0">
                <a:solidFill>
                  <a:schemeClr val="bg1"/>
                </a:solidFill>
              </a:rPr>
              <a:t> = (18,9))</a:t>
            </a:r>
          </a:p>
          <a:p>
            <a:r>
              <a:rPr lang="en-IN" dirty="0" err="1">
                <a:solidFill>
                  <a:schemeClr val="bg1"/>
                </a:solidFill>
              </a:rPr>
              <a:t>plt.plot</a:t>
            </a:r>
            <a:r>
              <a:rPr lang="en-IN" dirty="0">
                <a:solidFill>
                  <a:schemeClr val="bg1"/>
                </a:solidFill>
              </a:rPr>
              <a:t>(range(</a:t>
            </a:r>
            <a:r>
              <a:rPr lang="en-IN" dirty="0" err="1">
                <a:solidFill>
                  <a:schemeClr val="bg1"/>
                </a:solidFill>
              </a:rPr>
              <a:t>df.shape</a:t>
            </a:r>
            <a:r>
              <a:rPr lang="en-IN" dirty="0">
                <a:solidFill>
                  <a:schemeClr val="bg1"/>
                </a:solidFill>
              </a:rPr>
              <a:t>[0]),(df['Low']+df['High'])/2.0)</a:t>
            </a:r>
          </a:p>
          <a:p>
            <a:r>
              <a:rPr lang="en-IN" dirty="0" err="1">
                <a:solidFill>
                  <a:schemeClr val="bg1"/>
                </a:solidFill>
              </a:rPr>
              <a:t>plt.xticks</a:t>
            </a:r>
            <a:r>
              <a:rPr lang="en-IN" dirty="0">
                <a:solidFill>
                  <a:schemeClr val="bg1"/>
                </a:solidFill>
              </a:rPr>
              <a:t>(range(0,df.shape[0],500),df['Date'].</a:t>
            </a:r>
            <a:r>
              <a:rPr lang="en-IN" dirty="0" err="1">
                <a:solidFill>
                  <a:schemeClr val="bg1"/>
                </a:solidFill>
              </a:rPr>
              <a:t>loc</a:t>
            </a:r>
            <a:r>
              <a:rPr lang="en-IN" dirty="0">
                <a:solidFill>
                  <a:schemeClr val="bg1"/>
                </a:solidFill>
              </a:rPr>
              <a:t>[::500],rotation=45)</a:t>
            </a:r>
          </a:p>
          <a:p>
            <a:r>
              <a:rPr lang="en-IN" dirty="0" err="1">
                <a:solidFill>
                  <a:schemeClr val="bg1"/>
                </a:solidFill>
              </a:rPr>
              <a:t>plt.xlabel</a:t>
            </a:r>
            <a:r>
              <a:rPr lang="en-IN" dirty="0">
                <a:solidFill>
                  <a:schemeClr val="bg1"/>
                </a:solidFill>
              </a:rPr>
              <a:t>('Date',</a:t>
            </a:r>
            <a:r>
              <a:rPr lang="en-IN" dirty="0" err="1">
                <a:solidFill>
                  <a:schemeClr val="bg1"/>
                </a:solidFill>
              </a:rPr>
              <a:t>fontsize</a:t>
            </a:r>
            <a:r>
              <a:rPr lang="en-IN" dirty="0">
                <a:solidFill>
                  <a:schemeClr val="bg1"/>
                </a:solidFill>
              </a:rPr>
              <a:t>=18)</a:t>
            </a:r>
          </a:p>
          <a:p>
            <a:r>
              <a:rPr lang="en-IN" dirty="0" err="1">
                <a:solidFill>
                  <a:schemeClr val="bg1"/>
                </a:solidFill>
              </a:rPr>
              <a:t>plt.ylabel</a:t>
            </a:r>
            <a:r>
              <a:rPr lang="en-IN" dirty="0">
                <a:solidFill>
                  <a:schemeClr val="bg1"/>
                </a:solidFill>
              </a:rPr>
              <a:t>('Mid Price',</a:t>
            </a:r>
            <a:r>
              <a:rPr lang="en-IN" dirty="0" err="1">
                <a:solidFill>
                  <a:schemeClr val="bg1"/>
                </a:solidFill>
              </a:rPr>
              <a:t>fontsize</a:t>
            </a:r>
            <a:r>
              <a:rPr lang="en-IN" dirty="0">
                <a:solidFill>
                  <a:schemeClr val="bg1"/>
                </a:solidFill>
              </a:rPr>
              <a:t>=18)</a:t>
            </a:r>
          </a:p>
          <a:p>
            <a:r>
              <a:rPr lang="en-IN" dirty="0" err="1">
                <a:solidFill>
                  <a:schemeClr val="bg1"/>
                </a:solidFill>
              </a:rPr>
              <a:t>plt.show</a:t>
            </a:r>
            <a:r>
              <a:rPr lang="en-IN" dirty="0">
                <a:solidFill>
                  <a:schemeClr val="bg1"/>
                </a:solidFill>
              </a:rPr>
              <a:t>()</a:t>
            </a:r>
          </a:p>
        </p:txBody>
      </p:sp>
      <p:pic>
        <p:nvPicPr>
          <p:cNvPr id="7" name="Picture 6">
            <a:extLst>
              <a:ext uri="{FF2B5EF4-FFF2-40B4-BE49-F238E27FC236}">
                <a16:creationId xmlns:a16="http://schemas.microsoft.com/office/drawing/2014/main" id="{79C2EF1F-FB79-4846-8668-5CD8386F35D1}"/>
              </a:ext>
            </a:extLst>
          </p:cNvPr>
          <p:cNvPicPr>
            <a:picLocks noChangeAspect="1"/>
          </p:cNvPicPr>
          <p:nvPr/>
        </p:nvPicPr>
        <p:blipFill>
          <a:blip r:embed="rId2"/>
          <a:stretch>
            <a:fillRect/>
          </a:stretch>
        </p:blipFill>
        <p:spPr>
          <a:xfrm>
            <a:off x="2370566" y="3232897"/>
            <a:ext cx="6761077" cy="3415906"/>
          </a:xfrm>
          <a:prstGeom prst="rect">
            <a:avLst/>
          </a:prstGeom>
        </p:spPr>
      </p:pic>
    </p:spTree>
    <p:extLst>
      <p:ext uri="{BB962C8B-B14F-4D97-AF65-F5344CB8AC3E}">
        <p14:creationId xmlns:p14="http://schemas.microsoft.com/office/powerpoint/2010/main" val="82603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6C0-44DD-4FE9-B9B0-35F2BDB36A5F}"/>
              </a:ext>
            </a:extLst>
          </p:cNvPr>
          <p:cNvSpPr>
            <a:spLocks noGrp="1"/>
          </p:cNvSpPr>
          <p:nvPr>
            <p:ph type="title"/>
          </p:nvPr>
        </p:nvSpPr>
        <p:spPr>
          <a:xfrm>
            <a:off x="721284" y="408453"/>
            <a:ext cx="9905998" cy="1478570"/>
          </a:xfrm>
        </p:spPr>
        <p:txBody>
          <a:bodyPr>
            <a:normAutofit fontScale="90000"/>
          </a:bodyPr>
          <a:lstStyle/>
          <a:p>
            <a:r>
              <a:rPr lang="en-US" b="1" dirty="0">
                <a:solidFill>
                  <a:schemeClr val="bg1"/>
                </a:solidFill>
              </a:rPr>
              <a:t>Splitting Data into a Training set and a Test set</a:t>
            </a:r>
            <a:br>
              <a:rPr lang="en-US" b="1" dirty="0">
                <a:solidFill>
                  <a:schemeClr val="bg1"/>
                </a:solidFill>
              </a:rPr>
            </a:br>
            <a:endParaRPr lang="en-IN" dirty="0">
              <a:solidFill>
                <a:schemeClr val="bg1"/>
              </a:solidFill>
            </a:endParaRPr>
          </a:p>
        </p:txBody>
      </p:sp>
      <p:sp>
        <p:nvSpPr>
          <p:cNvPr id="3" name="Rectangle 2">
            <a:extLst>
              <a:ext uri="{FF2B5EF4-FFF2-40B4-BE49-F238E27FC236}">
                <a16:creationId xmlns:a16="http://schemas.microsoft.com/office/drawing/2014/main" id="{EF3F99FA-1359-4041-BF3B-532ABAF45AB4}"/>
              </a:ext>
            </a:extLst>
          </p:cNvPr>
          <p:cNvSpPr/>
          <p:nvPr/>
        </p:nvSpPr>
        <p:spPr>
          <a:xfrm>
            <a:off x="1145058" y="1351903"/>
            <a:ext cx="8493211"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You will use the mid price calculated by taking the average of the highest and lowest recorded prices on a day.</a:t>
            </a:r>
            <a:endParaRPr lang="en-IN" dirty="0"/>
          </a:p>
        </p:txBody>
      </p:sp>
      <p:sp>
        <p:nvSpPr>
          <p:cNvPr id="4" name="Rectangle 3">
            <a:extLst>
              <a:ext uri="{FF2B5EF4-FFF2-40B4-BE49-F238E27FC236}">
                <a16:creationId xmlns:a16="http://schemas.microsoft.com/office/drawing/2014/main" id="{CA4AE709-102F-465A-BC17-AD0B07484BDE}"/>
              </a:ext>
            </a:extLst>
          </p:cNvPr>
          <p:cNvSpPr/>
          <p:nvPr/>
        </p:nvSpPr>
        <p:spPr>
          <a:xfrm>
            <a:off x="2800863" y="2262061"/>
            <a:ext cx="6096000" cy="1200329"/>
          </a:xfrm>
          <a:prstGeom prst="rect">
            <a:avLst/>
          </a:prstGeom>
        </p:spPr>
        <p:txBody>
          <a:bodyPr>
            <a:spAutoFit/>
          </a:bodyPr>
          <a:lstStyle/>
          <a:p>
            <a:r>
              <a:rPr lang="en-IN" dirty="0">
                <a:solidFill>
                  <a:schemeClr val="bg1"/>
                </a:solidFill>
              </a:rPr>
              <a:t># First calculate the mid prices from the highest and lowest</a:t>
            </a:r>
          </a:p>
          <a:p>
            <a:r>
              <a:rPr lang="en-IN" dirty="0" err="1">
                <a:solidFill>
                  <a:schemeClr val="bg1"/>
                </a:solidFill>
              </a:rPr>
              <a:t>high_prices</a:t>
            </a:r>
            <a:r>
              <a:rPr lang="en-IN" dirty="0">
                <a:solidFill>
                  <a:schemeClr val="bg1"/>
                </a:solidFill>
              </a:rPr>
              <a:t> = </a:t>
            </a:r>
            <a:r>
              <a:rPr lang="en-IN" dirty="0" err="1">
                <a:solidFill>
                  <a:schemeClr val="bg1"/>
                </a:solidFill>
              </a:rPr>
              <a:t>df.loc</a:t>
            </a:r>
            <a:r>
              <a:rPr lang="en-IN" dirty="0">
                <a:solidFill>
                  <a:schemeClr val="bg1"/>
                </a:solidFill>
              </a:rPr>
              <a:t>[:,'High'].</a:t>
            </a:r>
            <a:r>
              <a:rPr lang="en-IN" dirty="0" err="1">
                <a:solidFill>
                  <a:schemeClr val="bg1"/>
                </a:solidFill>
              </a:rPr>
              <a:t>as_matrix</a:t>
            </a:r>
            <a:r>
              <a:rPr lang="en-IN" dirty="0">
                <a:solidFill>
                  <a:schemeClr val="bg1"/>
                </a:solidFill>
              </a:rPr>
              <a:t>()</a:t>
            </a:r>
          </a:p>
          <a:p>
            <a:r>
              <a:rPr lang="en-IN" dirty="0" err="1">
                <a:solidFill>
                  <a:schemeClr val="bg1"/>
                </a:solidFill>
              </a:rPr>
              <a:t>low_prices</a:t>
            </a:r>
            <a:r>
              <a:rPr lang="en-IN" dirty="0">
                <a:solidFill>
                  <a:schemeClr val="bg1"/>
                </a:solidFill>
              </a:rPr>
              <a:t> = </a:t>
            </a:r>
            <a:r>
              <a:rPr lang="en-IN" dirty="0" err="1">
                <a:solidFill>
                  <a:schemeClr val="bg1"/>
                </a:solidFill>
              </a:rPr>
              <a:t>df.loc</a:t>
            </a:r>
            <a:r>
              <a:rPr lang="en-IN" dirty="0">
                <a:solidFill>
                  <a:schemeClr val="bg1"/>
                </a:solidFill>
              </a:rPr>
              <a:t>[:,'Low'].</a:t>
            </a:r>
            <a:r>
              <a:rPr lang="en-IN" dirty="0" err="1">
                <a:solidFill>
                  <a:schemeClr val="bg1"/>
                </a:solidFill>
              </a:rPr>
              <a:t>as_matrix</a:t>
            </a:r>
            <a:r>
              <a:rPr lang="en-IN" dirty="0">
                <a:solidFill>
                  <a:schemeClr val="bg1"/>
                </a:solidFill>
              </a:rPr>
              <a:t>()</a:t>
            </a:r>
          </a:p>
          <a:p>
            <a:r>
              <a:rPr lang="en-IN" dirty="0" err="1">
                <a:solidFill>
                  <a:schemeClr val="bg1"/>
                </a:solidFill>
              </a:rPr>
              <a:t>mid_prices</a:t>
            </a:r>
            <a:r>
              <a:rPr lang="en-IN" dirty="0">
                <a:solidFill>
                  <a:schemeClr val="bg1"/>
                </a:solidFill>
              </a:rPr>
              <a:t> = (</a:t>
            </a:r>
            <a:r>
              <a:rPr lang="en-IN" dirty="0" err="1">
                <a:solidFill>
                  <a:schemeClr val="bg1"/>
                </a:solidFill>
              </a:rPr>
              <a:t>high_prices+low_prices</a:t>
            </a:r>
            <a:r>
              <a:rPr lang="en-IN" dirty="0">
                <a:solidFill>
                  <a:schemeClr val="bg1"/>
                </a:solidFill>
              </a:rPr>
              <a:t>)/2.0</a:t>
            </a:r>
          </a:p>
        </p:txBody>
      </p:sp>
      <p:sp>
        <p:nvSpPr>
          <p:cNvPr id="5" name="Rectangle 4">
            <a:extLst>
              <a:ext uri="{FF2B5EF4-FFF2-40B4-BE49-F238E27FC236}">
                <a16:creationId xmlns:a16="http://schemas.microsoft.com/office/drawing/2014/main" id="{D0E2DD70-F172-4E86-ABE1-3C80A33D2EA2}"/>
              </a:ext>
            </a:extLst>
          </p:cNvPr>
          <p:cNvSpPr/>
          <p:nvPr/>
        </p:nvSpPr>
        <p:spPr>
          <a:xfrm>
            <a:off x="1219198" y="3995774"/>
            <a:ext cx="9259331"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Now you can split the training data and test data. The training data will be the first 11,000 data points of the time series and rest will be test data</a:t>
            </a:r>
            <a:r>
              <a:rPr lang="en-US" dirty="0">
                <a:solidFill>
                  <a:srgbClr val="05192D"/>
                </a:solidFill>
                <a:latin typeface="Studio-Feixen-Sans"/>
              </a:rPr>
              <a:t>.</a:t>
            </a:r>
            <a:endParaRPr lang="en-IN" dirty="0"/>
          </a:p>
        </p:txBody>
      </p:sp>
      <p:sp>
        <p:nvSpPr>
          <p:cNvPr id="6" name="Rectangle 5">
            <a:extLst>
              <a:ext uri="{FF2B5EF4-FFF2-40B4-BE49-F238E27FC236}">
                <a16:creationId xmlns:a16="http://schemas.microsoft.com/office/drawing/2014/main" id="{088BD98C-10E4-40A3-8630-58501788B3D0}"/>
              </a:ext>
            </a:extLst>
          </p:cNvPr>
          <p:cNvSpPr/>
          <p:nvPr/>
        </p:nvSpPr>
        <p:spPr>
          <a:xfrm>
            <a:off x="3542269" y="5082188"/>
            <a:ext cx="6096000" cy="646331"/>
          </a:xfrm>
          <a:prstGeom prst="rect">
            <a:avLst/>
          </a:prstGeom>
        </p:spPr>
        <p:txBody>
          <a:bodyPr>
            <a:spAutoFit/>
          </a:bodyPr>
          <a:lstStyle/>
          <a:p>
            <a:r>
              <a:rPr lang="en-IN" dirty="0" err="1">
                <a:solidFill>
                  <a:schemeClr val="bg1"/>
                </a:solidFill>
              </a:rPr>
              <a:t>train_data</a:t>
            </a:r>
            <a:r>
              <a:rPr lang="en-IN" dirty="0">
                <a:solidFill>
                  <a:schemeClr val="bg1"/>
                </a:solidFill>
              </a:rPr>
              <a:t> = </a:t>
            </a:r>
            <a:r>
              <a:rPr lang="en-IN" dirty="0" err="1">
                <a:solidFill>
                  <a:schemeClr val="bg1"/>
                </a:solidFill>
              </a:rPr>
              <a:t>mid_prices</a:t>
            </a:r>
            <a:r>
              <a:rPr lang="en-IN" dirty="0">
                <a:solidFill>
                  <a:schemeClr val="bg1"/>
                </a:solidFill>
              </a:rPr>
              <a:t>[:11000]</a:t>
            </a:r>
          </a:p>
          <a:p>
            <a:r>
              <a:rPr lang="en-IN" dirty="0" err="1">
                <a:solidFill>
                  <a:schemeClr val="bg1"/>
                </a:solidFill>
              </a:rPr>
              <a:t>test_data</a:t>
            </a:r>
            <a:r>
              <a:rPr lang="en-IN" dirty="0">
                <a:solidFill>
                  <a:schemeClr val="bg1"/>
                </a:solidFill>
              </a:rPr>
              <a:t> = </a:t>
            </a:r>
            <a:r>
              <a:rPr lang="en-IN" dirty="0" err="1">
                <a:solidFill>
                  <a:schemeClr val="bg1"/>
                </a:solidFill>
              </a:rPr>
              <a:t>mid_prices</a:t>
            </a:r>
            <a:r>
              <a:rPr lang="en-IN" dirty="0">
                <a:solidFill>
                  <a:schemeClr val="bg1"/>
                </a:solidFill>
              </a:rPr>
              <a:t>[11000:]</a:t>
            </a:r>
          </a:p>
        </p:txBody>
      </p:sp>
    </p:spTree>
    <p:extLst>
      <p:ext uri="{BB962C8B-B14F-4D97-AF65-F5344CB8AC3E}">
        <p14:creationId xmlns:p14="http://schemas.microsoft.com/office/powerpoint/2010/main" val="37570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93C7B7-F19A-4F77-8813-6EB5C4A22A8A}"/>
              </a:ext>
            </a:extLst>
          </p:cNvPr>
          <p:cNvSpPr/>
          <p:nvPr/>
        </p:nvSpPr>
        <p:spPr>
          <a:xfrm>
            <a:off x="1243912" y="404317"/>
            <a:ext cx="9012195" cy="5847755"/>
          </a:xfrm>
          <a:prstGeom prst="rect">
            <a:avLst/>
          </a:prstGeom>
        </p:spPr>
        <p:txBody>
          <a:bodyPr wrap="square">
            <a:spAutoFit/>
          </a:bodyPr>
          <a:lstStyle/>
          <a:p>
            <a:r>
              <a:rPr lang="en-US" sz="3200" b="1" dirty="0">
                <a:solidFill>
                  <a:srgbClr val="222222"/>
                </a:solidFill>
                <a:latin typeface="Lato"/>
              </a:rPr>
              <a:t>Conclusion</a:t>
            </a:r>
          </a:p>
          <a:p>
            <a:endParaRPr lang="en-US" b="1" dirty="0">
              <a:solidFill>
                <a:srgbClr val="222222"/>
              </a:solidFill>
              <a:latin typeface="Lato"/>
            </a:endParaRPr>
          </a:p>
          <a:p>
            <a:pPr marL="285750" indent="-285750" algn="just">
              <a:buFont typeface="Wingdings" panose="05000000000000000000" pitchFamily="2" charset="2"/>
              <a:buChar char="Ø"/>
            </a:pPr>
            <a:r>
              <a:rPr lang="en-US" dirty="0">
                <a:latin typeface="Lato"/>
              </a:rPr>
              <a:t>However, with the introduction of Machine Learning and its strong algorithms, the most recent market research and Stock Price Prediction using machine learning advancements have begun to include such approaches in analyzing stock market data. The Opening Value of the stock, the Highest and Lowest values of that stock on the same day, as well as the Closing Value at the end of the day are all indicated for each date. Furthermore, the total volume of the stocks in the market is provided; with this information, it is up to the job of a Machine Learning Data Scientist to look at the data and develop different algorithms that may help in finding appropriate stocks values.</a:t>
            </a:r>
          </a:p>
          <a:p>
            <a:pPr algn="just"/>
            <a:endParaRPr lang="en-US" dirty="0">
              <a:latin typeface="Lato"/>
            </a:endParaRPr>
          </a:p>
          <a:p>
            <a:pPr marL="285750" indent="-285750" algn="just">
              <a:buFont typeface="Wingdings" panose="05000000000000000000" pitchFamily="2" charset="2"/>
              <a:buChar char="Ø"/>
            </a:pPr>
            <a:r>
              <a:rPr lang="en-US" dirty="0">
                <a:latin typeface="Lato"/>
              </a:rPr>
              <a:t>Predicting the stock market was a time-consuming and laborious procedure a few years or even a decade ago. However, with the application of machine learning for stock market forecasts, the procedure has become much simpler. Machine learning not only saves time and resources but also outperforms people in terms of performance. it will always prefer to use a trained computer algorithm since it will advise you based only on facts, numbers, and data and will not factor in emotions or prejudice. It would be interesting to incorporate sentiment analysis on news &amp; social media regarding the stock market in general, as well as a given stock of interest</a:t>
            </a:r>
            <a:r>
              <a:rPr lang="en-US" dirty="0">
                <a:solidFill>
                  <a:srgbClr val="222222"/>
                </a:solidFill>
                <a:latin typeface="Lato"/>
              </a:rPr>
              <a:t>.</a:t>
            </a:r>
          </a:p>
        </p:txBody>
      </p:sp>
    </p:spTree>
    <p:extLst>
      <p:ext uri="{BB962C8B-B14F-4D97-AF65-F5344CB8AC3E}">
        <p14:creationId xmlns:p14="http://schemas.microsoft.com/office/powerpoint/2010/main" val="54481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CC20FE-D1D6-4393-AB2E-C0B8A0F12A6A}"/>
              </a:ext>
            </a:extLst>
          </p:cNvPr>
          <p:cNvSpPr>
            <a:spLocks noGrp="1"/>
          </p:cNvSpPr>
          <p:nvPr>
            <p:ph type="title"/>
          </p:nvPr>
        </p:nvSpPr>
        <p:spPr/>
        <p:txBody>
          <a:bodyPr/>
          <a:lstStyle/>
          <a:p>
            <a:r>
              <a:rPr lang="en-US">
                <a:solidFill>
                  <a:schemeClr val="bg1">
                    <a:lumMod val="95000"/>
                    <a:lumOff val="5000"/>
                  </a:schemeClr>
                </a:solidFill>
              </a:rPr>
              <a:t>Introduction</a:t>
            </a:r>
            <a:r>
              <a:rPr lang="en-US"/>
              <a:t> </a:t>
            </a:r>
            <a:endParaRPr lang="en-IN"/>
          </a:p>
        </p:txBody>
      </p:sp>
      <p:sp>
        <p:nvSpPr>
          <p:cNvPr id="5" name="Rectangle 4">
            <a:extLst>
              <a:ext uri="{FF2B5EF4-FFF2-40B4-BE49-F238E27FC236}">
                <a16:creationId xmlns:a16="http://schemas.microsoft.com/office/drawing/2014/main" id="{57731D21-EA9A-48C5-89D7-A760294A5BD4}"/>
              </a:ext>
            </a:extLst>
          </p:cNvPr>
          <p:cNvSpPr/>
          <p:nvPr/>
        </p:nvSpPr>
        <p:spPr>
          <a:xfrm>
            <a:off x="2202873" y="1763509"/>
            <a:ext cx="8229600" cy="4093428"/>
          </a:xfrm>
          <a:prstGeom prst="rect">
            <a:avLst/>
          </a:prstGeom>
        </p:spPr>
        <p:txBody>
          <a:bodyPr wrap="square">
            <a:spAutoFit/>
          </a:bodyPr>
          <a:lstStyle/>
          <a:p>
            <a:pPr marL="342900" indent="-342900">
              <a:buFont typeface="Wingdings" panose="05000000000000000000" pitchFamily="2" charset="2"/>
              <a:buChar char="Ø"/>
            </a:pPr>
            <a:r>
              <a:rPr lang="en-US" sz="2000" b="1"/>
              <a:t>Stock Market is a major factor that defines how successful a company is. Google, Apple and others are major players in the market and how these companies fare on the market can impact other companies.</a:t>
            </a:r>
          </a:p>
          <a:p>
            <a:pPr marL="342900" indent="-342900">
              <a:buFont typeface="Wingdings" panose="05000000000000000000" pitchFamily="2" charset="2"/>
              <a:buChar char="Ø"/>
            </a:pPr>
            <a:endParaRPr lang="en-US" sz="2000" b="1"/>
          </a:p>
          <a:p>
            <a:pPr marL="342900" indent="-342900">
              <a:buFont typeface="Wingdings" panose="05000000000000000000" pitchFamily="2" charset="2"/>
              <a:buChar char="Ø"/>
            </a:pPr>
            <a:r>
              <a:rPr lang="en-US" sz="2000" b="1"/>
              <a:t> So, how these companies do on the market in the future should be of great importance. This neural network attempts to do the same for Google's stock price from beginning of 2012 to the end of 2016 and predict upon data it has not been trained upon.</a:t>
            </a:r>
          </a:p>
          <a:p>
            <a:pPr marL="342900" indent="-342900">
              <a:buFont typeface="Wingdings" panose="05000000000000000000" pitchFamily="2" charset="2"/>
              <a:buChar char="Ø"/>
            </a:pPr>
            <a:endParaRPr lang="en-US" sz="2000" b="1"/>
          </a:p>
          <a:p>
            <a:pPr marL="342900" indent="-342900">
              <a:buFont typeface="Wingdings" panose="05000000000000000000" pitchFamily="2" charset="2"/>
              <a:buChar char="Ø"/>
            </a:pPr>
            <a:r>
              <a:rPr lang="en-US" sz="2000" b="1"/>
              <a:t> A specific kind of Neural Network called the Recurrent Neural Network has been used for the purpose. The RNN is a specially designed neural network that is used for time-series analysis viz., each layer predicts its output based on the output of the previous layer .</a:t>
            </a:r>
            <a:endParaRPr lang="en-IN" sz="2000" b="1"/>
          </a:p>
        </p:txBody>
      </p:sp>
    </p:spTree>
    <p:extLst>
      <p:ext uri="{BB962C8B-B14F-4D97-AF65-F5344CB8AC3E}">
        <p14:creationId xmlns:p14="http://schemas.microsoft.com/office/powerpoint/2010/main" val="352295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374174-F66C-428A-A3DC-E891950D3E14}"/>
              </a:ext>
            </a:extLst>
          </p:cNvPr>
          <p:cNvSpPr/>
          <p:nvPr/>
        </p:nvSpPr>
        <p:spPr>
          <a:xfrm>
            <a:off x="2809009" y="1609957"/>
            <a:ext cx="6096000" cy="4801314"/>
          </a:xfrm>
          <a:prstGeom prst="rect">
            <a:avLst/>
          </a:prstGeom>
        </p:spPr>
        <p:txBody>
          <a:bodyPr>
            <a:spAutoFit/>
          </a:bodyPr>
          <a:lstStyle/>
          <a:p>
            <a:pPr marL="285750" indent="-285750">
              <a:buFont typeface="Wingdings" panose="05000000000000000000" pitchFamily="2" charset="2"/>
              <a:buChar char="Ø"/>
            </a:pPr>
            <a:r>
              <a:rPr lang="en-US" dirty="0"/>
              <a:t> This model consist of the following steps Step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Data Preparation The model will predict based on date and opening value. The opening value is the value the market opens at for that particular trade day. The data collected was normalized for values between 0 and 1 using Equation </a:t>
            </a:r>
          </a:p>
          <a:p>
            <a:pPr marL="285750" indent="-285750">
              <a:buFont typeface="Wingdings" panose="05000000000000000000" pitchFamily="2" charset="2"/>
              <a:buChar char="Ø"/>
            </a:pPr>
            <a:endParaRPr lang="en-US" dirty="0"/>
          </a:p>
          <a:p>
            <a:r>
              <a:rPr lang="en-US" dirty="0"/>
              <a:t>                   </a:t>
            </a:r>
            <a:r>
              <a:rPr lang="en-US" dirty="0" err="1"/>
              <a:t>xnew</a:t>
            </a:r>
            <a:r>
              <a:rPr lang="en-US" dirty="0"/>
              <a:t>= x−</a:t>
            </a:r>
            <a:r>
              <a:rPr lang="en-US" dirty="0" err="1"/>
              <a:t>xmin</a:t>
            </a:r>
            <a:r>
              <a:rPr lang="en-US" dirty="0"/>
              <a:t> </a:t>
            </a:r>
            <a:r>
              <a:rPr lang="en-US" dirty="0" err="1"/>
              <a:t>xmax−xmin</a:t>
            </a:r>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scaled data is them recreated to a data structure with 40 and 60 time steps and 1 output which will be used as an input for the LSTM in which the output is decided by the previous 80 inputs and so 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Then the data is reshaped based on three dimensions: number of stock prices, the number of time steps and the number of indicators.</a:t>
            </a:r>
            <a:endParaRPr lang="en-IN" dirty="0"/>
          </a:p>
        </p:txBody>
      </p:sp>
      <p:sp>
        <p:nvSpPr>
          <p:cNvPr id="6" name="Rectangle 5">
            <a:extLst>
              <a:ext uri="{FF2B5EF4-FFF2-40B4-BE49-F238E27FC236}">
                <a16:creationId xmlns:a16="http://schemas.microsoft.com/office/drawing/2014/main" id="{5CAFC029-1B5F-4A45-928E-E254AFD92652}"/>
              </a:ext>
            </a:extLst>
          </p:cNvPr>
          <p:cNvSpPr/>
          <p:nvPr/>
        </p:nvSpPr>
        <p:spPr>
          <a:xfrm>
            <a:off x="1683357" y="823252"/>
            <a:ext cx="2576915" cy="461665"/>
          </a:xfrm>
          <a:prstGeom prst="rect">
            <a:avLst/>
          </a:prstGeom>
        </p:spPr>
        <p:txBody>
          <a:bodyPr wrap="square">
            <a:spAutoFit/>
          </a:bodyPr>
          <a:lstStyle/>
          <a:p>
            <a:r>
              <a:rPr lang="en-IN" sz="2400" b="1" dirty="0">
                <a:solidFill>
                  <a:schemeClr val="bg1">
                    <a:lumMod val="95000"/>
                    <a:lumOff val="5000"/>
                  </a:schemeClr>
                </a:solidFill>
              </a:rPr>
              <a:t>Methodology Used</a:t>
            </a:r>
          </a:p>
        </p:txBody>
      </p:sp>
    </p:spTree>
    <p:extLst>
      <p:ext uri="{BB962C8B-B14F-4D97-AF65-F5344CB8AC3E}">
        <p14:creationId xmlns:p14="http://schemas.microsoft.com/office/powerpoint/2010/main" val="119091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5DA24-8332-407F-A9C6-469DF932B96E}"/>
              </a:ext>
            </a:extLst>
          </p:cNvPr>
          <p:cNvPicPr>
            <a:picLocks noChangeAspect="1"/>
          </p:cNvPicPr>
          <p:nvPr/>
        </p:nvPicPr>
        <p:blipFill>
          <a:blip r:embed="rId2"/>
          <a:stretch>
            <a:fillRect/>
          </a:stretch>
        </p:blipFill>
        <p:spPr>
          <a:xfrm>
            <a:off x="7741228" y="1995055"/>
            <a:ext cx="4166754" cy="2722418"/>
          </a:xfrm>
          <a:prstGeom prst="rect">
            <a:avLst/>
          </a:prstGeom>
        </p:spPr>
      </p:pic>
      <p:sp>
        <p:nvSpPr>
          <p:cNvPr id="6" name="Rectangle 5">
            <a:extLst>
              <a:ext uri="{FF2B5EF4-FFF2-40B4-BE49-F238E27FC236}">
                <a16:creationId xmlns:a16="http://schemas.microsoft.com/office/drawing/2014/main" id="{E2168F7B-D8E7-45BD-8AEC-8D3F5D1C3DCD}"/>
              </a:ext>
            </a:extLst>
          </p:cNvPr>
          <p:cNvSpPr/>
          <p:nvPr/>
        </p:nvSpPr>
        <p:spPr>
          <a:xfrm>
            <a:off x="2133598" y="1772518"/>
            <a:ext cx="5368637" cy="2308324"/>
          </a:xfrm>
          <a:prstGeom prst="rect">
            <a:avLst/>
          </a:prstGeom>
        </p:spPr>
        <p:txBody>
          <a:bodyPr wrap="square">
            <a:spAutoFit/>
          </a:bodyPr>
          <a:lstStyle/>
          <a:p>
            <a:pPr marL="285750" indent="-285750">
              <a:buFont typeface="Wingdings" panose="05000000000000000000" pitchFamily="2" charset="2"/>
              <a:buChar char="Ø"/>
            </a:pPr>
            <a:r>
              <a:rPr lang="en-US" dirty="0"/>
              <a:t>In the neural network model, a LSTM with 50 input neurons and add a Dropout layer with forty percent ignorance viz 20 neurons will be ignored during training for regularization.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the second and the third layer the model mimics the input layer with the same parameters thereby creating a stacked LSTM.</a:t>
            </a:r>
            <a:endParaRPr lang="en-IN" dirty="0"/>
          </a:p>
        </p:txBody>
      </p:sp>
      <p:sp>
        <p:nvSpPr>
          <p:cNvPr id="7" name="Rectangle 6">
            <a:extLst>
              <a:ext uri="{FF2B5EF4-FFF2-40B4-BE49-F238E27FC236}">
                <a16:creationId xmlns:a16="http://schemas.microsoft.com/office/drawing/2014/main" id="{0AAE5B05-0D60-4861-91F1-5EB819696791}"/>
              </a:ext>
            </a:extLst>
          </p:cNvPr>
          <p:cNvSpPr/>
          <p:nvPr/>
        </p:nvSpPr>
        <p:spPr>
          <a:xfrm>
            <a:off x="1281545" y="1020679"/>
            <a:ext cx="2677336" cy="461665"/>
          </a:xfrm>
          <a:prstGeom prst="rect">
            <a:avLst/>
          </a:prstGeom>
        </p:spPr>
        <p:txBody>
          <a:bodyPr wrap="none">
            <a:spAutoFit/>
          </a:bodyPr>
          <a:lstStyle/>
          <a:p>
            <a:r>
              <a:rPr lang="en-US" sz="2400" b="1" dirty="0">
                <a:solidFill>
                  <a:schemeClr val="bg1">
                    <a:lumMod val="95000"/>
                    <a:lumOff val="5000"/>
                  </a:schemeClr>
                </a:solidFill>
              </a:rPr>
              <a:t>Building the model </a:t>
            </a:r>
            <a:endParaRPr lang="en-IN" sz="2400" b="1" dirty="0">
              <a:solidFill>
                <a:schemeClr val="bg1">
                  <a:lumMod val="95000"/>
                  <a:lumOff val="5000"/>
                </a:schemeClr>
              </a:solidFill>
            </a:endParaRPr>
          </a:p>
        </p:txBody>
      </p:sp>
      <p:sp>
        <p:nvSpPr>
          <p:cNvPr id="8" name="Rectangle 7">
            <a:extLst>
              <a:ext uri="{FF2B5EF4-FFF2-40B4-BE49-F238E27FC236}">
                <a16:creationId xmlns:a16="http://schemas.microsoft.com/office/drawing/2014/main" id="{BA9329F0-90C7-4B3D-8B55-906684F0CFDB}"/>
              </a:ext>
            </a:extLst>
          </p:cNvPr>
          <p:cNvSpPr/>
          <p:nvPr/>
        </p:nvSpPr>
        <p:spPr>
          <a:xfrm>
            <a:off x="7741228" y="4813362"/>
            <a:ext cx="3918509" cy="369332"/>
          </a:xfrm>
          <a:prstGeom prst="rect">
            <a:avLst/>
          </a:prstGeom>
        </p:spPr>
        <p:txBody>
          <a:bodyPr wrap="none">
            <a:spAutoFit/>
          </a:bodyPr>
          <a:lstStyle/>
          <a:p>
            <a:r>
              <a:rPr lang="en-US" dirty="0"/>
              <a:t>Fig. 1. Basic structure of a stacked LSTM.</a:t>
            </a:r>
            <a:endParaRPr lang="en-IN" dirty="0"/>
          </a:p>
        </p:txBody>
      </p:sp>
      <p:sp>
        <p:nvSpPr>
          <p:cNvPr id="9" name="Rectangle 8">
            <a:extLst>
              <a:ext uri="{FF2B5EF4-FFF2-40B4-BE49-F238E27FC236}">
                <a16:creationId xmlns:a16="http://schemas.microsoft.com/office/drawing/2014/main" id="{476328D0-F883-461E-A2F0-68A3288CE01B}"/>
              </a:ext>
            </a:extLst>
          </p:cNvPr>
          <p:cNvSpPr/>
          <p:nvPr/>
        </p:nvSpPr>
        <p:spPr>
          <a:xfrm>
            <a:off x="2133598" y="4259364"/>
            <a:ext cx="5254338" cy="1477328"/>
          </a:xfrm>
          <a:prstGeom prst="rect">
            <a:avLst/>
          </a:prstGeom>
        </p:spPr>
        <p:txBody>
          <a:bodyPr wrap="square">
            <a:spAutoFit/>
          </a:bodyPr>
          <a:lstStyle/>
          <a:p>
            <a:pPr marL="285750" indent="-285750">
              <a:buFont typeface="Wingdings" panose="05000000000000000000" pitchFamily="2" charset="2"/>
              <a:buChar char="Ø"/>
            </a:pPr>
            <a:r>
              <a:rPr lang="en-US" dirty="0"/>
              <a:t>The next layer is the output layer with one neuron. The output is computed based on an optimizer and loss function. The optimizer used is the ADAM or the Adaptive Moment Estimation optimizer provided in Equations 3 and 4.</a:t>
            </a:r>
            <a:endParaRPr lang="en-IN" dirty="0"/>
          </a:p>
        </p:txBody>
      </p:sp>
    </p:spTree>
    <p:extLst>
      <p:ext uri="{BB962C8B-B14F-4D97-AF65-F5344CB8AC3E}">
        <p14:creationId xmlns:p14="http://schemas.microsoft.com/office/powerpoint/2010/main" val="157179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931C4-E0D3-4B05-A6FA-ECC39017E467}"/>
              </a:ext>
            </a:extLst>
          </p:cNvPr>
          <p:cNvSpPr/>
          <p:nvPr/>
        </p:nvSpPr>
        <p:spPr>
          <a:xfrm>
            <a:off x="2473996" y="511524"/>
            <a:ext cx="3833285" cy="923330"/>
          </a:xfrm>
          <a:prstGeom prst="rect">
            <a:avLst/>
          </a:prstGeom>
        </p:spPr>
        <p:txBody>
          <a:bodyPr wrap="square">
            <a:spAutoFit/>
          </a:bodyPr>
          <a:lstStyle/>
          <a:p>
            <a:r>
              <a:rPr lang="en-IN" dirty="0"/>
              <a:t>Mt=</a:t>
            </a:r>
            <a:r>
              <a:rPr lang="el-GR" dirty="0"/>
              <a:t>β 1</a:t>
            </a:r>
            <a:r>
              <a:rPr lang="en-IN" dirty="0" err="1"/>
              <a:t>mt</a:t>
            </a:r>
            <a:r>
              <a:rPr lang="en-IN" dirty="0"/>
              <a:t>−1+(1−</a:t>
            </a:r>
            <a:r>
              <a:rPr lang="el-GR" dirty="0"/>
              <a:t>β 1)&gt;¿ </a:t>
            </a:r>
            <a:endParaRPr lang="en-US" dirty="0"/>
          </a:p>
          <a:p>
            <a:endParaRPr lang="en-US" dirty="0"/>
          </a:p>
          <a:p>
            <a:r>
              <a:rPr lang="el-GR" dirty="0"/>
              <a:t> </a:t>
            </a:r>
            <a:r>
              <a:rPr lang="en-IN" dirty="0" err="1"/>
              <a:t>vt</a:t>
            </a:r>
            <a:r>
              <a:rPr lang="en-IN" dirty="0"/>
              <a:t>=</a:t>
            </a:r>
            <a:r>
              <a:rPr lang="el-GR" dirty="0"/>
              <a:t>β 2 </a:t>
            </a:r>
            <a:r>
              <a:rPr lang="en-IN" dirty="0" err="1"/>
              <a:t>vt</a:t>
            </a:r>
            <a:r>
              <a:rPr lang="en-IN" dirty="0"/>
              <a:t>−1+(1−</a:t>
            </a:r>
            <a:r>
              <a:rPr lang="el-GR" dirty="0"/>
              <a:t>β 2) </a:t>
            </a:r>
            <a:r>
              <a:rPr lang="en-IN" dirty="0"/>
              <a:t>g 2 t </a:t>
            </a:r>
          </a:p>
        </p:txBody>
      </p:sp>
      <p:sp>
        <p:nvSpPr>
          <p:cNvPr id="5" name="Rectangle 4">
            <a:extLst>
              <a:ext uri="{FF2B5EF4-FFF2-40B4-BE49-F238E27FC236}">
                <a16:creationId xmlns:a16="http://schemas.microsoft.com/office/drawing/2014/main" id="{E26DBDCE-D84D-4467-BC99-216D0AD5BA12}"/>
              </a:ext>
            </a:extLst>
          </p:cNvPr>
          <p:cNvSpPr/>
          <p:nvPr/>
        </p:nvSpPr>
        <p:spPr>
          <a:xfrm>
            <a:off x="1936173" y="1609682"/>
            <a:ext cx="6096000" cy="2954655"/>
          </a:xfrm>
          <a:prstGeom prst="rect">
            <a:avLst/>
          </a:prstGeom>
        </p:spPr>
        <p:txBody>
          <a:bodyPr>
            <a:spAutoFit/>
          </a:bodyPr>
          <a:lstStyle/>
          <a:p>
            <a:pPr marL="285750" indent="-285750">
              <a:buFont typeface="Wingdings" panose="05000000000000000000" pitchFamily="2" charset="2"/>
              <a:buChar char="Ø"/>
            </a:pPr>
            <a:r>
              <a:rPr lang="en-US" dirty="0"/>
              <a:t>where Mt is the first moment and </a:t>
            </a:r>
            <a:r>
              <a:rPr lang="en-US" dirty="0" err="1"/>
              <a:t>vt</a:t>
            </a:r>
            <a:r>
              <a:rPr lang="en-US" dirty="0"/>
              <a:t> is the second moment of the gradient and the loss function(error metric) used is Mean Squared Error (</a:t>
            </a:r>
            <a:r>
              <a:rPr lang="en-US" dirty="0" err="1"/>
              <a:t>MSE</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r>
              <a:rPr lang="en-US" sz="2400" b="1" dirty="0">
                <a:solidFill>
                  <a:schemeClr val="bg1">
                    <a:lumMod val="95000"/>
                    <a:lumOff val="5000"/>
                  </a:schemeClr>
                </a:solidFill>
              </a:rPr>
              <a:t>Fitting the model</a:t>
            </a:r>
          </a:p>
          <a:p>
            <a:endParaRPr lang="en-US" dirty="0"/>
          </a:p>
          <a:p>
            <a:endParaRPr lang="en-US" dirty="0"/>
          </a:p>
          <a:p>
            <a:pPr marL="285750" indent="-285750">
              <a:buFont typeface="Wingdings" panose="05000000000000000000" pitchFamily="2" charset="2"/>
              <a:buChar char="Ø"/>
            </a:pPr>
            <a:r>
              <a:rPr lang="en-US" dirty="0"/>
              <a:t> In this step data is fed to the, neural network and trained for prediction assigning random biases and weights</a:t>
            </a:r>
            <a:endParaRPr lang="en-IN" dirty="0"/>
          </a:p>
        </p:txBody>
      </p:sp>
      <p:sp>
        <p:nvSpPr>
          <p:cNvPr id="6" name="Rectangle 5">
            <a:extLst>
              <a:ext uri="{FF2B5EF4-FFF2-40B4-BE49-F238E27FC236}">
                <a16:creationId xmlns:a16="http://schemas.microsoft.com/office/drawing/2014/main" id="{D8148EE1-8967-4C89-ABF4-2F095DF65A52}"/>
              </a:ext>
            </a:extLst>
          </p:cNvPr>
          <p:cNvSpPr/>
          <p:nvPr/>
        </p:nvSpPr>
        <p:spPr>
          <a:xfrm>
            <a:off x="1936173" y="5010927"/>
            <a:ext cx="6096000" cy="1200329"/>
          </a:xfrm>
          <a:prstGeom prst="rect">
            <a:avLst/>
          </a:prstGeom>
        </p:spPr>
        <p:txBody>
          <a:bodyPr>
            <a:spAutoFit/>
          </a:bodyPr>
          <a:lstStyle/>
          <a:p>
            <a:pPr marL="285750" indent="-285750">
              <a:buFont typeface="Wingdings" panose="05000000000000000000" pitchFamily="2" charset="2"/>
              <a:buChar char="Ø"/>
            </a:pPr>
            <a:r>
              <a:rPr lang="en-US" dirty="0"/>
              <a:t>The output generated is compared with target values. The error obtained during each epoch is reduced through back propagation which adjusts the weights and biases of each neuron (node) present in the subsequent layers.</a:t>
            </a:r>
            <a:endParaRPr lang="en-IN" dirty="0"/>
          </a:p>
        </p:txBody>
      </p:sp>
    </p:spTree>
    <p:extLst>
      <p:ext uri="{BB962C8B-B14F-4D97-AF65-F5344CB8AC3E}">
        <p14:creationId xmlns:p14="http://schemas.microsoft.com/office/powerpoint/2010/main" val="177706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FACAE-4D34-405E-9131-0AF8B5432DD5}"/>
              </a:ext>
            </a:extLst>
          </p:cNvPr>
          <p:cNvSpPr>
            <a:spLocks noGrp="1"/>
          </p:cNvSpPr>
          <p:nvPr>
            <p:ph type="title"/>
          </p:nvPr>
        </p:nvSpPr>
        <p:spPr>
          <a:xfrm>
            <a:off x="857207" y="654868"/>
            <a:ext cx="8830489" cy="590931"/>
          </a:xfrm>
          <a:prstGeom prst="rect">
            <a:avLst/>
          </a:prstGeom>
        </p:spPr>
        <p:txBody>
          <a:bodyPr wrap="square">
            <a:spAutoFit/>
          </a:bodyPr>
          <a:lstStyle/>
          <a:p>
            <a:r>
              <a:rPr lang="en-US" b="1" dirty="0">
                <a:solidFill>
                  <a:srgbClr val="05192D"/>
                </a:solidFill>
                <a:latin typeface="Studio-Feixen-Sans"/>
              </a:rPr>
              <a:t>Why do you Need Time Series Models?</a:t>
            </a:r>
            <a:endParaRPr lang="en-US" b="1" i="0" dirty="0">
              <a:solidFill>
                <a:srgbClr val="05192D"/>
              </a:solidFill>
              <a:effectLst/>
              <a:latin typeface="Studio-Feixen-Sans"/>
            </a:endParaRPr>
          </a:p>
        </p:txBody>
      </p:sp>
      <p:sp>
        <p:nvSpPr>
          <p:cNvPr id="5" name="Rectangle 4">
            <a:extLst>
              <a:ext uri="{FF2B5EF4-FFF2-40B4-BE49-F238E27FC236}">
                <a16:creationId xmlns:a16="http://schemas.microsoft.com/office/drawing/2014/main" id="{4CE3FAA4-E7F8-4298-95A7-C0107FC3B18F}"/>
              </a:ext>
            </a:extLst>
          </p:cNvPr>
          <p:cNvSpPr/>
          <p:nvPr/>
        </p:nvSpPr>
        <p:spPr>
          <a:xfrm>
            <a:off x="916458" y="1951672"/>
            <a:ext cx="10359081" cy="1754326"/>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You would like to model stock prices correctly, so as a stock buyer you can reasonably decide when to buy stocks and when to sell them to make a profit. </a:t>
            </a:r>
          </a:p>
          <a:p>
            <a:pPr marL="285750" indent="-285750">
              <a:buFont typeface="Wingdings" panose="05000000000000000000" pitchFamily="2" charset="2"/>
              <a:buChar char="Ø"/>
            </a:pPr>
            <a:endParaRPr lang="en-US" dirty="0">
              <a:latin typeface="Studio-Feixen-Sans"/>
            </a:endParaRPr>
          </a:p>
          <a:p>
            <a:pPr marL="285750" indent="-285750">
              <a:buFont typeface="Wingdings" panose="05000000000000000000" pitchFamily="2" charset="2"/>
              <a:buChar char="Ø"/>
            </a:pPr>
            <a:r>
              <a:rPr lang="en-US" dirty="0">
                <a:latin typeface="Studio-Feixen-Sans"/>
              </a:rPr>
              <a:t>This is where </a:t>
            </a:r>
            <a:r>
              <a:rPr lang="en-US" b="1" dirty="0">
                <a:latin typeface="Studio-Feixen-Sans"/>
                <a:hlinkClick r:id="rId2">
                  <a:extLst>
                    <a:ext uri="{A12FA001-AC4F-418D-AE19-62706E023703}">
                      <ahyp:hlinkClr xmlns:ahyp="http://schemas.microsoft.com/office/drawing/2018/hyperlinkcolor" val="tx"/>
                    </a:ext>
                  </a:extLst>
                </a:hlinkClick>
              </a:rPr>
              <a:t>time series modelling</a:t>
            </a:r>
            <a:r>
              <a:rPr lang="en-US" dirty="0">
                <a:latin typeface="Studio-Feixen-Sans"/>
              </a:rPr>
              <a:t> comes in. You need good machine learning models that can look at the history of a sequence of data and correctly predict what the future elements of the sequence are going to be.</a:t>
            </a:r>
            <a:endParaRPr lang="en-IN" dirty="0"/>
          </a:p>
        </p:txBody>
      </p:sp>
      <p:sp>
        <p:nvSpPr>
          <p:cNvPr id="6" name="Rectangle 5">
            <a:extLst>
              <a:ext uri="{FF2B5EF4-FFF2-40B4-BE49-F238E27FC236}">
                <a16:creationId xmlns:a16="http://schemas.microsoft.com/office/drawing/2014/main" id="{666B4724-4F2F-4DB1-983B-2B12D4C54334}"/>
              </a:ext>
            </a:extLst>
          </p:cNvPr>
          <p:cNvSpPr/>
          <p:nvPr/>
        </p:nvSpPr>
        <p:spPr>
          <a:xfrm>
            <a:off x="916459" y="3781169"/>
            <a:ext cx="10359081" cy="2308324"/>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However, let's not go all the way believing that this is just a stochastic or random process and that there is no hope for machine learning.</a:t>
            </a:r>
          </a:p>
          <a:p>
            <a:pPr marL="285750" indent="-285750">
              <a:buFont typeface="Wingdings" panose="05000000000000000000" pitchFamily="2" charset="2"/>
              <a:buChar char="Ø"/>
            </a:pPr>
            <a:endParaRPr lang="en-US" dirty="0">
              <a:latin typeface="Studio-Feixen-Sans"/>
            </a:endParaRPr>
          </a:p>
          <a:p>
            <a:pPr marL="285750" indent="-285750">
              <a:buFont typeface="Wingdings" panose="05000000000000000000" pitchFamily="2" charset="2"/>
              <a:buChar char="Ø"/>
            </a:pPr>
            <a:r>
              <a:rPr lang="en-US" dirty="0">
                <a:latin typeface="Studio-Feixen-Sans"/>
              </a:rPr>
              <a:t> Let's see if you can at least model the data, so that the predictions you make correlate with the actual behavior of the data.</a:t>
            </a:r>
          </a:p>
          <a:p>
            <a:pPr marL="285750" indent="-285750">
              <a:buFont typeface="Wingdings" panose="05000000000000000000" pitchFamily="2" charset="2"/>
              <a:buChar char="Ø"/>
            </a:pPr>
            <a:endParaRPr lang="en-US" dirty="0">
              <a:latin typeface="Studio-Feixen-Sans"/>
            </a:endParaRPr>
          </a:p>
          <a:p>
            <a:pPr marL="285750" indent="-285750">
              <a:buFont typeface="Wingdings" panose="05000000000000000000" pitchFamily="2" charset="2"/>
              <a:buChar char="Ø"/>
            </a:pPr>
            <a:r>
              <a:rPr lang="en-US" dirty="0">
                <a:latin typeface="Studio-Feixen-Sans"/>
              </a:rPr>
              <a:t> In other words, you don't need the exact stock values of the future, but the stock price movements (that is, if it is going to rise of fall in the near future).</a:t>
            </a:r>
            <a:endParaRPr lang="en-IN" dirty="0"/>
          </a:p>
        </p:txBody>
      </p:sp>
    </p:spTree>
    <p:extLst>
      <p:ext uri="{BB962C8B-B14F-4D97-AF65-F5344CB8AC3E}">
        <p14:creationId xmlns:p14="http://schemas.microsoft.com/office/powerpoint/2010/main" val="72340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35581F-4ED7-4127-9572-76A3EA90965E}"/>
              </a:ext>
            </a:extLst>
          </p:cNvPr>
          <p:cNvSpPr/>
          <p:nvPr/>
        </p:nvSpPr>
        <p:spPr>
          <a:xfrm>
            <a:off x="1762897" y="1177143"/>
            <a:ext cx="9518822" cy="4154984"/>
          </a:xfrm>
          <a:prstGeom prst="rect">
            <a:avLst/>
          </a:prstGeom>
        </p:spPr>
        <p:txBody>
          <a:bodyPr wrap="square">
            <a:spAutoFit/>
          </a:bodyPr>
          <a:lstStyle/>
          <a:p>
            <a:r>
              <a:rPr lang="en-IN" sz="2400" dirty="0">
                <a:solidFill>
                  <a:schemeClr val="bg1">
                    <a:lumMod val="95000"/>
                    <a:lumOff val="5000"/>
                  </a:schemeClr>
                </a:solidFill>
              </a:rPr>
              <a:t># Make sure that you have all these </a:t>
            </a:r>
            <a:r>
              <a:rPr lang="en-IN" sz="2400" dirty="0" err="1">
                <a:solidFill>
                  <a:schemeClr val="bg1">
                    <a:lumMod val="95000"/>
                    <a:lumOff val="5000"/>
                  </a:schemeClr>
                </a:solidFill>
              </a:rPr>
              <a:t>libaries</a:t>
            </a:r>
            <a:r>
              <a:rPr lang="en-IN" sz="2400" dirty="0">
                <a:solidFill>
                  <a:schemeClr val="bg1">
                    <a:lumMod val="95000"/>
                    <a:lumOff val="5000"/>
                  </a:schemeClr>
                </a:solidFill>
              </a:rPr>
              <a:t> available to run the code successfully</a:t>
            </a:r>
          </a:p>
          <a:p>
            <a:r>
              <a:rPr lang="en-IN" sz="2400" dirty="0">
                <a:solidFill>
                  <a:schemeClr val="bg1">
                    <a:lumMod val="95000"/>
                    <a:lumOff val="5000"/>
                  </a:schemeClr>
                </a:solidFill>
              </a:rPr>
              <a:t>from </a:t>
            </a:r>
            <a:r>
              <a:rPr lang="en-IN" sz="2400" dirty="0" err="1">
                <a:solidFill>
                  <a:schemeClr val="bg1">
                    <a:lumMod val="95000"/>
                    <a:lumOff val="5000"/>
                  </a:schemeClr>
                </a:solidFill>
              </a:rPr>
              <a:t>pandas_datareader</a:t>
            </a:r>
            <a:r>
              <a:rPr lang="en-IN" sz="2400" dirty="0">
                <a:solidFill>
                  <a:schemeClr val="bg1">
                    <a:lumMod val="95000"/>
                    <a:lumOff val="5000"/>
                  </a:schemeClr>
                </a:solidFill>
              </a:rPr>
              <a:t> import data</a:t>
            </a:r>
          </a:p>
          <a:p>
            <a:r>
              <a:rPr lang="en-IN" sz="2400" dirty="0">
                <a:solidFill>
                  <a:schemeClr val="bg1">
                    <a:lumMod val="95000"/>
                    <a:lumOff val="5000"/>
                  </a:schemeClr>
                </a:solidFill>
              </a:rPr>
              <a:t>import </a:t>
            </a:r>
            <a:r>
              <a:rPr lang="en-IN" sz="2400" dirty="0" err="1">
                <a:solidFill>
                  <a:schemeClr val="bg1">
                    <a:lumMod val="95000"/>
                    <a:lumOff val="5000"/>
                  </a:schemeClr>
                </a:solidFill>
              </a:rPr>
              <a:t>matplotlib.pyplot</a:t>
            </a:r>
            <a:r>
              <a:rPr lang="en-IN" sz="2400" dirty="0">
                <a:solidFill>
                  <a:schemeClr val="bg1">
                    <a:lumMod val="95000"/>
                    <a:lumOff val="5000"/>
                  </a:schemeClr>
                </a:solidFill>
              </a:rPr>
              <a:t> as </a:t>
            </a:r>
            <a:r>
              <a:rPr lang="en-IN" sz="2400" dirty="0" err="1">
                <a:solidFill>
                  <a:schemeClr val="bg1">
                    <a:lumMod val="95000"/>
                    <a:lumOff val="5000"/>
                  </a:schemeClr>
                </a:solidFill>
              </a:rPr>
              <a:t>plt</a:t>
            </a:r>
            <a:endParaRPr lang="en-IN" sz="2400" dirty="0">
              <a:solidFill>
                <a:schemeClr val="bg1">
                  <a:lumMod val="95000"/>
                  <a:lumOff val="5000"/>
                </a:schemeClr>
              </a:solidFill>
            </a:endParaRPr>
          </a:p>
          <a:p>
            <a:r>
              <a:rPr lang="en-IN" sz="2400" dirty="0">
                <a:solidFill>
                  <a:schemeClr val="bg1">
                    <a:lumMod val="95000"/>
                    <a:lumOff val="5000"/>
                  </a:schemeClr>
                </a:solidFill>
              </a:rPr>
              <a:t>import pandas as pd</a:t>
            </a:r>
          </a:p>
          <a:p>
            <a:r>
              <a:rPr lang="en-IN" sz="2400" dirty="0">
                <a:solidFill>
                  <a:schemeClr val="bg1">
                    <a:lumMod val="95000"/>
                    <a:lumOff val="5000"/>
                  </a:schemeClr>
                </a:solidFill>
              </a:rPr>
              <a:t>import datetime as dt</a:t>
            </a:r>
          </a:p>
          <a:p>
            <a:r>
              <a:rPr lang="en-IN" sz="2400" dirty="0">
                <a:solidFill>
                  <a:schemeClr val="bg1">
                    <a:lumMod val="95000"/>
                    <a:lumOff val="5000"/>
                  </a:schemeClr>
                </a:solidFill>
              </a:rPr>
              <a:t>import </a:t>
            </a:r>
            <a:r>
              <a:rPr lang="en-IN" sz="2400" dirty="0" err="1">
                <a:solidFill>
                  <a:schemeClr val="bg1">
                    <a:lumMod val="95000"/>
                    <a:lumOff val="5000"/>
                  </a:schemeClr>
                </a:solidFill>
              </a:rPr>
              <a:t>urllib.request</a:t>
            </a:r>
            <a:r>
              <a:rPr lang="en-IN" sz="2400" dirty="0">
                <a:solidFill>
                  <a:schemeClr val="bg1">
                    <a:lumMod val="95000"/>
                    <a:lumOff val="5000"/>
                  </a:schemeClr>
                </a:solidFill>
              </a:rPr>
              <a:t>, json</a:t>
            </a:r>
          </a:p>
          <a:p>
            <a:r>
              <a:rPr lang="en-IN" sz="2400" dirty="0">
                <a:solidFill>
                  <a:schemeClr val="bg1">
                    <a:lumMod val="95000"/>
                    <a:lumOff val="5000"/>
                  </a:schemeClr>
                </a:solidFill>
              </a:rPr>
              <a:t>import </a:t>
            </a:r>
            <a:r>
              <a:rPr lang="en-IN" sz="2400" dirty="0" err="1">
                <a:solidFill>
                  <a:schemeClr val="bg1">
                    <a:lumMod val="95000"/>
                    <a:lumOff val="5000"/>
                  </a:schemeClr>
                </a:solidFill>
              </a:rPr>
              <a:t>os</a:t>
            </a:r>
            <a:endParaRPr lang="en-IN" sz="2400" dirty="0">
              <a:solidFill>
                <a:schemeClr val="bg1">
                  <a:lumMod val="95000"/>
                  <a:lumOff val="5000"/>
                </a:schemeClr>
              </a:solidFill>
            </a:endParaRPr>
          </a:p>
          <a:p>
            <a:r>
              <a:rPr lang="en-IN" sz="2400" dirty="0">
                <a:solidFill>
                  <a:schemeClr val="bg1">
                    <a:lumMod val="95000"/>
                    <a:lumOff val="5000"/>
                  </a:schemeClr>
                </a:solidFill>
              </a:rPr>
              <a:t>import </a:t>
            </a:r>
            <a:r>
              <a:rPr lang="en-IN" sz="2400" dirty="0" err="1">
                <a:solidFill>
                  <a:schemeClr val="bg1">
                    <a:lumMod val="95000"/>
                    <a:lumOff val="5000"/>
                  </a:schemeClr>
                </a:solidFill>
              </a:rPr>
              <a:t>numpy</a:t>
            </a:r>
            <a:r>
              <a:rPr lang="en-IN" sz="2400" dirty="0">
                <a:solidFill>
                  <a:schemeClr val="bg1">
                    <a:lumMod val="95000"/>
                    <a:lumOff val="5000"/>
                  </a:schemeClr>
                </a:solidFill>
              </a:rPr>
              <a:t> as np</a:t>
            </a:r>
          </a:p>
          <a:p>
            <a:r>
              <a:rPr lang="en-IN" sz="2400" dirty="0">
                <a:solidFill>
                  <a:schemeClr val="bg1">
                    <a:lumMod val="95000"/>
                    <a:lumOff val="5000"/>
                  </a:schemeClr>
                </a:solidFill>
              </a:rPr>
              <a:t>import </a:t>
            </a:r>
            <a:r>
              <a:rPr lang="en-IN" sz="2400" dirty="0" err="1">
                <a:solidFill>
                  <a:schemeClr val="bg1">
                    <a:lumMod val="95000"/>
                    <a:lumOff val="5000"/>
                  </a:schemeClr>
                </a:solidFill>
              </a:rPr>
              <a:t>tensorflow</a:t>
            </a:r>
            <a:r>
              <a:rPr lang="en-IN" sz="2400" dirty="0">
                <a:solidFill>
                  <a:schemeClr val="bg1">
                    <a:lumMod val="95000"/>
                    <a:lumOff val="5000"/>
                  </a:schemeClr>
                </a:solidFill>
              </a:rPr>
              <a:t> as </a:t>
            </a:r>
            <a:r>
              <a:rPr lang="en-IN" sz="2400" dirty="0" err="1">
                <a:solidFill>
                  <a:schemeClr val="bg1">
                    <a:lumMod val="95000"/>
                    <a:lumOff val="5000"/>
                  </a:schemeClr>
                </a:solidFill>
              </a:rPr>
              <a:t>tf</a:t>
            </a:r>
            <a:r>
              <a:rPr lang="en-IN" sz="2400" dirty="0">
                <a:solidFill>
                  <a:schemeClr val="bg1">
                    <a:lumMod val="95000"/>
                    <a:lumOff val="5000"/>
                  </a:schemeClr>
                </a:solidFill>
              </a:rPr>
              <a:t> # This code has been tested with TensorFlow 1.6</a:t>
            </a:r>
          </a:p>
          <a:p>
            <a:r>
              <a:rPr lang="en-IN" sz="2400" dirty="0">
                <a:solidFill>
                  <a:schemeClr val="bg1">
                    <a:lumMod val="95000"/>
                    <a:lumOff val="5000"/>
                  </a:schemeClr>
                </a:solidFill>
              </a:rPr>
              <a:t>from </a:t>
            </a:r>
            <a:r>
              <a:rPr lang="en-IN" sz="2400" dirty="0" err="1">
                <a:solidFill>
                  <a:schemeClr val="bg1">
                    <a:lumMod val="95000"/>
                    <a:lumOff val="5000"/>
                  </a:schemeClr>
                </a:solidFill>
              </a:rPr>
              <a:t>sklearn.preprocessing</a:t>
            </a:r>
            <a:r>
              <a:rPr lang="en-IN" sz="2400" dirty="0">
                <a:solidFill>
                  <a:schemeClr val="bg1">
                    <a:lumMod val="95000"/>
                    <a:lumOff val="5000"/>
                  </a:schemeClr>
                </a:solidFill>
              </a:rPr>
              <a:t> import </a:t>
            </a:r>
            <a:r>
              <a:rPr lang="en-IN" sz="2400" dirty="0" err="1">
                <a:solidFill>
                  <a:schemeClr val="bg1">
                    <a:lumMod val="95000"/>
                    <a:lumOff val="5000"/>
                  </a:schemeClr>
                </a:solidFill>
              </a:rPr>
              <a:t>MinMaxScaler</a:t>
            </a:r>
            <a:endParaRPr lang="en-IN" sz="2400" dirty="0">
              <a:solidFill>
                <a:schemeClr val="bg1">
                  <a:lumMod val="95000"/>
                  <a:lumOff val="5000"/>
                </a:schemeClr>
              </a:solidFill>
            </a:endParaRPr>
          </a:p>
        </p:txBody>
      </p:sp>
    </p:spTree>
    <p:extLst>
      <p:ext uri="{BB962C8B-B14F-4D97-AF65-F5344CB8AC3E}">
        <p14:creationId xmlns:p14="http://schemas.microsoft.com/office/powerpoint/2010/main" val="73519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597BF6-4D8A-4FEE-9829-EE88187E62B0}"/>
              </a:ext>
            </a:extLst>
          </p:cNvPr>
          <p:cNvSpPr/>
          <p:nvPr/>
        </p:nvSpPr>
        <p:spPr>
          <a:xfrm>
            <a:off x="1571367" y="996061"/>
            <a:ext cx="9049265" cy="5355312"/>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05192D"/>
                </a:solidFill>
                <a:latin typeface="Studio-Feixen-Sans"/>
              </a:rPr>
              <a:t> </a:t>
            </a:r>
            <a:r>
              <a:rPr lang="en-IN" b="1" u="sng" dirty="0">
                <a:hlinkClick r:id="rId2"/>
              </a:rPr>
              <a:t>Alpha Vantage Stock API</a:t>
            </a:r>
            <a:r>
              <a:rPr lang="en-IN" dirty="0"/>
              <a:t>. </a:t>
            </a:r>
            <a:r>
              <a:rPr lang="en-US" dirty="0">
                <a:latin typeface="Studio-Feixen-Sans"/>
              </a:rPr>
              <a:t>Before you start, however, you will first need an API key, which you can obtain for free</a:t>
            </a:r>
            <a:r>
              <a:rPr lang="en-IN" b="1" dirty="0">
                <a:hlinkClick r:id="rId3"/>
              </a:rPr>
              <a:t>here</a:t>
            </a:r>
            <a:r>
              <a:rPr lang="en-IN" dirty="0"/>
              <a:t>.</a:t>
            </a:r>
            <a:r>
              <a:rPr lang="en-US" dirty="0"/>
              <a:t>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After that, you can assign that key to the </a:t>
            </a:r>
            <a:r>
              <a:rPr lang="en-IN" dirty="0" err="1"/>
              <a:t>api_key</a:t>
            </a:r>
            <a:r>
              <a:rPr lang="en-US" dirty="0"/>
              <a:t>variable. In this tutorial, we will retrieve 20 years of historical data for the American Airlines stock.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As an optional reading, you may refer to this </a:t>
            </a:r>
            <a:r>
              <a:rPr lang="en-IN" dirty="0"/>
              <a:t> </a:t>
            </a:r>
            <a:r>
              <a:rPr lang="en-IN" b="1" dirty="0">
                <a:hlinkClick r:id="rId4"/>
              </a:rPr>
              <a:t>stock API starter guide</a:t>
            </a:r>
            <a:endParaRPr lang="en-IN" b="1" dirty="0"/>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US" dirty="0"/>
              <a:t>Use the data from </a:t>
            </a:r>
            <a:r>
              <a:rPr lang="en-US" b="1" dirty="0">
                <a:hlinkClick r:id="rId5"/>
              </a:rPr>
              <a:t>this page</a:t>
            </a:r>
            <a:r>
              <a:rPr lang="en-US" dirty="0"/>
              <a:t>. You will need to copy the </a:t>
            </a:r>
            <a:r>
              <a:rPr lang="en-US" i="1" dirty="0"/>
              <a:t>Stocks</a:t>
            </a:r>
            <a:r>
              <a:rPr lang="en-US" dirty="0"/>
              <a:t> folder in the zip file to your project home folder.</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Stock prices come in several different flavors. They are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solidFill>
                  <a:schemeClr val="bg1"/>
                </a:solidFill>
              </a:rPr>
              <a:t>Open: Opening stock price of the day</a:t>
            </a:r>
          </a:p>
          <a:p>
            <a:pPr marL="285750" indent="-285750">
              <a:buFont typeface="Wingdings" panose="05000000000000000000" pitchFamily="2" charset="2"/>
              <a:buChar char="Ø"/>
            </a:pPr>
            <a:r>
              <a:rPr lang="en-US" dirty="0">
                <a:solidFill>
                  <a:schemeClr val="bg1"/>
                </a:solidFill>
              </a:rPr>
              <a:t>Close: Closing stock price of the day</a:t>
            </a:r>
          </a:p>
          <a:p>
            <a:pPr marL="285750" indent="-285750">
              <a:buFont typeface="Wingdings" panose="05000000000000000000" pitchFamily="2" charset="2"/>
              <a:buChar char="Ø"/>
            </a:pPr>
            <a:r>
              <a:rPr lang="en-US" dirty="0">
                <a:solidFill>
                  <a:schemeClr val="bg1"/>
                </a:solidFill>
              </a:rPr>
              <a:t>High: Highest stock price of the data</a:t>
            </a:r>
          </a:p>
          <a:p>
            <a:pPr marL="285750" indent="-285750">
              <a:buFont typeface="Wingdings" panose="05000000000000000000" pitchFamily="2" charset="2"/>
              <a:buChar char="Ø"/>
            </a:pPr>
            <a:r>
              <a:rPr lang="en-US" dirty="0">
                <a:solidFill>
                  <a:schemeClr val="bg1"/>
                </a:solidFill>
              </a:rPr>
              <a:t>Low: Lowest stock price of the day</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IN" dirty="0"/>
          </a:p>
        </p:txBody>
      </p:sp>
      <p:sp>
        <p:nvSpPr>
          <p:cNvPr id="16" name="Title 15">
            <a:extLst>
              <a:ext uri="{FF2B5EF4-FFF2-40B4-BE49-F238E27FC236}">
                <a16:creationId xmlns:a16="http://schemas.microsoft.com/office/drawing/2014/main" id="{346E0216-038F-4648-8FB0-543BC729CB47}"/>
              </a:ext>
            </a:extLst>
          </p:cNvPr>
          <p:cNvSpPr>
            <a:spLocks noGrp="1"/>
          </p:cNvSpPr>
          <p:nvPr>
            <p:ph type="title"/>
          </p:nvPr>
        </p:nvSpPr>
        <p:spPr>
          <a:xfrm>
            <a:off x="1143001" y="246204"/>
            <a:ext cx="9905998" cy="1113039"/>
          </a:xfrm>
        </p:spPr>
        <p:txBody>
          <a:bodyPr/>
          <a:lstStyle/>
          <a:p>
            <a:r>
              <a:rPr lang="en-IN" b="1" dirty="0">
                <a:solidFill>
                  <a:schemeClr val="bg1"/>
                </a:solidFill>
              </a:rPr>
              <a:t>Downloading the Data</a:t>
            </a:r>
            <a:br>
              <a:rPr lang="en-IN" b="1" dirty="0"/>
            </a:br>
            <a:endParaRPr lang="en-IN" dirty="0"/>
          </a:p>
        </p:txBody>
      </p:sp>
    </p:spTree>
    <p:extLst>
      <p:ext uri="{BB962C8B-B14F-4D97-AF65-F5344CB8AC3E}">
        <p14:creationId xmlns:p14="http://schemas.microsoft.com/office/powerpoint/2010/main" val="100502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0A4-41A3-4642-ADC2-CB17B55F2493}"/>
              </a:ext>
            </a:extLst>
          </p:cNvPr>
          <p:cNvSpPr>
            <a:spLocks noGrp="1"/>
          </p:cNvSpPr>
          <p:nvPr>
            <p:ph type="title"/>
          </p:nvPr>
        </p:nvSpPr>
        <p:spPr>
          <a:xfrm>
            <a:off x="957649" y="445523"/>
            <a:ext cx="9905998" cy="1478570"/>
          </a:xfrm>
        </p:spPr>
        <p:txBody>
          <a:bodyPr/>
          <a:lstStyle/>
          <a:p>
            <a:r>
              <a:rPr lang="en-IN" b="1" dirty="0">
                <a:solidFill>
                  <a:schemeClr val="bg1"/>
                </a:solidFill>
              </a:rPr>
              <a:t>Getting Data from Kaggle</a:t>
            </a:r>
            <a:br>
              <a:rPr lang="en-IN" b="1" dirty="0"/>
            </a:br>
            <a:endParaRPr lang="en-IN" dirty="0"/>
          </a:p>
        </p:txBody>
      </p:sp>
      <p:sp>
        <p:nvSpPr>
          <p:cNvPr id="3" name="Rectangle 2">
            <a:extLst>
              <a:ext uri="{FF2B5EF4-FFF2-40B4-BE49-F238E27FC236}">
                <a16:creationId xmlns:a16="http://schemas.microsoft.com/office/drawing/2014/main" id="{3C26B495-270C-4612-90EF-85AA4FE28761}"/>
              </a:ext>
            </a:extLst>
          </p:cNvPr>
          <p:cNvSpPr/>
          <p:nvPr/>
        </p:nvSpPr>
        <p:spPr>
          <a:xfrm>
            <a:off x="1095633" y="1277762"/>
            <a:ext cx="10606216"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Studio-Feixen-Sans"/>
              </a:rPr>
              <a:t>Data found on Kaggle is a collection of csv files and you don't have to do any preprocessing, so you can directly load the data into a Pandas </a:t>
            </a:r>
            <a:r>
              <a:rPr lang="en-US" dirty="0" err="1">
                <a:latin typeface="Studio-Feixen-Sans"/>
              </a:rPr>
              <a:t>DataFrame</a:t>
            </a:r>
            <a:r>
              <a:rPr lang="en-US" dirty="0">
                <a:latin typeface="Studio-Feixen-Sans"/>
              </a:rPr>
              <a:t>.</a:t>
            </a:r>
          </a:p>
          <a:p>
            <a:pPr marL="285750" indent="-285750">
              <a:buFont typeface="Wingdings" panose="05000000000000000000" pitchFamily="2" charset="2"/>
              <a:buChar char="Ø"/>
            </a:pPr>
            <a:endParaRPr lang="en-IN" dirty="0"/>
          </a:p>
        </p:txBody>
      </p:sp>
      <p:sp>
        <p:nvSpPr>
          <p:cNvPr id="7" name="Rectangle 6">
            <a:extLst>
              <a:ext uri="{FF2B5EF4-FFF2-40B4-BE49-F238E27FC236}">
                <a16:creationId xmlns:a16="http://schemas.microsoft.com/office/drawing/2014/main" id="{C682F775-E693-4688-B57F-9AC7ECBEBE28}"/>
              </a:ext>
            </a:extLst>
          </p:cNvPr>
          <p:cNvSpPr/>
          <p:nvPr/>
        </p:nvSpPr>
        <p:spPr>
          <a:xfrm>
            <a:off x="1453978" y="2406006"/>
            <a:ext cx="10247871" cy="3970318"/>
          </a:xfrm>
          <a:prstGeom prst="rect">
            <a:avLst/>
          </a:prstGeom>
        </p:spPr>
        <p:txBody>
          <a:bodyPr wrap="square">
            <a:spAutoFit/>
          </a:bodyPr>
          <a:lstStyle/>
          <a:p>
            <a:r>
              <a:rPr lang="en-IN" dirty="0" err="1">
                <a:solidFill>
                  <a:schemeClr val="bg1">
                    <a:lumMod val="95000"/>
                    <a:lumOff val="5000"/>
                  </a:schemeClr>
                </a:solidFill>
                <a:latin typeface="JetBrainsMonoNL"/>
              </a:rPr>
              <a:t>data_source</a:t>
            </a:r>
            <a:r>
              <a:rPr lang="en-IN" dirty="0">
                <a:solidFill>
                  <a:schemeClr val="bg1">
                    <a:lumMod val="95000"/>
                    <a:lumOff val="5000"/>
                  </a:schemeClr>
                </a:solidFill>
                <a:latin typeface="JetBrainsMonoNL"/>
              </a:rPr>
              <a:t> = '</a:t>
            </a:r>
            <a:r>
              <a:rPr lang="en-IN" dirty="0" err="1">
                <a:solidFill>
                  <a:schemeClr val="bg1">
                    <a:lumMod val="95000"/>
                    <a:lumOff val="5000"/>
                  </a:schemeClr>
                </a:solidFill>
                <a:latin typeface="JetBrainsMonoNL"/>
              </a:rPr>
              <a:t>kaggle</a:t>
            </a:r>
            <a:r>
              <a:rPr lang="en-IN" dirty="0">
                <a:solidFill>
                  <a:schemeClr val="bg1">
                    <a:lumMod val="95000"/>
                    <a:lumOff val="5000"/>
                  </a:schemeClr>
                </a:solidFill>
                <a:latin typeface="JetBrainsMonoNL"/>
              </a:rPr>
              <a:t>' # </a:t>
            </a:r>
            <a:r>
              <a:rPr lang="en-IN" dirty="0" err="1">
                <a:solidFill>
                  <a:schemeClr val="bg1">
                    <a:lumMod val="95000"/>
                    <a:lumOff val="5000"/>
                  </a:schemeClr>
                </a:solidFill>
                <a:latin typeface="JetBrainsMonoNL"/>
              </a:rPr>
              <a:t>alphavantage</a:t>
            </a:r>
            <a:r>
              <a:rPr lang="en-IN" dirty="0">
                <a:solidFill>
                  <a:schemeClr val="bg1">
                    <a:lumMod val="95000"/>
                    <a:lumOff val="5000"/>
                  </a:schemeClr>
                </a:solidFill>
                <a:latin typeface="JetBrainsMonoNL"/>
              </a:rPr>
              <a:t> or Kaggle</a:t>
            </a:r>
          </a:p>
          <a:p>
            <a:r>
              <a:rPr lang="en-IN" dirty="0">
                <a:solidFill>
                  <a:schemeClr val="bg1">
                    <a:lumMod val="95000"/>
                    <a:lumOff val="5000"/>
                  </a:schemeClr>
                </a:solidFill>
                <a:latin typeface="JetBrainsMonoNL"/>
              </a:rPr>
              <a:t> if </a:t>
            </a:r>
            <a:r>
              <a:rPr lang="en-IN" dirty="0" err="1">
                <a:solidFill>
                  <a:schemeClr val="bg1">
                    <a:lumMod val="95000"/>
                    <a:lumOff val="5000"/>
                  </a:schemeClr>
                </a:solidFill>
                <a:latin typeface="JetBrainsMonoNL"/>
              </a:rPr>
              <a:t>data_source</a:t>
            </a:r>
            <a:r>
              <a:rPr lang="en-IN" dirty="0">
                <a:solidFill>
                  <a:schemeClr val="bg1">
                    <a:lumMod val="95000"/>
                    <a:lumOff val="5000"/>
                  </a:schemeClr>
                </a:solidFill>
                <a:latin typeface="JetBrainsMonoNL"/>
              </a:rPr>
              <a:t> == '</a:t>
            </a:r>
            <a:r>
              <a:rPr lang="en-IN" dirty="0" err="1">
                <a:solidFill>
                  <a:schemeClr val="bg1">
                    <a:lumMod val="95000"/>
                    <a:lumOff val="5000"/>
                  </a:schemeClr>
                </a:solidFill>
                <a:latin typeface="JetBrainsMonoNL"/>
              </a:rPr>
              <a:t>alphavantage</a:t>
            </a:r>
            <a:r>
              <a:rPr lang="en-IN" dirty="0">
                <a:solidFill>
                  <a:schemeClr val="bg1">
                    <a:lumMod val="95000"/>
                    <a:lumOff val="5000"/>
                  </a:schemeClr>
                </a:solidFill>
                <a:latin typeface="JetBrainsMonoNL"/>
              </a:rPr>
              <a:t>’:</a:t>
            </a:r>
          </a:p>
          <a:p>
            <a:endParaRPr lang="en-IN" dirty="0">
              <a:solidFill>
                <a:schemeClr val="bg1">
                  <a:lumMod val="95000"/>
                  <a:lumOff val="5000"/>
                </a:schemeClr>
              </a:solidFill>
              <a:latin typeface="JetBrainsMonoNL"/>
            </a:endParaRPr>
          </a:p>
          <a:p>
            <a:r>
              <a:rPr lang="en-IN" dirty="0">
                <a:solidFill>
                  <a:schemeClr val="bg1">
                    <a:lumMod val="95000"/>
                    <a:lumOff val="5000"/>
                  </a:schemeClr>
                </a:solidFill>
                <a:latin typeface="JetBrainsMonoNL"/>
              </a:rPr>
              <a:t> # ====================== Loading Data from Alpha Vantage ================================== </a:t>
            </a:r>
          </a:p>
          <a:p>
            <a:endParaRPr lang="en-IN" dirty="0">
              <a:solidFill>
                <a:schemeClr val="bg1">
                  <a:lumMod val="95000"/>
                  <a:lumOff val="5000"/>
                </a:schemeClr>
              </a:solidFill>
              <a:latin typeface="JetBrainsMonoNL"/>
            </a:endParaRPr>
          </a:p>
          <a:p>
            <a:r>
              <a:rPr lang="en-IN" dirty="0" err="1">
                <a:solidFill>
                  <a:schemeClr val="bg1">
                    <a:lumMod val="95000"/>
                    <a:lumOff val="5000"/>
                  </a:schemeClr>
                </a:solidFill>
                <a:latin typeface="JetBrainsMonoNL"/>
              </a:rPr>
              <a:t>api_key</a:t>
            </a:r>
            <a:r>
              <a:rPr lang="en-IN" dirty="0">
                <a:solidFill>
                  <a:schemeClr val="bg1">
                    <a:lumMod val="95000"/>
                    <a:lumOff val="5000"/>
                  </a:schemeClr>
                </a:solidFill>
                <a:latin typeface="JetBrainsMonoNL"/>
              </a:rPr>
              <a:t> = '&lt;your API key&gt;' # American Airlines stock market prices ticker = "AAL“</a:t>
            </a:r>
          </a:p>
          <a:p>
            <a:endParaRPr lang="en-IN" dirty="0">
              <a:solidFill>
                <a:schemeClr val="bg1">
                  <a:lumMod val="95000"/>
                  <a:lumOff val="5000"/>
                </a:schemeClr>
              </a:solidFill>
              <a:latin typeface="JetBrainsMonoNL"/>
            </a:endParaRPr>
          </a:p>
          <a:p>
            <a:r>
              <a:rPr lang="en-IN" dirty="0">
                <a:solidFill>
                  <a:schemeClr val="bg1">
                    <a:lumMod val="95000"/>
                    <a:lumOff val="5000"/>
                  </a:schemeClr>
                </a:solidFill>
                <a:latin typeface="JetBrainsMonoNL"/>
              </a:rPr>
              <a:t> # JSON file with all the stock market data for AAL from the last 20 years</a:t>
            </a:r>
          </a:p>
          <a:p>
            <a:r>
              <a:rPr lang="en-IN" dirty="0">
                <a:solidFill>
                  <a:schemeClr val="bg1">
                    <a:lumMod val="95000"/>
                    <a:lumOff val="5000"/>
                  </a:schemeClr>
                </a:solidFill>
                <a:latin typeface="JetBrainsMonoNL"/>
              </a:rPr>
              <a:t> </a:t>
            </a:r>
            <a:r>
              <a:rPr lang="en-IN" dirty="0" err="1">
                <a:solidFill>
                  <a:schemeClr val="bg1">
                    <a:lumMod val="95000"/>
                    <a:lumOff val="5000"/>
                  </a:schemeClr>
                </a:solidFill>
                <a:latin typeface="JetBrainsMonoNL"/>
              </a:rPr>
              <a:t>url_string</a:t>
            </a:r>
            <a:r>
              <a:rPr lang="en-IN" dirty="0">
                <a:solidFill>
                  <a:schemeClr val="bg1">
                    <a:lumMod val="95000"/>
                    <a:lumOff val="5000"/>
                  </a:schemeClr>
                </a:solidFill>
                <a:latin typeface="JetBrainsMonoNL"/>
              </a:rPr>
              <a:t> ="https://www.alphavantage.co/query?function=TIME_SERIES_DAILY&amp;symbol=%s&amp;outputsize=full&amp;apikey=%s"%(ticker,api_key)</a:t>
            </a:r>
          </a:p>
          <a:p>
            <a:endParaRPr lang="en-IN" dirty="0">
              <a:solidFill>
                <a:schemeClr val="bg1">
                  <a:lumMod val="95000"/>
                  <a:lumOff val="5000"/>
                </a:schemeClr>
              </a:solidFill>
              <a:latin typeface="JetBrainsMonoNL"/>
            </a:endParaRPr>
          </a:p>
          <a:p>
            <a:r>
              <a:rPr lang="en-IN" dirty="0">
                <a:solidFill>
                  <a:schemeClr val="bg1">
                    <a:lumMod val="95000"/>
                    <a:lumOff val="5000"/>
                  </a:schemeClr>
                </a:solidFill>
                <a:latin typeface="JetBrainsMonoNL"/>
              </a:rPr>
              <a:t># Save data to this file </a:t>
            </a:r>
          </a:p>
          <a:p>
            <a:r>
              <a:rPr lang="en-IN" dirty="0" err="1">
                <a:solidFill>
                  <a:schemeClr val="bg1">
                    <a:lumMod val="95000"/>
                    <a:lumOff val="5000"/>
                  </a:schemeClr>
                </a:solidFill>
                <a:latin typeface="JetBrainsMonoNL"/>
              </a:rPr>
              <a:t>file_to_save</a:t>
            </a:r>
            <a:r>
              <a:rPr lang="en-IN" dirty="0">
                <a:solidFill>
                  <a:schemeClr val="bg1">
                    <a:lumMod val="95000"/>
                    <a:lumOff val="5000"/>
                  </a:schemeClr>
                </a:solidFill>
                <a:latin typeface="JetBrainsMonoNL"/>
              </a:rPr>
              <a:t> = '</a:t>
            </a:r>
            <a:r>
              <a:rPr lang="en-IN" dirty="0" err="1">
                <a:solidFill>
                  <a:schemeClr val="bg1">
                    <a:lumMod val="95000"/>
                    <a:lumOff val="5000"/>
                  </a:schemeClr>
                </a:solidFill>
                <a:latin typeface="JetBrainsMonoNL"/>
              </a:rPr>
              <a:t>stock_market_data</a:t>
            </a:r>
            <a:r>
              <a:rPr lang="en-IN" dirty="0">
                <a:solidFill>
                  <a:schemeClr val="bg1">
                    <a:lumMod val="95000"/>
                    <a:lumOff val="5000"/>
                  </a:schemeClr>
                </a:solidFill>
                <a:latin typeface="JetBrainsMonoNL"/>
              </a:rPr>
              <a:t>-%</a:t>
            </a:r>
            <a:r>
              <a:rPr lang="en-IN" dirty="0" err="1">
                <a:solidFill>
                  <a:schemeClr val="bg1">
                    <a:lumMod val="95000"/>
                    <a:lumOff val="5000"/>
                  </a:schemeClr>
                </a:solidFill>
                <a:latin typeface="JetBrainsMonoNL"/>
              </a:rPr>
              <a:t>s.csv'%ticker</a:t>
            </a:r>
            <a:endParaRPr lang="en-IN" dirty="0">
              <a:solidFill>
                <a:schemeClr val="bg1">
                  <a:lumMod val="95000"/>
                  <a:lumOff val="5000"/>
                </a:schemeClr>
              </a:solidFill>
            </a:endParaRPr>
          </a:p>
        </p:txBody>
      </p:sp>
    </p:spTree>
    <p:extLst>
      <p:ext uri="{BB962C8B-B14F-4D97-AF65-F5344CB8AC3E}">
        <p14:creationId xmlns:p14="http://schemas.microsoft.com/office/powerpoint/2010/main" val="2788076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1979</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JetBrainsMonoNL</vt:lpstr>
      <vt:lpstr>Lato</vt:lpstr>
      <vt:lpstr>Studio-Feixen-Sans</vt:lpstr>
      <vt:lpstr>Trebuchet MS</vt:lpstr>
      <vt:lpstr>Tw Cen MT</vt:lpstr>
      <vt:lpstr>Wingdings</vt:lpstr>
      <vt:lpstr>Circuit</vt:lpstr>
      <vt:lpstr>Stock Market Prediction Using the Long Short-Term Memory Method </vt:lpstr>
      <vt:lpstr>Introduction </vt:lpstr>
      <vt:lpstr>PowerPoint Presentation</vt:lpstr>
      <vt:lpstr>PowerPoint Presentation</vt:lpstr>
      <vt:lpstr>PowerPoint Presentation</vt:lpstr>
      <vt:lpstr>Why do you Need Time Series Models?</vt:lpstr>
      <vt:lpstr>PowerPoint Presentation</vt:lpstr>
      <vt:lpstr>Downloading the Data </vt:lpstr>
      <vt:lpstr>Getting Data from Kaggle </vt:lpstr>
      <vt:lpstr>PowerPoint Presentation</vt:lpstr>
      <vt:lpstr>PowerPoint Presentation</vt:lpstr>
      <vt:lpstr>Data Exploration </vt:lpstr>
      <vt:lpstr>Data Visualization </vt:lpstr>
      <vt:lpstr>Splitting Data into a Training set and a Test set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INFOZONE</dc:creator>
  <cp:lastModifiedBy>DELL</cp:lastModifiedBy>
  <cp:revision>14</cp:revision>
  <dcterms:created xsi:type="dcterms:W3CDTF">2023-10-27T10:09:33Z</dcterms:created>
  <dcterms:modified xsi:type="dcterms:W3CDTF">2023-10-30T06:51:02Z</dcterms:modified>
</cp:coreProperties>
</file>