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0" r:id="rId5"/>
    <p:sldId id="261" r:id="rId6"/>
    <p:sldId id="262" r:id="rId7"/>
    <p:sldId id="263" r:id="rId8"/>
    <p:sldId id="264" r:id="rId9"/>
    <p:sldId id="265" r:id="rId10"/>
    <p:sldId id="266"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64" d="100"/>
          <a:sy n="64" d="100"/>
        </p:scale>
        <p:origin x="978" y="2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BE081C9-2D7C-4003-8219-32FFB8CA3220}" type="datetimeFigureOut">
              <a:rPr lang="en-IN" smtClean="0"/>
              <a:t>11-10-2023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0F70CA-A7FB-4725-897C-B8224C24F530}" type="slidenum">
              <a:rPr lang="en-IN" smtClean="0"/>
              <a:t>‹#›</a:t>
            </a:fld>
            <a:endParaRPr lang="en-IN"/>
          </a:p>
        </p:txBody>
      </p:sp>
    </p:spTree>
    <p:extLst>
      <p:ext uri="{BB962C8B-B14F-4D97-AF65-F5344CB8AC3E}">
        <p14:creationId xmlns:p14="http://schemas.microsoft.com/office/powerpoint/2010/main" val="36017928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BE081C9-2D7C-4003-8219-32FFB8CA3220}" type="datetimeFigureOut">
              <a:rPr lang="en-IN" smtClean="0"/>
              <a:t>11-10-2023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20F70CA-A7FB-4725-897C-B8224C24F530}" type="slidenum">
              <a:rPr lang="en-IN" smtClean="0"/>
              <a:t>‹#›</a:t>
            </a:fld>
            <a:endParaRPr lang="en-IN"/>
          </a:p>
        </p:txBody>
      </p:sp>
    </p:spTree>
    <p:extLst>
      <p:ext uri="{BB962C8B-B14F-4D97-AF65-F5344CB8AC3E}">
        <p14:creationId xmlns:p14="http://schemas.microsoft.com/office/powerpoint/2010/main" val="11108955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BE081C9-2D7C-4003-8219-32FFB8CA3220}" type="datetimeFigureOut">
              <a:rPr lang="en-IN" smtClean="0"/>
              <a:t>11-10-2023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0F70CA-A7FB-4725-897C-B8224C24F530}" type="slidenum">
              <a:rPr lang="en-IN" smtClean="0"/>
              <a:t>‹#›</a:t>
            </a:fld>
            <a:endParaRPr lang="en-IN"/>
          </a:p>
        </p:txBody>
      </p:sp>
    </p:spTree>
    <p:extLst>
      <p:ext uri="{BB962C8B-B14F-4D97-AF65-F5344CB8AC3E}">
        <p14:creationId xmlns:p14="http://schemas.microsoft.com/office/powerpoint/2010/main" val="14274847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BE081C9-2D7C-4003-8219-32FFB8CA3220}" type="datetimeFigureOut">
              <a:rPr lang="en-IN" smtClean="0"/>
              <a:t>11-10-2023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0F70CA-A7FB-4725-897C-B8224C24F530}"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5344049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E081C9-2D7C-4003-8219-32FFB8CA3220}" type="datetimeFigureOut">
              <a:rPr lang="en-IN" smtClean="0"/>
              <a:t>11-10-2023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0F70CA-A7FB-4725-897C-B8224C24F530}" type="slidenum">
              <a:rPr lang="en-IN" smtClean="0"/>
              <a:t>‹#›</a:t>
            </a:fld>
            <a:endParaRPr lang="en-IN"/>
          </a:p>
        </p:txBody>
      </p:sp>
    </p:spTree>
    <p:extLst>
      <p:ext uri="{BB962C8B-B14F-4D97-AF65-F5344CB8AC3E}">
        <p14:creationId xmlns:p14="http://schemas.microsoft.com/office/powerpoint/2010/main" val="39084326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BE081C9-2D7C-4003-8219-32FFB8CA3220}" type="datetimeFigureOut">
              <a:rPr lang="en-IN" smtClean="0"/>
              <a:t>11-10-2023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0F70CA-A7FB-4725-897C-B8224C24F530}" type="slidenum">
              <a:rPr lang="en-IN" smtClean="0"/>
              <a:t>‹#›</a:t>
            </a:fld>
            <a:endParaRPr lang="en-IN"/>
          </a:p>
        </p:txBody>
      </p:sp>
    </p:spTree>
    <p:extLst>
      <p:ext uri="{BB962C8B-B14F-4D97-AF65-F5344CB8AC3E}">
        <p14:creationId xmlns:p14="http://schemas.microsoft.com/office/powerpoint/2010/main" val="8891923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BE081C9-2D7C-4003-8219-32FFB8CA3220}" type="datetimeFigureOut">
              <a:rPr lang="en-IN" smtClean="0"/>
              <a:t>11-10-2023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0F70CA-A7FB-4725-897C-B8224C24F530}" type="slidenum">
              <a:rPr lang="en-IN" smtClean="0"/>
              <a:t>‹#›</a:t>
            </a:fld>
            <a:endParaRPr lang="en-IN"/>
          </a:p>
        </p:txBody>
      </p:sp>
    </p:spTree>
    <p:extLst>
      <p:ext uri="{BB962C8B-B14F-4D97-AF65-F5344CB8AC3E}">
        <p14:creationId xmlns:p14="http://schemas.microsoft.com/office/powerpoint/2010/main" val="3855068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E081C9-2D7C-4003-8219-32FFB8CA3220}" type="datetimeFigureOut">
              <a:rPr lang="en-IN" smtClean="0"/>
              <a:t>11-10-2023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0F70CA-A7FB-4725-897C-B8224C24F530}" type="slidenum">
              <a:rPr lang="en-IN" smtClean="0"/>
              <a:t>‹#›</a:t>
            </a:fld>
            <a:endParaRPr lang="en-IN"/>
          </a:p>
        </p:txBody>
      </p:sp>
    </p:spTree>
    <p:extLst>
      <p:ext uri="{BB962C8B-B14F-4D97-AF65-F5344CB8AC3E}">
        <p14:creationId xmlns:p14="http://schemas.microsoft.com/office/powerpoint/2010/main" val="29387456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E081C9-2D7C-4003-8219-32FFB8CA3220}" type="datetimeFigureOut">
              <a:rPr lang="en-IN" smtClean="0"/>
              <a:t>11-10-2023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0F70CA-A7FB-4725-897C-B8224C24F530}" type="slidenum">
              <a:rPr lang="en-IN" smtClean="0"/>
              <a:t>‹#›</a:t>
            </a:fld>
            <a:endParaRPr lang="en-IN"/>
          </a:p>
        </p:txBody>
      </p:sp>
    </p:spTree>
    <p:extLst>
      <p:ext uri="{BB962C8B-B14F-4D97-AF65-F5344CB8AC3E}">
        <p14:creationId xmlns:p14="http://schemas.microsoft.com/office/powerpoint/2010/main" val="42836881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BBE081C9-2D7C-4003-8219-32FFB8CA3220}" type="datetimeFigureOut">
              <a:rPr lang="en-IN" smtClean="0"/>
              <a:t>11-10-2023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0F70CA-A7FB-4725-897C-B8224C24F530}" type="slidenum">
              <a:rPr lang="en-IN" smtClean="0"/>
              <a:t>‹#›</a:t>
            </a:fld>
            <a:endParaRPr lang="en-IN"/>
          </a:p>
        </p:txBody>
      </p:sp>
    </p:spTree>
    <p:extLst>
      <p:ext uri="{BB962C8B-B14F-4D97-AF65-F5344CB8AC3E}">
        <p14:creationId xmlns:p14="http://schemas.microsoft.com/office/powerpoint/2010/main" val="42002712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E081C9-2D7C-4003-8219-32FFB8CA3220}" type="datetimeFigureOut">
              <a:rPr lang="en-IN" smtClean="0"/>
              <a:t>11-10-2023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0F70CA-A7FB-4725-897C-B8224C24F530}" type="slidenum">
              <a:rPr lang="en-IN" smtClean="0"/>
              <a:t>‹#›</a:t>
            </a:fld>
            <a:endParaRPr lang="en-IN"/>
          </a:p>
        </p:txBody>
      </p:sp>
    </p:spTree>
    <p:extLst>
      <p:ext uri="{BB962C8B-B14F-4D97-AF65-F5344CB8AC3E}">
        <p14:creationId xmlns:p14="http://schemas.microsoft.com/office/powerpoint/2010/main" val="21120698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BE081C9-2D7C-4003-8219-32FFB8CA3220}" type="datetimeFigureOut">
              <a:rPr lang="en-IN" smtClean="0"/>
              <a:t>11-10-2023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20F70CA-A7FB-4725-897C-B8224C24F530}" type="slidenum">
              <a:rPr lang="en-IN" smtClean="0"/>
              <a:t>‹#›</a:t>
            </a:fld>
            <a:endParaRPr lang="en-IN"/>
          </a:p>
        </p:txBody>
      </p:sp>
    </p:spTree>
    <p:extLst>
      <p:ext uri="{BB962C8B-B14F-4D97-AF65-F5344CB8AC3E}">
        <p14:creationId xmlns:p14="http://schemas.microsoft.com/office/powerpoint/2010/main" val="16253941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BE081C9-2D7C-4003-8219-32FFB8CA3220}" type="datetimeFigureOut">
              <a:rPr lang="en-IN" smtClean="0"/>
              <a:t>11-10-2023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20F70CA-A7FB-4725-897C-B8224C24F530}" type="slidenum">
              <a:rPr lang="en-IN" smtClean="0"/>
              <a:t>‹#›</a:t>
            </a:fld>
            <a:endParaRPr lang="en-IN"/>
          </a:p>
        </p:txBody>
      </p:sp>
    </p:spTree>
    <p:extLst>
      <p:ext uri="{BB962C8B-B14F-4D97-AF65-F5344CB8AC3E}">
        <p14:creationId xmlns:p14="http://schemas.microsoft.com/office/powerpoint/2010/main" val="39292200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BBE081C9-2D7C-4003-8219-32FFB8CA3220}" type="datetimeFigureOut">
              <a:rPr lang="en-IN" smtClean="0"/>
              <a:t>11-10-2023</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A20F70CA-A7FB-4725-897C-B8224C24F530}" type="slidenum">
              <a:rPr lang="en-IN" smtClean="0"/>
              <a:t>‹#›</a:t>
            </a:fld>
            <a:endParaRPr lang="en-IN"/>
          </a:p>
        </p:txBody>
      </p:sp>
    </p:spTree>
    <p:extLst>
      <p:ext uri="{BB962C8B-B14F-4D97-AF65-F5344CB8AC3E}">
        <p14:creationId xmlns:p14="http://schemas.microsoft.com/office/powerpoint/2010/main" val="37802918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BE081C9-2D7C-4003-8219-32FFB8CA3220}" type="datetimeFigureOut">
              <a:rPr lang="en-IN" smtClean="0"/>
              <a:t>11-10-2023</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A20F70CA-A7FB-4725-897C-B8224C24F530}" type="slidenum">
              <a:rPr lang="en-IN" smtClean="0"/>
              <a:t>‹#›</a:t>
            </a:fld>
            <a:endParaRPr lang="en-IN"/>
          </a:p>
        </p:txBody>
      </p:sp>
    </p:spTree>
    <p:extLst>
      <p:ext uri="{BB962C8B-B14F-4D97-AF65-F5344CB8AC3E}">
        <p14:creationId xmlns:p14="http://schemas.microsoft.com/office/powerpoint/2010/main" val="42312670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BBE081C9-2D7C-4003-8219-32FFB8CA3220}" type="datetimeFigureOut">
              <a:rPr lang="en-IN" smtClean="0"/>
              <a:t>11-10-2023</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A20F70CA-A7FB-4725-897C-B8224C24F530}" type="slidenum">
              <a:rPr lang="en-IN" smtClean="0"/>
              <a:t>‹#›</a:t>
            </a:fld>
            <a:endParaRPr lang="en-IN"/>
          </a:p>
        </p:txBody>
      </p:sp>
    </p:spTree>
    <p:extLst>
      <p:ext uri="{BB962C8B-B14F-4D97-AF65-F5344CB8AC3E}">
        <p14:creationId xmlns:p14="http://schemas.microsoft.com/office/powerpoint/2010/main" val="15900401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BE081C9-2D7C-4003-8219-32FFB8CA3220}" type="datetimeFigureOut">
              <a:rPr lang="en-IN" smtClean="0"/>
              <a:t>11-10-2023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20F70CA-A7FB-4725-897C-B8224C24F530}" type="slidenum">
              <a:rPr lang="en-IN" smtClean="0"/>
              <a:t>‹#›</a:t>
            </a:fld>
            <a:endParaRPr lang="en-IN"/>
          </a:p>
        </p:txBody>
      </p:sp>
    </p:spTree>
    <p:extLst>
      <p:ext uri="{BB962C8B-B14F-4D97-AF65-F5344CB8AC3E}">
        <p14:creationId xmlns:p14="http://schemas.microsoft.com/office/powerpoint/2010/main" val="4894904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BE081C9-2D7C-4003-8219-32FFB8CA3220}" type="datetimeFigureOut">
              <a:rPr lang="en-IN" smtClean="0"/>
              <a:t>11-10-2023</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A20F70CA-A7FB-4725-897C-B8224C24F530}" type="slidenum">
              <a:rPr lang="en-IN" smtClean="0"/>
              <a:t>‹#›</a:t>
            </a:fld>
            <a:endParaRPr lang="en-IN"/>
          </a:p>
        </p:txBody>
      </p:sp>
    </p:spTree>
    <p:extLst>
      <p:ext uri="{BB962C8B-B14F-4D97-AF65-F5344CB8AC3E}">
        <p14:creationId xmlns:p14="http://schemas.microsoft.com/office/powerpoint/2010/main" val="412231089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E0687-BA61-25C7-41AE-F0C52390F130}"/>
              </a:ext>
            </a:extLst>
          </p:cNvPr>
          <p:cNvSpPr>
            <a:spLocks noGrp="1"/>
          </p:cNvSpPr>
          <p:nvPr>
            <p:ph type="ctrTitle"/>
          </p:nvPr>
        </p:nvSpPr>
        <p:spPr>
          <a:xfrm>
            <a:off x="1685243" y="4686411"/>
            <a:ext cx="8821514" cy="1768018"/>
          </a:xfrm>
        </p:spPr>
        <p:txBody>
          <a:bodyPr/>
          <a:lstStyle/>
          <a:p>
            <a:r>
              <a:rPr lang="en-US" sz="3600" b="1" dirty="0"/>
              <a:t>         MACHINE LEARNING MODEL</a:t>
            </a:r>
            <a:br>
              <a:rPr lang="en-US" sz="3600" b="1" dirty="0"/>
            </a:br>
            <a:br>
              <a:rPr lang="en-US" sz="3600" b="1" dirty="0"/>
            </a:br>
            <a:r>
              <a:rPr lang="en-US" sz="3600" b="1" dirty="0"/>
              <a:t>DEPLOYMENT ON IBM CLOUD WATSON</a:t>
            </a:r>
            <a:br>
              <a:rPr lang="en-US" sz="3600" b="1" dirty="0"/>
            </a:br>
            <a:br>
              <a:rPr lang="en-US" sz="3600" b="1" dirty="0"/>
            </a:br>
            <a:br>
              <a:rPr lang="en-US" sz="3600" b="1" dirty="0"/>
            </a:br>
            <a:r>
              <a:rPr lang="en-US" sz="2800" b="1" dirty="0"/>
              <a:t>TEAM MEMBERS :</a:t>
            </a:r>
            <a:br>
              <a:rPr lang="en-US" sz="2800" b="1" dirty="0"/>
            </a:br>
            <a:r>
              <a:rPr lang="en-US" sz="2800" b="1" dirty="0"/>
              <a:t>                      </a:t>
            </a:r>
            <a:br>
              <a:rPr lang="en-US" sz="2800" b="1" dirty="0"/>
            </a:br>
            <a:r>
              <a:rPr lang="en-US" sz="2800" b="1" dirty="0"/>
              <a:t>                    1. Mathan M</a:t>
            </a:r>
            <a:br>
              <a:rPr lang="en-US" sz="2800" b="1" dirty="0"/>
            </a:br>
            <a:r>
              <a:rPr lang="en-US" sz="2800" b="1" dirty="0"/>
              <a:t>                    2. </a:t>
            </a:r>
            <a:r>
              <a:rPr lang="en-US" sz="2800" b="1" dirty="0" err="1"/>
              <a:t>Senthamil</a:t>
            </a:r>
            <a:r>
              <a:rPr lang="en-US" sz="2800" b="1" dirty="0"/>
              <a:t> Selvan C</a:t>
            </a:r>
            <a:br>
              <a:rPr lang="en-US" sz="2800" b="1" dirty="0"/>
            </a:br>
            <a:r>
              <a:rPr lang="en-US" sz="2800" b="1" dirty="0"/>
              <a:t>                    3. Arun </a:t>
            </a:r>
            <a:r>
              <a:rPr lang="en-US" sz="2800" b="1" dirty="0" err="1"/>
              <a:t>vishva</a:t>
            </a:r>
            <a:r>
              <a:rPr lang="en-US" sz="2800" b="1" dirty="0"/>
              <a:t> JB</a:t>
            </a:r>
            <a:br>
              <a:rPr lang="en-US" sz="2800" b="1" dirty="0"/>
            </a:br>
            <a:r>
              <a:rPr lang="en-US" sz="2800" b="1" dirty="0"/>
              <a:t>                    4. Jai </a:t>
            </a:r>
            <a:r>
              <a:rPr lang="en-US" sz="2800" b="1" dirty="0" err="1"/>
              <a:t>praveen</a:t>
            </a:r>
            <a:r>
              <a:rPr lang="en-US" sz="2800" b="1" dirty="0"/>
              <a:t> SV   </a:t>
            </a:r>
            <a:br>
              <a:rPr lang="en-US" sz="2800" b="1" dirty="0"/>
            </a:br>
            <a:r>
              <a:rPr lang="en-US" sz="2800" b="1" dirty="0"/>
              <a:t>                    5. Dinesh N</a:t>
            </a:r>
            <a:endParaRPr lang="en-IN" sz="3600" b="1" dirty="0"/>
          </a:p>
        </p:txBody>
      </p:sp>
      <p:pic>
        <p:nvPicPr>
          <p:cNvPr id="6" name="Picture 5">
            <a:extLst>
              <a:ext uri="{FF2B5EF4-FFF2-40B4-BE49-F238E27FC236}">
                <a16:creationId xmlns:a16="http://schemas.microsoft.com/office/drawing/2014/main" id="{3A4014DB-C4A4-E37C-5674-2F1A484507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82125" y="0"/>
            <a:ext cx="2809875" cy="1628775"/>
          </a:xfrm>
          <a:prstGeom prst="rect">
            <a:avLst/>
          </a:prstGeom>
        </p:spPr>
      </p:pic>
    </p:spTree>
    <p:extLst>
      <p:ext uri="{BB962C8B-B14F-4D97-AF65-F5344CB8AC3E}">
        <p14:creationId xmlns:p14="http://schemas.microsoft.com/office/powerpoint/2010/main" val="3637330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744F991-173F-43D9-1591-EDDD9CE53C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2536" y="167426"/>
            <a:ext cx="9753600" cy="2371725"/>
          </a:xfrm>
          <a:prstGeom prst="rect">
            <a:avLst/>
          </a:prstGeom>
        </p:spPr>
      </p:pic>
      <p:sp>
        <p:nvSpPr>
          <p:cNvPr id="5" name="TextBox 4">
            <a:extLst>
              <a:ext uri="{FF2B5EF4-FFF2-40B4-BE49-F238E27FC236}">
                <a16:creationId xmlns:a16="http://schemas.microsoft.com/office/drawing/2014/main" id="{DAADA296-6D04-018F-EBA3-241CEBF5050B}"/>
              </a:ext>
            </a:extLst>
          </p:cNvPr>
          <p:cNvSpPr txBox="1"/>
          <p:nvPr/>
        </p:nvSpPr>
        <p:spPr>
          <a:xfrm>
            <a:off x="1674254" y="2793459"/>
            <a:ext cx="8657822" cy="3248005"/>
          </a:xfrm>
          <a:prstGeom prst="rect">
            <a:avLst/>
          </a:prstGeom>
          <a:noFill/>
        </p:spPr>
        <p:txBody>
          <a:bodyPr wrap="square">
            <a:spAutoFit/>
          </a:bodyPr>
          <a:lstStyle/>
          <a:p>
            <a:pPr>
              <a:lnSpc>
                <a:spcPct val="107000"/>
              </a:lnSpc>
              <a:spcAft>
                <a:spcPts val="800"/>
              </a:spcAft>
            </a:pPr>
            <a:r>
              <a:rPr lang="en-IN" sz="1800" b="1" dirty="0">
                <a:effectLst/>
                <a:latin typeface="Calibri" panose="020F0502020204030204" pitchFamily="34" charset="0"/>
                <a:ea typeface="Calibri" panose="020F0502020204030204" pitchFamily="34" charset="0"/>
                <a:cs typeface="Latha" panose="020B0604020202020204" pitchFamily="34" charset="0"/>
              </a:rPr>
              <a:t>IBM Watson Studio abstracts the complexity involved in training machine learning models. From data preparation to model deployment, the platform simplifies the data science workflow.</a:t>
            </a:r>
          </a:p>
          <a:p>
            <a:pPr>
              <a:lnSpc>
                <a:spcPct val="107000"/>
              </a:lnSpc>
              <a:spcAft>
                <a:spcPts val="800"/>
              </a:spcAft>
            </a:pPr>
            <a:r>
              <a:rPr lang="en-IN" sz="1800" b="1" dirty="0">
                <a:effectLst/>
                <a:latin typeface="Calibri" panose="020F0502020204030204" pitchFamily="34" charset="0"/>
                <a:ea typeface="Calibri" panose="020F0502020204030204" pitchFamily="34" charset="0"/>
                <a:cs typeface="Latha" panose="020B0604020202020204" pitchFamily="34" charset="0"/>
              </a:rPr>
              <a:t>When compared to other cloud-based offerings, Watson Studio doesn’t support exporting a fully trained model. Hosting an externally-trained ML model within Watson is not supported either. IBM doesn’t seem to leverage containers and Kubernetes for scaling the training and deployment of models. But, the wizard-style development environment makes up for the limitations. As an end-to-end platform, IBM Watson Studio delivers what is expected from a typical ML PaaS.</a:t>
            </a:r>
            <a:endParaRPr lang="en-IN" sz="1800" dirty="0">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endParaRPr lang="en-IN" b="1" dirty="0">
              <a:latin typeface="Calibri" panose="020F0502020204030204" pitchFamily="34" charset="0"/>
              <a:ea typeface="Calibri" panose="020F0502020204030204" pitchFamily="34" charset="0"/>
              <a:cs typeface="Latha" panose="020B0604020202020204" pitchFamily="34" charset="0"/>
            </a:endParaRPr>
          </a:p>
        </p:txBody>
      </p:sp>
    </p:spTree>
    <p:extLst>
      <p:ext uri="{BB962C8B-B14F-4D97-AF65-F5344CB8AC3E}">
        <p14:creationId xmlns:p14="http://schemas.microsoft.com/office/powerpoint/2010/main" val="4282280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F25EFDD-4371-9760-EED5-2CBF1F2B0D73}"/>
              </a:ext>
            </a:extLst>
          </p:cNvPr>
          <p:cNvSpPr txBox="1"/>
          <p:nvPr/>
        </p:nvSpPr>
        <p:spPr>
          <a:xfrm>
            <a:off x="1751527" y="1163623"/>
            <a:ext cx="7395692" cy="4247317"/>
          </a:xfrm>
          <a:prstGeom prst="rect">
            <a:avLst/>
          </a:prstGeom>
          <a:noFill/>
        </p:spPr>
        <p:txBody>
          <a:bodyPr wrap="square">
            <a:spAutoFit/>
          </a:bodyPr>
          <a:lstStyle/>
          <a:p>
            <a:r>
              <a:rPr lang="en-US" b="1" dirty="0"/>
              <a:t>Conclusion :</a:t>
            </a:r>
            <a:r>
              <a:rPr lang="en-US" dirty="0"/>
              <a:t> </a:t>
            </a:r>
          </a:p>
          <a:p>
            <a:endParaRPr lang="en-US" dirty="0"/>
          </a:p>
          <a:p>
            <a:r>
              <a:rPr lang="en-US" dirty="0"/>
              <a:t>IBM Cloud Watson Studio provides a comprehensive platform for machine learning model deployment. By following best practices and implementing proper data preparation, modeling, and deployment techniques, users can ensure the scalability and performance of their models. Additionally, the platform offers robust monitoring and maintenance tools, as well as security and compliance measures to ensure data privacy and protection. Overall, Watson Studio is a powerful tool for businesses and individuals looking to implement machine learning models in their operations. With its user-friendly interface and extensive features, it is a top choice for those seeking to streamline their model deployment process and improve their overall performance.</a:t>
            </a:r>
            <a:endParaRPr lang="en-IN" dirty="0"/>
          </a:p>
        </p:txBody>
      </p:sp>
    </p:spTree>
    <p:extLst>
      <p:ext uri="{BB962C8B-B14F-4D97-AF65-F5344CB8AC3E}">
        <p14:creationId xmlns:p14="http://schemas.microsoft.com/office/powerpoint/2010/main" val="15599055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B1B5F-7193-1C2C-E609-96DB4776DE72}"/>
              </a:ext>
            </a:extLst>
          </p:cNvPr>
          <p:cNvSpPr>
            <a:spLocks noGrp="1"/>
          </p:cNvSpPr>
          <p:nvPr>
            <p:ph type="title"/>
          </p:nvPr>
        </p:nvSpPr>
        <p:spPr>
          <a:xfrm>
            <a:off x="181490" y="811369"/>
            <a:ext cx="9404723" cy="1054757"/>
          </a:xfrm>
        </p:spPr>
        <p:txBody>
          <a:bodyPr/>
          <a:lstStyle/>
          <a:p>
            <a:r>
              <a:rPr lang="en-US" sz="3200" b="1" dirty="0"/>
              <a:t>INTRODUCTION :</a:t>
            </a:r>
            <a:endParaRPr lang="en-IN" sz="3200" b="1" dirty="0"/>
          </a:p>
        </p:txBody>
      </p:sp>
      <p:sp>
        <p:nvSpPr>
          <p:cNvPr id="3" name="Content Placeholder 2">
            <a:extLst>
              <a:ext uri="{FF2B5EF4-FFF2-40B4-BE49-F238E27FC236}">
                <a16:creationId xmlns:a16="http://schemas.microsoft.com/office/drawing/2014/main" id="{FB561718-A438-F292-0427-8AFFFC03CBB9}"/>
              </a:ext>
            </a:extLst>
          </p:cNvPr>
          <p:cNvSpPr>
            <a:spLocks noGrp="1"/>
          </p:cNvSpPr>
          <p:nvPr>
            <p:ph idx="1"/>
          </p:nvPr>
        </p:nvSpPr>
        <p:spPr/>
        <p:txBody>
          <a:bodyPr>
            <a:normAutofit fontScale="85000" lnSpcReduction="20000"/>
          </a:bodyPr>
          <a:lstStyle/>
          <a:p>
            <a:r>
              <a:rPr lang="en-US" b="1" dirty="0"/>
              <a:t>Watson Studio is one of the many services available under the Watson portfolio of IBM Cloud. It can be accessed from AI section of the catalog. The Lite plan which comes with a limit of 50 capacity unit-hours per month is free for developers. The plan includes single small compute environment with 1 vCPU and 4 GB RAM, which is good enough to experiment with the service.</a:t>
            </a:r>
          </a:p>
          <a:p>
            <a:endParaRPr lang="en-US" b="1" dirty="0"/>
          </a:p>
          <a:p>
            <a:r>
              <a:rPr lang="en-US" b="1" dirty="0"/>
              <a:t>Like most of the IBM Cloud services, we need to create an instance of Watson Studio which is associated with a specific billing plan and geographic location. As mentioned above, the Lite plan is a great way to explore the service.</a:t>
            </a:r>
          </a:p>
          <a:p>
            <a:endParaRPr lang="en-US" b="1" dirty="0"/>
          </a:p>
          <a:p>
            <a:r>
              <a:rPr lang="en-US" b="1" dirty="0"/>
              <a:t>Once the service instance is created, the next step is to create a project that acts as the logical container for the datasets, models, deployments, and API credentials. Each project type is pre-configured for a specific task typically performed by data scientists. The Standard type is a generic project for working on any type of asset. Each project may have additional collaborators with varying access levels.</a:t>
            </a:r>
            <a:endParaRPr lang="en-IN" b="1" dirty="0"/>
          </a:p>
        </p:txBody>
      </p:sp>
    </p:spTree>
    <p:extLst>
      <p:ext uri="{BB962C8B-B14F-4D97-AF65-F5344CB8AC3E}">
        <p14:creationId xmlns:p14="http://schemas.microsoft.com/office/powerpoint/2010/main" val="33181979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A96EFC4-B09C-AF5A-9FA0-64D58CC68B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0349" y="173865"/>
            <a:ext cx="8271605" cy="6510270"/>
          </a:xfrm>
          <a:prstGeom prst="rect">
            <a:avLst/>
          </a:prstGeom>
        </p:spPr>
      </p:pic>
    </p:spTree>
    <p:extLst>
      <p:ext uri="{BB962C8B-B14F-4D97-AF65-F5344CB8AC3E}">
        <p14:creationId xmlns:p14="http://schemas.microsoft.com/office/powerpoint/2010/main" val="7235153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3E43825D-76A0-E0E8-2F72-06F3893979DA}"/>
              </a:ext>
            </a:extLst>
          </p:cNvPr>
          <p:cNvSpPr>
            <a:spLocks noGrp="1"/>
          </p:cNvSpPr>
          <p:nvPr>
            <p:ph type="body" sz="half" idx="2"/>
          </p:nvPr>
        </p:nvSpPr>
        <p:spPr>
          <a:xfrm>
            <a:off x="1322379" y="723900"/>
            <a:ext cx="9212540" cy="2895599"/>
          </a:xfrm>
        </p:spPr>
        <p:txBody>
          <a:bodyPr/>
          <a:lstStyle/>
          <a:p>
            <a:r>
              <a:rPr lang="en-IN" sz="1800" b="1" dirty="0">
                <a:effectLst/>
                <a:latin typeface="Calibri" panose="020F0502020204030204" pitchFamily="34" charset="0"/>
                <a:ea typeface="Calibri" panose="020F0502020204030204" pitchFamily="34" charset="0"/>
                <a:cs typeface="Latha" panose="020B0604020202020204" pitchFamily="34" charset="0"/>
              </a:rPr>
              <a:t>Once a project has been created, assets can be created as needed. Datasets may be uploaded to object storage which can be then accessed from other assets such as </a:t>
            </a:r>
            <a:r>
              <a:rPr lang="en-IN" sz="1800" b="1">
                <a:effectLst/>
                <a:latin typeface="Calibri" panose="020F0502020204030204" pitchFamily="34" charset="0"/>
                <a:ea typeface="Calibri" panose="020F0502020204030204" pitchFamily="34" charset="0"/>
                <a:cs typeface="Latha" panose="020B0604020202020204" pitchFamily="34" charset="0"/>
              </a:rPr>
              <a:t>the Modeler.</a:t>
            </a:r>
            <a:endParaRPr lang="en-IN" dirty="0"/>
          </a:p>
        </p:txBody>
      </p:sp>
      <p:pic>
        <p:nvPicPr>
          <p:cNvPr id="10" name="Content Placeholder 9">
            <a:extLst>
              <a:ext uri="{FF2B5EF4-FFF2-40B4-BE49-F238E27FC236}">
                <a16:creationId xmlns:a16="http://schemas.microsoft.com/office/drawing/2014/main" id="{0D54839A-063C-B31C-30C5-E83CD1CBBCC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93949" y="2126274"/>
            <a:ext cx="8486664" cy="4300283"/>
          </a:xfrm>
        </p:spPr>
      </p:pic>
    </p:spTree>
    <p:extLst>
      <p:ext uri="{BB962C8B-B14F-4D97-AF65-F5344CB8AC3E}">
        <p14:creationId xmlns:p14="http://schemas.microsoft.com/office/powerpoint/2010/main" val="28409663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E56FA23-4921-C09E-1AFF-7F777876AE99}"/>
              </a:ext>
            </a:extLst>
          </p:cNvPr>
          <p:cNvSpPr txBox="1"/>
          <p:nvPr/>
        </p:nvSpPr>
        <p:spPr>
          <a:xfrm>
            <a:off x="2830132" y="307828"/>
            <a:ext cx="6098146" cy="5425140"/>
          </a:xfrm>
          <a:prstGeom prst="rect">
            <a:avLst/>
          </a:prstGeom>
          <a:noFill/>
        </p:spPr>
        <p:txBody>
          <a:bodyPr wrap="square">
            <a:spAutoFit/>
          </a:bodyPr>
          <a:lstStyle/>
          <a:p>
            <a:pPr>
              <a:lnSpc>
                <a:spcPct val="107000"/>
              </a:lnSpc>
              <a:spcAft>
                <a:spcPts val="800"/>
              </a:spcAft>
            </a:pPr>
            <a:r>
              <a:rPr lang="en-IN" sz="1800" b="1" dirty="0">
                <a:effectLst/>
                <a:latin typeface="Calibri" panose="020F0502020204030204" pitchFamily="34" charset="0"/>
                <a:ea typeface="Calibri" panose="020F0502020204030204" pitchFamily="34" charset="0"/>
                <a:cs typeface="Latha" panose="020B0604020202020204" pitchFamily="34" charset="0"/>
              </a:rPr>
              <a:t>Fully prepared datasets are added to the project that are automatically uploaded to IBM Cloud Object Storage service. The data assets are centralized resources available to any other assets in the project.</a:t>
            </a:r>
            <a:endParaRPr lang="en-IN" sz="1800" dirty="0">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IN" sz="1800" b="1" dirty="0">
                <a:effectLst/>
                <a:latin typeface="Calibri" panose="020F0502020204030204" pitchFamily="34" charset="0"/>
                <a:ea typeface="Calibri" panose="020F0502020204030204" pitchFamily="34" charset="0"/>
                <a:cs typeface="Latha" panose="020B0604020202020204" pitchFamily="34" charset="0"/>
              </a:rPr>
              <a:t> </a:t>
            </a:r>
            <a:endParaRPr lang="en-IN" sz="1800" dirty="0">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IN" sz="1800" b="1" dirty="0">
                <a:effectLst/>
                <a:latin typeface="Calibri" panose="020F0502020204030204" pitchFamily="34" charset="0"/>
                <a:ea typeface="Calibri" panose="020F0502020204030204" pitchFamily="34" charset="0"/>
                <a:cs typeface="Latha" panose="020B0604020202020204" pitchFamily="34" charset="0"/>
              </a:rPr>
              <a:t>The next step is to add a model that gets trained based on the data asset. Watson Studio can be used for creating NLP, vision, and generic models. The Watson Machine Learning Model is ideal for classical machine learning that solves regression and classification problems.</a:t>
            </a:r>
          </a:p>
          <a:p>
            <a:pPr>
              <a:lnSpc>
                <a:spcPct val="107000"/>
              </a:lnSpc>
              <a:spcAft>
                <a:spcPts val="800"/>
              </a:spcAft>
            </a:pPr>
            <a:r>
              <a:rPr lang="en-IN" sz="1800" b="1" dirty="0">
                <a:effectLst/>
                <a:latin typeface="Calibri" panose="020F0502020204030204" pitchFamily="34" charset="0"/>
                <a:ea typeface="Calibri" panose="020F0502020204030204" pitchFamily="34" charset="0"/>
                <a:cs typeface="Latha" panose="020B0604020202020204" pitchFamily="34" charset="0"/>
              </a:rPr>
              <a:t>Before starting the </a:t>
            </a:r>
            <a:r>
              <a:rPr lang="en-IN" sz="1800" b="1" dirty="0" err="1">
                <a:effectLst/>
                <a:latin typeface="Calibri" panose="020F0502020204030204" pitchFamily="34" charset="0"/>
                <a:ea typeface="Calibri" panose="020F0502020204030204" pitchFamily="34" charset="0"/>
                <a:cs typeface="Latha" panose="020B0604020202020204" pitchFamily="34" charset="0"/>
              </a:rPr>
              <a:t>modeling</a:t>
            </a:r>
            <a:r>
              <a:rPr lang="en-IN" sz="1800" b="1" dirty="0">
                <a:effectLst/>
                <a:latin typeface="Calibri" panose="020F0502020204030204" pitchFamily="34" charset="0"/>
                <a:ea typeface="Calibri" panose="020F0502020204030204" pitchFamily="34" charset="0"/>
                <a:cs typeface="Latha" panose="020B0604020202020204" pitchFamily="34" charset="0"/>
              </a:rPr>
              <a:t> process, the project needs to be associated with compute infrastructure. This service is branded as Watson Machine Learning. The Lite plan includes a generous limit of 5 deployed models, 5,000 predictions per month, and 50 capacity unit-hours per month. The best thing is that the plan includes NVIDIA K80 GPUs which are great for experimenting with deep learning</a:t>
            </a:r>
            <a:endParaRPr lang="en-IN" sz="1800" dirty="0">
              <a:effectLst/>
              <a:latin typeface="Calibri" panose="020F0502020204030204" pitchFamily="34" charset="0"/>
              <a:ea typeface="Calibri" panose="020F0502020204030204" pitchFamily="34" charset="0"/>
              <a:cs typeface="Latha" panose="020B0604020202020204" pitchFamily="34" charset="0"/>
            </a:endParaRPr>
          </a:p>
        </p:txBody>
      </p:sp>
    </p:spTree>
    <p:extLst>
      <p:ext uri="{BB962C8B-B14F-4D97-AF65-F5344CB8AC3E}">
        <p14:creationId xmlns:p14="http://schemas.microsoft.com/office/powerpoint/2010/main" val="11874006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ACEF120-6777-548B-D68F-9B66D8248C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809" y="386367"/>
            <a:ext cx="9752381" cy="3863661"/>
          </a:xfrm>
          <a:prstGeom prst="rect">
            <a:avLst/>
          </a:prstGeom>
        </p:spPr>
      </p:pic>
      <p:sp>
        <p:nvSpPr>
          <p:cNvPr id="7" name="TextBox 6">
            <a:extLst>
              <a:ext uri="{FF2B5EF4-FFF2-40B4-BE49-F238E27FC236}">
                <a16:creationId xmlns:a16="http://schemas.microsoft.com/office/drawing/2014/main" id="{CD35E64A-DF58-1E5A-89B5-36E6792BC1D0}"/>
              </a:ext>
            </a:extLst>
          </p:cNvPr>
          <p:cNvSpPr txBox="1"/>
          <p:nvPr/>
        </p:nvSpPr>
        <p:spPr>
          <a:xfrm>
            <a:off x="1700012" y="4434665"/>
            <a:ext cx="8127640" cy="2036968"/>
          </a:xfrm>
          <a:prstGeom prst="rect">
            <a:avLst/>
          </a:prstGeom>
          <a:noFill/>
        </p:spPr>
        <p:txBody>
          <a:bodyPr wrap="square">
            <a:spAutoFit/>
          </a:bodyPr>
          <a:lstStyle/>
          <a:p>
            <a:pPr>
              <a:lnSpc>
                <a:spcPct val="107000"/>
              </a:lnSpc>
              <a:spcAft>
                <a:spcPts val="800"/>
              </a:spcAft>
            </a:pPr>
            <a:r>
              <a:rPr lang="en-IN" sz="1800" b="1" dirty="0">
                <a:effectLst/>
                <a:latin typeface="Calibri" panose="020F0502020204030204" pitchFamily="34" charset="0"/>
                <a:ea typeface="Calibri" panose="020F0502020204030204" pitchFamily="34" charset="0"/>
                <a:cs typeface="Latha" panose="020B0604020202020204" pitchFamily="34" charset="0"/>
              </a:rPr>
              <a:t>Once the dataset and training infrastructure are in place, we are all set of kick off the training job. Watson Studio supports creating a model from the scratch or uploading a Predictive Model Markup Language (PMML) XML file.</a:t>
            </a:r>
            <a:endParaRPr lang="en-IN" sz="1800" dirty="0">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IN" sz="1800" b="1" dirty="0">
                <a:effectLst/>
                <a:latin typeface="Calibri" panose="020F0502020204030204" pitchFamily="34" charset="0"/>
                <a:ea typeface="Calibri" panose="020F0502020204030204" pitchFamily="34" charset="0"/>
                <a:cs typeface="Latha" panose="020B0604020202020204" pitchFamily="34" charset="0"/>
              </a:rPr>
              <a:t> </a:t>
            </a:r>
            <a:endParaRPr lang="en-IN" sz="1800" dirty="0">
              <a:effectLst/>
              <a:latin typeface="Calibri" panose="020F0502020204030204" pitchFamily="34" charset="0"/>
              <a:ea typeface="Calibri" panose="020F0502020204030204" pitchFamily="34" charset="0"/>
              <a:cs typeface="Latha" panose="020B0604020202020204" pitchFamily="34" charset="0"/>
            </a:endParaRPr>
          </a:p>
          <a:p>
            <a:r>
              <a:rPr lang="en-IN" sz="1800" b="1" dirty="0">
                <a:effectLst/>
                <a:latin typeface="Calibri" panose="020F0502020204030204" pitchFamily="34" charset="0"/>
                <a:ea typeface="Calibri" panose="020F0502020204030204" pitchFamily="34" charset="0"/>
                <a:cs typeface="Latha" panose="020B0604020202020204" pitchFamily="34" charset="0"/>
              </a:rPr>
              <a:t>The model is associated with the centralized dataset, compute infrastructure, and the runtime based Spark Scala</a:t>
            </a:r>
            <a:endParaRPr lang="en-IN" dirty="0"/>
          </a:p>
        </p:txBody>
      </p:sp>
    </p:spTree>
    <p:extLst>
      <p:ext uri="{BB962C8B-B14F-4D97-AF65-F5344CB8AC3E}">
        <p14:creationId xmlns:p14="http://schemas.microsoft.com/office/powerpoint/2010/main" val="21556166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D7797EE-5BCD-EBDC-CC8A-77EA6DE2EED5}"/>
              </a:ext>
            </a:extLst>
          </p:cNvPr>
          <p:cNvSpPr txBox="1"/>
          <p:nvPr/>
        </p:nvSpPr>
        <p:spPr>
          <a:xfrm>
            <a:off x="1767089" y="5304839"/>
            <a:ext cx="8657822" cy="968278"/>
          </a:xfrm>
          <a:prstGeom prst="rect">
            <a:avLst/>
          </a:prstGeom>
          <a:noFill/>
        </p:spPr>
        <p:txBody>
          <a:bodyPr wrap="square">
            <a:spAutoFit/>
          </a:bodyPr>
          <a:lstStyle/>
          <a:p>
            <a:pPr>
              <a:lnSpc>
                <a:spcPct val="107000"/>
              </a:lnSpc>
              <a:spcAft>
                <a:spcPts val="800"/>
              </a:spcAft>
            </a:pPr>
            <a:r>
              <a:rPr lang="en-IN" sz="1800" b="1" dirty="0">
                <a:effectLst/>
                <a:latin typeface="Calibri" panose="020F0502020204030204" pitchFamily="34" charset="0"/>
                <a:ea typeface="Calibri" panose="020F0502020204030204" pitchFamily="34" charset="0"/>
                <a:cs typeface="Latha" panose="020B0604020202020204" pitchFamily="34" charset="0"/>
              </a:rPr>
              <a:t>Choosing Automatic model type will automatically prepare the data and prompts us to choose the features and labels. Depending on the label, Watson Studio suggests an appropriate technique for training the model.</a:t>
            </a:r>
            <a:endParaRPr lang="en-IN" sz="1800" dirty="0">
              <a:effectLst/>
              <a:latin typeface="Calibri" panose="020F0502020204030204" pitchFamily="34" charset="0"/>
              <a:ea typeface="Calibri" panose="020F0502020204030204" pitchFamily="34" charset="0"/>
              <a:cs typeface="Latha" panose="020B0604020202020204" pitchFamily="34" charset="0"/>
            </a:endParaRPr>
          </a:p>
        </p:txBody>
      </p:sp>
      <p:pic>
        <p:nvPicPr>
          <p:cNvPr id="5" name="Picture 4">
            <a:extLst>
              <a:ext uri="{FF2B5EF4-FFF2-40B4-BE49-F238E27FC236}">
                <a16:creationId xmlns:a16="http://schemas.microsoft.com/office/drawing/2014/main" id="{8BFA46C8-394D-0BED-57DF-156B415D43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200" y="1092088"/>
            <a:ext cx="9753600" cy="3514725"/>
          </a:xfrm>
          <a:prstGeom prst="rect">
            <a:avLst/>
          </a:prstGeom>
        </p:spPr>
      </p:pic>
    </p:spTree>
    <p:extLst>
      <p:ext uri="{BB962C8B-B14F-4D97-AF65-F5344CB8AC3E}">
        <p14:creationId xmlns:p14="http://schemas.microsoft.com/office/powerpoint/2010/main" val="5679355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C5B1457-3AB3-9403-C63F-CA7C8C0531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8787" y="193183"/>
            <a:ext cx="8734425" cy="5203066"/>
          </a:xfrm>
          <a:prstGeom prst="rect">
            <a:avLst/>
          </a:prstGeom>
        </p:spPr>
      </p:pic>
      <p:sp>
        <p:nvSpPr>
          <p:cNvPr id="5" name="TextBox 4">
            <a:extLst>
              <a:ext uri="{FF2B5EF4-FFF2-40B4-BE49-F238E27FC236}">
                <a16:creationId xmlns:a16="http://schemas.microsoft.com/office/drawing/2014/main" id="{DC03F0C9-5E72-404B-36BE-AB5D868CB4FC}"/>
              </a:ext>
            </a:extLst>
          </p:cNvPr>
          <p:cNvSpPr txBox="1"/>
          <p:nvPr/>
        </p:nvSpPr>
        <p:spPr>
          <a:xfrm>
            <a:off x="2052236" y="5400175"/>
            <a:ext cx="8410976" cy="1264642"/>
          </a:xfrm>
          <a:prstGeom prst="rect">
            <a:avLst/>
          </a:prstGeom>
          <a:noFill/>
        </p:spPr>
        <p:txBody>
          <a:bodyPr wrap="square">
            <a:spAutoFit/>
          </a:bodyPr>
          <a:lstStyle/>
          <a:p>
            <a:pPr>
              <a:lnSpc>
                <a:spcPct val="107000"/>
              </a:lnSpc>
              <a:spcAft>
                <a:spcPts val="800"/>
              </a:spcAft>
            </a:pPr>
            <a:r>
              <a:rPr lang="en-IN" sz="1800" b="1" dirty="0">
                <a:effectLst/>
                <a:latin typeface="Calibri" panose="020F0502020204030204" pitchFamily="34" charset="0"/>
                <a:ea typeface="Calibri" panose="020F0502020204030204" pitchFamily="34" charset="0"/>
                <a:cs typeface="Latha" panose="020B0604020202020204" pitchFamily="34" charset="0"/>
              </a:rPr>
              <a:t>Once the training job is done, the model is saved and is ready to be deployed for predictions. A deployment results in a Web Service that exposes a REST endpoint. Developers can invoke the service by embedding the API key generated by Watson Studio.</a:t>
            </a:r>
            <a:endParaRPr lang="en-IN" sz="1800" dirty="0">
              <a:effectLst/>
              <a:latin typeface="Calibri" panose="020F0502020204030204" pitchFamily="34" charset="0"/>
              <a:ea typeface="Calibri" panose="020F0502020204030204" pitchFamily="34" charset="0"/>
              <a:cs typeface="Latha" panose="020B0604020202020204" pitchFamily="34" charset="0"/>
            </a:endParaRPr>
          </a:p>
        </p:txBody>
      </p:sp>
    </p:spTree>
    <p:extLst>
      <p:ext uri="{BB962C8B-B14F-4D97-AF65-F5344CB8AC3E}">
        <p14:creationId xmlns:p14="http://schemas.microsoft.com/office/powerpoint/2010/main" val="32626736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42AC2C1-17A8-59AB-11B3-71988A1D0B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9698" y="133284"/>
            <a:ext cx="6972300" cy="4657658"/>
          </a:xfrm>
          <a:prstGeom prst="rect">
            <a:avLst/>
          </a:prstGeom>
        </p:spPr>
      </p:pic>
      <p:sp>
        <p:nvSpPr>
          <p:cNvPr id="5" name="TextBox 4">
            <a:extLst>
              <a:ext uri="{FF2B5EF4-FFF2-40B4-BE49-F238E27FC236}">
                <a16:creationId xmlns:a16="http://schemas.microsoft.com/office/drawing/2014/main" id="{7ADE05B0-6697-E73D-91D6-7B8D2F7611B3}"/>
              </a:ext>
            </a:extLst>
          </p:cNvPr>
          <p:cNvSpPr txBox="1"/>
          <p:nvPr/>
        </p:nvSpPr>
        <p:spPr>
          <a:xfrm>
            <a:off x="3046927" y="5085898"/>
            <a:ext cx="6098146" cy="1264642"/>
          </a:xfrm>
          <a:prstGeom prst="rect">
            <a:avLst/>
          </a:prstGeom>
          <a:noFill/>
        </p:spPr>
        <p:txBody>
          <a:bodyPr wrap="square">
            <a:spAutoFit/>
          </a:bodyPr>
          <a:lstStyle/>
          <a:p>
            <a:pPr>
              <a:lnSpc>
                <a:spcPct val="107000"/>
              </a:lnSpc>
              <a:spcAft>
                <a:spcPts val="800"/>
              </a:spcAft>
            </a:pPr>
            <a:r>
              <a:rPr lang="en-IN" sz="1800" b="1" dirty="0">
                <a:effectLst/>
                <a:latin typeface="Calibri" panose="020F0502020204030204" pitchFamily="34" charset="0"/>
                <a:ea typeface="Calibri" panose="020F0502020204030204" pitchFamily="34" charset="0"/>
                <a:cs typeface="Latha" panose="020B0604020202020204" pitchFamily="34" charset="0"/>
              </a:rPr>
              <a:t>The REST endpoint may be invoked from any languages or even </a:t>
            </a:r>
            <a:r>
              <a:rPr lang="en-IN" sz="1800" b="1" dirty="0" err="1">
                <a:effectLst/>
                <a:latin typeface="Calibri" panose="020F0502020204030204" pitchFamily="34" charset="0"/>
                <a:ea typeface="Calibri" panose="020F0502020204030204" pitchFamily="34" charset="0"/>
                <a:cs typeface="Latha" panose="020B0604020202020204" pitchFamily="34" charset="0"/>
              </a:rPr>
              <a:t>cURL</a:t>
            </a:r>
            <a:r>
              <a:rPr lang="en-IN" sz="1800" b="1" dirty="0">
                <a:effectLst/>
                <a:latin typeface="Calibri" panose="020F0502020204030204" pitchFamily="34" charset="0"/>
                <a:ea typeface="Calibri" panose="020F0502020204030204" pitchFamily="34" charset="0"/>
                <a:cs typeface="Latha" panose="020B0604020202020204" pitchFamily="34" charset="0"/>
              </a:rPr>
              <a:t>. The username and password needed to generate the token may be retrieved from Watson Machine Learning service credentials.</a:t>
            </a:r>
            <a:endParaRPr lang="en-IN" sz="1800" dirty="0">
              <a:effectLst/>
              <a:latin typeface="Calibri" panose="020F0502020204030204" pitchFamily="34" charset="0"/>
              <a:ea typeface="Calibri" panose="020F0502020204030204" pitchFamily="34" charset="0"/>
              <a:cs typeface="Latha" panose="020B0604020202020204" pitchFamily="34" charset="0"/>
            </a:endParaRPr>
          </a:p>
        </p:txBody>
      </p:sp>
    </p:spTree>
    <p:extLst>
      <p:ext uri="{BB962C8B-B14F-4D97-AF65-F5344CB8AC3E}">
        <p14:creationId xmlns:p14="http://schemas.microsoft.com/office/powerpoint/2010/main" val="66061166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101</TotalTime>
  <Words>831</Words>
  <Application>Microsoft Office PowerPoint</Application>
  <PresentationFormat>Widescreen</PresentationFormat>
  <Paragraphs>23</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Century Gothic</vt:lpstr>
      <vt:lpstr>Wingdings 3</vt:lpstr>
      <vt:lpstr>Ion</vt:lpstr>
      <vt:lpstr>         MACHINE LEARNING MODEL  DEPLOYMENT ON IBM CLOUD WATSON   TEAM MEMBERS :                                            1. Mathan M                     2. Senthamil Selvan C                     3. Arun vishva JB                     4. Jai praveen SV                        5. Dinesh N</vt:lpstr>
      <vt:lpstr>INTRODUCTION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mathan</dc:creator>
  <cp:lastModifiedBy>mathan</cp:lastModifiedBy>
  <cp:revision>4</cp:revision>
  <dcterms:created xsi:type="dcterms:W3CDTF">2023-10-11T15:52:20Z</dcterms:created>
  <dcterms:modified xsi:type="dcterms:W3CDTF">2023-10-11T17:42:23Z</dcterms:modified>
</cp:coreProperties>
</file>