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8" r:id="rId3"/>
  </p:sldMasterIdLst>
  <p:notesMasterIdLst>
    <p:notesMasterId r:id="rId49"/>
  </p:notesMasterIdLst>
  <p:sldIdLst>
    <p:sldId id="417" r:id="rId4"/>
    <p:sldId id="675" r:id="rId5"/>
    <p:sldId id="638" r:id="rId6"/>
    <p:sldId id="687" r:id="rId7"/>
    <p:sldId id="680" r:id="rId8"/>
    <p:sldId id="688" r:id="rId9"/>
    <p:sldId id="689" r:id="rId10"/>
    <p:sldId id="690" r:id="rId11"/>
    <p:sldId id="691" r:id="rId12"/>
    <p:sldId id="692" r:id="rId13"/>
    <p:sldId id="693" r:id="rId14"/>
    <p:sldId id="694" r:id="rId15"/>
    <p:sldId id="695" r:id="rId16"/>
    <p:sldId id="696" r:id="rId17"/>
    <p:sldId id="697" r:id="rId18"/>
    <p:sldId id="698" r:id="rId19"/>
    <p:sldId id="699" r:id="rId20"/>
    <p:sldId id="700" r:id="rId21"/>
    <p:sldId id="701" r:id="rId22"/>
    <p:sldId id="702" r:id="rId23"/>
    <p:sldId id="703" r:id="rId24"/>
    <p:sldId id="704" r:id="rId25"/>
    <p:sldId id="705" r:id="rId26"/>
    <p:sldId id="706" r:id="rId27"/>
    <p:sldId id="707" r:id="rId28"/>
    <p:sldId id="708" r:id="rId29"/>
    <p:sldId id="709" r:id="rId30"/>
    <p:sldId id="710" r:id="rId31"/>
    <p:sldId id="711" r:id="rId32"/>
    <p:sldId id="712" r:id="rId33"/>
    <p:sldId id="713" r:id="rId34"/>
    <p:sldId id="714" r:id="rId35"/>
    <p:sldId id="715" r:id="rId36"/>
    <p:sldId id="716" r:id="rId37"/>
    <p:sldId id="717" r:id="rId38"/>
    <p:sldId id="718" r:id="rId39"/>
    <p:sldId id="719" r:id="rId40"/>
    <p:sldId id="720" r:id="rId41"/>
    <p:sldId id="677" r:id="rId42"/>
    <p:sldId id="722" r:id="rId43"/>
    <p:sldId id="678" r:id="rId44"/>
    <p:sldId id="724" r:id="rId45"/>
    <p:sldId id="679" r:id="rId46"/>
    <p:sldId id="723" r:id="rId47"/>
    <p:sldId id="300" r:id="rId48"/>
  </p:sldIdLst>
  <p:sldSz cx="9144000" cy="6858000" type="screen4x3"/>
  <p:notesSz cx="6807200" cy="9939338"/>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CC"/>
    <a:srgbClr val="FFCCFF"/>
    <a:srgbClr val="B0AB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0851" autoAdjust="0"/>
  </p:normalViewPr>
  <p:slideViewPr>
    <p:cSldViewPr>
      <p:cViewPr>
        <p:scale>
          <a:sx n="94" d="100"/>
          <a:sy n="94" d="100"/>
        </p:scale>
        <p:origin x="-1312" y="216"/>
      </p:cViewPr>
      <p:guideLst>
        <p:guide orient="horz" pos="2145"/>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p:cNvSpPr>
          <p:nvPr>
            <p:ph type="hdr" sz="quarter"/>
          </p:nvPr>
        </p:nvSpPr>
        <p:spPr>
          <a:xfrm>
            <a:off x="0" y="0"/>
            <a:ext cx="2949575" cy="496888"/>
          </a:xfrm>
          <a:prstGeom prst="rect">
            <a:avLst/>
          </a:prstGeom>
          <a:noFill/>
          <a:ln w="9525">
            <a:noFill/>
            <a:miter/>
          </a:ln>
        </p:spPr>
        <p:txBody>
          <a:bodyPr/>
          <a:lstStyle>
            <a:lvl1pPr>
              <a:buFont typeface="Arial" pitchFamily="34" charset="0"/>
              <a:buNone/>
              <a:defRPr sz="1200" noProof="1">
                <a:latin typeface="Arial" pitchFamily="34" charset="0"/>
              </a:defRPr>
            </a:lvl1pPr>
          </a:lstStyle>
          <a:p>
            <a:pPr>
              <a:defRPr/>
            </a:pPr>
            <a:endParaRPr lang="zh-CN" altLang="en-US"/>
          </a:p>
        </p:txBody>
      </p:sp>
      <p:sp>
        <p:nvSpPr>
          <p:cNvPr id="5123" name="日期占位符 2"/>
          <p:cNvSpPr>
            <a:spLocks noGrp="1"/>
          </p:cNvSpPr>
          <p:nvPr>
            <p:ph type="dt" idx="1"/>
          </p:nvPr>
        </p:nvSpPr>
        <p:spPr>
          <a:xfrm>
            <a:off x="3856038" y="0"/>
            <a:ext cx="2949575" cy="496888"/>
          </a:xfrm>
          <a:prstGeom prst="rect">
            <a:avLst/>
          </a:prstGeom>
          <a:noFill/>
          <a:ln w="9525">
            <a:noFill/>
            <a:miter/>
          </a:ln>
        </p:spPr>
        <p:txBody>
          <a:bodyPr/>
          <a:lstStyle>
            <a:lvl1pPr algn="r">
              <a:buFont typeface="Arial" pitchFamily="34" charset="0"/>
              <a:buNone/>
              <a:defRPr sz="1200" noProof="1">
                <a:latin typeface="Arial" charset="0"/>
                <a:ea typeface="宋体" charset="-122"/>
                <a:cs typeface="+mn-ea"/>
              </a:defRPr>
            </a:lvl1pPr>
          </a:lstStyle>
          <a:p>
            <a:pPr>
              <a:defRPr/>
            </a:pPr>
            <a:endParaRPr lang="zh-CN" altLang="en-US"/>
          </a:p>
        </p:txBody>
      </p:sp>
      <p:sp>
        <p:nvSpPr>
          <p:cNvPr id="7172" name="幻灯片图像占位符 3"/>
          <p:cNvSpPr>
            <a:spLocks noGrp="1" noRot="1" noChangeAspect="1" noChangeArrowheads="1"/>
          </p:cNvSpPr>
          <p:nvPr>
            <p:ph type="sldImg" idx="4294967295"/>
          </p:nvPr>
        </p:nvSpPr>
        <p:spPr bwMode="auto">
          <a:xfrm>
            <a:off x="920750" y="746125"/>
            <a:ext cx="4965700"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4101" name="备注占位符 4"/>
          <p:cNvSpPr>
            <a:spLocks noGrp="1" noChangeArrowheads="1"/>
          </p:cNvSpPr>
          <p:nvPr>
            <p:ph type="body" sz="quarter" idx="4294967295"/>
          </p:nvPr>
        </p:nvSpPr>
        <p:spPr bwMode="auto">
          <a:xfrm>
            <a:off x="681038" y="4721225"/>
            <a:ext cx="5445125" cy="4471988"/>
          </a:xfrm>
          <a:prstGeom prst="rect">
            <a:avLst/>
          </a:prstGeom>
          <a:noFill/>
          <a:ln w="12700">
            <a:noFill/>
            <a:miter lim="800000"/>
          </a:ln>
        </p:spPr>
        <p:txBody>
          <a:bodyPr vert="horz" wrap="square" lIns="91440" tIns="45720" rIns="91440" bIns="45720"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页脚占位符 5"/>
          <p:cNvSpPr>
            <a:spLocks noGrp="1"/>
          </p:cNvSpPr>
          <p:nvPr>
            <p:ph type="ftr" sz="quarter" idx="4"/>
          </p:nvPr>
        </p:nvSpPr>
        <p:spPr>
          <a:xfrm>
            <a:off x="0" y="9440863"/>
            <a:ext cx="2949575" cy="496887"/>
          </a:xfrm>
          <a:prstGeom prst="rect">
            <a:avLst/>
          </a:prstGeom>
          <a:noFill/>
          <a:ln w="9525">
            <a:noFill/>
            <a:miter/>
          </a:ln>
        </p:spPr>
        <p:txBody>
          <a:bodyPr anchor="b"/>
          <a:lstStyle>
            <a:lvl1pPr>
              <a:buFont typeface="Arial" pitchFamily="34" charset="0"/>
              <a:buNone/>
              <a:defRPr sz="1200" noProof="1">
                <a:latin typeface="Arial" pitchFamily="34" charset="0"/>
              </a:defRPr>
            </a:lvl1pPr>
          </a:lstStyle>
          <a:p>
            <a:pPr>
              <a:defRPr/>
            </a:pPr>
            <a:endParaRPr lang="zh-CN" altLang="en-US"/>
          </a:p>
        </p:txBody>
      </p:sp>
      <p:sp>
        <p:nvSpPr>
          <p:cNvPr id="5127" name="灯片编号占位符 6"/>
          <p:cNvSpPr>
            <a:spLocks noGrp="1"/>
          </p:cNvSpPr>
          <p:nvPr>
            <p:ph type="sldNum" sz="quarter" idx="5"/>
          </p:nvPr>
        </p:nvSpPr>
        <p:spPr>
          <a:xfrm>
            <a:off x="3856038" y="9440863"/>
            <a:ext cx="2949575" cy="496887"/>
          </a:xfrm>
          <a:prstGeom prst="rect">
            <a:avLst/>
          </a:prstGeom>
          <a:noFill/>
          <a:ln w="9525">
            <a:noFill/>
            <a:miter/>
          </a:ln>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3A306FFC-189A-42F2-8F21-2C7A020DD22B}" type="slidenum">
              <a:rPr lang="zh-CN" altLang="en-US"/>
              <a:pPr>
                <a:defRPr/>
              </a:pPr>
              <a:t>‹#›</a:t>
            </a:fld>
            <a:endParaRPr lang="zh-CN" altLang="en-US"/>
          </a:p>
        </p:txBody>
      </p:sp>
    </p:spTree>
    <p:extLst>
      <p:ext uri="{BB962C8B-B14F-4D97-AF65-F5344CB8AC3E}">
        <p14:creationId xmlns:p14="http://schemas.microsoft.com/office/powerpoint/2010/main" val="31454286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框架为应用程序搜索引入了几项增强功能：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应用内搜索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搜索延续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众包深度链接流行与差异隐私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验证结果的可视化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CSSearchQuery</a:t>
            </a:r>
            <a:r>
              <a:rPr lang="zh-CN" altLang="en-US" sz="1200" b="0" i="0" kern="1200" dirty="0" smtClean="0">
                <a:solidFill>
                  <a:schemeClr val="tx1"/>
                </a:solidFill>
                <a:effectLst/>
                <a:latin typeface="Arial" pitchFamily="34" charset="0"/>
                <a:ea typeface="+mn-ea"/>
                <a:cs typeface="+mn-cs"/>
              </a:rPr>
              <a:t>类支持使用现有</a:t>
            </a:r>
            <a:r>
              <a:rPr lang="en-US" altLang="zh-CN" sz="1200" b="0" i="0" kern="1200" dirty="0" smtClean="0">
                <a:solidFill>
                  <a:schemeClr val="tx1"/>
                </a:solidFill>
                <a:effectLst/>
                <a:latin typeface="Arial" pitchFamily="34" charset="0"/>
                <a:ea typeface="+mn-ea"/>
                <a:cs typeface="+mn-cs"/>
              </a:rPr>
              <a:t>Core Spotlight API</a:t>
            </a:r>
            <a:r>
              <a:rPr lang="zh-CN" altLang="en-US" sz="1200" b="0" i="0" kern="1200" dirty="0" smtClean="0">
                <a:solidFill>
                  <a:schemeClr val="tx1"/>
                </a:solidFill>
                <a:effectLst/>
                <a:latin typeface="Arial" pitchFamily="34" charset="0"/>
                <a:ea typeface="+mn-ea"/>
                <a:cs typeface="+mn-cs"/>
              </a:rPr>
              <a:t>索引的内容的应用内搜索。使用此</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可以消除维护您自己独立的搜索索引的需要，让您可以利用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功能强大的搜索技术和匹配规则，让用户在不离开应用的情况下搜索内容，就像在邮件，邮件和</a:t>
            </a:r>
            <a:r>
              <a:rPr lang="en-US" altLang="zh-CN" sz="1200" b="0" i="0" kern="1200" dirty="0" smtClean="0">
                <a:solidFill>
                  <a:schemeClr val="tx1"/>
                </a:solidFill>
                <a:effectLst/>
                <a:latin typeface="Arial" pitchFamily="34" charset="0"/>
                <a:ea typeface="+mn-ea"/>
                <a:cs typeface="+mn-cs"/>
              </a:rPr>
              <a:t>Notes</a:t>
            </a:r>
            <a:r>
              <a:rPr lang="zh-CN" altLang="en-US" sz="1200" b="0" i="0" kern="1200" dirty="0" smtClean="0">
                <a:solidFill>
                  <a:schemeClr val="tx1"/>
                </a:solidFill>
                <a:effectLst/>
                <a:latin typeface="Arial" pitchFamily="34" charset="0"/>
                <a:ea typeface="+mn-ea"/>
                <a:cs typeface="+mn-cs"/>
              </a:rPr>
              <a:t>中一样。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中，使用搜索</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标记）来索引应用中的内容，可让用户使用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搜索界面搜索该内容。在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中，您可以使用新的</a:t>
            </a:r>
            <a:r>
              <a:rPr lang="en-US" altLang="zh-CN" sz="1200" b="0" i="0" kern="1200" dirty="0" smtClean="0">
                <a:solidFill>
                  <a:schemeClr val="tx1"/>
                </a:solidFill>
                <a:effectLst/>
                <a:latin typeface="Arial" pitchFamily="34" charset="0"/>
                <a:ea typeface="+mn-ea"/>
                <a:cs typeface="+mn-cs"/>
              </a:rPr>
              <a:t>Core Spotlight</a:t>
            </a:r>
            <a:r>
              <a:rPr lang="zh-CN" altLang="en-US" sz="1200" b="0" i="0" kern="1200" dirty="0" smtClean="0">
                <a:solidFill>
                  <a:schemeClr val="tx1"/>
                </a:solidFill>
                <a:effectLst/>
                <a:latin typeface="Arial" pitchFamily="34" charset="0"/>
                <a:ea typeface="+mn-ea"/>
                <a:cs typeface="+mn-cs"/>
              </a:rPr>
              <a:t>符号让用户在他们打开应用程序时继续搜索他们在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中开始的搜索。要启用此功能，请将</a:t>
            </a:r>
            <a:r>
              <a:rPr lang="en-US" altLang="zh-CN" sz="1200" b="0" i="0" kern="1200" dirty="0" err="1" smtClean="0">
                <a:solidFill>
                  <a:schemeClr val="tx1"/>
                </a:solidFill>
                <a:effectLst/>
                <a:latin typeface="Arial" pitchFamily="34" charset="0"/>
                <a:ea typeface="+mn-ea"/>
                <a:cs typeface="+mn-cs"/>
              </a:rPr>
              <a:t>CoreSpotlightContinuation</a:t>
            </a:r>
            <a:r>
              <a:rPr lang="zh-CN" altLang="en-US" sz="1200" b="0" i="0" kern="1200" dirty="0" smtClean="0">
                <a:solidFill>
                  <a:schemeClr val="tx1"/>
                </a:solidFill>
                <a:effectLst/>
                <a:latin typeface="Arial" pitchFamily="34" charset="0"/>
                <a:ea typeface="+mn-ea"/>
                <a:cs typeface="+mn-cs"/>
              </a:rPr>
              <a:t>键添加到</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文件，给它值</a:t>
            </a:r>
            <a:r>
              <a:rPr lang="en-US" altLang="zh-CN" sz="1200" b="0" i="0" kern="1200" dirty="0" smtClean="0">
                <a:solidFill>
                  <a:schemeClr val="tx1"/>
                </a:solidFill>
                <a:effectLst/>
                <a:latin typeface="Arial" pitchFamily="34" charset="0"/>
                <a:ea typeface="+mn-ea"/>
                <a:cs typeface="+mn-cs"/>
              </a:rPr>
              <a:t>YES</a:t>
            </a:r>
            <a:r>
              <a:rPr lang="zh-CN" altLang="en-US" sz="1200" b="0" i="0" kern="1200" dirty="0" smtClean="0">
                <a:solidFill>
                  <a:schemeClr val="tx1"/>
                </a:solidFill>
                <a:effectLst/>
                <a:latin typeface="Arial" pitchFamily="34" charset="0"/>
                <a:ea typeface="+mn-ea"/>
                <a:cs typeface="+mn-cs"/>
              </a:rPr>
              <a:t>，然后更新代码以处理</a:t>
            </a:r>
            <a:r>
              <a:rPr lang="en-US" altLang="zh-CN" sz="1200" b="0" i="0" kern="1200" dirty="0" err="1" smtClean="0">
                <a:solidFill>
                  <a:schemeClr val="tx1"/>
                </a:solidFill>
                <a:effectLst/>
                <a:latin typeface="Arial" pitchFamily="34" charset="0"/>
                <a:ea typeface="+mn-ea"/>
                <a:cs typeface="+mn-cs"/>
              </a:rPr>
              <a:t>CSQueryContinuationActionType</a:t>
            </a:r>
            <a:r>
              <a:rPr lang="zh-CN" altLang="en-US" sz="1200" b="0" i="0" kern="1200" dirty="0" smtClean="0">
                <a:solidFill>
                  <a:schemeClr val="tx1"/>
                </a:solidFill>
                <a:effectLst/>
                <a:latin typeface="Arial" pitchFamily="34" charset="0"/>
                <a:ea typeface="+mn-ea"/>
                <a:cs typeface="+mn-cs"/>
              </a:rPr>
              <a:t>类型的活动继续。您在应用程序中收到的</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对象中的用户信息字典：</a:t>
            </a:r>
            <a:r>
              <a:rPr lang="en-US" altLang="zh-CN" sz="1200" b="0" i="0" kern="1200" dirty="0" err="1" smtClean="0">
                <a:solidFill>
                  <a:schemeClr val="tx1"/>
                </a:solidFill>
                <a:effectLst/>
                <a:latin typeface="Arial" pitchFamily="34" charset="0"/>
                <a:ea typeface="+mn-ea"/>
                <a:cs typeface="+mn-cs"/>
              </a:rPr>
              <a:t>continueUserActivity</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restoreHandler</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包括</a:t>
            </a:r>
            <a:r>
              <a:rPr lang="en-US" altLang="zh-CN" sz="1200" b="0" i="0" kern="1200" dirty="0" err="1" smtClean="0">
                <a:solidFill>
                  <a:schemeClr val="tx1"/>
                </a:solidFill>
                <a:effectLst/>
                <a:latin typeface="Arial" pitchFamily="34" charset="0"/>
                <a:ea typeface="+mn-ea"/>
                <a:cs typeface="+mn-cs"/>
              </a:rPr>
              <a:t>CSSearchQueryString</a:t>
            </a:r>
            <a:r>
              <a:rPr lang="zh-CN" altLang="en-US" sz="1200" b="0" i="0" kern="1200" dirty="0" smtClean="0">
                <a:solidFill>
                  <a:schemeClr val="tx1"/>
                </a:solidFill>
                <a:effectLst/>
                <a:latin typeface="Arial" pitchFamily="34" charset="0"/>
                <a:ea typeface="+mn-ea"/>
                <a:cs typeface="+mn-cs"/>
              </a:rPr>
              <a:t>键，其值为表示用户查询的字符串。</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引入了一种不同的私人方式来帮助您提高搜索结果中应用内容的排名。当用户使用您的应用程序并将</a:t>
            </a:r>
            <a:r>
              <a:rPr lang="en-US" altLang="zh-CN" sz="1200" b="0" i="0" kern="1200" dirty="0" err="1" smtClean="0">
                <a:solidFill>
                  <a:schemeClr val="tx1"/>
                </a:solidFill>
                <a:effectLst/>
                <a:latin typeface="Arial" pitchFamily="34" charset="0"/>
                <a:ea typeface="+mn-ea"/>
                <a:cs typeface="+mn-cs"/>
              </a:rPr>
              <a:t>NSUserActivity</a:t>
            </a:r>
            <a:r>
              <a:rPr lang="zh-CN" altLang="en-US" sz="1200" b="0" i="0" kern="1200" dirty="0" smtClean="0">
                <a:solidFill>
                  <a:schemeClr val="tx1"/>
                </a:solidFill>
                <a:effectLst/>
                <a:latin typeface="Arial" pitchFamily="34" charset="0"/>
                <a:ea typeface="+mn-ea"/>
                <a:cs typeface="+mn-cs"/>
              </a:rPr>
              <a:t>对象包含深层链接</a:t>
            </a:r>
            <a:r>
              <a:rPr lang="en-US" altLang="zh-CN" sz="1200" b="0" i="0" kern="1200" dirty="0" smtClean="0">
                <a:solidFill>
                  <a:schemeClr val="tx1"/>
                </a:solidFill>
                <a:effectLst/>
                <a:latin typeface="Arial" pitchFamily="34" charset="0"/>
                <a:ea typeface="+mn-ea"/>
                <a:cs typeface="+mn-cs"/>
              </a:rPr>
              <a:t>URL</a:t>
            </a:r>
            <a:r>
              <a:rPr lang="zh-CN" altLang="en-US" sz="1200" b="0" i="0" kern="1200" dirty="0" smtClean="0">
                <a:solidFill>
                  <a:schemeClr val="tx1"/>
                </a:solidFill>
                <a:effectLst/>
                <a:latin typeface="Arial" pitchFamily="34" charset="0"/>
                <a:ea typeface="+mn-ea"/>
                <a:cs typeface="+mn-cs"/>
              </a:rPr>
              <a:t>并将其“适用于”的“</a:t>
            </a:r>
            <a:r>
              <a:rPr lang="en-US" altLang="zh-CN" sz="1200" b="0" i="0" kern="1200" dirty="0" err="1" smtClean="0">
                <a:solidFill>
                  <a:schemeClr val="tx1"/>
                </a:solidFill>
                <a:effectLst/>
                <a:latin typeface="Arial" pitchFamily="34" charset="0"/>
                <a:ea typeface="+mn-ea"/>
                <a:cs typeface="+mn-cs"/>
              </a:rPr>
              <a:t>ForForDirectIndex</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属性设置为“是”时，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会向</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服务器提交不同私有哈希的子集。哈希算法的差异隐私允许苹果计算访问流行深层链接的频率，而无需将用户与链接相关联。</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a:t>
            </a:r>
            <a:r>
              <a:rPr lang="en-US" altLang="zh-CN" sz="1200" b="0" i="0" kern="1200" dirty="0" smtClean="0">
                <a:solidFill>
                  <a:schemeClr val="tx1"/>
                </a:solidFill>
                <a:effectLst/>
                <a:latin typeface="Arial" pitchFamily="34" charset="0"/>
                <a:ea typeface="+mn-ea"/>
                <a:cs typeface="+mn-cs"/>
              </a:rPr>
              <a:t>App Search API</a:t>
            </a:r>
            <a:r>
              <a:rPr lang="zh-CN" altLang="en-US" sz="1200" b="0" i="0" kern="1200" dirty="0" smtClean="0">
                <a:solidFill>
                  <a:schemeClr val="tx1"/>
                </a:solidFill>
                <a:effectLst/>
                <a:latin typeface="Arial" pitchFamily="34" charset="0"/>
                <a:ea typeface="+mn-ea"/>
                <a:cs typeface="+mn-cs"/>
              </a:rPr>
              <a:t>验证工具测试您的网站标记和深层链接时，它现在将显示您的结果的可视化表示，包括支持的标记，例如在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中定义的标记。验证工具可以帮助您查看</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网页抓取工具已编入索引的信息，例如标题，说明，网址和其他支持的元素。您可以访问验证工具：</a:t>
            </a:r>
            <a:r>
              <a:rPr lang="en-US" altLang="zh-CN" sz="1200" b="0" i="0" kern="1200" dirty="0" smtClean="0">
                <a:solidFill>
                  <a:schemeClr val="tx1"/>
                </a:solidFill>
                <a:effectLst/>
                <a:latin typeface="Arial" pitchFamily="34" charset="0"/>
                <a:ea typeface="+mn-ea"/>
                <a:cs typeface="+mn-cs"/>
              </a:rPr>
              <a:t>https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search.developer.apple.com</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appsearch</a:t>
            </a:r>
            <a:r>
              <a:rPr lang="en-US" altLang="zh-CN" sz="1200" b="0" i="0" kern="1200" dirty="0" smtClean="0">
                <a:solidFill>
                  <a:schemeClr val="tx1"/>
                </a:solidFill>
                <a:effectLst/>
                <a:latin typeface="Arial" pitchFamily="34" charset="0"/>
                <a:ea typeface="+mn-ea"/>
                <a:cs typeface="+mn-cs"/>
              </a:rPr>
              <a:t>-validation-tool</a:t>
            </a:r>
            <a:r>
              <a:rPr lang="zh-CN" altLang="en-US" sz="1200" b="0" i="0" kern="1200" dirty="0" smtClean="0">
                <a:solidFill>
                  <a:schemeClr val="tx1"/>
                </a:solidFill>
                <a:effectLst/>
                <a:latin typeface="Arial" pitchFamily="34" charset="0"/>
                <a:ea typeface="+mn-ea"/>
                <a:cs typeface="+mn-cs"/>
              </a:rPr>
              <a:t>。要了解有关支持深层链接和添加标记的更多信息，请参阅标记</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内容。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中，用户可以通过网站和通过与</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Google Maps</a:t>
            </a:r>
            <a:r>
              <a:rPr lang="zh-CN" altLang="en-US" sz="1200" b="0" i="0" kern="1200" dirty="0" smtClean="0">
                <a:solidFill>
                  <a:schemeClr val="tx1"/>
                </a:solidFill>
                <a:effectLst/>
                <a:latin typeface="Arial" pitchFamily="34" charset="0"/>
                <a:ea typeface="+mn-ea"/>
                <a:cs typeface="+mn-cs"/>
              </a:rPr>
              <a:t>的互动，使用</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进行简单安全的付款。对于开发人员，</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中运行的代码中使用的新</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，支持动态支付网络的功能，以及新的沙箱测试环境。</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，可帮助您将</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直接纳入您的网站。当您在自己的网站上支持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时，在</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MacOS</a:t>
            </a:r>
            <a:r>
              <a:rPr lang="zh-CN" altLang="en-US" sz="1200" b="0" i="0" kern="1200" dirty="0" smtClean="0">
                <a:solidFill>
                  <a:schemeClr val="tx1"/>
                </a:solidFill>
                <a:effectLst/>
                <a:latin typeface="Arial" pitchFamily="34" charset="0"/>
                <a:ea typeface="+mn-ea"/>
                <a:cs typeface="+mn-cs"/>
              </a:rPr>
              <a:t>上浏览</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的用户可以使用</a:t>
            </a:r>
            <a:r>
              <a:rPr lang="en-US" altLang="zh-CN" sz="1200" b="0" i="0" kern="1200" dirty="0" smtClean="0">
                <a:solidFill>
                  <a:schemeClr val="tx1"/>
                </a:solidFill>
                <a:effectLst/>
                <a:latin typeface="Arial" pitchFamily="34" charset="0"/>
                <a:ea typeface="+mn-ea"/>
                <a:cs typeface="+mn-cs"/>
              </a:rPr>
              <a:t>iPhone</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Apple Watch</a:t>
            </a:r>
            <a:r>
              <a:rPr lang="zh-CN" altLang="en-US" sz="1200" b="0" i="0" kern="1200" dirty="0" smtClean="0">
                <a:solidFill>
                  <a:schemeClr val="tx1"/>
                </a:solidFill>
                <a:effectLst/>
                <a:latin typeface="Arial" pitchFamily="34" charset="0"/>
                <a:ea typeface="+mn-ea"/>
                <a:cs typeface="+mn-cs"/>
              </a:rPr>
              <a:t>上的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进行付款。要了解更多信息，请参阅</a:t>
            </a:r>
            <a:r>
              <a:rPr lang="en-US" altLang="zh-CN" sz="1200" b="0" i="0" kern="1200" dirty="0" err="1" smtClean="0">
                <a:solidFill>
                  <a:schemeClr val="tx1"/>
                </a:solidFill>
                <a:effectLst/>
                <a:latin typeface="Arial" pitchFamily="34" charset="0"/>
                <a:ea typeface="+mn-ea"/>
                <a:cs typeface="+mn-cs"/>
              </a:rPr>
              <a:t>ApplePay</a:t>
            </a:r>
            <a:r>
              <a:rPr lang="en-US" altLang="zh-CN" sz="1200" b="0" i="0" kern="1200" dirty="0" smtClean="0">
                <a:solidFill>
                  <a:schemeClr val="tx1"/>
                </a:solidFill>
                <a:effectLst/>
                <a:latin typeface="Arial" pitchFamily="34" charset="0"/>
                <a:ea typeface="+mn-ea"/>
                <a:cs typeface="+mn-cs"/>
              </a:rPr>
              <a:t> JS Framework Reference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PassKit.framework</a:t>
            </a:r>
            <a:r>
              <a:rPr lang="zh-CN" altLang="en-US" sz="1200" b="0" i="0" kern="1200" dirty="0" smtClean="0">
                <a:solidFill>
                  <a:schemeClr val="tx1"/>
                </a:solidFill>
                <a:effectLst/>
                <a:latin typeface="Arial" pitchFamily="34" charset="0"/>
                <a:ea typeface="+mn-ea"/>
                <a:cs typeface="+mn-cs"/>
              </a:rPr>
              <a:t>）引入了可以在</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不可用的地方支持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。具体来说，</a:t>
            </a:r>
            <a:r>
              <a:rPr lang="en-US" altLang="zh-CN" sz="1200" b="0" i="0" kern="1200" dirty="0" err="1" smtClean="0">
                <a:solidFill>
                  <a:schemeClr val="tx1"/>
                </a:solidFill>
                <a:effectLst/>
                <a:latin typeface="Arial" pitchFamily="34" charset="0"/>
                <a:ea typeface="+mn-ea"/>
                <a:cs typeface="+mn-cs"/>
              </a:rPr>
              <a:t>PKPaymentAuthorizationController</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PKPaymentAuthorizationControllerDelegate</a:t>
            </a:r>
            <a:r>
              <a:rPr lang="zh-CN" altLang="en-US" sz="1200" b="0" i="0" kern="1200" dirty="0" smtClean="0">
                <a:solidFill>
                  <a:schemeClr val="tx1"/>
                </a:solidFill>
                <a:effectLst/>
                <a:latin typeface="Arial" pitchFamily="34" charset="0"/>
                <a:ea typeface="+mn-ea"/>
                <a:cs typeface="+mn-cs"/>
              </a:rPr>
              <a:t>启用由</a:t>
            </a:r>
            <a:r>
              <a:rPr lang="en-US" altLang="zh-CN" sz="1200" b="0" i="0" kern="1200" dirty="0" err="1" smtClean="0">
                <a:solidFill>
                  <a:schemeClr val="tx1"/>
                </a:solidFill>
                <a:effectLst/>
                <a:latin typeface="Arial" pitchFamily="34" charset="0"/>
                <a:ea typeface="+mn-ea"/>
                <a:cs typeface="+mn-cs"/>
              </a:rPr>
              <a:t>PKPaymentAuthorizationViewController</a:t>
            </a:r>
            <a:r>
              <a:rPr lang="zh-CN" altLang="en-US" sz="1200" b="0" i="0" kern="1200" dirty="0" smtClean="0">
                <a:solidFill>
                  <a:schemeClr val="tx1"/>
                </a:solidFill>
                <a:effectLst/>
                <a:latin typeface="Arial" pitchFamily="34" charset="0"/>
                <a:ea typeface="+mn-ea"/>
                <a:cs typeface="+mn-cs"/>
              </a:rPr>
              <a:t>及其委托提供的功能，但不需要</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。虽然需要新的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来支持</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watchOS</a:t>
            </a:r>
            <a:r>
              <a:rPr lang="zh-CN" altLang="en-US" sz="1200" b="0" i="0" kern="1200" dirty="0" smtClean="0">
                <a:solidFill>
                  <a:schemeClr val="tx1"/>
                </a:solidFill>
                <a:effectLst/>
                <a:latin typeface="Arial" pitchFamily="34" charset="0"/>
                <a:ea typeface="+mn-ea"/>
                <a:cs typeface="+mn-cs"/>
              </a:rPr>
              <a:t>和某些意图中，但建议您在所有代码中采用该</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，以便您可以使用单个代码库提供广泛的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支持。 （要了解更多关于意图和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整合，请参阅</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PassKit</a:t>
            </a:r>
            <a:r>
              <a:rPr lang="zh-CN" altLang="en-US" sz="1200" b="0" i="0" kern="1200" dirty="0" smtClean="0">
                <a:solidFill>
                  <a:schemeClr val="tx1"/>
                </a:solidFill>
                <a:effectLst/>
                <a:latin typeface="Arial" pitchFamily="34" charset="0"/>
                <a:ea typeface="+mn-ea"/>
                <a:cs typeface="+mn-cs"/>
              </a:rPr>
              <a:t>框架还增加了功能，让发卡机构在他们的应用程序中显示他们的卡。具体来说，</a:t>
            </a:r>
            <a:r>
              <a:rPr lang="en-US" altLang="zh-CN" sz="1200" b="0" i="0" kern="1200" dirty="0" err="1" smtClean="0">
                <a:solidFill>
                  <a:schemeClr val="tx1"/>
                </a:solidFill>
                <a:effectLst/>
                <a:latin typeface="Arial" pitchFamily="34" charset="0"/>
                <a:ea typeface="+mn-ea"/>
                <a:cs typeface="+mn-cs"/>
              </a:rPr>
              <a:t>PKPaymentButtonTypeInStore</a:t>
            </a:r>
            <a:r>
              <a:rPr lang="zh-CN" altLang="en-US" sz="1200" b="0" i="0" kern="1200" dirty="0" smtClean="0">
                <a:solidFill>
                  <a:schemeClr val="tx1"/>
                </a:solidFill>
                <a:effectLst/>
                <a:latin typeface="Arial" pitchFamily="34" charset="0"/>
                <a:ea typeface="+mn-ea"/>
                <a:cs typeface="+mn-cs"/>
              </a:rPr>
              <a:t>按钮类型允许您显示一张卡的</a:t>
            </a:r>
            <a:r>
              <a:rPr lang="en-US" altLang="zh-CN" sz="1200" b="0" i="0" kern="1200" dirty="0" smtClean="0">
                <a:solidFill>
                  <a:schemeClr val="tx1"/>
                </a:solidFill>
                <a:effectLst/>
                <a:latin typeface="Arial" pitchFamily="34" charset="0"/>
                <a:ea typeface="+mn-ea"/>
                <a:cs typeface="+mn-cs"/>
              </a:rPr>
              <a:t>Apple Pay</a:t>
            </a:r>
            <a:r>
              <a:rPr lang="zh-CN" altLang="en-US" sz="1200" b="0" i="0" kern="1200" dirty="0" smtClean="0">
                <a:solidFill>
                  <a:schemeClr val="tx1"/>
                </a:solidFill>
                <a:effectLst/>
                <a:latin typeface="Arial" pitchFamily="34" charset="0"/>
                <a:ea typeface="+mn-ea"/>
                <a:cs typeface="+mn-cs"/>
              </a:rPr>
              <a:t>按钮，并且</a:t>
            </a:r>
            <a:r>
              <a:rPr lang="en-US" altLang="zh-CN" sz="1200" b="0" i="0" kern="1200" dirty="0" err="1" smtClean="0">
                <a:solidFill>
                  <a:schemeClr val="tx1"/>
                </a:solidFill>
                <a:effectLst/>
                <a:latin typeface="Arial" pitchFamily="34" charset="0"/>
                <a:ea typeface="+mn-ea"/>
                <a:cs typeface="+mn-cs"/>
              </a:rPr>
              <a:t>presentPaymentPass</a:t>
            </a:r>
            <a:r>
              <a:rPr lang="zh-CN" altLang="en-US" sz="1200" b="0" i="0" kern="1200" dirty="0" smtClean="0">
                <a:solidFill>
                  <a:schemeClr val="tx1"/>
                </a:solidFill>
                <a:effectLst/>
                <a:latin typeface="Arial" pitchFamily="34" charset="0"/>
                <a:ea typeface="+mn-ea"/>
                <a:cs typeface="+mn-cs"/>
              </a:rPr>
              <a:t>：方法允许您以编程方式显示卡（</a:t>
            </a:r>
            <a:r>
              <a:rPr lang="en-US" altLang="zh-CN" sz="1200" b="0" i="0" kern="1200" dirty="0" err="1" smtClean="0">
                <a:solidFill>
                  <a:schemeClr val="tx1"/>
                </a:solidFill>
                <a:effectLst/>
                <a:latin typeface="Arial" pitchFamily="34" charset="0"/>
                <a:ea typeface="+mn-ea"/>
                <a:cs typeface="+mn-cs"/>
              </a:rPr>
              <a:t>thePaymentPass</a:t>
            </a:r>
            <a:r>
              <a:rPr lang="zh-CN" altLang="en-US" sz="1200" b="0" i="0" kern="1200" dirty="0" smtClean="0">
                <a:solidFill>
                  <a:schemeClr val="tx1"/>
                </a:solidFill>
                <a:effectLst/>
                <a:latin typeface="Arial" pitchFamily="34" charset="0"/>
                <a:ea typeface="+mn-ea"/>
                <a:cs typeface="+mn-cs"/>
              </a:rPr>
              <a:t>：方法在</a:t>
            </a:r>
            <a:r>
              <a:rPr lang="en-US" altLang="zh-CN" sz="1200" b="0" i="0" kern="1200" dirty="0" err="1" smtClean="0">
                <a:solidFill>
                  <a:schemeClr val="tx1"/>
                </a:solidFill>
                <a:effectLst/>
                <a:latin typeface="Arial" pitchFamily="34" charset="0"/>
                <a:ea typeface="+mn-ea"/>
                <a:cs typeface="+mn-cs"/>
              </a:rPr>
              <a:t>PKPassLibrary</a:t>
            </a:r>
            <a:r>
              <a:rPr lang="zh-CN" altLang="en-US" sz="1200" b="0" i="0" kern="1200" dirty="0" smtClean="0">
                <a:solidFill>
                  <a:schemeClr val="tx1"/>
                </a:solidFill>
                <a:effectLst/>
                <a:latin typeface="Arial" pitchFamily="34" charset="0"/>
                <a:ea typeface="+mn-ea"/>
                <a:cs typeface="+mn-cs"/>
              </a:rPr>
              <a:t>中定义）。</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当新的支付网络可用时，您的应用程序可以自动支持新网络，而无需修改和重新编译应用程序。 </a:t>
            </a:r>
            <a:r>
              <a:rPr lang="en-US" altLang="zh-CN" sz="1200" b="0" i="0" kern="1200" dirty="0" err="1" smtClean="0">
                <a:solidFill>
                  <a:schemeClr val="tx1"/>
                </a:solidFill>
                <a:effectLst/>
                <a:latin typeface="Arial" pitchFamily="34" charset="0"/>
                <a:ea typeface="+mn-ea"/>
                <a:cs typeface="+mn-cs"/>
              </a:rPr>
              <a:t>availableNetworks</a:t>
            </a:r>
            <a:r>
              <a:rPr lang="zh-CN" altLang="en-US" sz="1200" b="0" i="0" kern="1200" dirty="0" smtClean="0">
                <a:solidFill>
                  <a:schemeClr val="tx1"/>
                </a:solidFill>
                <a:effectLst/>
                <a:latin typeface="Arial" pitchFamily="34" charset="0"/>
                <a:ea typeface="+mn-ea"/>
                <a:cs typeface="+mn-cs"/>
              </a:rPr>
              <a:t>方法可以让您在运行时发现用户设备上可用的网络。此外，</a:t>
            </a:r>
            <a:r>
              <a:rPr lang="en-US" altLang="zh-CN" sz="1200" b="0" i="0" kern="1200" dirty="0" err="1" smtClean="0">
                <a:solidFill>
                  <a:schemeClr val="tx1"/>
                </a:solidFill>
                <a:effectLst/>
                <a:latin typeface="Arial" pitchFamily="34" charset="0"/>
                <a:ea typeface="+mn-ea"/>
                <a:cs typeface="+mn-cs"/>
              </a:rPr>
              <a:t>supportedNetworks</a:t>
            </a:r>
            <a:r>
              <a:rPr lang="zh-CN" altLang="en-US" sz="1200" b="0" i="0" kern="1200" dirty="0" smtClean="0">
                <a:solidFill>
                  <a:schemeClr val="tx1"/>
                </a:solidFill>
                <a:effectLst/>
                <a:latin typeface="Arial" pitchFamily="34" charset="0"/>
                <a:ea typeface="+mn-ea"/>
                <a:cs typeface="+mn-cs"/>
              </a:rPr>
              <a:t>属性已展开，因此可以将一些付款提供商名称作为参数。然后，您的应用程序会自动支持付款提供商支持的任何网络。要了解更多信息，请参阅</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引入了一个新的测试环境，可以直接在设备上配置测试卡。测试环境返回加密的测试支付数据。要使用此环境，请按照下列步骤操作：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smtClean="0">
                <a:solidFill>
                  <a:schemeClr val="tx1"/>
                </a:solidFill>
                <a:effectLst/>
                <a:latin typeface="Arial" pitchFamily="34" charset="0"/>
                <a:ea typeface="+mn-ea"/>
                <a:cs typeface="+mn-cs"/>
              </a:rPr>
              <a:t>iTunes Connect</a:t>
            </a:r>
            <a:r>
              <a:rPr lang="zh-CN" altLang="en-US" sz="1200" b="0" i="0" kern="1200" dirty="0" smtClean="0">
                <a:solidFill>
                  <a:schemeClr val="tx1"/>
                </a:solidFill>
                <a:effectLst/>
                <a:latin typeface="Arial" pitchFamily="34" charset="0"/>
                <a:ea typeface="+mn-ea"/>
                <a:cs typeface="+mn-cs"/>
              </a:rPr>
              <a:t>上创建测试</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在您的设备上登录该帐户。</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设置所需的测试区域。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/apple-pay/</a:t>
            </a:r>
            <a:r>
              <a:rPr lang="zh-CN" altLang="en-US" sz="1200" b="0" i="0" kern="1200" dirty="0" smtClean="0">
                <a:solidFill>
                  <a:schemeClr val="tx1"/>
                </a:solidFill>
                <a:effectLst/>
                <a:latin typeface="Arial" pitchFamily="34" charset="0"/>
                <a:ea typeface="+mn-ea"/>
                <a:cs typeface="+mn-cs"/>
              </a:rPr>
              <a:t>上列出的测试卡。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注意：当您切换</a:t>
            </a:r>
            <a:r>
              <a:rPr lang="en-US" altLang="zh-CN" sz="1200" b="0" i="0" kern="1200" dirty="0" err="1" smtClean="0">
                <a:solidFill>
                  <a:schemeClr val="tx1"/>
                </a:solidFill>
                <a:effectLst/>
                <a:latin typeface="Arial" pitchFamily="34" charset="0"/>
                <a:ea typeface="+mn-ea"/>
                <a:cs typeface="+mn-cs"/>
              </a:rPr>
              <a:t>iCloud</a:t>
            </a:r>
            <a:r>
              <a:rPr lang="zh-CN" altLang="en-US" sz="1200" b="0" i="0" kern="1200" dirty="0" smtClean="0">
                <a:solidFill>
                  <a:schemeClr val="tx1"/>
                </a:solidFill>
                <a:effectLst/>
                <a:latin typeface="Arial" pitchFamily="34" charset="0"/>
                <a:ea typeface="+mn-ea"/>
                <a:cs typeface="+mn-cs"/>
              </a:rPr>
              <a:t>帐户时，环境将自动切换。</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您仍然必须使用生产环境中的实际卡测试您的付款。</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引入了几个更改和添加，可帮助您提高代码的安全性并维护用户数据的隐私。要了解有关这些项目的更多信息，请参见</a:t>
            </a:r>
            <a:r>
              <a:rPr lang="en-US" altLang="zh-CN" sz="1200" b="0" i="0" kern="1200" dirty="0" smtClean="0">
                <a:solidFill>
                  <a:schemeClr val="tx1"/>
                </a:solidFill>
                <a:effectLst/>
                <a:latin typeface="Arial" pitchFamily="34" charset="0"/>
                <a:ea typeface="+mn-ea"/>
                <a:cs typeface="+mn-cs"/>
              </a:rPr>
              <a:t>https://</a:t>
            </a:r>
            <a:r>
              <a:rPr lang="en-US" altLang="zh-CN" sz="1200" b="0" i="0" kern="1200" dirty="0" err="1" smtClean="0">
                <a:solidFill>
                  <a:schemeClr val="tx1"/>
                </a:solidFill>
                <a:effectLst/>
                <a:latin typeface="Arial" pitchFamily="34" charset="0"/>
                <a:ea typeface="+mn-ea"/>
                <a:cs typeface="+mn-cs"/>
              </a:rPr>
              <a:t>developer.apple.com</a:t>
            </a:r>
            <a:r>
              <a:rPr lang="en-US" altLang="zh-CN" sz="1200" b="0" i="0" kern="1200" dirty="0" smtClean="0">
                <a:solidFill>
                  <a:schemeClr val="tx1"/>
                </a:solidFill>
                <a:effectLst/>
                <a:latin typeface="Arial" pitchFamily="34" charset="0"/>
                <a:ea typeface="+mn-ea"/>
                <a:cs typeface="+mn-cs"/>
              </a:rPr>
              <a: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文件的新的</a:t>
            </a:r>
            <a:r>
              <a:rPr lang="en-US" altLang="zh-CN" sz="1200" b="0" i="0" kern="1200" dirty="0" err="1" smtClean="0">
                <a:solidFill>
                  <a:schemeClr val="tx1"/>
                </a:solidFill>
                <a:effectLst/>
                <a:latin typeface="Arial" pitchFamily="34" charset="0"/>
                <a:ea typeface="+mn-ea"/>
                <a:cs typeface="+mn-cs"/>
              </a:rPr>
              <a:t>NSAllowsArbitraryLoadsInWebContent</a:t>
            </a:r>
            <a:r>
              <a:rPr lang="zh-CN" altLang="en-US" sz="1200" b="0" i="0" kern="1200" dirty="0" smtClean="0">
                <a:solidFill>
                  <a:schemeClr val="tx1"/>
                </a:solidFill>
                <a:effectLst/>
                <a:latin typeface="Arial" pitchFamily="34" charset="0"/>
                <a:ea typeface="+mn-ea"/>
                <a:cs typeface="+mn-cs"/>
              </a:rPr>
              <a:t>密钥为您提供了一种方便的方式来允许任意网页加载工作，同时为您的其他应用程序保留</a:t>
            </a:r>
            <a:r>
              <a:rPr lang="en-US" altLang="zh-CN" sz="1200" b="0" i="0" kern="1200" dirty="0" smtClean="0">
                <a:solidFill>
                  <a:schemeClr val="tx1"/>
                </a:solidFill>
                <a:effectLst/>
                <a:latin typeface="Arial" pitchFamily="34" charset="0"/>
                <a:ea typeface="+mn-ea"/>
                <a:cs typeface="+mn-cs"/>
              </a:rPr>
              <a:t>ATS</a:t>
            </a:r>
            <a:r>
              <a:rPr lang="zh-CN" altLang="en-US" sz="1200" b="0" i="0" kern="1200" dirty="0" smtClean="0">
                <a:solidFill>
                  <a:schemeClr val="tx1"/>
                </a:solidFill>
                <a:effectLst/>
                <a:latin typeface="Arial" pitchFamily="34" charset="0"/>
                <a:ea typeface="+mn-ea"/>
                <a:cs typeface="+mn-cs"/>
              </a:rPr>
              <a:t>保护。要了解有关此密钥的更多信息，请参阅</a:t>
            </a:r>
            <a:r>
              <a:rPr lang="en-US" altLang="zh-CN" sz="1200" b="0" i="0" kern="1200" dirty="0" err="1" smtClean="0">
                <a:solidFill>
                  <a:schemeClr val="tx1"/>
                </a:solidFill>
                <a:effectLst/>
                <a:latin typeface="Arial" pitchFamily="34" charset="0"/>
                <a:ea typeface="+mn-ea"/>
                <a:cs typeface="+mn-cs"/>
              </a:rPr>
              <a:t>NSAppTransportSecurity</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包括对非对称密钥生成的改进。使用</a:t>
            </a:r>
            <a:r>
              <a:rPr lang="en-US" altLang="zh-CN" sz="1200" b="0" i="0" kern="1200" dirty="0" err="1" smtClean="0">
                <a:solidFill>
                  <a:schemeClr val="tx1"/>
                </a:solidFill>
                <a:effectLst/>
                <a:latin typeface="Arial" pitchFamily="34" charset="0"/>
                <a:ea typeface="+mn-ea"/>
                <a:cs typeface="+mn-cs"/>
              </a:rPr>
              <a:t>SecKey</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，而不是不推荐的公共数据安全体系结构（</a:t>
            </a:r>
            <a:r>
              <a:rPr lang="en-US" altLang="zh-CN" sz="1200" b="0" i="0" kern="1200" dirty="0" smtClean="0">
                <a:solidFill>
                  <a:schemeClr val="tx1"/>
                </a:solidFill>
                <a:effectLst/>
                <a:latin typeface="Arial" pitchFamily="34" charset="0"/>
                <a:ea typeface="+mn-ea"/>
                <a:cs typeface="+mn-cs"/>
              </a:rPr>
              <a:t>CDSA</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所有</a:t>
            </a:r>
            <a:r>
              <a:rPr lang="en-US" altLang="zh-CN" sz="1200" b="0" i="0" kern="1200" dirty="0" smtClean="0">
                <a:solidFill>
                  <a:schemeClr val="tx1"/>
                </a:solidFill>
                <a:effectLst/>
                <a:latin typeface="Arial" pitchFamily="34" charset="0"/>
                <a:ea typeface="+mn-ea"/>
                <a:cs typeface="+mn-cs"/>
              </a:rPr>
              <a:t>SSL / TLS</a:t>
            </a:r>
            <a:r>
              <a:rPr lang="zh-CN" altLang="en-US" sz="1200" b="0" i="0" kern="1200" dirty="0" smtClean="0">
                <a:solidFill>
                  <a:schemeClr val="tx1"/>
                </a:solidFill>
                <a:effectLst/>
                <a:latin typeface="Arial" pitchFamily="34" charset="0"/>
                <a:ea typeface="+mn-ea"/>
                <a:cs typeface="+mn-cs"/>
              </a:rPr>
              <a:t>连接的</a:t>
            </a:r>
            <a:r>
              <a:rPr lang="en-US" altLang="zh-CN" sz="1200" b="0" i="0" kern="1200" dirty="0" smtClean="0">
                <a:solidFill>
                  <a:schemeClr val="tx1"/>
                </a:solidFill>
                <a:effectLst/>
                <a:latin typeface="Arial" pitchFamily="34" charset="0"/>
                <a:ea typeface="+mn-ea"/>
                <a:cs typeface="+mn-cs"/>
              </a:rPr>
              <a:t>RC4</a:t>
            </a:r>
            <a:r>
              <a:rPr lang="zh-CN" altLang="en-US" sz="1200" b="0" i="0" kern="1200" dirty="0" smtClean="0">
                <a:solidFill>
                  <a:schemeClr val="tx1"/>
                </a:solidFill>
                <a:effectLst/>
                <a:latin typeface="Arial" pitchFamily="34" charset="0"/>
                <a:ea typeface="+mn-ea"/>
                <a:cs typeface="+mn-cs"/>
              </a:rPr>
              <a:t>对称密码套件默认情况下都被禁用，</a:t>
            </a:r>
            <a:r>
              <a:rPr lang="en-US" altLang="zh-CN" sz="1200" b="0" i="0" kern="1200" dirty="0" smtClean="0">
                <a:solidFill>
                  <a:schemeClr val="tx1"/>
                </a:solidFill>
                <a:effectLst/>
                <a:latin typeface="Arial" pitchFamily="34" charset="0"/>
                <a:ea typeface="+mn-ea"/>
                <a:cs typeface="+mn-cs"/>
              </a:rPr>
              <a:t>Secure Transports API</a:t>
            </a:r>
            <a:r>
              <a:rPr lang="zh-CN" altLang="en-US" sz="1200" b="0" i="0" kern="1200" dirty="0" smtClean="0">
                <a:solidFill>
                  <a:schemeClr val="tx1"/>
                </a:solidFill>
                <a:effectLst/>
                <a:latin typeface="Arial" pitchFamily="34" charset="0"/>
                <a:ea typeface="+mn-ea"/>
                <a:cs typeface="+mn-cs"/>
              </a:rPr>
              <a:t>中不再支持</a:t>
            </a:r>
            <a:r>
              <a:rPr lang="en-US" altLang="zh-CN" sz="1200" b="0" i="0" kern="1200" dirty="0" smtClean="0">
                <a:solidFill>
                  <a:schemeClr val="tx1"/>
                </a:solidFill>
                <a:effectLst/>
                <a:latin typeface="Arial" pitchFamily="34" charset="0"/>
                <a:ea typeface="+mn-ea"/>
                <a:cs typeface="+mn-cs"/>
              </a:rPr>
              <a:t>SSLv3</a:t>
            </a:r>
            <a:r>
              <a:rPr lang="zh-CN" altLang="en-US" sz="1200" b="0" i="0" kern="1200" dirty="0" smtClean="0">
                <a:solidFill>
                  <a:schemeClr val="tx1"/>
                </a:solidFill>
                <a:effectLst/>
                <a:latin typeface="Arial" pitchFamily="34" charset="0"/>
                <a:ea typeface="+mn-ea"/>
                <a:cs typeface="+mn-cs"/>
              </a:rPr>
              <a:t>。建议您尽快停止使用</a:t>
            </a:r>
            <a:r>
              <a:rPr lang="en-US" altLang="zh-CN" sz="1200" b="0" i="0" kern="1200" dirty="0" smtClean="0">
                <a:solidFill>
                  <a:schemeClr val="tx1"/>
                </a:solidFill>
                <a:effectLst/>
                <a:latin typeface="Arial" pitchFamily="34" charset="0"/>
                <a:ea typeface="+mn-ea"/>
                <a:cs typeface="+mn-cs"/>
              </a:rPr>
              <a:t>SHA-1</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3DES</a:t>
            </a:r>
            <a:r>
              <a:rPr lang="zh-CN" altLang="en-US" sz="1200" b="0" i="0" kern="1200" dirty="0" smtClean="0">
                <a:solidFill>
                  <a:schemeClr val="tx1"/>
                </a:solidFill>
                <a:effectLst/>
                <a:latin typeface="Arial" pitchFamily="34" charset="0"/>
                <a:ea typeface="+mn-ea"/>
                <a:cs typeface="+mn-cs"/>
              </a:rPr>
              <a:t>加密算法。</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UIPasteboard</a:t>
            </a:r>
            <a:r>
              <a:rPr lang="zh-CN" altLang="en-US" sz="1200" b="0" i="0" kern="1200" dirty="0" smtClean="0">
                <a:solidFill>
                  <a:schemeClr val="tx1"/>
                </a:solidFill>
                <a:effectLst/>
                <a:latin typeface="Arial" pitchFamily="34" charset="0"/>
                <a:ea typeface="+mn-ea"/>
                <a:cs typeface="+mn-cs"/>
              </a:rPr>
              <a:t>类支持剪贴板功能，允许用户在设备之间复制和粘贴，并且包括可用于将粘贴板限制到特定设备的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，并设置过期时间戳，之后粘贴板被清除。另外，命名的粘贴板不再是持久的，而应该使用共享容器，而“查找”粘贴板（即由</a:t>
            </a:r>
            <a:r>
              <a:rPr lang="en-US" altLang="zh-CN" sz="1200" b="0" i="0" kern="1200" dirty="0" err="1" smtClean="0">
                <a:solidFill>
                  <a:schemeClr val="tx1"/>
                </a:solidFill>
                <a:effectLst/>
                <a:latin typeface="Arial" pitchFamily="34" charset="0"/>
                <a:ea typeface="+mn-ea"/>
                <a:cs typeface="+mn-cs"/>
              </a:rPr>
              <a:t>UIPasteboardNameFind</a:t>
            </a:r>
            <a:r>
              <a:rPr lang="zh-CN" altLang="en-US" sz="1200" b="0" i="0" kern="1200" dirty="0" smtClean="0">
                <a:solidFill>
                  <a:schemeClr val="tx1"/>
                </a:solidFill>
                <a:effectLst/>
                <a:latin typeface="Arial" pitchFamily="34" charset="0"/>
                <a:ea typeface="+mn-ea"/>
                <a:cs typeface="+mn-cs"/>
              </a:rPr>
              <a:t>常量标识的粘贴板）不可用。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您必须通过在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文件中包含适当的用途字符串键来静态声明应用程序对受保护数据类的预期用途。例如，您必须包含</a:t>
            </a:r>
            <a:r>
              <a:rPr lang="en-US" altLang="zh-CN" sz="1200" b="0" i="0" kern="1200" dirty="0" err="1" smtClean="0">
                <a:solidFill>
                  <a:schemeClr val="tx1"/>
                </a:solidFill>
                <a:effectLst/>
                <a:latin typeface="Arial" pitchFamily="34" charset="0"/>
                <a:ea typeface="+mn-ea"/>
                <a:cs typeface="+mn-cs"/>
              </a:rPr>
              <a:t>NSCalendarsUsageDescription</a:t>
            </a:r>
            <a:r>
              <a:rPr lang="zh-CN" altLang="en-US" sz="1200" b="0" i="0" kern="1200" dirty="0" smtClean="0">
                <a:solidFill>
                  <a:schemeClr val="tx1"/>
                </a:solidFill>
                <a:effectLst/>
                <a:latin typeface="Arial" pitchFamily="34" charset="0"/>
                <a:ea typeface="+mn-ea"/>
                <a:cs typeface="+mn-cs"/>
              </a:rPr>
              <a:t>键才能访问用户的日历数据。如果您不包括相关的目的字符串键，则当您的应用程序尝试访问数据时退出。</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AVFoundation.framework</a:t>
            </a:r>
            <a:r>
              <a:rPr lang="zh-CN" altLang="en-US" sz="1200" b="0" i="0" kern="1200" dirty="0" smtClean="0">
                <a:solidFill>
                  <a:schemeClr val="tx1"/>
                </a:solidFill>
                <a:effectLst/>
                <a:latin typeface="Arial" pitchFamily="34" charset="0"/>
                <a:ea typeface="+mn-ea"/>
                <a:cs typeface="+mn-cs"/>
              </a:rPr>
              <a:t>）中的媒体捕获子系统包括几个重要的变化。</a:t>
            </a:r>
          </a:p>
          <a:p>
            <a:r>
              <a:rPr lang="zh-CN" altLang="en-US" sz="1200" b="0" i="0" kern="1200" dirty="0" smtClean="0">
                <a:solidFill>
                  <a:schemeClr val="tx1"/>
                </a:solidFill>
                <a:effectLst/>
                <a:latin typeface="Arial" pitchFamily="34" charset="0"/>
                <a:ea typeface="+mn-ea"/>
                <a:cs typeface="+mn-cs"/>
              </a:rPr>
              <a:t>双摄像头和设备发现</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iPhone 7 Plus</a:t>
            </a:r>
            <a:r>
              <a:rPr lang="zh-CN" altLang="en-US" sz="1200" b="0" i="0" kern="1200" dirty="0" smtClean="0">
                <a:solidFill>
                  <a:schemeClr val="tx1"/>
                </a:solidFill>
                <a:effectLst/>
                <a:latin typeface="Arial" pitchFamily="34" charset="0"/>
                <a:ea typeface="+mn-ea"/>
                <a:cs typeface="+mn-cs"/>
              </a:rPr>
              <a:t>包括一个双摄像头，它将单独的广角摄像头和长焦摄像头组合在一起，作为单个捕获设备。当使用双摄像头设备时，</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会根据光线水平，缩放因子和其他条件自动使用两个或两个摄像机，以捕获最高质量的图像。当您使用</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类进行视频或照片捕获时，您可以选择使用双摄像头设备获得这些功能，或者仅专门使用广角摄像机或长焦摄像机进行更多手动控制。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10.0</a:t>
            </a:r>
            <a:r>
              <a:rPr lang="zh-CN" altLang="en-US" sz="1200" b="0" i="0" kern="1200" dirty="0" smtClean="0">
                <a:solidFill>
                  <a:schemeClr val="tx1"/>
                </a:solidFill>
                <a:effectLst/>
                <a:latin typeface="Arial" pitchFamily="34" charset="0"/>
                <a:ea typeface="+mn-ea"/>
                <a:cs typeface="+mn-cs"/>
              </a:rPr>
              <a:t>及更高版本中访问捕获设备，可以使用以下任一方法：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调用</a:t>
            </a:r>
            <a:r>
              <a:rPr lang="en-US" altLang="zh-CN" sz="1200" b="0" i="0" kern="1200" dirty="0" err="1" smtClean="0">
                <a:solidFill>
                  <a:schemeClr val="tx1"/>
                </a:solidFill>
                <a:effectLst/>
                <a:latin typeface="Arial" pitchFamily="34" charset="0"/>
                <a:ea typeface="+mn-ea"/>
                <a:cs typeface="+mn-cs"/>
              </a:rPr>
              <a:t>defaultDeviceWithDeviceType</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mediaType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position</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method</a:t>
            </a:r>
            <a:r>
              <a:rPr lang="zh-CN" altLang="en-US" sz="1200" b="0" i="0" kern="1200" dirty="0" smtClean="0">
                <a:solidFill>
                  <a:schemeClr val="tx1"/>
                </a:solidFill>
                <a:effectLst/>
                <a:latin typeface="Arial" pitchFamily="34" charset="0"/>
                <a:ea typeface="+mn-ea"/>
                <a:cs typeface="+mn-cs"/>
              </a:rPr>
              <a:t>。 （通过</a:t>
            </a:r>
            <a:r>
              <a:rPr lang="en-US" altLang="zh-CN" sz="1200" b="0" i="0" kern="1200" dirty="0" err="1" smtClean="0">
                <a:solidFill>
                  <a:schemeClr val="tx1"/>
                </a:solidFill>
                <a:effectLst/>
                <a:latin typeface="Arial" pitchFamily="34" charset="0"/>
                <a:ea typeface="+mn-ea"/>
                <a:cs typeface="+mn-cs"/>
              </a:rPr>
              <a:t>AVCaptureDeviceTypeBuiltInDuoCamera</a:t>
            </a:r>
            <a:r>
              <a:rPr lang="zh-CN" altLang="en-US" sz="1200" b="0" i="0" kern="1200" dirty="0" smtClean="0">
                <a:solidFill>
                  <a:schemeClr val="tx1"/>
                </a:solidFill>
                <a:effectLst/>
                <a:latin typeface="Arial" pitchFamily="34" charset="0"/>
                <a:ea typeface="+mn-ea"/>
                <a:cs typeface="+mn-cs"/>
              </a:rPr>
              <a:t>设备类型以访问双摄像头，该通话对于没有双摄像头的设备返回零）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在这种情况下，您可以再次调用相同的方法，传递</a:t>
            </a:r>
            <a:r>
              <a:rPr lang="en-US" altLang="zh-CN" sz="1200" b="0" i="0" kern="1200" dirty="0" err="1" smtClean="0">
                <a:solidFill>
                  <a:schemeClr val="tx1"/>
                </a:solidFill>
                <a:effectLst/>
                <a:latin typeface="Arial" pitchFamily="34" charset="0"/>
                <a:ea typeface="+mn-ea"/>
                <a:cs typeface="+mn-cs"/>
              </a:rPr>
              <a:t>AVCaptureDeviceTypeBuiltInWideAngleCamera</a:t>
            </a:r>
            <a:r>
              <a:rPr lang="zh-CN" altLang="en-US" sz="1200" b="0" i="0" kern="1200" dirty="0" smtClean="0">
                <a:solidFill>
                  <a:schemeClr val="tx1"/>
                </a:solidFill>
                <a:effectLst/>
                <a:latin typeface="Arial" pitchFamily="34" charset="0"/>
                <a:ea typeface="+mn-ea"/>
                <a:cs typeface="+mn-cs"/>
              </a:rPr>
              <a:t>设备类型，以获取默认的后置摄像头。）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创建</a:t>
            </a:r>
            <a:r>
              <a:rPr lang="en-US" altLang="zh-CN" sz="1200" b="0" i="0" kern="1200" dirty="0" err="1" smtClean="0">
                <a:solidFill>
                  <a:schemeClr val="tx1"/>
                </a:solidFill>
                <a:effectLst/>
                <a:latin typeface="Arial" pitchFamily="34" charset="0"/>
                <a:ea typeface="+mn-ea"/>
                <a:cs typeface="+mn-cs"/>
              </a:rPr>
              <a:t>AVCaptureDeviceDiscoverySession</a:t>
            </a:r>
            <a:r>
              <a:rPr lang="zh-CN" altLang="en-US" sz="1200" b="0" i="0" kern="1200" dirty="0" smtClean="0">
                <a:solidFill>
                  <a:schemeClr val="tx1"/>
                </a:solidFill>
                <a:effectLst/>
                <a:latin typeface="Arial" pitchFamily="34" charset="0"/>
                <a:ea typeface="+mn-ea"/>
                <a:cs typeface="+mn-cs"/>
              </a:rPr>
              <a:t>对象，传递要用于捕获的设备属性，并枚举其设备列表以选择捕获会话的设备。</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注意：</a:t>
            </a:r>
            <a:r>
              <a:rPr lang="en-US" altLang="zh-CN" sz="1200" b="0" i="0" kern="1200" dirty="0" err="1" smtClean="0">
                <a:solidFill>
                  <a:schemeClr val="tx1"/>
                </a:solidFill>
                <a:effectLst/>
                <a:latin typeface="Arial" pitchFamily="34" charset="0"/>
                <a:ea typeface="+mn-ea"/>
                <a:cs typeface="+mn-cs"/>
              </a:rPr>
              <a:t>AVCaptureDevice</a:t>
            </a:r>
            <a:r>
              <a:rPr lang="zh-CN" altLang="en-US" sz="1200" b="0" i="0" kern="1200" dirty="0" smtClean="0">
                <a:solidFill>
                  <a:schemeClr val="tx1"/>
                </a:solidFill>
                <a:effectLst/>
                <a:latin typeface="Arial" pitchFamily="34" charset="0"/>
                <a:ea typeface="+mn-ea"/>
                <a:cs typeface="+mn-cs"/>
              </a:rPr>
              <a:t>方法的设备和设备</a:t>
            </a:r>
            <a:r>
              <a:rPr lang="en-US" altLang="zh-CN" sz="1200" b="0" i="0" kern="1200" dirty="0" err="1" smtClean="0">
                <a:solidFill>
                  <a:schemeClr val="tx1"/>
                </a:solidFill>
                <a:effectLst/>
                <a:latin typeface="Arial" pitchFamily="34" charset="0"/>
                <a:ea typeface="+mn-ea"/>
                <a:cs typeface="+mn-cs"/>
              </a:rPr>
              <a:t>WithMediaType</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中已被弃用，并且不提供对双摄像头或长焦摄像头的访问。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当您使用双摄像头捕获设备时，</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捕获和大多数手动控制都不可用。要使用这些功能，请特别选择广角或长焦拍摄装置。有关每个捕获设备的功能的详细信息，请参阅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smtClean="0">
                <a:solidFill>
                  <a:schemeClr val="tx1"/>
                </a:solidFill>
                <a:effectLst/>
                <a:latin typeface="Arial" pitchFamily="34" charset="0"/>
                <a:ea typeface="+mn-ea"/>
                <a:cs typeface="+mn-cs"/>
              </a:rPr>
              <a:t>Photo Capture API</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类为所有摄影工作流程提供了统一的管道，可以对整个捕获过程进行更加复杂的控制和监控，并包括对</a:t>
            </a:r>
            <a:r>
              <a:rPr lang="en-US" altLang="zh-CN" sz="1200" b="0" i="0" kern="1200" dirty="0" smtClean="0">
                <a:solidFill>
                  <a:schemeClr val="tx1"/>
                </a:solidFill>
                <a:effectLst/>
                <a:latin typeface="Arial" pitchFamily="34" charset="0"/>
                <a:ea typeface="+mn-ea"/>
                <a:cs typeface="+mn-cs"/>
              </a:rPr>
              <a:t>Live Photos</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RAW</a:t>
            </a:r>
            <a:r>
              <a:rPr lang="zh-CN" altLang="en-US" sz="1200" b="0" i="0" kern="1200" dirty="0" smtClean="0">
                <a:solidFill>
                  <a:schemeClr val="tx1"/>
                </a:solidFill>
                <a:effectLst/>
                <a:latin typeface="Arial" pitchFamily="34" charset="0"/>
                <a:ea typeface="+mn-ea"/>
                <a:cs typeface="+mn-cs"/>
              </a:rPr>
              <a:t>格式捕获等新功能的支持。您应该转换到</a:t>
            </a:r>
            <a:r>
              <a:rPr lang="en-US" altLang="zh-CN" sz="1200" b="0" i="0" kern="1200" dirty="0" err="1" smtClean="0">
                <a:solidFill>
                  <a:schemeClr val="tx1"/>
                </a:solidFill>
                <a:effectLst/>
                <a:latin typeface="Arial" pitchFamily="34" charset="0"/>
                <a:ea typeface="+mn-ea"/>
                <a:cs typeface="+mn-cs"/>
              </a:rPr>
              <a:t>AVCapturePhotoOutput</a:t>
            </a:r>
            <a:r>
              <a:rPr lang="zh-CN" altLang="en-US" sz="1200" b="0" i="0" kern="1200" dirty="0" smtClean="0">
                <a:solidFill>
                  <a:schemeClr val="tx1"/>
                </a:solidFill>
                <a:effectLst/>
                <a:latin typeface="Arial" pitchFamily="34" charset="0"/>
                <a:ea typeface="+mn-ea"/>
                <a:cs typeface="+mn-cs"/>
              </a:rPr>
              <a:t>而不是</a:t>
            </a:r>
            <a:r>
              <a:rPr lang="en-US" altLang="zh-CN" sz="1200" b="0" i="0" kern="1200" dirty="0" err="1" smtClean="0">
                <a:solidFill>
                  <a:schemeClr val="tx1"/>
                </a:solidFill>
                <a:effectLst/>
                <a:latin typeface="Arial" pitchFamily="34" charset="0"/>
                <a:ea typeface="+mn-ea"/>
                <a:cs typeface="+mn-cs"/>
              </a:rPr>
              <a:t>AVCaptureStillImageOutput</a:t>
            </a:r>
            <a:r>
              <a:rPr lang="zh-CN" altLang="en-US" sz="1200" b="0" i="0" kern="1200" dirty="0" smtClean="0">
                <a:solidFill>
                  <a:schemeClr val="tx1"/>
                </a:solidFill>
                <a:effectLst/>
                <a:latin typeface="Arial" pitchFamily="34" charset="0"/>
                <a:ea typeface="+mn-ea"/>
                <a:cs typeface="+mn-cs"/>
              </a:rPr>
              <a:t>，这在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中已被弃用。</a:t>
            </a:r>
          </a:p>
          <a:p>
            <a:r>
              <a:rPr lang="zh-CN" altLang="en-US" sz="1200" b="0" i="0" kern="1200" dirty="0" smtClean="0">
                <a:solidFill>
                  <a:schemeClr val="tx1"/>
                </a:solidFill>
                <a:effectLst/>
                <a:latin typeface="Arial" pitchFamily="34" charset="0"/>
                <a:ea typeface="+mn-ea"/>
                <a:cs typeface="+mn-cs"/>
              </a:rPr>
              <a:t>宽颜色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相机捕捉管道现在可以在支持的硬件上以宽色域颜色格式捕获。默认情况下，</a:t>
            </a:r>
            <a:r>
              <a:rPr lang="en-US" altLang="zh-CN" sz="1200" b="0" i="0" kern="1200" dirty="0" err="1" smtClean="0">
                <a:solidFill>
                  <a:schemeClr val="tx1"/>
                </a:solidFill>
                <a:effectLst/>
                <a:latin typeface="Arial" pitchFamily="34" charset="0"/>
                <a:ea typeface="+mn-ea"/>
                <a:cs typeface="+mn-cs"/>
              </a:rPr>
              <a:t>AVCaptureSession</a:t>
            </a:r>
            <a:r>
              <a:rPr lang="zh-CN" altLang="en-US" sz="1200" b="0" i="0" kern="1200" dirty="0" smtClean="0">
                <a:solidFill>
                  <a:schemeClr val="tx1"/>
                </a:solidFill>
                <a:effectLst/>
                <a:latin typeface="Arial" pitchFamily="34" charset="0"/>
                <a:ea typeface="+mn-ea"/>
                <a:cs typeface="+mn-cs"/>
              </a:rPr>
              <a:t>在适合捕获工作流程时自动配置为广泛捕获，有关详细信息，请参阅</a:t>
            </a:r>
            <a:r>
              <a:rPr lang="en-US" altLang="zh-CN" sz="1200" b="0" i="0" kern="1200" dirty="0" err="1" smtClean="0">
                <a:solidFill>
                  <a:schemeClr val="tx1"/>
                </a:solidFill>
                <a:effectLst/>
                <a:latin typeface="Arial" pitchFamily="34" charset="0"/>
                <a:ea typeface="+mn-ea"/>
                <a:cs typeface="+mn-cs"/>
              </a:rPr>
              <a:t>iOS</a:t>
            </a:r>
            <a:r>
              <a:rPr lang="zh-CN" altLang="en-US" sz="1200" b="0" i="0" kern="1200" dirty="0" smtClean="0">
                <a:solidFill>
                  <a:schemeClr val="tx1"/>
                </a:solidFill>
                <a:effectLst/>
                <a:latin typeface="Arial" pitchFamily="34" charset="0"/>
                <a:ea typeface="+mn-ea"/>
                <a:cs typeface="+mn-cs"/>
              </a:rPr>
              <a:t>设备兼容性参考。</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a:t>
            </a:r>
            <a:r>
              <a:rPr kumimoji="1" lang="en-US" altLang="zh-CN" dirty="0" smtClean="0"/>
              <a:t>iPhone 7</a:t>
            </a:r>
            <a:r>
              <a:rPr kumimoji="1" lang="zh-CN" altLang="en-US" dirty="0" smtClean="0"/>
              <a:t>和</a:t>
            </a:r>
            <a:r>
              <a:rPr kumimoji="1" lang="en-US" altLang="zh-CN" dirty="0" smtClean="0"/>
              <a:t>iPhone 7 Plus</a:t>
            </a:r>
            <a:r>
              <a:rPr kumimoji="1" lang="zh-CN" altLang="en-US" dirty="0" smtClean="0"/>
              <a:t>上，触觉提供了更多的方式来吸引用户的触觉反馈，从而吸引观众并强化行动。</a:t>
            </a:r>
            <a:endParaRPr kumimoji="1" lang="en-US" altLang="zh-CN" dirty="0" smtClean="0"/>
          </a:p>
          <a:p>
            <a:r>
              <a:rPr kumimoji="1" lang="zh-CN" altLang="en-US" dirty="0" smtClean="0"/>
              <a:t>一些系统提供的界面元素，如选择器，开关和滑块，随着用户与它们的交互，自动提供触觉反馈。</a:t>
            </a:r>
            <a:endParaRPr kumimoji="1" lang="en-US" altLang="zh-CN" dirty="0" smtClean="0"/>
          </a:p>
          <a:p>
            <a:r>
              <a:rPr kumimoji="1" lang="zh-CN" altLang="en-US" dirty="0" smtClean="0"/>
              <a:t>为了让您能够在面向</a:t>
            </a:r>
            <a:r>
              <a:rPr kumimoji="1" lang="en-US" altLang="zh-CN" dirty="0" err="1" smtClean="0"/>
              <a:t>iOS</a:t>
            </a:r>
            <a:r>
              <a:rPr kumimoji="1" lang="en-US" altLang="zh-CN" dirty="0" smtClean="0"/>
              <a:t> 10</a:t>
            </a:r>
            <a:r>
              <a:rPr kumimoji="1" lang="zh-CN" altLang="en-US" dirty="0" smtClean="0"/>
              <a:t>的应用中生成触觉，</a:t>
            </a:r>
            <a:r>
              <a:rPr kumimoji="1" lang="en-US" altLang="zh-CN" dirty="0" err="1" smtClean="0"/>
              <a:t>UIKit</a:t>
            </a:r>
            <a:r>
              <a:rPr kumimoji="1" lang="zh-CN" altLang="en-US" dirty="0" smtClean="0"/>
              <a:t>引入了新的功能</a:t>
            </a:r>
          </a:p>
          <a:p>
            <a:r>
              <a:rPr kumimoji="1" lang="en-US" altLang="zh-CN" dirty="0" smtClean="0"/>
              <a:t>`</a:t>
            </a:r>
            <a:r>
              <a:rPr kumimoji="1" lang="en-US" altLang="zh-CN" dirty="0" err="1" smtClean="0"/>
              <a:t>UIFeedbackGenerator</a:t>
            </a:r>
            <a:r>
              <a:rPr kumimoji="1" lang="en-US" altLang="zh-CN" dirty="0" smtClean="0"/>
              <a:t>`</a:t>
            </a:r>
            <a:r>
              <a:rPr kumimoji="1" lang="zh-CN" altLang="en-US" dirty="0" smtClean="0"/>
              <a:t>类和三个具体的子类，每个都有触觉适用于特定场景</a:t>
            </a:r>
            <a:endParaRPr kumimoji="1" lang="en-US" altLang="zh-CN" dirty="0" smtClean="0"/>
          </a:p>
          <a:p>
            <a:r>
              <a:rPr kumimoji="1" lang="zh-CN" altLang="en-US" dirty="0" smtClean="0"/>
              <a:t>使用其中一个具体的子类，您可以要求系统为特定场景生成触觉，而</a:t>
            </a:r>
            <a:r>
              <a:rPr kumimoji="1" lang="en-US" altLang="zh-CN" dirty="0" err="1" smtClean="0"/>
              <a:t>iOS</a:t>
            </a:r>
            <a:r>
              <a:rPr kumimoji="1" lang="zh-CN" altLang="en-US" dirty="0" smtClean="0"/>
              <a:t>会根据您选择的场景来管理反馈的强度和行为。 此外，您可以调用</a:t>
            </a:r>
            <a:r>
              <a:rPr kumimoji="1" lang="en-US" altLang="zh-CN" dirty="0" err="1" smtClean="0"/>
              <a:t>UIFeedbackGenerator</a:t>
            </a:r>
            <a:r>
              <a:rPr kumimoji="1" lang="zh-CN" altLang="en-US" dirty="0" smtClean="0"/>
              <a:t>的</a:t>
            </a:r>
            <a:r>
              <a:rPr kumimoji="1" lang="en-US" altLang="zh-CN" dirty="0" smtClean="0"/>
              <a:t>prepare</a:t>
            </a:r>
            <a:r>
              <a:rPr kumimoji="1" lang="zh-CN" altLang="en-US" dirty="0" smtClean="0"/>
              <a:t>方法通知系统即将要求触觉反馈并最小化延迟。</a:t>
            </a:r>
          </a:p>
          <a:p>
            <a:r>
              <a:rPr lang="zh-CN" altLang="en-US" sz="1200" b="0" i="0" kern="1200" dirty="0" smtClean="0">
                <a:solidFill>
                  <a:schemeClr val="tx1"/>
                </a:solidFill>
                <a:effectLst/>
                <a:latin typeface="Arial" pitchFamily="34" charset="0"/>
                <a:ea typeface="+mn-ea"/>
                <a:cs typeface="+mn-cs"/>
              </a:rPr>
              <a:t>表</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具体的反馈发生器类和示例用法</a:t>
            </a:r>
          </a:p>
          <a:p>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类名</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使用示例</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 | ---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UIImpactFeedbackGenerator</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提供补充动作或任务的视觉反馈的物理体验。 例如，当视图滑动到位或两个对象碰撞时，用户可能会感到到重击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UINotificationFeedbackGenerator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表示一项任务或行动，例如存放支票或解锁车辆，已完成，失败或产生某种类型的警告。</a:t>
            </a:r>
          </a:p>
          <a:p>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UISelectionFeedbackGenerator</a:t>
            </a:r>
            <a:r>
              <a:rPr lang="en-US" altLang="zh-CN" sz="1200" b="0" i="0" kern="1200" dirty="0" smtClean="0">
                <a:solidFill>
                  <a:schemeClr val="tx1"/>
                </a:solidFill>
                <a:effectLst/>
                <a:latin typeface="Arial" pitchFamily="34" charset="0"/>
                <a:ea typeface="+mn-ea"/>
                <a:cs typeface="+mn-cs"/>
              </a:rPr>
              <a:t> | </a:t>
            </a:r>
            <a:r>
              <a:rPr lang="zh-CN" altLang="en-US" sz="1200" b="0" i="0" kern="1200" dirty="0" smtClean="0">
                <a:solidFill>
                  <a:schemeClr val="tx1"/>
                </a:solidFill>
                <a:effectLst/>
                <a:latin typeface="Arial" pitchFamily="34" charset="0"/>
                <a:ea typeface="+mn-ea"/>
                <a:cs typeface="+mn-cs"/>
              </a:rPr>
              <a:t>表示选择正在主动更改。 例如，当滚动选择轮时，用户感觉到轻拍。</a:t>
            </a:r>
            <a:r>
              <a:rPr lang="en-US" altLang="zh-CN"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CoreData.framework</a:t>
            </a:r>
            <a:r>
              <a:rPr lang="zh-CN" altLang="en-US" sz="1200" b="0" i="0" kern="1200" dirty="0" smtClean="0">
                <a:solidFill>
                  <a:schemeClr val="tx1"/>
                </a:solidFill>
                <a:effectLst/>
                <a:latin typeface="Arial" pitchFamily="34" charset="0"/>
                <a:ea typeface="+mn-ea"/>
                <a:cs typeface="+mn-cs"/>
              </a:rPr>
              <a:t>）包括以下增强功能：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现在维护</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存储的连接池。根</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对象（没有父</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的对象）透明地支持并发获取和错误，而不会相互序列化。</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带有</a:t>
            </a:r>
            <a:r>
              <a:rPr lang="en-US" altLang="zh-CN" sz="1200" b="0" i="0" kern="1200" dirty="0" smtClean="0">
                <a:solidFill>
                  <a:schemeClr val="tx1"/>
                </a:solidFill>
                <a:effectLst/>
                <a:latin typeface="Arial" pitchFamily="34" charset="0"/>
                <a:ea typeface="+mn-ea"/>
                <a:cs typeface="+mn-cs"/>
              </a:rPr>
              <a:t>SQLite</a:t>
            </a:r>
            <a:r>
              <a:rPr lang="zh-CN" altLang="en-US" sz="1200" b="0" i="0" kern="1200" dirty="0" smtClean="0">
                <a:solidFill>
                  <a:schemeClr val="tx1"/>
                </a:solidFill>
                <a:effectLst/>
                <a:latin typeface="Arial" pitchFamily="34" charset="0"/>
                <a:ea typeface="+mn-ea"/>
                <a:cs typeface="+mn-cs"/>
              </a:rPr>
              <a:t>存储的</a:t>
            </a:r>
            <a:r>
              <a:rPr lang="en-US" altLang="zh-CN" sz="1200" b="0" i="0" kern="1200" dirty="0" err="1" smtClean="0">
                <a:solidFill>
                  <a:schemeClr val="tx1"/>
                </a:solidFill>
                <a:effectLst/>
                <a:latin typeface="Arial" pitchFamily="34" charset="0"/>
                <a:ea typeface="+mn-ea"/>
                <a:cs typeface="+mn-cs"/>
              </a:rPr>
              <a:t>NSManagedObjectContext</a:t>
            </a:r>
            <a:r>
              <a:rPr lang="zh-CN" altLang="en-US" sz="1200" b="0" i="0" kern="1200" dirty="0" smtClean="0">
                <a:solidFill>
                  <a:schemeClr val="tx1"/>
                </a:solidFill>
                <a:effectLst/>
                <a:latin typeface="Arial" pitchFamily="34" charset="0"/>
                <a:ea typeface="+mn-ea"/>
                <a:cs typeface="+mn-cs"/>
              </a:rPr>
              <a:t>对象在</a:t>
            </a:r>
            <a:r>
              <a:rPr lang="en-US" altLang="zh-CN" sz="1200" b="0" i="0" kern="1200" dirty="0" smtClean="0">
                <a:solidFill>
                  <a:schemeClr val="tx1"/>
                </a:solidFill>
                <a:effectLst/>
                <a:latin typeface="Arial" pitchFamily="34" charset="0"/>
                <a:ea typeface="+mn-ea"/>
                <a:cs typeface="+mn-cs"/>
              </a:rPr>
              <a:t>WAL </a:t>
            </a:r>
            <a:r>
              <a:rPr lang="en-US" altLang="zh-CN" sz="1200" b="0" i="0" kern="1200" dirty="0" err="1" smtClean="0">
                <a:solidFill>
                  <a:schemeClr val="tx1"/>
                </a:solidFill>
                <a:effectLst/>
                <a:latin typeface="Arial" pitchFamily="34" charset="0"/>
                <a:ea typeface="+mn-ea"/>
                <a:cs typeface="+mn-cs"/>
              </a:rPr>
              <a:t>journal_mode</a:t>
            </a:r>
            <a:r>
              <a:rPr lang="zh-CN" altLang="en-US" sz="1200" b="0" i="0" kern="1200" dirty="0" smtClean="0">
                <a:solidFill>
                  <a:schemeClr val="tx1"/>
                </a:solidFill>
                <a:effectLst/>
                <a:latin typeface="Arial" pitchFamily="34" charset="0"/>
                <a:ea typeface="+mn-ea"/>
                <a:cs typeface="+mn-cs"/>
              </a:rPr>
              <a:t>中支持称为查询代的新功能。这些允许在某个时间点将</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固定到数据库的版本，并执行所有未来的数据库版本的提取和故障。固定的</a:t>
            </a:r>
            <a:r>
              <a:rPr lang="en-US" altLang="zh-CN" sz="1200" b="0" i="0" kern="1200" dirty="0" smtClean="0">
                <a:solidFill>
                  <a:schemeClr val="tx1"/>
                </a:solidFill>
                <a:effectLst/>
                <a:latin typeface="Arial" pitchFamily="34" charset="0"/>
                <a:ea typeface="+mn-ea"/>
                <a:cs typeface="+mn-cs"/>
              </a:rPr>
              <a:t>MOC</a:t>
            </a:r>
            <a:r>
              <a:rPr lang="zh-CN" altLang="en-US" sz="1200" b="0" i="0" kern="1200" dirty="0" smtClean="0">
                <a:solidFill>
                  <a:schemeClr val="tx1"/>
                </a:solidFill>
                <a:effectLst/>
                <a:latin typeface="Arial" pitchFamily="34" charset="0"/>
                <a:ea typeface="+mn-ea"/>
                <a:cs typeface="+mn-cs"/>
              </a:rPr>
              <a:t>被移动到最新的事务，任何保存，并且查询世代不能存活过程的生命。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NSPersistentContainer</a:t>
            </a:r>
            <a:r>
              <a:rPr lang="zh-CN" altLang="en-US" sz="1200" b="0" i="0" kern="1200" dirty="0" smtClean="0">
                <a:solidFill>
                  <a:schemeClr val="tx1"/>
                </a:solidFill>
                <a:effectLst/>
                <a:latin typeface="Arial" pitchFamily="34" charset="0"/>
                <a:ea typeface="+mn-ea"/>
                <a:cs typeface="+mn-cs"/>
              </a:rPr>
              <a:t>类为您的应用提供了一个高级集成点，可以保持对</a:t>
            </a:r>
            <a:r>
              <a:rPr lang="en-US" altLang="zh-CN" sz="1200" b="0" i="0" kern="1200" dirty="0" err="1" smtClean="0">
                <a:solidFill>
                  <a:schemeClr val="tx1"/>
                </a:solidFill>
                <a:effectLst/>
                <a:latin typeface="Arial" pitchFamily="34" charset="0"/>
                <a:ea typeface="+mn-ea"/>
                <a:cs typeface="+mn-cs"/>
              </a:rPr>
              <a:t>NSPersistentStoreCoordinator</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NSManagedObjectModel</a:t>
            </a:r>
            <a:r>
              <a:rPr lang="zh-CN" altLang="en-US" sz="1200" b="0" i="0" kern="1200" dirty="0" smtClean="0">
                <a:solidFill>
                  <a:schemeClr val="tx1"/>
                </a:solidFill>
                <a:effectLst/>
                <a:latin typeface="Arial" pitchFamily="34" charset="0"/>
                <a:ea typeface="+mn-ea"/>
                <a:cs typeface="+mn-cs"/>
              </a:rPr>
              <a:t>和其他配置资源的引用。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核心数据现在与</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更紧密的集成，并自动生成和更新您的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包含几个其他方便的方法，使得它更容易获取和创建子类。与实体具有</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1</a:t>
            </a:r>
            <a:r>
              <a:rPr lang="zh-CN" altLang="en-US" sz="1200" b="0" i="0" kern="1200" dirty="0" smtClean="0">
                <a:solidFill>
                  <a:schemeClr val="tx1"/>
                </a:solidFill>
                <a:effectLst/>
                <a:latin typeface="Arial" pitchFamily="34" charset="0"/>
                <a:ea typeface="+mn-ea"/>
                <a:cs typeface="+mn-cs"/>
              </a:rPr>
              <a:t>关系的</a:t>
            </a:r>
            <a:r>
              <a:rPr lang="en-US" altLang="zh-CN" sz="1200" b="0" i="0" kern="1200" dirty="0" err="1" smtClean="0">
                <a:solidFill>
                  <a:schemeClr val="tx1"/>
                </a:solidFill>
                <a:effectLst/>
                <a:latin typeface="Arial" pitchFamily="34" charset="0"/>
                <a:ea typeface="+mn-ea"/>
                <a:cs typeface="+mn-cs"/>
              </a:rPr>
              <a:t>NSManagedObject</a:t>
            </a:r>
            <a:r>
              <a:rPr lang="zh-CN" altLang="en-US" sz="1200" b="0" i="0" kern="1200" dirty="0" smtClean="0">
                <a:solidFill>
                  <a:schemeClr val="tx1"/>
                </a:solidFill>
                <a:effectLst/>
                <a:latin typeface="Arial" pitchFamily="34" charset="0"/>
                <a:ea typeface="+mn-ea"/>
                <a:cs typeface="+mn-cs"/>
              </a:rPr>
              <a:t>子类现在支持实体。</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Core Data</a:t>
            </a:r>
            <a:r>
              <a:rPr lang="zh-CN" altLang="en-US" sz="1200" b="0" i="0" kern="1200" dirty="0" smtClean="0">
                <a:solidFill>
                  <a:schemeClr val="tx1"/>
                </a:solidFill>
                <a:effectLst/>
                <a:latin typeface="Arial" pitchFamily="34" charset="0"/>
                <a:ea typeface="+mn-ea"/>
                <a:cs typeface="+mn-cs"/>
              </a:rPr>
              <a:t>引入了几个</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调整，可以与</a:t>
            </a:r>
            <a:r>
              <a:rPr lang="en-US" altLang="zh-CN" sz="1200" b="0" i="0" kern="1200" dirty="0" smtClean="0">
                <a:solidFill>
                  <a:schemeClr val="tx1"/>
                </a:solidFill>
                <a:effectLst/>
                <a:latin typeface="Arial" pitchFamily="34" charset="0"/>
                <a:ea typeface="+mn-ea"/>
                <a:cs typeface="+mn-cs"/>
              </a:rPr>
              <a:t>Swift</a:t>
            </a:r>
            <a:r>
              <a:rPr lang="zh-CN" altLang="en-US" sz="1200" b="0" i="0" kern="1200" dirty="0" smtClean="0">
                <a:solidFill>
                  <a:schemeClr val="tx1"/>
                </a:solidFill>
                <a:effectLst/>
                <a:latin typeface="Arial" pitchFamily="34" charset="0"/>
                <a:ea typeface="+mn-ea"/>
                <a:cs typeface="+mn-cs"/>
              </a:rPr>
              <a:t>进行更好的集成，包括参数化的</a:t>
            </a:r>
            <a:r>
              <a:rPr lang="en-US" altLang="zh-CN" sz="1200" b="0" i="0" kern="1200" dirty="0" err="1" smtClean="0">
                <a:solidFill>
                  <a:schemeClr val="tx1"/>
                </a:solidFill>
                <a:effectLst/>
                <a:latin typeface="Arial" pitchFamily="34" charset="0"/>
                <a:ea typeface="+mn-ea"/>
                <a:cs typeface="+mn-cs"/>
              </a:rPr>
              <a:t>NSFetchRequest</a:t>
            </a:r>
            <a:r>
              <a:rPr lang="zh-CN" altLang="en-US" sz="1200" b="0" i="0" kern="1200" dirty="0" smtClean="0">
                <a:solidFill>
                  <a:schemeClr val="tx1"/>
                </a:solidFill>
                <a:effectLst/>
                <a:latin typeface="Arial" pitchFamily="34" charset="0"/>
                <a:ea typeface="+mn-ea"/>
                <a:cs typeface="+mn-cs"/>
              </a:rPr>
              <a:t>对象。</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CoreImage.framework</a:t>
            </a:r>
            <a:r>
              <a:rPr lang="zh-TW" altLang="en-US" sz="1200" b="0" i="0" kern="1200" dirty="0" smtClean="0">
                <a:solidFill>
                  <a:schemeClr val="tx1"/>
                </a:solidFill>
                <a:effectLst/>
                <a:latin typeface="Arial" pitchFamily="34" charset="0"/>
                <a:ea typeface="+mn-ea"/>
                <a:cs typeface="+mn-cs"/>
              </a:rPr>
              <a:t>）包含几个增强功能。</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现在可以在使用</a:t>
            </a:r>
            <a:r>
              <a:rPr lang="en-US" altLang="zh-TW" sz="1200" b="0" i="0" kern="1200" dirty="0" smtClean="0">
                <a:solidFill>
                  <a:schemeClr val="tx1"/>
                </a:solidFill>
                <a:effectLst/>
                <a:latin typeface="Arial" pitchFamily="34" charset="0"/>
                <a:ea typeface="+mn-ea"/>
                <a:cs typeface="+mn-cs"/>
              </a:rPr>
              <a:t>A8</a:t>
            </a:r>
            <a:r>
              <a:rPr lang="zh-TW" altLang="en-US" sz="1200" b="0" i="0" kern="1200" dirty="0" smtClean="0">
                <a:solidFill>
                  <a:schemeClr val="tx1"/>
                </a:solidFill>
                <a:effectLst/>
                <a:latin typeface="Arial" pitchFamily="34" charset="0"/>
                <a:ea typeface="+mn-ea"/>
                <a:cs typeface="+mn-cs"/>
              </a:rPr>
              <a:t>或</a:t>
            </a:r>
            <a:r>
              <a:rPr lang="en-US" altLang="zh-TW" sz="1200" b="0" i="0" kern="1200" dirty="0" smtClean="0">
                <a:solidFill>
                  <a:schemeClr val="tx1"/>
                </a:solidFill>
                <a:effectLst/>
                <a:latin typeface="Arial" pitchFamily="34" charset="0"/>
                <a:ea typeface="+mn-ea"/>
                <a:cs typeface="+mn-cs"/>
              </a:rPr>
              <a:t>A9 CPU</a:t>
            </a:r>
            <a:r>
              <a:rPr lang="zh-TW" altLang="en-US" sz="1200" b="0" i="0" kern="1200" dirty="0" smtClean="0">
                <a:solidFill>
                  <a:schemeClr val="tx1"/>
                </a:solidFill>
                <a:effectLst/>
                <a:latin typeface="Arial" pitchFamily="34" charset="0"/>
                <a:ea typeface="+mn-ea"/>
                <a:cs typeface="+mn-cs"/>
              </a:rPr>
              <a:t>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设备上使用</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图像文件支持。核心图像可以解码多个第三方摄像机生成的</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图像以及由支持的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设备的</a:t>
            </a:r>
            <a:r>
              <a:rPr lang="en-US" altLang="zh-TW" sz="1200" b="0" i="0" kern="1200" dirty="0" err="1" smtClean="0">
                <a:solidFill>
                  <a:schemeClr val="tx1"/>
                </a:solidFill>
                <a:effectLst/>
                <a:latin typeface="Arial" pitchFamily="34" charset="0"/>
                <a:ea typeface="+mn-ea"/>
                <a:cs typeface="+mn-cs"/>
              </a:rPr>
              <a:t>iSight</a:t>
            </a:r>
            <a:r>
              <a:rPr lang="zh-TW" altLang="en-US" sz="1200" b="0" i="0" kern="1200" dirty="0" smtClean="0">
                <a:solidFill>
                  <a:schemeClr val="tx1"/>
                </a:solidFill>
                <a:effectLst/>
                <a:latin typeface="Arial" pitchFamily="34" charset="0"/>
                <a:ea typeface="+mn-ea"/>
                <a:cs typeface="+mn-cs"/>
              </a:rPr>
              <a:t>摄像机生成的图像（了解更多信息，请参阅</a:t>
            </a:r>
            <a:r>
              <a:rPr lang="en-US" altLang="zh-TW" sz="1200" b="0" i="0" kern="1200" dirty="0" err="1" smtClean="0">
                <a:solidFill>
                  <a:schemeClr val="tx1"/>
                </a:solidFill>
                <a:effectLst/>
                <a:latin typeface="Arial" pitchFamily="34" charset="0"/>
                <a:ea typeface="+mn-ea"/>
                <a:cs typeface="+mn-cs"/>
              </a:rPr>
              <a:t>AVFoundation</a:t>
            </a:r>
            <a:r>
              <a:rPr lang="zh-TW" altLang="en-US" sz="1200" b="0" i="0" kern="1200" dirty="0" smtClean="0">
                <a:solidFill>
                  <a:schemeClr val="tx1"/>
                </a:solidFill>
                <a:effectLst/>
                <a:latin typeface="Arial" pitchFamily="34" charset="0"/>
                <a:ea typeface="+mn-ea"/>
                <a:cs typeface="+mn-cs"/>
              </a:rPr>
              <a:t>）。要处理</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图像，请使用</a:t>
            </a:r>
            <a:r>
              <a:rPr lang="en-US" altLang="zh-TW" sz="1200" b="0" i="0" kern="1200" dirty="0" err="1" smtClean="0">
                <a:solidFill>
                  <a:schemeClr val="tx1"/>
                </a:solidFill>
                <a:effectLst/>
                <a:latin typeface="Arial" pitchFamily="34" charset="0"/>
                <a:ea typeface="+mn-ea"/>
                <a:cs typeface="+mn-cs"/>
              </a:rPr>
              <a:t>filterWithImageData</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：或</a:t>
            </a:r>
            <a:r>
              <a:rPr lang="en-US" altLang="zh-TW" sz="1200" b="0" i="0" kern="1200" dirty="0" err="1" smtClean="0">
                <a:solidFill>
                  <a:schemeClr val="tx1"/>
                </a:solidFill>
                <a:effectLst/>
                <a:latin typeface="Arial" pitchFamily="34" charset="0"/>
                <a:ea typeface="+mn-ea"/>
                <a:cs typeface="+mn-cs"/>
              </a:rPr>
              <a:t>filterWithImageURL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：创建</a:t>
            </a:r>
            <a:r>
              <a:rPr lang="en-US" altLang="zh-TW" sz="1200" b="0" i="0" kern="1200" dirty="0" err="1" smtClean="0">
                <a:solidFill>
                  <a:schemeClr val="tx1"/>
                </a:solidFill>
                <a:effectLst/>
                <a:latin typeface="Arial" pitchFamily="34" charset="0"/>
                <a:ea typeface="+mn-ea"/>
                <a:cs typeface="+mn-cs"/>
              </a:rPr>
              <a:t>CIFilter</a:t>
            </a:r>
            <a:r>
              <a:rPr lang="zh-TW" altLang="en-US" sz="1200" b="0" i="0" kern="1200" dirty="0" smtClean="0">
                <a:solidFill>
                  <a:schemeClr val="tx1"/>
                </a:solidFill>
                <a:effectLst/>
                <a:latin typeface="Arial" pitchFamily="34" charset="0"/>
                <a:ea typeface="+mn-ea"/>
                <a:cs typeface="+mn-cs"/>
              </a:rPr>
              <a:t>对象，使用</a:t>
            </a:r>
            <a:r>
              <a:rPr lang="en-US" altLang="zh-TW" sz="1200" b="0" i="0" kern="1200" dirty="0" smtClean="0">
                <a:solidFill>
                  <a:schemeClr val="tx1"/>
                </a:solidFill>
                <a:effectLst/>
                <a:latin typeface="Arial" pitchFamily="34" charset="0"/>
                <a:ea typeface="+mn-ea"/>
                <a:cs typeface="+mn-cs"/>
              </a:rPr>
              <a:t>RAW Image Options</a:t>
            </a:r>
            <a:r>
              <a:rPr lang="zh-TW" altLang="en-US" sz="1200" b="0" i="0" kern="1200" dirty="0" smtClean="0">
                <a:solidFill>
                  <a:schemeClr val="tx1"/>
                </a:solidFill>
                <a:effectLst/>
                <a:latin typeface="Arial" pitchFamily="34" charset="0"/>
                <a:ea typeface="+mn-ea"/>
                <a:cs typeface="+mn-cs"/>
              </a:rPr>
              <a:t>中列出的键调整</a:t>
            </a:r>
            <a:r>
              <a:rPr lang="en-US" altLang="zh-TW" sz="1200" b="0" i="0" kern="1200" dirty="0" smtClean="0">
                <a:solidFill>
                  <a:schemeClr val="tx1"/>
                </a:solidFill>
                <a:effectLst/>
                <a:latin typeface="Arial" pitchFamily="34" charset="0"/>
                <a:ea typeface="+mn-ea"/>
                <a:cs typeface="+mn-cs"/>
              </a:rPr>
              <a:t>RAW</a:t>
            </a:r>
            <a:r>
              <a:rPr lang="zh-TW" altLang="en-US" sz="1200" b="0" i="0" kern="1200" dirty="0" smtClean="0">
                <a:solidFill>
                  <a:schemeClr val="tx1"/>
                </a:solidFill>
                <a:effectLst/>
                <a:latin typeface="Arial" pitchFamily="34" charset="0"/>
                <a:ea typeface="+mn-ea"/>
                <a:cs typeface="+mn-cs"/>
              </a:rPr>
              <a:t>处理选项，并从过滤器的</a:t>
            </a:r>
            <a:r>
              <a:rPr lang="en-US" altLang="zh-TW" sz="1200" b="0" i="0" kern="1200" dirty="0" err="1" smtClean="0">
                <a:solidFill>
                  <a:schemeClr val="tx1"/>
                </a:solidFill>
                <a:effectLst/>
                <a:latin typeface="Arial" pitchFamily="34" charset="0"/>
                <a:ea typeface="+mn-ea"/>
                <a:cs typeface="+mn-cs"/>
              </a:rPr>
              <a:t>outputImage</a:t>
            </a:r>
            <a:r>
              <a:rPr lang="zh-TW" altLang="en-US" sz="1200" b="0" i="0" kern="1200" dirty="0" smtClean="0">
                <a:solidFill>
                  <a:schemeClr val="tx1"/>
                </a:solidFill>
                <a:effectLst/>
                <a:latin typeface="Arial" pitchFamily="34" charset="0"/>
                <a:ea typeface="+mn-ea"/>
                <a:cs typeface="+mn-cs"/>
              </a:rPr>
              <a:t>属性读取已处理的图像。</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现在可以使用</a:t>
            </a:r>
            <a:r>
              <a:rPr lang="en-US" altLang="zh-TW" sz="1200" b="0" i="0" kern="1200" dirty="0" err="1" smtClean="0">
                <a:solidFill>
                  <a:schemeClr val="tx1"/>
                </a:solidFill>
                <a:effectLst/>
                <a:latin typeface="Arial" pitchFamily="34" charset="0"/>
                <a:ea typeface="+mn-ea"/>
                <a:cs typeface="+mn-cs"/>
              </a:rPr>
              <a:t>imageWithExtent</a:t>
            </a:r>
            <a:r>
              <a:rPr lang="zh-TW" altLang="en-US" sz="1200" b="0" i="0" kern="1200" dirty="0" smtClean="0">
                <a:solidFill>
                  <a:schemeClr val="tx1"/>
                </a:solidFill>
                <a:effectLst/>
                <a:latin typeface="Arial" pitchFamily="34" charset="0"/>
                <a:ea typeface="+mn-ea"/>
                <a:cs typeface="+mn-cs"/>
              </a:rPr>
              <a:t>将参数插入到</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过滤器图中：</a:t>
            </a:r>
            <a:r>
              <a:rPr lang="en-US" altLang="zh-TW" sz="1200" b="0" i="0" kern="1200" dirty="0" err="1" smtClean="0">
                <a:solidFill>
                  <a:schemeClr val="tx1"/>
                </a:solidFill>
                <a:effectLst/>
                <a:latin typeface="Arial" pitchFamily="34" charset="0"/>
                <a:ea typeface="+mn-ea"/>
                <a:cs typeface="+mn-cs"/>
              </a:rPr>
              <a:t>processorDescription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argumentDigest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inputFormat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outputFormat</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roiCallback</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processor</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method</a:t>
            </a:r>
            <a:r>
              <a:rPr lang="zh-TW" altLang="en-US" sz="1200" b="0" i="0" kern="1200" dirty="0" smtClean="0">
                <a:solidFill>
                  <a:schemeClr val="tx1"/>
                </a:solidFill>
                <a:effectLst/>
                <a:latin typeface="Arial" pitchFamily="34" charset="0"/>
                <a:ea typeface="+mn-ea"/>
                <a:cs typeface="+mn-cs"/>
              </a:rPr>
              <a:t>。该方法在处理用于显示或输出的图像时，添加</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在过滤器之间调用的回调块</a:t>
            </a:r>
            <a:r>
              <a:rPr lang="en-US" altLang="zh-TW" sz="1200" b="0" i="0" kern="1200" dirty="0" smtClean="0">
                <a:solidFill>
                  <a:schemeClr val="tx1"/>
                </a:solidFill>
                <a:effectLst/>
                <a:latin typeface="Arial" pitchFamily="34" charset="0"/>
                <a:ea typeface="+mn-ea"/>
                <a:cs typeface="+mn-cs"/>
              </a:rPr>
              <a:t>;</a:t>
            </a:r>
            <a:r>
              <a:rPr lang="zh-TW" altLang="en-US" sz="1200" b="0" i="0" kern="1200" dirty="0" smtClean="0">
                <a:solidFill>
                  <a:schemeClr val="tx1"/>
                </a:solidFill>
                <a:effectLst/>
                <a:latin typeface="Arial" pitchFamily="34" charset="0"/>
                <a:ea typeface="+mn-ea"/>
                <a:cs typeface="+mn-cs"/>
              </a:rPr>
              <a:t>在块中，您可以访问包含处理后图像的当前状态的像素缓冲区或金属纹理，并应用自己的图像处理算法。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使用自定义处理器块或编写过滤器内核时，可以处理除</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上下文的工作颜色空间之外的颜色空间中的图像。使用</a:t>
            </a:r>
            <a:r>
              <a:rPr lang="en-US" altLang="zh-TW" sz="1200" b="0" i="0" kern="1200" dirty="0" err="1" smtClean="0">
                <a:solidFill>
                  <a:schemeClr val="tx1"/>
                </a:solidFill>
                <a:effectLst/>
                <a:latin typeface="Arial" pitchFamily="34" charset="0"/>
                <a:ea typeface="+mn-ea"/>
                <a:cs typeface="+mn-cs"/>
              </a:rPr>
              <a:t>imageByColorMatchingWorkingSpaceToColorSpace</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imageByColorMatchingColorSpaceToWorkingSpace</a:t>
            </a:r>
            <a:r>
              <a:rPr lang="zh-TW" altLang="en-US" sz="1200" b="0" i="0" kern="1200" dirty="0" smtClean="0">
                <a:solidFill>
                  <a:schemeClr val="tx1"/>
                </a:solidFill>
                <a:effectLst/>
                <a:latin typeface="Arial" pitchFamily="34" charset="0"/>
                <a:ea typeface="+mn-ea"/>
                <a:cs typeface="+mn-cs"/>
              </a:rPr>
              <a:t>：在处理之前和之后转换成颜色空间的方法。</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在</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对象中渲染由</a:t>
            </a:r>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映像（例如使用</a:t>
            </a:r>
            <a:r>
              <a:rPr lang="en-US" altLang="zh-TW" sz="1200" b="0" i="0" kern="1200" dirty="0" err="1" smtClean="0">
                <a:solidFill>
                  <a:schemeClr val="tx1"/>
                </a:solidFill>
                <a:effectLst/>
                <a:latin typeface="Arial" pitchFamily="34" charset="0"/>
                <a:ea typeface="+mn-ea"/>
                <a:cs typeface="+mn-cs"/>
              </a:rPr>
              <a:t>initWithCIImage</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initializer</a:t>
            </a:r>
            <a:r>
              <a:rPr lang="zh-TW" altLang="en-US" sz="1200" b="0" i="0" kern="1200" dirty="0" smtClean="0">
                <a:solidFill>
                  <a:schemeClr val="tx1"/>
                </a:solidFill>
                <a:effectLst/>
                <a:latin typeface="Arial" pitchFamily="34" charset="0"/>
                <a:ea typeface="+mn-ea"/>
                <a:cs typeface="+mn-cs"/>
              </a:rPr>
              <a:t>创建的那些）支持的</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对象，性能显着提高。另外，使用宽色域颜色配置文件标记的</a:t>
            </a:r>
            <a:r>
              <a:rPr lang="en-US" altLang="zh-TW" sz="1200" b="0" i="0" kern="1200" dirty="0" smtClean="0">
                <a:solidFill>
                  <a:schemeClr val="tx1"/>
                </a:solidFill>
                <a:effectLst/>
                <a:latin typeface="Arial" pitchFamily="34" charset="0"/>
                <a:ea typeface="+mn-ea"/>
                <a:cs typeface="+mn-cs"/>
              </a:rPr>
              <a:t>Core Image-Support </a:t>
            </a:r>
            <a:r>
              <a:rPr lang="en-US" altLang="zh-TW" sz="1200" b="0" i="0" kern="1200" dirty="0" err="1" smtClean="0">
                <a:solidFill>
                  <a:schemeClr val="tx1"/>
                </a:solidFill>
                <a:effectLst/>
                <a:latin typeface="Arial" pitchFamily="34" charset="0"/>
                <a:ea typeface="+mn-ea"/>
                <a:cs typeface="+mn-cs"/>
              </a:rPr>
              <a:t>UIImage</a:t>
            </a:r>
            <a:r>
              <a:rPr lang="zh-TW" altLang="en-US" sz="1200" b="0" i="0" kern="1200" dirty="0" smtClean="0">
                <a:solidFill>
                  <a:schemeClr val="tx1"/>
                </a:solidFill>
                <a:effectLst/>
                <a:latin typeface="Arial" pitchFamily="34" charset="0"/>
                <a:ea typeface="+mn-ea"/>
                <a:cs typeface="+mn-cs"/>
              </a:rPr>
              <a:t>对象呈现在使用宽色域颜色的</a:t>
            </a:r>
            <a:r>
              <a:rPr lang="en-US" altLang="zh-TW" sz="1200" b="0" i="0" kern="1200" dirty="0" err="1" smtClean="0">
                <a:solidFill>
                  <a:schemeClr val="tx1"/>
                </a:solidFill>
                <a:effectLst/>
                <a:latin typeface="Arial" pitchFamily="34" charset="0"/>
                <a:ea typeface="+mn-ea"/>
                <a:cs typeface="+mn-cs"/>
              </a:rPr>
              <a:t>UIImageView</a:t>
            </a:r>
            <a:r>
              <a:rPr lang="zh-TW" altLang="en-US" sz="1200" b="0" i="0" kern="1200" dirty="0" smtClean="0">
                <a:solidFill>
                  <a:schemeClr val="tx1"/>
                </a:solidFill>
                <a:effectLst/>
                <a:latin typeface="Arial" pitchFamily="34" charset="0"/>
                <a:ea typeface="+mn-ea"/>
                <a:cs typeface="+mn-cs"/>
              </a:rPr>
              <a:t>对象（在有能力的</a:t>
            </a:r>
            <a:r>
              <a:rPr lang="en-US" altLang="zh-TW" sz="1200" b="0" i="0" kern="1200" dirty="0" err="1" smtClean="0">
                <a:solidFill>
                  <a:schemeClr val="tx1"/>
                </a:solidFill>
                <a:effectLst/>
                <a:latin typeface="Arial" pitchFamily="34" charset="0"/>
                <a:ea typeface="+mn-ea"/>
                <a:cs typeface="+mn-cs"/>
              </a:rPr>
              <a:t>iOS</a:t>
            </a:r>
            <a:r>
              <a:rPr lang="zh-TW" altLang="en-US" sz="1200" b="0" i="0" kern="1200" dirty="0" smtClean="0">
                <a:solidFill>
                  <a:schemeClr val="tx1"/>
                </a:solidFill>
                <a:effectLst/>
                <a:latin typeface="Arial" pitchFamily="34" charset="0"/>
                <a:ea typeface="+mn-ea"/>
                <a:cs typeface="+mn-cs"/>
              </a:rPr>
              <a:t>设备上）。</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内核代码现在可以请求特定的输出像素格式。</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smtClean="0">
                <a:solidFill>
                  <a:schemeClr val="tx1"/>
                </a:solidFill>
                <a:effectLst/>
                <a:latin typeface="Arial" pitchFamily="34" charset="0"/>
                <a:ea typeface="+mn-ea"/>
                <a:cs typeface="+mn-cs"/>
              </a:rPr>
              <a:t>Core Image</a:t>
            </a:r>
            <a:r>
              <a:rPr lang="zh-TW" altLang="en-US" sz="1200" b="0" i="0" kern="1200" dirty="0" smtClean="0">
                <a:solidFill>
                  <a:schemeClr val="tx1"/>
                </a:solidFill>
                <a:effectLst/>
                <a:latin typeface="Arial" pitchFamily="34" charset="0"/>
                <a:ea typeface="+mn-ea"/>
                <a:cs typeface="+mn-cs"/>
              </a:rPr>
              <a:t>引入了五个新的过滤器：</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CINinePartTiled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CINinePartStretched</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CIHueSaturationValueGradient</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CIEdgePreserveUpsampleFilter</a:t>
            </a:r>
            <a:endParaRPr lang="en-US" altLang="zh-TW" sz="1200" b="0" i="0" kern="1200" dirty="0" smtClean="0">
              <a:solidFill>
                <a:schemeClr val="tx1"/>
              </a:solidFill>
              <a:effectLst/>
              <a:latin typeface="Arial" pitchFamily="34" charset="0"/>
              <a:ea typeface="+mn-ea"/>
              <a:cs typeface="+mn-cs"/>
            </a:endParaRPr>
          </a:p>
          <a:p>
            <a:endParaRPr lang="en-US" altLang="zh-TW"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CIClamp</a:t>
            </a:r>
            <a:endParaRPr lang="en-US" altLang="zh-TW" sz="1200" b="0" i="0" kern="1200" dirty="0" smtClean="0">
              <a:solidFill>
                <a:schemeClr val="tx1"/>
              </a:solidFill>
              <a:effectLst/>
              <a:latin typeface="Arial" pitchFamily="34" charset="0"/>
              <a:ea typeface="+mn-ea"/>
              <a:cs typeface="+mn-cs"/>
            </a:endParaRP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GameplayKit.framework</a:t>
            </a:r>
            <a:r>
              <a:rPr lang="zh-CN" altLang="en-US" sz="1200" b="0" i="0" kern="1200" dirty="0" smtClean="0">
                <a:solidFill>
                  <a:schemeClr val="tx1"/>
                </a:solidFill>
                <a:effectLst/>
                <a:latin typeface="Arial" pitchFamily="34" charset="0"/>
                <a:ea typeface="+mn-ea"/>
                <a:cs typeface="+mn-cs"/>
              </a:rPr>
              <a:t>）包括以下更改和增强功能：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程序性噪声产生可用于产生丰富的游戏世界，创造出复杂的自然风格的纹理，并增加了相机运动的现实感。</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空间分区可让您分割游戏世界的数据，以便能够有效地搜索游戏世界中的数据。</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一个新的蒙特卡洛策略师（</a:t>
            </a:r>
            <a:r>
              <a:rPr lang="en-US" altLang="zh-CN" sz="1200" b="0" i="0" kern="1200" dirty="0" err="1" smtClean="0">
                <a:solidFill>
                  <a:schemeClr val="tx1"/>
                </a:solidFill>
                <a:effectLst/>
                <a:latin typeface="Arial" pitchFamily="34" charset="0"/>
                <a:ea typeface="+mn-ea"/>
                <a:cs typeface="+mn-cs"/>
              </a:rPr>
              <a:t>GKMonteCarloStrategist</a:t>
            </a:r>
            <a:r>
              <a:rPr lang="zh-CN" altLang="en-US" sz="1200" b="0" i="0" kern="1200" dirty="0" smtClean="0">
                <a:solidFill>
                  <a:schemeClr val="tx1"/>
                </a:solidFill>
                <a:effectLst/>
                <a:latin typeface="Arial" pitchFamily="34" charset="0"/>
                <a:ea typeface="+mn-ea"/>
                <a:cs typeface="+mn-cs"/>
              </a:rPr>
              <a:t>）帮助您模拟可能的动作穷尽计算的游戏。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当您采用决策树学习来根据记录的玩家行为的数据挖掘推广行为时，新的决策树</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可以增强您的游戏制作</a:t>
            </a:r>
            <a:r>
              <a:rPr lang="en-US" altLang="zh-CN" sz="1200" b="0" i="0" kern="1200" dirty="0" smtClean="0">
                <a:solidFill>
                  <a:schemeClr val="tx1"/>
                </a:solidFill>
                <a:effectLst/>
                <a:latin typeface="Arial" pitchFamily="34" charset="0"/>
                <a:ea typeface="+mn-ea"/>
                <a:cs typeface="+mn-cs"/>
              </a:rPr>
              <a:t>AI</a:t>
            </a:r>
            <a:r>
              <a:rPr lang="zh-CN" altLang="en-US" sz="1200" b="0" i="0" kern="1200" dirty="0" smtClean="0">
                <a:solidFill>
                  <a:schemeClr val="tx1"/>
                </a:solidFill>
                <a:effectLst/>
                <a:latin typeface="Arial" pitchFamily="34" charset="0"/>
                <a:ea typeface="+mn-ea"/>
                <a:cs typeface="+mn-cs"/>
              </a:rPr>
              <a:t>。要了解更多信息，请参阅</a:t>
            </a:r>
            <a:r>
              <a:rPr lang="en-US" altLang="zh-CN" sz="1200" b="0" i="0" kern="1200" dirty="0" err="1" smtClean="0">
                <a:solidFill>
                  <a:schemeClr val="tx1"/>
                </a:solidFill>
                <a:effectLst/>
                <a:latin typeface="Arial" pitchFamily="34" charset="0"/>
                <a:ea typeface="+mn-ea"/>
                <a:cs typeface="+mn-cs"/>
              </a:rPr>
              <a:t>GKDecisionTree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GKDecisionNode</a:t>
            </a:r>
            <a:r>
              <a:rPr lang="zh-CN" altLang="en-US" sz="1200" b="0" i="0" kern="1200" dirty="0" smtClean="0">
                <a:solidFill>
                  <a:schemeClr val="tx1"/>
                </a:solidFill>
                <a:effectLst/>
                <a:latin typeface="Arial" pitchFamily="34" charset="0"/>
                <a:ea typeface="+mn-ea"/>
                <a:cs typeface="+mn-cs"/>
              </a:rPr>
              <a:t>。</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GKAgent3D</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GKGraphNode3D</a:t>
            </a:r>
            <a:r>
              <a:rPr lang="zh-CN" altLang="en-US" sz="1200" b="0" i="0" kern="1200" dirty="0" smtClean="0">
                <a:solidFill>
                  <a:schemeClr val="tx1"/>
                </a:solidFill>
                <a:effectLst/>
                <a:latin typeface="Arial" pitchFamily="34" charset="0"/>
                <a:ea typeface="+mn-ea"/>
                <a:cs typeface="+mn-cs"/>
              </a:rPr>
              <a:t>类向现有代理和路径查找行为引入了</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支持。</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GKMeshGraph</a:t>
            </a:r>
            <a:r>
              <a:rPr lang="zh-CN" altLang="en-US" sz="1200" b="0" i="0" kern="1200" dirty="0" smtClean="0">
                <a:solidFill>
                  <a:schemeClr val="tx1"/>
                </a:solidFill>
                <a:effectLst/>
                <a:latin typeface="Arial" pitchFamily="34" charset="0"/>
                <a:ea typeface="+mn-ea"/>
                <a:cs typeface="+mn-cs"/>
              </a:rPr>
              <a:t>类为</a:t>
            </a:r>
            <a:r>
              <a:rPr lang="en-US" altLang="zh-CN" sz="1200" b="0" i="0" kern="1200" dirty="0" err="1" smtClean="0">
                <a:solidFill>
                  <a:schemeClr val="tx1"/>
                </a:solidFill>
                <a:effectLst/>
                <a:latin typeface="Arial" pitchFamily="34" charset="0"/>
                <a:ea typeface="+mn-ea"/>
                <a:cs typeface="+mn-cs"/>
              </a:rPr>
              <a:t>GKObstacleGraph</a:t>
            </a:r>
            <a:r>
              <a:rPr lang="zh-CN" altLang="en-US" sz="1200" b="0" i="0" kern="1200" dirty="0" smtClean="0">
                <a:solidFill>
                  <a:schemeClr val="tx1"/>
                </a:solidFill>
                <a:effectLst/>
                <a:latin typeface="Arial" pitchFamily="34" charset="0"/>
                <a:ea typeface="+mn-ea"/>
                <a:cs typeface="+mn-cs"/>
              </a:rPr>
              <a:t>提供了更高性能的替代品，让您以更少的数学完美路径为代价，生产出更自然的输出。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a:t>
            </a:r>
            <a:r>
              <a:rPr lang="en-US" altLang="zh-CN" sz="1200" b="0" i="0" kern="1200" dirty="0" err="1" smtClean="0">
                <a:solidFill>
                  <a:schemeClr val="tx1"/>
                </a:solidFill>
                <a:effectLst/>
                <a:latin typeface="Arial" pitchFamily="34" charset="0"/>
                <a:ea typeface="+mn-ea"/>
                <a:cs typeface="+mn-cs"/>
              </a:rPr>
              <a:t>GKScene</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GKSKNodeComponent</a:t>
            </a:r>
            <a:r>
              <a:rPr lang="zh-CN" altLang="en-US" sz="1200" b="0" i="0" kern="1200" dirty="0" smtClean="0">
                <a:solidFill>
                  <a:schemeClr val="tx1"/>
                </a:solidFill>
                <a:effectLst/>
                <a:latin typeface="Arial" pitchFamily="34" charset="0"/>
                <a:ea typeface="+mn-ea"/>
                <a:cs typeface="+mn-cs"/>
              </a:rPr>
              <a:t>类与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编辑器的更改结合在一起，使得集成</a:t>
            </a:r>
            <a:r>
              <a:rPr lang="en-US" altLang="zh-CN" sz="1200" b="0" i="0" kern="1200" dirty="0" err="1" smtClean="0">
                <a:solidFill>
                  <a:schemeClr val="tx1"/>
                </a:solidFill>
                <a:effectLst/>
                <a:latin typeface="Arial" pitchFamily="34" charset="0"/>
                <a:ea typeface="+mn-ea"/>
                <a:cs typeface="+mn-cs"/>
              </a:rPr>
              <a:t>GameplayKit</a:t>
            </a:r>
            <a:r>
              <a:rPr lang="zh-CN" altLang="en-US" sz="1200" b="0" i="0" kern="1200" dirty="0" smtClean="0">
                <a:solidFill>
                  <a:schemeClr val="tx1"/>
                </a:solidFill>
                <a:effectLst/>
                <a:latin typeface="Arial" pitchFamily="34" charset="0"/>
                <a:ea typeface="+mn-ea"/>
                <a:cs typeface="+mn-cs"/>
              </a:rPr>
              <a:t>与</a:t>
            </a:r>
            <a:r>
              <a:rPr lang="en-US" altLang="zh-CN" sz="1200" b="0" i="0" kern="1200" dirty="0" err="1" smtClean="0">
                <a:solidFill>
                  <a:schemeClr val="tx1"/>
                </a:solidFill>
                <a:effectLst/>
                <a:latin typeface="Arial" pitchFamily="34" charset="0"/>
                <a:ea typeface="+mn-ea"/>
                <a:cs typeface="+mn-cs"/>
              </a:rPr>
              <a:t>SpriteKit</a:t>
            </a:r>
            <a:r>
              <a:rPr lang="zh-CN" altLang="en-US" sz="1200" b="0" i="0" kern="1200" dirty="0" smtClean="0">
                <a:solidFill>
                  <a:schemeClr val="tx1"/>
                </a:solidFill>
                <a:effectLst/>
                <a:latin typeface="Arial" pitchFamily="34" charset="0"/>
                <a:ea typeface="+mn-ea"/>
                <a:cs typeface="+mn-cs"/>
              </a:rPr>
              <a:t>比以往更加容易。</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29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使您的服务可用需要使用</a:t>
            </a:r>
            <a:r>
              <a:rPr kumimoji="1" lang="en-US" altLang="zh-CN" dirty="0" smtClean="0"/>
              <a:t>Intents</a:t>
            </a:r>
            <a:r>
              <a:rPr kumimoji="1" lang="zh-CN" altLang="en-US" dirty="0" smtClean="0"/>
              <a:t>和</a:t>
            </a:r>
            <a:r>
              <a:rPr kumimoji="1" lang="en-US" altLang="zh-CN" dirty="0" smtClean="0"/>
              <a:t>Intents UI</a:t>
            </a:r>
            <a:r>
              <a:rPr kumimoji="1" lang="zh-CN" altLang="en-US" dirty="0" smtClean="0"/>
              <a:t>框架创建一个或多个应用程序扩展。 </a:t>
            </a:r>
            <a:r>
              <a:rPr kumimoji="1" lang="en-US" altLang="zh-CN" dirty="0" err="1" smtClean="0"/>
              <a:t>SiriKit</a:t>
            </a:r>
            <a:r>
              <a:rPr kumimoji="1" lang="zh-CN" altLang="en-US" dirty="0" smtClean="0"/>
              <a:t>支持以下领域的服务：</a:t>
            </a:r>
            <a:endParaRPr kumimoji="1" lang="en-US" altLang="zh-CN" dirty="0" smtClean="0"/>
          </a:p>
          <a:p>
            <a:r>
              <a:rPr kumimoji="1" lang="en-US" altLang="zh-CN" dirty="0" smtClean="0"/>
              <a:t>1. Audio or video calling </a:t>
            </a:r>
            <a:r>
              <a:rPr kumimoji="1" lang="zh-CN" altLang="en-US" dirty="0" smtClean="0"/>
              <a:t>（音频或视频通话）</a:t>
            </a:r>
          </a:p>
          <a:p>
            <a:r>
              <a:rPr kumimoji="1" lang="en-US" altLang="zh-CN" dirty="0" smtClean="0"/>
              <a:t>2. Messaging </a:t>
            </a:r>
            <a:r>
              <a:rPr kumimoji="1" lang="zh-CN" altLang="en-US" dirty="0" smtClean="0"/>
              <a:t>（消息）</a:t>
            </a:r>
          </a:p>
          <a:p>
            <a:r>
              <a:rPr kumimoji="1" lang="en-US" altLang="zh-CN" dirty="0" smtClean="0"/>
              <a:t>3. Sending or receiving payments </a:t>
            </a:r>
            <a:r>
              <a:rPr kumimoji="1" lang="zh-CN" altLang="en-US" dirty="0" smtClean="0"/>
              <a:t>（发送或接收付款）</a:t>
            </a:r>
          </a:p>
          <a:p>
            <a:r>
              <a:rPr kumimoji="1" lang="en-US" altLang="zh-CN" dirty="0" smtClean="0"/>
              <a:t>4. Searching photos </a:t>
            </a:r>
            <a:r>
              <a:rPr kumimoji="1" lang="zh-CN" altLang="en-US" dirty="0" smtClean="0"/>
              <a:t>（搜索照片）</a:t>
            </a:r>
          </a:p>
          <a:p>
            <a:r>
              <a:rPr kumimoji="1" lang="en-US" altLang="zh-CN" dirty="0" smtClean="0"/>
              <a:t>5. Booking a ride </a:t>
            </a:r>
            <a:r>
              <a:rPr kumimoji="1" lang="zh-CN" altLang="en-US" dirty="0" smtClean="0"/>
              <a:t>（预订车）</a:t>
            </a:r>
          </a:p>
          <a:p>
            <a:r>
              <a:rPr kumimoji="1" lang="en-US" altLang="zh-CN" dirty="0" smtClean="0"/>
              <a:t>6. Managing workouts </a:t>
            </a:r>
            <a:r>
              <a:rPr kumimoji="1" lang="zh-CN" altLang="en-US" dirty="0" smtClean="0"/>
              <a:t>（管理锻炼）</a:t>
            </a:r>
          </a:p>
          <a:p>
            <a:r>
              <a:rPr kumimoji="1" lang="en-US" altLang="zh-CN" dirty="0" smtClean="0"/>
              <a:t>7. Adjusting settings in a </a:t>
            </a:r>
            <a:r>
              <a:rPr kumimoji="1" lang="en-US" altLang="zh-CN" dirty="0" err="1" smtClean="0"/>
              <a:t>CarPlay</a:t>
            </a:r>
            <a:r>
              <a:rPr kumimoji="1" lang="en-US" altLang="zh-CN" dirty="0" smtClean="0"/>
              <a:t>-enabled vehicle (automotive vendors only) </a:t>
            </a:r>
          </a:p>
          <a:p>
            <a:r>
              <a:rPr kumimoji="1" lang="zh-CN" altLang="en-US" dirty="0" smtClean="0"/>
              <a:t>在启用</a:t>
            </a:r>
            <a:r>
              <a:rPr kumimoji="1" lang="en-US" altLang="zh-CN" dirty="0" err="1" smtClean="0"/>
              <a:t>CarPlay</a:t>
            </a:r>
            <a:r>
              <a:rPr kumimoji="1" lang="zh-CN" altLang="en-US" dirty="0" smtClean="0"/>
              <a:t>的车辆中调整设置（仅限汽车供应商）</a:t>
            </a:r>
          </a:p>
          <a:p>
            <a:r>
              <a:rPr kumimoji="1" lang="en-US" altLang="zh-CN" dirty="0" smtClean="0"/>
              <a:t>8. Making restaurant reservations (requires additional support from Apple) </a:t>
            </a:r>
          </a:p>
          <a:p>
            <a:r>
              <a:rPr kumimoji="1" lang="zh-CN" altLang="en-US" dirty="0" smtClean="0"/>
              <a:t>预订餐厅（需要苹果的额外支持）</a:t>
            </a:r>
            <a:endParaRPr kumimoji="1" lang="en-US" altLang="zh-CN" dirty="0" smtClean="0"/>
          </a:p>
          <a:p>
            <a:r>
              <a:rPr kumimoji="1" lang="zh-CN" altLang="en-US" dirty="0" smtClean="0"/>
              <a:t>当用户提出涉及您的服务的请求时，</a:t>
            </a:r>
            <a:r>
              <a:rPr kumimoji="1" lang="en-US" altLang="zh-CN" dirty="0" err="1" smtClean="0"/>
              <a:t>SiriKit</a:t>
            </a:r>
            <a:r>
              <a:rPr kumimoji="1" lang="zh-CN" altLang="en-US" dirty="0" smtClean="0"/>
              <a:t>将您的扩展名发送到一个</a:t>
            </a:r>
            <a:r>
              <a:rPr kumimoji="1" lang="en-US" altLang="zh-CN" dirty="0" smtClean="0"/>
              <a:t>intent</a:t>
            </a:r>
            <a:r>
              <a:rPr kumimoji="1" lang="zh-CN" altLang="en-US" dirty="0" smtClean="0"/>
              <a:t>对象，该对象描述用户的请求，并提供与该请求相关的任何数据。 您使用</a:t>
            </a:r>
            <a:r>
              <a:rPr kumimoji="1" lang="en-US" altLang="zh-CN" dirty="0" smtClean="0"/>
              <a:t>intent</a:t>
            </a:r>
            <a:r>
              <a:rPr kumimoji="1" lang="zh-CN" altLang="en-US" dirty="0" smtClean="0"/>
              <a:t>对象来提供适当的响应对象，其中包含如何处理用户请求的详细信息。 </a:t>
            </a:r>
            <a:r>
              <a:rPr kumimoji="1" lang="en-US" altLang="zh-CN" dirty="0" err="1" smtClean="0"/>
              <a:t>Siri</a:t>
            </a:r>
            <a:r>
              <a:rPr kumimoji="1" lang="zh-CN" altLang="en-US" dirty="0" smtClean="0"/>
              <a:t>通常处理所有用户交互，但您可以使用扩展程序来提供自定义</a:t>
            </a:r>
            <a:r>
              <a:rPr kumimoji="1" lang="en-US" altLang="zh-CN" dirty="0" smtClean="0"/>
              <a:t>UI</a:t>
            </a:r>
            <a:r>
              <a:rPr kumimoji="1" lang="zh-CN" altLang="en-US" dirty="0" smtClean="0"/>
              <a:t>，其中包含来自应用程序的品牌或附加信息。</a:t>
            </a:r>
            <a:endParaRPr kumimoji="1" lang="en-US" altLang="zh-CN" dirty="0" smtClean="0"/>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还提供了一种机制，可用于告诉系统有关应用程序中发生的交互和活动。 </a:t>
            </a:r>
            <a:r>
              <a:rPr lang="en-US" altLang="zh-CN" sz="1200" b="0" i="0" kern="1200" dirty="0" err="1" smtClean="0">
                <a:solidFill>
                  <a:schemeClr val="tx1"/>
                </a:solidFill>
                <a:effectLst/>
                <a:latin typeface="Arial" pitchFamily="34" charset="0"/>
                <a:ea typeface="+mn-ea"/>
                <a:cs typeface="+mn-cs"/>
              </a:rPr>
              <a:t>SiriKit</a:t>
            </a:r>
            <a:r>
              <a:rPr lang="zh-CN" altLang="en-US" sz="1200" b="0" i="0" kern="1200" dirty="0" smtClean="0">
                <a:solidFill>
                  <a:schemeClr val="tx1"/>
                </a:solidFill>
                <a:effectLst/>
                <a:latin typeface="Arial" pitchFamily="34" charset="0"/>
                <a:ea typeface="+mn-ea"/>
                <a:cs typeface="+mn-cs"/>
              </a:rPr>
              <a:t>定义了一个交互对象，它将意图与意图处理过程的信息相结合，包括特定事件发生的开始时间和持续时间等细节。 如果您的应用程序注册为能够处理与意图相同名称的活动，则即使您没有提供</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应用程序扩展名，系统也可以使用包含该意图的交互对象启动应用。</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地图和</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都支持骑行预订，用户还可以使用</a:t>
            </a:r>
            <a:r>
              <a:rPr lang="en-US" altLang="zh-CN" sz="1200" b="0" i="0" kern="1200" dirty="0" smtClean="0">
                <a:solidFill>
                  <a:schemeClr val="tx1"/>
                </a:solidFill>
                <a:effectLst/>
                <a:latin typeface="Arial" pitchFamily="34" charset="0"/>
                <a:ea typeface="+mn-ea"/>
                <a:cs typeface="+mn-cs"/>
              </a:rPr>
              <a:t>Google</a:t>
            </a:r>
            <a:r>
              <a:rPr lang="zh-CN" altLang="en-US" sz="1200" b="0" i="0" kern="1200" dirty="0" smtClean="0">
                <a:solidFill>
                  <a:schemeClr val="tx1"/>
                </a:solidFill>
                <a:effectLst/>
                <a:latin typeface="Arial" pitchFamily="34" charset="0"/>
                <a:ea typeface="+mn-ea"/>
                <a:cs typeface="+mn-cs"/>
              </a:rPr>
              <a:t>地图预订餐厅。 您的</a:t>
            </a:r>
            <a:r>
              <a:rPr lang="en-US" altLang="zh-CN" sz="1200" b="0" i="0" kern="1200" dirty="0" smtClean="0">
                <a:solidFill>
                  <a:schemeClr val="tx1"/>
                </a:solidFill>
                <a:effectLst/>
                <a:latin typeface="Arial" pitchFamily="34" charset="0"/>
                <a:ea typeface="+mn-ea"/>
                <a:cs typeface="+mn-cs"/>
              </a:rPr>
              <a:t>Intents</a:t>
            </a:r>
            <a:r>
              <a:rPr lang="zh-CN" altLang="en-US" sz="1200" b="0" i="0" kern="1200" dirty="0" smtClean="0">
                <a:solidFill>
                  <a:schemeClr val="tx1"/>
                </a:solidFill>
                <a:effectLst/>
                <a:latin typeface="Arial" pitchFamily="34" charset="0"/>
                <a:ea typeface="+mn-ea"/>
                <a:cs typeface="+mn-cs"/>
              </a:rPr>
              <a:t>扩展程序以与处理来自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的请求相同的方式处理来自</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应用程序的交互。 如果您自定义用户界面，则</a:t>
            </a:r>
            <a:r>
              <a:rPr lang="en-US" altLang="zh-CN" sz="1200" b="0" i="0" kern="1200" dirty="0" smtClean="0">
                <a:solidFill>
                  <a:schemeClr val="tx1"/>
                </a:solidFill>
                <a:effectLst/>
                <a:latin typeface="Arial" pitchFamily="34" charset="0"/>
                <a:ea typeface="+mn-ea"/>
                <a:cs typeface="+mn-cs"/>
              </a:rPr>
              <a:t>Intents UI</a:t>
            </a:r>
            <a:r>
              <a:rPr lang="zh-CN" altLang="en-US" sz="1200" b="0" i="0" kern="1200" dirty="0" smtClean="0">
                <a:solidFill>
                  <a:schemeClr val="tx1"/>
                </a:solidFill>
                <a:effectLst/>
                <a:latin typeface="Arial" pitchFamily="34" charset="0"/>
                <a:ea typeface="+mn-ea"/>
                <a:cs typeface="+mn-cs"/>
              </a:rPr>
              <a:t>扩展还可以以不同方式进行配置，具体取决于请求是来自</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还是</a:t>
            </a:r>
            <a:r>
              <a:rPr lang="en-US" altLang="zh-CN" sz="1200" b="0" i="0" kern="1200" dirty="0" smtClean="0">
                <a:solidFill>
                  <a:schemeClr val="tx1"/>
                </a:solidFill>
                <a:effectLst/>
                <a:latin typeface="Arial" pitchFamily="34" charset="0"/>
                <a:ea typeface="+mn-ea"/>
                <a:cs typeface="+mn-cs"/>
              </a:rPr>
              <a:t>Maps</a:t>
            </a:r>
            <a:r>
              <a:rPr lang="zh-CN" altLang="en-US" sz="1200" b="0" i="0" kern="1200" dirty="0" smtClean="0">
                <a:solidFill>
                  <a:schemeClr val="tx1"/>
                </a:solidFill>
                <a:effectLst/>
                <a:latin typeface="Arial" pitchFamily="34" charset="0"/>
                <a:ea typeface="+mn-ea"/>
                <a:cs typeface="+mn-cs"/>
              </a:rPr>
              <a: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31</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33</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SceneKit.framework</a:t>
            </a:r>
            <a:r>
              <a:rPr lang="zh-CN" altLang="en-US" sz="1200" b="0" i="0" kern="1200" dirty="0" smtClean="0">
                <a:solidFill>
                  <a:schemeClr val="tx1"/>
                </a:solidFill>
                <a:effectLst/>
                <a:latin typeface="Arial" pitchFamily="34" charset="0"/>
                <a:ea typeface="+mn-ea"/>
                <a:cs typeface="+mn-cs"/>
              </a:rPr>
              <a:t>）包含几个增强功能。</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新的基于物理的渲染（</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）系统允许您利用最新的</a:t>
            </a:r>
            <a:r>
              <a:rPr lang="en-US" altLang="zh-CN" sz="1200" b="0" i="0" kern="1200" dirty="0" smtClean="0">
                <a:solidFill>
                  <a:schemeClr val="tx1"/>
                </a:solidFill>
                <a:effectLst/>
                <a:latin typeface="Arial" pitchFamily="34" charset="0"/>
                <a:ea typeface="+mn-ea"/>
                <a:cs typeface="+mn-cs"/>
              </a:rPr>
              <a:t>3D</a:t>
            </a:r>
            <a:r>
              <a:rPr lang="zh-CN" altLang="en-US" sz="1200" b="0" i="0" kern="1200" dirty="0" smtClean="0">
                <a:solidFill>
                  <a:schemeClr val="tx1"/>
                </a:solidFill>
                <a:effectLst/>
                <a:latin typeface="Arial" pitchFamily="34" charset="0"/>
                <a:ea typeface="+mn-ea"/>
                <a:cs typeface="+mn-cs"/>
              </a:rPr>
              <a:t>图形研究，以更简单的资产创作创建更逼真的结果。特别：</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使用新的</a:t>
            </a:r>
            <a:r>
              <a:rPr lang="en-US" altLang="zh-CN" sz="1200" b="0" i="0" kern="1200" dirty="0" err="1" smtClean="0">
                <a:solidFill>
                  <a:schemeClr val="tx1"/>
                </a:solidFill>
                <a:effectLst/>
                <a:latin typeface="Arial" pitchFamily="34" charset="0"/>
                <a:ea typeface="+mn-ea"/>
                <a:cs typeface="+mn-cs"/>
              </a:rPr>
              <a:t>SCNLightingModelPhysicallyBased</a:t>
            </a:r>
            <a:r>
              <a:rPr lang="zh-CN" altLang="en-US" sz="1200" b="0" i="0" kern="1200" dirty="0" smtClean="0">
                <a:solidFill>
                  <a:schemeClr val="tx1"/>
                </a:solidFill>
                <a:effectLst/>
                <a:latin typeface="Arial" pitchFamily="34" charset="0"/>
                <a:ea typeface="+mn-ea"/>
                <a:cs typeface="+mn-cs"/>
              </a:rPr>
              <a:t>着色模型选择材料的</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 </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材料只需要三个基本性质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漫射，金属和粗糙度 </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产生广泛的真实阴影效果。 （正常，环境消除和自发光材料属性对于</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材料仍然有用，但现在您可以忽略大量用于传统材料的其他性能。）</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阴影最适合基于环境的照明，这导致均匀的漫射表面拾取它们周围的场景的颜色。使用</a:t>
            </a:r>
            <a:r>
              <a:rPr lang="en-US" altLang="zh-CN" sz="1200" b="0" i="0" kern="1200" dirty="0" err="1" smtClean="0">
                <a:solidFill>
                  <a:schemeClr val="tx1"/>
                </a:solidFill>
                <a:effectLst/>
                <a:latin typeface="Arial" pitchFamily="34" charset="0"/>
                <a:ea typeface="+mn-ea"/>
                <a:cs typeface="+mn-cs"/>
              </a:rPr>
              <a:t>lightingEnvironment</a:t>
            </a:r>
            <a:r>
              <a:rPr lang="zh-CN" altLang="en-US" sz="1200" b="0" i="0" kern="1200" dirty="0" smtClean="0">
                <a:solidFill>
                  <a:schemeClr val="tx1"/>
                </a:solidFill>
                <a:effectLst/>
                <a:latin typeface="Arial" pitchFamily="34" charset="0"/>
                <a:ea typeface="+mn-ea"/>
                <a:cs typeface="+mn-cs"/>
              </a:rPr>
              <a:t>属性将全局基于图像的照明分配给整个场景，并将光探测器放置在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场景编辑器中，以从场景中的对象拾取本地照明的贡献。</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场景内容的作者通常喜欢在物理方面工作，因此您现在可以使用强度（流明）和色温（开氏度）定义照明，并使用</a:t>
            </a:r>
            <a:r>
              <a:rPr lang="en-US" altLang="zh-CN" sz="1200" b="0" i="0" kern="1200" dirty="0" err="1" smtClean="0">
                <a:solidFill>
                  <a:schemeClr val="tx1"/>
                </a:solidFill>
                <a:effectLst/>
                <a:latin typeface="Arial" pitchFamily="34" charset="0"/>
                <a:ea typeface="+mn-ea"/>
                <a:cs typeface="+mn-cs"/>
              </a:rPr>
              <a:t>IESProfileURL</a:t>
            </a:r>
            <a:r>
              <a:rPr lang="zh-CN" altLang="en-US" sz="1200" b="0" i="0" kern="1200" dirty="0" smtClean="0">
                <a:solidFill>
                  <a:schemeClr val="tx1"/>
                </a:solidFill>
                <a:effectLst/>
                <a:latin typeface="Arial" pitchFamily="34" charset="0"/>
                <a:ea typeface="+mn-ea"/>
                <a:cs typeface="+mn-cs"/>
              </a:rPr>
              <a:t>属性导入真实灯具的导入规格。</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SCNCamera</a:t>
            </a:r>
            <a:r>
              <a:rPr lang="zh-CN" altLang="en-US" sz="1200" b="0" i="0" kern="1200" dirty="0" smtClean="0">
                <a:solidFill>
                  <a:schemeClr val="tx1"/>
                </a:solidFill>
                <a:effectLst/>
                <a:latin typeface="Arial" pitchFamily="34" charset="0"/>
                <a:ea typeface="+mn-ea"/>
                <a:cs typeface="+mn-cs"/>
              </a:rPr>
              <a:t>类中添加新的</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功能和效果更加逼真。通过</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渲染，</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可以在场景中捕获更宽范围的亮度和对比度，然后允许您自定义适应场景的色调映射，从而缩小设备显示范围。当您的游戏中的玩家从黑暗的地方移动到阳光下时，启用曝光适应以创建自动效果。或者使用渐晕，彩色条纹和颜色分级，为您的游戏添加电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虽然线性，色彩更准确的渲染是</a:t>
            </a:r>
            <a:r>
              <a:rPr lang="en-US" altLang="zh-CN" sz="1200" b="0" i="0" kern="1200" dirty="0" smtClean="0">
                <a:solidFill>
                  <a:schemeClr val="tx1"/>
                </a:solidFill>
                <a:effectLst/>
                <a:latin typeface="Arial" pitchFamily="34" charset="0"/>
                <a:ea typeface="+mn-ea"/>
                <a:cs typeface="+mn-cs"/>
              </a:rPr>
              <a:t>PBR</a:t>
            </a:r>
            <a:r>
              <a:rPr lang="zh-CN" altLang="en-US" sz="1200" b="0" i="0" kern="1200" dirty="0" smtClean="0">
                <a:solidFill>
                  <a:schemeClr val="tx1"/>
                </a:solidFill>
                <a:effectLst/>
                <a:latin typeface="Arial" pitchFamily="34" charset="0"/>
                <a:ea typeface="+mn-ea"/>
                <a:cs typeface="+mn-cs"/>
              </a:rPr>
              <a:t>阴影和</a:t>
            </a:r>
            <a:r>
              <a:rPr lang="en-US" altLang="zh-CN" sz="1200" b="0" i="0" kern="1200" dirty="0" smtClean="0">
                <a:solidFill>
                  <a:schemeClr val="tx1"/>
                </a:solidFill>
                <a:effectLst/>
                <a:latin typeface="Arial" pitchFamily="34" charset="0"/>
                <a:ea typeface="+mn-ea"/>
                <a:cs typeface="+mn-cs"/>
              </a:rPr>
              <a:t>HDR</a:t>
            </a:r>
            <a:r>
              <a:rPr lang="zh-CN" altLang="en-US" sz="1200" b="0" i="0" kern="1200" dirty="0" smtClean="0">
                <a:solidFill>
                  <a:schemeClr val="tx1"/>
                </a:solidFill>
                <a:effectLst/>
                <a:latin typeface="Arial" pitchFamily="34" charset="0"/>
                <a:ea typeface="+mn-ea"/>
                <a:cs typeface="+mn-cs"/>
              </a:rPr>
              <a:t>相机功能的基础，但即使对于传统渲染也能产生更好的效果。默认情况下，</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现在可以在线性（而不是伽玛调整）的颜色空间中执行所有颜色计算，并使用包含宽色显示的设备的</a:t>
            </a:r>
            <a:r>
              <a:rPr lang="en-US" altLang="zh-CN" sz="1200" b="0" i="0" kern="1200" dirty="0" smtClean="0">
                <a:solidFill>
                  <a:schemeClr val="tx1"/>
                </a:solidFill>
                <a:effectLst/>
                <a:latin typeface="Arial" pitchFamily="34" charset="0"/>
                <a:ea typeface="+mn-ea"/>
                <a:cs typeface="+mn-cs"/>
              </a:rPr>
              <a:t>P3</a:t>
            </a:r>
            <a:r>
              <a:rPr lang="zh-CN" altLang="en-US" sz="1200" b="0" i="0" kern="1200" dirty="0" smtClean="0">
                <a:solidFill>
                  <a:schemeClr val="tx1"/>
                </a:solidFill>
                <a:effectLst/>
                <a:latin typeface="Arial" pitchFamily="34" charset="0"/>
                <a:ea typeface="+mn-ea"/>
                <a:cs typeface="+mn-cs"/>
              </a:rPr>
              <a:t>色域。对于与</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 SDK</a:t>
            </a:r>
            <a:r>
              <a:rPr lang="zh-CN" altLang="en-US" sz="1200" b="0" i="0" kern="1200" dirty="0" smtClean="0">
                <a:solidFill>
                  <a:schemeClr val="tx1"/>
                </a:solidFill>
                <a:effectLst/>
                <a:latin typeface="Arial" pitchFamily="34" charset="0"/>
                <a:ea typeface="+mn-ea"/>
                <a:cs typeface="+mn-cs"/>
              </a:rPr>
              <a:t>连接的所有应用，此功能都自动启用，并且对内容设计和资产管理有一些后果：</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颜色匹配所有颜色。在以前的版本中，</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将仅读取指定为</a:t>
            </a:r>
            <a:r>
              <a:rPr lang="en-US" altLang="zh-CN" sz="1200" b="0" i="0" kern="1200" dirty="0" err="1" smtClean="0">
                <a:solidFill>
                  <a:schemeClr val="tx1"/>
                </a:solidFill>
                <a:effectLst/>
                <a:latin typeface="Arial" pitchFamily="34" charset="0"/>
                <a:ea typeface="+mn-ea"/>
                <a:cs typeface="+mn-cs"/>
              </a:rPr>
              <a:t>NSColor</a:t>
            </a:r>
            <a:r>
              <a:rPr lang="zh-CN" altLang="en-US" sz="1200" b="0" i="0" kern="1200" dirty="0" smtClean="0">
                <a:solidFill>
                  <a:schemeClr val="tx1"/>
                </a:solidFill>
                <a:effectLst/>
                <a:latin typeface="Arial" pitchFamily="34" charset="0"/>
                <a:ea typeface="+mn-ea"/>
                <a:cs typeface="+mn-cs"/>
              </a:rPr>
              <a:t>或</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对象的材质颜色的颜色值，忽略颜色配置文件信息并假设</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解释着色器修饰符中指定的颜色分量值或线性</a:t>
            </a:r>
            <a:r>
              <a:rPr lang="en-US" altLang="zh-CN" sz="1200" b="0" i="0" kern="1200" dirty="0" smtClean="0">
                <a:solidFill>
                  <a:schemeClr val="tx1"/>
                </a:solidFill>
                <a:effectLst/>
                <a:latin typeface="Arial" pitchFamily="34" charset="0"/>
                <a:ea typeface="+mn-ea"/>
                <a:cs typeface="+mn-cs"/>
              </a:rPr>
              <a:t>RGB</a:t>
            </a:r>
            <a:r>
              <a:rPr lang="zh-CN" altLang="en-US" sz="1200" b="0" i="0" kern="1200" dirty="0" smtClean="0">
                <a:solidFill>
                  <a:schemeClr val="tx1"/>
                </a:solidFill>
                <a:effectLst/>
                <a:latin typeface="Arial" pitchFamily="34" charset="0"/>
                <a:ea typeface="+mn-ea"/>
                <a:cs typeface="+mn-cs"/>
              </a:rPr>
              <a:t>空间中的自定义金属或</a:t>
            </a:r>
            <a:r>
              <a:rPr lang="en-US" altLang="zh-CN" sz="1200" b="0" i="0" kern="1200" dirty="0" smtClean="0">
                <a:solidFill>
                  <a:schemeClr val="tx1"/>
                </a:solidFill>
                <a:effectLst/>
                <a:latin typeface="Arial" pitchFamily="34" charset="0"/>
                <a:ea typeface="+mn-ea"/>
                <a:cs typeface="+mn-cs"/>
              </a:rPr>
              <a:t>OpenGL</a:t>
            </a:r>
            <a:r>
              <a:rPr lang="zh-CN" altLang="en-US" sz="1200" b="0" i="0" kern="1200" dirty="0" smtClean="0">
                <a:solidFill>
                  <a:schemeClr val="tx1"/>
                </a:solidFill>
                <a:effectLst/>
                <a:latin typeface="Arial" pitchFamily="34" charset="0"/>
                <a:ea typeface="+mn-ea"/>
                <a:cs typeface="+mn-cs"/>
              </a:rPr>
              <a:t>着色器代码。</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读取并调整纹理图像中的颜色配置文件信息。为线性亮度斜坡设计纹理，并在</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中使用资产目录，以确保您的图像使用正确的颜色配置文件。</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如果需要，您可以使用应用程序</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文件中的</a:t>
            </a:r>
            <a:r>
              <a:rPr lang="en-US" altLang="zh-CN" sz="1200" b="0" i="0" kern="1200" dirty="0" err="1" smtClean="0">
                <a:solidFill>
                  <a:schemeClr val="tx1"/>
                </a:solidFill>
                <a:effectLst/>
                <a:latin typeface="Arial" pitchFamily="34" charset="0"/>
                <a:ea typeface="+mn-ea"/>
                <a:cs typeface="+mn-cs"/>
              </a:rPr>
              <a:t>SCNDisableLinearSpaceRendering</a:t>
            </a:r>
            <a:r>
              <a:rPr lang="zh-CN" altLang="en-US" sz="1200" b="0" i="0" kern="1200" dirty="0" smtClean="0">
                <a:solidFill>
                  <a:schemeClr val="tx1"/>
                </a:solidFill>
                <a:effectLst/>
                <a:latin typeface="Arial" pitchFamily="34" charset="0"/>
                <a:ea typeface="+mn-ea"/>
                <a:cs typeface="+mn-cs"/>
              </a:rPr>
              <a:t>键禁用线性空间渲染，并使用</a:t>
            </a:r>
            <a:r>
              <a:rPr lang="en-US" altLang="zh-CN" sz="1200" b="0" i="0" kern="1200" dirty="0" err="1" smtClean="0">
                <a:solidFill>
                  <a:schemeClr val="tx1"/>
                </a:solidFill>
                <a:effectLst/>
                <a:latin typeface="Arial" pitchFamily="34" charset="0"/>
                <a:ea typeface="+mn-ea"/>
                <a:cs typeface="+mn-cs"/>
              </a:rPr>
              <a:t>SCNDisableWideGamut</a:t>
            </a:r>
            <a:r>
              <a:rPr lang="zh-CN" altLang="en-US" sz="1200" b="0" i="0" kern="1200" dirty="0" smtClean="0">
                <a:solidFill>
                  <a:schemeClr val="tx1"/>
                </a:solidFill>
                <a:effectLst/>
                <a:latin typeface="Arial" pitchFamily="34" charset="0"/>
                <a:ea typeface="+mn-ea"/>
                <a:cs typeface="+mn-cs"/>
              </a:rPr>
              <a:t>键进行宽显色。</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现在可以从场景文件加载几何图形，或者使用任意多边形基元（</a:t>
            </a:r>
            <a:r>
              <a:rPr lang="en-US" altLang="zh-CN" sz="1200" b="0" i="0" kern="1200" dirty="0" err="1" smtClean="0">
                <a:solidFill>
                  <a:schemeClr val="tx1"/>
                </a:solidFill>
                <a:effectLst/>
                <a:latin typeface="Arial" pitchFamily="34" charset="0"/>
                <a:ea typeface="+mn-ea"/>
                <a:cs typeface="+mn-cs"/>
              </a:rPr>
              <a:t>SCNGeometryPrimitiveTypePolygon</a:t>
            </a:r>
            <a:r>
              <a:rPr lang="zh-CN" altLang="en-US" sz="1200" b="0" i="0" kern="1200" dirty="0" smtClean="0">
                <a:solidFill>
                  <a:schemeClr val="tx1"/>
                </a:solidFill>
                <a:effectLst/>
                <a:latin typeface="Arial" pitchFamily="34" charset="0"/>
                <a:ea typeface="+mn-ea"/>
                <a:cs typeface="+mn-cs"/>
              </a:rPr>
              <a:t>）以编程方式定义几何。 </a:t>
            </a:r>
            <a:r>
              <a:rPr lang="en-US" altLang="zh-CN" sz="1200" b="0" i="0" kern="1200" dirty="0" err="1" smtClean="0">
                <a:solidFill>
                  <a:schemeClr val="tx1"/>
                </a:solidFill>
                <a:effectLst/>
                <a:latin typeface="Arial" pitchFamily="34" charset="0"/>
                <a:ea typeface="+mn-ea"/>
                <a:cs typeface="+mn-cs"/>
              </a:rPr>
              <a:t>SceneKit</a:t>
            </a:r>
            <a:r>
              <a:rPr lang="zh-CN" altLang="en-US" sz="1200" b="0" i="0" kern="1200" dirty="0" smtClean="0">
                <a:solidFill>
                  <a:schemeClr val="tx1"/>
                </a:solidFill>
                <a:effectLst/>
                <a:latin typeface="Arial" pitchFamily="34" charset="0"/>
                <a:ea typeface="+mn-ea"/>
                <a:cs typeface="+mn-cs"/>
              </a:rPr>
              <a:t>自动将多边形网格三角形进行渲染，但是使用底层多边形网格可以更准确地进行表面细分（要了解更多信息，请参阅</a:t>
            </a:r>
            <a:r>
              <a:rPr lang="en-US" altLang="zh-CN" sz="1200" b="0" i="0" kern="1200" dirty="0" err="1" smtClean="0">
                <a:solidFill>
                  <a:schemeClr val="tx1"/>
                </a:solidFill>
                <a:effectLst/>
                <a:latin typeface="Arial" pitchFamily="34" charset="0"/>
                <a:ea typeface="+mn-ea"/>
                <a:cs typeface="+mn-cs"/>
              </a:rPr>
              <a:t>subdivisionLevel</a:t>
            </a:r>
            <a:r>
              <a:rPr lang="zh-CN" altLang="en-US" sz="1200" b="0" i="0" kern="1200" dirty="0" smtClean="0">
                <a:solidFill>
                  <a:schemeClr val="tx1"/>
                </a:solidFill>
                <a:effectLst/>
                <a:latin typeface="Arial" pitchFamily="34" charset="0"/>
                <a:ea typeface="+mn-ea"/>
                <a:cs typeface="+mn-cs"/>
              </a:rPr>
              <a:t>属性）。</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sz="1200" b="0" i="0" kern="1200" dirty="0" err="1" smtClean="0">
                <a:solidFill>
                  <a:schemeClr val="tx1"/>
                </a:solidFill>
                <a:effectLst/>
                <a:latin typeface="Arial" pitchFamily="34" charset="0"/>
                <a:ea typeface="+mn-ea"/>
                <a:cs typeface="+mn-cs"/>
              </a:rPr>
              <a:t>UIKit</a:t>
            </a:r>
            <a:r>
              <a:rPr lang="zh-TW" altLang="en-US" sz="1200" b="0" i="0" kern="1200" dirty="0" smtClean="0">
                <a:solidFill>
                  <a:schemeClr val="tx1"/>
                </a:solidFill>
                <a:effectLst/>
                <a:latin typeface="Arial" pitchFamily="34" charset="0"/>
                <a:ea typeface="+mn-ea"/>
                <a:cs typeface="+mn-cs"/>
              </a:rPr>
              <a:t>框架（</a:t>
            </a:r>
            <a:r>
              <a:rPr lang="en-US" altLang="zh-TW" sz="1200" b="0" i="0" kern="1200" dirty="0" err="1" smtClean="0">
                <a:solidFill>
                  <a:schemeClr val="tx1"/>
                </a:solidFill>
                <a:effectLst/>
                <a:latin typeface="Arial" pitchFamily="34" charset="0"/>
                <a:ea typeface="+mn-ea"/>
                <a:cs typeface="+mn-cs"/>
              </a:rPr>
              <a:t>UIKit.framework</a:t>
            </a:r>
            <a:r>
              <a:rPr lang="zh-TW" altLang="en-US" sz="1200" b="0" i="0" kern="1200" dirty="0" smtClean="0">
                <a:solidFill>
                  <a:schemeClr val="tx1"/>
                </a:solidFill>
                <a:effectLst/>
                <a:latin typeface="Arial" pitchFamily="34" charset="0"/>
                <a:ea typeface="+mn-ea"/>
                <a:cs typeface="+mn-cs"/>
              </a:rPr>
              <a:t>）包含许多增强功能，如：</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新的基于对象的完全交互式和可中断的动画支持，可让您保留对动画的控制，并将其与基于手势的交互链接。要了解更多信息，请参阅</a:t>
            </a:r>
            <a:r>
              <a:rPr lang="en-US" altLang="zh-TW" sz="1200" b="0" i="0" kern="1200" dirty="0" err="1" smtClean="0">
                <a:solidFill>
                  <a:schemeClr val="tx1"/>
                </a:solidFill>
                <a:effectLst/>
                <a:latin typeface="Arial" pitchFamily="34" charset="0"/>
                <a:ea typeface="+mn-ea"/>
                <a:cs typeface="+mn-cs"/>
              </a:rPr>
              <a:t>UIViewAnimating</a:t>
            </a:r>
            <a:r>
              <a:rPr lang="en-US" altLang="zh-TW" sz="1200" b="0" i="0" kern="1200" dirty="0" smtClean="0">
                <a:solidFill>
                  <a:schemeClr val="tx1"/>
                </a:solidFill>
                <a:effectLst/>
                <a:latin typeface="Arial" pitchFamily="34" charset="0"/>
                <a:ea typeface="+mn-ea"/>
                <a:cs typeface="+mn-cs"/>
              </a:rPr>
              <a:t> Protocol Reference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UIViewPropertyAnimator</a:t>
            </a:r>
            <a:r>
              <a:rPr lang="zh-TW" altLang="en-US" sz="1200" b="0" i="0" kern="1200" dirty="0" smtClean="0">
                <a:solidFill>
                  <a:schemeClr val="tx1"/>
                </a:solidFill>
                <a:effectLst/>
                <a:latin typeface="Arial" pitchFamily="34" charset="0"/>
                <a:ea typeface="+mn-ea"/>
                <a:cs typeface="+mn-cs"/>
              </a:rPr>
              <a:t>类参考，</a:t>
            </a:r>
            <a:r>
              <a:rPr lang="en-US" altLang="zh-TW" sz="1200" b="0" i="0" kern="1200" dirty="0" err="1" smtClean="0">
                <a:solidFill>
                  <a:schemeClr val="tx1"/>
                </a:solidFill>
                <a:effectLst/>
                <a:latin typeface="Arial" pitchFamily="34" charset="0"/>
                <a:ea typeface="+mn-ea"/>
                <a:cs typeface="+mn-cs"/>
              </a:rPr>
              <a:t>UITimingCurveProvider</a:t>
            </a:r>
            <a:r>
              <a:rPr lang="zh-TW" altLang="en-US" sz="1200" b="0" i="0" kern="1200" dirty="0" smtClean="0">
                <a:solidFill>
                  <a:schemeClr val="tx1"/>
                </a:solidFill>
                <a:effectLst/>
                <a:latin typeface="Arial" pitchFamily="34" charset="0"/>
                <a:ea typeface="+mn-ea"/>
                <a:cs typeface="+mn-cs"/>
              </a:rPr>
              <a:t>协议参考，</a:t>
            </a:r>
            <a:r>
              <a:rPr lang="en-US" altLang="zh-TW" sz="1200" b="0" i="0" kern="1200" dirty="0" err="1" smtClean="0">
                <a:solidFill>
                  <a:schemeClr val="tx1"/>
                </a:solidFill>
                <a:effectLst/>
                <a:latin typeface="Arial" pitchFamily="34" charset="0"/>
                <a:ea typeface="+mn-ea"/>
                <a:cs typeface="+mn-cs"/>
              </a:rPr>
              <a:t>UICubicTimingParameters</a:t>
            </a:r>
            <a:r>
              <a:rPr lang="zh-TW" altLang="en-US" sz="1200" b="0" i="0" kern="1200" dirty="0" smtClean="0">
                <a:solidFill>
                  <a:schemeClr val="tx1"/>
                </a:solidFill>
                <a:effectLst/>
                <a:latin typeface="Arial" pitchFamily="34" charset="0"/>
                <a:ea typeface="+mn-ea"/>
                <a:cs typeface="+mn-cs"/>
              </a:rPr>
              <a:t>类参考和</a:t>
            </a:r>
            <a:r>
              <a:rPr lang="en-US" altLang="zh-TW" sz="1200" b="0" i="0" kern="1200" dirty="0" err="1" smtClean="0">
                <a:solidFill>
                  <a:schemeClr val="tx1"/>
                </a:solidFill>
                <a:effectLst/>
                <a:latin typeface="Arial" pitchFamily="34" charset="0"/>
                <a:ea typeface="+mn-ea"/>
                <a:cs typeface="+mn-cs"/>
              </a:rPr>
              <a:t>UISpringTimingParameters</a:t>
            </a:r>
            <a:r>
              <a:rPr lang="zh-TW" altLang="en-US" sz="1200" b="0" i="0" kern="1200" dirty="0" smtClean="0">
                <a:solidFill>
                  <a:schemeClr val="tx1"/>
                </a:solidFill>
                <a:effectLst/>
                <a:latin typeface="Arial" pitchFamily="34" charset="0"/>
                <a:ea typeface="+mn-ea"/>
                <a:cs typeface="+mn-cs"/>
              </a:rPr>
              <a:t>类参考。</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UIPreviewInteraction</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UIPreviewInteractionDelegate</a:t>
            </a:r>
            <a:r>
              <a:rPr lang="zh-TW" altLang="en-US" sz="1200" b="0" i="0" kern="1200" dirty="0" smtClean="0">
                <a:solidFill>
                  <a:schemeClr val="tx1"/>
                </a:solidFill>
                <a:effectLst/>
                <a:latin typeface="Arial" pitchFamily="34" charset="0"/>
                <a:ea typeface="+mn-ea"/>
                <a:cs typeface="+mn-cs"/>
              </a:rPr>
              <a:t>协议，让您提供与偷窥和流行体验相关的自定义用户界面。</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UIAccessibilityCustomRotor</a:t>
            </a:r>
            <a:r>
              <a:rPr lang="zh-TW" altLang="en-US" sz="1200" b="0" i="0" kern="1200" dirty="0" smtClean="0">
                <a:solidFill>
                  <a:schemeClr val="tx1"/>
                </a:solidFill>
                <a:effectLst/>
                <a:latin typeface="Arial" pitchFamily="34" charset="0"/>
                <a:ea typeface="+mn-ea"/>
                <a:cs typeface="+mn-cs"/>
              </a:rPr>
              <a:t>类和相关类可帮助您提供自定义的上下文相关功能，辅助技术（如</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）可以向用户展示。例如，您可以创建一个自定义转子，让</a:t>
            </a:r>
            <a:r>
              <a:rPr lang="en-US" altLang="zh-TW" sz="1200" b="0" i="0" kern="1200" dirty="0" err="1" smtClean="0">
                <a:solidFill>
                  <a:schemeClr val="tx1"/>
                </a:solidFill>
                <a:effectLst/>
                <a:latin typeface="Arial" pitchFamily="34" charset="0"/>
                <a:ea typeface="+mn-ea"/>
                <a:cs typeface="+mn-cs"/>
              </a:rPr>
              <a:t>VoiceOver</a:t>
            </a:r>
            <a:r>
              <a:rPr lang="zh-TW" altLang="en-US" sz="1200" b="0" i="0" kern="1200" dirty="0" smtClean="0">
                <a:solidFill>
                  <a:schemeClr val="tx1"/>
                </a:solidFill>
                <a:effectLst/>
                <a:latin typeface="Arial" pitchFamily="34" charset="0"/>
                <a:ea typeface="+mn-ea"/>
                <a:cs typeface="+mn-cs"/>
              </a:rPr>
              <a:t>用户通过重复返回包含下一个拼写错误的单词的文本范围，在文档中找到拼写错误的单词。</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UIAccessibilityIsAssistiveTouchRunning</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UIAccessibilityAssistiveTouchStatusDidChangeNotification</a:t>
            </a:r>
            <a:r>
              <a:rPr lang="zh-TW" altLang="en-US" sz="1200" b="0" i="0" kern="1200" dirty="0" smtClean="0">
                <a:solidFill>
                  <a:schemeClr val="tx1"/>
                </a:solidFill>
                <a:effectLst/>
                <a:latin typeface="Arial" pitchFamily="34" charset="0"/>
                <a:ea typeface="+mn-ea"/>
                <a:cs typeface="+mn-cs"/>
              </a:rPr>
              <a:t>符号，让您确定何时启用</a:t>
            </a:r>
            <a:r>
              <a:rPr lang="en-US" altLang="zh-TW" sz="1200" b="0" i="0" kern="1200" dirty="0" err="1" smtClean="0">
                <a:solidFill>
                  <a:schemeClr val="tx1"/>
                </a:solidFill>
                <a:effectLst/>
                <a:latin typeface="Arial" pitchFamily="34" charset="0"/>
                <a:ea typeface="+mn-ea"/>
                <a:cs typeface="+mn-cs"/>
              </a:rPr>
              <a:t>AssistiveTouch</a:t>
            </a:r>
            <a:r>
              <a:rPr lang="zh-TW" altLang="en-US" sz="1200" b="0" i="0" kern="1200" dirty="0" smtClean="0">
                <a:solidFill>
                  <a:schemeClr val="tx1"/>
                </a:solidFill>
                <a:effectLst/>
                <a:latin typeface="Arial" pitchFamily="34" charset="0"/>
                <a:ea typeface="+mn-ea"/>
                <a:cs typeface="+mn-cs"/>
              </a:rPr>
              <a:t>以及</a:t>
            </a:r>
            <a:r>
              <a:rPr lang="en-US" altLang="zh-TW" sz="1200" b="0" i="0" kern="1200" dirty="0" err="1" smtClean="0">
                <a:solidFill>
                  <a:schemeClr val="tx1"/>
                </a:solidFill>
                <a:effectLst/>
                <a:latin typeface="Arial" pitchFamily="34" charset="0"/>
                <a:ea typeface="+mn-ea"/>
                <a:cs typeface="+mn-cs"/>
              </a:rPr>
              <a:t>UIAccessibilityHearingDevicePairedEar</a:t>
            </a:r>
            <a:r>
              <a:rPr lang="zh-TW" altLang="en-US" sz="1200" b="0" i="0" kern="1200" dirty="0" smtClean="0">
                <a:solidFill>
                  <a:schemeClr val="tx1"/>
                </a:solidFill>
                <a:effectLst/>
                <a:latin typeface="Arial" pitchFamily="34" charset="0"/>
                <a:ea typeface="+mn-ea"/>
                <a:cs typeface="+mn-cs"/>
              </a:rPr>
              <a:t>和</a:t>
            </a:r>
            <a:r>
              <a:rPr lang="en-US" altLang="zh-TW" sz="1200" b="0" i="0" kern="1200" dirty="0" err="1" smtClean="0">
                <a:solidFill>
                  <a:schemeClr val="tx1"/>
                </a:solidFill>
                <a:effectLst/>
                <a:latin typeface="Arial" pitchFamily="34" charset="0"/>
                <a:ea typeface="+mn-ea"/>
                <a:cs typeface="+mn-cs"/>
              </a:rPr>
              <a:t>UIAccessibilityHearingDevicePairedEarDidChangeNotification</a:t>
            </a:r>
            <a:r>
              <a:rPr lang="zh-TW" altLang="en-US" sz="1200" b="0" i="0" kern="1200" dirty="0" smtClean="0">
                <a:solidFill>
                  <a:schemeClr val="tx1"/>
                </a:solidFill>
                <a:effectLst/>
                <a:latin typeface="Arial" pitchFamily="34" charset="0"/>
                <a:ea typeface="+mn-ea"/>
                <a:cs typeface="+mn-cs"/>
              </a:rPr>
              <a:t>符号，这些符号为您提供了</a:t>
            </a:r>
            <a:r>
              <a:rPr lang="en-US" altLang="zh-TW" sz="1200" b="0" i="0" kern="1200" dirty="0" err="1" smtClean="0">
                <a:solidFill>
                  <a:schemeClr val="tx1"/>
                </a:solidFill>
                <a:effectLst/>
                <a:latin typeface="Arial" pitchFamily="34" charset="0"/>
                <a:ea typeface="+mn-ea"/>
                <a:cs typeface="+mn-cs"/>
              </a:rPr>
              <a:t>MFi</a:t>
            </a:r>
            <a:r>
              <a:rPr lang="zh-TW" altLang="en-US" sz="1200" b="0" i="0" kern="1200" dirty="0" smtClean="0">
                <a:solidFill>
                  <a:schemeClr val="tx1"/>
                </a:solidFill>
                <a:effectLst/>
                <a:latin typeface="Arial" pitchFamily="34" charset="0"/>
                <a:ea typeface="+mn-ea"/>
                <a:cs typeface="+mn-cs"/>
              </a:rPr>
              <a:t>助听器的配对状态。</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UIPasteboard</a:t>
            </a:r>
            <a:r>
              <a:rPr lang="en-US" altLang="zh-TW" sz="1200" b="0" i="0" kern="1200" dirty="0" smtClean="0">
                <a:solidFill>
                  <a:schemeClr val="tx1"/>
                </a:solidFill>
                <a:effectLst/>
                <a:latin typeface="Arial" pitchFamily="34" charset="0"/>
                <a:ea typeface="+mn-ea"/>
                <a:cs typeface="+mn-cs"/>
              </a:rPr>
              <a:t> API</a:t>
            </a:r>
            <a:r>
              <a:rPr lang="zh-TW" altLang="en-US" sz="1200" b="0" i="0" kern="1200" dirty="0" smtClean="0">
                <a:solidFill>
                  <a:schemeClr val="tx1"/>
                </a:solidFill>
                <a:effectLst/>
                <a:latin typeface="Arial" pitchFamily="34" charset="0"/>
                <a:ea typeface="+mn-ea"/>
                <a:cs typeface="+mn-cs"/>
              </a:rPr>
              <a:t>可以自动声明普通类实例的兼容内容类型和限制粘贴板上对象生命周期的新选项。</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UIPasteboard</a:t>
            </a:r>
            <a:r>
              <a:rPr lang="zh-TW" altLang="en-US" sz="1200" b="0" i="0" kern="1200" dirty="0" smtClean="0">
                <a:solidFill>
                  <a:schemeClr val="tx1"/>
                </a:solidFill>
                <a:effectLst/>
                <a:latin typeface="Arial" pitchFamily="34" charset="0"/>
                <a:ea typeface="+mn-ea"/>
                <a:cs typeface="+mn-cs"/>
              </a:rPr>
              <a:t>中的新选项</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preferredFontForTextStyle</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compatibleWithTraitCollection</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UIFont</a:t>
            </a:r>
            <a:r>
              <a:rPr lang="zh-TW" altLang="en-US" sz="1200" b="0" i="0" kern="1200" dirty="0" smtClean="0">
                <a:solidFill>
                  <a:schemeClr val="tx1"/>
                </a:solidFill>
                <a:effectLst/>
                <a:latin typeface="Arial" pitchFamily="34" charset="0"/>
                <a:ea typeface="+mn-ea"/>
                <a:cs typeface="+mn-cs"/>
              </a:rPr>
              <a:t>方法，它允许您在标签，文本字段和其他文本区域中添加对动态类型的支持。</a:t>
            </a:r>
          </a:p>
          <a:p>
            <a:endParaRPr lang="zh-TW" altLang="en-US" sz="1200" b="0" i="0" kern="1200" dirty="0" smtClean="0">
              <a:solidFill>
                <a:schemeClr val="tx1"/>
              </a:solidFill>
              <a:effectLst/>
              <a:latin typeface="Arial" pitchFamily="34" charset="0"/>
              <a:ea typeface="+mn-ea"/>
              <a:cs typeface="+mn-cs"/>
            </a:endParaRPr>
          </a:p>
          <a:p>
            <a:r>
              <a:rPr lang="en-US" altLang="zh-TW" sz="1200" b="0" i="0" kern="1200" dirty="0" err="1" smtClean="0">
                <a:solidFill>
                  <a:schemeClr val="tx1"/>
                </a:solidFill>
                <a:effectLst/>
                <a:latin typeface="Arial" pitchFamily="34" charset="0"/>
                <a:ea typeface="+mn-ea"/>
                <a:cs typeface="+mn-cs"/>
              </a:rPr>
              <a:t>UIContentSizeCategoryAdjusting</a:t>
            </a:r>
            <a:r>
              <a:rPr lang="zh-TW" altLang="en-US" sz="1200" b="0" i="0" kern="1200" dirty="0" smtClean="0">
                <a:solidFill>
                  <a:schemeClr val="tx1"/>
                </a:solidFill>
                <a:effectLst/>
                <a:latin typeface="Arial" pitchFamily="34" charset="0"/>
                <a:ea typeface="+mn-ea"/>
                <a:cs typeface="+mn-cs"/>
              </a:rPr>
              <a:t>协议提供</a:t>
            </a:r>
            <a:r>
              <a:rPr lang="en-US" altLang="zh-TW" sz="1200" b="0" i="0" kern="1200" dirty="0" err="1" smtClean="0">
                <a:solidFill>
                  <a:schemeClr val="tx1"/>
                </a:solidFill>
                <a:effectLst/>
                <a:latin typeface="Arial" pitchFamily="34" charset="0"/>
                <a:ea typeface="+mn-ea"/>
                <a:cs typeface="+mn-cs"/>
              </a:rPr>
              <a:t>adjustFontForContentSizeCategory</a:t>
            </a:r>
            <a:r>
              <a:rPr lang="zh-TW" altLang="en-US" sz="1200" b="0" i="0" kern="1200" dirty="0" smtClean="0">
                <a:solidFill>
                  <a:schemeClr val="tx1"/>
                </a:solidFill>
                <a:effectLst/>
                <a:latin typeface="Arial" pitchFamily="34" charset="0"/>
                <a:ea typeface="+mn-ea"/>
                <a:cs typeface="+mn-cs"/>
              </a:rPr>
              <a:t>属性，可用于确定在设备的</a:t>
            </a:r>
            <a:r>
              <a:rPr lang="en-US" altLang="zh-TW" sz="1200" b="0" i="0" kern="1200" dirty="0" err="1" smtClean="0">
                <a:solidFill>
                  <a:schemeClr val="tx1"/>
                </a:solidFill>
                <a:effectLst/>
                <a:latin typeface="Arial" pitchFamily="34" charset="0"/>
                <a:ea typeface="+mn-ea"/>
                <a:cs typeface="+mn-cs"/>
              </a:rPr>
              <a:t>UIContentSizeCategory</a:t>
            </a:r>
            <a:r>
              <a:rPr lang="zh-TW" altLang="en-US" sz="1200" b="0" i="0" kern="1200" dirty="0" smtClean="0">
                <a:solidFill>
                  <a:schemeClr val="tx1"/>
                </a:solidFill>
                <a:effectLst/>
                <a:latin typeface="Arial" pitchFamily="34" charset="0"/>
                <a:ea typeface="+mn-ea"/>
                <a:cs typeface="+mn-cs"/>
              </a:rPr>
              <a:t>更改时采用元素是否应更新其字体。</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额外控制标签栏项目上徽章的外观，如背景颜色和文本属性。</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支持所有滚动视图和滚动视图子类（如</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）中的刷新控件。</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UIApplication</a:t>
            </a:r>
            <a:r>
              <a:rPr lang="zh-TW" altLang="en-US" sz="1200" b="0" i="0" kern="1200" dirty="0" smtClean="0">
                <a:solidFill>
                  <a:schemeClr val="tx1"/>
                </a:solidFill>
                <a:effectLst/>
                <a:latin typeface="Arial" pitchFamily="34" charset="0"/>
                <a:ea typeface="+mn-ea"/>
                <a:cs typeface="+mn-cs"/>
              </a:rPr>
              <a:t>方法</a:t>
            </a:r>
            <a:r>
              <a:rPr lang="en-US" altLang="zh-TW" sz="1200" b="0" i="0" kern="1200" dirty="0" err="1" smtClean="0">
                <a:solidFill>
                  <a:schemeClr val="tx1"/>
                </a:solidFill>
                <a:effectLst/>
                <a:latin typeface="Arial" pitchFamily="34" charset="0"/>
                <a:ea typeface="+mn-ea"/>
                <a:cs typeface="+mn-cs"/>
              </a:rPr>
              <a:t>openURL</a:t>
            </a:r>
            <a:r>
              <a:rPr lang="zh-TW" altLang="en-US" sz="1200" b="0" i="0" kern="1200" dirty="0" smtClean="0">
                <a:solidFill>
                  <a:schemeClr val="tx1"/>
                </a:solidFill>
                <a:effectLst/>
                <a:latin typeface="Arial" pitchFamily="34" charset="0"/>
                <a:ea typeface="+mn-ea"/>
                <a:cs typeface="+mn-cs"/>
              </a:rPr>
              <a:t>：</a:t>
            </a:r>
            <a:r>
              <a:rPr lang="en-US" altLang="zh-TW" sz="1200" b="0" i="0" kern="1200" dirty="0" smtClean="0">
                <a:solidFill>
                  <a:schemeClr val="tx1"/>
                </a:solidFill>
                <a:effectLst/>
                <a:latin typeface="Arial" pitchFamily="34" charset="0"/>
                <a:ea typeface="+mn-ea"/>
                <a:cs typeface="+mn-cs"/>
              </a:rPr>
              <a:t>options</a:t>
            </a:r>
            <a:r>
              <a:rPr lang="zh-TW" altLang="en-US" sz="1200" b="0" i="0" kern="1200" dirty="0" smtClean="0">
                <a:solidFill>
                  <a:schemeClr val="tx1"/>
                </a:solidFill>
                <a:effectLst/>
                <a:latin typeface="Arial" pitchFamily="34" charset="0"/>
                <a:ea typeface="+mn-ea"/>
                <a:cs typeface="+mn-cs"/>
              </a:rPr>
              <a:t>：</a:t>
            </a:r>
            <a:r>
              <a:rPr lang="en-US" altLang="zh-TW" sz="1200" b="0" i="0" kern="1200" dirty="0" err="1" smtClean="0">
                <a:solidFill>
                  <a:schemeClr val="tx1"/>
                </a:solidFill>
                <a:effectLst/>
                <a:latin typeface="Arial" pitchFamily="34" charset="0"/>
                <a:ea typeface="+mn-ea"/>
                <a:cs typeface="+mn-cs"/>
              </a:rPr>
              <a:t>completionHandler</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它是异步执行的，并在主队列上调用指定的完成处理程序（此方法将替换</a:t>
            </a:r>
            <a:r>
              <a:rPr lang="en-US" altLang="zh-TW" sz="1200" b="0" i="0" kern="1200" dirty="0" err="1" smtClean="0">
                <a:solidFill>
                  <a:schemeClr val="tx1"/>
                </a:solidFill>
                <a:effectLst/>
                <a:latin typeface="Arial" pitchFamily="34" charset="0"/>
                <a:ea typeface="+mn-ea"/>
                <a:cs typeface="+mn-cs"/>
              </a:rPr>
              <a:t>openURL</a:t>
            </a:r>
            <a:r>
              <a:rPr lang="en-US" altLang="zh-TW" sz="1200" b="0" i="0" kern="1200" dirty="0" smtClean="0">
                <a:solidFill>
                  <a:schemeClr val="tx1"/>
                </a:solidFill>
                <a:effectLst/>
                <a:latin typeface="Arial" pitchFamily="34" charset="0"/>
                <a:ea typeface="+mn-ea"/>
                <a:cs typeface="+mn-cs"/>
              </a:rPr>
              <a:t> :)</a:t>
            </a:r>
            <a:r>
              <a:rPr lang="zh-TW" altLang="en-US" sz="1200" b="0" i="0" kern="1200" dirty="0" smtClean="0">
                <a:solidFill>
                  <a:schemeClr val="tx1"/>
                </a:solidFill>
                <a:effectLst/>
                <a:latin typeface="Arial" pitchFamily="34" charset="0"/>
                <a:ea typeface="+mn-ea"/>
                <a:cs typeface="+mn-cs"/>
              </a:rPr>
              <a:t>。</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新的</a:t>
            </a:r>
            <a:r>
              <a:rPr lang="en-US" altLang="zh-TW" sz="1200" b="0" i="0" kern="1200" dirty="0" err="1" smtClean="0">
                <a:solidFill>
                  <a:schemeClr val="tx1"/>
                </a:solidFill>
                <a:effectLst/>
                <a:latin typeface="Arial" pitchFamily="34" charset="0"/>
                <a:ea typeface="+mn-ea"/>
                <a:cs typeface="+mn-cs"/>
              </a:rPr>
              <a:t>UICloudSharingController</a:t>
            </a:r>
            <a:r>
              <a:rPr lang="zh-TW" altLang="en-US" sz="1200" b="0" i="0" kern="1200" dirty="0" smtClean="0">
                <a:solidFill>
                  <a:schemeClr val="tx1"/>
                </a:solidFill>
                <a:effectLst/>
                <a:latin typeface="Arial" pitchFamily="34" charset="0"/>
                <a:ea typeface="+mn-ea"/>
                <a:cs typeface="+mn-cs"/>
              </a:rPr>
              <a:t>类和</a:t>
            </a:r>
            <a:r>
              <a:rPr lang="en-US" altLang="zh-TW" sz="1200" b="0" i="0" kern="1200" dirty="0" err="1" smtClean="0">
                <a:solidFill>
                  <a:schemeClr val="tx1"/>
                </a:solidFill>
                <a:effectLst/>
                <a:latin typeface="Arial" pitchFamily="34" charset="0"/>
                <a:ea typeface="+mn-ea"/>
                <a:cs typeface="+mn-cs"/>
              </a:rPr>
              <a:t>UICloudSharingControllerDelegate</a:t>
            </a:r>
            <a:r>
              <a:rPr lang="zh-TW" altLang="en-US" sz="1200" b="0" i="0" kern="1200" dirty="0" smtClean="0">
                <a:solidFill>
                  <a:schemeClr val="tx1"/>
                </a:solidFill>
                <a:effectLst/>
                <a:latin typeface="Arial" pitchFamily="34" charset="0"/>
                <a:ea typeface="+mn-ea"/>
                <a:cs typeface="+mn-cs"/>
              </a:rPr>
              <a:t>协议，可帮助您启动</a:t>
            </a:r>
            <a:r>
              <a:rPr lang="en-US" altLang="zh-TW" sz="1200" b="0" i="0" kern="1200" dirty="0" err="1" smtClean="0">
                <a:solidFill>
                  <a:schemeClr val="tx1"/>
                </a:solidFill>
                <a:effectLst/>
                <a:latin typeface="Arial" pitchFamily="34" charset="0"/>
                <a:ea typeface="+mn-ea"/>
                <a:cs typeface="+mn-cs"/>
              </a:rPr>
              <a:t>CloudKit</a:t>
            </a:r>
            <a:r>
              <a:rPr lang="zh-TW" altLang="en-US" sz="1200" b="0" i="0" kern="1200" dirty="0" smtClean="0">
                <a:solidFill>
                  <a:schemeClr val="tx1"/>
                </a:solidFill>
                <a:effectLst/>
                <a:latin typeface="Arial" pitchFamily="34" charset="0"/>
                <a:ea typeface="+mn-ea"/>
                <a:cs typeface="+mn-cs"/>
              </a:rPr>
              <a:t>共享操作并显示视图控制器，允许用户查看和修改参与者并启动和停止共享。</a:t>
            </a:r>
          </a:p>
          <a:p>
            <a:endParaRPr lang="zh-TW" altLang="en-US" sz="1200" b="0" i="0" kern="1200" dirty="0" smtClean="0">
              <a:solidFill>
                <a:schemeClr val="tx1"/>
              </a:solidFill>
              <a:effectLst/>
              <a:latin typeface="Arial" pitchFamily="34" charset="0"/>
              <a:ea typeface="+mn-ea"/>
              <a:cs typeface="+mn-cs"/>
            </a:endParaRPr>
          </a:p>
          <a:p>
            <a:r>
              <a:rPr lang="zh-TW" altLang="en-US" sz="1200" b="0" i="0" kern="1200" dirty="0" smtClean="0">
                <a:solidFill>
                  <a:schemeClr val="tx1"/>
                </a:solidFill>
                <a:effectLst/>
                <a:latin typeface="Arial" pitchFamily="34" charset="0"/>
                <a:ea typeface="+mn-ea"/>
                <a:cs typeface="+mn-cs"/>
              </a:rPr>
              <a:t>增强</a:t>
            </a:r>
            <a:r>
              <a:rPr lang="en-US" altLang="zh-TW" sz="1200" b="0" i="0" kern="1200" dirty="0" err="1" smtClean="0">
                <a:solidFill>
                  <a:schemeClr val="tx1"/>
                </a:solidFill>
                <a:effectLst/>
                <a:latin typeface="Arial" pitchFamily="34" charset="0"/>
                <a:ea typeface="+mn-ea"/>
                <a:cs typeface="+mn-cs"/>
              </a:rPr>
              <a:t>UICollectionView</a:t>
            </a:r>
            <a:r>
              <a:rPr lang="zh-TW" altLang="en-US" sz="1200" b="0" i="0" kern="1200" dirty="0" smtClean="0">
                <a:solidFill>
                  <a:schemeClr val="tx1"/>
                </a:solidFill>
                <a:effectLst/>
                <a:latin typeface="Arial" pitchFamily="34" charset="0"/>
                <a:ea typeface="+mn-ea"/>
                <a:cs typeface="+mn-cs"/>
              </a:rPr>
              <a:t>和新的</a:t>
            </a:r>
            <a:r>
              <a:rPr lang="en-US" altLang="zh-TW" sz="1200" b="0" i="0" kern="1200" dirty="0" err="1" smtClean="0">
                <a:solidFill>
                  <a:schemeClr val="tx1"/>
                </a:solidFill>
                <a:effectLst/>
                <a:latin typeface="Arial" pitchFamily="34" charset="0"/>
                <a:ea typeface="+mn-ea"/>
                <a:cs typeface="+mn-cs"/>
              </a:rPr>
              <a:t>UICollectionViewDataSourcePrefetching</a:t>
            </a:r>
            <a:r>
              <a:rPr lang="zh-TW" altLang="en-US" sz="1200" b="0" i="0" kern="1200" dirty="0" smtClean="0">
                <a:solidFill>
                  <a:schemeClr val="tx1"/>
                </a:solidFill>
                <a:effectLst/>
                <a:latin typeface="Arial" pitchFamily="34" charset="0"/>
                <a:ea typeface="+mn-ea"/>
                <a:cs typeface="+mn-cs"/>
              </a:rPr>
              <a:t>协议，帮助您利用单元格的自动预取来改善滚动体验。</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39</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在iOS 10.1中，您可以使用新的CSS属性为您的网站创建相同的Apple Pay按钮</a:t>
            </a:r>
            <a:br>
              <a:rPr lang="zh-CN" altLang="zh-CN" dirty="0" smtClean="0"/>
            </a:br>
            <a:r>
              <a:rPr lang="zh-CN" altLang="zh-CN" dirty="0" smtClean="0"/>
              <a:t>您为本机应用程序创建。</a:t>
            </a:r>
            <a:br>
              <a:rPr lang="zh-CN" altLang="zh-CN" dirty="0" smtClean="0"/>
            </a:br>
            <a:r>
              <a:rPr lang="zh-CN" altLang="zh-CN" dirty="0" smtClean="0"/>
              <a:t/>
            </a:r>
            <a:br>
              <a:rPr lang="zh-CN" altLang="zh-CN" dirty="0" smtClean="0"/>
            </a:br>
            <a:r>
              <a:rPr lang="zh-CN" altLang="zh-CN" dirty="0" smtClean="0"/>
              <a:t>例如，要显示具有黑色背景的标准Apple Pay按钮，请设置</a:t>
            </a:r>
            <a:br>
              <a:rPr lang="zh-CN" altLang="zh-CN" dirty="0" smtClean="0"/>
            </a:br>
            <a:r>
              <a:rPr lang="zh-CN" altLang="zh-CN" dirty="0" smtClean="0"/>
              <a:t>-webkit-CSS元素的CSS属性为-apple-pay-button。请注意，最小尺寸</a:t>
            </a:r>
            <a:br>
              <a:rPr lang="zh-CN" altLang="zh-CN" dirty="0" smtClean="0"/>
            </a:br>
            <a:r>
              <a:rPr lang="zh-CN" altLang="zh-CN" dirty="0" smtClean="0"/>
              <a:t>此按钮与您可以使用PKPaymentButton API创建的按钮的大小相匹配。您可以</a:t>
            </a:r>
            <a:br>
              <a:rPr lang="zh-CN" altLang="zh-CN" dirty="0" smtClean="0"/>
            </a:br>
            <a:r>
              <a:rPr lang="zh-CN" altLang="zh-CN" dirty="0" smtClean="0"/>
              <a:t>还可以通过将-apple-pay-button-style CSS属性设置为指定标准按钮的外观</a:t>
            </a:r>
            <a:br>
              <a:rPr lang="zh-CN" altLang="zh-CN" dirty="0" smtClean="0"/>
            </a:br>
            <a:r>
              <a:rPr lang="zh-CN" altLang="zh-CN" dirty="0" smtClean="0"/>
              <a:t>白色，白色轮廓或黑色。</a:t>
            </a:r>
            <a:br>
              <a:rPr lang="zh-CN" altLang="zh-CN" dirty="0" smtClean="0"/>
            </a:br>
            <a:r>
              <a:rPr lang="zh-CN" altLang="zh-CN" dirty="0" smtClean="0"/>
              <a:t/>
            </a:r>
            <a:br>
              <a:rPr lang="zh-CN" altLang="zh-CN" dirty="0" smtClean="0"/>
            </a:br>
            <a:r>
              <a:rPr lang="zh-CN" altLang="zh-CN" dirty="0" smtClean="0"/>
              <a:t>要创建不同的按钮类型，如普通或设置，请将-apple-pay-button-type设置为plain，</a:t>
            </a:r>
            <a:br>
              <a:rPr lang="zh-CN" altLang="zh-CN" dirty="0" smtClean="0"/>
            </a:br>
            <a:r>
              <a:rPr lang="zh-CN" altLang="zh-CN" dirty="0" smtClean="0"/>
              <a:t>购买或设置。</a:t>
            </a:r>
            <a:br>
              <a:rPr lang="zh-CN" altLang="zh-CN" dirty="0" smtClean="0"/>
            </a:br>
            <a:r>
              <a:rPr lang="zh-CN" altLang="zh-CN" dirty="0" smtClean="0"/>
              <a:t/>
            </a:r>
            <a:br>
              <a:rPr lang="zh-CN" altLang="zh-CN" dirty="0" smtClean="0"/>
            </a:br>
            <a:r>
              <a:rPr lang="zh-CN" altLang="zh-CN" dirty="0" smtClean="0"/>
              <a:t>您还可以通过设置-webkit-locale CSS属性来设置Apple Pay按钮的语言</a:t>
            </a:r>
            <a:br>
              <a:rPr lang="zh-CN" altLang="zh-CN" dirty="0" smtClean="0"/>
            </a:br>
            <a:r>
              <a:rPr lang="zh-CN" altLang="zh-CN" dirty="0" smtClean="0"/>
              <a:t>lang HTML属性。例如，要用法语显示“Buy with Apple Pay”的按钮，</a:t>
            </a:r>
            <a:br>
              <a:rPr lang="zh-CN" altLang="zh-CN" dirty="0" smtClean="0"/>
            </a:br>
            <a:r>
              <a:rPr lang="zh-CN" altLang="zh-CN" dirty="0" smtClean="0"/>
              <a:t>你可以使用这样的代码：</a:t>
            </a:r>
            <a:br>
              <a:rPr lang="zh-CN" altLang="zh-CN" dirty="0" smtClean="0"/>
            </a:br>
            <a:r>
              <a:rPr lang="en-US" altLang="zh-CN" dirty="0" smtClean="0"/>
              <a:t> &lt;button </a:t>
            </a:r>
            <a:r>
              <a:rPr lang="en-US" altLang="zh-CN" dirty="0" err="1" smtClean="0"/>
              <a:t>lang</a:t>
            </a:r>
            <a:r>
              <a:rPr lang="en-US" altLang="zh-CN" dirty="0" smtClean="0"/>
              <a:t>="</a:t>
            </a:r>
            <a:r>
              <a:rPr lang="en-US" altLang="zh-CN" dirty="0" err="1" smtClean="0"/>
              <a:t>fr</a:t>
            </a:r>
            <a:r>
              <a:rPr lang="en-US" altLang="zh-CN" dirty="0" smtClean="0"/>
              <a:t>" style="-</a:t>
            </a:r>
            <a:r>
              <a:rPr lang="en-US" altLang="zh-CN" dirty="0" err="1" smtClean="0"/>
              <a:t>webkit</a:t>
            </a:r>
            <a:r>
              <a:rPr lang="en-US" altLang="zh-CN" dirty="0" smtClean="0"/>
              <a:t>-appearance: -apple-pay-button; -apple-pay-button-type: buy;"&gt;</a:t>
            </a:r>
          </a:p>
          <a:p>
            <a:r>
              <a:rPr lang="en-US" altLang="zh-CN" dirty="0" smtClean="0"/>
              <a:t>    &lt;/button&gt;</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a:t>
            </a:r>
            <a:r>
              <a:rPr kumimoji="1" lang="zh-CN" altLang="en-US" dirty="0" smtClean="0"/>
              <a:t>通过帮助系统在适当的时间向用户建议您的应用，引入了新的方法来增加与您的应用的互动。 如果您在</a:t>
            </a:r>
            <a:r>
              <a:rPr kumimoji="1" lang="en-US" altLang="zh-CN" dirty="0" err="1" smtClean="0"/>
              <a:t>iOS</a:t>
            </a:r>
            <a:r>
              <a:rPr kumimoji="1" lang="en-US" altLang="zh-CN" dirty="0" smtClean="0"/>
              <a:t> 9</a:t>
            </a:r>
            <a:r>
              <a:rPr kumimoji="1" lang="zh-CN" altLang="en-US" dirty="0" smtClean="0"/>
              <a:t>应用程序中采用了应用程序搜索，则可以通过</a:t>
            </a:r>
            <a:r>
              <a:rPr kumimoji="1" lang="en-US" altLang="zh-CN" dirty="0" smtClean="0"/>
              <a:t>Spotlight</a:t>
            </a:r>
            <a:r>
              <a:rPr kumimoji="1" lang="zh-CN" altLang="en-US" dirty="0" smtClean="0"/>
              <a:t>和</a:t>
            </a:r>
            <a:r>
              <a:rPr kumimoji="1" lang="en-US" altLang="zh-CN" dirty="0" smtClean="0"/>
              <a:t>Safari</a:t>
            </a:r>
            <a:r>
              <a:rPr kumimoji="1" lang="zh-CN" altLang="en-US" dirty="0" smtClean="0"/>
              <a:t>搜索结果，</a:t>
            </a:r>
            <a:r>
              <a:rPr kumimoji="1" lang="en-US" altLang="zh-CN" dirty="0" smtClean="0"/>
              <a:t>Handoff</a:t>
            </a:r>
            <a:r>
              <a:rPr kumimoji="1" lang="zh-CN" altLang="en-US" dirty="0" smtClean="0"/>
              <a:t>和</a:t>
            </a:r>
            <a:r>
              <a:rPr kumimoji="1" lang="en-US" altLang="zh-CN" dirty="0" err="1" smtClean="0"/>
              <a:t>Siri</a:t>
            </a:r>
            <a:r>
              <a:rPr kumimoji="1" lang="zh-CN" altLang="en-US" dirty="0" smtClean="0"/>
              <a:t>建议，让用户访问您应用程序内的活动和内容。 在</a:t>
            </a:r>
            <a:r>
              <a:rPr kumimoji="1" lang="en-US" altLang="zh-CN" dirty="0" err="1" smtClean="0"/>
              <a:t>iOS</a:t>
            </a:r>
            <a:r>
              <a:rPr kumimoji="1" lang="en-US" altLang="zh-CN" dirty="0" smtClean="0"/>
              <a:t> 10</a:t>
            </a:r>
            <a:r>
              <a:rPr kumimoji="1" lang="zh-CN" altLang="en-US" dirty="0" smtClean="0"/>
              <a:t>及更高版本中，您可以提供有关用户在应用中执行的操作的信息，这有助于系统在其他地方宣传您的应用，例如带有</a:t>
            </a:r>
            <a:r>
              <a:rPr kumimoji="1" lang="en-US" altLang="zh-CN" dirty="0" err="1" smtClean="0"/>
              <a:t>QuickType</a:t>
            </a:r>
            <a:r>
              <a:rPr kumimoji="1" lang="zh-CN" altLang="en-US" dirty="0" smtClean="0"/>
              <a:t>建议的键盘，地图和</a:t>
            </a:r>
            <a:r>
              <a:rPr kumimoji="1" lang="en-US" altLang="zh-CN" dirty="0" err="1" smtClean="0"/>
              <a:t>CarPlay</a:t>
            </a:r>
            <a:r>
              <a:rPr kumimoji="1" lang="zh-CN" altLang="en-US" dirty="0" smtClean="0"/>
              <a:t>，应用切换器，</a:t>
            </a:r>
            <a:r>
              <a:rPr kumimoji="1" lang="en-US" altLang="zh-CN" dirty="0" err="1" smtClean="0"/>
              <a:t>Siri</a:t>
            </a:r>
            <a:r>
              <a:rPr kumimoji="1" lang="zh-CN" altLang="en-US" dirty="0" smtClean="0"/>
              <a:t>互动和（ 用于媒体播放应用程序）锁屏。 这些增强与系统集成的机会得到了诸如</a:t>
            </a:r>
            <a:r>
              <a:rPr kumimoji="1" lang="en-US" altLang="zh-CN" dirty="0" err="1" smtClean="0"/>
              <a:t>NSUserActivity</a:t>
            </a:r>
            <a:r>
              <a:rPr kumimoji="1" lang="zh-CN" altLang="en-US" dirty="0" smtClean="0"/>
              <a:t>，由</a:t>
            </a:r>
            <a:r>
              <a:rPr kumimoji="1" lang="en-US" altLang="zh-CN" dirty="0" err="1" smtClean="0"/>
              <a:t>Schema.org</a:t>
            </a:r>
            <a:r>
              <a:rPr kumimoji="1" lang="zh-CN" altLang="en-US" dirty="0" smtClean="0"/>
              <a:t>定义的</a:t>
            </a:r>
            <a:r>
              <a:rPr kumimoji="1" lang="en-US" altLang="zh-CN" dirty="0" smtClean="0"/>
              <a:t>Web</a:t>
            </a:r>
            <a:r>
              <a:rPr kumimoji="1" lang="zh-CN" altLang="en-US" dirty="0" smtClean="0"/>
              <a:t>标记以及</a:t>
            </a:r>
            <a:r>
              <a:rPr kumimoji="1" lang="en-US" altLang="zh-CN" dirty="0" smtClean="0"/>
              <a:t>Core Spotlight</a:t>
            </a:r>
            <a:r>
              <a:rPr kumimoji="1" lang="zh-CN" altLang="en-US" dirty="0" smtClean="0"/>
              <a:t>，</a:t>
            </a:r>
            <a:r>
              <a:rPr kumimoji="1" lang="en-US" altLang="zh-CN" dirty="0" err="1" smtClean="0"/>
              <a:t>MapKit</a:t>
            </a:r>
            <a:r>
              <a:rPr kumimoji="1" lang="zh-CN" altLang="en-US" dirty="0" smtClean="0"/>
              <a:t>，</a:t>
            </a:r>
            <a:r>
              <a:rPr kumimoji="1" lang="en-US" altLang="zh-CN" dirty="0" err="1" smtClean="0"/>
              <a:t>UIKit</a:t>
            </a:r>
            <a:r>
              <a:rPr kumimoji="1" lang="zh-CN" altLang="en-US" dirty="0" smtClean="0"/>
              <a:t>和</a:t>
            </a:r>
            <a:r>
              <a:rPr kumimoji="1" lang="en-US" altLang="zh-CN" dirty="0" smtClean="0"/>
              <a:t>Media Player</a:t>
            </a:r>
            <a:r>
              <a:rPr kumimoji="1" lang="zh-CN" altLang="en-US" dirty="0" smtClean="0"/>
              <a:t>框架中定义的</a:t>
            </a:r>
            <a:r>
              <a:rPr kumimoji="1" lang="en-US" altLang="zh-CN" dirty="0" smtClean="0"/>
              <a:t>API</a:t>
            </a:r>
            <a:r>
              <a:rPr kumimoji="1" lang="zh-CN" altLang="en-US" dirty="0" smtClean="0"/>
              <a:t>等技术的支持。</a:t>
            </a:r>
            <a:endParaRPr kumimoji="1" lang="en-US" altLang="zh-CN" dirty="0" smtClean="0"/>
          </a:p>
          <a:p>
            <a:endParaRPr kumimoji="1" lang="en-US" altLang="zh-CN" dirty="0" smtClean="0"/>
          </a:p>
          <a:p>
            <a:r>
              <a:rPr kumimoji="1" lang="zh-CN" altLang="en-US" dirty="0" smtClean="0"/>
              <a:t>在</a:t>
            </a:r>
            <a:r>
              <a:rPr kumimoji="1" lang="en-US" altLang="zh-CN" dirty="0" err="1" smtClean="0"/>
              <a:t>iOS</a:t>
            </a:r>
            <a:r>
              <a:rPr kumimoji="1" lang="en-US" altLang="zh-CN" dirty="0" smtClean="0"/>
              <a:t> 10</a:t>
            </a:r>
            <a:r>
              <a:rPr kumimoji="1" lang="zh-CN" altLang="en-US" dirty="0" smtClean="0"/>
              <a:t>中，</a:t>
            </a:r>
            <a:r>
              <a:rPr kumimoji="1" lang="en-US" altLang="zh-CN" dirty="0" err="1" smtClean="0"/>
              <a:t>NSUserActivity</a:t>
            </a:r>
            <a:r>
              <a:rPr kumimoji="1" lang="zh-CN" altLang="en-US" dirty="0" smtClean="0"/>
              <a:t>对象包括</a:t>
            </a:r>
            <a:r>
              <a:rPr kumimoji="1" lang="en-US" altLang="zh-CN" dirty="0" err="1" smtClean="0"/>
              <a:t>mapItem</a:t>
            </a:r>
            <a:r>
              <a:rPr kumimoji="1" lang="zh-CN" altLang="en-US" dirty="0" smtClean="0"/>
              <a:t>属性，可以让您提供可在其他上下文中使用的位置信息。 例如，如果您的应用程序显示酒店评论，您可以使用</a:t>
            </a:r>
            <a:r>
              <a:rPr kumimoji="1" lang="en-US" altLang="zh-CN" dirty="0" err="1" smtClean="0"/>
              <a:t>mapItem</a:t>
            </a:r>
            <a:r>
              <a:rPr kumimoji="1" lang="zh-CN" altLang="en-US" dirty="0" smtClean="0"/>
              <a:t>属性来保存用户正在查看的酒店的位置，以便当用户切换到旅行计划应用程序时，该酒店的位置可以自动使用。 如果您支持应用程序搜索，则可以使用</a:t>
            </a:r>
            <a:r>
              <a:rPr kumimoji="1" lang="en-US" altLang="zh-CN" dirty="0" err="1" smtClean="0"/>
              <a:t>CSSearchableItemAttributeSet</a:t>
            </a:r>
            <a:r>
              <a:rPr kumimoji="1" lang="zh-CN" altLang="en-US" dirty="0" smtClean="0"/>
              <a:t>中的新的基于文本的地址组件属性（如通行和邮政编码）来完全指定用户可能要去的位置。 请注意，当您使用</a:t>
            </a:r>
            <a:r>
              <a:rPr kumimoji="1" lang="en-US" altLang="zh-CN" dirty="0" err="1" smtClean="0"/>
              <a:t>mapItem</a:t>
            </a:r>
            <a:r>
              <a:rPr kumimoji="1" lang="zh-CN" altLang="en-US" dirty="0" smtClean="0"/>
              <a:t>属性时，系统也会自动填充</a:t>
            </a:r>
            <a:r>
              <a:rPr kumimoji="1" lang="en-US" altLang="zh-CN" dirty="0" err="1" smtClean="0"/>
              <a:t>contentAttributeSet</a:t>
            </a:r>
            <a:r>
              <a:rPr kumimoji="1" lang="zh-CN" altLang="en-US" dirty="0" smtClean="0"/>
              <a:t>属性。</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要与系统共</a:t>
            </a:r>
            <a:r>
              <a:rPr lang="zh-CN" altLang="en-US" sz="1200" b="0" i="0" kern="1200" dirty="0" smtClean="0">
                <a:solidFill>
                  <a:schemeClr val="tx1"/>
                </a:solidFill>
                <a:effectLst/>
                <a:latin typeface="Arial" pitchFamily="34" charset="0"/>
                <a:ea typeface="+mn-ea"/>
                <a:cs typeface="+mn-cs"/>
              </a:rPr>
              <a:t>享位置，除了</a:t>
            </a:r>
            <a:r>
              <a:rPr lang="en-US" altLang="zh-CN" sz="1200" b="0" i="0" kern="1200" dirty="0" err="1" smtClean="0">
                <a:solidFill>
                  <a:schemeClr val="tx1"/>
                </a:solidFill>
                <a:effectLst/>
                <a:latin typeface="Arial" pitchFamily="34" charset="0"/>
                <a:ea typeface="+mn-ea"/>
                <a:cs typeface="+mn-cs"/>
              </a:rPr>
              <a:t>CSSearchableItemAttributeSet</a:t>
            </a:r>
            <a:r>
              <a:rPr lang="zh-CN" altLang="en-US" sz="1200" b="0" i="0" kern="1200" dirty="0" smtClean="0">
                <a:solidFill>
                  <a:schemeClr val="tx1"/>
                </a:solidFill>
                <a:effectLst/>
                <a:latin typeface="Arial" pitchFamily="34" charset="0"/>
                <a:ea typeface="+mn-ea"/>
                <a:cs typeface="+mn-cs"/>
              </a:rPr>
              <a:t>中的地址组件属性的值之外，请务必指定纬度和经度值。 还建议您为</a:t>
            </a:r>
            <a:r>
              <a:rPr lang="en-US" altLang="zh-CN" sz="1200" b="0" i="0" kern="1200" dirty="0" err="1" smtClean="0">
                <a:solidFill>
                  <a:schemeClr val="tx1"/>
                </a:solidFill>
                <a:effectLst/>
                <a:latin typeface="Arial" pitchFamily="34" charset="0"/>
                <a:ea typeface="+mn-ea"/>
                <a:cs typeface="+mn-cs"/>
              </a:rPr>
              <a:t>namedLocation</a:t>
            </a:r>
            <a:r>
              <a:rPr lang="zh-CN" altLang="en-US" sz="1200" b="0" i="0" kern="1200" dirty="0" smtClean="0">
                <a:solidFill>
                  <a:schemeClr val="tx1"/>
                </a:solidFill>
                <a:effectLst/>
                <a:latin typeface="Arial" pitchFamily="34" charset="0"/>
                <a:ea typeface="+mn-ea"/>
                <a:cs typeface="+mn-cs"/>
              </a:rPr>
              <a:t>属性提供一个值，以便用户可以查看位置名称和</a:t>
            </a:r>
            <a:r>
              <a:rPr lang="en-US" altLang="zh-CN" sz="1200" b="0" i="0" kern="1200" dirty="0" err="1" smtClean="0">
                <a:solidFill>
                  <a:schemeClr val="tx1"/>
                </a:solidFill>
                <a:effectLst/>
                <a:latin typeface="Arial" pitchFamily="34" charset="0"/>
                <a:ea typeface="+mn-ea"/>
                <a:cs typeface="+mn-cs"/>
              </a:rPr>
              <a:t>phoneNumbers</a:t>
            </a:r>
            <a:r>
              <a:rPr lang="zh-CN" altLang="en-US" sz="1200" b="0" i="0" kern="1200" dirty="0" smtClean="0">
                <a:solidFill>
                  <a:schemeClr val="tx1"/>
                </a:solidFill>
                <a:effectLst/>
                <a:latin typeface="Arial" pitchFamily="34" charset="0"/>
                <a:ea typeface="+mn-ea"/>
                <a:cs typeface="+mn-cs"/>
              </a:rPr>
              <a:t>属性，以便用户可以使用</a:t>
            </a:r>
            <a:r>
              <a:rPr lang="en-US" altLang="zh-CN" sz="1200" b="0" i="0" kern="1200" dirty="0" err="1" smtClean="0">
                <a:solidFill>
                  <a:schemeClr val="tx1"/>
                </a:solidFill>
                <a:effectLst/>
                <a:latin typeface="Arial" pitchFamily="34" charset="0"/>
                <a:ea typeface="+mn-ea"/>
                <a:cs typeface="+mn-cs"/>
              </a:rPr>
              <a:t>Siri</a:t>
            </a:r>
            <a:r>
              <a:rPr lang="zh-CN" altLang="en-US" sz="1200" b="0" i="0" kern="1200" dirty="0" smtClean="0">
                <a:solidFill>
                  <a:schemeClr val="tx1"/>
                </a:solidFill>
                <a:effectLst/>
                <a:latin typeface="Arial" pitchFamily="34" charset="0"/>
                <a:ea typeface="+mn-ea"/>
                <a:cs typeface="+mn-cs"/>
              </a:rPr>
              <a:t>启动对该位置的呼叫。</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9</a:t>
            </a:r>
            <a:r>
              <a:rPr lang="zh-CN" altLang="en-US" sz="1200" b="0" i="0" kern="1200" dirty="0" smtClean="0">
                <a:solidFill>
                  <a:schemeClr val="tx1"/>
                </a:solidFill>
                <a:effectLst/>
                <a:latin typeface="Arial" pitchFamily="34" charset="0"/>
                <a:ea typeface="+mn-ea"/>
                <a:cs typeface="+mn-cs"/>
              </a:rPr>
              <a:t>中，为您网站上的结构化数据添加标记，丰富了用户在</a:t>
            </a:r>
            <a:r>
              <a:rPr lang="en-US" altLang="zh-CN" sz="1200" b="0" i="0" kern="1200" dirty="0" smtClean="0">
                <a:solidFill>
                  <a:schemeClr val="tx1"/>
                </a:solidFill>
                <a:effectLst/>
                <a:latin typeface="Arial" pitchFamily="34" charset="0"/>
                <a:ea typeface="+mn-ea"/>
                <a:cs typeface="+mn-cs"/>
              </a:rPr>
              <a:t>Spotlight</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搜索结果中看到的内容。 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中，您可以使用在</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中定义的位置相关词汇，例如</a:t>
            </a:r>
            <a:r>
              <a:rPr lang="en-US" altLang="zh-CN" sz="1200" b="0" i="0" kern="1200" dirty="0" err="1" smtClean="0">
                <a:solidFill>
                  <a:schemeClr val="tx1"/>
                </a:solidFill>
                <a:effectLst/>
                <a:latin typeface="Arial" pitchFamily="34" charset="0"/>
                <a:ea typeface="+mn-ea"/>
                <a:cs typeface="+mn-cs"/>
              </a:rPr>
              <a:t>PostalAddress</a:t>
            </a:r>
            <a:r>
              <a:rPr lang="zh-CN" altLang="en-US" sz="1200" b="0" i="0" kern="1200" dirty="0" smtClean="0">
                <a:solidFill>
                  <a:schemeClr val="tx1"/>
                </a:solidFill>
                <a:effectLst/>
                <a:latin typeface="Arial" pitchFamily="34" charset="0"/>
                <a:ea typeface="+mn-ea"/>
                <a:cs typeface="+mn-cs"/>
              </a:rPr>
              <a:t>，以进一步增强用户体验。 例如，如果用户查看您网站上描述的位置，系统可以在用户切换到地图时建议相同的位置。 请注意，</a:t>
            </a:r>
            <a:r>
              <a:rPr lang="en-US" altLang="zh-CN" sz="1200" b="0" i="0" kern="1200" dirty="0" smtClean="0">
                <a:solidFill>
                  <a:schemeClr val="tx1"/>
                </a:solidFill>
                <a:effectLst/>
                <a:latin typeface="Arial" pitchFamily="34" charset="0"/>
                <a:ea typeface="+mn-ea"/>
                <a:cs typeface="+mn-cs"/>
              </a:rPr>
              <a:t>Safari</a:t>
            </a:r>
            <a:r>
              <a:rPr lang="zh-CN" altLang="en-US" sz="1200" b="0" i="0" kern="1200" dirty="0" smtClean="0">
                <a:solidFill>
                  <a:schemeClr val="tx1"/>
                </a:solidFill>
                <a:effectLst/>
                <a:latin typeface="Arial" pitchFamily="34" charset="0"/>
                <a:ea typeface="+mn-ea"/>
                <a:cs typeface="+mn-cs"/>
              </a:rPr>
              <a:t>支持</a:t>
            </a:r>
            <a:r>
              <a:rPr lang="en-US" altLang="zh-CN" sz="1200" b="0" i="0" kern="1200" dirty="0" err="1" smtClean="0">
                <a:solidFill>
                  <a:schemeClr val="tx1"/>
                </a:solidFill>
                <a:effectLst/>
                <a:latin typeface="Arial" pitchFamily="34" charset="0"/>
                <a:ea typeface="+mn-ea"/>
                <a:cs typeface="+mn-cs"/>
              </a:rPr>
              <a:t>Schemaorg</a:t>
            </a:r>
            <a:r>
              <a:rPr lang="zh-CN" altLang="en-US" sz="1200" b="0" i="0" kern="1200" dirty="0" smtClean="0">
                <a:solidFill>
                  <a:schemeClr val="tx1"/>
                </a:solidFill>
                <a:effectLst/>
                <a:latin typeface="Arial" pitchFamily="34" charset="0"/>
                <a:ea typeface="+mn-ea"/>
                <a:cs typeface="+mn-cs"/>
              </a:rPr>
              <a:t>词汇表的</a:t>
            </a:r>
            <a:r>
              <a:rPr lang="en-US" altLang="zh-CN" sz="1200" b="0" i="0" kern="1200" dirty="0" smtClean="0">
                <a:solidFill>
                  <a:schemeClr val="tx1"/>
                </a:solidFill>
                <a:effectLst/>
                <a:latin typeface="Arial" pitchFamily="34" charset="0"/>
                <a:ea typeface="+mn-ea"/>
                <a:cs typeface="+mn-cs"/>
              </a:rPr>
              <a:t>JSON-LD</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Microdata</a:t>
            </a:r>
            <a:r>
              <a:rPr lang="zh-CN" altLang="en-US" sz="1200" b="0" i="0" kern="1200" dirty="0" smtClean="0">
                <a:solidFill>
                  <a:schemeClr val="tx1"/>
                </a:solidFill>
                <a:effectLst/>
                <a:latin typeface="Arial" pitchFamily="34" charset="0"/>
                <a:ea typeface="+mn-ea"/>
                <a:cs typeface="+mn-cs"/>
              </a:rPr>
              <a:t>编码。</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UITextInputTraits</a:t>
            </a:r>
            <a:r>
              <a:rPr lang="zh-CN" altLang="en-US" sz="1200" b="0" i="0" kern="1200" dirty="0" smtClean="0">
                <a:solidFill>
                  <a:schemeClr val="tx1"/>
                </a:solidFill>
                <a:effectLst/>
                <a:latin typeface="Arial" pitchFamily="34" charset="0"/>
                <a:ea typeface="+mn-ea"/>
                <a:cs typeface="+mn-cs"/>
              </a:rPr>
              <a:t>协议中引入</a:t>
            </a:r>
            <a:r>
              <a:rPr lang="en-US" altLang="zh-CN" sz="1200" b="0" i="0" kern="1200" dirty="0" err="1" smtClean="0">
                <a:solidFill>
                  <a:schemeClr val="tx1"/>
                </a:solidFill>
                <a:effectLst/>
                <a:latin typeface="Arial" pitchFamily="34" charset="0"/>
                <a:ea typeface="+mn-ea"/>
                <a:cs typeface="+mn-cs"/>
              </a:rPr>
              <a:t>textContentType</a:t>
            </a:r>
            <a:r>
              <a:rPr lang="zh-CN" altLang="en-US" sz="1200" b="0" i="0" kern="1200" dirty="0" smtClean="0">
                <a:solidFill>
                  <a:schemeClr val="tx1"/>
                </a:solidFill>
                <a:effectLst/>
                <a:latin typeface="Arial" pitchFamily="34" charset="0"/>
                <a:ea typeface="+mn-ea"/>
                <a:cs typeface="+mn-cs"/>
              </a:rPr>
              <a:t>属性，以便您可以指定期望用户在文本区域中输入的内容的语义含义。 当您提供此信息时，系统在某些情况下可以自动选择适当的键盘，并改进键盘更正并主动集成其他应用程序和网站提供的信息。 例如，如果您使用</a:t>
            </a:r>
            <a:r>
              <a:rPr lang="en-US" altLang="zh-CN" sz="1200" b="0" i="0" kern="1200" dirty="0" err="1" smtClean="0">
                <a:solidFill>
                  <a:schemeClr val="tx1"/>
                </a:solidFill>
                <a:effectLst/>
                <a:latin typeface="Arial" pitchFamily="34" charset="0"/>
                <a:ea typeface="+mn-ea"/>
                <a:cs typeface="+mn-cs"/>
              </a:rPr>
              <a:t>UITextContentTypeFullStreetAddress</a:t>
            </a:r>
            <a:r>
              <a:rPr lang="zh-CN" altLang="en-US" sz="1200" b="0" i="0" kern="1200" dirty="0" smtClean="0">
                <a:solidFill>
                  <a:schemeClr val="tx1"/>
                </a:solidFill>
                <a:effectLst/>
                <a:latin typeface="Arial" pitchFamily="34" charset="0"/>
                <a:ea typeface="+mn-ea"/>
                <a:cs typeface="+mn-cs"/>
              </a:rPr>
              <a:t>告诉系统您希望用户在文本字段中输入完整的地址，系统可以建议用户最近查看的位置的地址。</a:t>
            </a:r>
            <a:endParaRPr lang="en-US" altLang="zh-CN" sz="1200" b="0" i="0" kern="1200" dirty="0" smtClean="0">
              <a:solidFill>
                <a:schemeClr val="tx1"/>
              </a:solidFill>
              <a:effectLst/>
              <a:latin typeface="Arial" pitchFamily="34" charset="0"/>
              <a:ea typeface="+mn-ea"/>
              <a:cs typeface="+mn-cs"/>
            </a:endParaRP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如果您的旅行共享应用程序使用</a:t>
            </a:r>
            <a:r>
              <a:rPr lang="en-US" altLang="zh-CN" sz="1200" b="0" i="0" kern="1200" dirty="0" err="1" smtClean="0">
                <a:solidFill>
                  <a:schemeClr val="tx1"/>
                </a:solidFill>
                <a:effectLst/>
                <a:latin typeface="Arial" pitchFamily="34" charset="0"/>
                <a:ea typeface="+mn-ea"/>
                <a:cs typeface="+mn-cs"/>
              </a:rPr>
              <a:t>MKDirectionsRequest</a:t>
            </a:r>
            <a:r>
              <a:rPr lang="en-US" altLang="zh-CN" sz="1200" b="0" i="0" kern="1200" dirty="0" smtClean="0">
                <a:solidFill>
                  <a:schemeClr val="tx1"/>
                </a:solidFill>
                <a:effectLst/>
                <a:latin typeface="Arial" pitchFamily="34" charset="0"/>
                <a:ea typeface="+mn-ea"/>
                <a:cs typeface="+mn-cs"/>
              </a:rPr>
              <a:t> API</a:t>
            </a:r>
            <a:r>
              <a:rPr lang="zh-CN" altLang="en-US" sz="1200" b="0" i="0" kern="1200" dirty="0" smtClean="0">
                <a:solidFill>
                  <a:schemeClr val="tx1"/>
                </a:solidFill>
                <a:effectLst/>
                <a:latin typeface="Arial" pitchFamily="34" charset="0"/>
                <a:ea typeface="+mn-ea"/>
                <a:cs typeface="+mn-cs"/>
              </a:rPr>
              <a:t>，则当用户可能需要乘车时，</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可以将其显示在应用程序切换器中。 要注册为共享提供程序，请在</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文件中指定</a:t>
            </a:r>
            <a:r>
              <a:rPr lang="en-US" altLang="zh-CN" sz="1200" b="0" i="0" kern="1200" dirty="0" err="1" smtClean="0">
                <a:solidFill>
                  <a:schemeClr val="tx1"/>
                </a:solidFill>
                <a:effectLst/>
                <a:latin typeface="Arial" pitchFamily="34" charset="0"/>
                <a:ea typeface="+mn-ea"/>
                <a:cs typeface="+mn-cs"/>
              </a:rPr>
              <a:t>MKDirectionsApplicationSupportedModes</a:t>
            </a:r>
            <a:r>
              <a:rPr lang="zh-CN" altLang="en-US" sz="1200" b="0" i="0" kern="1200" dirty="0" smtClean="0">
                <a:solidFill>
                  <a:schemeClr val="tx1"/>
                </a:solidFill>
                <a:effectLst/>
                <a:latin typeface="Arial" pitchFamily="34" charset="0"/>
                <a:ea typeface="+mn-ea"/>
                <a:cs typeface="+mn-cs"/>
              </a:rPr>
              <a:t>项的</a:t>
            </a:r>
            <a:r>
              <a:rPr lang="en-US" altLang="zh-CN" sz="1200" b="0" i="0" kern="1200" dirty="0" err="1" smtClean="0">
                <a:solidFill>
                  <a:schemeClr val="tx1"/>
                </a:solidFill>
                <a:effectLst/>
                <a:latin typeface="Arial" pitchFamily="34" charset="0"/>
                <a:ea typeface="+mn-ea"/>
                <a:cs typeface="+mn-cs"/>
              </a:rPr>
              <a:t>MKDirectionsModeRideShare</a:t>
            </a:r>
            <a:r>
              <a:rPr lang="zh-CN" altLang="en-US" sz="1200" b="0" i="0" kern="1200" dirty="0" smtClean="0">
                <a:solidFill>
                  <a:schemeClr val="tx1"/>
                </a:solidFill>
                <a:effectLst/>
                <a:latin typeface="Arial" pitchFamily="34" charset="0"/>
                <a:ea typeface="+mn-ea"/>
                <a:cs typeface="+mn-cs"/>
              </a:rPr>
              <a:t>值。 如果您的应用程序仅支持乘车共享，系统会建议您的应用程序的文本开始于“乘坐</a:t>
            </a:r>
            <a:r>
              <a:rPr lang="en-US" altLang="zh-CN" sz="1200" b="0" i="0" kern="1200" dirty="0" smtClean="0">
                <a:solidFill>
                  <a:schemeClr val="tx1"/>
                </a:solidFill>
                <a:effectLst/>
                <a:latin typeface="Arial" pitchFamily="34" charset="0"/>
                <a:ea typeface="+mn-ea"/>
                <a:cs typeface="+mn-cs"/>
              </a:rPr>
              <a:t>...”; </a:t>
            </a:r>
            <a:r>
              <a:rPr lang="zh-CN" altLang="en-US" sz="1200" b="0" i="0" kern="1200" dirty="0" smtClean="0">
                <a:solidFill>
                  <a:schemeClr val="tx1"/>
                </a:solidFill>
                <a:effectLst/>
                <a:latin typeface="Arial" pitchFamily="34" charset="0"/>
                <a:ea typeface="+mn-ea"/>
                <a:cs typeface="+mn-cs"/>
              </a:rPr>
              <a:t>如果您的应用程序支持乘车共享和其他路由类型（例如汽车或自行车），系统将使用文本“获取路线</a:t>
            </a:r>
            <a:r>
              <a:rPr lang="en-US" altLang="zh-CN" sz="1200" b="0" i="0" kern="1200" dirty="0" smtClean="0">
                <a:solidFill>
                  <a:schemeClr val="tx1"/>
                </a:solidFill>
                <a:effectLst/>
                <a:latin typeface="Arial" pitchFamily="34" charset="0"/>
                <a:ea typeface="+mn-ea"/>
                <a:cs typeface="+mn-cs"/>
              </a:rPr>
              <a:t>...”</a:t>
            </a:r>
            <a:r>
              <a:rPr lang="zh-CN" altLang="en-US" sz="1200" b="0" i="0" kern="1200" dirty="0" smtClean="0">
                <a:solidFill>
                  <a:schemeClr val="tx1"/>
                </a:solidFill>
                <a:effectLst/>
                <a:latin typeface="Arial" pitchFamily="34" charset="0"/>
                <a:ea typeface="+mn-ea"/>
                <a:cs typeface="+mn-cs"/>
              </a:rPr>
              <a:t>。 请注意，您收到的</a:t>
            </a:r>
            <a:r>
              <a:rPr lang="en-US" altLang="zh-CN" sz="1200" b="0" i="0" kern="1200" dirty="0" err="1" smtClean="0">
                <a:solidFill>
                  <a:schemeClr val="tx1"/>
                </a:solidFill>
                <a:effectLst/>
                <a:latin typeface="Arial" pitchFamily="34" charset="0"/>
                <a:ea typeface="+mn-ea"/>
                <a:cs typeface="+mn-cs"/>
              </a:rPr>
              <a:t>MKMapItem</a:t>
            </a:r>
            <a:r>
              <a:rPr lang="zh-CN" altLang="en-US" sz="1200" b="0" i="0" kern="1200" dirty="0" smtClean="0">
                <a:solidFill>
                  <a:schemeClr val="tx1"/>
                </a:solidFill>
                <a:effectLst/>
                <a:latin typeface="Arial" pitchFamily="34" charset="0"/>
                <a:ea typeface="+mn-ea"/>
                <a:cs typeface="+mn-cs"/>
              </a:rPr>
              <a:t>对象可能不包括纬度和经度信息，并且需要进行地理编码。</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5</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41</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10.2</a:t>
            </a:r>
            <a:r>
              <a:rPr kumimoji="1" lang="zh-CN" altLang="en-US" dirty="0" smtClean="0"/>
              <a:t>添加了新的表情符号，包括面孔，食物，动物，运动，专业等</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42</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43</a:t>
            </a:fld>
            <a:endParaRPr lang="zh-CN" altLang="en-US"/>
          </a:p>
        </p:txBody>
      </p:sp>
    </p:spTree>
    <p:extLst>
      <p:ext uri="{BB962C8B-B14F-4D97-AF65-F5344CB8AC3E}">
        <p14:creationId xmlns:p14="http://schemas.microsoft.com/office/powerpoint/2010/main" val="4086421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smtClean="0"/>
              <a:t>iOS</a:t>
            </a:r>
            <a:r>
              <a:rPr kumimoji="1" lang="en-US" altLang="zh-CN" dirty="0" smtClean="0"/>
              <a:t> 10.3</a:t>
            </a:r>
            <a:r>
              <a:rPr kumimoji="1" lang="zh-CN" altLang="en-US" dirty="0" smtClean="0"/>
              <a:t>引入了一种新的方式，要求客户为您的应用程序提供</a:t>
            </a:r>
            <a:r>
              <a:rPr kumimoji="1" lang="en-US" altLang="zh-CN" dirty="0" smtClean="0"/>
              <a:t>App Store</a:t>
            </a:r>
            <a:r>
              <a:rPr kumimoji="1" lang="zh-CN" altLang="en-US" dirty="0" smtClean="0"/>
              <a:t>评分和评论。 使用</a:t>
            </a:r>
            <a:r>
              <a:rPr kumimoji="1" lang="en-US" altLang="zh-CN" dirty="0" err="1" smtClean="0"/>
              <a:t>SKStoreReviewController</a:t>
            </a:r>
            <a:r>
              <a:rPr kumimoji="1" lang="en-US" altLang="zh-CN" dirty="0" smtClean="0"/>
              <a:t> API</a:t>
            </a:r>
            <a:r>
              <a:rPr kumimoji="1" lang="zh-CN" altLang="en-US" dirty="0" smtClean="0"/>
              <a:t>，您可以要求用户在应用程序使用时对其进行评级或审核，而不将其发送到</a:t>
            </a:r>
            <a:r>
              <a:rPr kumimoji="1" lang="en-US" altLang="zh-CN" dirty="0" smtClean="0"/>
              <a:t>App Store</a:t>
            </a:r>
            <a:r>
              <a:rPr kumimoji="1" lang="zh-CN" altLang="en-US" dirty="0" smtClean="0"/>
              <a:t>。 您可以确定用户体验中的点，调用</a:t>
            </a:r>
            <a:r>
              <a:rPr kumimoji="1" lang="en-US" altLang="zh-CN" dirty="0" smtClean="0"/>
              <a:t>API</a:t>
            </a:r>
            <a:r>
              <a:rPr kumimoji="1" lang="zh-CN" altLang="en-US" dirty="0" smtClean="0"/>
              <a:t>是有意义的，系统负责其余部分。</a:t>
            </a:r>
          </a:p>
          <a:p>
            <a:endParaRPr kumimoji="1" lang="zh-CN" altLang="en-US" dirty="0" smtClean="0"/>
          </a:p>
          <a:p>
            <a:r>
              <a:rPr kumimoji="1" lang="zh-CN" altLang="en-US" dirty="0" smtClean="0"/>
              <a:t>当</a:t>
            </a:r>
            <a:r>
              <a:rPr kumimoji="1" lang="en-US" altLang="zh-CN" dirty="0" err="1" smtClean="0"/>
              <a:t>iOS</a:t>
            </a:r>
            <a:r>
              <a:rPr kumimoji="1" lang="en-US" altLang="zh-CN" dirty="0" smtClean="0"/>
              <a:t> 10.3</a:t>
            </a:r>
            <a:r>
              <a:rPr kumimoji="1" lang="zh-CN" altLang="en-US" dirty="0" smtClean="0"/>
              <a:t>发送给客户时，您将能够以适用于所有客户的方式在</a:t>
            </a:r>
            <a:r>
              <a:rPr kumimoji="1" lang="en-US" altLang="zh-CN" dirty="0" smtClean="0"/>
              <a:t>App Store</a:t>
            </a:r>
            <a:r>
              <a:rPr kumimoji="1" lang="zh-CN" altLang="en-US" dirty="0" smtClean="0"/>
              <a:t>上回复客户评论。 （此功能也可在</a:t>
            </a:r>
            <a:r>
              <a:rPr kumimoji="1" lang="en-US" altLang="zh-CN" dirty="0" smtClean="0"/>
              <a:t>Mac App Store</a:t>
            </a:r>
            <a:r>
              <a:rPr kumimoji="1" lang="zh-CN" altLang="en-US" dirty="0" smtClean="0"/>
              <a:t>上使用。）</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44</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中，您可以创建与</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应用程序交互的应用程序扩展，并让用户发送文本，贴纸，媒体文件和交互式消息，包括随着每个收件人对消息的响应而更新的交互式消息。您还可以将消息中的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应用程序的公开访问图像提供给您。</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您可以创建两种类型的附加应用信息：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贴纸包提供了一组用户可以添加到其消息内容的贴纸。</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应用程序可让您在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应用程序中呈现自定义用户界面，在会话中创建贴纸浏览器，包括文本，贴纸和媒体文件，以及创建，发送和更新交互式消息。</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应用程序还可以帮助用户搜索您在应用程序相关网站上托管的图片，而这些图片位于“消息”应用程序中。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您可以创建一个贴纸包，而无需编写任何代码：只需将图像拖放到</a:t>
            </a:r>
            <a:r>
              <a:rPr lang="en-US" altLang="zh-CN" sz="1200" b="0" i="0" kern="1200" dirty="0" err="1" smtClean="0">
                <a:solidFill>
                  <a:schemeClr val="tx1"/>
                </a:solidFill>
                <a:effectLst/>
                <a:latin typeface="Arial" pitchFamily="34" charset="0"/>
                <a:ea typeface="+mn-ea"/>
                <a:cs typeface="+mn-cs"/>
              </a:rPr>
              <a:t>Xcode</a:t>
            </a:r>
            <a:r>
              <a:rPr lang="zh-CN" altLang="en-US" sz="1200" b="0" i="0" kern="1200" dirty="0" smtClean="0">
                <a:solidFill>
                  <a:schemeClr val="tx1"/>
                </a:solidFill>
                <a:effectLst/>
                <a:latin typeface="Arial" pitchFamily="34" charset="0"/>
                <a:ea typeface="+mn-ea"/>
                <a:cs typeface="+mn-cs"/>
              </a:rPr>
              <a:t>中的贴纸资产目录中的贴纸包文件夹中。</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要开发一个</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应用程序，您可以在</a:t>
            </a:r>
            <a:r>
              <a:rPr lang="en-US" altLang="zh-CN" sz="1200" b="0" i="0" kern="1200" dirty="0" smtClean="0">
                <a:solidFill>
                  <a:schemeClr val="tx1"/>
                </a:solidFill>
                <a:effectLst/>
                <a:latin typeface="Arial" pitchFamily="34" charset="0"/>
                <a:ea typeface="+mn-ea"/>
                <a:cs typeface="+mn-cs"/>
              </a:rPr>
              <a:t>Messages</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Messages.framework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。要了解消息框架，请参阅消息框架参考。有关创建应用程序扩展的一般信息，请参阅</a:t>
            </a:r>
            <a:r>
              <a:rPr lang="en-US" altLang="zh-CN" sz="1200" b="0" i="0" kern="1200" dirty="0" smtClean="0">
                <a:solidFill>
                  <a:schemeClr val="tx1"/>
                </a:solidFill>
                <a:effectLst/>
                <a:latin typeface="Arial" pitchFamily="34" charset="0"/>
                <a:ea typeface="+mn-ea"/>
                <a:cs typeface="+mn-cs"/>
              </a:rPr>
              <a:t>App Extension</a:t>
            </a:r>
            <a:r>
              <a:rPr lang="zh-CN" altLang="en-US" sz="1200" b="0" i="0" kern="1200" dirty="0" smtClean="0">
                <a:solidFill>
                  <a:schemeClr val="tx1"/>
                </a:solidFill>
                <a:effectLst/>
                <a:latin typeface="Arial" pitchFamily="34" charset="0"/>
                <a:ea typeface="+mn-ea"/>
                <a:cs typeface="+mn-cs"/>
              </a:rPr>
              <a:t>编程指南。</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消息中的</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应用程序显示公众网站上的人气图片。 </a:t>
            </a:r>
            <a:r>
              <a:rPr lang="en-US" altLang="zh-CN" sz="1200" b="0" i="0" kern="1200" dirty="0" smtClean="0">
                <a:solidFill>
                  <a:schemeClr val="tx1"/>
                </a:solidFill>
                <a:effectLst/>
                <a:latin typeface="Arial" pitchFamily="34" charset="0"/>
                <a:ea typeface="+mn-ea"/>
                <a:cs typeface="+mn-cs"/>
              </a:rPr>
              <a:t>Apple</a:t>
            </a:r>
            <a:r>
              <a:rPr lang="zh-CN" altLang="en-US" sz="1200" b="0" i="0" kern="1200" dirty="0" smtClean="0">
                <a:solidFill>
                  <a:schemeClr val="tx1"/>
                </a:solidFill>
                <a:effectLst/>
                <a:latin typeface="Arial" pitchFamily="34" charset="0"/>
                <a:ea typeface="+mn-ea"/>
                <a:cs typeface="+mn-cs"/>
              </a:rPr>
              <a:t>的网络抓取工具（称为</a:t>
            </a:r>
            <a:r>
              <a:rPr lang="en-US" altLang="zh-CN" sz="1200" b="0" i="0" kern="1200" dirty="0" err="1" smtClean="0">
                <a:solidFill>
                  <a:schemeClr val="tx1"/>
                </a:solidFill>
                <a:effectLst/>
                <a:latin typeface="Arial" pitchFamily="34" charset="0"/>
                <a:ea typeface="+mn-ea"/>
                <a:cs typeface="+mn-cs"/>
              </a:rPr>
              <a:t>Applebot</a:t>
            </a:r>
            <a:r>
              <a:rPr lang="zh-CN" altLang="en-US" sz="1200" b="0" i="0" kern="1200" dirty="0" smtClean="0">
                <a:solidFill>
                  <a:schemeClr val="tx1"/>
                </a:solidFill>
                <a:effectLst/>
                <a:latin typeface="Arial" pitchFamily="34" charset="0"/>
                <a:ea typeface="+mn-ea"/>
                <a:cs typeface="+mn-cs"/>
              </a:rPr>
              <a:t>）扫描您的网站后，您可公开访问的图像可以包含在</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搜索结果中。要使</a:t>
            </a:r>
            <a:r>
              <a:rPr lang="en-US" altLang="zh-CN" sz="1200" b="0" i="0" kern="1200" dirty="0" smtClean="0">
                <a:solidFill>
                  <a:schemeClr val="tx1"/>
                </a:solidFill>
                <a:effectLst/>
                <a:latin typeface="Arial" pitchFamily="34" charset="0"/>
                <a:ea typeface="+mn-ea"/>
                <a:cs typeface="+mn-cs"/>
              </a:rPr>
              <a:t>#image</a:t>
            </a:r>
            <a:r>
              <a:rPr lang="zh-CN" altLang="en-US" sz="1200" b="0" i="0" kern="1200" dirty="0" smtClean="0">
                <a:solidFill>
                  <a:schemeClr val="tx1"/>
                </a:solidFill>
                <a:effectLst/>
                <a:latin typeface="Arial" pitchFamily="34" charset="0"/>
                <a:ea typeface="+mn-ea"/>
                <a:cs typeface="+mn-cs"/>
              </a:rPr>
              <a:t>中的公开图像可用，请按照下列步骤操作：</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实施</a:t>
            </a:r>
            <a:r>
              <a:rPr lang="en-US" altLang="zh-CN" sz="1200" b="0" i="0" kern="1200" dirty="0" err="1" smtClean="0">
                <a:solidFill>
                  <a:schemeClr val="tx1"/>
                </a:solidFill>
                <a:effectLst/>
                <a:latin typeface="Arial" pitchFamily="34" charset="0"/>
                <a:ea typeface="+mn-ea"/>
                <a:cs typeface="+mn-cs"/>
              </a:rPr>
              <a:t>iMessage</a:t>
            </a:r>
            <a:r>
              <a:rPr lang="zh-CN" altLang="en-US" sz="1200" b="0" i="0" kern="1200" dirty="0" smtClean="0">
                <a:solidFill>
                  <a:schemeClr val="tx1"/>
                </a:solidFill>
                <a:effectLst/>
                <a:latin typeface="Arial" pitchFamily="34" charset="0"/>
                <a:ea typeface="+mn-ea"/>
                <a:cs typeface="+mn-cs"/>
              </a:rPr>
              <a:t>应用程序</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将</a:t>
            </a:r>
            <a:r>
              <a:rPr lang="en-US" altLang="zh-CN" sz="1200" b="0" i="0" kern="1200" dirty="0" err="1" smtClean="0">
                <a:solidFill>
                  <a:schemeClr val="tx1"/>
                </a:solidFill>
                <a:effectLst/>
                <a:latin typeface="Arial" pitchFamily="34" charset="0"/>
                <a:ea typeface="+mn-ea"/>
                <a:cs typeface="+mn-cs"/>
              </a:rPr>
              <a:t>com.apple.developer.associated</a:t>
            </a:r>
            <a:r>
              <a:rPr lang="en-US" altLang="zh-CN" sz="1200" b="0" i="0" kern="1200" dirty="0" smtClean="0">
                <a:solidFill>
                  <a:schemeClr val="tx1"/>
                </a:solidFill>
                <a:effectLst/>
                <a:latin typeface="Arial" pitchFamily="34" charset="0"/>
                <a:ea typeface="+mn-ea"/>
                <a:cs typeface="+mn-cs"/>
              </a:rPr>
              <a:t>-domains</a:t>
            </a:r>
            <a:r>
              <a:rPr lang="zh-CN" altLang="en-US" sz="1200" b="0" i="0" kern="1200" dirty="0" smtClean="0">
                <a:solidFill>
                  <a:schemeClr val="tx1"/>
                </a:solidFill>
                <a:effectLst/>
                <a:latin typeface="Arial" pitchFamily="34" charset="0"/>
                <a:ea typeface="+mn-ea"/>
                <a:cs typeface="+mn-cs"/>
              </a:rPr>
              <a:t>键添加到应用程序的权利。包含托管您想要搜索的图像的</a:t>
            </a:r>
            <a:r>
              <a:rPr lang="en-US" altLang="zh-CN" sz="1200" b="0" i="0" kern="1200" dirty="0" smtClean="0">
                <a:solidFill>
                  <a:schemeClr val="tx1"/>
                </a:solidFill>
                <a:effectLst/>
                <a:latin typeface="Arial" pitchFamily="34" charset="0"/>
                <a:ea typeface="+mn-ea"/>
                <a:cs typeface="+mn-cs"/>
              </a:rPr>
              <a:t>Web</a:t>
            </a:r>
            <a:r>
              <a:rPr lang="zh-CN" altLang="en-US" sz="1200" b="0" i="0" kern="1200" dirty="0" smtClean="0">
                <a:solidFill>
                  <a:schemeClr val="tx1"/>
                </a:solidFill>
                <a:effectLst/>
                <a:latin typeface="Arial" pitchFamily="34" charset="0"/>
                <a:ea typeface="+mn-ea"/>
                <a:cs typeface="+mn-cs"/>
              </a:rPr>
              <a:t>域的列表。对于每个域，请在诸如</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yourdomain.com</a:t>
            </a:r>
            <a:r>
              <a:rPr lang="zh-CN" altLang="en-US" sz="1200" b="0" i="0" kern="1200" dirty="0" smtClean="0">
                <a:solidFill>
                  <a:schemeClr val="tx1"/>
                </a:solidFill>
                <a:effectLst/>
                <a:latin typeface="Arial" pitchFamily="34" charset="0"/>
                <a:ea typeface="+mn-ea"/>
                <a:cs typeface="+mn-cs"/>
              </a:rPr>
              <a:t>等条目中指定聚光灯图像搜索服务。</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在您的网站上添加一个</a:t>
            </a:r>
            <a:r>
              <a:rPr lang="en-US" altLang="zh-CN" sz="1200" b="0" i="0" kern="1200" dirty="0" smtClean="0">
                <a:solidFill>
                  <a:schemeClr val="tx1"/>
                </a:solidFill>
                <a:effectLst/>
                <a:latin typeface="Arial" pitchFamily="34" charset="0"/>
                <a:ea typeface="+mn-ea"/>
                <a:cs typeface="+mn-cs"/>
              </a:rPr>
              <a:t>apple-app-site-association</a:t>
            </a:r>
            <a:r>
              <a:rPr lang="zh-CN" altLang="en-US" sz="1200" b="0" i="0" kern="1200" dirty="0" smtClean="0">
                <a:solidFill>
                  <a:schemeClr val="tx1"/>
                </a:solidFill>
                <a:effectLst/>
                <a:latin typeface="Arial" pitchFamily="34" charset="0"/>
                <a:ea typeface="+mn-ea"/>
                <a:cs typeface="+mn-cs"/>
              </a:rPr>
              <a:t>文件。为</a:t>
            </a:r>
            <a:r>
              <a:rPr lang="en-US" altLang="zh-CN" sz="1200" b="0" i="0" kern="1200" dirty="0" smtClean="0">
                <a:solidFill>
                  <a:schemeClr val="tx1"/>
                </a:solidFill>
                <a:effectLst/>
                <a:latin typeface="Arial" pitchFamily="34" charset="0"/>
                <a:ea typeface="+mn-ea"/>
                <a:cs typeface="+mn-cs"/>
              </a:rPr>
              <a:t>Spotlight-image-search</a:t>
            </a:r>
            <a:r>
              <a:rPr lang="zh-CN" altLang="en-US" sz="1200" b="0" i="0" kern="1200" dirty="0" smtClean="0">
                <a:solidFill>
                  <a:schemeClr val="tx1"/>
                </a:solidFill>
                <a:effectLst/>
                <a:latin typeface="Arial" pitchFamily="34" charset="0"/>
                <a:ea typeface="+mn-ea"/>
                <a:cs typeface="+mn-cs"/>
              </a:rPr>
              <a:t>服务添加一个字典，并包含您的应用程序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，即组</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或应用程序</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前缀，后跟包</a:t>
            </a:r>
            <a:r>
              <a:rPr lang="en-US" altLang="zh-CN" sz="1200" b="0" i="0" kern="1200" dirty="0" smtClean="0">
                <a:solidFill>
                  <a:schemeClr val="tx1"/>
                </a:solidFill>
                <a:effectLst/>
                <a:latin typeface="Arial" pitchFamily="34" charset="0"/>
                <a:ea typeface="+mn-ea"/>
                <a:cs typeface="+mn-cs"/>
              </a:rPr>
              <a:t>ID</a:t>
            </a:r>
            <a:r>
              <a:rPr lang="zh-CN" altLang="en-US" sz="1200" b="0" i="0" kern="1200" dirty="0" smtClean="0">
                <a:solidFill>
                  <a:schemeClr val="tx1"/>
                </a:solidFill>
                <a:effectLst/>
                <a:latin typeface="Arial" pitchFamily="34" charset="0"/>
                <a:ea typeface="+mn-ea"/>
                <a:cs typeface="+mn-cs"/>
              </a:rPr>
              <a:t>。您可以为</a:t>
            </a:r>
            <a:r>
              <a:rPr lang="en-US" altLang="zh-CN" sz="1200" b="0" i="0" kern="1200" dirty="0" smtClean="0">
                <a:solidFill>
                  <a:schemeClr val="tx1"/>
                </a:solidFill>
                <a:effectLst/>
                <a:latin typeface="Arial" pitchFamily="34" charset="0"/>
                <a:ea typeface="+mn-ea"/>
                <a:cs typeface="+mn-cs"/>
              </a:rPr>
              <a:t>#images</a:t>
            </a:r>
            <a:r>
              <a:rPr lang="zh-CN" altLang="en-US" sz="1200" b="0" i="0" kern="1200" dirty="0" smtClean="0">
                <a:solidFill>
                  <a:schemeClr val="tx1"/>
                </a:solidFill>
                <a:effectLst/>
                <a:latin typeface="Arial" pitchFamily="34" charset="0"/>
                <a:ea typeface="+mn-ea"/>
                <a:cs typeface="+mn-cs"/>
              </a:rPr>
              <a:t>指定最多包含</a:t>
            </a:r>
            <a:r>
              <a:rPr lang="en-US" altLang="zh-CN" sz="1200" b="0" i="0" kern="1200" dirty="0" smtClean="0">
                <a:solidFill>
                  <a:schemeClr val="tx1"/>
                </a:solidFill>
                <a:effectLst/>
                <a:latin typeface="Arial" pitchFamily="34" charset="0"/>
                <a:ea typeface="+mn-ea"/>
                <a:cs typeface="+mn-cs"/>
              </a:rPr>
              <a:t>500</a:t>
            </a:r>
            <a:r>
              <a:rPr lang="zh-CN" altLang="en-US" sz="1200" b="0" i="0" kern="1200" dirty="0" smtClean="0">
                <a:solidFill>
                  <a:schemeClr val="tx1"/>
                </a:solidFill>
                <a:effectLst/>
                <a:latin typeface="Arial" pitchFamily="34" charset="0"/>
                <a:ea typeface="+mn-ea"/>
                <a:cs typeface="+mn-cs"/>
              </a:rPr>
              <a:t>条路径和模式，用于索引（对于网站路径的一些示例，请参阅创建和上传关联文件中的通用链接示例）。</a:t>
            </a:r>
          </a:p>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6</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引入了用户通知框架（</a:t>
            </a:r>
            <a:r>
              <a:rPr lang="en-US" altLang="zh-CN" sz="1200" b="0" i="0" kern="1200" dirty="0" err="1" smtClean="0">
                <a:solidFill>
                  <a:schemeClr val="tx1"/>
                </a:solidFill>
                <a:effectLst/>
                <a:latin typeface="Arial" pitchFamily="34" charset="0"/>
                <a:ea typeface="+mn-ea"/>
                <a:cs typeface="+mn-cs"/>
              </a:rPr>
              <a:t>UserNotifications.framework</a:t>
            </a:r>
            <a:r>
              <a:rPr lang="zh-CN" altLang="en-US" sz="1200" b="0" i="0" kern="1200" dirty="0" smtClean="0">
                <a:solidFill>
                  <a:schemeClr val="tx1"/>
                </a:solidFill>
                <a:effectLst/>
                <a:latin typeface="Arial" pitchFamily="34" charset="0"/>
                <a:ea typeface="+mn-ea"/>
                <a:cs typeface="+mn-cs"/>
              </a:rPr>
              <a:t>），它支持本地和远程通知的传递和处理。 您可以使用此框架的类根据特定条件（如时间或位置）安排本地通知的传递。 应用程序和应用程序扩展可以使用此框架在本地和远程通知传递到用户的设备时接收并潜在地进行修改。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还在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中引入了用户通知</a:t>
            </a:r>
            <a:r>
              <a:rPr lang="en-US" altLang="zh-CN" sz="1200" b="0" i="0" kern="1200" dirty="0" smtClean="0">
                <a:solidFill>
                  <a:schemeClr val="tx1"/>
                </a:solidFill>
                <a:effectLst/>
                <a:latin typeface="Arial" pitchFamily="34" charset="0"/>
                <a:ea typeface="+mn-ea"/>
                <a:cs typeface="+mn-cs"/>
              </a:rPr>
              <a:t>UI</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UserNotificationsUI.framework</a:t>
            </a:r>
            <a:r>
              <a:rPr lang="zh-CN" altLang="en-US" sz="1200" b="0" i="0" kern="1200" dirty="0" smtClean="0">
                <a:solidFill>
                  <a:schemeClr val="tx1"/>
                </a:solidFill>
                <a:effectLst/>
                <a:latin typeface="Arial" pitchFamily="34" charset="0"/>
                <a:ea typeface="+mn-ea"/>
                <a:cs typeface="+mn-cs"/>
              </a:rPr>
              <a:t>），您可以在用户设备上显示本地和远程通知时自定义外观。 您可以使用此框架定义一个应用程序扩展，它接收通知数据并提供相应的可视化表示。 您的扩展程序还可以响应与这些通知相关联的自定义操作。</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7</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引入了一个新的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，支持连续语音识别，并帮助您构建可识别语音并将其转录成文本的应用程序。在</a:t>
            </a:r>
            <a:r>
              <a:rPr lang="en-US" altLang="zh-CN" sz="1200" b="0" i="0" kern="1200" dirty="0" smtClean="0">
                <a:solidFill>
                  <a:schemeClr val="tx1"/>
                </a:solidFill>
                <a:effectLst/>
                <a:latin typeface="Arial" pitchFamily="34" charset="0"/>
                <a:ea typeface="+mn-ea"/>
                <a:cs typeface="+mn-cs"/>
              </a:rPr>
              <a:t>Speech</a:t>
            </a:r>
            <a:r>
              <a:rPr lang="zh-CN" altLang="en-US" sz="1200" b="0" i="0" kern="1200" dirty="0" smtClean="0">
                <a:solidFill>
                  <a:schemeClr val="tx1"/>
                </a:solidFill>
                <a:effectLst/>
                <a:latin typeface="Arial" pitchFamily="34" charset="0"/>
                <a:ea typeface="+mn-ea"/>
                <a:cs typeface="+mn-cs"/>
              </a:rPr>
              <a:t>框架（</a:t>
            </a:r>
            <a:r>
              <a:rPr lang="en-US" altLang="zh-CN" sz="1200" b="0" i="0" kern="1200" dirty="0" err="1" smtClean="0">
                <a:solidFill>
                  <a:schemeClr val="tx1"/>
                </a:solidFill>
                <a:effectLst/>
                <a:latin typeface="Arial" pitchFamily="34" charset="0"/>
                <a:ea typeface="+mn-ea"/>
                <a:cs typeface="+mn-cs"/>
              </a:rPr>
              <a:t>Speech.framework</a:t>
            </a:r>
            <a:r>
              <a:rPr lang="zh-CN" altLang="en-US" sz="1200" b="0" i="0" kern="1200" dirty="0" smtClean="0">
                <a:solidFill>
                  <a:schemeClr val="tx1"/>
                </a:solidFill>
                <a:effectLst/>
                <a:latin typeface="Arial" pitchFamily="34" charset="0"/>
                <a:ea typeface="+mn-ea"/>
                <a:cs typeface="+mn-cs"/>
              </a:rPr>
              <a:t>）中使用</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，您可以执行实时和录制音频的语音转录。例如，您可以使用以下代码获取语音识别器并开始简单的语音识别：</a:t>
            </a:r>
          </a:p>
          <a:p>
            <a:endParaRPr lang="zh-CN" altLang="en-US"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recognizer = </a:t>
            </a:r>
            <a:r>
              <a:rPr lang="en-US" altLang="zh-CN" sz="1200" b="0" i="0" kern="1200" dirty="0" err="1" smtClean="0">
                <a:solidFill>
                  <a:schemeClr val="tx1"/>
                </a:solidFill>
                <a:effectLst/>
                <a:latin typeface="Arial" pitchFamily="34" charset="0"/>
                <a:ea typeface="+mn-ea"/>
                <a:cs typeface="+mn-cs"/>
              </a:rPr>
              <a:t>SFSpeechRecognizer</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let request = </a:t>
            </a:r>
            <a:r>
              <a:rPr lang="en-US" altLang="zh-CN" sz="1200" b="0" i="0" kern="1200" dirty="0" err="1" smtClean="0">
                <a:solidFill>
                  <a:schemeClr val="tx1"/>
                </a:solidFill>
                <a:effectLst/>
                <a:latin typeface="Arial" pitchFamily="34" charset="0"/>
                <a:ea typeface="+mn-ea"/>
                <a:cs typeface="+mn-cs"/>
              </a:rPr>
              <a:t>SFSpeechURLRecognitionRequest</a:t>
            </a:r>
            <a:r>
              <a:rPr lang="en-US" altLang="zh-CN" sz="1200" b="0" i="0" kern="1200" dirty="0" smtClean="0">
                <a:solidFill>
                  <a:schemeClr val="tx1"/>
                </a:solidFill>
                <a:effectLst/>
                <a:latin typeface="Arial" pitchFamily="34" charset="0"/>
                <a:ea typeface="+mn-ea"/>
                <a:cs typeface="+mn-cs"/>
              </a:rPr>
              <a:t>(</a:t>
            </a:r>
            <a:r>
              <a:rPr lang="en-US" altLang="zh-CN" sz="1200" b="0" i="0" kern="1200" dirty="0" err="1" smtClean="0">
                <a:solidFill>
                  <a:schemeClr val="tx1"/>
                </a:solidFill>
                <a:effectLst/>
                <a:latin typeface="Arial" pitchFamily="34" charset="0"/>
                <a:ea typeface="+mn-ea"/>
                <a:cs typeface="+mn-cs"/>
              </a:rPr>
              <a:t>url</a:t>
            </a:r>
            <a:r>
              <a:rPr lang="en-US" altLang="zh-CN" sz="1200" b="0" i="0" kern="1200" dirty="0" smtClean="0">
                <a:solidFill>
                  <a:schemeClr val="tx1"/>
                </a:solidFill>
                <a:effectLst/>
                <a:latin typeface="Arial" pitchFamily="34" charset="0"/>
                <a:ea typeface="+mn-ea"/>
                <a:cs typeface="+mn-cs"/>
              </a:rPr>
              <a:t>: </a:t>
            </a:r>
            <a:r>
              <a:rPr lang="en-US" altLang="zh-CN" sz="1200" b="0" i="0" kern="1200" dirty="0" err="1" smtClean="0">
                <a:solidFill>
                  <a:schemeClr val="tx1"/>
                </a:solidFill>
                <a:effectLst/>
                <a:latin typeface="Arial" pitchFamily="34" charset="0"/>
                <a:ea typeface="+mn-ea"/>
                <a:cs typeface="+mn-cs"/>
              </a:rPr>
              <a:t>audioFileURL</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recognizer?.</a:t>
            </a:r>
            <a:r>
              <a:rPr lang="en-US" altLang="zh-CN" sz="1200" b="0" i="0" kern="1200" dirty="0" err="1" smtClean="0">
                <a:solidFill>
                  <a:schemeClr val="tx1"/>
                </a:solidFill>
                <a:effectLst/>
                <a:latin typeface="Arial" pitchFamily="34" charset="0"/>
                <a:ea typeface="+mn-ea"/>
                <a:cs typeface="+mn-cs"/>
              </a:rPr>
              <a:t>recognitionTask</a:t>
            </a:r>
            <a:r>
              <a:rPr lang="en-US" altLang="zh-CN" sz="1200" b="0" i="0" kern="1200" dirty="0" smtClean="0">
                <a:solidFill>
                  <a:schemeClr val="tx1"/>
                </a:solidFill>
                <a:effectLst/>
                <a:latin typeface="Arial" pitchFamily="34" charset="0"/>
                <a:ea typeface="+mn-ea"/>
                <a:cs typeface="+mn-cs"/>
              </a:rPr>
              <a:t>(with: request, </a:t>
            </a:r>
            <a:r>
              <a:rPr lang="en-US" altLang="zh-CN" sz="1200" b="0" i="0" kern="1200" dirty="0" err="1" smtClean="0">
                <a:solidFill>
                  <a:schemeClr val="tx1"/>
                </a:solidFill>
                <a:effectLst/>
                <a:latin typeface="Arial" pitchFamily="34" charset="0"/>
                <a:ea typeface="+mn-ea"/>
                <a:cs typeface="+mn-cs"/>
              </a:rPr>
              <a:t>resultHandler</a:t>
            </a:r>
            <a:r>
              <a:rPr lang="en-US" altLang="zh-CN" sz="1200" b="0" i="0" kern="1200" dirty="0" smtClean="0">
                <a:solidFill>
                  <a:schemeClr val="tx1"/>
                </a:solidFill>
                <a:effectLst/>
                <a:latin typeface="Arial" pitchFamily="34" charset="0"/>
                <a:ea typeface="+mn-ea"/>
                <a:cs typeface="+mn-cs"/>
              </a:rPr>
              <a:t>: { (result, error) in</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print (result?.</a:t>
            </a:r>
            <a:r>
              <a:rPr lang="en-US" altLang="zh-CN" sz="1200" b="0" i="0" kern="1200" dirty="0" err="1" smtClean="0">
                <a:solidFill>
                  <a:schemeClr val="tx1"/>
                </a:solidFill>
                <a:effectLst/>
                <a:latin typeface="Arial" pitchFamily="34" charset="0"/>
                <a:ea typeface="+mn-ea"/>
                <a:cs typeface="+mn-cs"/>
              </a:rPr>
              <a:t>bestTranscription.formattedString</a:t>
            </a:r>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en-US" altLang="zh-CN" sz="1200" b="0" i="0" kern="1200" dirty="0" smtClean="0">
                <a:solidFill>
                  <a:schemeClr val="tx1"/>
                </a:solidFill>
                <a:effectLst/>
                <a:latin typeface="Arial" pitchFamily="34" charset="0"/>
                <a:ea typeface="+mn-ea"/>
                <a:cs typeface="+mn-cs"/>
              </a:rPr>
              <a:t>})</a:t>
            </a:r>
          </a:p>
          <a:p>
            <a:endParaRPr lang="en-US" altLang="zh-CN"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与访问其他类型的受保护数据（例如日历和照片数据）一样，执行语音识别需要用户的许可（有关访问受保护的数据类的更多信息，请参阅安全和隐私增强）。在语音识别的情况下，需要许可，因为数据被传输并临时存储在苹果的服务器上，以提高识别的准确性。要请求用户的许可，您必须将</a:t>
            </a:r>
            <a:r>
              <a:rPr lang="en-US" altLang="zh-CN" sz="1200" b="0" i="0" kern="1200" dirty="0" err="1" smtClean="0">
                <a:solidFill>
                  <a:schemeClr val="tx1"/>
                </a:solidFill>
                <a:effectLst/>
                <a:latin typeface="Arial" pitchFamily="34" charset="0"/>
                <a:ea typeface="+mn-ea"/>
                <a:cs typeface="+mn-cs"/>
              </a:rPr>
              <a:t>NSSpeechRecognitionUsageDescription</a:t>
            </a:r>
            <a:r>
              <a:rPr lang="zh-CN" altLang="en-US" sz="1200" b="0" i="0" kern="1200" dirty="0" smtClean="0">
                <a:solidFill>
                  <a:schemeClr val="tx1"/>
                </a:solidFill>
                <a:effectLst/>
                <a:latin typeface="Arial" pitchFamily="34" charset="0"/>
                <a:ea typeface="+mn-ea"/>
                <a:cs typeface="+mn-cs"/>
              </a:rPr>
              <a:t>键添加到应用程序的</a:t>
            </a:r>
            <a:r>
              <a:rPr lang="en-US" altLang="zh-CN" sz="1200" b="0" i="0" kern="1200" dirty="0" err="1" smtClean="0">
                <a:solidFill>
                  <a:schemeClr val="tx1"/>
                </a:solidFill>
                <a:effectLst/>
                <a:latin typeface="Arial" pitchFamily="34" charset="0"/>
                <a:ea typeface="+mn-ea"/>
                <a:cs typeface="+mn-cs"/>
              </a:rPr>
              <a:t>Info.plist</a:t>
            </a:r>
            <a:r>
              <a:rPr lang="zh-CN" altLang="en-US" sz="1200" b="0" i="0" kern="1200" dirty="0" smtClean="0">
                <a:solidFill>
                  <a:schemeClr val="tx1"/>
                </a:solidFill>
                <a:effectLst/>
                <a:latin typeface="Arial" pitchFamily="34" charset="0"/>
                <a:ea typeface="+mn-ea"/>
                <a:cs typeface="+mn-cs"/>
              </a:rPr>
              <a:t>文件中，并提供描述应用程序使用情况的内容。</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当您在应用程序中采用语音识别时，请务必向用户说明他们的演讲是否被识别，以避免在当时发出敏感的话语。</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8</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itchFamily="34" charset="0"/>
                <a:ea typeface="+mn-ea"/>
                <a:cs typeface="+mn-cs"/>
              </a:rPr>
              <a:t>整个系统中的大多数图形框架，包括</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Core Image</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和</a:t>
            </a:r>
            <a:r>
              <a:rPr lang="en-US" altLang="zh-CN" sz="1200" b="0" i="0" kern="1200" dirty="0" err="1" smtClean="0">
                <a:solidFill>
                  <a:schemeClr val="tx1"/>
                </a:solidFill>
                <a:effectLst/>
                <a:latin typeface="Arial" pitchFamily="34" charset="0"/>
                <a:ea typeface="+mn-ea"/>
                <a:cs typeface="+mn-cs"/>
              </a:rPr>
              <a:t>AVFoundation</a:t>
            </a:r>
            <a:r>
              <a:rPr lang="zh-CN" altLang="en-US" sz="1200" b="0" i="0" kern="1200" dirty="0" smtClean="0">
                <a:solidFill>
                  <a:schemeClr val="tx1"/>
                </a:solidFill>
                <a:effectLst/>
                <a:latin typeface="Arial" pitchFamily="34" charset="0"/>
                <a:ea typeface="+mn-ea"/>
                <a:cs typeface="+mn-cs"/>
              </a:rPr>
              <a:t>，大大改进了对扩展像素格式和宽色域颜色空间的支持。通过在整个图形堆栈中扩展这种行为，比以往更容易支持具有广泛颜色显示的设备。此外，</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还规定了在新的扩展</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颜色空间中工作，可以轻松地将</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颜色与其他更宽的色域中的颜色混合，而不会造成显着的性能损失。</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以下是开始使用</a:t>
            </a:r>
            <a:r>
              <a:rPr lang="en-US" altLang="zh-CN" sz="1200" b="0" i="0" kern="1200" dirty="0" smtClean="0">
                <a:solidFill>
                  <a:schemeClr val="tx1"/>
                </a:solidFill>
                <a:effectLst/>
                <a:latin typeface="Arial" pitchFamily="34" charset="0"/>
                <a:ea typeface="+mn-ea"/>
                <a:cs typeface="+mn-cs"/>
              </a:rPr>
              <a:t>Wide Color</a:t>
            </a:r>
            <a:r>
              <a:rPr lang="zh-CN" altLang="en-US" sz="1200" b="0" i="0" kern="1200" dirty="0" smtClean="0">
                <a:solidFill>
                  <a:schemeClr val="tx1"/>
                </a:solidFill>
                <a:effectLst/>
                <a:latin typeface="Arial" pitchFamily="34" charset="0"/>
                <a:ea typeface="+mn-ea"/>
                <a:cs typeface="+mn-cs"/>
              </a:rPr>
              <a:t>时采用的最佳做法。</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中，</a:t>
            </a:r>
            <a:r>
              <a:rPr lang="en-US" altLang="zh-CN" sz="1200" b="0" i="0" kern="1200" dirty="0" err="1" smtClean="0">
                <a:solidFill>
                  <a:schemeClr val="tx1"/>
                </a:solidFill>
                <a:effectLst/>
                <a:latin typeface="Arial" pitchFamily="34" charset="0"/>
                <a:ea typeface="+mn-ea"/>
                <a:cs typeface="+mn-cs"/>
              </a:rPr>
              <a:t>UIColor</a:t>
            </a:r>
            <a:r>
              <a:rPr lang="zh-CN" altLang="en-US" sz="1200" b="0" i="0" kern="1200" dirty="0" smtClean="0">
                <a:solidFill>
                  <a:schemeClr val="tx1"/>
                </a:solidFill>
                <a:effectLst/>
                <a:latin typeface="Arial" pitchFamily="34" charset="0"/>
                <a:ea typeface="+mn-ea"/>
                <a:cs typeface="+mn-cs"/>
              </a:rPr>
              <a:t>类使用扩展的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颜色空间，其初始化器不再将原始组件值粘贴在</a:t>
            </a:r>
            <a:r>
              <a:rPr lang="en-US" altLang="zh-CN" sz="1200" b="0" i="0" kern="1200" dirty="0" smtClean="0">
                <a:solidFill>
                  <a:schemeClr val="tx1"/>
                </a:solidFill>
                <a:effectLst/>
                <a:latin typeface="Arial" pitchFamily="34" charset="0"/>
                <a:ea typeface="+mn-ea"/>
                <a:cs typeface="+mn-cs"/>
              </a:rPr>
              <a:t>0.0</a:t>
            </a:r>
            <a:r>
              <a:rPr lang="zh-CN" altLang="en-US" sz="1200" b="0" i="0" kern="1200" dirty="0" smtClean="0">
                <a:solidFill>
                  <a:schemeClr val="tx1"/>
                </a:solidFill>
                <a:effectLst/>
                <a:latin typeface="Arial" pitchFamily="34" charset="0"/>
                <a:ea typeface="+mn-ea"/>
                <a:cs typeface="+mn-cs"/>
              </a:rPr>
              <a:t>和</a:t>
            </a:r>
            <a:r>
              <a:rPr lang="en-US" altLang="zh-CN" sz="1200" b="0" i="0" kern="1200" dirty="0" smtClean="0">
                <a:solidFill>
                  <a:schemeClr val="tx1"/>
                </a:solidFill>
                <a:effectLst/>
                <a:latin typeface="Arial" pitchFamily="34" charset="0"/>
                <a:ea typeface="+mn-ea"/>
                <a:cs typeface="+mn-cs"/>
              </a:rPr>
              <a:t>1.0</a:t>
            </a:r>
            <a:r>
              <a:rPr lang="zh-CN" altLang="en-US" sz="1200" b="0" i="0" kern="1200" dirty="0" smtClean="0">
                <a:solidFill>
                  <a:schemeClr val="tx1"/>
                </a:solidFill>
                <a:effectLst/>
                <a:latin typeface="Arial" pitchFamily="34" charset="0"/>
                <a:ea typeface="+mn-ea"/>
                <a:cs typeface="+mn-cs"/>
              </a:rPr>
              <a:t>之间。如果您的应用程序依赖于</a:t>
            </a:r>
            <a:r>
              <a:rPr lang="en-US" altLang="zh-CN" sz="1200" b="0" i="0" kern="1200" dirty="0" err="1" smtClean="0">
                <a:solidFill>
                  <a:schemeClr val="tx1"/>
                </a:solidFill>
                <a:effectLst/>
                <a:latin typeface="Arial" pitchFamily="34" charset="0"/>
                <a:ea typeface="+mn-ea"/>
                <a:cs typeface="+mn-cs"/>
              </a:rPr>
              <a:t>UIKit</a:t>
            </a:r>
            <a:r>
              <a:rPr lang="zh-CN" altLang="en-US" sz="1200" b="0" i="0" kern="1200" dirty="0" smtClean="0">
                <a:solidFill>
                  <a:schemeClr val="tx1"/>
                </a:solidFill>
                <a:effectLst/>
                <a:latin typeface="Arial" pitchFamily="34" charset="0"/>
                <a:ea typeface="+mn-ea"/>
                <a:cs typeface="+mn-cs"/>
              </a:rPr>
              <a:t>来钳制组件值（无论您是创建颜色还是为组件值提出颜色），您需要在链接到</a:t>
            </a:r>
            <a:r>
              <a:rPr lang="en-US" altLang="zh-CN" sz="1200" b="0" i="0" kern="1200" dirty="0" err="1" smtClean="0">
                <a:solidFill>
                  <a:schemeClr val="tx1"/>
                </a:solidFill>
                <a:effectLst/>
                <a:latin typeface="Arial" pitchFamily="34" charset="0"/>
                <a:ea typeface="+mn-ea"/>
                <a:cs typeface="+mn-cs"/>
              </a:rPr>
              <a:t>iOS</a:t>
            </a:r>
            <a:r>
              <a:rPr lang="en-US" altLang="zh-CN" sz="1200" b="0" i="0" kern="1200" dirty="0" smtClean="0">
                <a:solidFill>
                  <a:schemeClr val="tx1"/>
                </a:solidFill>
                <a:effectLst/>
                <a:latin typeface="Arial" pitchFamily="34" charset="0"/>
                <a:ea typeface="+mn-ea"/>
                <a:cs typeface="+mn-cs"/>
              </a:rPr>
              <a:t> 10</a:t>
            </a:r>
            <a:r>
              <a:rPr lang="zh-CN" altLang="en-US" sz="1200" b="0" i="0" kern="1200" dirty="0" smtClean="0">
                <a:solidFill>
                  <a:schemeClr val="tx1"/>
                </a:solidFill>
                <a:effectLst/>
                <a:latin typeface="Arial" pitchFamily="34" charset="0"/>
                <a:ea typeface="+mn-ea"/>
                <a:cs typeface="+mn-cs"/>
              </a:rPr>
              <a:t>时更改应用的行为。</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在</a:t>
            </a:r>
            <a:r>
              <a:rPr lang="en-US" altLang="zh-CN" sz="1200" b="0" i="0" kern="1200" dirty="0" err="1" smtClean="0">
                <a:solidFill>
                  <a:schemeClr val="tx1"/>
                </a:solidFill>
                <a:effectLst/>
                <a:latin typeface="Arial" pitchFamily="34" charset="0"/>
                <a:ea typeface="+mn-ea"/>
                <a:cs typeface="+mn-cs"/>
              </a:rPr>
              <a:t>iPad</a:t>
            </a:r>
            <a:r>
              <a:rPr lang="en-US" altLang="zh-CN" sz="1200" b="0" i="0" kern="1200" dirty="0" smtClean="0">
                <a:solidFill>
                  <a:schemeClr val="tx1"/>
                </a:solidFill>
                <a:effectLst/>
                <a:latin typeface="Arial" pitchFamily="34" charset="0"/>
                <a:ea typeface="+mn-ea"/>
                <a:cs typeface="+mn-cs"/>
              </a:rPr>
              <a:t> Pro</a:t>
            </a:r>
            <a:r>
              <a:rPr lang="zh-CN" altLang="en-US" sz="1200" b="0" i="0" kern="1200" dirty="0" smtClean="0">
                <a:solidFill>
                  <a:schemeClr val="tx1"/>
                </a:solidFill>
                <a:effectLst/>
                <a:latin typeface="Arial" pitchFamily="34" charset="0"/>
                <a:ea typeface="+mn-ea"/>
                <a:cs typeface="+mn-cs"/>
              </a:rPr>
              <a:t>（</a:t>
            </a:r>
            <a:r>
              <a:rPr lang="en-US" altLang="zh-CN" sz="1200" b="0" i="0" kern="1200" dirty="0" smtClean="0">
                <a:solidFill>
                  <a:schemeClr val="tx1"/>
                </a:solidFill>
                <a:effectLst/>
                <a:latin typeface="Arial" pitchFamily="34" charset="0"/>
                <a:ea typeface="+mn-ea"/>
                <a:cs typeface="+mn-cs"/>
              </a:rPr>
              <a:t>9.7</a:t>
            </a:r>
            <a:r>
              <a:rPr lang="zh-CN" altLang="en-US" sz="1200" b="0" i="0" kern="1200" dirty="0" smtClean="0">
                <a:solidFill>
                  <a:schemeClr val="tx1"/>
                </a:solidFill>
                <a:effectLst/>
                <a:latin typeface="Arial" pitchFamily="34" charset="0"/>
                <a:ea typeface="+mn-ea"/>
                <a:cs typeface="+mn-cs"/>
              </a:rPr>
              <a:t>英寸）上的</a:t>
            </a:r>
            <a:r>
              <a:rPr lang="en-US" altLang="zh-CN" sz="1200" b="0" i="0" kern="1200" dirty="0" err="1" smtClean="0">
                <a:solidFill>
                  <a:schemeClr val="tx1"/>
                </a:solidFill>
                <a:effectLst/>
                <a:latin typeface="Arial" pitchFamily="34" charset="0"/>
                <a:ea typeface="+mn-ea"/>
                <a:cs typeface="+mn-cs"/>
              </a:rPr>
              <a:t>UIView</a:t>
            </a:r>
            <a:r>
              <a:rPr lang="zh-CN" altLang="en-US" sz="1200" b="0" i="0" kern="1200" dirty="0" smtClean="0">
                <a:solidFill>
                  <a:schemeClr val="tx1"/>
                </a:solidFill>
                <a:effectLst/>
                <a:latin typeface="Arial" pitchFamily="34" charset="0"/>
                <a:ea typeface="+mn-ea"/>
                <a:cs typeface="+mn-cs"/>
              </a:rPr>
              <a:t>中执行自定义绘图时，底层绘图环境配置有扩展的</a:t>
            </a:r>
            <a:r>
              <a:rPr lang="en-US" altLang="zh-CN" sz="1200" b="0" i="0" kern="1200" dirty="0" err="1" smtClean="0">
                <a:solidFill>
                  <a:schemeClr val="tx1"/>
                </a:solidFill>
                <a:effectLst/>
                <a:latin typeface="Arial" pitchFamily="34" charset="0"/>
                <a:ea typeface="+mn-ea"/>
                <a:cs typeface="+mn-cs"/>
              </a:rPr>
              <a:t>sRGB</a:t>
            </a:r>
            <a:r>
              <a:rPr lang="zh-CN" altLang="en-US" sz="1200" b="0" i="0" kern="1200" dirty="0" smtClean="0">
                <a:solidFill>
                  <a:schemeClr val="tx1"/>
                </a:solidFill>
                <a:effectLst/>
                <a:latin typeface="Arial" pitchFamily="34" charset="0"/>
                <a:ea typeface="+mn-ea"/>
                <a:cs typeface="+mn-cs"/>
              </a:rPr>
              <a:t>颜色空间。</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如果您的应用程序呈现自定义图像对象，请使用新的</a:t>
            </a:r>
            <a:r>
              <a:rPr lang="en-US" altLang="zh-CN" sz="1200" b="0" i="0" kern="1200" dirty="0" err="1" smtClean="0">
                <a:solidFill>
                  <a:schemeClr val="tx1"/>
                </a:solidFill>
                <a:effectLst/>
                <a:latin typeface="Arial" pitchFamily="34" charset="0"/>
                <a:ea typeface="+mn-ea"/>
                <a:cs typeface="+mn-cs"/>
              </a:rPr>
              <a:t>UIGraphicsImageRenderer</a:t>
            </a:r>
            <a:r>
              <a:rPr lang="zh-CN" altLang="en-US" sz="1200" b="0" i="0" kern="1200" dirty="0" smtClean="0">
                <a:solidFill>
                  <a:schemeClr val="tx1"/>
                </a:solidFill>
                <a:effectLst/>
                <a:latin typeface="Arial" pitchFamily="34" charset="0"/>
                <a:ea typeface="+mn-ea"/>
                <a:cs typeface="+mn-cs"/>
              </a:rPr>
              <a:t>类来控制是使用扩展范围还是标准范围格式创建目标位图。</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如果您使用较低级别的</a:t>
            </a:r>
            <a:r>
              <a:rPr lang="en-US" altLang="zh-CN" sz="1200" b="0" i="0" kern="1200" dirty="0" smtClean="0">
                <a:solidFill>
                  <a:schemeClr val="tx1"/>
                </a:solidFill>
                <a:effectLst/>
                <a:latin typeface="Arial" pitchFamily="34" charset="0"/>
                <a:ea typeface="+mn-ea"/>
                <a:cs typeface="+mn-cs"/>
              </a:rPr>
              <a:t>API</a:t>
            </a:r>
            <a:r>
              <a:rPr lang="zh-CN" altLang="en-US" sz="1200" b="0" i="0" kern="1200" dirty="0" smtClean="0">
                <a:solidFill>
                  <a:schemeClr val="tx1"/>
                </a:solidFill>
                <a:effectLst/>
                <a:latin typeface="Arial" pitchFamily="34" charset="0"/>
                <a:ea typeface="+mn-ea"/>
                <a:cs typeface="+mn-cs"/>
              </a:rPr>
              <a:t>（如</a:t>
            </a:r>
            <a:r>
              <a:rPr lang="en-US" altLang="zh-CN" sz="1200" b="0" i="0" kern="1200" dirty="0" smtClean="0">
                <a:solidFill>
                  <a:schemeClr val="tx1"/>
                </a:solidFill>
                <a:effectLst/>
                <a:latin typeface="Arial" pitchFamily="34" charset="0"/>
                <a:ea typeface="+mn-ea"/>
                <a:cs typeface="+mn-cs"/>
              </a:rPr>
              <a:t>Core Graphics</a:t>
            </a:r>
            <a:r>
              <a:rPr lang="zh-CN" altLang="en-US" sz="1200" b="0" i="0" kern="1200" dirty="0" smtClean="0">
                <a:solidFill>
                  <a:schemeClr val="tx1"/>
                </a:solidFill>
                <a:effectLst/>
                <a:latin typeface="Arial" pitchFamily="34" charset="0"/>
                <a:ea typeface="+mn-ea"/>
                <a:cs typeface="+mn-cs"/>
              </a:rPr>
              <a:t>或</a:t>
            </a:r>
            <a:r>
              <a:rPr lang="en-US" altLang="zh-CN" sz="1200" b="0" i="0" kern="1200" dirty="0" smtClean="0">
                <a:solidFill>
                  <a:schemeClr val="tx1"/>
                </a:solidFill>
                <a:effectLst/>
                <a:latin typeface="Arial" pitchFamily="34" charset="0"/>
                <a:ea typeface="+mn-ea"/>
                <a:cs typeface="+mn-cs"/>
              </a:rPr>
              <a:t>Metal</a:t>
            </a:r>
            <a:r>
              <a:rPr lang="zh-CN" altLang="en-US" sz="1200" b="0" i="0" kern="1200" dirty="0" smtClean="0">
                <a:solidFill>
                  <a:schemeClr val="tx1"/>
                </a:solidFill>
                <a:effectLst/>
                <a:latin typeface="Arial" pitchFamily="34" charset="0"/>
                <a:ea typeface="+mn-ea"/>
                <a:cs typeface="+mn-cs"/>
              </a:rPr>
              <a:t>）在宽域设备上执行自己的图像处理，则应使用扩展范围的颜色空间和支持</a:t>
            </a:r>
            <a:r>
              <a:rPr lang="en-US" altLang="zh-CN" sz="1200" b="0" i="0" kern="1200" dirty="0" smtClean="0">
                <a:solidFill>
                  <a:schemeClr val="tx1"/>
                </a:solidFill>
                <a:effectLst/>
                <a:latin typeface="Arial" pitchFamily="34" charset="0"/>
                <a:ea typeface="+mn-ea"/>
                <a:cs typeface="+mn-cs"/>
              </a:rPr>
              <a:t>16</a:t>
            </a:r>
            <a:r>
              <a:rPr lang="zh-CN" altLang="en-US" sz="1200" b="0" i="0" kern="1200" dirty="0" smtClean="0">
                <a:solidFill>
                  <a:schemeClr val="tx1"/>
                </a:solidFill>
                <a:effectLst/>
                <a:latin typeface="Arial" pitchFamily="34" charset="0"/>
                <a:ea typeface="+mn-ea"/>
                <a:cs typeface="+mn-cs"/>
              </a:rPr>
              <a:t>位浮点数组件值的像素格式。当需要夹持颜色值时，应明确地进行。</a:t>
            </a:r>
          </a:p>
          <a:p>
            <a:endParaRPr lang="zh-CN" altLang="en-US" sz="1200" b="0" i="0" kern="1200" dirty="0" smtClean="0">
              <a:solidFill>
                <a:schemeClr val="tx1"/>
              </a:solidFill>
              <a:effectLst/>
              <a:latin typeface="Arial" pitchFamily="34" charset="0"/>
              <a:ea typeface="+mn-ea"/>
              <a:cs typeface="+mn-cs"/>
            </a:endParaRPr>
          </a:p>
          <a:p>
            <a:r>
              <a:rPr lang="zh-CN" altLang="en-US" sz="1200" b="0" i="0" kern="1200" dirty="0" smtClean="0">
                <a:solidFill>
                  <a:schemeClr val="tx1"/>
                </a:solidFill>
                <a:effectLst/>
                <a:latin typeface="Arial" pitchFamily="34" charset="0"/>
                <a:ea typeface="+mn-ea"/>
                <a:cs typeface="+mn-cs"/>
              </a:rPr>
              <a:t>核心图形，核心图像和金属性能着色器提供了在颜色空间之间轻松转换颜色和图像的新选项。</a:t>
            </a:r>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9</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10"/>
          </p:nvPr>
        </p:nvSpPr>
        <p:spPr/>
        <p:txBody>
          <a:bodyPr/>
          <a:lstStyle/>
          <a:p>
            <a:pPr>
              <a:defRPr/>
            </a:pPr>
            <a:fld id="{3A306FFC-189A-42F2-8F21-2C7A020DD22B}" type="slidenum">
              <a:rPr lang="zh-CN" altLang="en-US" smtClean="0"/>
              <a:pPr>
                <a:defRPr/>
              </a:pPr>
              <a:t>10</a:t>
            </a:fld>
            <a:endParaRPr lang="zh-CN" altLang="en-US"/>
          </a:p>
        </p:txBody>
      </p:sp>
    </p:spTree>
    <p:extLst>
      <p:ext uri="{BB962C8B-B14F-4D97-AF65-F5344CB8AC3E}">
        <p14:creationId xmlns:p14="http://schemas.microsoft.com/office/powerpoint/2010/main" val="413050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EC6027DF-B71D-4F12-AC19-B8FCF36CEF2D}" type="slidenum">
              <a:rPr lang="zh-CN" altLang="en-US"/>
              <a:pPr>
                <a:defRPr/>
              </a:pPr>
              <a:t>‹#›</a:t>
            </a:fld>
            <a:endParaRPr lang="zh-CN" altLang="en-US"/>
          </a:p>
        </p:txBody>
      </p:sp>
    </p:spTree>
    <p:extLst>
      <p:ext uri="{BB962C8B-B14F-4D97-AF65-F5344CB8AC3E}">
        <p14:creationId xmlns:p14="http://schemas.microsoft.com/office/powerpoint/2010/main" val="19756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1F4C3B9-0B52-4ADE-B9E0-FEF19D190507}" type="slidenum">
              <a:rPr lang="zh-CN" altLang="en-US"/>
              <a:pPr>
                <a:defRPr/>
              </a:pPr>
              <a:t>‹#›</a:t>
            </a:fld>
            <a:endParaRPr lang="zh-CN" altLang="en-US"/>
          </a:p>
        </p:txBody>
      </p:sp>
    </p:spTree>
    <p:extLst>
      <p:ext uri="{BB962C8B-B14F-4D97-AF65-F5344CB8AC3E}">
        <p14:creationId xmlns:p14="http://schemas.microsoft.com/office/powerpoint/2010/main" val="7211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04B9ABBB-06AE-46C0-A750-6E0654F4ADFF}" type="slidenum">
              <a:rPr lang="zh-CN" altLang="en-US"/>
              <a:pPr>
                <a:defRPr/>
              </a:pPr>
              <a:t>‹#›</a:t>
            </a:fld>
            <a:endParaRPr lang="zh-CN" altLang="en-US"/>
          </a:p>
        </p:txBody>
      </p:sp>
    </p:spTree>
    <p:extLst>
      <p:ext uri="{BB962C8B-B14F-4D97-AF65-F5344CB8AC3E}">
        <p14:creationId xmlns:p14="http://schemas.microsoft.com/office/powerpoint/2010/main" val="361967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DCD1D7E-6C1F-4843-ADBB-028D0FEE1FF8}" type="slidenum">
              <a:rPr lang="zh-CN" altLang="en-US"/>
              <a:pPr>
                <a:defRPr/>
              </a:pPr>
              <a:t>‹#›</a:t>
            </a:fld>
            <a:endParaRPr lang="zh-CN" altLang="en-US"/>
          </a:p>
        </p:txBody>
      </p:sp>
    </p:spTree>
    <p:extLst>
      <p:ext uri="{BB962C8B-B14F-4D97-AF65-F5344CB8AC3E}">
        <p14:creationId xmlns:p14="http://schemas.microsoft.com/office/powerpoint/2010/main" val="129388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6F3F53D5-FA11-445D-92E7-A0B021D6DC21}" type="slidenum">
              <a:rPr lang="zh-CN" altLang="en-US"/>
              <a:pPr>
                <a:defRPr/>
              </a:pPr>
              <a:t>‹#›</a:t>
            </a:fld>
            <a:endParaRPr lang="zh-CN" altLang="en-US"/>
          </a:p>
        </p:txBody>
      </p:sp>
    </p:spTree>
    <p:extLst>
      <p:ext uri="{BB962C8B-B14F-4D97-AF65-F5344CB8AC3E}">
        <p14:creationId xmlns:p14="http://schemas.microsoft.com/office/powerpoint/2010/main" val="2987120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8B7A30CC-82E9-4B00-8C4B-495EED856729}" type="slidenum">
              <a:rPr lang="zh-CN" altLang="en-US"/>
              <a:pPr>
                <a:defRPr/>
              </a:pPr>
              <a:t>‹#›</a:t>
            </a:fld>
            <a:endParaRPr lang="zh-CN" altLang="en-US"/>
          </a:p>
        </p:txBody>
      </p:sp>
    </p:spTree>
    <p:extLst>
      <p:ext uri="{BB962C8B-B14F-4D97-AF65-F5344CB8AC3E}">
        <p14:creationId xmlns:p14="http://schemas.microsoft.com/office/powerpoint/2010/main" val="3614740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56893721-759F-4B7C-8461-00D7455F913E}" type="slidenum">
              <a:rPr lang="zh-CN" altLang="en-US"/>
              <a:pPr>
                <a:defRPr/>
              </a:pPr>
              <a:t>‹#›</a:t>
            </a:fld>
            <a:endParaRPr lang="zh-CN" altLang="en-US"/>
          </a:p>
        </p:txBody>
      </p:sp>
    </p:spTree>
    <p:extLst>
      <p:ext uri="{BB962C8B-B14F-4D97-AF65-F5344CB8AC3E}">
        <p14:creationId xmlns:p14="http://schemas.microsoft.com/office/powerpoint/2010/main" val="3584080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BAB27742-B7E6-4B9E-B9D5-4CFCC8EB0E9C}" type="slidenum">
              <a:rPr lang="zh-CN" altLang="en-US"/>
              <a:pPr>
                <a:defRPr/>
              </a:pPr>
              <a:t>‹#›</a:t>
            </a:fld>
            <a:endParaRPr lang="zh-CN" altLang="en-US"/>
          </a:p>
        </p:txBody>
      </p:sp>
    </p:spTree>
    <p:extLst>
      <p:ext uri="{BB962C8B-B14F-4D97-AF65-F5344CB8AC3E}">
        <p14:creationId xmlns:p14="http://schemas.microsoft.com/office/powerpoint/2010/main" val="62171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71A9563A-8AF6-4B54-89C8-FDCF864D56C0}" type="slidenum">
              <a:rPr lang="zh-CN" altLang="en-US"/>
              <a:pPr>
                <a:defRPr/>
              </a:pPr>
              <a:t>‹#›</a:t>
            </a:fld>
            <a:endParaRPr lang="zh-CN" altLang="en-US"/>
          </a:p>
        </p:txBody>
      </p:sp>
    </p:spTree>
    <p:extLst>
      <p:ext uri="{BB962C8B-B14F-4D97-AF65-F5344CB8AC3E}">
        <p14:creationId xmlns:p14="http://schemas.microsoft.com/office/powerpoint/2010/main" val="7015445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DB5606D-BF98-4CB4-912E-86FA5B2D6DC1}" type="slidenum">
              <a:rPr lang="zh-CN" altLang="en-US"/>
              <a:pPr>
                <a:defRPr/>
              </a:pPr>
              <a:t>‹#›</a:t>
            </a:fld>
            <a:endParaRPr lang="zh-CN" altLang="en-US"/>
          </a:p>
        </p:txBody>
      </p:sp>
    </p:spTree>
    <p:extLst>
      <p:ext uri="{BB962C8B-B14F-4D97-AF65-F5344CB8AC3E}">
        <p14:creationId xmlns:p14="http://schemas.microsoft.com/office/powerpoint/2010/main" val="41820148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4432994-070E-4E54-BBE8-F0CF1EF2EC49}" type="slidenum">
              <a:rPr lang="zh-CN" altLang="en-US"/>
              <a:pPr>
                <a:defRPr/>
              </a:pPr>
              <a:t>‹#›</a:t>
            </a:fld>
            <a:endParaRPr lang="zh-CN" altLang="en-US"/>
          </a:p>
        </p:txBody>
      </p:sp>
    </p:spTree>
    <p:extLst>
      <p:ext uri="{BB962C8B-B14F-4D97-AF65-F5344CB8AC3E}">
        <p14:creationId xmlns:p14="http://schemas.microsoft.com/office/powerpoint/2010/main" val="256785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E40C132-09E7-41DC-8AD7-E5FD7D331398}" type="slidenum">
              <a:rPr lang="zh-CN" altLang="en-US"/>
              <a:pPr>
                <a:defRPr/>
              </a:pPr>
              <a:t>‹#›</a:t>
            </a:fld>
            <a:endParaRPr lang="zh-CN" altLang="en-US"/>
          </a:p>
        </p:txBody>
      </p:sp>
    </p:spTree>
    <p:extLst>
      <p:ext uri="{BB962C8B-B14F-4D97-AF65-F5344CB8AC3E}">
        <p14:creationId xmlns:p14="http://schemas.microsoft.com/office/powerpoint/2010/main" val="93640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1E492201-3A74-4E1F-8387-5D4A428FA05B}" type="slidenum">
              <a:rPr lang="zh-CN" altLang="en-US"/>
              <a:pPr>
                <a:defRPr/>
              </a:pPr>
              <a:t>‹#›</a:t>
            </a:fld>
            <a:endParaRPr lang="zh-CN" altLang="en-US"/>
          </a:p>
        </p:txBody>
      </p:sp>
    </p:spTree>
    <p:extLst>
      <p:ext uri="{BB962C8B-B14F-4D97-AF65-F5344CB8AC3E}">
        <p14:creationId xmlns:p14="http://schemas.microsoft.com/office/powerpoint/2010/main" val="3940928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B376645-265B-4F5F-976D-E97FB82396AA}" type="slidenum">
              <a:rPr lang="zh-CN" altLang="en-US"/>
              <a:pPr>
                <a:defRPr/>
              </a:pPr>
              <a:t>‹#›</a:t>
            </a:fld>
            <a:endParaRPr lang="zh-CN" altLang="en-US"/>
          </a:p>
        </p:txBody>
      </p:sp>
    </p:spTree>
    <p:extLst>
      <p:ext uri="{BB962C8B-B14F-4D97-AF65-F5344CB8AC3E}">
        <p14:creationId xmlns:p14="http://schemas.microsoft.com/office/powerpoint/2010/main" val="2556059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A03E100-1FC8-460E-ABC3-F4EDF799A7ED}" type="slidenum">
              <a:rPr lang="zh-CN" altLang="en-US"/>
              <a:pPr>
                <a:defRPr/>
              </a:pPr>
              <a:t>‹#›</a:t>
            </a:fld>
            <a:endParaRPr lang="zh-CN" altLang="en-US"/>
          </a:p>
        </p:txBody>
      </p:sp>
    </p:spTree>
    <p:extLst>
      <p:ext uri="{BB962C8B-B14F-4D97-AF65-F5344CB8AC3E}">
        <p14:creationId xmlns:p14="http://schemas.microsoft.com/office/powerpoint/2010/main" val="1707521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48B1B24E-9392-4445-99A5-398BAAF8E9E0}" type="slidenum">
              <a:rPr lang="zh-CN" altLang="en-US"/>
              <a:pPr>
                <a:defRPr/>
              </a:pPr>
              <a:t>‹#›</a:t>
            </a:fld>
            <a:endParaRPr lang="zh-CN" altLang="en-US"/>
          </a:p>
        </p:txBody>
      </p:sp>
    </p:spTree>
    <p:extLst>
      <p:ext uri="{BB962C8B-B14F-4D97-AF65-F5344CB8AC3E}">
        <p14:creationId xmlns:p14="http://schemas.microsoft.com/office/powerpoint/2010/main" val="1432233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B9A52CF5-73E7-4BB4-B495-015F41668D0D}" type="slidenum">
              <a:rPr lang="zh-CN" altLang="en-US"/>
              <a:pPr>
                <a:defRPr/>
              </a:pPr>
              <a:t>‹#›</a:t>
            </a:fld>
            <a:endParaRPr lang="zh-CN" altLang="en-US"/>
          </a:p>
        </p:txBody>
      </p:sp>
    </p:spTree>
    <p:extLst>
      <p:ext uri="{BB962C8B-B14F-4D97-AF65-F5344CB8AC3E}">
        <p14:creationId xmlns:p14="http://schemas.microsoft.com/office/powerpoint/2010/main" val="35963332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845C4A6-48A1-4F4C-892B-16CAF945F8F9}" type="slidenum">
              <a:rPr lang="zh-CN" altLang="en-US"/>
              <a:pPr>
                <a:defRPr/>
              </a:pPr>
              <a:t>‹#›</a:t>
            </a:fld>
            <a:endParaRPr lang="zh-CN" altLang="en-US"/>
          </a:p>
        </p:txBody>
      </p:sp>
    </p:spTree>
    <p:extLst>
      <p:ext uri="{BB962C8B-B14F-4D97-AF65-F5344CB8AC3E}">
        <p14:creationId xmlns:p14="http://schemas.microsoft.com/office/powerpoint/2010/main" val="1821131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46B49C83-06CA-4CFA-A4CE-F5976EC3BBD6}" type="slidenum">
              <a:rPr lang="zh-CN" altLang="en-US"/>
              <a:pPr>
                <a:defRPr/>
              </a:pPr>
              <a:t>‹#›</a:t>
            </a:fld>
            <a:endParaRPr lang="zh-CN" altLang="en-US"/>
          </a:p>
        </p:txBody>
      </p:sp>
    </p:spTree>
    <p:extLst>
      <p:ext uri="{BB962C8B-B14F-4D97-AF65-F5344CB8AC3E}">
        <p14:creationId xmlns:p14="http://schemas.microsoft.com/office/powerpoint/2010/main" val="63120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A649E2D3-2C14-4169-A213-57C338E2787B}" type="slidenum">
              <a:rPr lang="zh-CN" altLang="en-US"/>
              <a:pPr>
                <a:defRPr/>
              </a:pPr>
              <a:t>‹#›</a:t>
            </a:fld>
            <a:endParaRPr lang="zh-CN" altLang="en-US"/>
          </a:p>
        </p:txBody>
      </p:sp>
    </p:spTree>
    <p:extLst>
      <p:ext uri="{BB962C8B-B14F-4D97-AF65-F5344CB8AC3E}">
        <p14:creationId xmlns:p14="http://schemas.microsoft.com/office/powerpoint/2010/main" val="4965940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5C3CB524-29A3-4D48-9415-1C192B2DFEF6}" type="slidenum">
              <a:rPr lang="zh-CN" altLang="en-US"/>
              <a:pPr>
                <a:defRPr/>
              </a:pPr>
              <a:t>‹#›</a:t>
            </a:fld>
            <a:endParaRPr lang="zh-CN" altLang="en-US"/>
          </a:p>
        </p:txBody>
      </p:sp>
    </p:spTree>
    <p:extLst>
      <p:ext uri="{BB962C8B-B14F-4D97-AF65-F5344CB8AC3E}">
        <p14:creationId xmlns:p14="http://schemas.microsoft.com/office/powerpoint/2010/main" val="3626275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94AF3792-0344-473E-ADFC-9E846F260B7E}" type="slidenum">
              <a:rPr lang="zh-CN" altLang="en-US"/>
              <a:pPr>
                <a:defRPr/>
              </a:pPr>
              <a:t>‹#›</a:t>
            </a:fld>
            <a:endParaRPr lang="zh-CN" altLang="en-US"/>
          </a:p>
        </p:txBody>
      </p:sp>
    </p:spTree>
    <p:extLst>
      <p:ext uri="{BB962C8B-B14F-4D97-AF65-F5344CB8AC3E}">
        <p14:creationId xmlns:p14="http://schemas.microsoft.com/office/powerpoint/2010/main" val="270037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C8FDB399-224C-4F62-96DA-605EF898AF8A}" type="slidenum">
              <a:rPr lang="zh-CN" altLang="en-US"/>
              <a:pPr>
                <a:defRPr/>
              </a:pPr>
              <a:t>‹#›</a:t>
            </a:fld>
            <a:endParaRPr lang="zh-CN" altLang="en-US"/>
          </a:p>
        </p:txBody>
      </p:sp>
    </p:spTree>
    <p:extLst>
      <p:ext uri="{BB962C8B-B14F-4D97-AF65-F5344CB8AC3E}">
        <p14:creationId xmlns:p14="http://schemas.microsoft.com/office/powerpoint/2010/main" val="4645433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E3D620D0-3967-490A-BEED-CCE1386EC8D6}" type="slidenum">
              <a:rPr lang="zh-CN" altLang="en-US"/>
              <a:pPr>
                <a:defRPr/>
              </a:pPr>
              <a:t>‹#›</a:t>
            </a:fld>
            <a:endParaRPr lang="zh-CN" altLang="en-US"/>
          </a:p>
        </p:txBody>
      </p:sp>
    </p:spTree>
    <p:extLst>
      <p:ext uri="{BB962C8B-B14F-4D97-AF65-F5344CB8AC3E}">
        <p14:creationId xmlns:p14="http://schemas.microsoft.com/office/powerpoint/2010/main" val="13763729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24A6C5E5-0985-417E-86D0-853755018857}" type="slidenum">
              <a:rPr lang="zh-CN" altLang="en-US"/>
              <a:pPr>
                <a:defRPr/>
              </a:pPr>
              <a:t>‹#›</a:t>
            </a:fld>
            <a:endParaRPr lang="zh-CN" altLang="en-US"/>
          </a:p>
        </p:txBody>
      </p:sp>
    </p:spTree>
    <p:extLst>
      <p:ext uri="{BB962C8B-B14F-4D97-AF65-F5344CB8AC3E}">
        <p14:creationId xmlns:p14="http://schemas.microsoft.com/office/powerpoint/2010/main" val="33252264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7CED7DB2-C9B0-44CA-B51D-80B2C774DADC}" type="slidenum">
              <a:rPr lang="zh-CN" altLang="en-US"/>
              <a:pPr>
                <a:defRPr/>
              </a:pPr>
              <a:t>‹#›</a:t>
            </a:fld>
            <a:endParaRPr lang="zh-CN" altLang="en-US"/>
          </a:p>
        </p:txBody>
      </p:sp>
    </p:spTree>
    <p:extLst>
      <p:ext uri="{BB962C8B-B14F-4D97-AF65-F5344CB8AC3E}">
        <p14:creationId xmlns:p14="http://schemas.microsoft.com/office/powerpoint/2010/main" val="26196921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a:ln/>
        </p:spPr>
        <p:txBody>
          <a:bodyPr/>
          <a:lstStyle>
            <a:lvl1pPr>
              <a:defRPr/>
            </a:lvl1pPr>
          </a:lstStyle>
          <a:p>
            <a:pPr>
              <a:defRPr/>
            </a:pPr>
            <a:endParaRPr lang="zh-CN" altLang="en-US"/>
          </a:p>
        </p:txBody>
      </p:sp>
      <p:sp>
        <p:nvSpPr>
          <p:cNvPr id="5" name="页脚占位符 4"/>
          <p:cNvSpPr>
            <a:spLocks noGrp="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ln/>
        </p:spPr>
        <p:txBody>
          <a:bodyPr/>
          <a:lstStyle>
            <a:lvl1pPr>
              <a:defRPr/>
            </a:lvl1pPr>
          </a:lstStyle>
          <a:p>
            <a:pPr>
              <a:defRPr/>
            </a:pPr>
            <a:fld id="{57C6122E-F74D-4D07-B494-A6C9AC202263}" type="slidenum">
              <a:rPr lang="zh-CN" altLang="en-US"/>
              <a:pPr>
                <a:defRPr/>
              </a:pPr>
              <a:t>‹#›</a:t>
            </a:fld>
            <a:endParaRPr lang="zh-CN" altLang="en-US"/>
          </a:p>
        </p:txBody>
      </p:sp>
    </p:spTree>
    <p:extLst>
      <p:ext uri="{BB962C8B-B14F-4D97-AF65-F5344CB8AC3E}">
        <p14:creationId xmlns:p14="http://schemas.microsoft.com/office/powerpoint/2010/main" val="157530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D196C2C8-4C02-4647-B524-4D9DFA535636}" type="slidenum">
              <a:rPr lang="zh-CN" altLang="en-US"/>
              <a:pPr>
                <a:defRPr/>
              </a:pPr>
              <a:t>‹#›</a:t>
            </a:fld>
            <a:endParaRPr lang="zh-CN" altLang="en-US"/>
          </a:p>
        </p:txBody>
      </p:sp>
    </p:spTree>
    <p:extLst>
      <p:ext uri="{BB962C8B-B14F-4D97-AF65-F5344CB8AC3E}">
        <p14:creationId xmlns:p14="http://schemas.microsoft.com/office/powerpoint/2010/main" val="151034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a:ln/>
        </p:spPr>
        <p:txBody>
          <a:bodyPr/>
          <a:lstStyle>
            <a:lvl1pPr>
              <a:defRPr/>
            </a:lvl1pPr>
          </a:lstStyle>
          <a:p>
            <a:pPr>
              <a:defRPr/>
            </a:pPr>
            <a:endParaRPr lang="zh-CN" altLang="en-US"/>
          </a:p>
        </p:txBody>
      </p:sp>
      <p:sp>
        <p:nvSpPr>
          <p:cNvPr id="8" name="页脚占位符 4"/>
          <p:cNvSpPr>
            <a:spLocks noGrp="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ln/>
        </p:spPr>
        <p:txBody>
          <a:bodyPr/>
          <a:lstStyle>
            <a:lvl1pPr>
              <a:defRPr/>
            </a:lvl1pPr>
          </a:lstStyle>
          <a:p>
            <a:pPr>
              <a:defRPr/>
            </a:pPr>
            <a:fld id="{735DD74B-7E9C-4EDF-BB2A-761727BD8A57}" type="slidenum">
              <a:rPr lang="zh-CN" altLang="en-US"/>
              <a:pPr>
                <a:defRPr/>
              </a:pPr>
              <a:t>‹#›</a:t>
            </a:fld>
            <a:endParaRPr lang="zh-CN" altLang="en-US"/>
          </a:p>
        </p:txBody>
      </p:sp>
    </p:spTree>
    <p:extLst>
      <p:ext uri="{BB962C8B-B14F-4D97-AF65-F5344CB8AC3E}">
        <p14:creationId xmlns:p14="http://schemas.microsoft.com/office/powerpoint/2010/main" val="308169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a:ln/>
        </p:spPr>
        <p:txBody>
          <a:bodyPr/>
          <a:lstStyle>
            <a:lvl1pPr>
              <a:defRPr/>
            </a:lvl1pPr>
          </a:lstStyle>
          <a:p>
            <a:pPr>
              <a:defRPr/>
            </a:pPr>
            <a:endParaRPr lang="zh-CN" altLang="en-US"/>
          </a:p>
        </p:txBody>
      </p:sp>
      <p:sp>
        <p:nvSpPr>
          <p:cNvPr id="4" name="页脚占位符 4"/>
          <p:cNvSpPr>
            <a:spLocks noGrp="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ln/>
        </p:spPr>
        <p:txBody>
          <a:bodyPr/>
          <a:lstStyle>
            <a:lvl1pPr>
              <a:defRPr/>
            </a:lvl1pPr>
          </a:lstStyle>
          <a:p>
            <a:pPr>
              <a:defRPr/>
            </a:pPr>
            <a:fld id="{45352DD2-79B3-4722-AB9A-540B5D614A1F}" type="slidenum">
              <a:rPr lang="zh-CN" altLang="en-US"/>
              <a:pPr>
                <a:defRPr/>
              </a:pPr>
              <a:t>‹#›</a:t>
            </a:fld>
            <a:endParaRPr lang="zh-CN" altLang="en-US"/>
          </a:p>
        </p:txBody>
      </p:sp>
    </p:spTree>
    <p:extLst>
      <p:ext uri="{BB962C8B-B14F-4D97-AF65-F5344CB8AC3E}">
        <p14:creationId xmlns:p14="http://schemas.microsoft.com/office/powerpoint/2010/main" val="136699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zh-CN" altLang="en-US"/>
          </a:p>
        </p:txBody>
      </p:sp>
      <p:sp>
        <p:nvSpPr>
          <p:cNvPr id="3" name="页脚占位符 4"/>
          <p:cNvSpPr>
            <a:spLocks noGrp="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ln/>
        </p:spPr>
        <p:txBody>
          <a:bodyPr/>
          <a:lstStyle>
            <a:lvl1pPr>
              <a:defRPr/>
            </a:lvl1pPr>
          </a:lstStyle>
          <a:p>
            <a:pPr>
              <a:defRPr/>
            </a:pPr>
            <a:fld id="{EB4E2BB9-72F4-4EA5-AEA8-121F03FD373E}" type="slidenum">
              <a:rPr lang="zh-CN" altLang="en-US"/>
              <a:pPr>
                <a:defRPr/>
              </a:pPr>
              <a:t>‹#›</a:t>
            </a:fld>
            <a:endParaRPr lang="zh-CN" altLang="en-US"/>
          </a:p>
        </p:txBody>
      </p:sp>
    </p:spTree>
    <p:extLst>
      <p:ext uri="{BB962C8B-B14F-4D97-AF65-F5344CB8AC3E}">
        <p14:creationId xmlns:p14="http://schemas.microsoft.com/office/powerpoint/2010/main" val="317554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B8349DA8-DEED-4F48-B879-4823DA1ECDDA}" type="slidenum">
              <a:rPr lang="zh-CN" altLang="en-US"/>
              <a:pPr>
                <a:defRPr/>
              </a:pPr>
              <a:t>‹#›</a:t>
            </a:fld>
            <a:endParaRPr lang="zh-CN" altLang="en-US"/>
          </a:p>
        </p:txBody>
      </p:sp>
    </p:spTree>
    <p:extLst>
      <p:ext uri="{BB962C8B-B14F-4D97-AF65-F5344CB8AC3E}">
        <p14:creationId xmlns:p14="http://schemas.microsoft.com/office/powerpoint/2010/main" val="212043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zh-CN" altLang="en-US"/>
          </a:p>
        </p:txBody>
      </p:sp>
      <p:sp>
        <p:nvSpPr>
          <p:cNvPr id="6" name="页脚占位符 4"/>
          <p:cNvSpPr>
            <a:spLocks noGrp="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ln/>
        </p:spPr>
        <p:txBody>
          <a:bodyPr/>
          <a:lstStyle>
            <a:lvl1pPr>
              <a:defRPr/>
            </a:lvl1pPr>
          </a:lstStyle>
          <a:p>
            <a:pPr>
              <a:defRPr/>
            </a:pPr>
            <a:fld id="{31B001BC-16A8-4044-B336-E9A3A184B10E}" type="slidenum">
              <a:rPr lang="zh-CN" altLang="en-US"/>
              <a:pPr>
                <a:defRPr/>
              </a:pPr>
              <a:t>‹#›</a:t>
            </a:fld>
            <a:endParaRPr lang="zh-CN" altLang="en-US"/>
          </a:p>
        </p:txBody>
      </p:sp>
    </p:spTree>
    <p:extLst>
      <p:ext uri="{BB962C8B-B14F-4D97-AF65-F5344CB8AC3E}">
        <p14:creationId xmlns:p14="http://schemas.microsoft.com/office/powerpoint/2010/main" val="1466232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1029"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9AB69F53-45E8-4EEA-9018-23B01554A14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2"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2053"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D72E3F37-CFBA-40E6-A578-0B43680272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6" name="日期占位符 3"/>
          <p:cNvSpPr>
            <a:spLocks noGrp="1"/>
          </p:cNvSpPr>
          <p:nvPr>
            <p:ph type="dt" sz="half" idx="2"/>
          </p:nvPr>
        </p:nvSpPr>
        <p:spPr>
          <a:xfrm>
            <a:off x="457200" y="6356350"/>
            <a:ext cx="2133600" cy="365125"/>
          </a:xfrm>
          <a:prstGeom prst="rect">
            <a:avLst/>
          </a:prstGeom>
          <a:noFill/>
          <a:ln w="9525">
            <a:noFill/>
            <a:miter/>
          </a:ln>
        </p:spPr>
        <p:txBody>
          <a:bodyPr anchor="ctr"/>
          <a:lstStyle>
            <a:lvl1pPr>
              <a:buFont typeface="Arial" pitchFamily="34" charset="0"/>
              <a:buNone/>
              <a:defRPr sz="1200" noProof="1">
                <a:solidFill>
                  <a:srgbClr val="898989"/>
                </a:solidFill>
                <a:latin typeface="Calibri" pitchFamily="34" charset="0"/>
                <a:ea typeface="宋体" charset="-122"/>
                <a:cs typeface="+mn-ea"/>
              </a:defRPr>
            </a:lvl1pPr>
          </a:lstStyle>
          <a:p>
            <a:pPr>
              <a:defRPr/>
            </a:pPr>
            <a:endParaRPr lang="zh-CN" altLang="en-US"/>
          </a:p>
        </p:txBody>
      </p:sp>
      <p:sp>
        <p:nvSpPr>
          <p:cNvPr id="3077" name="页脚占位符 4"/>
          <p:cNvSpPr>
            <a:spLocks noGrp="1"/>
          </p:cNvSpPr>
          <p:nvPr>
            <p:ph type="ftr" sz="quarter" idx="3"/>
          </p:nvPr>
        </p:nvSpPr>
        <p:spPr>
          <a:xfrm>
            <a:off x="3124200" y="6356350"/>
            <a:ext cx="2895600" cy="365125"/>
          </a:xfrm>
          <a:prstGeom prst="rect">
            <a:avLst/>
          </a:prstGeom>
          <a:noFill/>
          <a:ln w="9525">
            <a:noFill/>
            <a:miter/>
          </a:ln>
        </p:spPr>
        <p:txBody>
          <a:bodyPr anchor="ctr"/>
          <a:lstStyle>
            <a:lvl1pPr algn="ctr">
              <a:buFont typeface="Arial" pitchFamily="34" charset="0"/>
              <a:buNone/>
              <a:defRPr sz="1200" noProof="1">
                <a:solidFill>
                  <a:srgbClr val="898989"/>
                </a:solidFill>
                <a:latin typeface="Calibri" pitchFamily="34" charset="0"/>
              </a:defRPr>
            </a:lvl1pPr>
          </a:lstStyle>
          <a:p>
            <a:pPr>
              <a:defRPr/>
            </a:pPr>
            <a:endParaRPr lang="zh-CN" altLang="en-US"/>
          </a:p>
        </p:txBody>
      </p:sp>
      <p:sp>
        <p:nvSpPr>
          <p:cNvPr id="3078" name="灯片编号占位符 5"/>
          <p:cNvSpPr>
            <a:spLocks noGrp="1"/>
          </p:cNvSpPr>
          <p:nvPr>
            <p:ph type="sldNum" sz="quarter" idx="4"/>
          </p:nvPr>
        </p:nvSpPr>
        <p:spPr>
          <a:xfrm>
            <a:off x="6553200" y="6356350"/>
            <a:ext cx="2133600" cy="365125"/>
          </a:xfrm>
          <a:prstGeom prst="rect">
            <a:avLst/>
          </a:prstGeom>
          <a:noFill/>
          <a:ln w="9525">
            <a:noFill/>
            <a:miter/>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Calibri" pitchFamily="34" charset="0"/>
              </a:defRPr>
            </a:lvl1pPr>
          </a:lstStyle>
          <a:p>
            <a:pPr>
              <a:defRPr/>
            </a:pPr>
            <a:fld id="{8FDFB860-F343-4E08-ADB2-00D521E9714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ea typeface="宋体" pitchFamily="2" charset="-122"/>
        </a:defRPr>
      </a:lvl2pPr>
      <a:lvl3pPr algn="ctr" rtl="0" eaLnBrk="0" fontAlgn="base" hangingPunct="0">
        <a:spcBef>
          <a:spcPct val="0"/>
        </a:spcBef>
        <a:spcAft>
          <a:spcPct val="0"/>
        </a:spcAft>
        <a:defRPr sz="4400">
          <a:solidFill>
            <a:schemeClr val="tx1"/>
          </a:solidFill>
          <a:latin typeface="Arial" pitchFamily="34" charset="0"/>
          <a:ea typeface="宋体" pitchFamily="2" charset="-122"/>
        </a:defRPr>
      </a:lvl3pPr>
      <a:lvl4pPr algn="ctr" rtl="0" eaLnBrk="0" fontAlgn="base" hangingPunct="0">
        <a:spcBef>
          <a:spcPct val="0"/>
        </a:spcBef>
        <a:spcAft>
          <a:spcPct val="0"/>
        </a:spcAft>
        <a:defRPr sz="4400">
          <a:solidFill>
            <a:schemeClr val="tx1"/>
          </a:solidFill>
          <a:latin typeface="Arial" pitchFamily="34" charset="0"/>
          <a:ea typeface="宋体" pitchFamily="2" charset="-122"/>
        </a:defRPr>
      </a:lvl4pPr>
      <a:lvl5pPr algn="ctr"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extBox 3"/>
          <p:cNvSpPr txBox="1">
            <a:spLocks noChangeArrowheads="1"/>
          </p:cNvSpPr>
          <p:nvPr/>
        </p:nvSpPr>
        <p:spPr bwMode="auto">
          <a:xfrm>
            <a:off x="323850" y="3284538"/>
            <a:ext cx="8569325" cy="175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sz="5400" dirty="0" smtClean="0">
                <a:latin typeface="微软雅黑" pitchFamily="34" charset="-122"/>
                <a:ea typeface="微软雅黑" pitchFamily="34" charset="-122"/>
              </a:rPr>
              <a:t>		iOS10 新特性					</a:t>
            </a:r>
            <a:endParaRPr lang="zh-CN" altLang="en-US" sz="4000" dirty="0">
              <a:latin typeface="微软雅黑" pitchFamily="34" charset="-122"/>
              <a:ea typeface="微软雅黑" pitchFamily="34" charset="-122"/>
            </a:endParaRPr>
          </a:p>
        </p:txBody>
      </p:sp>
      <p:sp>
        <p:nvSpPr>
          <p:cNvPr id="4099" name="TextBox 4"/>
          <p:cNvSpPr txBox="1">
            <a:spLocks noChangeArrowheads="1"/>
          </p:cNvSpPr>
          <p:nvPr/>
        </p:nvSpPr>
        <p:spPr bwMode="auto">
          <a:xfrm>
            <a:off x="7187259" y="5085184"/>
            <a:ext cx="1883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2400" dirty="0" smtClean="0">
                <a:solidFill>
                  <a:srgbClr val="0D0D0D"/>
                </a:solidFill>
                <a:latin typeface="微软雅黑" pitchFamily="34" charset="-122"/>
                <a:ea typeface="微软雅黑" pitchFamily="34" charset="-122"/>
              </a:rPr>
              <a:t>2017</a:t>
            </a:r>
            <a:r>
              <a:rPr lang="zh-CN" altLang="en-US" sz="2400" dirty="0" smtClean="0">
                <a:solidFill>
                  <a:srgbClr val="0D0D0D"/>
                </a:solidFill>
                <a:latin typeface="微软雅黑" pitchFamily="34" charset="-122"/>
                <a:ea typeface="微软雅黑" pitchFamily="34" charset="-122"/>
              </a:rPr>
              <a:t>年</a:t>
            </a:r>
            <a:r>
              <a:rPr lang="en-US" altLang="zh-CN" sz="2400" dirty="0" smtClean="0">
                <a:solidFill>
                  <a:srgbClr val="0D0D0D"/>
                </a:solidFill>
                <a:latin typeface="微软雅黑" pitchFamily="34" charset="-122"/>
                <a:ea typeface="微软雅黑" pitchFamily="34" charset="-122"/>
              </a:rPr>
              <a:t>05</a:t>
            </a:r>
            <a:r>
              <a:rPr lang="zh-CN" altLang="en-US" sz="2400" dirty="0" smtClean="0">
                <a:solidFill>
                  <a:srgbClr val="0D0D0D"/>
                </a:solidFill>
                <a:latin typeface="微软雅黑" pitchFamily="34" charset="-122"/>
                <a:ea typeface="微软雅黑" pitchFamily="34" charset="-122"/>
              </a:rPr>
              <a:t>月</a:t>
            </a:r>
            <a:endParaRPr lang="zh-CN" altLang="en-US" sz="2400" dirty="0">
              <a:solidFill>
                <a:srgbClr val="0D0D0D"/>
              </a:solidFill>
              <a:latin typeface="微软雅黑" pitchFamily="34" charset="-122"/>
              <a:ea typeface="微软雅黑" pitchFamily="34" charset="-122"/>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smtClean="0">
                <a:solidFill>
                  <a:srgbClr val="C00000"/>
                </a:solidFill>
                <a:latin typeface="微软雅黑" pitchFamily="34" charset="-122"/>
                <a:ea typeface="微软雅黑" pitchFamily="34" charset="-122"/>
              </a:rPr>
              <a:t>8.Adapting to the True Tone Display</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3416320"/>
          </a:xfrm>
          <a:prstGeom prst="rect">
            <a:avLst/>
          </a:prstGeom>
          <a:noFill/>
        </p:spPr>
        <p:txBody>
          <a:bodyPr wrap="square" rtlCol="0">
            <a:spAutoFit/>
          </a:bodyPr>
          <a:lstStyle/>
          <a:p>
            <a:r>
              <a:rPr kumimoji="1" lang="en-US" altLang="zh-CN" dirty="0"/>
              <a:t>True Tone</a:t>
            </a:r>
            <a:r>
              <a:rPr kumimoji="1" lang="zh-CN" altLang="en-US" dirty="0"/>
              <a:t>显示屏使用环境光传感器自动调整显示屏的颜色和强度，使其与当前环境的照明条件相匹配。 为了确保您的应用程序与</a:t>
            </a:r>
            <a:r>
              <a:rPr kumimoji="1" lang="en-US" altLang="zh-CN" dirty="0"/>
              <a:t>True Tone</a:t>
            </a:r>
            <a:r>
              <a:rPr kumimoji="1" lang="zh-CN" altLang="en-US" dirty="0"/>
              <a:t>提供的标准颜色偏移良好，请将新的</a:t>
            </a:r>
            <a:r>
              <a:rPr kumimoji="1" lang="en-US" altLang="zh-CN" dirty="0" err="1"/>
              <a:t>UIWhitePointAdaptivityStyle</a:t>
            </a:r>
            <a:r>
              <a:rPr kumimoji="1" lang="zh-CN" altLang="en-US" dirty="0"/>
              <a:t>键添加到</a:t>
            </a:r>
            <a:r>
              <a:rPr kumimoji="1" lang="en-US" altLang="zh-CN" dirty="0" err="1"/>
              <a:t>Info.plist</a:t>
            </a:r>
            <a:r>
              <a:rPr kumimoji="1" lang="zh-CN" altLang="en-US" dirty="0"/>
              <a:t>文件中，以描述应用程序的主要可视内容。 例如：</a:t>
            </a:r>
          </a:p>
          <a:p>
            <a:endParaRPr kumimoji="1" lang="zh-CN" altLang="en-US" dirty="0"/>
          </a:p>
          <a:p>
            <a:r>
              <a:rPr kumimoji="1" lang="zh-CN" altLang="en-US" dirty="0"/>
              <a:t>如果您的应用程序是照片编辑应用程序，则色彩保真比自动调整环境白点更重要。 在这种情况下，您可以使用</a:t>
            </a:r>
            <a:r>
              <a:rPr kumimoji="1" lang="en-US" altLang="zh-CN" dirty="0" err="1"/>
              <a:t>UIWhitePointAdaptivityStylePhoto</a:t>
            </a:r>
            <a:r>
              <a:rPr kumimoji="1" lang="zh-CN" altLang="en-US" dirty="0"/>
              <a:t>样式来减少系统应用的</a:t>
            </a:r>
            <a:r>
              <a:rPr kumimoji="1" lang="en-US" altLang="zh-CN" dirty="0"/>
              <a:t>True Tone shift</a:t>
            </a:r>
            <a:r>
              <a:rPr kumimoji="1" lang="zh-CN" altLang="en-US" dirty="0"/>
              <a:t>的强度。</a:t>
            </a:r>
          </a:p>
          <a:p>
            <a:endParaRPr kumimoji="1" lang="zh-CN" altLang="en-US" dirty="0"/>
          </a:p>
          <a:p>
            <a:r>
              <a:rPr kumimoji="1" lang="zh-CN" altLang="en-US" dirty="0"/>
              <a:t>如果您的应用程序是阅读应用程序，则符合环境白点对用户有帮助。 在这种情况下，您可以使用</a:t>
            </a:r>
            <a:r>
              <a:rPr kumimoji="1" lang="en-US" altLang="zh-CN" dirty="0" err="1"/>
              <a:t>UIWhitePointAdaptivityStyleReading</a:t>
            </a:r>
            <a:r>
              <a:rPr kumimoji="1" lang="zh-CN" altLang="en-US" dirty="0"/>
              <a:t>样式来增加系统应用的</a:t>
            </a:r>
            <a:r>
              <a:rPr kumimoji="1" lang="en-US" altLang="zh-CN" dirty="0"/>
              <a:t>True Tone shift</a:t>
            </a:r>
            <a:r>
              <a:rPr kumimoji="1" lang="zh-CN" altLang="en-US" dirty="0"/>
              <a:t>的强度。</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9.App Search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352928" cy="2585323"/>
          </a:xfrm>
          <a:prstGeom prst="rect">
            <a:avLst/>
          </a:prstGeom>
          <a:noFill/>
        </p:spPr>
        <p:txBody>
          <a:bodyPr wrap="square" rtlCol="0">
            <a:spAutoFit/>
          </a:bodyPr>
          <a:lstStyle/>
          <a:p>
            <a:r>
              <a:rPr lang="en-US" altLang="zh-CN" dirty="0" err="1"/>
              <a:t>iOS</a:t>
            </a:r>
            <a:r>
              <a:rPr lang="en-US" altLang="zh-CN" dirty="0"/>
              <a:t> 10</a:t>
            </a:r>
            <a:r>
              <a:rPr lang="zh-CN" altLang="en-US" dirty="0"/>
              <a:t>和</a:t>
            </a:r>
            <a:r>
              <a:rPr lang="en-US" altLang="zh-CN" dirty="0"/>
              <a:t>Core Spotlight</a:t>
            </a:r>
            <a:r>
              <a:rPr lang="zh-CN" altLang="en-US" dirty="0"/>
              <a:t>框架为应用程序搜索引入了几项增强功能：</a:t>
            </a:r>
          </a:p>
          <a:p>
            <a:endParaRPr lang="zh-CN" altLang="en-US" dirty="0"/>
          </a:p>
          <a:p>
            <a:pPr marL="285750" indent="-285750">
              <a:buFont typeface="Arial"/>
              <a:buChar char="•"/>
            </a:pPr>
            <a:r>
              <a:rPr lang="zh-CN" altLang="en-US" dirty="0"/>
              <a:t>应用内搜索</a:t>
            </a:r>
          </a:p>
          <a:p>
            <a:pPr marL="285750" indent="-285750">
              <a:buFont typeface="Arial"/>
              <a:buChar char="•"/>
            </a:pPr>
            <a:endParaRPr lang="zh-CN" altLang="en-US" dirty="0"/>
          </a:p>
          <a:p>
            <a:pPr marL="285750" indent="-285750">
              <a:buFont typeface="Arial"/>
              <a:buChar char="•"/>
            </a:pPr>
            <a:r>
              <a:rPr lang="zh-CN" altLang="en-US" dirty="0" smtClean="0"/>
              <a:t>搜索延续</a:t>
            </a:r>
            <a:endParaRPr lang="en-US" altLang="zh-CN" dirty="0" smtClean="0"/>
          </a:p>
          <a:p>
            <a:endParaRPr lang="zh-CN" altLang="en-US" dirty="0"/>
          </a:p>
          <a:p>
            <a:pPr marL="285750" indent="-285750">
              <a:buFont typeface="Arial"/>
              <a:buChar char="•"/>
            </a:pPr>
            <a:r>
              <a:rPr lang="zh-CN" altLang="en-US" dirty="0"/>
              <a:t>众包深度链接流行与差异隐私</a:t>
            </a:r>
          </a:p>
          <a:p>
            <a:endParaRPr lang="zh-CN" altLang="en-US" dirty="0"/>
          </a:p>
          <a:p>
            <a:pPr marL="285750" indent="-285750">
              <a:buFont typeface="Arial"/>
              <a:buChar char="•"/>
            </a:pPr>
            <a:r>
              <a:rPr lang="zh-CN" altLang="en-US" dirty="0"/>
              <a:t>验证结果的可视化</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10.Widget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1754327"/>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为锁定屏幕引入了新的设计，现在显示小部件。 要确保您的窗口小部件在任何后台都看起来不错，您可以根据需要指定</a:t>
            </a:r>
            <a:r>
              <a:rPr kumimoji="1" lang="en-US" altLang="zh-CN" dirty="0" err="1"/>
              <a:t>widgetPrimaryVibrancyEffect</a:t>
            </a:r>
            <a:r>
              <a:rPr kumimoji="1" lang="zh-CN" altLang="en-US" dirty="0"/>
              <a:t>或</a:t>
            </a:r>
            <a:r>
              <a:rPr kumimoji="1" lang="en-US" altLang="zh-CN" dirty="0" err="1"/>
              <a:t>widgetSecondaryVibrancyEffect</a:t>
            </a:r>
            <a:r>
              <a:rPr kumimoji="1" lang="zh-CN" altLang="en-US" dirty="0"/>
              <a:t>（使用这些属性，而不是不推荐使用的</a:t>
            </a:r>
            <a:r>
              <a:rPr kumimoji="1" lang="en-US" altLang="zh-CN" dirty="0" err="1"/>
              <a:t>notificationCenterVibrancyEffect</a:t>
            </a:r>
            <a:r>
              <a:rPr kumimoji="1" lang="zh-CN" altLang="en-US" dirty="0"/>
              <a:t>属性）。 此外，小部件现在包括显示模式（由</a:t>
            </a:r>
            <a:r>
              <a:rPr kumimoji="1" lang="en-US" altLang="zh-CN" dirty="0" err="1"/>
              <a:t>NCWidgetDisplayMode</a:t>
            </a:r>
            <a:r>
              <a:rPr kumimoji="1" lang="zh-CN" altLang="en-US" dirty="0"/>
              <a:t>表示）的概念，它可以让您描述多少内容可用，并允许用户选择紧凑或展开的视图。</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11.Apple Pay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424936"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中，用户可以通过网站和通过与</a:t>
            </a:r>
            <a:r>
              <a:rPr lang="en-US" altLang="zh-CN" dirty="0" err="1"/>
              <a:t>Siri</a:t>
            </a:r>
            <a:r>
              <a:rPr lang="zh-CN" altLang="en-US" dirty="0"/>
              <a:t>和</a:t>
            </a:r>
            <a:r>
              <a:rPr lang="en-US" altLang="zh-CN" dirty="0"/>
              <a:t>Google Maps</a:t>
            </a:r>
            <a:r>
              <a:rPr lang="zh-CN" altLang="en-US" dirty="0"/>
              <a:t>的互动，使用</a:t>
            </a:r>
            <a:r>
              <a:rPr lang="en-US" altLang="zh-CN" dirty="0"/>
              <a:t>Apple Pay</a:t>
            </a:r>
            <a:r>
              <a:rPr lang="zh-CN" altLang="en-US" dirty="0"/>
              <a:t>进行简单安全的付款。对于开发人员，</a:t>
            </a:r>
            <a:r>
              <a:rPr lang="en-US" altLang="zh-CN" dirty="0" err="1"/>
              <a:t>iOS</a:t>
            </a:r>
            <a:r>
              <a:rPr lang="en-US" altLang="zh-CN" dirty="0"/>
              <a:t> 10</a:t>
            </a:r>
            <a:r>
              <a:rPr lang="zh-CN" altLang="en-US" dirty="0"/>
              <a:t>引入了可以在</a:t>
            </a:r>
            <a:r>
              <a:rPr lang="en-US" altLang="zh-CN" dirty="0" err="1"/>
              <a:t>iOS</a:t>
            </a:r>
            <a:r>
              <a:rPr lang="zh-CN" altLang="en-US" dirty="0"/>
              <a:t>和</a:t>
            </a:r>
            <a:r>
              <a:rPr lang="en-US" altLang="zh-CN" dirty="0" err="1"/>
              <a:t>WatchOS</a:t>
            </a:r>
            <a:r>
              <a:rPr lang="zh-CN" altLang="en-US" dirty="0"/>
              <a:t>中运行的代码中使用的新</a:t>
            </a:r>
            <a:r>
              <a:rPr lang="en-US" altLang="zh-CN" dirty="0"/>
              <a:t>API</a:t>
            </a:r>
            <a:r>
              <a:rPr lang="zh-CN" altLang="en-US" dirty="0"/>
              <a:t>，支持动态支付网络的功能，以及新的沙箱测试环境。</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12.Security and Privacy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124744"/>
            <a:ext cx="7870472" cy="5909311"/>
          </a:xfrm>
          <a:prstGeom prst="rect">
            <a:avLst/>
          </a:prstGeom>
          <a:noFill/>
        </p:spPr>
        <p:txBody>
          <a:bodyPr wrap="square" rtlCol="0">
            <a:spAutoFit/>
          </a:bodyPr>
          <a:lstStyle/>
          <a:p>
            <a:r>
              <a:rPr lang="en-US" altLang="zh-CN" dirty="0" err="1"/>
              <a:t>iOS</a:t>
            </a:r>
            <a:r>
              <a:rPr lang="en-US" altLang="zh-CN" dirty="0"/>
              <a:t> 10</a:t>
            </a:r>
            <a:r>
              <a:rPr lang="zh-CN" altLang="en-US" dirty="0"/>
              <a:t>引入了几个更改和添加，可帮助您提高代码的安全性并维护用户数据的隐私</a:t>
            </a:r>
            <a:r>
              <a:rPr lang="zh-CN" altLang="en-US" dirty="0" smtClean="0"/>
              <a:t>。</a:t>
            </a:r>
            <a:endParaRPr lang="en-US" altLang="zh-CN" dirty="0" smtClean="0"/>
          </a:p>
          <a:p>
            <a:endParaRPr kumimoji="1" lang="en-US" altLang="zh-CN" dirty="0"/>
          </a:p>
          <a:p>
            <a:r>
              <a:rPr lang="en-US" altLang="zh-CN" dirty="0" err="1"/>
              <a:t>Info.plist</a:t>
            </a:r>
            <a:r>
              <a:rPr lang="zh-CN" altLang="en-US" dirty="0"/>
              <a:t>文件的新的</a:t>
            </a:r>
            <a:r>
              <a:rPr lang="en-US" altLang="zh-CN" dirty="0" err="1"/>
              <a:t>NSAllowsArbitraryLoadsInWebContent</a:t>
            </a:r>
            <a:r>
              <a:rPr lang="zh-CN" altLang="en-US" dirty="0"/>
              <a:t>密钥为您提供了一种方便的方式来允许任意网页加载工作，同时为您的其他应用程序保留</a:t>
            </a:r>
            <a:r>
              <a:rPr lang="en-US" altLang="zh-CN" dirty="0"/>
              <a:t>ATS</a:t>
            </a:r>
            <a:r>
              <a:rPr lang="zh-CN" altLang="en-US" dirty="0" smtClean="0"/>
              <a:t>保护</a:t>
            </a:r>
            <a:endParaRPr lang="en-US" altLang="zh-CN" dirty="0" smtClean="0"/>
          </a:p>
          <a:p>
            <a:endParaRPr kumimoji="1" lang="en-US" altLang="zh-CN" dirty="0"/>
          </a:p>
          <a:p>
            <a:r>
              <a:rPr lang="en-US" altLang="zh-CN" dirty="0" err="1"/>
              <a:t>SecKey</a:t>
            </a:r>
            <a:r>
              <a:rPr lang="en-US" altLang="zh-CN" dirty="0"/>
              <a:t> API</a:t>
            </a:r>
            <a:r>
              <a:rPr lang="zh-CN" altLang="en-US" dirty="0"/>
              <a:t>包括对非对称密钥</a:t>
            </a:r>
            <a:r>
              <a:rPr lang="zh-CN" altLang="en-US" dirty="0" smtClean="0"/>
              <a:t>生成的改进</a:t>
            </a:r>
            <a:endParaRPr lang="en-US" altLang="zh-CN" dirty="0" smtClean="0"/>
          </a:p>
          <a:p>
            <a:endParaRPr kumimoji="1" lang="en-US" altLang="zh-CN" dirty="0"/>
          </a:p>
          <a:p>
            <a:r>
              <a:rPr lang="zh-CN" altLang="en-US" dirty="0"/>
              <a:t>所有</a:t>
            </a:r>
            <a:r>
              <a:rPr lang="en-US" altLang="zh-CN" dirty="0"/>
              <a:t>SSL / TLS</a:t>
            </a:r>
            <a:r>
              <a:rPr lang="zh-CN" altLang="en-US" dirty="0"/>
              <a:t>连接的</a:t>
            </a:r>
            <a:r>
              <a:rPr lang="en-US" altLang="zh-CN" dirty="0"/>
              <a:t>RC4</a:t>
            </a:r>
            <a:r>
              <a:rPr lang="zh-CN" altLang="en-US" dirty="0"/>
              <a:t>对称密码套件默认情况下都被禁用，</a:t>
            </a:r>
            <a:r>
              <a:rPr lang="en-US" altLang="zh-CN" dirty="0"/>
              <a:t>Secure Transports API</a:t>
            </a:r>
            <a:r>
              <a:rPr lang="zh-CN" altLang="en-US" dirty="0"/>
              <a:t>中不再支持</a:t>
            </a:r>
            <a:r>
              <a:rPr lang="en-US" altLang="zh-CN" dirty="0"/>
              <a:t>SSLv3</a:t>
            </a:r>
            <a:r>
              <a:rPr lang="zh-CN" altLang="en-US" dirty="0"/>
              <a:t>。建议您尽快停止使用</a:t>
            </a:r>
            <a:r>
              <a:rPr lang="en-US" altLang="zh-CN" dirty="0"/>
              <a:t>SHA-1</a:t>
            </a:r>
            <a:r>
              <a:rPr lang="zh-CN" altLang="en-US" dirty="0"/>
              <a:t>和</a:t>
            </a:r>
            <a:r>
              <a:rPr lang="en-US" altLang="zh-CN" dirty="0"/>
              <a:t>3DES</a:t>
            </a:r>
            <a:r>
              <a:rPr lang="zh-CN" altLang="en-US" dirty="0"/>
              <a:t>加密算法</a:t>
            </a:r>
            <a:r>
              <a:rPr lang="zh-CN" altLang="en-US" dirty="0" smtClean="0"/>
              <a:t>。</a:t>
            </a:r>
            <a:endParaRPr lang="en-US" altLang="zh-CN" dirty="0" smtClean="0"/>
          </a:p>
          <a:p>
            <a:endParaRPr lang="en-US" altLang="zh-CN" dirty="0"/>
          </a:p>
          <a:p>
            <a:r>
              <a:rPr lang="en-US" altLang="zh-CN" dirty="0" err="1"/>
              <a:t>UIPasteboard</a:t>
            </a:r>
            <a:r>
              <a:rPr lang="zh-CN" altLang="en-US" dirty="0"/>
              <a:t>类支持剪贴板功能，允许用户在设备之间复制和粘贴，并且包括可用于将粘贴板限制到特定设备的</a:t>
            </a:r>
            <a:r>
              <a:rPr lang="en-US" altLang="zh-CN" dirty="0"/>
              <a:t>API</a:t>
            </a:r>
            <a:r>
              <a:rPr lang="zh-CN" altLang="en-US" dirty="0"/>
              <a:t>，并设置过期时间戳，之后粘贴板被清除。另外，命名的粘贴板不再是持久的，而应该使用共享容器，而“查找”粘贴板（即由</a:t>
            </a:r>
            <a:r>
              <a:rPr lang="en-US" altLang="zh-CN" dirty="0" err="1"/>
              <a:t>UIPasteboardNameFind</a:t>
            </a:r>
            <a:r>
              <a:rPr lang="zh-CN" altLang="en-US" dirty="0"/>
              <a:t>常量标识的粘贴板）不可用。</a:t>
            </a:r>
          </a:p>
          <a:p>
            <a:endParaRPr lang="en-US" altLang="zh-CN" dirty="0" smtClean="0"/>
          </a:p>
          <a:p>
            <a:endParaRPr lang="en-US" altLang="zh-CN" dirty="0"/>
          </a:p>
          <a:p>
            <a:endParaRPr lang="zh-CN" altLang="en-US" dirty="0"/>
          </a:p>
          <a:p>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13.CallKit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280920" cy="2069542"/>
          </a:xfrm>
          <a:prstGeom prst="rect">
            <a:avLst/>
          </a:prstGeom>
          <a:noFill/>
        </p:spPr>
        <p:txBody>
          <a:bodyPr wrap="square" rtlCol="0">
            <a:spAutoFit/>
          </a:bodyPr>
          <a:lstStyle/>
          <a:p>
            <a:r>
              <a:rPr kumimoji="1" lang="en-US" altLang="zh-CN" dirty="0" err="1"/>
              <a:t>CallKit</a:t>
            </a:r>
            <a:r>
              <a:rPr kumimoji="1" lang="zh-CN" altLang="en-US" dirty="0"/>
              <a:t>框架（</a:t>
            </a:r>
            <a:r>
              <a:rPr kumimoji="1" lang="en-US" altLang="zh-CN" dirty="0" err="1"/>
              <a:t>CallKit.framework</a:t>
            </a:r>
            <a:r>
              <a:rPr kumimoji="1" lang="zh-CN" altLang="en-US" dirty="0"/>
              <a:t>）使</a:t>
            </a:r>
            <a:r>
              <a:rPr kumimoji="1" lang="en-US" altLang="zh-CN" dirty="0"/>
              <a:t>VoIP</a:t>
            </a:r>
            <a:r>
              <a:rPr kumimoji="1" lang="zh-CN" altLang="en-US" dirty="0"/>
              <a:t>应用程序与</a:t>
            </a:r>
            <a:r>
              <a:rPr kumimoji="1" lang="en-US" altLang="zh-CN" dirty="0"/>
              <a:t>iPhone UI</a:t>
            </a:r>
            <a:r>
              <a:rPr kumimoji="1" lang="zh-CN" altLang="en-US" dirty="0"/>
              <a:t>集成，并为用户提供了一个很好的体验。 使用此框架让用户在锁定屏幕上查看和应答传入的</a:t>
            </a:r>
            <a:r>
              <a:rPr kumimoji="1" lang="en-US" altLang="zh-CN" dirty="0"/>
              <a:t>VoIP</a:t>
            </a:r>
            <a:r>
              <a:rPr kumimoji="1" lang="zh-CN" altLang="en-US" dirty="0"/>
              <a:t>呼叫，并通过“电话”应用的“收藏夹”和“缩略图”视图管理来自</a:t>
            </a:r>
            <a:r>
              <a:rPr kumimoji="1" lang="en-US" altLang="zh-CN" dirty="0"/>
              <a:t>VoIP</a:t>
            </a:r>
            <a:r>
              <a:rPr kumimoji="1" lang="zh-CN" altLang="en-US" dirty="0"/>
              <a:t>呼叫的联系人。</a:t>
            </a:r>
          </a:p>
          <a:p>
            <a:endParaRPr kumimoji="1" lang="zh-CN" altLang="en-US" dirty="0"/>
          </a:p>
          <a:p>
            <a:r>
              <a:rPr kumimoji="1" lang="en-US" altLang="zh-CN" dirty="0" err="1"/>
              <a:t>CallKit</a:t>
            </a:r>
            <a:r>
              <a:rPr kumimoji="1" lang="zh-CN" altLang="en-US" dirty="0"/>
              <a:t>还引入了支持呼叫阻止和呼叫者识别的应用程序扩展。 您可以创建一个可以将电话号码与名称相关联的应用程序扩展名，或者告诉系统何时应该阻止号码。</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14.News Publisher Enhancements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136904" cy="646331"/>
          </a:xfrm>
          <a:prstGeom prst="rect">
            <a:avLst/>
          </a:prstGeom>
          <a:noFill/>
        </p:spPr>
        <p:txBody>
          <a:bodyPr wrap="square" rtlCol="0">
            <a:spAutoFit/>
          </a:bodyPr>
          <a:lstStyle/>
          <a:p>
            <a:r>
              <a:rPr kumimoji="1" lang="zh-CN" altLang="en-US" dirty="0"/>
              <a:t>新闻出版商可以轻松地使用苹果新闻格式向</a:t>
            </a:r>
            <a:r>
              <a:rPr kumimoji="1" lang="en-US" altLang="zh-CN" dirty="0"/>
              <a:t>Apple News</a:t>
            </a:r>
            <a:r>
              <a:rPr kumimoji="1" lang="zh-CN" altLang="en-US" dirty="0"/>
              <a:t>提供精美的新闻，杂志和网络内容。 任何人都可以从主要杂志或新闻机构注册到独立出版商和博主</a:t>
            </a:r>
            <a:r>
              <a:rPr kumimoji="1" lang="zh-CN" altLang="en-US" dirty="0" smtClean="0"/>
              <a:t>。</a:t>
            </a:r>
            <a:endParaRPr kumimoji="1" lang="zh-CN" altLang="en-US" dirty="0"/>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15.Video Subscriber Account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引入了视频订阅者帐户框架（</a:t>
            </a:r>
            <a:r>
              <a:rPr kumimoji="1" lang="en-US" altLang="zh-CN" dirty="0" err="1"/>
              <a:t>VideoSubscriberAccount.framework</a:t>
            </a:r>
            <a:r>
              <a:rPr kumimoji="1" lang="zh-CN" altLang="en-US" dirty="0"/>
              <a:t>），以帮助支持经过认证的流媒体或认证视频（也称为</a:t>
            </a:r>
            <a:r>
              <a:rPr kumimoji="1" lang="en-US" altLang="zh-CN" dirty="0"/>
              <a:t>TV Everywhere</a:t>
            </a:r>
            <a:r>
              <a:rPr kumimoji="1" lang="zh-CN" altLang="en-US" dirty="0"/>
              <a:t>）的应用程序与其有线或卫星电视提供商进行身份验证。 在此框架中使用</a:t>
            </a:r>
            <a:r>
              <a:rPr kumimoji="1" lang="en-US" altLang="zh-CN" dirty="0"/>
              <a:t>API</a:t>
            </a:r>
            <a:r>
              <a:rPr kumimoji="1" lang="zh-CN" altLang="en-US" dirty="0"/>
              <a:t>可以帮助您支持用户登录一次的单一登录体验，以解锁其订阅支持的所有流式视频应用程序的访问。</a:t>
            </a:r>
          </a:p>
        </p:txBody>
      </p:sp>
    </p:spTree>
    <p:extLst>
      <p:ext uri="{BB962C8B-B14F-4D97-AF65-F5344CB8AC3E}">
        <p14:creationId xmlns:p14="http://schemas.microsoft.com/office/powerpoint/2010/main" val="20134535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16.App Extensions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052736"/>
            <a:ext cx="8136904" cy="4801315"/>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引入了几个新的扩展点，您可以为其创建应用程序扩展名，例如</a:t>
            </a:r>
            <a:r>
              <a:rPr kumimoji="1" lang="zh-CN" altLang="en-US" dirty="0" smtClean="0"/>
              <a:t>：</a:t>
            </a:r>
            <a:endParaRPr kumimoji="1" lang="zh-CN" altLang="en-US" dirty="0"/>
          </a:p>
          <a:p>
            <a:r>
              <a:rPr kumimoji="1" lang="en-US" altLang="zh-CN" dirty="0"/>
              <a:t>1. Call Directory</a:t>
            </a:r>
            <a:r>
              <a:rPr kumimoji="1" lang="zh-CN" altLang="en-US" dirty="0" smtClean="0"/>
              <a:t>呼叫目录</a:t>
            </a:r>
            <a:endParaRPr kumimoji="1" lang="zh-CN" altLang="en-US" dirty="0"/>
          </a:p>
          <a:p>
            <a:r>
              <a:rPr kumimoji="1" lang="en-US" altLang="zh-CN" dirty="0"/>
              <a:t>2. </a:t>
            </a:r>
            <a:r>
              <a:rPr kumimoji="1" lang="en-US" altLang="zh-CN" dirty="0" smtClean="0"/>
              <a:t>Intents</a:t>
            </a:r>
            <a:r>
              <a:rPr kumimoji="1" lang="zh-CN" altLang="en-US" dirty="0" smtClean="0"/>
              <a:t> </a:t>
            </a:r>
            <a:endParaRPr kumimoji="1" lang="zh-CN" altLang="en-US" dirty="0"/>
          </a:p>
          <a:p>
            <a:r>
              <a:rPr kumimoji="1" lang="en-US" altLang="zh-CN" dirty="0"/>
              <a:t>3. Intents </a:t>
            </a:r>
            <a:r>
              <a:rPr kumimoji="1" lang="en-US" altLang="zh-CN" dirty="0" smtClean="0"/>
              <a:t>UI</a:t>
            </a:r>
            <a:endParaRPr kumimoji="1" lang="en-US" altLang="zh-CN" dirty="0"/>
          </a:p>
          <a:p>
            <a:r>
              <a:rPr kumimoji="1" lang="en-US" altLang="zh-CN" dirty="0"/>
              <a:t>4. </a:t>
            </a:r>
            <a:r>
              <a:rPr kumimoji="1" lang="en-US" altLang="zh-CN" dirty="0" smtClean="0"/>
              <a:t>Messages</a:t>
            </a:r>
            <a:endParaRPr kumimoji="1" lang="zh-CN" altLang="en-US" dirty="0"/>
          </a:p>
          <a:p>
            <a:r>
              <a:rPr kumimoji="1" lang="en-US" altLang="zh-CN" dirty="0"/>
              <a:t>5. Notification </a:t>
            </a:r>
            <a:r>
              <a:rPr kumimoji="1" lang="en-US" altLang="zh-CN" dirty="0" smtClean="0"/>
              <a:t>Content</a:t>
            </a:r>
            <a:endParaRPr kumimoji="1" lang="zh-CN" altLang="en-US" dirty="0"/>
          </a:p>
          <a:p>
            <a:r>
              <a:rPr kumimoji="1" lang="en-US" altLang="zh-CN" dirty="0"/>
              <a:t>6. Notification Service</a:t>
            </a:r>
            <a:endParaRPr kumimoji="1" lang="zh-CN" altLang="en-US" dirty="0"/>
          </a:p>
          <a:p>
            <a:r>
              <a:rPr kumimoji="1" lang="en-US" altLang="zh-CN" dirty="0"/>
              <a:t>7. Sticker </a:t>
            </a:r>
            <a:r>
              <a:rPr kumimoji="1" lang="en-US" altLang="zh-CN" dirty="0" smtClean="0"/>
              <a:t>Pack</a:t>
            </a:r>
            <a:endParaRPr kumimoji="1" lang="zh-CN" altLang="en-US" dirty="0"/>
          </a:p>
          <a:p>
            <a:r>
              <a:rPr kumimoji="1" lang="zh-CN" altLang="en-US" dirty="0"/>
              <a:t>此外，</a:t>
            </a:r>
            <a:r>
              <a:rPr kumimoji="1" lang="en-US" altLang="zh-CN" dirty="0" err="1"/>
              <a:t>iOS</a:t>
            </a:r>
            <a:r>
              <a:rPr kumimoji="1" lang="en-US" altLang="zh-CN" dirty="0"/>
              <a:t> 10</a:t>
            </a:r>
            <a:r>
              <a:rPr kumimoji="1" lang="zh-CN" altLang="en-US" dirty="0"/>
              <a:t>还包含以下针对第三方键盘应用程序扩展功能的增强功能</a:t>
            </a:r>
            <a:r>
              <a:rPr kumimoji="1" lang="zh-CN" altLang="en-US" dirty="0" smtClean="0"/>
              <a:t>：</a:t>
            </a:r>
            <a:endParaRPr kumimoji="1" lang="zh-CN" altLang="en-US" dirty="0"/>
          </a:p>
          <a:p>
            <a:r>
              <a:rPr kumimoji="1" lang="zh-CN" altLang="en-US" dirty="0"/>
              <a:t>您可以使用</a:t>
            </a:r>
            <a:r>
              <a:rPr kumimoji="1" lang="en-US" altLang="zh-CN" dirty="0" err="1"/>
              <a:t>UITextDocumentProxy</a:t>
            </a:r>
            <a:r>
              <a:rPr kumimoji="1" lang="zh-CN" altLang="en-US" dirty="0"/>
              <a:t>类的</a:t>
            </a:r>
            <a:r>
              <a:rPr kumimoji="1" lang="en-US" altLang="zh-CN" dirty="0" err="1"/>
              <a:t>documentInputMode</a:t>
            </a:r>
            <a:r>
              <a:rPr kumimoji="1" lang="zh-CN" altLang="en-US" dirty="0"/>
              <a:t>属性来自动检测文档的输入语言，并更改键盘扩展以与该语言对齐（如果支持）。当您以这种方式检测输入语言时，您可以进行每语言键盘切换，例如内置于消息中的内容</a:t>
            </a:r>
            <a:r>
              <a:rPr kumimoji="1" lang="zh-CN" altLang="en-US" dirty="0" smtClean="0"/>
              <a:t>。</a:t>
            </a:r>
            <a:endParaRPr kumimoji="1" lang="zh-CN" altLang="en-US" dirty="0"/>
          </a:p>
          <a:p>
            <a:r>
              <a:rPr kumimoji="1" lang="zh-CN" altLang="en-US" dirty="0"/>
              <a:t>新的</a:t>
            </a:r>
            <a:r>
              <a:rPr kumimoji="1" lang="en-US" altLang="zh-CN" dirty="0" err="1"/>
              <a:t>handleInputModeListFromView</a:t>
            </a:r>
            <a:r>
              <a:rPr kumimoji="1" lang="zh-CN" altLang="en-US" dirty="0"/>
              <a:t>：</a:t>
            </a:r>
            <a:r>
              <a:rPr kumimoji="1" lang="en-US" altLang="zh-CN" dirty="0" err="1"/>
              <a:t>withEvent</a:t>
            </a:r>
            <a:r>
              <a:rPr kumimoji="1" lang="zh-CN" altLang="en-US" dirty="0"/>
              <a:t>：方法让键盘扩展显示系统的键盘选择器菜单（即全球关键菜单）</a:t>
            </a:r>
            <a:r>
              <a:rPr kumimoji="1" lang="zh-CN" altLang="en-US" dirty="0" smtClean="0"/>
              <a:t>。</a:t>
            </a:r>
            <a:endParaRPr kumimoji="1" lang="zh-CN" altLang="en-US" dirty="0"/>
          </a:p>
          <a:p>
            <a:r>
              <a:rPr kumimoji="1" lang="zh-CN" altLang="en-US" dirty="0"/>
              <a:t>键盘扩展应该将地球钥匙放置在与每个方向的系统地球仪相同的位置。另外，如果您需要提供自定义键 </a:t>
            </a:r>
            <a:r>
              <a:rPr kumimoji="1" lang="en-US" altLang="zh-CN" dirty="0"/>
              <a:t>- </a:t>
            </a:r>
            <a:r>
              <a:rPr kumimoji="1" lang="zh-CN" altLang="en-US" dirty="0"/>
              <a:t>例如，启用键盘设置，您应该将该键放在与系统键盘中的听写键相同的位置。</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17.Additional Framework Changes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2"/>
          </a:xfrm>
          <a:prstGeom prst="rect">
            <a:avLst/>
          </a:prstGeom>
          <a:noFill/>
        </p:spPr>
        <p:txBody>
          <a:bodyPr wrap="square" rtlCol="0">
            <a:spAutoFit/>
          </a:bodyPr>
          <a:lstStyle/>
          <a:p>
            <a:r>
              <a:rPr kumimoji="1" lang="zh-CN" altLang="en-US" dirty="0"/>
              <a:t>除了上述主要变化之外，</a:t>
            </a:r>
            <a:r>
              <a:rPr kumimoji="1" lang="en-US" altLang="zh-CN" dirty="0" err="1"/>
              <a:t>iOS</a:t>
            </a:r>
            <a:r>
              <a:rPr kumimoji="1" lang="en-US" altLang="zh-CN" dirty="0"/>
              <a:t> 10</a:t>
            </a:r>
            <a:r>
              <a:rPr kumimoji="1" lang="zh-CN" altLang="en-US" dirty="0"/>
              <a:t>还包括许多其他改进</a:t>
            </a:r>
            <a:r>
              <a:rPr kumimoji="1" lang="zh-CN" altLang="en-US" dirty="0" smtClean="0"/>
              <a:t>。</a:t>
            </a:r>
            <a:endParaRPr kumimoji="1" lang="en-US" altLang="zh-CN" dirty="0" smtClean="0"/>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a:effectLst>
            <a:glow rad="1016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7" y="162560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417666096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Camera Capture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1477328"/>
          </a:xfrm>
          <a:prstGeom prst="rect">
            <a:avLst/>
          </a:prstGeom>
          <a:noFill/>
        </p:spPr>
        <p:txBody>
          <a:bodyPr wrap="square" rtlCol="0">
            <a:spAutoFit/>
          </a:bodyPr>
          <a:lstStyle/>
          <a:p>
            <a:r>
              <a:rPr lang="en-US" altLang="zh-CN" dirty="0"/>
              <a:t>iPhone 7 Plus</a:t>
            </a:r>
            <a:r>
              <a:rPr lang="zh-CN" altLang="en-US" dirty="0"/>
              <a:t>包括一个双摄像头，它将单独的广角摄像头和长焦摄像头组合在一起，作为单个捕获设备。当使用双摄像头设备时，</a:t>
            </a:r>
            <a:r>
              <a:rPr lang="en-US" altLang="zh-CN" dirty="0" err="1"/>
              <a:t>iOS</a:t>
            </a:r>
            <a:r>
              <a:rPr lang="zh-CN" altLang="en-US" dirty="0"/>
              <a:t>会根据光线水平，缩放因子和其他条件自动使用两个或两个摄像机，以捕获最高质量的图像。当您使用</a:t>
            </a:r>
            <a:r>
              <a:rPr lang="en-US" altLang="zh-CN" dirty="0" err="1"/>
              <a:t>AVCaptureDevice</a:t>
            </a:r>
            <a:r>
              <a:rPr lang="zh-CN" altLang="en-US" dirty="0"/>
              <a:t>类进行视频或照片捕获时，您可以选择使用双摄像头设备获得这些功能，或者仅专门使用广角摄像机或长焦摄像机进行更多手动控制。</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17.2 </a:t>
            </a:r>
            <a:r>
              <a:rPr lang="en-US" altLang="zh-CN" sz="3200" b="1" dirty="0" err="1">
                <a:solidFill>
                  <a:srgbClr val="C00000"/>
                </a:solidFill>
                <a:latin typeface="微软雅黑" pitchFamily="34" charset="-122"/>
                <a:ea typeface="微软雅黑" pitchFamily="34" charset="-122"/>
              </a:rPr>
              <a:t>AVFoundation</a:t>
            </a:r>
            <a:r>
              <a:rPr lang="en-US" altLang="zh-CN" sz="3200" b="1" dirty="0">
                <a:solidFill>
                  <a:srgbClr val="C00000"/>
                </a:solidFill>
                <a:latin typeface="微软雅黑" pitchFamily="34" charset="-122"/>
                <a:ea typeface="微软雅黑" pitchFamily="34" charset="-122"/>
              </a:rPr>
              <a:t> Media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kumimoji="1" lang="en-US" altLang="zh-CN" dirty="0" err="1"/>
              <a:t>AVFoundation</a:t>
            </a:r>
            <a:r>
              <a:rPr kumimoji="1" lang="zh-CN" altLang="en-US" dirty="0"/>
              <a:t>框架（</a:t>
            </a:r>
            <a:r>
              <a:rPr kumimoji="1" lang="en-US" altLang="zh-CN" dirty="0" err="1"/>
              <a:t>AVFoundation.framework</a:t>
            </a:r>
            <a:r>
              <a:rPr kumimoji="1" lang="zh-CN" altLang="en-US" dirty="0"/>
              <a:t>）中的媒体播放和编辑子系统包括以下增强功能：</a:t>
            </a:r>
          </a:p>
          <a:p>
            <a:endParaRPr kumimoji="1" lang="zh-CN" altLang="en-US" dirty="0"/>
          </a:p>
          <a:p>
            <a:r>
              <a:rPr kumimoji="1" lang="zh-CN" altLang="en-US" dirty="0"/>
              <a:t>您不再需要为</a:t>
            </a:r>
            <a:r>
              <a:rPr kumimoji="1" lang="en-US" altLang="zh-CN" dirty="0" err="1"/>
              <a:t>AVPlayerItem</a:t>
            </a:r>
            <a:r>
              <a:rPr kumimoji="1" lang="zh-CN" altLang="en-US" dirty="0"/>
              <a:t>实现不同的行为，具体取决于内容是电影文件还是</a:t>
            </a:r>
            <a:r>
              <a:rPr kumimoji="1" lang="en-US" altLang="zh-CN" dirty="0"/>
              <a:t>HLS</a:t>
            </a:r>
            <a:r>
              <a:rPr kumimoji="1" lang="zh-CN" altLang="en-US" dirty="0"/>
              <a:t>内容。 在</a:t>
            </a:r>
            <a:r>
              <a:rPr kumimoji="1" lang="en-US" altLang="zh-CN" dirty="0" err="1"/>
              <a:t>iOS</a:t>
            </a:r>
            <a:r>
              <a:rPr kumimoji="1" lang="en-US" altLang="zh-CN" dirty="0"/>
              <a:t> 10</a:t>
            </a:r>
            <a:r>
              <a:rPr kumimoji="1" lang="zh-CN" altLang="en-US" dirty="0"/>
              <a:t>之间或之后连接的应用程序中，您只需设置速率属性，</a:t>
            </a:r>
            <a:r>
              <a:rPr kumimoji="1" lang="en-US" altLang="zh-CN" dirty="0" err="1"/>
              <a:t>AVFoundation</a:t>
            </a:r>
            <a:r>
              <a:rPr kumimoji="1" lang="zh-CN" altLang="en-US" dirty="0"/>
              <a:t>就可以确定何时有足够的内容被缓冲播放而不停顿。</a:t>
            </a:r>
          </a:p>
          <a:p>
            <a:endParaRPr kumimoji="1" lang="zh-CN" altLang="en-US" dirty="0"/>
          </a:p>
          <a:p>
            <a:r>
              <a:rPr kumimoji="1" lang="en-US" altLang="zh-CN" dirty="0" err="1"/>
              <a:t>AVPlayerLooper</a:t>
            </a:r>
            <a:r>
              <a:rPr kumimoji="1" lang="zh-CN" altLang="en-US" dirty="0"/>
              <a:t>类可以在播放过程中更容易地循环播放特定的媒体内容。</a:t>
            </a:r>
          </a:p>
          <a:p>
            <a:endParaRPr kumimoji="1" lang="zh-CN" altLang="en-US" dirty="0"/>
          </a:p>
          <a:p>
            <a:r>
              <a:rPr kumimoji="1" lang="zh-CN" altLang="en-US" dirty="0"/>
              <a:t>使用</a:t>
            </a:r>
            <a:r>
              <a:rPr kumimoji="1" lang="en-US" altLang="zh-CN" dirty="0" err="1"/>
              <a:t>AVAssetDownloadURLSession</a:t>
            </a:r>
            <a:r>
              <a:rPr kumimoji="1" lang="zh-CN" altLang="en-US" dirty="0"/>
              <a:t>类将资产（包括</a:t>
            </a:r>
            <a:r>
              <a:rPr kumimoji="1" lang="en-US" altLang="zh-CN" dirty="0"/>
              <a:t>HLS</a:t>
            </a:r>
            <a:r>
              <a:rPr kumimoji="1" lang="zh-CN" altLang="en-US" dirty="0"/>
              <a:t>流）下载到设备，然后稍后再播放。 当与</a:t>
            </a:r>
            <a:r>
              <a:rPr kumimoji="1" lang="en-US" altLang="zh-CN" dirty="0" err="1"/>
              <a:t>FairPlay</a:t>
            </a:r>
            <a:r>
              <a:rPr kumimoji="1" lang="en-US" altLang="zh-CN" dirty="0"/>
              <a:t> Streaming</a:t>
            </a:r>
            <a:r>
              <a:rPr kumimoji="1" lang="zh-CN" altLang="en-US" dirty="0"/>
              <a:t>一起使用时，您可以下载加密的</a:t>
            </a:r>
            <a:r>
              <a:rPr kumimoji="1" lang="en-US" altLang="zh-CN" dirty="0"/>
              <a:t>HLS</a:t>
            </a:r>
            <a:r>
              <a:rPr kumimoji="1" lang="zh-CN" altLang="en-US" dirty="0"/>
              <a:t>流，并在以后安全地播放流。</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17.3 AVKit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646331"/>
          </a:xfrm>
          <a:prstGeom prst="rect">
            <a:avLst/>
          </a:prstGeom>
          <a:noFill/>
        </p:spPr>
        <p:txBody>
          <a:bodyPr wrap="square" rtlCol="0">
            <a:spAutoFit/>
          </a:bodyPr>
          <a:lstStyle/>
          <a:p>
            <a:r>
              <a:rPr kumimoji="1" lang="en-US" altLang="zh-CN" dirty="0" err="1"/>
              <a:t>AVKit</a:t>
            </a:r>
            <a:r>
              <a:rPr kumimoji="1" lang="zh-CN" altLang="en-US" dirty="0"/>
              <a:t>框架（</a:t>
            </a:r>
            <a:r>
              <a:rPr kumimoji="1" lang="en-US" altLang="zh-CN" dirty="0" err="1"/>
              <a:t>AVKit.framework</a:t>
            </a:r>
            <a:r>
              <a:rPr kumimoji="1" lang="zh-CN" altLang="en-US" dirty="0"/>
              <a:t>）包含</a:t>
            </a:r>
            <a:r>
              <a:rPr kumimoji="1" lang="en-US" altLang="zh-CN" dirty="0" err="1"/>
              <a:t>updatesNowPlayingInfoCenter</a:t>
            </a:r>
            <a:r>
              <a:rPr kumimoji="1" lang="zh-CN" altLang="en-US" dirty="0"/>
              <a:t>属性，该属性指示正在播放信息中心何时更新。</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260648"/>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17.4 Core Data</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395536" y="1052736"/>
            <a:ext cx="8352928" cy="5632312"/>
          </a:xfrm>
          <a:prstGeom prst="rect">
            <a:avLst/>
          </a:prstGeom>
          <a:noFill/>
        </p:spPr>
        <p:txBody>
          <a:bodyPr wrap="square" rtlCol="0">
            <a:spAutoFit/>
          </a:bodyPr>
          <a:lstStyle/>
          <a:p>
            <a:r>
              <a:rPr lang="en-US" altLang="zh-CN" dirty="0" err="1"/>
              <a:t>NSPersistentStoreCoordinator</a:t>
            </a:r>
            <a:r>
              <a:rPr lang="zh-CN" altLang="en-US" dirty="0"/>
              <a:t>现在维护</a:t>
            </a:r>
            <a:r>
              <a:rPr lang="en-US" altLang="zh-CN" dirty="0"/>
              <a:t>SQLite</a:t>
            </a:r>
            <a:r>
              <a:rPr lang="zh-CN" altLang="en-US" dirty="0"/>
              <a:t>存储的连接池。根</a:t>
            </a:r>
            <a:r>
              <a:rPr lang="en-US" altLang="zh-CN" dirty="0" err="1"/>
              <a:t>NSManagedObjectContext</a:t>
            </a:r>
            <a:r>
              <a:rPr lang="zh-CN" altLang="en-US" dirty="0"/>
              <a:t>对象（没有父</a:t>
            </a:r>
            <a:r>
              <a:rPr lang="en-US" altLang="zh-CN" dirty="0"/>
              <a:t>MOC</a:t>
            </a:r>
            <a:r>
              <a:rPr lang="zh-CN" altLang="en-US" dirty="0"/>
              <a:t>的对象）透明地支持并发获取和错误，而不会相互序列化。</a:t>
            </a:r>
          </a:p>
          <a:p>
            <a:endParaRPr lang="zh-CN" altLang="en-US" dirty="0"/>
          </a:p>
          <a:p>
            <a:r>
              <a:rPr lang="zh-CN" altLang="en-US" dirty="0"/>
              <a:t>带有</a:t>
            </a:r>
            <a:r>
              <a:rPr lang="en-US" altLang="zh-CN" dirty="0"/>
              <a:t>SQLite</a:t>
            </a:r>
            <a:r>
              <a:rPr lang="zh-CN" altLang="en-US" dirty="0"/>
              <a:t>存储的</a:t>
            </a:r>
            <a:r>
              <a:rPr lang="en-US" altLang="zh-CN" dirty="0" err="1"/>
              <a:t>NSManagedObjectContext</a:t>
            </a:r>
            <a:r>
              <a:rPr lang="zh-CN" altLang="en-US" dirty="0"/>
              <a:t>对象在</a:t>
            </a:r>
            <a:r>
              <a:rPr lang="en-US" altLang="zh-CN" dirty="0"/>
              <a:t>WAL </a:t>
            </a:r>
            <a:r>
              <a:rPr lang="en-US" altLang="zh-CN" dirty="0" err="1"/>
              <a:t>journal_mode</a:t>
            </a:r>
            <a:r>
              <a:rPr lang="zh-CN" altLang="en-US" dirty="0"/>
              <a:t>中支持称为查询代的新功能。这些允许在某个时间点将</a:t>
            </a:r>
            <a:r>
              <a:rPr lang="en-US" altLang="zh-CN" dirty="0"/>
              <a:t>MOC</a:t>
            </a:r>
            <a:r>
              <a:rPr lang="zh-CN" altLang="en-US" dirty="0"/>
              <a:t>固定到数据库的版本，并执行所有未来的数据库版本的提取和故障。固定的</a:t>
            </a:r>
            <a:r>
              <a:rPr lang="en-US" altLang="zh-CN" dirty="0"/>
              <a:t>MOC</a:t>
            </a:r>
            <a:r>
              <a:rPr lang="zh-CN" altLang="en-US" dirty="0"/>
              <a:t>被移动到最新的事务，任何保存，并且查询世代不能存活过程的生命。</a:t>
            </a:r>
          </a:p>
          <a:p>
            <a:endParaRPr lang="zh-CN" altLang="en-US" dirty="0"/>
          </a:p>
          <a:p>
            <a:r>
              <a:rPr lang="zh-CN" altLang="en-US" dirty="0"/>
              <a:t>新的</a:t>
            </a:r>
            <a:r>
              <a:rPr lang="en-US" altLang="zh-CN" dirty="0" err="1"/>
              <a:t>NSPersistentContainer</a:t>
            </a:r>
            <a:r>
              <a:rPr lang="zh-CN" altLang="en-US" dirty="0"/>
              <a:t>类为您的应用提供了一个高级集成点，可以保持对</a:t>
            </a:r>
            <a:r>
              <a:rPr lang="en-US" altLang="zh-CN" dirty="0" err="1"/>
              <a:t>NSPersistentStoreCoordinator</a:t>
            </a:r>
            <a:r>
              <a:rPr lang="zh-CN" altLang="en-US" dirty="0"/>
              <a:t>，</a:t>
            </a:r>
            <a:r>
              <a:rPr lang="en-US" altLang="zh-CN" dirty="0" err="1"/>
              <a:t>NSManagedObjectModel</a:t>
            </a:r>
            <a:r>
              <a:rPr lang="zh-CN" altLang="en-US" dirty="0"/>
              <a:t>和其他配置资源的引用。</a:t>
            </a:r>
          </a:p>
          <a:p>
            <a:endParaRPr lang="zh-CN" altLang="en-US" dirty="0"/>
          </a:p>
          <a:p>
            <a:r>
              <a:rPr lang="zh-CN" altLang="en-US" dirty="0"/>
              <a:t>核心数据现在与</a:t>
            </a:r>
            <a:r>
              <a:rPr lang="en-US" altLang="zh-CN" dirty="0" err="1"/>
              <a:t>Xcode</a:t>
            </a:r>
            <a:r>
              <a:rPr lang="zh-CN" altLang="en-US" dirty="0"/>
              <a:t>更紧密的集成，并自动生成和更新您的</a:t>
            </a:r>
            <a:r>
              <a:rPr lang="en-US" altLang="zh-CN" dirty="0" err="1"/>
              <a:t>NSManagedObject</a:t>
            </a:r>
            <a:r>
              <a:rPr lang="zh-CN" altLang="en-US" dirty="0"/>
              <a:t>子类。</a:t>
            </a:r>
          </a:p>
          <a:p>
            <a:endParaRPr lang="zh-CN" altLang="en-US" dirty="0"/>
          </a:p>
          <a:p>
            <a:r>
              <a:rPr lang="en-US" altLang="zh-CN" dirty="0" err="1"/>
              <a:t>NSManagedObject</a:t>
            </a:r>
            <a:r>
              <a:rPr lang="zh-CN" altLang="en-US" dirty="0"/>
              <a:t>包含几个其他方便的方法，使得它更容易获取和创建子类。与实体具有</a:t>
            </a:r>
            <a:r>
              <a:rPr lang="en-US" altLang="zh-CN" dirty="0"/>
              <a:t>1</a:t>
            </a:r>
            <a:r>
              <a:rPr lang="zh-CN" altLang="en-US" dirty="0"/>
              <a:t>：</a:t>
            </a:r>
            <a:r>
              <a:rPr lang="en-US" altLang="zh-CN" dirty="0"/>
              <a:t>1</a:t>
            </a:r>
            <a:r>
              <a:rPr lang="zh-CN" altLang="en-US" dirty="0"/>
              <a:t>关系的</a:t>
            </a:r>
            <a:r>
              <a:rPr lang="en-US" altLang="zh-CN" dirty="0" err="1"/>
              <a:t>NSManagedObject</a:t>
            </a:r>
            <a:r>
              <a:rPr lang="zh-CN" altLang="en-US" dirty="0"/>
              <a:t>子类现在支持实体。</a:t>
            </a:r>
          </a:p>
          <a:p>
            <a:endParaRPr lang="zh-CN" altLang="en-US" dirty="0"/>
          </a:p>
          <a:p>
            <a:r>
              <a:rPr lang="en-US" altLang="zh-CN" dirty="0"/>
              <a:t>Core Data</a:t>
            </a:r>
            <a:r>
              <a:rPr lang="zh-CN" altLang="en-US" dirty="0"/>
              <a:t>引入了几个</a:t>
            </a:r>
            <a:r>
              <a:rPr lang="en-US" altLang="zh-CN" dirty="0"/>
              <a:t>API</a:t>
            </a:r>
            <a:r>
              <a:rPr lang="zh-CN" altLang="en-US" dirty="0"/>
              <a:t>调整，可以与</a:t>
            </a:r>
            <a:r>
              <a:rPr lang="en-US" altLang="zh-CN" dirty="0"/>
              <a:t>Swift</a:t>
            </a:r>
            <a:r>
              <a:rPr lang="zh-CN" altLang="en-US" dirty="0"/>
              <a:t>进行更好的集成，包括参数化的</a:t>
            </a:r>
            <a:r>
              <a:rPr lang="en-US" altLang="zh-CN" dirty="0" err="1"/>
              <a:t>NSFetchRequest</a:t>
            </a:r>
            <a:r>
              <a:rPr lang="zh-CN" altLang="en-US" dirty="0"/>
              <a:t>对象。</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17.5 Core Image</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416320"/>
          </a:xfrm>
          <a:prstGeom prst="rect">
            <a:avLst/>
          </a:prstGeom>
          <a:noFill/>
        </p:spPr>
        <p:txBody>
          <a:bodyPr wrap="square" rtlCol="0">
            <a:spAutoFit/>
          </a:bodyPr>
          <a:lstStyle/>
          <a:p>
            <a:r>
              <a:rPr lang="zh-TW" altLang="en-US" dirty="0"/>
              <a:t>现在可以在使用</a:t>
            </a:r>
            <a:r>
              <a:rPr lang="en-US" altLang="zh-TW" dirty="0"/>
              <a:t>A8</a:t>
            </a:r>
            <a:r>
              <a:rPr lang="zh-TW" altLang="en-US" dirty="0"/>
              <a:t>或</a:t>
            </a:r>
            <a:r>
              <a:rPr lang="en-US" altLang="zh-TW" dirty="0"/>
              <a:t>A9 CPU</a:t>
            </a:r>
            <a:r>
              <a:rPr lang="zh-TW" altLang="en-US" dirty="0"/>
              <a:t>的</a:t>
            </a:r>
            <a:r>
              <a:rPr lang="en-US" altLang="zh-TW" dirty="0" err="1"/>
              <a:t>iOS</a:t>
            </a:r>
            <a:r>
              <a:rPr lang="zh-TW" altLang="en-US" dirty="0"/>
              <a:t>设备上使用</a:t>
            </a:r>
            <a:r>
              <a:rPr lang="en-US" altLang="zh-TW" dirty="0"/>
              <a:t>RAW</a:t>
            </a:r>
            <a:r>
              <a:rPr lang="zh-TW" altLang="en-US" dirty="0"/>
              <a:t>图像文件支持。核心图像可以解码多个第三方摄像机生成的</a:t>
            </a:r>
            <a:r>
              <a:rPr lang="en-US" altLang="zh-TW" dirty="0"/>
              <a:t>RAW</a:t>
            </a:r>
            <a:r>
              <a:rPr lang="zh-TW" altLang="en-US" dirty="0"/>
              <a:t>图像以及由支持的</a:t>
            </a:r>
            <a:r>
              <a:rPr lang="en-US" altLang="zh-TW" dirty="0" err="1"/>
              <a:t>iOS</a:t>
            </a:r>
            <a:r>
              <a:rPr lang="zh-TW" altLang="en-US" dirty="0"/>
              <a:t>设备的</a:t>
            </a:r>
            <a:r>
              <a:rPr lang="en-US" altLang="zh-TW" dirty="0" err="1"/>
              <a:t>iSight</a:t>
            </a:r>
            <a:r>
              <a:rPr lang="zh-TW" altLang="en-US" dirty="0"/>
              <a:t>摄像机生成的图像（了解更多信息，请参阅</a:t>
            </a:r>
            <a:r>
              <a:rPr lang="en-US" altLang="zh-TW" dirty="0" err="1"/>
              <a:t>AVFoundation</a:t>
            </a:r>
            <a:r>
              <a:rPr lang="zh-TW" altLang="en-US" dirty="0"/>
              <a:t>）。要处理</a:t>
            </a:r>
            <a:r>
              <a:rPr lang="en-US" altLang="zh-TW" dirty="0"/>
              <a:t>RAW</a:t>
            </a:r>
            <a:r>
              <a:rPr lang="zh-TW" altLang="en-US" dirty="0"/>
              <a:t>图像，请使用</a:t>
            </a:r>
            <a:r>
              <a:rPr lang="en-US" altLang="zh-TW" dirty="0" err="1"/>
              <a:t>filterWithImageData</a:t>
            </a:r>
            <a:r>
              <a:rPr lang="zh-TW" altLang="en-US" dirty="0"/>
              <a:t>：</a:t>
            </a:r>
            <a:r>
              <a:rPr lang="en-US" altLang="zh-TW" dirty="0"/>
              <a:t>options</a:t>
            </a:r>
            <a:r>
              <a:rPr lang="zh-TW" altLang="en-US" dirty="0"/>
              <a:t>：或</a:t>
            </a:r>
            <a:r>
              <a:rPr lang="en-US" altLang="zh-TW" dirty="0" err="1"/>
              <a:t>filterWithImageURL</a:t>
            </a:r>
            <a:r>
              <a:rPr lang="zh-TW" altLang="en-US" dirty="0"/>
              <a:t>：</a:t>
            </a:r>
            <a:r>
              <a:rPr lang="en-US" altLang="zh-TW" dirty="0"/>
              <a:t>options</a:t>
            </a:r>
            <a:r>
              <a:rPr lang="zh-TW" altLang="en-US" dirty="0"/>
              <a:t>：创建</a:t>
            </a:r>
            <a:r>
              <a:rPr lang="en-US" altLang="zh-TW" dirty="0" err="1"/>
              <a:t>CIFilter</a:t>
            </a:r>
            <a:r>
              <a:rPr lang="zh-TW" altLang="en-US" dirty="0"/>
              <a:t>对象，使用</a:t>
            </a:r>
            <a:r>
              <a:rPr lang="en-US" altLang="zh-TW" dirty="0"/>
              <a:t>RAW Image Options</a:t>
            </a:r>
            <a:r>
              <a:rPr lang="zh-TW" altLang="en-US" dirty="0"/>
              <a:t>中列出的键调整</a:t>
            </a:r>
            <a:r>
              <a:rPr lang="en-US" altLang="zh-TW" dirty="0"/>
              <a:t>RAW</a:t>
            </a:r>
            <a:r>
              <a:rPr lang="zh-TW" altLang="en-US" dirty="0"/>
              <a:t>处理选项，并从过滤器的</a:t>
            </a:r>
            <a:r>
              <a:rPr lang="en-US" altLang="zh-TW" dirty="0" err="1"/>
              <a:t>outputImage</a:t>
            </a:r>
            <a:r>
              <a:rPr lang="zh-TW" altLang="en-US" dirty="0"/>
              <a:t>属性读取已处理的图像。</a:t>
            </a:r>
          </a:p>
          <a:p>
            <a:endParaRPr lang="zh-TW" altLang="en-US" dirty="0"/>
          </a:p>
          <a:p>
            <a:r>
              <a:rPr lang="zh-TW" altLang="en-US" dirty="0"/>
              <a:t>现在可以使用</a:t>
            </a:r>
            <a:r>
              <a:rPr lang="en-US" altLang="zh-TW" dirty="0" err="1"/>
              <a:t>imageWithExtent</a:t>
            </a:r>
            <a:r>
              <a:rPr lang="zh-TW" altLang="en-US" dirty="0"/>
              <a:t>将参数插入到</a:t>
            </a:r>
            <a:r>
              <a:rPr lang="en-US" altLang="zh-TW" dirty="0"/>
              <a:t>Core Image</a:t>
            </a:r>
            <a:r>
              <a:rPr lang="zh-TW" altLang="en-US" dirty="0"/>
              <a:t>过滤器图中：</a:t>
            </a:r>
            <a:r>
              <a:rPr lang="en-US" altLang="zh-TW" dirty="0" err="1"/>
              <a:t>processorDescription</a:t>
            </a:r>
            <a:r>
              <a:rPr lang="zh-TW" altLang="en-US" dirty="0"/>
              <a:t>：</a:t>
            </a:r>
            <a:r>
              <a:rPr lang="en-US" altLang="zh-TW" dirty="0" err="1"/>
              <a:t>argumentDigest</a:t>
            </a:r>
            <a:r>
              <a:rPr lang="zh-TW" altLang="en-US" dirty="0"/>
              <a:t>：</a:t>
            </a:r>
            <a:r>
              <a:rPr lang="en-US" altLang="zh-TW" dirty="0" err="1"/>
              <a:t>inputFormat</a:t>
            </a:r>
            <a:r>
              <a:rPr lang="zh-TW" altLang="en-US" dirty="0"/>
              <a:t>：</a:t>
            </a:r>
            <a:r>
              <a:rPr lang="en-US" altLang="zh-TW" dirty="0" err="1"/>
              <a:t>outputFormat</a:t>
            </a:r>
            <a:r>
              <a:rPr lang="zh-TW" altLang="en-US" dirty="0"/>
              <a:t>：</a:t>
            </a:r>
            <a:r>
              <a:rPr lang="en-US" altLang="zh-TW" dirty="0"/>
              <a:t>options</a:t>
            </a:r>
            <a:r>
              <a:rPr lang="zh-TW" altLang="en-US" dirty="0"/>
              <a:t>：</a:t>
            </a:r>
            <a:r>
              <a:rPr lang="en-US" altLang="zh-TW" dirty="0" err="1"/>
              <a:t>roiCallback</a:t>
            </a:r>
            <a:r>
              <a:rPr lang="zh-TW" altLang="en-US" dirty="0"/>
              <a:t>：</a:t>
            </a:r>
            <a:r>
              <a:rPr lang="en-US" altLang="zh-TW" dirty="0"/>
              <a:t>processor</a:t>
            </a:r>
            <a:r>
              <a:rPr lang="zh-TW" altLang="en-US" dirty="0"/>
              <a:t>：</a:t>
            </a:r>
            <a:r>
              <a:rPr lang="en-US" altLang="zh-TW" dirty="0"/>
              <a:t>method</a:t>
            </a:r>
            <a:r>
              <a:rPr lang="zh-TW" altLang="en-US" dirty="0"/>
              <a:t>。该方法在处理用于显示或输出的图像时，添加</a:t>
            </a:r>
            <a:r>
              <a:rPr lang="en-US" altLang="zh-TW" dirty="0"/>
              <a:t>Core Image</a:t>
            </a:r>
            <a:r>
              <a:rPr lang="zh-TW" altLang="en-US" dirty="0"/>
              <a:t>在过滤器之间调用的回调块</a:t>
            </a:r>
            <a:r>
              <a:rPr lang="en-US" altLang="zh-TW" dirty="0"/>
              <a:t>;</a:t>
            </a:r>
            <a:r>
              <a:rPr lang="zh-TW" altLang="en-US" dirty="0"/>
              <a:t>在块中，您可以访问包含处理后图像的当前状态的像素缓冲区或金属纹理，并应用自己的图像处理算法。</a:t>
            </a:r>
          </a:p>
        </p:txBody>
      </p:sp>
    </p:spTree>
    <p:extLst>
      <p:ext uri="{BB962C8B-B14F-4D97-AF65-F5344CB8AC3E}">
        <p14:creationId xmlns:p14="http://schemas.microsoft.com/office/powerpoint/2010/main" val="18366430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17.6 Core Motion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1477328"/>
          </a:xfrm>
          <a:prstGeom prst="rect">
            <a:avLst/>
          </a:prstGeom>
          <a:noFill/>
        </p:spPr>
        <p:txBody>
          <a:bodyPr wrap="square" rtlCol="0">
            <a:spAutoFit/>
          </a:bodyPr>
          <a:lstStyle/>
          <a:p>
            <a:r>
              <a:rPr kumimoji="1" lang="en-US" altLang="zh-CN" dirty="0"/>
              <a:t>Core Motion</a:t>
            </a:r>
            <a:r>
              <a:rPr kumimoji="1" lang="zh-CN" altLang="en-US" dirty="0"/>
              <a:t>框架（</a:t>
            </a:r>
            <a:r>
              <a:rPr kumimoji="1" lang="en-US" altLang="zh-CN" dirty="0" err="1"/>
              <a:t>CoreMotion.framework</a:t>
            </a:r>
            <a:r>
              <a:rPr kumimoji="1" lang="zh-CN" altLang="en-US" dirty="0"/>
              <a:t>）包括计步器事件，当用户在运行时暂停和恢复时，可使应用程序接收快速实时通知</a:t>
            </a:r>
            <a:r>
              <a:rPr kumimoji="1" lang="zh-CN" altLang="en-US" dirty="0" smtClean="0"/>
              <a:t>。</a:t>
            </a:r>
            <a:endParaRPr kumimoji="1" lang="en-US" altLang="zh-CN" dirty="0" smtClean="0"/>
          </a:p>
          <a:p>
            <a:endParaRPr kumimoji="1" lang="en-US" altLang="zh-CN" dirty="0"/>
          </a:p>
          <a:p>
            <a:r>
              <a:rPr kumimoji="1" lang="zh-CN" altLang="en-US" dirty="0" smtClean="0"/>
              <a:t> </a:t>
            </a:r>
            <a:r>
              <a:rPr kumimoji="1" lang="zh-CN" altLang="en-US" dirty="0"/>
              <a:t>在受支持的设备上，应用程序可以使用</a:t>
            </a:r>
            <a:r>
              <a:rPr kumimoji="1" lang="en-US" altLang="zh-CN" dirty="0" err="1"/>
              <a:t>CMPedometer</a:t>
            </a:r>
            <a:r>
              <a:rPr kumimoji="1" lang="en-US" altLang="zh-CN" dirty="0"/>
              <a:t> API</a:t>
            </a:r>
            <a:r>
              <a:rPr kumimoji="1" lang="zh-CN" altLang="en-US" dirty="0"/>
              <a:t>进行注册，以便在前台或后台运行时接收实时计步器事件。</a:t>
            </a:r>
          </a:p>
        </p:txBody>
      </p:sp>
    </p:spTree>
    <p:extLst>
      <p:ext uri="{BB962C8B-B14F-4D97-AF65-F5344CB8AC3E}">
        <p14:creationId xmlns:p14="http://schemas.microsoft.com/office/powerpoint/2010/main" val="425599769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539552"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17.7 Foundation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693319"/>
          </a:xfrm>
          <a:prstGeom prst="rect">
            <a:avLst/>
          </a:prstGeom>
          <a:noFill/>
        </p:spPr>
        <p:txBody>
          <a:bodyPr wrap="square" rtlCol="0">
            <a:spAutoFit/>
          </a:bodyPr>
          <a:lstStyle/>
          <a:p>
            <a:r>
              <a:rPr kumimoji="1" lang="zh-CN" altLang="en-US" dirty="0"/>
              <a:t>基础框架（</a:t>
            </a:r>
            <a:r>
              <a:rPr kumimoji="1" lang="en-US" altLang="zh-CN" dirty="0" err="1"/>
              <a:t>Foundation.framework</a:t>
            </a:r>
            <a:r>
              <a:rPr kumimoji="1" lang="zh-CN" altLang="en-US" dirty="0"/>
              <a:t>）包含许多增强功能，如：</a:t>
            </a:r>
          </a:p>
          <a:p>
            <a:endParaRPr kumimoji="1" lang="zh-CN" altLang="en-US" dirty="0"/>
          </a:p>
          <a:p>
            <a:r>
              <a:rPr kumimoji="1" lang="zh-CN" altLang="en-US" dirty="0"/>
              <a:t>新的</a:t>
            </a:r>
            <a:r>
              <a:rPr kumimoji="1" lang="en-US" altLang="zh-CN" dirty="0" err="1"/>
              <a:t>NSDateInterval</a:t>
            </a:r>
            <a:r>
              <a:rPr kumimoji="1" lang="zh-CN" altLang="en-US" dirty="0"/>
              <a:t>类定义了一个编程接口，用于计算时间间隔的持续时间，并确定一个日期是否落在其中，以及比较日期间隔并检查它们是否相交。</a:t>
            </a:r>
          </a:p>
          <a:p>
            <a:endParaRPr kumimoji="1" lang="zh-CN" altLang="en-US" dirty="0"/>
          </a:p>
          <a:p>
            <a:r>
              <a:rPr kumimoji="1" lang="en-US" altLang="zh-CN" dirty="0" err="1"/>
              <a:t>NSLocale</a:t>
            </a:r>
            <a:r>
              <a:rPr kumimoji="1" lang="zh-CN" altLang="en-US" dirty="0"/>
              <a:t>类定义了许多新的属性，可用于获取有关区域设置的信息以及如何显示。</a:t>
            </a:r>
          </a:p>
          <a:p>
            <a:endParaRPr kumimoji="1" lang="zh-CN" altLang="en-US" dirty="0"/>
          </a:p>
          <a:p>
            <a:r>
              <a:rPr kumimoji="1" lang="zh-CN" altLang="en-US" dirty="0"/>
              <a:t>新的</a:t>
            </a:r>
            <a:r>
              <a:rPr kumimoji="1" lang="en-US" altLang="zh-CN" dirty="0" err="1"/>
              <a:t>NSMeasurement</a:t>
            </a:r>
            <a:r>
              <a:rPr kumimoji="1" lang="zh-CN" altLang="en-US" dirty="0"/>
              <a:t>类可以帮助您将测量值转换为不同的单位，并计算两次测量之间的总和或差值。 新的</a:t>
            </a:r>
            <a:r>
              <a:rPr kumimoji="1" lang="en-US" altLang="zh-CN" dirty="0" err="1"/>
              <a:t>NSMeasurementFormatter</a:t>
            </a:r>
            <a:r>
              <a:rPr kumimoji="1" lang="zh-CN" altLang="en-US" dirty="0"/>
              <a:t>类可以帮助您在向用户显示单位数量时，创建测量的局部化表示。</a:t>
            </a:r>
          </a:p>
          <a:p>
            <a:endParaRPr kumimoji="1" lang="zh-CN" altLang="en-US" dirty="0"/>
          </a:p>
          <a:p>
            <a:r>
              <a:rPr kumimoji="1" lang="zh-CN" altLang="en-US" dirty="0"/>
              <a:t>新的</a:t>
            </a:r>
            <a:r>
              <a:rPr kumimoji="1" lang="en-US" altLang="zh-CN" dirty="0" err="1"/>
              <a:t>NSUnit</a:t>
            </a:r>
            <a:r>
              <a:rPr kumimoji="1" lang="zh-CN" altLang="en-US" dirty="0"/>
              <a:t>类和具体的</a:t>
            </a:r>
            <a:r>
              <a:rPr kumimoji="1" lang="en-US" altLang="zh-CN" dirty="0" err="1"/>
              <a:t>NSDimension</a:t>
            </a:r>
            <a:r>
              <a:rPr kumimoji="1" lang="zh-CN" altLang="en-US" dirty="0"/>
              <a:t>子类可帮助您表示特定的度量单位。</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17.8 </a:t>
            </a:r>
            <a:r>
              <a:rPr lang="en-US" altLang="zh-CN" sz="3200" b="1" dirty="0" err="1">
                <a:solidFill>
                  <a:srgbClr val="C00000"/>
                </a:solidFill>
                <a:latin typeface="微软雅黑" pitchFamily="34" charset="-122"/>
                <a:ea typeface="微软雅黑" pitchFamily="34" charset="-122"/>
              </a:rPr>
              <a:t>GameKit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7848872" cy="3970318"/>
          </a:xfrm>
          <a:prstGeom prst="rect">
            <a:avLst/>
          </a:prstGeom>
          <a:noFill/>
        </p:spPr>
        <p:txBody>
          <a:bodyPr wrap="square" rtlCol="0">
            <a:spAutoFit/>
          </a:bodyPr>
          <a:lstStyle/>
          <a:p>
            <a:r>
              <a:rPr kumimoji="1" lang="en-US" altLang="zh-CN" dirty="0" err="1"/>
              <a:t>GameKit</a:t>
            </a:r>
            <a:r>
              <a:rPr kumimoji="1" lang="zh-CN" altLang="en-US" dirty="0"/>
              <a:t>框架（</a:t>
            </a:r>
            <a:r>
              <a:rPr kumimoji="1" lang="en-US" altLang="zh-CN" dirty="0" err="1"/>
              <a:t>GameKit.framework</a:t>
            </a:r>
            <a:r>
              <a:rPr kumimoji="1" lang="zh-CN" altLang="en-US" dirty="0"/>
              <a:t>）包括以下更改和增强功能：</a:t>
            </a:r>
          </a:p>
          <a:p>
            <a:endParaRPr kumimoji="1" lang="zh-CN" altLang="en-US" dirty="0"/>
          </a:p>
          <a:p>
            <a:r>
              <a:rPr kumimoji="1" lang="zh-CN" altLang="en-US" dirty="0"/>
              <a:t>游戏中心应用已被删除。如果您的游戏实现了</a:t>
            </a:r>
            <a:r>
              <a:rPr kumimoji="1" lang="en-US" altLang="zh-CN" dirty="0" err="1"/>
              <a:t>GameKit</a:t>
            </a:r>
            <a:r>
              <a:rPr kumimoji="1" lang="zh-CN" altLang="en-US" dirty="0"/>
              <a:t>功能，它还必须实现用户看到这些功能所需的界面行为。例如，如果您的游戏支持排行榜，它可以呈现一个</a:t>
            </a:r>
            <a:r>
              <a:rPr kumimoji="1" lang="en-US" altLang="zh-CN" dirty="0" err="1"/>
              <a:t>GKGameCenterViewController</a:t>
            </a:r>
            <a:r>
              <a:rPr kumimoji="1" lang="zh-CN" altLang="en-US" dirty="0"/>
              <a:t>对象，或直接从</a:t>
            </a:r>
            <a:r>
              <a:rPr kumimoji="1" lang="en-US" altLang="zh-CN" dirty="0"/>
              <a:t>Game Center</a:t>
            </a:r>
            <a:r>
              <a:rPr kumimoji="1" lang="zh-CN" altLang="en-US" dirty="0"/>
              <a:t>读取数据来实现自定义用户界面。</a:t>
            </a:r>
          </a:p>
          <a:p>
            <a:endParaRPr kumimoji="1" lang="zh-CN" altLang="en-US" dirty="0"/>
          </a:p>
          <a:p>
            <a:r>
              <a:rPr kumimoji="1" lang="zh-CN" altLang="en-US" dirty="0"/>
              <a:t>由</a:t>
            </a:r>
            <a:r>
              <a:rPr kumimoji="1" lang="en-US" altLang="zh-CN" dirty="0" err="1"/>
              <a:t>GKCloudPlayer</a:t>
            </a:r>
            <a:r>
              <a:rPr kumimoji="1" lang="zh-CN" altLang="en-US" dirty="0"/>
              <a:t>类实现的新帐户类型支持仅限</a:t>
            </a:r>
            <a:r>
              <a:rPr kumimoji="1" lang="en-US" altLang="zh-CN" dirty="0" err="1"/>
              <a:t>iCloud</a:t>
            </a:r>
            <a:r>
              <a:rPr kumimoji="1" lang="zh-CN" altLang="en-US" dirty="0"/>
              <a:t>的游戏帐户。</a:t>
            </a:r>
          </a:p>
          <a:p>
            <a:endParaRPr kumimoji="1" lang="zh-CN" altLang="en-US" dirty="0"/>
          </a:p>
          <a:p>
            <a:r>
              <a:rPr kumimoji="1" lang="zh-CN" altLang="en-US" dirty="0"/>
              <a:t>游戏中心提供了一个新的通用解决方案，用于管理</a:t>
            </a:r>
            <a:r>
              <a:rPr kumimoji="1" lang="en-US" altLang="zh-CN" dirty="0"/>
              <a:t>Game Center</a:t>
            </a:r>
            <a:r>
              <a:rPr kumimoji="1" lang="zh-CN" altLang="en-US" dirty="0"/>
              <a:t>中数据的持久存储。游戏会话（</a:t>
            </a:r>
            <a:r>
              <a:rPr kumimoji="1" lang="en-US" altLang="zh-CN" dirty="0" err="1"/>
              <a:t>GKGameSession</a:t>
            </a:r>
            <a:r>
              <a:rPr kumimoji="1" lang="zh-CN" altLang="en-US" dirty="0"/>
              <a:t>）有一个参赛者名单。游戏的实现定义了参与者从服务器存储或检索数据的时间和方式，或者在玩家之间交换数据。游戏会话通常可以取代现有的基于回合制的比赛，实时比赛和永久保存游戏，并且还可以使参与者之间的其他交互模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17.9 </a:t>
            </a:r>
            <a:r>
              <a:rPr lang="en-US" altLang="zh-CN" sz="3200" b="1" dirty="0" err="1">
                <a:solidFill>
                  <a:srgbClr val="C00000"/>
                </a:solidFill>
                <a:latin typeface="微软雅黑" pitchFamily="34" charset="-122"/>
                <a:ea typeface="微软雅黑" pitchFamily="34" charset="-122"/>
              </a:rPr>
              <a:t>GameplayKit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96752"/>
            <a:ext cx="8352928" cy="2031325"/>
          </a:xfrm>
          <a:prstGeom prst="rect">
            <a:avLst/>
          </a:prstGeom>
          <a:noFill/>
        </p:spPr>
        <p:txBody>
          <a:bodyPr wrap="square" rtlCol="0">
            <a:spAutoFit/>
          </a:bodyPr>
          <a:lstStyle/>
          <a:p>
            <a:r>
              <a:rPr lang="zh-CN" altLang="en-US" dirty="0"/>
              <a:t>程序性噪声产生可用于产生丰富的游戏世界，创造出复杂的自然风格的纹理，并增加了相机运动的现实感。</a:t>
            </a:r>
          </a:p>
          <a:p>
            <a:endParaRPr lang="zh-CN" altLang="en-US" dirty="0"/>
          </a:p>
          <a:p>
            <a:r>
              <a:rPr lang="zh-CN" altLang="en-US" dirty="0"/>
              <a:t>空间分区可让您分割游戏世界的数据，以便能够有效地搜索游戏世界中的数据。</a:t>
            </a:r>
          </a:p>
          <a:p>
            <a:endParaRPr lang="zh-CN" altLang="en-US" dirty="0"/>
          </a:p>
          <a:p>
            <a:r>
              <a:rPr lang="zh-CN" altLang="en-US" dirty="0"/>
              <a:t>一个新的蒙特卡洛策略师（</a:t>
            </a:r>
            <a:r>
              <a:rPr lang="en-US" altLang="zh-CN" dirty="0" err="1"/>
              <a:t>GKMonteCarloStrategist</a:t>
            </a:r>
            <a:r>
              <a:rPr lang="zh-CN" altLang="en-US" dirty="0"/>
              <a:t>）帮助您模拟可能的动作穷尽计算的游戏。</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17.10 </a:t>
            </a:r>
            <a:r>
              <a:rPr lang="en-US" altLang="zh-CN" sz="3200" b="1" dirty="0" err="1">
                <a:solidFill>
                  <a:srgbClr val="C00000"/>
                </a:solidFill>
                <a:latin typeface="微软雅黑" pitchFamily="34" charset="-122"/>
                <a:ea typeface="微软雅黑" pitchFamily="34" charset="-122"/>
              </a:rPr>
              <a:t>HealthKit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3970318"/>
          </a:xfrm>
          <a:prstGeom prst="rect">
            <a:avLst/>
          </a:prstGeom>
          <a:noFill/>
        </p:spPr>
        <p:txBody>
          <a:bodyPr wrap="square" rtlCol="0">
            <a:spAutoFit/>
          </a:bodyPr>
          <a:lstStyle/>
          <a:p>
            <a:r>
              <a:rPr kumimoji="1" lang="en-US" altLang="zh-CN" dirty="0" err="1"/>
              <a:t>HealthKit</a:t>
            </a:r>
            <a:r>
              <a:rPr kumimoji="1" lang="zh-CN" altLang="en-US" dirty="0"/>
              <a:t>框架（</a:t>
            </a:r>
            <a:r>
              <a:rPr kumimoji="1" lang="en-US" altLang="zh-CN" dirty="0" err="1"/>
              <a:t>HealthKit.framework</a:t>
            </a:r>
            <a:r>
              <a:rPr kumimoji="1" lang="zh-CN" altLang="en-US" dirty="0"/>
              <a:t>）包含以下更改和增强功能：</a:t>
            </a:r>
          </a:p>
          <a:p>
            <a:endParaRPr kumimoji="1" lang="zh-CN" altLang="en-US" dirty="0"/>
          </a:p>
          <a:p>
            <a:r>
              <a:rPr kumimoji="1" lang="zh-CN" altLang="en-US" dirty="0"/>
              <a:t>新的</a:t>
            </a:r>
            <a:r>
              <a:rPr kumimoji="1" lang="en-US" altLang="zh-CN" dirty="0" err="1"/>
              <a:t>HKCDADocument</a:t>
            </a:r>
            <a:r>
              <a:rPr kumimoji="1" lang="zh-CN" altLang="en-US" dirty="0"/>
              <a:t>类代表</a:t>
            </a:r>
            <a:r>
              <a:rPr kumimoji="1" lang="en-US" altLang="zh-CN" dirty="0"/>
              <a:t>CDA</a:t>
            </a:r>
            <a:r>
              <a:rPr kumimoji="1" lang="zh-CN" altLang="en-US" dirty="0"/>
              <a:t>文件（即遵循临床文件架构标准的文件）。</a:t>
            </a:r>
          </a:p>
          <a:p>
            <a:endParaRPr kumimoji="1" lang="zh-CN" altLang="en-US" dirty="0"/>
          </a:p>
          <a:p>
            <a:r>
              <a:rPr kumimoji="1" lang="zh-CN" altLang="en-US" dirty="0"/>
              <a:t>新的</a:t>
            </a:r>
            <a:r>
              <a:rPr kumimoji="1" lang="en-US" altLang="zh-CN" dirty="0" err="1"/>
              <a:t>HKWorkoutConfiguration</a:t>
            </a:r>
            <a:r>
              <a:rPr kumimoji="1" lang="zh-CN" altLang="en-US" dirty="0"/>
              <a:t>类可以让您指定一个锻炼的</a:t>
            </a:r>
            <a:r>
              <a:rPr kumimoji="1" lang="en-US" altLang="zh-CN" dirty="0" err="1"/>
              <a:t>activityType</a:t>
            </a:r>
            <a:r>
              <a:rPr kumimoji="1" lang="zh-CN" altLang="en-US" dirty="0"/>
              <a:t>和</a:t>
            </a:r>
            <a:r>
              <a:rPr kumimoji="1" lang="en-US" altLang="zh-CN" dirty="0" err="1"/>
              <a:t>locationType</a:t>
            </a:r>
            <a:r>
              <a:rPr kumimoji="1" lang="zh-CN" altLang="en-US" dirty="0"/>
              <a:t>。</a:t>
            </a:r>
          </a:p>
          <a:p>
            <a:endParaRPr kumimoji="1" lang="zh-CN" altLang="en-US" dirty="0"/>
          </a:p>
          <a:p>
            <a:r>
              <a:rPr kumimoji="1" lang="zh-CN" altLang="en-US" dirty="0"/>
              <a:t>新的</a:t>
            </a:r>
            <a:r>
              <a:rPr kumimoji="1" lang="en-US" altLang="zh-CN" dirty="0" err="1"/>
              <a:t>HKWheelchairUseObject</a:t>
            </a:r>
            <a:r>
              <a:rPr kumimoji="1" lang="zh-CN" altLang="en-US" dirty="0"/>
              <a:t>特征对象类型和相关的</a:t>
            </a:r>
            <a:r>
              <a:rPr kumimoji="1" lang="en-US" altLang="zh-CN" dirty="0" err="1"/>
              <a:t>HKHealthStore</a:t>
            </a:r>
            <a:r>
              <a:rPr kumimoji="1" lang="zh-CN" altLang="en-US" dirty="0"/>
              <a:t>方法</a:t>
            </a:r>
            <a:r>
              <a:rPr kumimoji="1" lang="en-US" altLang="zh-CN" dirty="0" err="1"/>
              <a:t>WheelchairUseWithError</a:t>
            </a:r>
            <a:r>
              <a:rPr kumimoji="1" lang="en-US" altLang="zh-CN" dirty="0"/>
              <a:t> :.</a:t>
            </a:r>
          </a:p>
          <a:p>
            <a:endParaRPr kumimoji="1" lang="en-US" altLang="zh-CN" dirty="0"/>
          </a:p>
          <a:p>
            <a:r>
              <a:rPr kumimoji="1" lang="zh-CN" altLang="en-US" dirty="0"/>
              <a:t>指示天气类型的新元数据键，例如</a:t>
            </a:r>
            <a:r>
              <a:rPr kumimoji="1" lang="en-US" altLang="zh-CN" dirty="0" err="1"/>
              <a:t>HKWeatherConditionClear</a:t>
            </a:r>
            <a:r>
              <a:rPr kumimoji="1" lang="zh-CN" altLang="en-US" dirty="0"/>
              <a:t>和</a:t>
            </a:r>
            <a:r>
              <a:rPr kumimoji="1" lang="en-US" altLang="zh-CN" dirty="0" err="1"/>
              <a:t>HKWeatherConditionCloudy</a:t>
            </a:r>
            <a:r>
              <a:rPr kumimoji="1" lang="zh-CN" altLang="en-US" dirty="0"/>
              <a:t>，以及锻炼类型，例如</a:t>
            </a:r>
            <a:r>
              <a:rPr kumimoji="1" lang="en-US" altLang="zh-CN" dirty="0" err="1"/>
              <a:t>HKWorkoutActivityTypeFlexibility</a:t>
            </a:r>
            <a:r>
              <a:rPr kumimoji="1" lang="zh-CN" altLang="en-US" dirty="0"/>
              <a:t>和</a:t>
            </a:r>
            <a:r>
              <a:rPr kumimoji="1" lang="en-US" altLang="zh-CN" dirty="0" err="1"/>
              <a:t>HKWorkoutActivityTypeWheelchairRunPace</a:t>
            </a:r>
            <a:r>
              <a:rPr kumimoji="1" lang="zh-CN" altLang="en-US" dirty="0"/>
              <a:t>。</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1.Providing Haptic Feedback</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4" name="文本框 3"/>
          <p:cNvSpPr txBox="1"/>
          <p:nvPr/>
        </p:nvSpPr>
        <p:spPr>
          <a:xfrm>
            <a:off x="539552" y="1196752"/>
            <a:ext cx="8064896" cy="923330"/>
          </a:xfrm>
          <a:prstGeom prst="rect">
            <a:avLst/>
          </a:prstGeom>
          <a:noFill/>
        </p:spPr>
        <p:txBody>
          <a:bodyPr wrap="square" rtlCol="0">
            <a:spAutoFit/>
          </a:bodyPr>
          <a:lstStyle/>
          <a:p>
            <a:pPr marL="285750" indent="-285750">
              <a:buFont typeface="Arial"/>
              <a:buChar char="•"/>
            </a:pPr>
            <a:r>
              <a:rPr kumimoji="1" lang="zh-CN" altLang="en-US" dirty="0"/>
              <a:t>在</a:t>
            </a:r>
            <a:r>
              <a:rPr kumimoji="1" lang="en-US" altLang="zh-CN" dirty="0"/>
              <a:t>iPhone 7</a:t>
            </a:r>
            <a:r>
              <a:rPr kumimoji="1" lang="zh-CN" altLang="en-US" dirty="0"/>
              <a:t>和</a:t>
            </a:r>
            <a:r>
              <a:rPr kumimoji="1" lang="en-US" altLang="zh-CN" dirty="0"/>
              <a:t>iPhone 7 Plus</a:t>
            </a:r>
            <a:r>
              <a:rPr kumimoji="1" lang="zh-CN" altLang="en-US" dirty="0"/>
              <a:t>上</a:t>
            </a:r>
            <a:r>
              <a:rPr kumimoji="1" lang="zh-CN" altLang="en-US" dirty="0" smtClean="0"/>
              <a:t>，提供触觉反馈</a:t>
            </a:r>
            <a:r>
              <a:rPr kumimoji="1" lang="zh-CN" altLang="en-US" dirty="0" smtClean="0"/>
              <a:t>功能</a:t>
            </a:r>
            <a:r>
              <a:rPr kumimoji="1" lang="zh-CN" altLang="en-US" dirty="0" smtClean="0"/>
              <a:t>。</a:t>
            </a:r>
            <a:endParaRPr kumimoji="1" lang="en-US" altLang="zh-CN" dirty="0" smtClean="0"/>
          </a:p>
          <a:p>
            <a:pPr marL="285750" indent="-285750">
              <a:buFont typeface="Arial"/>
              <a:buChar char="•"/>
            </a:pPr>
            <a:r>
              <a:rPr kumimoji="1" lang="zh-CN" altLang="en-US" dirty="0" smtClean="0"/>
              <a:t> </a:t>
            </a:r>
            <a:r>
              <a:rPr kumimoji="1" lang="zh-CN" altLang="en-US" dirty="0"/>
              <a:t>一些系统提供的界面元素，如选择器，</a:t>
            </a:r>
            <a:r>
              <a:rPr kumimoji="1" lang="zh-CN" altLang="en-US" dirty="0" smtClean="0"/>
              <a:t>开关和滑块，</a:t>
            </a:r>
            <a:r>
              <a:rPr kumimoji="1" lang="zh-CN" altLang="en-US" dirty="0"/>
              <a:t>自动提供触觉反馈</a:t>
            </a:r>
            <a:r>
              <a:rPr kumimoji="1" lang="zh-CN" altLang="en-US" dirty="0" smtClean="0"/>
              <a:t>。</a:t>
            </a:r>
            <a:endParaRPr kumimoji="1" lang="en-US" altLang="zh-CN" dirty="0" smtClean="0"/>
          </a:p>
          <a:p>
            <a:pPr marL="285750" indent="-285750">
              <a:buFont typeface="Arial"/>
              <a:buChar char="•"/>
            </a:pPr>
            <a:r>
              <a:rPr kumimoji="1" lang="en-US" altLang="zh-CN" dirty="0" err="1" smtClean="0"/>
              <a:t>UIKit</a:t>
            </a:r>
            <a:r>
              <a:rPr kumimoji="1" lang="zh-CN" altLang="en-US" dirty="0"/>
              <a:t>引入了新的功</a:t>
            </a:r>
            <a:r>
              <a:rPr kumimoji="1" lang="zh-CN" altLang="en-US" dirty="0" smtClean="0"/>
              <a:t>能</a:t>
            </a:r>
            <a:r>
              <a:rPr kumimoji="1" lang="en-US" altLang="zh-CN" dirty="0" smtClean="0"/>
              <a:t>`</a:t>
            </a:r>
            <a:r>
              <a:rPr kumimoji="1" lang="en-US" altLang="zh-CN" dirty="0" err="1"/>
              <a:t>UIFeedbackGenerator</a:t>
            </a:r>
            <a:r>
              <a:rPr kumimoji="1" lang="en-US" altLang="zh-CN" dirty="0"/>
              <a:t>`</a:t>
            </a:r>
            <a:r>
              <a:rPr kumimoji="1" lang="zh-CN" altLang="en-US" dirty="0"/>
              <a:t>类和三个</a:t>
            </a:r>
            <a:r>
              <a:rPr kumimoji="1" lang="zh-CN" altLang="en-US" dirty="0" smtClean="0"/>
              <a:t>具体的子类</a:t>
            </a:r>
            <a:endParaRPr kumimoji="1"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652132129"/>
              </p:ext>
            </p:extLst>
          </p:nvPr>
        </p:nvGraphicFramePr>
        <p:xfrm>
          <a:off x="611560" y="2420888"/>
          <a:ext cx="7920880" cy="3276476"/>
        </p:xfrm>
        <a:graphic>
          <a:graphicData uri="http://schemas.openxmlformats.org/drawingml/2006/table">
            <a:tbl>
              <a:tblPr firstRow="1" bandRow="1">
                <a:tableStyleId>{9DCAF9ED-07DC-4A11-8D7F-57B35C25682E}</a:tableStyleId>
              </a:tblPr>
              <a:tblGrid>
                <a:gridCol w="3960440"/>
                <a:gridCol w="3960440"/>
              </a:tblGrid>
              <a:tr h="533277">
                <a:tc>
                  <a:txBody>
                    <a:bodyPr/>
                    <a:lstStyle/>
                    <a:p>
                      <a:pPr algn="ctr"/>
                      <a:r>
                        <a:rPr lang="zh-CN" altLang="en-US" sz="1800" kern="1200" dirty="0" smtClean="0">
                          <a:effectLst/>
                        </a:rPr>
                        <a:t>类名</a:t>
                      </a:r>
                      <a:endParaRPr lang="zh-CN" altLang="en-US" dirty="0"/>
                    </a:p>
                  </a:txBody>
                  <a:tcPr/>
                </a:tc>
                <a:tc>
                  <a:txBody>
                    <a:bodyPr/>
                    <a:lstStyle/>
                    <a:p>
                      <a:pPr algn="ctr"/>
                      <a:r>
                        <a:rPr lang="zh-CN" altLang="en-US" sz="1800" kern="1200" dirty="0" smtClean="0">
                          <a:effectLst/>
                        </a:rPr>
                        <a:t>使用示例</a:t>
                      </a:r>
                      <a:endParaRPr lang="zh-CN" altLang="en-US" dirty="0"/>
                    </a:p>
                  </a:txBody>
                  <a:tcPr/>
                </a:tc>
              </a:tr>
              <a:tr h="834875">
                <a:tc>
                  <a:txBody>
                    <a:bodyPr/>
                    <a:lstStyle/>
                    <a:p>
                      <a:pPr algn="ctr"/>
                      <a:r>
                        <a:rPr lang="en-US" altLang="zh-CN" sz="1800" b="0" i="0" kern="1200" dirty="0" err="1" smtClean="0">
                          <a:solidFill>
                            <a:schemeClr val="tx1"/>
                          </a:solidFill>
                          <a:effectLst/>
                          <a:latin typeface="Arial" pitchFamily="34" charset="0"/>
                          <a:ea typeface="+mn-ea"/>
                          <a:cs typeface="+mn-cs"/>
                        </a:rPr>
                        <a:t>UIImpactFeedbackGenerator</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提供补充动作或任务的视觉反馈的物理体验例如，当视图滑动到位或两个对象碰撞时，用户可能会感到</a:t>
                      </a:r>
                      <a:r>
                        <a:rPr lang="zh-CN" altLang="en-US" sz="1800" b="1" i="0" u="none" kern="1200" baseline="0" dirty="0" smtClean="0">
                          <a:solidFill>
                            <a:schemeClr val="dk1"/>
                          </a:solidFill>
                          <a:latin typeface="+mn-lt"/>
                          <a:ea typeface="+mn-ea"/>
                          <a:cs typeface="+mn-cs"/>
                        </a:rPr>
                        <a:t>重击</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UINotificationFeedbackGenerator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表示一项任务或行动</a:t>
                      </a:r>
                      <a:r>
                        <a:rPr lang="zh-CN" altLang="en-US" sz="1800" b="0" i="0" kern="1200" dirty="0" smtClean="0">
                          <a:solidFill>
                            <a:schemeClr val="tx1"/>
                          </a:solidFill>
                          <a:effectLst/>
                          <a:latin typeface="Arial" pitchFamily="34" charset="0"/>
                          <a:ea typeface="+mn-ea"/>
                          <a:cs typeface="+mn-cs"/>
                        </a:rPr>
                        <a:t>，</a:t>
                      </a:r>
                      <a:r>
                        <a:rPr lang="zh-CN" altLang="en-US" sz="1800" b="0" i="0" kern="1200" dirty="0" smtClean="0">
                          <a:solidFill>
                            <a:schemeClr val="tx1"/>
                          </a:solidFill>
                          <a:effectLst/>
                          <a:latin typeface="Arial" pitchFamily="34" charset="0"/>
                          <a:ea typeface="+mn-ea"/>
                          <a:cs typeface="+mn-cs"/>
                        </a:rPr>
                        <a:t>例如存放支票或解锁车辆，已完成，失败或产生某种类型的警告</a:t>
                      </a:r>
                      <a:endParaRPr lang="zh-CN" altLang="en-US" dirty="0"/>
                    </a:p>
                  </a:txBody>
                  <a:tcPr/>
                </a:tc>
              </a:tr>
              <a:tr h="533277">
                <a:tc>
                  <a:txBody>
                    <a:bodyPr/>
                    <a:lstStyle/>
                    <a:p>
                      <a:pPr algn="ctr"/>
                      <a:r>
                        <a:rPr lang="en-US" altLang="zh-CN" sz="1800" b="0" i="0" kern="1200" dirty="0" err="1" smtClean="0">
                          <a:solidFill>
                            <a:schemeClr val="tx1"/>
                          </a:solidFill>
                          <a:effectLst/>
                          <a:latin typeface="Arial" pitchFamily="34" charset="0"/>
                          <a:ea typeface="+mn-ea"/>
                          <a:cs typeface="+mn-cs"/>
                        </a:rPr>
                        <a:t>UISelectionFeedbackGenerator</a:t>
                      </a:r>
                      <a:r>
                        <a:rPr lang="en-US" altLang="zh-CN" sz="1800" b="0" i="0" kern="1200" dirty="0" smtClean="0">
                          <a:solidFill>
                            <a:schemeClr val="tx1"/>
                          </a:solidFill>
                          <a:effectLst/>
                          <a:latin typeface="Arial" pitchFamily="34" charset="0"/>
                          <a:ea typeface="+mn-ea"/>
                          <a:cs typeface="+mn-cs"/>
                        </a:rPr>
                        <a:t> </a:t>
                      </a:r>
                      <a:endParaRPr lang="zh-CN" altLang="en-US" dirty="0"/>
                    </a:p>
                  </a:txBody>
                  <a:tcPr/>
                </a:tc>
                <a:tc>
                  <a:txBody>
                    <a:bodyPr/>
                    <a:lstStyle/>
                    <a:p>
                      <a:pPr algn="ctr"/>
                      <a:r>
                        <a:rPr lang="zh-CN" altLang="en-US" sz="1800" b="0" i="0" kern="1200" dirty="0" smtClean="0">
                          <a:solidFill>
                            <a:schemeClr val="tx1"/>
                          </a:solidFill>
                          <a:effectLst/>
                          <a:latin typeface="Arial" pitchFamily="34" charset="0"/>
                          <a:ea typeface="+mn-ea"/>
                          <a:cs typeface="+mn-cs"/>
                        </a:rPr>
                        <a:t>表示选择正在主动更改</a:t>
                      </a:r>
                      <a:r>
                        <a:rPr lang="zh-CN" altLang="en-US" sz="1800" b="0" i="0" kern="1200" dirty="0" smtClean="0">
                          <a:solidFill>
                            <a:schemeClr val="tx1"/>
                          </a:solidFill>
                          <a:effectLst/>
                          <a:latin typeface="Arial" pitchFamily="34" charset="0"/>
                          <a:ea typeface="+mn-ea"/>
                          <a:cs typeface="+mn-cs"/>
                        </a:rPr>
                        <a:t>，</a:t>
                      </a:r>
                      <a:r>
                        <a:rPr lang="zh-CN" altLang="en-US" sz="1800" b="0" i="0" kern="1200" dirty="0" smtClean="0">
                          <a:solidFill>
                            <a:schemeClr val="tx1"/>
                          </a:solidFill>
                          <a:effectLst/>
                          <a:latin typeface="Arial" pitchFamily="34" charset="0"/>
                          <a:ea typeface="+mn-ea"/>
                          <a:cs typeface="+mn-cs"/>
                        </a:rPr>
                        <a:t>例如，当滚动选择轮时，用户感觉到轻拍</a:t>
                      </a:r>
                      <a:endParaRPr lang="zh-CN" altLang="en-US" dirty="0"/>
                    </a:p>
                  </a:txBody>
                  <a:tcPr/>
                </a:tc>
              </a:tr>
            </a:tbl>
          </a:graphicData>
        </a:graphic>
      </p:graphicFrame>
    </p:spTree>
    <p:extLst>
      <p:ext uri="{BB962C8B-B14F-4D97-AF65-F5344CB8AC3E}">
        <p14:creationId xmlns:p14="http://schemas.microsoft.com/office/powerpoint/2010/main" val="364468052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17.11 </a:t>
            </a:r>
            <a:r>
              <a:rPr lang="en-US" altLang="zh-CN" sz="3200" b="1" dirty="0" err="1">
                <a:solidFill>
                  <a:srgbClr val="C00000"/>
                </a:solidFill>
                <a:latin typeface="微软雅黑" pitchFamily="34" charset="-122"/>
                <a:ea typeface="微软雅黑" pitchFamily="34" charset="-122"/>
              </a:rPr>
              <a:t>HomeKit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iPad</a:t>
            </a:r>
            <a:r>
              <a:rPr kumimoji="1" lang="zh-CN" altLang="en-US" dirty="0"/>
              <a:t>可以配置为提供远程访问附件，运行自动化触发器和启用共享用户权限。 此外，</a:t>
            </a:r>
            <a:r>
              <a:rPr kumimoji="1" lang="en-US" altLang="zh-CN" dirty="0" err="1"/>
              <a:t>HomeKit</a:t>
            </a:r>
            <a:r>
              <a:rPr kumimoji="1" lang="zh-CN" altLang="en-US" dirty="0"/>
              <a:t>框架（</a:t>
            </a:r>
            <a:r>
              <a:rPr kumimoji="1" lang="en-US" altLang="zh-CN" dirty="0" err="1"/>
              <a:t>HomeKit.framework</a:t>
            </a:r>
            <a:r>
              <a:rPr kumimoji="1" lang="zh-CN" altLang="en-US" dirty="0"/>
              <a:t>）增加了对相机和门铃配件的支持，并引入了许多新的</a:t>
            </a:r>
            <a:r>
              <a:rPr kumimoji="1" lang="en-US" altLang="zh-CN" dirty="0"/>
              <a:t>API</a:t>
            </a:r>
            <a:r>
              <a:rPr kumimoji="1" lang="zh-CN" altLang="en-US" dirty="0"/>
              <a:t>来帮助您：</a:t>
            </a:r>
          </a:p>
          <a:p>
            <a:endParaRPr kumimoji="1" lang="zh-CN" altLang="en-US" dirty="0"/>
          </a:p>
          <a:p>
            <a:r>
              <a:rPr kumimoji="1" lang="zh-CN" altLang="en-US" dirty="0"/>
              <a:t>查看和互动</a:t>
            </a:r>
            <a:r>
              <a:rPr kumimoji="1" lang="en-US" altLang="zh-CN" dirty="0"/>
              <a:t>IP</a:t>
            </a:r>
            <a:r>
              <a:rPr kumimoji="1" lang="zh-CN" altLang="en-US" dirty="0"/>
              <a:t>摄像机附件配置文件，显示实况流和快照，并控制摄像机的设置，扬声器和麦克风</a:t>
            </a:r>
          </a:p>
          <a:p>
            <a:endParaRPr kumimoji="1" lang="zh-CN" altLang="en-US" dirty="0"/>
          </a:p>
          <a:p>
            <a:r>
              <a:rPr kumimoji="1" lang="zh-CN" altLang="en-US" dirty="0"/>
              <a:t>获取新的服务和特点</a:t>
            </a:r>
          </a:p>
          <a:p>
            <a:endParaRPr kumimoji="1" lang="zh-CN" altLang="en-US" dirty="0"/>
          </a:p>
          <a:p>
            <a:r>
              <a:rPr kumimoji="1" lang="zh-CN" altLang="en-US" dirty="0"/>
              <a:t>对于主要服务，链接服务和有效值，以提供有关附件的更多上下文和配置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pt-BR" altLang="zh-CN" sz="3200" b="1" dirty="0">
                <a:solidFill>
                  <a:srgbClr val="C00000"/>
                </a:solidFill>
                <a:latin typeface="微软雅黑" pitchFamily="34" charset="-122"/>
                <a:ea typeface="微软雅黑" pitchFamily="34" charset="-122"/>
              </a:rPr>
              <a:t>17.12 Metal</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a:t>Metal</a:t>
            </a:r>
            <a:r>
              <a:rPr kumimoji="1" lang="zh-CN" altLang="en-US" dirty="0"/>
              <a:t>包含了几项新功能和增强功能，如：</a:t>
            </a:r>
          </a:p>
          <a:p>
            <a:endParaRPr kumimoji="1" lang="zh-CN" altLang="en-US" dirty="0"/>
          </a:p>
          <a:p>
            <a:r>
              <a:rPr kumimoji="1" lang="zh-CN" altLang="en-US" dirty="0"/>
              <a:t>支持细分，使</a:t>
            </a:r>
            <a:r>
              <a:rPr kumimoji="1" lang="en-US" altLang="zh-CN" dirty="0"/>
              <a:t>3D</a:t>
            </a:r>
            <a:r>
              <a:rPr kumimoji="1" lang="zh-CN" altLang="en-US" dirty="0"/>
              <a:t>应用程序和游戏能够通过有效地描述</a:t>
            </a:r>
            <a:r>
              <a:rPr kumimoji="1" lang="en-US" altLang="zh-CN" dirty="0"/>
              <a:t>GPU</a:t>
            </a:r>
            <a:r>
              <a:rPr kumimoji="1" lang="zh-CN" altLang="en-US" dirty="0"/>
              <a:t>的复杂几何图形来渲染更详细的场景。</a:t>
            </a:r>
          </a:p>
          <a:p>
            <a:endParaRPr kumimoji="1" lang="zh-CN" altLang="en-US" dirty="0"/>
          </a:p>
          <a:p>
            <a:r>
              <a:rPr kumimoji="1" lang="zh-CN" altLang="en-US" dirty="0"/>
              <a:t>功能专业化，可以轻松创建高度优化的功能集，以处理场景中的所有材质和光线组合。</a:t>
            </a:r>
          </a:p>
          <a:p>
            <a:endParaRPr kumimoji="1" lang="zh-CN" altLang="en-US" dirty="0"/>
          </a:p>
          <a:p>
            <a:r>
              <a:rPr kumimoji="1" lang="zh-CN" altLang="en-US" dirty="0"/>
              <a:t>资源堆和无记忆渲染目标，使资源分配更加细粒度的控制，以进一步优化基于金属的应用程序的性能。</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17.13 </a:t>
            </a:r>
            <a:r>
              <a:rPr lang="en-US" altLang="zh-CN" sz="3200" b="1" dirty="0" err="1">
                <a:solidFill>
                  <a:srgbClr val="C00000"/>
                </a:solidFill>
                <a:latin typeface="微软雅黑" pitchFamily="34" charset="-122"/>
                <a:ea typeface="微软雅黑" pitchFamily="34" charset="-122"/>
              </a:rPr>
              <a:t>ModelIO</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862323"/>
          </a:xfrm>
          <a:prstGeom prst="rect">
            <a:avLst/>
          </a:prstGeom>
          <a:noFill/>
        </p:spPr>
        <p:txBody>
          <a:bodyPr wrap="square" rtlCol="0">
            <a:spAutoFit/>
          </a:bodyPr>
          <a:lstStyle/>
          <a:p>
            <a:r>
              <a:rPr kumimoji="1" lang="en-US" altLang="zh-CN" dirty="0" err="1"/>
              <a:t>ModelIO</a:t>
            </a:r>
            <a:r>
              <a:rPr kumimoji="1" lang="zh-CN" altLang="en-US" dirty="0"/>
              <a:t>框架（</a:t>
            </a:r>
            <a:r>
              <a:rPr kumimoji="1" lang="en-US" altLang="zh-CN" dirty="0" err="1"/>
              <a:t>ModelIO.framework</a:t>
            </a:r>
            <a:r>
              <a:rPr kumimoji="1" lang="zh-CN" altLang="en-US" dirty="0"/>
              <a:t>）包括以下增强功能：</a:t>
            </a:r>
          </a:p>
          <a:p>
            <a:endParaRPr kumimoji="1" lang="zh-CN" altLang="en-US" dirty="0"/>
          </a:p>
          <a:p>
            <a:r>
              <a:rPr kumimoji="1" lang="zh-CN" altLang="en-US" dirty="0"/>
              <a:t>现在支持</a:t>
            </a:r>
            <a:r>
              <a:rPr kumimoji="1" lang="en-US" altLang="zh-CN" dirty="0"/>
              <a:t>USD</a:t>
            </a:r>
            <a:r>
              <a:rPr kumimoji="1" lang="zh-CN" altLang="en-US" dirty="0"/>
              <a:t>文件格式。</a:t>
            </a:r>
          </a:p>
          <a:p>
            <a:endParaRPr kumimoji="1" lang="zh-CN" altLang="en-US" dirty="0"/>
          </a:p>
          <a:p>
            <a:r>
              <a:rPr kumimoji="1" lang="zh-CN" altLang="en-US" dirty="0"/>
              <a:t>新的</a:t>
            </a:r>
            <a:r>
              <a:rPr kumimoji="1" lang="en-US" altLang="zh-CN" dirty="0" err="1"/>
              <a:t>MDLMaterialPropertyGraph</a:t>
            </a:r>
            <a:r>
              <a:rPr kumimoji="1" lang="zh-CN" altLang="en-US" dirty="0"/>
              <a:t>类使得更容易支持模型的运行时过程更改。</a:t>
            </a:r>
          </a:p>
          <a:p>
            <a:endParaRPr kumimoji="1" lang="zh-CN" altLang="en-US" dirty="0"/>
          </a:p>
          <a:p>
            <a:r>
              <a:rPr kumimoji="1" lang="en-US" altLang="zh-CN" dirty="0" err="1"/>
              <a:t>MDLVoxelArray</a:t>
            </a:r>
            <a:r>
              <a:rPr kumimoji="1" lang="zh-CN" altLang="en-US" dirty="0"/>
              <a:t>类增加了对已签名距离字段的支持。</a:t>
            </a:r>
          </a:p>
          <a:p>
            <a:endParaRPr kumimoji="1" lang="zh-CN" altLang="en-US" dirty="0"/>
          </a:p>
          <a:p>
            <a:r>
              <a:rPr kumimoji="1" lang="zh-CN" altLang="en-US" dirty="0"/>
              <a:t>您可以通过实施</a:t>
            </a:r>
            <a:r>
              <a:rPr kumimoji="1" lang="en-US" altLang="zh-CN" dirty="0" err="1"/>
              <a:t>MDLLightProbeIrradianceDataSource</a:t>
            </a:r>
            <a:r>
              <a:rPr kumimoji="1" lang="zh-CN" altLang="en-US" dirty="0"/>
              <a:t>协议来添加辅助光探针放置。</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17.14 Photos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031325"/>
          </a:xfrm>
          <a:prstGeom prst="rect">
            <a:avLst/>
          </a:prstGeom>
          <a:noFill/>
        </p:spPr>
        <p:txBody>
          <a:bodyPr wrap="square" rtlCol="0">
            <a:spAutoFit/>
          </a:bodyPr>
          <a:lstStyle/>
          <a:p>
            <a:r>
              <a:rPr kumimoji="1" lang="zh-CN" altLang="en-US" dirty="0"/>
              <a:t>照片框架（</a:t>
            </a:r>
            <a:r>
              <a:rPr kumimoji="1" lang="en-US" altLang="zh-CN" dirty="0" err="1"/>
              <a:t>Photos.framework</a:t>
            </a:r>
            <a:r>
              <a:rPr kumimoji="1" lang="zh-CN" altLang="en-US" dirty="0"/>
              <a:t>）使实时照片编辑可用于使用</a:t>
            </a:r>
            <a:r>
              <a:rPr kumimoji="1" lang="en-US" altLang="zh-CN" dirty="0"/>
              <a:t>Photos</a:t>
            </a:r>
            <a:r>
              <a:rPr kumimoji="1" lang="zh-CN" altLang="en-US" dirty="0"/>
              <a:t>框架</a:t>
            </a:r>
            <a:r>
              <a:rPr kumimoji="1" lang="en-US" altLang="zh-CN" dirty="0"/>
              <a:t>API</a:t>
            </a:r>
            <a:r>
              <a:rPr kumimoji="1" lang="zh-CN" altLang="en-US" dirty="0"/>
              <a:t>的应用程序来访问用户的照片库和用于照片和相机应用程序的照片编辑应用程序扩展。 </a:t>
            </a:r>
            <a:endParaRPr kumimoji="1" lang="en-US" altLang="zh-CN" dirty="0" smtClean="0"/>
          </a:p>
          <a:p>
            <a:endParaRPr kumimoji="1" lang="en-US" altLang="zh-CN" dirty="0"/>
          </a:p>
          <a:p>
            <a:r>
              <a:rPr kumimoji="1" lang="zh-CN" altLang="en-US" dirty="0" smtClean="0"/>
              <a:t>具体来说</a:t>
            </a:r>
            <a:r>
              <a:rPr kumimoji="1" lang="zh-CN" altLang="en-US" dirty="0"/>
              <a:t>，新的</a:t>
            </a:r>
            <a:r>
              <a:rPr kumimoji="1" lang="en-US" altLang="zh-CN" dirty="0" err="1"/>
              <a:t>PHLivePhotoEditingContext</a:t>
            </a:r>
            <a:r>
              <a:rPr kumimoji="1" lang="zh-CN" altLang="en-US" dirty="0"/>
              <a:t>类允许您使用基于</a:t>
            </a:r>
            <a:r>
              <a:rPr kumimoji="1" lang="en-US" altLang="zh-CN" dirty="0"/>
              <a:t>Core Image</a:t>
            </a:r>
            <a:r>
              <a:rPr kumimoji="1" lang="zh-CN" altLang="en-US" dirty="0"/>
              <a:t>增强功能的易于使用的</a:t>
            </a:r>
            <a:r>
              <a:rPr kumimoji="1" lang="en-US" altLang="zh-CN" dirty="0"/>
              <a:t>API</a:t>
            </a:r>
            <a:r>
              <a:rPr kumimoji="1" lang="zh-CN" altLang="en-US" dirty="0"/>
              <a:t>对实时照片的视频和静态照片内容进行编辑。 此外</a:t>
            </a:r>
            <a:r>
              <a:rPr kumimoji="1" lang="zh-CN" altLang="en-US" dirty="0" smtClean="0"/>
              <a:t>，可以</a:t>
            </a:r>
            <a:r>
              <a:rPr kumimoji="1" lang="zh-CN" altLang="en-US" dirty="0"/>
              <a:t>利用新的</a:t>
            </a:r>
            <a:r>
              <a:rPr kumimoji="1" lang="en-US" altLang="zh-CN" dirty="0"/>
              <a:t>Core Image</a:t>
            </a:r>
            <a:r>
              <a:rPr kumimoji="1" lang="zh-CN" altLang="en-US" dirty="0"/>
              <a:t>处理器功能使用其他图像处理技术来执行编辑</a:t>
            </a:r>
            <a:r>
              <a:rPr kumimoji="1" lang="zh-CN" altLang="en-US" dirty="0" smtClean="0"/>
              <a:t>。</a:t>
            </a:r>
            <a:endParaRPr kumimoji="1" lang="zh-CN" altLang="en-US" dirty="0"/>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404664"/>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17.15 </a:t>
            </a:r>
            <a:r>
              <a:rPr lang="en-US" altLang="zh-CN" sz="3200" b="1" dirty="0" err="1">
                <a:solidFill>
                  <a:srgbClr val="C00000"/>
                </a:solidFill>
                <a:latin typeface="微软雅黑" pitchFamily="34" charset="-122"/>
                <a:ea typeface="微软雅黑" pitchFamily="34" charset="-122"/>
              </a:rPr>
              <a:t>ReplayKit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2585323"/>
          </a:xfrm>
          <a:prstGeom prst="rect">
            <a:avLst/>
          </a:prstGeom>
          <a:noFill/>
        </p:spPr>
        <p:txBody>
          <a:bodyPr wrap="square" rtlCol="0">
            <a:spAutoFit/>
          </a:bodyPr>
          <a:lstStyle/>
          <a:p>
            <a:r>
              <a:rPr kumimoji="1" lang="en-US" altLang="zh-CN" dirty="0" err="1"/>
              <a:t>ReplayKit</a:t>
            </a:r>
            <a:r>
              <a:rPr kumimoji="1" lang="zh-CN" altLang="en-US" dirty="0"/>
              <a:t>框架（</a:t>
            </a:r>
            <a:r>
              <a:rPr kumimoji="1" lang="en-US" altLang="zh-CN" dirty="0" err="1"/>
              <a:t>ReplayKit.framework</a:t>
            </a:r>
            <a:r>
              <a:rPr kumimoji="1" lang="zh-CN" altLang="en-US" dirty="0"/>
              <a:t>）包括以下增强功能：</a:t>
            </a:r>
          </a:p>
          <a:p>
            <a:endParaRPr kumimoji="1" lang="zh-CN" altLang="en-US" dirty="0"/>
          </a:p>
          <a:p>
            <a:r>
              <a:rPr kumimoji="1" lang="en-US" altLang="zh-CN" dirty="0" err="1"/>
              <a:t>ReplayKit</a:t>
            </a:r>
            <a:r>
              <a:rPr kumimoji="1" lang="zh-CN" altLang="en-US" dirty="0"/>
              <a:t>支持广播服务，以便用户可以通过第三方站点广播录制的媒体。 您可以通过使用</a:t>
            </a:r>
            <a:r>
              <a:rPr kumimoji="1" lang="en-US" altLang="zh-CN" dirty="0" err="1"/>
              <a:t>RPScreenRecorder</a:t>
            </a:r>
            <a:r>
              <a:rPr kumimoji="1" lang="zh-CN" altLang="en-US" dirty="0"/>
              <a:t>，</a:t>
            </a:r>
            <a:r>
              <a:rPr kumimoji="1" lang="en-US" altLang="zh-CN" dirty="0" err="1"/>
              <a:t>RPBroadcastActivityViewController</a:t>
            </a:r>
            <a:r>
              <a:rPr kumimoji="1" lang="zh-CN" altLang="en-US" dirty="0"/>
              <a:t>和</a:t>
            </a:r>
            <a:r>
              <a:rPr kumimoji="1" lang="en-US" altLang="zh-CN" dirty="0" err="1"/>
              <a:t>RPBroadcastController</a:t>
            </a:r>
            <a:r>
              <a:rPr kumimoji="1" lang="zh-CN" altLang="en-US" dirty="0"/>
              <a:t>类实现对此功能的支持。</a:t>
            </a:r>
          </a:p>
          <a:p>
            <a:endParaRPr kumimoji="1" lang="zh-CN" altLang="en-US" dirty="0"/>
          </a:p>
          <a:p>
            <a:r>
              <a:rPr kumimoji="1" lang="zh-CN" altLang="en-US" dirty="0"/>
              <a:t>要参与</a:t>
            </a:r>
            <a:r>
              <a:rPr kumimoji="1" lang="en-US" altLang="zh-CN" dirty="0" err="1"/>
              <a:t>ReplayKit</a:t>
            </a:r>
            <a:r>
              <a:rPr kumimoji="1" lang="zh-CN" altLang="en-US" dirty="0"/>
              <a:t>广播，第三方广播服务需要实现一对应用程序扩展。 </a:t>
            </a:r>
            <a:r>
              <a:rPr kumimoji="1" lang="en-US" altLang="zh-CN" dirty="0"/>
              <a:t>Broadcast UI</a:t>
            </a:r>
            <a:r>
              <a:rPr kumimoji="1" lang="zh-CN" altLang="en-US" dirty="0"/>
              <a:t>扩展提供了一个用户界面，可以让用户登录服务并设置广播。 广播上传分机接收电影剪辑并将其发送到服务。</a:t>
            </a:r>
          </a:p>
        </p:txBody>
      </p:sp>
    </p:spTree>
    <p:extLst>
      <p:ext uri="{BB962C8B-B14F-4D97-AF65-F5344CB8AC3E}">
        <p14:creationId xmlns:p14="http://schemas.microsoft.com/office/powerpoint/2010/main" val="280410241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17.16 </a:t>
            </a:r>
            <a:r>
              <a:rPr lang="en-US" altLang="zh-CN" sz="3200" b="1" dirty="0" err="1">
                <a:solidFill>
                  <a:srgbClr val="C00000"/>
                </a:solidFill>
                <a:latin typeface="微软雅黑" pitchFamily="34" charset="-122"/>
                <a:ea typeface="微软雅黑" pitchFamily="34" charset="-122"/>
              </a:rPr>
              <a:t>SceneKit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646331"/>
          </a:xfrm>
          <a:prstGeom prst="rect">
            <a:avLst/>
          </a:prstGeom>
          <a:noFill/>
        </p:spPr>
        <p:txBody>
          <a:bodyPr wrap="square" rtlCol="0">
            <a:spAutoFit/>
          </a:bodyPr>
          <a:lstStyle/>
          <a:p>
            <a:r>
              <a:rPr lang="zh-CN" altLang="en-US" dirty="0"/>
              <a:t>新的基于物理的渲染（</a:t>
            </a:r>
            <a:r>
              <a:rPr lang="en-US" altLang="zh-CN" dirty="0"/>
              <a:t>PBR</a:t>
            </a:r>
            <a:r>
              <a:rPr lang="zh-CN" altLang="en-US" dirty="0"/>
              <a:t>）系统允许您利用最新的</a:t>
            </a:r>
            <a:r>
              <a:rPr lang="en-US" altLang="zh-CN" dirty="0"/>
              <a:t>3D</a:t>
            </a:r>
            <a:r>
              <a:rPr lang="zh-CN" altLang="en-US" dirty="0"/>
              <a:t>图形研究，以更简单的资产创作创建更逼真的结果。</a:t>
            </a:r>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17.17 </a:t>
            </a:r>
            <a:r>
              <a:rPr lang="en-US" altLang="zh-CN" sz="3200" b="1" dirty="0" err="1">
                <a:solidFill>
                  <a:srgbClr val="C00000"/>
                </a:solidFill>
                <a:latin typeface="微软雅黑" pitchFamily="34" charset="-122"/>
                <a:ea typeface="微软雅黑" pitchFamily="34" charset="-122"/>
              </a:rPr>
              <a:t>SpriteKit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539552" y="1340768"/>
            <a:ext cx="8136904" cy="4524316"/>
          </a:xfrm>
          <a:prstGeom prst="rect">
            <a:avLst/>
          </a:prstGeom>
          <a:noFill/>
        </p:spPr>
        <p:txBody>
          <a:bodyPr wrap="square" rtlCol="0">
            <a:spAutoFit/>
          </a:bodyPr>
          <a:lstStyle/>
          <a:p>
            <a:r>
              <a:rPr kumimoji="1" lang="en-US" altLang="zh-CN" dirty="0" err="1"/>
              <a:t>SpriteKit</a:t>
            </a:r>
            <a:r>
              <a:rPr kumimoji="1" lang="zh-CN" altLang="en-US" dirty="0"/>
              <a:t>框架（</a:t>
            </a:r>
            <a:r>
              <a:rPr kumimoji="1" lang="en-US" altLang="zh-CN" dirty="0" err="1"/>
              <a:t>SpriteKit.framework</a:t>
            </a:r>
            <a:r>
              <a:rPr kumimoji="1" lang="zh-CN" altLang="en-US" dirty="0"/>
              <a:t>）包括以下增强功能：</a:t>
            </a:r>
          </a:p>
          <a:p>
            <a:endParaRPr kumimoji="1" lang="zh-CN" altLang="en-US" dirty="0"/>
          </a:p>
          <a:p>
            <a:r>
              <a:rPr kumimoji="1" lang="zh-CN" altLang="en-US" dirty="0"/>
              <a:t>一个新的</a:t>
            </a:r>
            <a:r>
              <a:rPr kumimoji="1" lang="en-US" altLang="zh-CN" dirty="0" err="1"/>
              <a:t>tilemap</a:t>
            </a:r>
            <a:r>
              <a:rPr kumimoji="1" lang="zh-CN" altLang="en-US" dirty="0"/>
              <a:t>解决方案支持方形，六边形和等距图形，可以轻松创建</a:t>
            </a:r>
            <a:r>
              <a:rPr kumimoji="1" lang="en-US" altLang="zh-CN" dirty="0"/>
              <a:t>2D</a:t>
            </a:r>
            <a:r>
              <a:rPr kumimoji="1" lang="zh-CN" altLang="en-US" dirty="0"/>
              <a:t>，</a:t>
            </a:r>
            <a:r>
              <a:rPr kumimoji="1" lang="en-US" altLang="zh-CN" dirty="0"/>
              <a:t>2.5D</a:t>
            </a:r>
            <a:r>
              <a:rPr kumimoji="1" lang="zh-CN" altLang="en-US" dirty="0"/>
              <a:t>和侧面滚动游戏。 </a:t>
            </a:r>
            <a:r>
              <a:rPr kumimoji="1" lang="en-US" altLang="zh-CN" dirty="0" err="1"/>
              <a:t>Xcode</a:t>
            </a:r>
            <a:r>
              <a:rPr kumimoji="1" lang="zh-CN" altLang="en-US" dirty="0"/>
              <a:t>编辑器提供了组织瓦片和创建瓦片贴图的全面支持。有关更多信息，请参阅</a:t>
            </a:r>
            <a:r>
              <a:rPr kumimoji="1" lang="en-US" altLang="zh-CN" dirty="0" err="1"/>
              <a:t>SKTileMapNode</a:t>
            </a:r>
            <a:r>
              <a:rPr kumimoji="1" lang="zh-CN" altLang="en-US" dirty="0"/>
              <a:t>，</a:t>
            </a:r>
            <a:r>
              <a:rPr kumimoji="1" lang="en-US" altLang="zh-CN" dirty="0" err="1"/>
              <a:t>SKTileGroup</a:t>
            </a:r>
            <a:r>
              <a:rPr kumimoji="1" lang="zh-CN" altLang="en-US" dirty="0"/>
              <a:t>，</a:t>
            </a:r>
            <a:r>
              <a:rPr kumimoji="1" lang="en-US" altLang="zh-CN" dirty="0" err="1"/>
              <a:t>SKTileGroupRule</a:t>
            </a:r>
            <a:r>
              <a:rPr kumimoji="1" lang="zh-CN" altLang="en-US" dirty="0"/>
              <a:t>和</a:t>
            </a:r>
            <a:r>
              <a:rPr kumimoji="1" lang="en-US" altLang="zh-CN" dirty="0" err="1"/>
              <a:t>SKTileSet</a:t>
            </a:r>
            <a:r>
              <a:rPr kumimoji="1" lang="zh-CN" altLang="en-US" dirty="0"/>
              <a:t>类。</a:t>
            </a:r>
          </a:p>
          <a:p>
            <a:endParaRPr kumimoji="1" lang="zh-CN" altLang="en-US" dirty="0"/>
          </a:p>
          <a:p>
            <a:r>
              <a:rPr kumimoji="1" lang="zh-CN" altLang="en-US" dirty="0"/>
              <a:t>新的</a:t>
            </a:r>
            <a:r>
              <a:rPr kumimoji="1" lang="en-US" altLang="zh-CN" dirty="0" err="1"/>
              <a:t>SKWarpGeometry</a:t>
            </a:r>
            <a:r>
              <a:rPr kumimoji="1" lang="zh-CN" altLang="en-US" dirty="0"/>
              <a:t>类用于扩展或扭曲</a:t>
            </a:r>
            <a:r>
              <a:rPr kumimoji="1" lang="en-US" altLang="zh-CN" dirty="0" err="1"/>
              <a:t>SKSpriteNode</a:t>
            </a:r>
            <a:r>
              <a:rPr kumimoji="1" lang="zh-CN" altLang="en-US" dirty="0"/>
              <a:t>或</a:t>
            </a:r>
            <a:r>
              <a:rPr kumimoji="1" lang="en-US" altLang="zh-CN" dirty="0" err="1"/>
              <a:t>SKEffectNode</a:t>
            </a:r>
            <a:r>
              <a:rPr kumimoji="1" lang="zh-CN" altLang="en-US" dirty="0"/>
              <a:t>对象的呈现方式。翘曲由一组控制点指定。新的</a:t>
            </a:r>
            <a:r>
              <a:rPr kumimoji="1" lang="en-US" altLang="zh-CN" dirty="0" err="1"/>
              <a:t>SKAction</a:t>
            </a:r>
            <a:r>
              <a:rPr kumimoji="1" lang="zh-CN" altLang="en-US" dirty="0"/>
              <a:t>类型可用于在不同的翘曲效果之间进行动画化。</a:t>
            </a:r>
          </a:p>
          <a:p>
            <a:endParaRPr kumimoji="1" lang="zh-CN" altLang="en-US" dirty="0"/>
          </a:p>
          <a:p>
            <a:r>
              <a:rPr kumimoji="1" lang="zh-CN" altLang="en-US" dirty="0"/>
              <a:t>自定义着色器可以使用可以由使用着色器的每个节点单独配置的属性。要添加属性，请创建一个</a:t>
            </a:r>
            <a:r>
              <a:rPr kumimoji="1" lang="en-US" altLang="zh-CN" dirty="0" err="1"/>
              <a:t>SKAttribute</a:t>
            </a:r>
            <a:r>
              <a:rPr kumimoji="1" lang="zh-CN" altLang="en-US" dirty="0"/>
              <a:t>对象并将其附加到着色器。然后，对于使用该着色器的每个节点，请附加一个</a:t>
            </a:r>
            <a:r>
              <a:rPr kumimoji="1" lang="en-US" altLang="zh-CN" dirty="0" err="1"/>
              <a:t>SKAttributeValue</a:t>
            </a:r>
            <a:r>
              <a:rPr kumimoji="1" lang="zh-CN" altLang="en-US" dirty="0"/>
              <a:t>对象。</a:t>
            </a:r>
          </a:p>
          <a:p>
            <a:endParaRPr kumimoji="1" lang="zh-CN" altLang="en-US" dirty="0"/>
          </a:p>
          <a:p>
            <a:r>
              <a:rPr kumimoji="1" lang="en-US" altLang="zh-CN" dirty="0" err="1"/>
              <a:t>SKView</a:t>
            </a:r>
            <a:r>
              <a:rPr kumimoji="1" lang="zh-CN" altLang="en-US" dirty="0"/>
              <a:t>类定义了新的方法，可以更好地控制场景的渲染时间和方式。</a:t>
            </a:r>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hr-HR" altLang="zh-CN" sz="3200" b="1" dirty="0">
                <a:solidFill>
                  <a:srgbClr val="C00000"/>
                </a:solidFill>
                <a:latin typeface="微软雅黑" pitchFamily="34" charset="-122"/>
                <a:ea typeface="微软雅黑" pitchFamily="34" charset="-122"/>
              </a:rPr>
              <a:t>17.18 UIKit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80920" cy="5355313"/>
          </a:xfrm>
          <a:prstGeom prst="rect">
            <a:avLst/>
          </a:prstGeom>
          <a:noFill/>
        </p:spPr>
        <p:txBody>
          <a:bodyPr wrap="square" rtlCol="0">
            <a:spAutoFit/>
          </a:bodyPr>
          <a:lstStyle/>
          <a:p>
            <a:r>
              <a:rPr lang="zh-TW" altLang="en-US" dirty="0"/>
              <a:t>新的基于对象的完全交互式和可中断的动画支持，可让您保留对动画的控制，并将其与基于手势</a:t>
            </a:r>
            <a:r>
              <a:rPr lang="zh-TW" altLang="en-US" dirty="0" smtClean="0"/>
              <a:t>的交互链接</a:t>
            </a:r>
            <a:endParaRPr lang="en-US" altLang="zh-TW" dirty="0"/>
          </a:p>
          <a:p>
            <a:endParaRPr lang="en-US" altLang="zh-TW" dirty="0"/>
          </a:p>
          <a:p>
            <a:r>
              <a:rPr lang="zh-TW" altLang="en-US" dirty="0"/>
              <a:t>新的</a:t>
            </a:r>
            <a:r>
              <a:rPr lang="en-US" altLang="zh-TW" dirty="0" err="1"/>
              <a:t>UIPasteboard</a:t>
            </a:r>
            <a:r>
              <a:rPr lang="en-US" altLang="zh-TW" dirty="0"/>
              <a:t> API</a:t>
            </a:r>
            <a:r>
              <a:rPr lang="zh-TW" altLang="en-US" dirty="0"/>
              <a:t>可以自动声明普通类实例的兼容内容类型和限制粘贴板上对象生命周期的新选项</a:t>
            </a:r>
            <a:r>
              <a:rPr lang="zh-TW" altLang="en-US" dirty="0" smtClean="0"/>
              <a:t>。</a:t>
            </a:r>
            <a:endParaRPr lang="en-US" altLang="zh-TW" dirty="0" smtClean="0"/>
          </a:p>
          <a:p>
            <a:endParaRPr lang="en-US" altLang="zh-TW" dirty="0"/>
          </a:p>
          <a:p>
            <a:r>
              <a:rPr lang="zh-TW" altLang="en-US" dirty="0"/>
              <a:t>支持所有滚动视图和滚动视图子类（如</a:t>
            </a:r>
            <a:r>
              <a:rPr lang="en-US" altLang="zh-TW" dirty="0" err="1"/>
              <a:t>UICollectionView</a:t>
            </a:r>
            <a:r>
              <a:rPr lang="zh-TW" altLang="en-US" dirty="0"/>
              <a:t>）中的刷新控</a:t>
            </a:r>
            <a:r>
              <a:rPr lang="zh-TW" altLang="en-US" dirty="0" smtClean="0"/>
              <a:t>件</a:t>
            </a:r>
            <a:endParaRPr lang="en-US" altLang="zh-TW" dirty="0" smtClean="0"/>
          </a:p>
          <a:p>
            <a:endParaRPr lang="en-US" altLang="zh-TW" dirty="0"/>
          </a:p>
          <a:p>
            <a:r>
              <a:rPr lang="zh-TW" altLang="en-US" dirty="0"/>
              <a:t>新的</a:t>
            </a:r>
            <a:r>
              <a:rPr lang="en-US" altLang="zh-TW" dirty="0" err="1"/>
              <a:t>UIApplication</a:t>
            </a:r>
            <a:r>
              <a:rPr lang="zh-TW" altLang="en-US" dirty="0"/>
              <a:t>方法</a:t>
            </a:r>
            <a:r>
              <a:rPr lang="en-US" altLang="zh-TW" dirty="0" err="1"/>
              <a:t>openURL</a:t>
            </a:r>
            <a:r>
              <a:rPr lang="zh-TW" altLang="en-US" dirty="0"/>
              <a:t>：</a:t>
            </a:r>
            <a:r>
              <a:rPr lang="en-US" altLang="zh-TW" dirty="0"/>
              <a:t>options</a:t>
            </a:r>
            <a:r>
              <a:rPr lang="zh-TW" altLang="en-US" dirty="0"/>
              <a:t>：</a:t>
            </a:r>
            <a:r>
              <a:rPr lang="en-US" altLang="zh-TW" dirty="0" err="1"/>
              <a:t>completionHandler</a:t>
            </a:r>
            <a:r>
              <a:rPr lang="en-US" altLang="zh-TW" dirty="0"/>
              <a:t> :,</a:t>
            </a:r>
            <a:r>
              <a:rPr lang="zh-TW" altLang="en-US" dirty="0"/>
              <a:t>它是异步执行的，并在主队列上调用指定的完成处理程序（此方法将替换</a:t>
            </a:r>
            <a:r>
              <a:rPr lang="en-US" altLang="zh-TW" dirty="0" err="1"/>
              <a:t>openURL</a:t>
            </a:r>
            <a:r>
              <a:rPr lang="en-US" altLang="zh-TW" dirty="0"/>
              <a:t> :)</a:t>
            </a:r>
            <a:r>
              <a:rPr lang="zh-TW" altLang="en-US" dirty="0" smtClean="0"/>
              <a:t>。</a:t>
            </a:r>
            <a:endParaRPr lang="en-US" altLang="zh-TW" dirty="0" smtClean="0"/>
          </a:p>
          <a:p>
            <a:endParaRPr lang="zh-TW" altLang="en-US" dirty="0"/>
          </a:p>
          <a:p>
            <a:r>
              <a:rPr lang="zh-TW" altLang="en-US" dirty="0"/>
              <a:t>增强</a:t>
            </a:r>
            <a:r>
              <a:rPr lang="en-US" altLang="zh-TW" dirty="0" err="1"/>
              <a:t>UICollectionView</a:t>
            </a:r>
            <a:r>
              <a:rPr lang="zh-TW" altLang="en-US" dirty="0"/>
              <a:t>和新的</a:t>
            </a:r>
            <a:r>
              <a:rPr lang="en-US" altLang="zh-TW" dirty="0" err="1"/>
              <a:t>UICollectionViewDataSourcePrefetching</a:t>
            </a:r>
            <a:r>
              <a:rPr lang="zh-TW" altLang="en-US" dirty="0"/>
              <a:t>协议，帮助您利用单元格的自动预取来改善滚动体验。</a:t>
            </a:r>
          </a:p>
          <a:p>
            <a:endParaRPr lang="en-US" altLang="zh-TW" dirty="0" smtClean="0"/>
          </a:p>
          <a:p>
            <a:endParaRPr lang="en-US" altLang="zh-TW" dirty="0"/>
          </a:p>
          <a:p>
            <a:endParaRPr lang="zh-TW" altLang="en-US" dirty="0"/>
          </a:p>
          <a:p>
            <a:endParaRPr lang="zh-TW" altLang="en-US" dirty="0"/>
          </a:p>
          <a:p>
            <a:endParaRPr kumimoji="1" lang="en-US" altLang="zh-CN" dirty="0" smtClean="0"/>
          </a:p>
          <a:p>
            <a:endParaRPr kumimoji="1" lang="zh-CN" altLang="en-US" dirty="0"/>
          </a:p>
        </p:txBody>
      </p:sp>
    </p:spTree>
    <p:extLst>
      <p:ext uri="{BB962C8B-B14F-4D97-AF65-F5344CB8AC3E}">
        <p14:creationId xmlns:p14="http://schemas.microsoft.com/office/powerpoint/2010/main" val="785313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17.19 WebKit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268760"/>
            <a:ext cx="7920879" cy="1200329"/>
          </a:xfrm>
          <a:prstGeom prst="rect">
            <a:avLst/>
          </a:prstGeom>
          <a:noFill/>
        </p:spPr>
        <p:txBody>
          <a:bodyPr wrap="square" rtlCol="0">
            <a:spAutoFit/>
          </a:bodyPr>
          <a:lstStyle/>
          <a:p>
            <a:pPr marL="285750" indent="-285750">
              <a:buFont typeface="Arial"/>
              <a:buChar char="•"/>
            </a:pPr>
            <a:r>
              <a:rPr kumimoji="1" lang="en-US" altLang="zh-TW" dirty="0" err="1"/>
              <a:t>WebKit</a:t>
            </a:r>
            <a:r>
              <a:rPr kumimoji="1" lang="zh-TW" altLang="en-US" dirty="0"/>
              <a:t>框架（</a:t>
            </a:r>
            <a:r>
              <a:rPr kumimoji="1" lang="en-US" altLang="zh-TW" dirty="0" err="1"/>
              <a:t>WebKit.framework</a:t>
            </a:r>
            <a:r>
              <a:rPr kumimoji="1" lang="zh-TW" altLang="en-US" dirty="0"/>
              <a:t>）在</a:t>
            </a:r>
            <a:r>
              <a:rPr kumimoji="1" lang="en-US" altLang="zh-TW" dirty="0" err="1"/>
              <a:t>WKWebView</a:t>
            </a:r>
            <a:r>
              <a:rPr kumimoji="1" lang="zh-TW" altLang="en-US" dirty="0"/>
              <a:t>对象中引入了增强的窥视和弹出支持</a:t>
            </a:r>
            <a:r>
              <a:rPr kumimoji="1" lang="zh-TW" altLang="en-US" dirty="0" smtClean="0"/>
              <a:t>。</a:t>
            </a:r>
            <a:endParaRPr kumimoji="1" lang="en-US" altLang="zh-TW" dirty="0" smtClean="0"/>
          </a:p>
          <a:p>
            <a:pPr marL="285750" indent="-285750">
              <a:buFont typeface="Arial"/>
              <a:buChar char="•"/>
            </a:pPr>
            <a:r>
              <a:rPr kumimoji="1" lang="zh-TW" altLang="en-US" dirty="0" smtClean="0"/>
              <a:t>在</a:t>
            </a:r>
            <a:r>
              <a:rPr kumimoji="1" lang="en-US" altLang="zh-TW" dirty="0" err="1"/>
              <a:t>iOS</a:t>
            </a:r>
            <a:r>
              <a:rPr kumimoji="1" lang="en-US" altLang="zh-TW" dirty="0"/>
              <a:t> 10</a:t>
            </a:r>
            <a:r>
              <a:rPr kumimoji="1" lang="zh-TW" altLang="en-US" dirty="0"/>
              <a:t>中</a:t>
            </a:r>
            <a:r>
              <a:rPr kumimoji="1" lang="zh-TW" altLang="en-US" dirty="0" smtClean="0"/>
              <a:t>，使用</a:t>
            </a:r>
            <a:r>
              <a:rPr kumimoji="1" lang="en-US" altLang="zh-TW" dirty="0" err="1"/>
              <a:t>webView</a:t>
            </a:r>
            <a:r>
              <a:rPr kumimoji="1" lang="zh-TW" altLang="en-US" dirty="0"/>
              <a:t>：</a:t>
            </a:r>
            <a:r>
              <a:rPr kumimoji="1" lang="en-US" altLang="zh-TW" dirty="0" err="1"/>
              <a:t>shouldPreviewElement</a:t>
            </a:r>
            <a:r>
              <a:rPr kumimoji="1" lang="zh-TW" altLang="en-US" dirty="0"/>
              <a:t>：方法来确定指定的</a:t>
            </a:r>
            <a:r>
              <a:rPr kumimoji="1" lang="en-US" altLang="zh-TW" dirty="0"/>
              <a:t>Web</a:t>
            </a:r>
            <a:r>
              <a:rPr kumimoji="1" lang="zh-TW" altLang="en-US" dirty="0"/>
              <a:t>视图是否应显示预览。</a:t>
            </a:r>
            <a:endParaRPr kumimoji="1" lang="zh-CN" altLang="en-US" dirty="0"/>
          </a:p>
        </p:txBody>
      </p:sp>
    </p:spTree>
    <p:extLst>
      <p:ext uri="{BB962C8B-B14F-4D97-AF65-F5344CB8AC3E}">
        <p14:creationId xmlns:p14="http://schemas.microsoft.com/office/powerpoint/2010/main" val="146491134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882298" y="237428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2.SiriKit</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95536" y="1124744"/>
            <a:ext cx="8352928" cy="5078314"/>
          </a:xfrm>
          <a:prstGeom prst="rect">
            <a:avLst/>
          </a:prstGeom>
          <a:noFill/>
        </p:spPr>
        <p:txBody>
          <a:bodyPr wrap="square" rtlCol="0">
            <a:spAutoFit/>
          </a:bodyPr>
          <a:lstStyle/>
          <a:p>
            <a:pPr marL="285750" indent="-285750">
              <a:buFont typeface="Arial"/>
              <a:buChar char="•"/>
            </a:pPr>
            <a:r>
              <a:rPr kumimoji="1" lang="en-US" altLang="zh-CN" dirty="0" err="1"/>
              <a:t>SiriKit</a:t>
            </a:r>
            <a:r>
              <a:rPr kumimoji="1" lang="zh-CN" altLang="en-US" dirty="0"/>
              <a:t>支持以下领域的服务：</a:t>
            </a:r>
            <a:endParaRPr kumimoji="1" lang="en-US" altLang="zh-CN" dirty="0"/>
          </a:p>
          <a:p>
            <a:pPr marL="800100" lvl="1" indent="-342900">
              <a:buFont typeface="+mj-lt"/>
              <a:buAutoNum type="arabicPeriod"/>
            </a:pPr>
            <a:r>
              <a:rPr kumimoji="1" lang="en-US" altLang="zh-CN" dirty="0" smtClean="0"/>
              <a:t> </a:t>
            </a:r>
            <a:r>
              <a:rPr kumimoji="1" lang="en-US" altLang="zh-CN" dirty="0"/>
              <a:t>Audio or video calling </a:t>
            </a:r>
            <a:r>
              <a:rPr kumimoji="1" lang="zh-CN" altLang="en-US" dirty="0"/>
              <a:t>（</a:t>
            </a:r>
            <a:r>
              <a:rPr kumimoji="1" lang="zh-CN" altLang="en-US" dirty="0" smtClean="0"/>
              <a:t>音视频通话</a:t>
            </a:r>
            <a:r>
              <a:rPr kumimoji="1" lang="zh-CN" altLang="en-US" dirty="0"/>
              <a:t>）</a:t>
            </a:r>
          </a:p>
          <a:p>
            <a:pPr marL="800100" lvl="1" indent="-342900">
              <a:buFont typeface="+mj-lt"/>
              <a:buAutoNum type="arabicPeriod"/>
            </a:pPr>
            <a:r>
              <a:rPr kumimoji="1" lang="en-US" altLang="zh-CN" dirty="0" smtClean="0"/>
              <a:t>Messaging </a:t>
            </a:r>
            <a:r>
              <a:rPr kumimoji="1" lang="zh-CN" altLang="en-US" dirty="0"/>
              <a:t>（消息）</a:t>
            </a:r>
          </a:p>
          <a:p>
            <a:pPr marL="800100" lvl="1" indent="-342900">
              <a:buFont typeface="+mj-lt"/>
              <a:buAutoNum type="arabicPeriod"/>
            </a:pPr>
            <a:r>
              <a:rPr kumimoji="1" lang="en-US" altLang="zh-CN" dirty="0" smtClean="0"/>
              <a:t>Sending </a:t>
            </a:r>
            <a:r>
              <a:rPr kumimoji="1" lang="en-US" altLang="zh-CN" dirty="0"/>
              <a:t>or receiving payments </a:t>
            </a:r>
            <a:r>
              <a:rPr kumimoji="1" lang="zh-CN" altLang="en-US" dirty="0"/>
              <a:t>（发送或接收付款）</a:t>
            </a:r>
          </a:p>
          <a:p>
            <a:pPr marL="800100" lvl="1" indent="-342900">
              <a:buFont typeface="+mj-lt"/>
              <a:buAutoNum type="arabicPeriod"/>
            </a:pPr>
            <a:r>
              <a:rPr kumimoji="1" lang="en-US" altLang="zh-CN" dirty="0" smtClean="0"/>
              <a:t>Searching </a:t>
            </a:r>
            <a:r>
              <a:rPr kumimoji="1" lang="en-US" altLang="zh-CN" dirty="0"/>
              <a:t>photos </a:t>
            </a:r>
            <a:r>
              <a:rPr kumimoji="1" lang="zh-CN" altLang="en-US" dirty="0"/>
              <a:t>（搜索照片）</a:t>
            </a:r>
          </a:p>
          <a:p>
            <a:pPr marL="800100" lvl="1" indent="-342900">
              <a:buFont typeface="+mj-lt"/>
              <a:buAutoNum type="arabicPeriod"/>
            </a:pPr>
            <a:r>
              <a:rPr kumimoji="1" lang="en-US" altLang="zh-CN" dirty="0" smtClean="0"/>
              <a:t>Booking </a:t>
            </a:r>
            <a:r>
              <a:rPr kumimoji="1" lang="en-US" altLang="zh-CN" dirty="0"/>
              <a:t>a ride </a:t>
            </a:r>
            <a:r>
              <a:rPr kumimoji="1" lang="zh-CN" altLang="en-US" dirty="0"/>
              <a:t>（预订车）</a:t>
            </a:r>
          </a:p>
          <a:p>
            <a:pPr marL="800100" lvl="1" indent="-342900">
              <a:buFont typeface="+mj-lt"/>
              <a:buAutoNum type="arabicPeriod"/>
            </a:pPr>
            <a:r>
              <a:rPr kumimoji="1" lang="en-US" altLang="zh-CN" dirty="0" smtClean="0"/>
              <a:t>Managing </a:t>
            </a:r>
            <a:r>
              <a:rPr kumimoji="1" lang="en-US" altLang="zh-CN" dirty="0"/>
              <a:t>workouts </a:t>
            </a:r>
            <a:r>
              <a:rPr kumimoji="1" lang="zh-CN" altLang="en-US" dirty="0"/>
              <a:t>（管理锻炼）</a:t>
            </a:r>
          </a:p>
          <a:p>
            <a:pPr marL="800100" lvl="1" indent="-342900">
              <a:buFont typeface="+mj-lt"/>
              <a:buAutoNum type="arabicPeriod"/>
            </a:pPr>
            <a:r>
              <a:rPr kumimoji="1" lang="en-US" altLang="zh-CN" dirty="0" smtClean="0"/>
              <a:t>Adjusting </a:t>
            </a:r>
            <a:r>
              <a:rPr kumimoji="1" lang="en-US" altLang="zh-CN" dirty="0"/>
              <a:t>settings in a </a:t>
            </a:r>
            <a:r>
              <a:rPr kumimoji="1" lang="en-US" altLang="zh-CN" dirty="0" err="1"/>
              <a:t>CarPlay</a:t>
            </a:r>
            <a:r>
              <a:rPr kumimoji="1" lang="en-US" altLang="zh-CN" dirty="0"/>
              <a:t>-enabled vehicle (automotive vendors only) </a:t>
            </a:r>
          </a:p>
          <a:p>
            <a:pPr marL="800100" lvl="1" indent="-342900">
              <a:buFont typeface="+mj-lt"/>
              <a:buAutoNum type="arabicPeriod"/>
            </a:pPr>
            <a:r>
              <a:rPr kumimoji="1" lang="en-US" altLang="zh-CN" dirty="0" smtClean="0"/>
              <a:t>Making </a:t>
            </a:r>
            <a:r>
              <a:rPr kumimoji="1" lang="en-US" altLang="zh-CN" dirty="0"/>
              <a:t>restaurant reservations (requires additional support from Apple) </a:t>
            </a:r>
          </a:p>
          <a:p>
            <a:pPr marL="285750" indent="-285750">
              <a:buFont typeface="Arial"/>
              <a:buChar char="•"/>
            </a:pPr>
            <a:endParaRPr kumimoji="1" lang="en-US" altLang="zh-CN" dirty="0" smtClean="0"/>
          </a:p>
          <a:p>
            <a:pPr marL="285750" indent="-285750">
              <a:buFont typeface="Arial"/>
              <a:buChar char="•"/>
            </a:pPr>
            <a:r>
              <a:rPr kumimoji="1" lang="zh-CN" altLang="en-US" dirty="0"/>
              <a:t>当用户提出涉及您的服务的请求时，</a:t>
            </a:r>
            <a:r>
              <a:rPr kumimoji="1" lang="en-US" altLang="zh-CN" dirty="0" err="1"/>
              <a:t>SiriKit</a:t>
            </a:r>
            <a:r>
              <a:rPr kumimoji="1" lang="zh-CN" altLang="en-US" dirty="0"/>
              <a:t>将您的扩展名发送到一个</a:t>
            </a:r>
            <a:r>
              <a:rPr kumimoji="1" lang="en-US" altLang="zh-CN" dirty="0"/>
              <a:t>intent</a:t>
            </a:r>
            <a:r>
              <a:rPr kumimoji="1" lang="zh-CN" altLang="en-US" dirty="0"/>
              <a:t>对象，该对象描述用户的请求，并提供与该请求相关</a:t>
            </a:r>
            <a:r>
              <a:rPr kumimoji="1" lang="zh-CN" altLang="en-US" dirty="0" smtClean="0"/>
              <a:t>的任何数据</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lang="en-US" altLang="zh-CN" dirty="0" err="1"/>
              <a:t>SiriKit</a:t>
            </a:r>
            <a:r>
              <a:rPr lang="zh-CN" altLang="en-US" dirty="0"/>
              <a:t>还提供了一种机制</a:t>
            </a:r>
            <a:r>
              <a:rPr lang="zh-CN" altLang="en-US" dirty="0" smtClean="0"/>
              <a:t>，用于告诉系统有关应用程序中发</a:t>
            </a:r>
            <a:r>
              <a:rPr lang="zh-CN" altLang="en-US" dirty="0"/>
              <a:t>生的交互和活动。 </a:t>
            </a:r>
            <a:endParaRPr kumimoji="1" lang="en-US" altLang="zh-CN" dirty="0"/>
          </a:p>
          <a:p>
            <a:pPr marL="285750" indent="-285750">
              <a:buFont typeface="Arial"/>
              <a:buChar char="•"/>
            </a:pPr>
            <a:endParaRPr kumimoji="1" lang="en-US" altLang="zh-CN" dirty="0" smtClean="0"/>
          </a:p>
          <a:p>
            <a:pPr marL="285750" indent="-285750">
              <a:buFont typeface="Arial"/>
              <a:buChar char="•"/>
            </a:pPr>
            <a:r>
              <a:rPr lang="zh-CN" altLang="en-US" dirty="0"/>
              <a:t>地图和</a:t>
            </a:r>
            <a:r>
              <a:rPr lang="en-US" altLang="zh-CN" dirty="0" err="1"/>
              <a:t>Siri</a:t>
            </a:r>
            <a:r>
              <a:rPr lang="zh-CN" altLang="en-US" dirty="0"/>
              <a:t>都支持骑行预订，用户还可以使用</a:t>
            </a:r>
            <a:r>
              <a:rPr lang="en-US" altLang="zh-CN" dirty="0"/>
              <a:t>Google</a:t>
            </a:r>
            <a:r>
              <a:rPr lang="zh-CN" altLang="en-US" dirty="0"/>
              <a:t>地图预订餐厅。 </a:t>
            </a:r>
            <a:endParaRPr kumimoji="1" lang="en-US" altLang="zh-CN" dirty="0"/>
          </a:p>
          <a:p>
            <a:endParaRPr kumimoji="1" lang="en-US" altLang="zh-CN" dirty="0"/>
          </a:p>
        </p:txBody>
      </p:sp>
    </p:spTree>
    <p:extLst>
      <p:ext uri="{BB962C8B-B14F-4D97-AF65-F5344CB8AC3E}">
        <p14:creationId xmlns:p14="http://schemas.microsoft.com/office/powerpoint/2010/main" val="37696020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467544" y="332656"/>
            <a:ext cx="828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2400" b="1" dirty="0">
                <a:solidFill>
                  <a:srgbClr val="C00000"/>
                </a:solidFill>
                <a:latin typeface="微软雅黑" pitchFamily="34" charset="-122"/>
                <a:ea typeface="微软雅黑" pitchFamily="34" charset="-122"/>
              </a:rPr>
              <a:t>Using CSS Properties to Create Apple Pay Buttons</a:t>
            </a:r>
            <a:endParaRPr lang="zh-CN" altLang="en-US" sz="24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052736"/>
            <a:ext cx="8280920" cy="369332"/>
          </a:xfrm>
          <a:prstGeom prst="rect">
            <a:avLst/>
          </a:prstGeom>
          <a:noFill/>
        </p:spPr>
        <p:txBody>
          <a:bodyPr wrap="square" rtlCol="0">
            <a:spAutoFit/>
          </a:bodyPr>
          <a:lstStyle/>
          <a:p>
            <a:r>
              <a:rPr kumimoji="1" lang="zh-CN" altLang="en-US" dirty="0"/>
              <a:t>使用</a:t>
            </a:r>
            <a:r>
              <a:rPr kumimoji="1" lang="en-US" altLang="zh-CN" dirty="0"/>
              <a:t>CSS</a:t>
            </a:r>
            <a:r>
              <a:rPr kumimoji="1" lang="zh-CN" altLang="en-US" dirty="0"/>
              <a:t>属性创建苹果公司支付按钮</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09436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Emoji</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467544" y="1196752"/>
            <a:ext cx="8280920" cy="369332"/>
          </a:xfrm>
          <a:prstGeom prst="rect">
            <a:avLst/>
          </a:prstGeom>
          <a:noFill/>
        </p:spPr>
        <p:txBody>
          <a:bodyPr wrap="square" rtlCol="0">
            <a:spAutoFit/>
          </a:bodyPr>
          <a:lstStyle/>
          <a:p>
            <a:r>
              <a:rPr kumimoji="1" lang="zh-CN" altLang="en-US" dirty="0"/>
              <a:t>添加了新的表情符号</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5" name="TextBox 3"/>
          <p:cNvSpPr txBox="1">
            <a:spLocks noChangeArrowheads="1"/>
          </p:cNvSpPr>
          <p:nvPr/>
        </p:nvSpPr>
        <p:spPr bwMode="auto">
          <a:xfrm>
            <a:off x="428625" y="32385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zh-CN" altLang="en-US" sz="3200" b="1" dirty="0" smtClean="0">
                <a:latin typeface="微软雅黑" pitchFamily="34" charset="-122"/>
                <a:ea typeface="微软雅黑" pitchFamily="34" charset="-122"/>
              </a:rPr>
              <a:t>目录</a:t>
            </a:r>
            <a:endParaRPr lang="zh-CN" altLang="en-US" sz="3200" b="1" dirty="0">
              <a:latin typeface="微软雅黑" pitchFamily="34" charset="-122"/>
              <a:ea typeface="微软雅黑" pitchFamily="34" charset="-122"/>
            </a:endParaRPr>
          </a:p>
        </p:txBody>
      </p:sp>
      <p:sp>
        <p:nvSpPr>
          <p:cNvPr id="2" name="TextBox 1"/>
          <p:cNvSpPr txBox="1"/>
          <p:nvPr/>
        </p:nvSpPr>
        <p:spPr>
          <a:xfrm>
            <a:off x="2267744" y="220486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1</a:t>
            </a:r>
            <a:endParaRPr lang="zh-CN" altLang="en-US" dirty="0"/>
          </a:p>
        </p:txBody>
      </p:sp>
      <p:sp>
        <p:nvSpPr>
          <p:cNvPr id="7" name="TextBox 6"/>
          <p:cNvSpPr txBox="1"/>
          <p:nvPr/>
        </p:nvSpPr>
        <p:spPr>
          <a:xfrm>
            <a:off x="2267744" y="148478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en-US" altLang="zh-CN" dirty="0" smtClean="0"/>
              <a:t>0</a:t>
            </a:r>
            <a:endParaRPr lang="zh-CN" altLang="en-US" dirty="0"/>
          </a:p>
        </p:txBody>
      </p:sp>
      <p:sp>
        <p:nvSpPr>
          <p:cNvPr id="8" name="TextBox 7"/>
          <p:cNvSpPr txBox="1"/>
          <p:nvPr/>
        </p:nvSpPr>
        <p:spPr>
          <a:xfrm>
            <a:off x="2267744" y="2924944"/>
            <a:ext cx="4968553"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2</a:t>
            </a:r>
            <a:endParaRPr lang="zh-CN" altLang="en-US" dirty="0"/>
          </a:p>
        </p:txBody>
      </p:sp>
      <p:sp>
        <p:nvSpPr>
          <p:cNvPr id="9" name="等腰三角形 8"/>
          <p:cNvSpPr/>
          <p:nvPr/>
        </p:nvSpPr>
        <p:spPr>
          <a:xfrm rot="5400000">
            <a:off x="1954306" y="3814446"/>
            <a:ext cx="230831" cy="180020"/>
          </a:xfrm>
          <a:prstGeom prst="triangle">
            <a:avLst/>
          </a:prstGeom>
          <a:effectLst>
            <a:glow rad="63500">
              <a:schemeClr val="accent1">
                <a:satMod val="175000"/>
                <a:alpha val="40000"/>
              </a:schemeClr>
            </a:glow>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2267743" y="3645024"/>
            <a:ext cx="4968553" cy="461665"/>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defPPr>
              <a:defRPr lang="zh-CN"/>
            </a:defPPr>
            <a:lvl1pPr>
              <a:defRPr sz="2400">
                <a:latin typeface="微软雅黑" pitchFamily="34" charset="-122"/>
                <a:ea typeface="微软雅黑" pitchFamily="34" charset="-122"/>
              </a:defRPr>
            </a:lvl1pPr>
          </a:lstStyle>
          <a:p>
            <a:r>
              <a:rPr lang="en-US" altLang="zh-CN" dirty="0" smtClean="0"/>
              <a:t>iOS10</a:t>
            </a:r>
            <a:r>
              <a:rPr lang="zh-CN" altLang="en-US" dirty="0" smtClean="0"/>
              <a:t>.</a:t>
            </a:r>
            <a:r>
              <a:rPr lang="zh-CN" altLang="zh-CN" dirty="0"/>
              <a:t>3</a:t>
            </a:r>
            <a:endParaRPr lang="zh-CN" altLang="en-US" dirty="0"/>
          </a:p>
        </p:txBody>
      </p:sp>
    </p:spTree>
    <p:extLst>
      <p:ext uri="{BB962C8B-B14F-4D97-AF65-F5344CB8AC3E}">
        <p14:creationId xmlns:p14="http://schemas.microsoft.com/office/powerpoint/2010/main" val="345460666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496944"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sk-SK" altLang="zh-CN" sz="3200" b="1" dirty="0">
                <a:solidFill>
                  <a:srgbClr val="C00000"/>
                </a:solidFill>
                <a:latin typeface="微软雅黑" pitchFamily="34" charset="-122"/>
                <a:ea typeface="微软雅黑" pitchFamily="34" charset="-122"/>
              </a:rPr>
              <a:t>Managing App Store Ratings </a:t>
            </a:r>
            <a:r>
              <a:rPr lang="sk-SK" altLang="zh-CN" sz="3200" b="1" dirty="0" smtClean="0">
                <a:solidFill>
                  <a:srgbClr val="C00000"/>
                </a:solidFill>
                <a:latin typeface="微软雅黑" pitchFamily="34" charset="-122"/>
                <a:ea typeface="微软雅黑" pitchFamily="34" charset="-122"/>
              </a:rPr>
              <a:t>and</a:t>
            </a:r>
            <a:r>
              <a:rPr lang="zh-CN" altLang="en-US" sz="3200" b="1" dirty="0" smtClean="0">
                <a:solidFill>
                  <a:srgbClr val="C00000"/>
                </a:solidFill>
                <a:latin typeface="微软雅黑" pitchFamily="34" charset="-122"/>
                <a:ea typeface="微软雅黑" pitchFamily="34" charset="-122"/>
              </a:rPr>
              <a:t> </a:t>
            </a:r>
            <a:r>
              <a:rPr lang="sk-SK" altLang="zh-CN" sz="3200" b="1" dirty="0" smtClean="0">
                <a:solidFill>
                  <a:srgbClr val="C00000"/>
                </a:solidFill>
                <a:latin typeface="微软雅黑" pitchFamily="34" charset="-122"/>
                <a:ea typeface="微软雅黑" pitchFamily="34" charset="-122"/>
              </a:rPr>
              <a:t>Reviews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11560" y="1268760"/>
            <a:ext cx="8064896" cy="646331"/>
          </a:xfrm>
          <a:prstGeom prst="rect">
            <a:avLst/>
          </a:prstGeom>
          <a:noFill/>
        </p:spPr>
        <p:txBody>
          <a:bodyPr wrap="square" rtlCol="0">
            <a:spAutoFit/>
          </a:bodyPr>
          <a:lstStyle/>
          <a:p>
            <a:r>
              <a:rPr kumimoji="1" lang="zh-CN" altLang="en-US" dirty="0"/>
              <a:t>开发者可以在应用内引导用户对</a:t>
            </a:r>
            <a:r>
              <a:rPr kumimoji="1" lang="en-US" altLang="zh-CN" dirty="0"/>
              <a:t>APP</a:t>
            </a:r>
            <a:r>
              <a:rPr kumimoji="1" lang="zh-CN" altLang="en-US" dirty="0"/>
              <a:t>直接评分</a:t>
            </a:r>
            <a:r>
              <a:rPr kumimoji="1" lang="zh-CN" altLang="en-US" dirty="0" smtClean="0"/>
              <a:t>，不需要跳转</a:t>
            </a:r>
            <a:r>
              <a:rPr kumimoji="1" lang="zh-CN" altLang="en-US" dirty="0"/>
              <a:t>到</a:t>
            </a:r>
            <a:r>
              <a:rPr kumimoji="1" lang="en-US" altLang="zh-CN" dirty="0"/>
              <a:t>App Store </a:t>
            </a:r>
            <a:r>
              <a:rPr kumimoji="1" lang="zh-CN" altLang="en-US" dirty="0"/>
              <a:t>的</a:t>
            </a:r>
            <a:r>
              <a:rPr kumimoji="1" lang="en-US" altLang="zh-CN" dirty="0"/>
              <a:t>APP</a:t>
            </a:r>
            <a:r>
              <a:rPr kumimoji="1" lang="zh-CN" altLang="en-US" dirty="0"/>
              <a:t>详情页进行操作</a:t>
            </a:r>
          </a:p>
        </p:txBody>
      </p:sp>
    </p:spTree>
    <p:extLst>
      <p:ext uri="{BB962C8B-B14F-4D97-AF65-F5344CB8AC3E}">
        <p14:creationId xmlns:p14="http://schemas.microsoft.com/office/powerpoint/2010/main" val="40313413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3.Proactive Suggestions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96752"/>
            <a:ext cx="8208912" cy="5078314"/>
          </a:xfrm>
          <a:prstGeom prst="rect">
            <a:avLst/>
          </a:prstGeom>
          <a:noFill/>
        </p:spPr>
        <p:txBody>
          <a:bodyPr wrap="square" rtlCol="0">
            <a:spAutoFit/>
          </a:bodyPr>
          <a:lstStyle/>
          <a:p>
            <a:r>
              <a:rPr kumimoji="1" lang="en-US" altLang="zh-CN" dirty="0" err="1"/>
              <a:t>iOS</a:t>
            </a:r>
            <a:r>
              <a:rPr kumimoji="1" lang="en-US" altLang="zh-CN" dirty="0"/>
              <a:t> 10</a:t>
            </a:r>
            <a:r>
              <a:rPr kumimoji="1" lang="zh-CN" altLang="en-US" dirty="0"/>
              <a:t>通过帮助系统在适当的时间向用户建议您的应用，引入了新的方法来增加与您的应用的互动</a:t>
            </a:r>
            <a:r>
              <a:rPr kumimoji="1" lang="zh-CN" altLang="en-US" dirty="0" smtClean="0"/>
              <a:t>。</a:t>
            </a:r>
            <a:endParaRPr kumimoji="1" lang="en-US" altLang="zh-CN" dirty="0" smtClean="0"/>
          </a:p>
          <a:p>
            <a:endParaRPr kumimoji="1" lang="en-US" altLang="zh-CN" dirty="0"/>
          </a:p>
          <a:p>
            <a:r>
              <a:rPr kumimoji="1" lang="zh-CN" altLang="en-US" dirty="0"/>
              <a:t>在</a:t>
            </a:r>
            <a:r>
              <a:rPr kumimoji="1" lang="en-US" altLang="zh-CN" dirty="0" err="1"/>
              <a:t>iOS</a:t>
            </a:r>
            <a:r>
              <a:rPr kumimoji="1" lang="en-US" altLang="zh-CN" dirty="0"/>
              <a:t> 10</a:t>
            </a:r>
            <a:r>
              <a:rPr kumimoji="1" lang="zh-CN" altLang="en-US" dirty="0"/>
              <a:t>中，</a:t>
            </a:r>
            <a:r>
              <a:rPr kumimoji="1" lang="en-US" altLang="zh-CN" dirty="0" err="1"/>
              <a:t>NSUserActivity</a:t>
            </a:r>
            <a:r>
              <a:rPr kumimoji="1" lang="zh-CN" altLang="en-US" dirty="0"/>
              <a:t>对象包括</a:t>
            </a:r>
            <a:r>
              <a:rPr kumimoji="1" lang="en-US" altLang="zh-CN" dirty="0" err="1"/>
              <a:t>mapItem</a:t>
            </a:r>
            <a:r>
              <a:rPr kumimoji="1" lang="zh-CN" altLang="en-US" dirty="0"/>
              <a:t>属性，可以让您提供可在其他上下文中使用的位置信息。 </a:t>
            </a:r>
            <a:r>
              <a:rPr kumimoji="1" lang="zh-CN" altLang="en-US" dirty="0" smtClean="0"/>
              <a:t> </a:t>
            </a:r>
            <a:endParaRPr kumimoji="1" lang="en-US" altLang="zh-CN" dirty="0" smtClean="0"/>
          </a:p>
          <a:p>
            <a:endParaRPr kumimoji="1" lang="en-US" altLang="zh-CN" dirty="0"/>
          </a:p>
          <a:p>
            <a:r>
              <a:rPr lang="zh-CN" altLang="en-US" dirty="0"/>
              <a:t>要与系统共享位置，除了</a:t>
            </a:r>
            <a:r>
              <a:rPr lang="en-US" altLang="zh-CN" dirty="0" err="1"/>
              <a:t>CSSearchableItemAttributeSet</a:t>
            </a:r>
            <a:r>
              <a:rPr lang="zh-CN" altLang="en-US" dirty="0"/>
              <a:t>中的地址组件属性的值之外，请务必指定纬度和经度值</a:t>
            </a:r>
            <a:r>
              <a:rPr lang="zh-CN" altLang="en-US" dirty="0" smtClean="0"/>
              <a:t>。</a:t>
            </a:r>
            <a:endParaRPr lang="en-US" altLang="zh-CN" dirty="0"/>
          </a:p>
          <a:p>
            <a:endParaRPr kumimoji="1" lang="en-US" altLang="zh-CN" dirty="0" smtClean="0"/>
          </a:p>
          <a:p>
            <a:r>
              <a:rPr lang="zh-CN" altLang="en-US" dirty="0"/>
              <a:t>在</a:t>
            </a:r>
            <a:r>
              <a:rPr lang="en-US" altLang="zh-CN" dirty="0" err="1"/>
              <a:t>iOS</a:t>
            </a:r>
            <a:r>
              <a:rPr lang="en-US" altLang="zh-CN" dirty="0"/>
              <a:t> 9</a:t>
            </a:r>
            <a:r>
              <a:rPr lang="zh-CN" altLang="en-US" dirty="0"/>
              <a:t>中，为您网站上的结构化数据添加标记，丰富了用户在</a:t>
            </a:r>
            <a:r>
              <a:rPr lang="en-US" altLang="zh-CN" dirty="0"/>
              <a:t>Spotlight</a:t>
            </a:r>
            <a:r>
              <a:rPr lang="zh-CN" altLang="en-US" dirty="0"/>
              <a:t>和</a:t>
            </a:r>
            <a:r>
              <a:rPr lang="en-US" altLang="zh-CN" dirty="0"/>
              <a:t>Safari</a:t>
            </a:r>
            <a:r>
              <a:rPr lang="zh-CN" altLang="en-US" dirty="0"/>
              <a:t>搜索结果中看到的内容。 在</a:t>
            </a:r>
            <a:r>
              <a:rPr lang="en-US" altLang="zh-CN" dirty="0" err="1"/>
              <a:t>iOS</a:t>
            </a:r>
            <a:r>
              <a:rPr lang="en-US" altLang="zh-CN" dirty="0"/>
              <a:t> 10</a:t>
            </a:r>
            <a:r>
              <a:rPr lang="zh-CN" altLang="en-US" dirty="0"/>
              <a:t>中，您可以使用在</a:t>
            </a:r>
            <a:r>
              <a:rPr lang="en-US" altLang="zh-CN" dirty="0" err="1"/>
              <a:t>Schema.org</a:t>
            </a:r>
            <a:r>
              <a:rPr lang="zh-CN" altLang="en-US" dirty="0"/>
              <a:t>中定义的位置相关词汇，例如</a:t>
            </a:r>
            <a:r>
              <a:rPr lang="en-US" altLang="zh-CN" dirty="0" err="1"/>
              <a:t>PostalAddress</a:t>
            </a:r>
            <a:r>
              <a:rPr lang="zh-CN" altLang="en-US" dirty="0"/>
              <a:t>，以进一步增强用户体验</a:t>
            </a:r>
            <a:r>
              <a:rPr lang="zh-CN" altLang="en-US" dirty="0" smtClean="0"/>
              <a:t>。</a:t>
            </a:r>
            <a:endParaRPr lang="en-US" altLang="zh-CN" dirty="0" smtClean="0"/>
          </a:p>
          <a:p>
            <a:endParaRPr kumimoji="1" lang="en-US" altLang="zh-CN" dirty="0"/>
          </a:p>
          <a:p>
            <a:r>
              <a:rPr lang="en-US" altLang="zh-CN" dirty="0" err="1"/>
              <a:t>UIKit</a:t>
            </a:r>
            <a:r>
              <a:rPr lang="zh-CN" altLang="en-US" dirty="0"/>
              <a:t>在</a:t>
            </a:r>
            <a:r>
              <a:rPr lang="en-US" altLang="zh-CN" dirty="0" err="1"/>
              <a:t>UITextInputTraits</a:t>
            </a:r>
            <a:r>
              <a:rPr lang="zh-CN" altLang="en-US" dirty="0"/>
              <a:t>协议中引入</a:t>
            </a:r>
            <a:r>
              <a:rPr lang="en-US" altLang="zh-CN" dirty="0" err="1"/>
              <a:t>textContentType</a:t>
            </a:r>
            <a:r>
              <a:rPr lang="zh-CN" altLang="en-US" dirty="0"/>
              <a:t>属性，以便您可以指定期望用户在文本区域中输入的内容的语义含义。 </a:t>
            </a:r>
            <a:endParaRPr lang="en-US" altLang="zh-CN" dirty="0" smtClean="0"/>
          </a:p>
          <a:p>
            <a:endParaRPr kumimoji="1" lang="en-US" altLang="zh-CN" dirty="0"/>
          </a:p>
          <a:p>
            <a:r>
              <a:rPr lang="zh-CN" altLang="en-US" dirty="0"/>
              <a:t>如果您的旅行共享应用程序使用</a:t>
            </a:r>
            <a:r>
              <a:rPr lang="en-US" altLang="zh-CN" dirty="0" err="1"/>
              <a:t>MKDirectionsRequest</a:t>
            </a:r>
            <a:r>
              <a:rPr lang="en-US" altLang="zh-CN" dirty="0"/>
              <a:t> API</a:t>
            </a:r>
            <a:r>
              <a:rPr lang="zh-CN" altLang="en-US" dirty="0"/>
              <a:t>，则当用户可能需要乘车时，</a:t>
            </a:r>
            <a:r>
              <a:rPr lang="en-US" altLang="zh-CN" dirty="0" err="1"/>
              <a:t>iOS</a:t>
            </a:r>
            <a:r>
              <a:rPr lang="en-US" altLang="zh-CN" dirty="0"/>
              <a:t> 10</a:t>
            </a:r>
            <a:r>
              <a:rPr lang="zh-CN" altLang="en-US" dirty="0"/>
              <a:t>可以将其显示在应用程序切换器中。 </a:t>
            </a:r>
            <a:endParaRPr kumimoji="1" lang="zh-CN" altLang="en-US" dirty="0"/>
          </a:p>
        </p:txBody>
      </p:sp>
    </p:spTree>
    <p:extLst>
      <p:ext uri="{BB962C8B-B14F-4D97-AF65-F5344CB8AC3E}">
        <p14:creationId xmlns:p14="http://schemas.microsoft.com/office/powerpoint/2010/main" val="39501626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828092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4.Integrating with the Messages App</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323528" y="1340768"/>
            <a:ext cx="8496944" cy="923330"/>
          </a:xfrm>
          <a:prstGeom prst="rect">
            <a:avLst/>
          </a:prstGeom>
          <a:noFill/>
        </p:spPr>
        <p:txBody>
          <a:bodyPr wrap="square" rtlCol="0">
            <a:spAutoFit/>
          </a:bodyPr>
          <a:lstStyle/>
          <a:p>
            <a:r>
              <a:rPr lang="zh-CN" altLang="en-US" dirty="0"/>
              <a:t>在</a:t>
            </a:r>
            <a:r>
              <a:rPr lang="en-US" altLang="zh-CN" dirty="0" err="1"/>
              <a:t>iOS</a:t>
            </a:r>
            <a:r>
              <a:rPr lang="en-US" altLang="zh-CN" dirty="0"/>
              <a:t> 10</a:t>
            </a:r>
            <a:r>
              <a:rPr lang="zh-CN" altLang="en-US" dirty="0"/>
              <a:t>中，您可以创建与</a:t>
            </a:r>
            <a:r>
              <a:rPr lang="en-US" altLang="zh-CN" dirty="0"/>
              <a:t>Messages</a:t>
            </a:r>
            <a:r>
              <a:rPr lang="zh-CN" altLang="en-US" dirty="0"/>
              <a:t>应用程序交互的应用程序扩展，并让用户发送文本，贴纸，媒体文件和交互式消息，包括随着每个收件人对消息的响应而更新的交互式消息。您还可以将消息中的</a:t>
            </a:r>
            <a:r>
              <a:rPr lang="en-US" altLang="zh-CN" dirty="0"/>
              <a:t>#images</a:t>
            </a:r>
            <a:r>
              <a:rPr lang="zh-CN" altLang="en-US" dirty="0"/>
              <a:t>应用程序的公开访问图像提供给您。</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5.User Notifications</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2" name="文本框 1"/>
          <p:cNvSpPr txBox="1"/>
          <p:nvPr/>
        </p:nvSpPr>
        <p:spPr>
          <a:xfrm>
            <a:off x="467544" y="1124744"/>
            <a:ext cx="8208912" cy="4247317"/>
          </a:xfrm>
          <a:prstGeom prst="rect">
            <a:avLst/>
          </a:prstGeom>
          <a:noFill/>
        </p:spPr>
        <p:txBody>
          <a:bodyPr wrap="square" rtlCol="0">
            <a:spAutoFit/>
          </a:bodyPr>
          <a:lstStyle/>
          <a:p>
            <a:pPr marL="285750" indent="-285750">
              <a:buFont typeface="Arial"/>
              <a:buChar char="•"/>
            </a:pPr>
            <a:r>
              <a:rPr kumimoji="1" lang="en-US" altLang="zh-CN" dirty="0" err="1"/>
              <a:t>iOS</a:t>
            </a:r>
            <a:r>
              <a:rPr kumimoji="1" lang="en-US" altLang="zh-CN" dirty="0"/>
              <a:t> 10</a:t>
            </a:r>
            <a:r>
              <a:rPr kumimoji="1" lang="zh-CN" altLang="en-US" dirty="0"/>
              <a:t>引入了用户通知框架（</a:t>
            </a:r>
            <a:r>
              <a:rPr kumimoji="1" lang="en-US" altLang="zh-CN" dirty="0" err="1"/>
              <a:t>UserNotifications.framework</a:t>
            </a:r>
            <a:r>
              <a:rPr kumimoji="1" lang="zh-CN" altLang="en-US" dirty="0"/>
              <a:t>），它支持本地和远程通知的传递和处理</a:t>
            </a:r>
            <a:r>
              <a:rPr kumimoji="1" lang="zh-CN" altLang="en-US" dirty="0" smtClean="0"/>
              <a:t>。</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 可以使用此框架</a:t>
            </a:r>
            <a:r>
              <a:rPr kumimoji="1" lang="zh-CN" altLang="en-US" dirty="0"/>
              <a:t>的类根据特定条件（如时间或位置）安排本地通知的传递</a:t>
            </a:r>
            <a:r>
              <a:rPr kumimoji="1" lang="zh-CN" altLang="en-US" dirty="0" smtClean="0"/>
              <a:t>。</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 </a:t>
            </a:r>
            <a:r>
              <a:rPr kumimoji="1" lang="zh-CN" altLang="en-US" dirty="0"/>
              <a:t>应用程序和应用程序扩展可以使用此框架在本地和远程通知传递到用户的设备时接收并潜在地进行修改。</a:t>
            </a:r>
          </a:p>
          <a:p>
            <a:pPr marL="285750" indent="-285750">
              <a:buFont typeface="Arial"/>
              <a:buChar char="•"/>
            </a:pPr>
            <a:endParaRPr kumimoji="1" lang="zh-CN" altLang="en-US" dirty="0"/>
          </a:p>
          <a:p>
            <a:pPr marL="285750" indent="-285750">
              <a:buFont typeface="Arial"/>
              <a:buChar char="•"/>
            </a:pPr>
            <a:r>
              <a:rPr kumimoji="1" lang="zh-CN" altLang="en-US" dirty="0"/>
              <a:t>还在</a:t>
            </a:r>
            <a:r>
              <a:rPr kumimoji="1" lang="en-US" altLang="zh-CN" dirty="0" err="1"/>
              <a:t>iOS</a:t>
            </a:r>
            <a:r>
              <a:rPr kumimoji="1" lang="en-US" altLang="zh-CN" dirty="0"/>
              <a:t> 10</a:t>
            </a:r>
            <a:r>
              <a:rPr kumimoji="1" lang="zh-CN" altLang="en-US" dirty="0"/>
              <a:t>中引入了用户通知</a:t>
            </a:r>
            <a:r>
              <a:rPr kumimoji="1" lang="en-US" altLang="zh-CN" dirty="0"/>
              <a:t>UI</a:t>
            </a:r>
            <a:r>
              <a:rPr kumimoji="1" lang="zh-CN" altLang="en-US" dirty="0"/>
              <a:t>框架（</a:t>
            </a:r>
            <a:r>
              <a:rPr kumimoji="1" lang="en-US" altLang="zh-CN" dirty="0" err="1"/>
              <a:t>UserNotificationsUI.framework</a:t>
            </a:r>
            <a:r>
              <a:rPr kumimoji="1" lang="zh-CN" altLang="en-US" dirty="0"/>
              <a:t>），您可以在用户设备上显示本地和远程通知时自定义外观。 </a:t>
            </a:r>
            <a:endParaRPr kumimoji="1" lang="en-US" altLang="zh-CN" dirty="0" smtClean="0"/>
          </a:p>
          <a:p>
            <a:pPr marL="285750" indent="-285750">
              <a:buFont typeface="Arial"/>
              <a:buChar char="•"/>
            </a:pPr>
            <a:endParaRPr kumimoji="1" lang="en-US" altLang="zh-CN" dirty="0" smtClean="0"/>
          </a:p>
          <a:p>
            <a:pPr marL="285750" indent="-285750">
              <a:buFont typeface="Arial"/>
              <a:buChar char="•"/>
            </a:pPr>
            <a:r>
              <a:rPr kumimoji="1" lang="zh-CN" altLang="en-US" dirty="0" smtClean="0"/>
              <a:t>您可以使用此框架定义一个应用程序扩展</a:t>
            </a:r>
            <a:r>
              <a:rPr kumimoji="1" lang="zh-CN" altLang="en-US" dirty="0"/>
              <a:t>，它接收通知数据并提供相应的可视化表示。 </a:t>
            </a:r>
            <a:endParaRPr kumimoji="1" lang="en-US" altLang="zh-CN" dirty="0" smtClean="0"/>
          </a:p>
          <a:p>
            <a:pPr marL="285750" indent="-285750">
              <a:buFont typeface="Arial"/>
              <a:buChar char="•"/>
            </a:pPr>
            <a:endParaRPr kumimoji="1" lang="en-US" altLang="zh-CN" dirty="0"/>
          </a:p>
          <a:p>
            <a:pPr marL="285750" indent="-285750">
              <a:buFont typeface="Arial"/>
              <a:buChar char="•"/>
            </a:pPr>
            <a:r>
              <a:rPr kumimoji="1" lang="zh-CN" altLang="en-US" dirty="0" smtClean="0"/>
              <a:t>您</a:t>
            </a:r>
            <a:r>
              <a:rPr kumimoji="1" lang="zh-CN" altLang="en-US" dirty="0"/>
              <a:t>的扩展程序还可以响应与这些通知相关联的自定义操作。</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6.Speech Recognition</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685800" y="1282700"/>
            <a:ext cx="7198568" cy="2031325"/>
          </a:xfrm>
          <a:prstGeom prst="rect">
            <a:avLst/>
          </a:prstGeom>
          <a:noFill/>
        </p:spPr>
        <p:txBody>
          <a:bodyPr wrap="square" rtlCol="0">
            <a:spAutoFit/>
          </a:bodyPr>
          <a:lstStyle/>
          <a:p>
            <a:pPr marL="285750" indent="-285750">
              <a:buFont typeface="Arial"/>
              <a:buChar char="•"/>
            </a:pPr>
            <a:r>
              <a:rPr lang="en-US" altLang="zh-CN" dirty="0" err="1"/>
              <a:t>iOS</a:t>
            </a:r>
            <a:r>
              <a:rPr lang="en-US" altLang="zh-CN" dirty="0"/>
              <a:t> 10</a:t>
            </a:r>
            <a:r>
              <a:rPr lang="zh-CN" altLang="en-US" dirty="0"/>
              <a:t>引入了一个新的</a:t>
            </a:r>
            <a:r>
              <a:rPr lang="en-US" altLang="zh-CN" dirty="0"/>
              <a:t>API</a:t>
            </a:r>
            <a:r>
              <a:rPr lang="zh-CN" altLang="en-US" dirty="0"/>
              <a:t>，支持连续语音识别，</a:t>
            </a:r>
            <a:r>
              <a:rPr lang="zh-CN" altLang="en-US" dirty="0" smtClean="0"/>
              <a:t>并</a:t>
            </a:r>
            <a:r>
              <a:rPr lang="zh-CN" altLang="en-US" dirty="0" smtClean="0"/>
              <a:t>将</a:t>
            </a:r>
            <a:r>
              <a:rPr lang="zh-CN" altLang="en-US" dirty="0" smtClean="0"/>
              <a:t>可识别语音转成文本</a:t>
            </a:r>
            <a:endParaRPr lang="en-US" altLang="zh-CN" dirty="0" smtClean="0"/>
          </a:p>
          <a:p>
            <a:endParaRPr lang="en-US" altLang="zh-CN" dirty="0"/>
          </a:p>
          <a:p>
            <a:pPr marL="285750" indent="-285750">
              <a:buFont typeface="Arial"/>
              <a:buChar char="•"/>
            </a:pPr>
            <a:r>
              <a:rPr lang="zh-CN" altLang="en-US" dirty="0" smtClean="0"/>
              <a:t>在</a:t>
            </a:r>
            <a:r>
              <a:rPr lang="en-US" altLang="zh-CN" dirty="0" err="1" smtClean="0"/>
              <a:t>Speech.framework</a:t>
            </a:r>
            <a:r>
              <a:rPr lang="zh-CN" altLang="en-US" dirty="0" smtClean="0"/>
              <a:t>中</a:t>
            </a:r>
            <a:r>
              <a:rPr lang="zh-CN" altLang="en-US" dirty="0"/>
              <a:t>使用</a:t>
            </a:r>
            <a:r>
              <a:rPr lang="en-US" altLang="zh-CN" dirty="0"/>
              <a:t>API​​</a:t>
            </a:r>
            <a:r>
              <a:rPr lang="zh-CN" altLang="en-US" dirty="0" smtClean="0"/>
              <a:t>，可以执行实时和录制音频的语音转录</a:t>
            </a:r>
            <a:endParaRPr lang="en-US" altLang="zh-CN" dirty="0" smtClean="0"/>
          </a:p>
          <a:p>
            <a:endParaRPr kumimoji="1" lang="en-US" altLang="zh-CN" dirty="0"/>
          </a:p>
          <a:p>
            <a:endParaRPr kumimoji="1" lang="zh-CN" altLang="en-US" dirty="0"/>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95536" y="332656"/>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r>
              <a:rPr lang="en-US" altLang="zh-CN" sz="3200" b="1" dirty="0">
                <a:solidFill>
                  <a:srgbClr val="C00000"/>
                </a:solidFill>
                <a:latin typeface="微软雅黑" pitchFamily="34" charset="-122"/>
                <a:ea typeface="微软雅黑" pitchFamily="34" charset="-122"/>
              </a:rPr>
              <a:t>7.Wide Color</a:t>
            </a:r>
            <a:endParaRPr lang="zh-CN" altLang="en-US" sz="3200" b="1" dirty="0">
              <a:latin typeface="微软雅黑" pitchFamily="34" charset="-122"/>
              <a:ea typeface="微软雅黑" pitchFamily="34" charset="-122"/>
            </a:endParaRPr>
          </a:p>
        </p:txBody>
      </p:sp>
      <p:sp>
        <p:nvSpPr>
          <p:cNvPr id="9218" name="矩形 4"/>
          <p:cNvSpPr>
            <a:spLocks noChangeArrowheads="1"/>
          </p:cNvSpPr>
          <p:nvPr/>
        </p:nvSpPr>
        <p:spPr bwMode="auto">
          <a:xfrm>
            <a:off x="395288" y="935038"/>
            <a:ext cx="8353425" cy="46037"/>
          </a:xfrm>
          <a:prstGeom prst="rect">
            <a:avLst/>
          </a:prstGeom>
          <a:solidFill>
            <a:srgbClr val="B0AB79"/>
          </a:solidFill>
          <a:ln w="9525">
            <a:solidFill>
              <a:srgbClr val="F2F2F2"/>
            </a:solidFill>
            <a:miter lim="800000"/>
          </a:ln>
          <a:effectLst>
            <a:outerShdw dist="20000" dir="5400000" algn="ctr" rotWithShape="0">
              <a:srgbClr val="000000">
                <a:alpha val="37000"/>
              </a:srgbClr>
            </a:outerShdw>
          </a:effectLst>
        </p:spPr>
        <p:txBody>
          <a:bodyPr anchor="ctr"/>
          <a:lstStyle/>
          <a:p>
            <a:pPr algn="ctr" eaLnBrk="0" hangingPunct="0">
              <a:defRPr/>
            </a:pPr>
            <a:endParaRPr lang="zh-CN" altLang="en-US">
              <a:solidFill>
                <a:srgbClr val="000000"/>
              </a:solidFill>
              <a:latin typeface="Calibri" pitchFamily="34" charset="0"/>
            </a:endParaRPr>
          </a:p>
        </p:txBody>
      </p:sp>
      <p:sp>
        <p:nvSpPr>
          <p:cNvPr id="3" name="文本框 2"/>
          <p:cNvSpPr txBox="1"/>
          <p:nvPr/>
        </p:nvSpPr>
        <p:spPr>
          <a:xfrm>
            <a:off x="581000" y="1405036"/>
            <a:ext cx="8167464" cy="1477328"/>
          </a:xfrm>
          <a:prstGeom prst="rect">
            <a:avLst/>
          </a:prstGeom>
          <a:noFill/>
        </p:spPr>
        <p:txBody>
          <a:bodyPr wrap="square" rtlCol="0">
            <a:spAutoFit/>
          </a:bodyPr>
          <a:lstStyle/>
          <a:p>
            <a:r>
              <a:rPr lang="zh-CN" altLang="en-US" dirty="0"/>
              <a:t>整个系统中的大多数图形框架，包括</a:t>
            </a:r>
            <a:r>
              <a:rPr lang="en-US" altLang="zh-CN" dirty="0"/>
              <a:t>Core Graphics</a:t>
            </a:r>
            <a:r>
              <a:rPr lang="zh-CN" altLang="en-US" dirty="0"/>
              <a:t>，</a:t>
            </a:r>
            <a:r>
              <a:rPr lang="en-US" altLang="zh-CN" dirty="0"/>
              <a:t>Core Image</a:t>
            </a:r>
            <a:r>
              <a:rPr lang="zh-CN" altLang="en-US" dirty="0"/>
              <a:t>，</a:t>
            </a:r>
            <a:r>
              <a:rPr lang="en-US" altLang="zh-CN" dirty="0"/>
              <a:t>Metal</a:t>
            </a:r>
            <a:r>
              <a:rPr lang="zh-CN" altLang="en-US" dirty="0"/>
              <a:t>和</a:t>
            </a:r>
            <a:r>
              <a:rPr lang="en-US" altLang="zh-CN" dirty="0" err="1"/>
              <a:t>AVFoundation</a:t>
            </a:r>
            <a:r>
              <a:rPr lang="zh-CN" altLang="en-US" dirty="0"/>
              <a:t>，大大改进了对扩展像素格式和宽色域颜色空间的支持。通过在整个图形堆栈中扩展这种行为，比以往更容易支持具有广泛颜色显示的设备。此外，</a:t>
            </a:r>
            <a:r>
              <a:rPr lang="en-US" altLang="zh-CN" dirty="0" err="1"/>
              <a:t>UIKit</a:t>
            </a:r>
            <a:r>
              <a:rPr lang="zh-CN" altLang="en-US" dirty="0"/>
              <a:t>还规定了在新的扩展</a:t>
            </a:r>
            <a:r>
              <a:rPr lang="en-US" altLang="zh-CN" dirty="0" err="1"/>
              <a:t>sRGB</a:t>
            </a:r>
            <a:r>
              <a:rPr lang="zh-CN" altLang="en-US" dirty="0"/>
              <a:t>颜色空间中工作，可以轻松地将</a:t>
            </a:r>
            <a:r>
              <a:rPr lang="en-US" altLang="zh-CN" dirty="0" err="1"/>
              <a:t>sRGB</a:t>
            </a:r>
            <a:r>
              <a:rPr lang="zh-CN" altLang="en-US" dirty="0"/>
              <a:t>颜色与其他更宽的色域中的颜色混合，而不会造成显着的性能损失。</a:t>
            </a:r>
          </a:p>
        </p:txBody>
      </p:sp>
    </p:spTree>
    <p:extLst>
      <p:ext uri="{BB962C8B-B14F-4D97-AF65-F5344CB8AC3E}">
        <p14:creationId xmlns:p14="http://schemas.microsoft.com/office/powerpoint/2010/main" val="98634017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11847</TotalTime>
  <Pages>0</Pages>
  <Words>5392</Words>
  <Characters>0</Characters>
  <Application>Microsoft Macintosh PowerPoint</Application>
  <DocSecurity>0</DocSecurity>
  <PresentationFormat>全屏显示(4:3)</PresentationFormat>
  <Lines>0</Lines>
  <Paragraphs>586</Paragraphs>
  <Slides>45</Slides>
  <Notes>43</Notes>
  <HiddenSlides>0</HiddenSlides>
  <MMClips>0</MMClips>
  <ScaleCrop>false</ScaleCrop>
  <HeadingPairs>
    <vt:vector size="4" baseType="variant">
      <vt:variant>
        <vt:lpstr>主题</vt:lpstr>
      </vt:variant>
      <vt:variant>
        <vt:i4>3</vt:i4>
      </vt:variant>
      <vt:variant>
        <vt:lpstr>幻灯片标题</vt:lpstr>
      </vt:variant>
      <vt:variant>
        <vt:i4>45</vt:i4>
      </vt:variant>
    </vt:vector>
  </HeadingPairs>
  <TitlesOfParts>
    <vt:vector size="48" baseType="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吴勇</dc:creator>
  <cp:lastModifiedBy>shen</cp:lastModifiedBy>
  <cp:revision>1878</cp:revision>
  <dcterms:created xsi:type="dcterms:W3CDTF">2012-06-14T07:51:24Z</dcterms:created>
  <dcterms:modified xsi:type="dcterms:W3CDTF">2017-05-09T07:52:01Z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记录者">
    <vt:lpwstr>吴勇</vt:lpwstr>
  </property>
  <property fmtid="{D5CDD505-2E9C-101B-9397-08002B2CF9AE}" pid="3" name="KSOProductBuildVer">
    <vt:lpwstr>2052-10.1.0.5740</vt:lpwstr>
  </property>
</Properties>
</file>