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5" r:id="rId10"/>
    <p:sldId id="264" r:id="rId11"/>
    <p:sldId id="269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70" autoAdjust="0"/>
  </p:normalViewPr>
  <p:slideViewPr>
    <p:cSldViewPr snapToGrid="0">
      <p:cViewPr varScale="1">
        <p:scale>
          <a:sx n="79" d="100"/>
          <a:sy n="79" d="100"/>
        </p:scale>
        <p:origin x="86" y="269"/>
      </p:cViewPr>
      <p:guideLst/>
    </p:cSldViewPr>
  </p:slideViewPr>
  <p:outlineViewPr>
    <p:cViewPr>
      <p:scale>
        <a:sx n="33" d="100"/>
        <a:sy n="33" d="100"/>
      </p:scale>
      <p:origin x="0" y="-26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930E9-6716-4B8B-9ED2-114366AE4A2F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3F33E-7F45-4704-B94A-44253F5458B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027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Ca</a:t>
            </a:r>
            <a:r>
              <a:rPr lang="da-DK" dirty="0" smtClean="0"/>
              <a:t> 1:07</a:t>
            </a:r>
            <a:r>
              <a:rPr lang="da-DK" baseline="0" dirty="0" smtClean="0"/>
              <a:t> minut inde</a:t>
            </a:r>
            <a:endParaRPr lang="da-DK" dirty="0" smtClean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3F33E-7F45-4704-B94A-44253F5458B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473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Højdeforskel kan ses som en analogi til spændingsforskelle i kredsløb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3F33E-7F45-4704-B94A-44253F5458B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560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3F33E-7F45-4704-B94A-44253F5458B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88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Trcjao7Y4s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Introduktion til elektricitet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Strøm, Spænding, modstand kredsløb og alt det der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816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62838"/>
            <a:ext cx="9905998" cy="1465546"/>
          </a:xfrm>
        </p:spPr>
        <p:txBody>
          <a:bodyPr>
            <a:normAutofit fontScale="90000"/>
          </a:bodyPr>
          <a:lstStyle/>
          <a:p>
            <a:r>
              <a:rPr lang="en-US" sz="5300" dirty="0" err="1" smtClean="0"/>
              <a:t>Eksempel</a:t>
            </a:r>
            <a:r>
              <a:rPr lang="en-US" sz="53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hvor</a:t>
            </a:r>
            <a:r>
              <a:rPr lang="en-US" dirty="0" smtClean="0"/>
              <a:t> </a:t>
            </a:r>
            <a:r>
              <a:rPr lang="en-US" dirty="0" err="1" smtClean="0"/>
              <a:t>meget</a:t>
            </a:r>
            <a:r>
              <a:rPr lang="en-US" dirty="0" smtClean="0"/>
              <a:t> </a:t>
            </a:r>
            <a:r>
              <a:rPr lang="en-US" dirty="0" err="1" smtClean="0"/>
              <a:t>strøm</a:t>
            </a:r>
            <a:r>
              <a:rPr lang="en-US" dirty="0" smtClean="0"/>
              <a:t> </a:t>
            </a:r>
            <a:r>
              <a:rPr lang="en-US" dirty="0" err="1" smtClean="0"/>
              <a:t>løber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igennem</a:t>
            </a:r>
            <a:r>
              <a:rPr lang="en-US" dirty="0" smtClean="0"/>
              <a:t> </a:t>
            </a:r>
            <a:r>
              <a:rPr lang="en-US" dirty="0" err="1" smtClean="0"/>
              <a:t>modstanden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ladsholder til indhold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88349" y="243191"/>
                <a:ext cx="4625827" cy="5924145"/>
              </a:xfrm>
              <a:solidFill>
                <a:schemeClr val="bg1">
                  <a:alpha val="18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Vi </a:t>
                </a:r>
                <a:r>
                  <a:rPr lang="en-US" dirty="0" err="1" smtClean="0"/>
                  <a:t>bruger</a:t>
                </a:r>
                <a:r>
                  <a:rPr lang="en-US" dirty="0" smtClean="0"/>
                  <a:t> Ohms-</a:t>
                </a:r>
                <a:r>
                  <a:rPr lang="en-US" dirty="0" err="1" smtClean="0"/>
                  <a:t>lov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3600" dirty="0" smtClean="0"/>
              </a:p>
              <a:p>
                <a:pPr marL="0" indent="0">
                  <a:buNone/>
                </a:pPr>
                <a:endParaRPr lang="en-US" sz="3600" dirty="0" smtClean="0"/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US" sz="3600" b="0" dirty="0" smtClean="0"/>
                  <a:t>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   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1,5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m:rPr>
                            <m:sty m:val="p"/>
                          </m:rPr>
                          <a:rPr lang="el-G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US" sz="3600" b="0" dirty="0" smtClean="0"/>
                  <a:t>	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=0,015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 marL="742950" indent="-742950">
                  <a:buFont typeface="+mj-lt"/>
                  <a:buAutoNum type="alphaLcParenR"/>
                </a:pPr>
                <a:r>
                  <a:rPr lang="en-US" sz="3600" b="0" dirty="0" smtClean="0"/>
                  <a:t>	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endParaRPr lang="en-US" sz="2800" dirty="0" smtClean="0"/>
              </a:p>
              <a:p>
                <a:endParaRPr lang="da-DK" dirty="0"/>
              </a:p>
            </p:txBody>
          </p:sp>
        </mc:Choice>
        <mc:Fallback>
          <p:sp>
            <p:nvSpPr>
              <p:cNvPr id="4" name="Pladsholder til indhold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88349" y="243191"/>
                <a:ext cx="4625827" cy="5924145"/>
              </a:xfrm>
              <a:blipFill>
                <a:blip r:embed="rId2"/>
                <a:stretch>
                  <a:fillRect l="-4743" t="-10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felt 4"/>
          <p:cNvSpPr txBox="1"/>
          <p:nvPr/>
        </p:nvSpPr>
        <p:spPr>
          <a:xfrm>
            <a:off x="817123" y="2249486"/>
            <a:ext cx="5202676" cy="39178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pic>
        <p:nvPicPr>
          <p:cNvPr id="7174" name="Picture 6" descr="F01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04" y="2753915"/>
            <a:ext cx="23145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F01_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0" y="2345531"/>
            <a:ext cx="2220028" cy="344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7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rgbClr val="FFC000"/>
                </a:solidFill>
              </a:rPr>
              <a:t>Opgave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Hvad er strømmen med forskellige modstande?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9906001" cy="420968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a-DK" dirty="0" smtClean="0"/>
              <a:t>Mål, og noter, strømmen gennem kredsløbet, med modstandene</a:t>
            </a:r>
          </a:p>
          <a:p>
            <a:pPr lvl="1"/>
            <a:r>
              <a:rPr lang="da-DK" dirty="0" smtClean="0"/>
              <a:t>100 </a:t>
            </a:r>
            <a:r>
              <a:rPr lang="el-GR" dirty="0" smtClean="0"/>
              <a:t>Ω</a:t>
            </a:r>
            <a:endParaRPr lang="da-DK" dirty="0"/>
          </a:p>
          <a:p>
            <a:pPr lvl="1"/>
            <a:r>
              <a:rPr lang="da-DK" dirty="0" smtClean="0"/>
              <a:t>470 </a:t>
            </a:r>
            <a:r>
              <a:rPr lang="el-GR" dirty="0" smtClean="0"/>
              <a:t>Ω</a:t>
            </a:r>
            <a:endParaRPr lang="da-DK" dirty="0" smtClean="0"/>
          </a:p>
          <a:p>
            <a:pPr lvl="1"/>
            <a:r>
              <a:rPr lang="da-DK" dirty="0" smtClean="0"/>
              <a:t>1 K</a:t>
            </a:r>
            <a:r>
              <a:rPr lang="el-GR" dirty="0" smtClean="0"/>
              <a:t>Ω</a:t>
            </a:r>
            <a:endParaRPr lang="da-DK" dirty="0"/>
          </a:p>
          <a:p>
            <a:pPr lvl="1"/>
            <a:r>
              <a:rPr lang="da-DK" dirty="0" smtClean="0"/>
              <a:t>4,7 K</a:t>
            </a:r>
            <a:r>
              <a:rPr lang="el-GR" dirty="0" smtClean="0"/>
              <a:t>Ω</a:t>
            </a:r>
            <a:endParaRPr lang="da-DK" dirty="0"/>
          </a:p>
          <a:p>
            <a:pPr lvl="1"/>
            <a:r>
              <a:rPr lang="da-DK" dirty="0" smtClean="0"/>
              <a:t>47 K</a:t>
            </a:r>
            <a:r>
              <a:rPr lang="el-GR" dirty="0" smtClean="0"/>
              <a:t>Ω</a:t>
            </a:r>
            <a:endParaRPr lang="da-DK" dirty="0"/>
          </a:p>
          <a:p>
            <a:pPr lvl="1"/>
            <a:r>
              <a:rPr lang="da-DK" dirty="0" smtClean="0"/>
              <a:t>470 K</a:t>
            </a:r>
            <a:r>
              <a:rPr lang="el-GR" dirty="0" smtClean="0"/>
              <a:t>Ω</a:t>
            </a:r>
            <a:endParaRPr lang="da-DK" dirty="0"/>
          </a:p>
          <a:p>
            <a:pPr lvl="1"/>
            <a:r>
              <a:rPr lang="da-DK" dirty="0" smtClean="0"/>
              <a:t>1 M</a:t>
            </a:r>
            <a:r>
              <a:rPr lang="el-GR" dirty="0" smtClean="0"/>
              <a:t>Ω</a:t>
            </a:r>
            <a:endParaRPr lang="da-DK" dirty="0" smtClean="0"/>
          </a:p>
          <a:p>
            <a:pPr marL="457200" indent="-457200">
              <a:buFont typeface="+mj-lt"/>
              <a:buAutoNum type="arabicPeriod"/>
            </a:pPr>
            <a:r>
              <a:rPr lang="da-DK" dirty="0" smtClean="0"/>
              <a:t>Indtegn tallene på en graf </a:t>
            </a:r>
          </a:p>
          <a:p>
            <a:pPr lvl="1"/>
            <a:r>
              <a:rPr lang="da-DK" dirty="0" smtClean="0"/>
              <a:t>Enten på papir eller i et regneark</a:t>
            </a:r>
          </a:p>
          <a:p>
            <a:pPr lvl="1"/>
            <a:r>
              <a:rPr lang="da-DK" dirty="0" smtClean="0"/>
              <a:t>Modstandene på den vandrette akse</a:t>
            </a:r>
          </a:p>
          <a:p>
            <a:pPr lvl="1"/>
            <a:r>
              <a:rPr lang="da-DK" dirty="0" smtClean="0"/>
              <a:t>Strømstyrken på den lodrette akse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 smtClean="0"/>
              <a:t>Hvad kan vi sige om forholdet mellem Strøm (I, ampere) og modstand (R, </a:t>
            </a:r>
            <a:r>
              <a:rPr lang="el-GR" dirty="0" smtClean="0"/>
              <a:t>Ω</a:t>
            </a:r>
            <a:r>
              <a:rPr lang="da-DK" dirty="0" smtClean="0"/>
              <a:t>)?</a:t>
            </a:r>
          </a:p>
          <a:p>
            <a:pPr lvl="1"/>
            <a:r>
              <a:rPr lang="da-DK" dirty="0" smtClean="0"/>
              <a:t>Svarer det til Ohms lov? </a:t>
            </a:r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37" y="2097088"/>
            <a:ext cx="3210228" cy="363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122" name="Picture 2" descr="https://upload.wikimedia.org/wikipedia/commons/3/37/Plan_de_Turgot_-_1739_-_Extrait_%C3%8Ele_de_la_Cit%C3%A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264">
            <a:off x="6476534" y="2355201"/>
            <a:ext cx="3479029" cy="37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37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Billedresultat for 10 m vipp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966336"/>
            <a:ext cx="3975098" cy="589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6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Strøm</a:t>
            </a:r>
            <a:endParaRPr lang="da-DK" dirty="0"/>
          </a:p>
        </p:txBody>
      </p:sp>
      <p:pic>
        <p:nvPicPr>
          <p:cNvPr id="1026" name="Picture 2" descr="F01_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0117" y="1860449"/>
            <a:ext cx="5048590" cy="431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9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Strøm</a:t>
            </a:r>
            <a:endParaRPr lang="da-DK" dirty="0"/>
          </a:p>
        </p:txBody>
      </p:sp>
      <p:pic>
        <p:nvPicPr>
          <p:cNvPr id="4" name="NTrcjao7Y4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28888" y="2013942"/>
            <a:ext cx="7131050" cy="40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Spænding</a:t>
            </a:r>
            <a:endParaRPr lang="da-DK" dirty="0"/>
          </a:p>
        </p:txBody>
      </p:sp>
      <p:pic>
        <p:nvPicPr>
          <p:cNvPr id="2050" name="Picture 2" descr="https://www.safaribooksonline.com/library/view/electronics-cookbook/9781491953396/assets/elcb_0102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6" y="2236733"/>
            <a:ext cx="6645274" cy="356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87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Spæningsforskel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smtClean="0"/>
          </a:p>
          <a:p>
            <a:endParaRPr lang="da-DK" dirty="0"/>
          </a:p>
        </p:txBody>
      </p:sp>
      <p:pic>
        <p:nvPicPr>
          <p:cNvPr id="3076" name="Picture 4" descr="Københavns befæstning. Princippet for oversvømmelsens fyld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463799"/>
            <a:ext cx="10294829" cy="247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9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Modstand</a:t>
            </a:r>
            <a:endParaRPr lang="da-DK" dirty="0"/>
          </a:p>
        </p:txBody>
      </p:sp>
      <p:pic>
        <p:nvPicPr>
          <p:cNvPr id="10248" name="Picture 8" descr="Billedresultat for stemmevæ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272" y="2249488"/>
            <a:ext cx="472228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14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Strøm</a:t>
            </a:r>
            <a:r>
              <a:rPr lang="en-US" dirty="0" smtClean="0"/>
              <a:t>, </a:t>
            </a:r>
            <a:r>
              <a:rPr lang="en-US" dirty="0" err="1" smtClean="0"/>
              <a:t>Spænding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Modstand</a:t>
            </a:r>
            <a:endParaRPr lang="da-DK" dirty="0"/>
          </a:p>
        </p:txBody>
      </p:sp>
      <p:pic>
        <p:nvPicPr>
          <p:cNvPr id="8196" name="Picture 4" descr="AquaPlay 1600 Startpakke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625725"/>
            <a:ext cx="3977986" cy="36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Billedresultat for AquaP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2625725"/>
            <a:ext cx="4358352" cy="36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4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Verden</a:t>
            </a:r>
            <a:r>
              <a:rPr lang="en-US" dirty="0" smtClean="0"/>
              <a:t> </a:t>
            </a:r>
            <a:r>
              <a:rPr lang="en-US" dirty="0" err="1" smtClean="0"/>
              <a:t>ville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</a:t>
            </a:r>
            <a:r>
              <a:rPr lang="en-US" dirty="0" err="1" smtClean="0"/>
              <a:t>anderledes</a:t>
            </a:r>
            <a:r>
              <a:rPr lang="en-US" dirty="0" smtClean="0"/>
              <a:t> </a:t>
            </a:r>
            <a:r>
              <a:rPr lang="en-US" dirty="0" err="1" smtClean="0"/>
              <a:t>hvis</a:t>
            </a: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000" cap="none" dirty="0" smtClean="0"/>
              <a:t>… </a:t>
            </a:r>
            <a:r>
              <a:rPr lang="en-US" sz="2000" cap="none" dirty="0" err="1" smtClean="0"/>
              <a:t>jeg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havde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fået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sådan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en</a:t>
            </a:r>
            <a:r>
              <a:rPr lang="en-US" sz="2000" cap="none" dirty="0" smtClean="0"/>
              <a:t> at </a:t>
            </a:r>
            <a:r>
              <a:rPr lang="en-US" sz="2000" cap="none" dirty="0" err="1" smtClean="0"/>
              <a:t>lege</a:t>
            </a:r>
            <a:r>
              <a:rPr lang="en-US" sz="2000" cap="none" dirty="0" smtClean="0"/>
              <a:t> med, men I </a:t>
            </a:r>
            <a:r>
              <a:rPr lang="en-US" sz="2000" cap="none" dirty="0" err="1" smtClean="0"/>
              <a:t>stedet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blev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det</a:t>
            </a:r>
            <a:r>
              <a:rPr lang="en-US" sz="2000" cap="none" dirty="0" smtClean="0"/>
              <a:t> </a:t>
            </a:r>
            <a:r>
              <a:rPr lang="en-US" sz="2000" cap="none" dirty="0" err="1" smtClean="0"/>
              <a:t>sådan</a:t>
            </a:r>
            <a:r>
              <a:rPr lang="en-US" sz="2000" cap="none" dirty="0" smtClean="0"/>
              <a:t>…</a:t>
            </a:r>
            <a:endParaRPr lang="da-DK" sz="2000" cap="none" dirty="0"/>
          </a:p>
        </p:txBody>
      </p:sp>
      <p:pic>
        <p:nvPicPr>
          <p:cNvPr id="9218" name="Picture 2" descr="Billedresultat for AquaPla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535238"/>
            <a:ext cx="354171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illedresultat for mud ditch bo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46" y="2535238"/>
            <a:ext cx="4728366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2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67165" y="618518"/>
            <a:ext cx="8680246" cy="1478570"/>
          </a:xfrm>
        </p:spPr>
        <p:txBody>
          <a:bodyPr/>
          <a:lstStyle/>
          <a:p>
            <a:r>
              <a:rPr lang="en-US" dirty="0" smtClean="0"/>
              <a:t>Ohms </a:t>
            </a:r>
            <a:r>
              <a:rPr lang="en-US" dirty="0" err="1" smtClean="0"/>
              <a:t>lov</a:t>
            </a:r>
            <a:r>
              <a:rPr lang="en-US" dirty="0" smtClean="0"/>
              <a:t> </a:t>
            </a:r>
            <a:endParaRPr lang="da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dsholder til indhol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𝑛𝑑𝑖𝑛𝑔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𝑀𝑜𝑑𝑠𝑡𝑎𝑛𝑑</m:t>
                          </m:r>
                        </m:den>
                      </m:f>
                    </m:oMath>
                  </m:oMathPara>
                </a14:m>
                <a:endParaRPr lang="da-DK" dirty="0" smtClean="0"/>
              </a:p>
              <a:p>
                <a:pPr marL="0" indent="0">
                  <a:buNone/>
                </a:pPr>
                <a:endParaRPr lang="da-DK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da-DK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𝐴𝑚𝑝𝑎𝑟𝑒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𝑉𝑜𝑙𝑡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3" name="Pladsholder til ind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Billedresultat for georg simon oh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5" name="AutoShape 4" descr="Billedresultat for georg simon oh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6" name="AutoShape 6" descr="Billedresultat for georg simon oh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1272" name="Picture 8" descr="Billedresult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540345"/>
            <a:ext cx="1225753" cy="155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701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TM04033919[[fn=Kredsløb]]</Template>
  <TotalTime>2862</TotalTime>
  <Words>143</Words>
  <Application>Microsoft Office PowerPoint</Application>
  <PresentationFormat>Widescreen</PresentationFormat>
  <Paragraphs>42</Paragraphs>
  <Slides>13</Slides>
  <Notes>3</Notes>
  <HiddenSlides>0</HiddenSlides>
  <MMClips>1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Tw Cen MT</vt:lpstr>
      <vt:lpstr>Kredsløb</vt:lpstr>
      <vt:lpstr>Introduktion til elektricitet</vt:lpstr>
      <vt:lpstr>Strøm</vt:lpstr>
      <vt:lpstr>Strøm</vt:lpstr>
      <vt:lpstr>Spænding</vt:lpstr>
      <vt:lpstr>Spæningsforskel</vt:lpstr>
      <vt:lpstr>Modstand</vt:lpstr>
      <vt:lpstr>Strøm, Spænding og Modstand</vt:lpstr>
      <vt:lpstr>Verden ville være anderledes hvis…   … jeg havde fået sådan en at lege med, men I stedet blev det sådan…</vt:lpstr>
      <vt:lpstr>Ohms lov </vt:lpstr>
      <vt:lpstr>Eksempel: hvor meget strøm løber  igennem modstanden</vt:lpstr>
      <vt:lpstr>Opgave Hvad er strømmen med forskellige modstande?</vt:lpstr>
      <vt:lpstr>PowerPoint-præsentation</vt:lpstr>
      <vt:lpstr>PowerPoint-præsentation</vt:lpstr>
    </vt:vector>
  </TitlesOfParts>
  <Company>Eniga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elektricitet</dc:title>
  <dc:creator>Søren Giersing Magnusson - TEC</dc:creator>
  <cp:lastModifiedBy>Søren Giersing Magnusson - TEC</cp:lastModifiedBy>
  <cp:revision>21</cp:revision>
  <dcterms:created xsi:type="dcterms:W3CDTF">2018-02-17T08:38:52Z</dcterms:created>
  <dcterms:modified xsi:type="dcterms:W3CDTF">2018-02-19T08:20:56Z</dcterms:modified>
</cp:coreProperties>
</file>