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6" r:id="rId4"/>
    <p:sldId id="257" r:id="rId5"/>
    <p:sldId id="265"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5" d="100"/>
          <a:sy n="85" d="100"/>
        </p:scale>
        <p:origin x="3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2A625-871D-42E1-B573-0358A6896F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58E48B-B1CF-4E74-B1DD-FEDC9E991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46A3F7-FB2D-4A58-9CA2-FA9E8FFF110C}"/>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45756B81-524E-4FE4-9F97-92998F9A0B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7859AA-CC56-4780-A619-F53784A5178E}"/>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77763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643C2-60E2-4DCA-9E29-16AE3B4893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1DD3AD-0A12-4749-9138-984A467491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A963B-9642-4B15-AABE-582E7DFB2DEF}"/>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1EB41820-7C7B-41E4-A557-BE69DC9853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6A3A3B-784B-47DA-A4F6-9FC8184CE7A4}"/>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6454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30F56F-2376-44E0-A2EB-7523951A53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EB62D2-7DEC-466E-9FAC-79D7A2B1E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8647D9-FFD6-49D4-826E-3967E77BD400}"/>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C8151ABB-D5E7-4129-91E4-D83A1FDCE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4EA225-1CBF-44BB-9AF4-79FC1740960A}"/>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3412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4AA04-CD0D-4A6E-A815-ECE721C45A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C6D4C6-0223-4ECA-A4BE-ECD8FA5E93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E268B1-38E2-403E-8533-4B5484233B59}"/>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382B5F2C-18D4-4B15-80A5-9EEE6D9400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6960CB-67E3-49A1-A674-B02AC6ADBDBD}"/>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249471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FD5B2-FA84-4C0F-9993-C887FDBA158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CFC1E-2AFC-4EE3-8C8B-7127971B3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AD2FB3-C107-474F-9A25-3C40A58F62A9}"/>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D3430A28-124B-4C8D-83E3-919E54F0D1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30897C-36D5-4398-BE4F-38C326D7DF4F}"/>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4008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6289-FBCF-4364-A373-F1ECBE13614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FB0CC3-5AD1-4C3C-9AE2-F2FA5D052C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CC5A2E-43B6-4F47-AC46-9E22E72DE1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A78388-FB4B-46B0-A84D-1BBC2C017E76}"/>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5CCB08AC-3528-4562-8435-2C3767281F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84A385-8390-4467-8E5E-3E89FCDFB4C9}"/>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21580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F3DF9-F7F2-4A7E-9557-2F4DD7AA181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3D9C7-E3F5-4F9B-9B76-AC865B912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275EA8-3AEE-43FA-83F0-4BB408ED70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1008F91-6A47-4209-AC36-54D078A2D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88EEC4-861D-4463-89AB-26B1F5E7DCF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A4DF21-CACD-462E-8819-33C07995ADBB}"/>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8" name="フッター プレースホルダー 7">
            <a:extLst>
              <a:ext uri="{FF2B5EF4-FFF2-40B4-BE49-F238E27FC236}">
                <a16:creationId xmlns:a16="http://schemas.microsoft.com/office/drawing/2014/main" id="{11542F49-B015-441A-A122-CEC879366F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3D17E0-12A4-4D87-8F31-80785AEF7C4F}"/>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83597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0BAE5-6CB0-46F5-B4B4-C082CE6CF7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19B183-5DF3-47B4-BF9B-C38AB0648266}"/>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4" name="フッター プレースホルダー 3">
            <a:extLst>
              <a:ext uri="{FF2B5EF4-FFF2-40B4-BE49-F238E27FC236}">
                <a16:creationId xmlns:a16="http://schemas.microsoft.com/office/drawing/2014/main" id="{0AE5D24B-464C-47FF-BBED-BC48393620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14B98-6577-4BEA-BE4A-23E171B99BFC}"/>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2889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75E2E-F735-4E8B-99A6-61BB9D069223}"/>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3" name="フッター プレースホルダー 2">
            <a:extLst>
              <a:ext uri="{FF2B5EF4-FFF2-40B4-BE49-F238E27FC236}">
                <a16:creationId xmlns:a16="http://schemas.microsoft.com/office/drawing/2014/main" id="{E4030888-289D-494B-A33B-63E5E7A225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A01365-7378-4075-A779-B66477211123}"/>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20606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4E426-8BD8-40EF-9A1E-5D8384F478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676949-B6B4-4753-B21D-08B733E1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D66BB0-6715-4A6B-A4A5-7D539408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E52D4A-4754-4B07-85D9-F5C83C15224B}"/>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EF5E2D7C-6AB3-4902-8A31-EC9C4D8667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3CB306-96FC-4328-B259-D2A944B0FF1D}"/>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33449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188C8-99DA-4B91-869C-15BA0EFF6B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B824B3-9ABD-48C5-8DE4-942EA3D96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875B12-7B42-4D7B-90BC-FB969498A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BD284B-FAB4-48CD-A8AE-04E0620490E2}"/>
              </a:ext>
            </a:extLst>
          </p:cNvPr>
          <p:cNvSpPr>
            <a:spLocks noGrp="1"/>
          </p:cNvSpPr>
          <p:nvPr>
            <p:ph type="dt" sz="half" idx="10"/>
          </p:nvPr>
        </p:nvSpPr>
        <p:spPr/>
        <p:txBody>
          <a:bodyPr/>
          <a:lstStyle/>
          <a:p>
            <a:fld id="{D4A91B93-EF9A-4B32-B365-F8230A306956}"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41D54E95-966A-47F1-BD00-E6DEAE5B01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D25D1C-C818-4CAD-A65C-91459CA3DBE7}"/>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1331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95214D-AB77-4D4F-B676-3A7E48286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FFA849-9901-4A4B-8A4E-EDB89EA57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3A3FB0-568C-4D99-A6D9-ECF507826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91B93-EF9A-4B32-B365-F8230A306956}"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45866BE3-87DF-45AA-87B3-8F2E26344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A3FA90-F772-4B34-88AA-47B4A7871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07675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が含まれている画像&#10;&#10;自動的に生成された説明">
            <a:extLst>
              <a:ext uri="{FF2B5EF4-FFF2-40B4-BE49-F238E27FC236}">
                <a16:creationId xmlns:a16="http://schemas.microsoft.com/office/drawing/2014/main" id="{24997924-8DA4-4769-8A7E-53CAE2278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8" y="480"/>
            <a:ext cx="12313927" cy="6925614"/>
          </a:xfrm>
          <a:prstGeom prst="rect">
            <a:avLst/>
          </a:prstGeom>
        </p:spPr>
      </p:pic>
      <p:sp>
        <p:nvSpPr>
          <p:cNvPr id="4" name="字幕 2">
            <a:extLst>
              <a:ext uri="{FF2B5EF4-FFF2-40B4-BE49-F238E27FC236}">
                <a16:creationId xmlns:a16="http://schemas.microsoft.com/office/drawing/2014/main" id="{8C314D3C-15EA-407B-916D-5FC483D7FFFD}"/>
              </a:ext>
            </a:extLst>
          </p:cNvPr>
          <p:cNvSpPr txBox="1">
            <a:spLocks/>
          </p:cNvSpPr>
          <p:nvPr/>
        </p:nvSpPr>
        <p:spPr>
          <a:xfrm>
            <a:off x="6411552" y="4829345"/>
            <a:ext cx="5652872" cy="202817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チーム</a:t>
            </a:r>
            <a:r>
              <a:rPr lang="en-US" altLang="ja-JP"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:D_2006</a:t>
            </a:r>
          </a:p>
          <a:p>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中尾龍矢　　　　　 </a:t>
            </a:r>
            <a:r>
              <a:rPr lang="en-US" altLang="ja-JP"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a:t>
            </a:r>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アルゴリズム担当</a:t>
            </a:r>
          </a:p>
          <a:p>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伊地知翔也　　　　 </a:t>
            </a:r>
            <a:r>
              <a:rPr lang="en-US" altLang="ja-JP"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:UI</a:t>
            </a:r>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兼サーバー構築</a:t>
            </a:r>
            <a:endParaRPr lang="en-US" altLang="ja-JP"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endParaRPr>
          </a:p>
          <a:p>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パニアグアカルロス </a:t>
            </a:r>
            <a:r>
              <a:rPr lang="en-US" altLang="ja-JP"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:UI</a:t>
            </a:r>
            <a:r>
              <a:rPr lang="ja-JP" altLang="en-US" sz="24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rPr>
              <a:t>担当</a:t>
            </a:r>
          </a:p>
          <a:p>
            <a:endParaRPr lang="en-US" altLang="ja-JP"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55572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0D0CE7-D5B6-4433-A3C4-C1D60A8C2029}"/>
              </a:ext>
            </a:extLst>
          </p:cNvPr>
          <p:cNvSpPr>
            <a:spLocks noGrp="1"/>
          </p:cNvSpPr>
          <p:nvPr>
            <p:ph type="title"/>
          </p:nvPr>
        </p:nvSpPr>
        <p:spPr>
          <a:xfrm>
            <a:off x="841249" y="365760"/>
            <a:ext cx="9912072" cy="1188404"/>
          </a:xfrm>
        </p:spPr>
        <p:txBody>
          <a:bodyPr>
            <a:normAutofit/>
          </a:bodyPr>
          <a:lstStyle/>
          <a:p>
            <a:r>
              <a:rPr kumimoji="1" lang="ja-JP" altLang="en-US" dirty="0">
                <a:latin typeface="HG創英角ﾎﾟｯﾌﾟ体" panose="040B0A09000000000000" pitchFamily="49" charset="-128"/>
                <a:ea typeface="HG創英角ﾎﾟｯﾌﾟ体" panose="040B0A09000000000000" pitchFamily="49" charset="-128"/>
              </a:rPr>
              <a:t>問題点</a:t>
            </a:r>
            <a:r>
              <a:rPr kumimoji="1" lang="en-US" altLang="ja-JP" dirty="0">
                <a:latin typeface="HG創英角ﾎﾟｯﾌﾟ体" panose="040B0A09000000000000" pitchFamily="49" charset="-128"/>
                <a:ea typeface="HG創英角ﾎﾟｯﾌﾟ体" panose="040B0A09000000000000" pitchFamily="49" charset="-128"/>
              </a:rPr>
              <a:t>/</a:t>
            </a:r>
            <a:r>
              <a:rPr lang="ja-JP" altLang="en-US" dirty="0">
                <a:latin typeface="HG創英角ﾎﾟｯﾌﾟ体" panose="040B0A09000000000000" pitchFamily="49" charset="-128"/>
                <a:ea typeface="HG創英角ﾎﾟｯﾌﾟ体" panose="040B0A09000000000000" pitchFamily="49" charset="-128"/>
              </a:rPr>
              <a:t>制作</a:t>
            </a:r>
            <a:r>
              <a:rPr kumimoji="1" lang="ja-JP" altLang="en-US" dirty="0">
                <a:latin typeface="HG創英角ﾎﾟｯﾌﾟ体" panose="040B0A09000000000000" pitchFamily="49" charset="-128"/>
                <a:ea typeface="HG創英角ﾎﾟｯﾌﾟ体" panose="040B0A09000000000000" pitchFamily="49" charset="-128"/>
              </a:rPr>
              <a:t>の背景：</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6FD1F562-2FFE-414D-B17E-D79E05F51868}"/>
              </a:ext>
            </a:extLst>
          </p:cNvPr>
          <p:cNvSpPr>
            <a:spLocks noGrp="1"/>
          </p:cNvSpPr>
          <p:nvPr>
            <p:ph idx="1"/>
          </p:nvPr>
        </p:nvSpPr>
        <p:spPr>
          <a:xfrm>
            <a:off x="993648" y="3857902"/>
            <a:ext cx="7731642" cy="411959"/>
          </a:xfrm>
        </p:spPr>
        <p:txBody>
          <a:bodyPr anchor="t">
            <a:normAutofit fontScale="92500" lnSpcReduction="10000"/>
          </a:bodyPr>
          <a:lstStyle/>
          <a:p>
            <a:pPr marL="0" indent="0">
              <a:buNone/>
            </a:pPr>
            <a:r>
              <a:rPr lang="ja-JP" altLang="en-US" dirty="0">
                <a:solidFill>
                  <a:schemeClr val="bg1"/>
                </a:solidFill>
              </a:rPr>
              <a:t>要約やわかりやすく説明する方法はないのか</a:t>
            </a:r>
            <a:r>
              <a:rPr lang="en-US" altLang="ja-JP" dirty="0">
                <a:solidFill>
                  <a:schemeClr val="bg1"/>
                </a:solidFill>
              </a:rPr>
              <a:t>?</a:t>
            </a:r>
            <a:endParaRPr kumimoji="1" lang="en-US" altLang="ja-JP" dirty="0">
              <a:solidFill>
                <a:schemeClr val="bg1"/>
              </a:solidFill>
            </a:endParaRPr>
          </a:p>
          <a:p>
            <a:pPr marL="0" indent="0">
              <a:buNone/>
            </a:pPr>
            <a:endParaRPr lang="en-US" altLang="ja-JP" dirty="0">
              <a:solidFill>
                <a:schemeClr val="bg1"/>
              </a:solidFill>
            </a:endParaRPr>
          </a:p>
          <a:p>
            <a:pPr marL="0" indent="0">
              <a:buNone/>
            </a:pPr>
            <a:endParaRPr kumimoji="1" lang="ja-JP" altLang="en-US" dirty="0">
              <a:solidFill>
                <a:schemeClr val="bg1"/>
              </a:solidFill>
            </a:endParaRPr>
          </a:p>
        </p:txBody>
      </p:sp>
      <p:sp>
        <p:nvSpPr>
          <p:cNvPr id="4" name="矢印: 右 3">
            <a:extLst>
              <a:ext uri="{FF2B5EF4-FFF2-40B4-BE49-F238E27FC236}">
                <a16:creationId xmlns:a16="http://schemas.microsoft.com/office/drawing/2014/main" id="{B68ABE88-8B3C-46BD-A672-6ECF459CDEC0}"/>
              </a:ext>
            </a:extLst>
          </p:cNvPr>
          <p:cNvSpPr/>
          <p:nvPr/>
        </p:nvSpPr>
        <p:spPr>
          <a:xfrm rot="5400000">
            <a:off x="4242548" y="2826124"/>
            <a:ext cx="909915" cy="941295"/>
          </a:xfrm>
          <a:prstGeom prst="rightArrow">
            <a:avLst>
              <a:gd name="adj1" fmla="val 34762"/>
              <a:gd name="adj2" fmla="val 391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D3E0C2C-969D-43ED-9BB3-E29A89F699E5}"/>
              </a:ext>
            </a:extLst>
          </p:cNvPr>
          <p:cNvSpPr txBox="1">
            <a:spLocks/>
          </p:cNvSpPr>
          <p:nvPr/>
        </p:nvSpPr>
        <p:spPr>
          <a:xfrm>
            <a:off x="993648" y="2326758"/>
            <a:ext cx="7731642" cy="41195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bg1"/>
                </a:solidFill>
              </a:rPr>
              <a:t>相手にプログラムの説明をうまくできなかった</a:t>
            </a:r>
            <a:r>
              <a:rPr lang="en-US" altLang="ja-JP" dirty="0">
                <a:solidFill>
                  <a:schemeClr val="bg1"/>
                </a:solidFill>
              </a:rPr>
              <a:t>…</a:t>
            </a:r>
          </a:p>
          <a:p>
            <a:pPr marL="0" indent="0">
              <a:buNone/>
            </a:pPr>
            <a:endParaRPr lang="en-US" altLang="ja-JP" dirty="0">
              <a:solidFill>
                <a:schemeClr val="bg1"/>
              </a:solidFill>
            </a:endParaRPr>
          </a:p>
          <a:p>
            <a:pPr marL="0" indent="0">
              <a:buNone/>
            </a:pPr>
            <a:endParaRPr lang="ja-JP" altLang="en-US" dirty="0">
              <a:solidFill>
                <a:schemeClr val="bg1"/>
              </a:solidFill>
            </a:endParaRPr>
          </a:p>
        </p:txBody>
      </p:sp>
      <p:sp>
        <p:nvSpPr>
          <p:cNvPr id="11" name="コンテンツ プレースホルダー 2">
            <a:extLst>
              <a:ext uri="{FF2B5EF4-FFF2-40B4-BE49-F238E27FC236}">
                <a16:creationId xmlns:a16="http://schemas.microsoft.com/office/drawing/2014/main" id="{26011E4C-A0CE-4D92-B63A-B2D307D4CF23}"/>
              </a:ext>
            </a:extLst>
          </p:cNvPr>
          <p:cNvSpPr txBox="1">
            <a:spLocks/>
          </p:cNvSpPr>
          <p:nvPr/>
        </p:nvSpPr>
        <p:spPr>
          <a:xfrm>
            <a:off x="993648" y="5389046"/>
            <a:ext cx="7731642" cy="41195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bg1"/>
                </a:solidFill>
              </a:rPr>
              <a:t>そこで</a:t>
            </a:r>
            <a:r>
              <a:rPr lang="en-US" altLang="ja-JP" dirty="0">
                <a:solidFill>
                  <a:schemeClr val="bg1"/>
                </a:solidFill>
              </a:rPr>
              <a:t>…</a:t>
            </a:r>
          </a:p>
          <a:p>
            <a:pPr marL="0" indent="0" algn="ctr">
              <a:buNone/>
            </a:pPr>
            <a:endParaRPr lang="en-US" altLang="ja-JP" dirty="0">
              <a:solidFill>
                <a:schemeClr val="bg1"/>
              </a:solidFill>
            </a:endParaRPr>
          </a:p>
          <a:p>
            <a:pPr marL="0" indent="0" algn="ctr">
              <a:buNone/>
            </a:pPr>
            <a:endParaRPr lang="ja-JP" altLang="en-US" dirty="0">
              <a:solidFill>
                <a:schemeClr val="bg1"/>
              </a:solidFill>
            </a:endParaRPr>
          </a:p>
        </p:txBody>
      </p:sp>
      <p:sp>
        <p:nvSpPr>
          <p:cNvPr id="13" name="矢印: 右 12">
            <a:extLst>
              <a:ext uri="{FF2B5EF4-FFF2-40B4-BE49-F238E27FC236}">
                <a16:creationId xmlns:a16="http://schemas.microsoft.com/office/drawing/2014/main" id="{62CBBB22-30DB-42E4-B0A6-1A6916AE1B01}"/>
              </a:ext>
            </a:extLst>
          </p:cNvPr>
          <p:cNvSpPr/>
          <p:nvPr/>
        </p:nvSpPr>
        <p:spPr>
          <a:xfrm rot="5400000">
            <a:off x="4242548" y="4254171"/>
            <a:ext cx="909915" cy="941295"/>
          </a:xfrm>
          <a:prstGeom prst="rightArrow">
            <a:avLst>
              <a:gd name="adj1" fmla="val 34762"/>
              <a:gd name="adj2" fmla="val 391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1524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2655F-BD70-4DAA-9AD5-F22AF7C1ADA1}"/>
              </a:ext>
            </a:extLst>
          </p:cNvPr>
          <p:cNvSpPr>
            <a:spLocks noGrp="1"/>
          </p:cNvSpPr>
          <p:nvPr>
            <p:ph type="ctrTitle"/>
          </p:nvPr>
        </p:nvSpPr>
        <p:spPr>
          <a:xfrm>
            <a:off x="322729" y="3951389"/>
            <a:ext cx="11716871" cy="1900518"/>
          </a:xfrm>
        </p:spPr>
        <p:txBody>
          <a:bodyPr vert="horz" lIns="91440" tIns="45720" rIns="91440" bIns="45720" rtlCol="0" anchor="ctr">
            <a:normAutofit/>
          </a:bodyPr>
          <a:lstStyle/>
          <a:p>
            <a:pPr algn="l"/>
            <a:r>
              <a:rPr kumimoji="1" lang="en-US" altLang="ja-JP" sz="4800" b="1" kern="120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kumimoji="1" lang="ja-JP" altLang="en-US" sz="4800" b="1" kern="120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デバッグ</a:t>
            </a:r>
            <a:r>
              <a:rPr kumimoji="1" lang="en-US" altLang="ja-JP" sz="4800" b="1" kern="120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ダック</a:t>
            </a: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mn-lt"/>
                <a:ea typeface="HG創英角ﾎﾟｯﾌﾟ体" panose="040B0A09000000000000" pitchFamily="49" charset="-128"/>
              </a:rPr>
              <a:t>＝ “</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デダック”</a:t>
            </a:r>
            <a:b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b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 “Debug”</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　</a:t>
            </a: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a:t>
            </a: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Duck”</a:t>
            </a:r>
            <a:r>
              <a:rPr lang="ja-JP" altLang="en-US"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  ＝ “</a:t>
            </a:r>
            <a:r>
              <a:rPr lang="en-US" altLang="ja-JP" sz="4800" b="1" dirty="0" err="1">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De:Duck</a:t>
            </a:r>
            <a:r>
              <a:rPr lang="en-US" altLang="ja-JP" sz="4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rPr>
              <a:t>” </a:t>
            </a:r>
            <a:endParaRPr kumimoji="1" lang="en-US" altLang="ja-JP" sz="4800" b="1" kern="120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G創英角ﾎﾟｯﾌﾟ体" panose="040B0A09000000000000" pitchFamily="49" charset="-128"/>
              <a:ea typeface="HG創英角ﾎﾟｯﾌﾟ体" panose="040B0A09000000000000" pitchFamily="49" charset="-128"/>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字幕 3">
            <a:extLst>
              <a:ext uri="{FF2B5EF4-FFF2-40B4-BE49-F238E27FC236}">
                <a16:creationId xmlns:a16="http://schemas.microsoft.com/office/drawing/2014/main" id="{F63EED9B-3977-4E0C-84CD-3379588F1490}"/>
              </a:ext>
            </a:extLst>
          </p:cNvPr>
          <p:cNvSpPr>
            <a:spLocks noGrp="1"/>
          </p:cNvSpPr>
          <p:nvPr>
            <p:ph type="subTitle" idx="1"/>
          </p:nvPr>
        </p:nvSpPr>
        <p:spPr>
          <a:xfrm>
            <a:off x="1764100" y="578612"/>
            <a:ext cx="5258817" cy="1442198"/>
          </a:xfrm>
        </p:spPr>
        <p:txBody>
          <a:bodyPr>
            <a:normAutofit/>
          </a:bodyPr>
          <a:lstStyle/>
          <a:p>
            <a:r>
              <a:rPr lang="en-US" altLang="ja-JP" sz="6000" dirty="0">
                <a:latin typeface="HG創英角ﾎﾟｯﾌﾟ体" panose="040B0A09000000000000" pitchFamily="49" charset="-128"/>
                <a:ea typeface="HG創英角ﾎﾟｯﾌﾟ体" panose="040B0A09000000000000" pitchFamily="49" charset="-128"/>
              </a:rPr>
              <a:t>Debug</a:t>
            </a:r>
            <a:r>
              <a:rPr lang="ja-JP" altLang="en-US" sz="6000" dirty="0">
                <a:latin typeface="HG創英角ﾎﾟｯﾌﾟ体" panose="040B0A09000000000000" pitchFamily="49" charset="-128"/>
                <a:ea typeface="HG創英角ﾎﾟｯﾌﾟ体" panose="040B0A09000000000000" pitchFamily="49" charset="-128"/>
              </a:rPr>
              <a:t> </a:t>
            </a:r>
            <a:r>
              <a:rPr lang="en-US" altLang="ja-JP" sz="6000" dirty="0">
                <a:latin typeface="HG創英角ﾎﾟｯﾌﾟ体" panose="040B0A09000000000000" pitchFamily="49" charset="-128"/>
                <a:ea typeface="HG創英角ﾎﾟｯﾌﾟ体" panose="040B0A09000000000000" pitchFamily="49" charset="-128"/>
              </a:rPr>
              <a:t>+</a:t>
            </a:r>
            <a:r>
              <a:rPr lang="ja-JP" altLang="en-US" sz="6000" dirty="0">
                <a:latin typeface="HG創英角ﾎﾟｯﾌﾟ体" panose="040B0A09000000000000" pitchFamily="49" charset="-128"/>
                <a:ea typeface="HG創英角ﾎﾟｯﾌﾟ体" panose="040B0A09000000000000" pitchFamily="49" charset="-128"/>
              </a:rPr>
              <a:t> </a:t>
            </a:r>
            <a:r>
              <a:rPr lang="en-US" altLang="ja-JP" sz="6000" dirty="0">
                <a:latin typeface="HG創英角ﾎﾟｯﾌﾟ体" panose="040B0A09000000000000" pitchFamily="49" charset="-128"/>
                <a:ea typeface="HG創英角ﾎﾟｯﾌﾟ体" panose="040B0A09000000000000" pitchFamily="49" charset="-128"/>
              </a:rPr>
              <a:t>Tech</a:t>
            </a:r>
            <a:endParaRPr kumimoji="1" lang="ja-JP" altLang="en-US" sz="6000" dirty="0">
              <a:latin typeface="HG創英角ﾎﾟｯﾌﾟ体" panose="040B0A09000000000000" pitchFamily="49" charset="-128"/>
              <a:ea typeface="HG創英角ﾎﾟｯﾌﾟ体" panose="040B0A09000000000000" pitchFamily="49" charset="-128"/>
            </a:endParaRPr>
          </a:p>
        </p:txBody>
      </p:sp>
      <p:sp>
        <p:nvSpPr>
          <p:cNvPr id="9" name="タイトル 1">
            <a:extLst>
              <a:ext uri="{FF2B5EF4-FFF2-40B4-BE49-F238E27FC236}">
                <a16:creationId xmlns:a16="http://schemas.microsoft.com/office/drawing/2014/main" id="{5D812C1F-9CC8-4F3B-B88A-C6B726ACE29E}"/>
              </a:ext>
            </a:extLst>
          </p:cNvPr>
          <p:cNvSpPr txBox="1">
            <a:spLocks/>
          </p:cNvSpPr>
          <p:nvPr/>
        </p:nvSpPr>
        <p:spPr>
          <a:xfrm>
            <a:off x="1172429" y="2497011"/>
            <a:ext cx="7796148" cy="75490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800" dirty="0">
                <a:latin typeface="HG創英角ﾎﾟｯﾌﾟ体" panose="040B0A09000000000000" pitchFamily="49" charset="-128"/>
                <a:ea typeface="HG創英角ﾎﾟｯﾌﾟ体" panose="040B0A09000000000000" pitchFamily="49" charset="-128"/>
              </a:rPr>
              <a:t>「ラバーダック・デバッグ」を使おう</a:t>
            </a:r>
            <a:r>
              <a:rPr lang="en-US" altLang="ja-JP" sz="3800" dirty="0">
                <a:latin typeface="HG創英角ﾎﾟｯﾌﾟ体" panose="040B0A09000000000000" pitchFamily="49" charset="-128"/>
                <a:ea typeface="HG創英角ﾎﾟｯﾌﾟ体" panose="040B0A09000000000000" pitchFamily="49" charset="-128"/>
              </a:rPr>
              <a:t>!!</a:t>
            </a:r>
          </a:p>
        </p:txBody>
      </p:sp>
    </p:spTree>
    <p:extLst>
      <p:ext uri="{BB962C8B-B14F-4D97-AF65-F5344CB8AC3E}">
        <p14:creationId xmlns:p14="http://schemas.microsoft.com/office/powerpoint/2010/main" val="243284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E114E-E3E3-4470-A838-8093278B034C}"/>
              </a:ext>
            </a:extLst>
          </p:cNvPr>
          <p:cNvSpPr>
            <a:spLocks noGrp="1"/>
          </p:cNvSpPr>
          <p:nvPr>
            <p:ph type="title"/>
          </p:nvPr>
        </p:nvSpPr>
        <p:spPr>
          <a:xfrm>
            <a:off x="4395832" y="629268"/>
            <a:ext cx="7796148" cy="754909"/>
          </a:xfrm>
        </p:spPr>
        <p:txBody>
          <a:bodyPr anchor="b">
            <a:normAutofit/>
          </a:bodyPr>
          <a:lstStyle/>
          <a:p>
            <a:r>
              <a:rPr kumimoji="1" lang="ja-JP" altLang="en-US" sz="3800" dirty="0">
                <a:latin typeface="HG創英角ﾎﾟｯﾌﾟ体" panose="040B0A09000000000000" pitchFamily="49" charset="-128"/>
                <a:ea typeface="HG創英角ﾎﾟｯﾌﾟ体" panose="040B0A09000000000000" pitchFamily="49" charset="-128"/>
              </a:rPr>
              <a:t>「ラバーダック・デバッグ」とは</a:t>
            </a:r>
          </a:p>
        </p:txBody>
      </p:sp>
      <p:sp>
        <p:nvSpPr>
          <p:cNvPr id="3" name="コンテンツ プレースホルダー 2">
            <a:extLst>
              <a:ext uri="{FF2B5EF4-FFF2-40B4-BE49-F238E27FC236}">
                <a16:creationId xmlns:a16="http://schemas.microsoft.com/office/drawing/2014/main" id="{5AECCC94-55B8-414A-B9D6-0AA494411C46}"/>
              </a:ext>
            </a:extLst>
          </p:cNvPr>
          <p:cNvSpPr>
            <a:spLocks noGrp="1"/>
          </p:cNvSpPr>
          <p:nvPr>
            <p:ph idx="1"/>
          </p:nvPr>
        </p:nvSpPr>
        <p:spPr>
          <a:xfrm>
            <a:off x="4635591" y="2438400"/>
            <a:ext cx="7251609" cy="3785419"/>
          </a:xfrm>
        </p:spPr>
        <p:txBody>
          <a:bodyPr>
            <a:normAutofit/>
          </a:bodyPr>
          <a:lstStyle/>
          <a:p>
            <a:r>
              <a:rPr lang="ja-JP" altLang="en-US" sz="2400" dirty="0"/>
              <a:t>ソフトウェア工学の一つの手法で、ゴム製アヒル人形にコードの説明を一行ずつを行い、その過程で解決策を得るというもの</a:t>
            </a:r>
            <a:endParaRPr lang="en-US" altLang="ja-JP" sz="2400" dirty="0"/>
          </a:p>
          <a:p>
            <a:endParaRPr lang="en-US" altLang="ja-JP" sz="2400" dirty="0"/>
          </a:p>
          <a:p>
            <a:r>
              <a:rPr lang="ja-JP" altLang="en-US" sz="2400" dirty="0"/>
              <a:t>この手法のメリットは、プログラマが自身のコードについて、達成したい目的と意図を言語化する過程にある。（アヒル人形をプログラム初心者として捉え、）相手が正しく理解できるように様々な表現や着眼点を模索することで、新たな解決策と深い理解へ繋がることができる。</a:t>
            </a:r>
          </a:p>
        </p:txBody>
      </p:sp>
      <p:pic>
        <p:nvPicPr>
          <p:cNvPr id="5" name="Picture 4">
            <a:extLst>
              <a:ext uri="{FF2B5EF4-FFF2-40B4-BE49-F238E27FC236}">
                <a16:creationId xmlns:a16="http://schemas.microsoft.com/office/drawing/2014/main" id="{E5148A2E-0E05-4143-88AB-5AB474E28AB6}"/>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3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2281D-81A1-4C43-B2D8-133B66CB10F7}"/>
              </a:ext>
            </a:extLst>
          </p:cNvPr>
          <p:cNvSpPr>
            <a:spLocks noGrp="1"/>
          </p:cNvSpPr>
          <p:nvPr>
            <p:ph type="title"/>
          </p:nvPr>
        </p:nvSpPr>
        <p:spPr>
          <a:xfrm>
            <a:off x="1653363" y="365760"/>
            <a:ext cx="9367203" cy="1188720"/>
          </a:xfrm>
        </p:spPr>
        <p:txBody>
          <a:bodyPr>
            <a:normAutofit/>
          </a:bodyPr>
          <a:lstStyle/>
          <a:p>
            <a:r>
              <a:rPr lang="ja-JP" altLang="en-US" dirty="0">
                <a:latin typeface="HG創英角ﾎﾟｯﾌﾟ体" panose="040B0A09000000000000" pitchFamily="49" charset="-128"/>
                <a:ea typeface="HG創英角ﾎﾟｯﾌﾟ体" panose="040B0A09000000000000" pitchFamily="49" charset="-128"/>
              </a:rPr>
              <a:t>特徴</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E5702E99-E23A-4F78-A92B-3039170EBCF0}"/>
              </a:ext>
            </a:extLst>
          </p:cNvPr>
          <p:cNvSpPr>
            <a:spLocks noGrp="1"/>
          </p:cNvSpPr>
          <p:nvPr>
            <p:ph idx="1"/>
          </p:nvPr>
        </p:nvSpPr>
        <p:spPr>
          <a:xfrm>
            <a:off x="1106058" y="2253996"/>
            <a:ext cx="10461812" cy="4041648"/>
          </a:xfrm>
        </p:spPr>
        <p:txBody>
          <a:bodyPr anchor="t">
            <a:normAutofit/>
          </a:bodyPr>
          <a:lstStyle/>
          <a:p>
            <a:r>
              <a:rPr lang="en-US" altLang="ja-JP" sz="2400" b="1" dirty="0"/>
              <a:t>1. </a:t>
            </a:r>
            <a:r>
              <a:rPr lang="ja-JP" altLang="en-US" sz="2400" b="1" dirty="0"/>
              <a:t>特長</a:t>
            </a:r>
            <a:r>
              <a:rPr lang="en-US" altLang="ja-JP" sz="2400" b="1" dirty="0"/>
              <a:t>1</a:t>
            </a:r>
          </a:p>
          <a:p>
            <a:pPr marL="0" indent="0">
              <a:buNone/>
            </a:pPr>
            <a:r>
              <a:rPr lang="ja-JP" altLang="en-US" sz="2400" dirty="0"/>
              <a:t>音声での入力（説明）の中で、抽象的、複雑な単語（主に技術用語）を検知し、その部分の具体的な説明を推奨する</a:t>
            </a:r>
            <a:endParaRPr lang="en-US" altLang="ja-JP" sz="2400" dirty="0"/>
          </a:p>
          <a:p>
            <a:r>
              <a:rPr lang="en-US" altLang="ja-JP" sz="2400" b="1" dirty="0"/>
              <a:t>2. </a:t>
            </a:r>
            <a:r>
              <a:rPr lang="ja-JP" altLang="en-US" sz="2400" b="1" dirty="0"/>
              <a:t>特長</a:t>
            </a:r>
            <a:r>
              <a:rPr lang="en-US" altLang="ja-JP" sz="2400" b="1" dirty="0"/>
              <a:t>2</a:t>
            </a:r>
          </a:p>
          <a:p>
            <a:pPr marL="0" indent="0">
              <a:buNone/>
            </a:pPr>
            <a:r>
              <a:rPr lang="ja-JP" altLang="en-US" sz="2400" dirty="0"/>
              <a:t>実際にメモを取ることなく、画面と常に向かい合って作業ができるので、スムーズに説明と考察を繰り返せる</a:t>
            </a:r>
            <a:endParaRPr lang="en-US" altLang="ja-JP" sz="2400" dirty="0"/>
          </a:p>
          <a:p>
            <a:r>
              <a:rPr lang="en-US" altLang="ja-JP" sz="2400" b="1" dirty="0"/>
              <a:t>3. </a:t>
            </a:r>
            <a:r>
              <a:rPr lang="ja-JP" altLang="en-US" sz="2400" b="1" dirty="0"/>
              <a:t>特長</a:t>
            </a:r>
            <a:r>
              <a:rPr lang="en-US" altLang="ja-JP" sz="2400" b="1" dirty="0"/>
              <a:t>3</a:t>
            </a:r>
          </a:p>
          <a:p>
            <a:pPr marL="0" indent="0">
              <a:buNone/>
            </a:pPr>
            <a:r>
              <a:rPr lang="ja-JP" altLang="en-US" sz="2400" dirty="0"/>
              <a:t>入力された説明に対し、自動的に要点をかいつまみ、「動作」と「要素」に分類し表示する</a:t>
            </a:r>
            <a:endParaRPr kumimoji="1" lang="ja-JP" altLang="en-US" sz="2400" b="1" dirty="0"/>
          </a:p>
        </p:txBody>
      </p:sp>
    </p:spTree>
    <p:extLst>
      <p:ext uri="{BB962C8B-B14F-4D97-AF65-F5344CB8AC3E}">
        <p14:creationId xmlns:p14="http://schemas.microsoft.com/office/powerpoint/2010/main" val="160212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2281D-81A1-4C43-B2D8-133B66CB10F7}"/>
              </a:ext>
            </a:extLst>
          </p:cNvPr>
          <p:cNvSpPr>
            <a:spLocks noGrp="1"/>
          </p:cNvSpPr>
          <p:nvPr>
            <p:ph type="title"/>
          </p:nvPr>
        </p:nvSpPr>
        <p:spPr>
          <a:xfrm>
            <a:off x="1653363" y="365760"/>
            <a:ext cx="9367203" cy="1188720"/>
          </a:xfrm>
        </p:spPr>
        <p:txBody>
          <a:bodyPr>
            <a:normAutofit/>
          </a:bodyPr>
          <a:lstStyle/>
          <a:p>
            <a:r>
              <a:rPr kumimoji="1" lang="ja-JP" altLang="en-US" dirty="0">
                <a:latin typeface="HG創英角ﾎﾟｯﾌﾟ体" panose="040B0A09000000000000" pitchFamily="49" charset="-128"/>
                <a:ea typeface="HG創英角ﾎﾟｯﾌﾟ体" panose="040B0A09000000000000" pitchFamily="49" charset="-128"/>
              </a:rPr>
              <a:t>解決策</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E5702E99-E23A-4F78-A92B-3039170EBCF0}"/>
              </a:ext>
            </a:extLst>
          </p:cNvPr>
          <p:cNvSpPr>
            <a:spLocks noGrp="1"/>
          </p:cNvSpPr>
          <p:nvPr>
            <p:ph idx="1"/>
          </p:nvPr>
        </p:nvSpPr>
        <p:spPr>
          <a:xfrm>
            <a:off x="1563715" y="2253996"/>
            <a:ext cx="10162119" cy="4041648"/>
          </a:xfrm>
        </p:spPr>
        <p:txBody>
          <a:bodyPr anchor="t">
            <a:normAutofit/>
          </a:bodyPr>
          <a:lstStyle/>
          <a:p>
            <a:r>
              <a:rPr lang="ja-JP" altLang="en-US" sz="4800" dirty="0"/>
              <a:t>客観的にラバーダックデバッグを実施できる</a:t>
            </a:r>
            <a:endParaRPr lang="en-US" altLang="ja-JP" sz="4800" dirty="0"/>
          </a:p>
          <a:p>
            <a:r>
              <a:rPr lang="ja-JP" altLang="en-US" sz="4800" dirty="0"/>
              <a:t>より強力にラバーダックデバッグを行えるようになる。 </a:t>
            </a:r>
            <a:endParaRPr kumimoji="1" lang="ja-JP" altLang="en-US" sz="4400" dirty="0"/>
          </a:p>
        </p:txBody>
      </p:sp>
    </p:spTree>
    <p:extLst>
      <p:ext uri="{BB962C8B-B14F-4D97-AF65-F5344CB8AC3E}">
        <p14:creationId xmlns:p14="http://schemas.microsoft.com/office/powerpoint/2010/main" val="31193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FA27B-C352-43E7-80F9-CBD601378399}"/>
              </a:ext>
            </a:extLst>
          </p:cNvPr>
          <p:cNvSpPr>
            <a:spLocks noGrp="1"/>
          </p:cNvSpPr>
          <p:nvPr>
            <p:ph type="title"/>
          </p:nvPr>
        </p:nvSpPr>
        <p:spPr>
          <a:xfrm>
            <a:off x="1653363" y="365760"/>
            <a:ext cx="9367203" cy="1188720"/>
          </a:xfrm>
        </p:spPr>
        <p:txBody>
          <a:bodyPr>
            <a:normAutofit/>
          </a:bodyPr>
          <a:lstStyle/>
          <a:p>
            <a:r>
              <a:rPr kumimoji="1" lang="ja-JP" altLang="en-US" dirty="0"/>
              <a:t>実践動画準備中</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16209EA9-D6B4-4AFB-92E6-F85DB5BE0CB9}"/>
              </a:ext>
            </a:extLst>
          </p:cNvPr>
          <p:cNvSpPr>
            <a:spLocks noGrp="1"/>
          </p:cNvSpPr>
          <p:nvPr>
            <p:ph idx="1"/>
          </p:nvPr>
        </p:nvSpPr>
        <p:spPr>
          <a:xfrm>
            <a:off x="1653363" y="2176272"/>
            <a:ext cx="9367204" cy="4041648"/>
          </a:xfrm>
        </p:spPr>
        <p:txBody>
          <a:bodyPr anchor="t">
            <a:normAutofit/>
          </a:bodyPr>
          <a:lstStyle/>
          <a:p>
            <a:r>
              <a:rPr kumimoji="1" lang="ja-JP" altLang="en-US" sz="2400" dirty="0"/>
              <a:t>ここで動画を再生できるようにする</a:t>
            </a:r>
          </a:p>
        </p:txBody>
      </p:sp>
    </p:spTree>
    <p:extLst>
      <p:ext uri="{BB962C8B-B14F-4D97-AF65-F5344CB8AC3E}">
        <p14:creationId xmlns:p14="http://schemas.microsoft.com/office/powerpoint/2010/main" val="192083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316</Words>
  <Application>Microsoft Office PowerPoint</Application>
  <PresentationFormat>ワイド画面</PresentationFormat>
  <Paragraphs>27</Paragraphs>
  <Slides>7</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HG創英角ﾎﾟｯﾌﾟ体</vt:lpstr>
      <vt:lpstr>游ゴシック</vt:lpstr>
      <vt:lpstr>游ゴシック Light</vt:lpstr>
      <vt:lpstr>Arial</vt:lpstr>
      <vt:lpstr>Office テーマ</vt:lpstr>
      <vt:lpstr>PowerPoint プレゼンテーション</vt:lpstr>
      <vt:lpstr>問題点/制作の背景：</vt:lpstr>
      <vt:lpstr>“デバッグ”+“ダック”＝ “デダック”  “Debug”　+“Duck”  ＝ “De:Duck” </vt:lpstr>
      <vt:lpstr>「ラバーダック・デバッグ」とは</vt:lpstr>
      <vt:lpstr>特徴</vt:lpstr>
      <vt:lpstr>解決策</vt:lpstr>
      <vt:lpstr>実践動画準備中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“作品名”</dc:title>
  <dc:creator>中尾 龍矢</dc:creator>
  <cp:lastModifiedBy>paniagua kuroki carlos alejandro</cp:lastModifiedBy>
  <cp:revision>9</cp:revision>
  <dcterms:created xsi:type="dcterms:W3CDTF">2020-11-05T11:12:56Z</dcterms:created>
  <dcterms:modified xsi:type="dcterms:W3CDTF">2020-11-06T15:43:03Z</dcterms:modified>
</cp:coreProperties>
</file>