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70" r:id="rId2"/>
    <p:sldId id="258" r:id="rId3"/>
    <p:sldId id="259" r:id="rId4"/>
    <p:sldId id="260" r:id="rId5"/>
    <p:sldId id="263" r:id="rId6"/>
    <p:sldId id="272" r:id="rId7"/>
    <p:sldId id="271" r:id="rId8"/>
    <p:sldId id="275" r:id="rId9"/>
    <p:sldId id="276" r:id="rId10"/>
    <p:sldId id="277" r:id="rId11"/>
    <p:sldId id="285" r:id="rId12"/>
    <p:sldId id="286" r:id="rId13"/>
    <p:sldId id="287" r:id="rId14"/>
    <p:sldId id="279" r:id="rId15"/>
    <p:sldId id="280" r:id="rId16"/>
    <p:sldId id="288" r:id="rId17"/>
    <p:sldId id="262" r:id="rId18"/>
    <p:sldId id="273" r:id="rId19"/>
    <p:sldId id="264" r:id="rId20"/>
    <p:sldId id="274" r:id="rId21"/>
    <p:sldId id="261" r:id="rId22"/>
    <p:sldId id="281" r:id="rId23"/>
    <p:sldId id="282" r:id="rId24"/>
    <p:sldId id="283" r:id="rId25"/>
    <p:sldId id="284" r:id="rId26"/>
    <p:sldId id="27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A3003-9E38-40B8-8FED-FEB89C8B3FC5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19CA-6419-4040-9485-AFEA8B5A7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48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519CA-6419-4040-9485-AFEA8B5A71C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4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A5B-9DAB-4A52-BE47-D288AE01BC97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F862-6C42-4153-ABF4-40A8B4EB2B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4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A5B-9DAB-4A52-BE47-D288AE01BC97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F862-6C42-4153-ABF4-40A8B4EB2B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33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A5B-9DAB-4A52-BE47-D288AE01BC97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F862-6C42-4153-ABF4-40A8B4EB2B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01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A5B-9DAB-4A52-BE47-D288AE01BC97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F862-6C42-4153-ABF4-40A8B4EB2B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70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A5B-9DAB-4A52-BE47-D288AE01BC97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F862-6C42-4153-ABF4-40A8B4EB2B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2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A5B-9DAB-4A52-BE47-D288AE01BC97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F862-6C42-4153-ABF4-40A8B4EB2B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22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A5B-9DAB-4A52-BE47-D288AE01BC97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F862-6C42-4153-ABF4-40A8B4EB2B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00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A5B-9DAB-4A52-BE47-D288AE01BC97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F862-6C42-4153-ABF4-40A8B4EB2B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7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A5B-9DAB-4A52-BE47-D288AE01BC97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F862-6C42-4153-ABF4-40A8B4EB2B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43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A5B-9DAB-4A52-BE47-D288AE01BC97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F862-6C42-4153-ABF4-40A8B4EB2B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54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EEA5B-9DAB-4A52-BE47-D288AE01BC97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CF862-6C42-4153-ABF4-40A8B4EB2B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65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EA5B-9DAB-4A52-BE47-D288AE01BC97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F862-6C42-4153-ABF4-40A8B4EB2B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535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29906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12" y="15013"/>
            <a:ext cx="8843579" cy="1834056"/>
          </a:xfrm>
          <a:solidFill>
            <a:schemeClr val="bg1">
              <a:alpha val="70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4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Txt" panose="00000400000000000000" pitchFamily="2" charset="0"/>
                <a:cs typeface="Txt" panose="00000400000000000000" pitchFamily="2" charset="0"/>
              </a:rPr>
              <a:t>Python For Mechanical Engineering </a:t>
            </a:r>
            <a:endParaRPr lang="zh-TW" altLang="en-US" sz="4400" b="1" dirty="0">
              <a:solidFill>
                <a:schemeClr val="accent2">
                  <a:lumMod val="20000"/>
                  <a:lumOff val="80000"/>
                </a:schemeClr>
              </a:solidFill>
              <a:latin typeface="Txt" panose="00000400000000000000" pitchFamily="2" charset="0"/>
              <a:cs typeface="Txt" panose="00000400000000000000" pitchFamily="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9751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165" y="550602"/>
            <a:ext cx="4330262" cy="683284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String</a:t>
            </a:r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的操作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5B8618-702A-4798-B395-57FFF7EFF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1" y="1579992"/>
            <a:ext cx="8343670" cy="285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7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2C6053BD-7A00-4F67-A9A8-79376AF3E42E}"/>
              </a:ext>
            </a:extLst>
          </p:cNvPr>
          <p:cNvSpPr txBox="1">
            <a:spLocks/>
          </p:cNvSpPr>
          <p:nvPr/>
        </p:nvSpPr>
        <p:spPr>
          <a:xfrm>
            <a:off x="329165" y="550602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的操作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FA3FDE-32DE-41BC-8424-64CB1D981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78" y="1567095"/>
            <a:ext cx="4228571" cy="3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4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ED7C260-AB8A-4846-8485-1ABF20F61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40" y="3238600"/>
            <a:ext cx="4590476" cy="1600000"/>
          </a:xfrm>
          <a:prstGeom prst="rect">
            <a:avLst/>
          </a:prstGeom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61C429A1-73D7-4CED-824F-FC5142600CDE}"/>
              </a:ext>
            </a:extLst>
          </p:cNvPr>
          <p:cNvSpPr txBox="1">
            <a:spLocks/>
          </p:cNvSpPr>
          <p:nvPr/>
        </p:nvSpPr>
        <p:spPr>
          <a:xfrm>
            <a:off x="329165" y="550602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tuple</a:t>
            </a:r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的操作</a:t>
            </a:r>
          </a:p>
        </p:txBody>
      </p:sp>
    </p:spTree>
    <p:extLst>
      <p:ext uri="{BB962C8B-B14F-4D97-AF65-F5344CB8AC3E}">
        <p14:creationId xmlns:p14="http://schemas.microsoft.com/office/powerpoint/2010/main" val="280726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B91936-F256-4AB6-A305-5A8BBA7B8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6" y="1421317"/>
            <a:ext cx="10000000" cy="5257143"/>
          </a:xfrm>
          <a:prstGeom prst="rect">
            <a:avLst/>
          </a:prstGeom>
        </p:spPr>
      </p:pic>
      <p:sp>
        <p:nvSpPr>
          <p:cNvPr id="7" name="副標題 2">
            <a:extLst>
              <a:ext uri="{FF2B5EF4-FFF2-40B4-BE49-F238E27FC236}">
                <a16:creationId xmlns:a16="http://schemas.microsoft.com/office/drawing/2014/main" id="{246B2ED1-64BA-47D7-8AC2-3298869D375A}"/>
              </a:ext>
            </a:extLst>
          </p:cNvPr>
          <p:cNvSpPr txBox="1">
            <a:spLocks/>
          </p:cNvSpPr>
          <p:nvPr/>
        </p:nvSpPr>
        <p:spPr>
          <a:xfrm>
            <a:off x="329165" y="550602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dictionary</a:t>
            </a:r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的操作</a:t>
            </a:r>
          </a:p>
        </p:txBody>
      </p:sp>
    </p:spTree>
    <p:extLst>
      <p:ext uri="{BB962C8B-B14F-4D97-AF65-F5344CB8AC3E}">
        <p14:creationId xmlns:p14="http://schemas.microsoft.com/office/powerpoint/2010/main" val="264323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463246-42F0-4627-86AE-07B1C580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69" y="2190175"/>
            <a:ext cx="4619048" cy="3085714"/>
          </a:xfrm>
          <a:prstGeom prst="rect">
            <a:avLst/>
          </a:prstGeom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32563632-24A7-422A-9709-3C519F459579}"/>
              </a:ext>
            </a:extLst>
          </p:cNvPr>
          <p:cNvSpPr txBox="1">
            <a:spLocks/>
          </p:cNvSpPr>
          <p:nvPr/>
        </p:nvSpPr>
        <p:spPr>
          <a:xfrm>
            <a:off x="329165" y="550602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If</a:t>
            </a:r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98418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F3183005-7D3F-46FE-9BD3-9704B76725FE}"/>
              </a:ext>
            </a:extLst>
          </p:cNvPr>
          <p:cNvSpPr txBox="1">
            <a:spLocks/>
          </p:cNvSpPr>
          <p:nvPr/>
        </p:nvSpPr>
        <p:spPr>
          <a:xfrm>
            <a:off x="329165" y="550602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For</a:t>
            </a:r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迴圈語法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64CD920-3AB7-4881-ADA5-6049B8595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08" y="1371857"/>
            <a:ext cx="3647619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8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641FCCFB-3B24-4307-801F-58A50D9B838F}"/>
              </a:ext>
            </a:extLst>
          </p:cNvPr>
          <p:cNvSpPr txBox="1">
            <a:spLocks/>
          </p:cNvSpPr>
          <p:nvPr/>
        </p:nvSpPr>
        <p:spPr>
          <a:xfrm>
            <a:off x="329165" y="550602"/>
            <a:ext cx="4330262" cy="683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迴圈語法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C15A16-6CCB-4956-96AC-F8F52B598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311" y="550602"/>
            <a:ext cx="5264261" cy="587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FDBD9C-9CA6-40D0-8C01-4D7B7F42A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" y="1864225"/>
            <a:ext cx="5938342" cy="2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6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2509"/>
            <a:ext cx="12113172" cy="6308436"/>
          </a:xfrm>
          <a:solidFill>
            <a:schemeClr val="accent2">
              <a:lumMod val="20000"/>
              <a:lumOff val="80000"/>
              <a:alpha val="74000"/>
            </a:schemeClr>
          </a:solidFill>
        </p:spPr>
        <p:txBody>
          <a:bodyPr anchor="ctr" anchorCtr="0">
            <a:normAutofit/>
          </a:bodyPr>
          <a:lstStyle/>
          <a:p>
            <a:endParaRPr lang="zh-TW" altLang="en-US" sz="28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A296660-5D80-434F-BB3F-B033B353C9EB}"/>
              </a:ext>
            </a:extLst>
          </p:cNvPr>
          <p:cNvSpPr txBox="1"/>
          <p:nvPr/>
        </p:nvSpPr>
        <p:spPr>
          <a:xfrm>
            <a:off x="0" y="822036"/>
            <a:ext cx="115546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5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繪圖模組 </a:t>
            </a:r>
            <a:r>
              <a:rPr lang="en-US" altLang="zh-TW" sz="5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matplotlib</a:t>
            </a:r>
          </a:p>
          <a:p>
            <a:endParaRPr lang="en-US" altLang="zh-TW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5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可視化數據、動圖</a:t>
            </a:r>
            <a:endParaRPr lang="en-US" altLang="zh-TW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5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How install Python module </a:t>
            </a:r>
            <a:endParaRPr lang="zh-TW" altLang="en-US" sz="54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990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637309"/>
            <a:ext cx="4330262" cy="5288650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Environment</a:t>
            </a:r>
          </a:p>
          <a:p>
            <a:endParaRPr lang="en-US" altLang="zh-TW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Virtual environment</a:t>
            </a:r>
            <a:endParaRPr lang="zh-TW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2" name="Picture 4" descr="Python環境設定Part2 - Anaconda虛擬環境與常用指令- iT 邦幫忙::一起幫忙解決難題，拯救IT 人的一天">
            <a:extLst>
              <a:ext uri="{FF2B5EF4-FFF2-40B4-BE49-F238E27FC236}">
                <a16:creationId xmlns:a16="http://schemas.microsoft.com/office/drawing/2014/main" id="{7CB86621-20E9-46B3-9223-8230A2333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" y="440817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3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2509" y="2475346"/>
            <a:ext cx="6991928" cy="2706255"/>
          </a:xfrm>
        </p:spPr>
        <p:txBody>
          <a:bodyPr>
            <a:noAutofit/>
          </a:bodyPr>
          <a:lstStyle/>
          <a:p>
            <a:r>
              <a:rPr lang="en-US" altLang="zh-TW" sz="48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Program </a:t>
            </a:r>
            <a:r>
              <a:rPr lang="en-US" altLang="zh-TW" sz="4800" b="0" i="0" dirty="0">
                <a:solidFill>
                  <a:srgbClr val="202122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Unit :</a:t>
            </a:r>
          </a:p>
          <a:p>
            <a:r>
              <a:rPr lang="zh-TW" altLang="en-US" sz="4800" dirty="0">
                <a:solidFill>
                  <a:srgbClr val="20212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最小的，可執行的程式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056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1599"/>
            <a:ext cx="5712451" cy="1348509"/>
          </a:xfrm>
          <a:solidFill>
            <a:schemeClr val="bg1">
              <a:alpha val="58000"/>
            </a:schemeClr>
          </a:solidFill>
        </p:spPr>
        <p:txBody>
          <a:bodyPr anchor="t" anchorCtr="0">
            <a:normAutofit/>
          </a:bodyPr>
          <a:lstStyle/>
          <a:p>
            <a:r>
              <a:rPr lang="en-US" altLang="zh-TW" sz="2800" b="1" dirty="0">
                <a:latin typeface="Txt" panose="00000400000000000000" pitchFamily="2" charset="0"/>
                <a:cs typeface="Txt" panose="00000400000000000000" pitchFamily="2" charset="0"/>
              </a:rPr>
              <a:t>The Different between Python and C/C++</a:t>
            </a:r>
            <a:endParaRPr lang="zh-TW" altLang="en-US" sz="2800" b="1" dirty="0">
              <a:latin typeface="Txt" panose="00000400000000000000" pitchFamily="2" charset="0"/>
              <a:cs typeface="Txt" panose="00000400000000000000" pitchFamily="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1309" y="1551696"/>
            <a:ext cx="7411863" cy="5126195"/>
          </a:xfrm>
          <a:blipFill dpi="0" rotWithShape="1">
            <a:blip r:embed="rId3">
              <a:alphaModFix amt="46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endParaRPr lang="zh-TW" altLang="en-US" sz="2000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AFE50189-9B40-4D70-B569-2E3E19426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106780"/>
              </p:ext>
            </p:extLst>
          </p:nvPr>
        </p:nvGraphicFramePr>
        <p:xfrm>
          <a:off x="1662545" y="1563253"/>
          <a:ext cx="9180945" cy="4976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919">
                  <a:extLst>
                    <a:ext uri="{9D8B030D-6E8A-4147-A177-3AD203B41FA5}">
                      <a16:colId xmlns:a16="http://schemas.microsoft.com/office/drawing/2014/main" val="725740882"/>
                    </a:ext>
                  </a:extLst>
                </a:gridCol>
                <a:gridCol w="3065013">
                  <a:extLst>
                    <a:ext uri="{9D8B030D-6E8A-4147-A177-3AD203B41FA5}">
                      <a16:colId xmlns:a16="http://schemas.microsoft.com/office/drawing/2014/main" val="3879119508"/>
                    </a:ext>
                  </a:extLst>
                </a:gridCol>
                <a:gridCol w="3065013">
                  <a:extLst>
                    <a:ext uri="{9D8B030D-6E8A-4147-A177-3AD203B41FA5}">
                      <a16:colId xmlns:a16="http://schemas.microsoft.com/office/drawing/2014/main" val="15487491"/>
                    </a:ext>
                  </a:extLst>
                </a:gridCol>
              </a:tblGrid>
              <a:tr h="7025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r>
                        <a:rPr lang="zh-TW" altLang="en-US" dirty="0"/>
                        <a:t>語言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C++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11631939"/>
                  </a:ext>
                </a:extLst>
              </a:tr>
              <a:tr h="7122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由於語法複雜，與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++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相比，編寫代碼更加困難。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++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代碼不如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複雜，但與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相比更複雜。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更容易編寫代碼。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57697514"/>
                  </a:ext>
                </a:extLst>
              </a:tr>
              <a:tr h="7122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與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相比，代碼行更長。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與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相比，代碼行更長。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比同等的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/ C ++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程序短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3-5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倍。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23036862"/>
                  </a:ext>
                </a:extLst>
              </a:tr>
              <a:tr h="71226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變數需要宣告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變數需要宣告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不用宣告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16410453"/>
                  </a:ext>
                </a:extLst>
              </a:tr>
              <a:tr h="712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是一種編譯語言。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TW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是一種編譯語言。</a:t>
                      </a:r>
                      <a:endParaRPr lang="zh-TW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是一種解釋型語言。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03423792"/>
                  </a:ext>
                </a:extLst>
              </a:tr>
              <a:tr h="71226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個關鍵字。</a:t>
                      </a:r>
                      <a:endParaRPr lang="zh-TW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++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個關鍵字。</a:t>
                      </a:r>
                      <a:endParaRPr lang="zh-TW" altLang="en-US" sz="125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包含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個關鍵字。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2106579"/>
                  </a:ext>
                </a:extLst>
              </a:tr>
              <a:tr h="71226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可控內存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可控內存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的內存分配和釋放方法是自動的。</a:t>
                      </a:r>
                      <a:endParaRPr lang="zh-TW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68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713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5412E7-16FC-4EE2-B3B0-F55701917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" y="205404"/>
            <a:ext cx="6826723" cy="6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3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37" y="397164"/>
            <a:ext cx="11458426" cy="6040581"/>
          </a:xfrm>
          <a:solidFill>
            <a:schemeClr val="tx1">
              <a:lumMod val="95000"/>
              <a:alpha val="44000"/>
            </a:schemeClr>
          </a:solidFill>
        </p:spPr>
        <p:txBody>
          <a:bodyPr anchor="t" anchorCtr="0">
            <a:normAutofit/>
          </a:bodyPr>
          <a:lstStyle/>
          <a:p>
            <a:pPr algn="l"/>
            <a:r>
              <a:rPr lang="zh-TW" altLang="en-US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實作題目</a:t>
            </a:r>
            <a:r>
              <a:rPr lang="en-US" altLang="zh-TW" sz="4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1:</a:t>
            </a:r>
            <a:endParaRPr lang="zh-TW" altLang="en-US" sz="4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4669" y="1723101"/>
            <a:ext cx="4330262" cy="341179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zh-TW" altLang="en-US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去計算一個斜向拋射的球</a:t>
            </a:r>
            <a:endParaRPr lang="en-US" altLang="zh-TW" sz="2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公式如左</a:t>
            </a:r>
            <a:endParaRPr lang="en-US" altLang="zh-TW" sz="2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給定初速度</a:t>
            </a:r>
            <a:endParaRPr lang="en-US" altLang="zh-TW" sz="2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射角</a:t>
            </a:r>
            <a:endParaRPr lang="en-US" altLang="zh-TW" sz="2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來計算出該運動的所有參數</a:t>
            </a:r>
            <a:endParaRPr lang="en-US" altLang="zh-TW" sz="2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最後將結果輸出</a:t>
            </a:r>
            <a:endParaRPr lang="en-US" altLang="zh-TW" sz="2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並繪出</a:t>
            </a:r>
            <a:endParaRPr lang="en-US" altLang="zh-TW" sz="2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000" dirty="0">
              <a:solidFill>
                <a:schemeClr val="bg1"/>
              </a:solidFill>
            </a:endParaRPr>
          </a:p>
          <a:p>
            <a:endParaRPr lang="en-US" altLang="zh-TW" sz="2000" dirty="0"/>
          </a:p>
          <a:p>
            <a:endParaRPr lang="en-US" altLang="zh-TW" sz="20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2C04602-4B2F-4F87-99A3-3CD69E5A3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1" y="1723101"/>
            <a:ext cx="6406213" cy="280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8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1869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210911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4047084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1130345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214029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zh-TW" altLang="en-US" sz="40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 dirty="0"/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BEA230CC-CEAE-477E-80D6-C111B8B82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20101"/>
              </p:ext>
            </p:extLst>
          </p:nvPr>
        </p:nvGraphicFramePr>
        <p:xfrm>
          <a:off x="120074" y="101601"/>
          <a:ext cx="11753988" cy="6483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996">
                  <a:extLst>
                    <a:ext uri="{9D8B030D-6E8A-4147-A177-3AD203B41FA5}">
                      <a16:colId xmlns:a16="http://schemas.microsoft.com/office/drawing/2014/main" val="1939500961"/>
                    </a:ext>
                  </a:extLst>
                </a:gridCol>
                <a:gridCol w="3917996">
                  <a:extLst>
                    <a:ext uri="{9D8B030D-6E8A-4147-A177-3AD203B41FA5}">
                      <a16:colId xmlns:a16="http://schemas.microsoft.com/office/drawing/2014/main" val="1449801866"/>
                    </a:ext>
                  </a:extLst>
                </a:gridCol>
                <a:gridCol w="3917996">
                  <a:extLst>
                    <a:ext uri="{9D8B030D-6E8A-4147-A177-3AD203B41FA5}">
                      <a16:colId xmlns:a16="http://schemas.microsoft.com/office/drawing/2014/main" val="738043825"/>
                    </a:ext>
                  </a:extLst>
                </a:gridCol>
              </a:tblGrid>
              <a:tr h="3062854">
                <a:tc>
                  <a:txBody>
                    <a:bodyPr/>
                    <a:lstStyle/>
                    <a:p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4800" dirty="0"/>
                        <a:t>C++</a:t>
                      </a:r>
                      <a:endParaRPr lang="zh-TW" altLang="en-US" sz="4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4800" dirty="0"/>
                        <a:t>Python</a:t>
                      </a:r>
                      <a:endParaRPr lang="zh-TW" altLang="en-US" sz="4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0939950"/>
                  </a:ext>
                </a:extLst>
              </a:tr>
              <a:tr h="3421072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43407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9AA19F89-FFA9-4A89-A579-8B8AAA3E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4" y="3389847"/>
            <a:ext cx="3755952" cy="16578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AD748FE-A081-4BCC-BCB7-55C461901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020" y="3402919"/>
            <a:ext cx="3726329" cy="164472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504620F-EF31-4A7B-9CDE-6DC11BBBF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6080" y="3389846"/>
            <a:ext cx="3755950" cy="16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zh-TW" altLang="en-US" sz="40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graphicFrame>
        <p:nvGraphicFramePr>
          <p:cNvPr id="10" name="表格 19">
            <a:extLst>
              <a:ext uri="{FF2B5EF4-FFF2-40B4-BE49-F238E27FC236}">
                <a16:creationId xmlns:a16="http://schemas.microsoft.com/office/drawing/2014/main" id="{4D51CB9B-BD24-49F1-9520-CF65FA6B8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69902"/>
              </p:ext>
            </p:extLst>
          </p:nvPr>
        </p:nvGraphicFramePr>
        <p:xfrm>
          <a:off x="120074" y="101601"/>
          <a:ext cx="11753988" cy="6483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996">
                  <a:extLst>
                    <a:ext uri="{9D8B030D-6E8A-4147-A177-3AD203B41FA5}">
                      <a16:colId xmlns:a16="http://schemas.microsoft.com/office/drawing/2014/main" val="1939500961"/>
                    </a:ext>
                  </a:extLst>
                </a:gridCol>
                <a:gridCol w="3917996">
                  <a:extLst>
                    <a:ext uri="{9D8B030D-6E8A-4147-A177-3AD203B41FA5}">
                      <a16:colId xmlns:a16="http://schemas.microsoft.com/office/drawing/2014/main" val="1449801866"/>
                    </a:ext>
                  </a:extLst>
                </a:gridCol>
                <a:gridCol w="3917996">
                  <a:extLst>
                    <a:ext uri="{9D8B030D-6E8A-4147-A177-3AD203B41FA5}">
                      <a16:colId xmlns:a16="http://schemas.microsoft.com/office/drawing/2014/main" val="738043825"/>
                    </a:ext>
                  </a:extLst>
                </a:gridCol>
              </a:tblGrid>
              <a:tr h="3062854">
                <a:tc>
                  <a:txBody>
                    <a:bodyPr/>
                    <a:lstStyle/>
                    <a:p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4800" dirty="0"/>
                        <a:t>C++</a:t>
                      </a:r>
                      <a:endParaRPr lang="zh-TW" altLang="en-US" sz="4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4800" dirty="0"/>
                        <a:t>Python</a:t>
                      </a:r>
                      <a:endParaRPr lang="zh-TW" altLang="en-US" sz="4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0939950"/>
                  </a:ext>
                </a:extLst>
              </a:tr>
              <a:tr h="34210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43407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129CCB6-C946-41E7-8FAF-A92BD5097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65" y="3231931"/>
            <a:ext cx="3628571" cy="335359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483EEFD-088E-4A30-B205-48BD0CB14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11" y="3231931"/>
            <a:ext cx="3885714" cy="335359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4E11735-0ADA-4572-BD08-58C35D0FD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097" y="3231931"/>
            <a:ext cx="3861793" cy="299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6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endParaRPr lang="zh-TW" altLang="en-US" sz="40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  <p:graphicFrame>
        <p:nvGraphicFramePr>
          <p:cNvPr id="7" name="表格 19">
            <a:extLst>
              <a:ext uri="{FF2B5EF4-FFF2-40B4-BE49-F238E27FC236}">
                <a16:creationId xmlns:a16="http://schemas.microsoft.com/office/drawing/2014/main" id="{5807D186-8123-4737-97DE-7B10D3C0E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88667"/>
              </p:ext>
            </p:extLst>
          </p:nvPr>
        </p:nvGraphicFramePr>
        <p:xfrm>
          <a:off x="120074" y="101601"/>
          <a:ext cx="11753988" cy="6483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7996">
                  <a:extLst>
                    <a:ext uri="{9D8B030D-6E8A-4147-A177-3AD203B41FA5}">
                      <a16:colId xmlns:a16="http://schemas.microsoft.com/office/drawing/2014/main" val="1939500961"/>
                    </a:ext>
                  </a:extLst>
                </a:gridCol>
                <a:gridCol w="3917996">
                  <a:extLst>
                    <a:ext uri="{9D8B030D-6E8A-4147-A177-3AD203B41FA5}">
                      <a16:colId xmlns:a16="http://schemas.microsoft.com/office/drawing/2014/main" val="1449801866"/>
                    </a:ext>
                  </a:extLst>
                </a:gridCol>
                <a:gridCol w="3917996">
                  <a:extLst>
                    <a:ext uri="{9D8B030D-6E8A-4147-A177-3AD203B41FA5}">
                      <a16:colId xmlns:a16="http://schemas.microsoft.com/office/drawing/2014/main" val="738043825"/>
                    </a:ext>
                  </a:extLst>
                </a:gridCol>
              </a:tblGrid>
              <a:tr h="3062854">
                <a:tc>
                  <a:txBody>
                    <a:bodyPr/>
                    <a:lstStyle/>
                    <a:p>
                      <a:r>
                        <a:rPr lang="en-US" altLang="zh-TW" sz="4800" dirty="0"/>
                        <a:t>C</a:t>
                      </a:r>
                      <a:endParaRPr lang="zh-TW" altLang="en-US" sz="4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4800" dirty="0"/>
                        <a:t>C++</a:t>
                      </a:r>
                      <a:endParaRPr lang="zh-TW" altLang="en-US" sz="48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4800" dirty="0"/>
                        <a:t>Python</a:t>
                      </a:r>
                      <a:endParaRPr lang="zh-TW" altLang="en-US" sz="48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10939950"/>
                  </a:ext>
                </a:extLst>
              </a:tr>
              <a:tr h="342107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43407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DF9DE22E-67C8-477B-83EF-9B416495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75" y="3148803"/>
            <a:ext cx="3852042" cy="33535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15CB579-EA77-4288-99EA-DE73C4DB1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990" y="3148803"/>
            <a:ext cx="3819048" cy="335359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23786FC-CF60-4EFC-A454-24751ECB8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611" y="3231931"/>
            <a:ext cx="4018451" cy="29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 anchor="ctr" anchorCtr="1">
            <a:normAutofit/>
          </a:bodyPr>
          <a:lstStyle/>
          <a:p>
            <a:r>
              <a:rPr lang="en-US" altLang="zh-TW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Python </a:t>
            </a:r>
            <a:r>
              <a:rPr lang="ja-JP" altLang="en-US" sz="4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基本的な操作ご紹介いただきします</a:t>
            </a:r>
            <a:endParaRPr lang="zh-TW" altLang="en-US" sz="48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266051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29" y="606021"/>
            <a:ext cx="9896444" cy="5877906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基本輸入 </a:t>
            </a:r>
            <a:r>
              <a:rPr lang="en-US" altLang="zh-TW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</a:t>
            </a:r>
          </a:p>
          <a:p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運算</a:t>
            </a:r>
            <a:r>
              <a:rPr lang="en-US" altLang="zh-TW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加、減、乘、除、開平方、根號</a:t>
            </a:r>
            <a:endParaRPr lang="en-US" altLang="zh-TW" sz="40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數據類型</a:t>
            </a:r>
            <a:r>
              <a:rPr lang="en-US" altLang="zh-TW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40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list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0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Dictionary</a:t>
            </a:r>
          </a:p>
          <a:p>
            <a:r>
              <a:rPr lang="en-US" altLang="zh-TW" sz="40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Number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0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String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000" b="1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Tuple </a:t>
            </a:r>
          </a:p>
          <a:p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語法</a:t>
            </a:r>
            <a:r>
              <a:rPr lang="en-US" altLang="zh-TW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4000" b="1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if </a:t>
            </a:r>
            <a:r>
              <a:rPr lang="en-US" altLang="zh-TW" sz="4000" b="1" u="sng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elif</a:t>
            </a:r>
            <a:r>
              <a:rPr lang="en-US" altLang="zh-TW" sz="4000" b="1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else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000" b="1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While loop</a:t>
            </a:r>
          </a:p>
          <a:p>
            <a:r>
              <a:rPr lang="en-US" altLang="zh-TW" sz="4000" b="1" u="sng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For loop </a:t>
            </a:r>
          </a:p>
          <a:p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基本輸出 </a:t>
            </a:r>
            <a:r>
              <a:rPr lang="en-US" altLang="zh-TW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print 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455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endParaRPr lang="zh-TW" altLang="en-US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DC6218-27BA-4FC4-836C-0467891FD033}"/>
              </a:ext>
            </a:extLst>
          </p:cNvPr>
          <p:cNvSpPr txBox="1"/>
          <p:nvPr/>
        </p:nvSpPr>
        <p:spPr>
          <a:xfrm>
            <a:off x="341745" y="840509"/>
            <a:ext cx="34913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 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input()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操作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5D63EBA-F9AE-40A1-8775-32669D83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" y="1957977"/>
            <a:ext cx="11719745" cy="45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0F2EC-2929-4268-BDF0-C1086FFA4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1C97163-41BC-4D28-8F9B-DED33697E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13171" cy="6779491"/>
          </a:xfrm>
          <a:solidFill>
            <a:schemeClr val="tx2">
              <a:alpha val="58000"/>
            </a:schemeClr>
          </a:solidFill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EECF43-DCBF-4AF8-91F6-5DA7E27A1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673" y="402821"/>
            <a:ext cx="4330262" cy="683284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Number</a:t>
            </a:r>
            <a:r>
              <a:rPr lang="zh-TW" altLang="en-US" sz="36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的操作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E9E031-4A2B-4F84-A1A7-7E15FFAFF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05" y="1295666"/>
            <a:ext cx="4628571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1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314</Words>
  <Application>Microsoft Office PowerPoint</Application>
  <PresentationFormat>寬螢幕</PresentationFormat>
  <Paragraphs>71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標楷體</vt:lpstr>
      <vt:lpstr>Arial</vt:lpstr>
      <vt:lpstr>Calibri</vt:lpstr>
      <vt:lpstr>Calibri Light</vt:lpstr>
      <vt:lpstr>Txt</vt:lpstr>
      <vt:lpstr>Office Theme</vt:lpstr>
      <vt:lpstr>Python For Mechanical Engineering </vt:lpstr>
      <vt:lpstr>The Different between Python and C/C++</vt:lpstr>
      <vt:lpstr>PowerPoint 簡報</vt:lpstr>
      <vt:lpstr>PowerPoint 簡報</vt:lpstr>
      <vt:lpstr>PowerPoint 簡報</vt:lpstr>
      <vt:lpstr>Python 基本的な操作ご紹介いただきします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實作題目1: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蘇泓舉</dc:creator>
  <cp:lastModifiedBy>蘇泓舉</cp:lastModifiedBy>
  <cp:revision>21</cp:revision>
  <dcterms:created xsi:type="dcterms:W3CDTF">2021-03-31T14:20:39Z</dcterms:created>
  <dcterms:modified xsi:type="dcterms:W3CDTF">2021-03-31T17:57:06Z</dcterms:modified>
</cp:coreProperties>
</file>