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28" r:id="rId2"/>
    <p:sldId id="314" r:id="rId3"/>
    <p:sldId id="327" r:id="rId4"/>
    <p:sldId id="329" r:id="rId5"/>
    <p:sldId id="326" r:id="rId6"/>
    <p:sldId id="330" r:id="rId7"/>
    <p:sldId id="331" r:id="rId8"/>
    <p:sldId id="33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66666"/>
    <a:srgbClr val="404040"/>
    <a:srgbClr val="888888"/>
    <a:srgbClr val="F2F2F2"/>
    <a:srgbClr val="E7E6E6"/>
    <a:srgbClr val="919195"/>
    <a:srgbClr val="F1931C"/>
    <a:srgbClr val="949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72" y="96"/>
      </p:cViewPr>
      <p:guideLst>
        <p:guide orient="horz" pos="2160"/>
        <p:guide pos="3840"/>
        <p:guide pos="7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B761-8CEB-478F-A91B-E0F6FC4C387B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08AE3-7EFC-4A01-B213-ADA2E1E45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C75BEF1C-E970-1146-B430-D64CC68DF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Primary: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3707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3122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4348" y="1302389"/>
            <a:ext cx="5400000" cy="499681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74348" y="1331268"/>
            <a:ext cx="5400000" cy="4963206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5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348" y="1369770"/>
            <a:ext cx="5400000" cy="2834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51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4348" y="1369770"/>
            <a:ext cx="5400000" cy="283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n-US" sz="2000" b="1" dirty="0" smtClean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274348" y="1909512"/>
            <a:ext cx="5400000" cy="438968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Aft>
                <a:spcPts val="600"/>
              </a:spcAft>
              <a:defRPr sz="1600"/>
            </a:lvl1pPr>
            <a:lvl2pPr>
              <a:lnSpc>
                <a:spcPct val="110000"/>
              </a:lnSpc>
              <a:spcAft>
                <a:spcPts val="600"/>
              </a:spcAft>
              <a:defRPr sz="1400"/>
            </a:lvl2pPr>
            <a:lvl3pPr>
              <a:lnSpc>
                <a:spcPct val="110000"/>
              </a:lnSpc>
              <a:spcAft>
                <a:spcPts val="600"/>
              </a:spcAft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13016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94348" y="987426"/>
            <a:ext cx="6480000" cy="5311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400"/>
            </a:lvl2pPr>
            <a:lvl3pPr>
              <a:lnSpc>
                <a:spcPct val="110000"/>
              </a:lnSpc>
              <a:defRPr sz="12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410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19"/>
            <a:ext cx="4320000" cy="124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419263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194348" y="975499"/>
            <a:ext cx="6480000" cy="5323701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8" y="2158148"/>
            <a:ext cx="4320000" cy="41506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4320000" cy="124358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Add Title in Arial Bold 28pt. Title Case.</a:t>
            </a:r>
          </a:p>
        </p:txBody>
      </p:sp>
    </p:spTree>
    <p:extLst>
      <p:ext uri="{BB962C8B-B14F-4D97-AF65-F5344CB8AC3E}">
        <p14:creationId xmlns:p14="http://schemas.microsoft.com/office/powerpoint/2010/main" val="383537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12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B2664959-46D8-054F-8588-033E387479F3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on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109055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8"/>
            <a:ext cx="347609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WHEN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TECHNOLOGY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CONNECTS,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SO DOES HUMANITY.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35011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1768B1-9049-DA4B-AA41-3700BA61B7D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2871" y="3463925"/>
            <a:ext cx="4200144" cy="3392424"/>
          </a:xfrm>
          <a:prstGeom prst="rect">
            <a:avLst/>
          </a:prstGeom>
        </p:spPr>
      </p:pic>
      <p:pic>
        <p:nvPicPr>
          <p:cNvPr id="7" name="Picture 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423E103-45C5-C544-AE70-25DAFC51AC46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52" y="0"/>
            <a:ext cx="7242048" cy="34015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DD33B4-743D-094D-8306-F969998CF954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6987A9-AF90-0846-884F-3288346AD80C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0C5DEA6-4A5A-C842-A4A5-747B5DFD37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defRPr lang="en-US" sz="34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Alternate: Click to Add Presentation Title in Arial Bold 34pt. Title Case.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C878F1E-8E9D-AC46-ADC9-0E7E194258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83185"/>
            <a:ext cx="4133088" cy="12400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/ Author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11A761-901E-B846-B74B-96C382ADCDD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3A4607-8514-5241-BC9C-9E5080C7AF8C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C6BFCEF-CB7A-D245-9621-D646F4E6C4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pic>
        <p:nvPicPr>
          <p:cNvPr id="17" name="Picture Placeholder 5">
            <a:extLst>
              <a:ext uri="{FF2B5EF4-FFF2-40B4-BE49-F238E27FC236}">
                <a16:creationId xmlns:a16="http://schemas.microsoft.com/office/drawing/2014/main" id="{E20C4E08-39C7-6C4D-814F-E8A69CA4BC1A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023" y="3465576"/>
            <a:ext cx="2966977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268819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ANY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CONNECTION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CAN CHANGE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THE WORLD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414618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ry Connection Counts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8585E-6D04-6A48-8018-C49541C02DA5}"/>
              </a:ext>
            </a:extLst>
          </p:cNvPr>
          <p:cNvSpPr txBox="1"/>
          <p:nvPr userDrawn="1"/>
        </p:nvSpPr>
        <p:spPr>
          <a:xfrm>
            <a:off x="2411006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1E51-98A8-694F-B61B-DA6EEF6459F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4585-9CD4-1540-BF2C-408573C5F803}"/>
              </a:ext>
            </a:extLst>
          </p:cNvPr>
          <p:cNvSpPr/>
          <p:nvPr userDrawn="1"/>
        </p:nvSpPr>
        <p:spPr>
          <a:xfrm>
            <a:off x="0" y="1012837"/>
            <a:ext cx="5182700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E2310-9E50-D24D-B896-71DE1C01244C}"/>
              </a:ext>
            </a:extLst>
          </p:cNvPr>
          <p:cNvSpPr/>
          <p:nvPr userDrawn="1"/>
        </p:nvSpPr>
        <p:spPr>
          <a:xfrm flipV="1">
            <a:off x="836262" y="4715425"/>
            <a:ext cx="1135573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41D52-84F7-D647-95E2-93AEFB8228F5}"/>
              </a:ext>
            </a:extLst>
          </p:cNvPr>
          <p:cNvSpPr/>
          <p:nvPr userDrawn="1"/>
        </p:nvSpPr>
        <p:spPr>
          <a:xfrm>
            <a:off x="714520" y="1236340"/>
            <a:ext cx="103822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CONNECT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LIKE THE WORLD</a:t>
            </a:r>
            <a:br>
              <a:rPr lang="en-US" sz="7000" b="1" cap="all" dirty="0">
                <a:solidFill>
                  <a:schemeClr val="tx2"/>
                </a:solidFill>
              </a:rPr>
            </a:br>
            <a:r>
              <a:rPr lang="en-US" sz="7000" b="1" cap="all" dirty="0">
                <a:solidFill>
                  <a:schemeClr val="tx2"/>
                </a:solidFill>
              </a:rPr>
              <a:t>DEPENDS ON IT.</a:t>
            </a:r>
          </a:p>
          <a:p>
            <a:pPr>
              <a:lnSpc>
                <a:spcPct val="80000"/>
              </a:lnSpc>
            </a:pPr>
            <a:r>
              <a:rPr lang="en-US" sz="7000" b="1" cap="all" dirty="0">
                <a:solidFill>
                  <a:schemeClr val="tx2"/>
                </a:solidFill>
              </a:rPr>
              <a:t>BECAUSE IT DOES.</a:t>
            </a:r>
            <a:endParaRPr lang="en-US" sz="7000" b="1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C7EB59-697F-BE40-A466-19DEDCC0BA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951" y="5215637"/>
            <a:ext cx="2292948" cy="13102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E16F211-F358-404B-8BF4-41D4E066BE5D}"/>
              </a:ext>
            </a:extLst>
          </p:cNvPr>
          <p:cNvSpPr/>
          <p:nvPr userDrawn="1"/>
        </p:nvSpPr>
        <p:spPr>
          <a:xfrm>
            <a:off x="785992" y="5828605"/>
            <a:ext cx="30386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60" b="1" dirty="0">
                <a:solidFill>
                  <a:schemeClr val="tx2"/>
                </a:solidFill>
              </a:rPr>
              <a:t>EVERY CONNECTION COUNTS</a:t>
            </a:r>
          </a:p>
        </p:txBody>
      </p:sp>
    </p:spTree>
    <p:extLst>
      <p:ext uri="{BB962C8B-B14F-4D97-AF65-F5344CB8AC3E}">
        <p14:creationId xmlns:p14="http://schemas.microsoft.com/office/powerpoint/2010/main" val="14408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Single Lin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20"/>
            <a:ext cx="98298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Click to Add Title in Arial Bold 28pt. Title Case.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4840" y="6403974"/>
            <a:ext cx="429768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14349" y="1296543"/>
            <a:ext cx="11160000" cy="4989957"/>
          </a:xfrm>
          <a:prstGeom prst="rect">
            <a:avLst/>
          </a:prstGeom>
        </p:spPr>
        <p:txBody>
          <a:bodyPr>
            <a:noAutofit/>
          </a:bodyPr>
          <a:lstStyle>
            <a:lvl2pPr marL="457200" indent="-228600">
              <a:tabLst/>
              <a:defRPr/>
            </a:lvl2pPr>
            <a:lvl3pPr marL="866775" indent="-2222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36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Two Line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015" y="6403974"/>
            <a:ext cx="426914" cy="429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14349" y="1717964"/>
            <a:ext cx="11160000" cy="457651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4348" y="655818"/>
            <a:ext cx="98298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 in Arial Bold 28pt, Max Two Lines,</a:t>
            </a:r>
            <a:br>
              <a:rPr lang="en-US" dirty="0"/>
            </a:br>
            <a:r>
              <a:rPr lang="en-US" dirty="0"/>
              <a:t>Title Case. </a:t>
            </a:r>
          </a:p>
        </p:txBody>
      </p:sp>
    </p:spTree>
    <p:extLst>
      <p:ext uri="{BB962C8B-B14F-4D97-AF65-F5344CB8AC3E}">
        <p14:creationId xmlns:p14="http://schemas.microsoft.com/office/powerpoint/2010/main" val="3559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AF696E4D-4639-6D4F-9554-69F1535083D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See following slide for example.</a:t>
            </a:r>
          </a:p>
        </p:txBody>
      </p:sp>
    </p:spTree>
    <p:extLst>
      <p:ext uri="{BB962C8B-B14F-4D97-AF65-F5344CB8AC3E}">
        <p14:creationId xmlns:p14="http://schemas.microsoft.com/office/powerpoint/2010/main" val="6172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 person sitting at a table&#10;&#10;Description automatically generated">
            <a:extLst>
              <a:ext uri="{FF2B5EF4-FFF2-40B4-BE49-F238E27FC236}">
                <a16:creationId xmlns:a16="http://schemas.microsoft.com/office/drawing/2014/main" id="{A69CF6D3-79AF-F547-8DD0-502D1C18E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0434DB-3B27-D540-AB97-A58DF145623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BDAE19-E5C9-CE47-88B9-5CB7B65E46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CA1A39E-D551-804F-B57E-6C5C466A80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 #1: Click to Add Title in Arial Bold 28pt. Title Case.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C7C431-5C9A-5A48-A38A-31C957BB3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820DBE-C751-1D46-86EB-F9BDD8536B0F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DD8F2F-6B66-B34E-9434-BD1260F62D22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5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748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538FC-2CE5-4C4B-9799-30B0F841B426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D7202-3699-BA46-B78B-2F371C11B195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8768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3968C-80FF-8944-A2B2-1D658ECECAF0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953533-E534-EF47-83B1-BFE03463253F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413308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01A74A1-591D-334D-A931-1E526E02236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4876800" y="0"/>
            <a:ext cx="73152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 area, size: 8” x 7.5”.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A0AFB1-2720-244B-A01D-0806512E2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4133088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#3: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474BA31-7895-4B43-BC23-CFEAC02EDD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4133088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1467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295400"/>
            <a:ext cx="4627996" cy="21255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269244-88BE-574F-A321-49B2C016105D}"/>
              </a:ext>
            </a:extLst>
          </p:cNvPr>
          <p:cNvSpPr txBox="1"/>
          <p:nvPr userDrawn="1"/>
        </p:nvSpPr>
        <p:spPr>
          <a:xfrm>
            <a:off x="2312683" y="6247115"/>
            <a:ext cx="1475194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aseline="0">
                <a:solidFill>
                  <a:srgbClr val="94969C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6333B-72FF-5B44-BCC7-39E55F6ADE3B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738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F83BB-8E7E-944B-AE7E-AE5E71AB26C2}"/>
              </a:ext>
            </a:extLst>
          </p:cNvPr>
          <p:cNvSpPr txBox="1"/>
          <p:nvPr userDrawn="1"/>
        </p:nvSpPr>
        <p:spPr>
          <a:xfrm>
            <a:off x="353332" y="6247364"/>
            <a:ext cx="32220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EVERY CONNECTION COUNTS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E4BE1F-061D-9A45-AED9-9B84C309C32B}"/>
              </a:ext>
            </a:extLst>
          </p:cNvPr>
          <p:cNvCxnSpPr>
            <a:cxnSpLocks/>
          </p:cNvCxnSpPr>
          <p:nvPr userDrawn="1"/>
        </p:nvCxnSpPr>
        <p:spPr>
          <a:xfrm>
            <a:off x="358514" y="4508499"/>
            <a:ext cx="662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018527D-1758-9840-BF87-AF29F79653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346" y="711200"/>
            <a:ext cx="6629400" cy="36620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2800" dirty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Divider Slide #2: Click to Add Title in Arial Bold 28pt. Title Case.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628A4C-ED6C-5441-9B80-780D374FB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345" y="4673659"/>
            <a:ext cx="6629400" cy="12435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EB3A2E9-EDFD-254D-A130-C4C3FA90E34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391400" y="0"/>
            <a:ext cx="4800600" cy="68580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Click icon to add picture to fill and fit entire white</a:t>
            </a:r>
            <a:br>
              <a:rPr lang="en-US" dirty="0"/>
            </a:br>
            <a:r>
              <a:rPr lang="en-US" dirty="0"/>
              <a:t>   area, size: 5.25” x 7.5”. </a:t>
            </a:r>
          </a:p>
        </p:txBody>
      </p:sp>
    </p:spTree>
    <p:extLst>
      <p:ext uri="{BB962C8B-B14F-4D97-AF65-F5344CB8AC3E}">
        <p14:creationId xmlns:p14="http://schemas.microsoft.com/office/powerpoint/2010/main" val="14419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9FB4610-7AB1-DE45-895B-A160C586AA5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6433" y="0"/>
            <a:ext cx="1080000" cy="617143"/>
          </a:xfrm>
          <a:prstGeom prst="rect">
            <a:avLst/>
          </a:prstGeom>
        </p:spPr>
      </p:pic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81C1CC2-597F-764A-8A90-3F8C75B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8" y="655820"/>
            <a:ext cx="9880228" cy="4737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A6548F-1EDA-3849-A0DE-A334F27F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7" y="1296543"/>
            <a:ext cx="11156400" cy="496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B28405B-4E36-3749-A149-C32150EE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7365" y="6400800"/>
            <a:ext cx="426914" cy="4297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CA431686-8DE2-9B43-980D-29AE692D79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C5401-B794-1C4D-A638-798EB2B93A3B}"/>
              </a:ext>
            </a:extLst>
          </p:cNvPr>
          <p:cNvSpPr txBox="1"/>
          <p:nvPr userDrawn="1"/>
        </p:nvSpPr>
        <p:spPr>
          <a:xfrm>
            <a:off x="1011514" y="6502165"/>
            <a:ext cx="10255926" cy="1932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 defTabSz="914400">
              <a:defRPr/>
            </a:pPr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2020 TE Connectivity.</a:t>
            </a:r>
            <a:r>
              <a:rPr lang="en-US" sz="800" b="1" dirty="0"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Confidential &amp; Proprietary. Do not reproduce or distribute externally including non-authorized representatives and distributors. </a:t>
            </a:r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sustainable future by limiting print copies, and recycling paper.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99BD22-669C-A241-B1AD-864FE94B365C}"/>
              </a:ext>
            </a:extLst>
          </p:cNvPr>
          <p:cNvCxnSpPr>
            <a:cxnSpLocks/>
          </p:cNvCxnSpPr>
          <p:nvPr userDrawn="1"/>
        </p:nvCxnSpPr>
        <p:spPr>
          <a:xfrm>
            <a:off x="0" y="6851527"/>
            <a:ext cx="121920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47" r:id="rId2"/>
    <p:sldLayoutId id="2147483662" r:id="rId3"/>
    <p:sldLayoutId id="2147483735" r:id="rId4"/>
    <p:sldLayoutId id="2147483716" r:id="rId5"/>
    <p:sldLayoutId id="2147483744" r:id="rId6"/>
    <p:sldLayoutId id="2147483742" r:id="rId7"/>
    <p:sldLayoutId id="2147483748" r:id="rId8"/>
    <p:sldLayoutId id="2147483741" r:id="rId9"/>
    <p:sldLayoutId id="2147483749" r:id="rId10"/>
    <p:sldLayoutId id="2147483750" r:id="rId11"/>
    <p:sldLayoutId id="2147483664" r:id="rId12"/>
    <p:sldLayoutId id="2147483665" r:id="rId13"/>
    <p:sldLayoutId id="2147483668" r:id="rId14"/>
    <p:sldLayoutId id="2147483669" r:id="rId15"/>
    <p:sldLayoutId id="2147483745" r:id="rId16"/>
    <p:sldLayoutId id="2147483746" r:id="rId17"/>
    <p:sldLayoutId id="2147483743" r:id="rId18"/>
    <p:sldLayoutId id="2147483738" r:id="rId19"/>
    <p:sldLayoutId id="2147483739" r:id="rId20"/>
    <p:sldLayoutId id="2147483740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www.te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1.6:8080/stream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96" y="1990798"/>
            <a:ext cx="11255407" cy="457200"/>
          </a:xfrm>
        </p:spPr>
        <p:txBody>
          <a:bodyPr/>
          <a:lstStyle/>
          <a:p>
            <a:pPr algn="ctr"/>
            <a:r>
              <a:rPr lang="zh-CN" altLang="en-US"/>
              <a:t>无限连动，尽在其中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5567" y="3590488"/>
            <a:ext cx="11160000" cy="276837"/>
          </a:xfrm>
        </p:spPr>
        <p:txBody>
          <a:bodyPr/>
          <a:lstStyle/>
          <a:p>
            <a:pPr marL="644525" lvl="2" indent="0" algn="ctr">
              <a:buNone/>
            </a:pPr>
            <a:r>
              <a:rPr lang="zh-CN" altLang="en-US"/>
              <a:t>受</a:t>
            </a:r>
            <a:r>
              <a:rPr lang="en-US" altLang="zh-CN"/>
              <a:t>TE</a:t>
            </a:r>
            <a:r>
              <a:rPr lang="zh-CN" altLang="en-US"/>
              <a:t>和达尔闻的邀约，我将为大家分享“视频监控方案”系列课程</a:t>
            </a:r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F81-3A70-724E-B7E1-D31A2247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视频监控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E12B7-A35B-6640-967D-613EC0C87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/>
              <a:t>MJPG-Streamer</a:t>
            </a:r>
            <a:r>
              <a:rPr lang="zh-CN" altLang="en-US"/>
              <a:t>方案的实现</a:t>
            </a:r>
            <a:r>
              <a:rPr lang="en-US" altLang="zh-CN"/>
              <a:t>/</a:t>
            </a:r>
            <a:r>
              <a:rPr lang="zh-CN" altLang="en-US"/>
              <a:t>韦东山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1" y="362206"/>
            <a:ext cx="9829800" cy="457200"/>
          </a:xfrm>
        </p:spPr>
        <p:txBody>
          <a:bodyPr/>
          <a:lstStyle/>
          <a:p>
            <a:r>
              <a:rPr lang="en-US"/>
              <a:t>1. </a:t>
            </a:r>
            <a:r>
              <a:rPr lang="zh-CN" altLang="en-US"/>
              <a:t>本节视频将会实现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6000" y="2927300"/>
            <a:ext cx="11160000" cy="3568494"/>
          </a:xfrm>
        </p:spPr>
        <p:txBody>
          <a:bodyPr/>
          <a:lstStyle/>
          <a:p>
            <a:pPr lvl="1"/>
            <a:r>
              <a:rPr lang="zh-CN" altLang="en-US">
                <a:latin typeface="Arial" charset="0"/>
              </a:rPr>
              <a:t>编译安装</a:t>
            </a:r>
            <a:r>
              <a:rPr lang="en-US" altLang="zh-CN">
                <a:latin typeface="Arial" charset="0"/>
              </a:rPr>
              <a:t>MJP-streamer</a:t>
            </a:r>
          </a:p>
          <a:p>
            <a:pPr lvl="2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编译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在</a:t>
            </a:r>
            <a:r>
              <a:rPr lang="en-US" altLang="zh-CN">
                <a:latin typeface="Arial" charset="0"/>
              </a:rPr>
              <a:t>100ASK_IMX6ULL</a:t>
            </a:r>
            <a:r>
              <a:rPr lang="zh-CN" altLang="en-US">
                <a:latin typeface="Arial" charset="0"/>
              </a:rPr>
              <a:t>上安装、运行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使用</a:t>
            </a:r>
            <a:r>
              <a:rPr lang="en-US" altLang="zh-CN"/>
              <a:t>chrome</a:t>
            </a:r>
            <a:r>
              <a:rPr lang="zh-CN" altLang="en-US"/>
              <a:t>浏览器</a:t>
            </a:r>
            <a:endParaRPr lang="en-US" altLang="zh-CN"/>
          </a:p>
          <a:p>
            <a:pPr lvl="2"/>
            <a:r>
              <a:rPr lang="zh-CN" altLang="zh-CN"/>
              <a:t>观看摄像头拍摄的视频</a:t>
            </a:r>
            <a:endParaRPr lang="en-US" altLang="zh-CN"/>
          </a:p>
          <a:p>
            <a:pPr lvl="1"/>
            <a:r>
              <a:rPr lang="zh-CN" altLang="en-US"/>
              <a:t>讲解</a:t>
            </a:r>
            <a:r>
              <a:rPr lang="en-US" altLang="zh-CN">
                <a:latin typeface="Arial" charset="0"/>
              </a:rPr>
              <a:t>MJP-streamer</a:t>
            </a:r>
            <a:endParaRPr lang="en-US" altLang="zh-CN"/>
          </a:p>
          <a:p>
            <a:pPr lvl="2"/>
            <a:r>
              <a:rPr lang="zh-CN" altLang="en-US"/>
              <a:t>框架</a:t>
            </a:r>
            <a:endParaRPr lang="en-US" altLang="zh-CN"/>
          </a:p>
          <a:p>
            <a:pPr lvl="1"/>
            <a:r>
              <a:rPr lang="en-US" altLang="zh-CN"/>
              <a:t>TE</a:t>
            </a:r>
            <a:r>
              <a:rPr lang="zh-CN" altLang="en-US"/>
              <a:t>公司是全方位的连接器提供商：</a:t>
            </a:r>
            <a:r>
              <a:rPr lang="en-US" altLang="zh-CN">
                <a:hlinkClick r:id="rId2"/>
              </a:rPr>
              <a:t>https://www.te.com.cn/</a:t>
            </a:r>
            <a:endParaRPr lang="en-US" altLang="zh-CN"/>
          </a:p>
          <a:p>
            <a:pPr lvl="2"/>
            <a:r>
              <a:rPr lang="zh-CN" altLang="en-US"/>
              <a:t>打开官网就可以查找各类连接器</a:t>
            </a:r>
            <a:endParaRPr lang="en-US" altLang="zh-CN"/>
          </a:p>
          <a:p>
            <a:pPr lvl="2"/>
            <a:r>
              <a:rPr lang="zh-CN" altLang="en-US"/>
              <a:t>不知道怎么查找？在首页点击“产品”，可以查看</a:t>
            </a:r>
            <a:r>
              <a:rPr lang="en-US" altLang="zh-CN"/>
              <a:t>TE</a:t>
            </a:r>
            <a:r>
              <a:rPr lang="zh-CN" altLang="en-US"/>
              <a:t>的所有产品系列</a:t>
            </a:r>
            <a:endParaRPr lang="en-US" altLang="zh-CN"/>
          </a:p>
          <a:p>
            <a:pPr lvl="2"/>
            <a:r>
              <a:rPr lang="zh-CN" altLang="en-US"/>
              <a:t>在首页点击“资源”，可以：下载图纸资料，比较产品，查询分销商库存</a:t>
            </a:r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E2833-CB84-4907-BC06-C65AAFD9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8" y="1066453"/>
            <a:ext cx="9798057" cy="16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altLang="zh-CN"/>
              <a:t>JPEG</a:t>
            </a:r>
            <a:r>
              <a:rPr lang="zh-CN" altLang="en-US"/>
              <a:t>，</a:t>
            </a:r>
            <a:r>
              <a:rPr lang="en-US" altLang="zh-CN"/>
              <a:t>MJPG</a:t>
            </a:r>
            <a:r>
              <a:rPr lang="zh-CN" altLang="en-US"/>
              <a:t>格式简介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300294"/>
            <a:ext cx="11160000" cy="4901886"/>
          </a:xfrm>
        </p:spPr>
        <p:txBody>
          <a:bodyPr/>
          <a:lstStyle/>
          <a:p>
            <a:pPr lvl="1"/>
            <a:r>
              <a:rPr lang="en-US" altLang="zh-CN">
                <a:latin typeface="Arial" charset="0"/>
              </a:rPr>
              <a:t>JPEG</a:t>
            </a:r>
          </a:p>
          <a:p>
            <a:pPr lvl="2"/>
            <a:r>
              <a:rPr lang="zh-CN" altLang="en-US">
                <a:latin typeface="Arial" charset="0"/>
              </a:rPr>
              <a:t>简称</a:t>
            </a:r>
            <a:r>
              <a:rPr lang="en-US" altLang="zh-CN">
                <a:latin typeface="Arial" charset="0"/>
              </a:rPr>
              <a:t>JPG</a:t>
            </a:r>
          </a:p>
          <a:p>
            <a:pPr lvl="2"/>
            <a:r>
              <a:rPr lang="zh-CN" altLang="en-US">
                <a:latin typeface="Arial" charset="0"/>
              </a:rPr>
              <a:t>上过美术课的人都知道一个象素的颜色可以用</a:t>
            </a:r>
            <a:r>
              <a:rPr lang="en-US" altLang="zh-CN">
                <a:latin typeface="Arial" charset="0"/>
              </a:rPr>
              <a:t>RGB</a:t>
            </a:r>
            <a:r>
              <a:rPr lang="zh-CN" altLang="en-US">
                <a:latin typeface="Arial" charset="0"/>
              </a:rPr>
              <a:t>三原色来表示，其实还可以用</a:t>
            </a:r>
            <a:r>
              <a:rPr lang="en-US" altLang="zh-CN">
                <a:latin typeface="Arial" charset="0"/>
              </a:rPr>
              <a:t>YUV</a:t>
            </a:r>
            <a:r>
              <a:rPr lang="zh-CN" altLang="en-US">
                <a:latin typeface="Arial" charset="0"/>
              </a:rPr>
              <a:t>格式来表示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RGB</a:t>
            </a:r>
            <a:r>
              <a:rPr lang="zh-CN" altLang="en-US">
                <a:latin typeface="Arial" charset="0"/>
              </a:rPr>
              <a:t>、</a:t>
            </a:r>
            <a:r>
              <a:rPr lang="en-US" altLang="zh-CN">
                <a:latin typeface="Arial" charset="0"/>
              </a:rPr>
              <a:t>YUV</a:t>
            </a:r>
            <a:r>
              <a:rPr lang="zh-CN" altLang="en-US">
                <a:latin typeface="Arial" charset="0"/>
              </a:rPr>
              <a:t>的格式编码的照片，文件都很大，比如常见的</a:t>
            </a:r>
            <a:r>
              <a:rPr lang="en-US" altLang="zh-CN">
                <a:latin typeface="Arial" charset="0"/>
              </a:rPr>
              <a:t>BMP</a:t>
            </a:r>
            <a:r>
              <a:rPr lang="zh-CN" altLang="en-US">
                <a:latin typeface="Arial" charset="0"/>
              </a:rPr>
              <a:t>文件就是用</a:t>
            </a:r>
            <a:r>
              <a:rPr lang="en-US" altLang="zh-CN">
                <a:latin typeface="Arial" charset="0"/>
              </a:rPr>
              <a:t>RGB</a:t>
            </a:r>
            <a:r>
              <a:rPr lang="zh-CN" altLang="en-US">
                <a:latin typeface="Arial" charset="0"/>
              </a:rPr>
              <a:t>编码</a:t>
            </a:r>
            <a:endParaRPr lang="en-US" altLang="zh-CN">
              <a:latin typeface="Arial" charset="0"/>
            </a:endParaRPr>
          </a:p>
          <a:p>
            <a:pPr lvl="2"/>
            <a:r>
              <a:rPr lang="zh-CN" altLang="en-US"/>
              <a:t>把一个</a:t>
            </a:r>
            <a:r>
              <a:rPr lang="en-US" altLang="zh-CN"/>
              <a:t>BMP</a:t>
            </a:r>
            <a:r>
              <a:rPr lang="zh-CN" altLang="en-US"/>
              <a:t>文件转换为</a:t>
            </a:r>
            <a:r>
              <a:rPr lang="en-US" altLang="zh-CN"/>
              <a:t>JPEG</a:t>
            </a:r>
            <a:r>
              <a:rPr lang="zh-CN" altLang="en-US"/>
              <a:t>文件，可以发现图片质量没发生变化，但是文件变小了很多</a:t>
            </a:r>
            <a:endParaRPr lang="en-US" altLang="zh-CN"/>
          </a:p>
          <a:p>
            <a:pPr lvl="2"/>
            <a:r>
              <a:rPr lang="en-US" altLang="zh-CN"/>
              <a:t>JPEG</a:t>
            </a:r>
            <a:r>
              <a:rPr lang="zh-CN" altLang="en-US"/>
              <a:t>是根据人体视觉的特点采用了</a:t>
            </a:r>
            <a:r>
              <a:rPr lang="en-US" altLang="zh-CN"/>
              <a:t>YCbCr</a:t>
            </a:r>
            <a:r>
              <a:rPr lang="zh-CN" altLang="en-US"/>
              <a:t>格式，大大压缩了照片的大小</a:t>
            </a:r>
            <a:endParaRPr lang="zh-CN" altLang="zh-CN"/>
          </a:p>
          <a:p>
            <a:pPr lvl="1"/>
            <a:r>
              <a:rPr lang="en-US" altLang="zh-CN"/>
              <a:t>MJPG</a:t>
            </a:r>
          </a:p>
          <a:p>
            <a:pPr lvl="2"/>
            <a:r>
              <a:rPr lang="en-US" altLang="zh-CN"/>
              <a:t>Motion JPEG</a:t>
            </a:r>
            <a:r>
              <a:rPr lang="zh-CN" altLang="en-US"/>
              <a:t>，简称</a:t>
            </a:r>
            <a:r>
              <a:rPr lang="en-US" altLang="zh-CN"/>
              <a:t>MJPG</a:t>
            </a:r>
            <a:endParaRPr lang="en-US" altLang="zh-CN">
              <a:latin typeface="Arial" charset="0"/>
            </a:endParaRPr>
          </a:p>
          <a:p>
            <a:pPr lvl="2"/>
            <a:r>
              <a:rPr lang="en-US" altLang="zh-CN"/>
              <a:t>JPEG</a:t>
            </a:r>
            <a:r>
              <a:rPr lang="zh-CN" altLang="en-US"/>
              <a:t>是静态图片的编码格式，</a:t>
            </a:r>
            <a:r>
              <a:rPr lang="en-US" altLang="zh-CN"/>
              <a:t>MJPG</a:t>
            </a:r>
            <a:r>
              <a:rPr lang="zh-CN" altLang="en-US"/>
              <a:t>是动态的视频编码格式</a:t>
            </a:r>
            <a:endParaRPr lang="en-US" altLang="zh-CN"/>
          </a:p>
          <a:p>
            <a:pPr lvl="2"/>
            <a:r>
              <a:rPr lang="zh-CN" altLang="en-US"/>
              <a:t>可以简理解：</a:t>
            </a:r>
            <a:r>
              <a:rPr lang="en-US" altLang="zh-CN"/>
              <a:t>MJPG</a:t>
            </a:r>
            <a:r>
              <a:rPr lang="zh-CN" altLang="en-US"/>
              <a:t>就是把多个</a:t>
            </a:r>
            <a:r>
              <a:rPr lang="en-US" altLang="zh-CN"/>
              <a:t>JPEG</a:t>
            </a:r>
            <a:r>
              <a:rPr lang="zh-CN" altLang="en-US"/>
              <a:t>图片连续显示出来</a:t>
            </a:r>
            <a:endParaRPr lang="en-US" altLang="zh-CN"/>
          </a:p>
          <a:p>
            <a:pPr lvl="1"/>
            <a:r>
              <a:rPr lang="en-US" altLang="zh-CN"/>
              <a:t>MJPG</a:t>
            </a:r>
            <a:r>
              <a:rPr lang="zh-CN" altLang="en-US"/>
              <a:t>的优点</a:t>
            </a:r>
            <a:endParaRPr lang="en-US" altLang="zh-CN"/>
          </a:p>
          <a:p>
            <a:pPr lvl="2"/>
            <a:r>
              <a:rPr lang="zh-CN" altLang="en-US"/>
              <a:t>很多摄像头本身就支持</a:t>
            </a:r>
            <a:r>
              <a:rPr lang="en-US" altLang="zh-CN"/>
              <a:t>JPEG</a:t>
            </a:r>
            <a:r>
              <a:rPr lang="zh-CN" altLang="en-US"/>
              <a:t>、</a:t>
            </a:r>
            <a:r>
              <a:rPr lang="en-US" altLang="zh-CN"/>
              <a:t>MJPG</a:t>
            </a:r>
            <a:r>
              <a:rPr lang="zh-CN" altLang="en-US"/>
              <a:t>，所以处理器不需要做太多处理</a:t>
            </a:r>
            <a:endParaRPr lang="en-US" altLang="zh-CN"/>
          </a:p>
          <a:p>
            <a:pPr lvl="2"/>
            <a:r>
              <a:rPr lang="zh-CN" altLang="en-US"/>
              <a:t>一般的低性能处理器就可以传输</a:t>
            </a:r>
            <a:r>
              <a:rPr lang="en-US" altLang="zh-CN"/>
              <a:t>MJPG</a:t>
            </a:r>
            <a:r>
              <a:rPr lang="zh-CN" altLang="en-US"/>
              <a:t>视频流</a:t>
            </a:r>
            <a:endParaRPr lang="en-US" altLang="zh-CN"/>
          </a:p>
          <a:p>
            <a:pPr lvl="1"/>
            <a:r>
              <a:rPr lang="en-US" altLang="zh-CN"/>
              <a:t>MJPG</a:t>
            </a:r>
            <a:r>
              <a:rPr lang="zh-CN" altLang="en-US"/>
              <a:t>的缺点</a:t>
            </a:r>
            <a:endParaRPr lang="en-US" altLang="zh-CN"/>
          </a:p>
          <a:p>
            <a:pPr lvl="2"/>
            <a:r>
              <a:rPr lang="en-US" altLang="zh-CN"/>
              <a:t>MJPG</a:t>
            </a:r>
            <a:r>
              <a:rPr lang="zh-CN" altLang="en-US"/>
              <a:t>只是多个</a:t>
            </a:r>
            <a:r>
              <a:rPr lang="en-US" altLang="zh-CN"/>
              <a:t>JPEG</a:t>
            </a:r>
            <a:r>
              <a:rPr lang="zh-CN" altLang="en-US"/>
              <a:t>图片的组合，它不考虑前后两帧数据的变化，总是传输一帧帧图像：传输带宽要求高</a:t>
            </a:r>
            <a:endParaRPr lang="en-US" altLang="zh-CN"/>
          </a:p>
          <a:p>
            <a:pPr lvl="2"/>
            <a:r>
              <a:rPr lang="en-US" altLang="zh-CN"/>
              <a:t>H264</a:t>
            </a:r>
            <a:r>
              <a:rPr lang="zh-CN" altLang="en-US"/>
              <a:t>等视频格式，会考虑前后两帧数据的变化，只传输变化的数据：传输带宽要求低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>
              <a:latin typeface="Arial" charset="0"/>
            </a:endParaRP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zh-CN" altLang="en-US"/>
              <a:t>编译</a:t>
            </a:r>
            <a:r>
              <a:rPr lang="en-US" altLang="zh-CN"/>
              <a:t>MJPG-streamer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434087"/>
            <a:ext cx="11160000" cy="3389584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有两种方法：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下载源码，手工编译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，配置选择</a:t>
            </a:r>
            <a:r>
              <a:rPr lang="en-US" altLang="zh-CN">
                <a:latin typeface="Arial" charset="0"/>
              </a:rPr>
              <a:t>MJPG-streamer</a:t>
            </a:r>
            <a:r>
              <a:rPr lang="zh-CN" altLang="en-US">
                <a:latin typeface="Arial" charset="0"/>
              </a:rPr>
              <a:t>，直接编译生成映象文件</a:t>
            </a:r>
            <a:endParaRPr lang="en-US" altLang="zh-CN">
              <a:latin typeface="Arial" charset="0"/>
            </a:endParaRPr>
          </a:p>
          <a:p>
            <a:r>
              <a:rPr lang="zh-CN" altLang="en-US">
                <a:latin typeface="Arial" charset="0"/>
              </a:rPr>
              <a:t>我们使用</a:t>
            </a:r>
            <a:r>
              <a:rPr lang="en-US" altLang="zh-CN">
                <a:latin typeface="Arial" charset="0"/>
              </a:rPr>
              <a:t>Buildroot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设置交叉编译工具链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在</a:t>
            </a:r>
            <a:r>
              <a:rPr lang="en-US" altLang="zh-CN"/>
              <a:t>Buildroot</a:t>
            </a:r>
            <a:r>
              <a:rPr lang="zh-CN" altLang="en-US"/>
              <a:t>根目录</a:t>
            </a:r>
            <a:endParaRPr lang="en-US" altLang="zh-CN"/>
          </a:p>
          <a:p>
            <a:pPr lvl="2"/>
            <a:r>
              <a:rPr lang="en-US" altLang="zh-CN"/>
              <a:t>make menuconfig</a:t>
            </a:r>
          </a:p>
          <a:p>
            <a:pPr lvl="2"/>
            <a:r>
              <a:rPr lang="zh-CN" altLang="en-US"/>
              <a:t>如下图选择</a:t>
            </a:r>
            <a:r>
              <a:rPr lang="en-US" altLang="zh-CN"/>
              <a:t>MJPG-streamer</a:t>
            </a:r>
          </a:p>
          <a:p>
            <a:pPr lvl="2"/>
            <a:r>
              <a:rPr lang="zh-CN" altLang="en-US"/>
              <a:t>执行</a:t>
            </a:r>
            <a:r>
              <a:rPr lang="en-US" altLang="zh-CN"/>
              <a:t>make</a:t>
            </a:r>
          </a:p>
          <a:p>
            <a:pPr lvl="2"/>
            <a:r>
              <a:rPr lang="zh-CN" altLang="en-US"/>
              <a:t>这会在</a:t>
            </a:r>
            <a:r>
              <a:rPr lang="en-US" altLang="zh-CN"/>
              <a:t>Buildroot</a:t>
            </a:r>
            <a:r>
              <a:rPr lang="zh-CN" altLang="en-US"/>
              <a:t>的</a:t>
            </a:r>
            <a:r>
              <a:rPr lang="en-US" altLang="zh-CN"/>
              <a:t>dl/mjpg-streamer</a:t>
            </a:r>
            <a:r>
              <a:rPr lang="zh-CN" altLang="en-US"/>
              <a:t>目录下自动下载源码，并编译</a:t>
            </a:r>
            <a:endParaRPr lang="en-US" altLang="zh-CN"/>
          </a:p>
          <a:p>
            <a:pPr lvl="2"/>
            <a:r>
              <a:rPr lang="zh-CN" altLang="en-US"/>
              <a:t>结果保存在</a:t>
            </a:r>
            <a:r>
              <a:rPr lang="en-US" altLang="zh-CN"/>
              <a:t>output/images</a:t>
            </a:r>
            <a:r>
              <a:rPr lang="zh-CN" altLang="en-US"/>
              <a:t>目录下，有</a:t>
            </a:r>
            <a:r>
              <a:rPr lang="en-US" altLang="zh-CN"/>
              <a:t>emmc.img, sdcard.img</a:t>
            </a:r>
            <a:r>
              <a:rPr lang="zh-CN" altLang="en-US"/>
              <a:t>，可以直接烧写到板能的</a:t>
            </a:r>
            <a:r>
              <a:rPr lang="en-US" altLang="zh-CN"/>
              <a:t>EMMC</a:t>
            </a:r>
            <a:r>
              <a:rPr lang="zh-CN" altLang="en-US"/>
              <a:t>或</a:t>
            </a:r>
            <a:r>
              <a:rPr lang="en-US" altLang="zh-CN"/>
              <a:t>SD</a:t>
            </a:r>
            <a:r>
              <a:rPr lang="zh-CN" altLang="en-US"/>
              <a:t>卡上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539643-8498-4C69-9D23-405DD82369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720" y="4823671"/>
            <a:ext cx="5274310" cy="148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en-US"/>
              <a:t>. </a:t>
            </a:r>
            <a:r>
              <a:rPr lang="zh-CN" altLang="en-US"/>
              <a:t>运行</a:t>
            </a:r>
            <a:r>
              <a:rPr lang="en-US" altLang="zh-CN"/>
              <a:t>MJPG-streamer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6ECD4-48E1-354A-BE42-46BAC5C6D0F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417309"/>
            <a:ext cx="11160000" cy="2517128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在开发板上安装好</a:t>
            </a:r>
            <a:r>
              <a:rPr lang="en-US" altLang="zh-CN">
                <a:latin typeface="Arial" charset="0"/>
              </a:rPr>
              <a:t>MJPG-streamer</a:t>
            </a:r>
            <a:r>
              <a:rPr lang="zh-CN" altLang="en-US">
                <a:latin typeface="Arial" charset="0"/>
              </a:rPr>
              <a:t>后：</a:t>
            </a:r>
            <a:endParaRPr lang="en-US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执行命令：</a:t>
            </a:r>
            <a:r>
              <a:rPr lang="en-US" altLang="zh-CN">
                <a:latin typeface="Arial" charset="0"/>
              </a:rPr>
              <a:t>mjpg_streamer -i "/usr/lib/mjpg-streamer/input_uvc.so -d /dev/video1 -f 30 -q 90 -n" -o "/usr/lib/mjpg-streamer/output_http.so -w /usr/share/mjpg-streamer/www"</a:t>
            </a:r>
          </a:p>
          <a:p>
            <a:r>
              <a:rPr lang="zh-CN" altLang="en-US">
                <a:latin typeface="Arial" charset="0"/>
              </a:rPr>
              <a:t>在</a:t>
            </a:r>
            <a:r>
              <a:rPr lang="en-US" altLang="zh-CN">
                <a:latin typeface="Arial" charset="0"/>
              </a:rPr>
              <a:t>PC</a:t>
            </a:r>
            <a:r>
              <a:rPr lang="zh-CN" altLang="en-US">
                <a:latin typeface="Arial" charset="0"/>
              </a:rPr>
              <a:t>或手机上：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确保</a:t>
            </a:r>
            <a:r>
              <a:rPr lang="en-US" altLang="zh-CN">
                <a:latin typeface="Arial" charset="0"/>
              </a:rPr>
              <a:t>PC</a:t>
            </a:r>
            <a:r>
              <a:rPr lang="zh-CN" altLang="en-US">
                <a:latin typeface="Arial" charset="0"/>
              </a:rPr>
              <a:t>或手机，跟开发板处于同一个局域网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/>
              <a:t>假设开发板</a:t>
            </a:r>
            <a:r>
              <a:rPr lang="en-US" altLang="zh-CN"/>
              <a:t>IP</a:t>
            </a:r>
            <a:r>
              <a:rPr lang="zh-CN" altLang="en-US"/>
              <a:t>为：</a:t>
            </a:r>
            <a:r>
              <a:rPr lang="en-US" altLang="zh-CN"/>
              <a:t>192.168.1.6</a:t>
            </a:r>
          </a:p>
          <a:p>
            <a:pPr lvl="1"/>
            <a:r>
              <a:rPr lang="zh-CN" altLang="en-US"/>
              <a:t>在</a:t>
            </a:r>
            <a:r>
              <a:rPr lang="en-US" altLang="zh-CN"/>
              <a:t>chrome</a:t>
            </a:r>
            <a:r>
              <a:rPr lang="zh-CN" altLang="en-US"/>
              <a:t>浏览器中打开：</a:t>
            </a:r>
            <a:r>
              <a:rPr lang="en-US" altLang="zh-CN">
                <a:hlinkClick r:id="rId2"/>
              </a:rPr>
              <a:t>http://192.168.1.6:8080/stream.html</a:t>
            </a:r>
            <a:endParaRPr lang="en-US" altLang="zh-CN"/>
          </a:p>
          <a:p>
            <a:pPr lvl="2"/>
            <a:r>
              <a:rPr lang="zh-CN" altLang="en-US"/>
              <a:t>就可以看见视频了</a:t>
            </a:r>
            <a:endParaRPr lang="en-US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ACED8-F00C-4665-863F-5CABBF31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78" y="2260777"/>
            <a:ext cx="3707766" cy="43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0" y="297326"/>
            <a:ext cx="9829800" cy="457200"/>
          </a:xfrm>
        </p:spPr>
        <p:txBody>
          <a:bodyPr/>
          <a:lstStyle/>
          <a:p>
            <a:r>
              <a:rPr lang="en-US"/>
              <a:t>5. </a:t>
            </a:r>
            <a:r>
              <a:rPr lang="en-US" altLang="zh-CN"/>
              <a:t>MJPG-streamer</a:t>
            </a:r>
            <a:r>
              <a:rPr lang="zh-CN" altLang="en-US"/>
              <a:t>框架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8FAB61-A5B8-4843-BF93-CDE73CDE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56" y="866274"/>
            <a:ext cx="10335338" cy="55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31B-D628-814F-AA77-C4A1D0B6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0" y="297326"/>
            <a:ext cx="9829800" cy="457200"/>
          </a:xfrm>
        </p:spPr>
        <p:txBody>
          <a:bodyPr/>
          <a:lstStyle/>
          <a:p>
            <a:r>
              <a:rPr lang="en-US"/>
              <a:t>6. </a:t>
            </a:r>
            <a:r>
              <a:rPr lang="zh-CN" altLang="en-US"/>
              <a:t>其他用法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28538-C04A-1440-9C9C-F5B70A69D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431686-8DE2-9B43-980D-29AE692D790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48ABC00-048E-4E76-8700-28EDFBB6DD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348" y="1417308"/>
            <a:ext cx="11339296" cy="2852687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查看帮助：</a:t>
            </a:r>
            <a:endParaRPr lang="en-US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mjpg_streamer -o “/usr/lib/mjpg-streamer/output_file.so  --help”</a:t>
            </a:r>
          </a:p>
          <a:p>
            <a:pPr lvl="1"/>
            <a:r>
              <a:rPr lang="en-US" altLang="zh-CN">
                <a:latin typeface="Arial" charset="0"/>
              </a:rPr>
              <a:t>mjpg_streamer -i "/usr/lib/mjpg-streamer/input_file.so --help"</a:t>
            </a:r>
          </a:p>
          <a:p>
            <a:r>
              <a:rPr lang="zh-CN" altLang="en-US">
                <a:latin typeface="Arial" charset="0"/>
              </a:rPr>
              <a:t>把摄像头数据存为</a:t>
            </a:r>
            <a:r>
              <a:rPr lang="en-US" altLang="zh-CN">
                <a:latin typeface="Arial" charset="0"/>
              </a:rPr>
              <a:t>JPG</a:t>
            </a:r>
            <a:r>
              <a:rPr lang="zh-CN" altLang="en-US">
                <a:latin typeface="Arial" charset="0"/>
              </a:rPr>
              <a:t>文件：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>
                <a:latin typeface="Arial" charset="0"/>
              </a:rPr>
              <a:t>mjpg_streamer -i "/usr/lib/mjpg-streamer/input_uvc.so -d /dev/video1 -f 30 -q 90 -n" -o "/usr/lib/mjpg-streamer/output_file.so -f /tmp"</a:t>
            </a:r>
          </a:p>
          <a:p>
            <a:r>
              <a:rPr lang="zh-CN" altLang="zh-CN"/>
              <a:t>把</a:t>
            </a:r>
            <a:r>
              <a:rPr lang="en-US" altLang="zh-CN"/>
              <a:t>JPG</a:t>
            </a:r>
            <a:r>
              <a:rPr lang="zh-CN" altLang="zh-CN"/>
              <a:t>文件</a:t>
            </a:r>
            <a:r>
              <a:rPr lang="zh-CN" altLang="en-US"/>
              <a:t>输出到浏览器</a:t>
            </a:r>
            <a:r>
              <a:rPr lang="zh-CN" altLang="en-US">
                <a:latin typeface="Arial" charset="0"/>
              </a:rPr>
              <a:t>：</a:t>
            </a:r>
            <a:endParaRPr lang="en-US" altLang="zh-CN">
              <a:latin typeface="Arial" charset="0"/>
            </a:endParaRPr>
          </a:p>
          <a:p>
            <a:pPr lvl="1"/>
            <a:r>
              <a:rPr lang="en-US" altLang="zh-CN"/>
              <a:t>mjpg_streamer -i "/usr/lib/mjpg-streamer/input_file.so -e -f /tmp" -o "/usr/lib/mjpg-streamer/output_http.so -w /usr/share/mjpg-streamer/www"</a:t>
            </a:r>
            <a:endParaRPr lang="zh-CN" altLang="zh-CN"/>
          </a:p>
          <a:p>
            <a:pPr marL="228600" lvl="1" indent="0">
              <a:buNone/>
            </a:pPr>
            <a:endParaRPr lang="en-US" altLang="zh-CN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marL="644525" lvl="2" indent="0">
              <a:buNone/>
            </a:pPr>
            <a:endParaRPr lang="en-US" dirty="0">
              <a:latin typeface="Arial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64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 PowerPoint 16:9">
  <a:themeElements>
    <a:clrScheme name="New">
      <a:dk1>
        <a:srgbClr val="666666"/>
      </a:dk1>
      <a:lt1>
        <a:srgbClr val="FFFFFF"/>
      </a:lt1>
      <a:dk2>
        <a:srgbClr val="FFFFFF"/>
      </a:dk2>
      <a:lt2>
        <a:srgbClr val="E98300"/>
      </a:lt2>
      <a:accent1>
        <a:srgbClr val="E98300"/>
      </a:accent1>
      <a:accent2>
        <a:srgbClr val="666666"/>
      </a:accent2>
      <a:accent3>
        <a:srgbClr val="0066A1"/>
      </a:accent3>
      <a:accent4>
        <a:srgbClr val="3CB7E3"/>
      </a:accent4>
      <a:accent5>
        <a:srgbClr val="FCD350"/>
      </a:accent5>
      <a:accent6>
        <a:srgbClr val="CD202C"/>
      </a:accent6>
      <a:hlink>
        <a:srgbClr val="0066A1"/>
      </a:hlink>
      <a:folHlink>
        <a:srgbClr val="0066A1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owerPoint-Template-v5" id="{D696D5F3-F1B9-9745-9291-AEFFBCD72A93}" vid="{859C3583-122F-AA49-A05E-322B101CE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Brand-PowerPoint-Template-2020</Template>
  <TotalTime>1499</TotalTime>
  <Words>729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TE PowerPoint 16:9</vt:lpstr>
      <vt:lpstr>无限连动，尽在其中</vt:lpstr>
      <vt:lpstr>视频监控    </vt:lpstr>
      <vt:lpstr>1. 本节视频将会实现</vt:lpstr>
      <vt:lpstr>2. JPEG，MJPG格式简介</vt:lpstr>
      <vt:lpstr>3. 编译MJPG-streamer</vt:lpstr>
      <vt:lpstr>4. 运行MJPG-streamer</vt:lpstr>
      <vt:lpstr>5. MJPG-streamer框架</vt:lpstr>
      <vt:lpstr>6. 其他用法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Jingjing</dc:creator>
  <cp:keywords/>
  <dc:description/>
  <cp:lastModifiedBy>韦 东山</cp:lastModifiedBy>
  <cp:revision>111</cp:revision>
  <cp:lastPrinted>2020-02-21T12:21:24Z</cp:lastPrinted>
  <dcterms:created xsi:type="dcterms:W3CDTF">2020-03-16T15:00:53Z</dcterms:created>
  <dcterms:modified xsi:type="dcterms:W3CDTF">2020-04-04T13:24:58Z</dcterms:modified>
  <cp:category>2020 - Version 1</cp:category>
</cp:coreProperties>
</file>