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28" r:id="rId2"/>
    <p:sldId id="314" r:id="rId3"/>
    <p:sldId id="327" r:id="rId4"/>
    <p:sldId id="332" r:id="rId5"/>
    <p:sldId id="329" r:id="rId6"/>
    <p:sldId id="326" r:id="rId7"/>
    <p:sldId id="330" r:id="rId8"/>
    <p:sldId id="333" r:id="rId9"/>
    <p:sldId id="335" r:id="rId10"/>
    <p:sldId id="334" r:id="rId11"/>
    <p:sldId id="336" r:id="rId12"/>
    <p:sldId id="331" r:id="rId13"/>
    <p:sldId id="337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66666"/>
    <a:srgbClr val="404040"/>
    <a:srgbClr val="888888"/>
    <a:srgbClr val="F2F2F2"/>
    <a:srgbClr val="E7E6E6"/>
    <a:srgbClr val="919195"/>
    <a:srgbClr val="F1931C"/>
    <a:srgbClr val="949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72" y="96"/>
      </p:cViewPr>
      <p:guideLst>
        <p:guide orient="horz" pos="2160"/>
        <p:guide pos="3840"/>
        <p:guide pos="7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B761-8CEB-478F-A91B-E0F6FC4C38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08AE3-7EFC-4A01-B213-ADA2E1E4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C75BEF1C-E970-1146-B430-D64CC68DF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Primary: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37072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3122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4348" y="1302389"/>
            <a:ext cx="5400000" cy="499681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4348" y="1331268"/>
            <a:ext cx="5400000" cy="4963206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5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1369770"/>
            <a:ext cx="5400000" cy="2834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1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4348" y="1369770"/>
            <a:ext cx="5400000" cy="283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en-US" sz="2000" b="1" dirty="0" smtClean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27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130167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94348" y="987426"/>
            <a:ext cx="6480000" cy="5311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410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19"/>
            <a:ext cx="4320000" cy="124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419263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194348" y="975499"/>
            <a:ext cx="6480000" cy="5323701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506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4320000" cy="12435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383537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512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B2664959-46D8-054F-8588-033E387479F3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on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1090558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8"/>
            <a:ext cx="347609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WHEN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TECHNOLOGY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CONNECTS,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SO DOES HUMANITY.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35011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1768B1-9049-DA4B-AA41-3700BA61B7D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2871" y="3463925"/>
            <a:ext cx="4200144" cy="3392424"/>
          </a:xfrm>
          <a:prstGeom prst="rect">
            <a:avLst/>
          </a:prstGeom>
        </p:spPr>
      </p:pic>
      <p:pic>
        <p:nvPicPr>
          <p:cNvPr id="7" name="Picture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423E103-45C5-C544-AE70-25DAFC51AC46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0"/>
            <a:ext cx="7242048" cy="34015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Alternate: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pic>
        <p:nvPicPr>
          <p:cNvPr id="17" name="Picture Placeholder 5">
            <a:extLst>
              <a:ext uri="{FF2B5EF4-FFF2-40B4-BE49-F238E27FC236}">
                <a16:creationId xmlns:a16="http://schemas.microsoft.com/office/drawing/2014/main" id="{E20C4E08-39C7-6C4D-814F-E8A69CA4BC1A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023" y="3465576"/>
            <a:ext cx="2966977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268819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ANY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CONNECTION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CAN CHANGE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THE WORLD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414618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5182700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CONNECT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LIKE THE WORLD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DEPENDS ON IT.</a:t>
            </a:r>
          </a:p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BECAUSE IT DOES.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14408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Single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14349" y="1296543"/>
            <a:ext cx="11160000" cy="4989957"/>
          </a:xfrm>
          <a:prstGeom prst="rect">
            <a:avLst/>
          </a:prstGeom>
        </p:spPr>
        <p:txBody>
          <a:bodyPr>
            <a:noAutofit/>
          </a:bodyPr>
          <a:lstStyle>
            <a:lvl2pPr marL="457200" indent="-228600">
              <a:tabLst/>
              <a:defRPr/>
            </a:lvl2pPr>
            <a:lvl3pPr marL="866775" indent="-2222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36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015" y="6403974"/>
            <a:ext cx="426914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14349" y="1717964"/>
            <a:ext cx="11160000" cy="457651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18"/>
            <a:ext cx="98298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 in Arial Bold 28pt, Max Two Lines,</a:t>
            </a:r>
            <a:br>
              <a:rPr lang="en-US" dirty="0"/>
            </a:br>
            <a:r>
              <a:rPr lang="en-US" dirty="0"/>
              <a:t>Title Case. </a:t>
            </a:r>
          </a:p>
        </p:txBody>
      </p:sp>
    </p:spTree>
    <p:extLst>
      <p:ext uri="{BB962C8B-B14F-4D97-AF65-F5344CB8AC3E}">
        <p14:creationId xmlns:p14="http://schemas.microsoft.com/office/powerpoint/2010/main" val="3559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F696E4D-4639-6D4F-9554-69F1535083D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See following slide for example.</a:t>
            </a:r>
          </a:p>
        </p:txBody>
      </p:sp>
    </p:spTree>
    <p:extLst>
      <p:ext uri="{BB962C8B-B14F-4D97-AF65-F5344CB8AC3E}">
        <p14:creationId xmlns:p14="http://schemas.microsoft.com/office/powerpoint/2010/main" val="6172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 person sitting at a table&#10;&#10;Description automatically generated">
            <a:extLst>
              <a:ext uri="{FF2B5EF4-FFF2-40B4-BE49-F238E27FC236}">
                <a16:creationId xmlns:a16="http://schemas.microsoft.com/office/drawing/2014/main" id="{A69CF6D3-79AF-F547-8DD0-502D1C18E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748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46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4419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FB4610-7AB1-DE45-895B-A160C586AA5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A81C1CC2-597F-764A-8A90-3F8C75B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655820"/>
            <a:ext cx="9880228" cy="4737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A6548F-1EDA-3849-A0DE-A334F27F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7" y="1296543"/>
            <a:ext cx="11156400" cy="4966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B28405B-4E36-3749-A149-C32150EE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365" y="6400800"/>
            <a:ext cx="426914" cy="4297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 anchorCtr="1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C5401-B794-1C4D-A638-798EB2B93A3B}"/>
              </a:ext>
            </a:extLst>
          </p:cNvPr>
          <p:cNvSpPr txBox="1"/>
          <p:nvPr userDrawn="1"/>
        </p:nvSpPr>
        <p:spPr>
          <a:xfrm>
            <a:off x="1011514" y="6502165"/>
            <a:ext cx="10255926" cy="1932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2020 TE Connectivity.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Confidential &amp; Proprietary. Do not reproduce or distribute externally including non-authorized representatives and distributors. </a:t>
            </a:r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sustainable future by limiting print copies, and recycling paper.</a:t>
            </a: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99BD22-669C-A241-B1AD-864FE94B365C}"/>
              </a:ext>
            </a:extLst>
          </p:cNvPr>
          <p:cNvCxnSpPr>
            <a:cxnSpLocks/>
          </p:cNvCxnSpPr>
          <p:nvPr userDrawn="1"/>
        </p:nvCxnSpPr>
        <p:spPr>
          <a:xfrm>
            <a:off x="0" y="6851527"/>
            <a:ext cx="121920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7" r:id="rId2"/>
    <p:sldLayoutId id="2147483662" r:id="rId3"/>
    <p:sldLayoutId id="2147483735" r:id="rId4"/>
    <p:sldLayoutId id="2147483716" r:id="rId5"/>
    <p:sldLayoutId id="2147483744" r:id="rId6"/>
    <p:sldLayoutId id="2147483742" r:id="rId7"/>
    <p:sldLayoutId id="2147483748" r:id="rId8"/>
    <p:sldLayoutId id="2147483741" r:id="rId9"/>
    <p:sldLayoutId id="2147483749" r:id="rId10"/>
    <p:sldLayoutId id="2147483750" r:id="rId11"/>
    <p:sldLayoutId id="2147483664" r:id="rId12"/>
    <p:sldLayoutId id="2147483665" r:id="rId13"/>
    <p:sldLayoutId id="2147483668" r:id="rId14"/>
    <p:sldLayoutId id="2147483669" r:id="rId15"/>
    <p:sldLayoutId id="2147483745" r:id="rId16"/>
    <p:sldLayoutId id="2147483746" r:id="rId17"/>
    <p:sldLayoutId id="2147483743" r:id="rId18"/>
    <p:sldLayoutId id="2147483738" r:id="rId19"/>
    <p:sldLayoutId id="2147483739" r:id="rId20"/>
    <p:sldLayoutId id="2147483740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c8c4a892f3c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7878761" TargetMode="External"/><Relationship Id="rId2" Type="http://schemas.openxmlformats.org/officeDocument/2006/relationships/hyperlink" Target="https://www.jianshu.com/p/ddafe46827b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fmpeg.zeranoe.com/build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www.te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3c8c4a892f3c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3c8c4a892f3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96" y="1990798"/>
            <a:ext cx="11255407" cy="457200"/>
          </a:xfrm>
        </p:spPr>
        <p:txBody>
          <a:bodyPr/>
          <a:lstStyle/>
          <a:p>
            <a:pPr algn="ctr"/>
            <a:r>
              <a:rPr lang="zh-CN" altLang="en-US"/>
              <a:t>无限连动，尽在其中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567" y="3590488"/>
            <a:ext cx="11160000" cy="276837"/>
          </a:xfrm>
        </p:spPr>
        <p:txBody>
          <a:bodyPr/>
          <a:lstStyle/>
          <a:p>
            <a:pPr marL="644525" lvl="2" indent="0" algn="ctr">
              <a:buNone/>
            </a:pPr>
            <a:r>
              <a:rPr lang="zh-CN" altLang="en-US"/>
              <a:t>受</a:t>
            </a:r>
            <a:r>
              <a:rPr lang="en-US" altLang="zh-CN"/>
              <a:t>TE</a:t>
            </a:r>
            <a:r>
              <a:rPr lang="zh-CN" altLang="en-US"/>
              <a:t>和达尔闻的邀约，我将为大家分享“视频监控方案”系列课程</a:t>
            </a:r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1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en-US"/>
              <a:t>. </a:t>
            </a:r>
            <a:r>
              <a:rPr lang="en-US" altLang="zh-CN"/>
              <a:t>FFmpeg</a:t>
            </a:r>
            <a:r>
              <a:rPr lang="zh-CN" altLang="en-US"/>
              <a:t>处理音视频的过程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A3CB00-1F4C-4921-9383-54EC8A7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03" y="819406"/>
            <a:ext cx="6648450" cy="4181475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37B8F61-7F99-4355-86A4-72748C50BD66}"/>
              </a:ext>
            </a:extLst>
          </p:cNvPr>
          <p:cNvSpPr txBox="1">
            <a:spLocks/>
          </p:cNvSpPr>
          <p:nvPr/>
        </p:nvSpPr>
        <p:spPr>
          <a:xfrm>
            <a:off x="422561" y="4623897"/>
            <a:ext cx="11160000" cy="16683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用</a:t>
            </a:r>
            <a:r>
              <a:rPr lang="en-US" altLang="zh-CN">
                <a:latin typeface="Arial" charset="0"/>
              </a:rPr>
              <a:t>Filter(</a:t>
            </a:r>
            <a:r>
              <a:rPr lang="zh-CN" altLang="en-US">
                <a:latin typeface="Arial" charset="0"/>
              </a:rPr>
              <a:t>过滤器</a:t>
            </a:r>
            <a:r>
              <a:rPr lang="en-US" altLang="zh-CN">
                <a:latin typeface="Arial" charset="0"/>
              </a:rPr>
              <a:t>)</a:t>
            </a:r>
            <a:r>
              <a:rPr lang="zh-CN" altLang="en-US">
                <a:latin typeface="Arial" charset="0"/>
              </a:rPr>
              <a:t>来处理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旋转、拉伸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添加</a:t>
            </a:r>
            <a:r>
              <a:rPr lang="en-US" altLang="zh-CN">
                <a:latin typeface="Arial" charset="0"/>
              </a:rPr>
              <a:t>LOGO</a:t>
            </a:r>
            <a:r>
              <a:rPr lang="zh-CN" altLang="en-US">
                <a:latin typeface="Arial" charset="0"/>
              </a:rPr>
              <a:t>、消除</a:t>
            </a:r>
            <a:r>
              <a:rPr lang="en-US" altLang="zh-CN">
                <a:latin typeface="Arial" charset="0"/>
              </a:rPr>
              <a:t>LOGO</a:t>
            </a:r>
            <a:r>
              <a:rPr lang="zh-CN" altLang="en-US">
                <a:latin typeface="Arial" charset="0"/>
              </a:rPr>
              <a:t>等等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参考文章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ffmpeg </a:t>
            </a:r>
            <a:r>
              <a:rPr lang="zh-CN" altLang="en-US">
                <a:latin typeface="Arial" charset="0"/>
              </a:rPr>
              <a:t>基本用法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hlinkClick r:id="rId3"/>
              </a:rPr>
              <a:t>https://www.jianshu.com/p/3c8c4a892f3c</a:t>
            </a:r>
            <a:endParaRPr lang="en-US" altLang="zh-CN">
              <a:latin typeface="Arial" charset="0"/>
            </a:endParaRPr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6. </a:t>
            </a:r>
            <a:r>
              <a:rPr lang="en-US" altLang="zh-CN"/>
              <a:t>FFmpeg</a:t>
            </a:r>
            <a:r>
              <a:rPr lang="zh-CN" altLang="en-US"/>
              <a:t>的常用参数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4430905-57CC-474B-A73D-72641413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20680"/>
              </p:ext>
            </p:extLst>
          </p:nvPr>
        </p:nvGraphicFramePr>
        <p:xfrm>
          <a:off x="870707" y="1047388"/>
          <a:ext cx="9829800" cy="52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969">
                  <a:extLst>
                    <a:ext uri="{9D8B030D-6E8A-4147-A177-3AD203B41FA5}">
                      <a16:colId xmlns:a16="http://schemas.microsoft.com/office/drawing/2014/main" val="2255904138"/>
                    </a:ext>
                  </a:extLst>
                </a:gridCol>
                <a:gridCol w="6809831">
                  <a:extLst>
                    <a:ext uri="{9D8B030D-6E8A-4147-A177-3AD203B41FA5}">
                      <a16:colId xmlns:a16="http://schemas.microsoft.com/office/drawing/2014/main" val="2536645024"/>
                    </a:ext>
                  </a:extLst>
                </a:gridCol>
              </a:tblGrid>
              <a:tr h="266811">
                <a:tc>
                  <a:txBody>
                    <a:bodyPr/>
                    <a:lstStyle/>
                    <a:p>
                      <a:r>
                        <a:rPr lang="zh-CN" altLang="en-US" sz="1400"/>
                        <a:t>主要参数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21750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-i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设定输入流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089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-f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设定输出格式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97321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-ss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开始时间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466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zh-CN" altLang="en-US" sz="1400"/>
                        <a:t>视频参数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79210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设定视频流量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码率</a:t>
                      </a:r>
                      <a:r>
                        <a:rPr lang="en-US" altLang="zh-CN" sz="1400"/>
                        <a:t>)</a:t>
                      </a:r>
                      <a:r>
                        <a:rPr lang="zh-CN" altLang="en-US" sz="1400"/>
                        <a:t>，默认为</a:t>
                      </a:r>
                      <a:r>
                        <a:rPr lang="en-US" altLang="zh-CN" sz="1400"/>
                        <a:t>200Kbit/s 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52225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设定帧速率，默认为</a:t>
                      </a:r>
                      <a:r>
                        <a:rPr lang="en-US" altLang="zh-CN" sz="1400"/>
                        <a:t>25 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79152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设定画面的宽与高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33655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-aspect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设定画面的比例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6922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-vn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不处理视频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85565"/>
                  </a:ext>
                </a:extLst>
              </a:tr>
              <a:tr h="466920">
                <a:tc>
                  <a:txBody>
                    <a:bodyPr/>
                    <a:lstStyle/>
                    <a:p>
                      <a:r>
                        <a:rPr lang="en-US" altLang="zh-CN" sz="1400"/>
                        <a:t>-vcodec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设定视频编解码器，未设定时则使用与输入流相同的编解码器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14042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zh-CN" altLang="en-US" sz="1400"/>
                        <a:t>音频参数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28135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-ar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设定采样率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56899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-ac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设定声音的</a:t>
                      </a:r>
                      <a:r>
                        <a:rPr lang="en-US" altLang="zh-CN" sz="1400"/>
                        <a:t>Channel</a:t>
                      </a:r>
                      <a:r>
                        <a:rPr lang="zh-CN" altLang="en-US" sz="140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96291"/>
                  </a:ext>
                </a:extLst>
              </a:tr>
              <a:tr h="466920">
                <a:tc>
                  <a:txBody>
                    <a:bodyPr/>
                    <a:lstStyle/>
                    <a:p>
                      <a:r>
                        <a:rPr lang="en-US" altLang="zh-CN" sz="1400"/>
                        <a:t>-acodec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设定声音编解码器，未设定时则使用与输入流相同的编解码器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4599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r>
                        <a:rPr lang="en-US" altLang="zh-CN" sz="1400"/>
                        <a:t>-an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不处理音频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3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5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8D1548-C258-4206-B67F-0F115B0A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7. </a:t>
            </a:r>
            <a:r>
              <a:rPr lang="zh-CN" altLang="en-US"/>
              <a:t>移植</a:t>
            </a:r>
            <a:r>
              <a:rPr lang="en-US" altLang="zh-CN"/>
              <a:t>FFmpeg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332F73D-A007-461F-A484-DD0DBC76E9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091" y="1073361"/>
            <a:ext cx="11160000" cy="3389584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有两种方法：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下载源码，手工编译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，配置选择</a:t>
            </a:r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，直接编译生成映象文件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我们使用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设置交叉编译工具链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在</a:t>
            </a:r>
            <a:r>
              <a:rPr lang="en-US" altLang="zh-CN"/>
              <a:t>Buildroot</a:t>
            </a:r>
            <a:r>
              <a:rPr lang="zh-CN" altLang="en-US"/>
              <a:t>根目录</a:t>
            </a:r>
            <a:endParaRPr lang="en-US" altLang="zh-CN"/>
          </a:p>
          <a:p>
            <a:pPr lvl="2"/>
            <a:r>
              <a:rPr lang="en-US" altLang="zh-CN"/>
              <a:t>make menuconfig</a:t>
            </a:r>
          </a:p>
          <a:p>
            <a:pPr lvl="2"/>
            <a:r>
              <a:rPr lang="zh-CN" altLang="en-US"/>
              <a:t>如图选择</a:t>
            </a:r>
            <a:r>
              <a:rPr lang="en-US" altLang="zh-CN"/>
              <a:t>ffmpeg</a:t>
            </a:r>
          </a:p>
          <a:p>
            <a:pPr lvl="2"/>
            <a:r>
              <a:rPr lang="zh-CN" altLang="en-US"/>
              <a:t>执行</a:t>
            </a:r>
            <a:r>
              <a:rPr lang="en-US" altLang="zh-CN"/>
              <a:t>make</a:t>
            </a:r>
          </a:p>
          <a:p>
            <a:pPr lvl="2"/>
            <a:r>
              <a:rPr lang="zh-CN" altLang="en-US"/>
              <a:t>这会在</a:t>
            </a:r>
            <a:r>
              <a:rPr lang="en-US" altLang="zh-CN"/>
              <a:t>Buildroot</a:t>
            </a:r>
            <a:r>
              <a:rPr lang="zh-CN" altLang="en-US"/>
              <a:t>的</a:t>
            </a:r>
            <a:r>
              <a:rPr lang="en-US" altLang="zh-CN"/>
              <a:t>dl/ffmpeg</a:t>
            </a:r>
            <a:r>
              <a:rPr lang="zh-CN" altLang="en-US"/>
              <a:t>目录下自动下载源码，并编译</a:t>
            </a:r>
            <a:endParaRPr lang="en-US" altLang="zh-CN"/>
          </a:p>
          <a:p>
            <a:pPr lvl="2"/>
            <a:r>
              <a:rPr lang="zh-CN" altLang="en-US"/>
              <a:t>结果保存在</a:t>
            </a:r>
            <a:r>
              <a:rPr lang="en-US" altLang="zh-CN"/>
              <a:t>output/images</a:t>
            </a:r>
            <a:r>
              <a:rPr lang="zh-CN" altLang="en-US"/>
              <a:t>目录下，有</a:t>
            </a:r>
            <a:r>
              <a:rPr lang="en-US" altLang="zh-CN"/>
              <a:t>emmc.img, sdcard.img</a:t>
            </a:r>
            <a:r>
              <a:rPr lang="zh-CN" altLang="en-US"/>
              <a:t>，可以直接烧写到板能的</a:t>
            </a:r>
            <a:r>
              <a:rPr lang="en-US" altLang="zh-CN"/>
              <a:t>EMMC</a:t>
            </a:r>
            <a:r>
              <a:rPr lang="zh-CN" altLang="en-US"/>
              <a:t>或</a:t>
            </a:r>
            <a:r>
              <a:rPr lang="en-US" altLang="zh-CN"/>
              <a:t>SD</a:t>
            </a:r>
            <a:r>
              <a:rPr lang="zh-CN" altLang="en-US"/>
              <a:t>卡上</a:t>
            </a:r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AB4D13-DF4D-4647-BDCC-2588033544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96328" y="740492"/>
            <a:ext cx="5274310" cy="31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en-US"/>
              <a:t>. </a:t>
            </a:r>
            <a:r>
              <a:rPr lang="zh-CN" altLang="en-US"/>
              <a:t>运行</a:t>
            </a:r>
            <a:r>
              <a:rPr lang="en-US" altLang="zh-CN"/>
              <a:t>FFmpeg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348" y="1417308"/>
            <a:ext cx="11160000" cy="4119425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在开发板上安装好</a:t>
            </a:r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后：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执行命令：</a:t>
            </a:r>
            <a:r>
              <a:rPr lang="en-US" altLang="zh-CN">
                <a:latin typeface="Arial" charset="0"/>
              </a:rPr>
              <a:t>ffmpeg -f v4l2 -framerate 10 -i /dev/video1 -q 10  my.mp4</a:t>
            </a:r>
          </a:p>
          <a:p>
            <a:pPr lvl="1"/>
            <a:r>
              <a:rPr lang="zh-CN" altLang="en-US">
                <a:latin typeface="Arial" charset="0"/>
              </a:rPr>
              <a:t>它会把摄像头的数据录制为</a:t>
            </a:r>
            <a:r>
              <a:rPr lang="en-US" altLang="zh-CN">
                <a:latin typeface="Arial" charset="0"/>
              </a:rPr>
              <a:t>my.mp4</a:t>
            </a:r>
          </a:p>
          <a:p>
            <a:pPr lvl="1"/>
            <a:r>
              <a:rPr lang="zh-CN" altLang="en-US">
                <a:latin typeface="Arial" charset="0"/>
              </a:rPr>
              <a:t>把</a:t>
            </a:r>
            <a:r>
              <a:rPr lang="en-US" altLang="zh-CN">
                <a:latin typeface="Arial" charset="0"/>
              </a:rPr>
              <a:t>my.mp4</a:t>
            </a:r>
            <a:r>
              <a:rPr lang="zh-CN" altLang="en-US">
                <a:latin typeface="Arial" charset="0"/>
              </a:rPr>
              <a:t>复制到</a:t>
            </a:r>
            <a:r>
              <a:rPr lang="en-US" altLang="zh-CN">
                <a:latin typeface="Arial" charset="0"/>
              </a:rPr>
              <a:t>PC</a:t>
            </a:r>
            <a:r>
              <a:rPr lang="zh-CN" altLang="en-US">
                <a:latin typeface="Arial" charset="0"/>
              </a:rPr>
              <a:t>机，播放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更多用法：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/>
              <a:t>ffmpeg</a:t>
            </a:r>
            <a:r>
              <a:rPr lang="zh-CN" altLang="en-US"/>
              <a:t>基础使用：</a:t>
            </a:r>
            <a:r>
              <a:rPr lang="en-US" altLang="zh-CN">
                <a:hlinkClick r:id="rId2"/>
              </a:rPr>
              <a:t>https://www.jianshu.com/p/ddafe46827b7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给新手的 </a:t>
            </a:r>
            <a:r>
              <a:rPr lang="en-US" altLang="zh-CN">
                <a:latin typeface="Arial" charset="0"/>
              </a:rPr>
              <a:t>20 </a:t>
            </a:r>
            <a:r>
              <a:rPr lang="zh-CN" altLang="en-US">
                <a:latin typeface="Arial" charset="0"/>
              </a:rPr>
              <a:t>多个 </a:t>
            </a:r>
            <a:r>
              <a:rPr lang="en-US" altLang="zh-CN">
                <a:latin typeface="Arial" charset="0"/>
              </a:rPr>
              <a:t>FFmpeg </a:t>
            </a:r>
            <a:r>
              <a:rPr lang="zh-CN" altLang="en-US">
                <a:latin typeface="Arial" charset="0"/>
              </a:rPr>
              <a:t>命令示例：</a:t>
            </a:r>
            <a:r>
              <a:rPr lang="en-US" altLang="zh-CN">
                <a:hlinkClick r:id="rId3"/>
              </a:rPr>
              <a:t>https://zhuanlan.zhihu.com/p/67878761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建议在</a:t>
            </a:r>
            <a:r>
              <a:rPr lang="en-US" altLang="zh-CN">
                <a:latin typeface="Arial" charset="0"/>
              </a:rPr>
              <a:t>Windows</a:t>
            </a:r>
            <a:r>
              <a:rPr lang="zh-CN" altLang="en-US">
                <a:latin typeface="Arial" charset="0"/>
              </a:rPr>
              <a:t>下练习：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下载</a:t>
            </a:r>
            <a:r>
              <a:rPr lang="en-US" altLang="zh-CN"/>
              <a:t>static</a:t>
            </a:r>
            <a:r>
              <a:rPr lang="zh-CN" altLang="en-US"/>
              <a:t>版本：</a:t>
            </a:r>
            <a:r>
              <a:rPr lang="en-US" altLang="zh-CN">
                <a:hlinkClick r:id="rId4"/>
              </a:rPr>
              <a:t>https://ffmpeg.zeranoe.com/builds/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在命令行中练习</a:t>
            </a:r>
            <a:r>
              <a:rPr lang="en-US" altLang="zh-CN">
                <a:latin typeface="Arial" charset="0"/>
              </a:rPr>
              <a:t>ffmpeg</a:t>
            </a:r>
          </a:p>
          <a:p>
            <a:pPr lvl="1"/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6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F81-3A70-724E-B7E1-D31A2247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/>
              <a:t>视频监控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12B7-A35B-6640-967D-613EC0C87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流媒体方案的实现之</a:t>
            </a:r>
            <a:r>
              <a:rPr lang="en-US" altLang="zh-CN"/>
              <a:t>FFmpeg/</a:t>
            </a:r>
            <a:r>
              <a:rPr lang="zh-CN" altLang="en-US"/>
              <a:t>韦东山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1. </a:t>
            </a:r>
            <a:r>
              <a:rPr lang="zh-CN" altLang="en-US"/>
              <a:t>本节视频移植和使用</a:t>
            </a:r>
            <a:r>
              <a:rPr lang="en-US" altLang="zh-CN"/>
              <a:t>FFmpeg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091" y="4035105"/>
            <a:ext cx="11160000" cy="2306972"/>
          </a:xfrm>
        </p:spPr>
        <p:txBody>
          <a:bodyPr/>
          <a:lstStyle/>
          <a:p>
            <a:pPr lvl="1"/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是什么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一套开源软件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可以记录、转换音视频：可以从摄像头中记录视频，从声卡中记录音频，可以转换为各种格式，保存起来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还可以把各种格式的音视频，转换为流：供在线观看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其他功能：视频截图、加水印、裁剪等等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Mplayer</a:t>
            </a:r>
            <a:r>
              <a:rPr lang="zh-CN" altLang="en-US">
                <a:latin typeface="Arial" charset="0"/>
              </a:rPr>
              <a:t>，</a:t>
            </a:r>
            <a:r>
              <a:rPr lang="en-US" altLang="zh-CN">
                <a:latin typeface="Arial" charset="0"/>
              </a:rPr>
              <a:t>ffplay</a:t>
            </a:r>
            <a:r>
              <a:rPr lang="zh-CN" altLang="en-US">
                <a:latin typeface="Arial" charset="0"/>
              </a:rPr>
              <a:t>，射手播放器，暴风影音，</a:t>
            </a:r>
            <a:r>
              <a:rPr lang="en-US" altLang="zh-CN">
                <a:latin typeface="Arial" charset="0"/>
              </a:rPr>
              <a:t>KMPlayer</a:t>
            </a:r>
            <a:r>
              <a:rPr lang="zh-CN" altLang="en-US">
                <a:latin typeface="Arial" charset="0"/>
              </a:rPr>
              <a:t>，</a:t>
            </a:r>
            <a:r>
              <a:rPr lang="en-US" altLang="zh-CN">
                <a:latin typeface="Arial" charset="0"/>
              </a:rPr>
              <a:t>QQ</a:t>
            </a:r>
            <a:r>
              <a:rPr lang="zh-CN" altLang="en-US">
                <a:latin typeface="Arial" charset="0"/>
              </a:rPr>
              <a:t>影音等视频频播放器的内核就是 </a:t>
            </a:r>
            <a:r>
              <a:rPr lang="en-US" altLang="zh-CN">
                <a:latin typeface="Arial" charset="0"/>
              </a:rPr>
              <a:t>FFmpeg</a:t>
            </a:r>
          </a:p>
          <a:p>
            <a:pPr lvl="2"/>
            <a:r>
              <a:rPr lang="zh-CN" altLang="en-US">
                <a:latin typeface="Arial" charset="0"/>
              </a:rPr>
              <a:t>格式工厂的内核也是</a:t>
            </a:r>
            <a:r>
              <a:rPr lang="en-US" altLang="zh-CN">
                <a:latin typeface="Arial" charset="0"/>
              </a:rPr>
              <a:t>FFmpeg</a:t>
            </a:r>
          </a:p>
          <a:p>
            <a:pPr lvl="1"/>
            <a:r>
              <a:rPr lang="en-US" altLang="zh-CN"/>
              <a:t>TE</a:t>
            </a:r>
            <a:r>
              <a:rPr lang="zh-CN" altLang="en-US"/>
              <a:t>公司是全方位的连接器提供商：</a:t>
            </a:r>
            <a:r>
              <a:rPr lang="en-US" altLang="zh-CN">
                <a:hlinkClick r:id="rId2"/>
              </a:rPr>
              <a:t>https://www.te.com.cn/</a:t>
            </a:r>
            <a:endParaRPr lang="en-US" altLang="zh-CN"/>
          </a:p>
          <a:p>
            <a:pPr marL="228600" lvl="1" indent="0">
              <a:buNone/>
            </a:pP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8EAA18-D516-4E3E-B581-9114A882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8" y="819406"/>
            <a:ext cx="10130195" cy="30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2. </a:t>
            </a:r>
            <a:r>
              <a:rPr lang="en-US" altLang="zh-CN"/>
              <a:t>FFmpeg</a:t>
            </a:r>
            <a:r>
              <a:rPr lang="zh-CN" altLang="en-US"/>
              <a:t>的简易理解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850BAF-5C89-4802-94ED-51FC696B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69" y="1114448"/>
            <a:ext cx="8088526" cy="34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2369CFE-84FA-4490-93BC-F44AB23864EA}"/>
              </a:ext>
            </a:extLst>
          </p:cNvPr>
          <p:cNvSpPr txBox="1">
            <a:spLocks/>
          </p:cNvSpPr>
          <p:nvPr/>
        </p:nvSpPr>
        <p:spPr>
          <a:xfrm>
            <a:off x="655148" y="738231"/>
            <a:ext cx="11160000" cy="2281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误区：我们以为</a:t>
            </a:r>
            <a:r>
              <a:rPr lang="en-US" altLang="zh-CN">
                <a:latin typeface="Arial" charset="0"/>
              </a:rPr>
              <a:t>mp4</a:t>
            </a:r>
            <a:r>
              <a:rPr lang="zh-CN" altLang="en-US">
                <a:latin typeface="Arial" charset="0"/>
              </a:rPr>
              <a:t>就代表了音频、视频的压缩格式，其实不是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Mp4</a:t>
            </a:r>
            <a:r>
              <a:rPr lang="zh-CN" altLang="en-US">
                <a:latin typeface="Arial" charset="0"/>
              </a:rPr>
              <a:t>只是一种封装格式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里面有音频数据、视频数据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音频数据有自己的压缩格式，还不止一种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视频数据也有自己的压缩格式，还不止一种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参考文章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视音频编解码技术零基础学习方法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https://blog.csdn.net/leixiaohua1020/article/details/18893769</a:t>
            </a:r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C869EE-AE5A-48DA-AE91-90BC82AE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053591"/>
            <a:ext cx="10220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83C5C59-3F9E-40C3-8EF5-2817206693D6}"/>
              </a:ext>
            </a:extLst>
          </p:cNvPr>
          <p:cNvSpPr txBox="1">
            <a:spLocks/>
          </p:cNvSpPr>
          <p:nvPr/>
        </p:nvSpPr>
        <p:spPr>
          <a:xfrm>
            <a:off x="516000" y="302005"/>
            <a:ext cx="11160000" cy="2281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从摄像头得到的原始数据太大，不易传输，需要压缩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压缩的方法有很多种：格式不同，编码器不同，这里对应视频编码器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从声卡得到的原始数据太大，不易传输，需要压缩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压缩的方法有很多种：格式不同，编码器不同，这里对应音频编码器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把这些压缩后，即编码后的视频数据、音频数据合并在一起：复用、</a:t>
            </a:r>
            <a:r>
              <a:rPr lang="en-US" altLang="zh-CN">
                <a:latin typeface="Arial" charset="0"/>
              </a:rPr>
              <a:t>MUX</a:t>
            </a:r>
            <a:r>
              <a:rPr lang="zh-CN" altLang="en-US">
                <a:latin typeface="Arial" charset="0"/>
              </a:rPr>
              <a:t>，就得到了</a:t>
            </a:r>
            <a:r>
              <a:rPr lang="en-US" altLang="zh-CN">
                <a:latin typeface="Arial" charset="0"/>
              </a:rPr>
              <a:t>MP4</a:t>
            </a:r>
            <a:r>
              <a:rPr lang="zh-CN" altLang="en-US">
                <a:latin typeface="Arial" charset="0"/>
              </a:rPr>
              <a:t>等文件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参考文章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视音频编解码技术零基础学习方法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https://blog.csdn.net/leixiaohua1020/article/details/18893769</a:t>
            </a:r>
          </a:p>
          <a:p>
            <a:pPr lvl="1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6AE6DE-B051-444B-B293-E4BD022C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4" y="2592198"/>
            <a:ext cx="10191750" cy="38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6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F76827-2753-45BD-85A1-07D9CAA4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4" y="2645416"/>
            <a:ext cx="10239375" cy="3257550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366801B-EFF1-4A87-8698-421CB6F5C10C}"/>
              </a:ext>
            </a:extLst>
          </p:cNvPr>
          <p:cNvSpPr txBox="1">
            <a:spLocks/>
          </p:cNvSpPr>
          <p:nvPr/>
        </p:nvSpPr>
        <p:spPr>
          <a:xfrm>
            <a:off x="516000" y="302005"/>
            <a:ext cx="11160000" cy="2281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从摄像头得到的原始数据太大，不易传输，需要压缩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压缩的方法有很多种：格式不同，编码器不同，这里对应视频编码器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从声卡得到的原始数据太大，不易传输，需要压缩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压缩的方法有很多种：格式不同，编码器不同，这里对应音频编码器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把这些压缩后，即编码后的视频数据、音频数据合并在一起：复用、</a:t>
            </a:r>
            <a:r>
              <a:rPr lang="en-US" altLang="zh-CN">
                <a:latin typeface="Arial" charset="0"/>
              </a:rPr>
              <a:t>MUX</a:t>
            </a:r>
            <a:r>
              <a:rPr lang="zh-CN" altLang="en-US">
                <a:latin typeface="Arial" charset="0"/>
              </a:rPr>
              <a:t>，就得到了</a:t>
            </a:r>
            <a:r>
              <a:rPr lang="en-US" altLang="zh-CN">
                <a:latin typeface="Arial" charset="0"/>
              </a:rPr>
              <a:t>MP4</a:t>
            </a:r>
            <a:r>
              <a:rPr lang="zh-CN" altLang="en-US">
                <a:latin typeface="Arial" charset="0"/>
              </a:rPr>
              <a:t>等文件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参考文章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视音频编解码技术零基础学习方法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https://blog.csdn.net/leixiaohua1020/article/details/18893769</a:t>
            </a:r>
          </a:p>
          <a:p>
            <a:pPr lvl="1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/>
              <a:t>. </a:t>
            </a:r>
            <a:r>
              <a:rPr lang="en-US" altLang="zh-CN"/>
              <a:t>FFmpeg</a:t>
            </a:r>
            <a:r>
              <a:rPr lang="zh-CN" altLang="en-US"/>
              <a:t>的组成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4430905-57CC-474B-A73D-72641413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87665"/>
              </p:ext>
            </p:extLst>
          </p:nvPr>
        </p:nvGraphicFramePr>
        <p:xfrm>
          <a:off x="1229210" y="2389075"/>
          <a:ext cx="932413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45">
                  <a:extLst>
                    <a:ext uri="{9D8B030D-6E8A-4147-A177-3AD203B41FA5}">
                      <a16:colId xmlns:a16="http://schemas.microsoft.com/office/drawing/2014/main" val="2255904138"/>
                    </a:ext>
                  </a:extLst>
                </a:gridCol>
                <a:gridCol w="7279394">
                  <a:extLst>
                    <a:ext uri="{9D8B030D-6E8A-4147-A177-3AD203B41FA5}">
                      <a16:colId xmlns:a16="http://schemas.microsoft.com/office/drawing/2014/main" val="253664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libavformat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用于音视频封装格式的处理：生成、解析；</a:t>
                      </a:r>
                      <a:endParaRPr lang="en-US" altLang="zh-CN"/>
                    </a:p>
                    <a:p>
                      <a:r>
                        <a:rPr lang="zh-CN" altLang="en-US"/>
                        <a:t>含有</a:t>
                      </a:r>
                      <a:r>
                        <a:rPr lang="en-US" altLang="zh-CN"/>
                        <a:t>muxer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demuxer</a:t>
                      </a:r>
                      <a:r>
                        <a:rPr lang="zh-CN" altLang="en-US"/>
                        <a:t>库：复用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音视频合并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、解复用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音视频分开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2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libavcodec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音频、视频编码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压缩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、解码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解压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libavutil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包含一些公共的工具函数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9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libswscale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用于视频场景比例缩放、色彩映射转换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libpostproc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用于后期效果处理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7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ffmpeg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命令行工具，用来对视频文件转换格式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57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ffsever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多媒体实时广播流服务器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8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ffplay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一个简单的播放器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48398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5591A2-9093-4DF6-92E3-A6F20BF1471A}"/>
              </a:ext>
            </a:extLst>
          </p:cNvPr>
          <p:cNvSpPr txBox="1">
            <a:spLocks/>
          </p:cNvSpPr>
          <p:nvPr/>
        </p:nvSpPr>
        <p:spPr>
          <a:xfrm>
            <a:off x="514840" y="1109289"/>
            <a:ext cx="11160000" cy="989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参考文章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ffmpeg </a:t>
            </a:r>
            <a:r>
              <a:rPr lang="zh-CN" altLang="en-US">
                <a:latin typeface="Arial" charset="0"/>
              </a:rPr>
              <a:t>基本用法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hlinkClick r:id="rId2"/>
              </a:rPr>
              <a:t>https://www.jianshu.com/p/3c8c4a892f3c</a:t>
            </a:r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en-US"/>
              <a:t>. </a:t>
            </a:r>
            <a:r>
              <a:rPr lang="en-US" altLang="zh-CN"/>
              <a:t>FFmpeg</a:t>
            </a:r>
            <a:r>
              <a:rPr lang="zh-CN" altLang="en-US"/>
              <a:t>的重要概念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4430905-57CC-474B-A73D-72641413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8426"/>
              </p:ext>
            </p:extLst>
          </p:nvPr>
        </p:nvGraphicFramePr>
        <p:xfrm>
          <a:off x="1187265" y="2699468"/>
          <a:ext cx="932413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617">
                  <a:extLst>
                    <a:ext uri="{9D8B030D-6E8A-4147-A177-3AD203B41FA5}">
                      <a16:colId xmlns:a16="http://schemas.microsoft.com/office/drawing/2014/main" val="2255904138"/>
                    </a:ext>
                  </a:extLst>
                </a:gridCol>
                <a:gridCol w="6459522">
                  <a:extLst>
                    <a:ext uri="{9D8B030D-6E8A-4147-A177-3AD203B41FA5}">
                      <a16:colId xmlns:a16="http://schemas.microsoft.com/office/drawing/2014/main" val="253664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容器</a:t>
                      </a:r>
                      <a:r>
                        <a:rPr lang="en-US" altLang="zh-CN"/>
                        <a:t>(Container)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容器就是一种文件格式，比如</a:t>
                      </a:r>
                      <a:r>
                        <a:rPr lang="en-US" altLang="zh-CN"/>
                        <a:t>flv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mp4</a:t>
                      </a:r>
                      <a:r>
                        <a:rPr lang="zh-CN" altLang="en-US"/>
                        <a:t>等</a:t>
                      </a:r>
                      <a:endParaRPr lang="en-US" altLang="zh-CN"/>
                    </a:p>
                    <a:p>
                      <a:r>
                        <a:rPr lang="zh-CN" altLang="en-US"/>
                        <a:t>容器里面还有多种流：音频、视频等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2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流</a:t>
                      </a:r>
                      <a:r>
                        <a:rPr lang="en-US" altLang="zh-CN"/>
                        <a:t>(Stream)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r>
                        <a:rPr lang="zh-CN" altLang="en-US"/>
                        <a:t>种流：音频，视频，字幕，附件，数据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帧</a:t>
                      </a:r>
                      <a:r>
                        <a:rPr lang="en-US" altLang="zh-CN"/>
                        <a:t>(Frame)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帧代表一幅静止的图像，分为</a:t>
                      </a:r>
                      <a:r>
                        <a:rPr lang="en-US" altLang="zh-CN"/>
                        <a:t>I</a:t>
                      </a:r>
                      <a:r>
                        <a:rPr lang="zh-CN" altLang="en-US"/>
                        <a:t>帧，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帧，</a:t>
                      </a:r>
                      <a:r>
                        <a:rPr lang="en-US" altLang="zh-CN"/>
                        <a:t>B</a:t>
                      </a:r>
                      <a:r>
                        <a:rPr lang="zh-CN" altLang="en-US"/>
                        <a:t>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9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编解码器</a:t>
                      </a:r>
                      <a:r>
                        <a:rPr lang="en-US" altLang="zh-CN"/>
                        <a:t>(Codec)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对音视频进行压缩或者解压缩</a:t>
                      </a:r>
                      <a:endParaRPr lang="en-US" altLang="zh-CN"/>
                    </a:p>
                    <a:p>
                      <a:r>
                        <a:rPr lang="en-US" altLang="zh-CN"/>
                        <a:t>CODEC =COde </a:t>
                      </a:r>
                      <a:r>
                        <a:rPr lang="zh-CN" altLang="en-US"/>
                        <a:t>（编码） </a:t>
                      </a:r>
                      <a:r>
                        <a:rPr lang="en-US" altLang="zh-CN"/>
                        <a:t>+ DECode</a:t>
                      </a:r>
                      <a:r>
                        <a:rPr lang="zh-CN" altLang="en-US"/>
                        <a:t>（解码）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复用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解复用</a:t>
                      </a:r>
                      <a:r>
                        <a:rPr lang="en-US" altLang="zh-CN"/>
                        <a:t>(mux/demux)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把不同的流按放入容器，叫做复用（</a:t>
                      </a:r>
                      <a:r>
                        <a:rPr lang="en-US" altLang="zh-CN"/>
                        <a:t>mux</a:t>
                      </a:r>
                      <a:r>
                        <a:rPr lang="zh-CN" altLang="en-US"/>
                        <a:t>）</a:t>
                      </a:r>
                    </a:p>
                    <a:p>
                      <a:r>
                        <a:rPr lang="zh-CN" altLang="en-US"/>
                        <a:t>把不同的流从某种容器中解析出来，叫做解复用</a:t>
                      </a:r>
                      <a:r>
                        <a:rPr lang="en-US" altLang="zh-CN"/>
                        <a:t>(demux)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79210"/>
                  </a:ext>
                </a:extLst>
              </a:tr>
            </a:tbl>
          </a:graphicData>
        </a:graphic>
      </p:graphicFrame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6605F1F-16D2-4671-9A48-8EBEB4E0D14D}"/>
              </a:ext>
            </a:extLst>
          </p:cNvPr>
          <p:cNvSpPr txBox="1">
            <a:spLocks/>
          </p:cNvSpPr>
          <p:nvPr/>
        </p:nvSpPr>
        <p:spPr>
          <a:xfrm>
            <a:off x="514840" y="1109289"/>
            <a:ext cx="11160000" cy="989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参考文章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ffmpeg </a:t>
            </a:r>
            <a:r>
              <a:rPr lang="zh-CN" altLang="en-US">
                <a:latin typeface="Arial" charset="0"/>
              </a:rPr>
              <a:t>基本用法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hlinkClick r:id="rId2"/>
              </a:rPr>
              <a:t>https://www.jianshu.com/p/3c8c4a892f3c</a:t>
            </a:r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475"/>
      </p:ext>
    </p:extLst>
  </p:cSld>
  <p:clrMapOvr>
    <a:masterClrMapping/>
  </p:clrMapOvr>
</p:sld>
</file>

<file path=ppt/theme/theme1.xml><?xml version="1.0" encoding="utf-8"?>
<a:theme xmlns:a="http://schemas.openxmlformats.org/drawingml/2006/main" name="TE PowerPoint 16:9">
  <a:themeElements>
    <a:clrScheme name="New">
      <a:dk1>
        <a:srgbClr val="666666"/>
      </a:dk1>
      <a:lt1>
        <a:srgbClr val="FFFFFF"/>
      </a:lt1>
      <a:dk2>
        <a:srgbClr val="FFFFFF"/>
      </a:dk2>
      <a:lt2>
        <a:srgbClr val="E98300"/>
      </a:lt2>
      <a:accent1>
        <a:srgbClr val="E98300"/>
      </a:accent1>
      <a:accent2>
        <a:srgbClr val="666666"/>
      </a:accent2>
      <a:accent3>
        <a:srgbClr val="0066A1"/>
      </a:accent3>
      <a:accent4>
        <a:srgbClr val="3CB7E3"/>
      </a:accent4>
      <a:accent5>
        <a:srgbClr val="FCD350"/>
      </a:accent5>
      <a:accent6>
        <a:srgbClr val="CD202C"/>
      </a:accent6>
      <a:hlink>
        <a:srgbClr val="0066A1"/>
      </a:hlink>
      <a:folHlink>
        <a:srgbClr val="0066A1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owerPoint-Template-v5" id="{D696D5F3-F1B9-9745-9291-AEFFBCD72A93}" vid="{859C3583-122F-AA49-A05E-322B101CE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Brand-PowerPoint-Template-2020</Template>
  <TotalTime>1778</TotalTime>
  <Words>1112</Words>
  <Application>Microsoft Office PowerPoint</Application>
  <PresentationFormat>宽屏</PresentationFormat>
  <Paragraphs>209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TE PowerPoint 16:9</vt:lpstr>
      <vt:lpstr>无限连动，尽在其中</vt:lpstr>
      <vt:lpstr>视频监控    </vt:lpstr>
      <vt:lpstr>1. 本节视频移植和使用FFmpeg</vt:lpstr>
      <vt:lpstr>2. FFmpeg的简易理解</vt:lpstr>
      <vt:lpstr>PowerPoint 演示文稿</vt:lpstr>
      <vt:lpstr>PowerPoint 演示文稿</vt:lpstr>
      <vt:lpstr>PowerPoint 演示文稿</vt:lpstr>
      <vt:lpstr>3. FFmpeg的组成</vt:lpstr>
      <vt:lpstr>4. FFmpeg的重要概念</vt:lpstr>
      <vt:lpstr>5. FFmpeg处理音视频的过程</vt:lpstr>
      <vt:lpstr>6. FFmpeg的常用参数</vt:lpstr>
      <vt:lpstr>7. 移植FFmpeg</vt:lpstr>
      <vt:lpstr>8. 运行FFmpeg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Jingjing</dc:creator>
  <cp:keywords/>
  <dc:description/>
  <cp:lastModifiedBy>韦 东山</cp:lastModifiedBy>
  <cp:revision>190</cp:revision>
  <cp:lastPrinted>2020-02-21T12:21:24Z</cp:lastPrinted>
  <dcterms:created xsi:type="dcterms:W3CDTF">2020-03-16T15:00:53Z</dcterms:created>
  <dcterms:modified xsi:type="dcterms:W3CDTF">2020-04-06T04:07:57Z</dcterms:modified>
  <cp:category>2020 - Version 1</cp:category>
</cp:coreProperties>
</file>