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328" r:id="rId2"/>
    <p:sldId id="329" r:id="rId3"/>
    <p:sldId id="314" r:id="rId4"/>
    <p:sldId id="327" r:id="rId5"/>
    <p:sldId id="326" r:id="rId6"/>
    <p:sldId id="320" r:id="rId7"/>
    <p:sldId id="321" r:id="rId8"/>
    <p:sldId id="322" r:id="rId9"/>
    <p:sldId id="323" r:id="rId10"/>
    <p:sldId id="324" r:id="rId11"/>
    <p:sldId id="32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66666"/>
    <a:srgbClr val="404040"/>
    <a:srgbClr val="888888"/>
    <a:srgbClr val="F2F2F2"/>
    <a:srgbClr val="E7E6E6"/>
    <a:srgbClr val="919195"/>
    <a:srgbClr val="F1931C"/>
    <a:srgbClr val="94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72" y="96"/>
      </p:cViewPr>
      <p:guideLst>
        <p:guide orient="horz" pos="2160"/>
        <p:guide pos="3840"/>
        <p:guide pos="7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B761-8CEB-478F-A91B-E0F6FC4C387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08AE3-7EFC-4A01-B213-ADA2E1E4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C75BEF1C-E970-1146-B430-D64CC68DF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Primary: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37072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312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302389"/>
            <a:ext cx="5400000" cy="499681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4348" y="1331268"/>
            <a:ext cx="5400000" cy="4963206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1369770"/>
            <a:ext cx="5400000" cy="2834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4348" y="1369770"/>
            <a:ext cx="5400000" cy="283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n-US" sz="2000" b="1" dirty="0" smtClean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27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4348" y="987426"/>
            <a:ext cx="6480000" cy="5311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41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19"/>
            <a:ext cx="4320000" cy="124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94348" y="975499"/>
            <a:ext cx="6480000" cy="5323701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50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4320000" cy="12435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512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B2664959-46D8-054F-8588-033E387479F3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on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09055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8"/>
            <a:ext cx="347609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WHEN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TECHNOLOGY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CONNECTS,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SO DOES HUMANITY.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35011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1768B1-9049-DA4B-AA41-3700BA61B7D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871" y="3463925"/>
            <a:ext cx="4200144" cy="3392424"/>
          </a:xfrm>
          <a:prstGeom prst="rect">
            <a:avLst/>
          </a:prstGeom>
        </p:spPr>
      </p:pic>
      <p:pic>
        <p:nvPicPr>
          <p:cNvPr id="7" name="Picture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423E103-45C5-C544-AE70-25DAFC51AC46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0"/>
            <a:ext cx="7242048" cy="34015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Alternate: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E20C4E08-39C7-6C4D-814F-E8A69CA4BC1A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023" y="3465576"/>
            <a:ext cx="2966977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268819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ANY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CONNECTION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CAN CHANGE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THE WORLD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414618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5182700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CONNECT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LIKE THE WORLD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DEPENDS ON IT.</a:t>
            </a:r>
          </a:p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BECAUSE IT DOES.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1440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Single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14349" y="1296543"/>
            <a:ext cx="11160000" cy="4989957"/>
          </a:xfrm>
          <a:prstGeom prst="rect">
            <a:avLst/>
          </a:prstGeom>
        </p:spPr>
        <p:txBody>
          <a:bodyPr>
            <a:noAutofit/>
          </a:bodyPr>
          <a:lstStyle>
            <a:lvl2pPr marL="457200" indent="-228600">
              <a:tabLst/>
              <a:defRPr/>
            </a:lvl2pPr>
            <a:lvl3pPr marL="866775" indent="-2222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015" y="6403974"/>
            <a:ext cx="426914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4349" y="1717964"/>
            <a:ext cx="11160000" cy="457651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18"/>
            <a:ext cx="98298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 in Arial Bold 28pt, Max Two Lines,</a:t>
            </a:r>
            <a:br>
              <a:rPr lang="en-US" dirty="0"/>
            </a:br>
            <a:r>
              <a:rPr lang="en-US" dirty="0"/>
              <a:t>Title Case. </a:t>
            </a:r>
          </a:p>
        </p:txBody>
      </p:sp>
    </p:spTree>
    <p:extLst>
      <p:ext uri="{BB962C8B-B14F-4D97-AF65-F5344CB8AC3E}">
        <p14:creationId xmlns:p14="http://schemas.microsoft.com/office/powerpoint/2010/main" val="3559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F696E4D-4639-6D4F-9554-69F1535083D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See following slide for example.</a:t>
            </a:r>
          </a:p>
        </p:txBody>
      </p:sp>
    </p:spTree>
    <p:extLst>
      <p:ext uri="{BB962C8B-B14F-4D97-AF65-F5344CB8AC3E}">
        <p14:creationId xmlns:p14="http://schemas.microsoft.com/office/powerpoint/2010/main" val="6172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 person sitting at a table&#10;&#10;Description automatically generated">
            <a:extLst>
              <a:ext uri="{FF2B5EF4-FFF2-40B4-BE49-F238E27FC236}">
                <a16:creationId xmlns:a16="http://schemas.microsoft.com/office/drawing/2014/main" id="{A69CF6D3-79AF-F547-8DD0-502D1C18E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74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46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4419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FB4610-7AB1-DE45-895B-A160C586AA5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A81C1CC2-597F-764A-8A90-3F8C75B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655820"/>
            <a:ext cx="9880228" cy="4737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A6548F-1EDA-3849-A0DE-A334F27F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7" y="1296543"/>
            <a:ext cx="11156400" cy="496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B28405B-4E36-3749-A149-C32150EE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365" y="6400800"/>
            <a:ext cx="426914" cy="4297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 anchorCtr="1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C5401-B794-1C4D-A638-798EB2B93A3B}"/>
              </a:ext>
            </a:extLst>
          </p:cNvPr>
          <p:cNvSpPr txBox="1"/>
          <p:nvPr userDrawn="1"/>
        </p:nvSpPr>
        <p:spPr>
          <a:xfrm>
            <a:off x="1011514" y="6502165"/>
            <a:ext cx="10255926" cy="1932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2020 TE Connectivity.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Confidential &amp; Proprietary. Do not reproduce or distribute externally including non-authorized representatives and distributors. </a:t>
            </a:r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sustainable future by limiting print copies, and recycling paper.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99BD22-669C-A241-B1AD-864FE94B365C}"/>
              </a:ext>
            </a:extLst>
          </p:cNvPr>
          <p:cNvCxnSpPr>
            <a:cxnSpLocks/>
          </p:cNvCxnSpPr>
          <p:nvPr userDrawn="1"/>
        </p:nvCxnSpPr>
        <p:spPr>
          <a:xfrm>
            <a:off x="0" y="6851527"/>
            <a:ext cx="121920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7" r:id="rId2"/>
    <p:sldLayoutId id="2147483662" r:id="rId3"/>
    <p:sldLayoutId id="2147483735" r:id="rId4"/>
    <p:sldLayoutId id="2147483716" r:id="rId5"/>
    <p:sldLayoutId id="2147483744" r:id="rId6"/>
    <p:sldLayoutId id="2147483742" r:id="rId7"/>
    <p:sldLayoutId id="2147483748" r:id="rId8"/>
    <p:sldLayoutId id="2147483741" r:id="rId9"/>
    <p:sldLayoutId id="2147483749" r:id="rId10"/>
    <p:sldLayoutId id="2147483750" r:id="rId11"/>
    <p:sldLayoutId id="2147483664" r:id="rId12"/>
    <p:sldLayoutId id="2147483665" r:id="rId13"/>
    <p:sldLayoutId id="2147483668" r:id="rId14"/>
    <p:sldLayoutId id="2147483669" r:id="rId15"/>
    <p:sldLayoutId id="2147483745" r:id="rId16"/>
    <p:sldLayoutId id="2147483746" r:id="rId17"/>
    <p:sldLayoutId id="2147483743" r:id="rId18"/>
    <p:sldLayoutId id="2147483738" r:id="rId19"/>
    <p:sldLayoutId id="2147483739" r:id="rId20"/>
    <p:sldLayoutId id="2147483740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.com.c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2417d8ee5b6" TargetMode="External"/><Relationship Id="rId2" Type="http://schemas.openxmlformats.org/officeDocument/2006/relationships/hyperlink" Target="https://www.cnblogs.com/saysmy/p/7851911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96" y="1990798"/>
            <a:ext cx="11255407" cy="457200"/>
          </a:xfrm>
        </p:spPr>
        <p:txBody>
          <a:bodyPr/>
          <a:lstStyle/>
          <a:p>
            <a:pPr algn="ctr"/>
            <a:r>
              <a:rPr lang="zh-CN" altLang="en-US"/>
              <a:t>无限连动，尽在其中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567" y="3590488"/>
            <a:ext cx="11160000" cy="276837"/>
          </a:xfrm>
        </p:spPr>
        <p:txBody>
          <a:bodyPr/>
          <a:lstStyle/>
          <a:p>
            <a:pPr marL="644525" lvl="2" indent="0" algn="ctr">
              <a:buNone/>
            </a:pPr>
            <a:r>
              <a:rPr lang="zh-CN" altLang="en-US"/>
              <a:t>受</a:t>
            </a:r>
            <a:r>
              <a:rPr lang="en-US" altLang="zh-CN"/>
              <a:t>TE</a:t>
            </a:r>
            <a:r>
              <a:rPr lang="zh-CN" altLang="en-US"/>
              <a:t>和达尔闻的邀约，我将为大家分享“视频监控方案”系列课程</a:t>
            </a:r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2561" y="795642"/>
            <a:ext cx="5977079" cy="5406995"/>
          </a:xfrm>
        </p:spPr>
        <p:txBody>
          <a:bodyPr/>
          <a:lstStyle/>
          <a:p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：</a:t>
            </a:r>
            <a:endParaRPr lang="en-US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Real Time Messaging Protocol</a:t>
            </a:r>
          </a:p>
          <a:p>
            <a:pPr lvl="1"/>
            <a:r>
              <a:rPr lang="en-US" altLang="zh-CN">
                <a:latin typeface="Arial" charset="0"/>
              </a:rPr>
              <a:t>Adobe</a:t>
            </a:r>
            <a:r>
              <a:rPr lang="zh-CN" altLang="en-US">
                <a:latin typeface="Arial" charset="0"/>
              </a:rPr>
              <a:t>公司出品，需要</a:t>
            </a:r>
            <a:r>
              <a:rPr lang="en-US" altLang="zh-CN">
                <a:latin typeface="Arial" charset="0"/>
              </a:rPr>
              <a:t>Flash player</a:t>
            </a:r>
            <a:r>
              <a:rPr lang="zh-CN" altLang="en-US">
                <a:latin typeface="Arial" charset="0"/>
              </a:rPr>
              <a:t>才能观看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延时小，适合直播</a:t>
            </a:r>
            <a:endParaRPr lang="en-US" altLang="zh-CN">
              <a:latin typeface="Arial" charset="0"/>
            </a:endParaRPr>
          </a:p>
          <a:p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</a:t>
            </a:r>
            <a:r>
              <a:rPr lang="en-US" altLang="zh-CN">
                <a:latin typeface="Arial" charset="0"/>
              </a:rPr>
              <a:t>HTPP</a:t>
            </a:r>
            <a:r>
              <a:rPr lang="zh-CN" altLang="en-US">
                <a:latin typeface="Arial" charset="0"/>
              </a:rPr>
              <a:t>上实现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，传输的数据跟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一样都是</a:t>
            </a:r>
            <a:r>
              <a:rPr lang="en-US" altLang="zh-CN">
                <a:latin typeface="Arial" charset="0"/>
              </a:rPr>
              <a:t>flv</a:t>
            </a:r>
            <a:r>
              <a:rPr lang="zh-CN" altLang="en-US">
                <a:latin typeface="Arial" charset="0"/>
              </a:rPr>
              <a:t>文件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B</a:t>
            </a:r>
            <a:r>
              <a:rPr lang="zh-CN" altLang="en-US"/>
              <a:t>站开源了</a:t>
            </a:r>
            <a:r>
              <a:rPr lang="en-US" altLang="zh-CN"/>
              <a:t>flv.js</a:t>
            </a:r>
            <a:r>
              <a:rPr lang="zh-CN" altLang="en-US"/>
              <a:t>，实现了纯</a:t>
            </a:r>
            <a:r>
              <a:rPr lang="en-US" altLang="zh-CN"/>
              <a:t>HTML5</a:t>
            </a:r>
            <a:r>
              <a:rPr lang="zh-CN" altLang="en-US"/>
              <a:t>观看直播，不再需要</a:t>
            </a:r>
            <a:r>
              <a:rPr lang="en-US" altLang="zh-CN"/>
              <a:t>Flash player</a:t>
            </a:r>
          </a:p>
          <a:p>
            <a:pPr lvl="1"/>
            <a:r>
              <a:rPr lang="zh-CN" altLang="en-US">
                <a:latin typeface="Arial" charset="0"/>
              </a:rPr>
              <a:t>延时小，适合直播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只能做直播，而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可以实现更多操作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但是</a:t>
            </a:r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通过</a:t>
            </a:r>
            <a:r>
              <a:rPr lang="en-US" altLang="zh-CN">
                <a:latin typeface="Arial" charset="0"/>
              </a:rPr>
              <a:t>Http 80</a:t>
            </a:r>
            <a:r>
              <a:rPr lang="zh-CN" altLang="en-US">
                <a:latin typeface="Arial" charset="0"/>
              </a:rPr>
              <a:t>端口传输，穿透性强</a:t>
            </a:r>
            <a:endParaRPr lang="en-US" altLang="zh-CN">
              <a:latin typeface="Arial" charset="0"/>
            </a:endParaRPr>
          </a:p>
          <a:p>
            <a:r>
              <a:rPr lang="en-US" altLang="zh-CN">
                <a:latin typeface="Arial" charset="0"/>
              </a:rPr>
              <a:t>HLS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HTTP Live Streaming</a:t>
            </a:r>
          </a:p>
          <a:p>
            <a:pPr lvl="1"/>
            <a:r>
              <a:rPr lang="en-US" altLang="zh-CN">
                <a:latin typeface="Arial" charset="0"/>
              </a:rPr>
              <a:t>Apple</a:t>
            </a:r>
            <a:r>
              <a:rPr lang="zh-CN" altLang="en-US">
                <a:latin typeface="Arial" charset="0"/>
              </a:rPr>
              <a:t>出品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延时大，适合看视频，不适合直播</a:t>
            </a:r>
            <a:endParaRPr lang="en-US" altLang="zh-CN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36C9-53A3-4429-A38A-C3169F8B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64" y="3736974"/>
            <a:ext cx="6505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0" y="345523"/>
            <a:ext cx="9829800" cy="457200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en-US"/>
              <a:t>. </a:t>
            </a:r>
            <a:r>
              <a:rPr lang="zh-CN" altLang="en-US"/>
              <a:t>流媒体服务：两端加一服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FD2D2EC-E1B2-43B4-B5E2-9E5CE270020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16843" y="4411298"/>
            <a:ext cx="5977079" cy="1385496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注意：</a:t>
            </a:r>
            <a:endParaRPr lang="en-US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可以用在双端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HTTPFLV 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HLS </a:t>
            </a:r>
            <a:r>
              <a:rPr lang="zh-CN" altLang="en-US">
                <a:latin typeface="Arial" charset="0"/>
              </a:rPr>
              <a:t>只能用在拉流端</a:t>
            </a:r>
            <a:endParaRPr lang="en-US" altLang="zh-CN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5A6785-9E55-42C2-A635-17C0C8EF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08" y="1152519"/>
            <a:ext cx="10130195" cy="30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6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55BFB41-B611-427C-929F-8DC4E8D6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0" y="346046"/>
            <a:ext cx="9829800" cy="457200"/>
          </a:xfrm>
        </p:spPr>
        <p:txBody>
          <a:bodyPr/>
          <a:lstStyle/>
          <a:p>
            <a:r>
              <a:rPr lang="zh-CN" altLang="en-US"/>
              <a:t>本课程内容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E9F0039-3D45-4F72-A922-E23B0FBF284B}"/>
              </a:ext>
            </a:extLst>
          </p:cNvPr>
          <p:cNvSpPr txBox="1">
            <a:spLocks/>
          </p:cNvSpPr>
          <p:nvPr/>
        </p:nvSpPr>
        <p:spPr>
          <a:xfrm>
            <a:off x="514840" y="917438"/>
            <a:ext cx="11160000" cy="5594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775" indent="-2222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Arial" charset="0"/>
              </a:rPr>
              <a:t>第</a:t>
            </a:r>
            <a:r>
              <a:rPr lang="en-US" altLang="zh-CN" sz="1400">
                <a:latin typeface="Arial" charset="0"/>
              </a:rPr>
              <a:t>1</a:t>
            </a:r>
            <a:r>
              <a:rPr lang="zh-CN" altLang="en-US" sz="1400">
                <a:latin typeface="Arial" charset="0"/>
              </a:rPr>
              <a:t>节：</a:t>
            </a:r>
            <a:r>
              <a:rPr lang="zh-CN" altLang="zh-CN" sz="1400"/>
              <a:t>视频监控方案介绍</a:t>
            </a:r>
            <a:endParaRPr lang="en-US" sz="1400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介绍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种方案，一种可以运行在低性能的板子上，另一种是热门的流媒体方案</a:t>
            </a:r>
            <a:endParaRPr lang="en-US" altLang="zh-CN">
              <a:latin typeface="Arial" charset="0"/>
            </a:endParaRPr>
          </a:p>
          <a:p>
            <a:r>
              <a:rPr lang="zh-CN" altLang="en-US" sz="1400">
                <a:latin typeface="Arial" charset="0"/>
              </a:rPr>
              <a:t>第</a:t>
            </a:r>
            <a:r>
              <a:rPr lang="en-US" altLang="zh-CN" sz="1400">
                <a:latin typeface="Arial" charset="0"/>
              </a:rPr>
              <a:t>2</a:t>
            </a:r>
            <a:r>
              <a:rPr lang="zh-CN" altLang="en-US" sz="1400">
                <a:latin typeface="Arial" charset="0"/>
              </a:rPr>
              <a:t>节：</a:t>
            </a:r>
            <a:r>
              <a:rPr lang="en-US" altLang="zh-CN" sz="1400">
                <a:latin typeface="Arial" charset="0"/>
              </a:rPr>
              <a:t>MJPG-streamer</a:t>
            </a:r>
            <a:r>
              <a:rPr lang="zh-CN" altLang="en-US" sz="1400">
                <a:latin typeface="Arial" charset="0"/>
              </a:rPr>
              <a:t>方案的实现</a:t>
            </a:r>
            <a:endParaRPr lang="en-US" altLang="zh-CN" sz="1400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移植、使用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框架讲解，代码讲解</a:t>
            </a:r>
            <a:endParaRPr lang="en-US" altLang="zh-CN">
              <a:latin typeface="Arial" charset="0"/>
            </a:endParaRPr>
          </a:p>
          <a:p>
            <a:r>
              <a:rPr lang="zh-CN" altLang="en-US" sz="1400">
                <a:latin typeface="Arial" charset="0"/>
              </a:rPr>
              <a:t>第</a:t>
            </a:r>
            <a:r>
              <a:rPr lang="en-US" altLang="zh-CN" sz="1400">
                <a:latin typeface="Arial" charset="0"/>
              </a:rPr>
              <a:t>3</a:t>
            </a:r>
            <a:r>
              <a:rPr lang="zh-CN" altLang="en-US" sz="1400">
                <a:latin typeface="Arial" charset="0"/>
              </a:rPr>
              <a:t>节：流媒体方案的实现之</a:t>
            </a:r>
            <a:r>
              <a:rPr lang="en-US" altLang="zh-CN" sz="1400">
                <a:latin typeface="Arial" charset="0"/>
              </a:rPr>
              <a:t>ffmpeg</a:t>
            </a:r>
          </a:p>
          <a:p>
            <a:pPr lvl="1"/>
            <a:r>
              <a:rPr lang="zh-CN" altLang="en-US">
                <a:latin typeface="Arial" charset="0"/>
              </a:rPr>
              <a:t>移植、使用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内部流程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参数讲解</a:t>
            </a:r>
            <a:endParaRPr lang="en-US" altLang="zh-CN">
              <a:latin typeface="Arial" charset="0"/>
            </a:endParaRPr>
          </a:p>
          <a:p>
            <a:r>
              <a:rPr lang="zh-CN" altLang="en-US" sz="1400">
                <a:latin typeface="Arial" charset="0"/>
              </a:rPr>
              <a:t>第</a:t>
            </a:r>
            <a:r>
              <a:rPr lang="en-US" altLang="zh-CN" sz="1400">
                <a:latin typeface="Arial" charset="0"/>
              </a:rPr>
              <a:t>4</a:t>
            </a:r>
            <a:r>
              <a:rPr lang="zh-CN" altLang="en-US" sz="1400">
                <a:latin typeface="Arial" charset="0"/>
              </a:rPr>
              <a:t>节：流媒体方案的实现之</a:t>
            </a:r>
            <a:r>
              <a:rPr lang="en-US" altLang="zh-CN" sz="1400">
                <a:latin typeface="Arial" charset="0"/>
              </a:rPr>
              <a:t>Nginx</a:t>
            </a:r>
          </a:p>
          <a:p>
            <a:pPr lvl="1"/>
            <a:r>
              <a:rPr lang="zh-CN" altLang="en-US">
                <a:latin typeface="Arial" charset="0"/>
              </a:rPr>
              <a:t>移植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多场景使用</a:t>
            </a:r>
            <a:endParaRPr lang="en-US" altLang="zh-CN">
              <a:latin typeface="Arial" charset="0"/>
            </a:endParaRPr>
          </a:p>
          <a:p>
            <a:r>
              <a:rPr lang="zh-CN" altLang="en-US" sz="1400">
                <a:latin typeface="Arial" charset="0"/>
              </a:rPr>
              <a:t>第</a:t>
            </a:r>
            <a:r>
              <a:rPr lang="en-US" altLang="zh-CN" sz="1400">
                <a:latin typeface="Arial" charset="0"/>
              </a:rPr>
              <a:t>5</a:t>
            </a:r>
            <a:r>
              <a:rPr lang="zh-CN" altLang="en-US" sz="1400">
                <a:latin typeface="Arial" charset="0"/>
              </a:rPr>
              <a:t>节：摄像头和声卡接口</a:t>
            </a:r>
            <a:endParaRPr lang="en-US" altLang="zh-CN" sz="1400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摄像头</a:t>
            </a:r>
            <a:r>
              <a:rPr lang="en-US" altLang="zh-CN">
                <a:latin typeface="Arial" charset="0"/>
              </a:rPr>
              <a:t>V4L2</a:t>
            </a:r>
            <a:r>
              <a:rPr lang="zh-CN" altLang="en-US">
                <a:latin typeface="Arial" charset="0"/>
              </a:rPr>
              <a:t>接口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声卡</a:t>
            </a:r>
            <a:r>
              <a:rPr lang="en-US" altLang="zh-CN">
                <a:latin typeface="Arial" charset="0"/>
              </a:rPr>
              <a:t>ALSA</a:t>
            </a:r>
            <a:r>
              <a:rPr lang="zh-CN" altLang="en-US">
                <a:latin typeface="Arial" charset="0"/>
              </a:rPr>
              <a:t>接口</a:t>
            </a:r>
            <a:endParaRPr lang="en-US" altLang="zh-CN">
              <a:latin typeface="Arial" charset="0"/>
            </a:endParaRPr>
          </a:p>
          <a:p>
            <a:r>
              <a:rPr lang="zh-CN" altLang="en-US" sz="1400">
                <a:latin typeface="Arial" charset="0"/>
              </a:rPr>
              <a:t>第</a:t>
            </a:r>
            <a:r>
              <a:rPr lang="en-US" altLang="zh-CN" sz="1400">
                <a:latin typeface="Arial" charset="0"/>
              </a:rPr>
              <a:t>6</a:t>
            </a:r>
            <a:r>
              <a:rPr lang="zh-CN" altLang="en-US" sz="1400">
                <a:latin typeface="Arial" charset="0"/>
              </a:rPr>
              <a:t>节：内网穿透</a:t>
            </a:r>
            <a:endParaRPr lang="en-US" altLang="zh-CN" sz="1400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原理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两种实现方法</a:t>
            </a:r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pPr lvl="1"/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8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F81-3A70-724E-B7E1-D31A2247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视频监控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12B7-A35B-6640-967D-613EC0C87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方案介绍</a:t>
            </a:r>
            <a:r>
              <a:rPr lang="en-US" altLang="zh-CN"/>
              <a:t>/</a:t>
            </a:r>
            <a:r>
              <a:rPr lang="zh-CN" altLang="en-US"/>
              <a:t>韦东山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zh-CN" altLang="en-US"/>
              <a:t>视频监控的作用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1300294"/>
            <a:ext cx="11160000" cy="4901886"/>
          </a:xfrm>
        </p:spPr>
        <p:txBody>
          <a:bodyPr/>
          <a:lstStyle/>
          <a:p>
            <a:pPr lvl="1"/>
            <a:r>
              <a:rPr lang="zh-CN" altLang="en-US">
                <a:latin typeface="Arial" charset="0"/>
              </a:rPr>
              <a:t>家居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家庭安防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照顾老人、小孩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/>
              <a:t>照顾宠物</a:t>
            </a:r>
            <a:endParaRPr lang="zh-CN" altLang="zh-CN"/>
          </a:p>
          <a:p>
            <a:pPr lvl="1"/>
            <a:r>
              <a:rPr lang="zh-CN" altLang="en-US"/>
              <a:t>公司</a:t>
            </a:r>
            <a:endParaRPr lang="en-US" altLang="zh-CN"/>
          </a:p>
          <a:p>
            <a:pPr lvl="2"/>
            <a:r>
              <a:rPr lang="zh-CN" altLang="en-US"/>
              <a:t>仓库防火防盗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/>
              <a:t>疫情防控</a:t>
            </a:r>
            <a:r>
              <a:rPr lang="en-US" altLang="zh-CN"/>
              <a:t>(</a:t>
            </a:r>
            <a:r>
              <a:rPr lang="zh-CN" altLang="en-US"/>
              <a:t>摄像头配合温度测试，自动检测体温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农业</a:t>
            </a:r>
            <a:endParaRPr lang="en-US" altLang="zh-CN"/>
          </a:p>
          <a:p>
            <a:pPr lvl="2"/>
            <a:r>
              <a:rPr lang="zh-CN" altLang="en-US"/>
              <a:t>大棚监测</a:t>
            </a:r>
            <a:endParaRPr lang="en-US" altLang="zh-CN"/>
          </a:p>
          <a:p>
            <a:pPr lvl="2"/>
            <a:r>
              <a:rPr lang="zh-CN" altLang="en-US"/>
              <a:t>研究记录</a:t>
            </a:r>
            <a:endParaRPr lang="en-US" altLang="zh-CN"/>
          </a:p>
          <a:p>
            <a:pPr lvl="1"/>
            <a:r>
              <a:rPr lang="zh-CN" altLang="en-US"/>
              <a:t>娱乐</a:t>
            </a:r>
            <a:endParaRPr lang="en-US" altLang="zh-CN"/>
          </a:p>
          <a:p>
            <a:pPr lvl="2"/>
            <a:r>
              <a:rPr lang="zh-CN" altLang="en-US"/>
              <a:t>极限运动记录</a:t>
            </a:r>
            <a:endParaRPr lang="en-US" altLang="zh-CN"/>
          </a:p>
          <a:p>
            <a:pPr lvl="2"/>
            <a:r>
              <a:rPr lang="zh-CN" altLang="en-US"/>
              <a:t>风景拍摄</a:t>
            </a:r>
            <a:endParaRPr lang="en-US" altLang="zh-CN"/>
          </a:p>
          <a:p>
            <a:pPr lvl="1"/>
            <a:r>
              <a:rPr lang="zh-CN" altLang="en-US"/>
              <a:t>社会</a:t>
            </a:r>
            <a:endParaRPr lang="en-US" altLang="zh-CN"/>
          </a:p>
          <a:p>
            <a:pPr lvl="2"/>
            <a:r>
              <a:rPr lang="zh-CN" altLang="en-US"/>
              <a:t>交通监测</a:t>
            </a:r>
            <a:endParaRPr lang="en-US" altLang="zh-CN"/>
          </a:p>
          <a:p>
            <a:pPr lvl="2"/>
            <a:r>
              <a:rPr lang="zh-CN" altLang="en-US"/>
              <a:t>安保</a:t>
            </a:r>
            <a:endParaRPr lang="en-US" altLang="zh-CN"/>
          </a:p>
          <a:p>
            <a:pPr lvl="1"/>
            <a:r>
              <a:rPr lang="en-US" altLang="zh-CN"/>
              <a:t>TE</a:t>
            </a:r>
            <a:r>
              <a:rPr lang="zh-CN" altLang="en-US"/>
              <a:t>公司给这些产品都提供了连接器方面的解决方案：</a:t>
            </a:r>
            <a:r>
              <a:rPr lang="en-US" altLang="zh-CN">
                <a:hlinkClick r:id="rId2"/>
              </a:rPr>
              <a:t>https://www.te.com.cn/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zh-CN" altLang="en-US"/>
              <a:t>如果只是想在客厅查看房间的情况，不需要什么复杂的协议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3506168"/>
            <a:ext cx="11160000" cy="2696012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作为程序员，我们需要写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个程序：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在连接摄像头的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板子上，实现一个服务器程序：它一边读取摄像头数据，一边等待客户端连接并发送数据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在手机或电脑上，编写客户端程序，它会从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板上获得数据并显示出来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这</a:t>
            </a:r>
            <a:r>
              <a:rPr lang="en-US" altLang="zh-CN"/>
              <a:t>2</a:t>
            </a:r>
            <a:r>
              <a:rPr lang="zh-CN" altLang="en-US"/>
              <a:t>个程序之间，并不需要实现复杂的协议</a:t>
            </a:r>
            <a:endParaRPr lang="zh-CN" altLang="zh-CN"/>
          </a:p>
          <a:p>
            <a:pPr lvl="2"/>
            <a:r>
              <a:rPr lang="zh-CN" altLang="en-US">
                <a:latin typeface="Arial" charset="0"/>
              </a:rPr>
              <a:t>约定数据格式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传输一帧帧的数据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实际上，我们可以使用现成的程序：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mjpg-streamer</a:t>
            </a:r>
            <a:r>
              <a:rPr lang="zh-CN" altLang="en-US"/>
              <a:t>，它运行在</a:t>
            </a:r>
            <a:r>
              <a:rPr lang="en-US" altLang="zh-CN"/>
              <a:t>ARM</a:t>
            </a:r>
            <a:r>
              <a:rPr lang="zh-CN" altLang="en-US"/>
              <a:t>板上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在手机上使用浏览器直接观看视频</a:t>
            </a:r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A8B17-E78F-4196-8EAA-0B29A340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9" y="1211966"/>
            <a:ext cx="8244826" cy="2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840" y="1895482"/>
            <a:ext cx="11160000" cy="2696012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优点：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程序简单，所有源码一目了然，便于学习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对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板的性能要求不高，主频</a:t>
            </a:r>
            <a:r>
              <a:rPr lang="en-US" altLang="zh-CN">
                <a:latin typeface="Arial" charset="0"/>
              </a:rPr>
              <a:t>200MHz</a:t>
            </a:r>
            <a:r>
              <a:rPr lang="zh-CN" altLang="en-US">
                <a:latin typeface="Arial" charset="0"/>
              </a:rPr>
              <a:t>的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芯片也能实现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缺点：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只能实现局域网内的视频监控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要实现互联网视频监控，需要另外实现内网穿透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mjpg-streamer</a:t>
            </a:r>
            <a:r>
              <a:rPr lang="zh-CN" altLang="en-US"/>
              <a:t>没有实现声音传输</a:t>
            </a:r>
            <a:endParaRPr lang="en-US" altLang="zh-CN"/>
          </a:p>
          <a:p>
            <a:pPr lvl="1"/>
            <a:r>
              <a:rPr lang="en-US" altLang="zh-CN">
                <a:latin typeface="Arial" charset="0"/>
              </a:rPr>
              <a:t>mjpg-streamer</a:t>
            </a:r>
            <a:r>
              <a:rPr lang="zh-CN" altLang="en-US">
                <a:latin typeface="Arial" charset="0"/>
              </a:rPr>
              <a:t>项目已经不再维护，仅仅建议用于学习</a:t>
            </a: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/>
              <a:t>. </a:t>
            </a:r>
            <a:r>
              <a:rPr lang="zh-CN" altLang="en-US"/>
              <a:t>使用流媒体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6000" y="3485538"/>
            <a:ext cx="11160000" cy="2696012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作为程序员，我们需要写</a:t>
            </a: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个程序：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在连接摄像头的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板子上，实现一个推送程序：它一边读取摄像头数据，一边把数据推送给服务器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在服务器上，实现“流媒体服务器”程序：它接收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板发来的数据，并把数据转换格式后发给手机等客户端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在手机等客户端上，实现拉取程序：它从服务器上拉取数据，并显示出来</a:t>
            </a:r>
            <a:endParaRPr lang="zh-CN" altLang="zh-CN"/>
          </a:p>
          <a:p>
            <a:r>
              <a:rPr lang="zh-CN" altLang="en-US">
                <a:latin typeface="Arial" charset="0"/>
              </a:rPr>
              <a:t>实际上，我们可以把互联网功能去掉：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把“推送程序”、“流媒体服务器”程序，都在</a:t>
            </a:r>
            <a:r>
              <a:rPr lang="en-US" altLang="zh-CN">
                <a:latin typeface="Arial" charset="0"/>
              </a:rPr>
              <a:t>ARM</a:t>
            </a:r>
            <a:r>
              <a:rPr lang="zh-CN" altLang="en-US">
                <a:latin typeface="Arial" charset="0"/>
              </a:rPr>
              <a:t>板上运行；</a:t>
            </a:r>
            <a:r>
              <a:rPr lang="zh-CN" altLang="en-US"/>
              <a:t>手机等客户端只能在同一个局域网里观看视频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或者也使用内网穿透技术实现互联网视频监控</a:t>
            </a: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42EA9-AE25-4CF2-BB98-CE3CA643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5" y="1230377"/>
            <a:ext cx="8244826" cy="21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840" y="1895482"/>
            <a:ext cx="11160000" cy="2696012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我们并不需要从头实现这些功能：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推送程序：</a:t>
            </a:r>
            <a:r>
              <a:rPr lang="en-US" altLang="zh-CN">
                <a:latin typeface="Arial" charset="0"/>
              </a:rPr>
              <a:t>ffmpeg</a:t>
            </a:r>
          </a:p>
          <a:p>
            <a:pPr lvl="1"/>
            <a:r>
              <a:rPr lang="zh-CN" altLang="en-US">
                <a:latin typeface="Arial" charset="0"/>
              </a:rPr>
              <a:t>流媒体服务器程序：</a:t>
            </a:r>
            <a:r>
              <a:rPr lang="en-US" altLang="zh-CN">
                <a:latin typeface="Arial" charset="0"/>
              </a:rPr>
              <a:t>Nginx</a:t>
            </a:r>
          </a:p>
          <a:p>
            <a:pPr lvl="1"/>
            <a:r>
              <a:rPr lang="zh-CN" altLang="en-US">
                <a:latin typeface="Arial" charset="0"/>
              </a:rPr>
              <a:t>客户端程序：</a:t>
            </a:r>
            <a:r>
              <a:rPr lang="en-US" altLang="zh-CN">
                <a:latin typeface="Arial" charset="0"/>
              </a:rPr>
              <a:t>VLC</a:t>
            </a:r>
            <a:r>
              <a:rPr lang="zh-CN" altLang="en-US">
                <a:latin typeface="Arial" charset="0"/>
              </a:rPr>
              <a:t>浏览器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我们需要了解一些协议：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程序一多，大家都遵守一些协议才好协同工作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有很多流媒体协议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STMP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HTTP-FLV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HLS</a:t>
            </a:r>
            <a:endParaRPr lang="en-US" altLang="zh-CN"/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0" y="345523"/>
            <a:ext cx="9829800" cy="45720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en-US"/>
              <a:t>. </a:t>
            </a:r>
            <a:r>
              <a:rPr lang="zh-CN" altLang="en-US"/>
              <a:t>几种流媒体协议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E42972E-C66E-45B0-8EB0-EABD1867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0654"/>
              </p:ext>
            </p:extLst>
          </p:nvPr>
        </p:nvGraphicFramePr>
        <p:xfrm>
          <a:off x="944608" y="2743452"/>
          <a:ext cx="9309915" cy="336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436">
                  <a:extLst>
                    <a:ext uri="{9D8B030D-6E8A-4147-A177-3AD203B41FA5}">
                      <a16:colId xmlns:a16="http://schemas.microsoft.com/office/drawing/2014/main" val="4045152440"/>
                    </a:ext>
                  </a:extLst>
                </a:gridCol>
                <a:gridCol w="1972530">
                  <a:extLst>
                    <a:ext uri="{9D8B030D-6E8A-4147-A177-3AD203B41FA5}">
                      <a16:colId xmlns:a16="http://schemas.microsoft.com/office/drawing/2014/main" val="4028588622"/>
                    </a:ext>
                  </a:extLst>
                </a:gridCol>
                <a:gridCol w="1861983">
                  <a:extLst>
                    <a:ext uri="{9D8B030D-6E8A-4147-A177-3AD203B41FA5}">
                      <a16:colId xmlns:a16="http://schemas.microsoft.com/office/drawing/2014/main" val="1783054107"/>
                    </a:ext>
                  </a:extLst>
                </a:gridCol>
                <a:gridCol w="1861983">
                  <a:extLst>
                    <a:ext uri="{9D8B030D-6E8A-4147-A177-3AD203B41FA5}">
                      <a16:colId xmlns:a16="http://schemas.microsoft.com/office/drawing/2014/main" val="3853592842"/>
                    </a:ext>
                  </a:extLst>
                </a:gridCol>
                <a:gridCol w="1861983">
                  <a:extLst>
                    <a:ext uri="{9D8B030D-6E8A-4147-A177-3AD203B41FA5}">
                      <a16:colId xmlns:a16="http://schemas.microsoft.com/office/drawing/2014/main" val="1235763253"/>
                    </a:ext>
                  </a:extLst>
                </a:gridCol>
              </a:tblGrid>
              <a:tr h="5455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HTTP-FLV</a:t>
                      </a:r>
                      <a:endParaRPr lang="zh-CN" altLang="en-US" sz="2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RTMP</a:t>
                      </a:r>
                      <a:endParaRPr lang="zh-CN" altLang="en-US" sz="2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HLS</a:t>
                      </a:r>
                      <a:endParaRPr lang="zh-CN" altLang="en-US" sz="2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  <a:endParaRPr lang="zh-CN" altLang="en-US" sz="2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91661"/>
                  </a:ext>
                </a:extLst>
              </a:tr>
              <a:tr h="545519">
                <a:tc>
                  <a:txBody>
                    <a:bodyPr/>
                    <a:lstStyle/>
                    <a:p>
                      <a:r>
                        <a:rPr lang="zh-CN" altLang="en-US"/>
                        <a:t>传输方式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Tcp</a:t>
                      </a:r>
                      <a:r>
                        <a:rPr lang="zh-CN" altLang="en-US"/>
                        <a:t>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20692"/>
                  </a:ext>
                </a:extLst>
              </a:tr>
              <a:tr h="545519">
                <a:tc>
                  <a:txBody>
                    <a:bodyPr/>
                    <a:lstStyle/>
                    <a:p>
                      <a:r>
                        <a:rPr lang="zh-CN" altLang="en-US"/>
                        <a:t>封装格式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flv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Flv tag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TS</a:t>
                      </a:r>
                      <a:r>
                        <a:rPr lang="zh-CN" altLang="en-US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Mp4,3gp,webm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57606"/>
                  </a:ext>
                </a:extLst>
              </a:tr>
              <a:tr h="545519">
                <a:tc>
                  <a:txBody>
                    <a:bodyPr/>
                    <a:lstStyle/>
                    <a:p>
                      <a:r>
                        <a:rPr lang="zh-CN" altLang="en-US"/>
                        <a:t>延时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61277"/>
                  </a:ext>
                </a:extLst>
              </a:tr>
              <a:tr h="545519">
                <a:tc>
                  <a:txBody>
                    <a:bodyPr/>
                    <a:lstStyle/>
                    <a:p>
                      <a:r>
                        <a:rPr lang="zh-CN" altLang="en-US"/>
                        <a:t>数据分段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连续流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连续流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切片文件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切片文件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50943"/>
                  </a:ext>
                </a:extLst>
              </a:tr>
              <a:tr h="545519">
                <a:tc>
                  <a:txBody>
                    <a:bodyPr/>
                    <a:lstStyle/>
                    <a:p>
                      <a:r>
                        <a:rPr lang="en-US" altLang="zh-CN"/>
                        <a:t>HTML5</a:t>
                      </a:r>
                      <a:r>
                        <a:rPr lang="zh-CN" altLang="en-US"/>
                        <a:t>播放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Flv.js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hls.js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可播放</a:t>
                      </a:r>
                      <a:r>
                        <a:rPr lang="en-US" altLang="zh-CN"/>
                        <a:t>mp4,webm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01866"/>
                  </a:ext>
                </a:extLst>
              </a:tr>
            </a:tbl>
          </a:graphicData>
        </a:graphic>
      </p:graphicFrame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5978235-CBE0-48AC-B101-2EF90CFF3F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67178" y="980200"/>
            <a:ext cx="5977079" cy="1653943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参考资料：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HTTP-FLV</a:t>
            </a:r>
            <a:r>
              <a:rPr lang="zh-CN" altLang="en-US"/>
              <a:t>直播初探</a:t>
            </a:r>
            <a:endParaRPr lang="en-US" altLang="zh-CN">
              <a:hlinkClick r:id="rId2"/>
            </a:endParaRPr>
          </a:p>
          <a:p>
            <a:pPr lvl="2"/>
            <a:r>
              <a:rPr lang="en-US" altLang="zh-CN">
                <a:hlinkClick r:id="rId2"/>
              </a:rPr>
              <a:t>https://www.cnblogs.com/saysmy/p/7851911.html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理解</a:t>
            </a:r>
            <a:r>
              <a:rPr lang="en-US" altLang="zh-CN">
                <a:latin typeface="Arial" charset="0"/>
              </a:rPr>
              <a:t>RTMP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HttpFlv</a:t>
            </a:r>
            <a:r>
              <a:rPr lang="zh-CN" altLang="en-US">
                <a:latin typeface="Arial" charset="0"/>
              </a:rPr>
              <a:t>和</a:t>
            </a:r>
            <a:r>
              <a:rPr lang="en-US" altLang="zh-CN">
                <a:latin typeface="Arial" charset="0"/>
              </a:rPr>
              <a:t>HLS</a:t>
            </a:r>
            <a:r>
              <a:rPr lang="zh-CN" altLang="en-US">
                <a:latin typeface="Arial" charset="0"/>
              </a:rPr>
              <a:t>的正确姿势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>
                <a:hlinkClick r:id="rId3"/>
              </a:rPr>
              <a:t>https://www.jianshu.com/p/32417d8ee5b6</a:t>
            </a:r>
            <a:endParaRPr lang="en-US" altLang="zh-CN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8780"/>
      </p:ext>
    </p:extLst>
  </p:cSld>
  <p:clrMapOvr>
    <a:masterClrMapping/>
  </p:clrMapOvr>
</p:sld>
</file>

<file path=ppt/theme/theme1.xml><?xml version="1.0" encoding="utf-8"?>
<a:theme xmlns:a="http://schemas.openxmlformats.org/drawingml/2006/main" name="TE PowerPoint 16:9">
  <a:themeElements>
    <a:clrScheme name="New">
      <a:dk1>
        <a:srgbClr val="666666"/>
      </a:dk1>
      <a:lt1>
        <a:srgbClr val="FFFFFF"/>
      </a:lt1>
      <a:dk2>
        <a:srgbClr val="FFFFFF"/>
      </a:dk2>
      <a:lt2>
        <a:srgbClr val="E98300"/>
      </a:lt2>
      <a:accent1>
        <a:srgbClr val="E98300"/>
      </a:accent1>
      <a:accent2>
        <a:srgbClr val="666666"/>
      </a:accent2>
      <a:accent3>
        <a:srgbClr val="0066A1"/>
      </a:accent3>
      <a:accent4>
        <a:srgbClr val="3CB7E3"/>
      </a:accent4>
      <a:accent5>
        <a:srgbClr val="FCD350"/>
      </a:accent5>
      <a:accent6>
        <a:srgbClr val="CD202C"/>
      </a:accent6>
      <a:hlink>
        <a:srgbClr val="0066A1"/>
      </a:hlink>
      <a:folHlink>
        <a:srgbClr val="0066A1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owerPoint-Template-v5" id="{D696D5F3-F1B9-9745-9291-AEFFBCD72A93}" vid="{859C3583-122F-AA49-A05E-322B101CE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Brand-PowerPoint-Template-2020</Template>
  <TotalTime>1104</TotalTime>
  <Words>821</Words>
  <Application>Microsoft Office PowerPoint</Application>
  <PresentationFormat>宽屏</PresentationFormat>
  <Paragraphs>169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TE PowerPoint 16:9</vt:lpstr>
      <vt:lpstr>无限连动，尽在其中</vt:lpstr>
      <vt:lpstr>本课程内容</vt:lpstr>
      <vt:lpstr>视频监控    </vt:lpstr>
      <vt:lpstr>1. 视频监控的作用</vt:lpstr>
      <vt:lpstr>2. 如果只是想在客厅查看房间的情况，不需要什么复杂的协议</vt:lpstr>
      <vt:lpstr>PowerPoint 演示文稿</vt:lpstr>
      <vt:lpstr>3. 使用流媒体</vt:lpstr>
      <vt:lpstr>PowerPoint 演示文稿</vt:lpstr>
      <vt:lpstr>4. 几种流媒体协议</vt:lpstr>
      <vt:lpstr>PowerPoint 演示文稿</vt:lpstr>
      <vt:lpstr>5. 流媒体服务：两端加一服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Jingjing</dc:creator>
  <cp:keywords/>
  <dc:description/>
  <cp:lastModifiedBy>韦 东山</cp:lastModifiedBy>
  <cp:revision>76</cp:revision>
  <cp:lastPrinted>2020-02-21T12:21:24Z</cp:lastPrinted>
  <dcterms:created xsi:type="dcterms:W3CDTF">2020-03-16T15:00:53Z</dcterms:created>
  <dcterms:modified xsi:type="dcterms:W3CDTF">2020-04-07T02:09:18Z</dcterms:modified>
  <cp:category>2020 - Version 1</cp:category>
</cp:coreProperties>
</file>