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2b601fe6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2b601fe6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59d4b1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59d4b1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16.23 storms per year, Standard Deviation of 5.5, </a:t>
            </a:r>
            <a:r>
              <a:rPr lang="en">
                <a:solidFill>
                  <a:schemeClr val="dk1"/>
                </a:solidFill>
              </a:rPr>
              <a:t>Outlier Years: 2005, 2020 – 31 each year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2b601fe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2b601fe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72..7% of all above average years in the last 15 years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d2b601fe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d2b601fe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79f9d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79f9d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2b601fe6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d2b601fe6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d59d4b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d59d4b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59d4b1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d59d4b1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16.23 storms per year, Standard Deviation of 5.5, </a:t>
            </a:r>
            <a:r>
              <a:rPr lang="en">
                <a:solidFill>
                  <a:schemeClr val="dk1"/>
                </a:solidFill>
              </a:rPr>
              <a:t>Outlier Years: 2005, 2020 – 31 each year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d2b601fe6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d2b601fe6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2b601fe6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2b601fe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2b601fe6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2b601fe6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graph: R2 = 7% Second Graph: R2 = 0.49%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2b601fe6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2b601fe6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graph: R2 = 16.3% Second Graph: R2 = 0.54%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2b601fe6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2b601fe6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graph: R2 = 66.8% Second Graph: R2 = 17.1%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hc.noaa.gov/data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hyperlink" Target="https://www.nhc.noaa.gov/dat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hc.noaa.gov/data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hyperlink" Target="https://www.nhc.noaa.gov/data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hc.noaa.gov/data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hyperlink" Target="https://www.nhc.noaa.gov/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Season: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Historical Impact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Human Impact: Landfall vs. Non-Landfall Hurricanes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8950" y="1170125"/>
            <a:ext cx="11012650" cy="3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Disaster Declarations per Year</a:t>
            </a:r>
            <a:r>
              <a:rPr lang="en"/>
              <a:t> (distribution)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8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745810" y="1753800"/>
            <a:ext cx="1652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Outlier years: 2005,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Human Impact: FEMA Disaster Declarations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849838" y="4855200"/>
            <a:ext cx="34443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OpenFema (https://www.fema.gov/about/openfema/api)</a:t>
            </a:r>
            <a:endParaRPr sz="93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frequency of hurricanes in the atlantic has almost doubled in the last 15 years when compared to the previous 15 years.&lt;/li&gt;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intensity and </a:t>
            </a:r>
            <a:r>
              <a:rPr lang="en"/>
              <a:t>occurrence</a:t>
            </a:r>
            <a:r>
              <a:rPr lang="en"/>
              <a:t> of landfall of storms remains constant over time as a percentage of overall storms observed.&lt;/li&gt;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Ocean and land temperature averages show little to no correlation to the frequency or severity of hurricanes&lt;/li&gt;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Atmospheric CO2 concentrations show substantial correlations to hurricane frequency and some correlation to hurricane severity&lt;/li&gt;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number of disaster declarations as a result of hurricanes has risen over time with a substantial spike in the last 15 years (as compared to the previous 15 years)&lt;/li&gt;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816700" y="2130450"/>
            <a:ext cx="3510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600"/>
              <a:t>QUESTIONS?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Questions: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has hurricane season changed over the last 30 years?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Frequency of storms?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Intensity of storms?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some of the climatological changes which can be correlated with changes in hurricane statistics?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Ocean temperature?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Surface/land temperature?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Atmospheric CO2 concentrations?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changing human impacts of hurricane season?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hurricanes making landfall?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hurricane related disaster declarations?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from Hurdat2 Database was filtered to isolate each storm from 1991-2020.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storm was analyzed for number of landfalls, and maximum recorded category rating (based on Saffir-Simpson Hurricane Wind Scale).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NOAA ocean temperature data was then appended to the dataset for the year of each storm.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NASA derived data from global-warming.org was appended to the dataset for land surface temperature and atmospheric CO2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FEMA data was filtered for number of hurricane-related disaster declarations per year measured.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Storms were compared over time for percentage of storms which made landfall vs. storms which made no landfall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Storms Per Year (distribution)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494263" y="1690300"/>
            <a:ext cx="21555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Outlier years: 2005,  2020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Characterizing the Hurricane Seasons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88" y="119145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Characterizing the Hurricane Seasons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838" y="1017725"/>
            <a:ext cx="5254325" cy="39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Climatological impact: Ocean Surface Temperature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725" y="3943800"/>
            <a:ext cx="357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NOAA Hurdat2 Dataset (</a:t>
            </a:r>
            <a:r>
              <a:rPr lang="en" sz="930" u="sng">
                <a:solidFill>
                  <a:schemeClr val="hlink"/>
                </a:solidFill>
                <a:hlinkClick r:id="rId3"/>
              </a:rPr>
              <a:t>https://www.nhc.noaa.gov/data/</a:t>
            </a:r>
            <a:r>
              <a:rPr lang="en" sz="930"/>
              <a:t>), NOAA Global Time Series (https://www.ncei.noaa.gov/access/monitoring/climate-at-a-glance/global/time-series/globe/land_ocean)</a:t>
            </a:r>
            <a:endParaRPr sz="93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16" y="1152498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032" y="1152498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871525" y="3943800"/>
            <a:ext cx="357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NOAA Hurdat2 Dataset (</a:t>
            </a:r>
            <a:r>
              <a:rPr lang="en" sz="930" u="sng">
                <a:solidFill>
                  <a:schemeClr val="hlink"/>
                </a:solidFill>
                <a:hlinkClick r:id="rId6"/>
              </a:rPr>
              <a:t>https://www.nhc.noaa.gov/data/</a:t>
            </a:r>
            <a:r>
              <a:rPr lang="en" sz="930"/>
              <a:t>), NOAA Global Time Series (https://www.ncei.noaa.gov/access/monitoring/climate-at-a-glance/global/time-series/globe/land_ocean)</a:t>
            </a:r>
            <a:endParaRPr sz="9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Climatological impact: Land Surface Temperature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28725" y="3943800"/>
            <a:ext cx="357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NOAA Hurdat2 Dataset (</a:t>
            </a:r>
            <a:r>
              <a:rPr lang="en" sz="930" u="sng">
                <a:solidFill>
                  <a:schemeClr val="hlink"/>
                </a:solidFill>
                <a:hlinkClick r:id="rId3"/>
              </a:rPr>
              <a:t>https://www.nhc.noaa.gov/data/</a:t>
            </a:r>
            <a:r>
              <a:rPr lang="en" sz="930"/>
              <a:t>), Global-Warming.org (https://global-warming.org/)</a:t>
            </a:r>
            <a:endParaRPr sz="93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16" y="1152498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8032" y="1152498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871525" y="3943800"/>
            <a:ext cx="357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NOAA Hurdat2 Dataset (</a:t>
            </a:r>
            <a:r>
              <a:rPr lang="en" sz="930" u="sng">
                <a:solidFill>
                  <a:schemeClr val="hlink"/>
                </a:solidFill>
                <a:hlinkClick r:id="rId6"/>
              </a:rPr>
              <a:t>https://www.nhc.noaa.gov/data/</a:t>
            </a:r>
            <a:r>
              <a:rPr lang="en" sz="930"/>
              <a:t>), </a:t>
            </a:r>
            <a:r>
              <a:rPr lang="en" sz="930"/>
              <a:t>Global-Warming.org (https://global-warming.org/)</a:t>
            </a:r>
            <a:endParaRPr sz="93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Climatological impact: Atmospheric CO2 Concentration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28725" y="3943800"/>
            <a:ext cx="357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NOAA Hurdat2 Dataset (</a:t>
            </a:r>
            <a:r>
              <a:rPr lang="en" sz="930" u="sng">
                <a:solidFill>
                  <a:schemeClr val="hlink"/>
                </a:solidFill>
                <a:hlinkClick r:id="rId3"/>
              </a:rPr>
              <a:t>https://www.nhc.noaa.gov/data/</a:t>
            </a:r>
            <a:r>
              <a:rPr lang="en" sz="930"/>
              <a:t>), Global-Warming.org (https://global-warming.org/)</a:t>
            </a:r>
            <a:endParaRPr sz="930"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16" y="1152498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8032" y="1152498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871525" y="3943800"/>
            <a:ext cx="357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0"/>
              <a:t>Sources: NOAA Hurdat2 Dataset (</a:t>
            </a:r>
            <a:r>
              <a:rPr lang="en" sz="930" u="sng">
                <a:solidFill>
                  <a:schemeClr val="hlink"/>
                </a:solidFill>
                <a:hlinkClick r:id="rId6"/>
              </a:rPr>
              <a:t>https://www.nhc.noaa.gov/data/</a:t>
            </a:r>
            <a:r>
              <a:rPr lang="en" sz="930"/>
              <a:t>), Global-Warming.org (https://global-warming.org/)</a:t>
            </a:r>
            <a:endParaRPr sz="9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