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appmanager.uport.me" TargetMode="External"/><Relationship Id="rId3" Type="http://schemas.openxmlformats.org/officeDocument/2006/relationships/hyperlink" Target="https://developer.uport.m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IPFS.io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10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10</a:t>
            </a:r>
          </a:p>
        </p:txBody>
      </p:sp>
      <p:sp>
        <p:nvSpPr>
          <p:cNvPr id="120" name="Smart Contract Advanced Top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Contract Advanced Topics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uPort…"/>
          <p:cNvSpPr txBox="1"/>
          <p:nvPr/>
        </p:nvSpPr>
        <p:spPr>
          <a:xfrm>
            <a:off x="240472" y="3172917"/>
            <a:ext cx="12523856" cy="340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uPort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Open Identity System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JS library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rPr u="sng">
                <a:hlinkClick r:id="rId2" invalidUrl="" action="" tgtFrame="" tooltip="" history="1" highlightClick="0" endSnd="0"/>
              </a:rPr>
              <a:t>appmanager.uport.me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rPr u="sng">
                <a:hlinkClick r:id="rId3" invalidUrl="" action="" tgtFrame="" tooltip="" history="1" highlightClick="0" endSnd="0"/>
              </a:rPr>
              <a:t>https://developer.uport.me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npm run start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Essentially you can integrate your application with uport so users can login with their uport decentralised identity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NS…"/>
          <p:cNvSpPr txBox="1"/>
          <p:nvPr/>
        </p:nvSpPr>
        <p:spPr>
          <a:xfrm>
            <a:off x="240472" y="778967"/>
            <a:ext cx="12523856" cy="819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ENS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ethereum naming service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Resolve human readable names to machine readable identifiers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Akin to an alias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Ethereum addresses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IPFS hashes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Swarm hashes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Same as DNS but different architecture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Registry contract contains: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domain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subdomain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data (owner e.g. ext account / contract, address of resolver contract and time to live) 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Owner can: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Set resolver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Transfer ownership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Change ownership of subdomains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resolver contract: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Translates names to identifiers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Any contract implementing the ENS standard can be a resolver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Each record type (ENS, IPFS or swarm) have their own methods that the contract must implement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New record types can be defined via EIP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PFS…"/>
          <p:cNvSpPr txBox="1"/>
          <p:nvPr/>
        </p:nvSpPr>
        <p:spPr>
          <a:xfrm>
            <a:off x="240472" y="2804617"/>
            <a:ext cx="12523856" cy="414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IPFS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Distributed p2p file system, no servers unlike https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Network of nodes that stores files and cryptographic hashes of the files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Address starts with hash that identifies some root and path to file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Single world wide network of peers sharing git objects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Complements http (DNS)</a:t>
            </a:r>
          </a:p>
          <a:p>
            <a:pPr algn="l">
              <a:defRPr b="0"/>
            </a:pPr>
            <a:r>
              <a:t>Benefits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Maintains data integrity (changing data changes the hash)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Decentralised (no central point of failure)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Cheaper data storage vs using a blockchain, store on IPFS network and include reference string of IPFS hash e.g. </a:t>
            </a:r>
            <a:r>
              <a:rPr u="sng">
                <a:hlinkClick r:id="rId2" invalidUrl="" action="" tgtFrame="" tooltip="" history="1" highlightClick="0" endSnd="0"/>
              </a:rPr>
              <a:t>http://IPFS.io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pgradeable contracts…"/>
          <p:cNvSpPr txBox="1"/>
          <p:nvPr/>
        </p:nvSpPr>
        <p:spPr>
          <a:xfrm>
            <a:off x="240472" y="594817"/>
            <a:ext cx="12523856" cy="856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Upgradeable contracts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Upgradeability vs Complexity (potentially more security issues)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Keep components modular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Two approaches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Registry contract that stores addresses of latest version of contracts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Use contract to forward data and calls to the correct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Upgrades take time and should always be used with other safety measures e.g. emergency stop or circuit breaker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Registry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Stores the latest contract address that the user should use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This requires the users to look up the latest contract address every time they use it or they might use the old version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Considerations include how to migrate old data because when you deploy a contract, you can only specify state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Forward data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Users interact with relay contract at specified add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Users only ever interact with relay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Managing data storage is very important too, ensure backwards compatibility of data.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Simple implementations of relay design can only forward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racles…"/>
          <p:cNvSpPr txBox="1"/>
          <p:nvPr/>
        </p:nvSpPr>
        <p:spPr>
          <a:xfrm>
            <a:off x="240472" y="2436317"/>
            <a:ext cx="12523856" cy="488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Oracles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Bring off chain data onto smart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API for blockchain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Considerations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How can you be sure oracle is trustworthy?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Oraclize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“if this, then that” logic model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Recursive calls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Calling contract specifies data type of query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Can get from URL, wolfram alpha, IPFS, random bytes, computation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Requires a query and an authenticity proof 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esign patterns…"/>
          <p:cNvSpPr txBox="1"/>
          <p:nvPr/>
        </p:nvSpPr>
        <p:spPr>
          <a:xfrm>
            <a:off x="240472" y="963117"/>
            <a:ext cx="12523856" cy="782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Design patterns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Fail early and loud (throw exceptions)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Cannot restrict read access so you restrict access from other contracts through private state variables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Restrict function access, onlyOwners, admins or stakeholders.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Auto deprecation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Contract expires after a certain time (be wary of potential timestamp mainpulation)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Public testing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To remove contract from blockchain, selfdestruct(designated address)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Funds sent to designated address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Push over pull payments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Separate function logic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Handle accounting in split(), fund transfers in withdraw()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Circuit breaker allows contract functionality to be stopped in the event of a bug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State Machine 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Different stages affect which functions can be called.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Function causes state to change. 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Some state can be be reached after X time.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Speed bumps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Slows down actions so that if a malicious action happens, there’s time to recover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xploit and dangers…"/>
          <p:cNvSpPr txBox="1"/>
          <p:nvPr/>
        </p:nvSpPr>
        <p:spPr>
          <a:xfrm>
            <a:off x="240472" y="1147267"/>
            <a:ext cx="12523856" cy="745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Exploit and dangers</a:t>
            </a:r>
          </a:p>
          <a:p>
            <a:pPr algn="l">
              <a:defRPr b="0"/>
            </a:pPr>
            <a:r>
              <a:t>Race conditions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Reentrancy attack 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Do not call external contracts as you pass control flow to them which they may end up calling their own contracts recursively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If not possible, then do your internal work first before calling external call i.e. update internal state first before calling an external call to update state (or use withdraw pattern)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If you have multiple functions modifying the same state, they might be called at the same time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Mutexes can help prevent race conditions that can only be changed by the owner of the lock. </a:t>
            </a:r>
          </a:p>
          <a:p>
            <a:pPr algn="l">
              <a:defRPr b="0"/>
            </a:pPr>
            <a:r>
              <a:t>Transaction ordering is important as well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especially so for decentralised markets so they go around this by committing transactions first before their details are published</a:t>
            </a:r>
          </a:p>
          <a:p>
            <a:pPr lvl="1" indent="0" algn="l">
              <a:defRPr b="0"/>
            </a:pPr>
            <a:r>
              <a:t>Integer over/underflow </a:t>
            </a:r>
          </a:p>
          <a:p>
            <a:pPr algn="l">
              <a:defRPr b="0"/>
            </a:pPr>
            <a:r>
              <a:t>DoS with (unexpected) reverts</a:t>
            </a:r>
          </a:p>
          <a:p>
            <a:pPr algn="l">
              <a:defRPr b="0"/>
            </a:pPr>
            <a:r>
              <a:t>Forcefully sending ether to contracts that rely on their balance. </a:t>
            </a:r>
          </a:p>
          <a:p>
            <a:pPr lvl="1" indent="0" algn="l">
              <a:defRPr b="0"/>
            </a:pPr>
            <a:r>
              <a:t>- you can send funds without triggering the fallback function e.g. self-destruct on a contract and the victim contract address as the recipient.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rmal verification…"/>
          <p:cNvSpPr txBox="1"/>
          <p:nvPr/>
        </p:nvSpPr>
        <p:spPr>
          <a:xfrm>
            <a:off x="240472" y="3541217"/>
            <a:ext cx="12523856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Formal verification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The act of proving or disproving the correctness of intended algorithms underlying a system with respect to a certain formal specification or property, using formal methods of mathematics.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Basically you’re trying to prove that a function can only do what it’s supposed to do by checking all inputs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This allows you to define a smart contract and know it’ll only do what you want it to 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