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dule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2</a:t>
            </a:r>
          </a:p>
        </p:txBody>
      </p:sp>
      <p:sp>
        <p:nvSpPr>
          <p:cNvPr id="120" name="Blockchain Primitiv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Blockchain Primitives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ash Functions…"/>
          <p:cNvSpPr txBox="1"/>
          <p:nvPr/>
        </p:nvSpPr>
        <p:spPr>
          <a:xfrm>
            <a:off x="381243" y="2068017"/>
            <a:ext cx="12242314" cy="561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Hash Functions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Any kind of input (of arbitrary length)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Output a string of characters of fixed length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Deterministic 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Fast to compute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Infeasible to reverse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2 similar inputs should give very different outputs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Collision resistant (no 2 input with the same output)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Examples of existing use cases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Checksum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Password hashing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PoW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Data verification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PRNG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ublic key cryptography (asymmetric)…"/>
          <p:cNvSpPr txBox="1"/>
          <p:nvPr/>
        </p:nvSpPr>
        <p:spPr>
          <a:xfrm>
            <a:off x="381243" y="2252167"/>
            <a:ext cx="12242314" cy="524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Public key cryptography (asymmetric)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 seed -&gt; key generator -&gt; key pair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2 main features of asymmetric key cryptography: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Encryption 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Public key to encrypt msg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Private key to decrypt</a:t>
            </a:r>
          </a:p>
          <a:p>
            <a:pPr algn="l">
              <a:defRPr b="0"/>
            </a:pPr>
            <a:r>
              <a:t>2. Authentication can be done by using public key to verify that someone owns the corresponding private key (signing)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How does signing work?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Verifiers take original doc and hash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Verifiers take signed doc and decrypt with public key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Compare the hash document of 1 and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erkle trees…"/>
          <p:cNvSpPr txBox="1"/>
          <p:nvPr/>
        </p:nvSpPr>
        <p:spPr>
          <a:xfrm>
            <a:off x="381243" y="467817"/>
            <a:ext cx="12242314" cy="414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Merkle trees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Types of nodes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Leaf nodes represent the cryptographic hash of data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Non leaf nodes represent the cryptographic hash of the hashes of the child nodes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Can effectively verify all contents using the root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Traversing the tree only takes O(log n)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Only need a subset of data to do verification</a:t>
            </a:r>
          </a:p>
          <a:p>
            <a:pPr algn="l">
              <a:defRPr b="0"/>
            </a:pPr>
          </a:p>
        </p:txBody>
      </p:sp>
      <p:pic>
        <p:nvPicPr>
          <p:cNvPr id="127" name="Screen Shot 2018-07-06 at 4.22.05 PM.png" descr="Screen Shot 2018-07-06 at 4.22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9029" y="4230572"/>
            <a:ext cx="6306742" cy="4310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atricia trees…"/>
          <p:cNvSpPr txBox="1"/>
          <p:nvPr/>
        </p:nvSpPr>
        <p:spPr>
          <a:xfrm>
            <a:off x="381243" y="410667"/>
            <a:ext cx="12242314" cy="8932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Patricia trees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Space optimised radix trees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Stores key value pairs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Easily searchable and efficient insertion and deletions</a:t>
            </a: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  <a:r>
              <a:t>Ethereum uses a combination of both trees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Trie vs patricia tree</a:t>
            </a:r>
          </a:p>
          <a:p>
            <a:pPr algn="l">
              <a:defRPr b="0"/>
            </a:pPr>
            <a:r>
              <a:t>hello, hat, have</a:t>
            </a: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</a:p>
        </p:txBody>
      </p:sp>
      <p:pic>
        <p:nvPicPr>
          <p:cNvPr id="130" name="Screen Shot 2018-07-06 at 4.22.19 PM.png" descr="Screen Shot 2018-07-06 at 4.22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50" y="2072376"/>
            <a:ext cx="4539516" cy="2701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creen Shot 2018-07-06 at 4.27.05 PM.png" descr="Screen Shot 2018-07-06 at 4.27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845300"/>
            <a:ext cx="3767538" cy="2390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Screen Shot 2018-07-06 at 4.27.11 PM.png" descr="Screen Shot 2018-07-06 at 4.27.1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3300" y="6838950"/>
            <a:ext cx="3612561" cy="2403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tricia vs radix trees…"/>
          <p:cNvSpPr txBox="1"/>
          <p:nvPr/>
        </p:nvSpPr>
        <p:spPr>
          <a:xfrm>
            <a:off x="381243" y="410667"/>
            <a:ext cx="12242314" cy="3776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Patricia vs radix trees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Radix = number of child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Patricia is a radix tree with a radix of 2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Keys are treated as a stream of bits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Keys are compared r bits at a time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where 2^r = radix of the tree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Patricia therefore compares 1 bit (hence 2 child) at a time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If bit = 0, left and bit = 1, right.</a:t>
            </a:r>
          </a:p>
        </p:txBody>
      </p:sp>
      <p:pic>
        <p:nvPicPr>
          <p:cNvPr id="135" name="Screen Shot 2018-07-06 at 4.32.00 PM.png" descr="Screen Shot 2018-07-06 at 4.32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550" y="4552950"/>
            <a:ext cx="10635279" cy="1489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18-07-06 at 4.32.11 PM.png" descr="Screen Shot 2018-07-06 at 4.32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7950" y="6409133"/>
            <a:ext cx="2866103" cy="3128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lockchain structure…"/>
          <p:cNvSpPr txBox="1"/>
          <p:nvPr/>
        </p:nvSpPr>
        <p:spPr>
          <a:xfrm>
            <a:off x="381243" y="1331417"/>
            <a:ext cx="12242314" cy="7090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Blockchain structure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Maintain a state everyone agrees 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Can be managed by participants in the network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Agreement on the updates therefore agreement on the latest state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Time stamp 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Blocks (represented by merle tree root hash)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 group of txn 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 hash of prep block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 nonce (modified by miners to find a block hash that is below a target value)</a:t>
            </a:r>
          </a:p>
          <a:p>
            <a:pPr algn="l">
              <a:defRPr b="0"/>
            </a:pP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Once constructed, the block is broadcasted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Work begins on the next block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Created blocks are immutable (because of the prev hash)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In Ethereum, block headers contain 3 merkle trees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Txn data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Receipts (showing the effects of the txns)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mart contracts…"/>
          <p:cNvSpPr txBox="1"/>
          <p:nvPr/>
        </p:nvSpPr>
        <p:spPr>
          <a:xfrm>
            <a:off x="381243" y="594817"/>
            <a:ext cx="12242314" cy="856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Smart contracts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 digital protocol that digitally executes the terms of a contract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Features: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Trustless (no intermediary and universally accessible)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Trackable and auditable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Irreversible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Self executing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Node = Gateway to network</a:t>
            </a:r>
          </a:p>
          <a:p>
            <a:pPr algn="l">
              <a:defRPr b="0"/>
            </a:pPr>
            <a:r>
              <a:t>Past / current: server based -&gt; slow and single point of failure</a:t>
            </a:r>
          </a:p>
          <a:p>
            <a:pPr algn="l">
              <a:defRPr b="0"/>
            </a:pPr>
            <a:r>
              <a:t>Blockchain: peer 2 peer -&gt; fast and no single point of failure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Light client verifies small part of the blockchain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Full node does the following: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Downloads the full copy of the blockchain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Verify correct block reward distribution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Verify that txn have correct signatures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Verify that txn and block in correct data format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Ensure no double spending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Mining node = full node + ability to write to 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What are forks?…"/>
          <p:cNvSpPr txBox="1"/>
          <p:nvPr/>
        </p:nvSpPr>
        <p:spPr>
          <a:xfrm>
            <a:off x="381243" y="1147267"/>
            <a:ext cx="12242314" cy="7459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What are forks?</a:t>
            </a:r>
          </a:p>
          <a:p>
            <a:pPr algn="l">
              <a:defRPr b="0"/>
            </a:pPr>
            <a:r>
              <a:t>When a chain splits into 2 (regardless of whether it was intentional or through PoW competition)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Hard fork vs soft fork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Hard forks are: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Not backwards compatible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Nodes of new chain will reject blocks from nodes of old chain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Soft forks are: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Compatible with old chain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A smaller subset of rules from old chain (more strict)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If 51% of the network adopts the new rules, old rules will no longer be used.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Unintentional forks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when 2 blocks are found at the same time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Longest chain is the valid chain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6 block confirmation after your block to more or less ensure that your block is confirmed.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