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127.0.0.1:8545"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Module 5"/>
          <p:cNvSpPr txBox="1"/>
          <p:nvPr>
            <p:ph type="ctrTitle"/>
          </p:nvPr>
        </p:nvSpPr>
        <p:spPr>
          <a:prstGeom prst="rect">
            <a:avLst/>
          </a:prstGeom>
        </p:spPr>
        <p:txBody>
          <a:bodyPr/>
          <a:lstStyle/>
          <a:p>
            <a:pPr lvl="1"/>
            <a:r>
              <a:t>Module 5</a:t>
            </a:r>
          </a:p>
        </p:txBody>
      </p:sp>
      <p:sp>
        <p:nvSpPr>
          <p:cNvPr id="120" name="Development frameworks and environment"/>
          <p:cNvSpPr txBox="1"/>
          <p:nvPr>
            <p:ph type="subTitle" sz="quarter" idx="1"/>
          </p:nvPr>
        </p:nvSpPr>
        <p:spPr>
          <a:prstGeom prst="rect">
            <a:avLst/>
          </a:prstGeom>
        </p:spPr>
        <p:txBody>
          <a:bodyPr/>
          <a:lstStyle/>
          <a:p>
            <a:pPr/>
            <a:r>
              <a:t>Development frameworks and environment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Ganache Cli…"/>
          <p:cNvSpPr txBox="1"/>
          <p:nvPr/>
        </p:nvSpPr>
        <p:spPr>
          <a:xfrm>
            <a:off x="86359" y="2620467"/>
            <a:ext cx="12832081" cy="45126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a:pPr>
            <a:r>
              <a:t>Ganache Cli</a:t>
            </a:r>
          </a:p>
          <a:p>
            <a:pPr marL="333375" indent="-333375" algn="l">
              <a:buSzPct val="145000"/>
              <a:buChar char="-"/>
              <a:defRPr b="0"/>
            </a:pPr>
            <a:r>
              <a:t>Full client behaviour</a:t>
            </a:r>
          </a:p>
          <a:p>
            <a:pPr marL="333375" indent="-333375" algn="l">
              <a:buSzPct val="145000"/>
              <a:buChar char="-"/>
              <a:defRPr b="0"/>
            </a:pPr>
            <a:r>
              <a:t>Funded accounts on initialisation</a:t>
            </a:r>
          </a:p>
          <a:p>
            <a:pPr marL="333375" indent="-333375" algn="l">
              <a:buSzPct val="145000"/>
              <a:buChar char="-"/>
              <a:defRPr b="0"/>
            </a:pPr>
            <a:r>
              <a:t>Instant txn processing</a:t>
            </a:r>
          </a:p>
          <a:p>
            <a:pPr marL="333375" indent="-333375" algn="l">
              <a:buSzPct val="145000"/>
              <a:buChar char="-"/>
              <a:defRPr b="0"/>
            </a:pPr>
            <a:r>
              <a:t>Popular RPC functions</a:t>
            </a:r>
          </a:p>
          <a:p>
            <a:pPr marL="333375" indent="-333375" algn="l">
              <a:buSzPct val="145000"/>
              <a:buChar char="-"/>
              <a:defRPr b="0"/>
            </a:pPr>
            <a:r>
              <a:t>Private blockchains</a:t>
            </a:r>
          </a:p>
          <a:p>
            <a:pPr algn="l">
              <a:defRPr b="0"/>
            </a:pPr>
          </a:p>
          <a:p>
            <a:pPr algn="l">
              <a:defRPr b="0"/>
            </a:pPr>
            <a:r>
              <a:t>You can connect ganache to remix but you must make sure that remix is not run in https</a:t>
            </a:r>
          </a:p>
          <a:p>
            <a:pPr algn="l">
              <a:defRPr b="0"/>
            </a:pPr>
            <a:r>
              <a:t>In remix, run -&gt; environment -&gt; web3 provider -&gt; </a:t>
            </a:r>
            <a:r>
              <a:rPr u="sng">
                <a:hlinkClick r:id="rId2" invalidUrl="" action="" tgtFrame="" tooltip="" history="1" highlightClick="0" endSnd="0"/>
              </a:rPr>
              <a:t>http://127.0.0.1:8545</a:t>
            </a:r>
          </a:p>
          <a:p>
            <a:pPr algn="l">
              <a:defRPr b="0"/>
            </a:pPr>
          </a:p>
          <a:p>
            <a:pPr algn="l">
              <a:defRPr b="0"/>
            </a:pPr>
            <a:r>
              <a:t>You can also connect Ganache to metamask, just don’t forget to go into settings and change RPC to </a:t>
            </a:r>
            <a:r>
              <a:rPr u="sng">
                <a:hlinkClick r:id="rId2" invalidUrl="" action="" tgtFrame="" tooltip="" history="1" highlightClick="0" endSnd="0"/>
              </a:rPr>
              <a:t>http://127.0.0.1:8545</a:t>
            </a:r>
            <a:r>
              <a:t>, log out and in again to refresh again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Truffle…"/>
          <p:cNvSpPr txBox="1"/>
          <p:nvPr/>
        </p:nvSpPr>
        <p:spPr>
          <a:xfrm>
            <a:off x="86360" y="410667"/>
            <a:ext cx="12553189" cy="8932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a:pPr>
            <a:r>
              <a:t>Truffle</a:t>
            </a:r>
          </a:p>
          <a:p>
            <a:pPr algn="l">
              <a:defRPr b="0"/>
            </a:pPr>
            <a:r>
              <a:t>A smart contract development framework which allows you to do the following:</a:t>
            </a:r>
          </a:p>
          <a:p>
            <a:pPr marL="333375" indent="-333375" algn="l">
              <a:buSzPct val="145000"/>
              <a:buChar char="-"/>
              <a:defRPr b="0"/>
            </a:pPr>
            <a:r>
              <a:t>smart contract compilation</a:t>
            </a:r>
          </a:p>
          <a:p>
            <a:pPr marL="333375" indent="-333375" algn="l">
              <a:buSzPct val="145000"/>
              <a:buChar char="-"/>
              <a:defRPr b="0"/>
            </a:pPr>
            <a:r>
              <a:t>Library linking</a:t>
            </a:r>
          </a:p>
          <a:p>
            <a:pPr marL="333375" indent="-333375" algn="l">
              <a:buSzPct val="145000"/>
              <a:buChar char="-"/>
              <a:defRPr b="0"/>
            </a:pPr>
            <a:r>
              <a:t>Contract testing in JS or solidity</a:t>
            </a:r>
          </a:p>
          <a:p>
            <a:pPr marL="333375" indent="-333375" algn="l">
              <a:buSzPct val="145000"/>
              <a:buChar char="-"/>
              <a:defRPr b="0"/>
            </a:pPr>
            <a:r>
              <a:t>Txn debugging</a:t>
            </a:r>
          </a:p>
          <a:p>
            <a:pPr marL="333375" indent="-333375" algn="l">
              <a:buSzPct val="145000"/>
              <a:buChar char="-"/>
              <a:defRPr b="0"/>
            </a:pPr>
            <a:r>
              <a:t>Deployment</a:t>
            </a:r>
          </a:p>
          <a:p>
            <a:pPr marL="333375" indent="-333375" algn="l">
              <a:buSzPct val="145000"/>
              <a:buChar char="-"/>
              <a:defRPr b="0"/>
            </a:pPr>
            <a:r>
              <a:t>Interact front end</a:t>
            </a:r>
          </a:p>
          <a:p>
            <a:pPr algn="l">
              <a:defRPr b="0"/>
            </a:pPr>
          </a:p>
          <a:p>
            <a:pPr algn="l">
              <a:defRPr b="0"/>
            </a:pPr>
            <a:r>
              <a:t>Drizzle is a boilerplate front end library.</a:t>
            </a:r>
          </a:p>
          <a:p>
            <a:pPr algn="l">
              <a:defRPr b="0"/>
            </a:pPr>
          </a:p>
          <a:p>
            <a:pPr algn="l">
              <a:defRPr b="0"/>
            </a:pPr>
            <a:r>
              <a:t>How to use Truffle</a:t>
            </a:r>
          </a:p>
          <a:p>
            <a:pPr algn="l">
              <a:defRPr b="0"/>
            </a:pPr>
          </a:p>
          <a:p>
            <a:pPr algn="l">
              <a:defRPr b="0"/>
            </a:pPr>
            <a:r>
              <a:t>1. mkdir</a:t>
            </a:r>
          </a:p>
          <a:p>
            <a:pPr algn="l">
              <a:defRPr b="0"/>
            </a:pPr>
            <a:r>
              <a:t>2. truffle unbox &lt;name of box&gt; / truffle init</a:t>
            </a:r>
          </a:p>
          <a:p>
            <a:pPr algn="l">
              <a:defRPr b="0"/>
            </a:pPr>
          </a:p>
          <a:p>
            <a:pPr algn="l">
              <a:defRPr b="0"/>
            </a:pPr>
            <a:r>
              <a:t>* Note that if you can't use ganache, you can use truffle deploy but you need to configure. Ganache runs on port 8545 by default but some of Truffle's boxes have the network at port 7545 so you need to go into the truffle.js file to change it</a:t>
            </a:r>
          </a:p>
          <a:p>
            <a:pPr algn="l">
              <a:defRPr b="0"/>
            </a:pPr>
          </a:p>
          <a:p>
            <a:pPr algn="l">
              <a:defRPr b="0"/>
            </a:pPr>
            <a:r>
              <a:t>3. Write SC</a:t>
            </a:r>
          </a:p>
          <a:p>
            <a:pPr algn="l">
              <a:defRPr b="0"/>
            </a:pPr>
            <a:r>
              <a:t>4. Compile</a:t>
            </a:r>
          </a:p>
          <a:p>
            <a:pPr algn="l">
              <a:defRPr b="0"/>
            </a:pPr>
            <a:r>
              <a:t>5. Migrate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What are migrations?…"/>
          <p:cNvSpPr txBox="1"/>
          <p:nvPr/>
        </p:nvSpPr>
        <p:spPr>
          <a:xfrm>
            <a:off x="225805" y="1699717"/>
            <a:ext cx="12962764" cy="6354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a:pPr>
            <a:r>
              <a:t>What are migrations?</a:t>
            </a:r>
          </a:p>
          <a:p>
            <a:pPr algn="l">
              <a:defRPr b="0"/>
            </a:pPr>
          </a:p>
          <a:p>
            <a:pPr marL="333375" indent="-333375" algn="l">
              <a:buSzPct val="145000"/>
              <a:buChar char="-"/>
              <a:defRPr b="0"/>
            </a:pPr>
            <a:r>
              <a:t>Migrations grab data from artifacts (which are contract json files created when you compile)</a:t>
            </a:r>
          </a:p>
          <a:p>
            <a:pPr marL="333375" indent="-333375" algn="l">
              <a:buSzPct val="145000"/>
              <a:buChar char="-"/>
              <a:defRPr b="0"/>
            </a:pPr>
            <a:r>
              <a:t>Migration scripts must export a function with module.export function</a:t>
            </a:r>
          </a:p>
          <a:p>
            <a:pPr marL="333375" indent="-333375" algn="l">
              <a:buSzPct val="145000"/>
              <a:buChar char="-"/>
              <a:defRPr b="0"/>
            </a:pPr>
            <a:r>
              <a:t>Module.export function takes a deployer obj as its first parameter</a:t>
            </a:r>
          </a:p>
          <a:p>
            <a:pPr marL="333375" indent="-333375" algn="l">
              <a:buSzPct val="145000"/>
              <a:buChar char="-"/>
              <a:defRPr b="0"/>
            </a:pPr>
            <a:r>
              <a:t>deployer.deploy(contract json file)</a:t>
            </a:r>
          </a:p>
          <a:p>
            <a:pPr algn="l">
              <a:defRPr b="0"/>
            </a:pPr>
          </a:p>
          <a:p>
            <a:pPr algn="l">
              <a:defRPr b="0"/>
            </a:pPr>
            <a:r>
              <a:t>Automated testing in truffle</a:t>
            </a:r>
          </a:p>
          <a:p>
            <a:pPr algn="l">
              <a:defRPr b="0"/>
            </a:pPr>
          </a:p>
          <a:p>
            <a:pPr algn="l">
              <a:defRPr b="0"/>
            </a:pPr>
            <a:r>
              <a:t>truffle test </a:t>
            </a:r>
          </a:p>
          <a:p>
            <a:pPr marL="333375" indent="-333375" algn="l">
              <a:buSzPct val="145000"/>
              <a:buChar char="-"/>
              <a:defRPr b="0"/>
            </a:pPr>
            <a:r>
              <a:t>contract names start with “Test”</a:t>
            </a:r>
          </a:p>
          <a:p>
            <a:pPr marL="333375" indent="-333375" algn="l">
              <a:buSzPct val="145000"/>
              <a:buChar char="-"/>
              <a:defRPr b="0"/>
            </a:pPr>
            <a:r>
              <a:t>Function names start with “test”</a:t>
            </a:r>
          </a:p>
          <a:p>
            <a:pPr algn="l">
              <a:defRPr b="0"/>
            </a:pPr>
          </a:p>
          <a:p>
            <a:pPr algn="l">
              <a:defRPr b="0"/>
            </a:pPr>
            <a:r>
              <a:t>EthPM (package manager)</a:t>
            </a:r>
          </a:p>
          <a:p>
            <a:pPr marL="333375" indent="-333375" algn="l">
              <a:buSzPct val="145000"/>
              <a:buChar char="-"/>
              <a:defRPr b="0"/>
            </a:pPr>
            <a:r>
              <a:t>like npm for solidity</a:t>
            </a:r>
          </a:p>
          <a:p>
            <a:pPr marL="333375" indent="-333375" algn="l">
              <a:buSzPct val="145000"/>
              <a:buChar char="-"/>
              <a:defRPr b="0"/>
            </a:pPr>
            <a:r>
              <a:t>Install package via truffle install &lt;package_name e.g. tokens&gt;</a:t>
            </a:r>
          </a:p>
          <a:p>
            <a:pPr marL="333375" indent="-333375" algn="l">
              <a:buSzPct val="145000"/>
              <a:buChar char="-"/>
              <a:defRPr b="0"/>
            </a:pPr>
            <a:r>
              <a:t>Then you can import the package into your contract and recompile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