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solidity.readthedocs.io/en/latest/types.html?highlight=address#arrays"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solidity.readthedocs.io/en/latest/types.html#data-location"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solidity.readthedocs.io/en/latest/contracts.html?highlight=constructor#events"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Module 6"/>
          <p:cNvSpPr txBox="1"/>
          <p:nvPr>
            <p:ph type="ctrTitle"/>
          </p:nvPr>
        </p:nvSpPr>
        <p:spPr>
          <a:prstGeom prst="rect">
            <a:avLst/>
          </a:prstGeom>
        </p:spPr>
        <p:txBody>
          <a:bodyPr/>
          <a:lstStyle/>
          <a:p>
            <a:pPr/>
            <a:r>
              <a:t>Module 6</a:t>
            </a:r>
          </a:p>
        </p:txBody>
      </p:sp>
      <p:sp>
        <p:nvSpPr>
          <p:cNvPr id="120" name="Smart contract fundamentals"/>
          <p:cNvSpPr txBox="1"/>
          <p:nvPr>
            <p:ph type="subTitle" sz="quarter" idx="1"/>
          </p:nvPr>
        </p:nvSpPr>
        <p:spPr>
          <a:prstGeom prst="rect">
            <a:avLst/>
          </a:prstGeom>
        </p:spPr>
        <p:txBody>
          <a:bodyPr/>
          <a:lstStyle/>
          <a:p>
            <a:pPr/>
            <a:r>
              <a:t>Smart contract fundamentals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Logs (essentially the same as events) can act as a cheaper form of storage…"/>
          <p:cNvSpPr txBox="1"/>
          <p:nvPr/>
        </p:nvSpPr>
        <p:spPr>
          <a:xfrm>
            <a:off x="333705" y="1515567"/>
            <a:ext cx="12337390" cy="67224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a:pPr>
            <a:r>
              <a:t>Logs (essentially the same as events) can act as a cheaper form of storage</a:t>
            </a:r>
          </a:p>
          <a:p>
            <a:pPr marL="333375" indent="-333375" algn="l">
              <a:buSzPct val="145000"/>
              <a:buChar char="-"/>
              <a:defRPr b="0"/>
            </a:pPr>
            <a:r>
              <a:t>8 gas per byte vs contract storage 20000 gas per 32 bytes</a:t>
            </a:r>
          </a:p>
          <a:p>
            <a:pPr marL="333375" indent="-333375" algn="l">
              <a:buSzPct val="145000"/>
              <a:buChar char="-"/>
              <a:defRPr b="0"/>
            </a:pPr>
            <a:r>
              <a:t>Although cheaper, it cannot be accessed by any contract</a:t>
            </a:r>
          </a:p>
          <a:p>
            <a:pPr marL="333375" indent="-333375" algn="l">
              <a:buSzPct val="145000"/>
              <a:buChar char="-"/>
              <a:defRPr b="0"/>
            </a:pPr>
            <a:r>
              <a:t>Useful for aggregating historical reference data</a:t>
            </a:r>
          </a:p>
          <a:p>
            <a:pPr algn="l">
              <a:defRPr b="0"/>
            </a:pPr>
          </a:p>
          <a:p>
            <a:pPr algn="l">
              <a:defRPr b="0"/>
            </a:pPr>
            <a:r>
              <a:t>Events are inheritable members of contracts and the event arguments that are stored inside the log of a txn in a block will always remain in the blockchain</a:t>
            </a:r>
          </a:p>
          <a:p>
            <a:pPr marL="333375" indent="-333375" algn="l">
              <a:buSzPct val="145000"/>
              <a:buChar char="-"/>
              <a:defRPr b="0"/>
            </a:pPr>
            <a:r>
              <a:t>note that once serenity is out, not all earlier blocks will be accessible</a:t>
            </a:r>
          </a:p>
          <a:p>
            <a:pPr algn="l">
              <a:defRPr b="0"/>
            </a:pPr>
          </a:p>
          <a:p>
            <a:pPr algn="l">
              <a:defRPr b="0"/>
            </a:pPr>
            <a:r>
              <a:t>Events are useful when interacting with app or debugging purposes</a:t>
            </a:r>
          </a:p>
          <a:p>
            <a:pPr marL="333375" indent="-333375" algn="l">
              <a:buSzPct val="145000"/>
              <a:buChar char="*"/>
              <a:defRPr b="0"/>
            </a:pPr>
            <a:r>
              <a:t>events are not emitted until block is mined</a:t>
            </a:r>
          </a:p>
          <a:p>
            <a:pPr algn="l">
              <a:defRPr b="0"/>
            </a:pPr>
          </a:p>
          <a:p>
            <a:pPr algn="l">
              <a:defRPr b="0"/>
            </a:pPr>
            <a:r>
              <a:t>Logging an event for every state change is good practice</a:t>
            </a:r>
          </a:p>
          <a:p>
            <a:pPr algn="l">
              <a:defRPr b="0"/>
            </a:pPr>
          </a:p>
          <a:p>
            <a:pPr algn="l">
              <a:defRPr b="0"/>
            </a:pPr>
            <a:r>
              <a:t>Factory contract</a:t>
            </a:r>
          </a:p>
          <a:p>
            <a:pPr marL="333375" indent="-333375" algn="l">
              <a:buSzPct val="145000"/>
              <a:buChar char="-"/>
              <a:defRPr b="0"/>
            </a:pPr>
            <a:r>
              <a:t>tokens are a good example of this as we want all tokens to be compatible with each other.</a:t>
            </a:r>
          </a:p>
          <a:p>
            <a:pPr marL="333375" indent="-333375" algn="l">
              <a:buSzPct val="145000"/>
              <a:buChar char="-"/>
              <a:defRPr b="0"/>
            </a:pPr>
            <a:r>
              <a:t>Pass token args into the token factory function to create a new function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Solidity is statically typed i.e. all variables must be declared at compile time.…"/>
          <p:cNvSpPr txBox="1"/>
          <p:nvPr/>
        </p:nvSpPr>
        <p:spPr>
          <a:xfrm>
            <a:off x="225805" y="226517"/>
            <a:ext cx="13055601" cy="93005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a:pPr>
            <a:r>
              <a:t>Solidity is statically typed i.e. all variables must be declared at compile time.</a:t>
            </a:r>
          </a:p>
          <a:p>
            <a:pPr algn="l">
              <a:defRPr b="0"/>
            </a:pPr>
          </a:p>
          <a:p>
            <a:pPr algn="l">
              <a:defRPr b="0"/>
            </a:pPr>
            <a:r>
              <a:t>Adding public keyword will automatically create a getter function e.g. bool public test{};</a:t>
            </a:r>
          </a:p>
          <a:p>
            <a:pPr algn="l">
              <a:defRPr b="0"/>
            </a:pPr>
          </a:p>
          <a:p>
            <a:pPr algn="l">
              <a:defRPr b="0"/>
            </a:pPr>
            <a:r>
              <a:t>Int</a:t>
            </a:r>
          </a:p>
          <a:p>
            <a:pPr marL="333375" indent="-333375" algn="l">
              <a:buSzPct val="145000"/>
              <a:buChar char="-"/>
              <a:defRPr b="0"/>
            </a:pPr>
            <a:r>
              <a:t>Signed vs unsigned (uint)</a:t>
            </a:r>
          </a:p>
          <a:p>
            <a:pPr marL="333375" indent="-333375" algn="l">
              <a:buSzPct val="145000"/>
              <a:buChar char="-"/>
              <a:defRPr b="0"/>
            </a:pPr>
            <a:r>
              <a:t>Max size = 256 bit, can specify how many bits in multiples of 8 e.g. uint8, uint16</a:t>
            </a:r>
          </a:p>
          <a:p>
            <a:pPr marL="333375" indent="-333375" algn="l">
              <a:buSzPct val="145000"/>
              <a:buChar char="-"/>
              <a:defRPr b="0"/>
            </a:pPr>
            <a:r>
              <a:t>Defaults to 0 if unassigned a value</a:t>
            </a:r>
          </a:p>
          <a:p>
            <a:pPr algn="l">
              <a:defRPr b="0"/>
            </a:pPr>
          </a:p>
          <a:p>
            <a:pPr algn="l">
              <a:defRPr b="0"/>
            </a:pPr>
            <a:r>
              <a:t>Address</a:t>
            </a:r>
          </a:p>
          <a:p>
            <a:pPr marL="333375" indent="-333375" algn="l">
              <a:buSzPct val="145000"/>
              <a:buChar char="-"/>
              <a:defRPr b="0"/>
            </a:pPr>
            <a:r>
              <a:t>20 byte value, defaults to address(0) if not assigned a value</a:t>
            </a:r>
          </a:p>
          <a:p>
            <a:pPr marL="333375" indent="-333375" algn="l">
              <a:buSzPct val="145000"/>
              <a:buChar char="-"/>
              <a:defRPr b="0"/>
            </a:pPr>
            <a:r>
              <a:t>Balance, Transfer, Send (avoid this), Call, CallCode, DelegateCall</a:t>
            </a:r>
          </a:p>
          <a:p>
            <a:pPr algn="l">
              <a:defRPr b="0"/>
            </a:pPr>
          </a:p>
          <a:p>
            <a:pPr algn="l">
              <a:defRPr b="0"/>
            </a:pPr>
            <a:r>
              <a:t>Byte arrays</a:t>
            </a:r>
          </a:p>
          <a:p>
            <a:pPr marL="333375" indent="-333375" algn="l">
              <a:buSzPct val="145000"/>
              <a:buChar char="-"/>
              <a:defRPr b="0"/>
            </a:pPr>
            <a:r>
              <a:t>Bytes is a dynamic array of bytes. It's shorthand for byte[] and you'll see examples of a bytes being treated as an array in code from time to time. myByte[x]. It can have a length of zero and you can do things like append a byte to the end.</a:t>
            </a:r>
          </a:p>
          <a:p>
            <a:pPr marL="333375" indent="-333375" algn="l">
              <a:buSzPct val="145000"/>
              <a:buChar char="-"/>
              <a:defRPr b="0"/>
            </a:pPr>
            <a:r>
              <a:t>Bytes32 is exactly 32 bytes long. It takes exactly one 32-byte word to represent a bytes32 because there's no need to set any space aside to encode the length. The length is always 32. A bytes with 32 bytes of data needs additional encoding to deal with variable length.</a:t>
            </a:r>
          </a:p>
          <a:p>
            <a:pPr marL="333375" indent="-333375" algn="l">
              <a:buSzPct val="145000"/>
              <a:buChar char="-"/>
              <a:defRPr b="0"/>
            </a:pPr>
            <a:r>
              <a:t>An important practical difference is that the fixed length bytes32 can be used in function arguments to pass data in or return data out of the contract. The variable length bytes type can be a function argument also, but only for internal use (inside the same contract) because the interface, called the ABI, doesn't support variable length types.</a:t>
            </a:r>
          </a:p>
          <a:p>
            <a:pPr marL="333375" indent="-333375" algn="l">
              <a:buSzPct val="145000"/>
              <a:buChar char="-"/>
              <a:defRPr b="0"/>
            </a:pPr>
            <a:r>
              <a:t>https://solidity.readthedocs.io/en/latest/types.html?highlight=address#fixed-size-byte-arrays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Enum…"/>
          <p:cNvSpPr txBox="1"/>
          <p:nvPr/>
        </p:nvSpPr>
        <p:spPr>
          <a:xfrm>
            <a:off x="225805" y="410667"/>
            <a:ext cx="12553191" cy="89322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a:pPr>
            <a:r>
              <a:t>Enum</a:t>
            </a:r>
          </a:p>
          <a:p>
            <a:pPr marL="333375" indent="-333375" algn="l">
              <a:buSzPct val="145000"/>
              <a:buChar char="-"/>
              <a:defRPr b="0"/>
            </a:pPr>
            <a:r>
              <a:t>user defined types, see supplychain code for examples</a:t>
            </a:r>
          </a:p>
          <a:p>
            <a:pPr algn="l">
              <a:defRPr b="0"/>
            </a:pPr>
          </a:p>
          <a:p>
            <a:pPr algn="l">
              <a:defRPr b="0"/>
            </a:pPr>
            <a:r>
              <a:t>Function structure </a:t>
            </a:r>
          </a:p>
          <a:p>
            <a:pPr algn="l">
              <a:defRPr b="0"/>
            </a:pPr>
            <a:r>
              <a:t>function A(B) C D E F { body } </a:t>
            </a:r>
          </a:p>
          <a:p>
            <a:pPr algn="l">
              <a:defRPr b="0"/>
            </a:pPr>
            <a:r>
              <a:t>A = function name</a:t>
            </a:r>
          </a:p>
          <a:p>
            <a:pPr algn="l">
              <a:defRPr b="0"/>
            </a:pPr>
            <a:r>
              <a:t>B = parameters type and name </a:t>
            </a:r>
          </a:p>
          <a:p>
            <a:pPr algn="l">
              <a:defRPr b="0"/>
            </a:pPr>
            <a:r>
              <a:t>C = internal, external, public or private</a:t>
            </a:r>
          </a:p>
          <a:p>
            <a:pPr lvl="1" marL="777875" indent="-333375" algn="l">
              <a:buSzPct val="145000"/>
              <a:buChar char="-"/>
              <a:defRPr b="0"/>
            </a:pPr>
            <a:r>
              <a:t>External can only be accessible outside the contract unless you use this.</a:t>
            </a:r>
          </a:p>
          <a:p>
            <a:pPr lvl="1" marL="777875" indent="-333375" algn="l">
              <a:buSzPct val="145000"/>
              <a:buChar char="-"/>
              <a:defRPr b="0"/>
            </a:pPr>
            <a:r>
              <a:t>Private, for use only by this contract</a:t>
            </a:r>
          </a:p>
          <a:p>
            <a:pPr lvl="1" marL="777875" indent="-333375" algn="l">
              <a:buSzPct val="145000"/>
              <a:buChar char="-"/>
              <a:defRPr b="0"/>
            </a:pPr>
            <a:r>
              <a:t>Internal, for use only by this contract or any contracts derived from this contract</a:t>
            </a:r>
          </a:p>
          <a:p>
            <a:pPr algn="l">
              <a:defRPr b="0"/>
            </a:pPr>
            <a:r>
              <a:t>D = pure, constant, view or payable</a:t>
            </a:r>
          </a:p>
          <a:p>
            <a:pPr lvl="1" marL="777875" indent="-333375" algn="l">
              <a:buSzPct val="145000"/>
              <a:buChar char="-"/>
              <a:defRPr b="0"/>
            </a:pPr>
            <a:r>
              <a:t>Constant / view does not modify state, no gas costs</a:t>
            </a:r>
          </a:p>
          <a:p>
            <a:pPr lvl="1" marL="777875" indent="-333375" algn="l">
              <a:buSzPct val="145000"/>
              <a:buChar char="-"/>
              <a:defRPr b="0"/>
            </a:pPr>
            <a:r>
              <a:t>Pure, does not read nor modify state e.g. calculations but can still access msg.sig and msg.data and any functions not marked pure</a:t>
            </a:r>
          </a:p>
          <a:p>
            <a:pPr lvl="1" marL="777875" indent="-333375" algn="l">
              <a:buSzPct val="145000"/>
              <a:buChar char="-"/>
              <a:defRPr b="0"/>
            </a:pPr>
            <a:r>
              <a:t>Payable, used to receive ether. Any functions that receive value but not marked payable will throw an error</a:t>
            </a:r>
          </a:p>
          <a:p>
            <a:pPr algn="l">
              <a:defRPr b="0"/>
            </a:pPr>
            <a:r>
              <a:t>E = modifiers (you can have multiple modifiers, just ensure that the “_;” is in the correct place)</a:t>
            </a:r>
          </a:p>
          <a:p>
            <a:pPr algn="l">
              <a:defRPr b="0"/>
            </a:pPr>
            <a:r>
              <a:t>F = returns (type and if you want, name of variable. If the name of the variable is also specified, you don’t have to explicitly do return in the function), optional</a:t>
            </a:r>
          </a:p>
          <a:p>
            <a:pPr algn="l">
              <a:defRPr b="0"/>
            </a:pPr>
          </a:p>
          <a:p>
            <a:pPr algn="l">
              <a:defRPr b="0"/>
            </a:pPr>
            <a:r>
              <a:t>Consider whether to store In memory (non persistent, cheap but costs goes up quadratically) or storage (persistent between contract calls)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Arrays…"/>
          <p:cNvSpPr txBox="1"/>
          <p:nvPr/>
        </p:nvSpPr>
        <p:spPr>
          <a:xfrm>
            <a:off x="225805" y="594817"/>
            <a:ext cx="12262943" cy="85639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a:pPr>
            <a:r>
              <a:t>Arrays</a:t>
            </a:r>
          </a:p>
          <a:p>
            <a:pPr marL="333375" indent="-333375" algn="l">
              <a:buSzPct val="145000"/>
              <a:buChar char="-"/>
              <a:defRPr b="0"/>
            </a:pPr>
            <a:r>
              <a:rPr u="sng">
                <a:hlinkClick r:id="rId2" invalidUrl="" action="" tgtFrame="" tooltip="" history="1" highlightClick="0" endSnd="0"/>
              </a:rPr>
              <a:t>https://solidity.readthedocs.io/en/latest/types.html?highlight=address#arrays</a:t>
            </a:r>
          </a:p>
          <a:p>
            <a:pPr marL="333375" indent="-333375" algn="l">
              <a:buSzPct val="145000"/>
              <a:buChar char="-"/>
              <a:defRPr b="0"/>
            </a:pPr>
            <a:r>
              <a:t>test.length</a:t>
            </a:r>
          </a:p>
          <a:p>
            <a:pPr marL="333375" indent="-333375" algn="l">
              <a:buSzPct val="145000"/>
              <a:buChar char="-"/>
              <a:defRPr b="0"/>
            </a:pPr>
            <a:r>
              <a:t>test.push</a:t>
            </a:r>
          </a:p>
          <a:p>
            <a:pPr algn="l">
              <a:defRPr b="0"/>
            </a:pPr>
          </a:p>
          <a:p>
            <a:pPr algn="l">
              <a:defRPr b="0"/>
            </a:pPr>
            <a:r>
              <a:t>Structs</a:t>
            </a:r>
          </a:p>
          <a:p>
            <a:pPr marL="333375" indent="-333375" algn="l">
              <a:buSzPct val="145000"/>
              <a:buChar char="-"/>
              <a:defRPr b="0"/>
            </a:pPr>
            <a:r>
              <a:t>like structs in C</a:t>
            </a:r>
          </a:p>
          <a:p>
            <a:pPr marL="333375" indent="-333375" algn="l">
              <a:buSzPct val="145000"/>
              <a:buChar char="-"/>
              <a:defRPr b="0"/>
            </a:pPr>
            <a:r>
              <a:t>e.g. struct { address addr; uint amt; }</a:t>
            </a:r>
          </a:p>
          <a:p>
            <a:pPr marL="333375" indent="-333375" algn="l">
              <a:buSzPct val="145000"/>
              <a:buChar char="-"/>
              <a:defRPr b="0"/>
            </a:pPr>
            <a:r>
              <a:t>Cannot have a struct variable inside a struct</a:t>
            </a:r>
          </a:p>
          <a:p>
            <a:pPr marL="333375" indent="-333375" algn="l">
              <a:buSzPct val="145000"/>
              <a:buChar char="-"/>
              <a:defRPr b="0"/>
            </a:pPr>
            <a:r>
              <a:t>Struct values always stored as local variable in functions and are passed by reference</a:t>
            </a:r>
          </a:p>
          <a:p>
            <a:pPr algn="l">
              <a:defRPr b="0"/>
            </a:pPr>
          </a:p>
          <a:p>
            <a:pPr algn="l">
              <a:defRPr b="0"/>
            </a:pPr>
            <a:r>
              <a:t>Mapping</a:t>
            </a:r>
          </a:p>
          <a:p>
            <a:pPr marL="333375" indent="-333375" algn="l">
              <a:buSzPct val="145000"/>
              <a:buChar char="-"/>
              <a:defRPr b="0"/>
            </a:pPr>
            <a:r>
              <a:t>mapping(keyType =&gt; _valueType)</a:t>
            </a:r>
          </a:p>
          <a:p>
            <a:pPr marL="333375" indent="-333375" algn="l">
              <a:buSzPct val="145000"/>
              <a:buChar char="-"/>
              <a:defRPr b="0"/>
            </a:pPr>
            <a:r>
              <a:t>keyType can be anything but mapping, dynamic arrays, contracts, enums or structs</a:t>
            </a:r>
          </a:p>
          <a:p>
            <a:pPr marL="333375" indent="-333375" algn="l">
              <a:buSzPct val="145000"/>
              <a:buChar char="-"/>
              <a:defRPr b="0"/>
            </a:pPr>
            <a:r>
              <a:t>valueType can be anything</a:t>
            </a:r>
          </a:p>
          <a:p>
            <a:pPr marL="333375" indent="-333375" algn="l">
              <a:buSzPct val="145000"/>
              <a:buChar char="-"/>
              <a:defRPr b="0"/>
            </a:pPr>
            <a:r>
              <a:t>Essentially hash tables whose value are initialised to the type’s default unless explicitly assigned</a:t>
            </a:r>
          </a:p>
          <a:p>
            <a:pPr marL="333375" indent="-333375" algn="l">
              <a:buSzPct val="145000"/>
              <a:buChar char="-"/>
              <a:defRPr b="0"/>
            </a:pPr>
            <a:r>
              <a:t>Mappings have no length</a:t>
            </a:r>
          </a:p>
          <a:p>
            <a:pPr marL="333375" indent="-333375" algn="l">
              <a:buSzPct val="145000"/>
              <a:buChar char="-"/>
              <a:defRPr b="0"/>
            </a:pPr>
            <a:r>
              <a:t>keyData not stored on mapping rather, its keccak256 hash is.</a:t>
            </a:r>
          </a:p>
          <a:p>
            <a:pPr algn="l">
              <a:defRPr b="0"/>
            </a:pPr>
          </a:p>
          <a:p>
            <a:pPr algn="l">
              <a:defRPr b="0"/>
            </a:pPr>
            <a:r>
              <a:t>Ethereum denominations</a:t>
            </a:r>
          </a:p>
          <a:p>
            <a:pPr marL="333375" indent="-333375" algn="l">
              <a:buSzPct val="145000"/>
              <a:buChar char="-"/>
              <a:defRPr b="0"/>
            </a:pPr>
            <a:r>
              <a:t>wei, finney, szabo, ether</a:t>
            </a:r>
          </a:p>
          <a:p>
            <a:pPr marL="333375" indent="-333375" algn="l">
              <a:buSzPct val="145000"/>
              <a:buChar char="-"/>
              <a:defRPr b="0"/>
            </a:pPr>
            <a:r>
              <a:t>Can convert between time as well (leap years not taken into account)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Global variables…"/>
          <p:cNvSpPr txBox="1"/>
          <p:nvPr/>
        </p:nvSpPr>
        <p:spPr>
          <a:xfrm>
            <a:off x="225805" y="1147267"/>
            <a:ext cx="11700892" cy="74590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a:pPr>
            <a:r>
              <a:t>Global variables</a:t>
            </a:r>
          </a:p>
          <a:p>
            <a:pPr algn="l">
              <a:defRPr b="0"/>
            </a:pPr>
          </a:p>
          <a:p>
            <a:pPr algn="l">
              <a:defRPr b="0"/>
            </a:pPr>
            <a:r>
              <a:t>Msg</a:t>
            </a:r>
          </a:p>
          <a:p>
            <a:pPr marL="333375" indent="-333375" algn="l">
              <a:buSzPct val="145000"/>
              <a:buChar char="-"/>
              <a:defRPr b="0"/>
            </a:pPr>
            <a:r>
              <a:t>.data, in bytes</a:t>
            </a:r>
          </a:p>
          <a:p>
            <a:pPr marL="333375" indent="-333375" algn="l">
              <a:buSzPct val="145000"/>
              <a:buChar char="-"/>
              <a:defRPr b="0"/>
            </a:pPr>
            <a:r>
              <a:t>.gas, in uint, gets remaining gas in txn</a:t>
            </a:r>
          </a:p>
          <a:p>
            <a:pPr marL="333375" indent="-333375" algn="l">
              <a:buSzPct val="145000"/>
              <a:buChar char="-"/>
              <a:defRPr b="0"/>
            </a:pPr>
            <a:r>
              <a:t>.sender, in address, gets sender of txn</a:t>
            </a:r>
          </a:p>
          <a:p>
            <a:pPr marL="333375" indent="-333375" algn="l">
              <a:buSzPct val="145000"/>
              <a:buChar char="-"/>
              <a:defRPr b="0"/>
            </a:pPr>
            <a:r>
              <a:t>.sig, in bytes4</a:t>
            </a:r>
          </a:p>
          <a:p>
            <a:pPr marL="333375" indent="-333375" algn="l">
              <a:buSzPct val="145000"/>
              <a:buChar char="-"/>
              <a:defRPr b="0"/>
            </a:pPr>
            <a:r>
              <a:t>.value, in uint, number of wei sent in this txn</a:t>
            </a:r>
          </a:p>
          <a:p>
            <a:pPr algn="l">
              <a:defRPr b="0"/>
            </a:pPr>
          </a:p>
          <a:p>
            <a:pPr algn="l">
              <a:defRPr b="0"/>
            </a:pPr>
            <a:r>
              <a:t>Tx</a:t>
            </a:r>
          </a:p>
          <a:p>
            <a:pPr marL="333375" indent="-333375" algn="l">
              <a:buSzPct val="145000"/>
              <a:buChar char="-"/>
              <a:defRPr b="0"/>
            </a:pPr>
            <a:r>
              <a:t>.gasprice, in uint</a:t>
            </a:r>
          </a:p>
          <a:p>
            <a:pPr marL="333375" indent="-333375" algn="l">
              <a:buSzPct val="145000"/>
              <a:buChar char="-"/>
              <a:defRPr b="0"/>
            </a:pPr>
            <a:r>
              <a:t>.origin, in address</a:t>
            </a:r>
          </a:p>
          <a:p>
            <a:pPr algn="l">
              <a:defRPr b="0"/>
            </a:pPr>
          </a:p>
          <a:p>
            <a:pPr algn="l">
              <a:defRPr b="0"/>
            </a:pPr>
            <a:r>
              <a:t>Block</a:t>
            </a:r>
          </a:p>
          <a:p>
            <a:pPr marL="333375" indent="-333375" algn="l">
              <a:buSzPct val="145000"/>
              <a:buChar char="-"/>
              <a:defRPr b="0"/>
            </a:pPr>
            <a:r>
              <a:t>.blockhash(uint block number) returns (bytes32)</a:t>
            </a:r>
          </a:p>
          <a:p>
            <a:pPr marL="333375" indent="-333375" algn="l">
              <a:buSzPct val="145000"/>
              <a:buChar char="-"/>
              <a:defRPr b="0"/>
            </a:pPr>
            <a:r>
              <a:t>.coinbase </a:t>
            </a:r>
          </a:p>
          <a:p>
            <a:pPr marL="333375" indent="-333375" algn="l">
              <a:buSzPct val="145000"/>
              <a:buChar char="-"/>
              <a:defRPr b="0"/>
            </a:pPr>
            <a:r>
              <a:t>.difficulty, In uint</a:t>
            </a:r>
          </a:p>
          <a:p>
            <a:pPr marL="333375" indent="-333375" algn="l">
              <a:buSzPct val="145000"/>
              <a:buChar char="-"/>
              <a:defRPr b="0"/>
            </a:pPr>
            <a:r>
              <a:t>.gaslimit, in uint</a:t>
            </a:r>
          </a:p>
          <a:p>
            <a:pPr marL="333375" indent="-333375" algn="l">
              <a:buSzPct val="145000"/>
              <a:buChar char="-"/>
              <a:defRPr b="0"/>
            </a:pPr>
            <a:r>
              <a:t>.number, In uint</a:t>
            </a:r>
          </a:p>
          <a:p>
            <a:pPr marL="333375" indent="-333375" algn="l">
              <a:buSzPct val="145000"/>
              <a:buChar char="-"/>
              <a:defRPr b="0"/>
            </a:pPr>
            <a:r>
              <a:t>.timeStamp, in uint as seconds since unix epoch but note that miners can alter this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State reverting exceptions…"/>
          <p:cNvSpPr txBox="1"/>
          <p:nvPr/>
        </p:nvSpPr>
        <p:spPr>
          <a:xfrm>
            <a:off x="333705" y="963117"/>
            <a:ext cx="12337390" cy="78273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a:pPr>
            <a:r>
              <a:t>State reverting exceptions</a:t>
            </a:r>
          </a:p>
          <a:p>
            <a:pPr marL="333375" indent="-333375" algn="l">
              <a:buSzPct val="145000"/>
              <a:buChar char="-"/>
              <a:defRPr b="0"/>
            </a:pPr>
            <a:r>
              <a:t>assert() consumes all gas available, used for testing internal errors and testing for invariance</a:t>
            </a:r>
          </a:p>
          <a:p>
            <a:pPr marL="333375" indent="-333375" algn="l">
              <a:buSzPct val="145000"/>
              <a:buChar char="-"/>
              <a:defRPr b="0"/>
            </a:pPr>
            <a:r>
              <a:t>require(condition) will not cost any gas, ensure valid condition / state / return values</a:t>
            </a:r>
          </a:p>
          <a:p>
            <a:pPr marL="333375" indent="-333375" algn="l">
              <a:buSzPct val="145000"/>
              <a:buChar char="-"/>
              <a:defRPr b="0"/>
            </a:pPr>
            <a:r>
              <a:t>Properly functioning code should never reach a failing assert statement</a:t>
            </a:r>
          </a:p>
          <a:p>
            <a:pPr marL="333375" indent="-333375" algn="l">
              <a:buSzPct val="145000"/>
              <a:buChar char="-"/>
              <a:defRPr b="0"/>
            </a:pPr>
            <a:r>
              <a:t>revert() will always throw an exception</a:t>
            </a:r>
          </a:p>
          <a:p>
            <a:pPr algn="l">
              <a:defRPr b="0"/>
            </a:pPr>
          </a:p>
          <a:p>
            <a:pPr algn="l">
              <a:defRPr b="0"/>
            </a:pPr>
            <a:r>
              <a:t>Modifiers</a:t>
            </a:r>
          </a:p>
          <a:p>
            <a:pPr marL="333375" indent="-333375" algn="l">
              <a:buSzPct val="145000"/>
              <a:buChar char="-"/>
              <a:defRPr b="0"/>
            </a:pPr>
            <a:r>
              <a:t>a bit like refactoring code</a:t>
            </a:r>
          </a:p>
          <a:p>
            <a:pPr marL="333375" indent="-333375" algn="l">
              <a:buSzPct val="145000"/>
              <a:buChar char="-"/>
              <a:defRPr b="0"/>
            </a:pPr>
            <a:r>
              <a:t>Allows checks to be reused across functions</a:t>
            </a:r>
          </a:p>
          <a:p>
            <a:pPr algn="l">
              <a:defRPr b="0"/>
            </a:pPr>
          </a:p>
          <a:p>
            <a:pPr algn="l">
              <a:defRPr b="0"/>
            </a:pPr>
            <a:r>
              <a:t>modifier onlyOwner { require(msg.sender == owner); _; }</a:t>
            </a:r>
          </a:p>
          <a:p>
            <a:pPr algn="l">
              <a:defRPr b="0"/>
            </a:pPr>
            <a:r>
              <a:t>function setName() onlyOwner { return name; }</a:t>
            </a:r>
          </a:p>
          <a:p>
            <a:pPr algn="l">
              <a:defRPr b="0"/>
            </a:pPr>
          </a:p>
          <a:p>
            <a:pPr algn="l">
              <a:defRPr b="0"/>
            </a:pPr>
            <a:r>
              <a:t>The “_;” determines when the main block of code is run. </a:t>
            </a:r>
          </a:p>
          <a:p>
            <a:pPr algn="l">
              <a:defRPr b="0"/>
            </a:pPr>
          </a:p>
          <a:p>
            <a:pPr algn="l">
              <a:defRPr b="0"/>
            </a:pPr>
            <a:r>
              <a:t>Fallback functions</a:t>
            </a:r>
          </a:p>
          <a:p>
            <a:pPr marL="333375" indent="-333375" algn="l">
              <a:buSzPct val="145000"/>
              <a:buChar char="-"/>
              <a:defRPr b="0"/>
            </a:pPr>
            <a:r>
              <a:t>all contracts can have 1 unnamed function as the fallback function</a:t>
            </a:r>
          </a:p>
          <a:p>
            <a:pPr marL="333375" indent="-333375" algn="l">
              <a:buSzPct val="145000"/>
              <a:buChar char="-"/>
              <a:defRPr b="0"/>
            </a:pPr>
            <a:r>
              <a:t>Takes no arguments and returns nothing</a:t>
            </a:r>
          </a:p>
          <a:p>
            <a:pPr marL="333375" indent="-333375" algn="l">
              <a:buSzPct val="145000"/>
              <a:buChar char="-"/>
              <a:defRPr b="0"/>
            </a:pPr>
            <a:r>
              <a:t>Limited to 2300 gas</a:t>
            </a:r>
          </a:p>
          <a:p>
            <a:pPr marL="333375" indent="-333375" algn="l">
              <a:buSzPct val="145000"/>
              <a:buChar char="-"/>
              <a:defRPr b="0"/>
            </a:pPr>
            <a:r>
              <a:t>Function is called if the given function identifier cannot be found in the contract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Overloading and overriding functions…"/>
          <p:cNvSpPr txBox="1"/>
          <p:nvPr/>
        </p:nvSpPr>
        <p:spPr>
          <a:xfrm>
            <a:off x="333705" y="2620467"/>
            <a:ext cx="12337390" cy="45126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a:pPr>
            <a:r>
              <a:t>Overloading and overriding functions</a:t>
            </a:r>
          </a:p>
          <a:p>
            <a:pPr marL="333375" indent="-333375" algn="l">
              <a:buSzPct val="145000"/>
              <a:buChar char="-"/>
              <a:defRPr b="0"/>
            </a:pPr>
            <a:r>
              <a:t>same as in java</a:t>
            </a:r>
          </a:p>
          <a:p>
            <a:pPr marL="333375" indent="-333375" algn="l">
              <a:buSzPct val="145000"/>
              <a:buChar char="-"/>
              <a:defRPr b="0"/>
            </a:pPr>
            <a:r>
              <a:t>Overloading if same name, different signatures</a:t>
            </a:r>
          </a:p>
          <a:p>
            <a:pPr marL="333375" indent="-333375" algn="l">
              <a:buSzPct val="145000"/>
              <a:buChar char="-"/>
              <a:defRPr b="0"/>
            </a:pPr>
            <a:r>
              <a:t>Overriding for overriding functions with same name and signature of parent function</a:t>
            </a:r>
          </a:p>
          <a:p>
            <a:pPr algn="l">
              <a:defRPr b="0"/>
            </a:pPr>
          </a:p>
          <a:p>
            <a:pPr algn="l">
              <a:defRPr b="0"/>
            </a:pPr>
            <a:r>
              <a:t>Storage vs memory</a:t>
            </a:r>
          </a:p>
          <a:p>
            <a:pPr marL="333375" indent="-333375" algn="l">
              <a:buSzPct val="145000"/>
              <a:buChar char="-"/>
              <a:defRPr b="0"/>
            </a:pPr>
            <a:r>
              <a:rPr u="sng">
                <a:hlinkClick r:id="rId2" invalidUrl="" action="" tgtFrame="" tooltip="" history="1" highlightClick="0" endSnd="0"/>
              </a:rPr>
              <a:t>https://solidity.readthedocs.io/en/latest/types.html#data-location</a:t>
            </a:r>
          </a:p>
          <a:p>
            <a:pPr marL="333375" indent="-333375" algn="l">
              <a:buSzPct val="145000"/>
              <a:buChar char="-"/>
              <a:defRPr b="0"/>
            </a:pPr>
            <a:r>
              <a:t>Data location is important as it changes how a variable behaves</a:t>
            </a:r>
          </a:p>
          <a:p>
            <a:pPr marL="333375" indent="-333375" algn="l">
              <a:buSzPct val="145000"/>
              <a:buChar char="-"/>
              <a:defRPr b="0"/>
            </a:pPr>
            <a:r>
              <a:t>For most types (except arrays and structs), you cannot specify data location cause they’re copied every time they’re used</a:t>
            </a:r>
          </a:p>
          <a:p>
            <a:pPr algn="l">
              <a:defRPr b="0"/>
            </a:pPr>
          </a:p>
          <a:p>
            <a:pPr algn="l">
              <a:defRPr b="0"/>
            </a:pPr>
            <a:r>
              <a:t>Do intermediate calculations on memory and store in storage.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Contracts…"/>
          <p:cNvSpPr txBox="1"/>
          <p:nvPr/>
        </p:nvSpPr>
        <p:spPr>
          <a:xfrm>
            <a:off x="333705" y="1331417"/>
            <a:ext cx="12337390" cy="70907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a:pPr>
            <a:r>
              <a:t>Contracts</a:t>
            </a:r>
          </a:p>
          <a:p>
            <a:pPr marL="333375" indent="-333375" algn="l">
              <a:buSzPct val="145000"/>
              <a:buChar char="-"/>
              <a:defRPr b="0"/>
            </a:pPr>
            <a:r>
              <a:t>contracts are like classes in java</a:t>
            </a:r>
          </a:p>
          <a:p>
            <a:pPr marL="333375" indent="-333375" algn="l">
              <a:buSzPct val="145000"/>
              <a:buChar char="-"/>
              <a:defRPr b="0"/>
            </a:pPr>
            <a:r>
              <a:t>Contains state vars, functions, modifiers, structs, events, enums</a:t>
            </a:r>
          </a:p>
          <a:p>
            <a:pPr marL="333375" indent="-333375" algn="l">
              <a:buSzPct val="145000"/>
              <a:buChar char="-"/>
              <a:defRPr b="0"/>
            </a:pPr>
            <a:r>
              <a:t>Inheritance via is</a:t>
            </a:r>
          </a:p>
          <a:p>
            <a:pPr algn="l">
              <a:defRPr b="0"/>
            </a:pPr>
          </a:p>
          <a:p>
            <a:pPr algn="l">
              <a:defRPr b="0"/>
            </a:pPr>
            <a:r>
              <a:t>Pragma solidity ^0.4.10 = this says which compiler version is valid for the SC</a:t>
            </a:r>
          </a:p>
          <a:p>
            <a:pPr algn="l">
              <a:defRPr b="0"/>
            </a:pPr>
          </a:p>
          <a:p>
            <a:pPr algn="l">
              <a:defRPr b="0"/>
            </a:pPr>
            <a:r>
              <a:t>contract ContractName { body }, name of file = ContractName.sol</a:t>
            </a:r>
          </a:p>
          <a:p>
            <a:pPr marL="333375" indent="-333375" algn="l">
              <a:buSzPct val="145000"/>
              <a:buChar char="-"/>
              <a:defRPr b="0"/>
            </a:pPr>
            <a:r>
              <a:t>declare state vars</a:t>
            </a:r>
          </a:p>
          <a:p>
            <a:pPr marL="333375" indent="-333375" algn="l">
              <a:buSzPct val="145000"/>
              <a:buChar char="-"/>
              <a:defRPr b="0"/>
            </a:pPr>
            <a:r>
              <a:t>Then events</a:t>
            </a:r>
          </a:p>
          <a:p>
            <a:pPr marL="333375" indent="-333375" algn="l">
              <a:buSzPct val="145000"/>
              <a:buChar char="-"/>
              <a:defRPr b="0"/>
            </a:pPr>
            <a:r>
              <a:t>Then modifiers</a:t>
            </a:r>
          </a:p>
          <a:p>
            <a:pPr marL="333375" indent="-333375" algn="l">
              <a:buSzPct val="145000"/>
              <a:buChar char="-"/>
              <a:defRPr b="0"/>
            </a:pPr>
            <a:r>
              <a:t>Then functions including constructors</a:t>
            </a:r>
          </a:p>
          <a:p>
            <a:pPr algn="l">
              <a:defRPr b="0"/>
            </a:pPr>
          </a:p>
          <a:p>
            <a:pPr algn="l">
              <a:defRPr b="0"/>
            </a:pPr>
            <a:r>
              <a:t>Know that you can write inline assembly code on solidity, more control but harder.</a:t>
            </a:r>
          </a:p>
          <a:p>
            <a:pPr algn="l">
              <a:defRPr b="0"/>
            </a:pPr>
          </a:p>
          <a:p>
            <a:pPr algn="l">
              <a:defRPr b="0"/>
            </a:pPr>
            <a:r>
              <a:t>SC App binary interface (ABI) is just a json formatted list of contract functions and their args. </a:t>
            </a:r>
          </a:p>
          <a:p>
            <a:pPr algn="l">
              <a:defRPr b="0"/>
            </a:pPr>
          </a:p>
          <a:p>
            <a:pPr algn="l">
              <a:defRPr b="0"/>
            </a:pPr>
            <a:r>
              <a:t>When you compile a SC, it creates the bytecode and its corresponding ABI.</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Events…"/>
          <p:cNvSpPr txBox="1"/>
          <p:nvPr/>
        </p:nvSpPr>
        <p:spPr>
          <a:xfrm>
            <a:off x="333705" y="594817"/>
            <a:ext cx="12337390" cy="85639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a:pPr>
            <a:r>
              <a:t>Events</a:t>
            </a:r>
          </a:p>
          <a:p>
            <a:pPr marL="333375" indent="-333375" algn="l">
              <a:buSzPct val="145000"/>
              <a:buChar char="-"/>
              <a:defRPr b="0"/>
            </a:pPr>
            <a:r>
              <a:t>use the event keyword to declare event</a:t>
            </a:r>
          </a:p>
          <a:p>
            <a:pPr marL="333375" indent="-333375" algn="l">
              <a:buSzPct val="145000"/>
              <a:buChar char="-"/>
              <a:defRPr b="0"/>
            </a:pPr>
            <a:r>
              <a:t>Must use emit to call event</a:t>
            </a:r>
          </a:p>
          <a:p>
            <a:pPr algn="l">
              <a:defRPr b="0"/>
            </a:pPr>
          </a:p>
          <a:p>
            <a:pPr algn="l">
              <a:defRPr b="0"/>
            </a:pPr>
            <a:r>
              <a:t>event LogReturnValue(address _from, int256 _value);</a:t>
            </a:r>
          </a:p>
          <a:p>
            <a:pPr algn="l">
              <a:defRPr b="0"/>
            </a:pPr>
            <a:r>
              <a:t>function foo(int256 _value) returns (int256) { emit LogReturnValue(msg.sender), _value); return _value; }</a:t>
            </a:r>
          </a:p>
          <a:p>
            <a:pPr algn="l">
              <a:defRPr b="0"/>
            </a:pPr>
            <a:r>
              <a:t>- note that the name of the arguments should be well defined as they will appear in the txn log</a:t>
            </a:r>
          </a:p>
          <a:p>
            <a:pPr algn="l">
              <a:defRPr b="0"/>
            </a:pPr>
          </a:p>
          <a:p>
            <a:pPr algn="l">
              <a:defRPr b="0"/>
            </a:pPr>
            <a:r>
              <a:t>You can add the “indexed" keyword to event parameters (up to 3) to help with search ability (</a:t>
            </a:r>
            <a:r>
              <a:rPr u="sng">
                <a:hlinkClick r:id="rId2" invalidUrl="" action="" tgtFrame="" tooltip="" history="1" highlightClick="0" endSnd="0"/>
              </a:rPr>
              <a:t>https://solidity.readthedocs.io/en/latest/contracts.html?highlight=constructor#events</a:t>
            </a:r>
            <a:r>
              <a:t>)</a:t>
            </a:r>
          </a:p>
          <a:p>
            <a:pPr algn="l">
              <a:defRPr b="0"/>
            </a:pPr>
          </a:p>
          <a:p>
            <a:pPr algn="l">
              <a:defRPr b="0"/>
            </a:pPr>
            <a:r>
              <a:t>Common use cases for events</a:t>
            </a:r>
          </a:p>
          <a:p>
            <a:pPr marL="333375" indent="-333375" algn="l">
              <a:buSzPct val="145000"/>
              <a:buChar char="-"/>
              <a:defRPr b="0"/>
            </a:pPr>
            <a:r>
              <a:t>sc return value for UI</a:t>
            </a:r>
          </a:p>
          <a:p>
            <a:pPr marL="333375" indent="-333375" algn="l">
              <a:buSzPct val="145000"/>
              <a:buChar char="-"/>
              <a:defRPr b="0"/>
            </a:pPr>
            <a:r>
              <a:t>Asynchronous triggers with data</a:t>
            </a:r>
          </a:p>
          <a:p>
            <a:pPr marL="333375" indent="-333375" algn="l">
              <a:buSzPct val="145000"/>
              <a:buChar char="-"/>
              <a:defRPr b="0"/>
            </a:pPr>
            <a:r>
              <a:t>Cheaper form of storage</a:t>
            </a:r>
          </a:p>
          <a:p>
            <a:pPr algn="l">
              <a:defRPr b="0"/>
            </a:pPr>
          </a:p>
          <a:p>
            <a:pPr algn="l">
              <a:defRPr b="0"/>
            </a:pPr>
            <a:r>
              <a:t>When a txn is sent via web3.js, a txn hash is returned even tho the contract function specifies a return value since the txn is not mined immediately</a:t>
            </a:r>
          </a:p>
          <a:p>
            <a:pPr algn="l">
              <a:defRPr b="0"/>
            </a:pPr>
          </a:p>
          <a:p>
            <a:pPr algn="l">
              <a:defRPr b="0"/>
            </a:pPr>
            <a:r>
              <a:t>Can use an event watcher as a trigger for application logic beyond just reading values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