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Ubuntu"/>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Montserrat-regular.fntdata"/><Relationship Id="rId21" Type="http://schemas.openxmlformats.org/officeDocument/2006/relationships/font" Target="fonts/Ubuntu-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b331c949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b331c949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b331c949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b331c949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enough hash power, (caveat: editing passwords require txn fee), also mention open-source allows personal verification of the algorithms and methods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b331c949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b331c949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Use ECIES to prevent browser injections from stealing private keys, and allow decryption to happen locally; Create a way to identify distinct password storages and use timestamps to allow editing of previous passwords; Expand into saving not only passwords but also text and images that users want to save privately and securely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b331c949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b331c949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331c949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331c949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clarify fake account generators?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b331c949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331c949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taking a small subcategory of accounts, we still have too many, we don’t want to use the same password because if one account gets compromised, then all the accounts get compromised, so we need password managers to keep track of all the different passwords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331c94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331c94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these options are centralized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331c949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331c949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Yahoo, Sony Playstation, Equifax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331c949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331c949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Alexa, how do you know if the company is storing your passwords encrypted not plaintext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b331c949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b331c949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331c949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331c949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Encryption, Bitcoin SV (any stable blockchain can work, even original Bitcoin!) **Get screenshots from the actual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36e0bb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36e0bb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 My Data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Qiming, Simon, Poming, Laige, and Chang</a:t>
            </a:r>
            <a:endParaRPr/>
          </a:p>
        </p:txBody>
      </p:sp>
      <p:pic>
        <p:nvPicPr>
          <p:cNvPr id="136" name="Google Shape;136;p13"/>
          <p:cNvPicPr preferRelativeResize="0"/>
          <p:nvPr/>
        </p:nvPicPr>
        <p:blipFill>
          <a:blip r:embed="rId3">
            <a:alphaModFix/>
          </a:blip>
          <a:stretch>
            <a:fillRect/>
          </a:stretch>
        </p:blipFill>
        <p:spPr>
          <a:xfrm>
            <a:off x="179075" y="2272150"/>
            <a:ext cx="2794125" cy="2351201"/>
          </a:xfrm>
          <a:prstGeom prst="rect">
            <a:avLst/>
          </a:prstGeom>
          <a:noFill/>
          <a:ln>
            <a:noFill/>
          </a:ln>
        </p:spPr>
      </p:pic>
      <p:pic>
        <p:nvPicPr>
          <p:cNvPr id="137" name="Google Shape;137;p13"/>
          <p:cNvPicPr preferRelativeResize="0"/>
          <p:nvPr/>
        </p:nvPicPr>
        <p:blipFill>
          <a:blip r:embed="rId4">
            <a:alphaModFix/>
          </a:blip>
          <a:stretch>
            <a:fillRect/>
          </a:stretch>
        </p:blipFill>
        <p:spPr>
          <a:xfrm>
            <a:off x="457675" y="2394838"/>
            <a:ext cx="2136401" cy="2136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2"/>
          <p:cNvSpPr txBox="1"/>
          <p:nvPr>
            <p:ph idx="1" type="body"/>
          </p:nvPr>
        </p:nvSpPr>
        <p:spPr>
          <a:xfrm>
            <a:off x="1266500" y="368175"/>
            <a:ext cx="7038900" cy="413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Not very vulnerable to attack</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342900" lvl="0" marL="457200" rtl="0" algn="l">
              <a:spcBef>
                <a:spcPts val="1600"/>
              </a:spcBef>
              <a:spcAft>
                <a:spcPts val="0"/>
              </a:spcAft>
              <a:buSzPts val="1800"/>
              <a:buChar char="●"/>
            </a:pPr>
            <a:r>
              <a:rPr lang="en" sz="1800"/>
              <a:t>No need to trust any external middleman with your passwords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Creating each password is a one-time transaction fee</a:t>
            </a:r>
            <a:endParaRPr sz="1800"/>
          </a:p>
        </p:txBody>
      </p:sp>
      <p:grpSp>
        <p:nvGrpSpPr>
          <p:cNvPr id="244" name="Google Shape;244;p22"/>
          <p:cNvGrpSpPr/>
          <p:nvPr/>
        </p:nvGrpSpPr>
        <p:grpSpPr>
          <a:xfrm>
            <a:off x="1886118" y="794715"/>
            <a:ext cx="4471595" cy="863390"/>
            <a:chOff x="2267227" y="870915"/>
            <a:chExt cx="5384869" cy="1109756"/>
          </a:xfrm>
        </p:grpSpPr>
        <p:grpSp>
          <p:nvGrpSpPr>
            <p:cNvPr id="245" name="Google Shape;245;p22"/>
            <p:cNvGrpSpPr/>
            <p:nvPr/>
          </p:nvGrpSpPr>
          <p:grpSpPr>
            <a:xfrm>
              <a:off x="2267227" y="1053168"/>
              <a:ext cx="739516" cy="747169"/>
              <a:chOff x="942450" y="2053200"/>
              <a:chExt cx="1671600" cy="1615500"/>
            </a:xfrm>
          </p:grpSpPr>
          <p:sp>
            <p:nvSpPr>
              <p:cNvPr id="246" name="Google Shape;246;p22"/>
              <p:cNvSpPr/>
              <p:nvPr/>
            </p:nvSpPr>
            <p:spPr>
              <a:xfrm>
                <a:off x="942450" y="2053200"/>
                <a:ext cx="1671600" cy="1615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2"/>
              <p:cNvPicPr preferRelativeResize="0"/>
              <p:nvPr/>
            </p:nvPicPr>
            <p:blipFill>
              <a:blip r:embed="rId3">
                <a:alphaModFix/>
              </a:blip>
              <a:stretch>
                <a:fillRect/>
              </a:stretch>
            </p:blipFill>
            <p:spPr>
              <a:xfrm>
                <a:off x="1058985" y="2141688"/>
                <a:ext cx="1438525" cy="1438525"/>
              </a:xfrm>
              <a:prstGeom prst="rect">
                <a:avLst/>
              </a:prstGeom>
              <a:noFill/>
              <a:ln>
                <a:noFill/>
              </a:ln>
            </p:spPr>
          </p:pic>
        </p:grpSp>
        <p:grpSp>
          <p:nvGrpSpPr>
            <p:cNvPr id="248" name="Google Shape;248;p22"/>
            <p:cNvGrpSpPr/>
            <p:nvPr/>
          </p:nvGrpSpPr>
          <p:grpSpPr>
            <a:xfrm>
              <a:off x="4813423" y="870915"/>
              <a:ext cx="2838673" cy="1109756"/>
              <a:chOff x="4813250" y="516100"/>
              <a:chExt cx="3267725" cy="1693250"/>
            </a:xfrm>
          </p:grpSpPr>
          <p:sp>
            <p:nvSpPr>
              <p:cNvPr id="249" name="Google Shape;249;p22"/>
              <p:cNvSpPr/>
              <p:nvPr/>
            </p:nvSpPr>
            <p:spPr>
              <a:xfrm>
                <a:off x="6247525" y="12902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grpSp>
            <p:nvGrpSpPr>
              <p:cNvPr id="250" name="Google Shape;250;p22"/>
              <p:cNvGrpSpPr/>
              <p:nvPr/>
            </p:nvGrpSpPr>
            <p:grpSpPr>
              <a:xfrm>
                <a:off x="4813250" y="516100"/>
                <a:ext cx="3267725" cy="1693250"/>
                <a:chOff x="4795475" y="617050"/>
                <a:chExt cx="3267725" cy="1693250"/>
              </a:xfrm>
            </p:grpSpPr>
            <p:sp>
              <p:nvSpPr>
                <p:cNvPr id="251" name="Google Shape;251;p22"/>
                <p:cNvSpPr/>
                <p:nvPr/>
              </p:nvSpPr>
              <p:spPr>
                <a:xfrm>
                  <a:off x="4964725" y="9536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2" name="Google Shape;252;p22"/>
                <p:cNvSpPr/>
                <p:nvPr/>
              </p:nvSpPr>
              <p:spPr>
                <a:xfrm>
                  <a:off x="5790300" y="6170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3" name="Google Shape;253;p22"/>
                <p:cNvSpPr/>
                <p:nvPr/>
              </p:nvSpPr>
              <p:spPr>
                <a:xfrm>
                  <a:off x="6683200" y="820875"/>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4" name="Google Shape;254;p22"/>
                <p:cNvSpPr/>
                <p:nvPr/>
              </p:nvSpPr>
              <p:spPr>
                <a:xfrm>
                  <a:off x="5309725" y="14108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5" name="Google Shape;255;p22"/>
                <p:cNvSpPr/>
                <p:nvPr/>
              </p:nvSpPr>
              <p:spPr>
                <a:xfrm>
                  <a:off x="4795475" y="197370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6" name="Google Shape;256;p22"/>
                <p:cNvSpPr/>
                <p:nvPr/>
              </p:nvSpPr>
              <p:spPr>
                <a:xfrm>
                  <a:off x="6350350" y="190170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7" name="Google Shape;257;p22"/>
                <p:cNvSpPr/>
                <p:nvPr/>
              </p:nvSpPr>
              <p:spPr>
                <a:xfrm>
                  <a:off x="7373200" y="14108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58" name="Google Shape;258;p22"/>
                <p:cNvSpPr txBox="1"/>
                <p:nvPr/>
              </p:nvSpPr>
              <p:spPr>
                <a:xfrm>
                  <a:off x="5396500" y="1157475"/>
                  <a:ext cx="1862700" cy="7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Decentralized</a:t>
                  </a:r>
                  <a:endParaRPr sz="1200">
                    <a:solidFill>
                      <a:srgbClr val="FFFFFF"/>
                    </a:solidFill>
                    <a:latin typeface="Lato"/>
                    <a:ea typeface="Lato"/>
                    <a:cs typeface="Lato"/>
                    <a:sym typeface="Lato"/>
                  </a:endParaRPr>
                </a:p>
                <a:p>
                  <a:pPr indent="0" lvl="0" marL="0" rtl="0" algn="ctr">
                    <a:spcBef>
                      <a:spcPts val="0"/>
                    </a:spcBef>
                    <a:spcAft>
                      <a:spcPts val="0"/>
                    </a:spcAft>
                    <a:buNone/>
                  </a:pPr>
                  <a:r>
                    <a:rPr lang="en" sz="1200">
                      <a:solidFill>
                        <a:srgbClr val="FFFFFF"/>
                      </a:solidFill>
                      <a:latin typeface="Lato"/>
                      <a:ea typeface="Lato"/>
                      <a:cs typeface="Lato"/>
                      <a:sym typeface="Lato"/>
                    </a:rPr>
                    <a:t>Database</a:t>
                  </a:r>
                  <a:endParaRPr sz="1200">
                    <a:solidFill>
                      <a:srgbClr val="FFFFFF"/>
                    </a:solidFill>
                    <a:latin typeface="Lato"/>
                    <a:ea typeface="Lato"/>
                    <a:cs typeface="Lato"/>
                    <a:sym typeface="Lato"/>
                  </a:endParaRPr>
                </a:p>
              </p:txBody>
            </p:sp>
          </p:grpSp>
        </p:grpSp>
        <p:grpSp>
          <p:nvGrpSpPr>
            <p:cNvPr id="259" name="Google Shape;259;p22"/>
            <p:cNvGrpSpPr/>
            <p:nvPr/>
          </p:nvGrpSpPr>
          <p:grpSpPr>
            <a:xfrm>
              <a:off x="3343450" y="1043425"/>
              <a:ext cx="1133100" cy="796500"/>
              <a:chOff x="3343450" y="1043425"/>
              <a:chExt cx="1133100" cy="796500"/>
            </a:xfrm>
          </p:grpSpPr>
          <p:sp>
            <p:nvSpPr>
              <p:cNvPr id="260" name="Google Shape;260;p22"/>
              <p:cNvSpPr/>
              <p:nvPr/>
            </p:nvSpPr>
            <p:spPr>
              <a:xfrm>
                <a:off x="3343450" y="1323925"/>
                <a:ext cx="1133100" cy="235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3534175" y="1043425"/>
                <a:ext cx="739500" cy="796500"/>
              </a:xfrm>
              <a:prstGeom prst="mathMultiply">
                <a:avLst>
                  <a:gd fmla="val 23520" name="adj1"/>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22"/>
          <p:cNvGrpSpPr/>
          <p:nvPr/>
        </p:nvGrpSpPr>
        <p:grpSpPr>
          <a:xfrm>
            <a:off x="1822304" y="2192475"/>
            <a:ext cx="4327980" cy="973789"/>
            <a:chOff x="1974748" y="2802099"/>
            <a:chExt cx="4947960" cy="1357575"/>
          </a:xfrm>
        </p:grpSpPr>
        <p:grpSp>
          <p:nvGrpSpPr>
            <p:cNvPr id="263" name="Google Shape;263;p22"/>
            <p:cNvGrpSpPr/>
            <p:nvPr/>
          </p:nvGrpSpPr>
          <p:grpSpPr>
            <a:xfrm>
              <a:off x="1974748" y="2925990"/>
              <a:ext cx="2838673" cy="1109756"/>
              <a:chOff x="4813250" y="516100"/>
              <a:chExt cx="3267725" cy="1693250"/>
            </a:xfrm>
          </p:grpSpPr>
          <p:sp>
            <p:nvSpPr>
              <p:cNvPr id="264" name="Google Shape;264;p22"/>
              <p:cNvSpPr/>
              <p:nvPr/>
            </p:nvSpPr>
            <p:spPr>
              <a:xfrm>
                <a:off x="6247525" y="12902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grpSp>
            <p:nvGrpSpPr>
              <p:cNvPr id="265" name="Google Shape;265;p22"/>
              <p:cNvGrpSpPr/>
              <p:nvPr/>
            </p:nvGrpSpPr>
            <p:grpSpPr>
              <a:xfrm>
                <a:off x="4813250" y="516100"/>
                <a:ext cx="3267725" cy="1693250"/>
                <a:chOff x="4795475" y="617050"/>
                <a:chExt cx="3267725" cy="1693250"/>
              </a:xfrm>
            </p:grpSpPr>
            <p:sp>
              <p:nvSpPr>
                <p:cNvPr id="266" name="Google Shape;266;p22"/>
                <p:cNvSpPr/>
                <p:nvPr/>
              </p:nvSpPr>
              <p:spPr>
                <a:xfrm>
                  <a:off x="4964725" y="9536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67" name="Google Shape;267;p22"/>
                <p:cNvSpPr/>
                <p:nvPr/>
              </p:nvSpPr>
              <p:spPr>
                <a:xfrm>
                  <a:off x="5790300" y="6170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68" name="Google Shape;268;p22"/>
                <p:cNvSpPr/>
                <p:nvPr/>
              </p:nvSpPr>
              <p:spPr>
                <a:xfrm>
                  <a:off x="6683200" y="820875"/>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69" name="Google Shape;269;p22"/>
                <p:cNvSpPr/>
                <p:nvPr/>
              </p:nvSpPr>
              <p:spPr>
                <a:xfrm>
                  <a:off x="5309725" y="14108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70" name="Google Shape;270;p22"/>
                <p:cNvSpPr/>
                <p:nvPr/>
              </p:nvSpPr>
              <p:spPr>
                <a:xfrm>
                  <a:off x="4795475" y="197370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71" name="Google Shape;271;p22"/>
                <p:cNvSpPr/>
                <p:nvPr/>
              </p:nvSpPr>
              <p:spPr>
                <a:xfrm>
                  <a:off x="6350350" y="190170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72" name="Google Shape;272;p22"/>
                <p:cNvSpPr/>
                <p:nvPr/>
              </p:nvSpPr>
              <p:spPr>
                <a:xfrm>
                  <a:off x="7373200" y="1410850"/>
                  <a:ext cx="690000" cy="336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73" name="Google Shape;273;p22"/>
                <p:cNvSpPr txBox="1"/>
                <p:nvPr/>
              </p:nvSpPr>
              <p:spPr>
                <a:xfrm>
                  <a:off x="5396500" y="1157475"/>
                  <a:ext cx="1862700" cy="7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Decentralized</a:t>
                  </a:r>
                  <a:endParaRPr sz="1200">
                    <a:solidFill>
                      <a:srgbClr val="FFFFFF"/>
                    </a:solidFill>
                    <a:latin typeface="Lato"/>
                    <a:ea typeface="Lato"/>
                    <a:cs typeface="Lato"/>
                    <a:sym typeface="Lato"/>
                  </a:endParaRPr>
                </a:p>
                <a:p>
                  <a:pPr indent="0" lvl="0" marL="0" rtl="0" algn="ctr">
                    <a:spcBef>
                      <a:spcPts val="0"/>
                    </a:spcBef>
                    <a:spcAft>
                      <a:spcPts val="0"/>
                    </a:spcAft>
                    <a:buNone/>
                  </a:pPr>
                  <a:r>
                    <a:rPr lang="en" sz="1200">
                      <a:solidFill>
                        <a:srgbClr val="FFFFFF"/>
                      </a:solidFill>
                      <a:latin typeface="Lato"/>
                      <a:ea typeface="Lato"/>
                      <a:cs typeface="Lato"/>
                      <a:sym typeface="Lato"/>
                    </a:rPr>
                    <a:t>Database</a:t>
                  </a:r>
                  <a:endParaRPr sz="1200">
                    <a:solidFill>
                      <a:srgbClr val="FFFFFF"/>
                    </a:solidFill>
                    <a:latin typeface="Lato"/>
                    <a:ea typeface="Lato"/>
                    <a:cs typeface="Lato"/>
                    <a:sym typeface="Lato"/>
                  </a:endParaRPr>
                </a:p>
              </p:txBody>
            </p:sp>
          </p:grpSp>
        </p:grpSp>
        <p:grpSp>
          <p:nvGrpSpPr>
            <p:cNvPr id="274" name="Google Shape;274;p22"/>
            <p:cNvGrpSpPr/>
            <p:nvPr/>
          </p:nvGrpSpPr>
          <p:grpSpPr>
            <a:xfrm>
              <a:off x="4999300" y="3082625"/>
              <a:ext cx="1133100" cy="796500"/>
              <a:chOff x="3343450" y="1043425"/>
              <a:chExt cx="1133100" cy="796500"/>
            </a:xfrm>
          </p:grpSpPr>
          <p:sp>
            <p:nvSpPr>
              <p:cNvPr id="275" name="Google Shape;275;p22"/>
              <p:cNvSpPr/>
              <p:nvPr/>
            </p:nvSpPr>
            <p:spPr>
              <a:xfrm>
                <a:off x="3343450" y="1323925"/>
                <a:ext cx="1133100" cy="235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3534175" y="1043425"/>
                <a:ext cx="739500" cy="796500"/>
              </a:xfrm>
              <a:prstGeom prst="mathMultiply">
                <a:avLst>
                  <a:gd fmla="val 23520" name="adj1"/>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2"/>
            <p:cNvGrpSpPr/>
            <p:nvPr/>
          </p:nvGrpSpPr>
          <p:grpSpPr>
            <a:xfrm>
              <a:off x="6451254" y="2802099"/>
              <a:ext cx="471454" cy="1357575"/>
              <a:chOff x="6608375" y="2142950"/>
              <a:chExt cx="751800" cy="2019600"/>
            </a:xfrm>
          </p:grpSpPr>
          <p:sp>
            <p:nvSpPr>
              <p:cNvPr id="278" name="Google Shape;278;p22"/>
              <p:cNvSpPr/>
              <p:nvPr/>
            </p:nvSpPr>
            <p:spPr>
              <a:xfrm>
                <a:off x="6608375" y="2142950"/>
                <a:ext cx="751800" cy="2019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22"/>
              <p:cNvPicPr preferRelativeResize="0"/>
              <p:nvPr/>
            </p:nvPicPr>
            <p:blipFill>
              <a:blip r:embed="rId4">
                <a:alphaModFix/>
              </a:blip>
              <a:stretch>
                <a:fillRect/>
              </a:stretch>
            </p:blipFill>
            <p:spPr>
              <a:xfrm>
                <a:off x="6736324" y="2253825"/>
                <a:ext cx="474651" cy="1793052"/>
              </a:xfrm>
              <a:prstGeom prst="rect">
                <a:avLst/>
              </a:prstGeom>
              <a:noFill/>
              <a:ln>
                <a:noFill/>
              </a:ln>
            </p:spPr>
          </p:pic>
        </p:grpSp>
      </p:grpSp>
      <p:pic>
        <p:nvPicPr>
          <p:cNvPr id="280" name="Google Shape;280;p22"/>
          <p:cNvPicPr preferRelativeResize="0"/>
          <p:nvPr/>
        </p:nvPicPr>
        <p:blipFill>
          <a:blip r:embed="rId5">
            <a:alphaModFix/>
          </a:blip>
          <a:stretch>
            <a:fillRect/>
          </a:stretch>
        </p:blipFill>
        <p:spPr>
          <a:xfrm>
            <a:off x="2024875" y="3700650"/>
            <a:ext cx="1360651" cy="1185176"/>
          </a:xfrm>
          <a:prstGeom prst="rect">
            <a:avLst/>
          </a:prstGeom>
          <a:noFill/>
          <a:ln>
            <a:noFill/>
          </a:ln>
        </p:spPr>
      </p:pic>
      <p:sp>
        <p:nvSpPr>
          <p:cNvPr id="281" name="Google Shape;281;p22"/>
          <p:cNvSpPr txBox="1"/>
          <p:nvPr/>
        </p:nvSpPr>
        <p:spPr>
          <a:xfrm>
            <a:off x="2288950" y="3738238"/>
            <a:ext cx="832500" cy="111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990000"/>
                </a:solidFill>
              </a:rPr>
              <a:t>X</a:t>
            </a:r>
            <a:endParaRPr sz="7200">
              <a:solidFill>
                <a:srgbClr val="990000"/>
              </a:solidFill>
            </a:endParaRPr>
          </a:p>
        </p:txBody>
      </p:sp>
      <p:sp>
        <p:nvSpPr>
          <p:cNvPr id="282" name="Google Shape;282;p22"/>
          <p:cNvSpPr/>
          <p:nvPr/>
        </p:nvSpPr>
        <p:spPr>
          <a:xfrm>
            <a:off x="4681144" y="3742239"/>
            <a:ext cx="425100" cy="2649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FFFFFF"/>
              </a:solidFill>
            </a:endParaRPr>
          </a:p>
        </p:txBody>
      </p:sp>
      <p:sp>
        <p:nvSpPr>
          <p:cNvPr id="283" name="Google Shape;283;p22"/>
          <p:cNvSpPr/>
          <p:nvPr/>
        </p:nvSpPr>
        <p:spPr>
          <a:xfrm>
            <a:off x="5320072" y="3742239"/>
            <a:ext cx="425160" cy="265022"/>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84" name="Google Shape;284;p22"/>
          <p:cNvSpPr/>
          <p:nvPr/>
        </p:nvSpPr>
        <p:spPr>
          <a:xfrm>
            <a:off x="5959000" y="3742239"/>
            <a:ext cx="425160" cy="265022"/>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85" name="Google Shape;285;p22"/>
          <p:cNvSpPr/>
          <p:nvPr/>
        </p:nvSpPr>
        <p:spPr>
          <a:xfrm>
            <a:off x="6597929" y="3742239"/>
            <a:ext cx="425160" cy="265022"/>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86" name="Google Shape;286;p22"/>
          <p:cNvSpPr/>
          <p:nvPr/>
        </p:nvSpPr>
        <p:spPr>
          <a:xfrm>
            <a:off x="7236857" y="3738257"/>
            <a:ext cx="425160" cy="265022"/>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cxnSp>
        <p:nvCxnSpPr>
          <p:cNvPr id="287" name="Google Shape;287;p22"/>
          <p:cNvCxnSpPr>
            <a:stCxn id="285" idx="3"/>
            <a:endCxn id="286" idx="1"/>
          </p:cNvCxnSpPr>
          <p:nvPr/>
        </p:nvCxnSpPr>
        <p:spPr>
          <a:xfrm flipH="1" rot="10800000">
            <a:off x="7023088" y="3870849"/>
            <a:ext cx="213900" cy="39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2"/>
          <p:cNvCxnSpPr>
            <a:stCxn id="284" idx="3"/>
            <a:endCxn id="285" idx="1"/>
          </p:cNvCxnSpPr>
          <p:nvPr/>
        </p:nvCxnSpPr>
        <p:spPr>
          <a:xfrm>
            <a:off x="6384160" y="3874749"/>
            <a:ext cx="213900" cy="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22"/>
          <p:cNvCxnSpPr>
            <a:stCxn id="282" idx="3"/>
            <a:endCxn id="283" idx="1"/>
          </p:cNvCxnSpPr>
          <p:nvPr/>
        </p:nvCxnSpPr>
        <p:spPr>
          <a:xfrm>
            <a:off x="5106244" y="3874689"/>
            <a:ext cx="2139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2"/>
          <p:cNvCxnSpPr>
            <a:stCxn id="283" idx="3"/>
            <a:endCxn id="284" idx="1"/>
          </p:cNvCxnSpPr>
          <p:nvPr/>
        </p:nvCxnSpPr>
        <p:spPr>
          <a:xfrm>
            <a:off x="5745232" y="3874749"/>
            <a:ext cx="213900" cy="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22"/>
          <p:cNvCxnSpPr/>
          <p:nvPr/>
        </p:nvCxnSpPr>
        <p:spPr>
          <a:xfrm>
            <a:off x="7662017" y="3870767"/>
            <a:ext cx="213854" cy="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22"/>
          <p:cNvCxnSpPr/>
          <p:nvPr/>
        </p:nvCxnSpPr>
        <p:spPr>
          <a:xfrm>
            <a:off x="4467290" y="3874749"/>
            <a:ext cx="213854" cy="0"/>
          </a:xfrm>
          <a:prstGeom prst="straightConnector1">
            <a:avLst/>
          </a:prstGeom>
          <a:noFill/>
          <a:ln cap="flat" cmpd="sng" w="9525">
            <a:solidFill>
              <a:schemeClr val="dk2"/>
            </a:solidFill>
            <a:prstDash val="solid"/>
            <a:round/>
            <a:headEnd len="med" w="med" type="none"/>
            <a:tailEnd len="med" w="med" type="none"/>
          </a:ln>
        </p:spPr>
      </p:cxnSp>
      <p:sp>
        <p:nvSpPr>
          <p:cNvPr id="293" name="Google Shape;293;p22"/>
          <p:cNvSpPr/>
          <p:nvPr/>
        </p:nvSpPr>
        <p:spPr>
          <a:xfrm>
            <a:off x="4447750" y="4461850"/>
            <a:ext cx="891900" cy="38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“Pass123” </a:t>
            </a:r>
            <a:endParaRPr sz="1000"/>
          </a:p>
        </p:txBody>
      </p:sp>
      <p:sp>
        <p:nvSpPr>
          <p:cNvPr id="294" name="Google Shape;294;p22"/>
          <p:cNvSpPr/>
          <p:nvPr/>
        </p:nvSpPr>
        <p:spPr>
          <a:xfrm>
            <a:off x="6150275" y="4461850"/>
            <a:ext cx="891900" cy="38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“Pass123” </a:t>
            </a:r>
            <a:endParaRPr sz="1000"/>
          </a:p>
        </p:txBody>
      </p:sp>
      <p:cxnSp>
        <p:nvCxnSpPr>
          <p:cNvPr id="295" name="Google Shape;295;p22"/>
          <p:cNvCxnSpPr>
            <a:stCxn id="293" idx="0"/>
            <a:endCxn id="282" idx="2"/>
          </p:cNvCxnSpPr>
          <p:nvPr/>
        </p:nvCxnSpPr>
        <p:spPr>
          <a:xfrm rot="10800000">
            <a:off x="4893700" y="4007050"/>
            <a:ext cx="0" cy="4548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2"/>
          <p:cNvCxnSpPr>
            <a:stCxn id="282" idx="2"/>
            <a:endCxn id="294" idx="0"/>
          </p:cNvCxnSpPr>
          <p:nvPr/>
        </p:nvCxnSpPr>
        <p:spPr>
          <a:xfrm>
            <a:off x="4893694" y="4007139"/>
            <a:ext cx="1702500" cy="4548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2"/>
          <p:cNvSpPr txBox="1"/>
          <p:nvPr/>
        </p:nvSpPr>
        <p:spPr>
          <a:xfrm>
            <a:off x="4166575" y="4060050"/>
            <a:ext cx="891900" cy="3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Txn Fee</a:t>
            </a:r>
            <a:endParaRPr sz="1200">
              <a:solidFill>
                <a:srgbClr val="FFFFFF"/>
              </a:solidFill>
              <a:latin typeface="Lato"/>
              <a:ea typeface="Lato"/>
              <a:cs typeface="Lato"/>
              <a:sym typeface="Lato"/>
            </a:endParaRPr>
          </a:p>
        </p:txBody>
      </p:sp>
      <p:sp>
        <p:nvSpPr>
          <p:cNvPr id="298" name="Google Shape;298;p22"/>
          <p:cNvSpPr txBox="1"/>
          <p:nvPr/>
        </p:nvSpPr>
        <p:spPr>
          <a:xfrm>
            <a:off x="6045150" y="4060100"/>
            <a:ext cx="1360800" cy="3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Read </a:t>
            </a:r>
            <a:r>
              <a:rPr lang="en" sz="1200" u="sng">
                <a:solidFill>
                  <a:srgbClr val="FF0000"/>
                </a:solidFill>
                <a:latin typeface="Lato"/>
                <a:ea typeface="Lato"/>
                <a:cs typeface="Lato"/>
                <a:sym typeface="Lato"/>
              </a:rPr>
              <a:t>(NO FEE)</a:t>
            </a:r>
            <a:endParaRPr sz="1200" u="sng">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Further Explorations</a:t>
            </a:r>
            <a:endParaRPr sz="3000"/>
          </a:p>
        </p:txBody>
      </p:sp>
      <p:sp>
        <p:nvSpPr>
          <p:cNvPr id="304" name="Google Shape;30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 ECIES as the encryption scheme</a:t>
            </a:r>
            <a:endParaRPr sz="1800"/>
          </a:p>
          <a:p>
            <a:pPr indent="-342900" lvl="0" marL="457200" rtl="0" algn="l">
              <a:spcBef>
                <a:spcPts val="0"/>
              </a:spcBef>
              <a:spcAft>
                <a:spcPts val="0"/>
              </a:spcAft>
              <a:buSzPts val="1800"/>
              <a:buChar char="●"/>
            </a:pPr>
            <a:r>
              <a:rPr lang="en" sz="1800"/>
              <a:t>Implement an edit password function</a:t>
            </a:r>
            <a:endParaRPr sz="1800"/>
          </a:p>
          <a:p>
            <a:pPr indent="-342900" lvl="0" marL="457200" rtl="0" algn="l">
              <a:spcBef>
                <a:spcPts val="0"/>
              </a:spcBef>
              <a:spcAft>
                <a:spcPts val="0"/>
              </a:spcAft>
              <a:buSzPts val="1800"/>
              <a:buChar char="●"/>
            </a:pPr>
            <a:r>
              <a:rPr lang="en" sz="1800"/>
              <a:t>Allow also images and text to be encrypted and saved to the blockchain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1297500" y="393750"/>
            <a:ext cx="7038900" cy="40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Need for Password Managers</a:t>
            </a:r>
            <a:endParaRPr sz="3000"/>
          </a:p>
        </p:txBody>
      </p:sp>
      <p:sp>
        <p:nvSpPr>
          <p:cNvPr id="143" name="Google Shape;143;p14"/>
          <p:cNvSpPr txBox="1"/>
          <p:nvPr>
            <p:ph idx="1" type="body"/>
          </p:nvPr>
        </p:nvSpPr>
        <p:spPr>
          <a:xfrm>
            <a:off x="1297500" y="102900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have too many accounts!</a:t>
            </a:r>
            <a:endParaRPr sz="1800"/>
          </a:p>
        </p:txBody>
      </p:sp>
      <p:pic>
        <p:nvPicPr>
          <p:cNvPr id="144" name="Google Shape;144;p14"/>
          <p:cNvPicPr preferRelativeResize="0"/>
          <p:nvPr/>
        </p:nvPicPr>
        <p:blipFill>
          <a:blip r:embed="rId3">
            <a:alphaModFix/>
          </a:blip>
          <a:stretch>
            <a:fillRect/>
          </a:stretch>
        </p:blipFill>
        <p:spPr>
          <a:xfrm>
            <a:off x="1391250" y="1604400"/>
            <a:ext cx="6213725" cy="2982575"/>
          </a:xfrm>
          <a:prstGeom prst="rect">
            <a:avLst/>
          </a:prstGeom>
          <a:noFill/>
          <a:ln>
            <a:noFill/>
          </a:ln>
        </p:spPr>
      </p:pic>
      <p:sp>
        <p:nvSpPr>
          <p:cNvPr id="145" name="Google Shape;145;p14"/>
          <p:cNvSpPr txBox="1"/>
          <p:nvPr/>
        </p:nvSpPr>
        <p:spPr>
          <a:xfrm>
            <a:off x="3758575" y="4633700"/>
            <a:ext cx="52059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Lato"/>
                <a:ea typeface="Lato"/>
                <a:cs typeface="Lato"/>
                <a:sym typeface="Lato"/>
              </a:rPr>
              <a:t>Source: https://blog.dashlane.com/infographic-online-overload-its-worse-than-you-thought/</a:t>
            </a:r>
            <a:endParaRPr sz="9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169350"/>
            <a:ext cx="7611000" cy="91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rPr>
              <a:t>Average Number of Social Media Accounts per Internet User from 2013 to 2017</a:t>
            </a:r>
            <a:endParaRPr sz="1800">
              <a:solidFill>
                <a:srgbClr val="FFFFFF"/>
              </a:solidFill>
            </a:endParaRPr>
          </a:p>
          <a:p>
            <a:pPr indent="0" lvl="0" marL="0" rtl="0" algn="l">
              <a:spcBef>
                <a:spcPts val="400"/>
              </a:spcBef>
              <a:spcAft>
                <a:spcPts val="0"/>
              </a:spcAft>
              <a:buNone/>
            </a:pPr>
            <a:r>
              <a:t/>
            </a:r>
            <a:endParaRPr/>
          </a:p>
        </p:txBody>
      </p:sp>
      <p:pic>
        <p:nvPicPr>
          <p:cNvPr id="151" name="Google Shape;151;p15"/>
          <p:cNvPicPr preferRelativeResize="0"/>
          <p:nvPr/>
        </p:nvPicPr>
        <p:blipFill>
          <a:blip r:embed="rId3">
            <a:alphaModFix/>
          </a:blip>
          <a:stretch>
            <a:fillRect/>
          </a:stretch>
        </p:blipFill>
        <p:spPr>
          <a:xfrm>
            <a:off x="1400950" y="1025150"/>
            <a:ext cx="5656177" cy="3687101"/>
          </a:xfrm>
          <a:prstGeom prst="rect">
            <a:avLst/>
          </a:prstGeom>
          <a:noFill/>
          <a:ln>
            <a:noFill/>
          </a:ln>
        </p:spPr>
      </p:pic>
      <p:sp>
        <p:nvSpPr>
          <p:cNvPr id="152" name="Google Shape;152;p15"/>
          <p:cNvSpPr txBox="1"/>
          <p:nvPr/>
        </p:nvSpPr>
        <p:spPr>
          <a:xfrm>
            <a:off x="3926875" y="4712250"/>
            <a:ext cx="49815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Source: https://www.statista.com/statistics/788084/number-of-social-media-accounts/</a:t>
            </a:r>
            <a:endParaRPr sz="10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Current Options</a:t>
            </a:r>
            <a:endParaRPr sz="3000"/>
          </a:p>
        </p:txBody>
      </p:sp>
      <p:sp>
        <p:nvSpPr>
          <p:cNvPr id="158" name="Google Shape;158;p16"/>
          <p:cNvSpPr txBox="1"/>
          <p:nvPr>
            <p:ph idx="1" type="body"/>
          </p:nvPr>
        </p:nvSpPr>
        <p:spPr>
          <a:xfrm>
            <a:off x="1297500" y="1567550"/>
            <a:ext cx="3274500" cy="300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1Password</a:t>
            </a:r>
            <a:endParaRPr sz="1800"/>
          </a:p>
          <a:p>
            <a:pPr indent="-342900" lvl="0" marL="457200" rtl="0" algn="l">
              <a:spcBef>
                <a:spcPts val="0"/>
              </a:spcBef>
              <a:spcAft>
                <a:spcPts val="0"/>
              </a:spcAft>
              <a:buSzPts val="1800"/>
              <a:buChar char="●"/>
            </a:pPr>
            <a:r>
              <a:rPr lang="en" sz="1800"/>
              <a:t>LastPass</a:t>
            </a:r>
            <a:endParaRPr sz="1800"/>
          </a:p>
          <a:p>
            <a:pPr indent="-342900" lvl="0" marL="457200" rtl="0" algn="l">
              <a:spcBef>
                <a:spcPts val="0"/>
              </a:spcBef>
              <a:spcAft>
                <a:spcPts val="0"/>
              </a:spcAft>
              <a:buSzPts val="1800"/>
              <a:buChar char="●"/>
            </a:pPr>
            <a:r>
              <a:rPr lang="en" sz="1800"/>
              <a:t>Dashlane</a:t>
            </a:r>
            <a:endParaRPr sz="1800"/>
          </a:p>
          <a:p>
            <a:pPr indent="-342900" lvl="0" marL="457200" rtl="0" algn="l">
              <a:spcBef>
                <a:spcPts val="0"/>
              </a:spcBef>
              <a:spcAft>
                <a:spcPts val="0"/>
              </a:spcAft>
              <a:buSzPts val="1800"/>
              <a:buChar char="●"/>
            </a:pPr>
            <a:r>
              <a:rPr lang="en" sz="1800"/>
              <a:t>Etc.</a:t>
            </a:r>
            <a:endParaRPr sz="1800"/>
          </a:p>
        </p:txBody>
      </p:sp>
      <p:pic>
        <p:nvPicPr>
          <p:cNvPr id="159" name="Google Shape;159;p16"/>
          <p:cNvPicPr preferRelativeResize="0"/>
          <p:nvPr/>
        </p:nvPicPr>
        <p:blipFill>
          <a:blip r:embed="rId3">
            <a:alphaModFix/>
          </a:blip>
          <a:stretch>
            <a:fillRect/>
          </a:stretch>
        </p:blipFill>
        <p:spPr>
          <a:xfrm>
            <a:off x="5593925" y="653450"/>
            <a:ext cx="849521" cy="816206"/>
          </a:xfrm>
          <a:prstGeom prst="rect">
            <a:avLst/>
          </a:prstGeom>
          <a:noFill/>
          <a:ln>
            <a:noFill/>
          </a:ln>
        </p:spPr>
      </p:pic>
      <p:pic>
        <p:nvPicPr>
          <p:cNvPr id="160" name="Google Shape;160;p16"/>
          <p:cNvPicPr preferRelativeResize="0"/>
          <p:nvPr/>
        </p:nvPicPr>
        <p:blipFill>
          <a:blip r:embed="rId4">
            <a:alphaModFix/>
          </a:blip>
          <a:stretch>
            <a:fillRect/>
          </a:stretch>
        </p:blipFill>
        <p:spPr>
          <a:xfrm>
            <a:off x="6699050" y="653450"/>
            <a:ext cx="1762540" cy="816200"/>
          </a:xfrm>
          <a:prstGeom prst="rect">
            <a:avLst/>
          </a:prstGeom>
          <a:noFill/>
          <a:ln>
            <a:noFill/>
          </a:ln>
        </p:spPr>
      </p:pic>
      <p:sp>
        <p:nvSpPr>
          <p:cNvPr id="161" name="Google Shape;161;p16"/>
          <p:cNvSpPr txBox="1"/>
          <p:nvPr/>
        </p:nvSpPr>
        <p:spPr>
          <a:xfrm>
            <a:off x="6552250" y="1615625"/>
            <a:ext cx="7965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Etc.</a:t>
            </a:r>
            <a:endParaRPr sz="1800">
              <a:solidFill>
                <a:srgbClr val="FFFFFF"/>
              </a:solidFill>
              <a:latin typeface="Lato"/>
              <a:ea typeface="Lato"/>
              <a:cs typeface="Lato"/>
              <a:sym typeface="Lato"/>
            </a:endParaRPr>
          </a:p>
        </p:txBody>
      </p:sp>
      <p:sp>
        <p:nvSpPr>
          <p:cNvPr id="162" name="Google Shape;162;p16"/>
          <p:cNvSpPr/>
          <p:nvPr/>
        </p:nvSpPr>
        <p:spPr>
          <a:xfrm>
            <a:off x="6642025" y="2277575"/>
            <a:ext cx="325500" cy="816300"/>
          </a:xfrm>
          <a:prstGeom prst="down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FC5E8"/>
              </a:solidFill>
            </a:endParaRPr>
          </a:p>
        </p:txBody>
      </p:sp>
      <p:sp>
        <p:nvSpPr>
          <p:cNvPr id="163" name="Google Shape;163;p16"/>
          <p:cNvSpPr/>
          <p:nvPr/>
        </p:nvSpPr>
        <p:spPr>
          <a:xfrm>
            <a:off x="5570575" y="3242450"/>
            <a:ext cx="2468400" cy="12567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Centralized Database</a:t>
            </a:r>
            <a:endParaRPr b="1"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Issues</a:t>
            </a:r>
            <a:endParaRPr b="1" sz="3000"/>
          </a:p>
        </p:txBody>
      </p:sp>
      <p:sp>
        <p:nvSpPr>
          <p:cNvPr id="169" name="Google Shape;169;p17"/>
          <p:cNvSpPr txBox="1"/>
          <p:nvPr>
            <p:ph idx="1" type="body"/>
          </p:nvPr>
        </p:nvSpPr>
        <p:spPr>
          <a:xfrm>
            <a:off x="1297500" y="968700"/>
            <a:ext cx="59727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Centralization leaves databases </a:t>
            </a:r>
            <a:r>
              <a:rPr lang="en" sz="2000" u="sng">
                <a:solidFill>
                  <a:srgbClr val="E06666"/>
                </a:solidFill>
              </a:rPr>
              <a:t>vulnerable to attack</a:t>
            </a:r>
            <a:endParaRPr sz="2000" u="sng">
              <a:solidFill>
                <a:srgbClr val="E0666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0" name="Google Shape;170;p17"/>
          <p:cNvSpPr/>
          <p:nvPr/>
        </p:nvSpPr>
        <p:spPr>
          <a:xfrm>
            <a:off x="4922588" y="2025080"/>
            <a:ext cx="3061063" cy="1698933"/>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Centralized Database</a:t>
            </a:r>
            <a:endParaRPr b="1" sz="2400">
              <a:solidFill>
                <a:srgbClr val="FFFFFF"/>
              </a:solidFill>
            </a:endParaRPr>
          </a:p>
        </p:txBody>
      </p:sp>
      <p:grpSp>
        <p:nvGrpSpPr>
          <p:cNvPr id="171" name="Google Shape;171;p17"/>
          <p:cNvGrpSpPr/>
          <p:nvPr/>
        </p:nvGrpSpPr>
        <p:grpSpPr>
          <a:xfrm>
            <a:off x="842398" y="1934122"/>
            <a:ext cx="1655666" cy="1880856"/>
            <a:chOff x="942450" y="2053200"/>
            <a:chExt cx="1671600" cy="1615500"/>
          </a:xfrm>
        </p:grpSpPr>
        <p:sp>
          <p:nvSpPr>
            <p:cNvPr id="172" name="Google Shape;172;p17"/>
            <p:cNvSpPr/>
            <p:nvPr/>
          </p:nvSpPr>
          <p:spPr>
            <a:xfrm>
              <a:off x="942450" y="2053200"/>
              <a:ext cx="1671600" cy="1615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17"/>
            <p:cNvPicPr preferRelativeResize="0"/>
            <p:nvPr/>
          </p:nvPicPr>
          <p:blipFill>
            <a:blip r:embed="rId3">
              <a:alphaModFix/>
            </a:blip>
            <a:stretch>
              <a:fillRect/>
            </a:stretch>
          </p:blipFill>
          <p:spPr>
            <a:xfrm>
              <a:off x="1058985" y="2141688"/>
              <a:ext cx="1438525" cy="1438525"/>
            </a:xfrm>
            <a:prstGeom prst="rect">
              <a:avLst/>
            </a:prstGeom>
            <a:noFill/>
            <a:ln>
              <a:noFill/>
            </a:ln>
          </p:spPr>
        </p:pic>
      </p:grpSp>
      <p:sp>
        <p:nvSpPr>
          <p:cNvPr id="174" name="Google Shape;174;p17"/>
          <p:cNvSpPr/>
          <p:nvPr/>
        </p:nvSpPr>
        <p:spPr>
          <a:xfrm>
            <a:off x="2856364" y="2500814"/>
            <a:ext cx="1794673" cy="747466"/>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Issues</a:t>
            </a:r>
            <a:endParaRPr b="1" sz="3000"/>
          </a:p>
        </p:txBody>
      </p:sp>
      <p:sp>
        <p:nvSpPr>
          <p:cNvPr id="180" name="Google Shape;180;p18"/>
          <p:cNvSpPr txBox="1"/>
          <p:nvPr>
            <p:ph idx="1" type="body"/>
          </p:nvPr>
        </p:nvSpPr>
        <p:spPr>
          <a:xfrm>
            <a:off x="1297500" y="1003050"/>
            <a:ext cx="49071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Need to </a:t>
            </a:r>
            <a:r>
              <a:rPr lang="en" sz="2000" u="sng">
                <a:solidFill>
                  <a:srgbClr val="E06666"/>
                </a:solidFill>
              </a:rPr>
              <a:t>trust</a:t>
            </a:r>
            <a:r>
              <a:rPr lang="en" sz="1800"/>
              <a:t> the databases and companies</a:t>
            </a:r>
            <a:endParaRPr sz="1800"/>
          </a:p>
        </p:txBody>
      </p:sp>
      <p:sp>
        <p:nvSpPr>
          <p:cNvPr id="181" name="Google Shape;181;p18"/>
          <p:cNvSpPr/>
          <p:nvPr/>
        </p:nvSpPr>
        <p:spPr>
          <a:xfrm>
            <a:off x="1251025" y="2524400"/>
            <a:ext cx="2468400" cy="12567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Centralized Database</a:t>
            </a:r>
            <a:endParaRPr b="1" sz="2400">
              <a:solidFill>
                <a:srgbClr val="FFFFFF"/>
              </a:solidFill>
            </a:endParaRPr>
          </a:p>
        </p:txBody>
      </p:sp>
      <p:sp>
        <p:nvSpPr>
          <p:cNvPr id="182" name="Google Shape;182;p18"/>
          <p:cNvSpPr/>
          <p:nvPr/>
        </p:nvSpPr>
        <p:spPr>
          <a:xfrm>
            <a:off x="3938075" y="2881100"/>
            <a:ext cx="2165400" cy="538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Ubuntu"/>
                <a:ea typeface="Ubuntu"/>
                <a:cs typeface="Ubuntu"/>
                <a:sym typeface="Ubuntu"/>
              </a:rPr>
              <a:t>Passwords</a:t>
            </a:r>
            <a:endParaRPr b="1">
              <a:latin typeface="Ubuntu"/>
              <a:ea typeface="Ubuntu"/>
              <a:cs typeface="Ubuntu"/>
              <a:sym typeface="Ubuntu"/>
            </a:endParaRPr>
          </a:p>
        </p:txBody>
      </p:sp>
      <p:grpSp>
        <p:nvGrpSpPr>
          <p:cNvPr id="183" name="Google Shape;183;p18"/>
          <p:cNvGrpSpPr/>
          <p:nvPr/>
        </p:nvGrpSpPr>
        <p:grpSpPr>
          <a:xfrm>
            <a:off x="6608375" y="2142950"/>
            <a:ext cx="751800" cy="2019600"/>
            <a:chOff x="6608375" y="2142950"/>
            <a:chExt cx="751800" cy="2019600"/>
          </a:xfrm>
        </p:grpSpPr>
        <p:sp>
          <p:nvSpPr>
            <p:cNvPr id="184" name="Google Shape;184;p18"/>
            <p:cNvSpPr/>
            <p:nvPr/>
          </p:nvSpPr>
          <p:spPr>
            <a:xfrm>
              <a:off x="6608375" y="2142950"/>
              <a:ext cx="751800" cy="2019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18"/>
            <p:cNvPicPr preferRelativeResize="0"/>
            <p:nvPr/>
          </p:nvPicPr>
          <p:blipFill>
            <a:blip r:embed="rId3">
              <a:alphaModFix/>
            </a:blip>
            <a:stretch>
              <a:fillRect/>
            </a:stretch>
          </p:blipFill>
          <p:spPr>
            <a:xfrm>
              <a:off x="6736324" y="2253825"/>
              <a:ext cx="474651" cy="1793052"/>
            </a:xfrm>
            <a:prstGeom prst="rect">
              <a:avLst/>
            </a:prstGeom>
            <a:noFill/>
            <a:ln>
              <a:noFill/>
            </a:ln>
          </p:spPr>
        </p:pic>
      </p:grpSp>
      <p:sp>
        <p:nvSpPr>
          <p:cNvPr id="186" name="Google Shape;186;p18"/>
          <p:cNvSpPr txBox="1"/>
          <p:nvPr/>
        </p:nvSpPr>
        <p:spPr>
          <a:xfrm>
            <a:off x="5873525" y="1752525"/>
            <a:ext cx="2221500" cy="4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Malicious Employee</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Issues</a:t>
            </a:r>
            <a:endParaRPr b="1" sz="3000"/>
          </a:p>
        </p:txBody>
      </p:sp>
      <p:sp>
        <p:nvSpPr>
          <p:cNvPr id="192" name="Google Shape;192;p19"/>
          <p:cNvSpPr txBox="1"/>
          <p:nvPr>
            <p:ph idx="1" type="body"/>
          </p:nvPr>
        </p:nvSpPr>
        <p:spPr>
          <a:xfrm>
            <a:off x="1297500" y="1052150"/>
            <a:ext cx="6915300" cy="55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Fees - Usually subscriptions -&gt; </a:t>
            </a:r>
            <a:r>
              <a:rPr lang="en" sz="2000" u="sng">
                <a:solidFill>
                  <a:srgbClr val="E06666"/>
                </a:solidFill>
              </a:rPr>
              <a:t>Not one time costs per password</a:t>
            </a:r>
            <a:endParaRPr sz="2000" u="sng">
              <a:solidFill>
                <a:srgbClr val="E06666"/>
              </a:solidFill>
            </a:endParaRPr>
          </a:p>
        </p:txBody>
      </p:sp>
      <p:pic>
        <p:nvPicPr>
          <p:cNvPr id="193" name="Google Shape;193;p19"/>
          <p:cNvPicPr preferRelativeResize="0"/>
          <p:nvPr/>
        </p:nvPicPr>
        <p:blipFill>
          <a:blip r:embed="rId3">
            <a:alphaModFix/>
          </a:blip>
          <a:stretch>
            <a:fillRect/>
          </a:stretch>
        </p:blipFill>
        <p:spPr>
          <a:xfrm>
            <a:off x="2654375" y="1755100"/>
            <a:ext cx="3624937" cy="3157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199" name="Google Shape;199;p20"/>
          <p:cNvSpPr txBox="1"/>
          <p:nvPr>
            <p:ph idx="1" type="body"/>
          </p:nvPr>
        </p:nvSpPr>
        <p:spPr>
          <a:xfrm>
            <a:off x="1221300" y="1034150"/>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Encrypt passwords using the private key derived from a personal wallet (AES Encryption)</a:t>
            </a:r>
            <a:endParaRPr sz="1800"/>
          </a:p>
          <a:p>
            <a:pPr indent="-342900" lvl="0" marL="457200" rtl="0" algn="l">
              <a:lnSpc>
                <a:spcPct val="115000"/>
              </a:lnSpc>
              <a:spcBef>
                <a:spcPts val="1000"/>
              </a:spcBef>
              <a:spcAft>
                <a:spcPts val="0"/>
              </a:spcAft>
              <a:buSzPts val="1800"/>
              <a:buAutoNum type="arabicPeriod"/>
            </a:pPr>
            <a:r>
              <a:rPr lang="en" sz="1800"/>
              <a:t>Upload encrypted passwords as a transaction to any stable blockchain</a:t>
            </a:r>
            <a:endParaRPr sz="1800"/>
          </a:p>
          <a:p>
            <a:pPr indent="-342900" lvl="0" marL="457200" rtl="0" algn="l">
              <a:lnSpc>
                <a:spcPct val="115000"/>
              </a:lnSpc>
              <a:spcBef>
                <a:spcPts val="1000"/>
              </a:spcBef>
              <a:spcAft>
                <a:spcPts val="1000"/>
              </a:spcAft>
              <a:buSzPts val="1800"/>
              <a:buAutoNum type="arabicPeriod"/>
            </a:pPr>
            <a:r>
              <a:rPr lang="en" sz="1800"/>
              <a:t>Pull the encrypted password from the blockchain and decrypt with private key to get the passwords for external use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052550" y="272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grpSp>
        <p:nvGrpSpPr>
          <p:cNvPr id="205" name="Google Shape;205;p21"/>
          <p:cNvGrpSpPr/>
          <p:nvPr/>
        </p:nvGrpSpPr>
        <p:grpSpPr>
          <a:xfrm>
            <a:off x="1482925" y="882025"/>
            <a:ext cx="6020100" cy="690525"/>
            <a:chOff x="1482925" y="805825"/>
            <a:chExt cx="6020100" cy="690525"/>
          </a:xfrm>
        </p:grpSpPr>
        <p:sp>
          <p:nvSpPr>
            <p:cNvPr id="206" name="Google Shape;206;p21"/>
            <p:cNvSpPr/>
            <p:nvPr/>
          </p:nvSpPr>
          <p:spPr>
            <a:xfrm>
              <a:off x="1860625" y="1136950"/>
              <a:ext cx="750900" cy="359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rPr>
                <a:t>0xfe45…..</a:t>
              </a:r>
              <a:endParaRPr sz="900">
                <a:solidFill>
                  <a:srgbClr val="FFFFFF"/>
                </a:solidFill>
              </a:endParaRPr>
            </a:p>
          </p:txBody>
        </p:sp>
        <p:sp>
          <p:nvSpPr>
            <p:cNvPr id="207" name="Google Shape;207;p21"/>
            <p:cNvSpPr/>
            <p:nvPr/>
          </p:nvSpPr>
          <p:spPr>
            <a:xfrm>
              <a:off x="2989075" y="1136950"/>
              <a:ext cx="750900" cy="359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08" name="Google Shape;208;p21"/>
            <p:cNvSpPr/>
            <p:nvPr/>
          </p:nvSpPr>
          <p:spPr>
            <a:xfrm>
              <a:off x="4117525" y="1136950"/>
              <a:ext cx="750900" cy="359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09" name="Google Shape;209;p21"/>
            <p:cNvSpPr/>
            <p:nvPr/>
          </p:nvSpPr>
          <p:spPr>
            <a:xfrm>
              <a:off x="5245975" y="1136950"/>
              <a:ext cx="750900" cy="359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sp>
          <p:nvSpPr>
            <p:cNvPr id="210" name="Google Shape;210;p21"/>
            <p:cNvSpPr/>
            <p:nvPr/>
          </p:nvSpPr>
          <p:spPr>
            <a:xfrm>
              <a:off x="6374425" y="1131550"/>
              <a:ext cx="750900" cy="359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endParaRPr>
            </a:p>
          </p:txBody>
        </p:sp>
        <p:cxnSp>
          <p:nvCxnSpPr>
            <p:cNvPr id="211" name="Google Shape;211;p21"/>
            <p:cNvCxnSpPr>
              <a:stCxn id="209" idx="3"/>
              <a:endCxn id="210" idx="1"/>
            </p:cNvCxnSpPr>
            <p:nvPr/>
          </p:nvCxnSpPr>
          <p:spPr>
            <a:xfrm flipH="1" rot="10800000">
              <a:off x="5996875" y="1311250"/>
              <a:ext cx="377700" cy="5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21"/>
            <p:cNvCxnSpPr>
              <a:stCxn id="208" idx="3"/>
              <a:endCxn id="209" idx="1"/>
            </p:cNvCxnSpPr>
            <p:nvPr/>
          </p:nvCxnSpPr>
          <p:spPr>
            <a:xfrm>
              <a:off x="4868425" y="1316650"/>
              <a:ext cx="377700" cy="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1"/>
            <p:cNvCxnSpPr>
              <a:stCxn id="206" idx="3"/>
              <a:endCxn id="207" idx="1"/>
            </p:cNvCxnSpPr>
            <p:nvPr/>
          </p:nvCxnSpPr>
          <p:spPr>
            <a:xfrm>
              <a:off x="2611525" y="1316650"/>
              <a:ext cx="377700" cy="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1"/>
            <p:cNvCxnSpPr>
              <a:stCxn id="207" idx="3"/>
              <a:endCxn id="208" idx="1"/>
            </p:cNvCxnSpPr>
            <p:nvPr/>
          </p:nvCxnSpPr>
          <p:spPr>
            <a:xfrm>
              <a:off x="3739975" y="1316650"/>
              <a:ext cx="377700" cy="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1"/>
            <p:cNvCxnSpPr/>
            <p:nvPr/>
          </p:nvCxnSpPr>
          <p:spPr>
            <a:xfrm>
              <a:off x="7125325" y="1311250"/>
              <a:ext cx="37770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1"/>
            <p:cNvCxnSpPr/>
            <p:nvPr/>
          </p:nvCxnSpPr>
          <p:spPr>
            <a:xfrm>
              <a:off x="1482925" y="1316650"/>
              <a:ext cx="377700" cy="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21"/>
            <p:cNvSpPr txBox="1"/>
            <p:nvPr/>
          </p:nvSpPr>
          <p:spPr>
            <a:xfrm>
              <a:off x="1839600" y="805825"/>
              <a:ext cx="10407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Txn Hash</a:t>
              </a:r>
              <a:endParaRPr sz="1100">
                <a:solidFill>
                  <a:srgbClr val="FFFFFF"/>
                </a:solidFill>
                <a:latin typeface="Lato"/>
                <a:ea typeface="Lato"/>
                <a:cs typeface="Lato"/>
                <a:sym typeface="Lato"/>
              </a:endParaRPr>
            </a:p>
          </p:txBody>
        </p:sp>
      </p:grpSp>
      <p:sp>
        <p:nvSpPr>
          <p:cNvPr id="218" name="Google Shape;218;p21"/>
          <p:cNvSpPr/>
          <p:nvPr/>
        </p:nvSpPr>
        <p:spPr>
          <a:xfrm>
            <a:off x="1641375" y="2495550"/>
            <a:ext cx="1139700" cy="545100"/>
          </a:xfrm>
          <a:prstGeom prst="roundRect">
            <a:avLst>
              <a:gd fmla="val 16667" name="adj"/>
            </a:avLst>
          </a:prstGeom>
          <a:solidFill>
            <a:srgbClr val="CFE2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Ab3…….</a:t>
            </a:r>
            <a:endParaRPr/>
          </a:p>
        </p:txBody>
      </p:sp>
      <p:sp>
        <p:nvSpPr>
          <p:cNvPr id="219" name="Google Shape;219;p21"/>
          <p:cNvSpPr/>
          <p:nvPr/>
        </p:nvSpPr>
        <p:spPr>
          <a:xfrm>
            <a:off x="5146575" y="2495550"/>
            <a:ext cx="1139700" cy="54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Ab3…….</a:t>
            </a:r>
            <a:endParaRPr/>
          </a:p>
        </p:txBody>
      </p:sp>
      <p:cxnSp>
        <p:nvCxnSpPr>
          <p:cNvPr id="220" name="Google Shape;220;p21"/>
          <p:cNvCxnSpPr>
            <a:stCxn id="218" idx="0"/>
            <a:endCxn id="206" idx="2"/>
          </p:cNvCxnSpPr>
          <p:nvPr/>
        </p:nvCxnSpPr>
        <p:spPr>
          <a:xfrm flipH="1" rot="10800000">
            <a:off x="2211225" y="1572450"/>
            <a:ext cx="24900" cy="923100"/>
          </a:xfrm>
          <a:prstGeom prst="straightConnector1">
            <a:avLst/>
          </a:prstGeom>
          <a:noFill/>
          <a:ln cap="flat" cmpd="sng" w="9525">
            <a:solidFill>
              <a:srgbClr val="FFF2CC"/>
            </a:solidFill>
            <a:prstDash val="solid"/>
            <a:round/>
            <a:headEnd len="med" w="med" type="none"/>
            <a:tailEnd len="med" w="med" type="triangle"/>
          </a:ln>
        </p:spPr>
      </p:cxnSp>
      <p:cxnSp>
        <p:nvCxnSpPr>
          <p:cNvPr id="221" name="Google Shape;221;p21"/>
          <p:cNvCxnSpPr>
            <a:stCxn id="219" idx="0"/>
            <a:endCxn id="206" idx="2"/>
          </p:cNvCxnSpPr>
          <p:nvPr/>
        </p:nvCxnSpPr>
        <p:spPr>
          <a:xfrm rot="10800000">
            <a:off x="2236125" y="1572450"/>
            <a:ext cx="3480300" cy="923100"/>
          </a:xfrm>
          <a:prstGeom prst="straightConnector1">
            <a:avLst/>
          </a:prstGeom>
          <a:noFill/>
          <a:ln cap="flat" cmpd="sng" w="9525">
            <a:solidFill>
              <a:srgbClr val="FFF2CC"/>
            </a:solidFill>
            <a:prstDash val="solid"/>
            <a:round/>
            <a:headEnd len="med" w="med" type="stealth"/>
            <a:tailEnd len="med" w="med" type="none"/>
          </a:ln>
        </p:spPr>
      </p:cxnSp>
      <p:sp>
        <p:nvSpPr>
          <p:cNvPr id="222" name="Google Shape;222;p21"/>
          <p:cNvSpPr txBox="1"/>
          <p:nvPr/>
        </p:nvSpPr>
        <p:spPr>
          <a:xfrm>
            <a:off x="547575" y="2472300"/>
            <a:ext cx="10938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Encrypted Msg</a:t>
            </a:r>
            <a:endParaRPr>
              <a:solidFill>
                <a:srgbClr val="FFFFFF"/>
              </a:solidFill>
              <a:latin typeface="Lato"/>
              <a:ea typeface="Lato"/>
              <a:cs typeface="Lato"/>
              <a:sym typeface="Lato"/>
            </a:endParaRPr>
          </a:p>
        </p:txBody>
      </p:sp>
      <p:sp>
        <p:nvSpPr>
          <p:cNvPr id="223" name="Google Shape;223;p21"/>
          <p:cNvSpPr/>
          <p:nvPr/>
        </p:nvSpPr>
        <p:spPr>
          <a:xfrm>
            <a:off x="1912725" y="3884900"/>
            <a:ext cx="1562100" cy="545100"/>
          </a:xfrm>
          <a:prstGeom prst="roundRect">
            <a:avLst>
              <a:gd fmla="val 16667" name="adj"/>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“Password123”</a:t>
            </a:r>
            <a:endParaRPr/>
          </a:p>
        </p:txBody>
      </p:sp>
      <p:sp>
        <p:nvSpPr>
          <p:cNvPr id="224" name="Google Shape;224;p21"/>
          <p:cNvSpPr/>
          <p:nvPr/>
        </p:nvSpPr>
        <p:spPr>
          <a:xfrm>
            <a:off x="4935375" y="3849650"/>
            <a:ext cx="1562100" cy="545100"/>
          </a:xfrm>
          <a:prstGeom prst="roundRect">
            <a:avLst>
              <a:gd fmla="val 16667" name="adj"/>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“Password123”</a:t>
            </a:r>
            <a:endParaRPr/>
          </a:p>
        </p:txBody>
      </p:sp>
      <p:sp>
        <p:nvSpPr>
          <p:cNvPr id="225" name="Google Shape;225;p21"/>
          <p:cNvSpPr/>
          <p:nvPr/>
        </p:nvSpPr>
        <p:spPr>
          <a:xfrm>
            <a:off x="547575" y="3666275"/>
            <a:ext cx="889500" cy="3171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0xe5….</a:t>
            </a:r>
            <a:endParaRPr/>
          </a:p>
        </p:txBody>
      </p:sp>
      <p:sp>
        <p:nvSpPr>
          <p:cNvPr id="226" name="Google Shape;226;p21"/>
          <p:cNvSpPr/>
          <p:nvPr/>
        </p:nvSpPr>
        <p:spPr>
          <a:xfrm>
            <a:off x="6795975" y="1761275"/>
            <a:ext cx="889500" cy="3171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0xe5….</a:t>
            </a:r>
            <a:endParaRPr/>
          </a:p>
        </p:txBody>
      </p:sp>
      <p:sp>
        <p:nvSpPr>
          <p:cNvPr id="227" name="Google Shape;227;p21"/>
          <p:cNvSpPr txBox="1"/>
          <p:nvPr/>
        </p:nvSpPr>
        <p:spPr>
          <a:xfrm>
            <a:off x="422475" y="3963650"/>
            <a:ext cx="1139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Private Key</a:t>
            </a:r>
            <a:endParaRPr>
              <a:solidFill>
                <a:srgbClr val="FFFFFF"/>
              </a:solidFill>
              <a:latin typeface="Lato"/>
              <a:ea typeface="Lato"/>
              <a:cs typeface="Lato"/>
              <a:sym typeface="Lato"/>
            </a:endParaRPr>
          </a:p>
        </p:txBody>
      </p:sp>
      <p:sp>
        <p:nvSpPr>
          <p:cNvPr id="228" name="Google Shape;228;p21"/>
          <p:cNvSpPr txBox="1"/>
          <p:nvPr/>
        </p:nvSpPr>
        <p:spPr>
          <a:xfrm>
            <a:off x="2099175" y="4376625"/>
            <a:ext cx="11892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Password</a:t>
            </a:r>
            <a:endParaRPr>
              <a:solidFill>
                <a:srgbClr val="FFFFFF"/>
              </a:solidFill>
              <a:latin typeface="Lato"/>
              <a:ea typeface="Lato"/>
              <a:cs typeface="Lato"/>
              <a:sym typeface="Lato"/>
            </a:endParaRPr>
          </a:p>
        </p:txBody>
      </p:sp>
      <p:sp>
        <p:nvSpPr>
          <p:cNvPr id="229" name="Google Shape;229;p21"/>
          <p:cNvSpPr txBox="1"/>
          <p:nvPr/>
        </p:nvSpPr>
        <p:spPr>
          <a:xfrm>
            <a:off x="4950825" y="4353800"/>
            <a:ext cx="1496400" cy="4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Decrypted Msg</a:t>
            </a:r>
            <a:endParaRPr>
              <a:solidFill>
                <a:srgbClr val="FFFFFF"/>
              </a:solidFill>
              <a:latin typeface="Lato"/>
              <a:ea typeface="Lato"/>
              <a:cs typeface="Lato"/>
              <a:sym typeface="Lato"/>
            </a:endParaRPr>
          </a:p>
        </p:txBody>
      </p:sp>
      <p:cxnSp>
        <p:nvCxnSpPr>
          <p:cNvPr id="230" name="Google Shape;230;p21"/>
          <p:cNvCxnSpPr>
            <a:stCxn id="225" idx="0"/>
            <a:endCxn id="218" idx="2"/>
          </p:cNvCxnSpPr>
          <p:nvPr/>
        </p:nvCxnSpPr>
        <p:spPr>
          <a:xfrm flipH="1" rot="10800000">
            <a:off x="992325" y="3040775"/>
            <a:ext cx="1218900" cy="6255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1"/>
          <p:cNvCxnSpPr>
            <a:stCxn id="223" idx="0"/>
            <a:endCxn id="218" idx="2"/>
          </p:cNvCxnSpPr>
          <p:nvPr/>
        </p:nvCxnSpPr>
        <p:spPr>
          <a:xfrm rot="10800000">
            <a:off x="2211075" y="3040700"/>
            <a:ext cx="482700" cy="8442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1"/>
          <p:cNvCxnSpPr>
            <a:stCxn id="226" idx="2"/>
            <a:endCxn id="219" idx="0"/>
          </p:cNvCxnSpPr>
          <p:nvPr/>
        </p:nvCxnSpPr>
        <p:spPr>
          <a:xfrm flipH="1">
            <a:off x="5716425" y="2078375"/>
            <a:ext cx="1524300" cy="4173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a:stCxn id="219" idx="2"/>
            <a:endCxn id="224" idx="0"/>
          </p:cNvCxnSpPr>
          <p:nvPr/>
        </p:nvCxnSpPr>
        <p:spPr>
          <a:xfrm>
            <a:off x="5716425" y="3040650"/>
            <a:ext cx="0" cy="8091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1"/>
          <p:cNvSpPr txBox="1"/>
          <p:nvPr/>
        </p:nvSpPr>
        <p:spPr>
          <a:xfrm>
            <a:off x="1197375" y="3304225"/>
            <a:ext cx="14964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AES Encryption Scheme</a:t>
            </a:r>
            <a:endParaRPr sz="1100">
              <a:solidFill>
                <a:srgbClr val="FFFFFF"/>
              </a:solidFill>
              <a:latin typeface="Lato"/>
              <a:ea typeface="Lato"/>
              <a:cs typeface="Lato"/>
              <a:sym typeface="Lato"/>
            </a:endParaRPr>
          </a:p>
        </p:txBody>
      </p:sp>
      <p:sp>
        <p:nvSpPr>
          <p:cNvPr id="235" name="Google Shape;235;p21"/>
          <p:cNvSpPr txBox="1"/>
          <p:nvPr/>
        </p:nvSpPr>
        <p:spPr>
          <a:xfrm>
            <a:off x="5693175" y="3228025"/>
            <a:ext cx="14964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Decryption with AES</a:t>
            </a:r>
            <a:endParaRPr sz="1100">
              <a:solidFill>
                <a:srgbClr val="FFFFFF"/>
              </a:solidFill>
              <a:latin typeface="Lato"/>
              <a:ea typeface="Lato"/>
              <a:cs typeface="Lato"/>
              <a:sym typeface="Lato"/>
            </a:endParaRPr>
          </a:p>
          <a:p>
            <a:pPr indent="0" lvl="0" marL="0" rtl="0" algn="ctr">
              <a:spcBef>
                <a:spcPts val="0"/>
              </a:spcBef>
              <a:spcAft>
                <a:spcPts val="0"/>
              </a:spcAft>
              <a:buNone/>
            </a:pPr>
            <a:r>
              <a:t/>
            </a:r>
            <a:endParaRPr sz="1100">
              <a:solidFill>
                <a:srgbClr val="FFFFFF"/>
              </a:solidFill>
              <a:latin typeface="Lato"/>
              <a:ea typeface="Lato"/>
              <a:cs typeface="Lato"/>
              <a:sym typeface="Lato"/>
            </a:endParaRPr>
          </a:p>
        </p:txBody>
      </p:sp>
      <p:sp>
        <p:nvSpPr>
          <p:cNvPr id="236" name="Google Shape;236;p21"/>
          <p:cNvSpPr txBox="1"/>
          <p:nvPr/>
        </p:nvSpPr>
        <p:spPr>
          <a:xfrm>
            <a:off x="7240725" y="2052275"/>
            <a:ext cx="1139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Private Key</a:t>
            </a:r>
            <a:endParaRPr>
              <a:solidFill>
                <a:srgbClr val="FFFFFF"/>
              </a:solidFill>
              <a:latin typeface="Lato"/>
              <a:ea typeface="Lato"/>
              <a:cs typeface="Lato"/>
              <a:sym typeface="Lato"/>
            </a:endParaRPr>
          </a:p>
        </p:txBody>
      </p:sp>
      <p:sp>
        <p:nvSpPr>
          <p:cNvPr id="237" name="Google Shape;237;p21"/>
          <p:cNvSpPr txBox="1"/>
          <p:nvPr/>
        </p:nvSpPr>
        <p:spPr>
          <a:xfrm>
            <a:off x="1260375" y="1875500"/>
            <a:ext cx="10011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Execute Txn</a:t>
            </a:r>
            <a:endParaRPr sz="1100">
              <a:solidFill>
                <a:srgbClr val="FFFFFF"/>
              </a:solidFill>
              <a:latin typeface="Lato"/>
              <a:ea typeface="Lato"/>
              <a:cs typeface="Lato"/>
              <a:sym typeface="Lato"/>
            </a:endParaRPr>
          </a:p>
        </p:txBody>
      </p:sp>
      <p:sp>
        <p:nvSpPr>
          <p:cNvPr id="238" name="Google Shape;238;p21"/>
          <p:cNvSpPr txBox="1"/>
          <p:nvPr/>
        </p:nvSpPr>
        <p:spPr>
          <a:xfrm>
            <a:off x="4033525" y="1761275"/>
            <a:ext cx="8226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Read Txn</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