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Catamaran"/>
      <p:regular r:id="rId43"/>
      <p:bold r:id="rId44"/>
    </p:embeddedFont>
    <p:embeddedFont>
      <p:font typeface="Spectral SemiBold"/>
      <p:regular r:id="rId45"/>
      <p:bold r:id="rId46"/>
      <p:italic r:id="rId47"/>
      <p:boldItalic r:id="rId48"/>
    </p:embeddedFont>
    <p:embeddedFont>
      <p:font typeface="IBM Plex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Catamaran-bold.fntdata"/><Relationship Id="rId43" Type="http://schemas.openxmlformats.org/officeDocument/2006/relationships/font" Target="fonts/Catamaran-regular.fntdata"/><Relationship Id="rId46" Type="http://schemas.openxmlformats.org/officeDocument/2006/relationships/font" Target="fonts/SpectralSemiBold-bold.fntdata"/><Relationship Id="rId45" Type="http://schemas.openxmlformats.org/officeDocument/2006/relationships/font" Target="fonts/Spectral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pectralSemiBold-boldItalic.fntdata"/><Relationship Id="rId47" Type="http://schemas.openxmlformats.org/officeDocument/2006/relationships/font" Target="fonts/SpectralSemiBold-italic.fntdata"/><Relationship Id="rId49" Type="http://schemas.openxmlformats.org/officeDocument/2006/relationships/font" Target="fonts/IBMPlex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Mono-italic.fntdata"/><Relationship Id="rId50" Type="http://schemas.openxmlformats.org/officeDocument/2006/relationships/font" Target="fonts/IBMPlexMono-bold.fntdata"/><Relationship Id="rId52" Type="http://schemas.openxmlformats.org/officeDocument/2006/relationships/font" Target="fonts/IBMPlex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8a561a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8a561a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09cb17b0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09cb17b0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4936887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4936887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12047cf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12047cf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09cb17b0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09cb17b0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09cb17b0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09cb17b0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09cb17b0e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09cb17b0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09cb17b0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09cb17b0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09cb17b0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09cb17b0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5c17d90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5c17d90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09cb17b0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09cb17b0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09cb17b0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09cb17b0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09cb17b0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09cb17b0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09cb17b0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09cb17b0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09cb17b0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09cb17b0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09cb17b0e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09cb17b0e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09cb17b0e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09cb17b0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09cb17b0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509cb17b0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09cb17b0e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09cb17b0e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509cb17b0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509cb17b0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509cb17b0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509cb17b0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09cb17b0e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509cb17b0e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09cb17b0e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09cb17b0e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b94ef471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b94ef471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51cb7c0d9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51cb7c0d9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1cb7c0d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1cb7c0d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51cb7c0d9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51cb7c0d9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509cb17b0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509cb17b0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09cb17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09cb17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12047cf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12047cf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1cb7c0d9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1cb7c0d9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1cb7c0d9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1cb7c0d9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8a561a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8a561a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09cb17b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09cb17b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5200"/>
              <a:buFont typeface="Spectral SemiBold"/>
              <a:buNone/>
              <a:defRPr sz="5200">
                <a:solidFill>
                  <a:schemeClr val="accent1"/>
                </a:solidFill>
                <a:latin typeface="Spectral SemiBold"/>
                <a:ea typeface="Spectral SemiBold"/>
                <a:cs typeface="Spectral SemiBold"/>
                <a:sym typeface="Spectral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2800"/>
              <a:buNone/>
              <a:defRPr sz="28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4800"/>
              <a:buNone/>
              <a:defRPr sz="4800">
                <a:solidFill>
                  <a:schemeClr val="accent5"/>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3500"/>
              <a:buNone/>
              <a:defRPr sz="35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1pPr>
            <a:lvl2pPr lvl="1">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2pPr>
            <a:lvl3pPr lvl="2">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3pPr>
            <a:lvl4pPr lvl="3">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4pPr>
            <a:lvl5pPr lvl="4">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5pPr>
            <a:lvl6pPr lvl="5">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6pPr>
            <a:lvl7pPr lvl="6">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7pPr>
            <a:lvl8pPr lvl="7">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8pPr>
            <a:lvl9pPr lvl="8">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venir"/>
              <a:buChar char="●"/>
              <a:defRPr>
                <a:solidFill>
                  <a:schemeClr val="dk1"/>
                </a:solidFill>
                <a:latin typeface="Avenir"/>
                <a:ea typeface="Avenir"/>
                <a:cs typeface="Avenir"/>
                <a:sym typeface="Avenir"/>
              </a:defRPr>
            </a:lvl1pPr>
            <a:lvl2pPr indent="-317500" lvl="1" marL="914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2pPr>
            <a:lvl3pPr indent="-317500" lvl="2" marL="1371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3pPr>
            <a:lvl4pPr indent="-317500" lvl="3" marL="18288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4pPr>
            <a:lvl5pPr indent="-317500" lvl="4" marL="22860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5pPr>
            <a:lvl6pPr indent="-317500" lvl="5" marL="27432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6pPr>
            <a:lvl7pPr indent="-317500" lvl="6" marL="32004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7pPr>
            <a:lvl8pPr indent="-317500" lvl="7" marL="3657600">
              <a:lnSpc>
                <a:spcPct val="115000"/>
              </a:lnSpc>
              <a:spcBef>
                <a:spcPts val="1600"/>
              </a:spcBef>
              <a:spcAft>
                <a:spcPts val="0"/>
              </a:spcAft>
              <a:buClr>
                <a:schemeClr val="dk1"/>
              </a:buClr>
              <a:buSzPts val="1400"/>
              <a:buFont typeface="Avenir"/>
              <a:buChar char="○"/>
              <a:defRPr>
                <a:solidFill>
                  <a:schemeClr val="dk1"/>
                </a:solidFill>
                <a:latin typeface="Avenir"/>
                <a:ea typeface="Avenir"/>
                <a:cs typeface="Avenir"/>
                <a:sym typeface="Avenir"/>
              </a:defRPr>
            </a:lvl8pPr>
            <a:lvl9pPr indent="-317500" lvl="8" marL="4114800">
              <a:lnSpc>
                <a:spcPct val="115000"/>
              </a:lnSpc>
              <a:spcBef>
                <a:spcPts val="1600"/>
              </a:spcBef>
              <a:spcAft>
                <a:spcPts val="1600"/>
              </a:spcAft>
              <a:buClr>
                <a:schemeClr val="dk1"/>
              </a:buClr>
              <a:buSzPts val="1400"/>
              <a:buFont typeface="Avenir"/>
              <a:buChar char="■"/>
              <a:defRPr>
                <a:solidFill>
                  <a:schemeClr val="dk1"/>
                </a:solidFill>
                <a:latin typeface="Avenir"/>
                <a:ea typeface="Avenir"/>
                <a:cs typeface="Avenir"/>
                <a:sym typeface="Avenir"/>
              </a:defRPr>
            </a:lvl9pPr>
          </a:lstStyle>
          <a:p/>
        </p:txBody>
      </p:sp>
      <p:sp>
        <p:nvSpPr>
          <p:cNvPr id="8" name="Google Shape;8;p1"/>
          <p:cNvSpPr txBox="1"/>
          <p:nvPr/>
        </p:nvSpPr>
        <p:spPr>
          <a:xfrm>
            <a:off x="7345500" y="4897500"/>
            <a:ext cx="1798500" cy="246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latin typeface="Catamaran"/>
                <a:ea typeface="Catamaran"/>
                <a:cs typeface="Catamaran"/>
                <a:sym typeface="Catamaran"/>
              </a:rPr>
              <a:t>CS 61B Fall 2022</a:t>
            </a:r>
            <a:endParaRPr>
              <a:solidFill>
                <a:schemeClr val="dk2"/>
              </a:solidFill>
              <a:latin typeface="Catamaran"/>
              <a:ea typeface="Catamaran"/>
              <a:cs typeface="Catamaran"/>
              <a:sym typeface="Catamar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tinyurl.com/48uk72k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tinyurl.com/48uk72k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tinyurl.com/kp8fu2sw"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venir"/>
                <a:ea typeface="Avenir"/>
                <a:cs typeface="Avenir"/>
                <a:sym typeface="Avenir"/>
              </a:rPr>
              <a:t>Scope, Static Types, and Linked Lists</a:t>
            </a:r>
            <a:endParaRPr b="1">
              <a:latin typeface="Avenir"/>
              <a:ea typeface="Avenir"/>
              <a:cs typeface="Avenir"/>
              <a:sym typeface="Aveni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Instance, Revisited</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Static</a:t>
            </a:r>
            <a:r>
              <a:rPr lang="en"/>
              <a:t> variables and functions belong to the whole class. </a:t>
            </a:r>
            <a:endParaRPr/>
          </a:p>
          <a:p>
            <a:pPr indent="0" lvl="0" marL="0" rtl="0" algn="l">
              <a:spcBef>
                <a:spcPts val="0"/>
              </a:spcBef>
              <a:spcAft>
                <a:spcPts val="0"/>
              </a:spcAft>
              <a:buNone/>
            </a:pPr>
            <a:r>
              <a:rPr i="1" lang="en"/>
              <a:t>Example:</a:t>
            </a:r>
            <a:r>
              <a:rPr lang="en"/>
              <a:t> Every 61B Student shares the same professor, and if the professor were to change it would change for everyone.</a:t>
            </a:r>
            <a:endParaRPr/>
          </a:p>
          <a:p>
            <a:pPr indent="0" lvl="0" marL="0" rtl="0" algn="l">
              <a:spcBef>
                <a:spcPts val="1600"/>
              </a:spcBef>
              <a:spcAft>
                <a:spcPts val="0"/>
              </a:spcAft>
              <a:buNone/>
            </a:pPr>
            <a:r>
              <a:rPr b="1" lang="en">
                <a:solidFill>
                  <a:schemeClr val="accent2"/>
                </a:solidFill>
              </a:rPr>
              <a:t>Instance</a:t>
            </a:r>
            <a:r>
              <a:rPr lang="en"/>
              <a:t> variables and functions belong to each individual instance.</a:t>
            </a:r>
            <a:endParaRPr/>
          </a:p>
          <a:p>
            <a:pPr indent="0" lvl="0" marL="0" rtl="0" algn="l">
              <a:spcBef>
                <a:spcPts val="0"/>
              </a:spcBef>
              <a:spcAft>
                <a:spcPts val="0"/>
              </a:spcAft>
              <a:buNone/>
            </a:pPr>
            <a:r>
              <a:rPr i="1" lang="en"/>
              <a:t>Example:</a:t>
            </a:r>
            <a:r>
              <a:rPr lang="en"/>
              <a:t> Each 61B Student has their own ID number, and changing a student’s ID number doesn’t change anything for any other student.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t</a:t>
            </a:r>
            <a:r>
              <a:rPr lang="en">
                <a:latin typeface="IBM Plex Mono"/>
                <a:ea typeface="IBM Plex Mono"/>
                <a:cs typeface="IBM Plex Mono"/>
                <a:sym typeface="IBM Plex Mono"/>
              </a:rPr>
              <a:t>his</a:t>
            </a:r>
            <a:r>
              <a:rPr lang="en"/>
              <a:t> vs. </a:t>
            </a:r>
            <a:r>
              <a:rPr lang="en">
                <a:latin typeface="IBM Plex Mono"/>
                <a:ea typeface="IBM Plex Mono"/>
                <a:cs typeface="IBM Plex Mono"/>
                <a:sym typeface="IBM Plex Mono"/>
              </a:rPr>
              <a:t>static</a:t>
            </a:r>
            <a:endParaRPr>
              <a:latin typeface="IBM Plex Mono"/>
              <a:ea typeface="IBM Plex Mono"/>
              <a:cs typeface="IBM Plex Mono"/>
              <a:sym typeface="IBM Plex Mono"/>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BM Plex Mono"/>
              <a:buChar char="●"/>
            </a:pP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1" marL="914400" rtl="0" algn="l">
              <a:spcBef>
                <a:spcPts val="0"/>
              </a:spcBef>
              <a:spcAft>
                <a:spcPts val="0"/>
              </a:spcAft>
              <a:buSzPts val="1400"/>
              <a:buChar char="○"/>
            </a:pPr>
            <a:r>
              <a:rPr lang="en"/>
              <a:t>Non-static methods can only be called using an instance of that object, so during evaluation of that function, you will always have access to this instance of the object, referred to as </a:t>
            </a: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0" marL="457200" rtl="0" algn="l">
              <a:spcBef>
                <a:spcPts val="1000"/>
              </a:spcBef>
              <a:spcAft>
                <a:spcPts val="0"/>
              </a:spcAft>
              <a:buSzPts val="1400"/>
              <a:buFont typeface="IBM Plex Mono"/>
              <a:buChar char="●"/>
            </a:pPr>
            <a:r>
              <a:rPr lang="en">
                <a:latin typeface="IBM Plex Mono"/>
                <a:ea typeface="IBM Plex Mono"/>
                <a:cs typeface="IBM Plex Mono"/>
                <a:sym typeface="IBM Plex Mono"/>
              </a:rPr>
              <a:t>s</a:t>
            </a:r>
            <a:r>
              <a:rPr lang="en">
                <a:latin typeface="IBM Plex Mono"/>
                <a:ea typeface="IBM Plex Mono"/>
                <a:cs typeface="IBM Plex Mono"/>
                <a:sym typeface="IBM Plex Mono"/>
              </a:rPr>
              <a:t>tatic</a:t>
            </a:r>
            <a:r>
              <a:rPr lang="en"/>
              <a:t> methods</a:t>
            </a:r>
            <a:endParaRPr/>
          </a:p>
          <a:p>
            <a:pPr indent="-317500" lvl="1" marL="914400" rtl="0" algn="l">
              <a:spcBef>
                <a:spcPts val="0"/>
              </a:spcBef>
              <a:spcAft>
                <a:spcPts val="0"/>
              </a:spcAft>
              <a:buSzPts val="1400"/>
              <a:buChar char="○"/>
            </a:pPr>
            <a:r>
              <a:rPr lang="en"/>
              <a:t>do not require an instance of that object in order to be called, so during evaluation of that function, you cannot rely on access to this instance of the object</a:t>
            </a:r>
            <a:endParaRPr/>
          </a:p>
          <a:p>
            <a:pPr indent="-317500" lvl="0" marL="457200" rtl="0" algn="l">
              <a:spcBef>
                <a:spcPts val="1000"/>
              </a:spcBef>
              <a:spcAft>
                <a:spcPts val="0"/>
              </a:spcAft>
              <a:buSzPts val="1400"/>
              <a:buChar char="●"/>
            </a:pPr>
            <a:r>
              <a:rPr lang="en">
                <a:latin typeface="IBM Plex Mono"/>
                <a:ea typeface="IBM Plex Mono"/>
                <a:cs typeface="IBM Plex Mono"/>
                <a:sym typeface="IBM Plex Mono"/>
              </a:rPr>
              <a:t>s</a:t>
            </a:r>
            <a:r>
              <a:rPr lang="en">
                <a:latin typeface="IBM Plex Mono"/>
                <a:ea typeface="IBM Plex Mono"/>
                <a:cs typeface="IBM Plex Mono"/>
                <a:sym typeface="IBM Plex Mono"/>
              </a:rPr>
              <a:t>tatic</a:t>
            </a:r>
            <a:r>
              <a:rPr lang="en"/>
              <a:t> variables</a:t>
            </a:r>
            <a:endParaRPr/>
          </a:p>
          <a:p>
            <a:pPr indent="-317500" lvl="1" marL="914400" rtl="0" algn="l">
              <a:spcBef>
                <a:spcPts val="0"/>
              </a:spcBef>
              <a:spcAft>
                <a:spcPts val="0"/>
              </a:spcAft>
              <a:buSzPts val="1400"/>
              <a:buChar char="○"/>
            </a:pPr>
            <a:r>
              <a:rPr lang="en"/>
              <a:t>shared by all instances of the class; each instance does not get its own copy but can access </a:t>
            </a:r>
            <a:endParaRPr/>
          </a:p>
          <a:p>
            <a:pPr indent="-317500" lvl="0" marL="457200" rtl="0" algn="l">
              <a:spcBef>
                <a:spcPts val="1000"/>
              </a:spcBef>
              <a:spcAft>
                <a:spcPts val="0"/>
              </a:spcAft>
              <a:buSzPts val="1400"/>
              <a:buChar char="●"/>
            </a:pPr>
            <a:r>
              <a:rPr lang="en" u="sng"/>
              <a:t>Check for understanding:</a:t>
            </a:r>
            <a:r>
              <a:rPr lang="en"/>
              <a:t> can you reference </a:t>
            </a:r>
            <a:r>
              <a:rPr lang="en">
                <a:latin typeface="IBM Plex Mono"/>
                <a:ea typeface="IBM Plex Mono"/>
                <a:cs typeface="IBM Plex Mono"/>
                <a:sym typeface="IBM Plex Mono"/>
              </a:rPr>
              <a:t>this</a:t>
            </a:r>
            <a:r>
              <a:rPr lang="en"/>
              <a:t> in static methods? Can you reference static variables in instance methods? Why or why not?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Lists</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Linked Lists</a:t>
            </a:r>
            <a:r>
              <a:rPr lang="en"/>
              <a:t> are modular lists that are made up of nodes that each contain a value and a pointer to the next node. To access values in a Linked List, you must use dot notation.</a:t>
            </a:r>
            <a:endParaRPr/>
          </a:p>
          <a:p>
            <a:pPr indent="0" lvl="0" marL="0" rtl="0" algn="l">
              <a:spcBef>
                <a:spcPts val="0"/>
              </a:spcBef>
              <a:spcAft>
                <a:spcPts val="0"/>
              </a:spcAft>
              <a:buNone/>
            </a:pPr>
            <a:r>
              <a:rPr i="1" lang="en"/>
              <a:t>Example:</a:t>
            </a:r>
            <a:r>
              <a:rPr lang="en"/>
              <a:t> </a:t>
            </a:r>
            <a:r>
              <a:rPr lang="en">
                <a:latin typeface="IBM Plex Mono"/>
                <a:ea typeface="IBM Plex Mono"/>
                <a:cs typeface="IBM Plex Mono"/>
                <a:sym typeface="IBM Plex Mono"/>
              </a:rPr>
              <a:t>intList.get(2)</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Instantiation:</a:t>
            </a:r>
            <a:endParaRPr/>
          </a:p>
          <a:p>
            <a:pPr indent="0" lvl="0" marL="0" rtl="0" algn="l">
              <a:spcBef>
                <a:spcPts val="0"/>
              </a:spcBef>
              <a:spcAft>
                <a:spcPts val="0"/>
              </a:spcAft>
              <a:buNone/>
            </a:pPr>
            <a:r>
              <a:rPr lang="en"/>
              <a:t>	</a:t>
            </a:r>
            <a:r>
              <a:rPr lang="en">
                <a:latin typeface="IBM Plex Mono"/>
                <a:ea typeface="IBM Plex Mono"/>
                <a:cs typeface="IBM Plex Mono"/>
                <a:sym typeface="IBM Plex Mono"/>
              </a:rPr>
              <a:t>IntList intList = new IntList();</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They can be extended or shortened by changing the pointers of its nodes (unlike arrays)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They can’t be indexed directly into like an array: instead, the computer has to iterate through all of the nodes up to that point and follow their next pointers</a:t>
            </a:r>
            <a:endParaRPr/>
          </a:p>
          <a:p>
            <a:pPr indent="-317500" lvl="0" marL="457200" rtl="0" algn="l">
              <a:spcBef>
                <a:spcPts val="1000"/>
              </a:spcBef>
              <a:spcAft>
                <a:spcPts val="1000"/>
              </a:spcAft>
              <a:buSzPts val="1400"/>
              <a:buChar char="●"/>
            </a:pPr>
            <a:r>
              <a:rPr lang="en"/>
              <a:t>A </a:t>
            </a:r>
            <a:r>
              <a:rPr lang="en">
                <a:solidFill>
                  <a:schemeClr val="accent2"/>
                </a:solidFill>
              </a:rPr>
              <a:t>sentinel</a:t>
            </a:r>
            <a:r>
              <a:rPr lang="en"/>
              <a:t> is a special type of node that is often used as a placeholder for ease of representing empty Linked Lists and pointer manipulation when adding / deleting nodes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158" name="Google Shape;158;p26"/>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t>
            </a:r>
            <a:r>
              <a:rPr lang="en" sz="1000">
                <a:latin typeface="IBM Plex Mono"/>
                <a:ea typeface="IBM Plex Mono"/>
                <a:cs typeface="IBM Plex Mono"/>
                <a:sym typeface="IBM Plex Mono"/>
              </a:rPr>
              <a:t>Ash</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159" name="Google Shape;159;p26"/>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160" name="Google Shape;160;p26"/>
          <p:cNvSpPr txBox="1"/>
          <p:nvPr/>
        </p:nvSpPr>
        <p:spPr>
          <a:xfrm>
            <a:off x="5850225" y="3368700"/>
            <a:ext cx="29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Write what would be printed after the main method is executed.</a:t>
            </a:r>
            <a:endParaRPr b="1">
              <a:solidFill>
                <a:schemeClr val="accent2"/>
              </a:solidFill>
              <a:latin typeface="Avenir"/>
              <a:ea typeface="Avenir"/>
              <a:cs typeface="Avenir"/>
              <a:sym typeface="Avenir"/>
            </a:endParaRPr>
          </a:p>
        </p:txBody>
      </p:sp>
      <p:sp>
        <p:nvSpPr>
          <p:cNvPr id="161" name="Google Shape;161;p26"/>
          <p:cNvSpPr txBox="1"/>
          <p:nvPr/>
        </p:nvSpPr>
        <p:spPr>
          <a:xfrm>
            <a:off x="5098275" y="4239150"/>
            <a:ext cx="373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Java visualizer: </a:t>
            </a:r>
            <a:r>
              <a:rPr lang="en" u="sng">
                <a:solidFill>
                  <a:schemeClr val="hlink"/>
                </a:solidFill>
                <a:latin typeface="Avenir"/>
                <a:ea typeface="Avenir"/>
                <a:cs typeface="Avenir"/>
                <a:sym typeface="Avenir"/>
                <a:hlinkClick r:id="rId3"/>
              </a:rPr>
              <a:t>https://tinyurl.com/48uk72kc</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167" name="Google Shape;167;p27"/>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168" name="Google Shape;168;p27"/>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169" name="Google Shape;169;p27"/>
          <p:cNvSpPr txBox="1"/>
          <p:nvPr/>
        </p:nvSpPr>
        <p:spPr>
          <a:xfrm>
            <a:off x="6029700" y="3162075"/>
            <a:ext cx="2620500" cy="985200"/>
          </a:xfrm>
          <a:prstGeom prst="rect">
            <a:avLst/>
          </a:prstGeom>
          <a:noFill/>
          <a:ln cap="flat" cmpd="sng" w="9525">
            <a:solidFill>
              <a:srgbClr val="C4820E"/>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C4820E"/>
                </a:solidFill>
                <a:latin typeface="IBM Plex Mono"/>
                <a:ea typeface="IBM Plex Mono"/>
                <a:cs typeface="IBM Plex Mono"/>
                <a:sym typeface="IBM Plex Mono"/>
              </a:rPr>
              <a:t>Party size: 2</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solidFill>
                  <a:srgbClr val="C4820E"/>
                </a:solidFill>
                <a:latin typeface="IBM Plex Mono"/>
                <a:ea typeface="IBM Plex Mono"/>
                <a:cs typeface="IBM Plex Mono"/>
                <a:sym typeface="IBM Plex Mono"/>
              </a:rPr>
              <a:t>Pikachu 17 Ash</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solidFill>
                  <a:srgbClr val="C4820E"/>
                </a:solidFill>
                <a:latin typeface="IBM Plex Mono"/>
                <a:ea typeface="IBM Plex Mono"/>
                <a:cs typeface="IBM Plex Mono"/>
                <a:sym typeface="IBM Plex Mono"/>
              </a:rPr>
              <a:t>Pikachu 18 Team Rocket</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None/>
            </a:pPr>
            <a:r>
              <a:rPr lang="en" sz="1300">
                <a:solidFill>
                  <a:srgbClr val="C4820E"/>
                </a:solidFill>
                <a:latin typeface="IBM Plex Mono"/>
                <a:ea typeface="IBM Plex Mono"/>
                <a:cs typeface="IBM Plex Mono"/>
                <a:sym typeface="IBM Plex Mono"/>
              </a:rPr>
              <a:t>Pikachu 18 Cynthia</a:t>
            </a:r>
            <a:endParaRPr sz="1300">
              <a:solidFill>
                <a:srgbClr val="C4820E"/>
              </a:solidFill>
              <a:latin typeface="IBM Plex Mono"/>
              <a:ea typeface="IBM Plex Mono"/>
              <a:cs typeface="IBM Plex Mono"/>
              <a:sym typeface="IBM Plex Mono"/>
            </a:endParaRPr>
          </a:p>
        </p:txBody>
      </p:sp>
      <p:sp>
        <p:nvSpPr>
          <p:cNvPr id="170" name="Google Shape;170;p27"/>
          <p:cNvSpPr txBox="1"/>
          <p:nvPr/>
        </p:nvSpPr>
        <p:spPr>
          <a:xfrm>
            <a:off x="5098275" y="4239150"/>
            <a:ext cx="373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Java visualizer: </a:t>
            </a:r>
            <a:r>
              <a:rPr lang="en" u="sng">
                <a:solidFill>
                  <a:schemeClr val="hlink"/>
                </a:solidFill>
                <a:latin typeface="Avenir"/>
                <a:ea typeface="Avenir"/>
                <a:cs typeface="Avenir"/>
                <a:sym typeface="Avenir"/>
                <a:hlinkClick r:id="rId3"/>
              </a:rPr>
              <a:t>https://tinyurl.com/48uk72kc</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176" name="Google Shape;176;p28"/>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177" name="Google Shape;177;p28"/>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highlight>
                  <a:srgbClr val="FFF2CC"/>
                </a:highlight>
                <a:latin typeface="IBM Plex Mono"/>
                <a:ea typeface="IBM Plex Mono"/>
                <a:cs typeface="IBM Plex Mono"/>
                <a:sym typeface="IBM Plex Mono"/>
              </a:rPr>
              <a:t>level = 50;</a:t>
            </a:r>
            <a:endParaRPr sz="1000">
              <a:highlight>
                <a:srgbClr val="FFF2CC"/>
              </a:highlight>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178" name="Google Shape;178;p28"/>
          <p:cNvSpPr txBox="1"/>
          <p:nvPr/>
        </p:nvSpPr>
        <p:spPr>
          <a:xfrm>
            <a:off x="5680650" y="3182400"/>
            <a:ext cx="3329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Avenir"/>
                <a:ea typeface="Avenir"/>
                <a:cs typeface="Avenir"/>
                <a:sym typeface="Avenir"/>
              </a:rPr>
              <a:t>On line 28, </a:t>
            </a:r>
            <a:r>
              <a:rPr b="1" lang="en" sz="1200">
                <a:solidFill>
                  <a:schemeClr val="accent2"/>
                </a:solidFill>
                <a:latin typeface="Avenir"/>
                <a:ea typeface="Avenir"/>
                <a:cs typeface="Avenir"/>
                <a:sym typeface="Avenir"/>
              </a:rPr>
              <a:t>is </a:t>
            </a:r>
            <a:r>
              <a:rPr lang="en" sz="1200">
                <a:solidFill>
                  <a:schemeClr val="accent2"/>
                </a:solidFill>
                <a:latin typeface="IBM Plex Mono"/>
                <a:ea typeface="IBM Plex Mono"/>
                <a:cs typeface="IBM Plex Mono"/>
                <a:sym typeface="IBM Plex Mono"/>
              </a:rPr>
              <a:t>level</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An instance variable of the Pokemon object</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The local variable containing the parameter to the </a:t>
            </a:r>
            <a:r>
              <a:rPr lang="en" sz="1200">
                <a:solidFill>
                  <a:schemeClr val="accent2"/>
                </a:solidFill>
                <a:latin typeface="IBM Plex Mono"/>
                <a:ea typeface="IBM Plex Mono"/>
                <a:cs typeface="IBM Plex Mono"/>
                <a:sym typeface="IBM Plex Mono"/>
              </a:rPr>
              <a:t>change</a:t>
            </a:r>
            <a:r>
              <a:rPr b="1" lang="en" sz="1200">
                <a:solidFill>
                  <a:schemeClr val="accent2"/>
                </a:solidFill>
                <a:latin typeface="Avenir"/>
                <a:ea typeface="Avenir"/>
                <a:cs typeface="Avenir"/>
                <a:sym typeface="Avenir"/>
              </a:rPr>
              <a:t>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The local variable in the main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Something else?</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184" name="Google Shape;184;p29"/>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185" name="Google Shape;185;p29"/>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highlight>
                  <a:srgbClr val="FFF2CC"/>
                </a:highlight>
                <a:latin typeface="IBM Plex Mono"/>
                <a:ea typeface="IBM Plex Mono"/>
                <a:cs typeface="IBM Plex Mono"/>
                <a:sym typeface="IBM Plex Mono"/>
              </a:rPr>
              <a:t>level = 50;</a:t>
            </a:r>
            <a:endParaRPr sz="1000">
              <a:highlight>
                <a:srgbClr val="FFF2CC"/>
              </a:highlight>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186" name="Google Shape;186;p29"/>
          <p:cNvSpPr txBox="1"/>
          <p:nvPr/>
        </p:nvSpPr>
        <p:spPr>
          <a:xfrm>
            <a:off x="5680650" y="3182400"/>
            <a:ext cx="327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888888"/>
                </a:solidFill>
                <a:latin typeface="Avenir"/>
                <a:ea typeface="Avenir"/>
                <a:cs typeface="Avenir"/>
                <a:sym typeface="Avenir"/>
              </a:rPr>
              <a:t>On line 28, is </a:t>
            </a:r>
            <a:r>
              <a:rPr lang="en" sz="1200">
                <a:solidFill>
                  <a:srgbClr val="888888"/>
                </a:solidFill>
                <a:latin typeface="IBM Plex Mono"/>
                <a:ea typeface="IBM Plex Mono"/>
                <a:cs typeface="IBM Plex Mono"/>
                <a:sym typeface="IBM Plex Mono"/>
              </a:rPr>
              <a:t>level</a:t>
            </a:r>
            <a:r>
              <a:rPr b="1" lang="en" sz="1200">
                <a:solidFill>
                  <a:srgbClr val="888888"/>
                </a:solidFill>
                <a:latin typeface="Avenir"/>
                <a:ea typeface="Avenir"/>
                <a:cs typeface="Avenir"/>
                <a:sym typeface="Avenir"/>
              </a:rPr>
              <a:t>:</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An instance variable of the Pokemon object</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38761D"/>
              </a:buClr>
              <a:buSzPts val="1200"/>
              <a:buFont typeface="Avenir"/>
              <a:buChar char="●"/>
            </a:pPr>
            <a:r>
              <a:rPr b="1" lang="en" sz="1200" u="sng">
                <a:solidFill>
                  <a:srgbClr val="38761D"/>
                </a:solidFill>
                <a:latin typeface="Avenir"/>
                <a:ea typeface="Avenir"/>
                <a:cs typeface="Avenir"/>
                <a:sym typeface="Avenir"/>
              </a:rPr>
              <a:t>The local variable containing the parameter to the </a:t>
            </a:r>
            <a:r>
              <a:rPr lang="en" sz="1200" u="sng">
                <a:solidFill>
                  <a:srgbClr val="38761D"/>
                </a:solidFill>
                <a:latin typeface="IBM Plex Mono"/>
                <a:ea typeface="IBM Plex Mono"/>
                <a:cs typeface="IBM Plex Mono"/>
                <a:sym typeface="IBM Plex Mono"/>
              </a:rPr>
              <a:t>change</a:t>
            </a:r>
            <a:r>
              <a:rPr b="1" lang="en" sz="1200" u="sng">
                <a:solidFill>
                  <a:srgbClr val="38761D"/>
                </a:solidFill>
                <a:latin typeface="Avenir"/>
                <a:ea typeface="Avenir"/>
                <a:cs typeface="Avenir"/>
                <a:sym typeface="Avenir"/>
              </a:rPr>
              <a:t> method</a:t>
            </a:r>
            <a:endParaRPr b="1" sz="1200" u="sng">
              <a:solidFill>
                <a:srgbClr val="38761D"/>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The local variable in the main method</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Something else?</a:t>
            </a:r>
            <a:endParaRPr b="1" sz="1200">
              <a:solidFill>
                <a:schemeClr val="accent2"/>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192" name="Google Shape;192;p30"/>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193" name="Google Shape;193;p30"/>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194" name="Google Shape;194;p30"/>
          <p:cNvSpPr txBox="1"/>
          <p:nvPr/>
        </p:nvSpPr>
        <p:spPr>
          <a:xfrm>
            <a:off x="5637975" y="3368700"/>
            <a:ext cx="322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Avenir"/>
                <a:ea typeface="Avenir"/>
                <a:cs typeface="Avenir"/>
                <a:sym typeface="Avenir"/>
              </a:rPr>
              <a:t>If we were to call </a:t>
            </a:r>
            <a:r>
              <a:rPr lang="en" sz="1200">
                <a:solidFill>
                  <a:schemeClr val="accent2"/>
                </a:solidFill>
                <a:latin typeface="IBM Plex Mono"/>
                <a:ea typeface="IBM Plex Mono"/>
                <a:cs typeface="IBM Plex Mono"/>
                <a:sym typeface="IBM Plex Mono"/>
              </a:rPr>
              <a:t>Pokemon.printStats() </a:t>
            </a:r>
            <a:r>
              <a:rPr b="1" lang="en" sz="1200">
                <a:solidFill>
                  <a:schemeClr val="accent2"/>
                </a:solidFill>
                <a:latin typeface="Avenir"/>
                <a:ea typeface="Avenir"/>
                <a:cs typeface="Avenir"/>
                <a:sym typeface="Avenir"/>
              </a:rPr>
              <a:t>at the end of our main method, what would happen?</a:t>
            </a:r>
            <a:endParaRPr b="1" sz="1200">
              <a:solidFill>
                <a:schemeClr val="accent2"/>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00" name="Google Shape;200;p31"/>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01" name="Google Shape;201;p31"/>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02" name="Google Shape;202;p31"/>
          <p:cNvSpPr txBox="1"/>
          <p:nvPr/>
        </p:nvSpPr>
        <p:spPr>
          <a:xfrm>
            <a:off x="5637975" y="3292500"/>
            <a:ext cx="340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latin typeface="Avenir"/>
                <a:ea typeface="Avenir"/>
                <a:cs typeface="Avenir"/>
                <a:sym typeface="Avenir"/>
              </a:rPr>
              <a:t>Error! </a:t>
            </a:r>
            <a:endParaRPr b="1" sz="1200">
              <a:solidFill>
                <a:srgbClr val="FF0000"/>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lang="en" sz="1200">
                <a:solidFill>
                  <a:schemeClr val="accent2"/>
                </a:solidFill>
                <a:latin typeface="IBM Plex Mono"/>
                <a:ea typeface="IBM Plex Mono"/>
                <a:cs typeface="IBM Plex Mono"/>
                <a:sym typeface="IBM Plex Mono"/>
              </a:rPr>
              <a:t>printStats()</a:t>
            </a:r>
            <a:r>
              <a:rPr b="1" lang="en" sz="1200">
                <a:solidFill>
                  <a:schemeClr val="accent2"/>
                </a:solidFill>
                <a:latin typeface="Avenir"/>
                <a:ea typeface="Avenir"/>
                <a:cs typeface="Avenir"/>
                <a:sym typeface="Avenir"/>
              </a:rPr>
              <a:t> is an instance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Only static methods can be called using the name of the class (ie. </a:t>
            </a:r>
            <a:r>
              <a:rPr lang="en" sz="1200">
                <a:solidFill>
                  <a:schemeClr val="accent2"/>
                </a:solidFill>
                <a:latin typeface="IBM Plex Mono"/>
                <a:ea typeface="IBM Plex Mono"/>
                <a:cs typeface="IBM Plex Mono"/>
                <a:sym typeface="IBM Plex Mono"/>
              </a:rPr>
              <a:t>Pokemon</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u="sng">
                <a:solidFill>
                  <a:schemeClr val="accent2"/>
                </a:solidFill>
                <a:latin typeface="Avenir"/>
                <a:ea typeface="Avenir"/>
                <a:cs typeface="Avenir"/>
                <a:sym typeface="Avenir"/>
              </a:rPr>
              <a:t>static methods can only modify static variables, but instance methods can modify both</a:t>
            </a:r>
            <a:endParaRPr b="1" sz="1200" u="sng">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
        <p:nvSpPr>
          <p:cNvPr id="63" name="Google Shape;63;p14"/>
          <p:cNvSpPr txBox="1"/>
          <p:nvPr>
            <p:ph idx="2" type="body"/>
          </p:nvPr>
        </p:nvSpPr>
        <p:spPr>
          <a:xfrm>
            <a:off x="4926675" y="1073650"/>
            <a:ext cx="3837000" cy="317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Weekly Survey 2 - due this Monday 9/5</a:t>
            </a:r>
            <a:endParaRPr/>
          </a:p>
          <a:p>
            <a:pPr indent="-317500" lvl="0" marL="457200" rtl="0" algn="l">
              <a:spcBef>
                <a:spcPts val="1000"/>
              </a:spcBef>
              <a:spcAft>
                <a:spcPts val="0"/>
              </a:spcAft>
              <a:buSzPts val="1400"/>
              <a:buChar char="●"/>
            </a:pPr>
            <a:r>
              <a:rPr lang="en"/>
              <a:t>Lab 3 - due this Friday 9/9</a:t>
            </a:r>
            <a:endParaRPr/>
          </a:p>
          <a:p>
            <a:pPr indent="-317500" lvl="0" marL="457200" rtl="0" algn="l">
              <a:spcBef>
                <a:spcPts val="1000"/>
              </a:spcBef>
              <a:spcAft>
                <a:spcPts val="0"/>
              </a:spcAft>
              <a:buSzPts val="1400"/>
              <a:buChar char="●"/>
            </a:pPr>
            <a:r>
              <a:rPr lang="en"/>
              <a:t>Proj 1 Checkpoint - due this Friday 9/9</a:t>
            </a:r>
            <a:endParaRPr/>
          </a:p>
          <a:p>
            <a:pPr indent="-317500" lvl="0" marL="457200" rtl="0" algn="l">
              <a:spcBef>
                <a:spcPts val="1000"/>
              </a:spcBef>
              <a:spcAft>
                <a:spcPts val="1000"/>
              </a:spcAft>
              <a:buSzPts val="1400"/>
              <a:buChar char="●"/>
            </a:pPr>
            <a:r>
              <a:rPr lang="en"/>
              <a:t>Carefully read the OH guidelines if you attend.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08" name="Google Shape;208;p32"/>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R.rest.rest =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M.rest.rest.rest = R.rest;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L.rest.rest = L.rest.rest.rest;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L = M.rest;</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14" name="Google Shape;214;p33"/>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StringList L = new StringList(“eat”, null);</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StringList(“bananas”,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StringList(“never”,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StringList(“sometimes”,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M = L.rest;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R = new StringList(“shredded”, null);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15" name="Google Shape;215;p33"/>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16" name="Google Shape;216;p33"/>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217" name="Google Shape;217;p33"/>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18" name="Google Shape;218;p33"/>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219" name="Google Shape;219;p33"/>
          <p:cNvCxnSpPr>
            <a:stCxn id="215" idx="3"/>
            <a:endCxn id="216"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20" name="Google Shape;220;p33"/>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221" name="Google Shape;221;p33"/>
          <p:cNvCxnSpPr/>
          <p:nvPr/>
        </p:nvCxnSpPr>
        <p:spPr>
          <a:xfrm flipH="1" rot="10800000">
            <a:off x="2948578" y="2995475"/>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27" name="Google Shape;227;p34"/>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L = new StringList(“bananas”, L);</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StringList(“never”,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StringList(“sometimes”,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M = L.rest;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R = new StringList(“shredded”, null);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28" name="Google Shape;228;p34"/>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29" name="Google Shape;229;p34"/>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230" name="Google Shape;230;p34"/>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31" name="Google Shape;231;p34"/>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232" name="Google Shape;232;p34"/>
          <p:cNvCxnSpPr>
            <a:stCxn id="228" idx="3"/>
            <a:endCxn id="229"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33" name="Google Shape;233;p34"/>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sp>
        <p:nvSpPr>
          <p:cNvPr id="234" name="Google Shape;234;p34"/>
          <p:cNvSpPr/>
          <p:nvPr/>
        </p:nvSpPr>
        <p:spPr>
          <a:xfrm>
            <a:off x="35844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235" name="Google Shape;235;p34"/>
          <p:cNvSpPr/>
          <p:nvPr/>
        </p:nvSpPr>
        <p:spPr>
          <a:xfrm>
            <a:off x="46123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236" name="Google Shape;236;p34"/>
          <p:cNvCxnSpPr/>
          <p:nvPr/>
        </p:nvCxnSpPr>
        <p:spPr>
          <a:xfrm flipH="1" rot="10800000">
            <a:off x="46078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237" name="Google Shape;237;p34"/>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38" name="Google Shape;238;p34"/>
          <p:cNvCxnSpPr>
            <a:endCxn id="230"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44" name="Google Shape;244;p35"/>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L = new StringList(“never”, L);</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new StringList(“sometimes”, 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M = L.rest;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R = new StringList(“shredded”, null);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45" name="Google Shape;245;p35"/>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46" name="Google Shape;246;p35"/>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247" name="Google Shape;247;p35"/>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48" name="Google Shape;248;p35"/>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249" name="Google Shape;249;p35"/>
          <p:cNvCxnSpPr>
            <a:stCxn id="245" idx="3"/>
            <a:endCxn id="246"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50" name="Google Shape;250;p35"/>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251" name="Google Shape;251;p35"/>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52" name="Google Shape;252;p35"/>
          <p:cNvCxnSpPr>
            <a:endCxn id="247"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253" name="Google Shape;253;p35"/>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254" name="Google Shape;254;p35"/>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55" name="Google Shape;255;p35"/>
          <p:cNvSpPr/>
          <p:nvPr/>
        </p:nvSpPr>
        <p:spPr>
          <a:xfrm>
            <a:off x="5246081"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256" name="Google Shape;256;p35"/>
          <p:cNvSpPr/>
          <p:nvPr/>
        </p:nvSpPr>
        <p:spPr>
          <a:xfrm>
            <a:off x="6273953"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257" name="Google Shape;257;p35"/>
          <p:cNvCxnSpPr/>
          <p:nvPr/>
        </p:nvCxnSpPr>
        <p:spPr>
          <a:xfrm flipH="1" rot="10800000">
            <a:off x="6269453" y="29953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258" name="Google Shape;258;p35"/>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59" name="Google Shape;259;p35"/>
          <p:cNvCxnSpPr>
            <a:endCxn id="254"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65" name="Google Shape;265;p36"/>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L = new StringList(“sometimes”, L);</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M = L.rest;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R = new StringList(“shredded”, null);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66" name="Google Shape;266;p36"/>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67" name="Google Shape;267;p36"/>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268" name="Google Shape;268;p36"/>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69" name="Google Shape;269;p36"/>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270" name="Google Shape;270;p36"/>
          <p:cNvCxnSpPr>
            <a:stCxn id="266" idx="3"/>
            <a:endCxn id="267"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71" name="Google Shape;271;p36"/>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272" name="Google Shape;272;p36"/>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73" name="Google Shape;273;p36"/>
          <p:cNvCxnSpPr>
            <a:endCxn id="268"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274" name="Google Shape;274;p36"/>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275" name="Google Shape;275;p36"/>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276" name="Google Shape;276;p36"/>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77" name="Google Shape;277;p36"/>
          <p:cNvCxnSpPr>
            <a:endCxn id="275"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278" name="Google Shape;278;p36"/>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279" name="Google Shape;279;p36"/>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80" name="Google Shape;280;p36"/>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281" name="Google Shape;281;p36"/>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282" name="Google Shape;282;p36"/>
          <p:cNvCxnSpPr/>
          <p:nvPr/>
        </p:nvCxnSpPr>
        <p:spPr>
          <a:xfrm flipH="1" rot="10800000">
            <a:off x="79311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283" name="Google Shape;283;p36"/>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84" name="Google Shape;284;p36"/>
          <p:cNvCxnSpPr>
            <a:endCxn id="279"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290" name="Google Shape;290;p37"/>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StringList M = L.rest;</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StringList R = new StringList(“shredded”, null);</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91" name="Google Shape;291;p37"/>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92" name="Google Shape;292;p37"/>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293" name="Google Shape;293;p37"/>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294" name="Google Shape;294;p37"/>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295" name="Google Shape;295;p37"/>
          <p:cNvCxnSpPr>
            <a:stCxn id="291" idx="3"/>
            <a:endCxn id="292"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96" name="Google Shape;296;p37"/>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297" name="Google Shape;297;p37"/>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298" name="Google Shape;298;p37"/>
          <p:cNvCxnSpPr>
            <a:endCxn id="293"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299" name="Google Shape;299;p37"/>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300" name="Google Shape;300;p37"/>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01" name="Google Shape;301;p37"/>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02" name="Google Shape;302;p37"/>
          <p:cNvCxnSpPr>
            <a:endCxn id="300"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303" name="Google Shape;303;p37"/>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304" name="Google Shape;304;p37"/>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05" name="Google Shape;305;p37"/>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306" name="Google Shape;306;p37"/>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07" name="Google Shape;307;p37"/>
          <p:cNvCxnSpPr/>
          <p:nvPr/>
        </p:nvCxnSpPr>
        <p:spPr>
          <a:xfrm flipH="1" rot="10800000">
            <a:off x="79311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308" name="Google Shape;308;p37"/>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09" name="Google Shape;309;p37"/>
          <p:cNvCxnSpPr>
            <a:endCxn id="304"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310" name="Google Shape;310;p37"/>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11" name="Google Shape;311;p37"/>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312" name="Google Shape;312;p37"/>
          <p:cNvCxnSpPr>
            <a:endCxn id="299"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318" name="Google Shape;318;p38"/>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StringList R = new StringList(“shredded”, null);</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 = new StringList(“wheat”,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319" name="Google Shape;319;p38"/>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20" name="Google Shape;320;p38"/>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321" name="Google Shape;321;p38"/>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22" name="Google Shape;322;p38"/>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23" name="Google Shape;323;p38"/>
          <p:cNvCxnSpPr>
            <a:stCxn id="319" idx="3"/>
            <a:endCxn id="320"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24" name="Google Shape;324;p38"/>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325" name="Google Shape;325;p38"/>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26" name="Google Shape;326;p38"/>
          <p:cNvCxnSpPr>
            <a:endCxn id="321"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327" name="Google Shape;327;p38"/>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328" name="Google Shape;328;p38"/>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29" name="Google Shape;329;p38"/>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30" name="Google Shape;330;p38"/>
          <p:cNvCxnSpPr>
            <a:endCxn id="328"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331" name="Google Shape;331;p38"/>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332" name="Google Shape;332;p38"/>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33" name="Google Shape;333;p38"/>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334" name="Google Shape;334;p38"/>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35" name="Google Shape;335;p38"/>
          <p:cNvCxnSpPr/>
          <p:nvPr/>
        </p:nvCxnSpPr>
        <p:spPr>
          <a:xfrm flipH="1" rot="10800000">
            <a:off x="79311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336" name="Google Shape;336;p38"/>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37" name="Google Shape;337;p38"/>
          <p:cNvCxnSpPr>
            <a:endCxn id="332"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338" name="Google Shape;338;p38"/>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39" name="Google Shape;339;p38"/>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340" name="Google Shape;340;p38"/>
          <p:cNvCxnSpPr>
            <a:endCxn id="327"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
        <p:nvSpPr>
          <p:cNvPr id="341" name="Google Shape;341;p38"/>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42" name="Google Shape;342;p38"/>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sp>
        <p:nvSpPr>
          <p:cNvPr id="343" name="Google Shape;343;p38"/>
          <p:cNvSpPr/>
          <p:nvPr/>
        </p:nvSpPr>
        <p:spPr>
          <a:xfrm>
            <a:off x="1925206" y="42191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344" name="Google Shape;344;p38"/>
          <p:cNvSpPr/>
          <p:nvPr/>
        </p:nvSpPr>
        <p:spPr>
          <a:xfrm>
            <a:off x="2953078" y="42190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45" name="Google Shape;345;p38"/>
          <p:cNvCxnSpPr>
            <a:stCxn id="346" idx="3"/>
            <a:endCxn id="343" idx="1"/>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47" name="Google Shape;347;p38"/>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348" name="Google Shape;348;p38"/>
          <p:cNvCxnSpPr/>
          <p:nvPr/>
        </p:nvCxnSpPr>
        <p:spPr>
          <a:xfrm flipH="1" rot="10800000">
            <a:off x="2948578" y="4217575"/>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354" name="Google Shape;354;p39"/>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R = new StringList(“wheat”, R);</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R.rest.rest = R;</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355" name="Google Shape;355;p39"/>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56" name="Google Shape;356;p39"/>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357" name="Google Shape;357;p39"/>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58" name="Google Shape;358;p39"/>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59" name="Google Shape;359;p39"/>
          <p:cNvCxnSpPr>
            <a:stCxn id="355" idx="3"/>
            <a:endCxn id="356"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60" name="Google Shape;360;p39"/>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361" name="Google Shape;361;p39"/>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62" name="Google Shape;362;p39"/>
          <p:cNvCxnSpPr>
            <a:endCxn id="357"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363" name="Google Shape;363;p39"/>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364" name="Google Shape;364;p39"/>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65" name="Google Shape;365;p39"/>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66" name="Google Shape;366;p39"/>
          <p:cNvCxnSpPr>
            <a:endCxn id="364"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367" name="Google Shape;367;p39"/>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368" name="Google Shape;368;p39"/>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69" name="Google Shape;369;p39"/>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370" name="Google Shape;370;p39"/>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71" name="Google Shape;371;p39"/>
          <p:cNvCxnSpPr/>
          <p:nvPr/>
        </p:nvCxnSpPr>
        <p:spPr>
          <a:xfrm flipH="1" rot="10800000">
            <a:off x="79311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372" name="Google Shape;372;p39"/>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73" name="Google Shape;373;p39"/>
          <p:cNvCxnSpPr>
            <a:endCxn id="368"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374" name="Google Shape;374;p39"/>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75" name="Google Shape;375;p39"/>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376" name="Google Shape;376;p39"/>
          <p:cNvCxnSpPr>
            <a:endCxn id="363"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
        <p:nvSpPr>
          <p:cNvPr id="377" name="Google Shape;377;p39"/>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78" name="Google Shape;378;p39"/>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379" name="Google Shape;379;p39"/>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80" name="Google Shape;380;p39"/>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381" name="Google Shape;381;p39"/>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382" name="Google Shape;382;p39"/>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83" name="Google Shape;383;p39"/>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384" name="Google Shape;384;p39"/>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85" name="Google Shape;385;p39"/>
          <p:cNvCxnSpPr/>
          <p:nvPr/>
        </p:nvCxnSpPr>
        <p:spPr>
          <a:xfrm flipH="1" rot="10800000">
            <a:off x="4607853" y="42175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386" name="Google Shape;386;p39"/>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87" name="Google Shape;387;p39"/>
          <p:cNvCxnSpPr>
            <a:endCxn id="382"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393" name="Google Shape;393;p40"/>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R.rest.rest = R;</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M.rest.rest.rest = R.rest;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394" name="Google Shape;394;p40"/>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95" name="Google Shape;395;p40"/>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396" name="Google Shape;396;p40"/>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97" name="Google Shape;397;p40"/>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98" name="Google Shape;398;p40"/>
          <p:cNvCxnSpPr>
            <a:stCxn id="394" idx="3"/>
            <a:endCxn id="395"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399" name="Google Shape;399;p40"/>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00" name="Google Shape;400;p40"/>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01" name="Google Shape;401;p40"/>
          <p:cNvCxnSpPr>
            <a:endCxn id="396"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402" name="Google Shape;402;p40"/>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403" name="Google Shape;403;p40"/>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04" name="Google Shape;404;p40"/>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05" name="Google Shape;405;p40"/>
          <p:cNvCxnSpPr>
            <a:endCxn id="403"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406" name="Google Shape;406;p40"/>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407" name="Google Shape;407;p40"/>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08" name="Google Shape;408;p40"/>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409" name="Google Shape;409;p40"/>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10" name="Google Shape;410;p40"/>
          <p:cNvCxnSpPr/>
          <p:nvPr/>
        </p:nvCxnSpPr>
        <p:spPr>
          <a:xfrm flipH="1" rot="10800000">
            <a:off x="7931103" y="29954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411" name="Google Shape;411;p40"/>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12" name="Google Shape;412;p40"/>
          <p:cNvCxnSpPr>
            <a:endCxn id="407"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413" name="Google Shape;413;p40"/>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14" name="Google Shape;414;p40"/>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415" name="Google Shape;415;p40"/>
          <p:cNvCxnSpPr>
            <a:endCxn id="402"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
        <p:nvSpPr>
          <p:cNvPr id="416" name="Google Shape;416;p40"/>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17" name="Google Shape;417;p40"/>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418" name="Google Shape;418;p40"/>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19" name="Google Shape;419;p40"/>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420" name="Google Shape;420;p40"/>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421" name="Google Shape;421;p40"/>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22" name="Google Shape;422;p40"/>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423" name="Google Shape;423;p40"/>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24" name="Google Shape;424;p40"/>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25" name="Google Shape;425;p40"/>
          <p:cNvCxnSpPr>
            <a:endCxn id="421"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cxnSp>
        <p:nvCxnSpPr>
          <p:cNvPr id="426" name="Google Shape;426;p40"/>
          <p:cNvCxnSpPr>
            <a:stCxn id="423" idx="3"/>
            <a:endCxn id="420" idx="1"/>
          </p:cNvCxnSpPr>
          <p:nvPr/>
        </p:nvCxnSpPr>
        <p:spPr>
          <a:xfrm flipH="1">
            <a:off x="1925253" y="4376025"/>
            <a:ext cx="2995200" cy="600"/>
          </a:xfrm>
          <a:prstGeom prst="curvedConnector5">
            <a:avLst>
              <a:gd fmla="val -7950" name="adj1"/>
              <a:gd fmla="val 78924927" name="adj2"/>
              <a:gd fmla="val 107950" name="adj3"/>
            </a:avLst>
          </a:prstGeom>
          <a:noFill/>
          <a:ln cap="flat" cmpd="sng" w="19050">
            <a:solidFill>
              <a:srgbClr val="C4820E"/>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432" name="Google Shape;432;p41"/>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R.rest.rest =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M.rest.rest.rest = R.rest;</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L.rest.rest = L.rest.rest.rest;</a:t>
            </a:r>
            <a:endParaRPr sz="1000">
              <a:solidFill>
                <a:srgbClr val="888888"/>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433" name="Google Shape;433;p41"/>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34" name="Google Shape;434;p41"/>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435" name="Google Shape;435;p41"/>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36" name="Google Shape;436;p41"/>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437" name="Google Shape;437;p41"/>
          <p:cNvCxnSpPr>
            <a:stCxn id="433" idx="3"/>
            <a:endCxn id="434"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38" name="Google Shape;438;p41"/>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39" name="Google Shape;439;p41"/>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40" name="Google Shape;440;p41"/>
          <p:cNvCxnSpPr>
            <a:endCxn id="435"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441" name="Google Shape;441;p41"/>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442" name="Google Shape;442;p41"/>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43" name="Google Shape;443;p41"/>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44" name="Google Shape;444;p41"/>
          <p:cNvCxnSpPr>
            <a:endCxn id="442"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445" name="Google Shape;445;p41"/>
          <p:cNvSpPr/>
          <p:nvPr/>
        </p:nvSpPr>
        <p:spPr>
          <a:xfrm>
            <a:off x="52485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sz="1100">
              <a:solidFill>
                <a:srgbClr val="C4820E"/>
              </a:solidFill>
              <a:latin typeface="IBM Plex Mono"/>
              <a:ea typeface="IBM Plex Mono"/>
              <a:cs typeface="IBM Plex Mono"/>
              <a:sym typeface="IBM Plex Mono"/>
            </a:endParaRPr>
          </a:p>
        </p:txBody>
      </p:sp>
      <p:sp>
        <p:nvSpPr>
          <p:cNvPr id="446" name="Google Shape;446;p41"/>
          <p:cNvSpPr/>
          <p:nvPr/>
        </p:nvSpPr>
        <p:spPr>
          <a:xfrm>
            <a:off x="62763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47" name="Google Shape;447;p41"/>
          <p:cNvSpPr/>
          <p:nvPr/>
        </p:nvSpPr>
        <p:spPr>
          <a:xfrm>
            <a:off x="69077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448" name="Google Shape;448;p41"/>
          <p:cNvSpPr/>
          <p:nvPr/>
        </p:nvSpPr>
        <p:spPr>
          <a:xfrm>
            <a:off x="79356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49" name="Google Shape;449;p41"/>
          <p:cNvCxnSpPr/>
          <p:nvPr/>
        </p:nvCxnSpPr>
        <p:spPr>
          <a:xfrm>
            <a:off x="65477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50" name="Google Shape;450;p41"/>
          <p:cNvCxnSpPr>
            <a:endCxn id="446" idx="3"/>
          </p:cNvCxnSpPr>
          <p:nvPr/>
        </p:nvCxnSpPr>
        <p:spPr>
          <a:xfrm>
            <a:off x="63411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451" name="Google Shape;451;p41"/>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52" name="Google Shape;452;p41"/>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453" name="Google Shape;453;p41"/>
          <p:cNvCxnSpPr>
            <a:endCxn id="441"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
        <p:nvSpPr>
          <p:cNvPr id="454" name="Google Shape;454;p41"/>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55" name="Google Shape;455;p41"/>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456" name="Google Shape;456;p41"/>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57" name="Google Shape;457;p41"/>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458" name="Google Shape;458;p41"/>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459" name="Google Shape;459;p41"/>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60" name="Google Shape;460;p41"/>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461" name="Google Shape;461;p41"/>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62" name="Google Shape;462;p41"/>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63" name="Google Shape;463;p41"/>
          <p:cNvCxnSpPr>
            <a:endCxn id="459"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cxnSp>
        <p:nvCxnSpPr>
          <p:cNvPr id="464" name="Google Shape;464;p41"/>
          <p:cNvCxnSpPr>
            <a:stCxn id="461" idx="3"/>
            <a:endCxn id="458" idx="1"/>
          </p:cNvCxnSpPr>
          <p:nvPr/>
        </p:nvCxnSpPr>
        <p:spPr>
          <a:xfrm flipH="1">
            <a:off x="1925253" y="4376025"/>
            <a:ext cx="2995200" cy="600"/>
          </a:xfrm>
          <a:prstGeom prst="curvedConnector5">
            <a:avLst>
              <a:gd fmla="val -7950" name="adj1"/>
              <a:gd fmla="val 78924927" name="adj2"/>
              <a:gd fmla="val 107950" name="adj3"/>
            </a:avLst>
          </a:prstGeom>
          <a:noFill/>
          <a:ln cap="flat" cmpd="sng" w="19050">
            <a:solidFill>
              <a:srgbClr val="C4820E"/>
            </a:solidFill>
            <a:prstDash val="solid"/>
            <a:round/>
            <a:headEnd len="med" w="med" type="none"/>
            <a:tailEnd len="med" w="med" type="triangle"/>
          </a:ln>
        </p:spPr>
      </p:cxnSp>
      <p:cxnSp>
        <p:nvCxnSpPr>
          <p:cNvPr id="465" name="Google Shape;465;p41"/>
          <p:cNvCxnSpPr>
            <a:stCxn id="448" idx="2"/>
            <a:endCxn id="460" idx="1"/>
          </p:cNvCxnSpPr>
          <p:nvPr/>
        </p:nvCxnSpPr>
        <p:spPr>
          <a:xfrm rot="5400000">
            <a:off x="5303103" y="1589425"/>
            <a:ext cx="1068000" cy="4505100"/>
          </a:xfrm>
          <a:prstGeom prst="curvedConnector4">
            <a:avLst>
              <a:gd fmla="val 42795" name="adj1"/>
              <a:gd fmla="val 102031" name="adj2"/>
            </a:avLst>
          </a:prstGeom>
          <a:noFill/>
          <a:ln cap="flat" cmpd="sng" w="19050">
            <a:solidFill>
              <a:srgbClr val="C4820E"/>
            </a:solidFill>
            <a:prstDash val="solid"/>
            <a:round/>
            <a:headEnd len="med" w="med" type="none"/>
            <a:tailEnd len="med" w="med" type="triangle"/>
          </a:ln>
        </p:spPr>
      </p:cxnSp>
      <p:cxnSp>
        <p:nvCxnSpPr>
          <p:cNvPr id="466" name="Google Shape;466;p41"/>
          <p:cNvCxnSpPr/>
          <p:nvPr/>
        </p:nvCxnSpPr>
        <p:spPr>
          <a:xfrm rot="10800000">
            <a:off x="8088303" y="314832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472" name="Google Shape;472;p42"/>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R.rest.rest =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M.rest.rest.rest = R.rest;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L.rest.rest = L.rest.rest.rest;</a:t>
            </a:r>
            <a:endParaRPr sz="1000">
              <a:solidFill>
                <a:srgbClr val="C4820E"/>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888888"/>
              </a:buClr>
              <a:buSzPts val="1000"/>
              <a:buFont typeface="IBM Plex Mono"/>
              <a:buAutoNum type="arabicPlain"/>
            </a:pPr>
            <a:r>
              <a:rPr lang="en" sz="1000">
                <a:solidFill>
                  <a:srgbClr val="888888"/>
                </a:solidFill>
                <a:latin typeface="IBM Plex Mono"/>
                <a:ea typeface="IBM Plex Mono"/>
                <a:cs typeface="IBM Plex Mono"/>
                <a:sym typeface="IBM Plex Mono"/>
              </a:rPr>
              <a:t>L = M.rest;</a:t>
            </a:r>
            <a:endParaRPr sz="1000">
              <a:solidFill>
                <a:srgbClr val="888888"/>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473" name="Google Shape;473;p42"/>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74" name="Google Shape;474;p42"/>
          <p:cNvSpPr/>
          <p:nvPr/>
        </p:nvSpPr>
        <p:spPr>
          <a:xfrm>
            <a:off x="1925206"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sz="1100">
              <a:solidFill>
                <a:srgbClr val="C4820E"/>
              </a:solidFill>
              <a:latin typeface="IBM Plex Mono"/>
              <a:ea typeface="IBM Plex Mono"/>
              <a:cs typeface="IBM Plex Mono"/>
              <a:sym typeface="IBM Plex Mono"/>
            </a:endParaRPr>
          </a:p>
        </p:txBody>
      </p:sp>
      <p:sp>
        <p:nvSpPr>
          <p:cNvPr id="475" name="Google Shape;475;p42"/>
          <p:cNvSpPr/>
          <p:nvPr/>
        </p:nvSpPr>
        <p:spPr>
          <a:xfrm>
            <a:off x="2953078"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76" name="Google Shape;476;p42"/>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477" name="Google Shape;477;p42"/>
          <p:cNvCxnSpPr>
            <a:stCxn id="473" idx="3"/>
            <a:endCxn id="474" idx="1"/>
          </p:cNvCxnSpPr>
          <p:nvPr/>
        </p:nvCxnSpPr>
        <p:spPr>
          <a:xfrm>
            <a:off x="1562853" y="3154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78" name="Google Shape;478;p42"/>
          <p:cNvCxnSpPr/>
          <p:nvPr/>
        </p:nvCxnSpPr>
        <p:spPr>
          <a:xfrm>
            <a:off x="1383986" y="3153971"/>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79" name="Google Shape;479;p42"/>
          <p:cNvCxnSpPr/>
          <p:nvPr/>
        </p:nvCxnSpPr>
        <p:spPr>
          <a:xfrm>
            <a:off x="3224453" y="31539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80" name="Google Shape;480;p42"/>
          <p:cNvCxnSpPr>
            <a:endCxn id="475" idx="3"/>
          </p:cNvCxnSpPr>
          <p:nvPr/>
        </p:nvCxnSpPr>
        <p:spPr>
          <a:xfrm>
            <a:off x="3017878" y="3153925"/>
            <a:ext cx="243300" cy="0"/>
          </a:xfrm>
          <a:prstGeom prst="straightConnector1">
            <a:avLst/>
          </a:prstGeom>
          <a:noFill/>
          <a:ln cap="flat" cmpd="sng" w="19050">
            <a:solidFill>
              <a:srgbClr val="C4820E"/>
            </a:solidFill>
            <a:prstDash val="solid"/>
            <a:round/>
            <a:headEnd len="med" w="med" type="none"/>
            <a:tailEnd len="med" w="med" type="none"/>
          </a:ln>
        </p:spPr>
      </p:cxnSp>
      <p:sp>
        <p:nvSpPr>
          <p:cNvPr id="481" name="Google Shape;481;p42"/>
          <p:cNvSpPr/>
          <p:nvPr/>
        </p:nvSpPr>
        <p:spPr>
          <a:xfrm>
            <a:off x="35868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482" name="Google Shape;482;p42"/>
          <p:cNvSpPr/>
          <p:nvPr/>
        </p:nvSpPr>
        <p:spPr>
          <a:xfrm>
            <a:off x="46147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83" name="Google Shape;483;p42"/>
          <p:cNvCxnSpPr/>
          <p:nvPr/>
        </p:nvCxnSpPr>
        <p:spPr>
          <a:xfrm>
            <a:off x="4886103" y="31538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84" name="Google Shape;484;p42"/>
          <p:cNvCxnSpPr>
            <a:endCxn id="482" idx="3"/>
          </p:cNvCxnSpPr>
          <p:nvPr/>
        </p:nvCxnSpPr>
        <p:spPr>
          <a:xfrm>
            <a:off x="46795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485" name="Google Shape;485;p42"/>
          <p:cNvSpPr/>
          <p:nvPr/>
        </p:nvSpPr>
        <p:spPr>
          <a:xfrm>
            <a:off x="52313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486" name="Google Shape;486;p42"/>
          <p:cNvSpPr/>
          <p:nvPr/>
        </p:nvSpPr>
        <p:spPr>
          <a:xfrm>
            <a:off x="62592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87" name="Google Shape;487;p42"/>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88" name="Google Shape;488;p42"/>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489" name="Google Shape;489;p42"/>
          <p:cNvCxnSpPr>
            <a:endCxn id="481" idx="1"/>
          </p:cNvCxnSpPr>
          <p:nvPr/>
        </p:nvCxnSpPr>
        <p:spPr>
          <a:xfrm flipH="1" rot="10800000">
            <a:off x="1383956" y="3153925"/>
            <a:ext cx="2202900" cy="609000"/>
          </a:xfrm>
          <a:prstGeom prst="curvedConnector3">
            <a:avLst>
              <a:gd fmla="val 90611" name="adj1"/>
            </a:avLst>
          </a:prstGeom>
          <a:noFill/>
          <a:ln cap="flat" cmpd="sng" w="19050">
            <a:solidFill>
              <a:srgbClr val="C4820E"/>
            </a:solidFill>
            <a:prstDash val="solid"/>
            <a:round/>
            <a:headEnd len="med" w="med" type="none"/>
            <a:tailEnd len="med" w="med" type="triangle"/>
          </a:ln>
        </p:spPr>
      </p:cxnSp>
      <p:sp>
        <p:nvSpPr>
          <p:cNvPr id="490" name="Google Shape;490;p42"/>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91" name="Google Shape;491;p42"/>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492" name="Google Shape;492;p42"/>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93" name="Google Shape;493;p42"/>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494" name="Google Shape;494;p42"/>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495" name="Google Shape;495;p42"/>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96" name="Google Shape;496;p42"/>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497" name="Google Shape;497;p42"/>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98" name="Google Shape;498;p42"/>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499" name="Google Shape;499;p42"/>
          <p:cNvCxnSpPr>
            <a:endCxn id="495"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cxnSp>
        <p:nvCxnSpPr>
          <p:cNvPr id="500" name="Google Shape;500;p42"/>
          <p:cNvCxnSpPr>
            <a:stCxn id="497" idx="3"/>
            <a:endCxn id="494" idx="1"/>
          </p:cNvCxnSpPr>
          <p:nvPr/>
        </p:nvCxnSpPr>
        <p:spPr>
          <a:xfrm flipH="1">
            <a:off x="1925253" y="4376025"/>
            <a:ext cx="2995200" cy="600"/>
          </a:xfrm>
          <a:prstGeom prst="curvedConnector5">
            <a:avLst>
              <a:gd fmla="val -7950" name="adj1"/>
              <a:gd fmla="val 78924927" name="adj2"/>
              <a:gd fmla="val 107950" name="adj3"/>
            </a:avLst>
          </a:prstGeom>
          <a:noFill/>
          <a:ln cap="flat" cmpd="sng" w="19050">
            <a:solidFill>
              <a:srgbClr val="C4820E"/>
            </a:solidFill>
            <a:prstDash val="solid"/>
            <a:round/>
            <a:headEnd len="med" w="med" type="none"/>
            <a:tailEnd len="med" w="med" type="triangle"/>
          </a:ln>
        </p:spPr>
      </p:cxnSp>
      <p:cxnSp>
        <p:nvCxnSpPr>
          <p:cNvPr id="501" name="Google Shape;501;p42"/>
          <p:cNvCxnSpPr>
            <a:stCxn id="486" idx="2"/>
            <a:endCxn id="496" idx="1"/>
          </p:cNvCxnSpPr>
          <p:nvPr/>
        </p:nvCxnSpPr>
        <p:spPr>
          <a:xfrm rot="5400000">
            <a:off x="4464903" y="2427625"/>
            <a:ext cx="1068000" cy="2828700"/>
          </a:xfrm>
          <a:prstGeom prst="curvedConnector4">
            <a:avLst>
              <a:gd fmla="val 42795" name="adj1"/>
              <a:gd fmla="val 108421" name="adj2"/>
            </a:avLst>
          </a:prstGeom>
          <a:noFill/>
          <a:ln cap="flat" cmpd="sng" w="19050">
            <a:solidFill>
              <a:srgbClr val="C4820E"/>
            </a:solidFill>
            <a:prstDash val="solid"/>
            <a:round/>
            <a:headEnd len="med" w="med" type="none"/>
            <a:tailEnd len="med" w="med" type="triangle"/>
          </a:ln>
        </p:spPr>
      </p:cxnSp>
      <p:cxnSp>
        <p:nvCxnSpPr>
          <p:cNvPr id="502" name="Google Shape;502;p42"/>
          <p:cNvCxnSpPr/>
          <p:nvPr/>
        </p:nvCxnSpPr>
        <p:spPr>
          <a:xfrm rot="10800000">
            <a:off x="6411903" y="315382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508" name="Google Shape;508;p43"/>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R.rest.rest =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M.rest.rest.rest = R.rest;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L.rest.rest = L.rest.rest.rest;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rgbClr val="C4820E"/>
              </a:buClr>
              <a:buSzPts val="1000"/>
              <a:buFont typeface="IBM Plex Mono"/>
              <a:buAutoNum type="arabicPlain"/>
            </a:pPr>
            <a:r>
              <a:rPr lang="en" sz="1000">
                <a:solidFill>
                  <a:srgbClr val="C4820E"/>
                </a:solidFill>
                <a:latin typeface="IBM Plex Mono"/>
                <a:ea typeface="IBM Plex Mono"/>
                <a:cs typeface="IBM Plex Mono"/>
                <a:sym typeface="IBM Plex Mono"/>
              </a:rPr>
              <a:t>L = M.rest;</a:t>
            </a:r>
            <a:endParaRPr sz="1000">
              <a:solidFill>
                <a:srgbClr val="C4820E"/>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509" name="Google Shape;509;p43"/>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10" name="Google Shape;510;p43"/>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sp>
        <p:nvSpPr>
          <p:cNvPr id="511" name="Google Shape;511;p43"/>
          <p:cNvSpPr/>
          <p:nvPr/>
        </p:nvSpPr>
        <p:spPr>
          <a:xfrm>
            <a:off x="19866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512" name="Google Shape;512;p43"/>
          <p:cNvSpPr/>
          <p:nvPr/>
        </p:nvSpPr>
        <p:spPr>
          <a:xfrm>
            <a:off x="30145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13" name="Google Shape;513;p43"/>
          <p:cNvCxnSpPr>
            <a:endCxn id="512" idx="3"/>
          </p:cNvCxnSpPr>
          <p:nvPr/>
        </p:nvCxnSpPr>
        <p:spPr>
          <a:xfrm>
            <a:off x="30793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514" name="Google Shape;514;p43"/>
          <p:cNvSpPr/>
          <p:nvPr/>
        </p:nvSpPr>
        <p:spPr>
          <a:xfrm>
            <a:off x="36311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515" name="Google Shape;515;p43"/>
          <p:cNvSpPr/>
          <p:nvPr/>
        </p:nvSpPr>
        <p:spPr>
          <a:xfrm>
            <a:off x="46590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16" name="Google Shape;516;p43"/>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17" name="Google Shape;517;p43"/>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sp>
        <p:nvSpPr>
          <p:cNvPr id="518" name="Google Shape;518;p43"/>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19" name="Google Shape;519;p43"/>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520" name="Google Shape;520;p43"/>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21" name="Google Shape;521;p43"/>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522" name="Google Shape;522;p43"/>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523" name="Google Shape;523;p43"/>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24" name="Google Shape;524;p43"/>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525" name="Google Shape;525;p43"/>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26" name="Google Shape;526;p43"/>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27" name="Google Shape;527;p43"/>
          <p:cNvCxnSpPr>
            <a:endCxn id="523"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cxnSp>
        <p:nvCxnSpPr>
          <p:cNvPr id="528" name="Google Shape;528;p43"/>
          <p:cNvCxnSpPr>
            <a:stCxn id="525" idx="3"/>
            <a:endCxn id="522" idx="1"/>
          </p:cNvCxnSpPr>
          <p:nvPr/>
        </p:nvCxnSpPr>
        <p:spPr>
          <a:xfrm flipH="1">
            <a:off x="1925253" y="4376025"/>
            <a:ext cx="2995200" cy="600"/>
          </a:xfrm>
          <a:prstGeom prst="curvedConnector5">
            <a:avLst>
              <a:gd fmla="val -7950" name="adj1"/>
              <a:gd fmla="val 78924927" name="adj2"/>
              <a:gd fmla="val 107950" name="adj3"/>
            </a:avLst>
          </a:prstGeom>
          <a:noFill/>
          <a:ln cap="flat" cmpd="sng" w="19050">
            <a:solidFill>
              <a:srgbClr val="C4820E"/>
            </a:solidFill>
            <a:prstDash val="solid"/>
            <a:round/>
            <a:headEnd len="med" w="med" type="none"/>
            <a:tailEnd len="med" w="med" type="triangle"/>
          </a:ln>
        </p:spPr>
      </p:cxnSp>
      <p:cxnSp>
        <p:nvCxnSpPr>
          <p:cNvPr id="529" name="Google Shape;529;p43"/>
          <p:cNvCxnSpPr>
            <a:stCxn id="515" idx="2"/>
            <a:endCxn id="524" idx="1"/>
          </p:cNvCxnSpPr>
          <p:nvPr/>
        </p:nvCxnSpPr>
        <p:spPr>
          <a:xfrm rot="5400000">
            <a:off x="3664803" y="3227725"/>
            <a:ext cx="1068000" cy="1228500"/>
          </a:xfrm>
          <a:prstGeom prst="curvedConnector4">
            <a:avLst>
              <a:gd fmla="val 42795" name="adj1"/>
              <a:gd fmla="val 119389" name="adj2"/>
            </a:avLst>
          </a:prstGeom>
          <a:noFill/>
          <a:ln cap="flat" cmpd="sng" w="19050">
            <a:solidFill>
              <a:srgbClr val="C4820E"/>
            </a:solidFill>
            <a:prstDash val="solid"/>
            <a:round/>
            <a:headEnd len="med" w="med" type="none"/>
            <a:tailEnd len="med" w="med" type="triangle"/>
          </a:ln>
        </p:spPr>
      </p:cxnSp>
      <p:cxnSp>
        <p:nvCxnSpPr>
          <p:cNvPr id="530" name="Google Shape;530;p43"/>
          <p:cNvCxnSpPr/>
          <p:nvPr/>
        </p:nvCxnSpPr>
        <p:spPr>
          <a:xfrm rot="10800000">
            <a:off x="4811691" y="31539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531" name="Google Shape;531;p43"/>
          <p:cNvCxnSpPr>
            <a:endCxn id="511" idx="1"/>
          </p:cNvCxnSpPr>
          <p:nvPr/>
        </p:nvCxnSpPr>
        <p:spPr>
          <a:xfrm flipH="1" rot="10800000">
            <a:off x="1389356" y="3153925"/>
            <a:ext cx="597300" cy="654300"/>
          </a:xfrm>
          <a:prstGeom prst="straightConnector1">
            <a:avLst/>
          </a:prstGeom>
          <a:noFill/>
          <a:ln cap="flat" cmpd="sng" w="19050">
            <a:solidFill>
              <a:srgbClr val="C4820E"/>
            </a:solidFill>
            <a:prstDash val="solid"/>
            <a:round/>
            <a:headEnd len="med" w="med" type="none"/>
            <a:tailEnd len="med" w="med" type="triangle"/>
          </a:ln>
        </p:spPr>
      </p:cxnSp>
      <p:cxnSp>
        <p:nvCxnSpPr>
          <p:cNvPr id="532" name="Google Shape;532;p43"/>
          <p:cNvCxnSpPr/>
          <p:nvPr/>
        </p:nvCxnSpPr>
        <p:spPr>
          <a:xfrm>
            <a:off x="3246415" y="3152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33" name="Google Shape;533;p43"/>
          <p:cNvCxnSpPr>
            <a:stCxn id="509" idx="0"/>
            <a:endCxn id="514" idx="1"/>
          </p:cNvCxnSpPr>
          <p:nvPr/>
        </p:nvCxnSpPr>
        <p:spPr>
          <a:xfrm flipH="1" rot="-5400000">
            <a:off x="2443053" y="1965725"/>
            <a:ext cx="153900" cy="2222400"/>
          </a:xfrm>
          <a:prstGeom prst="curvedConnector4">
            <a:avLst>
              <a:gd fmla="val -105637" name="adj1"/>
              <a:gd fmla="val 90732" name="adj2"/>
            </a:avLst>
          </a:prstGeom>
          <a:noFill/>
          <a:ln cap="flat" cmpd="sng" w="19050">
            <a:solidFill>
              <a:srgbClr val="C4820E"/>
            </a:solidFill>
            <a:prstDash val="solid"/>
            <a:round/>
            <a:headEnd len="med" w="med" type="none"/>
            <a:tailEnd len="med" w="med" type="triangle"/>
          </a:ln>
        </p:spPr>
      </p:cxnSp>
      <p:cxnSp>
        <p:nvCxnSpPr>
          <p:cNvPr id="534" name="Google Shape;534;p43"/>
          <p:cNvCxnSpPr/>
          <p:nvPr/>
        </p:nvCxnSpPr>
        <p:spPr>
          <a:xfrm rot="10800000">
            <a:off x="1412566" y="298867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2</a:t>
            </a:r>
            <a:r>
              <a:rPr lang="en"/>
              <a:t> Cardinal Directions</a:t>
            </a:r>
            <a:endParaRPr/>
          </a:p>
        </p:txBody>
      </p:sp>
      <p:sp>
        <p:nvSpPr>
          <p:cNvPr id="540" name="Google Shape;540;p44"/>
          <p:cNvSpPr txBox="1"/>
          <p:nvPr>
            <p:ph idx="1" type="body"/>
          </p:nvPr>
        </p:nvSpPr>
        <p:spPr>
          <a:xfrm>
            <a:off x="311700" y="1000075"/>
            <a:ext cx="8520600" cy="1927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L = new StringList(“eat”,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StringList(“bananas”,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StringList(“never”,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new StringList(“sometimes”, 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M = L.rest;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StringList R = new StringList(“shredded”, null);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 = new StringList(“wheat”,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R.rest.rest = 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M.rest.rest.rest = R.rest;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L.rest.rest = L.rest.rest.rest;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1"/>
              </a:buClr>
              <a:buSzPts val="1000"/>
              <a:buFont typeface="IBM Plex Mono"/>
              <a:buAutoNum type="arabicPlain"/>
            </a:pPr>
            <a:r>
              <a:rPr lang="en" sz="1000">
                <a:latin typeface="IBM Plex Mono"/>
                <a:ea typeface="IBM Plex Mono"/>
                <a:cs typeface="IBM Plex Mono"/>
                <a:sym typeface="IBM Plex Mono"/>
              </a:rPr>
              <a:t>L = M.rest;</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541" name="Google Shape;541;p44"/>
          <p:cNvSpPr/>
          <p:nvPr/>
        </p:nvSpPr>
        <p:spPr>
          <a:xfrm>
            <a:off x="1254753" y="2999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2" name="Google Shape;542;p44"/>
          <p:cNvSpPr/>
          <p:nvPr/>
        </p:nvSpPr>
        <p:spPr>
          <a:xfrm>
            <a:off x="946762" y="2999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sp>
        <p:nvSpPr>
          <p:cNvPr id="543" name="Google Shape;543;p44"/>
          <p:cNvSpPr/>
          <p:nvPr/>
        </p:nvSpPr>
        <p:spPr>
          <a:xfrm>
            <a:off x="1986656" y="29998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sz="1100">
              <a:solidFill>
                <a:srgbClr val="C4820E"/>
              </a:solidFill>
              <a:latin typeface="IBM Plex Mono"/>
              <a:ea typeface="IBM Plex Mono"/>
              <a:cs typeface="IBM Plex Mono"/>
              <a:sym typeface="IBM Plex Mono"/>
            </a:endParaRPr>
          </a:p>
        </p:txBody>
      </p:sp>
      <p:sp>
        <p:nvSpPr>
          <p:cNvPr id="544" name="Google Shape;544;p44"/>
          <p:cNvSpPr/>
          <p:nvPr/>
        </p:nvSpPr>
        <p:spPr>
          <a:xfrm>
            <a:off x="3014528" y="2999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45" name="Google Shape;545;p44"/>
          <p:cNvCxnSpPr>
            <a:endCxn id="544" idx="3"/>
          </p:cNvCxnSpPr>
          <p:nvPr/>
        </p:nvCxnSpPr>
        <p:spPr>
          <a:xfrm>
            <a:off x="3079328" y="3153825"/>
            <a:ext cx="243300" cy="0"/>
          </a:xfrm>
          <a:prstGeom prst="straightConnector1">
            <a:avLst/>
          </a:prstGeom>
          <a:noFill/>
          <a:ln cap="flat" cmpd="sng" w="19050">
            <a:solidFill>
              <a:srgbClr val="C4820E"/>
            </a:solidFill>
            <a:prstDash val="solid"/>
            <a:round/>
            <a:headEnd len="med" w="med" type="none"/>
            <a:tailEnd len="med" w="med" type="none"/>
          </a:ln>
        </p:spPr>
      </p:cxnSp>
      <p:sp>
        <p:nvSpPr>
          <p:cNvPr id="546" name="Google Shape;546;p44"/>
          <p:cNvSpPr/>
          <p:nvPr/>
        </p:nvSpPr>
        <p:spPr>
          <a:xfrm>
            <a:off x="3631131" y="29999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sz="1100">
              <a:solidFill>
                <a:srgbClr val="C4820E"/>
              </a:solidFill>
              <a:latin typeface="IBM Plex Mono"/>
              <a:ea typeface="IBM Plex Mono"/>
              <a:cs typeface="IBM Plex Mono"/>
              <a:sym typeface="IBM Plex Mono"/>
            </a:endParaRPr>
          </a:p>
        </p:txBody>
      </p:sp>
      <p:sp>
        <p:nvSpPr>
          <p:cNvPr id="547" name="Google Shape;547;p44"/>
          <p:cNvSpPr/>
          <p:nvPr/>
        </p:nvSpPr>
        <p:spPr>
          <a:xfrm>
            <a:off x="4659003" y="29998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8" name="Google Shape;548;p44"/>
          <p:cNvSpPr/>
          <p:nvPr/>
        </p:nvSpPr>
        <p:spPr>
          <a:xfrm>
            <a:off x="1254753" y="3608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9" name="Google Shape;549;p44"/>
          <p:cNvSpPr/>
          <p:nvPr/>
        </p:nvSpPr>
        <p:spPr>
          <a:xfrm>
            <a:off x="946762" y="3608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sp>
        <p:nvSpPr>
          <p:cNvPr id="550" name="Google Shape;550;p44"/>
          <p:cNvSpPr/>
          <p:nvPr/>
        </p:nvSpPr>
        <p:spPr>
          <a:xfrm>
            <a:off x="1254753" y="422172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51" name="Google Shape;551;p44"/>
          <p:cNvSpPr/>
          <p:nvPr/>
        </p:nvSpPr>
        <p:spPr>
          <a:xfrm>
            <a:off x="946762" y="422172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552" name="Google Shape;552;p44"/>
          <p:cNvCxnSpPr/>
          <p:nvPr/>
        </p:nvCxnSpPr>
        <p:spPr>
          <a:xfrm>
            <a:off x="1562806" y="4373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53" name="Google Shape;553;p44"/>
          <p:cNvCxnSpPr/>
          <p:nvPr/>
        </p:nvCxnSpPr>
        <p:spPr>
          <a:xfrm>
            <a:off x="1383986" y="4373171"/>
            <a:ext cx="178800" cy="0"/>
          </a:xfrm>
          <a:prstGeom prst="straightConnector1">
            <a:avLst/>
          </a:prstGeom>
          <a:noFill/>
          <a:ln cap="flat" cmpd="sng" w="19050">
            <a:solidFill>
              <a:srgbClr val="C4820E"/>
            </a:solidFill>
            <a:prstDash val="solid"/>
            <a:round/>
            <a:headEnd len="med" w="med" type="none"/>
            <a:tailEnd len="med" w="med" type="none"/>
          </a:ln>
        </p:spPr>
      </p:cxnSp>
      <p:sp>
        <p:nvSpPr>
          <p:cNvPr id="554" name="Google Shape;554;p44"/>
          <p:cNvSpPr/>
          <p:nvPr/>
        </p:nvSpPr>
        <p:spPr>
          <a:xfrm>
            <a:off x="1925256"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sz="1100">
              <a:solidFill>
                <a:srgbClr val="C4820E"/>
              </a:solidFill>
              <a:latin typeface="IBM Plex Mono"/>
              <a:ea typeface="IBM Plex Mono"/>
              <a:cs typeface="IBM Plex Mono"/>
              <a:sym typeface="IBM Plex Mono"/>
            </a:endParaRPr>
          </a:p>
        </p:txBody>
      </p:sp>
      <p:sp>
        <p:nvSpPr>
          <p:cNvPr id="555" name="Google Shape;555;p44"/>
          <p:cNvSpPr/>
          <p:nvPr/>
        </p:nvSpPr>
        <p:spPr>
          <a:xfrm>
            <a:off x="2953128"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56" name="Google Shape;556;p44"/>
          <p:cNvSpPr/>
          <p:nvPr/>
        </p:nvSpPr>
        <p:spPr>
          <a:xfrm>
            <a:off x="3584481" y="42220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sz="1100">
              <a:solidFill>
                <a:srgbClr val="C4820E"/>
              </a:solidFill>
              <a:latin typeface="IBM Plex Mono"/>
              <a:ea typeface="IBM Plex Mono"/>
              <a:cs typeface="IBM Plex Mono"/>
              <a:sym typeface="IBM Plex Mono"/>
            </a:endParaRPr>
          </a:p>
        </p:txBody>
      </p:sp>
      <p:sp>
        <p:nvSpPr>
          <p:cNvPr id="557" name="Google Shape;557;p44"/>
          <p:cNvSpPr/>
          <p:nvPr/>
        </p:nvSpPr>
        <p:spPr>
          <a:xfrm>
            <a:off x="4612353" y="4221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58" name="Google Shape;558;p44"/>
          <p:cNvCxnSpPr/>
          <p:nvPr/>
        </p:nvCxnSpPr>
        <p:spPr>
          <a:xfrm>
            <a:off x="3224503" y="43760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59" name="Google Shape;559;p44"/>
          <p:cNvCxnSpPr>
            <a:endCxn id="555" idx="3"/>
          </p:cNvCxnSpPr>
          <p:nvPr/>
        </p:nvCxnSpPr>
        <p:spPr>
          <a:xfrm>
            <a:off x="3017928" y="4376025"/>
            <a:ext cx="243300" cy="0"/>
          </a:xfrm>
          <a:prstGeom prst="straightConnector1">
            <a:avLst/>
          </a:prstGeom>
          <a:noFill/>
          <a:ln cap="flat" cmpd="sng" w="19050">
            <a:solidFill>
              <a:srgbClr val="C4820E"/>
            </a:solidFill>
            <a:prstDash val="solid"/>
            <a:round/>
            <a:headEnd len="med" w="med" type="none"/>
            <a:tailEnd len="med" w="med" type="none"/>
          </a:ln>
        </p:spPr>
      </p:cxnSp>
      <p:cxnSp>
        <p:nvCxnSpPr>
          <p:cNvPr id="560" name="Google Shape;560;p44"/>
          <p:cNvCxnSpPr>
            <a:stCxn id="557" idx="3"/>
            <a:endCxn id="554" idx="1"/>
          </p:cNvCxnSpPr>
          <p:nvPr/>
        </p:nvCxnSpPr>
        <p:spPr>
          <a:xfrm flipH="1">
            <a:off x="1925253" y="4376025"/>
            <a:ext cx="2995200" cy="600"/>
          </a:xfrm>
          <a:prstGeom prst="curvedConnector5">
            <a:avLst>
              <a:gd fmla="val -7950" name="adj1"/>
              <a:gd fmla="val 78924927" name="adj2"/>
              <a:gd fmla="val 107950" name="adj3"/>
            </a:avLst>
          </a:prstGeom>
          <a:noFill/>
          <a:ln cap="flat" cmpd="sng" w="19050">
            <a:solidFill>
              <a:srgbClr val="C4820E"/>
            </a:solidFill>
            <a:prstDash val="solid"/>
            <a:round/>
            <a:headEnd len="med" w="med" type="none"/>
            <a:tailEnd len="med" w="med" type="triangle"/>
          </a:ln>
        </p:spPr>
      </p:cxnSp>
      <p:cxnSp>
        <p:nvCxnSpPr>
          <p:cNvPr id="561" name="Google Shape;561;p44"/>
          <p:cNvCxnSpPr>
            <a:stCxn id="547" idx="2"/>
            <a:endCxn id="556" idx="1"/>
          </p:cNvCxnSpPr>
          <p:nvPr/>
        </p:nvCxnSpPr>
        <p:spPr>
          <a:xfrm rot="5400000">
            <a:off x="3664803" y="3227725"/>
            <a:ext cx="1068000" cy="1228500"/>
          </a:xfrm>
          <a:prstGeom prst="curvedConnector4">
            <a:avLst>
              <a:gd fmla="val 42795" name="adj1"/>
              <a:gd fmla="val 119389" name="adj2"/>
            </a:avLst>
          </a:prstGeom>
          <a:noFill/>
          <a:ln cap="flat" cmpd="sng" w="19050">
            <a:solidFill>
              <a:srgbClr val="C4820E"/>
            </a:solidFill>
            <a:prstDash val="solid"/>
            <a:round/>
            <a:headEnd len="med" w="med" type="none"/>
            <a:tailEnd len="med" w="med" type="triangle"/>
          </a:ln>
        </p:spPr>
      </p:cxnSp>
      <p:cxnSp>
        <p:nvCxnSpPr>
          <p:cNvPr id="562" name="Google Shape;562;p44"/>
          <p:cNvCxnSpPr/>
          <p:nvPr/>
        </p:nvCxnSpPr>
        <p:spPr>
          <a:xfrm rot="10800000">
            <a:off x="4811691" y="31539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563" name="Google Shape;563;p44"/>
          <p:cNvCxnSpPr>
            <a:endCxn id="543" idx="1"/>
          </p:cNvCxnSpPr>
          <p:nvPr/>
        </p:nvCxnSpPr>
        <p:spPr>
          <a:xfrm flipH="1" rot="10800000">
            <a:off x="1389356" y="3153925"/>
            <a:ext cx="597300" cy="654300"/>
          </a:xfrm>
          <a:prstGeom prst="straightConnector1">
            <a:avLst/>
          </a:prstGeom>
          <a:noFill/>
          <a:ln cap="flat" cmpd="sng" w="19050">
            <a:solidFill>
              <a:srgbClr val="C4820E"/>
            </a:solidFill>
            <a:prstDash val="solid"/>
            <a:round/>
            <a:headEnd len="med" w="med" type="none"/>
            <a:tailEnd len="med" w="med" type="triangle"/>
          </a:ln>
        </p:spPr>
      </p:cxnSp>
      <p:cxnSp>
        <p:nvCxnSpPr>
          <p:cNvPr id="564" name="Google Shape;564;p44"/>
          <p:cNvCxnSpPr/>
          <p:nvPr/>
        </p:nvCxnSpPr>
        <p:spPr>
          <a:xfrm>
            <a:off x="3246415" y="3152225"/>
            <a:ext cx="362400" cy="0"/>
          </a:xfrm>
          <a:prstGeom prst="straightConnector1">
            <a:avLst/>
          </a:prstGeom>
          <a:noFill/>
          <a:ln cap="flat" cmpd="sng" w="19050">
            <a:solidFill>
              <a:srgbClr val="C4820E"/>
            </a:solidFill>
            <a:prstDash val="solid"/>
            <a:round/>
            <a:headEnd len="med" w="med" type="none"/>
            <a:tailEnd len="med" w="med" type="triangle"/>
          </a:ln>
        </p:spPr>
      </p:cxnSp>
      <p:cxnSp>
        <p:nvCxnSpPr>
          <p:cNvPr id="565" name="Google Shape;565;p44"/>
          <p:cNvCxnSpPr>
            <a:stCxn id="541" idx="0"/>
            <a:endCxn id="546" idx="1"/>
          </p:cNvCxnSpPr>
          <p:nvPr/>
        </p:nvCxnSpPr>
        <p:spPr>
          <a:xfrm flipH="1" rot="-5400000">
            <a:off x="2443053" y="1965725"/>
            <a:ext cx="153900" cy="2222400"/>
          </a:xfrm>
          <a:prstGeom prst="curvedConnector4">
            <a:avLst>
              <a:gd fmla="val -105637" name="adj1"/>
              <a:gd fmla="val 90732" name="adj2"/>
            </a:avLst>
          </a:prstGeom>
          <a:noFill/>
          <a:ln cap="flat" cmpd="sng" w="19050">
            <a:solidFill>
              <a:srgbClr val="C4820E"/>
            </a:solidFill>
            <a:prstDash val="solid"/>
            <a:round/>
            <a:headEnd len="med" w="med" type="none"/>
            <a:tailEnd len="med" w="med" type="triangle"/>
          </a:ln>
        </p:spPr>
      </p:cxnSp>
      <p:cxnSp>
        <p:nvCxnSpPr>
          <p:cNvPr id="566" name="Google Shape;566;p44"/>
          <p:cNvCxnSpPr/>
          <p:nvPr/>
        </p:nvCxnSpPr>
        <p:spPr>
          <a:xfrm rot="10800000">
            <a:off x="1412566" y="2988675"/>
            <a:ext cx="2700" cy="163800"/>
          </a:xfrm>
          <a:prstGeom prst="straightConnector1">
            <a:avLst/>
          </a:prstGeom>
          <a:noFill/>
          <a:ln cap="flat" cmpd="sng" w="19050">
            <a:solidFill>
              <a:srgbClr val="C4820E"/>
            </a:solidFill>
            <a:prstDash val="solid"/>
            <a:round/>
            <a:headEnd len="med" w="med" type="none"/>
            <a:tailEnd len="med" w="med" type="none"/>
          </a:ln>
        </p:spPr>
      </p:cxnSp>
      <p:sp>
        <p:nvSpPr>
          <p:cNvPr id="567" name="Google Shape;567;p44"/>
          <p:cNvSpPr txBox="1"/>
          <p:nvPr/>
        </p:nvSpPr>
        <p:spPr>
          <a:xfrm>
            <a:off x="5290450" y="4476125"/>
            <a:ext cx="38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Java visualizer: </a:t>
            </a:r>
            <a:r>
              <a:rPr lang="en" u="sng">
                <a:solidFill>
                  <a:schemeClr val="hlink"/>
                </a:solidFill>
                <a:latin typeface="Avenir"/>
                <a:ea typeface="Avenir"/>
                <a:cs typeface="Avenir"/>
                <a:sym typeface="Avenir"/>
                <a:hlinkClick r:id="rId3"/>
              </a:rPr>
              <a:t>https://tinyurl.com/kp8fu2sw</a:t>
            </a:r>
            <a:endParaRPr>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Helping Hand</a:t>
            </a:r>
            <a:endParaRPr/>
          </a:p>
        </p:txBody>
      </p:sp>
      <p:sp>
        <p:nvSpPr>
          <p:cNvPr id="573" name="Google Shape;573;p45"/>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Item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Item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boolean equals(Object o)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For formality's sake: we'll talk about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this later in 61B!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hashCode()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574" name="Google Shape;574;p45"/>
          <p:cNvSpPr txBox="1"/>
          <p:nvPr/>
        </p:nvSpPr>
        <p:spPr>
          <a:xfrm>
            <a:off x="4374900" y="-2830275"/>
            <a:ext cx="4769100" cy="68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public int findFirst(Item item)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private int findFirstHelper(Item item, int index, Node curr)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-1;</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index;</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else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Helping Hand</a:t>
            </a:r>
            <a:endParaRPr/>
          </a:p>
        </p:txBody>
      </p:sp>
      <p:sp>
        <p:nvSpPr>
          <p:cNvPr id="580" name="Google Shape;580;p46"/>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Item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Item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boolean equals(Object o)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For formality's sake: we'll talk about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this later in 61B!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hashCode()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581" name="Google Shape;581;p46"/>
          <p:cNvSpPr txBox="1"/>
          <p:nvPr/>
        </p:nvSpPr>
        <p:spPr>
          <a:xfrm>
            <a:off x="4374900" y="-2830275"/>
            <a:ext cx="4769100" cy="68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public int findFirst(Item item)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a:t>
            </a:r>
            <a:r>
              <a:rPr lang="en" sz="1000">
                <a:solidFill>
                  <a:srgbClr val="38761D"/>
                </a:solidFill>
                <a:latin typeface="IBM Plex Mono"/>
                <a:ea typeface="IBM Plex Mono"/>
                <a:cs typeface="IBM Plex Mono"/>
                <a:sym typeface="IBM Plex Mono"/>
              </a:rPr>
              <a:t>findFirstHelper(item, 0, sentinel.next)</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private int findFirstHelper(Item item, int index, Node curr)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-1;</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index;</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else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Helping Hand</a:t>
            </a:r>
            <a:endParaRPr/>
          </a:p>
        </p:txBody>
      </p:sp>
      <p:sp>
        <p:nvSpPr>
          <p:cNvPr id="587" name="Google Shape;587;p47"/>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Item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Item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boolean equals(Object o)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For formality's sake: we'll talk about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this later in 61B!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hashCode()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588" name="Google Shape;588;p47"/>
          <p:cNvSpPr txBox="1"/>
          <p:nvPr/>
        </p:nvSpPr>
        <p:spPr>
          <a:xfrm>
            <a:off x="4374900" y="-2830275"/>
            <a:ext cx="4769100" cy="68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public int findFirst(Item item)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a:t>
            </a:r>
            <a:r>
              <a:rPr lang="en" sz="1000">
                <a:solidFill>
                  <a:srgbClr val="38761D"/>
                </a:solidFill>
                <a:latin typeface="IBM Plex Mono"/>
                <a:ea typeface="IBM Plex Mono"/>
                <a:cs typeface="IBM Plex Mono"/>
                <a:sym typeface="IBM Plex Mono"/>
              </a:rPr>
              <a:t>findFirstHelper(item, 0, sentinel.next)</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private int findFirstHelper(Item item, int index, Node curr)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null</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-1;</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index;</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else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Helping Hand</a:t>
            </a:r>
            <a:endParaRPr/>
          </a:p>
        </p:txBody>
      </p:sp>
      <p:sp>
        <p:nvSpPr>
          <p:cNvPr id="594" name="Google Shape;594;p48"/>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Item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Item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boolean equals(Object o)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For formality's sake: we'll talk about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this later in 61B!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hashCode()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595" name="Google Shape;595;p48"/>
          <p:cNvSpPr txBox="1"/>
          <p:nvPr/>
        </p:nvSpPr>
        <p:spPr>
          <a:xfrm>
            <a:off x="4374900" y="-2830275"/>
            <a:ext cx="4769100" cy="686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public int findFirst(Item item)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a:t>
            </a:r>
            <a:r>
              <a:rPr lang="en" sz="1000">
                <a:solidFill>
                  <a:srgbClr val="38761D"/>
                </a:solidFill>
                <a:latin typeface="IBM Plex Mono"/>
                <a:ea typeface="IBM Plex Mono"/>
                <a:cs typeface="IBM Plex Mono"/>
                <a:sym typeface="IBM Plex Mono"/>
              </a:rPr>
              <a:t>findFirstHelper(item, 0, sentinel.next)</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private int findFirstHelper(Item item, int index, Node curr)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null</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-1;</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curr.item.equals(item)</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index;</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else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a:t>
            </a:r>
            <a:r>
              <a:rPr lang="en"/>
              <a:t> Helping Hand</a:t>
            </a:r>
            <a:endParaRPr/>
          </a:p>
        </p:txBody>
      </p:sp>
      <p:sp>
        <p:nvSpPr>
          <p:cNvPr id="601" name="Google Shape;601;p49"/>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Item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Item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boolean equals(Object o)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For formality's sake: we'll talk about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 this later in 61B! Implementation not shown</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@Override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hashCode()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602" name="Google Shape;602;p49"/>
          <p:cNvSpPr txBox="1"/>
          <p:nvPr/>
        </p:nvSpPr>
        <p:spPr>
          <a:xfrm>
            <a:off x="4374900" y="-2830275"/>
            <a:ext cx="4769100" cy="70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public int findFirst(Item item)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a:t>
            </a:r>
            <a:r>
              <a:rPr lang="en" sz="1000">
                <a:solidFill>
                  <a:srgbClr val="38761D"/>
                </a:solidFill>
                <a:latin typeface="IBM Plex Mono"/>
                <a:ea typeface="IBM Plex Mono"/>
                <a:cs typeface="IBM Plex Mono"/>
                <a:sym typeface="IBM Plex Mono"/>
              </a:rPr>
              <a:t>findFirstHelper(item, 0, sentinel.next)</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private int findFirstHelper(Item item, int index, Node curr)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null</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-1;</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curr.item.equals(item)</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index;</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else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 </a:t>
            </a:r>
            <a:r>
              <a:rPr lang="en" sz="1000">
                <a:solidFill>
                  <a:srgbClr val="38761D"/>
                </a:solidFill>
                <a:latin typeface="IBM Plex Mono"/>
                <a:ea typeface="IBM Plex Mono"/>
                <a:cs typeface="IBM Plex Mono"/>
                <a:sym typeface="IBM Plex Mono"/>
              </a:rPr>
              <a:t>findFirstHelper(item, index + 1, curr.next)</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GRoE: Golden Rule of Equals</a:t>
            </a:r>
            <a:endParaRPr/>
          </a:p>
        </p:txBody>
      </p:sp>
      <p:sp>
        <p:nvSpPr>
          <p:cNvPr id="74" name="Google Shape;74;p16"/>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Java is </a:t>
            </a:r>
            <a:r>
              <a:rPr b="1" lang="en" sz="1500">
                <a:solidFill>
                  <a:schemeClr val="accent2"/>
                </a:solidFill>
              </a:rPr>
              <a:t>pass-by-value</a:t>
            </a:r>
            <a:r>
              <a:rPr lang="en" sz="1500"/>
              <a:t>: when you call a function and give it some arguments, the function called receives an exact copy of those arguments, tied to its own local variables.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“Copies all the bits” means </a:t>
            </a:r>
            <a:r>
              <a:rPr lang="en" sz="1500"/>
              <a:t>different</a:t>
            </a:r>
            <a:r>
              <a:rPr lang="en" sz="1500"/>
              <a:t> things for </a:t>
            </a:r>
            <a:r>
              <a:rPr b="1" lang="en" sz="1500">
                <a:solidFill>
                  <a:schemeClr val="accent2"/>
                </a:solidFill>
              </a:rPr>
              <a:t>primitive</a:t>
            </a:r>
            <a:r>
              <a:rPr lang="en" sz="1500"/>
              <a:t> </a:t>
            </a:r>
            <a:r>
              <a:rPr b="1" lang="en" sz="1500">
                <a:solidFill>
                  <a:schemeClr val="accent2"/>
                </a:solidFill>
              </a:rPr>
              <a:t>vs. </a:t>
            </a:r>
            <a:r>
              <a:rPr b="1" lang="en" sz="1500">
                <a:solidFill>
                  <a:schemeClr val="accent2"/>
                </a:solidFill>
              </a:rPr>
              <a:t>reference</a:t>
            </a:r>
            <a:r>
              <a:rPr b="1" lang="en" sz="1500">
                <a:solidFill>
                  <a:schemeClr val="accent2"/>
                </a:solidFill>
              </a:rPr>
              <a:t> types.</a:t>
            </a:r>
            <a:endParaRPr b="1" sz="1500">
              <a:solidFill>
                <a:schemeClr val="accent2"/>
              </a:solidFill>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vs</a:t>
            </a:r>
            <a:r>
              <a:rPr lang="en"/>
              <a:t>.</a:t>
            </a:r>
            <a:r>
              <a:rPr lang="en"/>
              <a:t> Reference Types</a:t>
            </a:r>
            <a:endParaRPr/>
          </a:p>
        </p:txBody>
      </p:sp>
      <p:sp>
        <p:nvSpPr>
          <p:cNvPr id="80" name="Google Shape;80;p17"/>
          <p:cNvSpPr txBox="1"/>
          <p:nvPr>
            <p:ph idx="1" type="body"/>
          </p:nvPr>
        </p:nvSpPr>
        <p:spPr>
          <a:xfrm>
            <a:off x="311700" y="1152475"/>
            <a:ext cx="8406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2"/>
                </a:solidFill>
              </a:rPr>
              <a:t>Primitive Types</a:t>
            </a:r>
            <a:r>
              <a:rPr lang="en"/>
              <a:t> are represented by a certain number of bytes stored at the location of the variable in memory. There are only 8 in Java.</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i="1" lang="en"/>
              <a:t>Examples:</a:t>
            </a:r>
            <a:r>
              <a:rPr lang="en"/>
              <a:t> </a:t>
            </a:r>
            <a:r>
              <a:rPr lang="en">
                <a:latin typeface="IBM Plex Mono"/>
                <a:ea typeface="IBM Plex Mono"/>
                <a:cs typeface="IBM Plex Mono"/>
                <a:sym typeface="IBM Plex Mono"/>
              </a:rPr>
              <a:t>byte, short, int, long, float, double, boolean, char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solidFill>
                  <a:schemeClr val="accent2"/>
                </a:solidFill>
              </a:rPr>
              <a:t>Reference Types</a:t>
            </a:r>
            <a:r>
              <a:rPr lang="en"/>
              <a:t> are represented by a memory address stored at the location of the variable which points to where the full object is (all objects are stored at addresses in memory). This memory address is often referred to as a </a:t>
            </a:r>
            <a:r>
              <a:rPr i="1" lang="en"/>
              <a:t>pointer</a:t>
            </a:r>
            <a:r>
              <a:rPr lang="en"/>
              <a:t>.</a:t>
            </a:r>
            <a:endParaRPr/>
          </a:p>
          <a:p>
            <a:pPr indent="0" lvl="0" marL="0" rtl="0" algn="l">
              <a:spcBef>
                <a:spcPts val="0"/>
              </a:spcBef>
              <a:spcAft>
                <a:spcPts val="0"/>
              </a:spcAft>
              <a:buNone/>
            </a:pPr>
            <a:r>
              <a:t/>
            </a:r>
            <a:endParaRPr/>
          </a:p>
          <a:p>
            <a:pPr indent="457200" lvl="0" marL="0" rtl="0" algn="l">
              <a:spcBef>
                <a:spcPts val="0"/>
              </a:spcBef>
              <a:spcAft>
                <a:spcPts val="0"/>
              </a:spcAft>
              <a:buNone/>
            </a:pPr>
            <a:r>
              <a:rPr i="1" lang="en"/>
              <a:t>Examples</a:t>
            </a:r>
            <a:r>
              <a:rPr lang="en"/>
              <a:t>: String</a:t>
            </a:r>
            <a:r>
              <a:rPr lang="en"/>
              <a:t>s</a:t>
            </a:r>
            <a:r>
              <a:rPr lang="en"/>
              <a:t>, Arrays, Linked Lists, Dogs, etc.</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the GRoE</a:t>
            </a:r>
            <a:endParaRPr/>
          </a:p>
        </p:txBody>
      </p:sp>
      <p:sp>
        <p:nvSpPr>
          <p:cNvPr id="86" name="Google Shape;86;p18"/>
          <p:cNvSpPr txBox="1"/>
          <p:nvPr>
            <p:ph idx="1" type="body"/>
          </p:nvPr>
        </p:nvSpPr>
        <p:spPr>
          <a:xfrm>
            <a:off x="311700" y="1457275"/>
            <a:ext cx="8520600" cy="3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317500" lvl="0" marL="457200" rtl="0" algn="l">
              <a:spcBef>
                <a:spcPts val="0"/>
              </a:spcBef>
              <a:spcAft>
                <a:spcPts val="0"/>
              </a:spcAft>
              <a:buSzPts val="1400"/>
              <a:buChar char="●"/>
            </a:pPr>
            <a:r>
              <a:rPr lang="en"/>
              <a:t>The value of a primitive type gets copied directly upon variable assignment</a:t>
            </a:r>
            <a:endParaRPr/>
          </a:p>
          <a:p>
            <a:pPr indent="-317500" lvl="1" marL="914400" rtl="0" algn="l">
              <a:spcBef>
                <a:spcPts val="0"/>
              </a:spcBef>
              <a:spcAft>
                <a:spcPts val="0"/>
              </a:spcAft>
              <a:buSzPts val="1400"/>
              <a:buChar char="○"/>
            </a:pPr>
            <a:r>
              <a:rPr lang="en"/>
              <a:t>Ex.</a:t>
            </a:r>
            <a:r>
              <a:rPr lang="en">
                <a:latin typeface="IBM Plex Mono"/>
                <a:ea typeface="IBM Plex Mono"/>
                <a:cs typeface="IBM Plex Mono"/>
                <a:sym typeface="IBM Plex Mono"/>
              </a:rPr>
              <a:t> int</a:t>
            </a:r>
            <a:r>
              <a:rPr lang="en"/>
              <a:t> </a:t>
            </a:r>
            <a:r>
              <a:rPr lang="en">
                <a:latin typeface="IBM Plex Mono"/>
                <a:ea typeface="IBM Plex Mono"/>
                <a:cs typeface="IBM Plex Mono"/>
                <a:sym typeface="IBM Plex Mono"/>
              </a:rPr>
              <a:t>x = 5;</a:t>
            </a:r>
            <a:r>
              <a:rPr lang="en"/>
              <a:t> means that variable </a:t>
            </a:r>
            <a:r>
              <a:rPr lang="en">
                <a:latin typeface="IBM Plex Mono"/>
                <a:ea typeface="IBM Plex Mono"/>
                <a:cs typeface="IBM Plex Mono"/>
                <a:sym typeface="IBM Plex Mono"/>
              </a:rPr>
              <a:t>x</a:t>
            </a:r>
            <a:r>
              <a:rPr lang="en"/>
              <a:t> stores the value of 5 (in bits)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The value of a reference type is a “shallow” copy upon variable assignment: the pointer (memory address) is copied, and the object itself in memory is not</a:t>
            </a:r>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a:t>
            </a:r>
            <a:r>
              <a:rPr lang="en"/>
              <a:t> vs. </a:t>
            </a:r>
            <a:r>
              <a:rPr lang="en">
                <a:latin typeface="IBM Plex Mono"/>
                <a:ea typeface="IBM Plex Mono"/>
                <a:cs typeface="IBM Plex Mono"/>
                <a:sym typeface="IBM Plex Mono"/>
              </a:rPr>
              <a:t>.equals()</a:t>
            </a:r>
            <a:endParaRPr>
              <a:latin typeface="IBM Plex Mono"/>
              <a:ea typeface="IBM Plex Mono"/>
              <a:cs typeface="IBM Plex Mono"/>
              <a:sym typeface="IBM Plex Mono"/>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2"/>
                </a:solidFill>
              </a:rPr>
              <a:t>==</a:t>
            </a:r>
            <a:r>
              <a:rPr lang="en"/>
              <a:t> compares the literal bits at the location of the variable so it only works for primitive types </a:t>
            </a:r>
            <a:endParaRPr/>
          </a:p>
          <a:p>
            <a:pPr indent="-317500" lvl="1" marL="914400" rtl="0" algn="l">
              <a:spcBef>
                <a:spcPts val="1000"/>
              </a:spcBef>
              <a:spcAft>
                <a:spcPts val="0"/>
              </a:spcAft>
              <a:buSzPts val="1400"/>
              <a:buChar char="○"/>
            </a:pPr>
            <a:r>
              <a:rPr lang="en"/>
              <a:t>it will compare the memory addresses of two reference types</a:t>
            </a:r>
            <a:endParaRPr/>
          </a:p>
          <a:p>
            <a:pPr indent="-317500" lvl="1" marL="914400" rtl="0" algn="l">
              <a:spcBef>
                <a:spcPts val="1000"/>
              </a:spcBef>
              <a:spcAft>
                <a:spcPts val="0"/>
              </a:spcAft>
              <a:buSzPts val="1400"/>
              <a:buChar char="○"/>
            </a:pPr>
            <a:r>
              <a:rPr lang="en"/>
              <a:t>the exception to this is </a:t>
            </a:r>
            <a:r>
              <a:rPr lang="en">
                <a:latin typeface="IBM Plex Mono"/>
                <a:ea typeface="IBM Plex Mono"/>
                <a:cs typeface="IBM Plex Mono"/>
                <a:sym typeface="IBM Plex Mono"/>
              </a:rPr>
              <a:t>null</a:t>
            </a:r>
            <a:r>
              <a:rPr lang="en"/>
              <a:t> - it’s a special pointer that is compared with </a:t>
            </a:r>
            <a:r>
              <a:rPr b="1" lang="en">
                <a:solidFill>
                  <a:schemeClr val="accent2"/>
                </a:solidFill>
              </a:rPr>
              <a:t>==</a:t>
            </a:r>
            <a:endParaRPr/>
          </a:p>
          <a:p>
            <a:pPr indent="-317500" lvl="0" marL="457200" rtl="0" algn="l">
              <a:spcBef>
                <a:spcPts val="1000"/>
              </a:spcBef>
              <a:spcAft>
                <a:spcPts val="0"/>
              </a:spcAft>
              <a:buSzPts val="1400"/>
              <a:buChar char="●"/>
            </a:pPr>
            <a:r>
              <a:rPr lang="en"/>
              <a:t>Alternative for reference types: </a:t>
            </a:r>
            <a:r>
              <a:rPr b="1" lang="en">
                <a:solidFill>
                  <a:schemeClr val="accent2"/>
                </a:solidFill>
              </a:rPr>
              <a:t>.equals() </a:t>
            </a:r>
            <a:r>
              <a:rPr b="1" lang="en"/>
              <a:t>(</a:t>
            </a:r>
            <a:r>
              <a:rPr lang="en"/>
              <a:t>ex. </a:t>
            </a:r>
            <a:r>
              <a:rPr lang="en">
                <a:latin typeface="IBM Plex Mono"/>
                <a:ea typeface="IBM Plex Mono"/>
                <a:cs typeface="IBM Plex Mono"/>
                <a:sym typeface="IBM Plex Mono"/>
              </a:rPr>
              <a:t>myDog.equals(yourDog)</a:t>
            </a:r>
            <a:r>
              <a:rPr lang="en"/>
              <a:t>)</a:t>
            </a:r>
            <a:endParaRPr/>
          </a:p>
          <a:p>
            <a:pPr indent="-317500" lvl="1" marL="914400" rtl="0" algn="l">
              <a:spcBef>
                <a:spcPts val="1000"/>
              </a:spcBef>
              <a:spcAft>
                <a:spcPts val="0"/>
              </a:spcAft>
              <a:buSzPts val="1400"/>
              <a:buChar char="○"/>
            </a:pPr>
            <a:r>
              <a:rPr lang="en"/>
              <a:t>This can be overridden on a class-by-class basis, but defaults to </a:t>
            </a:r>
            <a:r>
              <a:rPr lang="en">
                <a:latin typeface="IBM Plex Mono"/>
                <a:ea typeface="IBM Plex Mono"/>
                <a:cs typeface="IBM Plex Mono"/>
                <a:sym typeface="IBM Plex Mono"/>
              </a:rPr>
              <a:t>Object’s .equals() </a:t>
            </a:r>
            <a:r>
              <a:rPr lang="en"/>
              <a:t>(which just compares memory addresses!)</a:t>
            </a:r>
            <a:endParaRPr/>
          </a:p>
          <a:p>
            <a:pPr indent="-317500" lvl="1" marL="914400" rtl="0" algn="l">
              <a:spcBef>
                <a:spcPts val="1000"/>
              </a:spcBef>
              <a:spcAft>
                <a:spcPts val="1000"/>
              </a:spcAft>
              <a:buSzPts val="1400"/>
              <a:buChar char="○"/>
            </a:pPr>
            <a:r>
              <a:rPr lang="en"/>
              <a:t>We’ll go more in depth in the future!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98" name="Google Shape;98;p20"/>
          <p:cNvSpPr txBox="1"/>
          <p:nvPr>
            <p:ph idx="1" type="body"/>
          </p:nvPr>
        </p:nvSpPr>
        <p:spPr>
          <a:xfrm>
            <a:off x="311700" y="972025"/>
            <a:ext cx="5430900" cy="3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99" name="Google Shape;99;p20"/>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00" name="Google Shape;100;p20"/>
          <p:cNvGrpSpPr/>
          <p:nvPr/>
        </p:nvGrpSpPr>
        <p:grpSpPr>
          <a:xfrm>
            <a:off x="7241275" y="1700250"/>
            <a:ext cx="1317600" cy="321900"/>
            <a:chOff x="5676500" y="1670325"/>
            <a:chExt cx="1317600" cy="321900"/>
          </a:xfrm>
        </p:grpSpPr>
        <p:sp>
          <p:nvSpPr>
            <p:cNvPr id="101" name="Google Shape;101;p20"/>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02" name="Google Shape;102;p20"/>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03" name="Google Shape;103;p20"/>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3</a:t>
              </a:r>
              <a:endParaRPr sz="1200">
                <a:solidFill>
                  <a:srgbClr val="C4820E"/>
                </a:solidFill>
                <a:latin typeface="IBM Plex Mono"/>
                <a:ea typeface="IBM Plex Mono"/>
                <a:cs typeface="IBM Plex Mono"/>
                <a:sym typeface="IBM Plex Mono"/>
              </a:endParaRPr>
            </a:p>
          </p:txBody>
        </p:sp>
        <p:sp>
          <p:nvSpPr>
            <p:cNvPr id="104" name="Google Shape;104;p20"/>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05" name="Google Shape;105;p20"/>
          <p:cNvCxnSpPr>
            <a:endCxn id="101"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06" name="Google Shape;106;p20"/>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07" name="Google Shape;107;p20"/>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08" name="Google Shape;108;p20"/>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114" name="Google Shape;114;p21"/>
          <p:cNvSpPr txBox="1"/>
          <p:nvPr>
            <p:ph idx="1" type="body"/>
          </p:nvPr>
        </p:nvSpPr>
        <p:spPr>
          <a:xfrm>
            <a:off x="311700" y="972025"/>
            <a:ext cx="52275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doSomething(x, arr);</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solidFill>
                <a:schemeClr val="accent3"/>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public void doSomething(int y, int[] other) {</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y = 9;</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other[2] = 4;</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115" name="Google Shape;115;p21"/>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16" name="Google Shape;116;p21"/>
          <p:cNvGrpSpPr/>
          <p:nvPr/>
        </p:nvGrpSpPr>
        <p:grpSpPr>
          <a:xfrm>
            <a:off x="7241275" y="1700250"/>
            <a:ext cx="1317600" cy="321900"/>
            <a:chOff x="5676500" y="1670325"/>
            <a:chExt cx="1317600" cy="321900"/>
          </a:xfrm>
        </p:grpSpPr>
        <p:sp>
          <p:nvSpPr>
            <p:cNvPr id="117" name="Google Shape;117;p21"/>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18" name="Google Shape;118;p21"/>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19" name="Google Shape;119;p21"/>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4</a:t>
              </a:r>
              <a:endParaRPr sz="1200">
                <a:solidFill>
                  <a:srgbClr val="C4820E"/>
                </a:solidFill>
                <a:latin typeface="IBM Plex Mono"/>
                <a:ea typeface="IBM Plex Mono"/>
                <a:cs typeface="IBM Plex Mono"/>
                <a:sym typeface="IBM Plex Mono"/>
              </a:endParaRPr>
            </a:p>
          </p:txBody>
        </p:sp>
        <p:sp>
          <p:nvSpPr>
            <p:cNvPr id="120" name="Google Shape;120;p21"/>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21" name="Google Shape;121;p21"/>
          <p:cNvCxnSpPr>
            <a:endCxn id="117"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22" name="Google Shape;122;p21"/>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23" name="Google Shape;123;p21"/>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24" name="Google Shape;124;p21"/>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
        <p:nvSpPr>
          <p:cNvPr id="125" name="Google Shape;125;p21"/>
          <p:cNvSpPr/>
          <p:nvPr/>
        </p:nvSpPr>
        <p:spPr>
          <a:xfrm>
            <a:off x="6579750" y="3224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sp>
        <p:nvSpPr>
          <p:cNvPr id="126" name="Google Shape;126;p21"/>
          <p:cNvSpPr/>
          <p:nvPr/>
        </p:nvSpPr>
        <p:spPr>
          <a:xfrm>
            <a:off x="6579750" y="2726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9</a:t>
            </a:r>
            <a:endParaRPr sz="1200">
              <a:solidFill>
                <a:srgbClr val="C4820E"/>
              </a:solidFill>
              <a:latin typeface="IBM Plex Mono"/>
              <a:ea typeface="IBM Plex Mono"/>
              <a:cs typeface="IBM Plex Mono"/>
              <a:sym typeface="IBM Plex Mono"/>
            </a:endParaRPr>
          </a:p>
        </p:txBody>
      </p:sp>
      <p:sp>
        <p:nvSpPr>
          <p:cNvPr id="127" name="Google Shape;127;p21"/>
          <p:cNvSpPr txBox="1"/>
          <p:nvPr/>
        </p:nvSpPr>
        <p:spPr>
          <a:xfrm>
            <a:off x="6287750" y="2713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y</a:t>
            </a:r>
            <a:endParaRPr>
              <a:latin typeface="IBM Plex Mono"/>
              <a:ea typeface="IBM Plex Mono"/>
              <a:cs typeface="IBM Plex Mono"/>
              <a:sym typeface="IBM Plex Mono"/>
            </a:endParaRPr>
          </a:p>
        </p:txBody>
      </p:sp>
      <p:sp>
        <p:nvSpPr>
          <p:cNvPr id="128" name="Google Shape;128;p21"/>
          <p:cNvSpPr txBox="1"/>
          <p:nvPr/>
        </p:nvSpPr>
        <p:spPr>
          <a:xfrm>
            <a:off x="5731325" y="3185100"/>
            <a:ext cx="82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other</a:t>
            </a:r>
            <a:endParaRPr>
              <a:latin typeface="IBM Plex Mono"/>
              <a:ea typeface="IBM Plex Mono"/>
              <a:cs typeface="IBM Plex Mono"/>
              <a:sym typeface="IBM Plex Mono"/>
            </a:endParaRPr>
          </a:p>
        </p:txBody>
      </p:sp>
      <p:cxnSp>
        <p:nvCxnSpPr>
          <p:cNvPr id="129" name="Google Shape;129;p21"/>
          <p:cNvCxnSpPr/>
          <p:nvPr/>
        </p:nvCxnSpPr>
        <p:spPr>
          <a:xfrm rot="-5400000">
            <a:off x="6309925" y="2444850"/>
            <a:ext cx="1358400" cy="513000"/>
          </a:xfrm>
          <a:prstGeom prst="curvedConnector3">
            <a:avLst>
              <a:gd fmla="val 253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