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mbers.ozemail.com.au/~macinnis/scifun/house.gi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businessinsider.com/how-does-googles-waymo-self-driving-car-work-graphic-2017-1" TargetMode="External"/><Relationship Id="rId3" Type="http://schemas.openxmlformats.org/officeDocument/2006/relationships/hyperlink" Target="https://twitter.com/sharifshameem/status/1282676454690451457?lang=e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3ad1dc4a7_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3ad1dc4a7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c3181dc4_0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3181dc4_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http://members.ozemail.com.au/~macinnis/scifun/house.gif</a:t>
            </a:r>
            <a:endParaRPr/>
          </a:p>
          <a:p>
            <a:pPr indent="0" lvl="0" marL="0" rtl="0" algn="l">
              <a:spcBef>
                <a:spcPts val="0"/>
              </a:spcBef>
              <a:spcAft>
                <a:spcPts val="0"/>
              </a:spcAft>
              <a:buNone/>
            </a:pPr>
            <a:r>
              <a:rPr lang="en"/>
              <a:t>Euler path: Must have exactly zero or two nodes of odd degree.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ec0a0e1c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ec0a0e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9741ac9d_1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9741ac9d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Freshman? Sophomore? Junior? Senior? Grad student? None of the above?</a:t>
            </a:r>
            <a:endParaRPr/>
          </a:p>
          <a:p>
            <a:pPr indent="0" lvl="0" marL="0" rtl="0" algn="l">
              <a:spcBef>
                <a:spcPts val="0"/>
              </a:spcBef>
              <a:spcAft>
                <a:spcPts val="0"/>
              </a:spcAft>
              <a:buNone/>
            </a:pPr>
            <a:r>
              <a:rPr lang="en"/>
              <a:t>CS Major? Intending to be a CS Major? Something else?</a:t>
            </a:r>
            <a:endParaRPr/>
          </a:p>
          <a:p>
            <a:pPr indent="0" lvl="0" marL="0" rtl="0" algn="l">
              <a:spcBef>
                <a:spcPts val="0"/>
              </a:spcBef>
              <a:spcAft>
                <a:spcPts val="0"/>
              </a:spcAft>
              <a:buNone/>
            </a:pPr>
            <a:r>
              <a:rPr lang="en"/>
              <a:t>61A? Java experience?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9741ac9d_1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9741ac9d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94a3814256_1_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94a381425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ec0a0e1c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ec0a0e1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9741ac9d_1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9741ac9d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minutes to reach this point (16 with new stuff)</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9741ac9d_1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9741ac9d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9741ac9d_3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9741ac9d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9741ac9d_3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9741ac9d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4d53bc28943b0dba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4d53bc28943b0dba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9741ac9d_3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9741ac9d_3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21245c8d_0_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21245c8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c3e5e0b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c3e5e0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21245c8d_0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21245c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9741ac9d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9741ac9d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21245c8d_0_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21245c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5e03be7f_1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5e03be7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9741ac9d_3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9741ac9d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9741ac9d_3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9741ac9d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26 minutes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e41229f32_8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e41229f32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95d4eef0_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95d4eef0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c3181dc4_0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c3181dc4_0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97e8bf9f_0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97e8bf9f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5f8eac95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5f8eac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f8eac95b_0_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f8eac9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a73b3863f_0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a73b3863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fbb042ab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fbb04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97e8bf9f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97e8bf9f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4d513203e6_0_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d513203e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c3181dc4_0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c3181dc4_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9741ac9d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9741ac9d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http://www.businessinsider.com/how-does-googles-waymo-self-driving-car-work-graphic-2017-1</a:t>
            </a:r>
            <a:endParaRPr/>
          </a:p>
          <a:p>
            <a:pPr indent="0" lvl="0" marL="0" rtl="0" algn="l">
              <a:spcBef>
                <a:spcPts val="0"/>
              </a:spcBef>
              <a:spcAft>
                <a:spcPts val="0"/>
              </a:spcAft>
              <a:buNone/>
            </a:pPr>
            <a:r>
              <a:rPr lang="en" u="sng">
                <a:solidFill>
                  <a:schemeClr val="hlink"/>
                </a:solidFill>
                <a:hlinkClick r:id="rId3"/>
              </a:rPr>
              <a:t>https://twitter.com/sharifshameem/status/1282676454690451457?lang=en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c3181dc4_0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3181dc4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66e3e1f2_0_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66e3e1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981f499b_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981f499b_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2"/>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3"/>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20" name="Google Shape;20;p4"/>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21" name="Google Shape;21;p4"/>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5"/>
          <p:cNvSpPr txBox="1"/>
          <p:nvPr>
            <p:ph type="title"/>
          </p:nvPr>
        </p:nvSpPr>
        <p:spPr>
          <a:xfrm>
            <a:off x="928950" y="2143050"/>
            <a:ext cx="7286100" cy="857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4" name="Shape 24"/>
        <p:cNvGrpSpPr/>
        <p:nvPr/>
      </p:nvGrpSpPr>
      <p:grpSpPr>
        <a:xfrm>
          <a:off x="0" y="0"/>
          <a:ext cx="0" cy="0"/>
          <a:chOff x="0" y="0"/>
          <a:chExt cx="0" cy="0"/>
        </a:xfrm>
      </p:grpSpPr>
      <p:sp>
        <p:nvSpPr>
          <p:cNvPr id="25" name="Google Shape;25;p6"/>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9"/>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2" name="Google Shape;32;p9"/>
          <p:cNvSpPr txBox="1"/>
          <p:nvPr>
            <p:ph idx="1" type="subTitle"/>
          </p:nvPr>
        </p:nvSpPr>
        <p:spPr>
          <a:xfrm>
            <a:off x="161925" y="29171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3000"/>
              <a:buFont typeface="Calibri"/>
              <a:buNone/>
              <a:defRPr b="0" i="0" sz="30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33" name="Google Shape;33;p9"/>
          <p:cNvCxnSpPr/>
          <p:nvPr/>
        </p:nvCxnSpPr>
        <p:spPr>
          <a:xfrm>
            <a:off x="290700" y="28216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10"/>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36" name="Google Shape;36;p10"/>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37" name="Google Shape;37;p10"/>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81000" lvl="0" marL="457200" rtl="0">
              <a:spcBef>
                <a:spcPts val="600"/>
              </a:spcBef>
              <a:spcAft>
                <a:spcPts val="0"/>
              </a:spcAft>
              <a:buSzPts val="2400"/>
              <a:buFont typeface="Calibri"/>
              <a:buChar char="●"/>
              <a:defRPr sz="2400">
                <a:latin typeface="Calibri"/>
                <a:ea typeface="Calibri"/>
                <a:cs typeface="Calibri"/>
                <a:sym typeface="Calibri"/>
              </a:defRPr>
            </a:lvl1pPr>
            <a:lvl2pPr indent="-368300" lvl="1" marL="914400" rtl="0">
              <a:spcBef>
                <a:spcPts val="0"/>
              </a:spcBef>
              <a:spcAft>
                <a:spcPts val="0"/>
              </a:spcAft>
              <a:buSzPts val="2200"/>
              <a:buFont typeface="Calibri"/>
              <a:buChar char="○"/>
              <a:defRPr sz="2200">
                <a:latin typeface="Calibri"/>
                <a:ea typeface="Calibri"/>
                <a:cs typeface="Calibri"/>
                <a:sym typeface="Calibri"/>
              </a:defRPr>
            </a:lvl2pPr>
            <a:lvl3pPr indent="-355600" lvl="2" marL="1371600" rtl="0">
              <a:spcBef>
                <a:spcPts val="0"/>
              </a:spcBef>
              <a:spcAft>
                <a:spcPts val="0"/>
              </a:spcAft>
              <a:buSzPts val="2000"/>
              <a:buFont typeface="Calibri"/>
              <a:buChar char="■"/>
              <a:defRPr sz="20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1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40" name="Google Shape;40;p11"/>
          <p:cNvSpPr txBox="1"/>
          <p:nvPr>
            <p:ph idx="1" type="body"/>
          </p:nvPr>
        </p:nvSpPr>
        <p:spPr>
          <a:xfrm>
            <a:off x="457200"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41" name="Google Shape;41;p11"/>
          <p:cNvSpPr txBox="1"/>
          <p:nvPr>
            <p:ph idx="2" type="body"/>
          </p:nvPr>
        </p:nvSpPr>
        <p:spPr>
          <a:xfrm>
            <a:off x="4692274" y="1200150"/>
            <a:ext cx="3994500" cy="3725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datastructur.es"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8" name="Google Shape;8;p1"/>
          <p:cNvPicPr preferRelativeResize="0"/>
          <p:nvPr/>
        </p:nvPicPr>
        <p:blipFill>
          <a:blip r:embed="rId1">
            <a:alphaModFix/>
          </a:blip>
          <a:stretch>
            <a:fillRect/>
          </a:stretch>
        </p:blipFill>
        <p:spPr>
          <a:xfrm>
            <a:off x="8686800" y="4983478"/>
            <a:ext cx="457200" cy="160022"/>
          </a:xfrm>
          <a:prstGeom prst="rect">
            <a:avLst/>
          </a:prstGeom>
          <a:noFill/>
          <a:ln>
            <a:noFill/>
          </a:ln>
        </p:spPr>
      </p:pic>
      <p:sp>
        <p:nvSpPr>
          <p:cNvPr id="9" name="Google Shape;9;p1"/>
          <p:cNvSpPr txBox="1"/>
          <p:nvPr/>
        </p:nvSpPr>
        <p:spPr>
          <a:xfrm>
            <a:off x="8578500" y="4793875"/>
            <a:ext cx="655200" cy="2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rgbClr val="1155CC"/>
                </a:solidFill>
                <a:latin typeface="Calibri"/>
                <a:ea typeface="Calibri"/>
                <a:cs typeface="Calibri"/>
                <a:sym typeface="Calibri"/>
                <a:hlinkClick r:id="rId2">
                  <a:extLst>
                    <a:ext uri="{A12FA001-AC4F-418D-AE19-62706E023703}">
                      <ahyp:hlinkClr val="tx"/>
                    </a:ext>
                  </a:extLst>
                </a:hlinkClick>
              </a:rPr>
              <a:t>datastructur.es</a:t>
            </a:r>
            <a:endParaRPr sz="600">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sp>
        <p:nvSpPr>
          <p:cNvPr id="28" name="Google Shape;28;p8"/>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9" name="Google Shape;29;p8"/>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datastructur.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mailto:hug@cs.berkeley.edu"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www.youtube.com/watch?v=OVtnnIifaU8" TargetMode="External"/><Relationship Id="rId4" Type="http://schemas.openxmlformats.org/officeDocument/2006/relationships/image" Target="../media/image17.jpg"/><Relationship Id="rId5" Type="http://schemas.openxmlformats.org/officeDocument/2006/relationships/hyperlink" Target="http://www.youtube.com/watch?v=12lSScKSx20" TargetMode="External"/><Relationship Id="rId6"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datastructur.es" TargetMode="External"/><Relationship Id="rId4" Type="http://schemas.openxmlformats.org/officeDocument/2006/relationships/hyperlink" Target="https://edstem.org/us/courses/25377/discussion/" TargetMode="External"/><Relationship Id="rId5" Type="http://schemas.openxmlformats.org/officeDocument/2006/relationships/hyperlink" Target="https://joshhug.gitbooks.io/hug61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mailto:cs61b@berkeley.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atastructur.e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fa22.datastructur.es/about.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twitter.com/sharifshameem/status/1282676454690451457" TargetMode="External"/><Relationship Id="rId6" Type="http://schemas.openxmlformats.org/officeDocument/2006/relationships/image" Target="../media/image14.png"/><Relationship Id="rId7" Type="http://schemas.openxmlformats.org/officeDocument/2006/relationships/hyperlink" Target="http://twitter.com/sharifshameem/status/128267645469045145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www.youtube.com/watch?v=-ZcEDqyMbFw" TargetMode="Externa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www.youtube.com/watch?v=BIjj3Qcmbf4" TargetMode="External"/><Relationship Id="rId5" Type="http://schemas.openxmlformats.org/officeDocument/2006/relationships/image" Target="../media/image2.jpg"/><Relationship Id="rId6" Type="http://schemas.openxmlformats.org/officeDocument/2006/relationships/hyperlink" Target="http://www.youtube.com/watch?v=pp1NWRDl0pI" TargetMode="External"/><Relationship Id="rId7"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Note for those Stumbling on these Slides (Hi!)</a:t>
            </a:r>
            <a:endParaRPr/>
          </a:p>
        </p:txBody>
      </p:sp>
      <p:sp>
        <p:nvSpPr>
          <p:cNvPr id="52" name="Google Shape;52;p1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These lecture slides are not intended as written reference materials. </a:t>
            </a:r>
            <a:endParaRPr/>
          </a:p>
          <a:p>
            <a:pPr indent="-355600" lvl="1" marL="914400" rtl="0" algn="l">
              <a:spcBef>
                <a:spcPts val="0"/>
              </a:spcBef>
              <a:spcAft>
                <a:spcPts val="0"/>
              </a:spcAft>
              <a:buSzPts val="2000"/>
              <a:buChar char="○"/>
            </a:pPr>
            <a:r>
              <a:rPr lang="en"/>
              <a:t>Just reading them probably won’t be very educational.</a:t>
            </a:r>
            <a:endParaRPr/>
          </a:p>
          <a:p>
            <a:pPr indent="0" lvl="0" marL="457200" rtl="0" algn="l">
              <a:spcBef>
                <a:spcPts val="600"/>
              </a:spcBef>
              <a:spcAft>
                <a:spcPts val="0"/>
              </a:spcAft>
              <a:buNone/>
            </a:pPr>
            <a:r>
              <a:t/>
            </a:r>
            <a:endParaRPr/>
          </a:p>
          <a:p>
            <a:pPr indent="-355600" lvl="0" marL="457200" rtl="0" algn="l">
              <a:spcBef>
                <a:spcPts val="600"/>
              </a:spcBef>
              <a:spcAft>
                <a:spcPts val="0"/>
              </a:spcAft>
              <a:buSzPts val="2000"/>
              <a:buChar char="●"/>
            </a:pPr>
            <a:r>
              <a:rPr lang="en"/>
              <a:t>Best used in combination with webcasts and source code references.</a:t>
            </a:r>
            <a:endParaRPr/>
          </a:p>
          <a:p>
            <a:pPr indent="-355600" lvl="1" marL="914400" rtl="0" algn="l">
              <a:spcBef>
                <a:spcPts val="0"/>
              </a:spcBef>
              <a:spcAft>
                <a:spcPts val="0"/>
              </a:spcAft>
              <a:buSzPts val="2000"/>
              <a:buChar char="○"/>
            </a:pPr>
            <a:r>
              <a:rPr lang="en"/>
              <a:t>See (Video) and (Code) links under each lecture: </a:t>
            </a:r>
            <a:r>
              <a:rPr lang="en" u="sng">
                <a:solidFill>
                  <a:schemeClr val="hlink"/>
                </a:solidFill>
                <a:hlinkClick r:id="rId3"/>
              </a:rPr>
              <a:t>http://datastructur.es</a:t>
            </a:r>
            <a:endParaRPr/>
          </a:p>
          <a:p>
            <a:pPr indent="0" lvl="0" marL="0" rtl="0" algn="l">
              <a:spcBef>
                <a:spcPts val="600"/>
              </a:spcBef>
              <a:spcAft>
                <a:spcPts val="0"/>
              </a:spcAft>
              <a:buNone/>
            </a:pPr>
            <a:r>
              <a:t/>
            </a:r>
            <a:endParaRPr/>
          </a:p>
          <a:p>
            <a:pPr indent="-355600" lvl="0" marL="457200" rtl="0" algn="l">
              <a:spcBef>
                <a:spcPts val="600"/>
              </a:spcBef>
              <a:spcAft>
                <a:spcPts val="0"/>
              </a:spcAft>
              <a:buSzPts val="2000"/>
              <a:buChar char="●"/>
            </a:pPr>
            <a:r>
              <a:rPr lang="en"/>
              <a:t>For 2 PM attendees: If the last ten minutes felt too fast, the recording (linked later tonight) will do the programming exercise at a comprehensible pace.</a:t>
            </a:r>
            <a:endParaRPr/>
          </a:p>
          <a:p>
            <a:pPr indent="0" lvl="0" marL="0" rtl="0" algn="l">
              <a:spcBef>
                <a:spcPts val="6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pic>
        <p:nvPicPr>
          <p:cNvPr id="121" name="Google Shape;121;p24"/>
          <p:cNvPicPr preferRelativeResize="0"/>
          <p:nvPr/>
        </p:nvPicPr>
        <p:blipFill>
          <a:blip r:embed="rId3">
            <a:alphaModFix/>
          </a:blip>
          <a:stretch>
            <a:fillRect/>
          </a:stretch>
        </p:blipFill>
        <p:spPr>
          <a:xfrm>
            <a:off x="878825" y="1387900"/>
            <a:ext cx="1859600" cy="2649750"/>
          </a:xfrm>
          <a:prstGeom prst="rect">
            <a:avLst/>
          </a:prstGeom>
          <a:noFill/>
          <a:ln>
            <a:noFill/>
          </a:ln>
        </p:spPr>
      </p:pic>
      <p:sp>
        <p:nvSpPr>
          <p:cNvPr id="122" name="Google Shape;122;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As an end unto itself.</a:t>
            </a:r>
            <a:endParaRPr sz="2000"/>
          </a:p>
        </p:txBody>
      </p:sp>
      <p:pic>
        <p:nvPicPr>
          <p:cNvPr id="123" name="Google Shape;123;p24"/>
          <p:cNvPicPr preferRelativeResize="0"/>
          <p:nvPr/>
        </p:nvPicPr>
        <p:blipFill>
          <a:blip r:embed="rId4">
            <a:alphaModFix/>
          </a:blip>
          <a:stretch>
            <a:fillRect/>
          </a:stretch>
        </p:blipFill>
        <p:spPr>
          <a:xfrm>
            <a:off x="5237422" y="909463"/>
            <a:ext cx="2049303" cy="1615000"/>
          </a:xfrm>
          <a:prstGeom prst="rect">
            <a:avLst/>
          </a:prstGeom>
          <a:noFill/>
          <a:ln>
            <a:noFill/>
          </a:ln>
        </p:spPr>
      </p:pic>
      <p:pic>
        <p:nvPicPr>
          <p:cNvPr id="124" name="Google Shape;124;p24"/>
          <p:cNvPicPr preferRelativeResize="0"/>
          <p:nvPr/>
        </p:nvPicPr>
        <p:blipFill>
          <a:blip r:embed="rId5">
            <a:alphaModFix/>
          </a:blip>
          <a:stretch>
            <a:fillRect/>
          </a:stretch>
        </p:blipFill>
        <p:spPr>
          <a:xfrm>
            <a:off x="3890317" y="2846125"/>
            <a:ext cx="2219958" cy="1773500"/>
          </a:xfrm>
          <a:prstGeom prst="rect">
            <a:avLst/>
          </a:prstGeom>
          <a:noFill/>
          <a:ln>
            <a:noFill/>
          </a:ln>
        </p:spPr>
      </p:pic>
      <p:pic>
        <p:nvPicPr>
          <p:cNvPr id="125" name="Google Shape;125;p24"/>
          <p:cNvPicPr preferRelativeResize="0"/>
          <p:nvPr/>
        </p:nvPicPr>
        <p:blipFill>
          <a:blip r:embed="rId6">
            <a:alphaModFix/>
          </a:blip>
          <a:stretch>
            <a:fillRect/>
          </a:stretch>
        </p:blipFill>
        <p:spPr>
          <a:xfrm>
            <a:off x="6713700" y="2913151"/>
            <a:ext cx="2049300" cy="1639436"/>
          </a:xfrm>
          <a:prstGeom prst="rect">
            <a:avLst/>
          </a:prstGeom>
          <a:noFill/>
          <a:ln>
            <a:noFill/>
          </a:ln>
        </p:spPr>
      </p:pic>
      <p:sp>
        <p:nvSpPr>
          <p:cNvPr id="126" name="Google Shape;126;p24"/>
          <p:cNvSpPr txBox="1"/>
          <p:nvPr/>
        </p:nvSpPr>
        <p:spPr>
          <a:xfrm>
            <a:off x="166800" y="4094800"/>
            <a:ext cx="3605100" cy="9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Possible to draw without picking up pencil or going back over any lines.</a:t>
            </a:r>
            <a:endParaRPr/>
          </a:p>
        </p:txBody>
      </p:sp>
      <p:sp>
        <p:nvSpPr>
          <p:cNvPr id="127" name="Google Shape;127;p24"/>
          <p:cNvSpPr txBox="1"/>
          <p:nvPr/>
        </p:nvSpPr>
        <p:spPr>
          <a:xfrm>
            <a:off x="7248525" y="4533900"/>
            <a:ext cx="11145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Impossible.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for You</a:t>
            </a:r>
            <a:endParaRPr/>
          </a:p>
        </p:txBody>
      </p:sp>
      <p:sp>
        <p:nvSpPr>
          <p:cNvPr id="133" name="Google Shape;133;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What do you hope / expect to learn from this class? Why are you taking it?</a:t>
            </a:r>
            <a:endParaRPr/>
          </a:p>
          <a:p>
            <a:pPr indent="-355600" lvl="0" marL="457200" marR="0" rtl="0" algn="l">
              <a:lnSpc>
                <a:spcPct val="100000"/>
              </a:lnSpc>
              <a:spcBef>
                <a:spcPts val="600"/>
              </a:spcBef>
              <a:spcAft>
                <a:spcPts val="0"/>
              </a:spcAft>
              <a:buSzPts val="2000"/>
              <a:buChar char="●"/>
            </a:pPr>
            <a:r>
              <a:rPr lang="en"/>
              <a:t>Requirement for the major.</a:t>
            </a:r>
            <a:endParaRPr/>
          </a:p>
          <a:p>
            <a:pPr indent="-355600" lvl="0" marL="457200" marR="0" rtl="0" algn="l">
              <a:lnSpc>
                <a:spcPct val="100000"/>
              </a:lnSpc>
              <a:spcBef>
                <a:spcPts val="0"/>
              </a:spcBef>
              <a:spcAft>
                <a:spcPts val="0"/>
              </a:spcAft>
              <a:buSzPts val="2000"/>
              <a:buChar char="●"/>
            </a:pPr>
            <a:r>
              <a:rPr lang="en"/>
              <a:t>Intro to application.</a:t>
            </a:r>
            <a:endParaRPr/>
          </a:p>
          <a:p>
            <a:pPr indent="-355600" lvl="0" marL="457200" marR="0" rtl="0" algn="l">
              <a:lnSpc>
                <a:spcPct val="100000"/>
              </a:lnSpc>
              <a:spcBef>
                <a:spcPts val="0"/>
              </a:spcBef>
              <a:spcAft>
                <a:spcPts val="0"/>
              </a:spcAft>
              <a:buSzPts val="2000"/>
              <a:buChar char="●"/>
            </a:pPr>
            <a:r>
              <a:rPr lang="en"/>
              <a:t>For fun.</a:t>
            </a:r>
            <a:endParaRPr/>
          </a:p>
          <a:p>
            <a:pPr indent="-355600" lvl="0" marL="457200" marR="0" rtl="0" algn="l">
              <a:lnSpc>
                <a:spcPct val="100000"/>
              </a:lnSpc>
              <a:spcBef>
                <a:spcPts val="0"/>
              </a:spcBef>
              <a:spcAft>
                <a:spcPts val="0"/>
              </a:spcAft>
              <a:buSzPts val="2000"/>
              <a:buChar char="●"/>
            </a:pPr>
            <a:r>
              <a:rPr lang="en"/>
              <a:t>Learn Java.</a:t>
            </a:r>
            <a:endParaRPr/>
          </a:p>
          <a:p>
            <a:pPr indent="-355600" lvl="0" marL="457200" marR="0" rtl="0" algn="l">
              <a:lnSpc>
                <a:spcPct val="100000"/>
              </a:lnSpc>
              <a:spcBef>
                <a:spcPts val="0"/>
              </a:spcBef>
              <a:spcAft>
                <a:spcPts val="0"/>
              </a:spcAft>
              <a:buSzPts val="2000"/>
              <a:buChar char="●"/>
            </a:pPr>
            <a:r>
              <a:rPr lang="en"/>
              <a:t>immersive websites - this is an </a:t>
            </a:r>
            <a:r>
              <a:rPr lang="en"/>
              <a:t>interesting</a:t>
            </a:r>
            <a:r>
              <a:rPr lang="en"/>
              <a:t> one, because we won’t learn this at all, however we will learn a set of practices so that when youg et ot building websites, your project doesn’t collapse under its own complexity.</a:t>
            </a:r>
            <a:endParaRPr/>
          </a:p>
          <a:p>
            <a:pPr indent="-355600" lvl="1" marL="914400" marR="0" rtl="0" algn="l">
              <a:lnSpc>
                <a:spcPct val="100000"/>
              </a:lnSpc>
              <a:spcBef>
                <a:spcPts val="0"/>
              </a:spcBef>
              <a:spcAft>
                <a:spcPts val="0"/>
              </a:spcAft>
              <a:buSzPts val="2000"/>
              <a:buChar char="○"/>
            </a:pPr>
            <a:r>
              <a:rPr lang="en"/>
              <a:t>You shuold learn TypeScript it is a good language.</a:t>
            </a:r>
            <a:endParaRPr/>
          </a:p>
          <a:p>
            <a:pPr indent="-355600" lvl="0" marL="457200" marR="0" rtl="0" algn="l">
              <a:lnSpc>
                <a:spcPct val="100000"/>
              </a:lnSpc>
              <a:spcBef>
                <a:spcPts val="0"/>
              </a:spcBef>
              <a:spcAft>
                <a:spcPts val="0"/>
              </a:spcAft>
              <a:buSzPts val="2000"/>
              <a:buChar char="●"/>
            </a:pPr>
            <a:r>
              <a:rPr lang="en"/>
              <a:t>Designing a Database (though 186 the direct succesosr to this </a:t>
            </a:r>
            <a:r>
              <a:rPr lang="en"/>
              <a:t>class</a:t>
            </a:r>
            <a:r>
              <a:rPr lang="en"/>
              <a:t> is where you’ll really learn this)</a:t>
            </a:r>
            <a:endParaRPr/>
          </a:p>
          <a:p>
            <a:pPr indent="-355600" lvl="0" marL="457200" marR="0" rtl="0" algn="l">
              <a:lnSpc>
                <a:spcPct val="100000"/>
              </a:lnSpc>
              <a:spcBef>
                <a:spcPts val="0"/>
              </a:spcBef>
              <a:spcAft>
                <a:spcPts val="0"/>
              </a:spcAft>
              <a:buSzPts val="2000"/>
              <a:buChar char="●"/>
            </a:pPr>
            <a:r>
              <a:rPr lang="en"/>
              <a:t>Useful for jobs.</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You?</a:t>
            </a:r>
            <a:endParaRPr/>
          </a:p>
        </p:txBody>
      </p:sp>
      <p:sp>
        <p:nvSpPr>
          <p:cNvPr id="139" name="Google Shape;139;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(Note to Zoom Viewers, in the future I’ll be using Google Forms when asking questions out loud, but for today, I’m just asking the in person folks for a show of hands).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a:t>
            </a:r>
            <a:endParaRPr/>
          </a:p>
        </p:txBody>
      </p:sp>
      <p:sp>
        <p:nvSpPr>
          <p:cNvPr id="145" name="Google Shape;145;p27"/>
          <p:cNvSpPr txBox="1"/>
          <p:nvPr>
            <p:ph idx="1" type="body"/>
          </p:nvPr>
        </p:nvSpPr>
        <p:spPr>
          <a:xfrm>
            <a:off x="166800" y="435400"/>
            <a:ext cx="8650500" cy="4259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Instructor: Josh Hug (me)      </a:t>
            </a:r>
            <a:r>
              <a:rPr lang="en" sz="1800" u="sng">
                <a:solidFill>
                  <a:schemeClr val="hlink"/>
                </a:solidFill>
                <a:hlinkClick r:id="rId3"/>
              </a:rPr>
              <a:t>hug@cs.berkeley.edu</a:t>
            </a:r>
            <a:r>
              <a:rPr lang="en" sz="1800"/>
              <a:t>     779 Soda</a:t>
            </a:r>
            <a:endParaRPr sz="1800"/>
          </a:p>
          <a:p>
            <a:pPr indent="0" lvl="0" marL="0" rtl="0" algn="l">
              <a:spcBef>
                <a:spcPts val="600"/>
              </a:spcBef>
              <a:spcAft>
                <a:spcPts val="0"/>
              </a:spcAft>
              <a:buNone/>
            </a:pPr>
            <a:r>
              <a:rPr lang="en" sz="1800"/>
              <a:t>GSIs: </a:t>
            </a:r>
            <a:endParaRPr sz="1800"/>
          </a:p>
          <a:p>
            <a:pPr indent="-330200" lvl="0" marL="457200" rtl="0" algn="l">
              <a:spcBef>
                <a:spcPts val="600"/>
              </a:spcBef>
              <a:spcAft>
                <a:spcPts val="0"/>
              </a:spcAft>
              <a:buSzPts val="1600"/>
              <a:buChar char="●"/>
            </a:pPr>
            <a:r>
              <a:rPr lang="en" sz="1600"/>
              <a:t>Full time</a:t>
            </a:r>
            <a:endParaRPr sz="1600"/>
          </a:p>
          <a:p>
            <a:pPr indent="-330200" lvl="1" marL="914400" rtl="0" algn="l">
              <a:spcBef>
                <a:spcPts val="0"/>
              </a:spcBef>
              <a:spcAft>
                <a:spcPts val="0"/>
              </a:spcAft>
              <a:buSzPts val="1600"/>
              <a:buChar char="○"/>
            </a:pPr>
            <a:r>
              <a:rPr lang="en" sz="1600"/>
              <a:t>Ethan Ordentlich, Jedidiah Tsang, Sreevidya Ganga, Alex Schedel, Allen Gu, Anton Zabreyko, Aram Kazorian, Crystal Wang, Nandini Singh, Shreyas Kompalli, Todd Yu, Zephyr Barkan</a:t>
            </a:r>
            <a:endParaRPr sz="1600"/>
          </a:p>
          <a:p>
            <a:pPr indent="-330200" lvl="0" marL="457200" rtl="0" algn="l">
              <a:spcBef>
                <a:spcPts val="0"/>
              </a:spcBef>
              <a:spcAft>
                <a:spcPts val="0"/>
              </a:spcAft>
              <a:buSzPts val="1600"/>
              <a:buChar char="●"/>
            </a:pPr>
            <a:r>
              <a:rPr lang="en" sz="1600"/>
              <a:t>Part time</a:t>
            </a:r>
            <a:endParaRPr sz="1600"/>
          </a:p>
          <a:p>
            <a:pPr indent="-330200" lvl="1" marL="914400" rtl="0" algn="l">
              <a:spcBef>
                <a:spcPts val="0"/>
              </a:spcBef>
              <a:spcAft>
                <a:spcPts val="0"/>
              </a:spcAft>
              <a:buSzPts val="1600"/>
              <a:buChar char="○"/>
            </a:pPr>
            <a:r>
              <a:rPr lang="en" sz="1600"/>
              <a:t>Alexander Lew, Angelina Songco, Anish Bajaj, Claire Lee, David Lee, Dominic Conricode, Edward Park, Jasmine Lin, Kyle Zhang, Lucy Lu, Noah Adhikari, Richa Kotni, Ryan Nuqui, Sadia Qureshi, Samuel Berkun, Sherry Fan, Shreyas Kallingal, Ted Lin</a:t>
            </a:r>
            <a:endParaRPr sz="1600"/>
          </a:p>
          <a:p>
            <a:pPr indent="-330200" lvl="0" marL="457200" rtl="0" algn="l">
              <a:spcBef>
                <a:spcPts val="0"/>
              </a:spcBef>
              <a:spcAft>
                <a:spcPts val="0"/>
              </a:spcAft>
              <a:buSzPts val="1600"/>
              <a:buChar char="●"/>
            </a:pPr>
            <a:r>
              <a:rPr lang="en" sz="1600"/>
              <a:t>We will also have a large number of academic interns (300 applications so far!)</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Who Are We? (continued)</a:t>
            </a:r>
            <a:endParaRPr/>
          </a:p>
        </p:txBody>
      </p:sp>
      <p:sp>
        <p:nvSpPr>
          <p:cNvPr id="151" name="Google Shape;151;p28"/>
          <p:cNvSpPr txBox="1"/>
          <p:nvPr>
            <p:ph idx="1" type="body"/>
          </p:nvPr>
        </p:nvSpPr>
        <p:spPr>
          <a:xfrm>
            <a:off x="243000" y="556500"/>
            <a:ext cx="2085000" cy="4153800"/>
          </a:xfrm>
          <a:prstGeom prst="rect">
            <a:avLst/>
          </a:prstGeom>
        </p:spPr>
        <p:txBody>
          <a:bodyPr anchorCtr="0" anchor="t" bIns="91425" lIns="91425" spcFirstLastPara="1" rIns="91425" wrap="square" tIns="91425">
            <a:noAutofit/>
          </a:bodyPr>
          <a:lstStyle/>
          <a:p>
            <a:pPr indent="0" lvl="0" marL="0" rtl="0" algn="l">
              <a:lnSpc>
                <a:spcPct val="200000"/>
              </a:lnSpc>
              <a:spcBef>
                <a:spcPts val="600"/>
              </a:spcBef>
              <a:spcAft>
                <a:spcPts val="0"/>
              </a:spcAft>
              <a:buNone/>
            </a:pPr>
            <a:r>
              <a:rPr lang="en" sz="1700"/>
              <a:t>Academic interns:</a:t>
            </a:r>
            <a:endParaRPr sz="1700"/>
          </a:p>
          <a:p>
            <a:pPr indent="0" lvl="0" marL="0" rtl="0" algn="l">
              <a:lnSpc>
                <a:spcPct val="200000"/>
              </a:lnSpc>
              <a:spcBef>
                <a:spcPts val="600"/>
              </a:spcBef>
              <a:spcAft>
                <a:spcPts val="0"/>
              </a:spcAft>
              <a:buNone/>
            </a:pPr>
            <a:r>
              <a:rPr lang="en" sz="1000">
                <a:solidFill>
                  <a:srgbClr val="000000"/>
                </a:solidFill>
                <a:latin typeface="Arial"/>
                <a:ea typeface="Arial"/>
                <a:cs typeface="Arial"/>
                <a:sym typeface="Arial"/>
              </a:rPr>
              <a:t>Add Once Names Are Available</a:t>
            </a:r>
            <a:endParaRPr sz="1200"/>
          </a:p>
        </p:txBody>
      </p:sp>
      <p:sp>
        <p:nvSpPr>
          <p:cNvPr id="152" name="Google Shape;152;p28"/>
          <p:cNvSpPr txBox="1"/>
          <p:nvPr/>
        </p:nvSpPr>
        <p:spPr>
          <a:xfrm>
            <a:off x="2328000" y="648050"/>
            <a:ext cx="2651100" cy="18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txBox="1"/>
          <p:nvPr/>
        </p:nvSpPr>
        <p:spPr>
          <a:xfrm>
            <a:off x="4365725" y="648050"/>
            <a:ext cx="16872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txBox="1"/>
          <p:nvPr/>
        </p:nvSpPr>
        <p:spPr>
          <a:xfrm>
            <a:off x="5116200" y="694650"/>
            <a:ext cx="1495500" cy="9969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t/>
            </a:r>
            <a:endParaRPr sz="1200">
              <a:solidFill>
                <a:schemeClr val="dk1"/>
              </a:solidFill>
              <a:latin typeface="Calibri"/>
              <a:ea typeface="Calibri"/>
              <a:cs typeface="Calibri"/>
              <a:sym typeface="Calibri"/>
            </a:endParaRPr>
          </a:p>
          <a:p>
            <a:pPr indent="0" lvl="0" marL="0" rtl="0" algn="l">
              <a:spcBef>
                <a:spcPts val="600"/>
              </a:spcBef>
              <a:spcAft>
                <a:spcPts val="0"/>
              </a:spcAft>
              <a:buNone/>
            </a:pP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155" name="Google Shape;155;p28"/>
          <p:cNvSpPr txBox="1"/>
          <p:nvPr/>
        </p:nvSpPr>
        <p:spPr>
          <a:xfrm>
            <a:off x="6474800" y="648050"/>
            <a:ext cx="1358400" cy="9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59" name="Shape 159"/>
        <p:cNvGrpSpPr/>
        <p:nvPr/>
      </p:nvGrpSpPr>
      <p:grpSpPr>
        <a:xfrm>
          <a:off x="0" y="0"/>
          <a:ext cx="0" cy="0"/>
          <a:chOff x="0" y="0"/>
          <a:chExt cx="0" cy="0"/>
        </a:xfrm>
      </p:grpSpPr>
      <p:sp>
        <p:nvSpPr>
          <p:cNvPr id="160" name="Google Shape;160;p29"/>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Learning Philosophy</a:t>
            </a:r>
            <a:endParaRPr sz="4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1081250" y="31530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Manner in Which Learning Occurs (TMWLO)</a:t>
            </a:r>
            <a:endParaRPr/>
          </a:p>
        </p:txBody>
      </p:sp>
      <p:pic>
        <p:nvPicPr>
          <p:cNvPr descr="it does look like he's had a few drinks, and it was the first time ever on the machine. there is plenty of suck to go around." id="166" name="Google Shape;166;p30" title="one dude doing the dance dance revolution for the first time">
            <a:hlinkClick r:id="rId3"/>
          </p:cNvPr>
          <p:cNvPicPr preferRelativeResize="0"/>
          <p:nvPr/>
        </p:nvPicPr>
        <p:blipFill>
          <a:blip r:embed="rId4">
            <a:alphaModFix/>
          </a:blip>
          <a:stretch>
            <a:fillRect/>
          </a:stretch>
        </p:blipFill>
        <p:spPr>
          <a:xfrm>
            <a:off x="83225" y="1466500"/>
            <a:ext cx="4572000" cy="3429000"/>
          </a:xfrm>
          <a:prstGeom prst="rect">
            <a:avLst/>
          </a:prstGeom>
          <a:noFill/>
          <a:ln>
            <a:noFill/>
          </a:ln>
        </p:spPr>
      </p:pic>
      <p:pic>
        <p:nvPicPr>
          <p:cNvPr descr="DanceDanceRevolution&#10;PARANOiA REVOLUTION&#10;CHALLENGE DOUBLE&#10;player name:TAKASKE-&#10;&#10;----Option----&#10;x1.5&#10;MIRROR&#10;RAINBOW&#10;CLASSICC&#10;DARKEST&#10;-----------------&#10;&#10;March.24.2013&#10;HAP'1 GAME CITTA UNO(Nishi-Urawa)&#10;Saitama Sakura-Ku Saitama (JAPAN)" id="167" name="Google Shape;167;p30" title="PARANOiA Revolution CHALLENGE DOUBLE &quot;A&quot;RANK TAKASKE-/DDR_JAPAN DDR">
            <a:hlinkClick r:id="rId5"/>
          </p:cNvPr>
          <p:cNvPicPr preferRelativeResize="0"/>
          <p:nvPr/>
        </p:nvPicPr>
        <p:blipFill>
          <a:blip r:embed="rId6">
            <a:alphaModFix/>
          </a:blip>
          <a:stretch>
            <a:fillRect/>
          </a:stretch>
        </p:blipFill>
        <p:spPr>
          <a:xfrm>
            <a:off x="4450475" y="1466500"/>
            <a:ext cx="4572000" cy="342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TMWLO</a:t>
            </a:r>
            <a:endParaRPr/>
          </a:p>
        </p:txBody>
      </p:sp>
      <p:sp>
        <p:nvSpPr>
          <p:cNvPr id="173" name="Google Shape;173;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Small minority of your learning: </a:t>
            </a:r>
            <a:endParaRPr/>
          </a:p>
          <a:p>
            <a:pPr indent="-355600" lvl="0" marL="457200" rtl="0" algn="l">
              <a:spcBef>
                <a:spcPts val="600"/>
              </a:spcBef>
              <a:spcAft>
                <a:spcPts val="0"/>
              </a:spcAft>
              <a:buSzPts val="2000"/>
              <a:buChar char="●"/>
            </a:pPr>
            <a:r>
              <a:rPr b="1" lang="en"/>
              <a:t>Introdu</a:t>
            </a:r>
            <a:r>
              <a:rPr b="1" lang="en"/>
              <a:t>ction to new material</a:t>
            </a:r>
            <a:r>
              <a:rPr lang="en"/>
              <a:t>: Lectures / reading.</a:t>
            </a:r>
            <a:endParaRPr/>
          </a:p>
          <a:p>
            <a:pPr indent="0" lvl="0" marL="0" rtl="0" algn="l">
              <a:spcBef>
                <a:spcPts val="600"/>
              </a:spcBef>
              <a:spcAft>
                <a:spcPts val="0"/>
              </a:spcAft>
              <a:buNone/>
            </a:pPr>
            <a:br>
              <a:rPr lang="en"/>
            </a:br>
            <a:r>
              <a:rPr lang="en"/>
              <a:t>The vast majority of your learning: </a:t>
            </a:r>
            <a:endParaRPr/>
          </a:p>
          <a:p>
            <a:pPr indent="-355600" lvl="0" marL="457200" rtl="0" algn="l">
              <a:spcBef>
                <a:spcPts val="600"/>
              </a:spcBef>
              <a:spcAft>
                <a:spcPts val="0"/>
              </a:spcAft>
              <a:buSzPts val="2000"/>
              <a:buChar char="●"/>
            </a:pPr>
            <a:r>
              <a:rPr b="1" lang="en"/>
              <a:t>Theory</a:t>
            </a:r>
            <a:r>
              <a:rPr lang="en"/>
              <a:t>: Discussion sections, study guides, theory homework.</a:t>
            </a:r>
            <a:endParaRPr/>
          </a:p>
          <a:p>
            <a:pPr indent="-355600" lvl="0" marL="457200" rtl="0" algn="l">
              <a:spcBef>
                <a:spcPts val="0"/>
              </a:spcBef>
              <a:spcAft>
                <a:spcPts val="0"/>
              </a:spcAft>
              <a:buSzPts val="2000"/>
              <a:buChar char="●"/>
            </a:pPr>
            <a:r>
              <a:rPr b="1" lang="en"/>
              <a:t>Programming, Tool Usage, Problem Decomposition: </a:t>
            </a:r>
            <a:r>
              <a:rPr lang="en"/>
              <a:t>Labs, coding HW, projects.</a:t>
            </a:r>
            <a:endParaRPr/>
          </a:p>
          <a:p>
            <a:pPr indent="-355600" lvl="0" marL="457200" rtl="0" algn="l">
              <a:spcBef>
                <a:spcPts val="0"/>
              </a:spcBef>
              <a:spcAft>
                <a:spcPts val="0"/>
              </a:spcAft>
              <a:buSzPts val="2000"/>
              <a:buChar char="●"/>
            </a:pPr>
            <a:r>
              <a:rPr b="1" lang="en"/>
              <a:t>Design: </a:t>
            </a:r>
            <a:r>
              <a:rPr lang="en"/>
              <a:t>Projects 2 and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177" name="Shape 177"/>
        <p:cNvGrpSpPr/>
        <p:nvPr/>
      </p:nvGrpSpPr>
      <p:grpSpPr>
        <a:xfrm>
          <a:off x="0" y="0"/>
          <a:ext cx="0" cy="0"/>
          <a:chOff x="0" y="0"/>
          <a:chExt cx="0" cy="0"/>
        </a:xfrm>
      </p:grpSpPr>
      <p:sp>
        <p:nvSpPr>
          <p:cNvPr id="178" name="Google Shape;178;p32"/>
          <p:cNvSpPr txBox="1"/>
          <p:nvPr>
            <p:ph type="title"/>
          </p:nvPr>
        </p:nvSpPr>
        <p:spPr>
          <a:xfrm>
            <a:off x="525150" y="1959900"/>
            <a:ext cx="8093700" cy="12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Course Logistics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2" name="Shape 182"/>
        <p:cNvGrpSpPr/>
        <p:nvPr/>
      </p:nvGrpSpPr>
      <p:grpSpPr>
        <a:xfrm>
          <a:off x="0" y="0"/>
          <a:ext cx="0" cy="0"/>
          <a:chOff x="0" y="0"/>
          <a:chExt cx="0" cy="0"/>
        </a:xfrm>
      </p:grpSpPr>
      <p:sp>
        <p:nvSpPr>
          <p:cNvPr id="183" name="Google Shape;183;p3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Places to Get Information</a:t>
            </a:r>
            <a:endParaRPr/>
          </a:p>
        </p:txBody>
      </p:sp>
      <p:sp>
        <p:nvSpPr>
          <p:cNvPr id="184" name="Google Shape;184;p3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Official Course Resources</a:t>
            </a:r>
            <a:endParaRPr/>
          </a:p>
          <a:p>
            <a:pPr indent="-355600" lvl="0" marL="457200" rtl="0" algn="l">
              <a:spcBef>
                <a:spcPts val="600"/>
              </a:spcBef>
              <a:spcAft>
                <a:spcPts val="0"/>
              </a:spcAft>
              <a:buSzPts val="2000"/>
              <a:buChar char="●"/>
            </a:pPr>
            <a:r>
              <a:rPr lang="en"/>
              <a:t>Course website: </a:t>
            </a:r>
            <a:r>
              <a:rPr lang="en" u="sng">
                <a:solidFill>
                  <a:schemeClr val="hlink"/>
                </a:solidFill>
                <a:hlinkClick r:id="rId3"/>
              </a:rPr>
              <a:t>http://datastructur.es</a:t>
            </a:r>
            <a:endParaRPr/>
          </a:p>
          <a:p>
            <a:pPr indent="-355600" lvl="0" marL="457200" rtl="0" algn="l">
              <a:spcBef>
                <a:spcPts val="0"/>
              </a:spcBef>
              <a:spcAft>
                <a:spcPts val="0"/>
              </a:spcAft>
              <a:buSzPts val="2000"/>
              <a:buChar char="●"/>
            </a:pPr>
            <a:r>
              <a:rPr lang="en"/>
              <a:t>Lectures. Discussion. Lab. Office Hours.</a:t>
            </a:r>
            <a:endParaRPr/>
          </a:p>
          <a:p>
            <a:pPr indent="-355600" lvl="0" marL="457200" rtl="0" algn="l">
              <a:spcBef>
                <a:spcPts val="0"/>
              </a:spcBef>
              <a:spcAft>
                <a:spcPts val="0"/>
              </a:spcAft>
              <a:buSzPts val="2000"/>
              <a:buChar char="●"/>
            </a:pPr>
            <a:r>
              <a:rPr lang="en"/>
              <a:t>Ed Discussions: </a:t>
            </a:r>
            <a:r>
              <a:rPr lang="en" u="sng">
                <a:solidFill>
                  <a:schemeClr val="hlink"/>
                </a:solidFill>
                <a:hlinkClick r:id="rId4"/>
              </a:rPr>
              <a:t>https://edstem.org/us/courses/25377/discussion/</a:t>
            </a:r>
            <a:endParaRPr/>
          </a:p>
          <a:p>
            <a:pPr indent="-355600" lvl="0" marL="457200" rtl="0" algn="l">
              <a:spcBef>
                <a:spcPts val="0"/>
              </a:spcBef>
              <a:spcAft>
                <a:spcPts val="0"/>
              </a:spcAft>
              <a:buSzPts val="2000"/>
              <a:buChar char="●"/>
            </a:pPr>
            <a:r>
              <a:rPr lang="en"/>
              <a:t>Mini-Textbook: Obscurantism in Java</a:t>
            </a:r>
            <a:r>
              <a:rPr lang="en"/>
              <a:t> </a:t>
            </a:r>
            <a:r>
              <a:rPr lang="en" u="sng">
                <a:solidFill>
                  <a:schemeClr val="hlink"/>
                </a:solidFill>
                <a:hlinkClick r:id="rId5"/>
              </a:rPr>
              <a:t>https://joshhug.gitbooks.io/hug61b</a:t>
            </a:r>
            <a:endParaRPr/>
          </a:p>
          <a:p>
            <a:pPr indent="-355600" lvl="1" marL="914400" rtl="0" algn="l">
              <a:spcBef>
                <a:spcPts val="0"/>
              </a:spcBef>
              <a:spcAft>
                <a:spcPts val="0"/>
              </a:spcAft>
              <a:buSzPts val="2000"/>
              <a:buChar char="○"/>
            </a:pPr>
            <a:r>
              <a:rPr lang="en"/>
              <a:t>Relevant readings linked on course website.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Unofficial: Google, Stack Overflow, other programming courses on the web, various online documentation, etc.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6"/>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CS61B: 2022</a:t>
            </a:r>
            <a:endParaRPr/>
          </a:p>
        </p:txBody>
      </p:sp>
      <p:sp>
        <p:nvSpPr>
          <p:cNvPr id="58" name="Google Shape;58;p16"/>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1: </a:t>
            </a:r>
            <a:endParaRPr/>
          </a:p>
          <a:p>
            <a:pPr indent="-381000" lvl="0" marL="457200" rtl="0" algn="l">
              <a:spcBef>
                <a:spcPts val="0"/>
              </a:spcBef>
              <a:spcAft>
                <a:spcPts val="0"/>
              </a:spcAft>
              <a:buSzPts val="2400"/>
              <a:buChar char="●"/>
            </a:pPr>
            <a:r>
              <a:rPr lang="en"/>
              <a:t>Introduction</a:t>
            </a:r>
            <a:endParaRPr/>
          </a:p>
          <a:p>
            <a:pPr indent="-381000" lvl="0" marL="457200" rtl="0" algn="l">
              <a:spcBef>
                <a:spcPts val="0"/>
              </a:spcBef>
              <a:spcAft>
                <a:spcPts val="0"/>
              </a:spcAft>
              <a:buSzPts val="2400"/>
              <a:buChar char="●"/>
            </a:pPr>
            <a:r>
              <a:rPr lang="en"/>
              <a:t>Course Logistics</a:t>
            </a:r>
            <a:endParaRPr/>
          </a:p>
          <a:p>
            <a:pPr indent="-381000" lvl="0" marL="457200" rtl="0" algn="l">
              <a:spcBef>
                <a:spcPts val="0"/>
              </a:spcBef>
              <a:spcAft>
                <a:spcPts val="0"/>
              </a:spcAft>
              <a:buSzPts val="2400"/>
              <a:buChar char="●"/>
            </a:pPr>
            <a:r>
              <a:rPr lang="en"/>
              <a:t>Hello World</a:t>
            </a:r>
            <a:endParaRPr/>
          </a:p>
        </p:txBody>
      </p:sp>
      <p:pic>
        <p:nvPicPr>
          <p:cNvPr id="59" name="Google Shape;59;p16"/>
          <p:cNvPicPr preferRelativeResize="0"/>
          <p:nvPr/>
        </p:nvPicPr>
        <p:blipFill>
          <a:blip r:embed="rId3">
            <a:alphaModFix/>
          </a:blip>
          <a:stretch>
            <a:fillRect/>
          </a:stretch>
        </p:blipFill>
        <p:spPr>
          <a:xfrm>
            <a:off x="4898143" y="158324"/>
            <a:ext cx="3804483" cy="237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8" name="Shape 188"/>
        <p:cNvGrpSpPr/>
        <p:nvPr/>
      </p:nvGrpSpPr>
      <p:grpSpPr>
        <a:xfrm>
          <a:off x="0" y="0"/>
          <a:ext cx="0" cy="0"/>
          <a:chOff x="0" y="0"/>
          <a:chExt cx="0" cy="0"/>
        </a:xfrm>
      </p:grpSpPr>
      <p:sp>
        <p:nvSpPr>
          <p:cNvPr id="189" name="Google Shape;189;p3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Logistical Details</a:t>
            </a:r>
            <a:endParaRPr/>
          </a:p>
        </p:txBody>
      </p:sp>
      <p:sp>
        <p:nvSpPr>
          <p:cNvPr id="190" name="Google Shape;190;p3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waitlisted folks: If you do project 0, I’ll do what I can to get you in by week 4, but no guarantees.</a:t>
            </a:r>
            <a:endParaRPr/>
          </a:p>
          <a:p>
            <a:pPr indent="-355600" lvl="0" marL="457200" rtl="0" algn="l">
              <a:spcBef>
                <a:spcPts val="600"/>
              </a:spcBef>
              <a:spcAft>
                <a:spcPts val="0"/>
              </a:spcAft>
              <a:buSzPts val="2000"/>
              <a:buChar char="●"/>
            </a:pPr>
            <a:r>
              <a:rPr lang="en"/>
              <a:t>We should be able to accommodate everyone, but I can’t 100% promise.</a:t>
            </a:r>
            <a:endParaRPr/>
          </a:p>
          <a:p>
            <a:pPr indent="-355600" lvl="0" marL="457200" rtl="0" algn="l">
              <a:spcBef>
                <a:spcPts val="0"/>
              </a:spcBef>
              <a:spcAft>
                <a:spcPts val="0"/>
              </a:spcAft>
              <a:buSzPts val="2000"/>
              <a:buChar char="●"/>
            </a:pPr>
            <a:r>
              <a:rPr lang="en"/>
              <a:t>If you are an interested grad student, I’m trying to see if I can open the class to you. No idea if I will be successful.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 to any section or lab you want.</a:t>
            </a:r>
            <a:endParaRPr/>
          </a:p>
          <a:p>
            <a:pPr indent="0" lvl="0" marL="0" rtl="0" algn="l">
              <a:spcBef>
                <a:spcPts val="600"/>
              </a:spcBef>
              <a:spcAft>
                <a:spcPts val="0"/>
              </a:spcAft>
              <a:buNone/>
            </a:pPr>
            <a:r>
              <a:t/>
            </a:r>
            <a:endParaRPr b="1"/>
          </a:p>
          <a:p>
            <a:pPr indent="0" lvl="0" marL="0" rtl="0" algn="l">
              <a:spcBef>
                <a:spcPts val="600"/>
              </a:spcBef>
              <a:spcAft>
                <a:spcPts val="0"/>
              </a:spcAft>
              <a:buNone/>
            </a:pPr>
            <a:r>
              <a:rPr b="1" lang="en"/>
              <a:t>Please post administrative issues to Ed or send an email to  </a:t>
            </a:r>
            <a:r>
              <a:rPr b="1" lang="en" u="sng">
                <a:solidFill>
                  <a:schemeClr val="hlink"/>
                </a:solidFill>
                <a:hlinkClick r:id="rId3"/>
              </a:rPr>
              <a:t>cs61b@berkeley.edu</a:t>
            </a:r>
            <a:endParaRPr b="1"/>
          </a:p>
          <a:p>
            <a:pPr indent="-355600" lvl="0" marL="457200" rtl="0" algn="l">
              <a:spcBef>
                <a:spcPts val="600"/>
              </a:spcBef>
              <a:spcAft>
                <a:spcPts val="0"/>
              </a:spcAft>
              <a:buSzPts val="2000"/>
              <a:buChar char="●"/>
            </a:pPr>
            <a:r>
              <a:rPr lang="en"/>
              <a:t>Please don’t email me with such issues directly (sorry!). </a:t>
            </a:r>
            <a:endParaRPr/>
          </a:p>
          <a:p>
            <a:pPr indent="-355600" lvl="0" marL="457200" rtl="0" algn="l">
              <a:spcBef>
                <a:spcPts val="0"/>
              </a:spcBef>
              <a:spcAft>
                <a:spcPts val="0"/>
              </a:spcAft>
              <a:buSzPts val="2000"/>
              <a:buChar char="●"/>
            </a:pPr>
            <a:r>
              <a:rPr lang="en"/>
              <a:t>1200 students * 1 minute/student = 20 hours.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4" name="Shape 194"/>
        <p:cNvGrpSpPr/>
        <p:nvPr/>
      </p:nvGrpSpPr>
      <p:grpSpPr>
        <a:xfrm>
          <a:off x="0" y="0"/>
          <a:ext cx="0" cy="0"/>
          <a:chOff x="0" y="0"/>
          <a:chExt cx="0" cy="0"/>
        </a:xfrm>
      </p:grpSpPr>
      <p:sp>
        <p:nvSpPr>
          <p:cNvPr id="195" name="Google Shape;195;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4.1 - Course Structure</a:t>
            </a:r>
            <a:endParaRPr/>
          </a:p>
        </p:txBody>
      </p:sp>
      <p:sp>
        <p:nvSpPr>
          <p:cNvPr id="196" name="Google Shape;196;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Phase 1: Programming Intensive Introduction to Java. </a:t>
            </a:r>
            <a:endParaRPr/>
          </a:p>
          <a:p>
            <a:pPr indent="-355600" lvl="0" marL="457200" rtl="0" algn="l">
              <a:spcBef>
                <a:spcPts val="600"/>
              </a:spcBef>
              <a:spcAft>
                <a:spcPts val="0"/>
              </a:spcAft>
              <a:buSzPts val="2000"/>
              <a:buChar char="●"/>
            </a:pPr>
            <a:r>
              <a:rPr lang="en"/>
              <a:t>Weeks 1-4, Lectures 1 - 11.</a:t>
            </a:r>
            <a:endParaRPr/>
          </a:p>
          <a:p>
            <a:pPr indent="-355600" lvl="0" marL="457200" rtl="0" algn="l">
              <a:spcBef>
                <a:spcPts val="0"/>
              </a:spcBef>
              <a:spcAft>
                <a:spcPts val="0"/>
              </a:spcAft>
              <a:buSzPts val="2000"/>
              <a:buChar char="●"/>
            </a:pPr>
            <a:r>
              <a:rPr lang="en"/>
              <a:t>Two homeworks:</a:t>
            </a:r>
            <a:endParaRPr/>
          </a:p>
          <a:p>
            <a:pPr indent="-355600" lvl="1" marL="914400" rtl="0" algn="l">
              <a:spcBef>
                <a:spcPts val="0"/>
              </a:spcBef>
              <a:spcAft>
                <a:spcPts val="0"/>
              </a:spcAft>
              <a:buSzPts val="2000"/>
              <a:buChar char="○"/>
            </a:pPr>
            <a:r>
              <a:rPr lang="en"/>
              <a:t>HW0 (optional): Browser-based programming HW.</a:t>
            </a:r>
            <a:endParaRPr/>
          </a:p>
          <a:p>
            <a:pPr indent="-355600" lvl="1" marL="914400" rtl="0" algn="l">
              <a:spcBef>
                <a:spcPts val="0"/>
              </a:spcBef>
              <a:spcAft>
                <a:spcPts val="0"/>
              </a:spcAft>
              <a:buSzPts val="2000"/>
              <a:buChar char="○"/>
            </a:pPr>
            <a:r>
              <a:rPr lang="en"/>
              <a:t>HW1: Being a good classmate.</a:t>
            </a:r>
            <a:endParaRPr/>
          </a:p>
          <a:p>
            <a:pPr indent="-355600" lvl="0" marL="457200" rtl="0" algn="l">
              <a:spcBef>
                <a:spcPts val="0"/>
              </a:spcBef>
              <a:spcAft>
                <a:spcPts val="0"/>
              </a:spcAft>
              <a:buSzPts val="2000"/>
              <a:buChar char="●"/>
            </a:pPr>
            <a:r>
              <a:rPr lang="en"/>
              <a:t>Four labs to introduce you to various tools (starting this week).</a:t>
            </a:r>
            <a:endParaRPr/>
          </a:p>
          <a:p>
            <a:pPr indent="-355600" lvl="0" marL="457200" rtl="0" algn="l">
              <a:spcBef>
                <a:spcPts val="0"/>
              </a:spcBef>
              <a:spcAft>
                <a:spcPts val="0"/>
              </a:spcAft>
              <a:buSzPts val="2000"/>
              <a:buChar char="●"/>
            </a:pPr>
            <a:r>
              <a:rPr lang="en"/>
              <a:t>Two projects (proj0 and proj1).</a:t>
            </a:r>
            <a:endParaRPr/>
          </a:p>
          <a:p>
            <a:pPr indent="-355600" lvl="0" marL="457200" rtl="0" algn="l">
              <a:spcBef>
                <a:spcPts val="0"/>
              </a:spcBef>
              <a:spcAft>
                <a:spcPts val="0"/>
              </a:spcAft>
              <a:buSzPts val="2000"/>
              <a:buChar char="●"/>
            </a:pPr>
            <a:r>
              <a:rPr lang="en"/>
              <a:t>Midterm. Tentative date: September 14 at 7 PM.</a:t>
            </a:r>
            <a:endParaRPr/>
          </a:p>
          <a:p>
            <a:pPr indent="-355600" lvl="1" marL="914400" rtl="0" algn="l">
              <a:spcBef>
                <a:spcPts val="0"/>
              </a:spcBef>
              <a:spcAft>
                <a:spcPts val="0"/>
              </a:spcAft>
              <a:buSzPts val="2000"/>
              <a:buChar char="○"/>
            </a:pPr>
            <a:r>
              <a:rPr lang="en"/>
              <a:t>Covers content through lecture 7 (Array Based Lists).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4.1 - Course Structure</a:t>
            </a:r>
            <a:endParaRPr/>
          </a:p>
        </p:txBody>
      </p:sp>
      <p:sp>
        <p:nvSpPr>
          <p:cNvPr id="202" name="Google Shape;202;p36"/>
          <p:cNvSpPr txBox="1"/>
          <p:nvPr>
            <p:ph idx="1" type="body"/>
          </p:nvPr>
        </p:nvSpPr>
        <p:spPr>
          <a:xfrm>
            <a:off x="243000" y="556500"/>
            <a:ext cx="8844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2: Data Structures.</a:t>
            </a:r>
            <a:endParaRPr/>
          </a:p>
          <a:p>
            <a:pPr indent="-355600" lvl="0" marL="457200" rtl="0" algn="l">
              <a:spcBef>
                <a:spcPts val="600"/>
              </a:spcBef>
              <a:spcAft>
                <a:spcPts val="0"/>
              </a:spcAft>
              <a:buSzPts val="2000"/>
              <a:buChar char="●"/>
            </a:pPr>
            <a:r>
              <a:rPr lang="en"/>
              <a:t>Weeks 5-10.</a:t>
            </a:r>
            <a:endParaRPr/>
          </a:p>
          <a:p>
            <a:pPr indent="-355600" lvl="0" marL="457200" rtl="0" algn="l">
              <a:spcBef>
                <a:spcPts val="0"/>
              </a:spcBef>
              <a:spcAft>
                <a:spcPts val="0"/>
              </a:spcAft>
              <a:buSzPts val="2000"/>
              <a:buChar char="●"/>
            </a:pPr>
            <a:r>
              <a:rPr lang="en"/>
              <a:t>Incredibly important and foundational material: Expect an CS job interview to lean heavily on this part of the course.</a:t>
            </a:r>
            <a:endParaRPr/>
          </a:p>
          <a:p>
            <a:pPr indent="-355600" lvl="0" marL="457200" rtl="0" algn="l">
              <a:spcBef>
                <a:spcPts val="0"/>
              </a:spcBef>
              <a:spcAft>
                <a:spcPts val="0"/>
              </a:spcAft>
              <a:buSzPts val="2000"/>
              <a:buChar char="●"/>
            </a:pPr>
            <a:r>
              <a:rPr lang="en"/>
              <a:t>One programming HW (HW2) and one exam-prep theory HW (HW3).</a:t>
            </a:r>
            <a:endParaRPr/>
          </a:p>
          <a:p>
            <a:pPr indent="-355600" lvl="1" marL="914400" rtl="0" algn="l">
              <a:spcBef>
                <a:spcPts val="0"/>
              </a:spcBef>
              <a:spcAft>
                <a:spcPts val="0"/>
              </a:spcAft>
              <a:buSzPts val="2000"/>
              <a:buChar char="○"/>
            </a:pPr>
            <a:r>
              <a:rPr lang="en"/>
              <a:t>Applications and deeper insight into data structures.</a:t>
            </a:r>
            <a:endParaRPr/>
          </a:p>
          <a:p>
            <a:pPr indent="-355600" lvl="0" marL="457200" rtl="0" algn="l">
              <a:spcBef>
                <a:spcPts val="0"/>
              </a:spcBef>
              <a:spcAft>
                <a:spcPts val="0"/>
              </a:spcAft>
              <a:buSzPts val="2000"/>
              <a:buChar char="●"/>
            </a:pPr>
            <a:r>
              <a:rPr lang="en"/>
              <a:t>One large solo data structures project (Proj 2) (Checkpoint: 10/14, due 10/28).</a:t>
            </a:r>
            <a:endParaRPr/>
          </a:p>
          <a:p>
            <a:pPr indent="-355600" lvl="0" marL="457200" rtl="0" algn="l">
              <a:spcBef>
                <a:spcPts val="0"/>
              </a:spcBef>
              <a:spcAft>
                <a:spcPts val="0"/>
              </a:spcAft>
              <a:buSzPts val="2000"/>
              <a:buChar char="●"/>
            </a:pPr>
            <a:r>
              <a:rPr lang="en"/>
              <a:t>Labs:</a:t>
            </a:r>
            <a:endParaRPr/>
          </a:p>
          <a:p>
            <a:pPr indent="-355600" lvl="1" marL="914400" rtl="0" algn="l">
              <a:spcBef>
                <a:spcPts val="0"/>
              </a:spcBef>
              <a:spcAft>
                <a:spcPts val="0"/>
              </a:spcAft>
              <a:buSzPts val="2000"/>
              <a:buChar char="○"/>
            </a:pPr>
            <a:r>
              <a:rPr lang="en"/>
              <a:t>Lab 5: Peer review on project 1.</a:t>
            </a:r>
            <a:endParaRPr/>
          </a:p>
          <a:p>
            <a:pPr indent="-355600" lvl="1" marL="914400" rtl="0" algn="l">
              <a:spcBef>
                <a:spcPts val="0"/>
              </a:spcBef>
              <a:spcAft>
                <a:spcPts val="0"/>
              </a:spcAft>
              <a:buSzPts val="2000"/>
              <a:buChar char="○"/>
            </a:pPr>
            <a:r>
              <a:rPr lang="en"/>
              <a:t>Two labs that implement data structures (hash table and BST).</a:t>
            </a:r>
            <a:endParaRPr/>
          </a:p>
          <a:p>
            <a:pPr indent="-355600" lvl="1" marL="914400" rtl="0" algn="l">
              <a:spcBef>
                <a:spcPts val="0"/>
              </a:spcBef>
              <a:spcAft>
                <a:spcPts val="0"/>
              </a:spcAft>
              <a:buSzPts val="2000"/>
              <a:buChar char="○"/>
            </a:pPr>
            <a:r>
              <a:rPr lang="en"/>
              <a:t>Remaining labs are focused on project 2.</a:t>
            </a:r>
            <a:endParaRPr/>
          </a:p>
          <a:p>
            <a:pPr indent="-355600" lvl="0" marL="457200" rtl="0" algn="l">
              <a:spcBef>
                <a:spcPts val="0"/>
              </a:spcBef>
              <a:spcAft>
                <a:spcPts val="0"/>
              </a:spcAft>
              <a:buSzPts val="2000"/>
              <a:buChar char="●"/>
            </a:pPr>
            <a:r>
              <a:rPr lang="en"/>
              <a:t>Midterm, tentative date: 10/19 at 7 PM.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6" name="Shape 206"/>
        <p:cNvGrpSpPr/>
        <p:nvPr/>
      </p:nvGrpSpPr>
      <p:grpSpPr>
        <a:xfrm>
          <a:off x="0" y="0"/>
          <a:ext cx="0" cy="0"/>
          <a:chOff x="0" y="0"/>
          <a:chExt cx="0" cy="0"/>
        </a:xfrm>
      </p:grpSpPr>
      <p:sp>
        <p:nvSpPr>
          <p:cNvPr id="207" name="Google Shape;207;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4.1 - Course Structure</a:t>
            </a:r>
            <a:endParaRPr/>
          </a:p>
        </p:txBody>
      </p:sp>
      <p:sp>
        <p:nvSpPr>
          <p:cNvPr id="208" name="Google Shape;208;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Phase 3: Algorithms and Software Engineering.</a:t>
            </a:r>
            <a:endParaRPr/>
          </a:p>
          <a:p>
            <a:pPr indent="-355600" lvl="0" marL="457200" rtl="0" algn="l">
              <a:spcBef>
                <a:spcPts val="600"/>
              </a:spcBef>
              <a:spcAft>
                <a:spcPts val="0"/>
              </a:spcAft>
              <a:buSzPts val="2000"/>
              <a:buChar char="●"/>
            </a:pPr>
            <a:r>
              <a:rPr lang="en"/>
              <a:t>Weeks 10-14</a:t>
            </a:r>
            <a:endParaRPr/>
          </a:p>
          <a:p>
            <a:pPr indent="-355600" lvl="0" marL="457200" marR="0" rtl="0" algn="l">
              <a:lnSpc>
                <a:spcPct val="100000"/>
              </a:lnSpc>
              <a:spcBef>
                <a:spcPts val="0"/>
              </a:spcBef>
              <a:spcAft>
                <a:spcPts val="0"/>
              </a:spcAft>
              <a:buClr>
                <a:schemeClr val="dk1"/>
              </a:buClr>
              <a:buSzPts val="2000"/>
              <a:buFont typeface="Calibri"/>
              <a:buChar char="●"/>
            </a:pPr>
            <a:r>
              <a:rPr lang="en"/>
              <a:t>Project:</a:t>
            </a:r>
            <a:endParaRPr/>
          </a:p>
          <a:p>
            <a:pPr indent="-355600" lvl="1" marL="914400" rtl="0" algn="l">
              <a:spcBef>
                <a:spcPts val="0"/>
              </a:spcBef>
              <a:spcAft>
                <a:spcPts val="0"/>
              </a:spcAft>
              <a:buSzPts val="2000"/>
              <a:buChar char="○"/>
            </a:pPr>
            <a:r>
              <a:rPr lang="en"/>
              <a:t>Proj 3: Build Your Own World: An open ended project where you and a partner build a 2D world with physics according to your own design. Due during lab in the last week of the class.</a:t>
            </a:r>
            <a:endParaRPr/>
          </a:p>
          <a:p>
            <a:pPr indent="-355600" lvl="0" marL="457200" rtl="0" algn="l">
              <a:spcBef>
                <a:spcPts val="0"/>
              </a:spcBef>
              <a:spcAft>
                <a:spcPts val="0"/>
              </a:spcAft>
              <a:buSzPts val="2000"/>
              <a:buChar char="●"/>
            </a:pPr>
            <a:r>
              <a:rPr lang="en"/>
              <a:t>Labs devoted to project.</a:t>
            </a:r>
            <a:endParaRPr/>
          </a:p>
          <a:p>
            <a:pPr indent="-355600" lvl="0" marL="457200" rtl="0" algn="l">
              <a:spcBef>
                <a:spcPts val="0"/>
              </a:spcBef>
              <a:spcAft>
                <a:spcPts val="0"/>
              </a:spcAft>
              <a:buSzPts val="2000"/>
              <a:buChar char="●"/>
            </a:pPr>
            <a:r>
              <a:rPr lang="en"/>
              <a:t>One theory homework due 12/05.</a:t>
            </a:r>
            <a:endParaRPr/>
          </a:p>
          <a:p>
            <a:pPr indent="0" lvl="0" marL="457200" rtl="0" algn="l">
              <a:spcBef>
                <a:spcPts val="600"/>
              </a:spcBef>
              <a:spcAft>
                <a:spcPts val="0"/>
              </a:spcAft>
              <a:buNone/>
            </a:pPr>
            <a:r>
              <a:t/>
            </a:r>
            <a:endParaRPr/>
          </a:p>
          <a:p>
            <a:pPr indent="0" lvl="0" marL="0" rtl="0" algn="l">
              <a:spcBef>
                <a:spcPts val="600"/>
              </a:spcBef>
              <a:spcAft>
                <a:spcPts val="0"/>
              </a:spcAft>
              <a:buClr>
                <a:srgbClr val="000000"/>
              </a:buClr>
              <a:buSzPts val="1100"/>
              <a:buFont typeface="Arial"/>
              <a:buNone/>
            </a:pPr>
            <a:r>
              <a:rPr lang="en"/>
              <a:t>See calendar at </a:t>
            </a:r>
            <a:r>
              <a:rPr lang="en" u="sng">
                <a:solidFill>
                  <a:schemeClr val="hlink"/>
                </a:solidFill>
                <a:hlinkClick r:id="rId3"/>
              </a:rPr>
              <a:t>http://datastructur.es</a:t>
            </a:r>
            <a:r>
              <a:rPr lang="en"/>
              <a:t> for more.</a:t>
            </a:r>
            <a:endParaRPr/>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sp>
        <p:nvSpPr>
          <p:cNvPr id="213" name="Google Shape;213;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Labs and Discussion</a:t>
            </a:r>
            <a:endParaRPr/>
          </a:p>
        </p:txBody>
      </p:sp>
      <p:sp>
        <p:nvSpPr>
          <p:cNvPr id="214" name="Google Shape;214;p38"/>
          <p:cNvSpPr txBox="1"/>
          <p:nvPr>
            <p:ph idx="1" type="body"/>
          </p:nvPr>
        </p:nvSpPr>
        <p:spPr>
          <a:xfrm>
            <a:off x="243000" y="556500"/>
            <a:ext cx="85503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Attendance for lab/discussion is not required.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Labs:</a:t>
            </a:r>
            <a:endParaRPr/>
          </a:p>
          <a:p>
            <a:pPr indent="-355600" lvl="0" marL="457200" rtl="0" algn="l">
              <a:spcBef>
                <a:spcPts val="600"/>
              </a:spcBef>
              <a:spcAft>
                <a:spcPts val="0"/>
              </a:spcAft>
              <a:buSzPts val="2000"/>
              <a:buChar char="●"/>
            </a:pPr>
            <a:r>
              <a:rPr lang="en"/>
              <a:t>Lab always due by Friday at 11:59 PM. </a:t>
            </a:r>
            <a:endParaRPr/>
          </a:p>
          <a:p>
            <a:pPr indent="-355600" lvl="0" marL="457200" rtl="0" algn="l">
              <a:spcBef>
                <a:spcPts val="0"/>
              </a:spcBef>
              <a:spcAft>
                <a:spcPts val="0"/>
              </a:spcAft>
              <a:buSzPts val="2000"/>
              <a:buChar char="●"/>
            </a:pPr>
            <a:r>
              <a:rPr lang="en"/>
              <a:t>Full credit </a:t>
            </a:r>
            <a:r>
              <a:rPr lang="en"/>
              <a:t>possible even without finishing entire lab.</a:t>
            </a:r>
            <a:endParaRPr/>
          </a:p>
          <a:p>
            <a:pPr indent="-355600" lvl="1" marL="914400" rtl="0" algn="l">
              <a:spcBef>
                <a:spcPts val="0"/>
              </a:spcBef>
              <a:spcAft>
                <a:spcPts val="0"/>
              </a:spcAft>
              <a:buSzPts val="2000"/>
              <a:buChar char="○"/>
            </a:pPr>
            <a:r>
              <a:rPr lang="en"/>
              <a:t>Exact amount varies from lab to lab, determined by autograder.</a:t>
            </a:r>
            <a:endParaRPr/>
          </a:p>
          <a:p>
            <a:pPr indent="-355600" lvl="1" marL="914400" rtl="0" algn="l">
              <a:spcBef>
                <a:spcPts val="0"/>
              </a:spcBef>
              <a:spcAft>
                <a:spcPts val="0"/>
              </a:spcAft>
              <a:buSzPts val="2000"/>
              <a:buChar char="○"/>
            </a:pPr>
            <a:r>
              <a:rPr lang="en"/>
              <a:t>Only have to pass some of the autograder tests for full credit.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8" name="Shape 218"/>
        <p:cNvGrpSpPr/>
        <p:nvPr/>
      </p:nvGrpSpPr>
      <p:grpSpPr>
        <a:xfrm>
          <a:off x="0" y="0"/>
          <a:ext cx="0" cy="0"/>
          <a:chOff x="0" y="0"/>
          <a:chExt cx="0" cy="0"/>
        </a:xfrm>
      </p:grpSpPr>
      <p:sp>
        <p:nvSpPr>
          <p:cNvPr id="219" name="Google Shape;219;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Collaboration Policy</a:t>
            </a:r>
            <a:endParaRPr/>
          </a:p>
        </p:txBody>
      </p:sp>
      <p:sp>
        <p:nvSpPr>
          <p:cNvPr id="220" name="Google Shape;220;p39"/>
          <p:cNvSpPr txBox="1"/>
          <p:nvPr>
            <p:ph idx="1" type="body"/>
          </p:nvPr>
        </p:nvSpPr>
        <p:spPr>
          <a:xfrm>
            <a:off x="243000" y="556500"/>
            <a:ext cx="86616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Collaboration:</a:t>
            </a:r>
            <a:endParaRPr/>
          </a:p>
          <a:p>
            <a:pPr indent="-355600" lvl="0" marL="457200" marR="0" rtl="0" algn="l">
              <a:lnSpc>
                <a:spcPct val="100000"/>
              </a:lnSpc>
              <a:spcBef>
                <a:spcPts val="600"/>
              </a:spcBef>
              <a:spcAft>
                <a:spcPts val="0"/>
              </a:spcAft>
              <a:buSzPts val="2000"/>
              <a:buChar char="●"/>
            </a:pPr>
            <a:r>
              <a:rPr lang="en"/>
              <a:t>You will submit your own solution to all HWs, all labs, and projects 0, 1, and 2. </a:t>
            </a:r>
            <a:endParaRPr/>
          </a:p>
          <a:p>
            <a:pPr indent="-355600" lvl="0" marL="457200" marR="0" rtl="0" algn="l">
              <a:lnSpc>
                <a:spcPct val="100000"/>
              </a:lnSpc>
              <a:spcBef>
                <a:spcPts val="0"/>
              </a:spcBef>
              <a:spcAft>
                <a:spcPts val="0"/>
              </a:spcAft>
              <a:buSzPts val="2000"/>
              <a:buChar char="●"/>
            </a:pPr>
            <a:r>
              <a:rPr lang="en"/>
              <a:t>For project 3, you </a:t>
            </a:r>
            <a:r>
              <a:rPr b="1" lang="en"/>
              <a:t>must</a:t>
            </a:r>
            <a:r>
              <a:rPr lang="en"/>
              <a:t> have a partner (with rare </a:t>
            </a:r>
            <a:r>
              <a:rPr lang="en"/>
              <a:t>exception</a:t>
            </a:r>
            <a:r>
              <a:rPr lang="en"/>
              <a:t>).</a:t>
            </a:r>
            <a:endParaRPr/>
          </a:p>
          <a:p>
            <a:pPr indent="0" lvl="0" marL="457200" rtl="0" algn="l">
              <a:spcBef>
                <a:spcPts val="480"/>
              </a:spcBef>
              <a:spcAft>
                <a:spcPts val="0"/>
              </a:spcAft>
              <a:buNone/>
            </a:pPr>
            <a:r>
              <a:t/>
            </a:r>
            <a:endParaRPr/>
          </a:p>
          <a:p>
            <a:pPr indent="0" lvl="0" marL="0" rtl="0" algn="l">
              <a:spcBef>
                <a:spcPts val="480"/>
              </a:spcBef>
              <a:spcAft>
                <a:spcPts val="0"/>
              </a:spcAft>
              <a:buNone/>
            </a:pPr>
            <a:r>
              <a:rPr b="1" lang="en"/>
              <a:t>All code on solo projects, HWs, labs must be your own work.</a:t>
            </a:r>
            <a:endParaRPr b="1"/>
          </a:p>
          <a:p>
            <a:pPr indent="-355600" lvl="0" marL="457200" rtl="0" algn="l">
              <a:spcBef>
                <a:spcPts val="480"/>
              </a:spcBef>
              <a:spcAft>
                <a:spcPts val="0"/>
              </a:spcAft>
              <a:buSzPts val="2000"/>
              <a:buChar char="●"/>
            </a:pPr>
            <a:r>
              <a:rPr lang="en"/>
              <a:t>Ok to discuss with others and help debug.</a:t>
            </a:r>
            <a:endParaRPr/>
          </a:p>
          <a:p>
            <a:pPr indent="-355600" lvl="0" marL="457200" rtl="0" algn="l">
              <a:spcBef>
                <a:spcPts val="0"/>
              </a:spcBef>
              <a:spcAft>
                <a:spcPts val="0"/>
              </a:spcAft>
              <a:buSzPts val="2000"/>
              <a:buChar char="●"/>
            </a:pPr>
            <a:r>
              <a:rPr lang="en"/>
              <a:t>Common </a:t>
            </a:r>
            <a:r>
              <a:rPr lang="en"/>
              <a:t>mistakes: Looking at someone else’s solution for “tips”. Having someone help “debug” huge swaths of code. These often result in overcollaboration.</a:t>
            </a:r>
            <a:endParaRPr/>
          </a:p>
          <a:p>
            <a:pPr indent="-355600" lvl="0" marL="457200" rtl="0" algn="l">
              <a:spcBef>
                <a:spcPts val="0"/>
              </a:spcBef>
              <a:spcAft>
                <a:spcPts val="0"/>
              </a:spcAft>
              <a:buSzPts val="2000"/>
              <a:buChar char="●"/>
            </a:pPr>
            <a:r>
              <a:rPr b="1" lang="en"/>
              <a:t>Cite your sources! </a:t>
            </a:r>
            <a:r>
              <a:rPr lang="en"/>
              <a:t>(including AI code generation tools).</a:t>
            </a:r>
            <a:endParaRPr/>
          </a:p>
          <a:p>
            <a:pPr indent="0" lvl="0" marL="0" rtl="0" algn="l">
              <a:spcBef>
                <a:spcPts val="480"/>
              </a:spcBef>
              <a:spcAft>
                <a:spcPts val="0"/>
              </a:spcAft>
              <a:buNone/>
            </a:pPr>
            <a:r>
              <a:t/>
            </a:r>
            <a:endParaRPr/>
          </a:p>
          <a:p>
            <a:pPr indent="0" lvl="0" marL="0" rtl="0" algn="l">
              <a:spcBef>
                <a:spcPts val="480"/>
              </a:spcBef>
              <a:spcAft>
                <a:spcPts val="0"/>
              </a:spcAft>
              <a:buNone/>
            </a:pPr>
            <a:r>
              <a:rPr lang="en"/>
              <a:t>There are more details on the course website. You are responsible for knowing these policies!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4" name="Shape 224"/>
        <p:cNvGrpSpPr/>
        <p:nvPr/>
      </p:nvGrpSpPr>
      <p:grpSpPr>
        <a:xfrm>
          <a:off x="0" y="0"/>
          <a:ext cx="0" cy="0"/>
          <a:chOff x="0" y="0"/>
          <a:chExt cx="0" cy="0"/>
        </a:xfrm>
      </p:grpSpPr>
      <p:sp>
        <p:nvSpPr>
          <p:cNvPr id="225" name="Google Shape;225;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Weekly survey due every Monday.</a:t>
            </a:r>
            <a:endParaRPr/>
          </a:p>
          <a:p>
            <a:pPr indent="-355600" lvl="0" marL="457200" rtl="0" algn="l">
              <a:spcBef>
                <a:spcPts val="600"/>
              </a:spcBef>
              <a:spcAft>
                <a:spcPts val="0"/>
              </a:spcAft>
              <a:buSzPts val="2000"/>
              <a:buChar char="●"/>
            </a:pPr>
            <a:r>
              <a:rPr lang="en"/>
              <a:t>Check in on your progress and report attendance.</a:t>
            </a:r>
            <a:endParaRPr/>
          </a:p>
          <a:p>
            <a:pPr indent="-355600" lvl="0" marL="457200" rtl="0" algn="l">
              <a:spcBef>
                <a:spcPts val="0"/>
              </a:spcBef>
              <a:spcAft>
                <a:spcPts val="0"/>
              </a:spcAft>
              <a:buSzPts val="2000"/>
              <a:buChar char="●"/>
            </a:pPr>
            <a:r>
              <a:rPr lang="en"/>
              <a:t>Free points, but no late submissions allowed!</a:t>
            </a:r>
            <a:endParaRPr/>
          </a:p>
          <a:p>
            <a:pPr indent="-355600" lvl="0" marL="457200" rtl="0" algn="l">
              <a:spcBef>
                <a:spcPts val="0"/>
              </a:spcBef>
              <a:spcAft>
                <a:spcPts val="0"/>
              </a:spcAft>
              <a:buSzPts val="2000"/>
              <a:buChar char="●"/>
            </a:pPr>
            <a:r>
              <a:rPr lang="en"/>
              <a:t>Lowest four dropped.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Study guides for each lecture.</a:t>
            </a:r>
            <a:endParaRPr/>
          </a:p>
          <a:p>
            <a:pPr indent="-355600" lvl="0" marL="457200" rtl="0" algn="l">
              <a:spcBef>
                <a:spcPts val="600"/>
              </a:spcBef>
              <a:spcAft>
                <a:spcPts val="0"/>
              </a:spcAft>
              <a:buSzPts val="2000"/>
              <a:buChar char="●"/>
            </a:pPr>
            <a:r>
              <a:rPr lang="en"/>
              <a:t>Provides a brief summary of the lecture.</a:t>
            </a:r>
            <a:endParaRPr/>
          </a:p>
          <a:p>
            <a:pPr indent="-355600" lvl="0" marL="457200" rtl="0" algn="l">
              <a:spcBef>
                <a:spcPts val="0"/>
              </a:spcBef>
              <a:spcAft>
                <a:spcPts val="0"/>
              </a:spcAft>
              <a:buSzPts val="2000"/>
              <a:buChar char="●"/>
            </a:pPr>
            <a:r>
              <a:rPr lang="en"/>
              <a:t>Provides (usually) problems of varying </a:t>
            </a:r>
            <a:r>
              <a:rPr lang="en"/>
              <a:t>difficulty </a:t>
            </a:r>
            <a:r>
              <a:rPr lang="en"/>
              <a:t>for exam studying.</a:t>
            </a:r>
            <a:endParaRPr/>
          </a:p>
          <a:p>
            <a:pPr indent="-355600" lvl="1" marL="914400" rtl="0" algn="l">
              <a:spcBef>
                <a:spcPts val="0"/>
              </a:spcBef>
              <a:spcAft>
                <a:spcPts val="0"/>
              </a:spcAft>
              <a:buSzPts val="2000"/>
              <a:buChar char="○"/>
            </a:pPr>
            <a:r>
              <a:rPr lang="en"/>
              <a:t>Hardest problems will even give TAs (or me) a hard time, so be nice!</a:t>
            </a:r>
            <a:endParaRPr/>
          </a:p>
          <a:p>
            <a:pPr indent="-355600" lvl="0" marL="457200" rtl="0" algn="l">
              <a:spcBef>
                <a:spcPts val="0"/>
              </a:spcBef>
              <a:spcAft>
                <a:spcPts val="0"/>
              </a:spcAft>
              <a:buSzPts val="2000"/>
              <a:buChar char="●"/>
            </a:pPr>
            <a:r>
              <a:rPr lang="en"/>
              <a:t>Study guide includes a check-in exercise. No credit, but useful!</a:t>
            </a:r>
            <a:endParaRPr/>
          </a:p>
          <a:p>
            <a:pPr indent="0" lvl="0" marL="0" rtl="0" algn="l">
              <a:spcBef>
                <a:spcPts val="600"/>
              </a:spcBef>
              <a:spcAft>
                <a:spcPts val="0"/>
              </a:spcAft>
              <a:buNone/>
            </a:pPr>
            <a:r>
              <a:t/>
            </a:r>
            <a:endParaRPr/>
          </a:p>
        </p:txBody>
      </p:sp>
      <p:cxnSp>
        <p:nvCxnSpPr>
          <p:cNvPr id="226" name="Google Shape;226;p40"/>
          <p:cNvCxnSpPr/>
          <p:nvPr/>
        </p:nvCxnSpPr>
        <p:spPr>
          <a:xfrm rot="10800000">
            <a:off x="8461750" y="1674175"/>
            <a:ext cx="0" cy="986100"/>
          </a:xfrm>
          <a:prstGeom prst="straightConnector1">
            <a:avLst/>
          </a:prstGeom>
          <a:noFill/>
          <a:ln cap="flat" cmpd="sng" w="19050">
            <a:solidFill>
              <a:srgbClr val="BE0712"/>
            </a:solidFill>
            <a:prstDash val="solid"/>
            <a:round/>
            <a:headEnd len="med" w="med" type="none"/>
            <a:tailEnd len="med" w="med" type="triangle"/>
          </a:ln>
        </p:spPr>
      </p:cxnSp>
      <p:cxnSp>
        <p:nvCxnSpPr>
          <p:cNvPr id="227" name="Google Shape;227;p40"/>
          <p:cNvCxnSpPr/>
          <p:nvPr/>
        </p:nvCxnSpPr>
        <p:spPr>
          <a:xfrm rot="10800000">
            <a:off x="3637150" y="2656825"/>
            <a:ext cx="4828200" cy="0"/>
          </a:xfrm>
          <a:prstGeom prst="straightConnector1">
            <a:avLst/>
          </a:prstGeom>
          <a:noFill/>
          <a:ln cap="flat" cmpd="sng" w="19050">
            <a:solidFill>
              <a:srgbClr val="BE0712"/>
            </a:solidFill>
            <a:prstDash val="solid"/>
            <a:round/>
            <a:headEnd len="med" w="med" type="none"/>
            <a:tailEnd len="med" w="med" type="none"/>
          </a:ln>
        </p:spPr>
      </p:cxnSp>
      <p:sp>
        <p:nvSpPr>
          <p:cNvPr id="228" name="Google Shape;228;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Weekly Surveys and Study Guides</a:t>
            </a:r>
            <a:endParaRPr/>
          </a:p>
        </p:txBody>
      </p:sp>
      <p:pic>
        <p:nvPicPr>
          <p:cNvPr id="229" name="Google Shape;229;p40"/>
          <p:cNvPicPr preferRelativeResize="0"/>
          <p:nvPr/>
        </p:nvPicPr>
        <p:blipFill>
          <a:blip r:embed="rId3">
            <a:alphaModFix/>
          </a:blip>
          <a:stretch>
            <a:fillRect/>
          </a:stretch>
        </p:blipFill>
        <p:spPr>
          <a:xfrm>
            <a:off x="6471638" y="865075"/>
            <a:ext cx="2371725" cy="7429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3" name="Shape 233"/>
        <p:cNvGrpSpPr/>
        <p:nvPr/>
      </p:nvGrpSpPr>
      <p:grpSpPr>
        <a:xfrm>
          <a:off x="0" y="0"/>
          <a:ext cx="0" cy="0"/>
          <a:chOff x="0" y="0"/>
          <a:chExt cx="0" cy="0"/>
        </a:xfrm>
      </p:grpSpPr>
      <p:sp>
        <p:nvSpPr>
          <p:cNvPr id="234" name="Google Shape;234;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Exams</a:t>
            </a:r>
            <a:endParaRPr/>
          </a:p>
        </p:txBody>
      </p:sp>
      <p:sp>
        <p:nvSpPr>
          <p:cNvPr id="235" name="Google Shape;235;p41"/>
          <p:cNvSpPr txBox="1"/>
          <p:nvPr>
            <p:ph idx="1" type="body"/>
          </p:nvPr>
        </p:nvSpPr>
        <p:spPr>
          <a:xfrm>
            <a:off x="243000" y="556500"/>
            <a:ext cx="87879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Exams are in-person (with remote exceptions). All exams in Pacific time.</a:t>
            </a:r>
            <a:endParaRPr/>
          </a:p>
          <a:p>
            <a:pPr indent="-355600" lvl="0" marL="457200" rtl="0" algn="l">
              <a:spcBef>
                <a:spcPts val="0"/>
              </a:spcBef>
              <a:spcAft>
                <a:spcPts val="0"/>
              </a:spcAft>
              <a:buSzPts val="2000"/>
              <a:buChar char="●"/>
            </a:pPr>
            <a:r>
              <a:rPr lang="en"/>
              <a:t>Closed note except you can bring cheat sheets.</a:t>
            </a:r>
            <a:endParaRPr/>
          </a:p>
          <a:p>
            <a:pPr indent="-355600" lvl="0" marL="457200" rtl="0" algn="l">
              <a:spcBef>
                <a:spcPts val="0"/>
              </a:spcBef>
              <a:spcAft>
                <a:spcPts val="0"/>
              </a:spcAft>
              <a:buSzPts val="2000"/>
              <a:buChar char="●"/>
            </a:pPr>
            <a:r>
              <a:rPr lang="en"/>
              <a:t>Will be pretty hard </a:t>
            </a:r>
            <a:r>
              <a:rPr lang="en"/>
              <a:t>(</a:t>
            </a:r>
            <a:r>
              <a:rPr lang="en"/>
              <a:t>60-65% medians).</a:t>
            </a:r>
            <a:endParaRPr/>
          </a:p>
          <a:p>
            <a:pPr indent="-355600" lvl="0" marL="457200" rtl="0" algn="l">
              <a:spcBef>
                <a:spcPts val="0"/>
              </a:spcBef>
              <a:spcAft>
                <a:spcPts val="0"/>
              </a:spcAft>
              <a:buSzPts val="2000"/>
              <a:buChar char="●"/>
            </a:pPr>
            <a:r>
              <a:rPr lang="en"/>
              <a:t>Showing improvement on final can boost overall exam score.</a:t>
            </a:r>
            <a:endParaRPr/>
          </a:p>
          <a:p>
            <a:pPr indent="-355600" lvl="1" marL="914400" rtl="0" algn="l">
              <a:spcBef>
                <a:spcPts val="0"/>
              </a:spcBef>
              <a:spcAft>
                <a:spcPts val="0"/>
              </a:spcAft>
              <a:buSzPts val="2000"/>
              <a:buChar char="○"/>
            </a:pPr>
            <a:r>
              <a:rPr lang="en"/>
              <a:t>If your final is statistically better, it can replace both of your midterms. See “percentile clobbering” under course website for details.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 da</a:t>
            </a:r>
            <a:r>
              <a:rPr lang="en"/>
              <a:t>t</a:t>
            </a:r>
            <a:r>
              <a:rPr lang="en"/>
              <a:t>es:</a:t>
            </a:r>
            <a:endParaRPr/>
          </a:p>
          <a:p>
            <a:pPr indent="-355600" lvl="0" marL="457200" rtl="0" algn="l">
              <a:spcBef>
                <a:spcPts val="600"/>
              </a:spcBef>
              <a:spcAft>
                <a:spcPts val="0"/>
              </a:spcAft>
              <a:buSzPts val="2000"/>
              <a:buChar char="●"/>
            </a:pPr>
            <a:r>
              <a:rPr lang="en"/>
              <a:t>Midterm 1: </a:t>
            </a:r>
            <a:r>
              <a:rPr b="1" lang="en"/>
              <a:t>September 14th</a:t>
            </a:r>
            <a:r>
              <a:rPr lang="en"/>
              <a:t> at 7 PM. Will accommodate conflicts/remote.</a:t>
            </a:r>
            <a:endParaRPr/>
          </a:p>
          <a:p>
            <a:pPr indent="-355600" lvl="0" marL="457200" rtl="0" algn="l">
              <a:spcBef>
                <a:spcPts val="0"/>
              </a:spcBef>
              <a:spcAft>
                <a:spcPts val="0"/>
              </a:spcAft>
              <a:buSzPts val="2000"/>
              <a:buChar char="●"/>
            </a:pPr>
            <a:r>
              <a:rPr lang="en"/>
              <a:t>Midterm 2: </a:t>
            </a:r>
            <a:r>
              <a:rPr b="1" lang="en"/>
              <a:t>October 19th</a:t>
            </a:r>
            <a:r>
              <a:rPr lang="en"/>
              <a:t> at 7 PM. </a:t>
            </a:r>
            <a:r>
              <a:rPr lang="en"/>
              <a:t> Will accommodate conflicts/remote.</a:t>
            </a:r>
            <a:endParaRPr/>
          </a:p>
          <a:p>
            <a:pPr indent="-355600" lvl="0" marL="457200" rtl="0" algn="l">
              <a:spcBef>
                <a:spcPts val="0"/>
              </a:spcBef>
              <a:spcAft>
                <a:spcPts val="0"/>
              </a:spcAft>
              <a:buSzPts val="2000"/>
              <a:buChar char="●"/>
            </a:pPr>
            <a:r>
              <a:rPr lang="en"/>
              <a:t>Final Exam Times:</a:t>
            </a:r>
            <a:r>
              <a:rPr b="1" lang="en"/>
              <a:t> December 15th, </a:t>
            </a:r>
            <a:r>
              <a:rPr lang="en"/>
              <a:t>3 - 6 PM.</a:t>
            </a:r>
            <a:endParaRPr/>
          </a:p>
          <a:p>
            <a:pPr indent="-355600" lvl="0" marL="457200" rtl="0" algn="l">
              <a:spcBef>
                <a:spcPts val="0"/>
              </a:spcBef>
              <a:spcAft>
                <a:spcPts val="0"/>
              </a:spcAft>
              <a:buSzPts val="2000"/>
              <a:buChar char="●"/>
            </a:pPr>
            <a:r>
              <a:rPr lang="en"/>
              <a:t>Alternate exam policy to be determined:</a:t>
            </a:r>
            <a:endParaRPr/>
          </a:p>
          <a:p>
            <a:pPr indent="-355600" lvl="1" marL="914400" rtl="0" algn="l">
              <a:spcBef>
                <a:spcPts val="0"/>
              </a:spcBef>
              <a:spcAft>
                <a:spcPts val="0"/>
              </a:spcAft>
              <a:buSzPts val="2000"/>
              <a:buChar char="○"/>
            </a:pPr>
            <a:r>
              <a:rPr lang="en"/>
              <a:t>Will definitely accommodate direct conflict with an exam in another class.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sp>
        <p:nvSpPr>
          <p:cNvPr id="240" name="Google Shape;240;p4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Grade</a:t>
            </a:r>
            <a:endParaRPr/>
          </a:p>
        </p:txBody>
      </p:sp>
      <p:sp>
        <p:nvSpPr>
          <p:cNvPr id="241" name="Google Shape;241;p4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Breakdown: 25,600 points total. Letter grade will be determined by your total.</a:t>
            </a:r>
            <a:endParaRPr/>
          </a:p>
          <a:p>
            <a:pPr indent="-355600" lvl="0" marL="457200" rtl="0" algn="l">
              <a:spcBef>
                <a:spcPts val="600"/>
              </a:spcBef>
              <a:spcAft>
                <a:spcPts val="0"/>
              </a:spcAft>
              <a:buSzPts val="2000"/>
              <a:buChar char="●"/>
            </a:pPr>
            <a:r>
              <a:rPr lang="en"/>
              <a:t>Midterms: 6400 points total. </a:t>
            </a:r>
            <a:endParaRPr/>
          </a:p>
          <a:p>
            <a:pPr indent="-355600" lvl="0" marL="457200" rtl="0" algn="l">
              <a:spcBef>
                <a:spcPts val="0"/>
              </a:spcBef>
              <a:spcAft>
                <a:spcPts val="0"/>
              </a:spcAft>
              <a:buSzPts val="2000"/>
              <a:buChar char="●"/>
            </a:pPr>
            <a:r>
              <a:rPr lang="en"/>
              <a:t>Final: 6400 points.</a:t>
            </a:r>
            <a:endParaRPr/>
          </a:p>
          <a:p>
            <a:pPr indent="-355600" lvl="0" marL="457200" rtl="0" algn="l">
              <a:spcBef>
                <a:spcPts val="0"/>
              </a:spcBef>
              <a:spcAft>
                <a:spcPts val="0"/>
              </a:spcAft>
              <a:buSzPts val="2000"/>
              <a:buChar char="●"/>
            </a:pPr>
            <a:r>
              <a:rPr lang="en"/>
              <a:t>Projects: 8960 regular points.</a:t>
            </a:r>
            <a:endParaRPr/>
          </a:p>
          <a:p>
            <a:pPr indent="-355600" lvl="0" marL="457200" rtl="0" algn="l">
              <a:spcBef>
                <a:spcPts val="0"/>
              </a:spcBef>
              <a:spcAft>
                <a:spcPts val="0"/>
              </a:spcAft>
              <a:buSzPts val="2000"/>
              <a:buChar char="●"/>
            </a:pPr>
            <a:r>
              <a:rPr lang="en"/>
              <a:t>HW: 1920 points (480 points each)</a:t>
            </a:r>
            <a:endParaRPr/>
          </a:p>
          <a:p>
            <a:pPr indent="-355600" lvl="0" marL="457200" rtl="0" algn="l">
              <a:spcBef>
                <a:spcPts val="0"/>
              </a:spcBef>
              <a:spcAft>
                <a:spcPts val="0"/>
              </a:spcAft>
              <a:buSzPts val="2000"/>
              <a:buChar char="●"/>
            </a:pPr>
            <a:r>
              <a:rPr lang="en"/>
              <a:t>Lab: 1280 points (128 points each)</a:t>
            </a:r>
            <a:endParaRPr/>
          </a:p>
          <a:p>
            <a:pPr indent="-355600" lvl="0" marL="457200" rtl="0" algn="l">
              <a:spcBef>
                <a:spcPts val="0"/>
              </a:spcBef>
              <a:spcAft>
                <a:spcPts val="0"/>
              </a:spcAft>
              <a:buSzPts val="2000"/>
              <a:buChar char="●"/>
            </a:pPr>
            <a:r>
              <a:rPr lang="en"/>
              <a:t>Weekly Surveys: 640 points (64 points each)</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Grades are not curved, i.e. they are not based on your relative performance. In past semesters, my grade bin cutoffs have not moved much at all.</a:t>
            </a:r>
            <a:endParaRPr/>
          </a:p>
          <a:p>
            <a:pPr indent="-355600" lvl="0" marL="457200" rtl="0" algn="l">
              <a:spcBef>
                <a:spcPts val="600"/>
              </a:spcBef>
              <a:spcAft>
                <a:spcPts val="0"/>
              </a:spcAft>
              <a:buSzPts val="2000"/>
              <a:buChar char="●"/>
            </a:pPr>
            <a:r>
              <a:rPr lang="en"/>
              <a:t>See </a:t>
            </a:r>
            <a:r>
              <a:rPr lang="en" u="sng">
                <a:solidFill>
                  <a:schemeClr val="hlink"/>
                </a:solidFill>
                <a:hlinkClick r:id="rId3"/>
              </a:rPr>
              <a:t>http://fa22.datastructur.es/about.html</a:t>
            </a:r>
            <a:r>
              <a:rPr lang="en"/>
              <a:t> </a:t>
            </a:r>
            <a:r>
              <a:rPr lang="en"/>
              <a:t>for full details including grading bin cutoffs (values not chosen yet, but will be by week 3).</a:t>
            </a:r>
            <a:endParaRPr/>
          </a:p>
        </p:txBody>
      </p:sp>
      <p:sp>
        <p:nvSpPr>
          <p:cNvPr id="242" name="Google Shape;242;p42"/>
          <p:cNvSpPr txBox="1"/>
          <p:nvPr/>
        </p:nvSpPr>
        <p:spPr>
          <a:xfrm>
            <a:off x="6015625" y="1151800"/>
            <a:ext cx="2626200" cy="18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Plus extra credit for filling out pre-, mid-, and post- semester course surveys.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Plus extra credit for project checkpoints.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Plus extra credit for project stretch goals.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6" name="Shape 246"/>
        <p:cNvGrpSpPr/>
        <p:nvPr/>
      </p:nvGrpSpPr>
      <p:grpSpPr>
        <a:xfrm>
          <a:off x="0" y="0"/>
          <a:ext cx="0" cy="0"/>
          <a:chOff x="0" y="0"/>
          <a:chExt cx="0" cy="0"/>
        </a:xfrm>
      </p:grpSpPr>
      <p:sp>
        <p:nvSpPr>
          <p:cNvPr id="247" name="Google Shape;247;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Lateness</a:t>
            </a:r>
            <a:endParaRPr/>
          </a:p>
        </p:txBody>
      </p:sp>
      <p:sp>
        <p:nvSpPr>
          <p:cNvPr id="248" name="Google Shape;248;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No late work will be accepted in the course. No hws/labs/projects are dropped.</a:t>
            </a:r>
            <a:endParaRPr/>
          </a:p>
          <a:p>
            <a:pPr indent="-355600" lvl="0" marL="457200" rtl="0" algn="l">
              <a:spcBef>
                <a:spcPts val="600"/>
              </a:spcBef>
              <a:spcAft>
                <a:spcPts val="0"/>
              </a:spcAft>
              <a:buSzPts val="2000"/>
              <a:buChar char="●"/>
            </a:pPr>
            <a:r>
              <a:rPr lang="en"/>
              <a:t>You should treat the deadlines seriously!</a:t>
            </a:r>
            <a:endParaRPr/>
          </a:p>
          <a:p>
            <a:pPr indent="-355600" lvl="0" marL="457200" marR="0" rtl="0" algn="l">
              <a:lnSpc>
                <a:spcPct val="100000"/>
              </a:lnSpc>
              <a:spcBef>
                <a:spcPts val="0"/>
              </a:spcBef>
              <a:spcAft>
                <a:spcPts val="0"/>
              </a:spcAft>
              <a:buSzPts val="2000"/>
              <a:buChar char="●"/>
            </a:pPr>
            <a:r>
              <a:rPr lang="en"/>
              <a:t>If needed, use a</a:t>
            </a:r>
            <a:r>
              <a:rPr lang="en"/>
              <a:t>utomated extension system to use slip tokens.</a:t>
            </a:r>
            <a:endParaRPr/>
          </a:p>
          <a:p>
            <a:pPr indent="-355600" lvl="1" marL="914400" marR="0" rtl="0" algn="l">
              <a:lnSpc>
                <a:spcPct val="100000"/>
              </a:lnSpc>
              <a:spcBef>
                <a:spcPts val="0"/>
              </a:spcBef>
              <a:spcAft>
                <a:spcPts val="0"/>
              </a:spcAft>
              <a:buSzPts val="2000"/>
              <a:buChar char="○"/>
            </a:pPr>
            <a:r>
              <a:rPr lang="en"/>
              <a:t>Up to 9 total slip days.</a:t>
            </a:r>
            <a:endParaRPr/>
          </a:p>
          <a:p>
            <a:pPr indent="-355600" lvl="1" marL="914400" marR="0" rtl="0" algn="l">
              <a:lnSpc>
                <a:spcPct val="100000"/>
              </a:lnSpc>
              <a:spcBef>
                <a:spcPts val="0"/>
              </a:spcBef>
              <a:spcAft>
                <a:spcPts val="0"/>
              </a:spcAft>
              <a:buSzPts val="2000"/>
              <a:buChar char="○"/>
            </a:pPr>
            <a:r>
              <a:rPr lang="en"/>
              <a:t>Maximum of 4 per assignment.</a:t>
            </a:r>
            <a:endParaRPr/>
          </a:p>
          <a:p>
            <a:pPr indent="-355600" lvl="1" marL="914400" marR="0" rtl="0" algn="l">
              <a:lnSpc>
                <a:spcPct val="100000"/>
              </a:lnSpc>
              <a:spcBef>
                <a:spcPts val="0"/>
              </a:spcBef>
              <a:spcAft>
                <a:spcPts val="0"/>
              </a:spcAft>
              <a:buSzPts val="2000"/>
              <a:buChar char="○"/>
            </a:pPr>
            <a:r>
              <a:rPr b="1" lang="en"/>
              <a:t>Don’t expect similar extensions in other classes.</a:t>
            </a:r>
            <a:r>
              <a:rPr lang="en"/>
              <a:t> 61B is not as strongly cumulative as classes like EE16A or CS70.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61B Overview</a:t>
            </a:r>
            <a:endParaRPr/>
          </a:p>
        </p:txBody>
      </p:sp>
      <p:sp>
        <p:nvSpPr>
          <p:cNvPr id="65" name="Google Shape;65;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61B about?</a:t>
            </a:r>
            <a:endParaRPr/>
          </a:p>
          <a:p>
            <a:pPr indent="-355600" lvl="0" marL="457200" rtl="0" algn="l">
              <a:spcBef>
                <a:spcPts val="600"/>
              </a:spcBef>
              <a:spcAft>
                <a:spcPts val="0"/>
              </a:spcAft>
              <a:buSzPts val="2000"/>
              <a:buChar char="●"/>
            </a:pPr>
            <a:r>
              <a:rPr lang="en"/>
              <a:t>Writing code that runs efficiently.</a:t>
            </a:r>
            <a:endParaRPr/>
          </a:p>
          <a:p>
            <a:pPr indent="-355600" lvl="1" marL="914400" rtl="0" algn="l">
              <a:spcBef>
                <a:spcPts val="0"/>
              </a:spcBef>
              <a:spcAft>
                <a:spcPts val="0"/>
              </a:spcAft>
              <a:buSzPts val="2000"/>
              <a:buChar char="○"/>
            </a:pPr>
            <a:r>
              <a:rPr lang="en"/>
              <a:t>Good al</a:t>
            </a:r>
            <a:r>
              <a:rPr lang="en"/>
              <a:t>gorithms.</a:t>
            </a:r>
            <a:endParaRPr/>
          </a:p>
          <a:p>
            <a:pPr indent="-355600" lvl="1" marL="914400" rtl="0" algn="l">
              <a:spcBef>
                <a:spcPts val="0"/>
              </a:spcBef>
              <a:spcAft>
                <a:spcPts val="0"/>
              </a:spcAft>
              <a:buSzPts val="2000"/>
              <a:buChar char="○"/>
            </a:pPr>
            <a:r>
              <a:rPr lang="en"/>
              <a:t>Good data</a:t>
            </a:r>
            <a:r>
              <a:rPr lang="en"/>
              <a:t> structures.</a:t>
            </a:r>
            <a:endParaRPr/>
          </a:p>
          <a:p>
            <a:pPr indent="-355600" lvl="0" marL="457200" rtl="0" algn="l">
              <a:spcBef>
                <a:spcPts val="0"/>
              </a:spcBef>
              <a:spcAft>
                <a:spcPts val="0"/>
              </a:spcAft>
              <a:buSzPts val="2000"/>
              <a:buChar char="●"/>
            </a:pPr>
            <a:r>
              <a:rPr lang="en"/>
              <a:t>Writing code efficiently.</a:t>
            </a:r>
            <a:endParaRPr/>
          </a:p>
          <a:p>
            <a:pPr indent="-355600" lvl="1" marL="914400" rtl="0" algn="l">
              <a:spcBef>
                <a:spcPts val="0"/>
              </a:spcBef>
              <a:spcAft>
                <a:spcPts val="0"/>
              </a:spcAft>
              <a:buSzPts val="2000"/>
              <a:buChar char="○"/>
            </a:pPr>
            <a:r>
              <a:rPr lang="en"/>
              <a:t>Designing, building, testing, and debugging large programs.</a:t>
            </a:r>
            <a:endParaRPr/>
          </a:p>
          <a:p>
            <a:pPr indent="-355600" lvl="1" marL="914400" rtl="0" algn="l">
              <a:spcBef>
                <a:spcPts val="0"/>
              </a:spcBef>
              <a:spcAft>
                <a:spcPts val="0"/>
              </a:spcAft>
              <a:buSzPts val="2000"/>
              <a:buChar char="○"/>
            </a:pPr>
            <a:r>
              <a:rPr lang="en"/>
              <a:t>Use of programming tools.</a:t>
            </a:r>
            <a:endParaRPr/>
          </a:p>
          <a:p>
            <a:pPr indent="-342900" lvl="2" marL="1371600" rtl="0" algn="l">
              <a:spcBef>
                <a:spcPts val="0"/>
              </a:spcBef>
              <a:spcAft>
                <a:spcPts val="0"/>
              </a:spcAft>
              <a:buSzPts val="1800"/>
              <a:buChar char="■"/>
            </a:pPr>
            <a:r>
              <a:rPr lang="en"/>
              <a:t>git, IntelliJ, JUnit, and various command line tools.</a:t>
            </a:r>
            <a:endParaRPr/>
          </a:p>
          <a:p>
            <a:pPr indent="-355600" lvl="1" marL="914400" rtl="0" algn="l">
              <a:spcBef>
                <a:spcPts val="0"/>
              </a:spcBef>
              <a:spcAft>
                <a:spcPts val="0"/>
              </a:spcAft>
              <a:buSzPts val="2000"/>
              <a:buChar char="○"/>
            </a:pPr>
            <a:r>
              <a:rPr lang="en"/>
              <a:t>Java (not the focus of the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Assumes solid foundation in programming fundamentals, including:</a:t>
            </a:r>
            <a:endParaRPr/>
          </a:p>
          <a:p>
            <a:pPr indent="-355600" lvl="0" marL="457200" rtl="0" algn="l">
              <a:spcBef>
                <a:spcPts val="600"/>
              </a:spcBef>
              <a:spcAft>
                <a:spcPts val="0"/>
              </a:spcAft>
              <a:buSzPts val="2000"/>
              <a:buChar char="●"/>
            </a:pPr>
            <a:r>
              <a:rPr lang="en"/>
              <a:t>Object oriented programming, recursion, lists, and trees.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Course Pacing</a:t>
            </a:r>
            <a:endParaRPr/>
          </a:p>
        </p:txBody>
      </p:sp>
      <p:sp>
        <p:nvSpPr>
          <p:cNvPr id="254" name="Google Shape;254;p44"/>
          <p:cNvSpPr txBox="1"/>
          <p:nvPr>
            <p:ph idx="1" type="body"/>
          </p:nvPr>
        </p:nvSpPr>
        <p:spPr>
          <a:xfrm>
            <a:off x="243000" y="556500"/>
            <a:ext cx="86706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will start off very fast (and we’ll slow down in the last 4 weeks).</a:t>
            </a:r>
            <a:endParaRPr/>
          </a:p>
          <a:p>
            <a:pPr indent="-355600" lvl="0" marL="457200" rtl="0" algn="l">
              <a:spcBef>
                <a:spcPts val="600"/>
              </a:spcBef>
              <a:spcAft>
                <a:spcPts val="0"/>
              </a:spcAft>
              <a:buSzPts val="2000"/>
              <a:buChar char="●"/>
            </a:pPr>
            <a:r>
              <a:rPr lang="en"/>
              <a:t>Optional HW0 is out.</a:t>
            </a:r>
            <a:endParaRPr/>
          </a:p>
          <a:p>
            <a:pPr indent="-355600" lvl="1" marL="914400" rtl="0" algn="l">
              <a:spcBef>
                <a:spcPts val="0"/>
              </a:spcBef>
              <a:spcAft>
                <a:spcPts val="0"/>
              </a:spcAft>
              <a:buSzPts val="2000"/>
              <a:buChar char="○"/>
            </a:pPr>
            <a:r>
              <a:rPr lang="en"/>
              <a:t>Intro to Java syntax.</a:t>
            </a:r>
            <a:endParaRPr/>
          </a:p>
          <a:p>
            <a:pPr indent="-355600" lvl="1" marL="914400" rtl="0" algn="l">
              <a:spcBef>
                <a:spcPts val="0"/>
              </a:spcBef>
              <a:spcAft>
                <a:spcPts val="0"/>
              </a:spcAft>
              <a:buSzPts val="2000"/>
              <a:buChar char="○"/>
            </a:pPr>
            <a:r>
              <a:rPr lang="en"/>
              <a:t>Will take 1-4 hours.</a:t>
            </a:r>
            <a:endParaRPr/>
          </a:p>
          <a:p>
            <a:pPr indent="-355600" lvl="1" marL="914400" rtl="0" algn="l">
              <a:spcBef>
                <a:spcPts val="0"/>
              </a:spcBef>
              <a:spcAft>
                <a:spcPts val="0"/>
              </a:spcAft>
              <a:buSzPts val="2000"/>
              <a:buChar char="○"/>
            </a:pPr>
            <a:r>
              <a:rPr lang="en"/>
              <a:t>Work with friends!</a:t>
            </a:r>
            <a:endParaRPr/>
          </a:p>
          <a:p>
            <a:pPr indent="-355600" lvl="1" marL="914400" rtl="0" algn="l">
              <a:spcBef>
                <a:spcPts val="0"/>
              </a:spcBef>
              <a:spcAft>
                <a:spcPts val="0"/>
              </a:spcAft>
              <a:buSzPts val="2000"/>
              <a:buChar char="○"/>
            </a:pPr>
            <a:r>
              <a:rPr lang="en"/>
              <a:t>Recommended that you complete before your lab.</a:t>
            </a:r>
            <a:endParaRPr/>
          </a:p>
          <a:p>
            <a:pPr indent="-355600" lvl="1" marL="914400" rtl="0" algn="l">
              <a:spcBef>
                <a:spcPts val="0"/>
              </a:spcBef>
              <a:spcAft>
                <a:spcPts val="0"/>
              </a:spcAft>
              <a:buSzPts val="2000"/>
              <a:buChar char="○"/>
            </a:pPr>
            <a:r>
              <a:rPr lang="en"/>
              <a:t>Strongly recommended that you complete by lecture Friday.</a:t>
            </a:r>
            <a:endParaRPr/>
          </a:p>
          <a:p>
            <a:pPr indent="-355600" lvl="0" marL="457200" rtl="0" algn="l">
              <a:spcBef>
                <a:spcPts val="0"/>
              </a:spcBef>
              <a:spcAft>
                <a:spcPts val="0"/>
              </a:spcAft>
              <a:buSzPts val="2000"/>
              <a:buChar char="●"/>
            </a:pPr>
            <a:r>
              <a:rPr lang="en"/>
              <a:t>Lab1 is available in two parts:</a:t>
            </a:r>
            <a:endParaRPr/>
          </a:p>
          <a:p>
            <a:pPr indent="-355600" lvl="1" marL="914400" rtl="0" algn="l">
              <a:spcBef>
                <a:spcPts val="0"/>
              </a:spcBef>
              <a:spcAft>
                <a:spcPts val="0"/>
              </a:spcAft>
              <a:buSzPts val="2000"/>
              <a:buChar char="○"/>
            </a:pPr>
            <a:r>
              <a:rPr lang="en"/>
              <a:t>Lab1 Setup</a:t>
            </a:r>
            <a:r>
              <a:rPr lang="en"/>
              <a:t>: How to set up your home computer (</a:t>
            </a:r>
            <a:r>
              <a:rPr b="1" lang="en"/>
              <a:t>do before lab1</a:t>
            </a:r>
            <a:r>
              <a:rPr lang="en"/>
              <a:t>).</a:t>
            </a:r>
            <a:endParaRPr/>
          </a:p>
          <a:p>
            <a:pPr indent="-355600" lvl="1" marL="914400" rtl="0" algn="l">
              <a:spcBef>
                <a:spcPts val="0"/>
              </a:spcBef>
              <a:spcAft>
                <a:spcPts val="0"/>
              </a:spcAft>
              <a:buSzPts val="2000"/>
              <a:buChar char="○"/>
            </a:pPr>
            <a:r>
              <a:rPr lang="en"/>
              <a:t>Lab1: How to use various tools.</a:t>
            </a:r>
            <a:endParaRPr/>
          </a:p>
          <a:p>
            <a:pPr indent="-355600" lvl="0" marL="457200" rtl="0" algn="l">
              <a:spcBef>
                <a:spcPts val="0"/>
              </a:spcBef>
              <a:spcAft>
                <a:spcPts val="0"/>
              </a:spcAft>
              <a:buSzPts val="2000"/>
              <a:buChar char="●"/>
            </a:pPr>
            <a:r>
              <a:rPr lang="en"/>
              <a:t>Project 0 released Friday. Due Friday Sep 2nd (10th day of the semester).</a:t>
            </a:r>
            <a:endParaRPr/>
          </a:p>
          <a:p>
            <a:pPr indent="-355600" lvl="1" marL="914400" rtl="0" algn="l">
              <a:spcBef>
                <a:spcPts val="0"/>
              </a:spcBef>
              <a:spcAft>
                <a:spcPts val="0"/>
              </a:spcAft>
              <a:buSzPts val="2000"/>
              <a:buChar char="○"/>
            </a:pPr>
            <a:r>
              <a:rPr lang="en"/>
              <a:t>Start by Saturday if possible, especially if you’re new to Java.</a:t>
            </a:r>
            <a:endParaRPr/>
          </a:p>
          <a:p>
            <a:pPr indent="-355600" lvl="1" marL="914400" rtl="0" algn="l">
              <a:spcBef>
                <a:spcPts val="0"/>
              </a:spcBef>
              <a:spcAft>
                <a:spcPts val="0"/>
              </a:spcAft>
              <a:buSzPts val="2000"/>
              <a:buChar char="○"/>
            </a:pPr>
            <a:r>
              <a:rPr lang="en"/>
              <a:t>Exercises basic Java features.</a:t>
            </a:r>
            <a:endParaRPr/>
          </a:p>
          <a:p>
            <a:pPr indent="-355600" lvl="1" marL="914400" rtl="0" algn="l">
              <a:spcBef>
                <a:spcPts val="0"/>
              </a:spcBef>
              <a:spcAft>
                <a:spcPts val="0"/>
              </a:spcAft>
              <a:buSzPts val="2000"/>
              <a:buChar char="○"/>
            </a:pPr>
            <a:r>
              <a:rPr lang="en"/>
              <a:t>Full credit requires solving a very challenging algorithmic problem.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EAD3"/>
        </a:solidFill>
      </p:bgPr>
    </p:bg>
    <p:spTree>
      <p:nvGrpSpPr>
        <p:cNvPr id="258" name="Shape 258"/>
        <p:cNvGrpSpPr/>
        <p:nvPr/>
      </p:nvGrpSpPr>
      <p:grpSpPr>
        <a:xfrm>
          <a:off x="0" y="0"/>
          <a:ext cx="0" cy="0"/>
          <a:chOff x="0" y="0"/>
          <a:chExt cx="0" cy="0"/>
        </a:xfrm>
      </p:grpSpPr>
      <p:sp>
        <p:nvSpPr>
          <p:cNvPr id="259" name="Google Shape;259;p45"/>
          <p:cNvSpPr txBox="1"/>
          <p:nvPr>
            <p:ph type="title"/>
          </p:nvPr>
        </p:nvSpPr>
        <p:spPr>
          <a:xfrm>
            <a:off x="928950" y="2143050"/>
            <a:ext cx="72861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Hello World</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(See </a:t>
            </a:r>
            <a:r>
              <a:rPr lang="en"/>
              <a:t>guide</a:t>
            </a:r>
            <a:r>
              <a:rPr lang="en"/>
              <a:t> for link to the code I write today)</a:t>
            </a:r>
            <a:endParaRPr/>
          </a:p>
          <a:p>
            <a:pPr indent="0" lvl="0" marL="0" rtl="0" algn="ctr">
              <a:spcBef>
                <a:spcPts val="0"/>
              </a:spcBef>
              <a:spcAft>
                <a:spcPts val="0"/>
              </a:spcAft>
              <a:buNone/>
            </a:pPr>
            <a:r>
              <a:rPr lang="en"/>
              <a:t>(Might be a little boring if you know Java already)</a:t>
            </a:r>
            <a:endParaRPr/>
          </a:p>
        </p:txBody>
      </p:sp>
      <p:cxnSp>
        <p:nvCxnSpPr>
          <p:cNvPr id="260" name="Google Shape;260;p45"/>
          <p:cNvCxnSpPr/>
          <p:nvPr/>
        </p:nvCxnSpPr>
        <p:spPr>
          <a:xfrm flipH="1" rot="10800000">
            <a:off x="7126050" y="1702300"/>
            <a:ext cx="1089000" cy="377100"/>
          </a:xfrm>
          <a:prstGeom prst="straightConnector1">
            <a:avLst/>
          </a:prstGeom>
          <a:noFill/>
          <a:ln cap="flat" cmpd="sng" w="19050">
            <a:solidFill>
              <a:srgbClr val="BE0712"/>
            </a:solidFill>
            <a:prstDash val="solid"/>
            <a:round/>
            <a:headEnd len="med" w="med" type="none"/>
            <a:tailEnd len="med" w="med" type="triangle"/>
          </a:ln>
        </p:spPr>
      </p:cxnSp>
      <p:pic>
        <p:nvPicPr>
          <p:cNvPr id="261" name="Google Shape;261;p45"/>
          <p:cNvPicPr preferRelativeResize="0"/>
          <p:nvPr/>
        </p:nvPicPr>
        <p:blipFill>
          <a:blip r:embed="rId3">
            <a:alphaModFix/>
          </a:blip>
          <a:stretch>
            <a:fillRect/>
          </a:stretch>
        </p:blipFill>
        <p:spPr>
          <a:xfrm>
            <a:off x="5924745" y="926091"/>
            <a:ext cx="2981325" cy="70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Object Orientation</a:t>
            </a:r>
            <a:endParaRPr/>
          </a:p>
        </p:txBody>
      </p:sp>
      <p:sp>
        <p:nvSpPr>
          <p:cNvPr id="267" name="Google Shape;267;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Java is an object oriented language with strict requirements:</a:t>
            </a:r>
            <a:endParaRPr/>
          </a:p>
          <a:p>
            <a:pPr indent="-355600" lvl="0" marL="457200" rtl="0" algn="l">
              <a:spcBef>
                <a:spcPts val="600"/>
              </a:spcBef>
              <a:spcAft>
                <a:spcPts val="0"/>
              </a:spcAft>
              <a:buSzPts val="2000"/>
              <a:buChar char="●"/>
            </a:pPr>
            <a:r>
              <a:rPr lang="en"/>
              <a:t>Every Java file must contain a class declaration*.</a:t>
            </a:r>
            <a:endParaRPr/>
          </a:p>
          <a:p>
            <a:pPr indent="-355600" lvl="0" marL="457200" rtl="0" algn="l">
              <a:spcBef>
                <a:spcPts val="0"/>
              </a:spcBef>
              <a:spcAft>
                <a:spcPts val="0"/>
              </a:spcAft>
              <a:buSzPts val="2000"/>
              <a:buChar char="●"/>
            </a:pPr>
            <a:r>
              <a:rPr b="1" lang="en"/>
              <a:t>All code</a:t>
            </a:r>
            <a:r>
              <a:rPr lang="en"/>
              <a:t> lives inside a class*, even helper functions, global constants, etc.</a:t>
            </a:r>
            <a:endParaRPr/>
          </a:p>
          <a:p>
            <a:pPr indent="-355600" lvl="0" marL="457200" rtl="0" algn="l">
              <a:spcBef>
                <a:spcPts val="0"/>
              </a:spcBef>
              <a:spcAft>
                <a:spcPts val="0"/>
              </a:spcAft>
              <a:buSzPts val="2000"/>
              <a:buChar char="●"/>
            </a:pPr>
            <a:r>
              <a:rPr lang="en"/>
              <a:t>To run a Java program, you typically define a main method using        </a:t>
            </a:r>
            <a:r>
              <a:rPr lang="en">
                <a:latin typeface="Consolas"/>
                <a:ea typeface="Consolas"/>
                <a:cs typeface="Consolas"/>
                <a:sym typeface="Consolas"/>
              </a:rPr>
              <a:t>public static void main(String[] args)</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None/>
            </a:pPr>
            <a:r>
              <a:rPr lang="en" sz="1600"/>
              <a:t>*: This is not completely true, e.g. we can also declare “interfaces” in .java files that may contain code. We’ll cover these later.</a:t>
            </a:r>
            <a:endParaRPr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Java and Static Typing</a:t>
            </a:r>
            <a:endParaRPr/>
          </a:p>
        </p:txBody>
      </p:sp>
      <p:sp>
        <p:nvSpPr>
          <p:cNvPr id="273" name="Google Shape;273;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Java is statically typed!</a:t>
            </a:r>
            <a:endParaRPr/>
          </a:p>
          <a:p>
            <a:pPr indent="-355600" lvl="0" marL="457200" marR="0" rtl="0" algn="l">
              <a:lnSpc>
                <a:spcPct val="100000"/>
              </a:lnSpc>
              <a:spcBef>
                <a:spcPts val="600"/>
              </a:spcBef>
              <a:spcAft>
                <a:spcPts val="0"/>
              </a:spcAft>
              <a:buSzPts val="2000"/>
              <a:buChar char="●"/>
            </a:pPr>
            <a:r>
              <a:rPr lang="en"/>
              <a:t>All variables, parameters, and methods must have a declared type.</a:t>
            </a:r>
            <a:endParaRPr/>
          </a:p>
          <a:p>
            <a:pPr indent="-355600" lvl="0" marL="457200" marR="0" rtl="0" algn="l">
              <a:lnSpc>
                <a:spcPct val="100000"/>
              </a:lnSpc>
              <a:spcBef>
                <a:spcPts val="0"/>
              </a:spcBef>
              <a:spcAft>
                <a:spcPts val="0"/>
              </a:spcAft>
              <a:buSzPts val="2000"/>
              <a:buChar char="●"/>
            </a:pPr>
            <a:r>
              <a:rPr lang="en"/>
              <a:t>That type can never change.</a:t>
            </a:r>
            <a:endParaRPr/>
          </a:p>
          <a:p>
            <a:pPr indent="-355600" lvl="0" marL="457200" marR="0" rtl="0" algn="l">
              <a:lnSpc>
                <a:spcPct val="100000"/>
              </a:lnSpc>
              <a:spcBef>
                <a:spcPts val="0"/>
              </a:spcBef>
              <a:spcAft>
                <a:spcPts val="0"/>
              </a:spcAft>
              <a:buSzPts val="2000"/>
              <a:buChar char="●"/>
            </a:pPr>
            <a:r>
              <a:rPr lang="en"/>
              <a:t>Expressions also have a type, e.g. “</a:t>
            </a:r>
            <a:r>
              <a:rPr lang="en">
                <a:latin typeface="Consolas"/>
                <a:ea typeface="Consolas"/>
                <a:cs typeface="Consolas"/>
                <a:sym typeface="Consolas"/>
              </a:rPr>
              <a:t>larger(5, 10) + 3</a:t>
            </a:r>
            <a:r>
              <a:rPr lang="en"/>
              <a:t>” has type int.</a:t>
            </a:r>
            <a:endParaRPr/>
          </a:p>
          <a:p>
            <a:pPr indent="-355600" lvl="0" marL="457200" marR="0" rtl="0" algn="l">
              <a:lnSpc>
                <a:spcPct val="100000"/>
              </a:lnSpc>
              <a:spcBef>
                <a:spcPts val="0"/>
              </a:spcBef>
              <a:spcAft>
                <a:spcPts val="0"/>
              </a:spcAft>
              <a:buSzPts val="2000"/>
              <a:buChar char="●"/>
            </a:pPr>
            <a:r>
              <a:rPr lang="en"/>
              <a:t>The compiler checks that all the types in your program are compatible </a:t>
            </a:r>
            <a:r>
              <a:rPr b="1" lang="en"/>
              <a:t>before the program ever runs</a:t>
            </a:r>
            <a:r>
              <a:rPr lang="en"/>
              <a:t>!</a:t>
            </a:r>
            <a:endParaRPr/>
          </a:p>
          <a:p>
            <a:pPr indent="-355600" lvl="1" marL="914400" marR="0" rtl="0" algn="l">
              <a:lnSpc>
                <a:spcPct val="100000"/>
              </a:lnSpc>
              <a:spcBef>
                <a:spcPts val="0"/>
              </a:spcBef>
              <a:spcAft>
                <a:spcPts val="0"/>
              </a:spcAft>
              <a:buSzPts val="2000"/>
              <a:buChar char="○"/>
            </a:pPr>
            <a:r>
              <a:rPr lang="en"/>
              <a:t>e.g. </a:t>
            </a:r>
            <a:r>
              <a:rPr lang="en">
                <a:latin typeface="Consolas"/>
                <a:ea typeface="Consolas"/>
                <a:cs typeface="Consolas"/>
                <a:sym typeface="Consolas"/>
              </a:rPr>
              <a:t>String x = larger(5, 10) + 3</a:t>
            </a:r>
            <a:r>
              <a:rPr lang="en"/>
              <a:t> will fail to compile.</a:t>
            </a:r>
            <a:endParaRPr/>
          </a:p>
          <a:p>
            <a:pPr indent="-355600" lvl="1" marL="914400" marR="0" rtl="0" algn="l">
              <a:lnSpc>
                <a:spcPct val="100000"/>
              </a:lnSpc>
              <a:spcBef>
                <a:spcPts val="0"/>
              </a:spcBef>
              <a:spcAft>
                <a:spcPts val="0"/>
              </a:spcAft>
              <a:buSzPts val="2000"/>
              <a:buChar char="○"/>
            </a:pPr>
            <a:r>
              <a:rPr lang="en"/>
              <a:t>This is unlike a language like Python, where type checks are performed DURING execution.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Your</a:t>
            </a:r>
            <a:r>
              <a:rPr lang="en"/>
              <a:t> Reflections on Static Typing</a:t>
            </a:r>
            <a:endParaRPr/>
          </a:p>
        </p:txBody>
      </p:sp>
      <p:sp>
        <p:nvSpPr>
          <p:cNvPr id="279" name="Google Shape;279;p4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What are some good things </a:t>
            </a:r>
            <a:r>
              <a:rPr lang="en"/>
              <a:t>about static typing?</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are some bad things about static typing?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
                                        <p:tgtEl>
                                          <p:spTgt spid="2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 Reflections on Static Typing</a:t>
            </a:r>
            <a:endParaRPr/>
          </a:p>
        </p:txBody>
      </p:sp>
      <p:sp>
        <p:nvSpPr>
          <p:cNvPr id="285" name="Google Shape;285;p4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Good:</a:t>
            </a:r>
            <a:endParaRPr/>
          </a:p>
          <a:p>
            <a:pPr indent="-355600" lvl="0" marL="457200" marR="0" rtl="0" algn="l">
              <a:lnSpc>
                <a:spcPct val="100000"/>
              </a:lnSpc>
              <a:spcBef>
                <a:spcPts val="600"/>
              </a:spcBef>
              <a:spcAft>
                <a:spcPts val="0"/>
              </a:spcAft>
              <a:buSzPts val="2000"/>
              <a:buChar char="●"/>
            </a:pPr>
            <a:r>
              <a:rPr lang="en"/>
              <a:t>Catches certain types of errors, making it easier on the programmer to debug their code.</a:t>
            </a:r>
            <a:endParaRPr/>
          </a:p>
          <a:p>
            <a:pPr indent="-355600" lvl="0" marL="457200" marR="0" rtl="0" algn="l">
              <a:lnSpc>
                <a:spcPct val="100000"/>
              </a:lnSpc>
              <a:spcBef>
                <a:spcPts val="0"/>
              </a:spcBef>
              <a:spcAft>
                <a:spcPts val="0"/>
              </a:spcAft>
              <a:buSzPts val="2000"/>
              <a:buChar char="●"/>
            </a:pPr>
            <a:r>
              <a:rPr lang="en"/>
              <a:t>Type errors can (almost) never occur on end user’s computer.</a:t>
            </a:r>
            <a:endParaRPr/>
          </a:p>
          <a:p>
            <a:pPr indent="-355600" lvl="0" marL="457200" marR="0" rtl="0" algn="l">
              <a:lnSpc>
                <a:spcPct val="100000"/>
              </a:lnSpc>
              <a:spcBef>
                <a:spcPts val="0"/>
              </a:spcBef>
              <a:spcAft>
                <a:spcPts val="0"/>
              </a:spcAft>
              <a:buSzPts val="2000"/>
              <a:buChar char="●"/>
            </a:pPr>
            <a:r>
              <a:rPr lang="en"/>
              <a:t>Makes it easier to read and reason about code.</a:t>
            </a:r>
            <a:endParaRPr/>
          </a:p>
          <a:p>
            <a:pPr indent="-355600" lvl="0" marL="457200" marR="0" rtl="0" algn="l">
              <a:lnSpc>
                <a:spcPct val="100000"/>
              </a:lnSpc>
              <a:spcBef>
                <a:spcPts val="0"/>
              </a:spcBef>
              <a:spcAft>
                <a:spcPts val="0"/>
              </a:spcAft>
              <a:buSzPts val="2000"/>
              <a:buChar char="●"/>
            </a:pPr>
            <a:r>
              <a:rPr lang="en"/>
              <a:t>Code can run more efficiently, e.g. no need to do expensive runtime type checks.</a:t>
            </a:r>
            <a:endParaRPr/>
          </a:p>
          <a:p>
            <a:pPr indent="0" lvl="0" marL="0" marR="0" rtl="0" algn="l">
              <a:lnSpc>
                <a:spcPct val="100000"/>
              </a:lnSpc>
              <a:spcBef>
                <a:spcPts val="600"/>
              </a:spcBef>
              <a:spcAft>
                <a:spcPts val="0"/>
              </a:spcAft>
              <a:buNone/>
            </a:pPr>
            <a:br>
              <a:rPr lang="en"/>
            </a:br>
            <a:r>
              <a:rPr lang="en"/>
              <a:t>The Bad:</a:t>
            </a:r>
            <a:endParaRPr/>
          </a:p>
          <a:p>
            <a:pPr indent="-355600" lvl="0" marL="457200" marR="0" rtl="0" algn="l">
              <a:lnSpc>
                <a:spcPct val="100000"/>
              </a:lnSpc>
              <a:spcBef>
                <a:spcPts val="600"/>
              </a:spcBef>
              <a:spcAft>
                <a:spcPts val="0"/>
              </a:spcAft>
              <a:buSzPts val="2000"/>
              <a:buChar char="●"/>
            </a:pPr>
            <a:r>
              <a:rPr lang="en"/>
              <a:t>Code is more verbose.</a:t>
            </a:r>
            <a:endParaRPr/>
          </a:p>
          <a:p>
            <a:pPr indent="-355600" lvl="0" marL="457200" marR="0" rtl="0" algn="l">
              <a:lnSpc>
                <a:spcPct val="100000"/>
              </a:lnSpc>
              <a:spcBef>
                <a:spcPts val="0"/>
              </a:spcBef>
              <a:spcAft>
                <a:spcPts val="0"/>
              </a:spcAft>
              <a:buSzPts val="2000"/>
              <a:buChar char="●"/>
            </a:pPr>
            <a:r>
              <a:rPr lang="en"/>
              <a:t>Code is less general, e.g. had to have two different larger functions earlier.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
                                        <p:tgtEl>
                                          <p:spTgt spid="28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291" name="Google Shape;291;p50"/>
          <p:cNvSpPr txBox="1"/>
          <p:nvPr>
            <p:ph idx="1" type="body"/>
          </p:nvPr>
        </p:nvSpPr>
        <p:spPr>
          <a:xfrm>
            <a:off x="243000" y="556500"/>
            <a:ext cx="85680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This week:</a:t>
            </a:r>
            <a:endParaRPr/>
          </a:p>
          <a:p>
            <a:pPr indent="-355600" lvl="0" marL="457200" rtl="0" algn="l">
              <a:spcBef>
                <a:spcPts val="600"/>
              </a:spcBef>
              <a:spcAft>
                <a:spcPts val="0"/>
              </a:spcAft>
              <a:buSzPts val="2000"/>
              <a:buChar char="●"/>
            </a:pPr>
            <a:r>
              <a:rPr lang="en"/>
              <a:t>HW0: Out now. Will give you a chance to explore Java basics on your own. </a:t>
            </a:r>
            <a:endParaRPr/>
          </a:p>
          <a:p>
            <a:pPr indent="-355600" lvl="0" marL="457200" rtl="0" algn="l">
              <a:spcBef>
                <a:spcPts val="0"/>
              </a:spcBef>
              <a:spcAft>
                <a:spcPts val="0"/>
              </a:spcAft>
              <a:buSzPts val="2000"/>
              <a:buChar char="●"/>
            </a:pPr>
            <a:r>
              <a:rPr lang="en"/>
              <a:t>Lab1: How to compile and run code. How to check out homework starter files and submit them. </a:t>
            </a:r>
            <a:r>
              <a:rPr b="1" lang="en"/>
              <a:t>If possible, do HW0 before lab!</a:t>
            </a:r>
            <a:endParaRPr b="1"/>
          </a:p>
          <a:p>
            <a:pPr indent="-355600" lvl="1" marL="914400" rtl="0" algn="l">
              <a:spcBef>
                <a:spcPts val="0"/>
              </a:spcBef>
              <a:spcAft>
                <a:spcPts val="0"/>
              </a:spcAft>
              <a:buSzPts val="2000"/>
              <a:buChar char="○"/>
            </a:pPr>
            <a:r>
              <a:rPr lang="en"/>
              <a:t>Do l</a:t>
            </a:r>
            <a:r>
              <a:rPr lang="en"/>
              <a:t>ab 1 setup before coming to lab: How to compile and run code on your own machine.</a:t>
            </a:r>
            <a:endParaRPr/>
          </a:p>
          <a:p>
            <a:pPr indent="-355600" lvl="0" marL="457200" rtl="0" algn="l">
              <a:spcBef>
                <a:spcPts val="0"/>
              </a:spcBef>
              <a:spcAft>
                <a:spcPts val="0"/>
              </a:spcAft>
              <a:buSzPts val="2000"/>
              <a:buChar char="●"/>
            </a:pPr>
            <a:r>
              <a:rPr lang="en"/>
              <a:t>Project 0 (released Friday). Must be done solo.</a:t>
            </a:r>
            <a:endParaRPr/>
          </a:p>
          <a:p>
            <a:pPr indent="-355600" lvl="0" marL="457200" rtl="0" algn="l">
              <a:spcBef>
                <a:spcPts val="0"/>
              </a:spcBef>
              <a:spcAft>
                <a:spcPts val="0"/>
              </a:spcAft>
              <a:buSzPts val="2000"/>
              <a:buChar char="●"/>
            </a:pPr>
            <a:r>
              <a:rPr lang="en"/>
              <a:t>Next lecture: What all that public static blah blah stuff actually means.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Note I will be at the front of the room for the next 3 minutes but then I am leaving to let the next person come set up in the room.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71" name="Google Shape;71;p18"/>
          <p:cNvSpPr/>
          <p:nvPr/>
        </p:nvSpPr>
        <p:spPr>
          <a:xfrm>
            <a:off x="8357650" y="2790825"/>
            <a:ext cx="195300" cy="1371600"/>
          </a:xfrm>
          <a:prstGeom prst="rightBrace">
            <a:avLst>
              <a:gd fmla="val 8333"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8"/>
          <p:cNvSpPr txBox="1"/>
          <p:nvPr/>
        </p:nvSpPr>
        <p:spPr>
          <a:xfrm>
            <a:off x="8552950" y="3063284"/>
            <a:ext cx="651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Fa22</a:t>
            </a:r>
            <a:endParaRPr/>
          </a:p>
        </p:txBody>
      </p:sp>
      <p:pic>
        <p:nvPicPr>
          <p:cNvPr id="73" name="Google Shape;73;p18"/>
          <p:cNvPicPr preferRelativeResize="0"/>
          <p:nvPr/>
        </p:nvPicPr>
        <p:blipFill rotWithShape="1">
          <a:blip r:embed="rId3">
            <a:alphaModFix/>
          </a:blip>
          <a:srcRect b="0" l="59" r="69" t="0"/>
          <a:stretch/>
        </p:blipFill>
        <p:spPr>
          <a:xfrm>
            <a:off x="605550" y="717176"/>
            <a:ext cx="7790863" cy="4250900"/>
          </a:xfrm>
          <a:prstGeom prst="rect">
            <a:avLst/>
          </a:prstGeom>
          <a:noFill/>
          <a:ln>
            <a:noFill/>
          </a:ln>
        </p:spPr>
      </p:pic>
      <p:cxnSp>
        <p:nvCxnSpPr>
          <p:cNvPr id="74" name="Google Shape;74;p18"/>
          <p:cNvCxnSpPr/>
          <p:nvPr/>
        </p:nvCxnSpPr>
        <p:spPr>
          <a:xfrm>
            <a:off x="1428400" y="2790820"/>
            <a:ext cx="6841200" cy="0"/>
          </a:xfrm>
          <a:prstGeom prst="straightConnector1">
            <a:avLst/>
          </a:prstGeom>
          <a:noFill/>
          <a:ln cap="flat" cmpd="sng" w="9525">
            <a:solidFill>
              <a:schemeClr val="dk2"/>
            </a:solidFill>
            <a:prstDash val="dash"/>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80" name="Google Shape;80;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Daily life is supported by them.</a:t>
            </a:r>
            <a:endParaRPr/>
          </a:p>
        </p:txBody>
      </p:sp>
      <p:pic>
        <p:nvPicPr>
          <p:cNvPr id="81" name="Google Shape;81;p19"/>
          <p:cNvPicPr preferRelativeResize="0"/>
          <p:nvPr/>
        </p:nvPicPr>
        <p:blipFill>
          <a:blip r:embed="rId3">
            <a:alphaModFix/>
          </a:blip>
          <a:stretch>
            <a:fillRect/>
          </a:stretch>
        </p:blipFill>
        <p:spPr>
          <a:xfrm>
            <a:off x="1141550" y="1104900"/>
            <a:ext cx="7029450"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87" name="Google Shape;87;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Major driver of current progress (?) of our civilization.</a:t>
            </a:r>
            <a:endParaRPr/>
          </a:p>
        </p:txBody>
      </p:sp>
      <p:pic>
        <p:nvPicPr>
          <p:cNvPr id="88" name="Google Shape;88;p20"/>
          <p:cNvPicPr preferRelativeResize="0"/>
          <p:nvPr/>
        </p:nvPicPr>
        <p:blipFill>
          <a:blip r:embed="rId3">
            <a:alphaModFix/>
          </a:blip>
          <a:stretch>
            <a:fillRect/>
          </a:stretch>
        </p:blipFill>
        <p:spPr>
          <a:xfrm>
            <a:off x="5178650" y="1208828"/>
            <a:ext cx="3755225" cy="1877600"/>
          </a:xfrm>
          <a:prstGeom prst="rect">
            <a:avLst/>
          </a:prstGeom>
          <a:noFill/>
          <a:ln>
            <a:noFill/>
          </a:ln>
        </p:spPr>
      </p:pic>
      <p:pic>
        <p:nvPicPr>
          <p:cNvPr id="89" name="Google Shape;89;p20"/>
          <p:cNvPicPr preferRelativeResize="0"/>
          <p:nvPr/>
        </p:nvPicPr>
        <p:blipFill>
          <a:blip r:embed="rId4">
            <a:alphaModFix/>
          </a:blip>
          <a:stretch>
            <a:fillRect/>
          </a:stretch>
        </p:blipFill>
        <p:spPr>
          <a:xfrm>
            <a:off x="4638663" y="3859850"/>
            <a:ext cx="4124325" cy="1104900"/>
          </a:xfrm>
          <a:prstGeom prst="rect">
            <a:avLst/>
          </a:prstGeom>
          <a:noFill/>
          <a:ln>
            <a:noFill/>
          </a:ln>
        </p:spPr>
      </p:pic>
      <p:grpSp>
        <p:nvGrpSpPr>
          <p:cNvPr id="90" name="Google Shape;90;p20"/>
          <p:cNvGrpSpPr/>
          <p:nvPr/>
        </p:nvGrpSpPr>
        <p:grpSpPr>
          <a:xfrm>
            <a:off x="1007298" y="1373750"/>
            <a:ext cx="3528927" cy="3262774"/>
            <a:chOff x="1007298" y="1373750"/>
            <a:chExt cx="3528927" cy="3262774"/>
          </a:xfrm>
        </p:grpSpPr>
        <p:pic>
          <p:nvPicPr>
            <p:cNvPr id="91" name="Google Shape;91;p20">
              <a:hlinkClick r:id="rId5"/>
            </p:cNvPr>
            <p:cNvPicPr preferRelativeResize="0"/>
            <p:nvPr/>
          </p:nvPicPr>
          <p:blipFill>
            <a:blip r:embed="rId6">
              <a:alphaModFix/>
            </a:blip>
            <a:stretch>
              <a:fillRect/>
            </a:stretch>
          </p:blipFill>
          <p:spPr>
            <a:xfrm>
              <a:off x="1007298" y="1373750"/>
              <a:ext cx="2502476" cy="3262774"/>
            </a:xfrm>
            <a:prstGeom prst="rect">
              <a:avLst/>
            </a:prstGeom>
            <a:noFill/>
            <a:ln>
              <a:noFill/>
            </a:ln>
          </p:spPr>
        </p:pic>
        <p:sp>
          <p:nvSpPr>
            <p:cNvPr id="92" name="Google Shape;92;p20"/>
            <p:cNvSpPr txBox="1"/>
            <p:nvPr/>
          </p:nvSpPr>
          <p:spPr>
            <a:xfrm>
              <a:off x="2946525" y="4083575"/>
              <a:ext cx="15897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7"/>
                </a:rPr>
                <a:t>Link</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98" name="Google Shape;98;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become a better programmer.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Being an efficient programmer means using the right data structures and algorithms for the job.</a:t>
            </a:r>
            <a:endParaRPr/>
          </a:p>
        </p:txBody>
      </p:sp>
      <p:sp>
        <p:nvSpPr>
          <p:cNvPr id="99" name="Google Shape;99;p21"/>
          <p:cNvSpPr/>
          <p:nvPr/>
        </p:nvSpPr>
        <p:spPr>
          <a:xfrm>
            <a:off x="717000" y="1092500"/>
            <a:ext cx="7495800" cy="185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i="1" lang="en" sz="2000"/>
              <a:t>“The difference between a bad programmer and a good one is whether [the programmer] considers code or data structures more important. Bad programmers worry about the code. Good programmers worry about data structures and their relationships.” - </a:t>
            </a:r>
            <a:r>
              <a:rPr i="1" lang="en" sz="2000">
                <a:solidFill>
                  <a:srgbClr val="BE0712"/>
                </a:solidFill>
              </a:rPr>
              <a:t>Linus Torvalds (Creator of Linux)</a:t>
            </a:r>
            <a:endParaRPr i="1" sz="2000">
              <a:solidFill>
                <a:srgbClr val="BE0712"/>
              </a:solidFill>
            </a:endParaRPr>
          </a:p>
          <a:p>
            <a:pPr indent="0" lvl="0" marL="0" rtl="0" algn="just">
              <a:spcBef>
                <a:spcPts val="0"/>
              </a:spcBef>
              <a:spcAft>
                <a:spcPts val="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05" name="Google Shape;105;p22"/>
          <p:cNvSpPr txBox="1"/>
          <p:nvPr>
            <p:ph idx="1" type="body"/>
          </p:nvPr>
        </p:nvSpPr>
        <p:spPr>
          <a:xfrm>
            <a:off x="243000" y="556500"/>
            <a:ext cx="8443800" cy="999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To understand the universe. Science is increasingly about simulation and complex data analysis rather than simple </a:t>
            </a:r>
            <a:r>
              <a:rPr lang="en" sz="2000"/>
              <a:t>observations</a:t>
            </a:r>
            <a:r>
              <a:rPr lang="en" sz="2000"/>
              <a:t> and clean equations:</a:t>
            </a:r>
            <a:endParaRPr sz="2000"/>
          </a:p>
        </p:txBody>
      </p:sp>
      <p:pic>
        <p:nvPicPr>
          <p:cNvPr descr="This computer animation, created using new software called Arepo, simulates 9 billion years of cosmic history. Arepo can accurately follow the birth and evolution of thousands of galaxies over billions of years. Arepo generates the full variety of galaxies seen locally, including majestic spirals like the Milky Way and Andromeda.&#10;Credit: CfA/UCSD/HITS/M. Vogelsberger (CfA) &amp; V. Springel (HITS)" id="106" name="Google Shape;106;p22" title="Arepo simulation of galaxy formation">
            <a:hlinkClick r:id="rId3"/>
          </p:cNvPr>
          <p:cNvPicPr preferRelativeResize="0"/>
          <p:nvPr/>
        </p:nvPicPr>
        <p:blipFill>
          <a:blip r:embed="rId4">
            <a:alphaModFix/>
          </a:blip>
          <a:stretch>
            <a:fillRect/>
          </a:stretch>
        </p:blipFill>
        <p:spPr>
          <a:xfrm>
            <a:off x="2347725" y="1500000"/>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Study Algorithms or Data Structures?</a:t>
            </a:r>
            <a:endParaRPr/>
          </a:p>
        </p:txBody>
      </p:sp>
      <p:sp>
        <p:nvSpPr>
          <p:cNvPr id="112" name="Google Shape;112;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a:t>
            </a:r>
            <a:endParaRPr/>
          </a:p>
          <a:p>
            <a:pPr indent="0" lvl="0" marL="0" rtl="0" algn="l">
              <a:spcBef>
                <a:spcPts val="600"/>
              </a:spcBef>
              <a:spcAft>
                <a:spcPts val="0"/>
              </a:spcAft>
              <a:buNone/>
            </a:pPr>
            <a:r>
              <a:rPr lang="en"/>
              <a:t>create</a:t>
            </a:r>
            <a:endParaRPr/>
          </a:p>
          <a:p>
            <a:pPr indent="0" lvl="0" marL="0" rtl="0" algn="l">
              <a:spcBef>
                <a:spcPts val="600"/>
              </a:spcBef>
              <a:spcAft>
                <a:spcPts val="0"/>
              </a:spcAft>
              <a:buNone/>
            </a:pPr>
            <a:r>
              <a:rPr lang="en"/>
              <a:t>beautiful</a:t>
            </a:r>
            <a:endParaRPr/>
          </a:p>
          <a:p>
            <a:pPr indent="0" lvl="0" marL="0" rtl="0" algn="l">
              <a:spcBef>
                <a:spcPts val="600"/>
              </a:spcBef>
              <a:spcAft>
                <a:spcPts val="0"/>
              </a:spcAft>
              <a:buNone/>
            </a:pPr>
            <a:r>
              <a:rPr lang="en"/>
              <a:t>things</a:t>
            </a:r>
            <a:endParaRPr/>
          </a:p>
        </p:txBody>
      </p:sp>
      <p:pic>
        <p:nvPicPr>
          <p:cNvPr id="113" name="Google Shape;113;p23"/>
          <p:cNvPicPr preferRelativeResize="0"/>
          <p:nvPr/>
        </p:nvPicPr>
        <p:blipFill>
          <a:blip r:embed="rId3">
            <a:alphaModFix/>
          </a:blip>
          <a:stretch>
            <a:fillRect/>
          </a:stretch>
        </p:blipFill>
        <p:spPr>
          <a:xfrm>
            <a:off x="4320000" y="1525975"/>
            <a:ext cx="2228850" cy="2686050"/>
          </a:xfrm>
          <a:prstGeom prst="rect">
            <a:avLst/>
          </a:prstGeom>
          <a:noFill/>
          <a:ln>
            <a:noFill/>
          </a:ln>
        </p:spPr>
      </p:pic>
      <p:pic>
        <p:nvPicPr>
          <p:cNvPr descr="This is just a compilation of some of my favourite fluid simulations, including some smoke, through creative commons videos I have found on YouTube.&#10;&#10;Most were made in RealFlow, although some were made in Blender. Some of the RealFlow ones were simply visualised with OpenGL, while others were rendered with variety of renderers like Maxwell Render. &#10;&#10;Songs are &quot;Dub Zap&quot; and &quot;Trancer&quot; by Gunnar Olsen. &#10;&#10;I created this video with the YouTube Video Editor (http://www.youtube.com/editor)" id="114" name="Google Shape;114;p23" title="Realistic Fluid Simulations">
            <a:hlinkClick r:id="rId4"/>
          </p:cNvPr>
          <p:cNvPicPr preferRelativeResize="0"/>
          <p:nvPr/>
        </p:nvPicPr>
        <p:blipFill>
          <a:blip r:embed="rId5">
            <a:alphaModFix/>
          </a:blip>
          <a:stretch>
            <a:fillRect/>
          </a:stretch>
        </p:blipFill>
        <p:spPr>
          <a:xfrm>
            <a:off x="2962075" y="687500"/>
            <a:ext cx="5817325" cy="4363000"/>
          </a:xfrm>
          <a:prstGeom prst="rect">
            <a:avLst/>
          </a:prstGeom>
          <a:noFill/>
          <a:ln>
            <a:noFill/>
          </a:ln>
        </p:spPr>
      </p:pic>
      <p:pic>
        <p:nvPicPr>
          <p:cNvPr descr="ᴱᵈᵍʸ vᵃᵖᵒᵘʳʷᵃᵛᵉ ᴹᶦˣ, ʲᵘˢᵗ ʸᵒᵘ ʸᵒᵘ⋅&#10;&#10;Edit; Thank you all very much for 1.3 Million views ❤️&#10;&#10;Soundcloud: https://soundcloud.com/eviqz&#10;&#10;Instagram: https://www.instagram.com/shancarti/ &#10;- (WILL FOLLOW BACK)&#10;&#10;&#10;1. /00:00/ https://goo.gl/1rzhBY MACINTOSH PLUS - リサフランク420 / 現代のコンピュー&#10;&#10;2. /07:17/ https://goo.gl/vVhdEI Luxury Elite - Cold&#10;&#10;3. /09:57/ https://goo.gl/EwFr0s ✪ JAM '87 ✧･ﾟ:*★&#10;&#10;4./11:59/ https://goo.gl/b9HVzN ESPRIT 空想 - summer night&#10;&#10;5. /14:33/ https://goo.gl/oDRPDm cyberlust - s h a d e&#10;&#10;6. /16:20/ https://goo.gl/ilsC5i ESPRIT 空想 - gameover.wav&#10;&#10;7. /17:12/ https://goo.gl/dYyvgc CHILDHOOD: WE BAD&#10;&#10;8. /20:53/ https://goo.gl/lwJUOR Herr Doktor - Aftermath&#10;&#10;9. /24:09/ https://goo.gl/aRxlgl Phoenix #2772 - Virtual Break-Up&#10;&#10;10. /25:35/ https://goo.gl/kxej7k Kodak Cameo - Mirage&#10;&#10;11. /26:52/ https://goo.gl/P6HqD5 luxury elite - casual sax&#10;&#10;12. /29:21/ https://goo.gl/3OhpuI VECTOR GRAPHICS - DESTINE&#10;&#10;13. /35:30/ https://goo.gl/En36Yx CYBEREALITYライフ_-_夜のテレビ見る&#10;&#10;14. /39:21/ https://goo.gl/lZUaRw MAITRO - SNAKE WAY 蛇の道&#10;&#10;15. /42:28/ https://goo.gl/cWHrto SAINT PEPSI - tell me&#10;&#10;16. /44:45/ https://goo.gl/FTJ4Lf luxury elite - bronze&#10;&#10;17. /46:33/ https://goo.gl/jirzCM ｍ aｉ t ｒ o - INDIGO PLATEAU!&#10;&#10;18. /50:09/ https://goo.gl/C88WqG Vanilla - Summer &#10;&#10;19. /54:04/ https://goo.gl/c8TjPh Flamingosis - Football Head&#10;&#10;20. /57:37/ https://goo.gl/N06970 「fibre」- My Lady!&#10;&#10;21. /59:47/ https://goo.gl/gsSghc ❀ Harrison ❀ - Sunshine The Streetcat&#10;&#10;22. /01:03:56/ https://goo.gl/XOeZPG aquaCola - nightdriving // 四&#10;&#10;23. /01:06:49/ https://goo.gl/w0Szwl SUPERSEX420 - 私は性交のような高いPa r ty おっぱい&#10;&#10;24. /01:10:12/ https://goo.gl/nkkj1r 18 CARAT AFFAIR: CYBERNETIC&#10;&#10;25. /01:11:39/ https://goo.gl/lV3U99 18 Carat Affair - High Emotion&#10;&#10;26. /01:14:06/ https://goo.gl/0nqOic 18 Carat Affair - C://boot Jungle&#10;&#10;27. /01:15:27/ https://goo.gl/0iF8YL Laserdisc Visions - Ewing / Hits (MV)&#10;&#10;28. /01:16:52/ https://goo.gl/AOnyM5 INTERNET CLUB - HOMEPAGE&#10;&#10;29. /01:19:10/ https://goo.gl/V6NyO0 Amun Dragoon - Intercosmic causeway&#10;&#10;30. /01:23:44/ https://goo.gl/a8rr2G 18 CARAT AFFAIR: FALL CATALOG" id="115" name="Google Shape;115;p23" title="Ａｅｓｔｈｅｔｉｃ Ｍｅｍｅｓ | 1½ Hour Vaporwave Mix">
            <a:hlinkClick r:id="rId6"/>
          </p:cNvPr>
          <p:cNvPicPr preferRelativeResize="0"/>
          <p:nvPr/>
        </p:nvPicPr>
        <p:blipFill>
          <a:blip r:embed="rId7">
            <a:alphaModFix/>
          </a:blip>
          <a:stretch>
            <a:fillRect/>
          </a:stretch>
        </p:blipFill>
        <p:spPr>
          <a:xfrm>
            <a:off x="298900" y="2564100"/>
            <a:ext cx="2497200" cy="187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