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Ubuntu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0D1B75-E261-4855-B38F-1967994F7D75}">
  <a:tblStyle styleId="{DF0D1B75-E261-4855-B38F-1967994F7D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UbuntuMono-regular.fntdata"/><Relationship Id="rId50" Type="http://schemas.openxmlformats.org/officeDocument/2006/relationships/slide" Target="slides/slide45.xml"/><Relationship Id="rId53" Type="http://schemas.openxmlformats.org/officeDocument/2006/relationships/font" Target="fonts/UbuntuMono-italic.fntdata"/><Relationship Id="rId52" Type="http://schemas.openxmlformats.org/officeDocument/2006/relationships/font" Target="fonts/UbuntuMon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Ubuntu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155fbf05fe7_45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155fbf05fe7_45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29fe3f43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29fe3f4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29fe3f43_0_5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29fe3f43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829fe3f43_0_5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829fe3f43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29fe3f43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29fe3f4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829fe3f43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29fe3f4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829fe3f43_0_2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829fe3f4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829fe3f43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829fe3f43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829fe3f43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829fe3f43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829fe3f43_0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829fe3f4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29fe3f43_0_5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29fe3f43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155fbf05fe7_45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155fbf05fe7_45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Didn’t have this slide when I did the lecture oops.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829fe3f43_0_7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829fe3f43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829fe3f43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829fe3f4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829fe3f43_0_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829fe3f43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829fe3f43_0_7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829fe3f43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c378be347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c378be3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1c378be347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1c378be3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6240fb3ba_0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6240fb3ba_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Mention of things getting garbage collected weakens the narrative a bit, but I think it’s a good reinforcement of a tricky idea.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6240fb3ba_01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6240fb3ba_0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6240fb3ba_0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6240fb3ba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6240fb3ba_02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6240fb3ba_0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in Java visualizer, better arrow notation except for with String.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5fbf05fe7_45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5fbf05fe7_4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6240fb3ba_0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240fb3ba_0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829fe3f43_0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829fe3f43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6240fb3ba_027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6240fb3ba_0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6240fb3ba_0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6240fb3ba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6240fb3ba_0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6240fb3ba_0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question is a little boring.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829fe3f43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829fe3f4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1088234679_27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1088234679_2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c378be347_0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c378be3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1088234679_27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1088234679_2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1c378be347_0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1c378be34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cscircles.cemc.uwaterloo.ca/java_visualize/#code=public+class+ClassNameHere+%7B%0A+++public+static+class+Planet+%7B%0A++++++public+double+mass%3B%0A++++++public+String+name%3B%0A+++++++++%0A++++++public+Planet(double+m,+String+n)+%7B%0A+++++++++mass+%3D+m%3B%0A+++++++++name+%3D+n%3B%0A++++++%7D%0A+++%7D%0A++++++%0A+++public+static+void+main(String%5B%5D+args)+%7B%0A++++++Planet+p+%3D+new+Planet(6e24,+%22earth%22)%3B%0A++++++int%5B%5D+x+%3D+new+int%5B%5D%7B100,+101,+102,+103%7D%3B%0A%0A++++++int+indexOfInterest+%3D+2%3B%0A++++++String+fieldOfInterest+%3D+%22mass%22%3B%0A%0A++++++/*+get+contents+of+container+%232+*/%0A++++++int+k+%3D+x%5BindexOfInterest%5D%3B%0A+++%7D%0A%7D&amp;mode=ed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29fe3f43_0_4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29fe3f43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38 minutes left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088234679_27_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088234679_2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155fbf05fe7_4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155fbf05fe7_4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55fbf05fe7_45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55fbf05fe7_4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55fbf05fe7_45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55fbf05fe7_4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155fbf05fe7_45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155fbf05fe7_4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55fbf05fe7_45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55fbf05fe7_4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minutes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29fe3f4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29fe3f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29fe3f43_0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9fe3f43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29fe3f4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29fe3f4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29fe3f43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29fe3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29fe3f43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9fe3f4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answered by 3:24 during Spring 2017</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goo.gl/tFyMEJ"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oo.gl/gzAuBa"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goo.gl/VS4cOK" TargetMode="Externa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goo.gl/CqrZ7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goo.gl/JxpyLq" TargetMode="Externa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goo.gl/JxpyLq"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p18.datastructur.es/materials/guides/incident-reports-2017.html"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Announcements</a:t>
            </a:r>
            <a:endParaRPr/>
          </a:p>
        </p:txBody>
      </p:sp>
      <p:sp>
        <p:nvSpPr>
          <p:cNvPr id="32" name="Google Shape;32;p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Starting today, my office hours in 779 Soda will be:</a:t>
            </a:r>
            <a:endParaRPr/>
          </a:p>
          <a:p>
            <a:pPr indent="-355600" lvl="0" marL="457200" rtl="0" algn="l">
              <a:spcBef>
                <a:spcPts val="600"/>
              </a:spcBef>
              <a:spcAft>
                <a:spcPts val="0"/>
              </a:spcAft>
              <a:buSzPts val="2000"/>
              <a:buChar char="●"/>
            </a:pPr>
            <a:r>
              <a:rPr lang="en"/>
              <a:t>3:15 - 4:05 on Mondays.</a:t>
            </a:r>
            <a:endParaRPr/>
          </a:p>
          <a:p>
            <a:pPr indent="-355600" lvl="0" marL="457200" rtl="0" algn="l">
              <a:spcBef>
                <a:spcPts val="0"/>
              </a:spcBef>
              <a:spcAft>
                <a:spcPts val="0"/>
              </a:spcAft>
              <a:buSzPts val="2000"/>
              <a:buChar char="●"/>
            </a:pPr>
            <a:r>
              <a:rPr b="1" lang="en"/>
              <a:t>4:10 - 5:00 on Wednesdays.</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Today I have to leave at 3:00 PM exactly, sorry, can’t take questions after, but drop by at 4:10!</a:t>
            </a:r>
            <a:endParaRPr/>
          </a:p>
          <a:p>
            <a:pPr indent="0" lvl="0" marL="0" rtl="0" algn="l">
              <a:spcBef>
                <a:spcPts val="600"/>
              </a:spcBef>
              <a:spcAft>
                <a:spcPts val="0"/>
              </a:spcAft>
              <a:buNone/>
            </a:pPr>
            <a:br>
              <a:rPr lang="en"/>
            </a:br>
            <a:r>
              <a:rPr lang="en"/>
              <a:t>Come talk about anything.</a:t>
            </a:r>
            <a:endParaRPr/>
          </a:p>
          <a:p>
            <a:pPr indent="-355600" lvl="0" marL="457200" rtl="0" algn="l">
              <a:spcBef>
                <a:spcPts val="600"/>
              </a:spcBef>
              <a:spcAft>
                <a:spcPts val="0"/>
              </a:spcAft>
              <a:buSzPts val="2000"/>
              <a:buChar char="●"/>
            </a:pPr>
            <a:r>
              <a:rPr lang="en"/>
              <a:t>Top priority: Conceptual / theoretical material related to 61B.</a:t>
            </a:r>
            <a:endParaRPr/>
          </a:p>
          <a:p>
            <a:pPr indent="-355600" lvl="0" marL="457200" rtl="0" algn="l">
              <a:spcBef>
                <a:spcPts val="0"/>
              </a:spcBef>
              <a:spcAft>
                <a:spcPts val="0"/>
              </a:spcAft>
              <a:buSzPts val="2000"/>
              <a:buChar char="●"/>
            </a:pPr>
            <a:r>
              <a:rPr lang="en"/>
              <a:t>Bottom priority: Specific homework, lab, or project questions. Debugging.</a:t>
            </a:r>
            <a:endParaRPr/>
          </a:p>
          <a:p>
            <a:pPr indent="-355600" lvl="0" marL="457200" rtl="0" algn="l">
              <a:spcBef>
                <a:spcPts val="0"/>
              </a:spcBef>
              <a:spcAft>
                <a:spcPts val="0"/>
              </a:spcAft>
              <a:buSzPts val="2000"/>
              <a:buChar char="●"/>
            </a:pPr>
            <a:r>
              <a:rPr lang="en"/>
              <a:t>Middle priority: Anything else (life questions, grad school, chatting about recent news, in office-hours arm wrestling tournament, whatever).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.last</a:t>
            </a:r>
            <a:r>
              <a:rPr lang="en"/>
              <a:t> Is Not Enough</a:t>
            </a:r>
            <a:endParaRPr/>
          </a:p>
        </p:txBody>
      </p:sp>
      <p:sp>
        <p:nvSpPr>
          <p:cNvPr id="224" name="Google Shape;224;p17"/>
          <p:cNvSpPr txBox="1"/>
          <p:nvPr>
            <p:ph idx="1" type="body"/>
          </p:nvPr>
        </p:nvSpPr>
        <p:spPr>
          <a:xfrm>
            <a:off x="243000" y="556500"/>
            <a:ext cx="8847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Suppose we want to support add, get, and remove operations,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Char char="●"/>
            </a:pPr>
            <a:r>
              <a:rPr b="1" lang="en"/>
              <a:t>No, remove would be slow.</a:t>
            </a:r>
            <a:endParaRPr b="1"/>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RemoveLast requires s</a:t>
            </a:r>
            <a:r>
              <a:rPr lang="en"/>
              <a:t>etting 9’s next pointer to null, and point last at the 9 node.</a:t>
            </a:r>
            <a:endParaRPr/>
          </a:p>
          <a:p>
            <a:pPr indent="-355600" lvl="0" marL="457200" rtl="0" algn="l">
              <a:spcBef>
                <a:spcPts val="600"/>
              </a:spcBef>
              <a:spcAft>
                <a:spcPts val="0"/>
              </a:spcAft>
              <a:buSzPts val="2000"/>
              <a:buChar char="●"/>
            </a:pPr>
            <a:r>
              <a:rPr lang="en"/>
              <a:t>Have to search through list to find the 9 node (second to last).</a:t>
            </a:r>
            <a:endParaRPr/>
          </a:p>
        </p:txBody>
      </p:sp>
      <p:sp>
        <p:nvSpPr>
          <p:cNvPr id="225" name="Google Shape;225;p17"/>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17"/>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8" name="Google Shape;228;p17"/>
          <p:cNvCxnSpPr>
            <a:stCxn id="227" idx="3"/>
            <a:endCxn id="229"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30" name="Google Shape;230;p17"/>
          <p:cNvCxnSpPr>
            <a:stCxn id="227"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31" name="Google Shape;231;p17"/>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32" name="Google Shape;232;p17"/>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33" name="Google Shape;233;p17"/>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34" name="Google Shape;234;p17"/>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35" name="Google Shape;235;p17"/>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36" name="Google Shape;236;p17"/>
          <p:cNvGrpSpPr/>
          <p:nvPr/>
        </p:nvGrpSpPr>
        <p:grpSpPr>
          <a:xfrm>
            <a:off x="2330037" y="4411389"/>
            <a:ext cx="1031828" cy="429276"/>
            <a:chOff x="809625" y="3638550"/>
            <a:chExt cx="1190525" cy="495300"/>
          </a:xfrm>
        </p:grpSpPr>
        <p:sp>
          <p:nvSpPr>
            <p:cNvPr id="237" name="Google Shape;237;p17"/>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29" name="Google Shape;229;p17"/>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7"/>
          <p:cNvGrpSpPr/>
          <p:nvPr/>
        </p:nvGrpSpPr>
        <p:grpSpPr>
          <a:xfrm>
            <a:off x="4067533" y="4411389"/>
            <a:ext cx="1031828" cy="429276"/>
            <a:chOff x="809625" y="3638550"/>
            <a:chExt cx="1190525" cy="495300"/>
          </a:xfrm>
        </p:grpSpPr>
        <p:sp>
          <p:nvSpPr>
            <p:cNvPr id="239" name="Google Shape;239;p17"/>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40" name="Google Shape;240;p17"/>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7"/>
          <p:cNvGrpSpPr/>
          <p:nvPr/>
        </p:nvGrpSpPr>
        <p:grpSpPr>
          <a:xfrm>
            <a:off x="5805029" y="4411389"/>
            <a:ext cx="1031828" cy="429276"/>
            <a:chOff x="809625" y="3638550"/>
            <a:chExt cx="1190525" cy="495300"/>
          </a:xfrm>
        </p:grpSpPr>
        <p:sp>
          <p:nvSpPr>
            <p:cNvPr id="242" name="Google Shape;242;p17"/>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43" name="Google Shape;243;p17"/>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4" name="Google Shape;244;p17"/>
          <p:cNvCxnSpPr>
            <a:endCxn id="239"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45" name="Google Shape;245;p17"/>
          <p:cNvCxnSpPr>
            <a:endCxn id="242"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46" name="Google Shape;246;p17"/>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47" name="Google Shape;247;p17"/>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48" name="Google Shape;248;p17"/>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49" name="Google Shape;249;p17"/>
          <p:cNvGrpSpPr/>
          <p:nvPr/>
        </p:nvGrpSpPr>
        <p:grpSpPr>
          <a:xfrm>
            <a:off x="1114701" y="3234112"/>
            <a:ext cx="1582372" cy="961571"/>
            <a:chOff x="1114701" y="3234112"/>
            <a:chExt cx="1582372" cy="961571"/>
          </a:xfrm>
        </p:grpSpPr>
        <p:sp>
          <p:nvSpPr>
            <p:cNvPr id="250" name="Google Shape;250;p17"/>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51" name="Google Shape;251;p17"/>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52" name="Google Shape;252;p17"/>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53" name="Google Shape;253;p17"/>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254" name="Google Shape;254;p17"/>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55" name="Google Shape;255;p17"/>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17"/>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57" name="Google Shape;257;p17"/>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258" name="Google Shape;258;p17"/>
          <p:cNvCxnSpPr>
            <a:stCxn id="255" idx="3"/>
            <a:endCxn id="259"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260" name="Google Shape;260;p17"/>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61" name="Google Shape;261;p17"/>
          <p:cNvGrpSpPr/>
          <p:nvPr/>
        </p:nvGrpSpPr>
        <p:grpSpPr>
          <a:xfrm>
            <a:off x="7542525" y="4411389"/>
            <a:ext cx="1031828" cy="429276"/>
            <a:chOff x="809625" y="3638550"/>
            <a:chExt cx="1190525" cy="495300"/>
          </a:xfrm>
        </p:grpSpPr>
        <p:sp>
          <p:nvSpPr>
            <p:cNvPr id="259" name="Google Shape;259;p17"/>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62" name="Google Shape;262;p17"/>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17"/>
          <p:cNvCxnSpPr>
            <a:endCxn id="259"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264" name="Google Shape;264;p17"/>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265" name="Google Shape;265;p17"/>
          <p:cNvSpPr txBox="1"/>
          <p:nvPr/>
        </p:nvSpPr>
        <p:spPr>
          <a:xfrm>
            <a:off x="3746225" y="4805975"/>
            <a:ext cx="42054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i.e. slow because we have to find the “9” node.</a:t>
            </a:r>
            <a:endParaRPr>
              <a:solidFill>
                <a:srgbClr val="AC202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9" name="Shape 269"/>
        <p:cNvGrpSpPr/>
        <p:nvPr/>
      </p:nvGrpSpPr>
      <p:grpSpPr>
        <a:xfrm>
          <a:off x="0" y="0"/>
          <a:ext cx="0" cy="0"/>
          <a:chOff x="0" y="0"/>
          <a:chExt cx="0" cy="0"/>
        </a:xfrm>
      </p:grpSpPr>
      <p:sp>
        <p:nvSpPr>
          <p:cNvPr id="270" name="Google Shape;27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      Goal:  Fast operations on last.</a:t>
            </a:r>
            <a:endParaRPr/>
          </a:p>
        </p:txBody>
      </p:sp>
      <p:sp>
        <p:nvSpPr>
          <p:cNvPr id="271" name="Google Shape;271;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p:txBody>
      </p:sp>
      <p:sp>
        <p:nvSpPr>
          <p:cNvPr id="272" name="Google Shape;272;p18"/>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18"/>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5" name="Google Shape;275;p18"/>
          <p:cNvCxnSpPr>
            <a:stCxn id="274" idx="3"/>
            <a:endCxn id="276"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277" name="Google Shape;277;p18"/>
          <p:cNvCxnSpPr>
            <a:stCxn id="274"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78" name="Google Shape;278;p18"/>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279" name="Google Shape;279;p18"/>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280" name="Google Shape;280;p18"/>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281" name="Google Shape;281;p18"/>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282" name="Google Shape;282;p18"/>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283" name="Google Shape;283;p18"/>
          <p:cNvGrpSpPr/>
          <p:nvPr/>
        </p:nvGrpSpPr>
        <p:grpSpPr>
          <a:xfrm>
            <a:off x="2330037" y="4411389"/>
            <a:ext cx="1031828" cy="429276"/>
            <a:chOff x="809625" y="3638550"/>
            <a:chExt cx="1190525" cy="495300"/>
          </a:xfrm>
        </p:grpSpPr>
        <p:sp>
          <p:nvSpPr>
            <p:cNvPr id="284" name="Google Shape;284;p18"/>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76" name="Google Shape;276;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8"/>
          <p:cNvGrpSpPr/>
          <p:nvPr/>
        </p:nvGrpSpPr>
        <p:grpSpPr>
          <a:xfrm>
            <a:off x="4067533" y="4411389"/>
            <a:ext cx="1031828" cy="429276"/>
            <a:chOff x="809625" y="3638550"/>
            <a:chExt cx="1190525" cy="495300"/>
          </a:xfrm>
        </p:grpSpPr>
        <p:sp>
          <p:nvSpPr>
            <p:cNvPr id="286" name="Google Shape;286;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87" name="Google Shape;287;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18"/>
          <p:cNvGrpSpPr/>
          <p:nvPr/>
        </p:nvGrpSpPr>
        <p:grpSpPr>
          <a:xfrm>
            <a:off x="5805029" y="4411389"/>
            <a:ext cx="1031828" cy="429276"/>
            <a:chOff x="809625" y="3638550"/>
            <a:chExt cx="1190525" cy="495300"/>
          </a:xfrm>
        </p:grpSpPr>
        <p:sp>
          <p:nvSpPr>
            <p:cNvPr id="289" name="Google Shape;289;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90" name="Google Shape;290;p18"/>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1" name="Google Shape;291;p18"/>
          <p:cNvCxnSpPr>
            <a:endCxn id="286"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292" name="Google Shape;292;p18"/>
          <p:cNvCxnSpPr>
            <a:endCxn id="289"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293" name="Google Shape;293;p18"/>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4" name="Google Shape;294;p18"/>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95" name="Google Shape;295;p18"/>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grpSp>
        <p:nvGrpSpPr>
          <p:cNvPr id="296" name="Google Shape;296;p18"/>
          <p:cNvGrpSpPr/>
          <p:nvPr/>
        </p:nvGrpSpPr>
        <p:grpSpPr>
          <a:xfrm>
            <a:off x="1114701" y="3234112"/>
            <a:ext cx="1582372" cy="961571"/>
            <a:chOff x="1114701" y="3234112"/>
            <a:chExt cx="1582372" cy="961571"/>
          </a:xfrm>
        </p:grpSpPr>
        <p:sp>
          <p:nvSpPr>
            <p:cNvPr id="297" name="Google Shape;297;p18"/>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98" name="Google Shape;298;p18"/>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299" name="Google Shape;299;p18"/>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300" name="Google Shape;300;p18"/>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cxnSp>
        <p:nvCxnSpPr>
          <p:cNvPr id="301" name="Google Shape;301;p18"/>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302" name="Google Shape;302;p18"/>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18"/>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04" name="Google Shape;304;p18"/>
          <p:cNvCxnSpPr/>
          <p:nvPr/>
        </p:nvCxnSpPr>
        <p:spPr>
          <a:xfrm rot="10800000">
            <a:off x="4645775" y="36948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305" name="Google Shape;305;p18"/>
          <p:cNvCxnSpPr>
            <a:stCxn id="302" idx="3"/>
            <a:endCxn id="306" idx="0"/>
          </p:cNvCxnSpPr>
          <p:nvPr/>
        </p:nvCxnSpPr>
        <p:spPr>
          <a:xfrm>
            <a:off x="4812713" y="3697127"/>
            <a:ext cx="2987700" cy="714300"/>
          </a:xfrm>
          <a:prstGeom prst="curvedConnector2">
            <a:avLst/>
          </a:prstGeom>
          <a:noFill/>
          <a:ln cap="flat" cmpd="sng" w="19050">
            <a:solidFill>
              <a:srgbClr val="FF0000"/>
            </a:solidFill>
            <a:prstDash val="solid"/>
            <a:round/>
            <a:headEnd len="med" w="med" type="none"/>
            <a:tailEnd len="med" w="med" type="triangle"/>
          </a:ln>
        </p:spPr>
      </p:cxnSp>
      <p:sp>
        <p:nvSpPr>
          <p:cNvPr id="307" name="Google Shape;307;p18"/>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08" name="Google Shape;308;p18"/>
          <p:cNvGrpSpPr/>
          <p:nvPr/>
        </p:nvGrpSpPr>
        <p:grpSpPr>
          <a:xfrm>
            <a:off x="7542525" y="4411389"/>
            <a:ext cx="1031828" cy="429276"/>
            <a:chOff x="809625" y="3638550"/>
            <a:chExt cx="1190525" cy="495300"/>
          </a:xfrm>
        </p:grpSpPr>
        <p:sp>
          <p:nvSpPr>
            <p:cNvPr id="306" name="Google Shape;306;p18"/>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309" name="Google Shape;309;p1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0" name="Google Shape;310;p18"/>
          <p:cNvCxnSpPr>
            <a:endCxn id="306" idx="1"/>
          </p:cNvCxnSpPr>
          <p:nvPr/>
        </p:nvCxnSpPr>
        <p:spPr>
          <a:xfrm>
            <a:off x="6419925" y="4626027"/>
            <a:ext cx="1122600" cy="0"/>
          </a:xfrm>
          <a:prstGeom prst="straightConnector1">
            <a:avLst/>
          </a:prstGeom>
          <a:noFill/>
          <a:ln cap="flat" cmpd="sng" w="19050">
            <a:solidFill>
              <a:srgbClr val="FF0000"/>
            </a:solidFill>
            <a:prstDash val="solid"/>
            <a:round/>
            <a:headEnd len="med" w="med" type="none"/>
            <a:tailEnd len="med" w="med" type="triangle"/>
          </a:ln>
        </p:spPr>
      </p:cxnSp>
      <p:cxnSp>
        <p:nvCxnSpPr>
          <p:cNvPr id="311" name="Google Shape;311;p18"/>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5" name="Shape 315"/>
        <p:cNvGrpSpPr/>
        <p:nvPr/>
      </p:nvGrpSpPr>
      <p:grpSpPr>
        <a:xfrm>
          <a:off x="0" y="0"/>
          <a:ext cx="0" cy="0"/>
          <a:chOff x="0" y="0"/>
          <a:chExt cx="0" cy="0"/>
        </a:xfrm>
      </p:grpSpPr>
      <p:sp>
        <p:nvSpPr>
          <p:cNvPr id="316" name="Google Shape;316;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.last and .prev</a:t>
            </a:r>
            <a:endParaRPr/>
          </a:p>
        </p:txBody>
      </p:sp>
      <p:sp>
        <p:nvSpPr>
          <p:cNvPr id="317" name="Google Shape;317;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We added .last. What other changes might we make so that remove                       is also fast?</a:t>
            </a:r>
            <a:endParaRPr/>
          </a:p>
          <a:p>
            <a:pPr indent="-355600" lvl="0" marL="457200" rtl="0" algn="l">
              <a:spcBef>
                <a:spcPts val="600"/>
              </a:spcBef>
              <a:spcAft>
                <a:spcPts val="0"/>
              </a:spcAft>
              <a:buSzPts val="2000"/>
              <a:buChar char="●"/>
            </a:pPr>
            <a:r>
              <a:rPr lang="en"/>
              <a:t>Add backwards links from every node.</a:t>
            </a:r>
            <a:endParaRPr/>
          </a:p>
          <a:p>
            <a:pPr indent="-355600" lvl="0" marL="457200" rtl="0" algn="l">
              <a:spcBef>
                <a:spcPts val="0"/>
              </a:spcBef>
              <a:spcAft>
                <a:spcPts val="0"/>
              </a:spcAft>
              <a:buSzPts val="2000"/>
              <a:buChar char="●"/>
            </a:pPr>
            <a:r>
              <a:rPr lang="en"/>
              <a:t>This yields a “</a:t>
            </a:r>
            <a:r>
              <a:rPr b="1" lang="en"/>
              <a:t>doubly linked list</a:t>
            </a:r>
            <a:r>
              <a:rPr lang="en"/>
              <a:t>” or </a:t>
            </a:r>
            <a:r>
              <a:rPr lang="en">
                <a:solidFill>
                  <a:srgbClr val="208920"/>
                </a:solidFill>
                <a:latin typeface="Consolas"/>
                <a:ea typeface="Consolas"/>
                <a:cs typeface="Consolas"/>
                <a:sym typeface="Consolas"/>
              </a:rPr>
              <a:t>DLList</a:t>
            </a:r>
            <a:r>
              <a:rPr lang="en"/>
              <a:t>, as opposed to our earlier “</a:t>
            </a:r>
            <a:r>
              <a:rPr b="1" lang="en"/>
              <a:t>singly linked list</a:t>
            </a:r>
            <a:r>
              <a:rPr lang="en"/>
              <a:t>” or </a:t>
            </a:r>
            <a:r>
              <a:rPr lang="en">
                <a:solidFill>
                  <a:srgbClr val="208920"/>
                </a:solidFill>
                <a:latin typeface="Consolas"/>
                <a:ea typeface="Consolas"/>
                <a:cs typeface="Consolas"/>
                <a:sym typeface="Consolas"/>
              </a:rPr>
              <a:t>SLList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18" name="Google Shape;318;p19"/>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19"/>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1" name="Google Shape;321;p19"/>
          <p:cNvCxnSpPr>
            <a:stCxn id="320" idx="3"/>
            <a:endCxn id="322"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23" name="Google Shape;323;p19"/>
          <p:cNvCxnSpPr>
            <a:stCxn id="320"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24" name="Google Shape;324;p19"/>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25" name="Google Shape;325;p19"/>
          <p:cNvCxnSpPr/>
          <p:nvPr/>
        </p:nvCxnSpPr>
        <p:spPr>
          <a:xfrm rot="10800000">
            <a:off x="714036" y="3694276"/>
            <a:ext cx="432300" cy="0"/>
          </a:xfrm>
          <a:prstGeom prst="straightConnector1">
            <a:avLst/>
          </a:prstGeom>
          <a:noFill/>
          <a:ln cap="flat" cmpd="sng" w="19050">
            <a:solidFill>
              <a:srgbClr val="666666"/>
            </a:solidFill>
            <a:prstDash val="solid"/>
            <a:round/>
            <a:headEnd len="med" w="med" type="none"/>
            <a:tailEnd len="med" w="med" type="none"/>
          </a:ln>
        </p:spPr>
      </p:cxnSp>
      <p:sp>
        <p:nvSpPr>
          <p:cNvPr id="326" name="Google Shape;326;p19"/>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27" name="Google Shape;327;p19"/>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28" name="Google Shape;328;p19"/>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29" name="Google Shape;329;p19"/>
          <p:cNvGrpSpPr/>
          <p:nvPr/>
        </p:nvGrpSpPr>
        <p:grpSpPr>
          <a:xfrm>
            <a:off x="1339437" y="4487589"/>
            <a:ext cx="1031828" cy="429276"/>
            <a:chOff x="809625" y="3638550"/>
            <a:chExt cx="1190525" cy="495300"/>
          </a:xfrm>
        </p:grpSpPr>
        <p:sp>
          <p:nvSpPr>
            <p:cNvPr id="330" name="Google Shape;330;p19"/>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22" name="Google Shape;322;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19"/>
          <p:cNvGrpSpPr/>
          <p:nvPr/>
        </p:nvGrpSpPr>
        <p:grpSpPr>
          <a:xfrm>
            <a:off x="3457933" y="4487589"/>
            <a:ext cx="1031828" cy="429276"/>
            <a:chOff x="809625" y="3638550"/>
            <a:chExt cx="1190525" cy="495300"/>
          </a:xfrm>
        </p:grpSpPr>
        <p:sp>
          <p:nvSpPr>
            <p:cNvPr id="332" name="Google Shape;332;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33" name="Google Shape;333;p19"/>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4" name="Google Shape;334;p19"/>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35" name="Google Shape;335;p19"/>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36" name="Google Shape;336;p19"/>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37" name="Google Shape;337;p19"/>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38" name="Google Shape;338;p19"/>
          <p:cNvCxnSpPr/>
          <p:nvPr/>
        </p:nvCxnSpPr>
        <p:spPr>
          <a:xfrm rot="10800000">
            <a:off x="714036" y="3917712"/>
            <a:ext cx="432300" cy="0"/>
          </a:xfrm>
          <a:prstGeom prst="straightConnector1">
            <a:avLst/>
          </a:prstGeom>
          <a:noFill/>
          <a:ln cap="flat" cmpd="sng" w="19050">
            <a:solidFill>
              <a:srgbClr val="666666"/>
            </a:solidFill>
            <a:prstDash val="solid"/>
            <a:round/>
            <a:headEnd len="med" w="med" type="none"/>
            <a:tailEnd len="med" w="med" type="none"/>
          </a:ln>
        </p:spPr>
      </p:cxnSp>
      <p:sp>
        <p:nvSpPr>
          <p:cNvPr id="339" name="Google Shape;339;p19"/>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19"/>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41" name="Google Shape;341;p19"/>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42" name="Google Shape;342;p19"/>
          <p:cNvCxnSpPr>
            <a:stCxn id="339" idx="3"/>
            <a:endCxn id="343"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344" name="Google Shape;344;p19"/>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19"/>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19"/>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348" name="Google Shape;348;p19"/>
          <p:cNvSpPr txBox="1"/>
          <p:nvPr/>
        </p:nvSpPr>
        <p:spPr>
          <a:xfrm>
            <a:off x="737944"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349" name="Google Shape;349;p19"/>
          <p:cNvGrpSpPr/>
          <p:nvPr/>
        </p:nvGrpSpPr>
        <p:grpSpPr>
          <a:xfrm>
            <a:off x="1114701" y="3281409"/>
            <a:ext cx="1582372" cy="961571"/>
            <a:chOff x="1114701" y="3234112"/>
            <a:chExt cx="1582372" cy="961571"/>
          </a:xfrm>
        </p:grpSpPr>
        <p:sp>
          <p:nvSpPr>
            <p:cNvPr id="350" name="Google Shape;350;p19"/>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51" name="Google Shape;351;p19"/>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352" name="Google Shape;352;p19"/>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353" name="Google Shape;353;p19"/>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354" name="Google Shape;354;p19"/>
          <p:cNvGrpSpPr/>
          <p:nvPr/>
        </p:nvGrpSpPr>
        <p:grpSpPr>
          <a:xfrm>
            <a:off x="5102651" y="4487577"/>
            <a:ext cx="1505610" cy="429301"/>
            <a:chOff x="5102651" y="4487577"/>
            <a:chExt cx="1505610" cy="429301"/>
          </a:xfrm>
        </p:grpSpPr>
        <p:grpSp>
          <p:nvGrpSpPr>
            <p:cNvPr id="355" name="Google Shape;355;p19"/>
            <p:cNvGrpSpPr/>
            <p:nvPr/>
          </p:nvGrpSpPr>
          <p:grpSpPr>
            <a:xfrm>
              <a:off x="5576433" y="4487601"/>
              <a:ext cx="1031828" cy="429276"/>
              <a:chOff x="809625" y="3638550"/>
              <a:chExt cx="1190525" cy="495300"/>
            </a:xfrm>
          </p:grpSpPr>
          <p:sp>
            <p:nvSpPr>
              <p:cNvPr id="343" name="Google Shape;343;p19"/>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356" name="Google Shape;356;p1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 name="Google Shape;357;p19"/>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8" name="Google Shape;358;p19"/>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19"/>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360" name="Google Shape;360;p19"/>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61" name="Google Shape;361;p19"/>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62" name="Google Shape;362;p19"/>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363" name="Google Shape;363;p19"/>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64" name="Google Shape;364;p19"/>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365" name="Google Shape;365;p19"/>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366" name="Google Shape;366;p19"/>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367" name="Google Shape;367;p19"/>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368" name="Google Shape;368;p19"/>
          <p:cNvSpPr txBox="1"/>
          <p:nvPr/>
        </p:nvSpPr>
        <p:spPr>
          <a:xfrm>
            <a:off x="5403700" y="2148025"/>
            <a:ext cx="3748800" cy="11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AC2020"/>
                </a:solidFill>
              </a:rPr>
              <a:t>Note: Arrows point at entire nodes, not fields! </a:t>
            </a:r>
            <a:endParaRPr>
              <a:solidFill>
                <a:srgbClr val="AC2020"/>
              </a:solidFill>
            </a:endParaRPr>
          </a:p>
          <a:p>
            <a:pPr indent="0" lvl="0" marL="0" rtl="0" algn="l">
              <a:spcBef>
                <a:spcPts val="0"/>
              </a:spcBef>
              <a:spcAft>
                <a:spcPts val="0"/>
              </a:spcAft>
              <a:buNone/>
            </a:pPr>
            <a:r>
              <a:t/>
            </a:r>
            <a:endParaRPr>
              <a:solidFill>
                <a:srgbClr val="AC2020"/>
              </a:solidFill>
            </a:endParaRPr>
          </a:p>
          <a:p>
            <a:pPr indent="0" lvl="0" marL="0" rtl="0" algn="l">
              <a:spcBef>
                <a:spcPts val="0"/>
              </a:spcBef>
              <a:spcAft>
                <a:spcPts val="0"/>
              </a:spcAft>
              <a:buNone/>
            </a:pPr>
            <a:r>
              <a:rPr lang="en">
                <a:solidFill>
                  <a:srgbClr val="AC2020"/>
                </a:solidFill>
              </a:rPr>
              <a:t>Example: </a:t>
            </a:r>
            <a:r>
              <a:rPr lang="en">
                <a:solidFill>
                  <a:srgbClr val="AC2020"/>
                </a:solidFill>
                <a:latin typeface="Consolas"/>
                <a:ea typeface="Consolas"/>
                <a:cs typeface="Consolas"/>
                <a:sym typeface="Consolas"/>
              </a:rPr>
              <a:t>last</a:t>
            </a:r>
            <a:r>
              <a:rPr lang="en">
                <a:solidFill>
                  <a:srgbClr val="AC2020"/>
                </a:solidFill>
              </a:rPr>
              <a:t> holds the address of the last node, not the </a:t>
            </a:r>
            <a:r>
              <a:rPr lang="en">
                <a:solidFill>
                  <a:srgbClr val="AC2020"/>
                </a:solidFill>
                <a:latin typeface="Consolas"/>
                <a:ea typeface="Consolas"/>
                <a:cs typeface="Consolas"/>
                <a:sym typeface="Consolas"/>
              </a:rPr>
              <a:t>item</a:t>
            </a:r>
            <a:r>
              <a:rPr lang="en">
                <a:solidFill>
                  <a:srgbClr val="AC2020"/>
                </a:solidFill>
              </a:rPr>
              <a:t> field of the sentinel node.</a:t>
            </a:r>
            <a:endParaRPr>
              <a:solidFill>
                <a:srgbClr val="AC2020"/>
              </a:solidFill>
            </a:endParaRPr>
          </a:p>
        </p:txBody>
      </p:sp>
      <p:sp>
        <p:nvSpPr>
          <p:cNvPr id="369" name="Google Shape;369;p19"/>
          <p:cNvSpPr/>
          <p:nvPr/>
        </p:nvSpPr>
        <p:spPr>
          <a:xfrm>
            <a:off x="5720700" y="3117825"/>
            <a:ext cx="1168175" cy="918425"/>
          </a:xfrm>
          <a:custGeom>
            <a:rect b="b" l="l" r="r" t="t"/>
            <a:pathLst>
              <a:path extrusionOk="0" h="36737" w="46727">
                <a:moveTo>
                  <a:pt x="46727" y="0"/>
                </a:moveTo>
                <a:cubicBezTo>
                  <a:pt x="34692" y="15739"/>
                  <a:pt x="19813" y="36737"/>
                  <a:pt x="0" y="36737"/>
                </a:cubicBezTo>
              </a:path>
            </a:pathLst>
          </a:custGeom>
          <a:noFill/>
          <a:ln cap="flat" cmpd="sng" w="9525">
            <a:solidFill>
              <a:srgbClr val="AC2020"/>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3" name="Shape 373"/>
        <p:cNvGrpSpPr/>
        <p:nvPr/>
      </p:nvGrpSpPr>
      <p:grpSpPr>
        <a:xfrm>
          <a:off x="0" y="0"/>
          <a:ext cx="0" cy="0"/>
          <a:chOff x="0" y="0"/>
          <a:chExt cx="0" cy="0"/>
        </a:xfrm>
      </p:grpSpPr>
      <p:sp>
        <p:nvSpPr>
          <p:cNvPr id="374" name="Google Shape;374;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375" name="Google Shape;375;p20"/>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Reverse pointers allow all operations (add, get, remove) to be fast.</a:t>
            </a:r>
            <a:endParaRPr/>
          </a:p>
          <a:p>
            <a:pPr indent="-355600" lvl="0" marL="457200" rtl="0" algn="l">
              <a:spcBef>
                <a:spcPts val="600"/>
              </a:spcBef>
              <a:spcAft>
                <a:spcPts val="0"/>
              </a:spcAft>
              <a:buSzPts val="2000"/>
              <a:buChar char="●"/>
            </a:pPr>
            <a:r>
              <a:rPr lang="en"/>
              <a:t>We call such a list a “doubly linked list” or </a:t>
            </a:r>
            <a:r>
              <a:rPr lang="en">
                <a:solidFill>
                  <a:srgbClr val="208920"/>
                </a:solidFill>
                <a:latin typeface="Consolas"/>
                <a:ea typeface="Consolas"/>
                <a:cs typeface="Consolas"/>
                <a:sym typeface="Consolas"/>
              </a:rPr>
              <a:t>DLList</a:t>
            </a:r>
            <a:r>
              <a:rPr lang="en"/>
              <a:t>.</a:t>
            </a:r>
            <a:endParaRPr/>
          </a:p>
        </p:txBody>
      </p:sp>
      <p:sp>
        <p:nvSpPr>
          <p:cNvPr id="376" name="Google Shape;376;p20"/>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20"/>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9" name="Google Shape;379;p20"/>
          <p:cNvCxnSpPr>
            <a:stCxn id="378" idx="3"/>
            <a:endCxn id="380"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381" name="Google Shape;381;p20"/>
          <p:cNvCxnSpPr>
            <a:stCxn id="378"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382" name="Google Shape;382;p20"/>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83" name="Google Shape;383;p20"/>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384" name="Google Shape;384;p20"/>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385" name="Google Shape;385;p20"/>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386" name="Google Shape;386;p20"/>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387" name="Google Shape;387;p20"/>
          <p:cNvGrpSpPr/>
          <p:nvPr/>
        </p:nvGrpSpPr>
        <p:grpSpPr>
          <a:xfrm>
            <a:off x="1339437" y="4487589"/>
            <a:ext cx="1031828" cy="429276"/>
            <a:chOff x="809625" y="3638550"/>
            <a:chExt cx="1190525" cy="495300"/>
          </a:xfrm>
        </p:grpSpPr>
        <p:sp>
          <p:nvSpPr>
            <p:cNvPr id="388" name="Google Shape;388;p20"/>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380" name="Google Shape;380;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20"/>
          <p:cNvGrpSpPr/>
          <p:nvPr/>
        </p:nvGrpSpPr>
        <p:grpSpPr>
          <a:xfrm>
            <a:off x="3457933" y="4487589"/>
            <a:ext cx="1031828" cy="429276"/>
            <a:chOff x="809625" y="3638550"/>
            <a:chExt cx="1190525" cy="495300"/>
          </a:xfrm>
        </p:grpSpPr>
        <p:sp>
          <p:nvSpPr>
            <p:cNvPr id="390" name="Google Shape;390;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91" name="Google Shape;391;p20"/>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2" name="Google Shape;392;p20"/>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393" name="Google Shape;393;p20"/>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94" name="Google Shape;394;p20"/>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395" name="Google Shape;395;p20"/>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96" name="Google Shape;396;p20"/>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397" name="Google Shape;397;p20"/>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8" name="Google Shape;398;p20"/>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399" name="Google Shape;399;p20"/>
          <p:cNvCxnSpPr/>
          <p:nvPr/>
        </p:nvCxnSpPr>
        <p:spPr>
          <a:xfrm rot="10800000">
            <a:off x="4645775" y="37710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00" name="Google Shape;400;p20"/>
          <p:cNvCxnSpPr>
            <a:stCxn id="397" idx="3"/>
            <a:endCxn id="401" idx="0"/>
          </p:cNvCxnSpPr>
          <p:nvPr/>
        </p:nvCxnSpPr>
        <p:spPr>
          <a:xfrm>
            <a:off x="4812713" y="3773327"/>
            <a:ext cx="1021800" cy="714300"/>
          </a:xfrm>
          <a:prstGeom prst="curvedConnector2">
            <a:avLst/>
          </a:prstGeom>
          <a:noFill/>
          <a:ln cap="flat" cmpd="sng" w="19050">
            <a:solidFill>
              <a:srgbClr val="666666"/>
            </a:solidFill>
            <a:prstDash val="solid"/>
            <a:round/>
            <a:headEnd len="med" w="med" type="none"/>
            <a:tailEnd len="med" w="med" type="triangle"/>
          </a:ln>
        </p:spPr>
      </p:cxnSp>
      <p:sp>
        <p:nvSpPr>
          <p:cNvPr id="402" name="Google Shape;402;p20"/>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20"/>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5" name="Google Shape;405;p20"/>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06" name="Google Shape;406;p20"/>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07" name="Google Shape;407;p20"/>
          <p:cNvGrpSpPr/>
          <p:nvPr/>
        </p:nvGrpSpPr>
        <p:grpSpPr>
          <a:xfrm>
            <a:off x="1114701" y="3281409"/>
            <a:ext cx="1582372" cy="961571"/>
            <a:chOff x="1114701" y="3234112"/>
            <a:chExt cx="1582372" cy="961571"/>
          </a:xfrm>
        </p:grpSpPr>
        <p:sp>
          <p:nvSpPr>
            <p:cNvPr id="408" name="Google Shape;408;p2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09" name="Google Shape;409;p2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10" name="Google Shape;410;p2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11" name="Google Shape;411;p2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412" name="Google Shape;412;p20"/>
          <p:cNvGrpSpPr/>
          <p:nvPr/>
        </p:nvGrpSpPr>
        <p:grpSpPr>
          <a:xfrm>
            <a:off x="5102651" y="4487577"/>
            <a:ext cx="1505610" cy="429301"/>
            <a:chOff x="5102651" y="4487577"/>
            <a:chExt cx="1505610" cy="429301"/>
          </a:xfrm>
        </p:grpSpPr>
        <p:grpSp>
          <p:nvGrpSpPr>
            <p:cNvPr id="413" name="Google Shape;413;p20"/>
            <p:cNvGrpSpPr/>
            <p:nvPr/>
          </p:nvGrpSpPr>
          <p:grpSpPr>
            <a:xfrm>
              <a:off x="5576433" y="4487601"/>
              <a:ext cx="1031828" cy="429276"/>
              <a:chOff x="809625" y="3638550"/>
              <a:chExt cx="1190525" cy="495300"/>
            </a:xfrm>
          </p:grpSpPr>
          <p:sp>
            <p:nvSpPr>
              <p:cNvPr id="401" name="Google Shape;401;p20"/>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414" name="Google Shape;414;p20"/>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0"/>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6" name="Google Shape;416;p20"/>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417" name="Google Shape;417;p20"/>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418" name="Google Shape;418;p20"/>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20" name="Google Shape;420;p20"/>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20"/>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20"/>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23" name="Google Shape;423;p20"/>
          <p:cNvCxnSpPr>
            <a:stCxn id="422" idx="3"/>
            <a:endCxn id="424"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25" name="Google Shape;425;p20"/>
          <p:cNvCxnSpPr>
            <a:stCxn id="422"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26" name="Google Shape;426;p20"/>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27" name="Google Shape;427;p20"/>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428" name="Google Shape;428;p20"/>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429" name="Google Shape;429;p20"/>
          <p:cNvGrpSpPr/>
          <p:nvPr/>
        </p:nvGrpSpPr>
        <p:grpSpPr>
          <a:xfrm>
            <a:off x="1637112" y="2653739"/>
            <a:ext cx="1031828" cy="429276"/>
            <a:chOff x="809625" y="3638550"/>
            <a:chExt cx="1190525" cy="495300"/>
          </a:xfrm>
        </p:grpSpPr>
        <p:sp>
          <p:nvSpPr>
            <p:cNvPr id="430" name="Google Shape;430;p20"/>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24" name="Google Shape;424;p20"/>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20"/>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32" name="Google Shape;432;p20"/>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33" name="Google Shape;433;p20"/>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434" name="Google Shape;434;p20"/>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20"/>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36" name="Google Shape;436;p20"/>
          <p:cNvCxnSpPr>
            <a:stCxn id="434" idx="3"/>
          </p:cNvCxnSpPr>
          <p:nvPr/>
        </p:nvCxnSpPr>
        <p:spPr>
          <a:xfrm rot="10800000">
            <a:off x="4943588" y="1937077"/>
            <a:ext cx="166800" cy="2400"/>
          </a:xfrm>
          <a:prstGeom prst="straightConnector1">
            <a:avLst/>
          </a:prstGeom>
          <a:noFill/>
          <a:ln cap="flat" cmpd="sng" w="19050">
            <a:solidFill>
              <a:srgbClr val="666666"/>
            </a:solidFill>
            <a:prstDash val="solid"/>
            <a:round/>
            <a:headEnd len="med" w="med" type="none"/>
            <a:tailEnd len="med" w="med" type="none"/>
          </a:ln>
        </p:spPr>
      </p:cxnSp>
      <p:cxnSp>
        <p:nvCxnSpPr>
          <p:cNvPr id="437" name="Google Shape;437;p20"/>
          <p:cNvCxnSpPr>
            <a:stCxn id="434" idx="3"/>
            <a:endCxn id="424" idx="3"/>
          </p:cNvCxnSpPr>
          <p:nvPr/>
        </p:nvCxnSpPr>
        <p:spPr>
          <a:xfrm flipH="1">
            <a:off x="2668988" y="1939477"/>
            <a:ext cx="2441400" cy="928800"/>
          </a:xfrm>
          <a:prstGeom prst="curvedConnector3">
            <a:avLst>
              <a:gd fmla="val -9754" name="adj1"/>
            </a:avLst>
          </a:prstGeom>
          <a:noFill/>
          <a:ln cap="flat" cmpd="sng" w="19050">
            <a:solidFill>
              <a:srgbClr val="666666"/>
            </a:solidFill>
            <a:prstDash val="solid"/>
            <a:round/>
            <a:headEnd len="med" w="med" type="none"/>
            <a:tailEnd len="med" w="med" type="triangle"/>
          </a:ln>
        </p:spPr>
      </p:cxnSp>
      <p:sp>
        <p:nvSpPr>
          <p:cNvPr id="438" name="Google Shape;438;p20"/>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0"/>
          <p:cNvGrpSpPr/>
          <p:nvPr/>
        </p:nvGrpSpPr>
        <p:grpSpPr>
          <a:xfrm>
            <a:off x="1438038" y="1446575"/>
            <a:ext cx="1582372" cy="961571"/>
            <a:chOff x="1114701" y="3234112"/>
            <a:chExt cx="1582372" cy="961571"/>
          </a:xfrm>
        </p:grpSpPr>
        <p:sp>
          <p:nvSpPr>
            <p:cNvPr id="440" name="Google Shape;440;p20"/>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41" name="Google Shape;441;p20"/>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442" name="Google Shape;442;p20"/>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43" name="Google Shape;443;p20"/>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444" name="Google Shape;444;p20"/>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45" name="Google Shape;445;p20"/>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46" name="Google Shape;446;p20"/>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447" name="Google Shape;447;p20"/>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48" name="Google Shape;448;p20"/>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449" name="Google Shape;449;p20"/>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450" name="Google Shape;450;p20"/>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51" name="Google Shape;451;p20"/>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52" name="Google Shape;452;p20"/>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453" name="Google Shape;453;p20"/>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7" name="Shape 457"/>
        <p:cNvGrpSpPr/>
        <p:nvPr/>
      </p:nvGrpSpPr>
      <p:grpSpPr>
        <a:xfrm>
          <a:off x="0" y="0"/>
          <a:ext cx="0" cy="0"/>
          <a:chOff x="0" y="0"/>
          <a:chExt cx="0" cy="0"/>
        </a:xfrm>
      </p:grpSpPr>
      <p:sp>
        <p:nvSpPr>
          <p:cNvPr id="458" name="Google Shape;458;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(Naive)</a:t>
            </a:r>
            <a:endParaRPr/>
          </a:p>
        </p:txBody>
      </p:sp>
      <p:sp>
        <p:nvSpPr>
          <p:cNvPr id="459" name="Google Shape;459;p21"/>
          <p:cNvSpPr txBox="1"/>
          <p:nvPr>
            <p:ph idx="1" type="body"/>
          </p:nvPr>
        </p:nvSpPr>
        <p:spPr>
          <a:xfrm>
            <a:off x="243000" y="556500"/>
            <a:ext cx="8443800" cy="90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Non-obvious fact: This approach has an annoying special case: </a:t>
            </a:r>
            <a:r>
              <a:rPr lang="en">
                <a:latin typeface="Consolas"/>
                <a:ea typeface="Consolas"/>
                <a:cs typeface="Consolas"/>
                <a:sym typeface="Consolas"/>
              </a:rPr>
              <a:t>last</a:t>
            </a:r>
            <a:r>
              <a:rPr lang="en"/>
              <a:t> sometimes points at the sentinel, and sometimes points at a ‘real’ node. </a:t>
            </a:r>
            <a:endParaRPr/>
          </a:p>
        </p:txBody>
      </p:sp>
      <p:sp>
        <p:nvSpPr>
          <p:cNvPr id="460" name="Google Shape;460;p21"/>
          <p:cNvSpPr/>
          <p:nvPr/>
        </p:nvSpPr>
        <p:spPr>
          <a:xfrm>
            <a:off x="2517738" y="35800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21"/>
          <p:cNvSpPr/>
          <p:nvPr/>
        </p:nvSpPr>
        <p:spPr>
          <a:xfrm>
            <a:off x="1162005" y="33432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3160588" y="35861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3" name="Google Shape;463;p21"/>
          <p:cNvCxnSpPr>
            <a:stCxn id="462" idx="3"/>
            <a:endCxn id="464" idx="0"/>
          </p:cNvCxnSpPr>
          <p:nvPr/>
        </p:nvCxnSpPr>
        <p:spPr>
          <a:xfrm flipH="1">
            <a:off x="2113288" y="377352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465" name="Google Shape;465;p21"/>
          <p:cNvCxnSpPr>
            <a:stCxn id="462" idx="3"/>
          </p:cNvCxnSpPr>
          <p:nvPr/>
        </p:nvCxnSpPr>
        <p:spPr>
          <a:xfrm rot="10800000">
            <a:off x="3373888" y="376902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466" name="Google Shape;466;p21"/>
          <p:cNvCxnSpPr/>
          <p:nvPr/>
        </p:nvCxnSpPr>
        <p:spPr>
          <a:xfrm rot="10800000">
            <a:off x="714036" y="34888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67" name="Google Shape;467;p21"/>
          <p:cNvCxnSpPr/>
          <p:nvPr/>
        </p:nvCxnSpPr>
        <p:spPr>
          <a:xfrm rot="10800000">
            <a:off x="714036" y="3701638"/>
            <a:ext cx="432300" cy="0"/>
          </a:xfrm>
          <a:prstGeom prst="straightConnector1">
            <a:avLst/>
          </a:prstGeom>
          <a:noFill/>
          <a:ln cap="flat" cmpd="sng" w="19050">
            <a:solidFill>
              <a:srgbClr val="666666"/>
            </a:solidFill>
            <a:prstDash val="solid"/>
            <a:round/>
            <a:headEnd len="med" w="med" type="none"/>
            <a:tailEnd len="med" w="med" type="none"/>
          </a:ln>
        </p:spPr>
      </p:cxnSp>
      <p:sp>
        <p:nvSpPr>
          <p:cNvPr id="468" name="Google Shape;468;p21"/>
          <p:cNvSpPr txBox="1"/>
          <p:nvPr/>
        </p:nvSpPr>
        <p:spPr>
          <a:xfrm>
            <a:off x="3121727" y="3280750"/>
            <a:ext cx="10218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469" name="Google Shape;469;p21"/>
          <p:cNvSpPr txBox="1"/>
          <p:nvPr/>
        </p:nvSpPr>
        <p:spPr>
          <a:xfrm>
            <a:off x="12846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470" name="Google Shape;470;p21"/>
          <p:cNvSpPr txBox="1"/>
          <p:nvPr/>
        </p:nvSpPr>
        <p:spPr>
          <a:xfrm>
            <a:off x="1818073"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471" name="Google Shape;471;p21"/>
          <p:cNvGrpSpPr/>
          <p:nvPr/>
        </p:nvGrpSpPr>
        <p:grpSpPr>
          <a:xfrm>
            <a:off x="1339437" y="4487589"/>
            <a:ext cx="1031828" cy="429277"/>
            <a:chOff x="809625" y="3638550"/>
            <a:chExt cx="1190525" cy="495300"/>
          </a:xfrm>
        </p:grpSpPr>
        <p:sp>
          <p:nvSpPr>
            <p:cNvPr id="472" name="Google Shape;472;p21"/>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464" name="Google Shape;464;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1"/>
          <p:cNvGrpSpPr/>
          <p:nvPr/>
        </p:nvGrpSpPr>
        <p:grpSpPr>
          <a:xfrm>
            <a:off x="3457933" y="4487589"/>
            <a:ext cx="1031828" cy="429277"/>
            <a:chOff x="809625" y="3638550"/>
            <a:chExt cx="1190525" cy="495300"/>
          </a:xfrm>
        </p:grpSpPr>
        <p:sp>
          <p:nvSpPr>
            <p:cNvPr id="474" name="Google Shape;474;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475" name="Google Shape;475;p21"/>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6" name="Google Shape;476;p21"/>
          <p:cNvCxnSpPr/>
          <p:nvPr/>
        </p:nvCxnSpPr>
        <p:spPr>
          <a:xfrm>
            <a:off x="2092000" y="4796825"/>
            <a:ext cx="904800" cy="0"/>
          </a:xfrm>
          <a:prstGeom prst="straightConnector1">
            <a:avLst/>
          </a:prstGeom>
          <a:noFill/>
          <a:ln cap="flat" cmpd="sng" w="19050">
            <a:solidFill>
              <a:srgbClr val="666666"/>
            </a:solidFill>
            <a:prstDash val="solid"/>
            <a:round/>
            <a:headEnd len="med" w="med" type="none"/>
            <a:tailEnd len="med" w="med" type="triangle"/>
          </a:ln>
        </p:spPr>
      </p:cxnSp>
      <p:sp>
        <p:nvSpPr>
          <p:cNvPr id="477" name="Google Shape;477;p21"/>
          <p:cNvSpPr txBox="1"/>
          <p:nvPr/>
        </p:nvSpPr>
        <p:spPr>
          <a:xfrm>
            <a:off x="2626410" y="35697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478" name="Google Shape;478;p21"/>
          <p:cNvSpPr txBox="1"/>
          <p:nvPr/>
        </p:nvSpPr>
        <p:spPr>
          <a:xfrm>
            <a:off x="2512116" y="32807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479" name="Google Shape;479;p21"/>
          <p:cNvCxnSpPr/>
          <p:nvPr/>
        </p:nvCxnSpPr>
        <p:spPr>
          <a:xfrm rot="10800000">
            <a:off x="714036" y="41223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80" name="Google Shape;480;p21"/>
          <p:cNvCxnSpPr/>
          <p:nvPr/>
        </p:nvCxnSpPr>
        <p:spPr>
          <a:xfrm rot="10800000">
            <a:off x="714036" y="3906239"/>
            <a:ext cx="432300" cy="0"/>
          </a:xfrm>
          <a:prstGeom prst="straightConnector1">
            <a:avLst/>
          </a:prstGeom>
          <a:noFill/>
          <a:ln cap="flat" cmpd="sng" w="19050">
            <a:solidFill>
              <a:srgbClr val="666666"/>
            </a:solidFill>
            <a:prstDash val="solid"/>
            <a:round/>
            <a:headEnd len="med" w="med" type="none"/>
            <a:tailEnd len="med" w="med" type="none"/>
          </a:ln>
        </p:spPr>
      </p:cxnSp>
      <p:sp>
        <p:nvSpPr>
          <p:cNvPr id="481" name="Google Shape;481;p21"/>
          <p:cNvSpPr/>
          <p:nvPr/>
        </p:nvSpPr>
        <p:spPr>
          <a:xfrm>
            <a:off x="4310213" y="35859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21"/>
          <p:cNvSpPr txBox="1"/>
          <p:nvPr/>
        </p:nvSpPr>
        <p:spPr>
          <a:xfrm>
            <a:off x="4249814" y="32750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483" name="Google Shape;483;p21"/>
          <p:cNvCxnSpPr/>
          <p:nvPr/>
        </p:nvCxnSpPr>
        <p:spPr>
          <a:xfrm rot="10800000">
            <a:off x="4645775" y="3771077"/>
            <a:ext cx="289200" cy="4500"/>
          </a:xfrm>
          <a:prstGeom prst="straightConnector1">
            <a:avLst/>
          </a:prstGeom>
          <a:noFill/>
          <a:ln cap="flat" cmpd="sng" w="19050">
            <a:solidFill>
              <a:srgbClr val="FF0000"/>
            </a:solidFill>
            <a:prstDash val="solid"/>
            <a:round/>
            <a:headEnd len="med" w="med" type="none"/>
            <a:tailEnd len="med" w="med" type="none"/>
          </a:ln>
        </p:spPr>
      </p:cxnSp>
      <p:cxnSp>
        <p:nvCxnSpPr>
          <p:cNvPr id="484" name="Google Shape;484;p21"/>
          <p:cNvCxnSpPr>
            <a:stCxn id="481" idx="3"/>
            <a:endCxn id="485" idx="0"/>
          </p:cNvCxnSpPr>
          <p:nvPr/>
        </p:nvCxnSpPr>
        <p:spPr>
          <a:xfrm>
            <a:off x="4812713" y="3773327"/>
            <a:ext cx="1021800" cy="714300"/>
          </a:xfrm>
          <a:prstGeom prst="curvedConnector2">
            <a:avLst/>
          </a:prstGeom>
          <a:noFill/>
          <a:ln cap="flat" cmpd="sng" w="19050">
            <a:solidFill>
              <a:srgbClr val="FF0000"/>
            </a:solidFill>
            <a:prstDash val="solid"/>
            <a:round/>
            <a:headEnd len="med" w="med" type="none"/>
            <a:tailEnd len="med" w="med" type="triangle"/>
          </a:ln>
        </p:spPr>
      </p:cxnSp>
      <p:sp>
        <p:nvSpPr>
          <p:cNvPr id="486" name="Google Shape;486;p21"/>
          <p:cNvSpPr/>
          <p:nvPr/>
        </p:nvSpPr>
        <p:spPr>
          <a:xfrm>
            <a:off x="2512497" y="35859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21"/>
          <p:cNvSpPr/>
          <p:nvPr/>
        </p:nvSpPr>
        <p:spPr>
          <a:xfrm>
            <a:off x="2984151" y="44875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823426" y="44875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9" name="Google Shape;489;p21"/>
          <p:cNvCxnSpPr/>
          <p:nvPr/>
        </p:nvCxnSpPr>
        <p:spPr>
          <a:xfrm rot="10800000">
            <a:off x="2371400" y="4572150"/>
            <a:ext cx="900300" cy="0"/>
          </a:xfrm>
          <a:prstGeom prst="straightConnector1">
            <a:avLst/>
          </a:prstGeom>
          <a:noFill/>
          <a:ln cap="flat" cmpd="sng" w="19050">
            <a:solidFill>
              <a:schemeClr val="dk2"/>
            </a:solidFill>
            <a:prstDash val="solid"/>
            <a:round/>
            <a:headEnd len="med" w="med" type="none"/>
            <a:tailEnd len="med" w="med" type="triangle"/>
          </a:ln>
        </p:spPr>
      </p:cxnSp>
      <p:sp>
        <p:nvSpPr>
          <p:cNvPr id="490" name="Google Shape;490;p21"/>
          <p:cNvSpPr txBox="1"/>
          <p:nvPr/>
        </p:nvSpPr>
        <p:spPr>
          <a:xfrm>
            <a:off x="737944" y="48341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491" name="Google Shape;491;p21"/>
          <p:cNvGrpSpPr/>
          <p:nvPr/>
        </p:nvGrpSpPr>
        <p:grpSpPr>
          <a:xfrm>
            <a:off x="1114701" y="3281409"/>
            <a:ext cx="1582372" cy="961571"/>
            <a:chOff x="1114701" y="3234112"/>
            <a:chExt cx="1582372" cy="961571"/>
          </a:xfrm>
        </p:grpSpPr>
        <p:sp>
          <p:nvSpPr>
            <p:cNvPr id="492" name="Google Shape;492;p2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493" name="Google Shape;493;p2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494" name="Google Shape;494;p2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495" name="Google Shape;495;p2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grpSp>
        <p:nvGrpSpPr>
          <p:cNvPr id="496" name="Google Shape;496;p21"/>
          <p:cNvGrpSpPr/>
          <p:nvPr/>
        </p:nvGrpSpPr>
        <p:grpSpPr>
          <a:xfrm>
            <a:off x="5102651" y="4487577"/>
            <a:ext cx="1505610" cy="429301"/>
            <a:chOff x="5102651" y="4487577"/>
            <a:chExt cx="1505610" cy="429301"/>
          </a:xfrm>
        </p:grpSpPr>
        <p:grpSp>
          <p:nvGrpSpPr>
            <p:cNvPr id="497" name="Google Shape;497;p21"/>
            <p:cNvGrpSpPr/>
            <p:nvPr/>
          </p:nvGrpSpPr>
          <p:grpSpPr>
            <a:xfrm>
              <a:off x="5576433" y="4487602"/>
              <a:ext cx="1031828" cy="429277"/>
              <a:chOff x="809625" y="3638550"/>
              <a:chExt cx="1190525" cy="495300"/>
            </a:xfrm>
          </p:grpSpPr>
          <p:sp>
            <p:nvSpPr>
              <p:cNvPr id="485" name="Google Shape;485;p21"/>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498" name="Google Shape;498;p21"/>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21"/>
            <p:cNvSpPr/>
            <p:nvPr/>
          </p:nvSpPr>
          <p:spPr>
            <a:xfrm>
              <a:off x="5102651" y="44875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0" name="Google Shape;500;p21"/>
          <p:cNvCxnSpPr/>
          <p:nvPr/>
        </p:nvCxnSpPr>
        <p:spPr>
          <a:xfrm rot="10800000">
            <a:off x="4489675" y="4572150"/>
            <a:ext cx="858300" cy="0"/>
          </a:xfrm>
          <a:prstGeom prst="straightConnector1">
            <a:avLst/>
          </a:prstGeom>
          <a:noFill/>
          <a:ln cap="flat" cmpd="sng" w="19050">
            <a:solidFill>
              <a:schemeClr val="dk2"/>
            </a:solidFill>
            <a:prstDash val="solid"/>
            <a:round/>
            <a:headEnd len="med" w="med" type="none"/>
            <a:tailEnd len="med" w="med" type="triangle"/>
          </a:ln>
        </p:spPr>
      </p:cxnSp>
      <p:cxnSp>
        <p:nvCxnSpPr>
          <p:cNvPr id="501" name="Google Shape;501;p21"/>
          <p:cNvCxnSpPr/>
          <p:nvPr/>
        </p:nvCxnSpPr>
        <p:spPr>
          <a:xfrm>
            <a:off x="4231200" y="4796825"/>
            <a:ext cx="884100" cy="0"/>
          </a:xfrm>
          <a:prstGeom prst="straightConnector1">
            <a:avLst/>
          </a:prstGeom>
          <a:noFill/>
          <a:ln cap="flat" cmpd="sng" w="19050">
            <a:solidFill>
              <a:srgbClr val="666666"/>
            </a:solidFill>
            <a:prstDash val="solid"/>
            <a:round/>
            <a:headEnd len="med" w="med" type="none"/>
            <a:tailEnd len="med" w="med" type="triangle"/>
          </a:ln>
        </p:spPr>
      </p:cxnSp>
      <p:sp>
        <p:nvSpPr>
          <p:cNvPr id="502" name="Google Shape;502;p21"/>
          <p:cNvSpPr txBox="1"/>
          <p:nvPr/>
        </p:nvSpPr>
        <p:spPr>
          <a:xfrm>
            <a:off x="34457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03" name="Google Shape;503;p21"/>
          <p:cNvSpPr txBox="1"/>
          <p:nvPr/>
        </p:nvSpPr>
        <p:spPr>
          <a:xfrm>
            <a:off x="397918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4" name="Google Shape;504;p21"/>
          <p:cNvSpPr txBox="1"/>
          <p:nvPr/>
        </p:nvSpPr>
        <p:spPr>
          <a:xfrm>
            <a:off x="289906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sp>
        <p:nvSpPr>
          <p:cNvPr id="505" name="Google Shape;505;p21"/>
          <p:cNvSpPr txBox="1"/>
          <p:nvPr/>
        </p:nvSpPr>
        <p:spPr>
          <a:xfrm>
            <a:off x="55460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06" name="Google Shape;506;p21"/>
          <p:cNvSpPr txBox="1"/>
          <p:nvPr/>
        </p:nvSpPr>
        <p:spPr>
          <a:xfrm>
            <a:off x="6079439"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507" name="Google Shape;507;p21"/>
          <p:cNvSpPr txBox="1"/>
          <p:nvPr/>
        </p:nvSpPr>
        <p:spPr>
          <a:xfrm>
            <a:off x="4999310" y="48298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508" name="Google Shape;508;p21"/>
          <p:cNvCxnSpPr/>
          <p:nvPr/>
        </p:nvCxnSpPr>
        <p:spPr>
          <a:xfrm>
            <a:off x="6079453" y="44757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09" name="Google Shape;509;p21"/>
          <p:cNvCxnSpPr/>
          <p:nvPr/>
        </p:nvCxnSpPr>
        <p:spPr>
          <a:xfrm>
            <a:off x="814597" y="4488168"/>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510" name="Google Shape;510;p21"/>
          <p:cNvSpPr/>
          <p:nvPr/>
        </p:nvSpPr>
        <p:spPr>
          <a:xfrm>
            <a:off x="1459680" y="150937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1"/>
          <p:cNvSpPr txBox="1"/>
          <p:nvPr/>
        </p:nvSpPr>
        <p:spPr>
          <a:xfrm>
            <a:off x="2924085" y="173593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12" name="Google Shape;512;p21"/>
          <p:cNvSpPr/>
          <p:nvPr/>
        </p:nvSpPr>
        <p:spPr>
          <a:xfrm>
            <a:off x="2810172" y="17521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21"/>
          <p:cNvSpPr/>
          <p:nvPr/>
        </p:nvSpPr>
        <p:spPr>
          <a:xfrm>
            <a:off x="2815413" y="17462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21"/>
          <p:cNvSpPr/>
          <p:nvPr/>
        </p:nvSpPr>
        <p:spPr>
          <a:xfrm>
            <a:off x="3458263" y="1752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5" name="Google Shape;515;p21"/>
          <p:cNvCxnSpPr>
            <a:stCxn id="514" idx="3"/>
            <a:endCxn id="516" idx="0"/>
          </p:cNvCxnSpPr>
          <p:nvPr/>
        </p:nvCxnSpPr>
        <p:spPr>
          <a:xfrm flipH="1">
            <a:off x="2410963" y="1939675"/>
            <a:ext cx="1549800" cy="714000"/>
          </a:xfrm>
          <a:prstGeom prst="curvedConnector4">
            <a:avLst>
              <a:gd fmla="val -15365" name="adj1"/>
              <a:gd fmla="val 63124" name="adj2"/>
            </a:avLst>
          </a:prstGeom>
          <a:noFill/>
          <a:ln cap="flat" cmpd="sng" w="19050">
            <a:solidFill>
              <a:srgbClr val="666666"/>
            </a:solidFill>
            <a:prstDash val="solid"/>
            <a:round/>
            <a:headEnd len="med" w="med" type="none"/>
            <a:tailEnd len="med" w="med" type="triangle"/>
          </a:ln>
        </p:spPr>
      </p:cxnSp>
      <p:cxnSp>
        <p:nvCxnSpPr>
          <p:cNvPr id="517" name="Google Shape;517;p21"/>
          <p:cNvCxnSpPr>
            <a:stCxn id="514" idx="3"/>
          </p:cNvCxnSpPr>
          <p:nvPr/>
        </p:nvCxnSpPr>
        <p:spPr>
          <a:xfrm rot="10800000">
            <a:off x="3671563" y="1935175"/>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518" name="Google Shape;518;p21"/>
          <p:cNvCxnSpPr/>
          <p:nvPr/>
        </p:nvCxnSpPr>
        <p:spPr>
          <a:xfrm rot="10800000">
            <a:off x="1011711" y="165495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19" name="Google Shape;519;p21"/>
          <p:cNvCxnSpPr/>
          <p:nvPr/>
        </p:nvCxnSpPr>
        <p:spPr>
          <a:xfrm rot="10800000">
            <a:off x="1011711" y="1867788"/>
            <a:ext cx="432300" cy="0"/>
          </a:xfrm>
          <a:prstGeom prst="straightConnector1">
            <a:avLst/>
          </a:prstGeom>
          <a:noFill/>
          <a:ln cap="flat" cmpd="sng" w="19050">
            <a:solidFill>
              <a:srgbClr val="666666"/>
            </a:solidFill>
            <a:prstDash val="solid"/>
            <a:round/>
            <a:headEnd len="med" w="med" type="none"/>
            <a:tailEnd len="med" w="med" type="none"/>
          </a:ln>
        </p:spPr>
      </p:cxnSp>
      <p:sp>
        <p:nvSpPr>
          <p:cNvPr id="520" name="Google Shape;520;p21"/>
          <p:cNvSpPr txBox="1"/>
          <p:nvPr/>
        </p:nvSpPr>
        <p:spPr>
          <a:xfrm>
            <a:off x="3419400" y="144690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521" name="Google Shape;521;p21"/>
          <p:cNvGrpSpPr/>
          <p:nvPr/>
        </p:nvGrpSpPr>
        <p:grpSpPr>
          <a:xfrm>
            <a:off x="1637112" y="2653739"/>
            <a:ext cx="1031828" cy="429277"/>
            <a:chOff x="809625" y="3638550"/>
            <a:chExt cx="1190525" cy="495300"/>
          </a:xfrm>
        </p:grpSpPr>
        <p:sp>
          <p:nvSpPr>
            <p:cNvPr id="522" name="Google Shape;522;p21"/>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16" name="Google Shape;516;p21"/>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21"/>
          <p:cNvSpPr txBox="1"/>
          <p:nvPr/>
        </p:nvSpPr>
        <p:spPr>
          <a:xfrm>
            <a:off x="2809791" y="144690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24" name="Google Shape;524;p21"/>
          <p:cNvCxnSpPr/>
          <p:nvPr/>
        </p:nvCxnSpPr>
        <p:spPr>
          <a:xfrm rot="10800000">
            <a:off x="1011711" y="228846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25" name="Google Shape;525;p21"/>
          <p:cNvCxnSpPr/>
          <p:nvPr/>
        </p:nvCxnSpPr>
        <p:spPr>
          <a:xfrm rot="10800000">
            <a:off x="1011711" y="2083862"/>
            <a:ext cx="432300" cy="0"/>
          </a:xfrm>
          <a:prstGeom prst="straightConnector1">
            <a:avLst/>
          </a:prstGeom>
          <a:noFill/>
          <a:ln cap="flat" cmpd="sng" w="19050">
            <a:solidFill>
              <a:srgbClr val="666666"/>
            </a:solidFill>
            <a:prstDash val="solid"/>
            <a:round/>
            <a:headEnd len="med" w="med" type="none"/>
            <a:tailEnd len="med" w="med" type="none"/>
          </a:ln>
        </p:spPr>
      </p:cxnSp>
      <p:sp>
        <p:nvSpPr>
          <p:cNvPr id="526" name="Google Shape;526;p21"/>
          <p:cNvSpPr/>
          <p:nvPr/>
        </p:nvSpPr>
        <p:spPr>
          <a:xfrm>
            <a:off x="4607888" y="17521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21"/>
          <p:cNvSpPr txBox="1"/>
          <p:nvPr/>
        </p:nvSpPr>
        <p:spPr>
          <a:xfrm>
            <a:off x="4547489" y="144118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528" name="Google Shape;528;p21"/>
          <p:cNvCxnSpPr>
            <a:stCxn id="526" idx="3"/>
          </p:cNvCxnSpPr>
          <p:nvPr/>
        </p:nvCxnSpPr>
        <p:spPr>
          <a:xfrm rot="10800000">
            <a:off x="4943588" y="1937077"/>
            <a:ext cx="166800" cy="2400"/>
          </a:xfrm>
          <a:prstGeom prst="straightConnector1">
            <a:avLst/>
          </a:prstGeom>
          <a:noFill/>
          <a:ln cap="flat" cmpd="sng" w="19050">
            <a:solidFill>
              <a:srgbClr val="FF0000"/>
            </a:solidFill>
            <a:prstDash val="solid"/>
            <a:round/>
            <a:headEnd len="med" w="med" type="none"/>
            <a:tailEnd len="med" w="med" type="none"/>
          </a:ln>
        </p:spPr>
      </p:cxnSp>
      <p:cxnSp>
        <p:nvCxnSpPr>
          <p:cNvPr id="529" name="Google Shape;529;p21"/>
          <p:cNvCxnSpPr>
            <a:stCxn id="526" idx="3"/>
            <a:endCxn id="516" idx="3"/>
          </p:cNvCxnSpPr>
          <p:nvPr/>
        </p:nvCxnSpPr>
        <p:spPr>
          <a:xfrm flipH="1">
            <a:off x="2668988" y="1939477"/>
            <a:ext cx="2441400" cy="928800"/>
          </a:xfrm>
          <a:prstGeom prst="curvedConnector3">
            <a:avLst>
              <a:gd fmla="val -9754" name="adj1"/>
            </a:avLst>
          </a:prstGeom>
          <a:noFill/>
          <a:ln cap="flat" cmpd="sng" w="19050">
            <a:solidFill>
              <a:srgbClr val="FF0000"/>
            </a:solidFill>
            <a:prstDash val="solid"/>
            <a:round/>
            <a:headEnd len="med" w="med" type="none"/>
            <a:tailEnd len="med" w="med" type="triangle"/>
          </a:ln>
        </p:spPr>
      </p:cxnSp>
      <p:sp>
        <p:nvSpPr>
          <p:cNvPr id="530" name="Google Shape;530;p21"/>
          <p:cNvSpPr/>
          <p:nvPr/>
        </p:nvSpPr>
        <p:spPr>
          <a:xfrm>
            <a:off x="1121101" y="265371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21"/>
          <p:cNvGrpSpPr/>
          <p:nvPr/>
        </p:nvGrpSpPr>
        <p:grpSpPr>
          <a:xfrm>
            <a:off x="1438038" y="1446575"/>
            <a:ext cx="1582372" cy="961571"/>
            <a:chOff x="1114701" y="3234112"/>
            <a:chExt cx="1582372" cy="961571"/>
          </a:xfrm>
        </p:grpSpPr>
        <p:sp>
          <p:nvSpPr>
            <p:cNvPr id="532" name="Google Shape;532;p21"/>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sp>
          <p:nvSpPr>
            <p:cNvPr id="533" name="Google Shape;533;p21"/>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endParaRPr>
                <a:latin typeface="Ubuntu Mono"/>
                <a:ea typeface="Ubuntu Mono"/>
                <a:cs typeface="Ubuntu Mono"/>
                <a:sym typeface="Ubuntu Mono"/>
              </a:endParaRPr>
            </a:p>
          </p:txBody>
        </p:sp>
        <p:sp>
          <p:nvSpPr>
            <p:cNvPr id="534" name="Google Shape;534;p21"/>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535" name="Google Shape;535;p21"/>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endParaRPr>
                <a:latin typeface="Ubuntu Mono"/>
                <a:ea typeface="Ubuntu Mono"/>
                <a:cs typeface="Ubuntu Mono"/>
                <a:sym typeface="Ubuntu Mono"/>
              </a:endParaRPr>
            </a:p>
          </p:txBody>
        </p:sp>
      </p:grpSp>
      <p:cxnSp>
        <p:nvCxnSpPr>
          <p:cNvPr id="536" name="Google Shape;536;p21"/>
          <p:cNvCxnSpPr/>
          <p:nvPr/>
        </p:nvCxnSpPr>
        <p:spPr>
          <a:xfrm>
            <a:off x="1119447" y="266153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537" name="Google Shape;537;p21"/>
          <p:cNvCxnSpPr/>
          <p:nvPr/>
        </p:nvCxnSpPr>
        <p:spPr>
          <a:xfrm>
            <a:off x="2149697" y="266154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1" name="Shape 541"/>
        <p:cNvGrpSpPr/>
        <p:nvPr/>
      </p:nvGrpSpPr>
      <p:grpSpPr>
        <a:xfrm>
          <a:off x="0" y="0"/>
          <a:ext cx="0" cy="0"/>
          <a:chOff x="0" y="0"/>
          <a:chExt cx="0" cy="0"/>
        </a:xfrm>
      </p:grpSpPr>
      <p:sp>
        <p:nvSpPr>
          <p:cNvPr id="542" name="Google Shape;542;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(Double Sentinel)</a:t>
            </a:r>
            <a:endParaRPr/>
          </a:p>
        </p:txBody>
      </p:sp>
      <p:sp>
        <p:nvSpPr>
          <p:cNvPr id="543" name="Google Shape;543;p22"/>
          <p:cNvSpPr txBox="1"/>
          <p:nvPr>
            <p:ph idx="1" type="body"/>
          </p:nvPr>
        </p:nvSpPr>
        <p:spPr>
          <a:xfrm>
            <a:off x="243000" y="556500"/>
            <a:ext cx="8443800" cy="57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solution: Have two sentinels.</a:t>
            </a:r>
            <a:endParaRPr/>
          </a:p>
        </p:txBody>
      </p:sp>
      <p:sp>
        <p:nvSpPr>
          <p:cNvPr id="544" name="Google Shape;544;p22"/>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22"/>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7" name="Google Shape;547;p22"/>
          <p:cNvCxnSpPr>
            <a:stCxn id="546" idx="3"/>
            <a:endCxn id="548" idx="0"/>
          </p:cNvCxnSpPr>
          <p:nvPr/>
        </p:nvCxnSpPr>
        <p:spPr>
          <a:xfrm flipH="1">
            <a:off x="2113288" y="36973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49" name="Google Shape;549;p22"/>
          <p:cNvCxnSpPr>
            <a:stCxn id="546" idx="3"/>
          </p:cNvCxnSpPr>
          <p:nvPr/>
        </p:nvCxnSpPr>
        <p:spPr>
          <a:xfrm rot="10800000">
            <a:off x="3373888" y="36928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50" name="Google Shape;550;p22"/>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51" name="Google Shape;551;p22"/>
          <p:cNvCxnSpPr/>
          <p:nvPr/>
        </p:nvCxnSpPr>
        <p:spPr>
          <a:xfrm rot="10800000">
            <a:off x="714036" y="3625438"/>
            <a:ext cx="432300" cy="0"/>
          </a:xfrm>
          <a:prstGeom prst="straightConnector1">
            <a:avLst/>
          </a:prstGeom>
          <a:noFill/>
          <a:ln cap="flat" cmpd="sng" w="19050">
            <a:solidFill>
              <a:srgbClr val="666666"/>
            </a:solidFill>
            <a:prstDash val="solid"/>
            <a:round/>
            <a:headEnd len="med" w="med" type="none"/>
            <a:tailEnd len="med" w="med" type="none"/>
          </a:ln>
        </p:spPr>
      </p:cxnSp>
      <p:sp>
        <p:nvSpPr>
          <p:cNvPr id="552" name="Google Shape;552;p22"/>
          <p:cNvSpPr txBox="1"/>
          <p:nvPr/>
        </p:nvSpPr>
        <p:spPr>
          <a:xfrm>
            <a:off x="3121725" y="32045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sp>
        <p:nvSpPr>
          <p:cNvPr id="553" name="Google Shape;553;p22"/>
          <p:cNvSpPr txBox="1"/>
          <p:nvPr/>
        </p:nvSpPr>
        <p:spPr>
          <a:xfrm>
            <a:off x="1284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54" name="Google Shape;554;p22"/>
          <p:cNvSpPr txBox="1"/>
          <p:nvPr/>
        </p:nvSpPr>
        <p:spPr>
          <a:xfrm>
            <a:off x="18180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555" name="Google Shape;555;p22"/>
          <p:cNvGrpSpPr/>
          <p:nvPr/>
        </p:nvGrpSpPr>
        <p:grpSpPr>
          <a:xfrm>
            <a:off x="1339437" y="4411389"/>
            <a:ext cx="1031828" cy="429276"/>
            <a:chOff x="809625" y="3638550"/>
            <a:chExt cx="1190525" cy="495300"/>
          </a:xfrm>
        </p:grpSpPr>
        <p:sp>
          <p:nvSpPr>
            <p:cNvPr id="556" name="Google Shape;556;p2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48" name="Google Shape;548;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2"/>
          <p:cNvGrpSpPr/>
          <p:nvPr/>
        </p:nvGrpSpPr>
        <p:grpSpPr>
          <a:xfrm>
            <a:off x="3457933" y="4411389"/>
            <a:ext cx="1031828" cy="429276"/>
            <a:chOff x="809625" y="3638550"/>
            <a:chExt cx="1190525" cy="495300"/>
          </a:xfrm>
        </p:grpSpPr>
        <p:sp>
          <p:nvSpPr>
            <p:cNvPr id="558" name="Google Shape;558;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59" name="Google Shape;559;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60" name="Google Shape;560;p22"/>
          <p:cNvCxnSpPr/>
          <p:nvPr/>
        </p:nvCxnSpPr>
        <p:spPr>
          <a:xfrm>
            <a:off x="2132450" y="4720625"/>
            <a:ext cx="864300" cy="0"/>
          </a:xfrm>
          <a:prstGeom prst="straightConnector1">
            <a:avLst/>
          </a:prstGeom>
          <a:noFill/>
          <a:ln cap="flat" cmpd="sng" w="19050">
            <a:solidFill>
              <a:srgbClr val="666666"/>
            </a:solidFill>
            <a:prstDash val="solid"/>
            <a:round/>
            <a:headEnd len="med" w="med" type="none"/>
            <a:tailEnd len="med" w="med" type="triangle"/>
          </a:ln>
        </p:spPr>
      </p:cxnSp>
      <p:sp>
        <p:nvSpPr>
          <p:cNvPr id="561" name="Google Shape;561;p22"/>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62" name="Google Shape;562;p22"/>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63" name="Google Shape;563;p22"/>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64" name="Google Shape;564;p22"/>
          <p:cNvCxnSpPr/>
          <p:nvPr/>
        </p:nvCxnSpPr>
        <p:spPr>
          <a:xfrm rot="10800000">
            <a:off x="714036" y="3841512"/>
            <a:ext cx="432300" cy="0"/>
          </a:xfrm>
          <a:prstGeom prst="straightConnector1">
            <a:avLst/>
          </a:prstGeom>
          <a:noFill/>
          <a:ln cap="flat" cmpd="sng" w="19050">
            <a:solidFill>
              <a:srgbClr val="666666"/>
            </a:solidFill>
            <a:prstDash val="solid"/>
            <a:round/>
            <a:headEnd len="med" w="med" type="none"/>
            <a:tailEnd len="med" w="med" type="none"/>
          </a:ln>
        </p:spPr>
      </p:cxnSp>
      <p:sp>
        <p:nvSpPr>
          <p:cNvPr id="565" name="Google Shape;565;p22"/>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22"/>
          <p:cNvSpPr txBox="1"/>
          <p:nvPr/>
        </p:nvSpPr>
        <p:spPr>
          <a:xfrm>
            <a:off x="4249826" y="319882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567" name="Google Shape;567;p22"/>
          <p:cNvCxnSpPr/>
          <p:nvPr/>
        </p:nvCxnSpPr>
        <p:spPr>
          <a:xfrm rot="10800000">
            <a:off x="4645775" y="369487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68" name="Google Shape;568;p22"/>
          <p:cNvCxnSpPr>
            <a:stCxn id="565" idx="3"/>
            <a:endCxn id="569" idx="0"/>
          </p:cNvCxnSpPr>
          <p:nvPr/>
        </p:nvCxnSpPr>
        <p:spPr>
          <a:xfrm>
            <a:off x="4812713" y="3697127"/>
            <a:ext cx="3140100" cy="714300"/>
          </a:xfrm>
          <a:prstGeom prst="curvedConnector2">
            <a:avLst/>
          </a:prstGeom>
          <a:noFill/>
          <a:ln cap="flat" cmpd="sng" w="19050">
            <a:solidFill>
              <a:srgbClr val="208920"/>
            </a:solidFill>
            <a:prstDash val="solid"/>
            <a:round/>
            <a:headEnd len="med" w="med" type="none"/>
            <a:tailEnd len="med" w="med" type="triangle"/>
          </a:ln>
        </p:spPr>
      </p:cxnSp>
      <p:sp>
        <p:nvSpPr>
          <p:cNvPr id="570" name="Google Shape;570;p22"/>
          <p:cNvSpPr/>
          <p:nvPr/>
        </p:nvSpPr>
        <p:spPr>
          <a:xfrm>
            <a:off x="2512497"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22"/>
          <p:cNvSpPr/>
          <p:nvPr/>
        </p:nvSpPr>
        <p:spPr>
          <a:xfrm>
            <a:off x="2984151"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823426" y="4411364"/>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3" name="Google Shape;573;p22"/>
          <p:cNvCxnSpPr/>
          <p:nvPr/>
        </p:nvCxnSpPr>
        <p:spPr>
          <a:xfrm rot="10800000">
            <a:off x="2371200" y="4495950"/>
            <a:ext cx="813000" cy="0"/>
          </a:xfrm>
          <a:prstGeom prst="straightConnector1">
            <a:avLst/>
          </a:prstGeom>
          <a:noFill/>
          <a:ln cap="flat" cmpd="sng" w="19050">
            <a:solidFill>
              <a:schemeClr val="dk2"/>
            </a:solidFill>
            <a:prstDash val="solid"/>
            <a:round/>
            <a:headEnd len="med" w="med" type="none"/>
            <a:tailEnd len="med" w="med" type="triangle"/>
          </a:ln>
        </p:spPr>
      </p:cxnSp>
      <p:sp>
        <p:nvSpPr>
          <p:cNvPr id="574" name="Google Shape;574;p22"/>
          <p:cNvSpPr txBox="1"/>
          <p:nvPr/>
        </p:nvSpPr>
        <p:spPr>
          <a:xfrm>
            <a:off x="737944" y="4757902"/>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grpSp>
        <p:nvGrpSpPr>
          <p:cNvPr id="575" name="Google Shape;575;p22"/>
          <p:cNvGrpSpPr/>
          <p:nvPr/>
        </p:nvGrpSpPr>
        <p:grpSpPr>
          <a:xfrm>
            <a:off x="5576433" y="4411401"/>
            <a:ext cx="1031828" cy="429276"/>
            <a:chOff x="809625" y="3638550"/>
            <a:chExt cx="1190525" cy="495300"/>
          </a:xfrm>
        </p:grpSpPr>
        <p:sp>
          <p:nvSpPr>
            <p:cNvPr id="576" name="Google Shape;576;p22"/>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7" name="Google Shape;577;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8" name="Google Shape;578;p22"/>
          <p:cNvCxnSpPr/>
          <p:nvPr/>
        </p:nvCxnSpPr>
        <p:spPr>
          <a:xfrm>
            <a:off x="4293575" y="4720625"/>
            <a:ext cx="821700" cy="0"/>
          </a:xfrm>
          <a:prstGeom prst="straightConnector1">
            <a:avLst/>
          </a:prstGeom>
          <a:noFill/>
          <a:ln cap="flat" cmpd="sng" w="19050">
            <a:solidFill>
              <a:srgbClr val="666666"/>
            </a:solidFill>
            <a:prstDash val="solid"/>
            <a:round/>
            <a:headEnd len="med" w="med" type="none"/>
            <a:tailEnd len="med" w="med" type="triangle"/>
          </a:ln>
        </p:spPr>
      </p:cxnSp>
      <p:sp>
        <p:nvSpPr>
          <p:cNvPr id="579" name="Google Shape;579;p22"/>
          <p:cNvSpPr/>
          <p:nvPr/>
        </p:nvSpPr>
        <p:spPr>
          <a:xfrm>
            <a:off x="5102651" y="44113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22"/>
          <p:cNvCxnSpPr/>
          <p:nvPr/>
        </p:nvCxnSpPr>
        <p:spPr>
          <a:xfrm rot="10800000">
            <a:off x="4489725" y="4495950"/>
            <a:ext cx="855600" cy="0"/>
          </a:xfrm>
          <a:prstGeom prst="straightConnector1">
            <a:avLst/>
          </a:prstGeom>
          <a:noFill/>
          <a:ln cap="flat" cmpd="sng" w="19050">
            <a:solidFill>
              <a:schemeClr val="dk2"/>
            </a:solidFill>
            <a:prstDash val="solid"/>
            <a:round/>
            <a:headEnd len="med" w="med" type="none"/>
            <a:tailEnd len="med" w="med" type="triangle"/>
          </a:ln>
        </p:spPr>
      </p:cxnSp>
      <p:grpSp>
        <p:nvGrpSpPr>
          <p:cNvPr id="581" name="Google Shape;581;p22"/>
          <p:cNvGrpSpPr/>
          <p:nvPr/>
        </p:nvGrpSpPr>
        <p:grpSpPr>
          <a:xfrm>
            <a:off x="7694958" y="4411389"/>
            <a:ext cx="1031828" cy="429276"/>
            <a:chOff x="809625" y="3638550"/>
            <a:chExt cx="1190525" cy="495300"/>
          </a:xfrm>
        </p:grpSpPr>
        <p:sp>
          <p:nvSpPr>
            <p:cNvPr id="569" name="Google Shape;569;p2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82" name="Google Shape;582;p22"/>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22"/>
          <p:cNvCxnSpPr/>
          <p:nvPr/>
        </p:nvCxnSpPr>
        <p:spPr>
          <a:xfrm>
            <a:off x="6382675" y="4720625"/>
            <a:ext cx="851100" cy="0"/>
          </a:xfrm>
          <a:prstGeom prst="straightConnector1">
            <a:avLst/>
          </a:prstGeom>
          <a:noFill/>
          <a:ln cap="flat" cmpd="sng" w="19050">
            <a:solidFill>
              <a:srgbClr val="666666"/>
            </a:solidFill>
            <a:prstDash val="solid"/>
            <a:round/>
            <a:headEnd len="med" w="med" type="none"/>
            <a:tailEnd len="med" w="med" type="triangle"/>
          </a:ln>
        </p:spPr>
      </p:cxnSp>
      <p:sp>
        <p:nvSpPr>
          <p:cNvPr id="584" name="Google Shape;584;p22"/>
          <p:cNvSpPr/>
          <p:nvPr/>
        </p:nvSpPr>
        <p:spPr>
          <a:xfrm>
            <a:off x="7221176" y="44113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 name="Google Shape;585;p22"/>
          <p:cNvCxnSpPr/>
          <p:nvPr/>
        </p:nvCxnSpPr>
        <p:spPr>
          <a:xfrm rot="10800000">
            <a:off x="6608250" y="4495950"/>
            <a:ext cx="855000" cy="0"/>
          </a:xfrm>
          <a:prstGeom prst="straightConnector1">
            <a:avLst/>
          </a:prstGeom>
          <a:noFill/>
          <a:ln cap="flat" cmpd="sng" w="19050">
            <a:solidFill>
              <a:schemeClr val="dk2"/>
            </a:solidFill>
            <a:prstDash val="solid"/>
            <a:round/>
            <a:headEnd len="med" w="med" type="none"/>
            <a:tailEnd len="med" w="med" type="triangle"/>
          </a:ln>
        </p:spPr>
      </p:cxnSp>
      <p:sp>
        <p:nvSpPr>
          <p:cNvPr id="586" name="Google Shape;586;p22"/>
          <p:cNvSpPr/>
          <p:nvPr/>
        </p:nvSpPr>
        <p:spPr>
          <a:xfrm>
            <a:off x="2675142" y="1366463"/>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txBox="1"/>
          <p:nvPr/>
        </p:nvSpPr>
        <p:spPr>
          <a:xfrm>
            <a:off x="4139547" y="1593019"/>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588" name="Google Shape;588;p22"/>
          <p:cNvSpPr/>
          <p:nvPr/>
        </p:nvSpPr>
        <p:spPr>
          <a:xfrm>
            <a:off x="4025635" y="1609202"/>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22"/>
          <p:cNvSpPr/>
          <p:nvPr/>
        </p:nvSpPr>
        <p:spPr>
          <a:xfrm>
            <a:off x="4030875" y="160332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0" name="Google Shape;590;p22"/>
          <p:cNvSpPr/>
          <p:nvPr/>
        </p:nvSpPr>
        <p:spPr>
          <a:xfrm>
            <a:off x="4673725" y="16094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91" name="Google Shape;591;p22"/>
          <p:cNvCxnSpPr>
            <a:stCxn id="590" idx="3"/>
            <a:endCxn id="592" idx="0"/>
          </p:cNvCxnSpPr>
          <p:nvPr/>
        </p:nvCxnSpPr>
        <p:spPr>
          <a:xfrm flipH="1">
            <a:off x="3626425" y="1796762"/>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593" name="Google Shape;593;p22"/>
          <p:cNvCxnSpPr>
            <a:stCxn id="590" idx="3"/>
          </p:cNvCxnSpPr>
          <p:nvPr/>
        </p:nvCxnSpPr>
        <p:spPr>
          <a:xfrm rot="10800000">
            <a:off x="4887025" y="1792262"/>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594" name="Google Shape;594;p22"/>
          <p:cNvCxnSpPr/>
          <p:nvPr/>
        </p:nvCxnSpPr>
        <p:spPr>
          <a:xfrm rot="10800000">
            <a:off x="2227173" y="151204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595" name="Google Shape;595;p22"/>
          <p:cNvCxnSpPr/>
          <p:nvPr/>
        </p:nvCxnSpPr>
        <p:spPr>
          <a:xfrm rot="10800000">
            <a:off x="2227173" y="1713403"/>
            <a:ext cx="432300" cy="0"/>
          </a:xfrm>
          <a:prstGeom prst="straightConnector1">
            <a:avLst/>
          </a:prstGeom>
          <a:noFill/>
          <a:ln cap="flat" cmpd="sng" w="19050">
            <a:solidFill>
              <a:srgbClr val="666666"/>
            </a:solidFill>
            <a:prstDash val="solid"/>
            <a:round/>
            <a:headEnd len="med" w="med" type="none"/>
            <a:tailEnd len="med" w="med" type="none"/>
          </a:ln>
        </p:spPr>
      </p:cxnSp>
      <p:sp>
        <p:nvSpPr>
          <p:cNvPr id="596" name="Google Shape;596;p22"/>
          <p:cNvSpPr txBox="1"/>
          <p:nvPr/>
        </p:nvSpPr>
        <p:spPr>
          <a:xfrm>
            <a:off x="4634863" y="1303988"/>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sentFront</a:t>
            </a:r>
            <a:endParaRPr>
              <a:latin typeface="Ubuntu Mono"/>
              <a:ea typeface="Ubuntu Mono"/>
              <a:cs typeface="Ubuntu Mono"/>
              <a:sym typeface="Ubuntu Mono"/>
            </a:endParaRPr>
          </a:p>
        </p:txBody>
      </p:sp>
      <p:grpSp>
        <p:nvGrpSpPr>
          <p:cNvPr id="597" name="Google Shape;597;p22"/>
          <p:cNvGrpSpPr/>
          <p:nvPr/>
        </p:nvGrpSpPr>
        <p:grpSpPr>
          <a:xfrm>
            <a:off x="2852574" y="2510826"/>
            <a:ext cx="1031828" cy="429276"/>
            <a:chOff x="809625" y="3638550"/>
            <a:chExt cx="1190525" cy="495300"/>
          </a:xfrm>
        </p:grpSpPr>
        <p:sp>
          <p:nvSpPr>
            <p:cNvPr id="598" name="Google Shape;598;p2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92" name="Google Shape;592;p22"/>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22"/>
          <p:cNvSpPr txBox="1"/>
          <p:nvPr/>
        </p:nvSpPr>
        <p:spPr>
          <a:xfrm>
            <a:off x="4025254" y="1303994"/>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00" name="Google Shape;600;p22"/>
          <p:cNvCxnSpPr/>
          <p:nvPr/>
        </p:nvCxnSpPr>
        <p:spPr>
          <a:xfrm rot="10800000">
            <a:off x="2227173" y="2145550"/>
            <a:ext cx="432300" cy="0"/>
          </a:xfrm>
          <a:prstGeom prst="straightConnector1">
            <a:avLst/>
          </a:prstGeom>
          <a:noFill/>
          <a:ln cap="flat" cmpd="sng" w="19050">
            <a:solidFill>
              <a:srgbClr val="666666"/>
            </a:solidFill>
            <a:prstDash val="solid"/>
            <a:round/>
            <a:headEnd len="med" w="med" type="none"/>
            <a:tailEnd len="med" w="med" type="none"/>
          </a:ln>
        </p:spPr>
      </p:cxnSp>
      <p:sp>
        <p:nvSpPr>
          <p:cNvPr id="601" name="Google Shape;601;p22"/>
          <p:cNvSpPr/>
          <p:nvPr/>
        </p:nvSpPr>
        <p:spPr>
          <a:xfrm>
            <a:off x="5823350" y="160921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02" name="Google Shape;602;p22"/>
          <p:cNvCxnSpPr/>
          <p:nvPr/>
        </p:nvCxnSpPr>
        <p:spPr>
          <a:xfrm rot="10800000">
            <a:off x="2227173" y="1929476"/>
            <a:ext cx="432300" cy="0"/>
          </a:xfrm>
          <a:prstGeom prst="straightConnector1">
            <a:avLst/>
          </a:prstGeom>
          <a:noFill/>
          <a:ln cap="flat" cmpd="sng" w="19050">
            <a:solidFill>
              <a:srgbClr val="666666"/>
            </a:solidFill>
            <a:prstDash val="solid"/>
            <a:round/>
            <a:headEnd len="med" w="med" type="none"/>
            <a:tailEnd len="med" w="med" type="none"/>
          </a:ln>
        </p:spPr>
      </p:cxnSp>
      <p:sp>
        <p:nvSpPr>
          <p:cNvPr id="603" name="Google Shape;603;p22"/>
          <p:cNvSpPr txBox="1"/>
          <p:nvPr/>
        </p:nvSpPr>
        <p:spPr>
          <a:xfrm>
            <a:off x="5762950" y="1298275"/>
            <a:ext cx="9264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sentBack</a:t>
            </a:r>
            <a:endParaRPr>
              <a:latin typeface="Ubuntu Mono"/>
              <a:ea typeface="Ubuntu Mono"/>
              <a:cs typeface="Ubuntu Mono"/>
              <a:sym typeface="Ubuntu Mono"/>
            </a:endParaRPr>
          </a:p>
        </p:txBody>
      </p:sp>
      <p:cxnSp>
        <p:nvCxnSpPr>
          <p:cNvPr id="604" name="Google Shape;604;p22"/>
          <p:cNvCxnSpPr>
            <a:stCxn id="601" idx="3"/>
          </p:cNvCxnSpPr>
          <p:nvPr/>
        </p:nvCxnSpPr>
        <p:spPr>
          <a:xfrm rot="10800000">
            <a:off x="6159050" y="1794164"/>
            <a:ext cx="166800" cy="2400"/>
          </a:xfrm>
          <a:prstGeom prst="straightConnector1">
            <a:avLst/>
          </a:prstGeom>
          <a:noFill/>
          <a:ln cap="flat" cmpd="sng" w="19050">
            <a:solidFill>
              <a:srgbClr val="208920"/>
            </a:solidFill>
            <a:prstDash val="solid"/>
            <a:round/>
            <a:headEnd len="med" w="med" type="none"/>
            <a:tailEnd len="med" w="med" type="none"/>
          </a:ln>
        </p:spPr>
      </p:cxnSp>
      <p:sp>
        <p:nvSpPr>
          <p:cNvPr id="605" name="Google Shape;605;p22"/>
          <p:cNvSpPr/>
          <p:nvPr/>
        </p:nvSpPr>
        <p:spPr>
          <a:xfrm>
            <a:off x="2336563" y="2510802"/>
            <a:ext cx="516000" cy="429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6" name="Google Shape;606;p22"/>
          <p:cNvCxnSpPr>
            <a:stCxn id="601" idx="3"/>
            <a:endCxn id="607" idx="0"/>
          </p:cNvCxnSpPr>
          <p:nvPr/>
        </p:nvCxnSpPr>
        <p:spPr>
          <a:xfrm flipH="1">
            <a:off x="5881550" y="1796564"/>
            <a:ext cx="444300" cy="729900"/>
          </a:xfrm>
          <a:prstGeom prst="curvedConnector4">
            <a:avLst>
              <a:gd fmla="val -53596" name="adj1"/>
              <a:gd fmla="val 62837" name="adj2"/>
            </a:avLst>
          </a:prstGeom>
          <a:noFill/>
          <a:ln cap="flat" cmpd="sng" w="19050">
            <a:solidFill>
              <a:srgbClr val="208920"/>
            </a:solidFill>
            <a:prstDash val="solid"/>
            <a:round/>
            <a:headEnd len="med" w="med" type="none"/>
            <a:tailEnd len="med" w="med" type="triangle"/>
          </a:ln>
        </p:spPr>
      </p:cxnSp>
      <p:grpSp>
        <p:nvGrpSpPr>
          <p:cNvPr id="608" name="Google Shape;608;p22"/>
          <p:cNvGrpSpPr/>
          <p:nvPr/>
        </p:nvGrpSpPr>
        <p:grpSpPr>
          <a:xfrm>
            <a:off x="5623474" y="2526501"/>
            <a:ext cx="1031828" cy="429276"/>
            <a:chOff x="809625" y="3638550"/>
            <a:chExt cx="1190525" cy="495300"/>
          </a:xfrm>
        </p:grpSpPr>
        <p:sp>
          <p:nvSpPr>
            <p:cNvPr id="607" name="Google Shape;607;p22"/>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09" name="Google Shape;609;p22"/>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22"/>
          <p:cNvSpPr/>
          <p:nvPr/>
        </p:nvSpPr>
        <p:spPr>
          <a:xfrm>
            <a:off x="5107464" y="25264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1" name="Google Shape;611;p22"/>
          <p:cNvCxnSpPr/>
          <p:nvPr/>
        </p:nvCxnSpPr>
        <p:spPr>
          <a:xfrm rot="10800000">
            <a:off x="3899350" y="2587375"/>
            <a:ext cx="1474800" cy="0"/>
          </a:xfrm>
          <a:prstGeom prst="straightConnector1">
            <a:avLst/>
          </a:prstGeom>
          <a:noFill/>
          <a:ln cap="flat" cmpd="sng" w="19050">
            <a:solidFill>
              <a:schemeClr val="dk2"/>
            </a:solidFill>
            <a:prstDash val="solid"/>
            <a:round/>
            <a:headEnd len="med" w="med" type="none"/>
            <a:tailEnd len="med" w="med" type="triangle"/>
          </a:ln>
        </p:spPr>
      </p:cxnSp>
      <p:cxnSp>
        <p:nvCxnSpPr>
          <p:cNvPr id="612" name="Google Shape;612;p22"/>
          <p:cNvCxnSpPr/>
          <p:nvPr/>
        </p:nvCxnSpPr>
        <p:spPr>
          <a:xfrm>
            <a:off x="3630825" y="2832150"/>
            <a:ext cx="1445400" cy="0"/>
          </a:xfrm>
          <a:prstGeom prst="straightConnector1">
            <a:avLst/>
          </a:prstGeom>
          <a:noFill/>
          <a:ln cap="flat" cmpd="sng" w="19050">
            <a:solidFill>
              <a:srgbClr val="666666"/>
            </a:solidFill>
            <a:prstDash val="solid"/>
            <a:round/>
            <a:headEnd len="med" w="med" type="none"/>
            <a:tailEnd len="med" w="med" type="triangle"/>
          </a:ln>
        </p:spPr>
      </p:cxnSp>
      <p:grpSp>
        <p:nvGrpSpPr>
          <p:cNvPr id="613" name="Google Shape;613;p22"/>
          <p:cNvGrpSpPr/>
          <p:nvPr/>
        </p:nvGrpSpPr>
        <p:grpSpPr>
          <a:xfrm>
            <a:off x="2644063" y="1305400"/>
            <a:ext cx="1582372" cy="961571"/>
            <a:chOff x="1114701" y="3234112"/>
            <a:chExt cx="1582372" cy="961571"/>
          </a:xfrm>
        </p:grpSpPr>
        <p:sp>
          <p:nvSpPr>
            <p:cNvPr id="614" name="Google Shape;614;p2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15" name="Google Shape;615;p2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16" name="Google Shape;616;p2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17" name="Google Shape;617;p2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18" name="Google Shape;618;p22"/>
          <p:cNvGrpSpPr/>
          <p:nvPr/>
        </p:nvGrpSpPr>
        <p:grpSpPr>
          <a:xfrm>
            <a:off x="1102876" y="3210464"/>
            <a:ext cx="1582372" cy="961571"/>
            <a:chOff x="1114701" y="3234112"/>
            <a:chExt cx="1582372" cy="961571"/>
          </a:xfrm>
        </p:grpSpPr>
        <p:sp>
          <p:nvSpPr>
            <p:cNvPr id="619" name="Google Shape;619;p22"/>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20" name="Google Shape;620;p22"/>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getBack()</a:t>
              </a:r>
              <a:endParaRPr>
                <a:latin typeface="Ubuntu Mono"/>
                <a:ea typeface="Ubuntu Mono"/>
                <a:cs typeface="Ubuntu Mono"/>
                <a:sym typeface="Ubuntu Mono"/>
              </a:endParaRPr>
            </a:p>
          </p:txBody>
        </p:sp>
        <p:sp>
          <p:nvSpPr>
            <p:cNvPr id="621" name="Google Shape;621;p22"/>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22" name="Google Shape;622;p22"/>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23" name="Google Shape;623;p22"/>
          <p:cNvSpPr txBox="1"/>
          <p:nvPr/>
        </p:nvSpPr>
        <p:spPr>
          <a:xfrm>
            <a:off x="4788985" y="4819862"/>
            <a:ext cx="4110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one reasonable approach for Project 1.</a:t>
            </a:r>
            <a:endParaRPr/>
          </a:p>
        </p:txBody>
      </p:sp>
      <p:cxnSp>
        <p:nvCxnSpPr>
          <p:cNvPr id="624" name="Google Shape;624;p22"/>
          <p:cNvCxnSpPr/>
          <p:nvPr/>
        </p:nvCxnSpPr>
        <p:spPr>
          <a:xfrm>
            <a:off x="6146659" y="2532812"/>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5" name="Google Shape;625;p22"/>
          <p:cNvCxnSpPr/>
          <p:nvPr/>
        </p:nvCxnSpPr>
        <p:spPr>
          <a:xfrm>
            <a:off x="2334922" y="250932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6" name="Google Shape;626;p22"/>
          <p:cNvCxnSpPr/>
          <p:nvPr/>
        </p:nvCxnSpPr>
        <p:spPr>
          <a:xfrm>
            <a:off x="818085" y="4411974"/>
            <a:ext cx="519300" cy="428100"/>
          </a:xfrm>
          <a:prstGeom prst="straightConnector1">
            <a:avLst/>
          </a:prstGeom>
          <a:noFill/>
          <a:ln cap="flat" cmpd="sng" w="19050">
            <a:solidFill>
              <a:srgbClr val="666666"/>
            </a:solidFill>
            <a:prstDash val="solid"/>
            <a:round/>
            <a:headEnd len="med" w="med" type="none"/>
            <a:tailEnd len="med" w="med" type="none"/>
          </a:ln>
        </p:spPr>
      </p:cxnSp>
      <p:cxnSp>
        <p:nvCxnSpPr>
          <p:cNvPr id="627" name="Google Shape;627;p22"/>
          <p:cNvCxnSpPr/>
          <p:nvPr/>
        </p:nvCxnSpPr>
        <p:spPr>
          <a:xfrm>
            <a:off x="8205453" y="4411987"/>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1" name="Shape 631"/>
        <p:cNvGrpSpPr/>
        <p:nvPr/>
      </p:nvGrpSpPr>
      <p:grpSpPr>
        <a:xfrm>
          <a:off x="0" y="0"/>
          <a:ext cx="0" cy="0"/>
          <a:chOff x="0" y="0"/>
          <a:chExt cx="0" cy="0"/>
        </a:xfrm>
      </p:grpSpPr>
      <p:sp>
        <p:nvSpPr>
          <p:cNvPr id="632" name="Google Shape;632;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Doubly Linked Lists (Circular Sentinel)</a:t>
            </a:r>
            <a:endParaRPr/>
          </a:p>
        </p:txBody>
      </p:sp>
      <p:sp>
        <p:nvSpPr>
          <p:cNvPr id="633" name="Google Shape;633;p23"/>
          <p:cNvSpPr txBox="1"/>
          <p:nvPr>
            <p:ph idx="1" type="body"/>
          </p:nvPr>
        </p:nvSpPr>
        <p:spPr>
          <a:xfrm>
            <a:off x="243000" y="556500"/>
            <a:ext cx="8443800" cy="2394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 better topology (IMO):</a:t>
            </a:r>
            <a:endParaRPr/>
          </a:p>
        </p:txBody>
      </p:sp>
      <p:sp>
        <p:nvSpPr>
          <p:cNvPr id="634" name="Google Shape;634;p23"/>
          <p:cNvSpPr/>
          <p:nvPr/>
        </p:nvSpPr>
        <p:spPr>
          <a:xfrm>
            <a:off x="2737130" y="1187088"/>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txBox="1"/>
          <p:nvPr/>
        </p:nvSpPr>
        <p:spPr>
          <a:xfrm>
            <a:off x="4201535" y="1413644"/>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636" name="Google Shape;636;p23"/>
          <p:cNvSpPr/>
          <p:nvPr/>
        </p:nvSpPr>
        <p:spPr>
          <a:xfrm>
            <a:off x="4087622" y="142982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7" name="Google Shape;637;p23"/>
          <p:cNvSpPr/>
          <p:nvPr/>
        </p:nvSpPr>
        <p:spPr>
          <a:xfrm>
            <a:off x="4092863" y="142395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8" name="Google Shape;638;p23"/>
          <p:cNvSpPr/>
          <p:nvPr/>
        </p:nvSpPr>
        <p:spPr>
          <a:xfrm>
            <a:off x="4735713" y="143003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39" name="Google Shape;639;p23"/>
          <p:cNvCxnSpPr>
            <a:stCxn id="638" idx="3"/>
            <a:endCxn id="640" idx="0"/>
          </p:cNvCxnSpPr>
          <p:nvPr/>
        </p:nvCxnSpPr>
        <p:spPr>
          <a:xfrm flipH="1">
            <a:off x="3688413" y="1617387"/>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41" name="Google Shape;641;p23"/>
          <p:cNvCxnSpPr>
            <a:stCxn id="638" idx="3"/>
          </p:cNvCxnSpPr>
          <p:nvPr/>
        </p:nvCxnSpPr>
        <p:spPr>
          <a:xfrm rot="10800000">
            <a:off x="4949013" y="1612887"/>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42" name="Google Shape;642;p23"/>
          <p:cNvCxnSpPr/>
          <p:nvPr/>
        </p:nvCxnSpPr>
        <p:spPr>
          <a:xfrm rot="10800000">
            <a:off x="2289161" y="1332671"/>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43" name="Google Shape;643;p23"/>
          <p:cNvCxnSpPr/>
          <p:nvPr/>
        </p:nvCxnSpPr>
        <p:spPr>
          <a:xfrm rot="10800000">
            <a:off x="2289161" y="1534028"/>
            <a:ext cx="432300" cy="0"/>
          </a:xfrm>
          <a:prstGeom prst="straightConnector1">
            <a:avLst/>
          </a:prstGeom>
          <a:noFill/>
          <a:ln cap="flat" cmpd="sng" w="19050">
            <a:solidFill>
              <a:srgbClr val="666666"/>
            </a:solidFill>
            <a:prstDash val="solid"/>
            <a:round/>
            <a:headEnd len="med" w="med" type="none"/>
            <a:tailEnd len="med" w="med" type="none"/>
          </a:ln>
        </p:spPr>
      </p:cxnSp>
      <p:sp>
        <p:nvSpPr>
          <p:cNvPr id="644" name="Google Shape;644;p23"/>
          <p:cNvSpPr txBox="1"/>
          <p:nvPr/>
        </p:nvSpPr>
        <p:spPr>
          <a:xfrm>
            <a:off x="4696850" y="1124613"/>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45" name="Google Shape;645;p23"/>
          <p:cNvGrpSpPr/>
          <p:nvPr/>
        </p:nvGrpSpPr>
        <p:grpSpPr>
          <a:xfrm>
            <a:off x="2914562" y="2331451"/>
            <a:ext cx="1031828" cy="429276"/>
            <a:chOff x="809625" y="3638550"/>
            <a:chExt cx="1190525" cy="495300"/>
          </a:xfrm>
        </p:grpSpPr>
        <p:sp>
          <p:nvSpPr>
            <p:cNvPr id="646" name="Google Shape;646;p2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40" name="Google Shape;640;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23"/>
          <p:cNvSpPr txBox="1"/>
          <p:nvPr/>
        </p:nvSpPr>
        <p:spPr>
          <a:xfrm>
            <a:off x="4087241" y="1124619"/>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48" name="Google Shape;648;p23"/>
          <p:cNvCxnSpPr/>
          <p:nvPr/>
        </p:nvCxnSpPr>
        <p:spPr>
          <a:xfrm rot="10800000">
            <a:off x="2289161" y="1966175"/>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49" name="Google Shape;649;p23"/>
          <p:cNvCxnSpPr/>
          <p:nvPr/>
        </p:nvCxnSpPr>
        <p:spPr>
          <a:xfrm rot="10800000">
            <a:off x="2289161" y="1761574"/>
            <a:ext cx="432300" cy="0"/>
          </a:xfrm>
          <a:prstGeom prst="straightConnector1">
            <a:avLst/>
          </a:prstGeom>
          <a:noFill/>
          <a:ln cap="flat" cmpd="sng" w="19050">
            <a:solidFill>
              <a:srgbClr val="666666"/>
            </a:solidFill>
            <a:prstDash val="solid"/>
            <a:round/>
            <a:headEnd len="med" w="med" type="none"/>
            <a:tailEnd len="med" w="med" type="none"/>
          </a:ln>
        </p:spPr>
      </p:cxnSp>
      <p:sp>
        <p:nvSpPr>
          <p:cNvPr id="650" name="Google Shape;650;p23"/>
          <p:cNvSpPr/>
          <p:nvPr/>
        </p:nvSpPr>
        <p:spPr>
          <a:xfrm>
            <a:off x="2398551" y="233142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3"/>
          <p:cNvSpPr/>
          <p:nvPr/>
        </p:nvSpPr>
        <p:spPr>
          <a:xfrm>
            <a:off x="2974938" y="34276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2" name="Google Shape;652;p23"/>
          <p:cNvSpPr/>
          <p:nvPr/>
        </p:nvSpPr>
        <p:spPr>
          <a:xfrm>
            <a:off x="1619201" y="3190825"/>
            <a:ext cx="3248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3"/>
          <p:cNvSpPr/>
          <p:nvPr/>
        </p:nvSpPr>
        <p:spPr>
          <a:xfrm>
            <a:off x="3617788" y="34337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54" name="Google Shape;654;p23"/>
          <p:cNvCxnSpPr>
            <a:stCxn id="653" idx="3"/>
            <a:endCxn id="655" idx="0"/>
          </p:cNvCxnSpPr>
          <p:nvPr/>
        </p:nvCxnSpPr>
        <p:spPr>
          <a:xfrm flipH="1">
            <a:off x="2570488" y="3621125"/>
            <a:ext cx="1549800" cy="714000"/>
          </a:xfrm>
          <a:prstGeom prst="curvedConnector4">
            <a:avLst>
              <a:gd fmla="val -15365" name="adj1"/>
              <a:gd fmla="val 63124" name="adj2"/>
            </a:avLst>
          </a:prstGeom>
          <a:noFill/>
          <a:ln cap="flat" cmpd="sng" w="19050">
            <a:solidFill>
              <a:srgbClr val="208920"/>
            </a:solidFill>
            <a:prstDash val="solid"/>
            <a:round/>
            <a:headEnd len="med" w="med" type="none"/>
            <a:tailEnd len="med" w="med" type="triangle"/>
          </a:ln>
        </p:spPr>
      </p:cxnSp>
      <p:cxnSp>
        <p:nvCxnSpPr>
          <p:cNvPr id="656" name="Google Shape;656;p23"/>
          <p:cNvCxnSpPr>
            <a:stCxn id="653" idx="3"/>
          </p:cNvCxnSpPr>
          <p:nvPr/>
        </p:nvCxnSpPr>
        <p:spPr>
          <a:xfrm rot="10800000">
            <a:off x="3831088" y="3616625"/>
            <a:ext cx="289200" cy="4500"/>
          </a:xfrm>
          <a:prstGeom prst="straightConnector1">
            <a:avLst/>
          </a:prstGeom>
          <a:noFill/>
          <a:ln cap="flat" cmpd="sng" w="19050">
            <a:solidFill>
              <a:srgbClr val="208920"/>
            </a:solidFill>
            <a:prstDash val="solid"/>
            <a:round/>
            <a:headEnd len="med" w="med" type="none"/>
            <a:tailEnd len="med" w="med" type="none"/>
          </a:ln>
        </p:spPr>
      </p:cxnSp>
      <p:cxnSp>
        <p:nvCxnSpPr>
          <p:cNvPr id="657" name="Google Shape;657;p23"/>
          <p:cNvCxnSpPr/>
          <p:nvPr/>
        </p:nvCxnSpPr>
        <p:spPr>
          <a:xfrm rot="10800000">
            <a:off x="1171236" y="33364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58" name="Google Shape;658;p23"/>
          <p:cNvCxnSpPr/>
          <p:nvPr/>
        </p:nvCxnSpPr>
        <p:spPr>
          <a:xfrm rot="10800000">
            <a:off x="1171236" y="3537765"/>
            <a:ext cx="432300" cy="0"/>
          </a:xfrm>
          <a:prstGeom prst="straightConnector1">
            <a:avLst/>
          </a:prstGeom>
          <a:noFill/>
          <a:ln cap="flat" cmpd="sng" w="19050">
            <a:solidFill>
              <a:srgbClr val="666666"/>
            </a:solidFill>
            <a:prstDash val="solid"/>
            <a:round/>
            <a:headEnd len="med" w="med" type="none"/>
            <a:tailEnd len="med" w="med" type="none"/>
          </a:ln>
        </p:spPr>
      </p:cxnSp>
      <p:sp>
        <p:nvSpPr>
          <p:cNvPr id="659" name="Google Shape;659;p23"/>
          <p:cNvSpPr txBox="1"/>
          <p:nvPr/>
        </p:nvSpPr>
        <p:spPr>
          <a:xfrm>
            <a:off x="3578928" y="3128350"/>
            <a:ext cx="1032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grpSp>
        <p:nvGrpSpPr>
          <p:cNvPr id="660" name="Google Shape;660;p23"/>
          <p:cNvGrpSpPr/>
          <p:nvPr/>
        </p:nvGrpSpPr>
        <p:grpSpPr>
          <a:xfrm>
            <a:off x="3915133" y="4335189"/>
            <a:ext cx="1031828" cy="429276"/>
            <a:chOff x="809625" y="3638550"/>
            <a:chExt cx="1190525" cy="495300"/>
          </a:xfrm>
        </p:grpSpPr>
        <p:sp>
          <p:nvSpPr>
            <p:cNvPr id="661" name="Google Shape;661;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662" name="Google Shape;662;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3" name="Google Shape;663;p23"/>
          <p:cNvSpPr txBox="1"/>
          <p:nvPr/>
        </p:nvSpPr>
        <p:spPr>
          <a:xfrm>
            <a:off x="3083610" y="34173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664" name="Google Shape;664;p23"/>
          <p:cNvSpPr txBox="1"/>
          <p:nvPr/>
        </p:nvSpPr>
        <p:spPr>
          <a:xfrm>
            <a:off x="2969316" y="31283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665" name="Google Shape;665;p23"/>
          <p:cNvCxnSpPr/>
          <p:nvPr/>
        </p:nvCxnSpPr>
        <p:spPr>
          <a:xfrm rot="10800000">
            <a:off x="1171236" y="3969913"/>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66" name="Google Shape;666;p23"/>
          <p:cNvCxnSpPr/>
          <p:nvPr/>
        </p:nvCxnSpPr>
        <p:spPr>
          <a:xfrm rot="10800000">
            <a:off x="1171236" y="3753839"/>
            <a:ext cx="432300" cy="0"/>
          </a:xfrm>
          <a:prstGeom prst="straightConnector1">
            <a:avLst/>
          </a:prstGeom>
          <a:noFill/>
          <a:ln cap="flat" cmpd="sng" w="19050">
            <a:solidFill>
              <a:srgbClr val="666666"/>
            </a:solidFill>
            <a:prstDash val="solid"/>
            <a:round/>
            <a:headEnd len="med" w="med" type="none"/>
            <a:tailEnd len="med" w="med" type="none"/>
          </a:ln>
        </p:spPr>
      </p:cxnSp>
      <p:sp>
        <p:nvSpPr>
          <p:cNvPr id="667" name="Google Shape;667;p23"/>
          <p:cNvSpPr/>
          <p:nvPr/>
        </p:nvSpPr>
        <p:spPr>
          <a:xfrm>
            <a:off x="2969697" y="34335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8" name="Google Shape;668;p23"/>
          <p:cNvSpPr/>
          <p:nvPr/>
        </p:nvSpPr>
        <p:spPr>
          <a:xfrm>
            <a:off x="3441351"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p:nvPr/>
        </p:nvSpPr>
        <p:spPr>
          <a:xfrm>
            <a:off x="1280626" y="4335164"/>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 name="Google Shape;670;p23"/>
          <p:cNvCxnSpPr/>
          <p:nvPr/>
        </p:nvCxnSpPr>
        <p:spPr>
          <a:xfrm rot="10800000">
            <a:off x="2828350" y="4419750"/>
            <a:ext cx="845700" cy="0"/>
          </a:xfrm>
          <a:prstGeom prst="straightConnector1">
            <a:avLst/>
          </a:prstGeom>
          <a:noFill/>
          <a:ln cap="flat" cmpd="sng" w="19050">
            <a:solidFill>
              <a:schemeClr val="dk2"/>
            </a:solidFill>
            <a:prstDash val="solid"/>
            <a:round/>
            <a:headEnd len="med" w="med" type="none"/>
            <a:tailEnd len="med" w="med" type="triangle"/>
          </a:ln>
        </p:spPr>
      </p:cxnSp>
      <p:grpSp>
        <p:nvGrpSpPr>
          <p:cNvPr id="671" name="Google Shape;671;p23"/>
          <p:cNvGrpSpPr/>
          <p:nvPr/>
        </p:nvGrpSpPr>
        <p:grpSpPr>
          <a:xfrm>
            <a:off x="6033633" y="4335201"/>
            <a:ext cx="1031828" cy="429276"/>
            <a:chOff x="809625" y="3638550"/>
            <a:chExt cx="1190525" cy="495300"/>
          </a:xfrm>
        </p:grpSpPr>
        <p:sp>
          <p:nvSpPr>
            <p:cNvPr id="672" name="Google Shape;672;p23"/>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673" name="Google Shape;673;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4" name="Google Shape;674;p23"/>
          <p:cNvCxnSpPr/>
          <p:nvPr/>
        </p:nvCxnSpPr>
        <p:spPr>
          <a:xfrm>
            <a:off x="4711400" y="4644425"/>
            <a:ext cx="861000" cy="0"/>
          </a:xfrm>
          <a:prstGeom prst="straightConnector1">
            <a:avLst/>
          </a:prstGeom>
          <a:noFill/>
          <a:ln cap="flat" cmpd="sng" w="19050">
            <a:solidFill>
              <a:srgbClr val="666666"/>
            </a:solidFill>
            <a:prstDash val="solid"/>
            <a:round/>
            <a:headEnd len="med" w="med" type="none"/>
            <a:tailEnd len="med" w="med" type="triangle"/>
          </a:ln>
        </p:spPr>
      </p:cxnSp>
      <p:sp>
        <p:nvSpPr>
          <p:cNvPr id="675" name="Google Shape;675;p23"/>
          <p:cNvSpPr/>
          <p:nvPr/>
        </p:nvSpPr>
        <p:spPr>
          <a:xfrm>
            <a:off x="5559851" y="4335177"/>
            <a:ext cx="516000" cy="429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6" name="Google Shape;676;p23"/>
          <p:cNvCxnSpPr/>
          <p:nvPr/>
        </p:nvCxnSpPr>
        <p:spPr>
          <a:xfrm rot="10800000">
            <a:off x="4946875" y="4419750"/>
            <a:ext cx="845100" cy="0"/>
          </a:xfrm>
          <a:prstGeom prst="straightConnector1">
            <a:avLst/>
          </a:prstGeom>
          <a:noFill/>
          <a:ln cap="flat" cmpd="sng" w="19050">
            <a:solidFill>
              <a:schemeClr val="dk2"/>
            </a:solidFill>
            <a:prstDash val="solid"/>
            <a:round/>
            <a:headEnd len="med" w="med" type="none"/>
            <a:tailEnd len="med" w="med" type="triangle"/>
          </a:ln>
        </p:spPr>
      </p:cxnSp>
      <p:cxnSp>
        <p:nvCxnSpPr>
          <p:cNvPr id="677" name="Google Shape;677;p23"/>
          <p:cNvCxnSpPr>
            <a:stCxn id="673" idx="2"/>
            <a:endCxn id="655" idx="2"/>
          </p:cNvCxnSpPr>
          <p:nvPr/>
        </p:nvCxnSpPr>
        <p:spPr>
          <a:xfrm rot="5400000">
            <a:off x="4688781" y="2646328"/>
            <a:ext cx="600" cy="4236900"/>
          </a:xfrm>
          <a:prstGeom prst="curvedConnector3">
            <a:avLst>
              <a:gd fmla="val 39687500" name="adj1"/>
            </a:avLst>
          </a:prstGeom>
          <a:noFill/>
          <a:ln cap="flat" cmpd="sng" w="19050">
            <a:solidFill>
              <a:srgbClr val="FF00FF"/>
            </a:solidFill>
            <a:prstDash val="solid"/>
            <a:round/>
            <a:headEnd len="med" w="med" type="none"/>
            <a:tailEnd len="med" w="med" type="triangle"/>
          </a:ln>
        </p:spPr>
      </p:cxnSp>
      <p:cxnSp>
        <p:nvCxnSpPr>
          <p:cNvPr id="678" name="Google Shape;678;p23"/>
          <p:cNvCxnSpPr>
            <a:stCxn id="673" idx="3"/>
            <a:endCxn id="669" idx="1"/>
          </p:cNvCxnSpPr>
          <p:nvPr/>
        </p:nvCxnSpPr>
        <p:spPr>
          <a:xfrm flipH="1">
            <a:off x="1280561" y="4549840"/>
            <a:ext cx="5784900" cy="600"/>
          </a:xfrm>
          <a:prstGeom prst="curvedConnector5">
            <a:avLst>
              <a:gd fmla="val -4116" name="adj1"/>
              <a:gd fmla="val 91093374" name="adj2"/>
              <a:gd fmla="val 104115" name="adj3"/>
            </a:avLst>
          </a:prstGeom>
          <a:noFill/>
          <a:ln cap="flat" cmpd="sng" w="19050">
            <a:solidFill>
              <a:schemeClr val="dk2"/>
            </a:solidFill>
            <a:prstDash val="solid"/>
            <a:round/>
            <a:headEnd len="med" w="med" type="triangle"/>
            <a:tailEnd len="med" w="med" type="none"/>
          </a:ln>
        </p:spPr>
      </p:cxnSp>
      <p:grpSp>
        <p:nvGrpSpPr>
          <p:cNvPr id="679" name="Google Shape;679;p23"/>
          <p:cNvGrpSpPr/>
          <p:nvPr/>
        </p:nvGrpSpPr>
        <p:grpSpPr>
          <a:xfrm>
            <a:off x="1796637" y="4335189"/>
            <a:ext cx="1031828" cy="429276"/>
            <a:chOff x="809625" y="3638550"/>
            <a:chExt cx="1190525" cy="495300"/>
          </a:xfrm>
        </p:grpSpPr>
        <p:sp>
          <p:nvSpPr>
            <p:cNvPr id="680" name="Google Shape;680;p2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655" name="Google Shape;655;p23"/>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23"/>
          <p:cNvSpPr txBox="1"/>
          <p:nvPr/>
        </p:nvSpPr>
        <p:spPr>
          <a:xfrm>
            <a:off x="4398348" y="4668709"/>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sp>
        <p:nvSpPr>
          <p:cNvPr id="682" name="Google Shape;682;p23"/>
          <p:cNvSpPr txBox="1"/>
          <p:nvPr/>
        </p:nvSpPr>
        <p:spPr>
          <a:xfrm>
            <a:off x="3917561" y="466651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683" name="Google Shape;683;p23"/>
          <p:cNvSpPr txBox="1"/>
          <p:nvPr/>
        </p:nvSpPr>
        <p:spPr>
          <a:xfrm>
            <a:off x="3369044" y="4664704"/>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prev</a:t>
            </a:r>
            <a:endParaRPr sz="1200">
              <a:latin typeface="Ubuntu Mono"/>
              <a:ea typeface="Ubuntu Mono"/>
              <a:cs typeface="Ubuntu Mono"/>
              <a:sym typeface="Ubuntu Mono"/>
            </a:endParaRPr>
          </a:p>
        </p:txBody>
      </p:sp>
      <p:cxnSp>
        <p:nvCxnSpPr>
          <p:cNvPr id="684" name="Google Shape;684;p23"/>
          <p:cNvCxnSpPr>
            <a:stCxn id="640" idx="3"/>
            <a:endCxn id="650" idx="2"/>
          </p:cNvCxnSpPr>
          <p:nvPr/>
        </p:nvCxnSpPr>
        <p:spPr>
          <a:xfrm flipH="1">
            <a:off x="2656690" y="2546090"/>
            <a:ext cx="1289700" cy="214500"/>
          </a:xfrm>
          <a:prstGeom prst="curvedConnector4">
            <a:avLst>
              <a:gd fmla="val -18464" name="adj1"/>
              <a:gd fmla="val 211078" name="adj2"/>
            </a:avLst>
          </a:prstGeom>
          <a:noFill/>
          <a:ln cap="flat" cmpd="sng" w="19050">
            <a:solidFill>
              <a:schemeClr val="dk2"/>
            </a:solidFill>
            <a:prstDash val="solid"/>
            <a:round/>
            <a:headEnd len="med" w="med" type="none"/>
            <a:tailEnd len="med" w="med" type="triangle"/>
          </a:ln>
        </p:spPr>
      </p:cxnSp>
      <p:cxnSp>
        <p:nvCxnSpPr>
          <p:cNvPr id="685" name="Google Shape;685;p23"/>
          <p:cNvCxnSpPr>
            <a:stCxn id="650" idx="0"/>
            <a:endCxn id="646" idx="0"/>
          </p:cNvCxnSpPr>
          <p:nvPr/>
        </p:nvCxnSpPr>
        <p:spPr>
          <a:xfrm flipH="1" rot="-5400000">
            <a:off x="2914251" y="2073727"/>
            <a:ext cx="600" cy="516000"/>
          </a:xfrm>
          <a:prstGeom prst="curvedConnector3">
            <a:avLst>
              <a:gd fmla="val -22866927" name="adj1"/>
            </a:avLst>
          </a:prstGeom>
          <a:noFill/>
          <a:ln cap="flat" cmpd="sng" w="19050">
            <a:solidFill>
              <a:schemeClr val="dk2"/>
            </a:solidFill>
            <a:prstDash val="solid"/>
            <a:round/>
            <a:headEnd len="med" w="med" type="none"/>
            <a:tailEnd len="med" w="med" type="triangle"/>
          </a:ln>
        </p:spPr>
      </p:cxnSp>
      <p:grpSp>
        <p:nvGrpSpPr>
          <p:cNvPr id="686" name="Google Shape;686;p23"/>
          <p:cNvGrpSpPr/>
          <p:nvPr/>
        </p:nvGrpSpPr>
        <p:grpSpPr>
          <a:xfrm>
            <a:off x="2683764" y="1139189"/>
            <a:ext cx="1582372" cy="961571"/>
            <a:chOff x="1114701" y="3234112"/>
            <a:chExt cx="1582372" cy="961571"/>
          </a:xfrm>
        </p:grpSpPr>
        <p:sp>
          <p:nvSpPr>
            <p:cNvPr id="687" name="Google Shape;687;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8" name="Google Shape;688;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89" name="Google Shape;689;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90" name="Google Shape;690;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grpSp>
        <p:nvGrpSpPr>
          <p:cNvPr id="691" name="Google Shape;691;p23"/>
          <p:cNvGrpSpPr/>
          <p:nvPr/>
        </p:nvGrpSpPr>
        <p:grpSpPr>
          <a:xfrm>
            <a:off x="1560076" y="3134264"/>
            <a:ext cx="1582372" cy="961571"/>
            <a:chOff x="1114701" y="3234112"/>
            <a:chExt cx="1582372" cy="961571"/>
          </a:xfrm>
        </p:grpSpPr>
        <p:sp>
          <p:nvSpPr>
            <p:cNvPr id="692" name="Google Shape;692;p23"/>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3" name="Google Shape;693;p23"/>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694" name="Google Shape;694;p23"/>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95" name="Google Shape;695;p23"/>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grpSp>
      <p:sp>
        <p:nvSpPr>
          <p:cNvPr id="696" name="Google Shape;696;p23"/>
          <p:cNvSpPr txBox="1"/>
          <p:nvPr/>
        </p:nvSpPr>
        <p:spPr>
          <a:xfrm>
            <a:off x="7769650" y="4107275"/>
            <a:ext cx="1228500" cy="9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is my preferred approach for Project 1.</a:t>
            </a:r>
            <a:endParaRPr/>
          </a:p>
        </p:txBody>
      </p:sp>
      <p:cxnSp>
        <p:nvCxnSpPr>
          <p:cNvPr id="697" name="Google Shape;697;p23"/>
          <p:cNvCxnSpPr>
            <a:stCxn id="669" idx="1"/>
          </p:cNvCxnSpPr>
          <p:nvPr/>
        </p:nvCxnSpPr>
        <p:spPr>
          <a:xfrm>
            <a:off x="1280626" y="4549814"/>
            <a:ext cx="160200" cy="0"/>
          </a:xfrm>
          <a:prstGeom prst="straightConnector1">
            <a:avLst/>
          </a:prstGeom>
          <a:noFill/>
          <a:ln cap="flat" cmpd="sng" w="19050">
            <a:solidFill>
              <a:schemeClr val="dk2"/>
            </a:solidFill>
            <a:prstDash val="solid"/>
            <a:round/>
            <a:headEnd len="med" w="med" type="none"/>
            <a:tailEnd len="med" w="med" type="none"/>
          </a:ln>
        </p:spPr>
      </p:cxnSp>
      <p:cxnSp>
        <p:nvCxnSpPr>
          <p:cNvPr id="698" name="Google Shape;698;p23"/>
          <p:cNvCxnSpPr>
            <a:stCxn id="673" idx="2"/>
          </p:cNvCxnSpPr>
          <p:nvPr/>
        </p:nvCxnSpPr>
        <p:spPr>
          <a:xfrm rot="10800000">
            <a:off x="6807531" y="4579078"/>
            <a:ext cx="0" cy="185400"/>
          </a:xfrm>
          <a:prstGeom prst="straightConnector1">
            <a:avLst/>
          </a:prstGeom>
          <a:noFill/>
          <a:ln cap="flat" cmpd="sng" w="19050">
            <a:solidFill>
              <a:srgbClr val="FF00FF"/>
            </a:solidFill>
            <a:prstDash val="solid"/>
            <a:round/>
            <a:headEnd len="med" w="med" type="none"/>
            <a:tailEnd len="med" w="med" type="none"/>
          </a:ln>
        </p:spPr>
      </p:cxnSp>
      <p:cxnSp>
        <p:nvCxnSpPr>
          <p:cNvPr id="699" name="Google Shape;699;p23"/>
          <p:cNvCxnSpPr>
            <a:stCxn id="640" idx="3"/>
          </p:cNvCxnSpPr>
          <p:nvPr/>
        </p:nvCxnSpPr>
        <p:spPr>
          <a:xfrm rot="10800000">
            <a:off x="3717190" y="2546090"/>
            <a:ext cx="229200" cy="0"/>
          </a:xfrm>
          <a:prstGeom prst="straightConnector1">
            <a:avLst/>
          </a:prstGeom>
          <a:noFill/>
          <a:ln cap="flat" cmpd="sng" w="19050">
            <a:solidFill>
              <a:schemeClr val="dk2"/>
            </a:solidFill>
            <a:prstDash val="solid"/>
            <a:round/>
            <a:headEnd len="med" w="med" type="none"/>
            <a:tailEnd len="med" w="med" type="none"/>
          </a:ln>
        </p:spPr>
      </p:cxnSp>
      <p:cxnSp>
        <p:nvCxnSpPr>
          <p:cNvPr id="700" name="Google Shape;700;p23"/>
          <p:cNvCxnSpPr>
            <a:stCxn id="650" idx="0"/>
          </p:cNvCxnSpPr>
          <p:nvPr/>
        </p:nvCxnSpPr>
        <p:spPr>
          <a:xfrm>
            <a:off x="2656551" y="2331427"/>
            <a:ext cx="0" cy="216300"/>
          </a:xfrm>
          <a:prstGeom prst="straightConnector1">
            <a:avLst/>
          </a:prstGeom>
          <a:noFill/>
          <a:ln cap="flat" cmpd="sng" w="19050">
            <a:solidFill>
              <a:schemeClr val="dk2"/>
            </a:solidFill>
            <a:prstDash val="solid"/>
            <a:round/>
            <a:headEnd len="med" w="med" type="none"/>
            <a:tailEnd len="med" w="med" type="none"/>
          </a:ln>
        </p:spPr>
      </p:cxnSp>
      <p:cxnSp>
        <p:nvCxnSpPr>
          <p:cNvPr id="701" name="Google Shape;701;p23"/>
          <p:cNvCxnSpPr/>
          <p:nvPr/>
        </p:nvCxnSpPr>
        <p:spPr>
          <a:xfrm>
            <a:off x="2535850" y="4644425"/>
            <a:ext cx="918000" cy="0"/>
          </a:xfrm>
          <a:prstGeom prst="straightConnector1">
            <a:avLst/>
          </a:prstGeom>
          <a:noFill/>
          <a:ln cap="flat" cmpd="sng" w="19050">
            <a:solidFill>
              <a:srgbClr val="666666"/>
            </a:solidFill>
            <a:prstDash val="solid"/>
            <a:round/>
            <a:headEnd len="med" w="med" type="none"/>
            <a:tailEnd len="med" w="med" type="triangle"/>
          </a:ln>
        </p:spPr>
      </p:cxnSp>
      <p:sp>
        <p:nvSpPr>
          <p:cNvPr id="702" name="Google Shape;702;p23"/>
          <p:cNvSpPr txBox="1"/>
          <p:nvPr/>
        </p:nvSpPr>
        <p:spPr>
          <a:xfrm>
            <a:off x="5936050" y="2397175"/>
            <a:ext cx="2909700" cy="17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a:p>
            <a:pPr indent="-317500" lvl="0" marL="457200" rtl="0" algn="l">
              <a:spcBef>
                <a:spcPts val="0"/>
              </a:spcBef>
              <a:spcAft>
                <a:spcPts val="0"/>
              </a:spcAft>
              <a:buSzPts val="1400"/>
              <a:buChar char="●"/>
            </a:pPr>
            <a:r>
              <a:rPr lang="en"/>
              <a:t>sentinel.next.next is the node with item=9.</a:t>
            </a:r>
            <a:endParaRPr/>
          </a:p>
          <a:p>
            <a:pPr indent="-317500" lvl="0" marL="457200" rtl="0" algn="l">
              <a:spcBef>
                <a:spcPts val="0"/>
              </a:spcBef>
              <a:spcAft>
                <a:spcPts val="0"/>
              </a:spcAft>
              <a:buSzPts val="1400"/>
              <a:buChar char="●"/>
            </a:pPr>
            <a:r>
              <a:rPr lang="en">
                <a:solidFill>
                  <a:srgbClr val="FF00FF"/>
                </a:solidFill>
              </a:rPr>
              <a:t>sentinel.next.next.next </a:t>
            </a:r>
            <a:r>
              <a:rPr lang="en"/>
              <a:t>points at the sentinel node.</a:t>
            </a:r>
            <a:endParaRPr/>
          </a:p>
          <a:p>
            <a:pPr indent="-317500" lvl="0" marL="457200" rtl="0" algn="l">
              <a:spcBef>
                <a:spcPts val="0"/>
              </a:spcBef>
              <a:spcAft>
                <a:spcPts val="0"/>
              </a:spcAft>
              <a:buSzPts val="1400"/>
              <a:buChar char="●"/>
            </a:pPr>
            <a:r>
              <a:rPr lang="en"/>
              <a:t>The arrow in </a:t>
            </a:r>
            <a:r>
              <a:rPr lang="en">
                <a:solidFill>
                  <a:srgbClr val="FF00FF"/>
                </a:solidFill>
              </a:rPr>
              <a:t>magenta </a:t>
            </a:r>
            <a:r>
              <a:rPr lang="en"/>
              <a:t>is </a:t>
            </a:r>
            <a:r>
              <a:rPr lang="en">
                <a:solidFill>
                  <a:srgbClr val="FF00FF"/>
                </a:solidFill>
              </a:rPr>
              <a:t>sentinel.next.next.next</a:t>
            </a:r>
            <a:endParaRPr>
              <a:solidFill>
                <a:srgbClr val="FF00FF"/>
              </a:solidFill>
            </a:endParaRPr>
          </a:p>
        </p:txBody>
      </p:sp>
      <p:sp>
        <p:nvSpPr>
          <p:cNvPr id="703" name="Google Shape;703;p23"/>
          <p:cNvSpPr txBox="1"/>
          <p:nvPr/>
        </p:nvSpPr>
        <p:spPr>
          <a:xfrm>
            <a:off x="7276750" y="801975"/>
            <a:ext cx="1721400" cy="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 arrows are pointing at entire nodes, not specific fields of nodes.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7" name="Shape 707"/>
        <p:cNvGrpSpPr/>
        <p:nvPr/>
      </p:nvGrpSpPr>
      <p:grpSpPr>
        <a:xfrm>
          <a:off x="0" y="0"/>
          <a:ext cx="0" cy="0"/>
          <a:chOff x="0" y="0"/>
          <a:chExt cx="0" cy="0"/>
        </a:xfrm>
      </p:grpSpPr>
      <p:sp>
        <p:nvSpPr>
          <p:cNvPr id="708" name="Google Shape;708;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#8: Fancier Sentinel Node(s)</a:t>
            </a:r>
            <a:endParaRPr/>
          </a:p>
        </p:txBody>
      </p:sp>
      <p:sp>
        <p:nvSpPr>
          <p:cNvPr id="709" name="Google Shape;709;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fast, adding </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introduces lots of special cases.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To avoid these, either:</a:t>
            </a:r>
            <a:endParaRPr/>
          </a:p>
          <a:p>
            <a:pPr indent="-355600" lvl="0" marL="457200" rtl="0" algn="l">
              <a:spcBef>
                <a:spcPts val="600"/>
              </a:spcBef>
              <a:spcAft>
                <a:spcPts val="0"/>
              </a:spcAft>
              <a:buSzPts val="2000"/>
              <a:buChar char="●"/>
            </a:pPr>
            <a:r>
              <a:rPr lang="en"/>
              <a:t>Add an additional </a:t>
            </a:r>
            <a:r>
              <a:rPr lang="en">
                <a:latin typeface="Consolas"/>
                <a:ea typeface="Consolas"/>
                <a:cs typeface="Consolas"/>
                <a:sym typeface="Consolas"/>
              </a:rPr>
              <a:t>sentBack</a:t>
            </a:r>
            <a:r>
              <a:rPr lang="en"/>
              <a:t> sentinel at the end of the list.</a:t>
            </a:r>
            <a:endParaRPr/>
          </a:p>
          <a:p>
            <a:pPr indent="-355600" lvl="0" marL="457200" rtl="0" algn="l">
              <a:spcBef>
                <a:spcPts val="0"/>
              </a:spcBef>
              <a:spcAft>
                <a:spcPts val="0"/>
              </a:spcAft>
              <a:buSzPts val="2000"/>
              <a:buChar char="●"/>
            </a:pPr>
            <a:r>
              <a:rPr lang="en"/>
              <a:t>Make your linked list circular (highly recommened for project 1), with a single sentinel in the middle.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DLList Summary</a:t>
            </a:r>
            <a:endParaRPr/>
          </a:p>
        </p:txBody>
      </p:sp>
      <p:sp>
        <p:nvSpPr>
          <p:cNvPr id="715" name="Google Shape;715;p25"/>
          <p:cNvSpPr txBox="1"/>
          <p:nvPr>
            <p:ph idx="1" type="body"/>
          </p:nvPr>
        </p:nvSpPr>
        <p:spPr>
          <a:xfrm>
            <a:off x="243000" y="4278587"/>
            <a:ext cx="8443800" cy="930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Still many steps before we have an industrial strength data structure. Will discuss over coming weeks.</a:t>
            </a:r>
            <a:br>
              <a:rPr lang="en"/>
            </a:br>
            <a:endParaRPr/>
          </a:p>
        </p:txBody>
      </p:sp>
      <p:graphicFrame>
        <p:nvGraphicFramePr>
          <p:cNvPr id="716" name="Google Shape;716;p25"/>
          <p:cNvGraphicFramePr/>
          <p:nvPr/>
        </p:nvGraphicFramePr>
        <p:xfrm>
          <a:off x="521200" y="664123"/>
          <a:ext cx="3000000" cy="3000000"/>
        </p:xfrm>
        <a:graphic>
          <a:graphicData uri="http://schemas.openxmlformats.org/drawingml/2006/table">
            <a:tbl>
              <a:tblPr>
                <a:noFill/>
                <a:tableStyleId>{DF0D1B75-E261-4855-B38F-1967994F7D75}</a:tableStyleId>
              </a:tblPr>
              <a:tblGrid>
                <a:gridCol w="1851925"/>
                <a:gridCol w="609225"/>
                <a:gridCol w="5873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rgbClr val="000000"/>
                        </a:buClr>
                        <a:buSzPts val="1100"/>
                        <a:buFont typeface="Arial"/>
                        <a:buNone/>
                      </a:pPr>
                      <a:r>
                        <a:rPr lang="en">
                          <a:solidFill>
                            <a:srgbClr val="000000"/>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removeLast()</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72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Looking back:</a:t>
                      </a:r>
                      <a:r>
                        <a:rPr lang="en">
                          <a:latin typeface="Consolas"/>
                          <a:ea typeface="Consolas"/>
                          <a:cs typeface="Consolas"/>
                          <a:sym typeface="Consolas"/>
                        </a:rPr>
                        <a:t>.last</a:t>
                      </a:r>
                      <a:r>
                        <a:rPr lang="en"/>
                        <a:t> and </a:t>
                      </a:r>
                      <a:r>
                        <a:rPr lang="en">
                          <a:latin typeface="Consolas"/>
                          <a:ea typeface="Consolas"/>
                          <a:cs typeface="Consolas"/>
                          <a:sym typeface="Consolas"/>
                        </a:rPr>
                        <a:t>.prev</a:t>
                      </a:r>
                      <a:r>
                        <a:rPr lang="en"/>
                        <a:t> allow fast </a:t>
                      </a:r>
                      <a:r>
                        <a:rPr lang="en">
                          <a:latin typeface="Consolas"/>
                          <a:ea typeface="Consolas"/>
                          <a:cs typeface="Consolas"/>
                          <a:sym typeface="Consolas"/>
                        </a:rPr>
                        <a:t>removeLast</a:t>
                      </a:r>
                      <a:endParaRPr>
                        <a:latin typeface="Consolas"/>
                        <a:ea typeface="Consolas"/>
                        <a:cs typeface="Consolas"/>
                        <a:sym typeface="Consolas"/>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#8</a:t>
                      </a:r>
                      <a:endParaRPr/>
                    </a:p>
                  </a:txBody>
                  <a:tcPr marT="91425" marB="91425" marR="91425" marL="91425"/>
                </a:tc>
                <a:tc>
                  <a:txBody>
                    <a:bodyPr/>
                    <a:lstStyle/>
                    <a:p>
                      <a:pPr indent="0" lvl="0" marL="0" rtl="0" algn="l">
                        <a:spcBef>
                          <a:spcPts val="0"/>
                        </a:spcBef>
                        <a:spcAft>
                          <a:spcPts val="0"/>
                        </a:spcAft>
                        <a:buNone/>
                      </a:pPr>
                      <a:r>
                        <a:rPr lang="en"/>
                        <a:t>Sentinel upgrade: Avoiding special cases with </a:t>
                      </a:r>
                      <a:r>
                        <a:rPr lang="en">
                          <a:latin typeface="Consolas"/>
                          <a:ea typeface="Consolas"/>
                          <a:cs typeface="Consolas"/>
                          <a:sym typeface="Consolas"/>
                        </a:rPr>
                        <a:t>sentBack</a:t>
                      </a:r>
                      <a:r>
                        <a:rPr lang="en"/>
                        <a:t> or circular list.</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20" name="Shape 720"/>
        <p:cNvGrpSpPr/>
        <p:nvPr/>
      </p:nvGrpSpPr>
      <p:grpSpPr>
        <a:xfrm>
          <a:off x="0" y="0"/>
          <a:ext cx="0" cy="0"/>
          <a:chOff x="0" y="0"/>
          <a:chExt cx="0" cy="0"/>
        </a:xfrm>
      </p:grpSpPr>
      <p:sp>
        <p:nvSpPr>
          <p:cNvPr id="721" name="Google Shape;721;p26"/>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Generic Lists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Reminder: </a:t>
            </a:r>
            <a:r>
              <a:rPr lang="en"/>
              <a:t>addLast (with Sentinel Node)</a:t>
            </a:r>
            <a:endParaRPr/>
          </a:p>
        </p:txBody>
      </p:sp>
      <p:sp>
        <p:nvSpPr>
          <p:cNvPr id="38" name="Google Shape;38;p9"/>
          <p:cNvSpPr txBox="1"/>
          <p:nvPr>
            <p:ph idx="1" type="body"/>
          </p:nvPr>
        </p:nvSpPr>
        <p:spPr>
          <a:xfrm>
            <a:off x="243000" y="556500"/>
            <a:ext cx="4231500" cy="213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Having a sentinel simplifies our </a:t>
            </a:r>
            <a:r>
              <a:rPr lang="en">
                <a:latin typeface="Consolas"/>
                <a:ea typeface="Consolas"/>
                <a:cs typeface="Consolas"/>
                <a:sym typeface="Consolas"/>
              </a:rPr>
              <a:t>addLast</a:t>
            </a:r>
            <a:r>
              <a:rPr lang="en"/>
              <a:t> method. </a:t>
            </a:r>
            <a:endParaRPr/>
          </a:p>
          <a:p>
            <a:pPr indent="-355600" lvl="0" marL="457200" rtl="0" algn="l">
              <a:spcBef>
                <a:spcPts val="600"/>
              </a:spcBef>
              <a:spcAft>
                <a:spcPts val="0"/>
              </a:spcAft>
              <a:buSzPts val="2000"/>
              <a:buChar char="●"/>
            </a:pPr>
            <a:r>
              <a:rPr lang="en"/>
              <a:t>No need for a special case to check if </a:t>
            </a:r>
            <a:r>
              <a:rPr lang="en">
                <a:latin typeface="Consolas"/>
                <a:ea typeface="Consolas"/>
                <a:cs typeface="Consolas"/>
                <a:sym typeface="Consolas"/>
              </a:rPr>
              <a:t>sentinel</a:t>
            </a:r>
            <a:r>
              <a:rPr lang="en"/>
              <a:t> is null (since it is never null).</a:t>
            </a:r>
            <a:endParaRPr/>
          </a:p>
        </p:txBody>
      </p:sp>
      <p:sp>
        <p:nvSpPr>
          <p:cNvPr id="39" name="Google Shape;39;p9"/>
          <p:cNvSpPr txBox="1"/>
          <p:nvPr/>
        </p:nvSpPr>
        <p:spPr>
          <a:xfrm>
            <a:off x="4885900" y="858300"/>
            <a:ext cx="4143900" cy="35658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9C20EE"/>
                </a:solidFill>
                <a:highlight>
                  <a:srgbClr val="EFEFEF"/>
                </a:highlight>
                <a:latin typeface="Consolas"/>
                <a:ea typeface="Consolas"/>
                <a:cs typeface="Consolas"/>
                <a:sym typeface="Consolas"/>
              </a:rPr>
              <a:t>public</a:t>
            </a:r>
            <a:r>
              <a:rPr lang="en" sz="1500">
                <a:solidFill>
                  <a:schemeClr val="dk1"/>
                </a:solidFill>
                <a:highlight>
                  <a:srgbClr val="EFEFEF"/>
                </a:highlight>
                <a:latin typeface="Consolas"/>
                <a:ea typeface="Consolas"/>
                <a:cs typeface="Consolas"/>
                <a:sym typeface="Consolas"/>
              </a:rPr>
              <a:t> </a:t>
            </a:r>
            <a:r>
              <a:rPr lang="en" sz="1500">
                <a:solidFill>
                  <a:srgbClr val="208920"/>
                </a:solidFill>
                <a:highlight>
                  <a:srgbClr val="EFEFEF"/>
                </a:highlight>
                <a:latin typeface="Consolas"/>
                <a:ea typeface="Consolas"/>
                <a:cs typeface="Consolas"/>
                <a:sym typeface="Consolas"/>
              </a:rPr>
              <a:t>void</a:t>
            </a:r>
            <a:r>
              <a:rPr lang="en" sz="1500">
                <a:solidFill>
                  <a:schemeClr val="dk1"/>
                </a:solidFill>
                <a:highlight>
                  <a:srgbClr val="EFEFEF"/>
                </a:highlight>
                <a:latin typeface="Consolas"/>
                <a:ea typeface="Consolas"/>
                <a:cs typeface="Consolas"/>
                <a:sym typeface="Consolas"/>
              </a:rPr>
              <a:t> addLast(</a:t>
            </a:r>
            <a:r>
              <a:rPr lang="en" sz="1500">
                <a:solidFill>
                  <a:srgbClr val="208920"/>
                </a:solidFill>
                <a:highlight>
                  <a:srgbClr val="EFEFEF"/>
                </a:highlight>
                <a:latin typeface="Consolas"/>
                <a:ea typeface="Consolas"/>
                <a:cs typeface="Consolas"/>
                <a:sym typeface="Consolas"/>
              </a:rPr>
              <a:t>int</a:t>
            </a:r>
            <a:r>
              <a:rPr lang="en" sz="1500">
                <a:solidFill>
                  <a:schemeClr val="dk1"/>
                </a:solidFill>
                <a:highlight>
                  <a:srgbClr val="EFEFEF"/>
                </a:highlight>
                <a:latin typeface="Consolas"/>
                <a:ea typeface="Consolas"/>
                <a:cs typeface="Consolas"/>
                <a:sym typeface="Consolas"/>
              </a:rPr>
              <a:t> x)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size += 1;</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if</a:t>
            </a:r>
            <a:r>
              <a:rPr b="1" lang="en" sz="1500">
                <a:solidFill>
                  <a:schemeClr val="dk1"/>
                </a:solidFill>
                <a:highlight>
                  <a:srgbClr val="EFEFEF"/>
                </a:highlight>
                <a:latin typeface="Consolas"/>
                <a:ea typeface="Consolas"/>
                <a:cs typeface="Consolas"/>
                <a:sym typeface="Consolas"/>
              </a:rPr>
              <a:t> (sentinel == null) {</a:t>
            </a:r>
            <a:endParaRPr b="1"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500">
                <a:solidFill>
                  <a:schemeClr val="dk1"/>
                </a:solidFill>
                <a:highlight>
                  <a:srgbClr val="EFEFEF"/>
                </a:highlight>
                <a:latin typeface="Consolas"/>
                <a:ea typeface="Consolas"/>
                <a:cs typeface="Consolas"/>
                <a:sym typeface="Consolas"/>
              </a:rPr>
              <a:t>    sentinel = </a:t>
            </a:r>
            <a:r>
              <a:rPr b="1" lang="en" sz="1500">
                <a:solidFill>
                  <a:srgbClr val="9C20EE"/>
                </a:solidFill>
                <a:highlight>
                  <a:srgbClr val="EFEFEF"/>
                </a:highlight>
                <a:latin typeface="Consolas"/>
                <a:ea typeface="Consolas"/>
                <a:cs typeface="Consolas"/>
                <a:sym typeface="Consolas"/>
              </a:rPr>
              <a:t>new</a:t>
            </a:r>
            <a:r>
              <a:rPr b="1" lang="en" sz="1500">
                <a:solidFill>
                  <a:schemeClr val="dk1"/>
                </a:solidFill>
                <a:highlight>
                  <a:srgbClr val="EFEFEF"/>
                </a:highlight>
                <a:latin typeface="Consolas"/>
                <a:ea typeface="Consolas"/>
                <a:cs typeface="Consolas"/>
                <a:sym typeface="Consolas"/>
              </a:rPr>
              <a:t> IntNode(x, null);</a:t>
            </a:r>
            <a:endParaRPr b="1"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500">
                <a:solidFill>
                  <a:schemeClr val="dk1"/>
                </a:solidFill>
                <a:highlight>
                  <a:srgbClr val="EFEFEF"/>
                </a:highlight>
                <a:latin typeface="Consolas"/>
                <a:ea typeface="Consolas"/>
                <a:cs typeface="Consolas"/>
                <a:sym typeface="Consolas"/>
              </a:rPr>
              <a:t>    </a:t>
            </a:r>
            <a:r>
              <a:rPr b="1" lang="en" sz="1500">
                <a:solidFill>
                  <a:srgbClr val="9C20EE"/>
                </a:solidFill>
                <a:highlight>
                  <a:srgbClr val="EFEFEF"/>
                </a:highlight>
                <a:latin typeface="Consolas"/>
                <a:ea typeface="Consolas"/>
                <a:cs typeface="Consolas"/>
                <a:sym typeface="Consolas"/>
              </a:rPr>
              <a:t>return</a:t>
            </a:r>
            <a:r>
              <a:rPr b="1" lang="en" sz="1500">
                <a:solidFill>
                  <a:schemeClr val="dk1"/>
                </a:solidFill>
                <a:highlight>
                  <a:srgbClr val="EFEFEF"/>
                </a:highlight>
                <a:latin typeface="Consolas"/>
                <a:ea typeface="Consolas"/>
                <a:cs typeface="Consolas"/>
                <a:sym typeface="Consolas"/>
              </a:rPr>
              <a:t>;</a:t>
            </a:r>
            <a:endParaRPr b="1"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500">
                <a:solidFill>
                  <a:schemeClr val="dk1"/>
                </a:solidFill>
                <a:highlight>
                  <a:srgbClr val="EFEFEF"/>
                </a:highlight>
                <a:latin typeface="Consolas"/>
                <a:ea typeface="Consolas"/>
                <a:cs typeface="Consolas"/>
                <a:sym typeface="Consolas"/>
              </a:rPr>
              <a:t>  }</a:t>
            </a:r>
            <a:endParaRPr b="1"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500">
                <a:solidFill>
                  <a:schemeClr val="dk1"/>
                </a:solidFill>
                <a:highlight>
                  <a:srgbClr val="EFEFEF"/>
                </a:highlight>
                <a:latin typeface="Consolas"/>
                <a:ea typeface="Consolas"/>
                <a:cs typeface="Consolas"/>
                <a:sym typeface="Consolas"/>
              </a:rPr>
              <a:t> </a:t>
            </a:r>
            <a:endParaRPr b="1"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IntNode p = sentinel;</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a:t>
            </a:r>
            <a:r>
              <a:rPr lang="en" sz="1500">
                <a:solidFill>
                  <a:srgbClr val="9C20EE"/>
                </a:solidFill>
                <a:highlight>
                  <a:srgbClr val="EFEFEF"/>
                </a:highlight>
                <a:latin typeface="Consolas"/>
                <a:ea typeface="Consolas"/>
                <a:cs typeface="Consolas"/>
                <a:sym typeface="Consolas"/>
              </a:rPr>
              <a:t>while</a:t>
            </a:r>
            <a:r>
              <a:rPr lang="en" sz="1500">
                <a:solidFill>
                  <a:schemeClr val="dk1"/>
                </a:solidFill>
                <a:highlight>
                  <a:srgbClr val="EFEFEF"/>
                </a:highlight>
                <a:latin typeface="Consolas"/>
                <a:ea typeface="Consolas"/>
                <a:cs typeface="Consolas"/>
                <a:sym typeface="Consolas"/>
              </a:rPr>
              <a:t> (p.next != null)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p = p.next;</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  p.next = </a:t>
            </a:r>
            <a:r>
              <a:rPr lang="en" sz="1500">
                <a:solidFill>
                  <a:srgbClr val="9C20EE"/>
                </a:solidFill>
                <a:highlight>
                  <a:srgbClr val="EFEFEF"/>
                </a:highlight>
                <a:latin typeface="Consolas"/>
                <a:ea typeface="Consolas"/>
                <a:cs typeface="Consolas"/>
                <a:sym typeface="Consolas"/>
              </a:rPr>
              <a:t>new</a:t>
            </a:r>
            <a:r>
              <a:rPr lang="en" sz="1500">
                <a:solidFill>
                  <a:schemeClr val="dk1"/>
                </a:solidFill>
                <a:highlight>
                  <a:srgbClr val="EFEFEF"/>
                </a:highlight>
                <a:latin typeface="Consolas"/>
                <a:ea typeface="Consolas"/>
                <a:cs typeface="Consolas"/>
                <a:sym typeface="Consolas"/>
              </a:rPr>
              <a:t> IntNode(x, null);</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500">
                <a:solidFill>
                  <a:schemeClr val="dk1"/>
                </a:solidFill>
                <a:highlight>
                  <a:srgbClr val="EFEFEF"/>
                </a:highlight>
                <a:latin typeface="Consolas"/>
                <a:ea typeface="Consolas"/>
                <a:cs typeface="Consolas"/>
                <a:sym typeface="Consolas"/>
              </a:rPr>
              <a:t>}</a:t>
            </a:r>
            <a:endParaRPr sz="15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b="1" sz="1500">
              <a:highlight>
                <a:srgbClr val="EFEFEF"/>
              </a:highlight>
            </a:endParaRPr>
          </a:p>
        </p:txBody>
      </p:sp>
      <p:cxnSp>
        <p:nvCxnSpPr>
          <p:cNvPr id="40" name="Google Shape;40;p9"/>
          <p:cNvCxnSpPr/>
          <p:nvPr/>
        </p:nvCxnSpPr>
        <p:spPr>
          <a:xfrm>
            <a:off x="5179675" y="1704850"/>
            <a:ext cx="3145800" cy="885900"/>
          </a:xfrm>
          <a:prstGeom prst="straightConnector1">
            <a:avLst/>
          </a:prstGeom>
          <a:noFill/>
          <a:ln cap="flat" cmpd="sng" w="19050">
            <a:solidFill>
              <a:srgbClr val="FF0000"/>
            </a:solidFill>
            <a:prstDash val="solid"/>
            <a:round/>
            <a:headEnd len="med" w="med" type="none"/>
            <a:tailEnd len="med" w="med" type="none"/>
          </a:ln>
        </p:spPr>
      </p:cxnSp>
      <p:cxnSp>
        <p:nvCxnSpPr>
          <p:cNvPr id="41" name="Google Shape;41;p9"/>
          <p:cNvCxnSpPr/>
          <p:nvPr/>
        </p:nvCxnSpPr>
        <p:spPr>
          <a:xfrm flipH="1" rot="10800000">
            <a:off x="5255950" y="1723075"/>
            <a:ext cx="3105600" cy="803100"/>
          </a:xfrm>
          <a:prstGeom prst="straightConnector1">
            <a:avLst/>
          </a:prstGeom>
          <a:noFill/>
          <a:ln cap="flat" cmpd="sng" w="19050">
            <a:solidFill>
              <a:srgbClr val="FF0000"/>
            </a:solidFill>
            <a:prstDash val="solid"/>
            <a:round/>
            <a:headEnd len="med" w="med" type="none"/>
            <a:tailEnd len="med" w="med" type="none"/>
          </a:ln>
        </p:spPr>
      </p:cxnSp>
      <p:sp>
        <p:nvSpPr>
          <p:cNvPr id="42" name="Google Shape;42;p9"/>
          <p:cNvSpPr/>
          <p:nvPr/>
        </p:nvSpPr>
        <p:spPr>
          <a:xfrm>
            <a:off x="971475" y="28124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txBox="1"/>
          <p:nvPr/>
        </p:nvSpPr>
        <p:spPr>
          <a:xfrm>
            <a:off x="2435897" y="30390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4" name="Google Shape;44;p9"/>
          <p:cNvSpPr/>
          <p:nvPr/>
        </p:nvSpPr>
        <p:spPr>
          <a:xfrm>
            <a:off x="2327225" y="30493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 name="Google Shape;45;p9"/>
          <p:cNvSpPr/>
          <p:nvPr/>
        </p:nvSpPr>
        <p:spPr>
          <a:xfrm>
            <a:off x="2970075" y="30554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6" name="Google Shape;46;p9"/>
          <p:cNvCxnSpPr>
            <a:stCxn id="45" idx="3"/>
          </p:cNvCxnSpPr>
          <p:nvPr/>
        </p:nvCxnSpPr>
        <p:spPr>
          <a:xfrm rot="10800000">
            <a:off x="3183375" y="32382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47" name="Google Shape;47;p9"/>
          <p:cNvSpPr txBox="1"/>
          <p:nvPr/>
        </p:nvSpPr>
        <p:spPr>
          <a:xfrm>
            <a:off x="924188" y="27795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48" name="Google Shape;48;p9"/>
          <p:cNvCxnSpPr/>
          <p:nvPr/>
        </p:nvCxnSpPr>
        <p:spPr>
          <a:xfrm rot="10800000">
            <a:off x="523523" y="29580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9" name="Google Shape;49;p9"/>
          <p:cNvCxnSpPr/>
          <p:nvPr/>
        </p:nvCxnSpPr>
        <p:spPr>
          <a:xfrm rot="10800000">
            <a:off x="523523" y="3181688"/>
            <a:ext cx="432300" cy="0"/>
          </a:xfrm>
          <a:prstGeom prst="straightConnector1">
            <a:avLst/>
          </a:prstGeom>
          <a:noFill/>
          <a:ln cap="flat" cmpd="sng" w="19050">
            <a:solidFill>
              <a:srgbClr val="666666"/>
            </a:solidFill>
            <a:prstDash val="solid"/>
            <a:round/>
            <a:headEnd len="med" w="med" type="none"/>
            <a:tailEnd len="med" w="med" type="none"/>
          </a:ln>
        </p:spPr>
      </p:cxnSp>
      <p:sp>
        <p:nvSpPr>
          <p:cNvPr id="50" name="Google Shape;50;p9"/>
          <p:cNvSpPr txBox="1"/>
          <p:nvPr/>
        </p:nvSpPr>
        <p:spPr>
          <a:xfrm>
            <a:off x="2931199" y="27499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51" name="Google Shape;51;p9"/>
          <p:cNvSpPr txBox="1"/>
          <p:nvPr/>
        </p:nvSpPr>
        <p:spPr>
          <a:xfrm>
            <a:off x="932160" y="29896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52" name="Google Shape;52;p9"/>
          <p:cNvSpPr txBox="1"/>
          <p:nvPr/>
        </p:nvSpPr>
        <p:spPr>
          <a:xfrm>
            <a:off x="20847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53" name="Google Shape;53;p9"/>
          <p:cNvSpPr txBox="1"/>
          <p:nvPr/>
        </p:nvSpPr>
        <p:spPr>
          <a:xfrm>
            <a:off x="26181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54" name="Google Shape;54;p9"/>
          <p:cNvGrpSpPr/>
          <p:nvPr/>
        </p:nvGrpSpPr>
        <p:grpSpPr>
          <a:xfrm>
            <a:off x="2139524" y="3956814"/>
            <a:ext cx="1031828" cy="429277"/>
            <a:chOff x="809625" y="3638550"/>
            <a:chExt cx="1190525" cy="495300"/>
          </a:xfrm>
        </p:grpSpPr>
        <p:sp>
          <p:nvSpPr>
            <p:cNvPr id="55" name="Google Shape;55;p9"/>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56" name="Google Shape;56;p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9"/>
          <p:cNvSpPr txBox="1"/>
          <p:nvPr/>
        </p:nvSpPr>
        <p:spPr>
          <a:xfrm>
            <a:off x="2321604" y="27499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58" name="Google Shape;58;p9"/>
          <p:cNvCxnSpPr/>
          <p:nvPr/>
        </p:nvCxnSpPr>
        <p:spPr>
          <a:xfrm rot="10800000">
            <a:off x="523523" y="3591538"/>
            <a:ext cx="432300" cy="0"/>
          </a:xfrm>
          <a:prstGeom prst="straightConnector1">
            <a:avLst/>
          </a:prstGeom>
          <a:noFill/>
          <a:ln cap="flat" cmpd="sng" w="19050">
            <a:solidFill>
              <a:srgbClr val="666666"/>
            </a:solidFill>
            <a:prstDash val="solid"/>
            <a:round/>
            <a:headEnd len="med" w="med" type="none"/>
            <a:tailEnd len="med" w="med" type="none"/>
          </a:ln>
        </p:spPr>
      </p:cxnSp>
      <p:sp>
        <p:nvSpPr>
          <p:cNvPr id="59" name="Google Shape;59;p9"/>
          <p:cNvSpPr txBox="1"/>
          <p:nvPr/>
        </p:nvSpPr>
        <p:spPr>
          <a:xfrm>
            <a:off x="932160" y="34048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60" name="Google Shape;60;p9"/>
          <p:cNvSpPr txBox="1"/>
          <p:nvPr/>
        </p:nvSpPr>
        <p:spPr>
          <a:xfrm>
            <a:off x="932160" y="32116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61" name="Google Shape;61;p9"/>
          <p:cNvCxnSpPr/>
          <p:nvPr/>
        </p:nvCxnSpPr>
        <p:spPr>
          <a:xfrm rot="10800000">
            <a:off x="523523" y="33984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62" name="Google Shape;62;p9"/>
          <p:cNvCxnSpPr>
            <a:stCxn id="45" idx="3"/>
            <a:endCxn id="56" idx="0"/>
          </p:cNvCxnSpPr>
          <p:nvPr/>
        </p:nvCxnSpPr>
        <p:spPr>
          <a:xfrm flipH="1">
            <a:off x="2913375" y="32427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63" name="Google Shape;63;p9"/>
          <p:cNvCxnSpPr/>
          <p:nvPr/>
        </p:nvCxnSpPr>
        <p:spPr>
          <a:xfrm>
            <a:off x="2650703" y="3957418"/>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5" name="Shape 725"/>
        <p:cNvGrpSpPr/>
        <p:nvPr/>
      </p:nvGrpSpPr>
      <p:grpSpPr>
        <a:xfrm>
          <a:off x="0" y="0"/>
          <a:ext cx="0" cy="0"/>
          <a:chOff x="0" y="0"/>
          <a:chExt cx="0" cy="0"/>
        </a:xfrm>
      </p:grpSpPr>
      <p:sp>
        <p:nvSpPr>
          <p:cNvPr id="726" name="Google Shape;726;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Integer Only Lists</a:t>
            </a:r>
            <a:endParaRPr/>
          </a:p>
        </p:txBody>
      </p:sp>
      <p:sp>
        <p:nvSpPr>
          <p:cNvPr id="727" name="Google Shape;727;p27"/>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issue with our list classes: They only supports integers.</a:t>
            </a:r>
            <a:endParaRPr/>
          </a:p>
        </p:txBody>
      </p:sp>
      <p:sp>
        <p:nvSpPr>
          <p:cNvPr id="728" name="Google Shape;728;p27"/>
          <p:cNvSpPr txBox="1"/>
          <p:nvPr/>
        </p:nvSpPr>
        <p:spPr>
          <a:xfrm>
            <a:off x="90600" y="1133750"/>
            <a:ext cx="49731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rgbClr val="000000"/>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rgbClr val="000000"/>
                </a:solidFill>
                <a:latin typeface="Consolas"/>
                <a:ea typeface="Consolas"/>
                <a:cs typeface="Consolas"/>
                <a:sym typeface="Consolas"/>
              </a:rPr>
              <a:t> </a:t>
            </a:r>
            <a:r>
              <a:rPr b="1" lang="en" sz="1600">
                <a:solidFill>
                  <a:srgbClr val="0000FF"/>
                </a:solidFill>
                <a:latin typeface="Consolas"/>
                <a:ea typeface="Consolas"/>
                <a:cs typeface="Consolas"/>
                <a:sym typeface="Consolas"/>
              </a:rPr>
              <a:t>S</a:t>
            </a:r>
            <a:r>
              <a:rPr b="1" lang="en" sz="1600">
                <a:solidFill>
                  <a:srgbClr val="0000FF"/>
                </a:solidFill>
                <a:latin typeface="Consolas"/>
                <a:ea typeface="Consolas"/>
                <a:cs typeface="Consolas"/>
                <a:sym typeface="Consolas"/>
              </a:rPr>
              <a:t>LList</a:t>
            </a:r>
            <a:r>
              <a:rPr b="1" lang="en" sz="1600">
                <a:solidFill>
                  <a:srgbClr val="000000"/>
                </a:solidFill>
                <a:latin typeface="Consolas"/>
                <a:ea typeface="Consolas"/>
                <a:cs typeface="Consolas"/>
                <a:sym typeface="Consolas"/>
              </a:rPr>
              <a:t> </a:t>
            </a:r>
            <a:r>
              <a:rPr b="1" lang="en" sz="1600">
                <a:solidFill>
                  <a:srgbClr val="666666"/>
                </a:solidFill>
                <a:latin typeface="Consolas"/>
                <a:ea typeface="Consolas"/>
                <a:cs typeface="Consolas"/>
                <a:sym typeface="Consolas"/>
              </a:rPr>
              <a:t>{</a:t>
            </a:r>
            <a:br>
              <a:rPr b="1" lang="en" sz="1600">
                <a:solidFill>
                  <a:srgbClr val="000000"/>
                </a:solidFill>
                <a:latin typeface="Consolas"/>
                <a:ea typeface="Consolas"/>
                <a:cs typeface="Consolas"/>
                <a:sym typeface="Consolas"/>
              </a:rPr>
            </a:br>
            <a:r>
              <a:rPr b="1" lang="en" sz="1600">
                <a:solidFill>
                  <a:srgbClr val="000000"/>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rgbClr val="000000"/>
                </a:solidFill>
                <a:latin typeface="Consolas"/>
                <a:ea typeface="Consolas"/>
                <a:cs typeface="Consolas"/>
                <a:sym typeface="Consolas"/>
              </a:rPr>
              <a:t>IntNode </a:t>
            </a:r>
            <a:r>
              <a:rPr b="1" lang="en" sz="1600">
                <a:latin typeface="Consolas"/>
                <a:ea typeface="Consolas"/>
                <a:cs typeface="Consolas"/>
                <a:sym typeface="Consolas"/>
              </a:rPr>
              <a:t>sentinel</a:t>
            </a: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rgbClr val="000000"/>
                </a:solidFill>
                <a:latin typeface="Consolas"/>
                <a:ea typeface="Consolas"/>
                <a:cs typeface="Consolas"/>
                <a:sym typeface="Consolas"/>
              </a:rPr>
            </a:br>
            <a:endParaRPr b="1" sz="1600">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00BB00"/>
                </a:solidFill>
                <a:highlight>
                  <a:srgbClr val="EFEFEF"/>
                </a:highlight>
                <a:latin typeface="Consolas"/>
                <a:ea typeface="Consolas"/>
                <a:cs typeface="Consolas"/>
                <a:sym typeface="Consolas"/>
              </a:rPr>
              <a:t>int</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latin typeface="Consolas"/>
                <a:ea typeface="Consolas"/>
                <a:cs typeface="Consolas"/>
                <a:sym typeface="Consolas"/>
              </a:rPr>
              <a:t>   ...</a:t>
            </a:r>
            <a:br>
              <a:rPr b="1" lang="en" sz="1600">
                <a:solidFill>
                  <a:srgbClr val="000000"/>
                </a:solidFill>
                <a:latin typeface="Consolas"/>
                <a:ea typeface="Consolas"/>
                <a:cs typeface="Consolas"/>
                <a:sym typeface="Consolas"/>
              </a:rPr>
            </a:br>
            <a:r>
              <a:rPr b="1" lang="en" sz="1600">
                <a:solidFill>
                  <a:srgbClr val="666666"/>
                </a:solidFill>
                <a:latin typeface="Consolas"/>
                <a:ea typeface="Consolas"/>
                <a:cs typeface="Consolas"/>
                <a:sym typeface="Consolas"/>
              </a:rPr>
              <a:t>}</a:t>
            </a:r>
            <a:endParaRPr b="1" sz="1600">
              <a:solidFill>
                <a:srgbClr val="666666"/>
              </a:solidFill>
              <a:latin typeface="Consolas"/>
              <a:ea typeface="Consolas"/>
              <a:cs typeface="Consolas"/>
              <a:sym typeface="Consolas"/>
            </a:endParaRPr>
          </a:p>
          <a:p>
            <a:pPr indent="0" lvl="0" marL="0" rtl="0" algn="l">
              <a:spcBef>
                <a:spcPts val="600"/>
              </a:spcBef>
              <a:spcAft>
                <a:spcPts val="0"/>
              </a:spcAft>
              <a:buNone/>
            </a:pPr>
            <a:r>
              <a:t/>
            </a:r>
            <a:endParaRPr sz="2000">
              <a:solidFill>
                <a:srgbClr val="000000"/>
              </a:solidFill>
              <a:latin typeface="Calibri"/>
              <a:ea typeface="Calibri"/>
              <a:cs typeface="Calibri"/>
              <a:sym typeface="Calibri"/>
            </a:endParaRPr>
          </a:p>
        </p:txBody>
      </p:sp>
      <p:sp>
        <p:nvSpPr>
          <p:cNvPr id="729" name="Google Shape;729;p27"/>
          <p:cNvSpPr txBox="1"/>
          <p:nvPr/>
        </p:nvSpPr>
        <p:spPr>
          <a:xfrm>
            <a:off x="5329075" y="1135175"/>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SLList(5);</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s1.addFirst(10);</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30" name="Google Shape;730;p27"/>
          <p:cNvSpPr txBox="1"/>
          <p:nvPr/>
        </p:nvSpPr>
        <p:spPr>
          <a:xfrm>
            <a:off x="4490875" y="3652031"/>
            <a:ext cx="4558800" cy="1402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SLListLauncher.java:6: error: incompatible types: String cannot be converted to int</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rgbClr val="000000"/>
              </a:buClr>
              <a:buSzPts val="1100"/>
              <a:buFont typeface="Arial"/>
              <a:buNone/>
            </a:pPr>
            <a:r>
              <a:rPr lang="en" sz="1600">
                <a:solidFill>
                  <a:srgbClr val="FFFFFF"/>
                </a:solidFill>
                <a:highlight>
                  <a:srgbClr val="000000"/>
                </a:highlight>
                <a:latin typeface="Consolas"/>
                <a:ea typeface="Consolas"/>
                <a:cs typeface="Consolas"/>
                <a:sym typeface="Consolas"/>
              </a:rPr>
              <a:t>SLList d2 = new SLList("hi");</a:t>
            </a:r>
            <a:endParaRPr sz="1600">
              <a:solidFill>
                <a:srgbClr val="FFFFFF"/>
              </a:solidFill>
              <a:highlight>
                <a:srgbClr val="000000"/>
              </a:highlight>
              <a:latin typeface="Consolas"/>
              <a:ea typeface="Consolas"/>
              <a:cs typeface="Consolas"/>
              <a:sym typeface="Consolas"/>
            </a:endParaRPr>
          </a:p>
        </p:txBody>
      </p:sp>
      <p:sp>
        <p:nvSpPr>
          <p:cNvPr id="731" name="Google Shape;731;p27"/>
          <p:cNvSpPr txBox="1"/>
          <p:nvPr/>
        </p:nvSpPr>
        <p:spPr>
          <a:xfrm>
            <a:off x="5317602" y="2943600"/>
            <a:ext cx="3690900" cy="791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s2.addFirst(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spcBef>
                <a:spcPts val="600"/>
              </a:spcBef>
              <a:spcAft>
                <a:spcPts val="0"/>
              </a:spcAft>
              <a:buNone/>
            </a:pPr>
            <a:r>
              <a:t/>
            </a:r>
            <a:endParaRPr sz="2000">
              <a:latin typeface="Calibri"/>
              <a:ea typeface="Calibri"/>
              <a:cs typeface="Calibri"/>
              <a:sym typeface="Calibri"/>
            </a:endParaRPr>
          </a:p>
        </p:txBody>
      </p:sp>
      <p:sp>
        <p:nvSpPr>
          <p:cNvPr id="732" name="Google Shape;732;p27"/>
          <p:cNvSpPr txBox="1"/>
          <p:nvPr/>
        </p:nvSpPr>
        <p:spPr>
          <a:xfrm>
            <a:off x="7822700" y="1900400"/>
            <a:ext cx="10983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Works fine!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6" name="Shape 736"/>
        <p:cNvGrpSpPr/>
        <p:nvPr/>
      </p:nvGrpSpPr>
      <p:grpSpPr>
        <a:xfrm>
          <a:off x="0" y="0"/>
          <a:ext cx="0" cy="0"/>
          <a:chOff x="0" y="0"/>
          <a:chExt cx="0" cy="0"/>
        </a:xfrm>
      </p:grpSpPr>
      <p:sp>
        <p:nvSpPr>
          <p:cNvPr id="737" name="Google Shape;737;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SLists</a:t>
            </a:r>
            <a:endParaRPr/>
          </a:p>
        </p:txBody>
      </p:sp>
      <p:sp>
        <p:nvSpPr>
          <p:cNvPr id="738" name="Google Shape;738;p28"/>
          <p:cNvSpPr txBox="1"/>
          <p:nvPr>
            <p:ph idx="1" type="body"/>
          </p:nvPr>
        </p:nvSpPr>
        <p:spPr>
          <a:xfrm>
            <a:off x="243000" y="556500"/>
            <a:ext cx="8443800" cy="57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allows us to defer type selection until declaration.</a:t>
            </a:r>
            <a:endParaRPr/>
          </a:p>
        </p:txBody>
      </p:sp>
      <p:sp>
        <p:nvSpPr>
          <p:cNvPr id="739" name="Google Shape;739;p28"/>
          <p:cNvSpPr txBox="1"/>
          <p:nvPr/>
        </p:nvSpPr>
        <p:spPr>
          <a:xfrm>
            <a:off x="90600" y="1133750"/>
            <a:ext cx="6581700" cy="381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600">
                <a:solidFill>
                  <a:srgbClr val="AA22FF"/>
                </a:solidFill>
                <a:latin typeface="Consolas"/>
                <a:ea typeface="Consolas"/>
                <a:cs typeface="Consolas"/>
                <a:sym typeface="Consolas"/>
              </a:rPr>
              <a:t>public</a:t>
            </a:r>
            <a:r>
              <a:rPr b="1" lang="en" sz="1600">
                <a:solidFill>
                  <a:schemeClr val="dk1"/>
                </a:solidFill>
                <a:latin typeface="Consolas"/>
                <a:ea typeface="Consolas"/>
                <a:cs typeface="Consolas"/>
                <a:sym typeface="Consolas"/>
              </a:rPr>
              <a:t> </a:t>
            </a:r>
            <a:r>
              <a:rPr b="1" lang="en" sz="1600">
                <a:solidFill>
                  <a:srgbClr val="AA22FF"/>
                </a:solidFill>
                <a:latin typeface="Consolas"/>
                <a:ea typeface="Consolas"/>
                <a:cs typeface="Consolas"/>
                <a:sym typeface="Consolas"/>
              </a:rPr>
              <a:t>class</a:t>
            </a:r>
            <a:r>
              <a:rPr b="1" lang="en" sz="1600">
                <a:solidFill>
                  <a:schemeClr val="dk1"/>
                </a:solidFill>
                <a:latin typeface="Consolas"/>
                <a:ea typeface="Consolas"/>
                <a:cs typeface="Consolas"/>
                <a:sym typeface="Consolas"/>
              </a:rPr>
              <a:t> </a:t>
            </a:r>
            <a:r>
              <a:rPr b="1" lang="en" sz="1600">
                <a:solidFill>
                  <a:srgbClr val="0000FF"/>
                </a:solidFill>
                <a:latin typeface="Consolas"/>
                <a:ea typeface="Consolas"/>
                <a:cs typeface="Consolas"/>
                <a:sym typeface="Consolas"/>
              </a:rPr>
              <a:t>SLList&lt;</a:t>
            </a:r>
            <a:r>
              <a:rPr b="1" lang="en" sz="1600">
                <a:solidFill>
                  <a:srgbClr val="208920"/>
                </a:solidFill>
                <a:highlight>
                  <a:srgbClr val="EFEFEF"/>
                </a:highlight>
                <a:latin typeface="Consolas"/>
                <a:ea typeface="Consolas"/>
                <a:cs typeface="Consolas"/>
                <a:sym typeface="Consolas"/>
              </a:rPr>
              <a:t>BleepBlorp</a:t>
            </a:r>
            <a:r>
              <a:rPr b="1" lang="en" sz="1600">
                <a:solidFill>
                  <a:srgbClr val="0000FF"/>
                </a:solidFill>
                <a:latin typeface="Consolas"/>
                <a:ea typeface="Consolas"/>
                <a:cs typeface="Consolas"/>
                <a:sym typeface="Consolas"/>
              </a:rPr>
              <a:t>&gt;</a:t>
            </a:r>
            <a:r>
              <a:rPr b="1" lang="en" sz="1600">
                <a:solidFill>
                  <a:schemeClr val="dk1"/>
                </a:solidFill>
                <a:latin typeface="Consolas"/>
                <a:ea typeface="Consolas"/>
                <a:cs typeface="Consolas"/>
                <a:sym typeface="Consolas"/>
              </a:rPr>
              <a:t> </a:t>
            </a:r>
            <a:r>
              <a:rPr b="1" lang="en" sz="1600">
                <a:solidFill>
                  <a:schemeClr val="dk2"/>
                </a:solidFill>
                <a:latin typeface="Consolas"/>
                <a:ea typeface="Consolas"/>
                <a:cs typeface="Consolas"/>
                <a:sym typeface="Consolas"/>
              </a:rPr>
              <a:t>{</a:t>
            </a:r>
            <a:br>
              <a:rPr b="1" lang="en" sz="1600">
                <a:solidFill>
                  <a:schemeClr val="dk1"/>
                </a:solidFill>
                <a:latin typeface="Consolas"/>
                <a:ea typeface="Consolas"/>
                <a:cs typeface="Consolas"/>
                <a:sym typeface="Consolas"/>
              </a:rPr>
            </a:br>
            <a:r>
              <a:rPr b="1" lang="en" sz="1600">
                <a:solidFill>
                  <a:schemeClr val="dk1"/>
                </a:solidFill>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private </a:t>
            </a:r>
            <a:r>
              <a:rPr b="1" lang="en" sz="1600">
                <a:solidFill>
                  <a:schemeClr val="dk1"/>
                </a:solidFill>
                <a:latin typeface="Consolas"/>
                <a:ea typeface="Consolas"/>
                <a:cs typeface="Consolas"/>
                <a:sym typeface="Consolas"/>
              </a:rPr>
              <a:t>IntNode sentinel</a:t>
            </a: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private </a:t>
            </a:r>
            <a:r>
              <a:rPr b="1" lang="en" sz="1600">
                <a:solidFill>
                  <a:schemeClr val="dk1"/>
                </a:solidFill>
                <a:latin typeface="Consolas"/>
                <a:ea typeface="Consolas"/>
                <a:cs typeface="Consolas"/>
                <a:sym typeface="Consolas"/>
              </a:rPr>
              <a:t>int size;</a:t>
            </a:r>
            <a:br>
              <a:rPr b="1" lang="en" sz="1600">
                <a:solidFill>
                  <a:schemeClr val="dk1"/>
                </a:solidFill>
                <a:latin typeface="Consolas"/>
                <a:ea typeface="Consolas"/>
                <a:cs typeface="Consolas"/>
                <a:sym typeface="Consolas"/>
              </a:rPr>
            </a:br>
            <a:endParaRPr b="1" sz="1600">
              <a:solidFill>
                <a:schemeClr val="dk1"/>
              </a:solidFill>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rgbClr val="AA22FF"/>
                </a:solidFill>
                <a:highlight>
                  <a:srgbClr val="EFEFEF"/>
                </a:highlight>
                <a:latin typeface="Consolas"/>
                <a:ea typeface="Consolas"/>
                <a:cs typeface="Consolas"/>
                <a:sym typeface="Consolas"/>
              </a:rPr>
              <a:t>   public</a:t>
            </a: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class</a:t>
            </a:r>
            <a:r>
              <a:rPr b="1" lang="en" sz="1600">
                <a:solidFill>
                  <a:schemeClr val="dk1"/>
                </a:solidFill>
                <a:highlight>
                  <a:srgbClr val="EFEFEF"/>
                </a:highlight>
                <a:latin typeface="Consolas"/>
                <a:ea typeface="Consolas"/>
                <a:cs typeface="Consolas"/>
                <a:sym typeface="Consolas"/>
              </a:rPr>
              <a:t> </a:t>
            </a:r>
            <a:r>
              <a:rPr b="1" lang="en" sz="1600">
                <a:solidFill>
                  <a:srgbClr val="0000FF"/>
                </a:solidFill>
                <a:highlight>
                  <a:srgbClr val="EFEFEF"/>
                </a:highlight>
                <a:latin typeface="Consolas"/>
                <a:ea typeface="Consolas"/>
                <a:cs typeface="Consolas"/>
                <a:sym typeface="Consolas"/>
              </a:rPr>
              <a:t>IntNode</a:t>
            </a:r>
            <a:r>
              <a:rPr b="1" lang="en" sz="1600">
                <a:solidFill>
                  <a:schemeClr val="dk1"/>
                </a:solidFill>
                <a:highlight>
                  <a:srgbClr val="EFEFEF"/>
                </a:highlight>
                <a:latin typeface="Consolas"/>
                <a:ea typeface="Consolas"/>
                <a:cs typeface="Consolas"/>
                <a:sym typeface="Consolas"/>
              </a:rPr>
              <a:t> </a:t>
            </a:r>
            <a:r>
              <a:rPr b="1" lang="en" sz="1600">
                <a:solidFill>
                  <a:schemeClr val="dk2"/>
                </a:solidFill>
                <a:highlight>
                  <a:srgbClr val="EFEFEF"/>
                </a:highlight>
                <a:latin typeface="Consolas"/>
                <a:ea typeface="Consolas"/>
                <a:cs typeface="Consolas"/>
                <a:sym typeface="Consolas"/>
              </a:rPr>
              <a:t>{</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a:t>
            </a:r>
            <a:r>
              <a:rPr b="1" lang="en" sz="1600">
                <a:solidFill>
                  <a:srgbClr val="208920"/>
                </a:solidFill>
                <a:highlight>
                  <a:srgbClr val="EFEFEF"/>
                </a:highlight>
                <a:latin typeface="Consolas"/>
                <a:ea typeface="Consolas"/>
                <a:cs typeface="Consolas"/>
                <a:sym typeface="Consolas"/>
              </a:rPr>
              <a:t>BleepBlorp</a:t>
            </a:r>
            <a:r>
              <a:rPr b="1" lang="en" sz="1600">
                <a:solidFill>
                  <a:schemeClr val="dk1"/>
                </a:solidFill>
                <a:highlight>
                  <a:srgbClr val="EFEFEF"/>
                </a:highlight>
                <a:latin typeface="Consolas"/>
                <a:ea typeface="Consolas"/>
                <a:cs typeface="Consolas"/>
                <a:sym typeface="Consolas"/>
              </a:rPr>
              <a:t> item</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r>
              <a:rPr b="1" lang="en" sz="1600">
                <a:solidFill>
                  <a:srgbClr val="AA22FF"/>
                </a:solidFill>
                <a:highlight>
                  <a:srgbClr val="EFEFEF"/>
                </a:highlight>
                <a:latin typeface="Consolas"/>
                <a:ea typeface="Consolas"/>
                <a:cs typeface="Consolas"/>
                <a:sym typeface="Consolas"/>
              </a:rPr>
              <a:t>public</a:t>
            </a:r>
            <a:r>
              <a:rPr b="1" lang="en" sz="1600">
                <a:solidFill>
                  <a:schemeClr val="dk1"/>
                </a:solidFill>
                <a:highlight>
                  <a:srgbClr val="EFEFEF"/>
                </a:highlight>
                <a:latin typeface="Consolas"/>
                <a:ea typeface="Consolas"/>
                <a:cs typeface="Consolas"/>
                <a:sym typeface="Consolas"/>
              </a:rPr>
              <a:t> IntNode next</a:t>
            </a:r>
            <a:r>
              <a:rPr b="1" lang="en" sz="1600">
                <a:solidFill>
                  <a:schemeClr val="dk2"/>
                </a:solidFill>
                <a:highlight>
                  <a:srgbClr val="EFEFEF"/>
                </a:highlight>
                <a:latin typeface="Consolas"/>
                <a:ea typeface="Consolas"/>
                <a:cs typeface="Consolas"/>
                <a:sym typeface="Consolas"/>
              </a:rPr>
              <a:t>;</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br>
              <a:rPr b="1" lang="en" sz="1600">
                <a:solidFill>
                  <a:schemeClr val="dk1"/>
                </a:solidFill>
                <a:highlight>
                  <a:srgbClr val="EFEFEF"/>
                </a:highlight>
                <a:latin typeface="Consolas"/>
                <a:ea typeface="Consolas"/>
                <a:cs typeface="Consolas"/>
                <a:sym typeface="Consolas"/>
              </a:rPr>
            </a:br>
            <a:r>
              <a:rPr b="1" lang="en" sz="1600">
                <a:solidFill>
                  <a:schemeClr val="dk1"/>
                </a:solidFill>
                <a:highlight>
                  <a:srgbClr val="EFEFEF"/>
                </a:highlight>
                <a:latin typeface="Consolas"/>
                <a:ea typeface="Consolas"/>
                <a:cs typeface="Consolas"/>
                <a:sym typeface="Consolas"/>
              </a:rPr>
              <a:t>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t/>
            </a:r>
            <a:endParaRPr b="1" sz="1600">
              <a:solidFill>
                <a:schemeClr val="dk1"/>
              </a:solidFill>
              <a:highlight>
                <a:srgbClr val="EFEFEF"/>
              </a:highlight>
              <a:latin typeface="Consolas"/>
              <a:ea typeface="Consolas"/>
              <a:cs typeface="Consolas"/>
              <a:sym typeface="Consolas"/>
            </a:endParaRPr>
          </a:p>
          <a:p>
            <a:pPr indent="0" lvl="0" marL="0" rtl="0" algn="l">
              <a:lnSpc>
                <a:spcPct val="110795"/>
              </a:lnSpc>
              <a:spcBef>
                <a:spcPts val="0"/>
              </a:spcBef>
              <a:spcAft>
                <a:spcPts val="0"/>
              </a:spcAft>
              <a:buNone/>
            </a:pPr>
            <a:r>
              <a:rPr b="1" lang="en" sz="1600">
                <a:solidFill>
                  <a:schemeClr val="dk1"/>
                </a:solidFill>
                <a:latin typeface="Consolas"/>
                <a:ea typeface="Consolas"/>
                <a:cs typeface="Consolas"/>
                <a:sym typeface="Consolas"/>
              </a:rPr>
              <a:t>   ...</a:t>
            </a:r>
            <a:br>
              <a:rPr b="1" lang="en" sz="1600">
                <a:solidFill>
                  <a:schemeClr val="dk1"/>
                </a:solidFill>
                <a:latin typeface="Consolas"/>
                <a:ea typeface="Consolas"/>
                <a:cs typeface="Consolas"/>
                <a:sym typeface="Consolas"/>
              </a:rPr>
            </a:br>
            <a:r>
              <a:rPr b="1" lang="en" sz="1600">
                <a:solidFill>
                  <a:schemeClr val="dk2"/>
                </a:solidFill>
                <a:latin typeface="Consolas"/>
                <a:ea typeface="Consolas"/>
                <a:cs typeface="Consolas"/>
                <a:sym typeface="Consolas"/>
              </a:rPr>
              <a:t>}</a:t>
            </a:r>
            <a:endParaRPr b="1" sz="1600">
              <a:solidFill>
                <a:schemeClr val="dk2"/>
              </a:solidFill>
              <a:latin typeface="Consolas"/>
              <a:ea typeface="Consolas"/>
              <a:cs typeface="Consolas"/>
              <a:sym typeface="Consolas"/>
            </a:endParaRPr>
          </a:p>
          <a:p>
            <a:pPr indent="0" lvl="0" marL="0" rtl="0" algn="l">
              <a:spcBef>
                <a:spcPts val="600"/>
              </a:spcBef>
              <a:spcAft>
                <a:spcPts val="0"/>
              </a:spcAft>
              <a:buNone/>
            </a:pPr>
            <a:r>
              <a:t/>
            </a:r>
            <a:endParaRPr sz="2000">
              <a:solidFill>
                <a:schemeClr val="dk1"/>
              </a:solidFill>
              <a:latin typeface="Calibri"/>
              <a:ea typeface="Calibri"/>
              <a:cs typeface="Calibri"/>
              <a:sym typeface="Calibri"/>
            </a:endParaRPr>
          </a:p>
          <a:p>
            <a:pPr indent="0" lvl="0" marL="0" rtl="0" algn="l">
              <a:lnSpc>
                <a:spcPct val="110795"/>
              </a:lnSpc>
              <a:spcBef>
                <a:spcPts val="0"/>
              </a:spcBef>
              <a:spcAft>
                <a:spcPts val="0"/>
              </a:spcAft>
              <a:buNone/>
            </a:pPr>
            <a:r>
              <a:t/>
            </a:r>
            <a:endParaRPr b="1" sz="1600">
              <a:solidFill>
                <a:srgbClr val="AA22FF"/>
              </a:solidFill>
              <a:latin typeface="Consolas"/>
              <a:ea typeface="Consolas"/>
              <a:cs typeface="Consolas"/>
              <a:sym typeface="Consolas"/>
            </a:endParaRPr>
          </a:p>
        </p:txBody>
      </p:sp>
      <p:sp>
        <p:nvSpPr>
          <p:cNvPr id="740" name="Google Shape;740;p28"/>
          <p:cNvSpPr txBox="1"/>
          <p:nvPr/>
        </p:nvSpPr>
        <p:spPr>
          <a:xfrm>
            <a:off x="3998250" y="1633325"/>
            <a:ext cx="48645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a:t>
            </a:r>
            <a:r>
              <a:rPr lang="en" sz="1700">
                <a:solidFill>
                  <a:schemeClr val="dk1"/>
                </a:solidFill>
                <a:highlight>
                  <a:srgbClr val="EFEFEF"/>
                </a:highlight>
                <a:latin typeface="Consolas"/>
                <a:ea typeface="Consolas"/>
                <a:cs typeface="Consolas"/>
                <a:sym typeface="Consolas"/>
              </a:rPr>
              <a:t>LList&lt;Integer&gt;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s1.insertFront(10);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SLList&lt;String&gt; s2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SLList&lt;&gt;(</a:t>
            </a:r>
            <a:r>
              <a:rPr lang="en" sz="1700">
                <a:solidFill>
                  <a:srgbClr val="BD8D8B"/>
                </a:solidFill>
                <a:highlight>
                  <a:srgbClr val="EFEFEF"/>
                </a:highlight>
                <a:latin typeface="Consolas"/>
                <a:ea typeface="Consolas"/>
                <a:cs typeface="Consolas"/>
                <a:sym typeface="Consolas"/>
              </a:rPr>
              <a:t>"hi"</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s2.insertFront(</a:t>
            </a:r>
            <a:r>
              <a:rPr lang="en" sz="1700">
                <a:solidFill>
                  <a:srgbClr val="BD8D8B"/>
                </a:solidFill>
                <a:highlight>
                  <a:srgbClr val="EFEFEF"/>
                </a:highlight>
                <a:latin typeface="Consolas"/>
                <a:ea typeface="Consolas"/>
                <a:cs typeface="Consolas"/>
                <a:sym typeface="Consolas"/>
              </a:rPr>
              <a:t>"apple"</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600"/>
              </a:spcBef>
              <a:spcAft>
                <a:spcPts val="0"/>
              </a:spcAft>
              <a:buNone/>
            </a:pPr>
            <a:r>
              <a:t/>
            </a:r>
            <a:endParaRPr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Generics</a:t>
            </a:r>
            <a:endParaRPr/>
          </a:p>
        </p:txBody>
      </p:sp>
      <p:sp>
        <p:nvSpPr>
          <p:cNvPr id="746" name="Google Shape;746;p29"/>
          <p:cNvSpPr txBox="1"/>
          <p:nvPr>
            <p:ph idx="1" type="body"/>
          </p:nvPr>
        </p:nvSpPr>
        <p:spPr>
          <a:xfrm>
            <a:off x="243000" y="556500"/>
            <a:ext cx="88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We’ll spend a lot more time with generics later, but here are the rules of thumb you’ll need for project 1:</a:t>
            </a:r>
            <a:endParaRPr/>
          </a:p>
          <a:p>
            <a:pPr indent="-355600" lvl="0" marL="457200" rtl="0" algn="l">
              <a:spcBef>
                <a:spcPts val="600"/>
              </a:spcBef>
              <a:spcAft>
                <a:spcPts val="0"/>
              </a:spcAft>
              <a:buSzPts val="2000"/>
              <a:buChar char="●"/>
            </a:pPr>
            <a:r>
              <a:rPr lang="en"/>
              <a:t>In the .java file </a:t>
            </a:r>
            <a:r>
              <a:rPr b="1" lang="en"/>
              <a:t>implementing </a:t>
            </a:r>
            <a:r>
              <a:rPr lang="en"/>
              <a:t>your data structure, specify your “generic type” </a:t>
            </a:r>
            <a:r>
              <a:rPr b="1" lang="en"/>
              <a:t>only once</a:t>
            </a:r>
            <a:r>
              <a:rPr lang="en"/>
              <a:t> at the very top of the file.</a:t>
            </a:r>
            <a:endParaRPr/>
          </a:p>
          <a:p>
            <a:pPr indent="-355600" lvl="0" marL="457200" rtl="0" algn="l">
              <a:spcBef>
                <a:spcPts val="0"/>
              </a:spcBef>
              <a:spcAft>
                <a:spcPts val="0"/>
              </a:spcAft>
              <a:buSzPts val="2000"/>
              <a:buChar char="●"/>
            </a:pPr>
            <a:r>
              <a:rPr lang="en"/>
              <a:t>In .java files that </a:t>
            </a:r>
            <a:r>
              <a:rPr b="1" lang="en"/>
              <a:t>use </a:t>
            </a:r>
            <a:r>
              <a:rPr lang="en"/>
              <a:t>your data structure, specify desired type </a:t>
            </a:r>
            <a:r>
              <a:rPr b="1" lang="en"/>
              <a:t>once</a:t>
            </a:r>
            <a:r>
              <a:rPr lang="en"/>
              <a:t>:</a:t>
            </a:r>
            <a:endParaRPr/>
          </a:p>
          <a:p>
            <a:pPr indent="-355600" lvl="1" marL="914400" rtl="0" algn="l">
              <a:spcBef>
                <a:spcPts val="0"/>
              </a:spcBef>
              <a:spcAft>
                <a:spcPts val="0"/>
              </a:spcAft>
              <a:buSzPts val="2000"/>
              <a:buChar char="○"/>
            </a:pPr>
            <a:r>
              <a:rPr lang="en"/>
              <a:t>Write out desired type during </a:t>
            </a:r>
            <a:r>
              <a:rPr b="1" lang="en"/>
              <a:t>declaration</a:t>
            </a:r>
            <a:r>
              <a:rPr lang="en"/>
              <a:t>.</a:t>
            </a:r>
            <a:endParaRPr/>
          </a:p>
          <a:p>
            <a:pPr indent="-355600" lvl="1" marL="914400" rtl="0" algn="l">
              <a:spcBef>
                <a:spcPts val="0"/>
              </a:spcBef>
              <a:spcAft>
                <a:spcPts val="0"/>
              </a:spcAft>
              <a:buSzPts val="2000"/>
              <a:buChar char="○"/>
            </a:pPr>
            <a:r>
              <a:rPr lang="en"/>
              <a:t>Use the empty diamond operator &lt;&gt; during </a:t>
            </a:r>
            <a:r>
              <a:rPr b="1" lang="en"/>
              <a:t>instantiation</a:t>
            </a:r>
            <a:r>
              <a:rPr lang="en"/>
              <a:t>.</a:t>
            </a:r>
            <a:endParaRPr/>
          </a:p>
          <a:p>
            <a:pPr indent="-355600" lvl="0" marL="457200" rtl="0" algn="l">
              <a:spcBef>
                <a:spcPts val="0"/>
              </a:spcBef>
              <a:spcAft>
                <a:spcPts val="0"/>
              </a:spcAft>
              <a:buSzPts val="2000"/>
              <a:buChar char="●"/>
            </a:pPr>
            <a:r>
              <a:rPr lang="en"/>
              <a:t>When declaring or instantiating your data structure, use the reference type.</a:t>
            </a:r>
            <a:endParaRPr/>
          </a:p>
          <a:p>
            <a:pPr indent="-355600" lvl="1" marL="914400" rtl="0" algn="l">
              <a:spcBef>
                <a:spcPts val="0"/>
              </a:spcBef>
              <a:spcAft>
                <a:spcPts val="0"/>
              </a:spcAft>
              <a:buSzPts val="2000"/>
              <a:buChar char="○"/>
            </a:pPr>
            <a:r>
              <a:rPr lang="en"/>
              <a:t>int: Integer</a:t>
            </a:r>
            <a:endParaRPr/>
          </a:p>
          <a:p>
            <a:pPr indent="-355600" lvl="1" marL="914400" rtl="0" algn="l">
              <a:spcBef>
                <a:spcPts val="0"/>
              </a:spcBef>
              <a:spcAft>
                <a:spcPts val="0"/>
              </a:spcAft>
              <a:buSzPts val="2000"/>
              <a:buChar char="○"/>
            </a:pPr>
            <a:r>
              <a:rPr lang="en"/>
              <a:t>double: Double</a:t>
            </a:r>
            <a:endParaRPr/>
          </a:p>
          <a:p>
            <a:pPr indent="-355600" lvl="1" marL="914400" rtl="0" algn="l">
              <a:spcBef>
                <a:spcPts val="0"/>
              </a:spcBef>
              <a:spcAft>
                <a:spcPts val="0"/>
              </a:spcAft>
              <a:buSzPts val="2000"/>
              <a:buChar char="○"/>
            </a:pPr>
            <a:r>
              <a:rPr lang="en"/>
              <a:t>char: Character</a:t>
            </a:r>
            <a:endParaRPr/>
          </a:p>
          <a:p>
            <a:pPr indent="-355600" lvl="1" marL="914400" rtl="0" algn="l">
              <a:spcBef>
                <a:spcPts val="0"/>
              </a:spcBef>
              <a:spcAft>
                <a:spcPts val="0"/>
              </a:spcAft>
              <a:buSzPts val="2000"/>
              <a:buChar char="○"/>
            </a:pPr>
            <a:r>
              <a:rPr lang="en"/>
              <a:t>boolean: Boolean</a:t>
            </a:r>
            <a:endParaRPr/>
          </a:p>
          <a:p>
            <a:pPr indent="-355600" lvl="1" marL="914400" rtl="0" algn="l">
              <a:spcBef>
                <a:spcPts val="0"/>
              </a:spcBef>
              <a:spcAft>
                <a:spcPts val="0"/>
              </a:spcAft>
              <a:buSzPts val="2000"/>
              <a:buChar char="○"/>
            </a:pPr>
            <a:r>
              <a:rPr lang="en"/>
              <a:t>long: Long</a:t>
            </a:r>
            <a:endParaRPr/>
          </a:p>
          <a:p>
            <a:pPr indent="-355600" lvl="1" marL="914400" rtl="0" algn="l">
              <a:spcBef>
                <a:spcPts val="0"/>
              </a:spcBef>
              <a:spcAft>
                <a:spcPts val="0"/>
              </a:spcAft>
              <a:buSzPts val="2000"/>
              <a:buChar char="○"/>
            </a:pPr>
            <a:r>
              <a:rPr lang="en"/>
              <a:t>etc.</a:t>
            </a:r>
            <a:br>
              <a:rPr lang="en"/>
            </a:br>
            <a:endParaRPr/>
          </a:p>
        </p:txBody>
      </p:sp>
      <p:sp>
        <p:nvSpPr>
          <p:cNvPr id="747" name="Google Shape;747;p29"/>
          <p:cNvSpPr txBox="1"/>
          <p:nvPr/>
        </p:nvSpPr>
        <p:spPr>
          <a:xfrm>
            <a:off x="3467425" y="3424700"/>
            <a:ext cx="5409300" cy="1502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DL</a:t>
            </a:r>
            <a:r>
              <a:rPr lang="en" sz="1700">
                <a:solidFill>
                  <a:schemeClr val="dk1"/>
                </a:solidFill>
                <a:highlight>
                  <a:srgbClr val="EFEFEF"/>
                </a:highlight>
                <a:latin typeface="Consolas"/>
                <a:ea typeface="Consolas"/>
                <a:cs typeface="Consolas"/>
                <a:sym typeface="Consolas"/>
              </a:rPr>
              <a:t>List&lt;</a:t>
            </a:r>
            <a:r>
              <a:rPr b="1" lang="en" sz="1700">
                <a:solidFill>
                  <a:schemeClr val="dk1"/>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&gt; s1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DLList&lt;&gt;(5.3);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double x = 9.3 + 15.2;</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s1.insertFront(x);</a:t>
            </a:r>
            <a:endParaRPr sz="1700">
              <a:solidFill>
                <a:schemeClr val="dk1"/>
              </a:solidFill>
              <a:highlight>
                <a:srgbClr val="EFEFEF"/>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51" name="Shape 751"/>
        <p:cNvGrpSpPr/>
        <p:nvPr/>
      </p:nvGrpSpPr>
      <p:grpSpPr>
        <a:xfrm>
          <a:off x="0" y="0"/>
          <a:ext cx="0" cy="0"/>
          <a:chOff x="0" y="0"/>
          <a:chExt cx="0" cy="0"/>
        </a:xfrm>
      </p:grpSpPr>
      <p:sp>
        <p:nvSpPr>
          <p:cNvPr id="752" name="Google Shape;752;p30"/>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a:t>
            </a:r>
            <a:endParaRPr sz="4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Long Term Goal (next two lectures): The AList</a:t>
            </a:r>
            <a:endParaRPr/>
          </a:p>
        </p:txBody>
      </p:sp>
      <p:sp>
        <p:nvSpPr>
          <p:cNvPr id="758" name="Google Shape;758;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the last few lectures, we’ve seen how we can harness a recursive class definition to build an expandable list, ie. the </a:t>
            </a:r>
            <a:r>
              <a:rPr lang="en">
                <a:solidFill>
                  <a:srgbClr val="208920"/>
                </a:solidFill>
                <a:latin typeface="Consolas"/>
                <a:ea typeface="Consolas"/>
                <a:cs typeface="Consolas"/>
                <a:sym typeface="Consolas"/>
              </a:rPr>
              <a:t>IntList</a:t>
            </a:r>
            <a:r>
              <a:rPr lang="en"/>
              <a:t>, the </a:t>
            </a:r>
            <a:r>
              <a:rPr lang="en">
                <a:solidFill>
                  <a:srgbClr val="208920"/>
                </a:solidFill>
                <a:latin typeface="Consolas"/>
                <a:ea typeface="Consolas"/>
                <a:cs typeface="Consolas"/>
                <a:sym typeface="Consolas"/>
              </a:rPr>
              <a:t>SLList</a:t>
            </a:r>
            <a:r>
              <a:rPr lang="en"/>
              <a:t>, and the </a:t>
            </a:r>
            <a:r>
              <a:rPr lang="en">
                <a:solidFill>
                  <a:srgbClr val="208920"/>
                </a:solidFill>
                <a:latin typeface="Consolas"/>
                <a:ea typeface="Consolas"/>
                <a:cs typeface="Consolas"/>
                <a:sym typeface="Consolas"/>
              </a:rPr>
              <a:t>DLList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the next two, we’ll see how we can harness arrays to build such a list.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Memory Boxes</a:t>
            </a:r>
            <a:endParaRPr/>
          </a:p>
        </p:txBody>
      </p:sp>
      <p:sp>
        <p:nvSpPr>
          <p:cNvPr id="764" name="Google Shape;764;p32"/>
          <p:cNvSpPr txBox="1"/>
          <p:nvPr>
            <p:ph idx="1" type="body"/>
          </p:nvPr>
        </p:nvSpPr>
        <p:spPr>
          <a:xfrm>
            <a:off x="243000" y="556500"/>
            <a:ext cx="8443800" cy="44787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a:t>To store information, we need memory boxes, which we can get in Java by declaring variables or instantiating objects. Examples:</a:t>
            </a:r>
            <a:endParaRPr/>
          </a:p>
          <a:p>
            <a:pPr indent="-355600" lvl="0" marL="457200" rtl="0" algn="l">
              <a:lnSpc>
                <a:spcPct val="100000"/>
              </a:lnSpc>
              <a:spcBef>
                <a:spcPts val="0"/>
              </a:spcBef>
              <a:spcAft>
                <a:spcPts val="0"/>
              </a:spcAft>
              <a:buSzPts val="2000"/>
              <a:buFont typeface="Consolas"/>
              <a:buChar char="●"/>
            </a:pPr>
            <a:r>
              <a:rPr lang="en" sz="1900">
                <a:solidFill>
                  <a:srgbClr val="208920"/>
                </a:solidFill>
                <a:highlight>
                  <a:srgbClr val="FFFFFF"/>
                </a:highlight>
                <a:latin typeface="Consolas"/>
                <a:ea typeface="Consolas"/>
                <a:cs typeface="Consolas"/>
                <a:sym typeface="Consolas"/>
              </a:rPr>
              <a:t>int</a:t>
            </a:r>
            <a:r>
              <a:rPr lang="en" sz="1900">
                <a:highlight>
                  <a:srgbClr val="FFFFFF"/>
                </a:highlight>
                <a:latin typeface="Consolas"/>
                <a:ea typeface="Consolas"/>
                <a:cs typeface="Consolas"/>
                <a:sym typeface="Consolas"/>
              </a:rPr>
              <a:t> x;</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highlight>
                  <a:srgbClr val="FFFFFF"/>
                </a:highlight>
                <a:latin typeface="Consolas"/>
                <a:ea typeface="Consolas"/>
                <a:cs typeface="Consolas"/>
                <a:sym typeface="Consolas"/>
              </a:rPr>
              <a:t>Walrus w1;</a:t>
            </a:r>
            <a:endParaRPr sz="1900">
              <a:highlight>
                <a:srgbClr val="FFFFFF"/>
              </a:highlight>
              <a:latin typeface="Consolas"/>
              <a:ea typeface="Consolas"/>
              <a:cs typeface="Consolas"/>
              <a:sym typeface="Consolas"/>
            </a:endParaRPr>
          </a:p>
          <a:p>
            <a:pPr indent="-355600" lvl="0" marL="457200" rtl="0" algn="l">
              <a:lnSpc>
                <a:spcPct val="100000"/>
              </a:lnSpc>
              <a:spcBef>
                <a:spcPts val="0"/>
              </a:spcBef>
              <a:spcAft>
                <a:spcPts val="0"/>
              </a:spcAft>
              <a:buSzPts val="2000"/>
              <a:buFont typeface="Consolas"/>
              <a:buChar char="●"/>
            </a:pPr>
            <a:r>
              <a:rPr lang="en" sz="1900">
                <a:latin typeface="Consolas"/>
                <a:ea typeface="Consolas"/>
                <a:cs typeface="Consolas"/>
                <a:sym typeface="Consolas"/>
              </a:rPr>
              <a:t>Walrus w2 = </a:t>
            </a:r>
            <a:r>
              <a:rPr b="1" lang="en" sz="1900">
                <a:solidFill>
                  <a:srgbClr val="9C20EE"/>
                </a:solidFill>
                <a:latin typeface="Consolas"/>
                <a:ea typeface="Consolas"/>
                <a:cs typeface="Consolas"/>
                <a:sym typeface="Consolas"/>
              </a:rPr>
              <a:t>new</a:t>
            </a:r>
            <a:r>
              <a:rPr lang="en" sz="1900">
                <a:latin typeface="Consolas"/>
                <a:ea typeface="Consolas"/>
                <a:cs typeface="Consolas"/>
                <a:sym typeface="Consolas"/>
              </a:rPr>
              <a:t> Walrus(30, 5.6);</a:t>
            </a:r>
            <a:endParaRPr>
              <a:latin typeface="Consolas"/>
              <a:ea typeface="Consolas"/>
              <a:cs typeface="Consolas"/>
              <a:sym typeface="Consolas"/>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Arrays </a:t>
            </a:r>
            <a:r>
              <a:rPr lang="en"/>
              <a:t>are a special kind of object which consists of a </a:t>
            </a:r>
            <a:r>
              <a:rPr b="1" lang="en"/>
              <a:t>numbered</a:t>
            </a:r>
            <a:r>
              <a:rPr lang="en"/>
              <a:t> sequence of memory boxes.</a:t>
            </a:r>
            <a:endParaRPr/>
          </a:p>
          <a:p>
            <a:pPr indent="-355600" lvl="0" marL="457200" rtl="0" algn="l">
              <a:spcBef>
                <a:spcPts val="600"/>
              </a:spcBef>
              <a:spcAft>
                <a:spcPts val="0"/>
              </a:spcAft>
              <a:buSzPts val="2000"/>
              <a:buChar char="●"/>
            </a:pPr>
            <a:r>
              <a:rPr lang="en"/>
              <a:t>To get ith item of array A, use A[i].</a:t>
            </a:r>
            <a:endParaRPr/>
          </a:p>
          <a:p>
            <a:pPr indent="-355600" lvl="0" marL="457200" rtl="0" algn="l">
              <a:spcBef>
                <a:spcPts val="0"/>
              </a:spcBef>
              <a:spcAft>
                <a:spcPts val="0"/>
              </a:spcAft>
              <a:buSzPts val="2000"/>
              <a:buChar char="●"/>
            </a:pPr>
            <a:r>
              <a:rPr lang="en"/>
              <a:t>Unlike </a:t>
            </a:r>
            <a:r>
              <a:rPr b="1" lang="en"/>
              <a:t>class </a:t>
            </a:r>
            <a:r>
              <a:rPr lang="en"/>
              <a:t>instances</a:t>
            </a:r>
            <a:r>
              <a:rPr b="1" lang="en"/>
              <a:t> </a:t>
            </a:r>
            <a:r>
              <a:rPr lang="en"/>
              <a:t>which have have </a:t>
            </a:r>
            <a:r>
              <a:rPr b="1" lang="en"/>
              <a:t>named </a:t>
            </a:r>
            <a:r>
              <a:rPr lang="en"/>
              <a:t>memory boxes.</a:t>
            </a:r>
            <a:endParaRPr/>
          </a:p>
          <a:p>
            <a:pPr indent="0" lvl="0" marL="0" rtl="0" algn="l">
              <a:spcBef>
                <a:spcPts val="600"/>
              </a:spcBef>
              <a:spcAft>
                <a:spcPts val="0"/>
              </a:spcAft>
              <a:buNone/>
            </a:pPr>
            <a:r>
              <a:t/>
            </a:r>
            <a:endParaRPr/>
          </a:p>
        </p:txBody>
      </p:sp>
      <p:cxnSp>
        <p:nvCxnSpPr>
          <p:cNvPr id="765" name="Google Shape;765;p32"/>
          <p:cNvCxnSpPr/>
          <p:nvPr/>
        </p:nvCxnSpPr>
        <p:spPr>
          <a:xfrm rot="10800000">
            <a:off x="1732025" y="1518956"/>
            <a:ext cx="1128000" cy="0"/>
          </a:xfrm>
          <a:prstGeom prst="straightConnector1">
            <a:avLst/>
          </a:prstGeom>
          <a:noFill/>
          <a:ln cap="flat" cmpd="sng" w="9525">
            <a:solidFill>
              <a:srgbClr val="BE0712"/>
            </a:solidFill>
            <a:prstDash val="solid"/>
            <a:round/>
            <a:headEnd len="med" w="med" type="none"/>
            <a:tailEnd len="med" w="med" type="triangle"/>
          </a:ln>
        </p:spPr>
      </p:cxnSp>
      <p:sp>
        <p:nvSpPr>
          <p:cNvPr id="766" name="Google Shape;766;p32"/>
          <p:cNvSpPr txBox="1"/>
          <p:nvPr/>
        </p:nvSpPr>
        <p:spPr>
          <a:xfrm>
            <a:off x="2940575" y="1297756"/>
            <a:ext cx="53817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32 bits that stores ints.</a:t>
            </a:r>
            <a:endParaRPr>
              <a:solidFill>
                <a:srgbClr val="BE0712"/>
              </a:solidFill>
            </a:endParaRPr>
          </a:p>
        </p:txBody>
      </p:sp>
      <p:cxnSp>
        <p:nvCxnSpPr>
          <p:cNvPr id="767" name="Google Shape;767;p32"/>
          <p:cNvCxnSpPr/>
          <p:nvPr/>
        </p:nvCxnSpPr>
        <p:spPr>
          <a:xfrm rot="10800000">
            <a:off x="2327600" y="1820074"/>
            <a:ext cx="516300" cy="0"/>
          </a:xfrm>
          <a:prstGeom prst="straightConnector1">
            <a:avLst/>
          </a:prstGeom>
          <a:noFill/>
          <a:ln cap="flat" cmpd="sng" w="9525">
            <a:solidFill>
              <a:srgbClr val="BE0712"/>
            </a:solidFill>
            <a:prstDash val="solid"/>
            <a:round/>
            <a:headEnd len="med" w="med" type="none"/>
            <a:tailEnd len="med" w="med" type="triangle"/>
          </a:ln>
        </p:spPr>
      </p:cxnSp>
      <p:sp>
        <p:nvSpPr>
          <p:cNvPr id="768" name="Google Shape;768;p32"/>
          <p:cNvSpPr txBox="1"/>
          <p:nvPr/>
        </p:nvSpPr>
        <p:spPr>
          <a:xfrm>
            <a:off x="2940575" y="1599549"/>
            <a:ext cx="5309100" cy="2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a:t>
            </a:r>
            <a:endParaRPr>
              <a:solidFill>
                <a:srgbClr val="BE0712"/>
              </a:solidFill>
            </a:endParaRPr>
          </a:p>
        </p:txBody>
      </p:sp>
      <p:sp>
        <p:nvSpPr>
          <p:cNvPr id="769" name="Google Shape;769;p32"/>
          <p:cNvSpPr txBox="1"/>
          <p:nvPr/>
        </p:nvSpPr>
        <p:spPr>
          <a:xfrm>
            <a:off x="3447450" y="2587150"/>
            <a:ext cx="5309100" cy="8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Gives us a memory box of 64 bits that stores Walrus references, and also gives us 96 bits for storing the int size (32 bits) and double tuskSize (64 bits) of our Walrus.</a:t>
            </a:r>
            <a:endParaRPr>
              <a:solidFill>
                <a:srgbClr val="BE0712"/>
              </a:solidFill>
            </a:endParaRPr>
          </a:p>
        </p:txBody>
      </p:sp>
      <p:cxnSp>
        <p:nvCxnSpPr>
          <p:cNvPr id="770" name="Google Shape;770;p32"/>
          <p:cNvCxnSpPr/>
          <p:nvPr/>
        </p:nvCxnSpPr>
        <p:spPr>
          <a:xfrm rot="10800000">
            <a:off x="5244650" y="2118775"/>
            <a:ext cx="620400" cy="0"/>
          </a:xfrm>
          <a:prstGeom prst="straightConnector1">
            <a:avLst/>
          </a:prstGeom>
          <a:noFill/>
          <a:ln cap="flat" cmpd="sng" w="9525">
            <a:solidFill>
              <a:srgbClr val="BE0712"/>
            </a:solidFill>
            <a:prstDash val="solid"/>
            <a:round/>
            <a:headEnd len="med" w="med" type="none"/>
            <a:tailEnd len="med" w="med" type="triangle"/>
          </a:ln>
        </p:spPr>
      </p:cxnSp>
      <p:cxnSp>
        <p:nvCxnSpPr>
          <p:cNvPr id="771" name="Google Shape;771;p32"/>
          <p:cNvCxnSpPr/>
          <p:nvPr/>
        </p:nvCxnSpPr>
        <p:spPr>
          <a:xfrm>
            <a:off x="5856988" y="2126875"/>
            <a:ext cx="0" cy="418800"/>
          </a:xfrm>
          <a:prstGeom prst="straightConnector1">
            <a:avLst/>
          </a:prstGeom>
          <a:noFill/>
          <a:ln cap="flat" cmpd="sng" w="9525">
            <a:solidFill>
              <a:srgbClr val="BE071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77" name="Google Shape;777;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consist of:</a:t>
            </a:r>
            <a:endParaRPr/>
          </a:p>
          <a:p>
            <a:pPr indent="-355600" lvl="0" marL="457200" rtl="0" algn="l">
              <a:spcBef>
                <a:spcPts val="600"/>
              </a:spcBef>
              <a:spcAft>
                <a:spcPts val="0"/>
              </a:spcAft>
              <a:buSzPts val="2000"/>
              <a:buChar char="●"/>
            </a:pPr>
            <a:r>
              <a:rPr lang="en"/>
              <a:t>A fixed integer </a:t>
            </a:r>
            <a:r>
              <a:rPr b="1" lang="en"/>
              <a:t>length </a:t>
            </a:r>
            <a:r>
              <a:rPr lang="en"/>
              <a:t>(cannot change!)</a:t>
            </a:r>
            <a:endParaRPr/>
          </a:p>
          <a:p>
            <a:pPr indent="-355600" lvl="0" marL="457200" rtl="0" algn="l">
              <a:spcBef>
                <a:spcPts val="0"/>
              </a:spcBef>
              <a:spcAft>
                <a:spcPts val="0"/>
              </a:spcAft>
              <a:buSzPts val="2000"/>
              <a:buChar char="●"/>
            </a:pPr>
            <a:r>
              <a:rPr lang="en"/>
              <a:t>A sequence of N</a:t>
            </a:r>
            <a:r>
              <a:rPr b="1" lang="en"/>
              <a:t> </a:t>
            </a:r>
            <a:r>
              <a:rPr lang="en"/>
              <a:t>memory boxes where </a:t>
            </a:r>
            <a:r>
              <a:rPr b="1" lang="en"/>
              <a:t>N=length</a:t>
            </a:r>
            <a:r>
              <a:rPr lang="en"/>
              <a:t>, such that:</a:t>
            </a:r>
            <a:endParaRPr/>
          </a:p>
          <a:p>
            <a:pPr indent="-355600" lvl="1" marL="914400" rtl="0" algn="l">
              <a:spcBef>
                <a:spcPts val="0"/>
              </a:spcBef>
              <a:spcAft>
                <a:spcPts val="0"/>
              </a:spcAft>
              <a:buSzPts val="2000"/>
              <a:buChar char="○"/>
            </a:pPr>
            <a:r>
              <a:rPr lang="en"/>
              <a:t>All of the boxes hold the same type of value (and have same # of bits).</a:t>
            </a:r>
            <a:endParaRPr/>
          </a:p>
          <a:p>
            <a:pPr indent="-355600" lvl="1" marL="914400" rtl="0" algn="l">
              <a:spcBef>
                <a:spcPts val="0"/>
              </a:spcBef>
              <a:spcAft>
                <a:spcPts val="0"/>
              </a:spcAft>
              <a:buSzPts val="2000"/>
              <a:buChar char="○"/>
            </a:pPr>
            <a:r>
              <a:rPr lang="en"/>
              <a:t>The boxes are numbered 0 through length-1.</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Like instances of classes:</a:t>
            </a:r>
            <a:endParaRPr/>
          </a:p>
          <a:p>
            <a:pPr indent="-355600" lvl="0" marL="457200" rtl="0" algn="l">
              <a:spcBef>
                <a:spcPts val="600"/>
              </a:spcBef>
              <a:spcAft>
                <a:spcPts val="0"/>
              </a:spcAft>
              <a:buSzPts val="2000"/>
              <a:buChar char="●"/>
            </a:pPr>
            <a:r>
              <a:rPr lang="en"/>
              <a:t>You get one reference when its created.</a:t>
            </a:r>
            <a:endParaRPr/>
          </a:p>
          <a:p>
            <a:pPr indent="-355600" lvl="0" marL="457200" rtl="0" algn="l">
              <a:spcBef>
                <a:spcPts val="0"/>
              </a:spcBef>
              <a:spcAft>
                <a:spcPts val="0"/>
              </a:spcAft>
              <a:buSzPts val="2000"/>
              <a:buChar char="●"/>
            </a:pPr>
            <a:r>
              <a:rPr lang="en"/>
              <a:t>If you reassign all variables containing that reference, you can never get the array back.</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Unlike classes, arrays do not have methods.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783" name="Google Shape;783;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Like classes, arrays are (almost always) instantiated with new.</a:t>
            </a:r>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a:t>Three valid notations:</a:t>
            </a:r>
            <a:endParaRPr/>
          </a:p>
          <a:p>
            <a:pPr indent="-355600" lvl="0" marL="457200" rtl="0" algn="l">
              <a:spcBef>
                <a:spcPts val="600"/>
              </a:spcBef>
              <a:spcAft>
                <a:spcPts val="0"/>
              </a:spcAft>
              <a:buSzPts val="2000"/>
              <a:buFont typeface="Consolas"/>
              <a:buChar char="●"/>
            </a:pPr>
            <a:r>
              <a:rPr lang="en">
                <a:latin typeface="Consolas"/>
                <a:ea typeface="Consolas"/>
                <a:cs typeface="Consolas"/>
                <a:sym typeface="Consolas"/>
              </a:rPr>
              <a:t>x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[3];</a:t>
            </a:r>
            <a:endParaRPr>
              <a:latin typeface="Consolas"/>
              <a:ea typeface="Consolas"/>
              <a:cs typeface="Consolas"/>
              <a:sym typeface="Consolas"/>
            </a:endParaRPr>
          </a:p>
          <a:p>
            <a:pPr indent="-355600" lvl="0" marL="457200" rtl="0" algn="l">
              <a:spcBef>
                <a:spcPts val="0"/>
              </a:spcBef>
              <a:spcAft>
                <a:spcPts val="0"/>
              </a:spcAft>
              <a:buSzPts val="2000"/>
              <a:buFont typeface="Consolas"/>
              <a:buChar char="●"/>
            </a:pPr>
            <a:r>
              <a:rPr lang="en">
                <a:latin typeface="Consolas"/>
                <a:ea typeface="Consolas"/>
                <a:cs typeface="Consolas"/>
                <a:sym typeface="Consolas"/>
              </a:rPr>
              <a:t>y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b="1" lang="en">
                <a:solidFill>
                  <a:srgbClr val="AA22FF"/>
                </a:solidFill>
                <a:latin typeface="Consolas"/>
                <a:ea typeface="Consolas"/>
                <a:cs typeface="Consolas"/>
                <a:sym typeface="Consolas"/>
              </a:rPr>
              <a:t>new</a:t>
            </a:r>
            <a:r>
              <a:rPr lang="en">
                <a:latin typeface="Consolas"/>
                <a:ea typeface="Consolas"/>
                <a:cs typeface="Consolas"/>
                <a:sym typeface="Consolas"/>
              </a:rPr>
              <a:t> </a:t>
            </a: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[]{1,</a:t>
            </a:r>
            <a:r>
              <a:rPr lang="en">
                <a:latin typeface="Consolas"/>
                <a:ea typeface="Consolas"/>
                <a:cs typeface="Consolas"/>
                <a:sym typeface="Consolas"/>
              </a:rPr>
              <a:t> </a:t>
            </a:r>
            <a:r>
              <a:rPr lang="en">
                <a:solidFill>
                  <a:schemeClr val="dk2"/>
                </a:solidFill>
                <a:latin typeface="Consolas"/>
                <a:ea typeface="Consolas"/>
                <a:cs typeface="Consolas"/>
                <a:sym typeface="Consolas"/>
              </a:rPr>
              <a:t>2,</a:t>
            </a:r>
            <a:r>
              <a:rPr lang="en">
                <a:latin typeface="Consolas"/>
                <a:ea typeface="Consolas"/>
                <a:cs typeface="Consolas"/>
                <a:sym typeface="Consolas"/>
              </a:rPr>
              <a:t> </a:t>
            </a:r>
            <a:r>
              <a:rPr lang="en">
                <a:solidFill>
                  <a:schemeClr val="dk2"/>
                </a:solidFill>
                <a:latin typeface="Consolas"/>
                <a:ea typeface="Consolas"/>
                <a:cs typeface="Consolas"/>
                <a:sym typeface="Consolas"/>
              </a:rPr>
              <a:t>3,</a:t>
            </a:r>
            <a:r>
              <a:rPr lang="en">
                <a:latin typeface="Consolas"/>
                <a:ea typeface="Consolas"/>
                <a:cs typeface="Consolas"/>
                <a:sym typeface="Consolas"/>
              </a:rPr>
              <a:t> </a:t>
            </a:r>
            <a:r>
              <a:rPr lang="en">
                <a:solidFill>
                  <a:schemeClr val="dk2"/>
                </a:solidFill>
                <a:latin typeface="Consolas"/>
                <a:ea typeface="Consolas"/>
                <a:cs typeface="Consolas"/>
                <a:sym typeface="Consolas"/>
              </a:rPr>
              <a:t>4,</a:t>
            </a:r>
            <a:r>
              <a:rPr lang="en">
                <a:latin typeface="Consolas"/>
                <a:ea typeface="Consolas"/>
                <a:cs typeface="Consolas"/>
                <a:sym typeface="Consolas"/>
              </a:rPr>
              <a:t> </a:t>
            </a:r>
            <a:r>
              <a:rPr lang="en">
                <a:solidFill>
                  <a:schemeClr val="dk2"/>
                </a:solidFill>
                <a:latin typeface="Consolas"/>
                <a:ea typeface="Consolas"/>
                <a:cs typeface="Consolas"/>
                <a:sym typeface="Consolas"/>
              </a:rPr>
              <a:t>5};</a:t>
            </a:r>
            <a:endParaRPr>
              <a:solidFill>
                <a:srgbClr val="000000"/>
              </a:solidFill>
              <a:latin typeface="Consolas"/>
              <a:ea typeface="Consolas"/>
              <a:cs typeface="Consolas"/>
              <a:sym typeface="Consolas"/>
            </a:endParaRPr>
          </a:p>
          <a:p>
            <a:pPr indent="-355600" lvl="0" marL="457200" rtl="0" algn="l">
              <a:spcBef>
                <a:spcPts val="0"/>
              </a:spcBef>
              <a:spcAft>
                <a:spcPts val="0"/>
              </a:spcAft>
              <a:buClr>
                <a:srgbClr val="000000"/>
              </a:buClr>
              <a:buSzPts val="2000"/>
              <a:buFont typeface="Consolas"/>
              <a:buChar char="●"/>
            </a:pPr>
            <a:r>
              <a:rPr b="1" lang="en">
                <a:solidFill>
                  <a:srgbClr val="00BB00"/>
                </a:solidFill>
                <a:latin typeface="Consolas"/>
                <a:ea typeface="Consolas"/>
                <a:cs typeface="Consolas"/>
                <a:sym typeface="Consolas"/>
              </a:rPr>
              <a:t>int</a:t>
            </a:r>
            <a:r>
              <a:rPr lang="en">
                <a:solidFill>
                  <a:schemeClr val="dk2"/>
                </a:solidFill>
                <a:latin typeface="Consolas"/>
                <a:ea typeface="Consolas"/>
                <a:cs typeface="Consolas"/>
                <a:sym typeface="Consolas"/>
              </a:rPr>
              <a:t>[]</a:t>
            </a:r>
            <a:r>
              <a:rPr lang="en">
                <a:latin typeface="Consolas"/>
                <a:ea typeface="Consolas"/>
                <a:cs typeface="Consolas"/>
                <a:sym typeface="Consolas"/>
              </a:rPr>
              <a:t> z </a:t>
            </a:r>
            <a:r>
              <a:rPr lang="en">
                <a:solidFill>
                  <a:schemeClr val="dk2"/>
                </a:solidFill>
                <a:latin typeface="Consolas"/>
                <a:ea typeface="Consolas"/>
                <a:cs typeface="Consolas"/>
                <a:sym typeface="Consolas"/>
              </a:rPr>
              <a:t>=</a:t>
            </a:r>
            <a:r>
              <a:rPr lang="en">
                <a:latin typeface="Consolas"/>
                <a:ea typeface="Consolas"/>
                <a:cs typeface="Consolas"/>
                <a:sym typeface="Consolas"/>
              </a:rPr>
              <a:t> </a:t>
            </a:r>
            <a:r>
              <a:rPr lang="en">
                <a:solidFill>
                  <a:schemeClr val="dk2"/>
                </a:solidFill>
                <a:latin typeface="Consolas"/>
                <a:ea typeface="Consolas"/>
                <a:cs typeface="Consolas"/>
                <a:sym typeface="Consolas"/>
              </a:rPr>
              <a:t>{9,</a:t>
            </a:r>
            <a:r>
              <a:rPr lang="en">
                <a:latin typeface="Consolas"/>
                <a:ea typeface="Consolas"/>
                <a:cs typeface="Consolas"/>
                <a:sym typeface="Consolas"/>
              </a:rPr>
              <a:t> </a:t>
            </a:r>
            <a:r>
              <a:rPr lang="en">
                <a:solidFill>
                  <a:schemeClr val="dk2"/>
                </a:solidFill>
                <a:latin typeface="Consolas"/>
                <a:ea typeface="Consolas"/>
                <a:cs typeface="Consolas"/>
                <a:sym typeface="Consolas"/>
              </a:rPr>
              <a:t>10,</a:t>
            </a:r>
            <a:r>
              <a:rPr lang="en">
                <a:latin typeface="Consolas"/>
                <a:ea typeface="Consolas"/>
                <a:cs typeface="Consolas"/>
                <a:sym typeface="Consolas"/>
              </a:rPr>
              <a:t> </a:t>
            </a:r>
            <a:r>
              <a:rPr lang="en">
                <a:solidFill>
                  <a:schemeClr val="dk2"/>
                </a:solidFill>
                <a:latin typeface="Consolas"/>
                <a:ea typeface="Consolas"/>
                <a:cs typeface="Consolas"/>
                <a:sym typeface="Consolas"/>
              </a:rPr>
              <a:t>11,</a:t>
            </a:r>
            <a:r>
              <a:rPr lang="en">
                <a:latin typeface="Consolas"/>
                <a:ea typeface="Consolas"/>
                <a:cs typeface="Consolas"/>
                <a:sym typeface="Consolas"/>
              </a:rPr>
              <a:t> </a:t>
            </a:r>
            <a:r>
              <a:rPr lang="en">
                <a:solidFill>
                  <a:schemeClr val="dk2"/>
                </a:solidFill>
                <a:latin typeface="Consolas"/>
                <a:ea typeface="Consolas"/>
                <a:cs typeface="Consolas"/>
                <a:sym typeface="Consolas"/>
              </a:rPr>
              <a:t>12,</a:t>
            </a:r>
            <a:r>
              <a:rPr lang="en">
                <a:latin typeface="Consolas"/>
                <a:ea typeface="Consolas"/>
                <a:cs typeface="Consolas"/>
                <a:sym typeface="Consolas"/>
              </a:rPr>
              <a:t> </a:t>
            </a:r>
            <a:r>
              <a:rPr lang="en">
                <a:solidFill>
                  <a:schemeClr val="dk2"/>
                </a:solidFill>
                <a:latin typeface="Consolas"/>
                <a:ea typeface="Consolas"/>
                <a:cs typeface="Consolas"/>
                <a:sym typeface="Consolas"/>
              </a:rPr>
              <a:t>13};</a:t>
            </a:r>
            <a:endParaRPr>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1100">
                <a:latin typeface="Arial"/>
                <a:ea typeface="Arial"/>
                <a:cs typeface="Arial"/>
                <a:sym typeface="Arial"/>
              </a:rPr>
              <a:t>      </a:t>
            </a:r>
            <a:br>
              <a:rPr lang="en" sz="1100">
                <a:latin typeface="Arial"/>
                <a:ea typeface="Arial"/>
                <a:cs typeface="Arial"/>
                <a:sym typeface="Arial"/>
              </a:rPr>
            </a:br>
            <a:r>
              <a:rPr lang="en" sz="1100">
                <a:latin typeface="Arial"/>
                <a:ea typeface="Arial"/>
                <a:cs typeface="Arial"/>
                <a:sym typeface="Arial"/>
              </a:rPr>
              <a:t>       </a:t>
            </a:r>
            <a:endParaRPr/>
          </a:p>
          <a:p>
            <a:pPr indent="0" lvl="0" marL="0" rtl="0" algn="l">
              <a:spcBef>
                <a:spcPts val="600"/>
              </a:spcBef>
              <a:spcAft>
                <a:spcPts val="0"/>
              </a:spcAft>
              <a:buNone/>
            </a:pPr>
            <a:r>
              <a:rPr lang="en"/>
              <a:t>All three notations create an array, which we saw on the last slide comprises:</a:t>
            </a:r>
            <a:endParaRPr/>
          </a:p>
          <a:p>
            <a:pPr indent="-355600" lvl="0" marL="457200" rtl="0" algn="l">
              <a:spcBef>
                <a:spcPts val="600"/>
              </a:spcBef>
              <a:spcAft>
                <a:spcPts val="0"/>
              </a:spcAft>
              <a:buSzPts val="2000"/>
              <a:buChar char="●"/>
            </a:pPr>
            <a:r>
              <a:rPr lang="en"/>
              <a:t>A </a:t>
            </a:r>
            <a:r>
              <a:rPr b="1" lang="en"/>
              <a:t>length</a:t>
            </a:r>
            <a:r>
              <a:rPr lang="en"/>
              <a:t> field.</a:t>
            </a:r>
            <a:endParaRPr/>
          </a:p>
          <a:p>
            <a:pPr indent="-355600" lvl="0" marL="457200" rtl="0" algn="l">
              <a:spcBef>
                <a:spcPts val="0"/>
              </a:spcBef>
              <a:spcAft>
                <a:spcPts val="0"/>
              </a:spcAft>
              <a:buSzPts val="2000"/>
              <a:buChar char="●"/>
            </a:pPr>
            <a:r>
              <a:rPr lang="en"/>
              <a:t>A sequence of </a:t>
            </a:r>
            <a:r>
              <a:rPr b="1" lang="en"/>
              <a:t>N boxes</a:t>
            </a:r>
            <a:r>
              <a:rPr lang="en"/>
              <a:t>, where </a:t>
            </a:r>
            <a:r>
              <a:rPr b="1" lang="en"/>
              <a:t>N</a:t>
            </a:r>
            <a:r>
              <a:rPr lang="en"/>
              <a:t> = </a:t>
            </a:r>
            <a:r>
              <a:rPr b="1" lang="en"/>
              <a:t>length</a:t>
            </a:r>
            <a:r>
              <a:rPr lang="en"/>
              <a:t>.</a:t>
            </a:r>
            <a:br>
              <a:rPr lang="en"/>
            </a:br>
            <a:endParaRPr/>
          </a:p>
        </p:txBody>
      </p:sp>
      <p:cxnSp>
        <p:nvCxnSpPr>
          <p:cNvPr id="784" name="Google Shape;784;p34"/>
          <p:cNvCxnSpPr/>
          <p:nvPr/>
        </p:nvCxnSpPr>
        <p:spPr>
          <a:xfrm flipH="1">
            <a:off x="5262900" y="2370725"/>
            <a:ext cx="775200" cy="223800"/>
          </a:xfrm>
          <a:prstGeom prst="straightConnector1">
            <a:avLst/>
          </a:prstGeom>
          <a:noFill/>
          <a:ln cap="flat" cmpd="sng" w="19050">
            <a:solidFill>
              <a:srgbClr val="BE0712"/>
            </a:solidFill>
            <a:prstDash val="solid"/>
            <a:round/>
            <a:headEnd len="med" w="med" type="none"/>
            <a:tailEnd len="med" w="med" type="triangle"/>
          </a:ln>
        </p:spPr>
      </p:cxnSp>
      <p:sp>
        <p:nvSpPr>
          <p:cNvPr id="785" name="Google Shape;785;p34"/>
          <p:cNvSpPr txBox="1"/>
          <p:nvPr/>
        </p:nvSpPr>
        <p:spPr>
          <a:xfrm>
            <a:off x="6023200" y="2123925"/>
            <a:ext cx="27432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Can omit the </a:t>
            </a:r>
            <a:r>
              <a:rPr b="1" lang="en">
                <a:solidFill>
                  <a:srgbClr val="AA22FF"/>
                </a:solidFill>
                <a:latin typeface="Consolas"/>
                <a:ea typeface="Consolas"/>
                <a:cs typeface="Consolas"/>
                <a:sym typeface="Consolas"/>
              </a:rPr>
              <a:t>new</a:t>
            </a:r>
            <a:r>
              <a:rPr lang="en">
                <a:solidFill>
                  <a:srgbClr val="BE0712"/>
                </a:solidFill>
              </a:rPr>
              <a:t> if you are also declaring a variable.</a:t>
            </a:r>
            <a:endParaRPr>
              <a:solidFill>
                <a:srgbClr val="BE0712"/>
              </a:solidFill>
            </a:endParaRPr>
          </a:p>
        </p:txBody>
      </p:sp>
      <p:sp>
        <p:nvSpPr>
          <p:cNvPr id="786" name="Google Shape;786;p34"/>
          <p:cNvSpPr txBox="1"/>
          <p:nvPr/>
        </p:nvSpPr>
        <p:spPr>
          <a:xfrm>
            <a:off x="4019700" y="1460275"/>
            <a:ext cx="50730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Creates array containing 3 int boxes (32 x 3 = 96 bits total). Each container gets a default value.</a:t>
            </a:r>
            <a:endParaRPr>
              <a:solidFill>
                <a:srgbClr val="BE0712"/>
              </a:solidFill>
            </a:endParaRPr>
          </a:p>
        </p:txBody>
      </p:sp>
      <p:cxnSp>
        <p:nvCxnSpPr>
          <p:cNvPr id="787" name="Google Shape;787;p34"/>
          <p:cNvCxnSpPr/>
          <p:nvPr/>
        </p:nvCxnSpPr>
        <p:spPr>
          <a:xfrm flipH="1">
            <a:off x="3041500" y="1729675"/>
            <a:ext cx="924300" cy="238500"/>
          </a:xfrm>
          <a:prstGeom prst="straightConnector1">
            <a:avLst/>
          </a:prstGeom>
          <a:noFill/>
          <a:ln cap="flat" cmpd="sng" w="19050">
            <a:solidFill>
              <a:srgbClr val="BE0712"/>
            </a:solidFill>
            <a:prstDash val="solid"/>
            <a:round/>
            <a:headEnd len="med" w="med" type="none"/>
            <a:tailEnd len="med" w="med" type="triangle"/>
          </a:ln>
        </p:spPr>
      </p:cxnSp>
      <p:sp>
        <p:nvSpPr>
          <p:cNvPr id="788" name="Google Shape;788;p34"/>
          <p:cNvSpPr txBox="1"/>
          <p:nvPr/>
        </p:nvSpPr>
        <p:spPr>
          <a:xfrm>
            <a:off x="4710925" y="4495800"/>
            <a:ext cx="41148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As an aside: In Oracle’s implementation of Java, all Java objects also have some overhead. Total size of an array=192 + KN bits, where K is the number of bits per item (Sedgewick/Wayne pg. 201 for more)</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http://goo.gl/tFyMEJ</a:t>
            </a:r>
            <a:endParaRPr/>
          </a:p>
        </p:txBody>
      </p:sp>
      <p:sp>
        <p:nvSpPr>
          <p:cNvPr id="794" name="Google Shape;794;p35"/>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x.length;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Basics: </a:t>
            </a:r>
            <a:r>
              <a:rPr lang="en" u="sng">
                <a:solidFill>
                  <a:schemeClr val="hlink"/>
                </a:solidFill>
                <a:hlinkClick r:id="rId3"/>
              </a:rPr>
              <a:t>https://goo.gl/gzAuBa</a:t>
            </a:r>
            <a:endParaRPr/>
          </a:p>
        </p:txBody>
      </p:sp>
      <p:sp>
        <p:nvSpPr>
          <p:cNvPr id="800" name="Google Shape;800;p36"/>
          <p:cNvSpPr txBox="1"/>
          <p:nvPr/>
        </p:nvSpPr>
        <p:spPr>
          <a:xfrm>
            <a:off x="453925" y="697050"/>
            <a:ext cx="4441200" cy="4380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null;</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y;</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3, 4, 5};</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x;</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 2, 5, 4, 99};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y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[0];</a:t>
            </a:r>
            <a:endParaRPr sz="1700">
              <a:solidFill>
                <a:schemeClr val="dk1"/>
              </a:solidFill>
              <a:highlight>
                <a:srgbClr val="EFEFEF"/>
              </a:highlight>
              <a:latin typeface="Consolas"/>
              <a:ea typeface="Consolas"/>
              <a:cs typeface="Consolas"/>
              <a:sym typeface="Consolas"/>
            </a:endParaRPr>
          </a:p>
          <a:p>
            <a:pPr indent="0" lvl="0" marL="0" rtl="0" algn="l">
              <a:lnSpc>
                <a:spcPct val="115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xL = </a:t>
            </a:r>
            <a:r>
              <a:rPr lang="en" sz="1900">
                <a:solidFill>
                  <a:schemeClr val="dk1"/>
                </a:solidFill>
                <a:highlight>
                  <a:srgbClr val="EFEFEF"/>
                </a:highlight>
                <a:latin typeface="Consolas"/>
                <a:ea typeface="Consolas"/>
                <a:cs typeface="Consolas"/>
                <a:sym typeface="Consolas"/>
              </a:rPr>
              <a:t>x</a:t>
            </a:r>
            <a:r>
              <a:rPr lang="en" sz="1900">
                <a:solidFill>
                  <a:schemeClr val="dk1"/>
                </a:solidFill>
                <a:highlight>
                  <a:srgbClr val="EFEFEF"/>
                </a:highlight>
                <a:latin typeface="Consolas"/>
                <a:ea typeface="Consolas"/>
                <a:cs typeface="Consolas"/>
                <a:sym typeface="Consolas"/>
              </a:rPr>
              <a:t>.length;</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String[] s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String[6];</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s[4] = </a:t>
            </a:r>
            <a:r>
              <a:rPr lang="en" sz="1700">
                <a:solidFill>
                  <a:srgbClr val="BD8D8B"/>
                </a:solidFill>
                <a:highlight>
                  <a:srgbClr val="EFEFEF"/>
                </a:highlight>
                <a:latin typeface="Consolas"/>
                <a:ea typeface="Consolas"/>
                <a:cs typeface="Consolas"/>
                <a:sym typeface="Consolas"/>
              </a:rPr>
              <a:t>"ketchup"</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s[x[3] - x[1]] = </a:t>
            </a:r>
            <a:r>
              <a:rPr lang="en" sz="1700">
                <a:solidFill>
                  <a:srgbClr val="BD8D8B"/>
                </a:solidFill>
                <a:highlight>
                  <a:srgbClr val="EFEFEF"/>
                </a:highlight>
                <a:latin typeface="Consolas"/>
                <a:ea typeface="Consolas"/>
                <a:cs typeface="Consolas"/>
                <a:sym typeface="Consolas"/>
              </a:rPr>
              <a:t>"muffins"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b = {9, 10, 11};</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System.arraycopy(b, 0, x, 3, 2);</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endParaRPr>
          </a:p>
        </p:txBody>
      </p:sp>
      <p:pic>
        <p:nvPicPr>
          <p:cNvPr id="801" name="Google Shape;801;p36"/>
          <p:cNvPicPr preferRelativeResize="0"/>
          <p:nvPr/>
        </p:nvPicPr>
        <p:blipFill>
          <a:blip r:embed="rId4">
            <a:alphaModFix/>
          </a:blip>
          <a:stretch>
            <a:fillRect/>
          </a:stretch>
        </p:blipFill>
        <p:spPr>
          <a:xfrm>
            <a:off x="5068375" y="677450"/>
            <a:ext cx="3912625" cy="416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Note on </a:t>
            </a:r>
            <a:r>
              <a:rPr lang="en"/>
              <a:t>Invariants</a:t>
            </a:r>
            <a:endParaRPr/>
          </a:p>
        </p:txBody>
      </p:sp>
      <p:sp>
        <p:nvSpPr>
          <p:cNvPr id="69" name="Google Shape;69;p10"/>
          <p:cNvSpPr txBox="1"/>
          <p:nvPr>
            <p:ph idx="1" type="body"/>
          </p:nvPr>
        </p:nvSpPr>
        <p:spPr>
          <a:xfrm>
            <a:off x="243000" y="556500"/>
            <a:ext cx="8691300" cy="4429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invariant is a condition that is guaranteed to be true during code execution (assuming there are no bugs in your code).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 </a:t>
            </a:r>
            <a:r>
              <a:rPr lang="en">
                <a:latin typeface="Consolas"/>
                <a:ea typeface="Consolas"/>
                <a:cs typeface="Consolas"/>
                <a:sym typeface="Consolas"/>
              </a:rPr>
              <a:t>SLList</a:t>
            </a:r>
            <a:r>
              <a:rPr lang="en"/>
              <a:t> with a sentinel node has at least the following invariants:</a:t>
            </a:r>
            <a:endParaRPr/>
          </a:p>
          <a:p>
            <a:pPr indent="-355600" lvl="0" marL="457200" rtl="0" algn="l">
              <a:spcBef>
                <a:spcPts val="600"/>
              </a:spcBef>
              <a:spcAft>
                <a:spcPts val="0"/>
              </a:spcAft>
              <a:buSzPts val="2000"/>
              <a:buChar char="●"/>
            </a:pPr>
            <a:r>
              <a:rPr lang="en"/>
              <a:t>The </a:t>
            </a:r>
            <a:r>
              <a:rPr lang="en">
                <a:latin typeface="Consolas"/>
                <a:ea typeface="Consolas"/>
                <a:cs typeface="Consolas"/>
                <a:sym typeface="Consolas"/>
              </a:rPr>
              <a:t>sentinel</a:t>
            </a:r>
            <a:r>
              <a:rPr lang="en"/>
              <a:t> reference always points to a sentinel node.</a:t>
            </a:r>
            <a:endParaRPr/>
          </a:p>
          <a:p>
            <a:pPr indent="-355600" lvl="0" marL="457200" rtl="0" algn="l">
              <a:spcBef>
                <a:spcPts val="0"/>
              </a:spcBef>
              <a:spcAft>
                <a:spcPts val="0"/>
              </a:spcAft>
              <a:buSzPts val="2000"/>
              <a:buChar char="●"/>
            </a:pPr>
            <a:r>
              <a:rPr lang="en"/>
              <a:t>The first node (if it exists), is always at </a:t>
            </a:r>
            <a:r>
              <a:rPr lang="en">
                <a:latin typeface="Consolas"/>
                <a:ea typeface="Consolas"/>
                <a:cs typeface="Consolas"/>
                <a:sym typeface="Consolas"/>
              </a:rPr>
              <a:t>sentinel.next</a:t>
            </a:r>
            <a:r>
              <a:rPr lang="en"/>
              <a:t>.</a:t>
            </a:r>
            <a:endParaRPr/>
          </a:p>
          <a:p>
            <a:pPr indent="-355600" lvl="0" marL="457200" rtl="0" algn="l">
              <a:spcBef>
                <a:spcPts val="0"/>
              </a:spcBef>
              <a:spcAft>
                <a:spcPts val="0"/>
              </a:spcAft>
              <a:buSzPts val="2000"/>
              <a:buChar char="●"/>
            </a:pPr>
            <a:r>
              <a:rPr lang="en"/>
              <a:t>The </a:t>
            </a:r>
            <a:r>
              <a:rPr lang="en">
                <a:latin typeface="Consolas"/>
                <a:ea typeface="Consolas"/>
                <a:cs typeface="Consolas"/>
                <a:sym typeface="Consolas"/>
              </a:rPr>
              <a:t>size</a:t>
            </a:r>
            <a:r>
              <a:rPr lang="en"/>
              <a:t> variable is always the total number of items that have been added.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Invariants make it easier to reason about code:</a:t>
            </a:r>
            <a:endParaRPr/>
          </a:p>
          <a:p>
            <a:pPr indent="-355600" lvl="0" marL="457200" rtl="0" algn="l">
              <a:spcBef>
                <a:spcPts val="600"/>
              </a:spcBef>
              <a:spcAft>
                <a:spcPts val="0"/>
              </a:spcAft>
              <a:buSzPts val="2000"/>
              <a:buChar char="●"/>
            </a:pPr>
            <a:r>
              <a:rPr lang="en"/>
              <a:t>Can assume they are true to simplify code (e.g. </a:t>
            </a:r>
            <a:r>
              <a:rPr lang="en">
                <a:latin typeface="Consolas"/>
                <a:ea typeface="Consolas"/>
                <a:cs typeface="Consolas"/>
                <a:sym typeface="Consolas"/>
              </a:rPr>
              <a:t>addLast</a:t>
            </a:r>
            <a:r>
              <a:rPr lang="en"/>
              <a:t> doesn’t need to worry about nulls).</a:t>
            </a:r>
            <a:endParaRPr/>
          </a:p>
          <a:p>
            <a:pPr indent="-355600" lvl="0" marL="457200" rtl="0" algn="l">
              <a:spcBef>
                <a:spcPts val="0"/>
              </a:spcBef>
              <a:spcAft>
                <a:spcPts val="0"/>
              </a:spcAft>
              <a:buSzPts val="2000"/>
              <a:buChar char="●"/>
            </a:pPr>
            <a:r>
              <a:rPr lang="en"/>
              <a:t>All methods should be written assuming the first real value is in sentinel.next.</a:t>
            </a:r>
            <a:endParaRPr/>
          </a:p>
          <a:p>
            <a:pPr indent="-355600" lvl="0" marL="457200" rtl="0" algn="l">
              <a:spcBef>
                <a:spcPts val="0"/>
              </a:spcBef>
              <a:spcAft>
                <a:spcPts val="0"/>
              </a:spcAft>
              <a:buSzPts val="2000"/>
              <a:buChar char="●"/>
            </a:pPr>
            <a:r>
              <a:rPr lang="en"/>
              <a:t>Must ensure that methods preserve invariants.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Arraycopy</a:t>
            </a:r>
            <a:endParaRPr/>
          </a:p>
        </p:txBody>
      </p:sp>
      <p:sp>
        <p:nvSpPr>
          <p:cNvPr id="807" name="Google Shape;807;p37"/>
          <p:cNvSpPr txBox="1"/>
          <p:nvPr>
            <p:ph idx="1" type="body"/>
          </p:nvPr>
        </p:nvSpPr>
        <p:spPr>
          <a:xfrm>
            <a:off x="243000" y="556500"/>
            <a:ext cx="87435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Two ways to copy arrays:</a:t>
            </a:r>
            <a:endParaRPr/>
          </a:p>
          <a:p>
            <a:pPr indent="-355600" lvl="0" marL="457200" rtl="0" algn="l">
              <a:spcBef>
                <a:spcPts val="600"/>
              </a:spcBef>
              <a:spcAft>
                <a:spcPts val="0"/>
              </a:spcAft>
              <a:buSzPts val="2000"/>
              <a:buChar char="●"/>
            </a:pPr>
            <a:r>
              <a:rPr lang="en"/>
              <a:t>Item by item using a loop.</a:t>
            </a:r>
            <a:endParaRPr/>
          </a:p>
          <a:p>
            <a:pPr indent="-355600" lvl="0" marL="457200" rtl="0" algn="l">
              <a:spcBef>
                <a:spcPts val="0"/>
              </a:spcBef>
              <a:spcAft>
                <a:spcPts val="0"/>
              </a:spcAft>
              <a:buSzPts val="2000"/>
              <a:buChar char="●"/>
            </a:pPr>
            <a:r>
              <a:rPr lang="en"/>
              <a:t>Using arraycopy. Takes 5 parameters:</a:t>
            </a:r>
            <a:endParaRPr/>
          </a:p>
          <a:p>
            <a:pPr indent="-355600" lvl="1" marL="914400" rtl="0" algn="l">
              <a:spcBef>
                <a:spcPts val="0"/>
              </a:spcBef>
              <a:spcAft>
                <a:spcPts val="0"/>
              </a:spcAft>
              <a:buSzPts val="2000"/>
              <a:buChar char="○"/>
            </a:pPr>
            <a:r>
              <a:rPr lang="en"/>
              <a:t>Source array</a:t>
            </a:r>
            <a:endParaRPr/>
          </a:p>
          <a:p>
            <a:pPr indent="-355600" lvl="1" marL="914400" rtl="0" algn="l">
              <a:spcBef>
                <a:spcPts val="0"/>
              </a:spcBef>
              <a:spcAft>
                <a:spcPts val="0"/>
              </a:spcAft>
              <a:buSzPts val="2000"/>
              <a:buChar char="○"/>
            </a:pPr>
            <a:r>
              <a:rPr lang="en"/>
              <a:t>Start position in source</a:t>
            </a:r>
            <a:endParaRPr/>
          </a:p>
          <a:p>
            <a:pPr indent="-355600" lvl="1" marL="914400" rtl="0" algn="l">
              <a:spcBef>
                <a:spcPts val="0"/>
              </a:spcBef>
              <a:spcAft>
                <a:spcPts val="0"/>
              </a:spcAft>
              <a:buSzPts val="2000"/>
              <a:buChar char="○"/>
            </a:pPr>
            <a:r>
              <a:rPr lang="en"/>
              <a:t>Target array</a:t>
            </a:r>
            <a:endParaRPr/>
          </a:p>
          <a:p>
            <a:pPr indent="-355600" lvl="1" marL="914400" rtl="0" algn="l">
              <a:spcBef>
                <a:spcPts val="0"/>
              </a:spcBef>
              <a:spcAft>
                <a:spcPts val="0"/>
              </a:spcAft>
              <a:buSzPts val="2000"/>
              <a:buChar char="○"/>
            </a:pPr>
            <a:r>
              <a:rPr lang="en"/>
              <a:t>Start position in target</a:t>
            </a:r>
            <a:endParaRPr/>
          </a:p>
          <a:p>
            <a:pPr indent="-355600" lvl="1" marL="914400" rtl="0" algn="l">
              <a:spcBef>
                <a:spcPts val="0"/>
              </a:spcBef>
              <a:spcAft>
                <a:spcPts val="0"/>
              </a:spcAft>
              <a:buSzPts val="2000"/>
              <a:buChar char="○"/>
            </a:pPr>
            <a:r>
              <a:rPr lang="en"/>
              <a:t>Number to copy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arraycopy is (likely to be) faster, particularly for large arrays. More compact code.</a:t>
            </a:r>
            <a:endParaRPr/>
          </a:p>
          <a:p>
            <a:pPr indent="-355600" lvl="0" marL="457200" rtl="0" algn="l">
              <a:spcBef>
                <a:spcPts val="600"/>
              </a:spcBef>
              <a:spcAft>
                <a:spcPts val="0"/>
              </a:spcAft>
              <a:buSzPts val="2000"/>
              <a:buChar char="●"/>
            </a:pPr>
            <a:r>
              <a:rPr lang="en"/>
              <a:t>Code is (arguably) harder to read.</a:t>
            </a:r>
            <a:br>
              <a:rPr lang="en"/>
            </a:br>
            <a:endParaRPr/>
          </a:p>
        </p:txBody>
      </p:sp>
      <p:sp>
        <p:nvSpPr>
          <p:cNvPr id="808" name="Google Shape;808;p37"/>
          <p:cNvSpPr txBox="1"/>
          <p:nvPr/>
        </p:nvSpPr>
        <p:spPr>
          <a:xfrm>
            <a:off x="4309250" y="2151275"/>
            <a:ext cx="4849200" cy="495300"/>
          </a:xfrm>
          <a:prstGeom prst="rect">
            <a:avLst/>
          </a:prstGeom>
          <a:noFill/>
          <a:ln>
            <a:noFill/>
          </a:ln>
        </p:spPr>
        <p:txBody>
          <a:bodyPr anchorCtr="0" anchor="ctr" bIns="91425" lIns="91425" spcFirstLastPara="1" rIns="91425" wrap="square" tIns="91425">
            <a:noAutofit/>
          </a:bodyPr>
          <a:lstStyle/>
          <a:p>
            <a:pPr indent="0" lvl="0" marL="0" rtl="0" algn="l">
              <a:lnSpc>
                <a:spcPct val="110795"/>
              </a:lnSpc>
              <a:spcBef>
                <a:spcPts val="0"/>
              </a:spcBef>
              <a:spcAft>
                <a:spcPts val="0"/>
              </a:spcAft>
              <a:buNone/>
            </a:pPr>
            <a:r>
              <a:rPr lang="en" sz="2000">
                <a:solidFill>
                  <a:schemeClr val="dk1"/>
                </a:solidFill>
                <a:latin typeface="Consolas"/>
                <a:ea typeface="Consolas"/>
                <a:cs typeface="Consolas"/>
                <a:sym typeface="Consolas"/>
              </a:rPr>
              <a:t>System</a:t>
            </a:r>
            <a:r>
              <a:rPr lang="en" sz="2000">
                <a:solidFill>
                  <a:schemeClr val="dk2"/>
                </a:solidFill>
                <a:latin typeface="Consolas"/>
                <a:ea typeface="Consolas"/>
                <a:cs typeface="Consolas"/>
                <a:sym typeface="Consolas"/>
              </a:rPr>
              <a:t>.</a:t>
            </a:r>
            <a:r>
              <a:rPr lang="en" sz="2000">
                <a:solidFill>
                  <a:srgbClr val="BB4444"/>
                </a:solidFill>
                <a:latin typeface="Consolas"/>
                <a:ea typeface="Consolas"/>
                <a:cs typeface="Consolas"/>
                <a:sym typeface="Consolas"/>
              </a:rPr>
              <a:t>arraycopy</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b</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0,</a:t>
            </a:r>
            <a:r>
              <a:rPr lang="en" sz="2000">
                <a:solidFill>
                  <a:schemeClr val="dk1"/>
                </a:solidFill>
                <a:latin typeface="Consolas"/>
                <a:ea typeface="Consolas"/>
                <a:cs typeface="Consolas"/>
                <a:sym typeface="Consolas"/>
              </a:rPr>
              <a:t> x</a:t>
            </a:r>
            <a:r>
              <a:rPr lang="en" sz="2000">
                <a:solidFill>
                  <a:schemeClr val="dk2"/>
                </a:solidFill>
                <a:latin typeface="Consolas"/>
                <a:ea typeface="Consolas"/>
                <a:cs typeface="Consolas"/>
                <a:sym typeface="Consolas"/>
              </a:rPr>
              <a:t>,</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3,</a:t>
            </a:r>
            <a:r>
              <a:rPr lang="en" sz="2000">
                <a:solidFill>
                  <a:schemeClr val="dk1"/>
                </a:solidFill>
                <a:latin typeface="Consolas"/>
                <a:ea typeface="Consolas"/>
                <a:cs typeface="Consolas"/>
                <a:sym typeface="Consolas"/>
              </a:rPr>
              <a:t> </a:t>
            </a:r>
            <a:r>
              <a:rPr lang="en" sz="2000">
                <a:solidFill>
                  <a:schemeClr val="dk2"/>
                </a:solidFill>
                <a:latin typeface="Consolas"/>
                <a:ea typeface="Consolas"/>
                <a:cs typeface="Consolas"/>
                <a:sym typeface="Consolas"/>
              </a:rPr>
              <a:t>2);</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t/>
            </a:r>
            <a:endParaRPr sz="2000">
              <a:solidFill>
                <a:schemeClr val="dk2"/>
              </a:solidFill>
              <a:latin typeface="Consolas"/>
              <a:ea typeface="Consolas"/>
              <a:cs typeface="Consolas"/>
              <a:sym typeface="Consolas"/>
            </a:endParaRPr>
          </a:p>
          <a:p>
            <a:pPr indent="0" lvl="0" marL="0" rtl="0" algn="l">
              <a:lnSpc>
                <a:spcPct val="110795"/>
              </a:lnSpc>
              <a:spcBef>
                <a:spcPts val="0"/>
              </a:spcBef>
              <a:spcAft>
                <a:spcPts val="0"/>
              </a:spcAft>
              <a:buNone/>
            </a:pPr>
            <a:r>
              <a:rPr lang="en" sz="2000">
                <a:latin typeface="Consolas"/>
                <a:ea typeface="Consolas"/>
                <a:cs typeface="Consolas"/>
                <a:sym typeface="Consolas"/>
              </a:rPr>
              <a:t>(In Python): x[3:5] = b[0:2]</a:t>
            </a:r>
            <a:endParaRPr sz="20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12" name="Shape 812"/>
        <p:cNvGrpSpPr/>
        <p:nvPr/>
      </p:nvGrpSpPr>
      <p:grpSpPr>
        <a:xfrm>
          <a:off x="0" y="0"/>
          <a:ext cx="0" cy="0"/>
          <a:chOff x="0" y="0"/>
          <a:chExt cx="0" cy="0"/>
        </a:xfrm>
      </p:grpSpPr>
      <p:sp>
        <p:nvSpPr>
          <p:cNvPr id="813" name="Google Shape;813;p38"/>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2D Arrays</a:t>
            </a:r>
            <a:endParaRPr sz="4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9"/>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19" name="Google Shape;819;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of Array Addresses (</a:t>
            </a:r>
            <a:r>
              <a:rPr lang="en" u="sng">
                <a:solidFill>
                  <a:schemeClr val="hlink"/>
                </a:solidFill>
                <a:hlinkClick r:id="rId3"/>
              </a:rPr>
              <a:t>http://goo.gl/VS4cOK</a:t>
            </a:r>
            <a:r>
              <a:rPr lang="en"/>
              <a:t>)</a:t>
            </a:r>
            <a:endParaRPr/>
          </a:p>
        </p:txBody>
      </p:sp>
      <p:sp>
        <p:nvSpPr>
          <p:cNvPr id="820" name="Google Shape;820;p39"/>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libri"/>
              <a:buChar char="●"/>
            </a:pPr>
            <a:r>
              <a:rPr lang="en" sz="2000">
                <a:latin typeface="Calibri"/>
                <a:ea typeface="Calibri"/>
                <a:cs typeface="Calibri"/>
                <a:sym typeface="Calibri"/>
              </a:rPr>
              <a:t>Syntax for arrays of arrays can be a bit confounding. You’ll learn through practice (much later).</a:t>
            </a:r>
            <a:endParaRPr sz="2000">
              <a:latin typeface="Calibri"/>
              <a:ea typeface="Calibri"/>
              <a:cs typeface="Calibri"/>
              <a:sym typeface="Calibri"/>
            </a:endParaRPr>
          </a:p>
        </p:txBody>
      </p:sp>
      <p:pic>
        <p:nvPicPr>
          <p:cNvPr id="821" name="Google Shape;821;p39"/>
          <p:cNvPicPr preferRelativeResize="0"/>
          <p:nvPr/>
        </p:nvPicPr>
        <p:blipFill>
          <a:blip r:embed="rId4">
            <a:alphaModFix/>
          </a:blip>
          <a:stretch>
            <a:fillRect/>
          </a:stretch>
        </p:blipFill>
        <p:spPr>
          <a:xfrm>
            <a:off x="6887200" y="750050"/>
            <a:ext cx="2180600" cy="2872850"/>
          </a:xfrm>
          <a:prstGeom prst="rect">
            <a:avLst/>
          </a:prstGeom>
          <a:noFill/>
          <a:ln>
            <a:noFill/>
          </a:ln>
        </p:spPr>
      </p:pic>
      <p:sp>
        <p:nvSpPr>
          <p:cNvPr id="822" name="Google Shape;822;p39"/>
          <p:cNvSpPr txBox="1"/>
          <p:nvPr/>
        </p:nvSpPr>
        <p:spPr>
          <a:xfrm>
            <a:off x="3626100" y="362617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9"/>
          <p:cNvSpPr txBox="1"/>
          <p:nvPr/>
        </p:nvSpPr>
        <p:spPr>
          <a:xfrm>
            <a:off x="6842975" y="868925"/>
            <a:ext cx="248400" cy="1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824" name="Google Shape;824;p39"/>
          <p:cNvCxnSpPr>
            <a:endCxn id="823" idx="1"/>
          </p:cNvCxnSpPr>
          <p:nvPr/>
        </p:nvCxnSpPr>
        <p:spPr>
          <a:xfrm flipH="1" rot="10800000">
            <a:off x="2825075" y="922175"/>
            <a:ext cx="4017900" cy="2672400"/>
          </a:xfrm>
          <a:prstGeom prst="curvedConnector3">
            <a:avLst>
              <a:gd fmla="val 50000"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40"/>
          <p:cNvSpPr txBox="1"/>
          <p:nvPr/>
        </p:nvSpPr>
        <p:spPr>
          <a:xfrm>
            <a:off x="369225" y="661000"/>
            <a:ext cx="5933400" cy="3714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pascalsTriangle;</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rowZero = pascalsTriangle[0];</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pascalsTriangle[0]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pascalsTriangle[1]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pascalsTriangle[2]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2,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pascalsTriangle[3]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3, 3,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rowTwo = pascalsTriangle[2];</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rowTwo[1] = -5;</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matrix;</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matrix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[4][4];</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 pascalAgain = </a:t>
            </a:r>
            <a:r>
              <a:rPr b="1" lang="en">
                <a:solidFill>
                  <a:srgbClr val="9C20EE"/>
                </a:solidFill>
                <a:highlight>
                  <a:srgbClr val="EFEFEF"/>
                </a:highlight>
                <a:latin typeface="Consolas"/>
                <a:ea typeface="Consolas"/>
                <a:cs typeface="Consolas"/>
                <a:sym typeface="Consolas"/>
              </a:rPr>
              <a:t>new</a:t>
            </a:r>
            <a:r>
              <a:rPr lang="en">
                <a:solidFill>
                  <a:schemeClr val="dk1"/>
                </a:solidFill>
                <a:highlight>
                  <a:srgbClr val="EFEFEF"/>
                </a:highlight>
                <a:latin typeface="Consolas"/>
                <a:ea typeface="Consolas"/>
                <a:cs typeface="Consolas"/>
                <a:sym typeface="Consolas"/>
              </a:rPr>
              <a:t> </a:t>
            </a:r>
            <a:r>
              <a:rPr lang="en">
                <a:solidFill>
                  <a:srgbClr val="208920"/>
                </a:solidFill>
                <a:highlight>
                  <a:srgbClr val="EFEFEF"/>
                </a:highlight>
                <a:latin typeface="Consolas"/>
                <a:ea typeface="Consolas"/>
                <a:cs typeface="Consolas"/>
                <a:sym typeface="Consolas"/>
              </a:rPr>
              <a:t>int</a:t>
            </a:r>
            <a:r>
              <a:rPr lang="en">
                <a:solidFill>
                  <a:schemeClr val="dk1"/>
                </a:solidFill>
                <a:highlight>
                  <a:srgbClr val="EFEFEF"/>
                </a:highlight>
                <a:latin typeface="Consolas"/>
                <a:ea typeface="Consolas"/>
                <a:cs typeface="Consolas"/>
                <a:sym typeface="Consolas"/>
              </a:rPr>
              <a:t>[][]{{1}, {1, 1},</a:t>
            </a:r>
            <a:endParaRPr>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chemeClr val="dk1"/>
                </a:solidFill>
                <a:highlight>
                  <a:srgbClr val="EFEFEF"/>
                </a:highlight>
                <a:latin typeface="Consolas"/>
                <a:ea typeface="Consolas"/>
                <a:cs typeface="Consolas"/>
                <a:sym typeface="Consolas"/>
              </a:rPr>
              <a:t>                              	{1, 2, 1}, {1, 3, 3, 1}};</a:t>
            </a:r>
            <a:endParaRPr>
              <a:highlight>
                <a:srgbClr val="EFEFEF"/>
              </a:highlight>
              <a:latin typeface="Consolas"/>
              <a:ea typeface="Consolas"/>
              <a:cs typeface="Consolas"/>
              <a:sym typeface="Consolas"/>
            </a:endParaRPr>
          </a:p>
        </p:txBody>
      </p:sp>
      <p:sp>
        <p:nvSpPr>
          <p:cNvPr id="830" name="Google Shape;830;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 Boxes Can Contain References to Arrays!</a:t>
            </a:r>
            <a:endParaRPr/>
          </a:p>
        </p:txBody>
      </p:sp>
      <p:sp>
        <p:nvSpPr>
          <p:cNvPr id="831" name="Google Shape;831;p40"/>
          <p:cNvSpPr txBox="1"/>
          <p:nvPr/>
        </p:nvSpPr>
        <p:spPr>
          <a:xfrm>
            <a:off x="176075" y="4312075"/>
            <a:ext cx="7686900" cy="495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Syntax for arrays of arrays can be a bit confounding. You’ll learn through practice (much later).</a:t>
            </a:r>
            <a:endParaRPr sz="2000">
              <a:latin typeface="Calibri"/>
              <a:ea typeface="Calibri"/>
              <a:cs typeface="Calibri"/>
              <a:sym typeface="Calibri"/>
            </a:endParaRPr>
          </a:p>
        </p:txBody>
      </p:sp>
      <p:cxnSp>
        <p:nvCxnSpPr>
          <p:cNvPr id="832" name="Google Shape;832;p40"/>
          <p:cNvCxnSpPr/>
          <p:nvPr/>
        </p:nvCxnSpPr>
        <p:spPr>
          <a:xfrm rot="10800000">
            <a:off x="2902400" y="865803"/>
            <a:ext cx="3541800" cy="0"/>
          </a:xfrm>
          <a:prstGeom prst="straightConnector1">
            <a:avLst/>
          </a:prstGeom>
          <a:noFill/>
          <a:ln cap="flat" cmpd="sng" w="19050">
            <a:solidFill>
              <a:srgbClr val="BB4444"/>
            </a:solidFill>
            <a:prstDash val="solid"/>
            <a:round/>
            <a:headEnd len="med" w="med" type="none"/>
            <a:tailEnd len="med" w="med" type="triangle"/>
          </a:ln>
        </p:spPr>
      </p:cxnSp>
      <p:sp>
        <p:nvSpPr>
          <p:cNvPr id="833" name="Google Shape;833;p40"/>
          <p:cNvSpPr txBox="1"/>
          <p:nvPr/>
        </p:nvSpPr>
        <p:spPr>
          <a:xfrm>
            <a:off x="6496750" y="621025"/>
            <a:ext cx="26313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Array of int array references.</a:t>
            </a:r>
            <a:endParaRPr>
              <a:solidFill>
                <a:srgbClr val="BB4444"/>
              </a:solidFill>
            </a:endParaRPr>
          </a:p>
        </p:txBody>
      </p:sp>
      <p:cxnSp>
        <p:nvCxnSpPr>
          <p:cNvPr id="834" name="Google Shape;834;p40"/>
          <p:cNvCxnSpPr/>
          <p:nvPr/>
        </p:nvCxnSpPr>
        <p:spPr>
          <a:xfrm rot="10800000">
            <a:off x="3604025" y="1066175"/>
            <a:ext cx="2827500" cy="0"/>
          </a:xfrm>
          <a:prstGeom prst="straightConnector1">
            <a:avLst/>
          </a:prstGeom>
          <a:noFill/>
          <a:ln cap="flat" cmpd="sng" w="19050">
            <a:solidFill>
              <a:srgbClr val="BB4444"/>
            </a:solidFill>
            <a:prstDash val="solid"/>
            <a:round/>
            <a:headEnd len="med" w="med" type="none"/>
            <a:tailEnd len="med" w="med" type="triangle"/>
          </a:ln>
        </p:spPr>
      </p:cxnSp>
      <p:sp>
        <p:nvSpPr>
          <p:cNvPr id="835" name="Google Shape;835;p40"/>
          <p:cNvSpPr txBox="1"/>
          <p:nvPr/>
        </p:nvSpPr>
        <p:spPr>
          <a:xfrm>
            <a:off x="6507250" y="857464"/>
            <a:ext cx="22677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four boxes, each can store an int array reference</a:t>
            </a:r>
            <a:endParaRPr>
              <a:solidFill>
                <a:srgbClr val="BB4444"/>
              </a:solidFill>
            </a:endParaRPr>
          </a:p>
        </p:txBody>
      </p:sp>
      <p:cxnSp>
        <p:nvCxnSpPr>
          <p:cNvPr id="836" name="Google Shape;836;p40"/>
          <p:cNvCxnSpPr/>
          <p:nvPr/>
        </p:nvCxnSpPr>
        <p:spPr>
          <a:xfrm rot="10800000">
            <a:off x="4592350" y="2128350"/>
            <a:ext cx="1761900" cy="0"/>
          </a:xfrm>
          <a:prstGeom prst="straightConnector1">
            <a:avLst/>
          </a:prstGeom>
          <a:noFill/>
          <a:ln cap="flat" cmpd="sng" w="19050">
            <a:solidFill>
              <a:srgbClr val="BB4444"/>
            </a:solidFill>
            <a:prstDash val="solid"/>
            <a:round/>
            <a:headEnd len="med" w="med" type="none"/>
            <a:tailEnd len="med" w="med" type="triangle"/>
          </a:ln>
        </p:spPr>
      </p:cxnSp>
      <p:sp>
        <p:nvSpPr>
          <p:cNvPr id="837" name="Google Shape;837;p40"/>
          <p:cNvSpPr txBox="1"/>
          <p:nvPr/>
        </p:nvSpPr>
        <p:spPr>
          <a:xfrm>
            <a:off x="6431075" y="1903256"/>
            <a:ext cx="2631300" cy="12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 a new array with three boxes, storing integers 1, 2, 1, respectively. Store a reference to this array in pascalsTriangle box #2.</a:t>
            </a:r>
            <a:endParaRPr>
              <a:solidFill>
                <a:srgbClr val="BB4444"/>
              </a:solidFill>
            </a:endParaRPr>
          </a:p>
        </p:txBody>
      </p:sp>
      <p:cxnSp>
        <p:nvCxnSpPr>
          <p:cNvPr id="838" name="Google Shape;838;p40"/>
          <p:cNvCxnSpPr/>
          <p:nvPr/>
        </p:nvCxnSpPr>
        <p:spPr>
          <a:xfrm rot="10800000">
            <a:off x="2869962" y="3619648"/>
            <a:ext cx="428400" cy="0"/>
          </a:xfrm>
          <a:prstGeom prst="straightConnector1">
            <a:avLst/>
          </a:prstGeom>
          <a:noFill/>
          <a:ln cap="flat" cmpd="sng" w="19050">
            <a:solidFill>
              <a:srgbClr val="BB4444"/>
            </a:solidFill>
            <a:prstDash val="solid"/>
            <a:round/>
            <a:headEnd len="med" w="med" type="none"/>
            <a:tailEnd len="med" w="med" type="triangle"/>
          </a:ln>
        </p:spPr>
      </p:cxnSp>
      <p:sp>
        <p:nvSpPr>
          <p:cNvPr id="839" name="Google Shape;839;p40"/>
          <p:cNvSpPr txBox="1"/>
          <p:nvPr/>
        </p:nvSpPr>
        <p:spPr>
          <a:xfrm>
            <a:off x="3394270" y="3421423"/>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5 total arrays.</a:t>
            </a:r>
            <a:endParaRPr>
              <a:solidFill>
                <a:srgbClr val="BB4444"/>
              </a:solidFill>
            </a:endParaRPr>
          </a:p>
        </p:txBody>
      </p:sp>
      <p:sp>
        <p:nvSpPr>
          <p:cNvPr id="840" name="Google Shape;840;p40"/>
          <p:cNvSpPr txBox="1"/>
          <p:nvPr/>
        </p:nvSpPr>
        <p:spPr>
          <a:xfrm>
            <a:off x="3390938" y="3207699"/>
            <a:ext cx="43158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B4444"/>
                </a:solidFill>
              </a:rPr>
              <a:t>Creates 1 total array.</a:t>
            </a:r>
            <a:endParaRPr>
              <a:solidFill>
                <a:srgbClr val="BB4444"/>
              </a:solidFill>
            </a:endParaRPr>
          </a:p>
        </p:txBody>
      </p:sp>
      <p:cxnSp>
        <p:nvCxnSpPr>
          <p:cNvPr id="841" name="Google Shape;841;p40"/>
          <p:cNvCxnSpPr/>
          <p:nvPr/>
        </p:nvCxnSpPr>
        <p:spPr>
          <a:xfrm rot="10800000">
            <a:off x="2873199" y="3402873"/>
            <a:ext cx="428400" cy="0"/>
          </a:xfrm>
          <a:prstGeom prst="straightConnector1">
            <a:avLst/>
          </a:prstGeom>
          <a:noFill/>
          <a:ln cap="flat" cmpd="sng" w="19050">
            <a:solidFill>
              <a:srgbClr val="BB4444"/>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D9D2E9"/>
        </a:solidFill>
      </p:bgPr>
    </p:bg>
    <p:spTree>
      <p:nvGrpSpPr>
        <p:cNvPr id="845" name="Shape 845"/>
        <p:cNvGrpSpPr/>
        <p:nvPr/>
      </p:nvGrpSpPr>
      <p:grpSpPr>
        <a:xfrm>
          <a:off x="0" y="0"/>
          <a:ext cx="0" cy="0"/>
          <a:chOff x="0" y="0"/>
          <a:chExt cx="0" cy="0"/>
        </a:xfrm>
      </p:grpSpPr>
      <p:sp>
        <p:nvSpPr>
          <p:cNvPr id="846" name="Google Shape;846;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This Code Do</a:t>
            </a:r>
            <a:r>
              <a:rPr lang="en"/>
              <a:t>? (Bonus Slides Only Exercise)</a:t>
            </a:r>
            <a:endParaRPr>
              <a:solidFill>
                <a:srgbClr val="208920"/>
              </a:solidFill>
            </a:endParaRPr>
          </a:p>
        </p:txBody>
      </p:sp>
      <p:sp>
        <p:nvSpPr>
          <p:cNvPr id="847" name="Google Shape;847;p41"/>
          <p:cNvSpPr txBox="1"/>
          <p:nvPr>
            <p:ph idx="1" type="body"/>
          </p:nvPr>
        </p:nvSpPr>
        <p:spPr>
          <a:xfrm>
            <a:off x="243000" y="556500"/>
            <a:ext cx="8557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will be the value of x[0][0] and w[0][0] when the code shown completes?</a:t>
            </a:r>
            <a:endParaRPr/>
          </a:p>
          <a:p>
            <a:pPr indent="-355600" lvl="0" marL="457200" rtl="0" algn="l">
              <a:spcBef>
                <a:spcPts val="60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x: -1, w: -1</a:t>
            </a:r>
            <a:endParaRPr>
              <a:latin typeface="Consolas"/>
              <a:ea typeface="Consolas"/>
              <a:cs typeface="Consolas"/>
              <a:sym typeface="Consolas"/>
            </a:endParaRPr>
          </a:p>
          <a:p>
            <a:pPr indent="-355600" lvl="0" marL="457200" rtl="0" algn="l">
              <a:spcBef>
                <a:spcPts val="0"/>
              </a:spcBef>
              <a:spcAft>
                <a:spcPts val="0"/>
              </a:spcAft>
              <a:buSzPts val="2000"/>
              <a:buFont typeface="Consolas"/>
              <a:buAutoNum type="alphaUcPeriod"/>
            </a:pPr>
            <a:r>
              <a:rPr lang="en">
                <a:latin typeface="Consolas"/>
                <a:ea typeface="Consolas"/>
                <a:cs typeface="Consolas"/>
                <a:sym typeface="Consolas"/>
              </a:rPr>
              <a:t>Other</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p>
        </p:txBody>
      </p:sp>
      <p:sp>
        <p:nvSpPr>
          <p:cNvPr id="848" name="Google Shape;848;p41"/>
          <p:cNvSpPr txBox="1"/>
          <p:nvPr/>
        </p:nvSpPr>
        <p:spPr>
          <a:xfrm>
            <a:off x="-22500" y="2949450"/>
            <a:ext cx="3184200" cy="14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libri"/>
                <a:ea typeface="Calibri"/>
                <a:cs typeface="Calibri"/>
                <a:sym typeface="Calibri"/>
              </a:rPr>
              <a:t>arraycopy parameters are: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Source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source</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Target array</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Start position in target</a:t>
            </a:r>
            <a:endParaRPr sz="2000">
              <a:latin typeface="Calibri"/>
              <a:ea typeface="Calibri"/>
              <a:cs typeface="Calibri"/>
              <a:sym typeface="Calibri"/>
            </a:endParaRPr>
          </a:p>
          <a:p>
            <a:pPr indent="-355600" lvl="0" marL="457200" rtl="0" algn="l">
              <a:spcBef>
                <a:spcPts val="0"/>
              </a:spcBef>
              <a:spcAft>
                <a:spcPts val="0"/>
              </a:spcAft>
              <a:buSzPts val="2000"/>
              <a:buFont typeface="Calibri"/>
              <a:buAutoNum type="arabicPeriod"/>
            </a:pPr>
            <a:r>
              <a:rPr lang="en" sz="2000">
                <a:latin typeface="Calibri"/>
                <a:ea typeface="Calibri"/>
                <a:cs typeface="Calibri"/>
                <a:sym typeface="Calibri"/>
              </a:rPr>
              <a:t>Number to copy</a:t>
            </a:r>
            <a:endParaRPr sz="2000">
              <a:latin typeface="Calibri"/>
              <a:ea typeface="Calibri"/>
              <a:cs typeface="Calibri"/>
              <a:sym typeface="Calibri"/>
            </a:endParaRPr>
          </a:p>
        </p:txBody>
      </p:sp>
      <p:sp>
        <p:nvSpPr>
          <p:cNvPr id="849" name="Google Shape;849;p41"/>
          <p:cNvSpPr txBox="1"/>
          <p:nvPr/>
        </p:nvSpPr>
        <p:spPr>
          <a:xfrm>
            <a:off x="3250150" y="1148275"/>
            <a:ext cx="5774700" cy="27510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{{1, 2, 3}, {4, 5, 6}, {7, 8, 9}};</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z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 = x[0];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z[0][0] = -z[0][0];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w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[3][3];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System.arraycopy(x[0], 0, w[0], 0, 3);</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w[0][0] = -w[0][0];</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highlight>
                <a:srgbClr val="EFEFEF"/>
              </a:highlight>
              <a:latin typeface="Consolas"/>
              <a:ea typeface="Consolas"/>
              <a:cs typeface="Consolas"/>
              <a:sym typeface="Consolas"/>
            </a:endParaRPr>
          </a:p>
        </p:txBody>
      </p:sp>
      <p:sp>
        <p:nvSpPr>
          <p:cNvPr id="850" name="Google Shape;850;p41"/>
          <p:cNvSpPr txBox="1"/>
          <p:nvPr/>
        </p:nvSpPr>
        <p:spPr>
          <a:xfrm>
            <a:off x="3447600" y="4747250"/>
            <a:ext cx="49314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Answer: </a:t>
            </a:r>
            <a:r>
              <a:rPr lang="en" u="sng">
                <a:solidFill>
                  <a:schemeClr val="hlink"/>
                </a:solidFill>
                <a:hlinkClick r:id="rId3"/>
              </a:rPr>
              <a:t>https://goo.gl/CqrZ7Y</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54" name="Shape 854"/>
        <p:cNvGrpSpPr/>
        <p:nvPr/>
      </p:nvGrpSpPr>
      <p:grpSpPr>
        <a:xfrm>
          <a:off x="0" y="0"/>
          <a:ext cx="0" cy="0"/>
          <a:chOff x="0" y="0"/>
          <a:chExt cx="0" cy="0"/>
        </a:xfrm>
      </p:grpSpPr>
      <p:sp>
        <p:nvSpPr>
          <p:cNvPr id="855" name="Google Shape;855;p42"/>
          <p:cNvSpPr txBox="1"/>
          <p:nvPr>
            <p:ph type="title"/>
          </p:nvPr>
        </p:nvSpPr>
        <p:spPr>
          <a:xfrm>
            <a:off x="928950" y="2054700"/>
            <a:ext cx="7286100" cy="10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Arrays vs. Classes (Bonus Video in Fa 2022)</a:t>
            </a:r>
            <a:endParaRPr sz="4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Arrays and Classes can both be used to organize a bunch of memory boxes.</a:t>
            </a:r>
            <a:endParaRPr/>
          </a:p>
          <a:p>
            <a:pPr indent="-355600" lvl="0" marL="457200" rtl="0" algn="l">
              <a:spcBef>
                <a:spcPts val="600"/>
              </a:spcBef>
              <a:spcAft>
                <a:spcPts val="0"/>
              </a:spcAft>
              <a:buSzPts val="2000"/>
              <a:buChar char="●"/>
            </a:pPr>
            <a:r>
              <a:rPr lang="en"/>
              <a:t>Array boxes are accessed using [] notation.</a:t>
            </a:r>
            <a:endParaRPr/>
          </a:p>
          <a:p>
            <a:pPr indent="-355600" lvl="0" marL="457200" rtl="0" algn="l">
              <a:spcBef>
                <a:spcPts val="0"/>
              </a:spcBef>
              <a:spcAft>
                <a:spcPts val="0"/>
              </a:spcAft>
              <a:buSzPts val="2000"/>
              <a:buChar char="●"/>
            </a:pPr>
            <a:r>
              <a:rPr lang="en"/>
              <a:t>Class boxes are accessed using dot notation.</a:t>
            </a:r>
            <a:endParaRPr/>
          </a:p>
          <a:p>
            <a:pPr indent="-355600" lvl="0" marL="457200" rtl="0" algn="l">
              <a:spcBef>
                <a:spcPts val="0"/>
              </a:spcBef>
              <a:spcAft>
                <a:spcPts val="0"/>
              </a:spcAft>
              <a:buSzPts val="2000"/>
              <a:buChar char="●"/>
            </a:pPr>
            <a:r>
              <a:rPr lang="en"/>
              <a:t>Array boxes must all be of the same type.</a:t>
            </a:r>
            <a:endParaRPr/>
          </a:p>
          <a:p>
            <a:pPr indent="-355600" lvl="0" marL="457200" rtl="0" algn="l">
              <a:spcBef>
                <a:spcPts val="0"/>
              </a:spcBef>
              <a:spcAft>
                <a:spcPts val="0"/>
              </a:spcAft>
              <a:buSzPts val="2000"/>
              <a:buChar char="●"/>
            </a:pPr>
            <a:r>
              <a:rPr lang="en"/>
              <a:t>Class boxes may be of different types.</a:t>
            </a:r>
            <a:endParaRPr/>
          </a:p>
          <a:p>
            <a:pPr indent="-355600" lvl="0" marL="457200" rtl="0" algn="l">
              <a:spcBef>
                <a:spcPts val="0"/>
              </a:spcBef>
              <a:spcAft>
                <a:spcPts val="0"/>
              </a:spcAft>
              <a:buSzPts val="2000"/>
              <a:buChar char="●"/>
            </a:pPr>
            <a:r>
              <a:rPr lang="en"/>
              <a:t>Both have a fixed number of boxes.</a:t>
            </a:r>
            <a:endParaRPr/>
          </a:p>
          <a:p>
            <a:pPr indent="0" lvl="0" marL="0" rtl="0" algn="l">
              <a:spcBef>
                <a:spcPts val="600"/>
              </a:spcBef>
              <a:spcAft>
                <a:spcPts val="0"/>
              </a:spcAft>
              <a:buNone/>
            </a:pPr>
            <a:r>
              <a:t/>
            </a:r>
            <a:endParaRPr/>
          </a:p>
        </p:txBody>
      </p:sp>
      <p:sp>
        <p:nvSpPr>
          <p:cNvPr id="861" name="Google Shape;861;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62" name="Google Shape;862;p43"/>
          <p:cNvSpPr txBox="1"/>
          <p:nvPr/>
        </p:nvSpPr>
        <p:spPr>
          <a:xfrm>
            <a:off x="126825" y="3030425"/>
            <a:ext cx="4966200" cy="7077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700">
                <a:solidFill>
                  <a:schemeClr val="dk1"/>
                </a:solidFill>
                <a:highlight>
                  <a:srgbClr val="EFEFEF"/>
                </a:highlight>
                <a:latin typeface="Consolas"/>
                <a:ea typeface="Consolas"/>
                <a:cs typeface="Consolas"/>
                <a:sym typeface="Consolas"/>
              </a:rPr>
              <a:t>Planet p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p:txBody>
      </p:sp>
      <p:pic>
        <p:nvPicPr>
          <p:cNvPr id="863" name="Google Shape;863;p43"/>
          <p:cNvPicPr preferRelativeResize="0"/>
          <p:nvPr/>
        </p:nvPicPr>
        <p:blipFill>
          <a:blip r:embed="rId3">
            <a:alphaModFix/>
          </a:blip>
          <a:stretch>
            <a:fillRect/>
          </a:stretch>
        </p:blipFill>
        <p:spPr>
          <a:xfrm>
            <a:off x="596825" y="3776850"/>
            <a:ext cx="4191000" cy="933450"/>
          </a:xfrm>
          <a:prstGeom prst="rect">
            <a:avLst/>
          </a:prstGeom>
          <a:noFill/>
          <a:ln>
            <a:noFill/>
          </a:ln>
        </p:spPr>
      </p:pic>
      <p:sp>
        <p:nvSpPr>
          <p:cNvPr id="864" name="Google Shape;864;p43"/>
          <p:cNvSpPr txBox="1"/>
          <p:nvPr/>
        </p:nvSpPr>
        <p:spPr>
          <a:xfrm>
            <a:off x="5616300" y="1099325"/>
            <a:ext cx="2918100" cy="17574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700">
                <a:solidFill>
                  <a:srgbClr val="9C20EE"/>
                </a:solidFill>
                <a:highlight>
                  <a:srgbClr val="EFEFEF"/>
                </a:highlight>
                <a:latin typeface="Consolas"/>
                <a:ea typeface="Consolas"/>
                <a:cs typeface="Consolas"/>
                <a:sym typeface="Consolas"/>
              </a:rPr>
              <a:t>public class</a:t>
            </a:r>
            <a:r>
              <a:rPr lang="en" sz="1700">
                <a:solidFill>
                  <a:schemeClr val="dk1"/>
                </a:solidFill>
                <a:highlight>
                  <a:srgbClr val="EFEFEF"/>
                </a:highlight>
                <a:latin typeface="Consolas"/>
                <a:ea typeface="Consolas"/>
                <a:cs typeface="Consolas"/>
                <a:sym typeface="Consolas"/>
              </a:rPr>
              <a:t> Planet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r>
              <a:rPr b="1" lang="en" sz="1700">
                <a:solidFill>
                  <a:srgbClr val="9C20EE"/>
                </a:solidFill>
                <a:highlight>
                  <a:srgbClr val="EFEFEF"/>
                </a:highlight>
                <a:latin typeface="Consolas"/>
                <a:ea typeface="Consolas"/>
                <a:cs typeface="Consolas"/>
                <a:sym typeface="Consolas"/>
              </a:rPr>
              <a:t>public</a:t>
            </a:r>
            <a:r>
              <a:rPr lang="en" sz="1700">
                <a:solidFill>
                  <a:schemeClr val="dk1"/>
                </a:solidFill>
                <a:highlight>
                  <a:srgbClr val="EFEFEF"/>
                </a:highlight>
                <a:latin typeface="Consolas"/>
                <a:ea typeface="Consolas"/>
                <a:cs typeface="Consolas"/>
                <a:sym typeface="Consolas"/>
              </a:rPr>
              <a:t> String name;</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700">
              <a:solidFill>
                <a:srgbClr val="9C20EE"/>
              </a:solidFill>
              <a:highlight>
                <a:srgbClr val="EFEFEF"/>
              </a:highlight>
              <a:latin typeface="Consolas"/>
              <a:ea typeface="Consolas"/>
              <a:cs typeface="Consolas"/>
              <a:sym typeface="Consolas"/>
            </a:endParaRPr>
          </a:p>
        </p:txBody>
      </p:sp>
      <p:pic>
        <p:nvPicPr>
          <p:cNvPr id="865" name="Google Shape;865;p43"/>
          <p:cNvPicPr preferRelativeResize="0"/>
          <p:nvPr/>
        </p:nvPicPr>
        <p:blipFill>
          <a:blip r:embed="rId4">
            <a:alphaModFix/>
          </a:blip>
          <a:stretch>
            <a:fillRect/>
          </a:stretch>
        </p:blipFill>
        <p:spPr>
          <a:xfrm>
            <a:off x="5184775" y="2977950"/>
            <a:ext cx="3362325" cy="1905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71" name="Google Shape;871;p44"/>
          <p:cNvSpPr txBox="1"/>
          <p:nvPr/>
        </p:nvSpPr>
        <p:spPr>
          <a:xfrm>
            <a:off x="209075" y="1134025"/>
            <a:ext cx="4975800" cy="11775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x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a:t>
            </a: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[]{100, 101, 102, 103};</a:t>
            </a:r>
            <a:endParaRPr sz="1700">
              <a:solidFill>
                <a:srgbClr val="2089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indexOfInterest = askUser();</a:t>
            </a:r>
            <a:endParaRPr i="1" sz="17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208920"/>
                </a:solidFill>
                <a:highlight>
                  <a:srgbClr val="EFEFEF"/>
                </a:highlight>
                <a:latin typeface="Consolas"/>
                <a:ea typeface="Consolas"/>
                <a:cs typeface="Consolas"/>
                <a:sym typeface="Consolas"/>
              </a:rPr>
              <a:t>int</a:t>
            </a:r>
            <a:r>
              <a:rPr lang="en" sz="1700">
                <a:solidFill>
                  <a:schemeClr val="dk1"/>
                </a:solidFill>
                <a:highlight>
                  <a:srgbClr val="EFEFEF"/>
                </a:highlight>
                <a:latin typeface="Consolas"/>
                <a:ea typeface="Consolas"/>
                <a:cs typeface="Consolas"/>
                <a:sym typeface="Consolas"/>
              </a:rPr>
              <a:t> k = x[indexOfInterest];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chemeClr val="dk1"/>
                </a:solidFill>
                <a:highlight>
                  <a:srgbClr val="EFEFEF"/>
                </a:highlight>
                <a:latin typeface="Consolas"/>
                <a:ea typeface="Consolas"/>
                <a:cs typeface="Consolas"/>
                <a:sym typeface="Consolas"/>
              </a:rPr>
              <a:t>System.out.println(k);</a:t>
            </a:r>
            <a:endParaRPr sz="1700">
              <a:solidFill>
                <a:schemeClr val="dk1"/>
              </a:solidFill>
              <a:highlight>
                <a:srgbClr val="EFEFEF"/>
              </a:highlight>
              <a:latin typeface="Consolas"/>
              <a:ea typeface="Consolas"/>
              <a:cs typeface="Consolas"/>
              <a:sym typeface="Consolas"/>
            </a:endParaRPr>
          </a:p>
        </p:txBody>
      </p:sp>
      <p:sp>
        <p:nvSpPr>
          <p:cNvPr id="872" name="Google Shape;872;p44"/>
          <p:cNvSpPr txBox="1"/>
          <p:nvPr>
            <p:ph idx="1" type="body"/>
          </p:nvPr>
        </p:nvSpPr>
        <p:spPr>
          <a:xfrm>
            <a:off x="243000" y="556500"/>
            <a:ext cx="8443800" cy="62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Array indices can be computed at runtime.</a:t>
            </a:r>
            <a:endParaRPr/>
          </a:p>
        </p:txBody>
      </p:sp>
      <p:pic>
        <p:nvPicPr>
          <p:cNvPr id="873" name="Google Shape;873;p44"/>
          <p:cNvPicPr preferRelativeResize="0"/>
          <p:nvPr/>
        </p:nvPicPr>
        <p:blipFill>
          <a:blip r:embed="rId3">
            <a:alphaModFix/>
          </a:blip>
          <a:stretch>
            <a:fillRect/>
          </a:stretch>
        </p:blipFill>
        <p:spPr>
          <a:xfrm>
            <a:off x="596825" y="4005450"/>
            <a:ext cx="4191000" cy="933450"/>
          </a:xfrm>
          <a:prstGeom prst="rect">
            <a:avLst/>
          </a:prstGeom>
          <a:noFill/>
          <a:ln>
            <a:noFill/>
          </a:ln>
        </p:spPr>
      </p:pic>
      <p:sp>
        <p:nvSpPr>
          <p:cNvPr id="874" name="Google Shape;874;p44"/>
          <p:cNvSpPr txBox="1"/>
          <p:nvPr/>
        </p:nvSpPr>
        <p:spPr>
          <a:xfrm>
            <a:off x="1017275" y="2267381"/>
            <a:ext cx="7147500" cy="13959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ArrayDemo.java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chemeClr val="dk1"/>
                </a:highlight>
                <a:latin typeface="Consolas"/>
                <a:ea typeface="Consolas"/>
                <a:cs typeface="Consolas"/>
                <a:sym typeface="Consolas"/>
              </a:rPr>
              <a:t>$</a:t>
            </a:r>
            <a:r>
              <a:rPr lang="en" sz="1600">
                <a:solidFill>
                  <a:schemeClr val="lt1"/>
                </a:solidFill>
                <a:highlight>
                  <a:schemeClr val="dk1"/>
                </a:highlight>
                <a:latin typeface="Consolas"/>
                <a:ea typeface="Consolas"/>
                <a:cs typeface="Consolas"/>
                <a:sym typeface="Consolas"/>
              </a:rPr>
              <a:t> java ArrayDemo</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What index do you want? 2</a:t>
            </a:r>
            <a:endParaRPr sz="1600">
              <a:solidFill>
                <a:schemeClr val="lt1"/>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chemeClr val="lt1"/>
                </a:solidFill>
                <a:highlight>
                  <a:schemeClr val="dk1"/>
                </a:highlight>
                <a:latin typeface="Consolas"/>
                <a:ea typeface="Consolas"/>
                <a:cs typeface="Consolas"/>
                <a:sym typeface="Consolas"/>
              </a:rPr>
              <a:t>102</a:t>
            </a:r>
            <a:endParaRPr sz="1800">
              <a:highlight>
                <a:srgbClr val="000000"/>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80" name="Google Shape;880;p45"/>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81" name="Google Shape;881;p45"/>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82" name="Google Shape;882;p45"/>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83" name="Google Shape;883;p45"/>
          <p:cNvSpPr txBox="1"/>
          <p:nvPr/>
        </p:nvSpPr>
        <p:spPr>
          <a:xfrm>
            <a:off x="364650" y="2599425"/>
            <a:ext cx="49236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array required,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but Planet found.</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84" name="Google Shape;884;p45"/>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Arrays vs. Classes</a:t>
            </a:r>
            <a:endParaRPr/>
          </a:p>
        </p:txBody>
      </p:sp>
      <p:sp>
        <p:nvSpPr>
          <p:cNvPr id="890" name="Google Shape;890;p46"/>
          <p:cNvSpPr txBox="1"/>
          <p:nvPr>
            <p:ph idx="1" type="body"/>
          </p:nvPr>
        </p:nvSpPr>
        <p:spPr>
          <a:xfrm>
            <a:off x="243000" y="556500"/>
            <a:ext cx="8443800" cy="570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Class member variable names CANNOT be computed and used at runtime.</a:t>
            </a:r>
            <a:endParaRPr/>
          </a:p>
          <a:p>
            <a:pPr indent="-355600" lvl="0" marL="457200" rtl="0" algn="l">
              <a:spcBef>
                <a:spcPts val="600"/>
              </a:spcBef>
              <a:spcAft>
                <a:spcPts val="0"/>
              </a:spcAft>
              <a:buSzPts val="2000"/>
              <a:buChar char="●"/>
            </a:pPr>
            <a:r>
              <a:rPr lang="en"/>
              <a:t>Dot notation doesn’t work either.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91" name="Google Shape;891;p46"/>
          <p:cNvSpPr txBox="1"/>
          <p:nvPr/>
        </p:nvSpPr>
        <p:spPr>
          <a:xfrm>
            <a:off x="194025" y="1438950"/>
            <a:ext cx="6178500" cy="1218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String fieldOfInterest = </a:t>
            </a:r>
            <a:r>
              <a:rPr lang="en" sz="1700">
                <a:solidFill>
                  <a:srgbClr val="BD8D8B"/>
                </a:solidFill>
                <a:highlight>
                  <a:srgbClr val="EFEFEF"/>
                </a:highlight>
                <a:latin typeface="Consolas"/>
                <a:ea typeface="Consolas"/>
                <a:cs typeface="Consolas"/>
                <a:sym typeface="Consolas"/>
              </a:rPr>
              <a:t>"mass"</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Planet earth = </a:t>
            </a:r>
            <a:r>
              <a:rPr b="1" lang="en" sz="1700">
                <a:solidFill>
                  <a:srgbClr val="9C20EE"/>
                </a:solidFill>
                <a:highlight>
                  <a:srgbClr val="EFEFEF"/>
                </a:highlight>
                <a:latin typeface="Consolas"/>
                <a:ea typeface="Consolas"/>
                <a:cs typeface="Consolas"/>
                <a:sym typeface="Consolas"/>
              </a:rPr>
              <a:t>new</a:t>
            </a:r>
            <a:r>
              <a:rPr lang="en" sz="1700">
                <a:solidFill>
                  <a:schemeClr val="dk1"/>
                </a:solidFill>
                <a:highlight>
                  <a:srgbClr val="EFEFEF"/>
                </a:highlight>
                <a:latin typeface="Consolas"/>
                <a:ea typeface="Consolas"/>
                <a:cs typeface="Consolas"/>
                <a:sym typeface="Consolas"/>
              </a:rPr>
              <a:t> Planet(6e24, </a:t>
            </a:r>
            <a:r>
              <a:rPr lang="en" sz="1700">
                <a:solidFill>
                  <a:srgbClr val="BD8D8B"/>
                </a:solidFill>
                <a:highlight>
                  <a:srgbClr val="EFEFEF"/>
                </a:highlight>
                <a:latin typeface="Consolas"/>
                <a:ea typeface="Consolas"/>
                <a:cs typeface="Consolas"/>
                <a:sym typeface="Consolas"/>
              </a:rPr>
              <a:t>"earth"</a:t>
            </a:r>
            <a:r>
              <a:rPr lang="en" sz="1700">
                <a:solidFill>
                  <a:schemeClr val="dk1"/>
                </a:solidFill>
                <a:highlight>
                  <a:srgbClr val="EFEFEF"/>
                </a:highlight>
                <a:latin typeface="Consolas"/>
                <a:ea typeface="Consolas"/>
                <a:cs typeface="Consolas"/>
                <a:sym typeface="Consolas"/>
              </a:rPr>
              <a:t>);</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208920"/>
                </a:solidFill>
                <a:highlight>
                  <a:srgbClr val="EFEFEF"/>
                </a:highlight>
                <a:latin typeface="Consolas"/>
                <a:ea typeface="Consolas"/>
                <a:cs typeface="Consolas"/>
                <a:sym typeface="Consolas"/>
              </a:rPr>
              <a:t>double</a:t>
            </a:r>
            <a:r>
              <a:rPr lang="en" sz="1700">
                <a:solidFill>
                  <a:schemeClr val="dk1"/>
                </a:solidFill>
                <a:highlight>
                  <a:srgbClr val="EFEFEF"/>
                </a:highlight>
                <a:latin typeface="Consolas"/>
                <a:ea typeface="Consolas"/>
                <a:cs typeface="Consolas"/>
                <a:sym typeface="Consolas"/>
              </a:rPr>
              <a:t> mass = earth.fieldOfInterest;	</a:t>
            </a:r>
            <a:endParaRPr sz="17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EFEFEF"/>
                </a:highlight>
                <a:latin typeface="Consolas"/>
                <a:ea typeface="Consolas"/>
                <a:cs typeface="Consolas"/>
                <a:sym typeface="Consolas"/>
              </a:rPr>
              <a:t>System.out.println(mass);</a:t>
            </a:r>
            <a:endParaRPr sz="1700">
              <a:solidFill>
                <a:srgbClr val="208920"/>
              </a:solidFill>
              <a:highlight>
                <a:srgbClr val="EFEFEF"/>
              </a:highlight>
              <a:latin typeface="Consolas"/>
              <a:ea typeface="Consolas"/>
              <a:cs typeface="Consolas"/>
              <a:sym typeface="Consolas"/>
            </a:endParaRPr>
          </a:p>
        </p:txBody>
      </p:sp>
      <p:sp>
        <p:nvSpPr>
          <p:cNvPr id="892" name="Google Shape;892;p46"/>
          <p:cNvSpPr txBox="1"/>
          <p:nvPr/>
        </p:nvSpPr>
        <p:spPr>
          <a:xfrm>
            <a:off x="75675" y="4760575"/>
            <a:ext cx="52125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 if you reallllly want to do this, you can: </a:t>
            </a:r>
            <a:r>
              <a:rPr lang="en" sz="1200" u="sng">
                <a:solidFill>
                  <a:schemeClr val="hlink"/>
                </a:solidFill>
                <a:hlinkClick r:id="rId3"/>
              </a:rPr>
              <a:t>https://goo.gl/JxpyLq</a:t>
            </a:r>
            <a:endParaRPr sz="1200"/>
          </a:p>
          <a:p>
            <a:pPr indent="0" lvl="0" marL="0" rtl="0" algn="l">
              <a:spcBef>
                <a:spcPts val="0"/>
              </a:spcBef>
              <a:spcAft>
                <a:spcPts val="0"/>
              </a:spcAft>
              <a:buNone/>
            </a:pPr>
            <a:r>
              <a:t/>
            </a:r>
            <a:endParaRPr/>
          </a:p>
        </p:txBody>
      </p:sp>
      <p:sp>
        <p:nvSpPr>
          <p:cNvPr id="893" name="Google Shape;893;p46"/>
          <p:cNvSpPr txBox="1"/>
          <p:nvPr/>
        </p:nvSpPr>
        <p:spPr>
          <a:xfrm>
            <a:off x="364650" y="2599425"/>
            <a:ext cx="5057400" cy="19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~/Dropbox/61b/lec/lists3</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ClassDemo.java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ClassDemo.java:5: error: cannot find Symbol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double mass = earth.fieldOfInterest;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symbol:   variable fieldOfInterest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FFFFF"/>
                </a:solidFill>
                <a:highlight>
                  <a:schemeClr val="dk1"/>
                </a:highlight>
                <a:latin typeface="Consolas"/>
                <a:ea typeface="Consolas"/>
                <a:cs typeface="Consolas"/>
                <a:sym typeface="Consolas"/>
              </a:rPr>
              <a:t>   location: variable earth of type Planet</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FFFFFF"/>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600">
              <a:solidFill>
                <a:srgbClr val="93C47D"/>
              </a:solidFill>
              <a:highlight>
                <a:schemeClr val="dk1"/>
              </a:highlight>
              <a:latin typeface="Consolas"/>
              <a:ea typeface="Consolas"/>
              <a:cs typeface="Consolas"/>
              <a:sym typeface="Consolas"/>
            </a:endParaRPr>
          </a:p>
        </p:txBody>
      </p:sp>
      <p:pic>
        <p:nvPicPr>
          <p:cNvPr id="894" name="Google Shape;894;p46"/>
          <p:cNvPicPr preferRelativeResize="0"/>
          <p:nvPr/>
        </p:nvPicPr>
        <p:blipFill>
          <a:blip r:embed="rId4">
            <a:alphaModFix/>
          </a:blip>
          <a:stretch>
            <a:fillRect/>
          </a:stretch>
        </p:blipFill>
        <p:spPr>
          <a:xfrm>
            <a:off x="5613450" y="2899400"/>
            <a:ext cx="3362325" cy="190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 name="Shape 73"/>
        <p:cNvGrpSpPr/>
        <p:nvPr/>
      </p:nvGrpSpPr>
      <p:grpSpPr>
        <a:xfrm>
          <a:off x="0" y="0"/>
          <a:ext cx="0" cy="0"/>
          <a:chOff x="0" y="0"/>
          <a:chExt cx="0" cy="0"/>
        </a:xfrm>
      </p:grpSpPr>
      <p:sp>
        <p:nvSpPr>
          <p:cNvPr id="74" name="Google Shape;74;p11"/>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2022</a:t>
            </a:r>
            <a:endParaRPr b="0"/>
          </a:p>
        </p:txBody>
      </p:sp>
      <p:sp>
        <p:nvSpPr>
          <p:cNvPr id="75" name="Google Shape;75;p11"/>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6</a:t>
            </a:r>
            <a:r>
              <a:rPr lang="en"/>
              <a:t>:</a:t>
            </a:r>
            <a:r>
              <a:rPr lang="en"/>
              <a:t> DLLs and Arrays</a:t>
            </a:r>
            <a:endParaRPr/>
          </a:p>
          <a:p>
            <a:pPr indent="-381000" lvl="0" marL="457200" rtl="0" algn="l">
              <a:spcBef>
                <a:spcPts val="0"/>
              </a:spcBef>
              <a:spcAft>
                <a:spcPts val="0"/>
              </a:spcAft>
              <a:buSzPts val="2400"/>
              <a:buChar char="●"/>
            </a:pPr>
            <a:r>
              <a:rPr lang="en"/>
              <a:t>Doubly Linked Lists</a:t>
            </a:r>
            <a:endParaRPr/>
          </a:p>
          <a:p>
            <a:pPr indent="-381000" lvl="0" marL="457200" rtl="0" algn="l">
              <a:spcBef>
                <a:spcPts val="0"/>
              </a:spcBef>
              <a:spcAft>
                <a:spcPts val="0"/>
              </a:spcAft>
              <a:buSzPts val="2400"/>
              <a:buChar char="●"/>
            </a:pPr>
            <a:r>
              <a:rPr lang="en"/>
              <a:t>Generic SLLists</a:t>
            </a:r>
            <a:endParaRPr/>
          </a:p>
          <a:p>
            <a:pPr indent="-381000" lvl="0" marL="457200" rtl="0" algn="l">
              <a:spcBef>
                <a:spcPts val="0"/>
              </a:spcBef>
              <a:spcAft>
                <a:spcPts val="0"/>
              </a:spcAft>
              <a:buSzPts val="2400"/>
              <a:buChar char="●"/>
            </a:pPr>
            <a:r>
              <a:rPr lang="en"/>
              <a:t>Arrays</a:t>
            </a:r>
            <a:endParaRPr/>
          </a:p>
          <a:p>
            <a:pPr indent="-381000" lvl="0" marL="457200" rtl="0" algn="l">
              <a:spcBef>
                <a:spcPts val="0"/>
              </a:spcBef>
              <a:spcAft>
                <a:spcPts val="0"/>
              </a:spcAft>
              <a:buSzPts val="2400"/>
              <a:buChar char="●"/>
            </a:pPr>
            <a:r>
              <a:rPr lang="en"/>
              <a:t>Arrays vs. Classes</a:t>
            </a:r>
            <a:endParaRPr/>
          </a:p>
        </p:txBody>
      </p:sp>
      <p:pic>
        <p:nvPicPr>
          <p:cNvPr id="76" name="Google Shape;76;p11"/>
          <p:cNvPicPr preferRelativeResize="0"/>
          <p:nvPr/>
        </p:nvPicPr>
        <p:blipFill>
          <a:blip r:embed="rId3">
            <a:alphaModFix/>
          </a:blip>
          <a:stretch>
            <a:fillRect/>
          </a:stretch>
        </p:blipFill>
        <p:spPr>
          <a:xfrm>
            <a:off x="4378075" y="170597"/>
            <a:ext cx="4635749" cy="3064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Another view</a:t>
            </a:r>
            <a:endParaRPr/>
          </a:p>
        </p:txBody>
      </p:sp>
      <p:sp>
        <p:nvSpPr>
          <p:cNvPr id="900" name="Google Shape;900;p47"/>
          <p:cNvSpPr txBox="1"/>
          <p:nvPr>
            <p:ph idx="1" type="body"/>
          </p:nvPr>
        </p:nvSpPr>
        <p:spPr>
          <a:xfrm>
            <a:off x="243000" y="556500"/>
            <a:ext cx="8730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only (easy) way to access a member of a class is with hard-coded dot notation.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Java compiler does not treat text on either side of a dot as an expression, and thus it is not evaluated.</a:t>
            </a:r>
            <a:endParaRPr/>
          </a:p>
          <a:p>
            <a:pPr indent="-355600" lvl="0" marL="457200" rtl="0" algn="l">
              <a:spcBef>
                <a:spcPts val="600"/>
              </a:spcBef>
              <a:spcAft>
                <a:spcPts val="0"/>
              </a:spcAft>
              <a:buSzPts val="2000"/>
              <a:buChar char="●"/>
            </a:pPr>
            <a:r>
              <a:rPr lang="en"/>
              <a:t>See a compilers or programming languages class for more!</a:t>
            </a:r>
            <a:endParaRPr/>
          </a:p>
          <a:p>
            <a:pPr indent="0" lvl="0" marL="0" rtl="0" algn="l">
              <a:spcBef>
                <a:spcPts val="600"/>
              </a:spcBef>
              <a:spcAft>
                <a:spcPts val="0"/>
              </a:spcAft>
              <a:buNone/>
            </a:pPr>
            <a:r>
              <a:t/>
            </a:r>
            <a:endParaRPr/>
          </a:p>
        </p:txBody>
      </p:sp>
      <p:sp>
        <p:nvSpPr>
          <p:cNvPr id="901" name="Google Shape;901;p47"/>
          <p:cNvSpPr txBox="1"/>
          <p:nvPr/>
        </p:nvSpPr>
        <p:spPr>
          <a:xfrm>
            <a:off x="1336325" y="1087203"/>
            <a:ext cx="6560400" cy="22143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int</a:t>
            </a:r>
            <a:r>
              <a:rPr lang="en" sz="1900">
                <a:solidFill>
                  <a:schemeClr val="dk1"/>
                </a:solidFill>
                <a:highlight>
                  <a:srgbClr val="EFEFEF"/>
                </a:highlight>
                <a:latin typeface="Consolas"/>
                <a:ea typeface="Consolas"/>
                <a:cs typeface="Consolas"/>
                <a:sym typeface="Consolas"/>
              </a:rPr>
              <a:t> k = x[indexOfInterest];  	</a:t>
            </a:r>
            <a:r>
              <a:rPr i="1" lang="en" sz="1900">
                <a:solidFill>
                  <a:srgbClr val="AC2020"/>
                </a:solidFill>
                <a:highlight>
                  <a:srgbClr val="EFEFEF"/>
                </a:highlight>
                <a:latin typeface="Consolas"/>
                <a:ea typeface="Consolas"/>
                <a:cs typeface="Consolas"/>
                <a:sym typeface="Consolas"/>
              </a:rPr>
              <a:t>/* no problem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chemeClr val="dk1"/>
                </a:solidFill>
                <a:highlight>
                  <a:srgbClr val="EFEFEF"/>
                </a:highlight>
                <a:latin typeface="Consolas"/>
                <a:ea typeface="Consolas"/>
                <a:cs typeface="Consolas"/>
                <a:sym typeface="Consolas"/>
              </a:rPr>
              <a:t> </a:t>
            </a:r>
            <a:endParaRPr sz="1900">
              <a:solidFill>
                <a:schemeClr val="dk1"/>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m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z = p[fieldOfInterest]; </a:t>
            </a:r>
            <a:r>
              <a:rPr i="1" lang="en" sz="1900">
                <a:solidFill>
                  <a:srgbClr val="AC2020"/>
                </a:solidFill>
                <a:highlight>
                  <a:srgbClr val="EFEFEF"/>
                </a:highlight>
                <a:latin typeface="Consolas"/>
                <a:ea typeface="Consolas"/>
                <a:cs typeface="Consolas"/>
                <a:sym typeface="Consolas"/>
              </a:rPr>
              <a:t>/* won't work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rPr i="1" lang="en" sz="1900">
                <a:solidFill>
                  <a:srgbClr val="AC2020"/>
                </a:solidFill>
                <a:highlight>
                  <a:srgbClr val="EFEFEF"/>
                </a:highlight>
                <a:latin typeface="Consolas"/>
                <a:ea typeface="Consolas"/>
                <a:cs typeface="Consolas"/>
                <a:sym typeface="Consolas"/>
              </a:rPr>
              <a:t>/* No (sane) way to use field of interest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i="1" sz="1900">
              <a:solidFill>
                <a:srgbClr val="AC2020"/>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900">
                <a:solidFill>
                  <a:srgbClr val="208920"/>
                </a:solidFill>
                <a:highlight>
                  <a:srgbClr val="EFEFEF"/>
                </a:highlight>
                <a:latin typeface="Consolas"/>
                <a:ea typeface="Consolas"/>
                <a:cs typeface="Consolas"/>
                <a:sym typeface="Consolas"/>
              </a:rPr>
              <a:t>double</a:t>
            </a:r>
            <a:r>
              <a:rPr lang="en" sz="1900">
                <a:solidFill>
                  <a:schemeClr val="dk1"/>
                </a:solidFill>
                <a:highlight>
                  <a:srgbClr val="EFEFEF"/>
                </a:highlight>
                <a:latin typeface="Consolas"/>
                <a:ea typeface="Consolas"/>
                <a:cs typeface="Consolas"/>
                <a:sym typeface="Consolas"/>
              </a:rPr>
              <a:t> w = p.mass;             </a:t>
            </a:r>
            <a:r>
              <a:rPr i="1" lang="en" sz="1900">
                <a:solidFill>
                  <a:srgbClr val="AC2020"/>
                </a:solidFill>
                <a:highlight>
                  <a:srgbClr val="EFEFEF"/>
                </a:highlight>
                <a:latin typeface="Consolas"/>
                <a:ea typeface="Consolas"/>
                <a:cs typeface="Consolas"/>
                <a:sym typeface="Consolas"/>
              </a:rPr>
              <a:t>/* works fine */</a:t>
            </a:r>
            <a:endParaRPr i="1" sz="1900">
              <a:solidFill>
                <a:srgbClr val="AC2020"/>
              </a:solidFill>
              <a:highlight>
                <a:srgbClr val="EFEFEF"/>
              </a:highlight>
              <a:latin typeface="Consolas"/>
              <a:ea typeface="Consolas"/>
              <a:cs typeface="Consolas"/>
              <a:sym typeface="Consolas"/>
            </a:endParaRPr>
          </a:p>
          <a:p>
            <a:pPr indent="0" lvl="0" marL="0" rtl="0" algn="l">
              <a:lnSpc>
                <a:spcPct val="100000"/>
              </a:lnSpc>
              <a:spcBef>
                <a:spcPts val="0"/>
              </a:spcBef>
              <a:spcAft>
                <a:spcPts val="0"/>
              </a:spcAft>
              <a:buNone/>
            </a:pPr>
            <a:r>
              <a:t/>
            </a:r>
            <a:endParaRPr>
              <a:highlight>
                <a:srgbClr val="EFEFE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911" name="Shape 911"/>
        <p:cNvGrpSpPr/>
        <p:nvPr/>
      </p:nvGrpSpPr>
      <p:grpSpPr>
        <a:xfrm>
          <a:off x="0" y="0"/>
          <a:ext cx="0" cy="0"/>
          <a:chOff x="0" y="0"/>
          <a:chExt cx="0" cy="0"/>
        </a:xfrm>
      </p:grpSpPr>
      <p:sp>
        <p:nvSpPr>
          <p:cNvPr id="912" name="Google Shape;912;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Last Note on Plagiarism</a:t>
            </a:r>
            <a:endParaRPr/>
          </a:p>
        </p:txBody>
      </p:sp>
      <p:pic>
        <p:nvPicPr>
          <p:cNvPr id="913" name="Google Shape;913;p49"/>
          <p:cNvPicPr preferRelativeResize="0"/>
          <p:nvPr/>
        </p:nvPicPr>
        <p:blipFill>
          <a:blip r:embed="rId3">
            <a:alphaModFix/>
          </a:blip>
          <a:stretch>
            <a:fillRect/>
          </a:stretch>
        </p:blipFill>
        <p:spPr>
          <a:xfrm>
            <a:off x="2876650" y="2161838"/>
            <a:ext cx="2809875" cy="533400"/>
          </a:xfrm>
          <a:prstGeom prst="rect">
            <a:avLst/>
          </a:prstGeom>
          <a:noFill/>
          <a:ln>
            <a:noFill/>
          </a:ln>
        </p:spPr>
      </p:pic>
      <p:pic>
        <p:nvPicPr>
          <p:cNvPr id="914" name="Google Shape;914;p49"/>
          <p:cNvPicPr preferRelativeResize="0"/>
          <p:nvPr/>
        </p:nvPicPr>
        <p:blipFill>
          <a:blip r:embed="rId4">
            <a:alphaModFix/>
          </a:blip>
          <a:stretch>
            <a:fillRect/>
          </a:stretch>
        </p:blipFill>
        <p:spPr>
          <a:xfrm>
            <a:off x="1176325" y="929125"/>
            <a:ext cx="6791325" cy="666750"/>
          </a:xfrm>
          <a:prstGeom prst="rect">
            <a:avLst/>
          </a:prstGeom>
          <a:noFill/>
          <a:ln>
            <a:noFill/>
          </a:ln>
        </p:spPr>
      </p:pic>
      <p:pic>
        <p:nvPicPr>
          <p:cNvPr id="915" name="Google Shape;915;p49"/>
          <p:cNvPicPr preferRelativeResize="0"/>
          <p:nvPr/>
        </p:nvPicPr>
        <p:blipFill>
          <a:blip r:embed="rId5">
            <a:alphaModFix/>
          </a:blip>
          <a:stretch>
            <a:fillRect/>
          </a:stretch>
        </p:blipFill>
        <p:spPr>
          <a:xfrm>
            <a:off x="433050" y="2893175"/>
            <a:ext cx="8401050" cy="2038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919" name="Shape 919"/>
        <p:cNvGrpSpPr/>
        <p:nvPr/>
      </p:nvGrpSpPr>
      <p:grpSpPr>
        <a:xfrm>
          <a:off x="0" y="0"/>
          <a:ext cx="0" cy="0"/>
          <a:chOff x="0" y="0"/>
          <a:chExt cx="0" cy="0"/>
        </a:xfrm>
      </p:grpSpPr>
      <p:sp>
        <p:nvSpPr>
          <p:cNvPr id="920" name="Google Shape;920;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Collaboration Policy</a:t>
            </a:r>
            <a:endParaRPr/>
          </a:p>
        </p:txBody>
      </p:sp>
      <p:sp>
        <p:nvSpPr>
          <p:cNvPr id="921" name="Google Shape;921;p50"/>
          <p:cNvSpPr txBox="1"/>
          <p:nvPr>
            <p:ph idx="1" type="body"/>
          </p:nvPr>
        </p:nvSpPr>
        <p:spPr>
          <a:xfrm>
            <a:off x="243000" y="556500"/>
            <a:ext cx="87381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have enumerated very specific rules whose violation will result in being reported to the office of student conduct:</a:t>
            </a:r>
            <a:endParaRPr/>
          </a:p>
          <a:p>
            <a:pPr indent="-355600" lvl="0" marL="457200" rtl="0" algn="l">
              <a:spcBef>
                <a:spcPts val="600"/>
              </a:spcBef>
              <a:spcAft>
                <a:spcPts val="0"/>
              </a:spcAft>
              <a:buSzPts val="2000"/>
              <a:buChar char="●"/>
            </a:pPr>
            <a:r>
              <a:rPr b="1" lang="en"/>
              <a:t>By You Alone</a:t>
            </a:r>
            <a:r>
              <a:rPr lang="en"/>
              <a:t>: All project code that you submit (other than skeleton code) should be written by you (or your partner) alone, except for small snippets that solve tiny subproblems (examples in collaboration policy online). </a:t>
            </a:r>
            <a:endParaRPr/>
          </a:p>
          <a:p>
            <a:pPr indent="-355600" lvl="0" marL="457200" rtl="0" algn="l">
              <a:spcBef>
                <a:spcPts val="0"/>
              </a:spcBef>
              <a:spcAft>
                <a:spcPts val="0"/>
              </a:spcAft>
              <a:buSzPts val="2000"/>
              <a:buChar char="●"/>
            </a:pPr>
            <a:r>
              <a:rPr b="1" lang="en"/>
              <a:t>Do Not Possess or Share Code: </a:t>
            </a:r>
            <a:r>
              <a:rPr lang="en"/>
              <a:t>Before a project deadline, you should never be in possession of solution code that you did not write (on paper, electronically, etc.). You are equally culpable if you share. </a:t>
            </a:r>
            <a:r>
              <a:rPr b="1" lang="en"/>
              <a:t>DO NOT GIVE YOUR CODE TO ANYONE, EVEN IF THEY ARE DESPERATE. </a:t>
            </a:r>
            <a:r>
              <a:rPr b="1" lang="en" u="sng"/>
              <a:t>Also, don’t post on GitHub publicly</a:t>
            </a:r>
            <a:r>
              <a:rPr lang="en"/>
              <a:t>!</a:t>
            </a:r>
            <a:endParaRPr/>
          </a:p>
          <a:p>
            <a:pPr indent="-355600" lvl="0" marL="457200" rtl="0" algn="l">
              <a:spcBef>
                <a:spcPts val="0"/>
              </a:spcBef>
              <a:spcAft>
                <a:spcPts val="0"/>
              </a:spcAft>
              <a:buSzPts val="2000"/>
              <a:buChar char="●"/>
            </a:pPr>
            <a:r>
              <a:rPr b="1" lang="en"/>
              <a:t>Cite Your Sources: </a:t>
            </a:r>
            <a:r>
              <a:rPr lang="en"/>
              <a:t>When you receive significant assistance from someone else (with ideas, debugging, code-snippets from stack overflow etc.), you should cite that help somewhere in your source code as a comment that includes “@source”. You will not be penalized for receiving this help. </a:t>
            </a:r>
            <a:br>
              <a:rPr lang="en"/>
            </a:br>
            <a:br>
              <a:rPr lang="en"/>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925" name="Shape 925"/>
        <p:cNvGrpSpPr/>
        <p:nvPr/>
      </p:nvGrpSpPr>
      <p:grpSpPr>
        <a:xfrm>
          <a:off x="0" y="0"/>
          <a:ext cx="0" cy="0"/>
          <a:chOff x="0" y="0"/>
          <a:chExt cx="0" cy="0"/>
        </a:xfrm>
      </p:grpSpPr>
      <p:sp>
        <p:nvSpPr>
          <p:cNvPr id="926" name="Google Shape;926;p5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Permissible But with Extreme Caution</a:t>
            </a:r>
            <a:endParaRPr/>
          </a:p>
        </p:txBody>
      </p:sp>
      <p:sp>
        <p:nvSpPr>
          <p:cNvPr id="927" name="Google Shape;927;p5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Helping someone debug (don’t touch their keyboard/mouse/other).</a:t>
            </a:r>
            <a:endParaRPr/>
          </a:p>
          <a:p>
            <a:pPr indent="-355600" lvl="0" marL="457200" rtl="0" algn="l">
              <a:spcBef>
                <a:spcPts val="0"/>
              </a:spcBef>
              <a:spcAft>
                <a:spcPts val="0"/>
              </a:spcAft>
              <a:buSzPts val="2000"/>
              <a:buChar char="●"/>
            </a:pPr>
            <a:r>
              <a:rPr lang="en"/>
              <a:t>Looking at someone else’s code to help them.</a:t>
            </a:r>
            <a:endParaRPr/>
          </a:p>
          <a:p>
            <a:pPr indent="-355600" lvl="0" marL="457200" rtl="0" algn="l">
              <a:spcBef>
                <a:spcPts val="0"/>
              </a:spcBef>
              <a:spcAft>
                <a:spcPts val="0"/>
              </a:spcAft>
              <a:buSzPts val="2000"/>
              <a:buChar char="●"/>
            </a:pPr>
            <a:r>
              <a:rPr b="1" lang="en"/>
              <a:t>Extra Dangerous: </a:t>
            </a:r>
            <a:r>
              <a:rPr lang="en"/>
              <a:t>Looking at someone else’s code to understand something. If you do this, don’t write code anytime soon after looking at that code, your solution is going to gravitate straight to theirs. </a:t>
            </a:r>
            <a:endParaRPr/>
          </a:p>
          <a:p>
            <a:pPr indent="-355600" lvl="0" marL="457200" rtl="0" algn="l">
              <a:spcBef>
                <a:spcPts val="0"/>
              </a:spcBef>
              <a:spcAft>
                <a:spcPts val="0"/>
              </a:spcAft>
              <a:buSzPts val="2000"/>
              <a:buChar char="●"/>
            </a:pPr>
            <a:r>
              <a:rPr b="1" lang="en"/>
              <a:t>Ultra Danger: </a:t>
            </a:r>
            <a:r>
              <a:rPr lang="en"/>
              <a:t>Working on a project alongside another person or group of people. Your code should not substantially resemble anyone else's!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Were it enforceable, I’d say no looking at other students’ code at all, but I want you to take these rules seriously (unlike, say, speed limits).</a:t>
            </a:r>
            <a:endParaRPr/>
          </a:p>
          <a:p>
            <a:pPr indent="-355600" lvl="0" marL="457200" rtl="0" algn="l">
              <a:spcBef>
                <a:spcPts val="600"/>
              </a:spcBef>
              <a:spcAft>
                <a:spcPts val="0"/>
              </a:spcAft>
              <a:buSzPts val="2000"/>
              <a:buChar char="●"/>
            </a:pPr>
            <a:r>
              <a:rPr lang="en"/>
              <a:t>The effect should be as if you’d never seen anyone’s else code at all.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931" name="Shape 931"/>
        <p:cNvGrpSpPr/>
        <p:nvPr/>
      </p:nvGrpSpPr>
      <p:grpSpPr>
        <a:xfrm>
          <a:off x="0" y="0"/>
          <a:ext cx="0" cy="0"/>
          <a:chOff x="0" y="0"/>
          <a:chExt cx="0" cy="0"/>
        </a:xfrm>
      </p:grpSpPr>
      <p:sp>
        <p:nvSpPr>
          <p:cNvPr id="932" name="Google Shape;932;p5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Plagiarism will (Probably) be Detected, and Dealt with Harshly</a:t>
            </a:r>
            <a:endParaRPr/>
          </a:p>
        </p:txBody>
      </p:sp>
      <p:sp>
        <p:nvSpPr>
          <p:cNvPr id="933" name="Google Shape;933;p52"/>
          <p:cNvSpPr txBox="1"/>
          <p:nvPr>
            <p:ph idx="1" type="body"/>
          </p:nvPr>
        </p:nvSpPr>
        <p:spPr>
          <a:xfrm>
            <a:off x="243000" y="556500"/>
            <a:ext cx="86802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Plagiarism detection software is very sophisticated.</a:t>
            </a:r>
            <a:endParaRPr/>
          </a:p>
          <a:p>
            <a:pPr indent="-355600" lvl="0" marL="457200" rtl="0" algn="l">
              <a:spcBef>
                <a:spcPts val="600"/>
              </a:spcBef>
              <a:spcAft>
                <a:spcPts val="0"/>
              </a:spcAft>
              <a:buSzPts val="2000"/>
              <a:buChar char="●"/>
            </a:pPr>
            <a:r>
              <a:rPr lang="en"/>
              <a:t>Also easy to use!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Every semester we send 50-100 cases to the Office of Student Conduct.</a:t>
            </a:r>
            <a:endParaRPr/>
          </a:p>
          <a:p>
            <a:pPr indent="-355600" lvl="0" marL="457200" rtl="0" algn="l">
              <a:spcBef>
                <a:spcPts val="600"/>
              </a:spcBef>
              <a:spcAft>
                <a:spcPts val="0"/>
              </a:spcAft>
              <a:buSzPts val="2000"/>
              <a:buChar char="●"/>
            </a:pPr>
            <a:r>
              <a:rPr lang="en"/>
              <a:t>For some reason people don’t believe me. From </a:t>
            </a:r>
            <a:r>
              <a:rPr lang="en" u="sng">
                <a:solidFill>
                  <a:schemeClr val="hlink"/>
                </a:solidFill>
                <a:hlinkClick r:id="rId3"/>
              </a:rPr>
              <a:t>2017 incident reports</a:t>
            </a:r>
            <a:r>
              <a:rPr lang="en"/>
              <a:t>: “To be honest, when Professor Hug said there is a way to detect plagiarism, I did not believe it. I believed there is no way to detect code similarity. I mean, how is that even possible.”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Please contact us if 61B is causing massive disruptions to your life. We are willing to give more slip days and can be flexible to accommodate you.</a:t>
            </a:r>
            <a:endParaRPr/>
          </a:p>
        </p:txBody>
      </p:sp>
      <p:pic>
        <p:nvPicPr>
          <p:cNvPr id="934" name="Google Shape;934;p52"/>
          <p:cNvPicPr preferRelativeResize="0"/>
          <p:nvPr/>
        </p:nvPicPr>
        <p:blipFill>
          <a:blip r:embed="rId4">
            <a:alphaModFix/>
          </a:blip>
          <a:stretch>
            <a:fillRect/>
          </a:stretch>
        </p:blipFill>
        <p:spPr>
          <a:xfrm>
            <a:off x="5081700" y="1165500"/>
            <a:ext cx="3314700" cy="93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80" name="Shape 80"/>
        <p:cNvGrpSpPr/>
        <p:nvPr/>
      </p:nvGrpSpPr>
      <p:grpSpPr>
        <a:xfrm>
          <a:off x="0" y="0"/>
          <a:ext cx="0" cy="0"/>
          <a:chOff x="0" y="0"/>
          <a:chExt cx="0" cy="0"/>
        </a:xfrm>
      </p:grpSpPr>
      <p:sp>
        <p:nvSpPr>
          <p:cNvPr id="81" name="Google Shape;81;p12"/>
          <p:cNvSpPr txBox="1"/>
          <p:nvPr>
            <p:ph type="title"/>
          </p:nvPr>
        </p:nvSpPr>
        <p:spPr>
          <a:xfrm>
            <a:off x="928950" y="1594775"/>
            <a:ext cx="7286100" cy="17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Doubly Linked Lists</a:t>
            </a:r>
            <a:endParaRPr sz="4800"/>
          </a:p>
          <a:p>
            <a:pPr indent="0" lvl="0" marL="0" rtl="0" algn="ctr">
              <a:spcBef>
                <a:spcPts val="0"/>
              </a:spcBef>
              <a:spcAft>
                <a:spcPts val="0"/>
              </a:spcAft>
              <a:buNone/>
            </a:pPr>
            <a:r>
              <a:rPr lang="en" sz="4800"/>
              <a:t>(In Brief)</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Last Time (From IntList to SLList)</a:t>
            </a:r>
            <a:endParaRPr/>
          </a:p>
        </p:txBody>
      </p:sp>
      <p:graphicFrame>
        <p:nvGraphicFramePr>
          <p:cNvPr id="87" name="Google Shape;87;p13"/>
          <p:cNvGraphicFramePr/>
          <p:nvPr/>
        </p:nvGraphicFramePr>
        <p:xfrm>
          <a:off x="2762275" y="652650"/>
          <a:ext cx="3000000" cy="3000000"/>
        </p:xfrm>
        <a:graphic>
          <a:graphicData uri="http://schemas.openxmlformats.org/drawingml/2006/table">
            <a:tbl>
              <a:tblPr>
                <a:noFill/>
                <a:tableStyleId>{DF0D1B75-E261-4855-B38F-1967994F7D75}</a:tableStyleId>
              </a:tblPr>
              <a:tblGrid>
                <a:gridCol w="1745000"/>
                <a:gridCol w="449525"/>
                <a:gridCol w="3824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bl>
          </a:graphicData>
        </a:graphic>
      </p:graphicFrame>
      <p:cxnSp>
        <p:nvCxnSpPr>
          <p:cNvPr id="88" name="Google Shape;88;p13"/>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
        <p:nvSpPr>
          <p:cNvPr id="89" name="Google Shape;89;p13"/>
          <p:cNvSpPr/>
          <p:nvPr/>
        </p:nvSpPr>
        <p:spPr>
          <a:xfrm>
            <a:off x="2590331" y="2624319"/>
            <a:ext cx="1908600" cy="1549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256836" y="3280750"/>
            <a:ext cx="7860318" cy="1697623"/>
            <a:chOff x="714023" y="3321475"/>
            <a:chExt cx="7860318" cy="1697623"/>
          </a:xfrm>
        </p:grpSpPr>
        <p:sp>
          <p:nvSpPr>
            <p:cNvPr id="91" name="Google Shape;91;p13"/>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3"/>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4" name="Google Shape;94;p13"/>
            <p:cNvCxnSpPr>
              <a:stCxn id="93" idx="3"/>
              <a:endCxn id="95"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96" name="Google Shape;96;p13"/>
            <p:cNvCxnSpPr>
              <a:stCxn id="93"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7" name="Google Shape;97;p13"/>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98" name="Google Shape;98;p13"/>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9" name="Google Shape;99;p13"/>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100" name="Google Shape;100;p13"/>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01" name="Google Shape;101;p13"/>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02" name="Google Shape;102;p13"/>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03" name="Google Shape;103;p13"/>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04" name="Google Shape;104;p13"/>
            <p:cNvGrpSpPr/>
            <p:nvPr/>
          </p:nvGrpSpPr>
          <p:grpSpPr>
            <a:xfrm>
              <a:off x="2330024" y="4528314"/>
              <a:ext cx="1031828" cy="429277"/>
              <a:chOff x="809625" y="3638550"/>
              <a:chExt cx="1190525" cy="495300"/>
            </a:xfrm>
          </p:grpSpPr>
          <p:sp>
            <p:nvSpPr>
              <p:cNvPr id="105" name="Google Shape;105;p1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95" name="Google Shape;95;p1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3"/>
            <p:cNvGrpSpPr/>
            <p:nvPr/>
          </p:nvGrpSpPr>
          <p:grpSpPr>
            <a:xfrm>
              <a:off x="4067520" y="4528314"/>
              <a:ext cx="1031828" cy="429277"/>
              <a:chOff x="809625" y="3638550"/>
              <a:chExt cx="1190525" cy="495300"/>
            </a:xfrm>
          </p:grpSpPr>
          <p:sp>
            <p:nvSpPr>
              <p:cNvPr id="107" name="Google Shape;107;p1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08" name="Google Shape;108;p1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3"/>
            <p:cNvGrpSpPr/>
            <p:nvPr/>
          </p:nvGrpSpPr>
          <p:grpSpPr>
            <a:xfrm>
              <a:off x="7542513" y="4528314"/>
              <a:ext cx="1031828" cy="429277"/>
              <a:chOff x="809625" y="3638550"/>
              <a:chExt cx="1190525" cy="495300"/>
            </a:xfrm>
          </p:grpSpPr>
          <p:sp>
            <p:nvSpPr>
              <p:cNvPr id="110" name="Google Shape;110;p1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11" name="Google Shape;111;p1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3"/>
            <p:cNvGrpSpPr/>
            <p:nvPr/>
          </p:nvGrpSpPr>
          <p:grpSpPr>
            <a:xfrm>
              <a:off x="5805017" y="4528314"/>
              <a:ext cx="1031828" cy="429277"/>
              <a:chOff x="809625" y="3638550"/>
              <a:chExt cx="1190525" cy="495300"/>
            </a:xfrm>
          </p:grpSpPr>
          <p:sp>
            <p:nvSpPr>
              <p:cNvPr id="113" name="Google Shape;113;p1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4" name="Google Shape;114;p1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 name="Google Shape;115;p13"/>
            <p:cNvCxnSpPr>
              <a:endCxn id="107"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6" name="Google Shape;116;p13"/>
            <p:cNvCxnSpPr>
              <a:endCxn id="113"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7" name="Google Shape;117;p13"/>
            <p:cNvCxnSpPr>
              <a:endCxn id="110"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18" name="Google Shape;118;p13"/>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9" name="Google Shape;119;p13"/>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20" name="Google Shape;120;p13"/>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121" name="Google Shape;121;p13"/>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22" name="Google Shape;122;p13"/>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23" name="Google Shape;123;p13"/>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124" name="Google Shape;124;p13"/>
          <p:cNvCxnSpPr/>
          <p:nvPr/>
        </p:nvCxnSpPr>
        <p:spPr>
          <a:xfrm>
            <a:off x="7588328" y="4481293"/>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Downside of SLLists</a:t>
            </a:r>
            <a:endParaRPr/>
          </a:p>
        </p:txBody>
      </p:sp>
      <p:sp>
        <p:nvSpPr>
          <p:cNvPr id="130" name="Google Shape;130;p1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Inserting at the back of an </a:t>
            </a:r>
            <a:r>
              <a:rPr lang="en">
                <a:latin typeface="Consolas"/>
                <a:ea typeface="Consolas"/>
                <a:cs typeface="Consolas"/>
                <a:sym typeface="Consolas"/>
              </a:rPr>
              <a:t>SLList</a:t>
            </a:r>
            <a:r>
              <a:rPr lang="en"/>
              <a:t> is much slower than the front.</a:t>
            </a:r>
            <a:endParaRPr/>
          </a:p>
        </p:txBody>
      </p:sp>
      <p:sp>
        <p:nvSpPr>
          <p:cNvPr id="131" name="Google Shape;131;p14"/>
          <p:cNvSpPr txBox="1"/>
          <p:nvPr/>
        </p:nvSpPr>
        <p:spPr>
          <a:xfrm>
            <a:off x="4433500" y="1269575"/>
            <a:ext cx="4614000" cy="29499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addLast(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size += 1;</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IntNode p = sentinel;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r>
              <a:rPr lang="en" sz="1800">
                <a:solidFill>
                  <a:srgbClr val="9C20EE"/>
                </a:solidFill>
                <a:highlight>
                  <a:srgbClr val="EFEFEF"/>
                </a:highlight>
                <a:latin typeface="Consolas"/>
                <a:ea typeface="Consolas"/>
                <a:cs typeface="Consolas"/>
                <a:sym typeface="Consolas"/>
              </a:rPr>
              <a:t>while</a:t>
            </a:r>
            <a:r>
              <a:rPr lang="en" sz="1800">
                <a:solidFill>
                  <a:schemeClr val="dk1"/>
                </a:solidFill>
                <a:highlight>
                  <a:srgbClr val="EFEFEF"/>
                </a:highlight>
                <a:latin typeface="Consolas"/>
                <a:ea typeface="Consolas"/>
                <a:cs typeface="Consolas"/>
                <a:sym typeface="Consolas"/>
              </a:rPr>
              <a:t> (p.next != null)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 = p.next;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    p.next = </a:t>
            </a:r>
            <a:r>
              <a:rPr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null);</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1"/>
                </a:solidFill>
                <a:highlight>
                  <a:srgbClr val="EFEFEF"/>
                </a:highlight>
                <a:latin typeface="Consolas"/>
                <a:ea typeface="Consolas"/>
                <a:cs typeface="Consolas"/>
                <a:sym typeface="Consolas"/>
              </a:rPr>
              <a:t>}</a:t>
            </a:r>
            <a:endParaRPr b="1" sz="1800">
              <a:solidFill>
                <a:srgbClr val="9C20EE"/>
              </a:solidFill>
              <a:highlight>
                <a:srgbClr val="EFEFEF"/>
              </a:highlight>
              <a:latin typeface="Consolas"/>
              <a:ea typeface="Consolas"/>
              <a:cs typeface="Consolas"/>
              <a:sym typeface="Consolas"/>
            </a:endParaRPr>
          </a:p>
        </p:txBody>
      </p:sp>
      <p:sp>
        <p:nvSpPr>
          <p:cNvPr id="132" name="Google Shape;132;p14"/>
          <p:cNvSpPr txBox="1"/>
          <p:nvPr/>
        </p:nvSpPr>
        <p:spPr>
          <a:xfrm>
            <a:off x="152400" y="2227125"/>
            <a:ext cx="4523700" cy="1317600"/>
          </a:xfrm>
          <a:prstGeom prst="rect">
            <a:avLst/>
          </a:prstGeom>
          <a:solidFill>
            <a:srgbClr val="EFEFE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public</a:t>
            </a:r>
            <a:r>
              <a:rPr lang="en" sz="1800">
                <a:solidFill>
                  <a:schemeClr val="dk1"/>
                </a:solidFill>
                <a:highlight>
                  <a:srgbClr val="EFEFEF"/>
                </a:highlight>
                <a:latin typeface="Consolas"/>
                <a:ea typeface="Consolas"/>
                <a:cs typeface="Consolas"/>
                <a:sym typeface="Consolas"/>
              </a:rPr>
              <a:t> </a:t>
            </a:r>
            <a:r>
              <a:rPr lang="en" sz="1800">
                <a:solidFill>
                  <a:srgbClr val="208920"/>
                </a:solidFill>
                <a:highlight>
                  <a:srgbClr val="EFEFEF"/>
                </a:highlight>
                <a:latin typeface="Consolas"/>
                <a:ea typeface="Consolas"/>
                <a:cs typeface="Consolas"/>
                <a:sym typeface="Consolas"/>
              </a:rPr>
              <a:t>void</a:t>
            </a:r>
            <a:r>
              <a:rPr lang="en" sz="1800">
                <a:solidFill>
                  <a:schemeClr val="dk1"/>
                </a:solidFill>
                <a:highlight>
                  <a:srgbClr val="EFEFEF"/>
                </a:highlight>
                <a:latin typeface="Consolas"/>
                <a:ea typeface="Consolas"/>
                <a:cs typeface="Consolas"/>
                <a:sym typeface="Consolas"/>
              </a:rPr>
              <a:t> addFirst(</a:t>
            </a:r>
            <a:r>
              <a:rPr lang="en" sz="1800">
                <a:solidFill>
                  <a:srgbClr val="208920"/>
                </a:solidFill>
                <a:highlight>
                  <a:srgbClr val="EFEFEF"/>
                </a:highlight>
                <a:latin typeface="Consolas"/>
                <a:ea typeface="Consolas"/>
                <a:cs typeface="Consolas"/>
                <a:sym typeface="Consolas"/>
              </a:rPr>
              <a:t>int</a:t>
            </a:r>
            <a:r>
              <a:rPr lang="en" sz="1800">
                <a:solidFill>
                  <a:schemeClr val="dk1"/>
                </a:solidFill>
                <a:highlight>
                  <a:srgbClr val="EFEFEF"/>
                </a:highlight>
                <a:latin typeface="Consolas"/>
                <a:ea typeface="Consolas"/>
                <a:cs typeface="Consolas"/>
                <a:sym typeface="Consolas"/>
              </a:rPr>
              <a:t> x)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sentinel.next = </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b="1" lang="en" sz="1800">
                <a:solidFill>
                  <a:srgbClr val="9C20EE"/>
                </a:solidFill>
                <a:highlight>
                  <a:srgbClr val="EFEFEF"/>
                </a:highlight>
                <a:latin typeface="Consolas"/>
                <a:ea typeface="Consolas"/>
                <a:cs typeface="Consolas"/>
                <a:sym typeface="Consolas"/>
              </a:rPr>
              <a:t>    </a:t>
            </a:r>
            <a:r>
              <a:rPr b="1" lang="en" sz="1800">
                <a:solidFill>
                  <a:srgbClr val="9C20EE"/>
                </a:solidFill>
                <a:highlight>
                  <a:srgbClr val="EFEFEF"/>
                </a:highlight>
                <a:latin typeface="Consolas"/>
                <a:ea typeface="Consolas"/>
                <a:cs typeface="Consolas"/>
                <a:sym typeface="Consolas"/>
              </a:rPr>
              <a:t>new</a:t>
            </a:r>
            <a:r>
              <a:rPr lang="en" sz="1800">
                <a:solidFill>
                  <a:schemeClr val="dk1"/>
                </a:solidFill>
                <a:highlight>
                  <a:srgbClr val="EFEFEF"/>
                </a:highlight>
                <a:latin typeface="Consolas"/>
                <a:ea typeface="Consolas"/>
                <a:cs typeface="Consolas"/>
                <a:sym typeface="Consolas"/>
              </a:rPr>
              <a:t> IntNode(x, sentinel.next);</a:t>
            </a:r>
            <a:endParaRPr sz="1800">
              <a:solidFill>
                <a:schemeClr val="dk1"/>
              </a:solidFill>
              <a:highlight>
                <a:srgbClr val="EFEFEF"/>
              </a:highlight>
              <a:latin typeface="Consolas"/>
              <a:ea typeface="Consolas"/>
              <a:cs typeface="Consolas"/>
              <a:sym typeface="Consolas"/>
            </a:endParaRPr>
          </a:p>
          <a:p>
            <a:pPr indent="0" lvl="0" marL="0" rtl="0" algn="l">
              <a:spcBef>
                <a:spcPts val="0"/>
              </a:spcBef>
              <a:spcAft>
                <a:spcPts val="0"/>
              </a:spcAft>
              <a:buNone/>
            </a:pPr>
            <a:r>
              <a:rPr lang="en" sz="1800">
                <a:solidFill>
                  <a:schemeClr val="dk1"/>
                </a:solidFill>
                <a:highlight>
                  <a:srgbClr val="EFEFEF"/>
                </a:highlight>
                <a:latin typeface="Consolas"/>
                <a:ea typeface="Consolas"/>
                <a:cs typeface="Consolas"/>
                <a:sym typeface="Consolas"/>
              </a:rPr>
              <a:t>} </a:t>
            </a:r>
            <a:endParaRPr b="1" sz="18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6" name="Shape 136"/>
        <p:cNvGrpSpPr/>
        <p:nvPr/>
      </p:nvGrpSpPr>
      <p:grpSpPr>
        <a:xfrm>
          <a:off x="0" y="0"/>
          <a:ext cx="0" cy="0"/>
          <a:chOff x="0" y="0"/>
          <a:chExt cx="0" cy="0"/>
        </a:xfrm>
      </p:grpSpPr>
      <p:sp>
        <p:nvSpPr>
          <p:cNvPr id="137" name="Google Shape;137;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Improvement #7: (???)      Goal:  Fast </a:t>
            </a:r>
            <a:r>
              <a:rPr lang="en">
                <a:latin typeface="Consolas"/>
                <a:ea typeface="Consolas"/>
                <a:cs typeface="Consolas"/>
                <a:sym typeface="Consolas"/>
              </a:rPr>
              <a:t>addLast</a:t>
            </a:r>
            <a:endParaRPr>
              <a:latin typeface="Consolas"/>
              <a:ea typeface="Consolas"/>
              <a:cs typeface="Consolas"/>
              <a:sym typeface="Consolas"/>
            </a:endParaRPr>
          </a:p>
        </p:txBody>
      </p:sp>
      <p:sp>
        <p:nvSpPr>
          <p:cNvPr id="138" name="Google Shape;138;p15"/>
          <p:cNvSpPr txBox="1"/>
          <p:nvPr>
            <p:ph idx="1" type="body"/>
          </p:nvPr>
        </p:nvSpPr>
        <p:spPr>
          <a:xfrm>
            <a:off x="243000" y="556500"/>
            <a:ext cx="8763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could we modify our list data structure so that </a:t>
            </a:r>
            <a:r>
              <a:rPr lang="en">
                <a:latin typeface="Consolas"/>
                <a:ea typeface="Consolas"/>
                <a:cs typeface="Consolas"/>
                <a:sym typeface="Consolas"/>
              </a:rPr>
              <a:t>addLast</a:t>
            </a:r>
            <a:r>
              <a:rPr lang="en"/>
              <a:t> is also fast?</a:t>
            </a:r>
            <a:endParaRPr/>
          </a:p>
        </p:txBody>
      </p:sp>
      <p:sp>
        <p:nvSpPr>
          <p:cNvPr id="139" name="Google Shape;139;p15"/>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5"/>
          <p:cNvSpPr/>
          <p:nvPr/>
        </p:nvSpPr>
        <p:spPr>
          <a:xfrm>
            <a:off x="1161988" y="3267025"/>
            <a:ext cx="30750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2" name="Google Shape;142;p15"/>
          <p:cNvCxnSpPr>
            <a:stCxn id="141" idx="3"/>
            <a:endCxn id="143"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44" name="Google Shape;144;p15"/>
          <p:cNvCxnSpPr>
            <a:stCxn id="141"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45" name="Google Shape;145;p15"/>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a:t>
            </a:r>
            <a:r>
              <a:rPr lang="en">
                <a:latin typeface="Ubuntu Mono"/>
                <a:ea typeface="Ubuntu Mono"/>
                <a:cs typeface="Ubuntu Mono"/>
                <a:sym typeface="Ubuntu Mono"/>
              </a:rPr>
              <a:t>Firs</a:t>
            </a:r>
            <a:r>
              <a:rPr lang="en">
                <a:latin typeface="Ubuntu Mono"/>
                <a:ea typeface="Ubuntu Mono"/>
                <a:cs typeface="Ubuntu Mono"/>
                <a:sym typeface="Ubuntu Mono"/>
              </a:rPr>
              <a:t>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46" name="Google Shape;146;p15"/>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47" name="Google Shape;147;p15"/>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48" name="Google Shape;148;p15"/>
          <p:cNvSpPr txBox="1"/>
          <p:nvPr/>
        </p:nvSpPr>
        <p:spPr>
          <a:xfrm>
            <a:off x="3121727" y="3204550"/>
            <a:ext cx="9459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49" name="Google Shape;149;p15"/>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a:t>
            </a:r>
            <a:r>
              <a:rPr lang="en">
                <a:latin typeface="Ubuntu Mono"/>
                <a:ea typeface="Ubuntu Mono"/>
                <a:cs typeface="Ubuntu Mono"/>
                <a:sym typeface="Ubuntu Mono"/>
              </a:rPr>
              <a:t>Fir</a:t>
            </a:r>
            <a:r>
              <a:rPr lang="en">
                <a:latin typeface="Ubuntu Mono"/>
                <a:ea typeface="Ubuntu Mono"/>
                <a:cs typeface="Ubuntu Mono"/>
                <a:sym typeface="Ubuntu Mono"/>
              </a:rPr>
              <a:t>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50" name="Google Shape;150;p15"/>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51" name="Google Shape;151;p15"/>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52" name="Google Shape;152;p15"/>
          <p:cNvGrpSpPr/>
          <p:nvPr/>
        </p:nvGrpSpPr>
        <p:grpSpPr>
          <a:xfrm>
            <a:off x="2330037" y="4411389"/>
            <a:ext cx="1031828" cy="429276"/>
            <a:chOff x="809625" y="3638550"/>
            <a:chExt cx="1190525" cy="495300"/>
          </a:xfrm>
        </p:grpSpPr>
        <p:sp>
          <p:nvSpPr>
            <p:cNvPr id="153" name="Google Shape;153;p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43" name="Google Shape;143;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5"/>
          <p:cNvGrpSpPr/>
          <p:nvPr/>
        </p:nvGrpSpPr>
        <p:grpSpPr>
          <a:xfrm>
            <a:off x="4067533" y="4411389"/>
            <a:ext cx="1031828" cy="429276"/>
            <a:chOff x="809625" y="3638550"/>
            <a:chExt cx="1190525" cy="495300"/>
          </a:xfrm>
        </p:grpSpPr>
        <p:sp>
          <p:nvSpPr>
            <p:cNvPr id="155" name="Google Shape;155;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56" name="Google Shape;156;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5"/>
          <p:cNvGrpSpPr/>
          <p:nvPr/>
        </p:nvGrpSpPr>
        <p:grpSpPr>
          <a:xfrm>
            <a:off x="7542525" y="4411389"/>
            <a:ext cx="1031828" cy="429276"/>
            <a:chOff x="809625" y="3638550"/>
            <a:chExt cx="1190525" cy="495300"/>
          </a:xfrm>
        </p:grpSpPr>
        <p:sp>
          <p:nvSpPr>
            <p:cNvPr id="158" name="Google Shape;158;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159" name="Google Shape;159;p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a:off x="5805029" y="4411389"/>
            <a:ext cx="1031828" cy="429276"/>
            <a:chOff x="809625" y="3638550"/>
            <a:chExt cx="1190525" cy="495300"/>
          </a:xfrm>
        </p:grpSpPr>
        <p:sp>
          <p:nvSpPr>
            <p:cNvPr id="161" name="Google Shape;161;p15"/>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62" name="Google Shape;162;p15"/>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3" name="Google Shape;163;p15"/>
          <p:cNvCxnSpPr>
            <a:endCxn id="155"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64" name="Google Shape;164;p15"/>
          <p:cNvCxnSpPr>
            <a:endCxn id="161"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65" name="Google Shape;165;p15"/>
          <p:cNvCxnSpPr>
            <a:endCxn id="158"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66" name="Google Shape;166;p15"/>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67" name="Google Shape;167;p15"/>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68" name="Google Shape;168;p15"/>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169" name="Google Shape;169;p15"/>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70" name="Google Shape;170;p15"/>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71" name="Google Shape;171;p15"/>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172" name="Google Shape;172;p15"/>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3" name="Google Shape;173;p15"/>
          <p:cNvCxnSpPr/>
          <p:nvPr/>
        </p:nvCxnSpPr>
        <p:spPr>
          <a:xfrm>
            <a:off x="8055053" y="4411981"/>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177" name="Shape 177"/>
        <p:cNvGrpSpPr/>
        <p:nvPr/>
      </p:nvGrpSpPr>
      <p:grpSpPr>
        <a:xfrm>
          <a:off x="0" y="0"/>
          <a:ext cx="0" cy="0"/>
          <a:chOff x="0" y="0"/>
          <a:chExt cx="0" cy="0"/>
        </a:xfrm>
      </p:grpSpPr>
      <p:sp>
        <p:nvSpPr>
          <p:cNvPr id="178" name="Google Shape;178;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 .last enough? </a:t>
            </a:r>
            <a:r>
              <a:rPr lang="en"/>
              <a:t>http://yellkey.com</a:t>
            </a:r>
            <a:r>
              <a:rPr lang="en">
                <a:solidFill>
                  <a:srgbClr val="208920"/>
                </a:solidFill>
              </a:rPr>
              <a:t>/ever</a:t>
            </a:r>
            <a:endParaRPr>
              <a:solidFill>
                <a:srgbClr val="208920"/>
              </a:solidFill>
            </a:endParaRPr>
          </a:p>
        </p:txBody>
      </p:sp>
      <p:sp>
        <p:nvSpPr>
          <p:cNvPr id="179" name="Google Shape;179;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want to support </a:t>
            </a:r>
            <a:r>
              <a:rPr b="1" lang="en"/>
              <a:t>add</a:t>
            </a:r>
            <a:r>
              <a:rPr lang="en"/>
              <a:t>, </a:t>
            </a:r>
            <a:r>
              <a:rPr b="1" lang="en"/>
              <a:t>get</a:t>
            </a:r>
            <a:r>
              <a:rPr lang="en"/>
              <a:t>, and </a:t>
            </a:r>
            <a:r>
              <a:rPr b="1" lang="en"/>
              <a:t>remove</a:t>
            </a:r>
            <a:r>
              <a:rPr lang="en"/>
              <a:t> operations for both ends, will having a </a:t>
            </a:r>
            <a:r>
              <a:rPr lang="en">
                <a:latin typeface="Consolas"/>
                <a:ea typeface="Consolas"/>
                <a:cs typeface="Consolas"/>
                <a:sym typeface="Consolas"/>
              </a:rPr>
              <a:t>last</a:t>
            </a:r>
            <a:r>
              <a:rPr lang="en"/>
              <a:t> pointer result for fast operations on long lists?</a:t>
            </a:r>
            <a:endParaRPr/>
          </a:p>
          <a:p>
            <a:pPr indent="-355600" lvl="0" marL="457200" rtl="0" algn="l">
              <a:spcBef>
                <a:spcPts val="600"/>
              </a:spcBef>
              <a:spcAft>
                <a:spcPts val="0"/>
              </a:spcAft>
              <a:buSzPts val="2000"/>
              <a:buAutoNum type="alphaUcPeriod"/>
            </a:pPr>
            <a:r>
              <a:rPr lang="en"/>
              <a:t>Yes</a:t>
            </a:r>
            <a:endParaRPr/>
          </a:p>
          <a:p>
            <a:pPr indent="-355600" lvl="0" marL="457200" rtl="0" algn="l">
              <a:spcBef>
                <a:spcPts val="0"/>
              </a:spcBef>
              <a:spcAft>
                <a:spcPts val="0"/>
              </a:spcAft>
              <a:buSzPts val="2000"/>
              <a:buAutoNum type="alphaUcPeriod"/>
            </a:pPr>
            <a:r>
              <a:rPr lang="en"/>
              <a:t>No, add </a:t>
            </a:r>
            <a:r>
              <a:rPr lang="en"/>
              <a:t>would</a:t>
            </a:r>
            <a:r>
              <a:rPr lang="en"/>
              <a:t> be slow.</a:t>
            </a:r>
            <a:endParaRPr/>
          </a:p>
          <a:p>
            <a:pPr indent="-355600" lvl="0" marL="457200" rtl="0" algn="l">
              <a:spcBef>
                <a:spcPts val="0"/>
              </a:spcBef>
              <a:spcAft>
                <a:spcPts val="0"/>
              </a:spcAft>
              <a:buSzPts val="2000"/>
              <a:buAutoNum type="alphaUcPeriod"/>
            </a:pPr>
            <a:r>
              <a:rPr lang="en"/>
              <a:t>No, get would be slow.</a:t>
            </a:r>
            <a:endParaRPr/>
          </a:p>
          <a:p>
            <a:pPr indent="-355600" lvl="0" marL="457200" rtl="0" algn="l">
              <a:spcBef>
                <a:spcPts val="0"/>
              </a:spcBef>
              <a:spcAft>
                <a:spcPts val="0"/>
              </a:spcAft>
              <a:buSzPts val="2000"/>
              <a:buAutoNum type="alphaUcPeriod"/>
            </a:pPr>
            <a:r>
              <a:rPr lang="en"/>
              <a:t>No, remove would be slow.</a:t>
            </a:r>
            <a:endParaRPr/>
          </a:p>
        </p:txBody>
      </p:sp>
      <p:sp>
        <p:nvSpPr>
          <p:cNvPr id="180" name="Google Shape;180;p16"/>
          <p:cNvSpPr/>
          <p:nvPr/>
        </p:nvSpPr>
        <p:spPr>
          <a:xfrm>
            <a:off x="2517738" y="3503888"/>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6"/>
          <p:cNvSpPr/>
          <p:nvPr/>
        </p:nvSpPr>
        <p:spPr>
          <a:xfrm>
            <a:off x="1162005" y="3267025"/>
            <a:ext cx="4241700" cy="9075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60588" y="3509975"/>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3" name="Google Shape;183;p16"/>
          <p:cNvCxnSpPr>
            <a:stCxn id="182" idx="3"/>
            <a:endCxn id="184" idx="0"/>
          </p:cNvCxnSpPr>
          <p:nvPr/>
        </p:nvCxnSpPr>
        <p:spPr>
          <a:xfrm flipH="1">
            <a:off x="3103888" y="3697325"/>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85" name="Google Shape;185;p16"/>
          <p:cNvCxnSpPr>
            <a:stCxn id="182" idx="3"/>
          </p:cNvCxnSpPr>
          <p:nvPr/>
        </p:nvCxnSpPr>
        <p:spPr>
          <a:xfrm rot="10800000">
            <a:off x="3373888" y="3692825"/>
            <a:ext cx="289200" cy="4500"/>
          </a:xfrm>
          <a:prstGeom prst="straightConnector1">
            <a:avLst/>
          </a:prstGeom>
          <a:noFill/>
          <a:ln cap="flat" cmpd="sng" w="19050">
            <a:solidFill>
              <a:srgbClr val="666666"/>
            </a:solidFill>
            <a:prstDash val="solid"/>
            <a:round/>
            <a:headEnd len="med" w="med" type="none"/>
            <a:tailEnd len="med" w="med" type="none"/>
          </a:ln>
        </p:spPr>
      </p:cxnSp>
      <p:sp>
        <p:nvSpPr>
          <p:cNvPr id="186" name="Google Shape;186;p16"/>
          <p:cNvSpPr txBox="1"/>
          <p:nvPr/>
        </p:nvSpPr>
        <p:spPr>
          <a:xfrm>
            <a:off x="1114701" y="3234112"/>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187" name="Google Shape;187;p16"/>
          <p:cNvCxnSpPr/>
          <p:nvPr/>
        </p:nvCxnSpPr>
        <p:spPr>
          <a:xfrm rot="10800000">
            <a:off x="714036" y="3412609"/>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88" name="Google Shape;188;p16"/>
          <p:cNvCxnSpPr/>
          <p:nvPr/>
        </p:nvCxnSpPr>
        <p:spPr>
          <a:xfrm rot="10800000">
            <a:off x="714036" y="3659857"/>
            <a:ext cx="432300" cy="0"/>
          </a:xfrm>
          <a:prstGeom prst="straightConnector1">
            <a:avLst/>
          </a:prstGeom>
          <a:noFill/>
          <a:ln cap="flat" cmpd="sng" w="19050">
            <a:solidFill>
              <a:srgbClr val="666666"/>
            </a:solidFill>
            <a:prstDash val="solid"/>
            <a:round/>
            <a:headEnd len="med" w="med" type="none"/>
            <a:tailEnd len="med" w="med" type="none"/>
          </a:ln>
        </p:spPr>
      </p:cxnSp>
      <p:sp>
        <p:nvSpPr>
          <p:cNvPr id="189" name="Google Shape;189;p16"/>
          <p:cNvSpPr txBox="1"/>
          <p:nvPr/>
        </p:nvSpPr>
        <p:spPr>
          <a:xfrm>
            <a:off x="3121727" y="3204550"/>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90" name="Google Shape;190;p16"/>
          <p:cNvSpPr txBox="1"/>
          <p:nvPr/>
        </p:nvSpPr>
        <p:spPr>
          <a:xfrm>
            <a:off x="1122672" y="34442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getLast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191" name="Google Shape;191;p16"/>
          <p:cNvSpPr txBox="1"/>
          <p:nvPr/>
        </p:nvSpPr>
        <p:spPr>
          <a:xfrm>
            <a:off x="22752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92" name="Google Shape;192;p16"/>
          <p:cNvSpPr txBox="1"/>
          <p:nvPr/>
        </p:nvSpPr>
        <p:spPr>
          <a:xfrm>
            <a:off x="2808673" y="4753673"/>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93" name="Google Shape;193;p16"/>
          <p:cNvGrpSpPr/>
          <p:nvPr/>
        </p:nvGrpSpPr>
        <p:grpSpPr>
          <a:xfrm>
            <a:off x="2330037" y="4411389"/>
            <a:ext cx="1031828" cy="429276"/>
            <a:chOff x="809625" y="3638550"/>
            <a:chExt cx="1190525" cy="495300"/>
          </a:xfrm>
        </p:grpSpPr>
        <p:sp>
          <p:nvSpPr>
            <p:cNvPr id="194" name="Google Shape;194;p16"/>
            <p:cNvSpPr/>
            <p:nvPr/>
          </p:nvSpPr>
          <p:spPr>
            <a:xfrm>
              <a:off x="809625" y="3638550"/>
              <a:ext cx="595200" cy="495300"/>
            </a:xfrm>
            <a:prstGeom prst="rect">
              <a:avLst/>
            </a:prstGeom>
            <a:solidFill>
              <a:srgbClr val="B4A7D6"/>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84" name="Google Shape;184;p1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16"/>
          <p:cNvGrpSpPr/>
          <p:nvPr/>
        </p:nvGrpSpPr>
        <p:grpSpPr>
          <a:xfrm>
            <a:off x="4067533" y="4411389"/>
            <a:ext cx="1031828" cy="429276"/>
            <a:chOff x="809625" y="3638550"/>
            <a:chExt cx="1190525" cy="495300"/>
          </a:xfrm>
        </p:grpSpPr>
        <p:sp>
          <p:nvSpPr>
            <p:cNvPr id="196" name="Google Shape;196;p1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97" name="Google Shape;197;p1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6"/>
          <p:cNvGrpSpPr/>
          <p:nvPr/>
        </p:nvGrpSpPr>
        <p:grpSpPr>
          <a:xfrm>
            <a:off x="5805029" y="4411389"/>
            <a:ext cx="1031828" cy="429276"/>
            <a:chOff x="809625" y="3638550"/>
            <a:chExt cx="1190525" cy="495300"/>
          </a:xfrm>
        </p:grpSpPr>
        <p:sp>
          <p:nvSpPr>
            <p:cNvPr id="199" name="Google Shape;199;p1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200" name="Google Shape;200;p16"/>
            <p:cNvSpPr/>
            <p:nvPr/>
          </p:nvSpPr>
          <p:spPr>
            <a:xfrm>
              <a:off x="1404950"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1" name="Google Shape;201;p16"/>
          <p:cNvCxnSpPr>
            <a:endCxn id="196" idx="1"/>
          </p:cNvCxnSpPr>
          <p:nvPr/>
        </p:nvCxnSpPr>
        <p:spPr>
          <a:xfrm>
            <a:off x="3011233" y="4626027"/>
            <a:ext cx="1056300" cy="0"/>
          </a:xfrm>
          <a:prstGeom prst="straightConnector1">
            <a:avLst/>
          </a:prstGeom>
          <a:noFill/>
          <a:ln cap="flat" cmpd="sng" w="19050">
            <a:solidFill>
              <a:srgbClr val="666666"/>
            </a:solidFill>
            <a:prstDash val="solid"/>
            <a:round/>
            <a:headEnd len="med" w="med" type="none"/>
            <a:tailEnd len="med" w="med" type="triangle"/>
          </a:ln>
        </p:spPr>
      </p:cxnSp>
      <p:grpSp>
        <p:nvGrpSpPr>
          <p:cNvPr id="202" name="Google Shape;202;p16"/>
          <p:cNvGrpSpPr/>
          <p:nvPr/>
        </p:nvGrpSpPr>
        <p:grpSpPr>
          <a:xfrm>
            <a:off x="7542525" y="4411389"/>
            <a:ext cx="1031828" cy="429277"/>
            <a:chOff x="809625" y="3638550"/>
            <a:chExt cx="1190525" cy="495300"/>
          </a:xfrm>
        </p:grpSpPr>
        <p:sp>
          <p:nvSpPr>
            <p:cNvPr id="203" name="Google Shape;203;p16"/>
            <p:cNvSpPr/>
            <p:nvPr/>
          </p:nvSpPr>
          <p:spPr>
            <a:xfrm>
              <a:off x="809625" y="3638550"/>
              <a:ext cx="5952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04" name="Google Shape;204;p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5" name="Google Shape;205;p16"/>
          <p:cNvCxnSpPr>
            <a:endCxn id="199" idx="1"/>
          </p:cNvCxnSpPr>
          <p:nvPr/>
        </p:nvCxnSpPr>
        <p:spPr>
          <a:xfrm>
            <a:off x="4722629" y="4626027"/>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206" name="Google Shape;206;p16"/>
          <p:cNvCxnSpPr>
            <a:endCxn id="203" idx="1"/>
          </p:cNvCxnSpPr>
          <p:nvPr/>
        </p:nvCxnSpPr>
        <p:spPr>
          <a:xfrm>
            <a:off x="6419925" y="4626027"/>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207" name="Google Shape;207;p16"/>
          <p:cNvSpPr txBox="1"/>
          <p:nvPr/>
        </p:nvSpPr>
        <p:spPr>
          <a:xfrm>
            <a:off x="2626410" y="3493582"/>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08" name="Google Shape;208;p16"/>
          <p:cNvSpPr txBox="1"/>
          <p:nvPr/>
        </p:nvSpPr>
        <p:spPr>
          <a:xfrm>
            <a:off x="2512116" y="3204556"/>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209" name="Google Shape;209;p16"/>
          <p:cNvCxnSpPr/>
          <p:nvPr/>
        </p:nvCxnSpPr>
        <p:spPr>
          <a:xfrm rot="10800000">
            <a:off x="714036" y="4046113"/>
            <a:ext cx="432300" cy="0"/>
          </a:xfrm>
          <a:prstGeom prst="straightConnector1">
            <a:avLst/>
          </a:prstGeom>
          <a:noFill/>
          <a:ln cap="flat" cmpd="sng" w="19050">
            <a:solidFill>
              <a:srgbClr val="666666"/>
            </a:solidFill>
            <a:prstDash val="solid"/>
            <a:round/>
            <a:headEnd len="med" w="med" type="none"/>
            <a:tailEnd len="med" w="med" type="none"/>
          </a:ln>
        </p:spPr>
      </p:cxnSp>
      <p:sp>
        <p:nvSpPr>
          <p:cNvPr id="210" name="Google Shape;210;p16"/>
          <p:cNvSpPr txBox="1"/>
          <p:nvPr/>
        </p:nvSpPr>
        <p:spPr>
          <a:xfrm>
            <a:off x="1122672" y="3859383"/>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211" name="Google Shape;211;p16"/>
          <p:cNvSpPr txBox="1"/>
          <p:nvPr/>
        </p:nvSpPr>
        <p:spPr>
          <a:xfrm>
            <a:off x="1122672" y="366625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removeLast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212" name="Google Shape;212;p16"/>
          <p:cNvCxnSpPr/>
          <p:nvPr/>
        </p:nvCxnSpPr>
        <p:spPr>
          <a:xfrm rot="10800000">
            <a:off x="714036" y="3852985"/>
            <a:ext cx="432300" cy="0"/>
          </a:xfrm>
          <a:prstGeom prst="straightConnector1">
            <a:avLst/>
          </a:prstGeom>
          <a:noFill/>
          <a:ln cap="flat" cmpd="sng" w="19050">
            <a:solidFill>
              <a:srgbClr val="666666"/>
            </a:solidFill>
            <a:prstDash val="solid"/>
            <a:round/>
            <a:headEnd len="med" w="med" type="none"/>
            <a:tailEnd len="med" w="med" type="none"/>
          </a:ln>
        </p:spPr>
      </p:cxnSp>
      <p:sp>
        <p:nvSpPr>
          <p:cNvPr id="213" name="Google Shape;213;p16"/>
          <p:cNvSpPr/>
          <p:nvPr/>
        </p:nvSpPr>
        <p:spPr>
          <a:xfrm>
            <a:off x="4310213" y="3509777"/>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16"/>
          <p:cNvSpPr txBox="1"/>
          <p:nvPr/>
        </p:nvSpPr>
        <p:spPr>
          <a:xfrm>
            <a:off x="4249814" y="3198835"/>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last</a:t>
            </a:r>
            <a:endParaRPr>
              <a:latin typeface="Ubuntu Mono"/>
              <a:ea typeface="Ubuntu Mono"/>
              <a:cs typeface="Ubuntu Mono"/>
              <a:sym typeface="Ubuntu Mono"/>
            </a:endParaRPr>
          </a:p>
        </p:txBody>
      </p:sp>
      <p:cxnSp>
        <p:nvCxnSpPr>
          <p:cNvPr id="215" name="Google Shape;215;p16"/>
          <p:cNvCxnSpPr/>
          <p:nvPr/>
        </p:nvCxnSpPr>
        <p:spPr>
          <a:xfrm rot="10800000">
            <a:off x="4645775" y="3694877"/>
            <a:ext cx="289200" cy="4500"/>
          </a:xfrm>
          <a:prstGeom prst="straightConnector1">
            <a:avLst/>
          </a:prstGeom>
          <a:noFill/>
          <a:ln cap="flat" cmpd="sng" w="19050">
            <a:solidFill>
              <a:srgbClr val="666666"/>
            </a:solidFill>
            <a:prstDash val="solid"/>
            <a:round/>
            <a:headEnd len="med" w="med" type="none"/>
            <a:tailEnd len="med" w="med" type="none"/>
          </a:ln>
        </p:spPr>
      </p:cxnSp>
      <p:cxnSp>
        <p:nvCxnSpPr>
          <p:cNvPr id="216" name="Google Shape;216;p16"/>
          <p:cNvCxnSpPr>
            <a:stCxn id="213" idx="3"/>
            <a:endCxn id="203" idx="0"/>
          </p:cNvCxnSpPr>
          <p:nvPr/>
        </p:nvCxnSpPr>
        <p:spPr>
          <a:xfrm>
            <a:off x="4812713" y="3697127"/>
            <a:ext cx="2987700" cy="714300"/>
          </a:xfrm>
          <a:prstGeom prst="curvedConnector2">
            <a:avLst/>
          </a:prstGeom>
          <a:noFill/>
          <a:ln cap="flat" cmpd="sng" w="19050">
            <a:solidFill>
              <a:srgbClr val="666666"/>
            </a:solidFill>
            <a:prstDash val="solid"/>
            <a:round/>
            <a:headEnd len="med" w="med" type="none"/>
            <a:tailEnd len="med" w="med" type="triangle"/>
          </a:ln>
        </p:spPr>
      </p:cxnSp>
      <p:sp>
        <p:nvSpPr>
          <p:cNvPr id="217" name="Google Shape;217;p16"/>
          <p:cNvSpPr/>
          <p:nvPr/>
        </p:nvSpPr>
        <p:spPr>
          <a:xfrm>
            <a:off x="2517750" y="3509764"/>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8" name="Google Shape;218;p16"/>
          <p:cNvCxnSpPr/>
          <p:nvPr/>
        </p:nvCxnSpPr>
        <p:spPr>
          <a:xfrm>
            <a:off x="8055053" y="4411968"/>
            <a:ext cx="519300" cy="42810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