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Ubuntu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UbuntuMono-regular.fntdata"/><Relationship Id="rId50" Type="http://schemas.openxmlformats.org/officeDocument/2006/relationships/slide" Target="slides/slide46.xml"/><Relationship Id="rId53" Type="http://schemas.openxmlformats.org/officeDocument/2006/relationships/font" Target="fonts/UbuntuMono-italic.fntdata"/><Relationship Id="rId52" Type="http://schemas.openxmlformats.org/officeDocument/2006/relationships/font" Target="fonts/UbuntuMono-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Ubuntu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learning-mind.com/plato-allegory-of-the-cave/" TargetMode="External"/><Relationship Id="rId3" Type="http://schemas.openxmlformats.org/officeDocument/2006/relationships/hyperlink" Target="https://en.wikipedia.org/wiki/Red_pill_and_blue_pill"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learning-mind.com/plato-allegory-of-the-cave/" TargetMode="External"/><Relationship Id="rId3" Type="http://schemas.openxmlformats.org/officeDocument/2006/relationships/hyperlink" Target="https://en.wikipedia.org/wiki/Red_pill_and_blue_pil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g625dc7e36_010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625dc7e36_0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25dc7e36_0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25dc7e36_0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25dc7e36_02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25dc7e36_0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8d20ae8c_0_4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8d20ae8c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c42a46f23_4_2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c42a46f23_4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http://www.learning-mind.com/plato-allegory-of-the-cave/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8eb66e98_0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8eb66e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8eb66e98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8eb66e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625dc7e36_05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25dc7e36_0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625dc7e36_06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25dc7e36_0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8d20ae8c_0_4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8d20ae8c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8eb66e98_0_1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08eb66e9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15282c5bf11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5282c5bf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625dc7e36_07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25dc7e36_0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625dc7e36_08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25dc7e36_0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08eb66e98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08eb66e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625dc7e36_06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625dc7e36_0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08eb66e98_0_1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08eb66e9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625dc7e36_08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625dc7e36_0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08d20ae8c_0_4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08d20ae8c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c42a46f23_4_3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c42a46f23_4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c42a46f23_4_3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c42a46f23_4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c42a46f23_4_3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c42a46f23_4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625dc7e36_09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625dc7e36_0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625dc7e36_09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625dc7e36_0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625dc7e36_09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625dc7e36_0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625dc7e36_09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625dc7e36_0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625dc7e36_010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625dc7e36_0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625dc7e36_010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625dc7e36_0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08eb66e98_0_2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08eb66e9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08eb66e98_0_2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08eb66e9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08eb66e98_0_3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08eb66e98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08eb66e98_0_2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08eb66e9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108d20ae8c_0_4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108d20ae8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08eb66e98_0_4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08eb66e9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08eb66e98_0_4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108eb66e9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08eb66e98_0_4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08eb66e98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2f4bf529ef_1_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2f4bf529ef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f4bf529ef_1_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2f4bf529e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http://www.learning-mind.com/plato-allegory-of-the-cave/</a:t>
            </a:r>
            <a:endParaRPr/>
          </a:p>
          <a:p>
            <a:pPr indent="0" lvl="0" marL="0" rtl="0" algn="l">
              <a:spcBef>
                <a:spcPts val="0"/>
              </a:spcBef>
              <a:spcAft>
                <a:spcPts val="0"/>
              </a:spcAft>
              <a:buNone/>
            </a:pPr>
            <a:r>
              <a:rPr lang="en" u="sng">
                <a:solidFill>
                  <a:schemeClr val="hlink"/>
                </a:solidFill>
                <a:hlinkClick r:id="rId3"/>
              </a:rPr>
              <a:t>https://en.wikipedia.org/wiki/Red_pill_and_blue_pill</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2f4bf529ef_1_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2f4bf529e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http://www.learning-mind.com/plato-allegory-of-the-cave/</a:t>
            </a:r>
            <a:endParaRPr/>
          </a:p>
          <a:p>
            <a:pPr indent="0" lvl="0" marL="0" rtl="0" algn="l">
              <a:spcBef>
                <a:spcPts val="0"/>
              </a:spcBef>
              <a:spcAft>
                <a:spcPts val="0"/>
              </a:spcAft>
              <a:buNone/>
            </a:pPr>
            <a:r>
              <a:rPr lang="en" u="sng">
                <a:solidFill>
                  <a:schemeClr val="hlink"/>
                </a:solidFill>
                <a:hlinkClick r:id="rId3"/>
              </a:rPr>
              <a:t>https://en.wikipedia.org/wiki/Red_pill_and_blue_pill</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625dc7e36_010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625dc7e36_0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625dc7e36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625dc7e36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25dc7e36_01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5dc7e36_0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25dc7e36_010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25dc7e36_0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25dc7e36_0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25dc7e36_0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8d20ae8c_0_4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8d20ae8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csmentors.berkeley.edu/#/" TargetMode="External"/><Relationship Id="rId4" Type="http://schemas.openxmlformats.org/officeDocument/2006/relationships/hyperlink" Target="https://berkeley.zoom.us/my/noemichul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mathandmultimedia.com/2010/09/15/sum-first-n-positive-integer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www.portcalls.com/wp-content/uploads/2012/04/hanging_containers1.jpg" TargetMode="External"/><Relationship Id="rId4" Type="http://schemas.openxmlformats.org/officeDocument/2006/relationships/hyperlink" Target="http://i.istockimg.com/file_thumbview_approve/19711163/6/stock-photo-19711163-red-loitering-prohibited-sign.jpg" TargetMode="External"/><Relationship Id="rId5" Type="http://schemas.openxmlformats.org/officeDocument/2006/relationships/hyperlink" Target="http://images.mysecuritysign.com/img/lg/K/No-Loitering-Sign-K-5418.gif" TargetMode="External"/><Relationship Id="rId6" Type="http://schemas.openxmlformats.org/officeDocument/2006/relationships/hyperlink" Target="http://3.bp.blogspot.com/-NV3y2NQDFy0/UAAXB5gINoI/AAAAAAAALi8/F_bM4-dmsm4/s1600/DVC00575.JPG" TargetMode="External"/><Relationship Id="rId7" Type="http://schemas.openxmlformats.org/officeDocument/2006/relationships/hyperlink" Target="https://en.wikipedia.org/wiki/Red_pill_and_blue_pi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0" name="Google Shape;30;p8"/>
          <p:cNvSpPr txBox="1"/>
          <p:nvPr>
            <p:ph idx="1" type="body"/>
          </p:nvPr>
        </p:nvSpPr>
        <p:spPr>
          <a:xfrm>
            <a:off x="243000" y="556500"/>
            <a:ext cx="8443800" cy="45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Reminder: Project 1A is out.</a:t>
            </a:r>
            <a:endParaRPr/>
          </a:p>
          <a:p>
            <a:pPr indent="-355600" lvl="0" marL="457200" rtl="0" algn="l">
              <a:spcBef>
                <a:spcPts val="600"/>
              </a:spcBef>
              <a:spcAft>
                <a:spcPts val="0"/>
              </a:spcAft>
              <a:buSzPts val="2000"/>
              <a:buChar char="●"/>
            </a:pPr>
            <a:r>
              <a:rPr lang="en"/>
              <a:t>Autograder is up, but we still want you to write your own tests.</a:t>
            </a:r>
            <a:endParaRPr/>
          </a:p>
          <a:p>
            <a:pPr indent="-355600" lvl="0" marL="457200" rtl="0" algn="l">
              <a:spcBef>
                <a:spcPts val="0"/>
              </a:spcBef>
              <a:spcAft>
                <a:spcPts val="0"/>
              </a:spcAft>
              <a:buSzPts val="2000"/>
              <a:buChar char="●"/>
            </a:pPr>
            <a:r>
              <a:rPr lang="en"/>
              <a:t>Your tests for this project not graded.</a:t>
            </a:r>
            <a:endParaRPr/>
          </a:p>
          <a:p>
            <a:pPr indent="-355600" lvl="1" marL="914400" rtl="0" algn="l">
              <a:spcBef>
                <a:spcPts val="0"/>
              </a:spcBef>
              <a:spcAft>
                <a:spcPts val="0"/>
              </a:spcAft>
              <a:buSzPts val="2000"/>
              <a:buChar char="○"/>
            </a:pPr>
            <a:r>
              <a:rPr lang="en"/>
              <a:t>If you have the bandwidth, we </a:t>
            </a:r>
            <a:r>
              <a:rPr lang="en"/>
              <a:t>strongly encourage you to try writing some of your own tests using the skills you learn in lab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Access in Arrays</a:t>
            </a:r>
            <a:endParaRPr/>
          </a:p>
        </p:txBody>
      </p:sp>
      <p:sp>
        <p:nvSpPr>
          <p:cNvPr id="264" name="Google Shape;264;p17"/>
          <p:cNvSpPr txBox="1"/>
          <p:nvPr>
            <p:ph idx="1" type="body"/>
          </p:nvPr>
        </p:nvSpPr>
        <p:spPr>
          <a:xfrm>
            <a:off x="243000" y="556500"/>
            <a:ext cx="8579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Retrieval from any position of an array is very fast.</a:t>
            </a:r>
            <a:endParaRPr/>
          </a:p>
          <a:p>
            <a:pPr indent="-355600" lvl="0" marL="457200" rtl="0" algn="l">
              <a:spcBef>
                <a:spcPts val="600"/>
              </a:spcBef>
              <a:spcAft>
                <a:spcPts val="0"/>
              </a:spcAft>
              <a:buSzPts val="2000"/>
              <a:buChar char="●"/>
            </a:pPr>
            <a:r>
              <a:rPr lang="en"/>
              <a:t>Independent</a:t>
            </a:r>
            <a:r>
              <a:rPr baseline="30000" lang="en"/>
              <a:t>*</a:t>
            </a:r>
            <a:r>
              <a:rPr lang="en"/>
              <a:t> of array size. </a:t>
            </a:r>
            <a:endParaRPr/>
          </a:p>
          <a:p>
            <a:pPr indent="-355600" lvl="0" marL="457200" rtl="0" algn="l">
              <a:spcBef>
                <a:spcPts val="0"/>
              </a:spcBef>
              <a:spcAft>
                <a:spcPts val="0"/>
              </a:spcAft>
              <a:buSzPts val="2000"/>
              <a:buChar char="●"/>
            </a:pPr>
            <a:r>
              <a:rPr lang="en"/>
              <a:t>61C Preview: Ultra fast random access results from the fact that memory boxes are the same size (in bits).</a:t>
            </a:r>
            <a:endParaRPr/>
          </a:p>
          <a:p>
            <a:pPr indent="0" lvl="0" marL="0" rtl="0" algn="l">
              <a:spcBef>
                <a:spcPts val="600"/>
              </a:spcBef>
              <a:spcAft>
                <a:spcPts val="0"/>
              </a:spcAft>
              <a:buNone/>
            </a:pPr>
            <a:r>
              <a:t/>
            </a:r>
            <a:endParaRPr/>
          </a:p>
        </p:txBody>
      </p:sp>
      <p:pic>
        <p:nvPicPr>
          <p:cNvPr id="265" name="Google Shape;265;p17"/>
          <p:cNvPicPr preferRelativeResize="0"/>
          <p:nvPr/>
        </p:nvPicPr>
        <p:blipFill>
          <a:blip r:embed="rId3">
            <a:alphaModFix/>
          </a:blip>
          <a:stretch>
            <a:fillRect/>
          </a:stretch>
        </p:blipFill>
        <p:spPr>
          <a:xfrm>
            <a:off x="4244851" y="1714950"/>
            <a:ext cx="4653576" cy="330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Goal: AList.java</a:t>
            </a:r>
            <a:endParaRPr/>
          </a:p>
        </p:txBody>
      </p:sp>
      <p:sp>
        <p:nvSpPr>
          <p:cNvPr id="271" name="Google Shape;271;p18"/>
          <p:cNvSpPr txBox="1"/>
          <p:nvPr>
            <p:ph idx="1" type="body"/>
          </p:nvPr>
        </p:nvSpPr>
        <p:spPr>
          <a:xfrm>
            <a:off x="243000" y="556500"/>
            <a:ext cx="8443800" cy="101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Want to figure out how to build an array version of a list:</a:t>
            </a:r>
            <a:endParaRPr/>
          </a:p>
          <a:p>
            <a:pPr indent="-355600" lvl="0" marL="457200" rtl="0" algn="l">
              <a:spcBef>
                <a:spcPts val="600"/>
              </a:spcBef>
              <a:spcAft>
                <a:spcPts val="0"/>
              </a:spcAft>
              <a:buSzPts val="2000"/>
              <a:buChar char="●"/>
            </a:pPr>
            <a:r>
              <a:rPr lang="en"/>
              <a:t>In lecture we’ll only do back operations. Project 1A is the front operations.</a:t>
            </a:r>
            <a:endParaRPr/>
          </a:p>
        </p:txBody>
      </p:sp>
      <p:sp>
        <p:nvSpPr>
          <p:cNvPr id="272" name="Google Shape;272;p18"/>
          <p:cNvSpPr/>
          <p:nvPr/>
        </p:nvSpPr>
        <p:spPr>
          <a:xfrm>
            <a:off x="2881239" y="37926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18"/>
          <p:cNvCxnSpPr/>
          <p:nvPr/>
        </p:nvCxnSpPr>
        <p:spPr>
          <a:xfrm rot="10800000">
            <a:off x="2433273" y="39382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74" name="Google Shape;274;p18"/>
          <p:cNvCxnSpPr/>
          <p:nvPr/>
        </p:nvCxnSpPr>
        <p:spPr>
          <a:xfrm rot="10800000">
            <a:off x="2433273" y="4185457"/>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75" name="Google Shape;275;p18"/>
          <p:cNvCxnSpPr/>
          <p:nvPr/>
        </p:nvCxnSpPr>
        <p:spPr>
          <a:xfrm rot="10800000">
            <a:off x="2433273" y="45717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76" name="Google Shape;276;p18"/>
          <p:cNvCxnSpPr/>
          <p:nvPr/>
        </p:nvCxnSpPr>
        <p:spPr>
          <a:xfrm rot="10800000">
            <a:off x="2433273" y="4378585"/>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77" name="Google Shape;277;p18"/>
          <p:cNvGrpSpPr/>
          <p:nvPr/>
        </p:nvGrpSpPr>
        <p:grpSpPr>
          <a:xfrm>
            <a:off x="2822114" y="3736064"/>
            <a:ext cx="1582372" cy="961571"/>
            <a:chOff x="1114701" y="3234112"/>
            <a:chExt cx="1582372" cy="961571"/>
          </a:xfrm>
        </p:grpSpPr>
        <p:sp>
          <p:nvSpPr>
            <p:cNvPr id="278" name="Google Shape;278;p18"/>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79" name="Google Shape;279;p18"/>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280" name="Google Shape;280;p18"/>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281" name="Google Shape;281;p18"/>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a:t>
              </a:r>
              <a:r>
                <a:rPr lang="en">
                  <a:latin typeface="Ubuntu Mono"/>
                  <a:ea typeface="Ubuntu Mono"/>
                  <a:cs typeface="Ubuntu Mono"/>
                  <a:sym typeface="Ubuntu Mono"/>
                </a:rPr>
                <a:t>Last()</a:t>
              </a:r>
              <a:endParaRPr>
                <a:latin typeface="Ubuntu Mono"/>
                <a:ea typeface="Ubuntu Mono"/>
                <a:cs typeface="Ubuntu Mono"/>
                <a:sym typeface="Ubuntu Mono"/>
              </a:endParaRPr>
            </a:p>
          </p:txBody>
        </p:sp>
      </p:grpSp>
      <p:sp>
        <p:nvSpPr>
          <p:cNvPr id="282" name="Google Shape;282;p18"/>
          <p:cNvSpPr txBox="1"/>
          <p:nvPr/>
        </p:nvSpPr>
        <p:spPr>
          <a:xfrm>
            <a:off x="4930888" y="3957050"/>
            <a:ext cx="8946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Ubuntu Mono"/>
                <a:ea typeface="Ubuntu Mono"/>
                <a:cs typeface="Ubuntu Mono"/>
                <a:sym typeface="Ubuntu Mono"/>
              </a:rPr>
              <a:t>???</a:t>
            </a:r>
            <a:endParaRPr b="1" sz="2400">
              <a:latin typeface="Ubuntu Mono"/>
              <a:ea typeface="Ubuntu Mono"/>
              <a:cs typeface="Ubuntu Mono"/>
              <a:sym typeface="Ubuntu Mono"/>
            </a:endParaRPr>
          </a:p>
        </p:txBody>
      </p:sp>
      <p:sp>
        <p:nvSpPr>
          <p:cNvPr id="283" name="Google Shape;283;p18"/>
          <p:cNvSpPr txBox="1"/>
          <p:nvPr/>
        </p:nvSpPr>
        <p:spPr>
          <a:xfrm>
            <a:off x="7140525" y="4214525"/>
            <a:ext cx="13992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Let’s try it out...</a:t>
            </a:r>
            <a:endParaRPr/>
          </a:p>
        </p:txBody>
      </p:sp>
      <p:grpSp>
        <p:nvGrpSpPr>
          <p:cNvPr id="284" name="Google Shape;284;p18"/>
          <p:cNvGrpSpPr/>
          <p:nvPr/>
        </p:nvGrpSpPr>
        <p:grpSpPr>
          <a:xfrm>
            <a:off x="916199" y="2750127"/>
            <a:ext cx="1031828" cy="429277"/>
            <a:chOff x="809625" y="3638550"/>
            <a:chExt cx="1190525" cy="495300"/>
          </a:xfrm>
        </p:grpSpPr>
        <p:sp>
          <p:nvSpPr>
            <p:cNvPr id="285" name="Google Shape;285;p18"/>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86" name="Google Shape;286;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8"/>
          <p:cNvSpPr/>
          <p:nvPr/>
        </p:nvSpPr>
        <p:spPr>
          <a:xfrm>
            <a:off x="1043564" y="1605763"/>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txBox="1"/>
          <p:nvPr/>
        </p:nvSpPr>
        <p:spPr>
          <a:xfrm>
            <a:off x="2507972" y="1832319"/>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89" name="Google Shape;289;p18"/>
          <p:cNvSpPr/>
          <p:nvPr/>
        </p:nvSpPr>
        <p:spPr>
          <a:xfrm>
            <a:off x="2394060" y="1848502"/>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18"/>
          <p:cNvSpPr/>
          <p:nvPr/>
        </p:nvSpPr>
        <p:spPr>
          <a:xfrm>
            <a:off x="2399300" y="18426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18"/>
          <p:cNvSpPr/>
          <p:nvPr/>
        </p:nvSpPr>
        <p:spPr>
          <a:xfrm>
            <a:off x="3042150" y="18487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2" name="Google Shape;292;p18"/>
          <p:cNvCxnSpPr>
            <a:stCxn id="291" idx="3"/>
            <a:endCxn id="286" idx="0"/>
          </p:cNvCxnSpPr>
          <p:nvPr/>
        </p:nvCxnSpPr>
        <p:spPr>
          <a:xfrm flipH="1">
            <a:off x="1690050" y="2036063"/>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293" name="Google Shape;293;p18"/>
          <p:cNvCxnSpPr>
            <a:stCxn id="291" idx="3"/>
          </p:cNvCxnSpPr>
          <p:nvPr/>
        </p:nvCxnSpPr>
        <p:spPr>
          <a:xfrm rot="10800000">
            <a:off x="3255450" y="2031563"/>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94" name="Google Shape;294;p18"/>
          <p:cNvCxnSpPr/>
          <p:nvPr/>
        </p:nvCxnSpPr>
        <p:spPr>
          <a:xfrm rot="10800000">
            <a:off x="595598" y="1751346"/>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95" name="Google Shape;295;p18"/>
          <p:cNvCxnSpPr/>
          <p:nvPr/>
        </p:nvCxnSpPr>
        <p:spPr>
          <a:xfrm rot="10800000">
            <a:off x="595598" y="1998595"/>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96" name="Google Shape;296;p18"/>
          <p:cNvGrpSpPr/>
          <p:nvPr/>
        </p:nvGrpSpPr>
        <p:grpSpPr>
          <a:xfrm>
            <a:off x="3034695" y="2750127"/>
            <a:ext cx="1031828" cy="429277"/>
            <a:chOff x="809625" y="3638550"/>
            <a:chExt cx="1190525" cy="495300"/>
          </a:xfrm>
        </p:grpSpPr>
        <p:sp>
          <p:nvSpPr>
            <p:cNvPr id="297" name="Google Shape;297;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98" name="Google Shape;298;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9" name="Google Shape;299;p18"/>
          <p:cNvCxnSpPr/>
          <p:nvPr/>
        </p:nvCxnSpPr>
        <p:spPr>
          <a:xfrm>
            <a:off x="1681213" y="3059363"/>
            <a:ext cx="892200" cy="0"/>
          </a:xfrm>
          <a:prstGeom prst="straightConnector1">
            <a:avLst/>
          </a:prstGeom>
          <a:noFill/>
          <a:ln cap="flat" cmpd="sng" w="19050">
            <a:solidFill>
              <a:srgbClr val="666666"/>
            </a:solidFill>
            <a:prstDash val="solid"/>
            <a:round/>
            <a:headEnd len="med" w="med" type="none"/>
            <a:tailEnd len="med" w="med" type="triangle"/>
          </a:ln>
        </p:spPr>
      </p:cxnSp>
      <p:sp>
        <p:nvSpPr>
          <p:cNvPr id="300" name="Google Shape;300;p18"/>
          <p:cNvSpPr txBox="1"/>
          <p:nvPr/>
        </p:nvSpPr>
        <p:spPr>
          <a:xfrm>
            <a:off x="2393679" y="15432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01" name="Google Shape;301;p18"/>
          <p:cNvCxnSpPr/>
          <p:nvPr/>
        </p:nvCxnSpPr>
        <p:spPr>
          <a:xfrm rot="10800000">
            <a:off x="595598" y="238485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02" name="Google Shape;302;p18"/>
          <p:cNvCxnSpPr/>
          <p:nvPr/>
        </p:nvCxnSpPr>
        <p:spPr>
          <a:xfrm rot="10800000">
            <a:off x="595598" y="2191723"/>
            <a:ext cx="432300" cy="0"/>
          </a:xfrm>
          <a:prstGeom prst="straightConnector1">
            <a:avLst/>
          </a:prstGeom>
          <a:noFill/>
          <a:ln cap="flat" cmpd="sng" w="19050">
            <a:solidFill>
              <a:srgbClr val="666666"/>
            </a:solidFill>
            <a:prstDash val="solid"/>
            <a:round/>
            <a:headEnd len="med" w="med" type="none"/>
            <a:tailEnd len="med" w="med" type="none"/>
          </a:ln>
        </p:spPr>
      </p:cxnSp>
      <p:sp>
        <p:nvSpPr>
          <p:cNvPr id="303" name="Google Shape;303;p18"/>
          <p:cNvSpPr/>
          <p:nvPr/>
        </p:nvSpPr>
        <p:spPr>
          <a:xfrm>
            <a:off x="2560914" y="2750102"/>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400188" y="2750102"/>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18"/>
          <p:cNvCxnSpPr/>
          <p:nvPr/>
        </p:nvCxnSpPr>
        <p:spPr>
          <a:xfrm rot="10800000">
            <a:off x="1947913" y="2834688"/>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306" name="Google Shape;306;p18"/>
          <p:cNvGrpSpPr/>
          <p:nvPr/>
        </p:nvGrpSpPr>
        <p:grpSpPr>
          <a:xfrm>
            <a:off x="5153195" y="2750139"/>
            <a:ext cx="1031828" cy="429277"/>
            <a:chOff x="809625" y="3638550"/>
            <a:chExt cx="1190525" cy="495300"/>
          </a:xfrm>
        </p:grpSpPr>
        <p:sp>
          <p:nvSpPr>
            <p:cNvPr id="307" name="Google Shape;307;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308" name="Google Shape;308;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9" name="Google Shape;309;p18"/>
          <p:cNvCxnSpPr/>
          <p:nvPr/>
        </p:nvCxnSpPr>
        <p:spPr>
          <a:xfrm>
            <a:off x="3893038" y="3059363"/>
            <a:ext cx="798900" cy="0"/>
          </a:xfrm>
          <a:prstGeom prst="straightConnector1">
            <a:avLst/>
          </a:prstGeom>
          <a:noFill/>
          <a:ln cap="flat" cmpd="sng" w="19050">
            <a:solidFill>
              <a:srgbClr val="666666"/>
            </a:solidFill>
            <a:prstDash val="solid"/>
            <a:round/>
            <a:headEnd len="med" w="med" type="none"/>
            <a:tailEnd len="med" w="med" type="triangle"/>
          </a:ln>
        </p:spPr>
      </p:cxnSp>
      <p:sp>
        <p:nvSpPr>
          <p:cNvPr id="310" name="Google Shape;310;p18"/>
          <p:cNvSpPr/>
          <p:nvPr/>
        </p:nvSpPr>
        <p:spPr>
          <a:xfrm>
            <a:off x="4679414" y="275011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18"/>
          <p:cNvCxnSpPr/>
          <p:nvPr/>
        </p:nvCxnSpPr>
        <p:spPr>
          <a:xfrm rot="10800000">
            <a:off x="4066488" y="2834688"/>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312" name="Google Shape;312;p18"/>
          <p:cNvCxnSpPr>
            <a:stCxn id="313" idx="2"/>
            <a:endCxn id="286" idx="2"/>
          </p:cNvCxnSpPr>
          <p:nvPr/>
        </p:nvCxnSpPr>
        <p:spPr>
          <a:xfrm flipH="1" rot="5400000">
            <a:off x="4871148" y="-1668"/>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314" name="Google Shape;314;p18"/>
          <p:cNvSpPr txBox="1"/>
          <p:nvPr/>
        </p:nvSpPr>
        <p:spPr>
          <a:xfrm>
            <a:off x="3517911" y="308364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15" name="Google Shape;315;p18"/>
          <p:cNvSpPr txBox="1"/>
          <p:nvPr/>
        </p:nvSpPr>
        <p:spPr>
          <a:xfrm>
            <a:off x="3037123" y="3081450"/>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316" name="Google Shape;316;p18"/>
          <p:cNvSpPr txBox="1"/>
          <p:nvPr/>
        </p:nvSpPr>
        <p:spPr>
          <a:xfrm>
            <a:off x="2488606" y="3079641"/>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317" name="Google Shape;317;p18"/>
          <p:cNvGrpSpPr/>
          <p:nvPr/>
        </p:nvGrpSpPr>
        <p:grpSpPr>
          <a:xfrm>
            <a:off x="984439" y="1549201"/>
            <a:ext cx="1582372" cy="961571"/>
            <a:chOff x="1114701" y="3234112"/>
            <a:chExt cx="1582372" cy="961571"/>
          </a:xfrm>
        </p:grpSpPr>
        <p:sp>
          <p:nvSpPr>
            <p:cNvPr id="318" name="Google Shape;318;p18"/>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319" name="Google Shape;319;p18"/>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320" name="Google Shape;320;p18"/>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321" name="Google Shape;321;p18"/>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322" name="Google Shape;322;p18"/>
          <p:cNvGrpSpPr/>
          <p:nvPr/>
        </p:nvGrpSpPr>
        <p:grpSpPr>
          <a:xfrm>
            <a:off x="7283850" y="2755655"/>
            <a:ext cx="1031828" cy="429277"/>
            <a:chOff x="809625" y="3638550"/>
            <a:chExt cx="1190525" cy="495300"/>
          </a:xfrm>
        </p:grpSpPr>
        <p:sp>
          <p:nvSpPr>
            <p:cNvPr id="323" name="Google Shape;323;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313" name="Google Shape;313;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8"/>
          <p:cNvSpPr/>
          <p:nvPr/>
        </p:nvSpPr>
        <p:spPr>
          <a:xfrm>
            <a:off x="6810068" y="2755630"/>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18"/>
          <p:cNvCxnSpPr/>
          <p:nvPr/>
        </p:nvCxnSpPr>
        <p:spPr>
          <a:xfrm>
            <a:off x="5965513" y="3077113"/>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326" name="Google Shape;326;p18"/>
          <p:cNvCxnSpPr/>
          <p:nvPr/>
        </p:nvCxnSpPr>
        <p:spPr>
          <a:xfrm rot="10800000">
            <a:off x="6184913" y="2852438"/>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327" name="Google Shape;327;p18"/>
          <p:cNvCxnSpPr>
            <a:stCxn id="313" idx="3"/>
            <a:endCxn id="304" idx="2"/>
          </p:cNvCxnSpPr>
          <p:nvPr/>
        </p:nvCxnSpPr>
        <p:spPr>
          <a:xfrm flipH="1">
            <a:off x="658178" y="2970293"/>
            <a:ext cx="7657500" cy="209100"/>
          </a:xfrm>
          <a:prstGeom prst="curvedConnector4">
            <a:avLst>
              <a:gd fmla="val -3110" name="adj1"/>
              <a:gd fmla="val 305575" name="adj2"/>
            </a:avLst>
          </a:prstGeom>
          <a:noFill/>
          <a:ln cap="flat" cmpd="sng" w="19050">
            <a:solidFill>
              <a:srgbClr val="666666"/>
            </a:solidFill>
            <a:prstDash val="solid"/>
            <a:round/>
            <a:headEnd len="med" w="med" type="triangle"/>
            <a:tailEnd len="med" w="med" type="none"/>
          </a:ln>
        </p:spPr>
      </p:cxnSp>
      <p:sp>
        <p:nvSpPr>
          <p:cNvPr id="328" name="Google Shape;328;p18"/>
          <p:cNvSpPr txBox="1"/>
          <p:nvPr/>
        </p:nvSpPr>
        <p:spPr>
          <a:xfrm>
            <a:off x="3003292" y="1543288"/>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AList Code </a:t>
            </a:r>
            <a:endParaRPr/>
          </a:p>
        </p:txBody>
      </p:sp>
      <p:sp>
        <p:nvSpPr>
          <p:cNvPr id="334" name="Google Shape;334;p19"/>
          <p:cNvSpPr txBox="1"/>
          <p:nvPr/>
        </p:nvSpPr>
        <p:spPr>
          <a:xfrm>
            <a:off x="269825" y="647250"/>
            <a:ext cx="36537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9C20EE"/>
                </a:solidFill>
                <a:highlight>
                  <a:srgbClr val="EFEFEF"/>
                </a:highlight>
                <a:latin typeface="Consolas"/>
                <a:ea typeface="Consolas"/>
                <a:cs typeface="Consolas"/>
                <a:sym typeface="Consolas"/>
              </a:rPr>
              <a:t>public class</a:t>
            </a:r>
            <a:r>
              <a:rPr b="1" lang="en" sz="1200">
                <a:solidFill>
                  <a:schemeClr val="dk1"/>
                </a:solidFill>
                <a:highlight>
                  <a:srgbClr val="EFEFEF"/>
                </a:highlight>
                <a:latin typeface="Consolas"/>
                <a:ea typeface="Consolas"/>
                <a:cs typeface="Consolas"/>
                <a:sym typeface="Consolas"/>
              </a:rPr>
              <a:t> AList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private</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items; </a:t>
            </a:r>
            <a:r>
              <a:rPr b="1" i="1" lang="en" sz="1200">
                <a:solidFill>
                  <a:srgbClr val="AC2020"/>
                </a:solidFill>
                <a:highlight>
                  <a:srgbClr val="EFEFEF"/>
                </a:highlight>
                <a:latin typeface="Consolas"/>
                <a:ea typeface="Consolas"/>
                <a:cs typeface="Consolas"/>
                <a:sym typeface="Consolas"/>
              </a:rPr>
              <a:t> </a:t>
            </a: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rgbClr val="208920"/>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private</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size;</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i="1" sz="12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AList()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 = </a:t>
            </a:r>
            <a:r>
              <a:rPr b="1" lang="en" sz="1200">
                <a:solidFill>
                  <a:srgbClr val="9C20EE"/>
                </a:solidFill>
                <a:highlight>
                  <a:srgbClr val="EFEFEF"/>
                </a:highlight>
                <a:latin typeface="Consolas"/>
                <a:ea typeface="Consolas"/>
                <a:cs typeface="Consolas"/>
                <a:sym typeface="Consolas"/>
              </a:rPr>
              <a:t>new</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[100];  size = 0;</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800">
                <a:solidFill>
                  <a:schemeClr val="dk1"/>
                </a:solidFill>
                <a:highlight>
                  <a:srgbClr val="EFEFEF"/>
                </a:highlight>
                <a:latin typeface="Consolas"/>
                <a:ea typeface="Consolas"/>
                <a:cs typeface="Consolas"/>
                <a:sym typeface="Consolas"/>
              </a:rPr>
              <a:t> </a:t>
            </a:r>
            <a:endParaRPr b="1" sz="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void</a:t>
            </a:r>
            <a:r>
              <a:rPr b="1" lang="en" sz="1200">
                <a:solidFill>
                  <a:schemeClr val="dk1"/>
                </a:solidFill>
                <a:highlight>
                  <a:srgbClr val="EFEFEF"/>
                </a:highlight>
                <a:latin typeface="Consolas"/>
                <a:ea typeface="Consolas"/>
                <a:cs typeface="Consolas"/>
                <a:sym typeface="Consolas"/>
              </a:rPr>
              <a:t> addLast(</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x)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items[size] = x;</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800">
                <a:solidFill>
                  <a:schemeClr val="dk1"/>
                </a:solidFill>
                <a:highlight>
                  <a:srgbClr val="EFEFEF"/>
                </a:highlight>
                <a:latin typeface="Consolas"/>
                <a:ea typeface="Consolas"/>
                <a:cs typeface="Consolas"/>
                <a:sym typeface="Consolas"/>
              </a:rPr>
              <a:t>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getLast()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items[size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800">
                <a:solidFill>
                  <a:schemeClr val="dk1"/>
                </a:solidFill>
                <a:highlight>
                  <a:srgbClr val="EFEFEF"/>
                </a:highlight>
                <a:latin typeface="Consolas"/>
                <a:ea typeface="Consolas"/>
                <a:cs typeface="Consolas"/>
                <a:sym typeface="Consolas"/>
              </a:rPr>
              <a:t>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get(</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i)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items[i];</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size()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size;</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a:t>
            </a:r>
            <a:endParaRPr b="1" sz="1200">
              <a:solidFill>
                <a:schemeClr val="dk1"/>
              </a:solidFill>
              <a:highlight>
                <a:srgbClr val="EFEFEF"/>
              </a:highlight>
              <a:latin typeface="Consolas"/>
              <a:ea typeface="Consolas"/>
              <a:cs typeface="Consolas"/>
              <a:sym typeface="Consolas"/>
            </a:endParaRPr>
          </a:p>
        </p:txBody>
      </p:sp>
      <p:sp>
        <p:nvSpPr>
          <p:cNvPr id="335" name="Google Shape;335;p19"/>
          <p:cNvSpPr txBox="1"/>
          <p:nvPr>
            <p:ph idx="1" type="body"/>
          </p:nvPr>
        </p:nvSpPr>
        <p:spPr>
          <a:xfrm>
            <a:off x="4337475" y="556500"/>
            <a:ext cx="4349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AList </a:t>
            </a:r>
            <a:r>
              <a:rPr b="1" lang="en"/>
              <a:t>Invariants</a:t>
            </a:r>
            <a:r>
              <a:rPr lang="en"/>
              <a:t>:</a:t>
            </a:r>
            <a:endParaRPr/>
          </a:p>
          <a:p>
            <a:pPr indent="-355600" lvl="0" marL="457200" rtl="0" algn="l">
              <a:spcBef>
                <a:spcPts val="600"/>
              </a:spcBef>
              <a:spcAft>
                <a:spcPts val="0"/>
              </a:spcAft>
              <a:buSzPts val="2000"/>
              <a:buChar char="●"/>
            </a:pPr>
            <a:r>
              <a:rPr lang="en"/>
              <a:t>The position of the next item to be inserted is always </a:t>
            </a:r>
            <a:r>
              <a:rPr lang="en">
                <a:latin typeface="Consolas"/>
                <a:ea typeface="Consolas"/>
                <a:cs typeface="Consolas"/>
                <a:sym typeface="Consolas"/>
              </a:rPr>
              <a:t>size</a:t>
            </a:r>
            <a:r>
              <a:rPr lang="en"/>
              <a:t>.</a:t>
            </a:r>
            <a:endParaRPr/>
          </a:p>
          <a:p>
            <a:pPr indent="-355600" lvl="0" marL="457200" rtl="0" algn="l">
              <a:spcBef>
                <a:spcPts val="0"/>
              </a:spcBef>
              <a:spcAft>
                <a:spcPts val="0"/>
              </a:spcAft>
              <a:buSzPts val="2000"/>
              <a:buChar char="●"/>
            </a:pPr>
            <a:r>
              <a:rPr lang="en">
                <a:latin typeface="Consolas"/>
                <a:ea typeface="Consolas"/>
                <a:cs typeface="Consolas"/>
                <a:sym typeface="Consolas"/>
              </a:rPr>
              <a:t>size</a:t>
            </a:r>
            <a:r>
              <a:rPr lang="en"/>
              <a:t> is always the number of items in the </a:t>
            </a:r>
            <a:r>
              <a:rPr lang="en">
                <a:latin typeface="Consolas"/>
                <a:ea typeface="Consolas"/>
                <a:cs typeface="Consolas"/>
                <a:sym typeface="Consolas"/>
              </a:rPr>
              <a:t>AList</a:t>
            </a:r>
            <a:r>
              <a:rPr lang="en"/>
              <a:t>.</a:t>
            </a:r>
            <a:endParaRPr/>
          </a:p>
          <a:p>
            <a:pPr indent="-355600" lvl="0" marL="457200" rtl="0" algn="l">
              <a:spcBef>
                <a:spcPts val="0"/>
              </a:spcBef>
              <a:spcAft>
                <a:spcPts val="0"/>
              </a:spcAft>
              <a:buSzPts val="2000"/>
              <a:buChar char="●"/>
            </a:pPr>
            <a:r>
              <a:rPr lang="en"/>
              <a:t>The last item in the list is always in position </a:t>
            </a:r>
            <a:r>
              <a:rPr lang="en">
                <a:latin typeface="Consolas"/>
                <a:ea typeface="Consolas"/>
                <a:cs typeface="Consolas"/>
                <a:sym typeface="Consolas"/>
              </a:rPr>
              <a:t>size - 1</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now discuss delete operations.</a:t>
            </a:r>
            <a:endParaRPr/>
          </a:p>
        </p:txBody>
      </p:sp>
      <p:cxnSp>
        <p:nvCxnSpPr>
          <p:cNvPr id="336" name="Google Shape;336;p19"/>
          <p:cNvCxnSpPr/>
          <p:nvPr/>
        </p:nvCxnSpPr>
        <p:spPr>
          <a:xfrm>
            <a:off x="5226050" y="412800"/>
            <a:ext cx="453900" cy="338400"/>
          </a:xfrm>
          <a:prstGeom prst="straightConnector1">
            <a:avLst/>
          </a:prstGeom>
          <a:noFill/>
          <a:ln cap="flat" cmpd="sng" w="9525">
            <a:solidFill>
              <a:srgbClr val="BE0712"/>
            </a:solidFill>
            <a:prstDash val="solid"/>
            <a:round/>
            <a:headEnd len="med" w="med" type="none"/>
            <a:tailEnd len="med" w="med" type="triangle"/>
          </a:ln>
        </p:spPr>
      </p:cxnSp>
      <p:sp>
        <p:nvSpPr>
          <p:cNvPr id="337" name="Google Shape;337;p19"/>
          <p:cNvSpPr txBox="1"/>
          <p:nvPr/>
        </p:nvSpPr>
        <p:spPr>
          <a:xfrm>
            <a:off x="3603275" y="0"/>
            <a:ext cx="21828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From last lecture, “things that must be true”. </a:t>
            </a:r>
            <a:endParaRPr>
              <a:solidFill>
                <a:srgbClr val="BE071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1" name="Shape 341"/>
        <p:cNvGrpSpPr/>
        <p:nvPr/>
      </p:nvGrpSpPr>
      <p:grpSpPr>
        <a:xfrm>
          <a:off x="0" y="0"/>
          <a:ext cx="0" cy="0"/>
          <a:chOff x="0" y="0"/>
          <a:chExt cx="0" cy="0"/>
        </a:xfrm>
      </p:grpSpPr>
      <p:sp>
        <p:nvSpPr>
          <p:cNvPr id="342" name="Google Shape;342;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Abstract vs. the Concrete</a:t>
            </a:r>
            <a:endParaRPr/>
          </a:p>
        </p:txBody>
      </p:sp>
      <p:sp>
        <p:nvSpPr>
          <p:cNvPr id="343" name="Google Shape;343;p20"/>
          <p:cNvSpPr txBox="1"/>
          <p:nvPr>
            <p:ph idx="1" type="body"/>
          </p:nvPr>
        </p:nvSpPr>
        <p:spPr>
          <a:xfrm>
            <a:off x="143928" y="556500"/>
            <a:ext cx="8443800" cy="62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a:t>
            </a:r>
            <a:r>
              <a:rPr lang="en">
                <a:latin typeface="Consolas"/>
                <a:ea typeface="Consolas"/>
                <a:cs typeface="Consolas"/>
                <a:sym typeface="Consolas"/>
              </a:rPr>
              <a:t>removeLast()</a:t>
            </a:r>
            <a:r>
              <a:rPr lang="en"/>
              <a:t>,</a:t>
            </a:r>
            <a:r>
              <a:rPr lang="en"/>
              <a:t> which memory boxes need to change? </a:t>
            </a:r>
            <a:r>
              <a:rPr lang="en"/>
              <a:t>To what</a:t>
            </a:r>
            <a:r>
              <a:rPr lang="en"/>
              <a:t>?-</a:t>
            </a:r>
            <a:endParaRPr/>
          </a:p>
        </p:txBody>
      </p:sp>
      <p:sp>
        <p:nvSpPr>
          <p:cNvPr id="344" name="Google Shape;344;p20"/>
          <p:cNvSpPr txBox="1"/>
          <p:nvPr/>
        </p:nvSpPr>
        <p:spPr>
          <a:xfrm>
            <a:off x="148650" y="1244875"/>
            <a:ext cx="808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E0712"/>
                </a:solidFill>
                <a:latin typeface="Calibri"/>
                <a:ea typeface="Calibri"/>
                <a:cs typeface="Calibri"/>
                <a:sym typeface="Calibri"/>
              </a:rPr>
              <a:t>User’s </a:t>
            </a:r>
            <a:r>
              <a:rPr lang="en" sz="2000">
                <a:solidFill>
                  <a:srgbClr val="BE0712"/>
                </a:solidFill>
                <a:latin typeface="Calibri"/>
                <a:ea typeface="Calibri"/>
                <a:cs typeface="Calibri"/>
                <a:sym typeface="Calibri"/>
              </a:rPr>
              <a:t>mental </a:t>
            </a:r>
            <a:r>
              <a:rPr lang="en" sz="2000">
                <a:solidFill>
                  <a:srgbClr val="BE0712"/>
                </a:solidFill>
                <a:latin typeface="Calibri"/>
                <a:ea typeface="Calibri"/>
                <a:cs typeface="Calibri"/>
                <a:sym typeface="Calibri"/>
              </a:rPr>
              <a:t>model</a:t>
            </a:r>
            <a:r>
              <a:rPr lang="en" sz="2000">
                <a:latin typeface="Calibri"/>
                <a:ea typeface="Calibri"/>
                <a:cs typeface="Calibri"/>
                <a:sym typeface="Calibri"/>
              </a:rPr>
              <a:t>:</a:t>
            </a:r>
            <a:r>
              <a:rPr lang="en" sz="2000"/>
              <a:t> </a:t>
            </a:r>
            <a:r>
              <a:rPr lang="en" sz="2000">
                <a:latin typeface="Consolas"/>
                <a:ea typeface="Consolas"/>
                <a:cs typeface="Consolas"/>
                <a:sym typeface="Consolas"/>
              </a:rPr>
              <a:t>{5, 3, 1, 7, 22, -1} → </a:t>
            </a:r>
            <a:r>
              <a:rPr lang="en" sz="2000">
                <a:solidFill>
                  <a:schemeClr val="dk1"/>
                </a:solidFill>
                <a:latin typeface="Consolas"/>
                <a:ea typeface="Consolas"/>
                <a:cs typeface="Consolas"/>
                <a:sym typeface="Consolas"/>
              </a:rPr>
              <a:t>{5, 3, 1, 7, 22}</a:t>
            </a:r>
            <a:r>
              <a:rPr lang="en" sz="2000">
                <a:latin typeface="Consolas"/>
                <a:ea typeface="Consolas"/>
                <a:cs typeface="Consolas"/>
                <a:sym typeface="Consolas"/>
              </a:rPr>
              <a:t> </a:t>
            </a:r>
            <a:endParaRPr sz="2000">
              <a:latin typeface="Consolas"/>
              <a:ea typeface="Consolas"/>
              <a:cs typeface="Consolas"/>
              <a:sym typeface="Consolas"/>
            </a:endParaRPr>
          </a:p>
        </p:txBody>
      </p:sp>
      <p:pic>
        <p:nvPicPr>
          <p:cNvPr id="345" name="Google Shape;345;p20"/>
          <p:cNvPicPr preferRelativeResize="0"/>
          <p:nvPr/>
        </p:nvPicPr>
        <p:blipFill>
          <a:blip r:embed="rId3">
            <a:alphaModFix/>
          </a:blip>
          <a:stretch>
            <a:fillRect/>
          </a:stretch>
        </p:blipFill>
        <p:spPr>
          <a:xfrm>
            <a:off x="5090200" y="1798458"/>
            <a:ext cx="3644251" cy="2056939"/>
          </a:xfrm>
          <a:prstGeom prst="rect">
            <a:avLst/>
          </a:prstGeom>
          <a:noFill/>
          <a:ln>
            <a:noFill/>
          </a:ln>
        </p:spPr>
      </p:pic>
      <p:grpSp>
        <p:nvGrpSpPr>
          <p:cNvPr id="346" name="Google Shape;346;p20"/>
          <p:cNvGrpSpPr/>
          <p:nvPr/>
        </p:nvGrpSpPr>
        <p:grpSpPr>
          <a:xfrm>
            <a:off x="193495" y="1939000"/>
            <a:ext cx="6614360" cy="2695223"/>
            <a:chOff x="193495" y="1939000"/>
            <a:chExt cx="6614360" cy="2695223"/>
          </a:xfrm>
        </p:grpSpPr>
        <p:sp>
          <p:nvSpPr>
            <p:cNvPr id="347" name="Google Shape;347;p20"/>
            <p:cNvSpPr/>
            <p:nvPr/>
          </p:nvSpPr>
          <p:spPr>
            <a:xfrm>
              <a:off x="51931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348" name="Google Shape;348;p20"/>
            <p:cNvSpPr/>
            <p:nvPr/>
          </p:nvSpPr>
          <p:spPr>
            <a:xfrm>
              <a:off x="56956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349" name="Google Shape;349;p20"/>
            <p:cNvSpPr/>
            <p:nvPr/>
          </p:nvSpPr>
          <p:spPr>
            <a:xfrm>
              <a:off x="4697816"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350" name="Google Shape;350;p20"/>
            <p:cNvSpPr/>
            <p:nvPr/>
          </p:nvSpPr>
          <p:spPr>
            <a:xfrm>
              <a:off x="890600" y="24875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0"/>
            <p:cNvCxnSpPr/>
            <p:nvPr/>
          </p:nvCxnSpPr>
          <p:spPr>
            <a:xfrm rot="10800000">
              <a:off x="442636" y="26331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52" name="Google Shape;352;p20"/>
            <p:cNvCxnSpPr/>
            <p:nvPr/>
          </p:nvCxnSpPr>
          <p:spPr>
            <a:xfrm rot="10800000">
              <a:off x="442636" y="28803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53" name="Google Shape;353;p20"/>
            <p:cNvCxnSpPr/>
            <p:nvPr/>
          </p:nvCxnSpPr>
          <p:spPr>
            <a:xfrm rot="10800000">
              <a:off x="442636" y="32666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54" name="Google Shape;354;p20"/>
            <p:cNvCxnSpPr/>
            <p:nvPr/>
          </p:nvCxnSpPr>
          <p:spPr>
            <a:xfrm rot="10800000">
              <a:off x="442636" y="30735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355" name="Google Shape;355;p20"/>
            <p:cNvGrpSpPr/>
            <p:nvPr/>
          </p:nvGrpSpPr>
          <p:grpSpPr>
            <a:xfrm>
              <a:off x="831477" y="2430989"/>
              <a:ext cx="1582372" cy="961571"/>
              <a:chOff x="1114701" y="3234112"/>
              <a:chExt cx="1582372" cy="961571"/>
            </a:xfrm>
          </p:grpSpPr>
          <p:sp>
            <p:nvSpPr>
              <p:cNvPr id="356" name="Google Shape;356;p20"/>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357" name="Google Shape;357;p20"/>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358" name="Google Shape;358;p20"/>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359" name="Google Shape;359;p20"/>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sp>
          <p:nvSpPr>
            <p:cNvPr id="360" name="Google Shape;360;p20"/>
            <p:cNvSpPr txBox="1"/>
            <p:nvPr/>
          </p:nvSpPr>
          <p:spPr>
            <a:xfrm>
              <a:off x="3526621" y="25717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361" name="Google Shape;361;p20"/>
            <p:cNvSpPr/>
            <p:nvPr/>
          </p:nvSpPr>
          <p:spPr>
            <a:xfrm>
              <a:off x="3608075" y="28771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20"/>
            <p:cNvSpPr/>
            <p:nvPr/>
          </p:nvSpPr>
          <p:spPr>
            <a:xfrm>
              <a:off x="6748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363" name="Google Shape;363;p20"/>
            <p:cNvSpPr/>
            <p:nvPr/>
          </p:nvSpPr>
          <p:spPr>
            <a:xfrm>
              <a:off x="11773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364" name="Google Shape;364;p20"/>
            <p:cNvSpPr/>
            <p:nvPr/>
          </p:nvSpPr>
          <p:spPr>
            <a:xfrm>
              <a:off x="16798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365" name="Google Shape;365;p20"/>
            <p:cNvSpPr/>
            <p:nvPr/>
          </p:nvSpPr>
          <p:spPr>
            <a:xfrm>
              <a:off x="21823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366" name="Google Shape;366;p20"/>
            <p:cNvSpPr/>
            <p:nvPr/>
          </p:nvSpPr>
          <p:spPr>
            <a:xfrm>
              <a:off x="2684875" y="4123477"/>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367" name="Google Shape;367;p20"/>
            <p:cNvSpPr/>
            <p:nvPr/>
          </p:nvSpPr>
          <p:spPr>
            <a:xfrm>
              <a:off x="3187375" y="4123477"/>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368" name="Google Shape;368;p20"/>
            <p:cNvSpPr/>
            <p:nvPr/>
          </p:nvSpPr>
          <p:spPr>
            <a:xfrm>
              <a:off x="36898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369" name="Google Shape;369;p20"/>
            <p:cNvSpPr/>
            <p:nvPr/>
          </p:nvSpPr>
          <p:spPr>
            <a:xfrm>
              <a:off x="41923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370" name="Google Shape;370;p20"/>
            <p:cNvSpPr/>
            <p:nvPr/>
          </p:nvSpPr>
          <p:spPr>
            <a:xfrm>
              <a:off x="2759713" y="28861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371" name="Google Shape;371;p20"/>
            <p:cNvSpPr txBox="1"/>
            <p:nvPr/>
          </p:nvSpPr>
          <p:spPr>
            <a:xfrm>
              <a:off x="2730450" y="25717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72" name="Google Shape;372;p20"/>
            <p:cNvCxnSpPr>
              <a:stCxn id="361" idx="3"/>
            </p:cNvCxnSpPr>
            <p:nvPr/>
          </p:nvCxnSpPr>
          <p:spPr>
            <a:xfrm rot="10800000">
              <a:off x="3899075" y="3055488"/>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373" name="Google Shape;373;p20"/>
            <p:cNvCxnSpPr>
              <a:stCxn id="361" idx="3"/>
              <a:endCxn id="365" idx="0"/>
            </p:cNvCxnSpPr>
            <p:nvPr/>
          </p:nvCxnSpPr>
          <p:spPr>
            <a:xfrm flipH="1">
              <a:off x="2433575" y="3064488"/>
              <a:ext cx="1677000" cy="1056600"/>
            </a:xfrm>
            <a:prstGeom prst="curvedConnector4">
              <a:avLst>
                <a:gd fmla="val -14199" name="adj1"/>
                <a:gd fmla="val 58866" name="adj2"/>
              </a:avLst>
            </a:prstGeom>
            <a:noFill/>
            <a:ln cap="flat" cmpd="sng" w="19050">
              <a:solidFill>
                <a:schemeClr val="dk2"/>
              </a:solidFill>
              <a:prstDash val="solid"/>
              <a:round/>
              <a:headEnd len="med" w="med" type="none"/>
              <a:tailEnd len="med" w="med" type="triangle"/>
            </a:ln>
          </p:spPr>
        </p:cxnSp>
        <p:sp>
          <p:nvSpPr>
            <p:cNvPr id="374" name="Google Shape;374;p20"/>
            <p:cNvSpPr txBox="1"/>
            <p:nvPr/>
          </p:nvSpPr>
          <p:spPr>
            <a:xfrm>
              <a:off x="782355" y="4413423"/>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375" name="Google Shape;375;p20"/>
            <p:cNvSpPr txBox="1"/>
            <p:nvPr/>
          </p:nvSpPr>
          <p:spPr>
            <a:xfrm>
              <a:off x="193495" y="1939000"/>
              <a:ext cx="5308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E0712"/>
                  </a:solidFill>
                  <a:latin typeface="Calibri"/>
                  <a:ea typeface="Calibri"/>
                  <a:cs typeface="Calibri"/>
                  <a:sym typeface="Calibri"/>
                </a:rPr>
                <a:t>Actual truth</a:t>
              </a:r>
              <a:r>
                <a:rPr lang="en" sz="2000">
                  <a:latin typeface="Calibri"/>
                  <a:ea typeface="Calibri"/>
                  <a:cs typeface="Calibri"/>
                  <a:sym typeface="Calibri"/>
                </a:rPr>
                <a:t>:</a:t>
              </a:r>
              <a:endParaRPr sz="2000">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79" name="Shape 379"/>
        <p:cNvGrpSpPr/>
        <p:nvPr/>
      </p:nvGrpSpPr>
      <p:grpSpPr>
        <a:xfrm>
          <a:off x="0" y="0"/>
          <a:ext cx="0" cy="0"/>
          <a:chOff x="0" y="0"/>
          <a:chExt cx="0" cy="0"/>
        </a:xfrm>
      </p:grpSpPr>
      <p:sp>
        <p:nvSpPr>
          <p:cNvPr id="380" name="Google Shape;380;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Deletion: yellkey.com</a:t>
            </a:r>
            <a:r>
              <a:rPr lang="en">
                <a:solidFill>
                  <a:srgbClr val="208920"/>
                </a:solidFill>
              </a:rPr>
              <a:t>/</a:t>
            </a:r>
            <a:r>
              <a:rPr lang="en">
                <a:solidFill>
                  <a:srgbClr val="208920"/>
                </a:solidFill>
              </a:rPr>
              <a:t>left</a:t>
            </a:r>
            <a:endParaRPr>
              <a:solidFill>
                <a:srgbClr val="208920"/>
              </a:solidFill>
            </a:endParaRPr>
          </a:p>
        </p:txBody>
      </p:sp>
      <p:sp>
        <p:nvSpPr>
          <p:cNvPr id="381" name="Google Shape;381;p21"/>
          <p:cNvSpPr/>
          <p:nvPr/>
        </p:nvSpPr>
        <p:spPr>
          <a:xfrm>
            <a:off x="890600" y="14207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21"/>
          <p:cNvCxnSpPr/>
          <p:nvPr/>
        </p:nvCxnSpPr>
        <p:spPr>
          <a:xfrm rot="10800000">
            <a:off x="442636" y="15663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83" name="Google Shape;383;p21"/>
          <p:cNvCxnSpPr/>
          <p:nvPr/>
        </p:nvCxnSpPr>
        <p:spPr>
          <a:xfrm rot="10800000">
            <a:off x="442636" y="18135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84" name="Google Shape;384;p21"/>
          <p:cNvCxnSpPr/>
          <p:nvPr/>
        </p:nvCxnSpPr>
        <p:spPr>
          <a:xfrm rot="10800000">
            <a:off x="442636" y="21998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85" name="Google Shape;385;p21"/>
          <p:cNvCxnSpPr/>
          <p:nvPr/>
        </p:nvCxnSpPr>
        <p:spPr>
          <a:xfrm rot="10800000">
            <a:off x="442636" y="20067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386" name="Google Shape;386;p21"/>
          <p:cNvGrpSpPr/>
          <p:nvPr/>
        </p:nvGrpSpPr>
        <p:grpSpPr>
          <a:xfrm>
            <a:off x="831477" y="1364189"/>
            <a:ext cx="1582372" cy="961571"/>
            <a:chOff x="1114701" y="3234112"/>
            <a:chExt cx="1582372" cy="961571"/>
          </a:xfrm>
        </p:grpSpPr>
        <p:sp>
          <p:nvSpPr>
            <p:cNvPr id="387" name="Google Shape;387;p2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88" name="Google Shape;388;p2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89" name="Google Shape;389;p2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390" name="Google Shape;390;p2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391" name="Google Shape;391;p21"/>
          <p:cNvSpPr txBox="1"/>
          <p:nvPr/>
        </p:nvSpPr>
        <p:spPr>
          <a:xfrm>
            <a:off x="3526621" y="15049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392" name="Google Shape;392;p21"/>
          <p:cNvSpPr/>
          <p:nvPr/>
        </p:nvSpPr>
        <p:spPr>
          <a:xfrm>
            <a:off x="3608075" y="18103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21"/>
          <p:cNvSpPr/>
          <p:nvPr/>
        </p:nvSpPr>
        <p:spPr>
          <a:xfrm>
            <a:off x="674875" y="33016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394" name="Google Shape;394;p21"/>
          <p:cNvSpPr/>
          <p:nvPr/>
        </p:nvSpPr>
        <p:spPr>
          <a:xfrm>
            <a:off x="1177375" y="33016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395" name="Google Shape;395;p21"/>
          <p:cNvSpPr/>
          <p:nvPr/>
        </p:nvSpPr>
        <p:spPr>
          <a:xfrm>
            <a:off x="1679875" y="33016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396" name="Google Shape;396;p21"/>
          <p:cNvSpPr/>
          <p:nvPr/>
        </p:nvSpPr>
        <p:spPr>
          <a:xfrm>
            <a:off x="2182375" y="33016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397" name="Google Shape;397;p21"/>
          <p:cNvSpPr/>
          <p:nvPr/>
        </p:nvSpPr>
        <p:spPr>
          <a:xfrm>
            <a:off x="2684875" y="33040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398" name="Google Shape;398;p21"/>
          <p:cNvSpPr/>
          <p:nvPr/>
        </p:nvSpPr>
        <p:spPr>
          <a:xfrm>
            <a:off x="3187375" y="33040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399" name="Google Shape;399;p21"/>
          <p:cNvSpPr/>
          <p:nvPr/>
        </p:nvSpPr>
        <p:spPr>
          <a:xfrm>
            <a:off x="3689875"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0" name="Google Shape;400;p21"/>
          <p:cNvSpPr/>
          <p:nvPr/>
        </p:nvSpPr>
        <p:spPr>
          <a:xfrm>
            <a:off x="4192375"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1" name="Google Shape;401;p21"/>
          <p:cNvSpPr/>
          <p:nvPr/>
        </p:nvSpPr>
        <p:spPr>
          <a:xfrm>
            <a:off x="5193171"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2" name="Google Shape;402;p21"/>
          <p:cNvSpPr/>
          <p:nvPr/>
        </p:nvSpPr>
        <p:spPr>
          <a:xfrm>
            <a:off x="5695671"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3" name="Google Shape;403;p21"/>
          <p:cNvSpPr/>
          <p:nvPr/>
        </p:nvSpPr>
        <p:spPr>
          <a:xfrm>
            <a:off x="6198171"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4" name="Google Shape;404;p21"/>
          <p:cNvSpPr/>
          <p:nvPr/>
        </p:nvSpPr>
        <p:spPr>
          <a:xfrm>
            <a:off x="4697816"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405" name="Google Shape;405;p21"/>
          <p:cNvSpPr/>
          <p:nvPr/>
        </p:nvSpPr>
        <p:spPr>
          <a:xfrm>
            <a:off x="2759713" y="18193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406" name="Google Shape;406;p21"/>
          <p:cNvSpPr txBox="1"/>
          <p:nvPr/>
        </p:nvSpPr>
        <p:spPr>
          <a:xfrm>
            <a:off x="2730450" y="15049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07" name="Google Shape;407;p21"/>
          <p:cNvCxnSpPr>
            <a:stCxn id="392" idx="3"/>
          </p:cNvCxnSpPr>
          <p:nvPr/>
        </p:nvCxnSpPr>
        <p:spPr>
          <a:xfrm rot="10800000">
            <a:off x="3899075" y="19886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408" name="Google Shape;408;p21"/>
          <p:cNvCxnSpPr>
            <a:stCxn id="392" idx="3"/>
            <a:endCxn id="396" idx="0"/>
          </p:cNvCxnSpPr>
          <p:nvPr/>
        </p:nvCxnSpPr>
        <p:spPr>
          <a:xfrm flipH="1">
            <a:off x="2433575" y="1997687"/>
            <a:ext cx="1677000" cy="1304100"/>
          </a:xfrm>
          <a:prstGeom prst="curvedConnector4">
            <a:avLst>
              <a:gd fmla="val -14199" name="adj1"/>
              <a:gd fmla="val 57179" name="adj2"/>
            </a:avLst>
          </a:prstGeom>
          <a:noFill/>
          <a:ln cap="flat" cmpd="sng" w="19050">
            <a:solidFill>
              <a:schemeClr val="dk2"/>
            </a:solidFill>
            <a:prstDash val="solid"/>
            <a:round/>
            <a:headEnd len="med" w="med" type="none"/>
            <a:tailEnd len="med" w="med" type="triangle"/>
          </a:ln>
        </p:spPr>
      </p:cxnSp>
      <p:sp>
        <p:nvSpPr>
          <p:cNvPr id="409" name="Google Shape;409;p21"/>
          <p:cNvSpPr txBox="1"/>
          <p:nvPr/>
        </p:nvSpPr>
        <p:spPr>
          <a:xfrm>
            <a:off x="782355" y="35940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410" name="Google Shape;410;p21"/>
          <p:cNvSpPr txBox="1"/>
          <p:nvPr/>
        </p:nvSpPr>
        <p:spPr>
          <a:xfrm>
            <a:off x="4912125" y="1202175"/>
            <a:ext cx="4231800" cy="205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and </a:t>
            </a:r>
            <a:r>
              <a:rPr lang="en" sz="1800">
                <a:latin typeface="Consolas"/>
                <a:ea typeface="Consolas"/>
                <a:cs typeface="Consolas"/>
                <a:sym typeface="Consolas"/>
              </a:rPr>
              <a:t>items</a:t>
            </a:r>
            <a:endParaRPr sz="1800">
              <a:latin typeface="Consolas"/>
              <a:ea typeface="Consolas"/>
              <a:cs typeface="Consolas"/>
              <a:sym typeface="Consolas"/>
            </a:endParaRPr>
          </a:p>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and </a:t>
            </a:r>
            <a:r>
              <a:rPr lang="en" sz="1800">
                <a:latin typeface="Consolas"/>
                <a:ea typeface="Consolas"/>
                <a:cs typeface="Consolas"/>
                <a:sym typeface="Consolas"/>
              </a:rPr>
              <a:t>items[i]</a:t>
            </a:r>
            <a:r>
              <a:rPr lang="en" sz="1800">
                <a:latin typeface="Calibri"/>
                <a:ea typeface="Calibri"/>
                <a:cs typeface="Calibri"/>
                <a:sym typeface="Calibri"/>
              </a:rPr>
              <a:t> for some </a:t>
            </a:r>
            <a:r>
              <a:rPr lang="en" sz="1800">
                <a:latin typeface="Consolas"/>
                <a:ea typeface="Consolas"/>
                <a:cs typeface="Consolas"/>
                <a:sym typeface="Consolas"/>
              </a:rPr>
              <a:t>i</a:t>
            </a:r>
            <a:endParaRPr sz="1800">
              <a:latin typeface="Consolas"/>
              <a:ea typeface="Consolas"/>
              <a:cs typeface="Consolas"/>
              <a:sym typeface="Consolas"/>
            </a:endParaRPr>
          </a:p>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t>
            </a:r>
            <a:r>
              <a:rPr lang="en" sz="1800">
                <a:latin typeface="Consolas"/>
                <a:ea typeface="Consolas"/>
                <a:cs typeface="Consolas"/>
                <a:sym typeface="Consolas"/>
              </a:rPr>
              <a:t>items</a:t>
            </a:r>
            <a:r>
              <a:rPr lang="en" sz="1800">
                <a:latin typeface="Calibri"/>
                <a:ea typeface="Calibri"/>
                <a:cs typeface="Calibri"/>
                <a:sym typeface="Calibri"/>
              </a:rPr>
              <a:t>, and </a:t>
            </a:r>
            <a:r>
              <a:rPr lang="en" sz="1800">
                <a:latin typeface="Consolas"/>
                <a:ea typeface="Consolas"/>
                <a:cs typeface="Consolas"/>
                <a:sym typeface="Consolas"/>
              </a:rPr>
              <a:t>items[i]</a:t>
            </a:r>
            <a:r>
              <a:rPr lang="en" sz="1800">
                <a:latin typeface="Calibri"/>
                <a:ea typeface="Calibri"/>
                <a:cs typeface="Calibri"/>
                <a:sym typeface="Calibri"/>
              </a:rPr>
              <a:t> for some </a:t>
            </a:r>
            <a:r>
              <a:rPr lang="en" sz="1800">
                <a:latin typeface="Consolas"/>
                <a:ea typeface="Consolas"/>
                <a:cs typeface="Consolas"/>
                <a:sym typeface="Consolas"/>
              </a:rPr>
              <a:t>i</a:t>
            </a:r>
            <a:endParaRPr sz="1800">
              <a:latin typeface="Consolas"/>
              <a:ea typeface="Consolas"/>
              <a:cs typeface="Consolas"/>
              <a:sym typeface="Consolas"/>
            </a:endParaRPr>
          </a:p>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t>
            </a:r>
            <a:r>
              <a:rPr lang="en" sz="1800">
                <a:latin typeface="Consolas"/>
                <a:ea typeface="Consolas"/>
                <a:cs typeface="Consolas"/>
                <a:sym typeface="Consolas"/>
              </a:rPr>
              <a:t>items</a:t>
            </a:r>
            <a:r>
              <a:rPr lang="en" sz="1800">
                <a:latin typeface="Calibri"/>
                <a:ea typeface="Calibri"/>
                <a:cs typeface="Calibri"/>
                <a:sym typeface="Calibri"/>
              </a:rPr>
              <a:t>, and </a:t>
            </a:r>
            <a:r>
              <a:rPr lang="en" sz="1800">
                <a:latin typeface="Consolas"/>
                <a:ea typeface="Consolas"/>
                <a:cs typeface="Consolas"/>
                <a:sym typeface="Consolas"/>
              </a:rPr>
              <a:t>items[i]</a:t>
            </a:r>
            <a:r>
              <a:rPr lang="en" sz="1800">
                <a:latin typeface="Calibri"/>
                <a:ea typeface="Calibri"/>
                <a:cs typeface="Calibri"/>
                <a:sym typeface="Calibri"/>
              </a:rPr>
              <a:t> for many different </a:t>
            </a: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411" name="Google Shape;411;p21"/>
          <p:cNvSpPr txBox="1"/>
          <p:nvPr>
            <p:ph idx="1" type="body"/>
          </p:nvPr>
        </p:nvSpPr>
        <p:spPr>
          <a:xfrm>
            <a:off x="143928" y="556500"/>
            <a:ext cx="8443800" cy="62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a:t>
            </a:r>
            <a:r>
              <a:rPr lang="en">
                <a:latin typeface="Consolas"/>
                <a:ea typeface="Consolas"/>
                <a:cs typeface="Consolas"/>
                <a:sym typeface="Consolas"/>
              </a:rPr>
              <a:t>removeLast()</a:t>
            </a:r>
            <a:r>
              <a:rPr lang="en"/>
              <a:t>, which memory boxes need to change? To what?</a:t>
            </a:r>
            <a:endParaRPr/>
          </a:p>
        </p:txBody>
      </p:sp>
      <p:sp>
        <p:nvSpPr>
          <p:cNvPr id="412" name="Google Shape;412;p21"/>
          <p:cNvSpPr txBox="1"/>
          <p:nvPr/>
        </p:nvSpPr>
        <p:spPr>
          <a:xfrm>
            <a:off x="93000" y="3808274"/>
            <a:ext cx="9051000" cy="1330500"/>
          </a:xfrm>
          <a:prstGeom prst="rect">
            <a:avLst/>
          </a:prstGeom>
          <a:noFill/>
          <a:ln>
            <a:noFill/>
          </a:ln>
        </p:spPr>
        <p:txBody>
          <a:bodyPr anchorCtr="0" anchor="ctr" bIns="91425" lIns="91425" spcFirstLastPara="1" rIns="91425" wrap="square" tIns="91425">
            <a:noAutofit/>
          </a:bodyPr>
          <a:lstStyle/>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position of the next item to be inserted is always </a:t>
            </a:r>
            <a:r>
              <a:rPr lang="en" sz="2000">
                <a:solidFill>
                  <a:schemeClr val="dk1"/>
                </a:solidFill>
                <a:latin typeface="Consolas"/>
                <a:ea typeface="Consolas"/>
                <a:cs typeface="Consolas"/>
                <a:sym typeface="Consolas"/>
              </a:rPr>
              <a:t>size</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size is always the number of items in the AList.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last item in the list is always in position </a:t>
            </a:r>
            <a:r>
              <a:rPr lang="en" sz="2000">
                <a:solidFill>
                  <a:schemeClr val="dk1"/>
                </a:solidFill>
                <a:latin typeface="Consolas"/>
                <a:ea typeface="Consolas"/>
                <a:cs typeface="Consolas"/>
                <a:sym typeface="Consolas"/>
              </a:rPr>
              <a:t>size - 1</a:t>
            </a:r>
            <a:r>
              <a:rPr lang="en" sz="2000">
                <a:solidFill>
                  <a:schemeClr val="dk1"/>
                </a:solidFill>
                <a:latin typeface="Calibri"/>
                <a:ea typeface="Calibri"/>
                <a:cs typeface="Calibri"/>
                <a:sym typeface="Calibri"/>
              </a:rPr>
              <a:t>.</a:t>
            </a:r>
            <a:endParaRPr/>
          </a:p>
        </p:txBody>
      </p:sp>
      <p:sp>
        <p:nvSpPr>
          <p:cNvPr id="413" name="Google Shape;413;p21"/>
          <p:cNvSpPr/>
          <p:nvPr/>
        </p:nvSpPr>
        <p:spPr>
          <a:xfrm>
            <a:off x="7002825" y="4044450"/>
            <a:ext cx="382800" cy="9075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txBox="1"/>
          <p:nvPr/>
        </p:nvSpPr>
        <p:spPr>
          <a:xfrm>
            <a:off x="7447600" y="4267156"/>
            <a:ext cx="15825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AList invariants.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AList Code </a:t>
            </a:r>
            <a:endParaRPr/>
          </a:p>
        </p:txBody>
      </p:sp>
      <p:sp>
        <p:nvSpPr>
          <p:cNvPr id="420" name="Google Shape;420;p22"/>
          <p:cNvSpPr txBox="1"/>
          <p:nvPr/>
        </p:nvSpPr>
        <p:spPr>
          <a:xfrm>
            <a:off x="269825" y="647250"/>
            <a:ext cx="36537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9C20EE"/>
                </a:solidFill>
                <a:highlight>
                  <a:srgbClr val="EFEFEF"/>
                </a:highlight>
                <a:latin typeface="Consolas"/>
                <a:ea typeface="Consolas"/>
                <a:cs typeface="Consolas"/>
                <a:sym typeface="Consolas"/>
              </a:rPr>
              <a:t>public class</a:t>
            </a:r>
            <a:r>
              <a:rPr b="1" lang="en" sz="1200">
                <a:solidFill>
                  <a:schemeClr val="dk1"/>
                </a:solidFill>
                <a:highlight>
                  <a:srgbClr val="EFEFEF"/>
                </a:highlight>
                <a:latin typeface="Consolas"/>
                <a:ea typeface="Consolas"/>
                <a:cs typeface="Consolas"/>
                <a:sym typeface="Consolas"/>
              </a:rPr>
              <a:t> AList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private</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items; </a:t>
            </a:r>
            <a:r>
              <a:rPr b="1" i="1" lang="en" sz="1200">
                <a:solidFill>
                  <a:srgbClr val="AC2020"/>
                </a:solidFill>
                <a:highlight>
                  <a:srgbClr val="EFEFEF"/>
                </a:highlight>
                <a:latin typeface="Consolas"/>
                <a:ea typeface="Consolas"/>
                <a:cs typeface="Consolas"/>
                <a:sym typeface="Consolas"/>
              </a:rPr>
              <a:t> </a:t>
            </a: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rgbClr val="208920"/>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private</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size;</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i="1" sz="12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AList()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 = </a:t>
            </a:r>
            <a:r>
              <a:rPr b="1" lang="en" sz="1200">
                <a:solidFill>
                  <a:srgbClr val="9C20EE"/>
                </a:solidFill>
                <a:highlight>
                  <a:srgbClr val="EFEFEF"/>
                </a:highlight>
                <a:latin typeface="Consolas"/>
                <a:ea typeface="Consolas"/>
                <a:cs typeface="Consolas"/>
                <a:sym typeface="Consolas"/>
              </a:rPr>
              <a:t>new</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[100];  size = 0;</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800">
                <a:solidFill>
                  <a:schemeClr val="dk1"/>
                </a:solidFill>
                <a:highlight>
                  <a:srgbClr val="EFEFEF"/>
                </a:highlight>
                <a:latin typeface="Consolas"/>
                <a:ea typeface="Consolas"/>
                <a:cs typeface="Consolas"/>
                <a:sym typeface="Consolas"/>
              </a:rPr>
              <a:t> </a:t>
            </a:r>
            <a:endParaRPr b="1" sz="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void</a:t>
            </a:r>
            <a:r>
              <a:rPr b="1" lang="en" sz="1200">
                <a:solidFill>
                  <a:schemeClr val="dk1"/>
                </a:solidFill>
                <a:highlight>
                  <a:srgbClr val="EFEFEF"/>
                </a:highlight>
                <a:latin typeface="Consolas"/>
                <a:ea typeface="Consolas"/>
                <a:cs typeface="Consolas"/>
                <a:sym typeface="Consolas"/>
              </a:rPr>
              <a:t> addLast(</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x)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items[size] = x;</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800">
                <a:solidFill>
                  <a:schemeClr val="dk1"/>
                </a:solidFill>
                <a:highlight>
                  <a:srgbClr val="EFEFEF"/>
                </a:highlight>
                <a:latin typeface="Consolas"/>
                <a:ea typeface="Consolas"/>
                <a:cs typeface="Consolas"/>
                <a:sym typeface="Consolas"/>
              </a:rPr>
              <a:t>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getLast()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items[size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800">
                <a:solidFill>
                  <a:schemeClr val="dk1"/>
                </a:solidFill>
                <a:highlight>
                  <a:srgbClr val="EFEFEF"/>
                </a:highlight>
                <a:latin typeface="Consolas"/>
                <a:ea typeface="Consolas"/>
                <a:cs typeface="Consolas"/>
                <a:sym typeface="Consolas"/>
              </a:rPr>
              <a:t>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get(</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i)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items[i];</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size()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size;</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a:t>
            </a:r>
            <a:endParaRPr b="1" sz="1200">
              <a:solidFill>
                <a:schemeClr val="dk1"/>
              </a:solidFill>
              <a:highlight>
                <a:srgbClr val="EFEFEF"/>
              </a:highlight>
              <a:latin typeface="Consolas"/>
              <a:ea typeface="Consolas"/>
              <a:cs typeface="Consolas"/>
              <a:sym typeface="Consolas"/>
            </a:endParaRPr>
          </a:p>
        </p:txBody>
      </p:sp>
      <p:sp>
        <p:nvSpPr>
          <p:cNvPr id="421" name="Google Shape;421;p22"/>
          <p:cNvSpPr txBox="1"/>
          <p:nvPr>
            <p:ph idx="1" type="body"/>
          </p:nvPr>
        </p:nvSpPr>
        <p:spPr>
          <a:xfrm>
            <a:off x="4337475" y="556500"/>
            <a:ext cx="4349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AList Invariants:</a:t>
            </a:r>
            <a:endParaRPr/>
          </a:p>
          <a:p>
            <a:pPr indent="-355600" lvl="0" marL="457200" rtl="0" algn="l">
              <a:spcBef>
                <a:spcPts val="600"/>
              </a:spcBef>
              <a:spcAft>
                <a:spcPts val="0"/>
              </a:spcAft>
              <a:buSzPts val="2000"/>
              <a:buChar char="●"/>
            </a:pPr>
            <a:r>
              <a:rPr lang="en"/>
              <a:t>The position of the next item to be inserted is always </a:t>
            </a:r>
            <a:r>
              <a:rPr lang="en">
                <a:latin typeface="Consolas"/>
                <a:ea typeface="Consolas"/>
                <a:cs typeface="Consolas"/>
                <a:sym typeface="Consolas"/>
              </a:rPr>
              <a:t>size</a:t>
            </a:r>
            <a:r>
              <a:rPr lang="en"/>
              <a:t>.</a:t>
            </a:r>
            <a:endParaRPr/>
          </a:p>
          <a:p>
            <a:pPr indent="-355600" lvl="0" marL="457200" rtl="0" algn="l">
              <a:spcBef>
                <a:spcPts val="0"/>
              </a:spcBef>
              <a:spcAft>
                <a:spcPts val="0"/>
              </a:spcAft>
              <a:buSzPts val="2000"/>
              <a:buChar char="●"/>
            </a:pPr>
            <a:r>
              <a:rPr lang="en"/>
              <a:t>size is always the number of items in the AList.</a:t>
            </a:r>
            <a:endParaRPr/>
          </a:p>
          <a:p>
            <a:pPr indent="-355600" lvl="0" marL="457200" rtl="0" algn="l">
              <a:spcBef>
                <a:spcPts val="0"/>
              </a:spcBef>
              <a:spcAft>
                <a:spcPts val="0"/>
              </a:spcAft>
              <a:buSzPts val="2000"/>
              <a:buChar char="●"/>
            </a:pPr>
            <a:r>
              <a:rPr lang="en"/>
              <a:t>The last item in the list is always in position </a:t>
            </a:r>
            <a:r>
              <a:rPr lang="en">
                <a:latin typeface="Consolas"/>
                <a:ea typeface="Consolas"/>
                <a:cs typeface="Consolas"/>
                <a:sym typeface="Consolas"/>
              </a:rPr>
              <a:t>size - 1</a:t>
            </a:r>
            <a:r>
              <a:rPr lang="en"/>
              <a:t>.</a:t>
            </a:r>
            <a:endParaRPr/>
          </a:p>
        </p:txBody>
      </p:sp>
      <p:sp>
        <p:nvSpPr>
          <p:cNvPr id="422" name="Google Shape;422;p22"/>
          <p:cNvSpPr txBox="1"/>
          <p:nvPr/>
        </p:nvSpPr>
        <p:spPr>
          <a:xfrm>
            <a:off x="4304325" y="3439675"/>
            <a:ext cx="3182700" cy="1350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removeLast()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returnItem = items[size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items[size - 1] = 0;</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size -= 1;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returnItem;</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200">
              <a:solidFill>
                <a:schemeClr val="dk1"/>
              </a:solidFill>
              <a:highlight>
                <a:srgbClr val="EFEFEF"/>
              </a:highlight>
              <a:latin typeface="Consolas"/>
              <a:ea typeface="Consolas"/>
              <a:cs typeface="Consolas"/>
              <a:sym typeface="Consolas"/>
            </a:endParaRPr>
          </a:p>
        </p:txBody>
      </p:sp>
      <p:cxnSp>
        <p:nvCxnSpPr>
          <p:cNvPr id="423" name="Google Shape;423;p22"/>
          <p:cNvCxnSpPr/>
          <p:nvPr/>
        </p:nvCxnSpPr>
        <p:spPr>
          <a:xfrm rot="10800000">
            <a:off x="6342025" y="4012825"/>
            <a:ext cx="1297200" cy="0"/>
          </a:xfrm>
          <a:prstGeom prst="straightConnector1">
            <a:avLst/>
          </a:prstGeom>
          <a:noFill/>
          <a:ln cap="flat" cmpd="sng" w="9525">
            <a:solidFill>
              <a:srgbClr val="BE0712"/>
            </a:solidFill>
            <a:prstDash val="solid"/>
            <a:round/>
            <a:headEnd len="med" w="med" type="none"/>
            <a:tailEnd len="med" w="med" type="triangle"/>
          </a:ln>
        </p:spPr>
      </p:cxnSp>
      <p:sp>
        <p:nvSpPr>
          <p:cNvPr id="424" name="Google Shape;424;p22"/>
          <p:cNvSpPr txBox="1"/>
          <p:nvPr/>
        </p:nvSpPr>
        <p:spPr>
          <a:xfrm>
            <a:off x="7701825" y="3158125"/>
            <a:ext cx="15117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Setting deleted item to zero is not necessary to preserve invariants, and thus not necessary for correctness.</a:t>
            </a:r>
            <a:endParaRPr>
              <a:solidFill>
                <a:srgbClr val="BE071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Mighty AList</a:t>
            </a:r>
            <a:endParaRPr/>
          </a:p>
        </p:txBody>
      </p:sp>
      <p:sp>
        <p:nvSpPr>
          <p:cNvPr id="430" name="Google Shape;430;p23"/>
          <p:cNvSpPr txBox="1"/>
          <p:nvPr>
            <p:ph idx="1" type="body"/>
          </p:nvPr>
        </p:nvSpPr>
        <p:spPr>
          <a:xfrm>
            <a:off x="243000" y="556500"/>
            <a:ext cx="8443800" cy="62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 Use some subset of the entries of an array.</a:t>
            </a:r>
            <a:endParaRPr/>
          </a:p>
        </p:txBody>
      </p:sp>
      <p:sp>
        <p:nvSpPr>
          <p:cNvPr id="431" name="Google Shape;431;p23"/>
          <p:cNvSpPr/>
          <p:nvPr/>
        </p:nvSpPr>
        <p:spPr>
          <a:xfrm>
            <a:off x="31716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2" name="Google Shape;432;p23"/>
          <p:cNvCxnSpPr/>
          <p:nvPr/>
        </p:nvCxnSpPr>
        <p:spPr>
          <a:xfrm rot="10800000">
            <a:off x="27236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33" name="Google Shape;433;p23"/>
          <p:cNvCxnSpPr/>
          <p:nvPr/>
        </p:nvCxnSpPr>
        <p:spPr>
          <a:xfrm rot="10800000">
            <a:off x="27236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34" name="Google Shape;434;p23"/>
          <p:cNvCxnSpPr/>
          <p:nvPr/>
        </p:nvCxnSpPr>
        <p:spPr>
          <a:xfrm rot="10800000">
            <a:off x="27236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35" name="Google Shape;435;p23"/>
          <p:cNvCxnSpPr/>
          <p:nvPr/>
        </p:nvCxnSpPr>
        <p:spPr>
          <a:xfrm rot="10800000">
            <a:off x="27236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436" name="Google Shape;436;p23"/>
          <p:cNvGrpSpPr/>
          <p:nvPr/>
        </p:nvGrpSpPr>
        <p:grpSpPr>
          <a:xfrm>
            <a:off x="3112502" y="1185289"/>
            <a:ext cx="1582372" cy="961571"/>
            <a:chOff x="1114701" y="3234112"/>
            <a:chExt cx="1582372" cy="961571"/>
          </a:xfrm>
        </p:grpSpPr>
        <p:sp>
          <p:nvSpPr>
            <p:cNvPr id="437" name="Google Shape;437;p2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38" name="Google Shape;438;p2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39" name="Google Shape;439;p2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440" name="Google Shape;440;p2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441" name="Google Shape;441;p23"/>
          <p:cNvSpPr txBox="1"/>
          <p:nvPr/>
        </p:nvSpPr>
        <p:spPr>
          <a:xfrm>
            <a:off x="58076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442" name="Google Shape;442;p23"/>
          <p:cNvSpPr/>
          <p:nvPr/>
        </p:nvSpPr>
        <p:spPr>
          <a:xfrm>
            <a:off x="58891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23"/>
          <p:cNvSpPr/>
          <p:nvPr/>
        </p:nvSpPr>
        <p:spPr>
          <a:xfrm>
            <a:off x="6748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444" name="Google Shape;444;p23"/>
          <p:cNvSpPr/>
          <p:nvPr/>
        </p:nvSpPr>
        <p:spPr>
          <a:xfrm>
            <a:off x="11773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445" name="Google Shape;445;p23"/>
          <p:cNvSpPr/>
          <p:nvPr/>
        </p:nvSpPr>
        <p:spPr>
          <a:xfrm>
            <a:off x="16798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46" name="Google Shape;446;p23"/>
          <p:cNvSpPr/>
          <p:nvPr/>
        </p:nvSpPr>
        <p:spPr>
          <a:xfrm>
            <a:off x="21823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47" name="Google Shape;447;p23"/>
          <p:cNvSpPr/>
          <p:nvPr/>
        </p:nvSpPr>
        <p:spPr>
          <a:xfrm>
            <a:off x="2684875" y="3456479"/>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448" name="Google Shape;448;p23"/>
          <p:cNvSpPr/>
          <p:nvPr/>
        </p:nvSpPr>
        <p:spPr>
          <a:xfrm>
            <a:off x="3187375" y="3456479"/>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49" name="Google Shape;449;p23"/>
          <p:cNvSpPr/>
          <p:nvPr/>
        </p:nvSpPr>
        <p:spPr>
          <a:xfrm>
            <a:off x="36898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450" name="Google Shape;450;p23"/>
          <p:cNvSpPr/>
          <p:nvPr/>
        </p:nvSpPr>
        <p:spPr>
          <a:xfrm>
            <a:off x="41923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451" name="Google Shape;451;p23"/>
          <p:cNvSpPr/>
          <p:nvPr/>
        </p:nvSpPr>
        <p:spPr>
          <a:xfrm>
            <a:off x="51931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52" name="Google Shape;452;p23"/>
          <p:cNvSpPr/>
          <p:nvPr/>
        </p:nvSpPr>
        <p:spPr>
          <a:xfrm>
            <a:off x="56956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12</a:t>
            </a:r>
            <a:endParaRPr sz="1800"/>
          </a:p>
        </p:txBody>
      </p:sp>
      <p:sp>
        <p:nvSpPr>
          <p:cNvPr id="453" name="Google Shape;453;p23"/>
          <p:cNvSpPr/>
          <p:nvPr/>
        </p:nvSpPr>
        <p:spPr>
          <a:xfrm>
            <a:off x="61981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454" name="Google Shape;454;p23"/>
          <p:cNvSpPr/>
          <p:nvPr/>
        </p:nvSpPr>
        <p:spPr>
          <a:xfrm>
            <a:off x="4697816"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455" name="Google Shape;455;p23"/>
          <p:cNvSpPr/>
          <p:nvPr/>
        </p:nvSpPr>
        <p:spPr>
          <a:xfrm>
            <a:off x="5040738" y="1640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456" name="Google Shape;456;p23"/>
          <p:cNvSpPr txBox="1"/>
          <p:nvPr/>
        </p:nvSpPr>
        <p:spPr>
          <a:xfrm>
            <a:off x="5011475"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57" name="Google Shape;457;p23"/>
          <p:cNvCxnSpPr>
            <a:stCxn id="442" idx="3"/>
          </p:cNvCxnSpPr>
          <p:nvPr/>
        </p:nvCxnSpPr>
        <p:spPr>
          <a:xfrm rot="10800000">
            <a:off x="61801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458" name="Google Shape;458;p23"/>
          <p:cNvCxnSpPr>
            <a:stCxn id="442" idx="3"/>
            <a:endCxn id="446" idx="0"/>
          </p:cNvCxnSpPr>
          <p:nvPr/>
        </p:nvCxnSpPr>
        <p:spPr>
          <a:xfrm flipH="1">
            <a:off x="24337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459" name="Google Shape;459;p23"/>
          <p:cNvSpPr txBox="1"/>
          <p:nvPr/>
        </p:nvSpPr>
        <p:spPr>
          <a:xfrm>
            <a:off x="7823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63" name="Shape 463"/>
        <p:cNvGrpSpPr/>
        <p:nvPr/>
      </p:nvGrpSpPr>
      <p:grpSpPr>
        <a:xfrm>
          <a:off x="0" y="0"/>
          <a:ext cx="0" cy="0"/>
          <a:chOff x="0" y="0"/>
          <a:chExt cx="0" cy="0"/>
        </a:xfrm>
      </p:grpSpPr>
      <p:sp>
        <p:nvSpPr>
          <p:cNvPr id="464" name="Google Shape;464;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Mighty (?) AList</a:t>
            </a:r>
            <a:endParaRPr/>
          </a:p>
        </p:txBody>
      </p:sp>
      <p:sp>
        <p:nvSpPr>
          <p:cNvPr id="465" name="Google Shape;465;p24"/>
          <p:cNvSpPr txBox="1"/>
          <p:nvPr>
            <p:ph idx="1" type="body"/>
          </p:nvPr>
        </p:nvSpPr>
        <p:spPr>
          <a:xfrm>
            <a:off x="243000" y="556500"/>
            <a:ext cx="8443800" cy="62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 Use some subset of the entries of an array.</a:t>
            </a:r>
            <a:endParaRPr/>
          </a:p>
        </p:txBody>
      </p:sp>
      <p:sp>
        <p:nvSpPr>
          <p:cNvPr id="466" name="Google Shape;466;p24"/>
          <p:cNvSpPr/>
          <p:nvPr/>
        </p:nvSpPr>
        <p:spPr>
          <a:xfrm>
            <a:off x="31716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 name="Google Shape;467;p24"/>
          <p:cNvCxnSpPr/>
          <p:nvPr/>
        </p:nvCxnSpPr>
        <p:spPr>
          <a:xfrm rot="10800000">
            <a:off x="27236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68" name="Google Shape;468;p24"/>
          <p:cNvCxnSpPr/>
          <p:nvPr/>
        </p:nvCxnSpPr>
        <p:spPr>
          <a:xfrm rot="10800000">
            <a:off x="27236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69" name="Google Shape;469;p24"/>
          <p:cNvCxnSpPr/>
          <p:nvPr/>
        </p:nvCxnSpPr>
        <p:spPr>
          <a:xfrm rot="10800000">
            <a:off x="27236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70" name="Google Shape;470;p24"/>
          <p:cNvCxnSpPr/>
          <p:nvPr/>
        </p:nvCxnSpPr>
        <p:spPr>
          <a:xfrm rot="10800000">
            <a:off x="27236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471" name="Google Shape;471;p24"/>
          <p:cNvGrpSpPr/>
          <p:nvPr/>
        </p:nvGrpSpPr>
        <p:grpSpPr>
          <a:xfrm>
            <a:off x="3112502" y="1185289"/>
            <a:ext cx="1582372" cy="961571"/>
            <a:chOff x="1114701" y="3234112"/>
            <a:chExt cx="1582372" cy="961571"/>
          </a:xfrm>
        </p:grpSpPr>
        <p:sp>
          <p:nvSpPr>
            <p:cNvPr id="472" name="Google Shape;472;p2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73" name="Google Shape;473;p2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74" name="Google Shape;474;p2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475" name="Google Shape;475;p2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476" name="Google Shape;476;p24"/>
          <p:cNvSpPr txBox="1"/>
          <p:nvPr/>
        </p:nvSpPr>
        <p:spPr>
          <a:xfrm>
            <a:off x="58076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477" name="Google Shape;477;p24"/>
          <p:cNvSpPr/>
          <p:nvPr/>
        </p:nvSpPr>
        <p:spPr>
          <a:xfrm>
            <a:off x="58891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24"/>
          <p:cNvSpPr/>
          <p:nvPr/>
        </p:nvSpPr>
        <p:spPr>
          <a:xfrm>
            <a:off x="6748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479" name="Google Shape;479;p24"/>
          <p:cNvSpPr/>
          <p:nvPr/>
        </p:nvSpPr>
        <p:spPr>
          <a:xfrm>
            <a:off x="11773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480" name="Google Shape;480;p24"/>
          <p:cNvSpPr/>
          <p:nvPr/>
        </p:nvSpPr>
        <p:spPr>
          <a:xfrm>
            <a:off x="16798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81" name="Google Shape;481;p24"/>
          <p:cNvSpPr/>
          <p:nvPr/>
        </p:nvSpPr>
        <p:spPr>
          <a:xfrm>
            <a:off x="21823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82" name="Google Shape;482;p24"/>
          <p:cNvSpPr/>
          <p:nvPr/>
        </p:nvSpPr>
        <p:spPr>
          <a:xfrm>
            <a:off x="26848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483" name="Google Shape;483;p24"/>
          <p:cNvSpPr/>
          <p:nvPr/>
        </p:nvSpPr>
        <p:spPr>
          <a:xfrm>
            <a:off x="31873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84" name="Google Shape;484;p24"/>
          <p:cNvSpPr/>
          <p:nvPr/>
        </p:nvSpPr>
        <p:spPr>
          <a:xfrm>
            <a:off x="36898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485" name="Google Shape;485;p24"/>
          <p:cNvSpPr/>
          <p:nvPr/>
        </p:nvSpPr>
        <p:spPr>
          <a:xfrm>
            <a:off x="41923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86" name="Google Shape;486;p24"/>
          <p:cNvSpPr/>
          <p:nvPr/>
        </p:nvSpPr>
        <p:spPr>
          <a:xfrm>
            <a:off x="51931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87" name="Google Shape;487;p24"/>
          <p:cNvSpPr/>
          <p:nvPr/>
        </p:nvSpPr>
        <p:spPr>
          <a:xfrm>
            <a:off x="56956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488" name="Google Shape;488;p24"/>
          <p:cNvSpPr/>
          <p:nvPr/>
        </p:nvSpPr>
        <p:spPr>
          <a:xfrm>
            <a:off x="61981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89" name="Google Shape;489;p24"/>
          <p:cNvSpPr/>
          <p:nvPr/>
        </p:nvSpPr>
        <p:spPr>
          <a:xfrm>
            <a:off x="46978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490" name="Google Shape;490;p24"/>
          <p:cNvSpPr/>
          <p:nvPr/>
        </p:nvSpPr>
        <p:spPr>
          <a:xfrm>
            <a:off x="49744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491" name="Google Shape;491;p24"/>
          <p:cNvSpPr txBox="1"/>
          <p:nvPr/>
        </p:nvSpPr>
        <p:spPr>
          <a:xfrm>
            <a:off x="49778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92" name="Google Shape;492;p24"/>
          <p:cNvCxnSpPr>
            <a:stCxn id="477" idx="3"/>
          </p:cNvCxnSpPr>
          <p:nvPr/>
        </p:nvCxnSpPr>
        <p:spPr>
          <a:xfrm rot="10800000">
            <a:off x="61801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493" name="Google Shape;493;p24"/>
          <p:cNvCxnSpPr>
            <a:stCxn id="477" idx="3"/>
            <a:endCxn id="481" idx="0"/>
          </p:cNvCxnSpPr>
          <p:nvPr/>
        </p:nvCxnSpPr>
        <p:spPr>
          <a:xfrm flipH="1">
            <a:off x="24337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494" name="Google Shape;494;p24"/>
          <p:cNvSpPr txBox="1"/>
          <p:nvPr/>
        </p:nvSpPr>
        <p:spPr>
          <a:xfrm>
            <a:off x="7823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495" name="Google Shape;495;p24"/>
          <p:cNvSpPr txBox="1"/>
          <p:nvPr>
            <p:ph idx="1" type="body"/>
          </p:nvPr>
        </p:nvSpPr>
        <p:spPr>
          <a:xfrm>
            <a:off x="243000" y="4272025"/>
            <a:ext cx="8579100" cy="74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happens if we insert into the AList above? What should we do about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99" name="Shape 499"/>
        <p:cNvGrpSpPr/>
        <p:nvPr/>
      </p:nvGrpSpPr>
      <p:grpSpPr>
        <a:xfrm>
          <a:off x="0" y="0"/>
          <a:ext cx="0" cy="0"/>
          <a:chOff x="0" y="0"/>
          <a:chExt cx="0" cy="0"/>
        </a:xfrm>
      </p:grpSpPr>
      <p:sp>
        <p:nvSpPr>
          <p:cNvPr id="500" name="Google Shape;500;p25"/>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Resizing Arrays</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506" name="Google Shape;506;p26"/>
          <p:cNvSpPr txBox="1"/>
          <p:nvPr>
            <p:ph idx="1" type="body"/>
          </p:nvPr>
        </p:nvSpPr>
        <p:spPr>
          <a:xfrm>
            <a:off x="243000" y="556500"/>
            <a:ext cx="84438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addLast(11), just make a new array:</a:t>
            </a:r>
            <a:endParaRPr/>
          </a:p>
        </p:txBody>
      </p:sp>
      <p:sp>
        <p:nvSpPr>
          <p:cNvPr id="507" name="Google Shape;507;p26"/>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26"/>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09" name="Google Shape;509;p26"/>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10" name="Google Shape;510;p26"/>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11" name="Google Shape;511;p26"/>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512" name="Google Shape;512;p26"/>
          <p:cNvGrpSpPr/>
          <p:nvPr/>
        </p:nvGrpSpPr>
        <p:grpSpPr>
          <a:xfrm>
            <a:off x="3798302" y="1185289"/>
            <a:ext cx="1582372" cy="961571"/>
            <a:chOff x="1114701" y="3234112"/>
            <a:chExt cx="1582372" cy="961571"/>
          </a:xfrm>
        </p:grpSpPr>
        <p:sp>
          <p:nvSpPr>
            <p:cNvPr id="513" name="Google Shape;513;p26"/>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514" name="Google Shape;514;p26"/>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515" name="Google Shape;515;p26"/>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516" name="Google Shape;516;p26"/>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517" name="Google Shape;517;p26"/>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518" name="Google Shape;518;p26"/>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9" name="Google Shape;519;p26"/>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20" name="Google Shape;520;p26"/>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521" name="Google Shape;521;p26"/>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22" name="Google Shape;522;p26"/>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23" name="Google Shape;523;p26"/>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524" name="Google Shape;524;p26"/>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25" name="Google Shape;525;p26"/>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26" name="Google Shape;526;p26"/>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27" name="Google Shape;527;p26"/>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28" name="Google Shape;528;p26"/>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29" name="Google Shape;529;p26"/>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30" name="Google Shape;530;p26"/>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531" name="Google Shape;531;p26"/>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532" name="Google Shape;532;p26"/>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33" name="Google Shape;533;p26"/>
          <p:cNvCxnSpPr>
            <a:stCxn id="518"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534" name="Google Shape;534;p26"/>
          <p:cNvCxnSpPr>
            <a:stCxn id="518" idx="3"/>
            <a:endCxn id="522" idx="0"/>
          </p:cNvCxnSpPr>
          <p:nvPr/>
        </p:nvCxnSpPr>
        <p:spPr>
          <a:xfrm flipH="1">
            <a:off x="31195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535" name="Google Shape;535;p26"/>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536" name="Google Shape;536;p26"/>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537" name="Google Shape;537;p26"/>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6" name="Google Shape;36;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CSM (</a:t>
            </a:r>
            <a:r>
              <a:rPr lang="en" u="sng">
                <a:solidFill>
                  <a:schemeClr val="hlink"/>
                </a:solidFill>
                <a:hlinkClick r:id="rId3"/>
              </a:rPr>
              <a:t>https://csmentors.berkeley.edu/</a:t>
            </a:r>
            <a:r>
              <a:rPr lang="en"/>
              <a:t>) Midterm 1 Review Session.</a:t>
            </a:r>
            <a:endParaRPr/>
          </a:p>
          <a:p>
            <a:pPr indent="-355600" lvl="0" marL="457200" rtl="0" algn="l">
              <a:spcBef>
                <a:spcPts val="600"/>
              </a:spcBef>
              <a:spcAft>
                <a:spcPts val="0"/>
              </a:spcAft>
              <a:buSzPts val="2000"/>
              <a:buChar char="●"/>
            </a:pPr>
            <a:r>
              <a:rPr lang="en"/>
              <a:t>Available in-person and remotely to all students!</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Sunday, September 11, 12PM - 2PM.</a:t>
            </a:r>
            <a:endParaRPr/>
          </a:p>
          <a:p>
            <a:pPr indent="-355600" lvl="0" marL="457200" rtl="0" algn="l">
              <a:spcBef>
                <a:spcPts val="600"/>
              </a:spcBef>
              <a:spcAft>
                <a:spcPts val="0"/>
              </a:spcAft>
              <a:buSzPts val="2000"/>
              <a:buChar char="●"/>
            </a:pPr>
            <a:r>
              <a:rPr lang="en"/>
              <a:t>HP Auditorium.</a:t>
            </a:r>
            <a:endParaRPr/>
          </a:p>
          <a:p>
            <a:pPr indent="-355600" lvl="0" marL="457200" rtl="0" algn="l">
              <a:spcBef>
                <a:spcPts val="0"/>
              </a:spcBef>
              <a:spcAft>
                <a:spcPts val="0"/>
              </a:spcAft>
              <a:buSzPts val="2000"/>
              <a:buChar char="●"/>
            </a:pPr>
            <a:r>
              <a:rPr lang="en"/>
              <a:t>Zoom link: </a:t>
            </a:r>
            <a:r>
              <a:rPr lang="en" u="sng">
                <a:solidFill>
                  <a:schemeClr val="hlink"/>
                </a:solidFill>
                <a:hlinkClick r:id="rId4"/>
              </a:rPr>
              <a:t>https://berkeley.zoom.us/my/noemichulo</a:t>
            </a:r>
            <a:endParaRPr/>
          </a:p>
          <a:p>
            <a:pPr indent="-355600" lvl="0" marL="457200" rtl="0" algn="l">
              <a:spcBef>
                <a:spcPts val="0"/>
              </a:spcBef>
              <a:spcAft>
                <a:spcPts val="0"/>
              </a:spcAft>
              <a:buSzPts val="2000"/>
              <a:buChar char="●"/>
            </a:pPr>
            <a:r>
              <a:rPr lang="en"/>
              <a:t>Recording link: TBD</a:t>
            </a:r>
            <a:endParaRPr/>
          </a:p>
          <a:p>
            <a:pPr indent="-355600" lvl="0" marL="457200" rtl="0" algn="l">
              <a:spcBef>
                <a:spcPts val="0"/>
              </a:spcBef>
              <a:spcAft>
                <a:spcPts val="0"/>
              </a:spcAft>
              <a:buSzPts val="2000"/>
              <a:buChar char="●"/>
            </a:pPr>
            <a:r>
              <a:rPr lang="en"/>
              <a:t>Slides will be released on the day of the review session.</a:t>
            </a:r>
            <a:endParaRPr/>
          </a:p>
          <a:p>
            <a:pPr indent="-355600" lvl="0" marL="457200" rtl="0" algn="l">
              <a:spcBef>
                <a:spcPts val="0"/>
              </a:spcBef>
              <a:spcAft>
                <a:spcPts val="0"/>
              </a:spcAft>
              <a:buSzPts val="2000"/>
              <a:buChar char="●"/>
            </a:pPr>
            <a:r>
              <a:rPr lang="en"/>
              <a:t>CSM will go over topics in scope for the midterm and answer questions from students. The review is open to anyone in studying for the midterm, whether you are in CSM or not!</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543" name="Google Shape;543;p27"/>
          <p:cNvSpPr txBox="1"/>
          <p:nvPr>
            <p:ph idx="1" type="body"/>
          </p:nvPr>
        </p:nvSpPr>
        <p:spPr>
          <a:xfrm>
            <a:off x="243000" y="556500"/>
            <a:ext cx="84438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p:txBody>
      </p:sp>
      <p:sp>
        <p:nvSpPr>
          <p:cNvPr id="544" name="Google Shape;544;p27"/>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5" name="Google Shape;545;p27"/>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46" name="Google Shape;546;p27"/>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47" name="Google Shape;547;p27"/>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48" name="Google Shape;548;p27"/>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549" name="Google Shape;549;p27"/>
          <p:cNvGrpSpPr/>
          <p:nvPr/>
        </p:nvGrpSpPr>
        <p:grpSpPr>
          <a:xfrm>
            <a:off x="3798302" y="1185289"/>
            <a:ext cx="1582372" cy="961571"/>
            <a:chOff x="1114701" y="3234112"/>
            <a:chExt cx="1582372" cy="961571"/>
          </a:xfrm>
        </p:grpSpPr>
        <p:sp>
          <p:nvSpPr>
            <p:cNvPr id="550" name="Google Shape;550;p27"/>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551" name="Google Shape;551;p27"/>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552" name="Google Shape;552;p27"/>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553" name="Google Shape;553;p27"/>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554" name="Google Shape;554;p27"/>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555" name="Google Shape;555;p27"/>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27"/>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57" name="Google Shape;557;p27"/>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558" name="Google Shape;558;p27"/>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59" name="Google Shape;559;p27"/>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60" name="Google Shape;560;p27"/>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561" name="Google Shape;561;p27"/>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62" name="Google Shape;562;p27"/>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63" name="Google Shape;563;p27"/>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64" name="Google Shape;564;p27"/>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65" name="Google Shape;565;p27"/>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66" name="Google Shape;566;p27"/>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67" name="Google Shape;567;p27"/>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568" name="Google Shape;568;p27"/>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569" name="Google Shape;569;p27"/>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70" name="Google Shape;570;p27"/>
          <p:cNvCxnSpPr>
            <a:stCxn id="555"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571" name="Google Shape;571;p27"/>
          <p:cNvCxnSpPr>
            <a:stCxn id="555" idx="3"/>
            <a:endCxn id="559" idx="0"/>
          </p:cNvCxnSpPr>
          <p:nvPr/>
        </p:nvCxnSpPr>
        <p:spPr>
          <a:xfrm flipH="1">
            <a:off x="31195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572" name="Google Shape;572;p27"/>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nvGrpSpPr>
          <p:cNvPr id="573" name="Google Shape;573;p27"/>
          <p:cNvGrpSpPr/>
          <p:nvPr/>
        </p:nvGrpSpPr>
        <p:grpSpPr>
          <a:xfrm>
            <a:off x="184950" y="3739384"/>
            <a:ext cx="8017900" cy="1033291"/>
            <a:chOff x="184950" y="3739384"/>
            <a:chExt cx="8017900" cy="1033291"/>
          </a:xfrm>
        </p:grpSpPr>
        <p:grpSp>
          <p:nvGrpSpPr>
            <p:cNvPr id="574" name="Google Shape;574;p27"/>
            <p:cNvGrpSpPr/>
            <p:nvPr/>
          </p:nvGrpSpPr>
          <p:grpSpPr>
            <a:xfrm>
              <a:off x="1360675" y="4259538"/>
              <a:ext cx="6842175" cy="513138"/>
              <a:chOff x="1360675" y="4259538"/>
              <a:chExt cx="6842175" cy="513138"/>
            </a:xfrm>
          </p:grpSpPr>
          <p:sp>
            <p:nvSpPr>
              <p:cNvPr id="575" name="Google Shape;575;p27"/>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76" name="Google Shape;576;p27"/>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77" name="Google Shape;577;p27"/>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78" name="Google Shape;578;p27"/>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79" name="Google Shape;579;p27"/>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0" name="Google Shape;580;p27"/>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1" name="Google Shape;581;p27"/>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2" name="Google Shape;582;p27"/>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3" name="Google Shape;583;p27"/>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4" name="Google Shape;584;p27"/>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5" name="Google Shape;585;p27"/>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6" name="Google Shape;586;p27"/>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587" name="Google Shape;587;p27"/>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588" name="Google Shape;588;p27"/>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grpSp>
        <p:sp>
          <p:nvSpPr>
            <p:cNvPr id="589" name="Google Shape;589;p27"/>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27"/>
            <p:cNvCxnSpPr>
              <a:stCxn id="589" idx="3"/>
              <a:endCxn id="575" idx="1"/>
            </p:cNvCxnSpPr>
            <p:nvPr/>
          </p:nvCxnSpPr>
          <p:spPr>
            <a:xfrm>
              <a:off x="687450" y="4178425"/>
              <a:ext cx="673200" cy="2685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591" name="Google Shape;591;p27"/>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grpSp>
      <p:sp>
        <p:nvSpPr>
          <p:cNvPr id="592" name="Google Shape;592;p27"/>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593" name="Google Shape;593;p27"/>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599" name="Google Shape;599;p28"/>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28"/>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01" name="Google Shape;601;p28"/>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02" name="Google Shape;602;p28"/>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03" name="Google Shape;603;p28"/>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604" name="Google Shape;604;p28"/>
          <p:cNvGrpSpPr/>
          <p:nvPr/>
        </p:nvGrpSpPr>
        <p:grpSpPr>
          <a:xfrm>
            <a:off x="3798302" y="1185289"/>
            <a:ext cx="1582372" cy="961571"/>
            <a:chOff x="1114701" y="3234112"/>
            <a:chExt cx="1582372" cy="961571"/>
          </a:xfrm>
        </p:grpSpPr>
        <p:sp>
          <p:nvSpPr>
            <p:cNvPr id="605" name="Google Shape;605;p28"/>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06" name="Google Shape;606;p28"/>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07" name="Google Shape;607;p28"/>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608" name="Google Shape;608;p28"/>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09" name="Google Shape;609;p28"/>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610" name="Google Shape;610;p28"/>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1" name="Google Shape;611;p28"/>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12" name="Google Shape;612;p28"/>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13" name="Google Shape;613;p28"/>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14" name="Google Shape;614;p28"/>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15" name="Google Shape;615;p28"/>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616" name="Google Shape;616;p28"/>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17" name="Google Shape;617;p28"/>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18" name="Google Shape;618;p28"/>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19" name="Google Shape;619;p28"/>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20" name="Google Shape;620;p28"/>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21" name="Google Shape;621;p28"/>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22" name="Google Shape;622;p28"/>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623" name="Google Shape;623;p28"/>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624" name="Google Shape;624;p28"/>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25" name="Google Shape;625;p28"/>
          <p:cNvCxnSpPr>
            <a:stCxn id="610"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626" name="Google Shape;626;p28"/>
          <p:cNvCxnSpPr>
            <a:stCxn id="610" idx="3"/>
            <a:endCxn id="614" idx="0"/>
          </p:cNvCxnSpPr>
          <p:nvPr/>
        </p:nvCxnSpPr>
        <p:spPr>
          <a:xfrm flipH="1">
            <a:off x="31195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627" name="Google Shape;627;p28"/>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nvGrpSpPr>
          <p:cNvPr id="628" name="Google Shape;628;p28"/>
          <p:cNvGrpSpPr/>
          <p:nvPr/>
        </p:nvGrpSpPr>
        <p:grpSpPr>
          <a:xfrm>
            <a:off x="1360675" y="4259538"/>
            <a:ext cx="6842175" cy="513138"/>
            <a:chOff x="1360675" y="4259538"/>
            <a:chExt cx="6842175" cy="513138"/>
          </a:xfrm>
        </p:grpSpPr>
        <p:sp>
          <p:nvSpPr>
            <p:cNvPr id="629" name="Google Shape;629;p28"/>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30" name="Google Shape;630;p28"/>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31" name="Google Shape;631;p28"/>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32" name="Google Shape;632;p28"/>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33" name="Google Shape;633;p28"/>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634" name="Google Shape;634;p28"/>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35" name="Google Shape;635;p28"/>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36" name="Google Shape;636;p28"/>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37" name="Google Shape;637;p28"/>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38" name="Google Shape;638;p28"/>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39" name="Google Shape;639;p28"/>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40" name="Google Shape;640;p28"/>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641" name="Google Shape;641;p28"/>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642" name="Google Shape;642;p28"/>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grpSp>
      <p:sp>
        <p:nvSpPr>
          <p:cNvPr id="643" name="Google Shape;643;p28"/>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645" name="Google Shape;645;p28"/>
          <p:cNvCxnSpPr>
            <a:stCxn id="643" idx="3"/>
            <a:endCxn id="646" idx="1"/>
          </p:cNvCxnSpPr>
          <p:nvPr/>
        </p:nvCxnSpPr>
        <p:spPr>
          <a:xfrm>
            <a:off x="687450" y="4178425"/>
            <a:ext cx="673200" cy="268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647" name="Google Shape;647;p28"/>
          <p:cNvSpPr txBox="1"/>
          <p:nvPr>
            <p:ph idx="1" type="body"/>
          </p:nvPr>
        </p:nvSpPr>
        <p:spPr>
          <a:xfrm>
            <a:off x="243000" y="556500"/>
            <a:ext cx="83217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a:p>
            <a:pPr indent="-355600" lvl="0" marL="457200" rtl="0" algn="l">
              <a:spcBef>
                <a:spcPts val="0"/>
              </a:spcBef>
              <a:spcAft>
                <a:spcPts val="0"/>
              </a:spcAft>
              <a:buSzPts val="2000"/>
              <a:buChar char="●"/>
            </a:pPr>
            <a:r>
              <a:rPr lang="en"/>
              <a:t>System.arraycopy(...)</a:t>
            </a:r>
            <a:endParaRPr/>
          </a:p>
        </p:txBody>
      </p:sp>
      <p:sp>
        <p:nvSpPr>
          <p:cNvPr id="648" name="Google Shape;648;p28"/>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649" name="Google Shape;649;p28"/>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655" name="Google Shape;655;p29"/>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6" name="Google Shape;656;p29"/>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7" name="Google Shape;657;p29"/>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8" name="Google Shape;658;p29"/>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9" name="Google Shape;659;p29"/>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660" name="Google Shape;660;p29"/>
          <p:cNvGrpSpPr/>
          <p:nvPr/>
        </p:nvGrpSpPr>
        <p:grpSpPr>
          <a:xfrm>
            <a:off x="3798302" y="1185289"/>
            <a:ext cx="1582372" cy="961571"/>
            <a:chOff x="1114701" y="3234112"/>
            <a:chExt cx="1582372" cy="961571"/>
          </a:xfrm>
        </p:grpSpPr>
        <p:sp>
          <p:nvSpPr>
            <p:cNvPr id="661" name="Google Shape;661;p29"/>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62" name="Google Shape;662;p29"/>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63" name="Google Shape;663;p29"/>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664" name="Google Shape;664;p29"/>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65" name="Google Shape;665;p29"/>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666" name="Google Shape;666;p29"/>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7" name="Google Shape;667;p29"/>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68" name="Google Shape;668;p29"/>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69" name="Google Shape;669;p29"/>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70" name="Google Shape;670;p29"/>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71" name="Google Shape;671;p29"/>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672" name="Google Shape;672;p29"/>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73" name="Google Shape;673;p29"/>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74" name="Google Shape;674;p29"/>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75" name="Google Shape;675;p29"/>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76" name="Google Shape;676;p29"/>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77" name="Google Shape;677;p29"/>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78" name="Google Shape;678;p29"/>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679" name="Google Shape;679;p29"/>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680" name="Google Shape;680;p29"/>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81" name="Google Shape;681;p29"/>
          <p:cNvCxnSpPr>
            <a:stCxn id="666"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682" name="Google Shape;682;p29"/>
          <p:cNvCxnSpPr>
            <a:stCxn id="666" idx="3"/>
            <a:endCxn id="670" idx="0"/>
          </p:cNvCxnSpPr>
          <p:nvPr/>
        </p:nvCxnSpPr>
        <p:spPr>
          <a:xfrm flipH="1">
            <a:off x="31195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683" name="Google Shape;683;p29"/>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nvGrpSpPr>
          <p:cNvPr id="684" name="Google Shape;684;p29"/>
          <p:cNvGrpSpPr/>
          <p:nvPr/>
        </p:nvGrpSpPr>
        <p:grpSpPr>
          <a:xfrm>
            <a:off x="1360675" y="4259538"/>
            <a:ext cx="6842175" cy="513138"/>
            <a:chOff x="1360675" y="4259538"/>
            <a:chExt cx="6842175" cy="513138"/>
          </a:xfrm>
        </p:grpSpPr>
        <p:sp>
          <p:nvSpPr>
            <p:cNvPr id="685" name="Google Shape;685;p29"/>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86" name="Google Shape;686;p29"/>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87" name="Google Shape;687;p29"/>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88" name="Google Shape;688;p29"/>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89" name="Google Shape;689;p29"/>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690" name="Google Shape;690;p29"/>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91" name="Google Shape;691;p29"/>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92" name="Google Shape;692;p29"/>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93" name="Google Shape;693;p29"/>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94" name="Google Shape;694;p29"/>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95" name="Google Shape;695;p29"/>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96" name="Google Shape;696;p29"/>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697" name="Google Shape;697;p29"/>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698" name="Google Shape;698;p29"/>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sp>
        <p:nvSpPr>
          <p:cNvPr id="699" name="Google Shape;699;p29"/>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701" name="Google Shape;701;p29"/>
          <p:cNvCxnSpPr>
            <a:stCxn id="699" idx="3"/>
            <a:endCxn id="702" idx="1"/>
          </p:cNvCxnSpPr>
          <p:nvPr/>
        </p:nvCxnSpPr>
        <p:spPr>
          <a:xfrm>
            <a:off x="687450" y="4178425"/>
            <a:ext cx="673200" cy="268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703" name="Google Shape;703;p29"/>
          <p:cNvSpPr txBox="1"/>
          <p:nvPr>
            <p:ph idx="1" type="body"/>
          </p:nvPr>
        </p:nvSpPr>
        <p:spPr>
          <a:xfrm>
            <a:off x="243000" y="556500"/>
            <a:ext cx="78357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a:p>
            <a:pPr indent="-355600" lvl="0" marL="457200" rtl="0" algn="l">
              <a:spcBef>
                <a:spcPts val="0"/>
              </a:spcBef>
              <a:spcAft>
                <a:spcPts val="0"/>
              </a:spcAft>
              <a:buSzPts val="2000"/>
              <a:buChar char="●"/>
            </a:pPr>
            <a:r>
              <a:rPr lang="en"/>
              <a:t>System.arraycopy(...)</a:t>
            </a:r>
            <a:endParaRPr/>
          </a:p>
          <a:p>
            <a:pPr indent="-355600" lvl="0" marL="457200" rtl="0" algn="l">
              <a:spcBef>
                <a:spcPts val="0"/>
              </a:spcBef>
              <a:spcAft>
                <a:spcPts val="0"/>
              </a:spcAft>
              <a:buSzPts val="2000"/>
              <a:buChar char="●"/>
            </a:pPr>
            <a:r>
              <a:rPr lang="en"/>
              <a:t>a[size] = 11;</a:t>
            </a:r>
            <a:endParaRPr/>
          </a:p>
        </p:txBody>
      </p:sp>
      <p:sp>
        <p:nvSpPr>
          <p:cNvPr id="704" name="Google Shape;704;p29"/>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705" name="Google Shape;705;p29"/>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711" name="Google Shape;711;p30"/>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30"/>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13" name="Google Shape;713;p30"/>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14" name="Google Shape;714;p30"/>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15" name="Google Shape;715;p30"/>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716" name="Google Shape;716;p30"/>
          <p:cNvGrpSpPr/>
          <p:nvPr/>
        </p:nvGrpSpPr>
        <p:grpSpPr>
          <a:xfrm>
            <a:off x="3798302" y="1185289"/>
            <a:ext cx="1582372" cy="961571"/>
            <a:chOff x="1114701" y="3234112"/>
            <a:chExt cx="1582372" cy="961571"/>
          </a:xfrm>
        </p:grpSpPr>
        <p:sp>
          <p:nvSpPr>
            <p:cNvPr id="717" name="Google Shape;717;p30"/>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718" name="Google Shape;718;p30"/>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719" name="Google Shape;719;p30"/>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720" name="Google Shape;720;p30"/>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721" name="Google Shape;721;p30"/>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722" name="Google Shape;722;p30"/>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3" name="Google Shape;723;p30"/>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101</a:t>
            </a:r>
            <a:endParaRPr sz="1800"/>
          </a:p>
        </p:txBody>
      </p:sp>
      <p:sp>
        <p:nvSpPr>
          <p:cNvPr id="724" name="Google Shape;724;p30"/>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725" name="Google Shape;725;p30"/>
          <p:cNvCxnSpPr>
            <a:stCxn id="722"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726" name="Google Shape;726;p30"/>
          <p:cNvCxnSpPr>
            <a:stCxn id="722" idx="3"/>
            <a:endCxn id="727" idx="3"/>
          </p:cNvCxnSpPr>
          <p:nvPr/>
        </p:nvCxnSpPr>
        <p:spPr>
          <a:xfrm>
            <a:off x="7077400" y="1818787"/>
            <a:ext cx="804300" cy="2628000"/>
          </a:xfrm>
          <a:prstGeom prst="curvedConnector3">
            <a:avLst>
              <a:gd fmla="val 129621" name="adj1"/>
            </a:avLst>
          </a:prstGeom>
          <a:noFill/>
          <a:ln cap="flat" cmpd="sng" w="19050">
            <a:solidFill>
              <a:schemeClr val="dk2"/>
            </a:solidFill>
            <a:prstDash val="solid"/>
            <a:round/>
            <a:headEnd len="med" w="med" type="none"/>
            <a:tailEnd len="med" w="med" type="triangle"/>
          </a:ln>
        </p:spPr>
      </p:cxnSp>
      <p:grpSp>
        <p:nvGrpSpPr>
          <p:cNvPr id="728" name="Google Shape;728;p30"/>
          <p:cNvGrpSpPr/>
          <p:nvPr/>
        </p:nvGrpSpPr>
        <p:grpSpPr>
          <a:xfrm>
            <a:off x="1360675" y="3454088"/>
            <a:ext cx="6132980" cy="513138"/>
            <a:chOff x="1360675" y="3454088"/>
            <a:chExt cx="6132980" cy="513138"/>
          </a:xfrm>
        </p:grpSpPr>
        <p:sp>
          <p:nvSpPr>
            <p:cNvPr id="729" name="Google Shape;729;p30"/>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30" name="Google Shape;730;p30"/>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731" name="Google Shape;731;p30"/>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32" name="Google Shape;732;p30"/>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33" name="Google Shape;733;p30"/>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734" name="Google Shape;734;p30"/>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35" name="Google Shape;735;p30"/>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36" name="Google Shape;736;p30"/>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37" name="Google Shape;737;p30"/>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38" name="Google Shape;738;p30"/>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39" name="Google Shape;739;p30"/>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40" name="Google Shape;740;p30"/>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741" name="Google Shape;741;p30"/>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grpSp>
        <p:nvGrpSpPr>
          <p:cNvPr id="742" name="Google Shape;742;p30"/>
          <p:cNvGrpSpPr/>
          <p:nvPr/>
        </p:nvGrpSpPr>
        <p:grpSpPr>
          <a:xfrm>
            <a:off x="1360675" y="4259538"/>
            <a:ext cx="6842175" cy="513138"/>
            <a:chOff x="1360675" y="4259538"/>
            <a:chExt cx="6842175" cy="513138"/>
          </a:xfrm>
        </p:grpSpPr>
        <p:sp>
          <p:nvSpPr>
            <p:cNvPr id="743" name="Google Shape;743;p30"/>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44" name="Google Shape;744;p30"/>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745" name="Google Shape;745;p30"/>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46" name="Google Shape;746;p30"/>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47" name="Google Shape;747;p30"/>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748" name="Google Shape;748;p30"/>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49" name="Google Shape;749;p30"/>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50" name="Google Shape;750;p30"/>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51" name="Google Shape;751;p30"/>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52" name="Google Shape;752;p30"/>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53" name="Google Shape;753;p30"/>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54" name="Google Shape;754;p30"/>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755" name="Google Shape;755;p30"/>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727" name="Google Shape;727;p30"/>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sp>
        <p:nvSpPr>
          <p:cNvPr id="756" name="Google Shape;756;p30"/>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758" name="Google Shape;758;p30"/>
          <p:cNvCxnSpPr>
            <a:stCxn id="756" idx="3"/>
            <a:endCxn id="759" idx="1"/>
          </p:cNvCxnSpPr>
          <p:nvPr/>
        </p:nvCxnSpPr>
        <p:spPr>
          <a:xfrm>
            <a:off x="687450" y="4178425"/>
            <a:ext cx="673200" cy="268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760" name="Google Shape;760;p30"/>
          <p:cNvSpPr txBox="1"/>
          <p:nvPr>
            <p:ph idx="1" type="body"/>
          </p:nvPr>
        </p:nvSpPr>
        <p:spPr>
          <a:xfrm>
            <a:off x="243000" y="556500"/>
            <a:ext cx="80631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a:p>
            <a:pPr indent="-355600" lvl="0" marL="457200" rtl="0" algn="l">
              <a:spcBef>
                <a:spcPts val="0"/>
              </a:spcBef>
              <a:spcAft>
                <a:spcPts val="0"/>
              </a:spcAft>
              <a:buSzPts val="2000"/>
              <a:buChar char="●"/>
            </a:pPr>
            <a:r>
              <a:rPr lang="en"/>
              <a:t>System.arraycopy(...)</a:t>
            </a:r>
            <a:endParaRPr/>
          </a:p>
          <a:p>
            <a:pPr indent="-355600" lvl="0" marL="457200" rtl="0" algn="l">
              <a:spcBef>
                <a:spcPts val="0"/>
              </a:spcBef>
              <a:spcAft>
                <a:spcPts val="0"/>
              </a:spcAft>
              <a:buSzPts val="2000"/>
              <a:buChar char="●"/>
            </a:pPr>
            <a:r>
              <a:rPr lang="en"/>
              <a:t>a[size] = 11;</a:t>
            </a:r>
            <a:endParaRPr/>
          </a:p>
          <a:p>
            <a:pPr indent="-355600" lvl="0" marL="457200" rtl="0" algn="l">
              <a:spcBef>
                <a:spcPts val="0"/>
              </a:spcBef>
              <a:spcAft>
                <a:spcPts val="0"/>
              </a:spcAft>
              <a:buSzPts val="2000"/>
              <a:buChar char="●"/>
            </a:pPr>
            <a:r>
              <a:rPr lang="en"/>
              <a:t>items = a;   size +=1;</a:t>
            </a:r>
            <a:endParaRPr/>
          </a:p>
        </p:txBody>
      </p:sp>
      <p:sp>
        <p:nvSpPr>
          <p:cNvPr id="761" name="Google Shape;761;p30"/>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762" name="Google Shape;762;p30"/>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728"/>
                                        </p:tgtEl>
                                        <p:attrNameLst>
                                          <p:attrName>ppt_w</p:attrName>
                                        </p:attrNameLst>
                                      </p:cBhvr>
                                      <p:tavLst>
                                        <p:tav fmla="" tm="0">
                                          <p:val>
                                            <p:strVal val="#ppt_w"/>
                                          </p:val>
                                        </p:tav>
                                        <p:tav fmla="" tm="100000">
                                          <p:val>
                                            <p:strVal val="0"/>
                                          </p:val>
                                        </p:tav>
                                      </p:tavLst>
                                    </p:anim>
                                    <p:anim calcmode="lin" valueType="num">
                                      <p:cBhvr additive="base">
                                        <p:cTn dur="1000"/>
                                        <p:tgtEl>
                                          <p:spTgt spid="728"/>
                                        </p:tgtEl>
                                        <p:attrNameLst>
                                          <p:attrName>ppt_h</p:attrName>
                                        </p:attrNameLst>
                                      </p:cBhvr>
                                      <p:tavLst>
                                        <p:tav fmla="" tm="0">
                                          <p:val>
                                            <p:strVal val="#ppt_h"/>
                                          </p:val>
                                        </p:tav>
                                        <p:tav fmla="" tm="100000">
                                          <p:val>
                                            <p:strVal val="0"/>
                                          </p:val>
                                        </p:tav>
                                      </p:tavLst>
                                    </p:anim>
                                    <p:set>
                                      <p:cBhvr>
                                        <p:cTn dur="1" fill="hold">
                                          <p:stCondLst>
                                            <p:cond delay="1000"/>
                                          </p:stCondLst>
                                        </p:cTn>
                                        <p:tgtEl>
                                          <p:spTgt spid="7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768" name="Google Shape;768;p31"/>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9" name="Google Shape;769;p31"/>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70" name="Google Shape;770;p31"/>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71" name="Google Shape;771;p31"/>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72" name="Google Shape;772;p31"/>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773" name="Google Shape;773;p31"/>
          <p:cNvGrpSpPr/>
          <p:nvPr/>
        </p:nvGrpSpPr>
        <p:grpSpPr>
          <a:xfrm>
            <a:off x="3798302" y="1185289"/>
            <a:ext cx="1582372" cy="961571"/>
            <a:chOff x="1114701" y="3234112"/>
            <a:chExt cx="1582372" cy="961571"/>
          </a:xfrm>
        </p:grpSpPr>
        <p:sp>
          <p:nvSpPr>
            <p:cNvPr id="774" name="Google Shape;774;p3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775" name="Google Shape;775;p3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776" name="Google Shape;776;p3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777" name="Google Shape;777;p3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778" name="Google Shape;778;p31"/>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779" name="Google Shape;779;p31"/>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0" name="Google Shape;780;p31"/>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101</a:t>
            </a:r>
            <a:endParaRPr sz="1800"/>
          </a:p>
        </p:txBody>
      </p:sp>
      <p:sp>
        <p:nvSpPr>
          <p:cNvPr id="781" name="Google Shape;781;p31"/>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782" name="Google Shape;782;p31"/>
          <p:cNvCxnSpPr>
            <a:stCxn id="779"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783" name="Google Shape;783;p31"/>
          <p:cNvCxnSpPr>
            <a:stCxn id="779" idx="3"/>
            <a:endCxn id="784" idx="3"/>
          </p:cNvCxnSpPr>
          <p:nvPr/>
        </p:nvCxnSpPr>
        <p:spPr>
          <a:xfrm>
            <a:off x="7077400" y="1818787"/>
            <a:ext cx="804300" cy="2628000"/>
          </a:xfrm>
          <a:prstGeom prst="curvedConnector3">
            <a:avLst>
              <a:gd fmla="val 129621" name="adj1"/>
            </a:avLst>
          </a:prstGeom>
          <a:noFill/>
          <a:ln cap="flat" cmpd="sng" w="19050">
            <a:solidFill>
              <a:schemeClr val="dk2"/>
            </a:solidFill>
            <a:prstDash val="solid"/>
            <a:round/>
            <a:headEnd len="med" w="med" type="none"/>
            <a:tailEnd len="med" w="med" type="triangle"/>
          </a:ln>
        </p:spPr>
      </p:cxnSp>
      <p:grpSp>
        <p:nvGrpSpPr>
          <p:cNvPr id="785" name="Google Shape;785;p31"/>
          <p:cNvGrpSpPr/>
          <p:nvPr/>
        </p:nvGrpSpPr>
        <p:grpSpPr>
          <a:xfrm>
            <a:off x="1360675" y="4259538"/>
            <a:ext cx="6842175" cy="513138"/>
            <a:chOff x="1360675" y="4259538"/>
            <a:chExt cx="6842175" cy="513138"/>
          </a:xfrm>
        </p:grpSpPr>
        <p:sp>
          <p:nvSpPr>
            <p:cNvPr id="786" name="Google Shape;786;p31"/>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87" name="Google Shape;787;p31"/>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788" name="Google Shape;788;p31"/>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89" name="Google Shape;789;p31"/>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90" name="Google Shape;790;p31"/>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791" name="Google Shape;791;p31"/>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92" name="Google Shape;792;p31"/>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93" name="Google Shape;793;p31"/>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94" name="Google Shape;794;p31"/>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95" name="Google Shape;795;p31"/>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96" name="Google Shape;796;p31"/>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97" name="Google Shape;797;p31"/>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798" name="Google Shape;798;p31"/>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784" name="Google Shape;784;p31"/>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sp>
        <p:nvSpPr>
          <p:cNvPr id="799" name="Google Shape;799;p31"/>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801" name="Google Shape;801;p31"/>
          <p:cNvCxnSpPr>
            <a:stCxn id="799" idx="3"/>
            <a:endCxn id="802" idx="1"/>
          </p:cNvCxnSpPr>
          <p:nvPr/>
        </p:nvCxnSpPr>
        <p:spPr>
          <a:xfrm>
            <a:off x="687450" y="4178425"/>
            <a:ext cx="673200" cy="268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803" name="Google Shape;803;p31"/>
          <p:cNvSpPr txBox="1"/>
          <p:nvPr>
            <p:ph idx="1" type="body"/>
          </p:nvPr>
        </p:nvSpPr>
        <p:spPr>
          <a:xfrm>
            <a:off x="243000" y="556500"/>
            <a:ext cx="83838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a:p>
            <a:pPr indent="-355600" lvl="0" marL="457200" rtl="0" algn="l">
              <a:spcBef>
                <a:spcPts val="0"/>
              </a:spcBef>
              <a:spcAft>
                <a:spcPts val="0"/>
              </a:spcAft>
              <a:buSzPts val="2000"/>
              <a:buChar char="●"/>
            </a:pPr>
            <a:r>
              <a:rPr lang="en"/>
              <a:t>System.arraycopy(...)</a:t>
            </a:r>
            <a:endParaRPr/>
          </a:p>
          <a:p>
            <a:pPr indent="-355600" lvl="0" marL="457200" rtl="0" algn="l">
              <a:spcBef>
                <a:spcPts val="0"/>
              </a:spcBef>
              <a:spcAft>
                <a:spcPts val="0"/>
              </a:spcAft>
              <a:buSzPts val="2000"/>
              <a:buChar char="●"/>
            </a:pPr>
            <a:r>
              <a:rPr lang="en"/>
              <a:t>a[size] = 11;</a:t>
            </a:r>
            <a:endParaRPr/>
          </a:p>
          <a:p>
            <a:pPr indent="-355600" lvl="0" marL="457200" rtl="0" algn="l">
              <a:spcBef>
                <a:spcPts val="0"/>
              </a:spcBef>
              <a:spcAft>
                <a:spcPts val="0"/>
              </a:spcAft>
              <a:buSzPts val="2000"/>
              <a:buChar char="●"/>
            </a:pPr>
            <a:r>
              <a:rPr lang="en"/>
              <a:t>items = a;   size +=1;</a:t>
            </a:r>
            <a:endParaRPr/>
          </a:p>
        </p:txBody>
      </p:sp>
      <p:sp>
        <p:nvSpPr>
          <p:cNvPr id="804" name="Google Shape;804;p31"/>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805" name="Google Shape;805;p31"/>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
        <p:nvSpPr>
          <p:cNvPr id="806" name="Google Shape;806;p31"/>
          <p:cNvSpPr/>
          <p:nvPr/>
        </p:nvSpPr>
        <p:spPr>
          <a:xfrm>
            <a:off x="245825" y="1212975"/>
            <a:ext cx="143100" cy="513000"/>
          </a:xfrm>
          <a:prstGeom prst="leftBrace">
            <a:avLst>
              <a:gd fmla="val 8333" name="adj1"/>
              <a:gd fmla="val 50000" name="adj2"/>
            </a:avLst>
          </a:prstGeom>
          <a:noFill/>
          <a:ln cap="flat" cmpd="sng" w="19050">
            <a:solidFill>
              <a:srgbClr val="BE07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txBox="1"/>
          <p:nvPr/>
        </p:nvSpPr>
        <p:spPr>
          <a:xfrm>
            <a:off x="456525" y="2792100"/>
            <a:ext cx="2696400" cy="2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We call this process “resizing”</a:t>
            </a:r>
            <a:endParaRPr>
              <a:solidFill>
                <a:srgbClr val="BE0712"/>
              </a:solidFill>
            </a:endParaRPr>
          </a:p>
        </p:txBody>
      </p:sp>
      <p:cxnSp>
        <p:nvCxnSpPr>
          <p:cNvPr id="808" name="Google Shape;808;p31"/>
          <p:cNvCxnSpPr>
            <a:stCxn id="807" idx="1"/>
          </p:cNvCxnSpPr>
          <p:nvPr/>
        </p:nvCxnSpPr>
        <p:spPr>
          <a:xfrm rot="10800000">
            <a:off x="322125" y="2205900"/>
            <a:ext cx="134400" cy="6903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814" name="Google Shape;814;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implement the resizing capability.</a:t>
            </a:r>
            <a:endParaRPr/>
          </a:p>
          <a:p>
            <a:pPr indent="-355600" lvl="0" marL="457200" rtl="0" algn="l">
              <a:spcBef>
                <a:spcPts val="600"/>
              </a:spcBef>
              <a:spcAft>
                <a:spcPts val="0"/>
              </a:spcAft>
              <a:buSzPts val="2000"/>
              <a:buChar char="●"/>
            </a:pPr>
            <a:r>
              <a:rPr lang="en"/>
              <a:t>As usual, for those of you watching online, I recommend trying to implement this on your own before watching me do it.</a:t>
            </a:r>
            <a:endParaRPr/>
          </a:p>
          <a:p>
            <a:pPr indent="-355600" lvl="0" marL="457200" rtl="0" algn="l">
              <a:spcBef>
                <a:spcPts val="0"/>
              </a:spcBef>
              <a:spcAft>
                <a:spcPts val="0"/>
              </a:spcAft>
              <a:buSzPts val="2000"/>
              <a:buChar char="●"/>
            </a:pPr>
            <a:r>
              <a:rPr lang="en"/>
              <a:t>Starter code is provided in the lists4 study guide if you want to try it out on a computer.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Resizing Array Code</a:t>
            </a:r>
            <a:endParaRPr/>
          </a:p>
        </p:txBody>
      </p:sp>
      <p:sp>
        <p:nvSpPr>
          <p:cNvPr id="820" name="Google Shape;820;p33"/>
          <p:cNvSpPr txBox="1"/>
          <p:nvPr/>
        </p:nvSpPr>
        <p:spPr>
          <a:xfrm>
            <a:off x="165650" y="1379400"/>
            <a:ext cx="4428000" cy="240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821" name="Google Shape;821;p33"/>
          <p:cNvSpPr txBox="1"/>
          <p:nvPr/>
        </p:nvSpPr>
        <p:spPr>
          <a:xfrm>
            <a:off x="4812850" y="771775"/>
            <a:ext cx="4248900" cy="3652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resize(size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822" name="Google Shape;822;p33"/>
          <p:cNvSpPr txBox="1"/>
          <p:nvPr/>
        </p:nvSpPr>
        <p:spPr>
          <a:xfrm>
            <a:off x="2008400" y="3740800"/>
            <a:ext cx="742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a:t>
            </a:r>
            <a:endParaRPr/>
          </a:p>
        </p:txBody>
      </p:sp>
      <p:sp>
        <p:nvSpPr>
          <p:cNvPr id="823" name="Google Shape;823;p33"/>
          <p:cNvSpPr txBox="1"/>
          <p:nvPr/>
        </p:nvSpPr>
        <p:spPr>
          <a:xfrm>
            <a:off x="6364750" y="4505125"/>
            <a:ext cx="1145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Much Better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827" name="Shape 827"/>
        <p:cNvGrpSpPr/>
        <p:nvPr/>
      </p:nvGrpSpPr>
      <p:grpSpPr>
        <a:xfrm>
          <a:off x="0" y="0"/>
          <a:ext cx="0" cy="0"/>
          <a:chOff x="0" y="0"/>
          <a:chExt cx="0" cy="0"/>
        </a:xfrm>
      </p:grpSpPr>
      <p:sp>
        <p:nvSpPr>
          <p:cNvPr id="828" name="Google Shape;828;p34"/>
          <p:cNvSpPr txBox="1"/>
          <p:nvPr>
            <p:ph type="title"/>
          </p:nvPr>
        </p:nvSpPr>
        <p:spPr>
          <a:xfrm>
            <a:off x="166800" y="92500"/>
            <a:ext cx="8641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and Space Usage Analysis: yellkey.com</a:t>
            </a:r>
            <a:r>
              <a:rPr lang="en">
                <a:solidFill>
                  <a:srgbClr val="208920"/>
                </a:solidFill>
              </a:rPr>
              <a:t>/</a:t>
            </a:r>
            <a:r>
              <a:rPr lang="en">
                <a:solidFill>
                  <a:srgbClr val="208920"/>
                </a:solidFill>
              </a:rPr>
              <a:t>could</a:t>
            </a:r>
            <a:endParaRPr>
              <a:solidFill>
                <a:srgbClr val="208920"/>
              </a:solidFill>
            </a:endParaRPr>
          </a:p>
        </p:txBody>
      </p:sp>
      <p:sp>
        <p:nvSpPr>
          <p:cNvPr id="829" name="Google Shape;829;p34"/>
          <p:cNvSpPr txBox="1"/>
          <p:nvPr>
            <p:ph idx="1" type="body"/>
          </p:nvPr>
        </p:nvSpPr>
        <p:spPr>
          <a:xfrm>
            <a:off x="243000" y="556500"/>
            <a:ext cx="8565000" cy="222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full array of size 100. If we call </a:t>
            </a:r>
            <a:r>
              <a:rPr lang="en">
                <a:latin typeface="Consolas"/>
                <a:ea typeface="Consolas"/>
                <a:cs typeface="Consolas"/>
                <a:sym typeface="Consolas"/>
              </a:rPr>
              <a:t>addLast</a:t>
            </a:r>
            <a:r>
              <a:rPr lang="en"/>
              <a:t> two times, how many </a:t>
            </a:r>
            <a:r>
              <a:rPr b="1" lang="en"/>
              <a:t>total</a:t>
            </a:r>
            <a:r>
              <a:rPr lang="en"/>
              <a:t> array memory boxes will we need to create and </a:t>
            </a:r>
            <a:r>
              <a:rPr lang="en"/>
              <a:t>fill (for just these 2 calls)?</a:t>
            </a:r>
            <a:endParaRPr/>
          </a:p>
          <a:p>
            <a:pPr indent="-355600" lvl="0" marL="457200" rtl="0" algn="l">
              <a:spcBef>
                <a:spcPts val="600"/>
              </a:spcBef>
              <a:spcAft>
                <a:spcPts val="0"/>
              </a:spcAft>
              <a:buSzPts val="2000"/>
              <a:buAutoNum type="alphaUcPeriod"/>
            </a:pPr>
            <a:r>
              <a:rPr lang="en"/>
              <a:t>0</a:t>
            </a:r>
            <a:endParaRPr/>
          </a:p>
          <a:p>
            <a:pPr indent="-355600" lvl="0" marL="457200" rtl="0" algn="l">
              <a:spcBef>
                <a:spcPts val="0"/>
              </a:spcBef>
              <a:spcAft>
                <a:spcPts val="0"/>
              </a:spcAft>
              <a:buSzPts val="2000"/>
              <a:buAutoNum type="alphaUcPeriod"/>
            </a:pPr>
            <a:r>
              <a:rPr lang="en"/>
              <a:t>101</a:t>
            </a:r>
            <a:endParaRPr/>
          </a:p>
          <a:p>
            <a:pPr indent="-355600" lvl="0" marL="457200" rtl="0" algn="l">
              <a:spcBef>
                <a:spcPts val="0"/>
              </a:spcBef>
              <a:spcAft>
                <a:spcPts val="0"/>
              </a:spcAft>
              <a:buSzPts val="2000"/>
              <a:buAutoNum type="alphaUcPeriod"/>
            </a:pPr>
            <a:r>
              <a:rPr lang="en"/>
              <a:t>203</a:t>
            </a:r>
            <a:endParaRPr/>
          </a:p>
          <a:p>
            <a:pPr indent="-355600" lvl="0" marL="457200" rtl="0" algn="l">
              <a:spcBef>
                <a:spcPts val="0"/>
              </a:spcBef>
              <a:spcAft>
                <a:spcPts val="0"/>
              </a:spcAft>
              <a:buSzPts val="2000"/>
              <a:buAutoNum type="alphaUcPeriod"/>
            </a:pPr>
            <a:r>
              <a:rPr lang="en"/>
              <a:t>10,302</a:t>
            </a:r>
            <a:endParaRPr/>
          </a:p>
          <a:p>
            <a:pPr indent="0" lvl="0" marL="0" rtl="0" algn="l">
              <a:spcBef>
                <a:spcPts val="600"/>
              </a:spcBef>
              <a:spcAft>
                <a:spcPts val="0"/>
              </a:spcAft>
              <a:buNone/>
            </a:pPr>
            <a:r>
              <a:t/>
            </a:r>
            <a:endParaRPr/>
          </a:p>
        </p:txBody>
      </p:sp>
      <p:sp>
        <p:nvSpPr>
          <p:cNvPr id="830" name="Google Shape;830;p34"/>
          <p:cNvSpPr txBox="1"/>
          <p:nvPr/>
        </p:nvSpPr>
        <p:spPr>
          <a:xfrm>
            <a:off x="4683325" y="1492700"/>
            <a:ext cx="4248900" cy="3432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831" name="Google Shape;831;p34"/>
          <p:cNvSpPr txBox="1"/>
          <p:nvPr>
            <p:ph idx="1" type="body"/>
          </p:nvPr>
        </p:nvSpPr>
        <p:spPr>
          <a:xfrm>
            <a:off x="228950" y="2917464"/>
            <a:ext cx="4142700" cy="199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Bonus question: What is the maximum number of array boxes that Java will track at any given time? Assume that “garbage collection” happens immediately when all references to an object are lost.</a:t>
            </a:r>
            <a:br>
              <a:rPr lang="en"/>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grpSp>
        <p:nvGrpSpPr>
          <p:cNvPr id="837" name="Google Shape;837;p35"/>
          <p:cNvGrpSpPr/>
          <p:nvPr/>
        </p:nvGrpSpPr>
        <p:grpSpPr>
          <a:xfrm>
            <a:off x="1360675" y="2311088"/>
            <a:ext cx="6132980" cy="513138"/>
            <a:chOff x="1360675" y="3454088"/>
            <a:chExt cx="6132980" cy="513138"/>
          </a:xfrm>
        </p:grpSpPr>
        <p:sp>
          <p:nvSpPr>
            <p:cNvPr id="838" name="Google Shape;838;p35"/>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39" name="Google Shape;839;p35"/>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840" name="Google Shape;840;p35"/>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41" name="Google Shape;841;p35"/>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42" name="Google Shape;842;p35"/>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843" name="Google Shape;843;p35"/>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44" name="Google Shape;844;p35"/>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45" name="Google Shape;845;p35"/>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46" name="Google Shape;846;p35"/>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47" name="Google Shape;847;p35"/>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48" name="Google Shape;848;p35"/>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49" name="Google Shape;849;p35"/>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850" name="Google Shape;850;p35"/>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grpSp>
        <p:nvGrpSpPr>
          <p:cNvPr id="851" name="Google Shape;851;p35"/>
          <p:cNvGrpSpPr/>
          <p:nvPr/>
        </p:nvGrpSpPr>
        <p:grpSpPr>
          <a:xfrm>
            <a:off x="1360675" y="3324450"/>
            <a:ext cx="6842175" cy="513138"/>
            <a:chOff x="1360675" y="4259538"/>
            <a:chExt cx="6842175" cy="513138"/>
          </a:xfrm>
        </p:grpSpPr>
        <p:sp>
          <p:nvSpPr>
            <p:cNvPr id="852" name="Google Shape;852;p35"/>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53" name="Google Shape;853;p35"/>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854" name="Google Shape;854;p35"/>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55" name="Google Shape;855;p35"/>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56" name="Google Shape;856;p35"/>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857" name="Google Shape;857;p35"/>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58" name="Google Shape;858;p35"/>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59" name="Google Shape;859;p35"/>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60" name="Google Shape;860;p35"/>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61" name="Google Shape;861;p35"/>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62" name="Google Shape;862;p35"/>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63" name="Google Shape;863;p35"/>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864" name="Google Shape;864;p35"/>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865" name="Google Shape;865;p35"/>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grpSp>
        <p:nvGrpSpPr>
          <p:cNvPr id="866" name="Google Shape;866;p35"/>
          <p:cNvGrpSpPr/>
          <p:nvPr/>
        </p:nvGrpSpPr>
        <p:grpSpPr>
          <a:xfrm>
            <a:off x="1360675" y="4315750"/>
            <a:ext cx="7203975" cy="513138"/>
            <a:chOff x="1360675" y="4259538"/>
            <a:chExt cx="7203975" cy="513138"/>
          </a:xfrm>
        </p:grpSpPr>
        <p:sp>
          <p:nvSpPr>
            <p:cNvPr id="867" name="Google Shape;867;p35"/>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68" name="Google Shape;868;p35"/>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869" name="Google Shape;869;p35"/>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70" name="Google Shape;870;p35"/>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71" name="Google Shape;871;p35"/>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872" name="Google Shape;872;p35"/>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73" name="Google Shape;873;p35"/>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74" name="Google Shape;874;p35"/>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75" name="Google Shape;875;p35"/>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76" name="Google Shape;876;p35"/>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77" name="Google Shape;877;p35"/>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78" name="Google Shape;878;p35"/>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879" name="Google Shape;879;p35"/>
            <p:cNvSpPr txBox="1"/>
            <p:nvPr/>
          </p:nvSpPr>
          <p:spPr>
            <a:xfrm>
              <a:off x="1468150" y="4551875"/>
              <a:ext cx="7096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0    1    2    3    4    5    6    7         97   98   99   100   101 </a:t>
              </a:r>
              <a:endParaRPr>
                <a:latin typeface="Consolas"/>
                <a:ea typeface="Consolas"/>
                <a:cs typeface="Consolas"/>
                <a:sym typeface="Consolas"/>
              </a:endParaRPr>
            </a:p>
          </p:txBody>
        </p:sp>
        <p:sp>
          <p:nvSpPr>
            <p:cNvPr id="880" name="Google Shape;880;p35"/>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sp>
        <p:nvSpPr>
          <p:cNvPr id="881" name="Google Shape;881;p35"/>
          <p:cNvSpPr/>
          <p:nvPr/>
        </p:nvSpPr>
        <p:spPr>
          <a:xfrm>
            <a:off x="7883551" y="431576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882" name="Google Shape;882;p35"/>
          <p:cNvSpPr/>
          <p:nvPr/>
        </p:nvSpPr>
        <p:spPr>
          <a:xfrm>
            <a:off x="920600" y="3317975"/>
            <a:ext cx="268800" cy="5172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920600" y="4313725"/>
            <a:ext cx="268800" cy="5172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txBox="1"/>
          <p:nvPr/>
        </p:nvSpPr>
        <p:spPr>
          <a:xfrm>
            <a:off x="393075" y="3349000"/>
            <a:ext cx="8274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101</a:t>
            </a:r>
            <a:endParaRPr/>
          </a:p>
        </p:txBody>
      </p:sp>
      <p:sp>
        <p:nvSpPr>
          <p:cNvPr id="885" name="Google Shape;885;p35"/>
          <p:cNvSpPr txBox="1"/>
          <p:nvPr/>
        </p:nvSpPr>
        <p:spPr>
          <a:xfrm>
            <a:off x="413763" y="4304725"/>
            <a:ext cx="8274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102</a:t>
            </a:r>
            <a:endParaRPr/>
          </a:p>
        </p:txBody>
      </p:sp>
      <p:sp>
        <p:nvSpPr>
          <p:cNvPr id="886" name="Google Shape;886;p35"/>
          <p:cNvSpPr txBox="1"/>
          <p:nvPr>
            <p:ph idx="1" type="body"/>
          </p:nvPr>
        </p:nvSpPr>
        <p:spPr>
          <a:xfrm>
            <a:off x="243000" y="556500"/>
            <a:ext cx="8565000" cy="102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Resizing twice requires us to create and fill 203 total memory boxes.</a:t>
            </a:r>
            <a:endParaRPr/>
          </a:p>
          <a:p>
            <a:pPr indent="-355600" lvl="0" marL="457200" rtl="0" algn="l">
              <a:spcBef>
                <a:spcPts val="600"/>
              </a:spcBef>
              <a:spcAft>
                <a:spcPts val="0"/>
              </a:spcAft>
              <a:buSzPts val="2000"/>
              <a:buChar char="●"/>
            </a:pPr>
            <a:r>
              <a:rPr lang="en"/>
              <a:t>Bonus answer: Most boxes at any one time is 203.</a:t>
            </a:r>
            <a:endParaRPr/>
          </a:p>
          <a:p>
            <a:pPr indent="-355600" lvl="0" marL="457200" rtl="0" algn="l">
              <a:spcBef>
                <a:spcPts val="0"/>
              </a:spcBef>
              <a:spcAft>
                <a:spcPts val="0"/>
              </a:spcAft>
              <a:buSzPts val="2000"/>
              <a:buChar char="●"/>
            </a:pPr>
            <a:r>
              <a:rPr lang="en"/>
              <a:t>When the second </a:t>
            </a:r>
            <a:r>
              <a:rPr lang="en">
                <a:latin typeface="Consolas"/>
                <a:ea typeface="Consolas"/>
                <a:cs typeface="Consolas"/>
                <a:sym typeface="Consolas"/>
              </a:rPr>
              <a:t>addLast</a:t>
            </a:r>
            <a:r>
              <a:rPr lang="en"/>
              <a:t> is done, we are left with 102 boxes.</a:t>
            </a:r>
            <a:endParaRPr/>
          </a:p>
        </p:txBody>
      </p:sp>
      <p:sp>
        <p:nvSpPr>
          <p:cNvPr id="887" name="Google Shape;887;p35"/>
          <p:cNvSpPr/>
          <p:nvPr/>
        </p:nvSpPr>
        <p:spPr>
          <a:xfrm>
            <a:off x="942325" y="2331225"/>
            <a:ext cx="268800" cy="5172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txBox="1"/>
          <p:nvPr/>
        </p:nvSpPr>
        <p:spPr>
          <a:xfrm>
            <a:off x="417512" y="2389425"/>
            <a:ext cx="8274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837"/>
                                        </p:tgtEl>
                                        <p:attrNameLst>
                                          <p:attrName>ppt_w</p:attrName>
                                        </p:attrNameLst>
                                      </p:cBhvr>
                                      <p:tavLst>
                                        <p:tav fmla="" tm="0">
                                          <p:val>
                                            <p:strVal val="#ppt_w"/>
                                          </p:val>
                                        </p:tav>
                                        <p:tav fmla="" tm="100000">
                                          <p:val>
                                            <p:strVal val="0"/>
                                          </p:val>
                                        </p:tav>
                                      </p:tavLst>
                                    </p:anim>
                                    <p:anim calcmode="lin" valueType="num">
                                      <p:cBhvr additive="base">
                                        <p:cTn dur="1000"/>
                                        <p:tgtEl>
                                          <p:spTgt spid="837"/>
                                        </p:tgtEl>
                                        <p:attrNameLst>
                                          <p:attrName>ppt_h</p:attrName>
                                        </p:attrNameLst>
                                      </p:cBhvr>
                                      <p:tavLst>
                                        <p:tav fmla="" tm="0">
                                          <p:val>
                                            <p:strVal val="#ppt_h"/>
                                          </p:val>
                                        </p:tav>
                                        <p:tav fmla="" tm="100000">
                                          <p:val>
                                            <p:strVal val="0"/>
                                          </p:val>
                                        </p:tav>
                                      </p:tavLst>
                                    </p:anim>
                                    <p:set>
                                      <p:cBhvr>
                                        <p:cTn dur="1" fill="hold">
                                          <p:stCondLst>
                                            <p:cond delay="1000"/>
                                          </p:stCondLst>
                                        </p:cTn>
                                        <p:tgtEl>
                                          <p:spTgt spid="8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892" name="Shape 892"/>
        <p:cNvGrpSpPr/>
        <p:nvPr/>
      </p:nvGrpSpPr>
      <p:grpSpPr>
        <a:xfrm>
          <a:off x="0" y="0"/>
          <a:ext cx="0" cy="0"/>
          <a:chOff x="0" y="0"/>
          <a:chExt cx="0" cy="0"/>
        </a:xfrm>
      </p:grpSpPr>
      <p:sp>
        <p:nvSpPr>
          <p:cNvPr id="893" name="Google Shape;893;p36"/>
          <p:cNvSpPr txBox="1"/>
          <p:nvPr>
            <p:ph type="title"/>
          </p:nvPr>
        </p:nvSpPr>
        <p:spPr>
          <a:xfrm>
            <a:off x="166800" y="92500"/>
            <a:ext cx="8641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Runtime and Space Usage Analysis: yellkey.com</a:t>
            </a:r>
            <a:r>
              <a:rPr lang="en">
                <a:solidFill>
                  <a:srgbClr val="208920"/>
                </a:solidFill>
              </a:rPr>
              <a:t>/easy</a:t>
            </a:r>
            <a:endParaRPr>
              <a:solidFill>
                <a:srgbClr val="208920"/>
              </a:solidFill>
            </a:endParaRPr>
          </a:p>
        </p:txBody>
      </p:sp>
      <p:sp>
        <p:nvSpPr>
          <p:cNvPr id="894" name="Google Shape;894;p36"/>
          <p:cNvSpPr txBox="1"/>
          <p:nvPr>
            <p:ph idx="1" type="body"/>
          </p:nvPr>
        </p:nvSpPr>
        <p:spPr>
          <a:xfrm>
            <a:off x="243000" y="556500"/>
            <a:ext cx="8565000" cy="222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full array of size 100. If we call </a:t>
            </a:r>
            <a:r>
              <a:rPr lang="en">
                <a:latin typeface="Consolas"/>
                <a:ea typeface="Consolas"/>
                <a:cs typeface="Consolas"/>
                <a:sym typeface="Consolas"/>
              </a:rPr>
              <a:t>addLast</a:t>
            </a:r>
            <a:r>
              <a:rPr lang="en"/>
              <a:t> until size = 1000, roughly how many total array memory boxes will we need to create and </a:t>
            </a:r>
            <a:r>
              <a:rPr lang="en"/>
              <a:t>fill</a:t>
            </a:r>
            <a:r>
              <a:rPr lang="en"/>
              <a:t>?</a:t>
            </a:r>
            <a:endParaRPr/>
          </a:p>
          <a:p>
            <a:pPr indent="-355600" lvl="0" marL="457200" rtl="0" algn="l">
              <a:spcBef>
                <a:spcPts val="600"/>
              </a:spcBef>
              <a:spcAft>
                <a:spcPts val="0"/>
              </a:spcAft>
              <a:buSzPts val="2000"/>
              <a:buAutoNum type="alphaUcPeriod"/>
            </a:pPr>
            <a:r>
              <a:rPr lang="en"/>
              <a:t>1,000</a:t>
            </a:r>
            <a:endParaRPr/>
          </a:p>
          <a:p>
            <a:pPr indent="-355600" lvl="0" marL="457200" rtl="0" algn="l">
              <a:spcBef>
                <a:spcPts val="0"/>
              </a:spcBef>
              <a:spcAft>
                <a:spcPts val="0"/>
              </a:spcAft>
              <a:buSzPts val="2000"/>
              <a:buAutoNum type="alphaUcPeriod"/>
            </a:pPr>
            <a:r>
              <a:rPr lang="en"/>
              <a:t>500,000</a:t>
            </a:r>
            <a:endParaRPr/>
          </a:p>
          <a:p>
            <a:pPr indent="-355600" lvl="0" marL="457200" rtl="0" algn="l">
              <a:spcBef>
                <a:spcPts val="0"/>
              </a:spcBef>
              <a:spcAft>
                <a:spcPts val="0"/>
              </a:spcAft>
              <a:buSzPts val="2000"/>
              <a:buAutoNum type="alphaUcPeriod"/>
            </a:pPr>
            <a:r>
              <a:rPr lang="en"/>
              <a:t>1,000,000</a:t>
            </a:r>
            <a:endParaRPr/>
          </a:p>
          <a:p>
            <a:pPr indent="-355600" lvl="0" marL="457200" rtl="0" algn="l">
              <a:spcBef>
                <a:spcPts val="0"/>
              </a:spcBef>
              <a:spcAft>
                <a:spcPts val="0"/>
              </a:spcAft>
              <a:buSzPts val="2000"/>
              <a:buAutoNum type="alphaUcPeriod"/>
            </a:pPr>
            <a:r>
              <a:rPr lang="en"/>
              <a:t>500,000,000,000</a:t>
            </a:r>
            <a:endParaRPr/>
          </a:p>
          <a:p>
            <a:pPr indent="-355600" lvl="0" marL="457200" rtl="0" algn="l">
              <a:spcBef>
                <a:spcPts val="0"/>
              </a:spcBef>
              <a:spcAft>
                <a:spcPts val="0"/>
              </a:spcAft>
              <a:buSzPts val="2000"/>
              <a:buAutoNum type="alphaUcPeriod"/>
            </a:pPr>
            <a:r>
              <a:rPr lang="en"/>
              <a:t>1,000,000,000,000</a:t>
            </a:r>
            <a:endParaRPr/>
          </a:p>
          <a:p>
            <a:pPr indent="0" lvl="0" marL="0" rtl="0" algn="l">
              <a:spcBef>
                <a:spcPts val="600"/>
              </a:spcBef>
              <a:spcAft>
                <a:spcPts val="0"/>
              </a:spcAft>
              <a:buNone/>
            </a:pPr>
            <a:r>
              <a:t/>
            </a:r>
            <a:endParaRPr/>
          </a:p>
        </p:txBody>
      </p:sp>
      <p:sp>
        <p:nvSpPr>
          <p:cNvPr id="895" name="Google Shape;895;p36"/>
          <p:cNvSpPr txBox="1"/>
          <p:nvPr/>
        </p:nvSpPr>
        <p:spPr>
          <a:xfrm>
            <a:off x="4683325" y="1492700"/>
            <a:ext cx="4248900" cy="3432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896" name="Google Shape;896;p36"/>
          <p:cNvSpPr txBox="1"/>
          <p:nvPr>
            <p:ph idx="1" type="body"/>
          </p:nvPr>
        </p:nvSpPr>
        <p:spPr>
          <a:xfrm>
            <a:off x="228950" y="2858700"/>
            <a:ext cx="4142700" cy="211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Bonus question: What is the maximum number of array boxes that Java will track at any given time? Assume that “garbage collection” happens immediately when all references to an object are lost.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0"/>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2022</a:t>
            </a:r>
            <a:endParaRPr/>
          </a:p>
        </p:txBody>
      </p:sp>
      <p:sp>
        <p:nvSpPr>
          <p:cNvPr id="42" name="Google Shape;42;p10"/>
          <p:cNvSpPr txBox="1"/>
          <p:nvPr>
            <p:ph idx="1" type="subTitle"/>
          </p:nvPr>
        </p:nvSpPr>
        <p:spPr>
          <a:xfrm>
            <a:off x="161925" y="2612325"/>
            <a:ext cx="5765700" cy="20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7: Arrays and Lists</a:t>
            </a:r>
            <a:endParaRPr/>
          </a:p>
          <a:p>
            <a:pPr indent="-381000" lvl="0" marL="457200" rtl="0" algn="l">
              <a:spcBef>
                <a:spcPts val="0"/>
              </a:spcBef>
              <a:spcAft>
                <a:spcPts val="0"/>
              </a:spcAft>
              <a:buSzPts val="2400"/>
              <a:buChar char="●"/>
            </a:pPr>
            <a:r>
              <a:rPr lang="en"/>
              <a:t>A Last Look at Linked Lists</a:t>
            </a:r>
            <a:endParaRPr/>
          </a:p>
          <a:p>
            <a:pPr indent="-381000" lvl="0" marL="457200" rtl="0" algn="l">
              <a:spcBef>
                <a:spcPts val="0"/>
              </a:spcBef>
              <a:spcAft>
                <a:spcPts val="0"/>
              </a:spcAft>
              <a:buSzPts val="2400"/>
              <a:buChar char="●"/>
            </a:pPr>
            <a:r>
              <a:rPr lang="en"/>
              <a:t>Naive Array Lists</a:t>
            </a:r>
            <a:endParaRPr/>
          </a:p>
          <a:p>
            <a:pPr indent="-381000" lvl="0" marL="457200" rtl="0" algn="l">
              <a:spcBef>
                <a:spcPts val="0"/>
              </a:spcBef>
              <a:spcAft>
                <a:spcPts val="0"/>
              </a:spcAft>
              <a:buSzPts val="2400"/>
              <a:buChar char="●"/>
            </a:pPr>
            <a:r>
              <a:rPr lang="en"/>
              <a:t>Resizing Arrays</a:t>
            </a:r>
            <a:endParaRPr/>
          </a:p>
          <a:p>
            <a:pPr indent="-381000" lvl="0" marL="457200" rtl="0" algn="l">
              <a:spcBef>
                <a:spcPts val="0"/>
              </a:spcBef>
              <a:spcAft>
                <a:spcPts val="0"/>
              </a:spcAft>
              <a:buSzPts val="2400"/>
              <a:buChar char="●"/>
            </a:pPr>
            <a:r>
              <a:rPr lang="en"/>
              <a:t>Generic ALists</a:t>
            </a:r>
            <a:endParaRPr/>
          </a:p>
          <a:p>
            <a:pPr indent="-381000" lvl="0" marL="457200" rtl="0" algn="l">
              <a:spcBef>
                <a:spcPts val="0"/>
              </a:spcBef>
              <a:spcAft>
                <a:spcPts val="0"/>
              </a:spcAft>
              <a:buSzPts val="2400"/>
              <a:buChar char="●"/>
            </a:pPr>
            <a:r>
              <a:rPr lang="en"/>
              <a:t>Obscurantism in Java</a:t>
            </a:r>
            <a:endParaRPr/>
          </a:p>
          <a:p>
            <a:pPr indent="0" lvl="0" marL="0" rtl="0" algn="l">
              <a:spcBef>
                <a:spcPts val="0"/>
              </a:spcBef>
              <a:spcAft>
                <a:spcPts val="0"/>
              </a:spcAft>
              <a:buNone/>
            </a:pPr>
            <a:r>
              <a:t/>
            </a:r>
            <a:endParaRPr/>
          </a:p>
        </p:txBody>
      </p:sp>
      <p:pic>
        <p:nvPicPr>
          <p:cNvPr id="43" name="Google Shape;43;p10"/>
          <p:cNvPicPr preferRelativeResize="0"/>
          <p:nvPr/>
        </p:nvPicPr>
        <p:blipFill>
          <a:blip r:embed="rId3">
            <a:alphaModFix/>
          </a:blip>
          <a:stretch>
            <a:fillRect/>
          </a:stretch>
        </p:blipFill>
        <p:spPr>
          <a:xfrm>
            <a:off x="4657125" y="690300"/>
            <a:ext cx="4095750" cy="2657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0" name="Shape 900"/>
        <p:cNvGrpSpPr/>
        <p:nvPr/>
      </p:nvGrpSpPr>
      <p:grpSpPr>
        <a:xfrm>
          <a:off x="0" y="0"/>
          <a:ext cx="0" cy="0"/>
          <a:chOff x="0" y="0"/>
          <a:chExt cx="0" cy="0"/>
        </a:xfrm>
      </p:grpSpPr>
      <p:sp>
        <p:nvSpPr>
          <p:cNvPr id="901" name="Google Shape;901;p37"/>
          <p:cNvSpPr txBox="1"/>
          <p:nvPr>
            <p:ph type="title"/>
          </p:nvPr>
        </p:nvSpPr>
        <p:spPr>
          <a:xfrm>
            <a:off x="166800" y="92500"/>
            <a:ext cx="8641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and Space Usage Analysis</a:t>
            </a:r>
            <a:endParaRPr/>
          </a:p>
        </p:txBody>
      </p:sp>
      <p:sp>
        <p:nvSpPr>
          <p:cNvPr id="902" name="Google Shape;902;p37"/>
          <p:cNvSpPr txBox="1"/>
          <p:nvPr>
            <p:ph idx="1" type="body"/>
          </p:nvPr>
        </p:nvSpPr>
        <p:spPr>
          <a:xfrm>
            <a:off x="243000" y="556500"/>
            <a:ext cx="8766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Suppose we have a full array of size 100. If we call </a:t>
            </a:r>
            <a:r>
              <a:rPr lang="en">
                <a:latin typeface="Consolas"/>
                <a:ea typeface="Consolas"/>
                <a:cs typeface="Consolas"/>
                <a:sym typeface="Consolas"/>
              </a:rPr>
              <a:t>addLast</a:t>
            </a:r>
            <a:r>
              <a:rPr lang="en"/>
              <a:t> until size = 1000, roughly how many total array memory boxes will we need to create and fill?</a:t>
            </a:r>
            <a:endParaRPr/>
          </a:p>
          <a:p>
            <a:pPr indent="0" lvl="0" marL="0" rtl="0" algn="l">
              <a:spcBef>
                <a:spcPts val="600"/>
              </a:spcBef>
              <a:spcAft>
                <a:spcPts val="0"/>
              </a:spcAft>
              <a:buNone/>
            </a:pPr>
            <a:r>
              <a:rPr b="1" lang="en"/>
              <a:t>B.    500,000</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Going from capacity 100 to 101: 101</a:t>
            </a:r>
            <a:endParaRPr/>
          </a:p>
          <a:p>
            <a:pPr indent="0" lvl="0" marL="0" rtl="0" algn="l">
              <a:spcBef>
                <a:spcPts val="600"/>
              </a:spcBef>
              <a:spcAft>
                <a:spcPts val="0"/>
              </a:spcAft>
              <a:buNone/>
            </a:pPr>
            <a:r>
              <a:rPr lang="en"/>
              <a:t>From 101 to 102: 102</a:t>
            </a:r>
            <a:endParaRPr/>
          </a:p>
          <a:p>
            <a:pPr indent="0" lvl="0" marL="0" rtl="0" algn="l">
              <a:spcBef>
                <a:spcPts val="600"/>
              </a:spcBef>
              <a:spcAft>
                <a:spcPts val="0"/>
              </a:spcAft>
              <a:buNone/>
            </a:pPr>
            <a:r>
              <a:rPr lang="en"/>
              <a:t>…</a:t>
            </a:r>
            <a:endParaRPr/>
          </a:p>
          <a:p>
            <a:pPr indent="0" lvl="0" marL="0" rtl="0" algn="l">
              <a:spcBef>
                <a:spcPts val="600"/>
              </a:spcBef>
              <a:spcAft>
                <a:spcPts val="0"/>
              </a:spcAft>
              <a:buNone/>
            </a:pPr>
            <a:r>
              <a:rPr lang="en"/>
              <a:t>From: 999 to 1000: 1000</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Total array boxes created/copied: 101 + 102 + … + 1000</a:t>
            </a:r>
            <a:endParaRPr/>
          </a:p>
          <a:p>
            <a:pPr indent="0" lvl="0" marL="0" rtl="0" algn="l">
              <a:spcBef>
                <a:spcPts val="600"/>
              </a:spcBef>
              <a:spcAft>
                <a:spcPts val="0"/>
              </a:spcAft>
              <a:buNone/>
            </a:pPr>
            <a:r>
              <a:rPr lang="en"/>
              <a:t>Since sum of 1 + 2 + 3 + … + N = N(N+1)/2, sum(101, …, 1000)  is close to 500,000.</a:t>
            </a:r>
            <a:endParaRPr/>
          </a:p>
          <a:p>
            <a:pPr indent="0" lvl="0" marL="0" rtl="0" algn="l">
              <a:spcBef>
                <a:spcPts val="600"/>
              </a:spcBef>
              <a:spcAft>
                <a:spcPts val="0"/>
              </a:spcAft>
              <a:buNone/>
            </a:pPr>
            <a:r>
              <a:rPr lang="en" sz="1600"/>
              <a:t>See: </a:t>
            </a:r>
            <a:r>
              <a:rPr lang="en" sz="1600" u="sng">
                <a:solidFill>
                  <a:schemeClr val="hlink"/>
                </a:solidFill>
                <a:hlinkClick r:id="rId3"/>
              </a:rPr>
              <a:t>http://mathandmultimedia.com/2010/09/15/sum-first-n-positive-integers</a:t>
            </a:r>
            <a:endParaRPr/>
          </a:p>
        </p:txBody>
      </p:sp>
      <p:sp>
        <p:nvSpPr>
          <p:cNvPr id="903" name="Google Shape;903;p37"/>
          <p:cNvSpPr txBox="1"/>
          <p:nvPr/>
        </p:nvSpPr>
        <p:spPr>
          <a:xfrm>
            <a:off x="5374525" y="3551525"/>
            <a:ext cx="37383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We’ll be doing a lot of this after the midterm.</a:t>
            </a:r>
            <a:endParaRPr>
              <a:solidFill>
                <a:srgbClr val="BE0712"/>
              </a:solidFill>
            </a:endParaRPr>
          </a:p>
        </p:txBody>
      </p:sp>
      <p:cxnSp>
        <p:nvCxnSpPr>
          <p:cNvPr id="904" name="Google Shape;904;p37"/>
          <p:cNvCxnSpPr/>
          <p:nvPr/>
        </p:nvCxnSpPr>
        <p:spPr>
          <a:xfrm flipH="1">
            <a:off x="6527175" y="3951375"/>
            <a:ext cx="723900" cy="522600"/>
          </a:xfrm>
          <a:prstGeom prst="straightConnector1">
            <a:avLst/>
          </a:prstGeom>
          <a:noFill/>
          <a:ln cap="flat" cmpd="sng" w="19050">
            <a:solidFill>
              <a:srgbClr val="BE0712"/>
            </a:solidFill>
            <a:prstDash val="solid"/>
            <a:round/>
            <a:headEnd len="med" w="med" type="none"/>
            <a:tailEnd len="med" w="med" type="triangle"/>
          </a:ln>
        </p:spPr>
      </p:cxnSp>
      <p:sp>
        <p:nvSpPr>
          <p:cNvPr id="905" name="Google Shape;905;p37"/>
          <p:cNvSpPr txBox="1"/>
          <p:nvPr/>
        </p:nvSpPr>
        <p:spPr>
          <a:xfrm>
            <a:off x="4683325" y="1645100"/>
            <a:ext cx="4248900" cy="159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Resizing Slowness</a:t>
            </a:r>
            <a:endParaRPr/>
          </a:p>
        </p:txBody>
      </p:sp>
      <p:sp>
        <p:nvSpPr>
          <p:cNvPr id="911" name="Google Shape;911;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Inserting 100,000 items requires roughly 5,000,000,000 new containers.</a:t>
            </a:r>
            <a:endParaRPr/>
          </a:p>
          <a:p>
            <a:pPr indent="-355600" lvl="0" marL="457200" rtl="0" algn="l">
              <a:spcBef>
                <a:spcPts val="600"/>
              </a:spcBef>
              <a:spcAft>
                <a:spcPts val="0"/>
              </a:spcAft>
              <a:buSzPts val="2000"/>
              <a:buChar char="●"/>
            </a:pPr>
            <a:r>
              <a:rPr lang="en"/>
              <a:t>Computers operate at the speed of GHz (due billions of things per second).</a:t>
            </a:r>
            <a:endParaRPr/>
          </a:p>
          <a:p>
            <a:pPr indent="-355600" lvl="0" marL="457200" rtl="0" algn="l">
              <a:spcBef>
                <a:spcPts val="0"/>
              </a:spcBef>
              <a:spcAft>
                <a:spcPts val="0"/>
              </a:spcAft>
              <a:buSzPts val="2000"/>
              <a:buChar char="●"/>
            </a:pPr>
            <a:r>
              <a:rPr lang="en"/>
              <a:t>No huge surprise that 100,000 items took seconds.</a:t>
            </a:r>
            <a:endParaRPr/>
          </a:p>
        </p:txBody>
      </p:sp>
      <p:pic>
        <p:nvPicPr>
          <p:cNvPr id="912" name="Google Shape;912;p38"/>
          <p:cNvPicPr preferRelativeResize="0"/>
          <p:nvPr/>
        </p:nvPicPr>
        <p:blipFill>
          <a:blip r:embed="rId3">
            <a:alphaModFix/>
          </a:blip>
          <a:stretch>
            <a:fillRect/>
          </a:stretch>
        </p:blipFill>
        <p:spPr>
          <a:xfrm>
            <a:off x="4521875" y="1647462"/>
            <a:ext cx="4528776" cy="3413300"/>
          </a:xfrm>
          <a:prstGeom prst="rect">
            <a:avLst/>
          </a:prstGeom>
          <a:noFill/>
          <a:ln>
            <a:noFill/>
          </a:ln>
        </p:spPr>
      </p:pic>
      <p:pic>
        <p:nvPicPr>
          <p:cNvPr id="913" name="Google Shape;913;p38"/>
          <p:cNvPicPr preferRelativeResize="0"/>
          <p:nvPr/>
        </p:nvPicPr>
        <p:blipFill>
          <a:blip r:embed="rId4">
            <a:alphaModFix/>
          </a:blip>
          <a:stretch>
            <a:fillRect/>
          </a:stretch>
        </p:blipFill>
        <p:spPr>
          <a:xfrm>
            <a:off x="90600" y="2165662"/>
            <a:ext cx="4622850" cy="2544625"/>
          </a:xfrm>
          <a:prstGeom prst="rect">
            <a:avLst/>
          </a:prstGeom>
          <a:noFill/>
          <a:ln>
            <a:noFill/>
          </a:ln>
        </p:spPr>
      </p:pic>
      <p:sp>
        <p:nvSpPr>
          <p:cNvPr id="914" name="Google Shape;914;p38"/>
          <p:cNvSpPr txBox="1"/>
          <p:nvPr/>
        </p:nvSpPr>
        <p:spPr>
          <a:xfrm>
            <a:off x="1539050" y="4725625"/>
            <a:ext cx="28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Note: Insert here is addFirst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18" name="Shape 918"/>
        <p:cNvGrpSpPr/>
        <p:nvPr/>
      </p:nvGrpSpPr>
      <p:grpSpPr>
        <a:xfrm>
          <a:off x="0" y="0"/>
          <a:ext cx="0" cy="0"/>
          <a:chOff x="0" y="0"/>
          <a:chExt cx="0" cy="0"/>
        </a:xfrm>
      </p:grpSpPr>
      <p:sp>
        <p:nvSpPr>
          <p:cNvPr id="919" name="Google Shape;919;p39"/>
          <p:cNvSpPr txBox="1"/>
          <p:nvPr>
            <p:ph type="title"/>
          </p:nvPr>
        </p:nvSpPr>
        <p:spPr>
          <a:xfrm>
            <a:off x="166800" y="92500"/>
            <a:ext cx="8641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Fixing the Resizing Performance Bug</a:t>
            </a:r>
            <a:endParaRPr/>
          </a:p>
        </p:txBody>
      </p:sp>
      <p:sp>
        <p:nvSpPr>
          <p:cNvPr id="920" name="Google Shape;920;p39"/>
          <p:cNvSpPr txBox="1"/>
          <p:nvPr>
            <p:ph idx="1" type="body"/>
          </p:nvPr>
        </p:nvSpPr>
        <p:spPr>
          <a:xfrm>
            <a:off x="243000" y="556500"/>
            <a:ext cx="8565000" cy="60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 we fix this?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921" name="Google Shape;921;p39"/>
          <p:cNvSpPr txBox="1"/>
          <p:nvPr/>
        </p:nvSpPr>
        <p:spPr>
          <a:xfrm>
            <a:off x="4683325" y="1264100"/>
            <a:ext cx="4248900" cy="3652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(Probably) Surprising Fact</a:t>
            </a:r>
            <a:endParaRPr/>
          </a:p>
        </p:txBody>
      </p:sp>
      <p:sp>
        <p:nvSpPr>
          <p:cNvPr id="927" name="Google Shape;927;p40"/>
          <p:cNvSpPr txBox="1"/>
          <p:nvPr>
            <p:ph idx="1" type="body"/>
          </p:nvPr>
        </p:nvSpPr>
        <p:spPr>
          <a:xfrm>
            <a:off x="243000" y="556500"/>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Geometric resizing is much faster: Just how much better will have to wait.</a:t>
            </a:r>
            <a:endParaRPr/>
          </a:p>
        </p:txBody>
      </p:sp>
      <p:cxnSp>
        <p:nvCxnSpPr>
          <p:cNvPr id="928" name="Google Shape;928;p40"/>
          <p:cNvCxnSpPr/>
          <p:nvPr/>
        </p:nvCxnSpPr>
        <p:spPr>
          <a:xfrm rot="10800000">
            <a:off x="5446350" y="1832450"/>
            <a:ext cx="756300" cy="0"/>
          </a:xfrm>
          <a:prstGeom prst="straightConnector1">
            <a:avLst/>
          </a:prstGeom>
          <a:noFill/>
          <a:ln cap="flat" cmpd="sng" w="19050">
            <a:solidFill>
              <a:srgbClr val="BE0712"/>
            </a:solidFill>
            <a:prstDash val="solid"/>
            <a:round/>
            <a:headEnd len="med" w="med" type="none"/>
            <a:tailEnd len="med" w="med" type="triangle"/>
          </a:ln>
        </p:spPr>
      </p:cxnSp>
      <p:cxnSp>
        <p:nvCxnSpPr>
          <p:cNvPr id="929" name="Google Shape;929;p40"/>
          <p:cNvCxnSpPr/>
          <p:nvPr/>
        </p:nvCxnSpPr>
        <p:spPr>
          <a:xfrm>
            <a:off x="2909250" y="3832700"/>
            <a:ext cx="772200" cy="0"/>
          </a:xfrm>
          <a:prstGeom prst="straightConnector1">
            <a:avLst/>
          </a:prstGeom>
          <a:noFill/>
          <a:ln cap="flat" cmpd="sng" w="19050">
            <a:solidFill>
              <a:srgbClr val="BE0712"/>
            </a:solidFill>
            <a:prstDash val="solid"/>
            <a:round/>
            <a:headEnd len="med" w="med" type="none"/>
            <a:tailEnd len="med" w="med" type="triangle"/>
          </a:ln>
        </p:spPr>
      </p:cxnSp>
      <p:sp>
        <p:nvSpPr>
          <p:cNvPr id="930" name="Google Shape;930;p40"/>
          <p:cNvSpPr txBox="1"/>
          <p:nvPr/>
        </p:nvSpPr>
        <p:spPr>
          <a:xfrm>
            <a:off x="6277715" y="1599357"/>
            <a:ext cx="1891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E0712"/>
                </a:solidFill>
              </a:rPr>
              <a:t>Unusably bad.</a:t>
            </a:r>
            <a:endParaRPr sz="1800">
              <a:solidFill>
                <a:srgbClr val="BE0712"/>
              </a:solidFill>
            </a:endParaRPr>
          </a:p>
        </p:txBody>
      </p:sp>
      <p:sp>
        <p:nvSpPr>
          <p:cNvPr id="931" name="Google Shape;931;p40"/>
          <p:cNvSpPr txBox="1"/>
          <p:nvPr/>
        </p:nvSpPr>
        <p:spPr>
          <a:xfrm>
            <a:off x="679275" y="3570491"/>
            <a:ext cx="21684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E0712"/>
                </a:solidFill>
              </a:rPr>
              <a:t>Great performance.</a:t>
            </a:r>
            <a:endParaRPr sz="1800">
              <a:solidFill>
                <a:srgbClr val="BE0712"/>
              </a:solidFill>
            </a:endParaRPr>
          </a:p>
          <a:p>
            <a:pPr indent="0" lvl="0" marL="0" rtl="0" algn="l">
              <a:spcBef>
                <a:spcPts val="0"/>
              </a:spcBef>
              <a:spcAft>
                <a:spcPts val="0"/>
              </a:spcAft>
              <a:buNone/>
            </a:pPr>
            <a:r>
              <a:t/>
            </a:r>
            <a:endParaRPr/>
          </a:p>
        </p:txBody>
      </p:sp>
      <p:sp>
        <p:nvSpPr>
          <p:cNvPr id="932" name="Google Shape;932;p40"/>
          <p:cNvSpPr txBox="1"/>
          <p:nvPr/>
        </p:nvSpPr>
        <p:spPr>
          <a:xfrm>
            <a:off x="674426" y="4042275"/>
            <a:ext cx="3127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E0712"/>
                </a:solidFill>
              </a:rPr>
              <a:t>This is how the Python list is implemented.</a:t>
            </a:r>
            <a:endParaRPr/>
          </a:p>
        </p:txBody>
      </p:sp>
      <p:sp>
        <p:nvSpPr>
          <p:cNvPr id="933" name="Google Shape;933;p40"/>
          <p:cNvSpPr txBox="1"/>
          <p:nvPr/>
        </p:nvSpPr>
        <p:spPr>
          <a:xfrm>
            <a:off x="300175" y="1246225"/>
            <a:ext cx="4248900" cy="187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RFACTOR);</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934" name="Google Shape;934;p40"/>
          <p:cNvSpPr txBox="1"/>
          <p:nvPr/>
        </p:nvSpPr>
        <p:spPr>
          <a:xfrm>
            <a:off x="4200600" y="2964000"/>
            <a:ext cx="4248900" cy="187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RFACTOR);</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38" name="Shape 938"/>
        <p:cNvGrpSpPr/>
        <p:nvPr/>
      </p:nvGrpSpPr>
      <p:grpSpPr>
        <a:xfrm>
          <a:off x="0" y="0"/>
          <a:ext cx="0" cy="0"/>
          <a:chOff x="0" y="0"/>
          <a:chExt cx="0" cy="0"/>
        </a:xfrm>
      </p:grpSpPr>
      <p:sp>
        <p:nvSpPr>
          <p:cNvPr id="939" name="Google Shape;939;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Problem #2</a:t>
            </a:r>
            <a:endParaRPr/>
          </a:p>
        </p:txBody>
      </p:sp>
      <p:sp>
        <p:nvSpPr>
          <p:cNvPr id="940" name="Google Shape;940;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very rare situation occur which causes us to:</a:t>
            </a:r>
            <a:endParaRPr/>
          </a:p>
          <a:p>
            <a:pPr indent="-355600" lvl="0" marL="457200" rtl="0" algn="l">
              <a:spcBef>
                <a:spcPts val="600"/>
              </a:spcBef>
              <a:spcAft>
                <a:spcPts val="0"/>
              </a:spcAft>
              <a:buSzPts val="2000"/>
              <a:buChar char="●"/>
            </a:pPr>
            <a:r>
              <a:rPr lang="en"/>
              <a:t>Insert 1,000,000,000 items.</a:t>
            </a:r>
            <a:endParaRPr/>
          </a:p>
          <a:p>
            <a:pPr indent="-355600" lvl="0" marL="457200" rtl="0" algn="l">
              <a:spcBef>
                <a:spcPts val="0"/>
              </a:spcBef>
              <a:spcAft>
                <a:spcPts val="0"/>
              </a:spcAft>
              <a:buSzPts val="2000"/>
              <a:buChar char="●"/>
            </a:pPr>
            <a:r>
              <a:rPr lang="en"/>
              <a:t>Then remove 990,000,000 items.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Our data structure will execute these operations acceptably fast, but afterwards there is a problem.</a:t>
            </a:r>
            <a:endParaRPr/>
          </a:p>
          <a:p>
            <a:pPr indent="-355600" lvl="0" marL="457200" rtl="0" algn="l">
              <a:spcBef>
                <a:spcPts val="600"/>
              </a:spcBef>
              <a:spcAft>
                <a:spcPts val="0"/>
              </a:spcAft>
              <a:buSzPts val="2000"/>
              <a:buChar char="●"/>
            </a:pPr>
            <a:r>
              <a:rPr lang="en"/>
              <a:t>What is the problem?</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a:p>
          <a:p>
            <a:pPr indent="0" lvl="0" marL="0" rtl="0" algn="l">
              <a:spcBef>
                <a:spcPts val="600"/>
              </a:spcBef>
              <a:spcAft>
                <a:spcPts val="0"/>
              </a:spcAft>
              <a:buNone/>
            </a:pP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Efficiency</a:t>
            </a:r>
            <a:endParaRPr/>
          </a:p>
        </p:txBody>
      </p:sp>
      <p:sp>
        <p:nvSpPr>
          <p:cNvPr id="946" name="Google Shape;946;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AList should not only be efficient in time, but also efficient in space.</a:t>
            </a:r>
            <a:endParaRPr/>
          </a:p>
          <a:p>
            <a:pPr indent="-355600" lvl="0" marL="457200" rtl="0" algn="l">
              <a:spcBef>
                <a:spcPts val="600"/>
              </a:spcBef>
              <a:spcAft>
                <a:spcPts val="0"/>
              </a:spcAft>
              <a:buSzPts val="2000"/>
              <a:buChar char="●"/>
            </a:pPr>
            <a:r>
              <a:rPr lang="en"/>
              <a:t>Define the “usage ratio” R = size / items.length;</a:t>
            </a:r>
            <a:endParaRPr/>
          </a:p>
          <a:p>
            <a:pPr indent="-355600" lvl="0" marL="457200" rtl="0" algn="l">
              <a:spcBef>
                <a:spcPts val="0"/>
              </a:spcBef>
              <a:spcAft>
                <a:spcPts val="0"/>
              </a:spcAft>
              <a:buSzPts val="2000"/>
              <a:buChar char="●"/>
            </a:pPr>
            <a:r>
              <a:rPr lang="en"/>
              <a:t>Typical solution: Half array size when R &lt; 0.25.</a:t>
            </a:r>
            <a:endParaRPr/>
          </a:p>
          <a:p>
            <a:pPr indent="-355600" lvl="0" marL="457200" rtl="0" algn="l">
              <a:spcBef>
                <a:spcPts val="0"/>
              </a:spcBef>
              <a:spcAft>
                <a:spcPts val="0"/>
              </a:spcAft>
              <a:buSzPts val="2000"/>
              <a:buChar char="●"/>
            </a:pPr>
            <a:r>
              <a:rPr lang="en"/>
              <a:t>More details in a few weeks.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Later we will consider tradeoffs between time and space efficiency for a variety of algorithms and data structures.</a:t>
            </a:r>
            <a:br>
              <a:rPr lang="en"/>
            </a:br>
            <a:endParaRPr/>
          </a:p>
        </p:txBody>
      </p:sp>
      <p:sp>
        <p:nvSpPr>
          <p:cNvPr id="947" name="Google Shape;947;p42"/>
          <p:cNvSpPr/>
          <p:nvPr/>
        </p:nvSpPr>
        <p:spPr>
          <a:xfrm>
            <a:off x="15130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48" name="Google Shape;948;p42"/>
          <p:cNvSpPr/>
          <p:nvPr/>
        </p:nvSpPr>
        <p:spPr>
          <a:xfrm>
            <a:off x="20155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949" name="Google Shape;949;p42"/>
          <p:cNvSpPr/>
          <p:nvPr/>
        </p:nvSpPr>
        <p:spPr>
          <a:xfrm>
            <a:off x="25180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950" name="Google Shape;950;p42"/>
          <p:cNvSpPr/>
          <p:nvPr/>
        </p:nvSpPr>
        <p:spPr>
          <a:xfrm>
            <a:off x="30205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951" name="Google Shape;951;p42"/>
          <p:cNvSpPr/>
          <p:nvPr/>
        </p:nvSpPr>
        <p:spPr>
          <a:xfrm>
            <a:off x="35230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2" name="Google Shape;952;p42"/>
          <p:cNvSpPr/>
          <p:nvPr/>
        </p:nvSpPr>
        <p:spPr>
          <a:xfrm>
            <a:off x="40255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3" name="Google Shape;953;p42"/>
          <p:cNvSpPr/>
          <p:nvPr/>
        </p:nvSpPr>
        <p:spPr>
          <a:xfrm>
            <a:off x="45280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4" name="Google Shape;954;p42"/>
          <p:cNvSpPr/>
          <p:nvPr/>
        </p:nvSpPr>
        <p:spPr>
          <a:xfrm>
            <a:off x="50305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5" name="Google Shape;955;p42"/>
          <p:cNvSpPr/>
          <p:nvPr/>
        </p:nvSpPr>
        <p:spPr>
          <a:xfrm>
            <a:off x="60313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6" name="Google Shape;956;p42"/>
          <p:cNvSpPr/>
          <p:nvPr/>
        </p:nvSpPr>
        <p:spPr>
          <a:xfrm>
            <a:off x="65338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7" name="Google Shape;957;p42"/>
          <p:cNvSpPr/>
          <p:nvPr/>
        </p:nvSpPr>
        <p:spPr>
          <a:xfrm>
            <a:off x="7036370"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8" name="Google Shape;958;p42"/>
          <p:cNvSpPr/>
          <p:nvPr/>
        </p:nvSpPr>
        <p:spPr>
          <a:xfrm>
            <a:off x="5536016"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959" name="Google Shape;959;p42"/>
          <p:cNvSpPr txBox="1"/>
          <p:nvPr/>
        </p:nvSpPr>
        <p:spPr>
          <a:xfrm>
            <a:off x="1620554"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960" name="Google Shape;960;p42"/>
          <p:cNvSpPr txBox="1"/>
          <p:nvPr/>
        </p:nvSpPr>
        <p:spPr>
          <a:xfrm>
            <a:off x="555400" y="2351850"/>
            <a:ext cx="23445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Usage ratio: 4/100 = 0.04</a:t>
            </a:r>
            <a:endParaRPr/>
          </a:p>
        </p:txBody>
      </p:sp>
      <p:sp>
        <p:nvSpPr>
          <p:cNvPr id="961" name="Google Shape;961;p42"/>
          <p:cNvSpPr/>
          <p:nvPr/>
        </p:nvSpPr>
        <p:spPr>
          <a:xfrm>
            <a:off x="3767975" y="2069625"/>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2" name="Google Shape;962;p42"/>
          <p:cNvCxnSpPr/>
          <p:nvPr/>
        </p:nvCxnSpPr>
        <p:spPr>
          <a:xfrm rot="10800000">
            <a:off x="3320011" y="22152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63" name="Google Shape;963;p42"/>
          <p:cNvCxnSpPr/>
          <p:nvPr/>
        </p:nvCxnSpPr>
        <p:spPr>
          <a:xfrm rot="10800000">
            <a:off x="3320011" y="2462457"/>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64" name="Google Shape;964;p42"/>
          <p:cNvCxnSpPr/>
          <p:nvPr/>
        </p:nvCxnSpPr>
        <p:spPr>
          <a:xfrm rot="10800000">
            <a:off x="3320011" y="28487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65" name="Google Shape;965;p42"/>
          <p:cNvCxnSpPr/>
          <p:nvPr/>
        </p:nvCxnSpPr>
        <p:spPr>
          <a:xfrm rot="10800000">
            <a:off x="3320011" y="2655585"/>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966" name="Google Shape;966;p42"/>
          <p:cNvGrpSpPr/>
          <p:nvPr/>
        </p:nvGrpSpPr>
        <p:grpSpPr>
          <a:xfrm>
            <a:off x="3708852" y="2013064"/>
            <a:ext cx="1582372" cy="961571"/>
            <a:chOff x="1114701" y="3234112"/>
            <a:chExt cx="1582372" cy="961571"/>
          </a:xfrm>
        </p:grpSpPr>
        <p:sp>
          <p:nvSpPr>
            <p:cNvPr id="967" name="Google Shape;967;p42"/>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68" name="Google Shape;968;p42"/>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69" name="Google Shape;969;p42"/>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970" name="Google Shape;970;p42"/>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971" name="Google Shape;971;p42"/>
          <p:cNvSpPr txBox="1"/>
          <p:nvPr/>
        </p:nvSpPr>
        <p:spPr>
          <a:xfrm>
            <a:off x="6403996" y="21537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972" name="Google Shape;972;p42"/>
          <p:cNvSpPr/>
          <p:nvPr/>
        </p:nvSpPr>
        <p:spPr>
          <a:xfrm>
            <a:off x="6485450" y="2459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3" name="Google Shape;973;p42"/>
          <p:cNvSpPr/>
          <p:nvPr/>
        </p:nvSpPr>
        <p:spPr>
          <a:xfrm>
            <a:off x="5570828" y="24682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974" name="Google Shape;974;p42"/>
          <p:cNvSpPr txBox="1"/>
          <p:nvPr/>
        </p:nvSpPr>
        <p:spPr>
          <a:xfrm>
            <a:off x="5574207" y="21537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975" name="Google Shape;975;p42"/>
          <p:cNvCxnSpPr>
            <a:stCxn id="972" idx="3"/>
          </p:cNvCxnSpPr>
          <p:nvPr/>
        </p:nvCxnSpPr>
        <p:spPr>
          <a:xfrm rot="10800000">
            <a:off x="6776450" y="26375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976" name="Google Shape;976;p42"/>
          <p:cNvCxnSpPr>
            <a:stCxn id="972" idx="3"/>
            <a:endCxn id="957" idx="3"/>
          </p:cNvCxnSpPr>
          <p:nvPr/>
        </p:nvCxnSpPr>
        <p:spPr>
          <a:xfrm>
            <a:off x="6987950" y="2646562"/>
            <a:ext cx="550800" cy="997200"/>
          </a:xfrm>
          <a:prstGeom prst="curvedConnector3">
            <a:avLst>
              <a:gd fmla="val 143254"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80" name="Shape 980"/>
        <p:cNvGrpSpPr/>
        <p:nvPr/>
      </p:nvGrpSpPr>
      <p:grpSpPr>
        <a:xfrm>
          <a:off x="0" y="0"/>
          <a:ext cx="0" cy="0"/>
          <a:chOff x="0" y="0"/>
          <a:chExt cx="0" cy="0"/>
        </a:xfrm>
      </p:grpSpPr>
      <p:sp>
        <p:nvSpPr>
          <p:cNvPr id="981" name="Google Shape;981;p43"/>
          <p:cNvSpPr txBox="1"/>
          <p:nvPr>
            <p:ph type="title"/>
          </p:nvPr>
        </p:nvSpPr>
        <p:spPr>
          <a:xfrm>
            <a:off x="928950" y="2250275"/>
            <a:ext cx="7286100" cy="9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Generic ALists</a:t>
            </a:r>
            <a:endParaRPr sz="4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ALists (similar to generic SLists)</a:t>
            </a:r>
            <a:endParaRPr/>
          </a:p>
        </p:txBody>
      </p:sp>
      <p:sp>
        <p:nvSpPr>
          <p:cNvPr id="987" name="Google Shape;987;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bleepblrop</a:t>
            </a:r>
            <a:endParaRPr/>
          </a:p>
        </p:txBody>
      </p:sp>
      <p:sp>
        <p:nvSpPr>
          <p:cNvPr id="988" name="Google Shape;988;p44"/>
          <p:cNvSpPr txBox="1"/>
          <p:nvPr/>
        </p:nvSpPr>
        <p:spPr>
          <a:xfrm>
            <a:off x="269825" y="647250"/>
            <a:ext cx="39522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 class</a:t>
            </a:r>
            <a:r>
              <a:rPr b="1" lang="en">
                <a:solidFill>
                  <a:schemeClr val="dk1"/>
                </a:solidFill>
                <a:highlight>
                  <a:srgbClr val="EFEFEF"/>
                </a:highlight>
                <a:latin typeface="Consolas"/>
                <a:ea typeface="Consolas"/>
                <a:cs typeface="Consolas"/>
                <a:sym typeface="Consolas"/>
              </a:rPr>
              <a:t> AList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items; </a:t>
            </a:r>
            <a:r>
              <a:rPr b="1" i="1" lang="en">
                <a:solidFill>
                  <a:srgbClr val="AC2020"/>
                </a:solidFill>
                <a:highlight>
                  <a:srgbClr val="EFEFEF"/>
                </a:highlight>
                <a:latin typeface="Consolas"/>
                <a:ea typeface="Consolas"/>
                <a:cs typeface="Consolas"/>
                <a:sym typeface="Consolas"/>
              </a:rPr>
              <a:t> </a:t>
            </a: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208920"/>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AList()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[8];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size = 0;</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  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 0,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get(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i)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return</a:t>
            </a:r>
            <a:r>
              <a:rPr b="1" lang="en">
                <a:solidFill>
                  <a:schemeClr val="dk1"/>
                </a:solidFill>
                <a:highlight>
                  <a:srgbClr val="EFEFEF"/>
                </a:highlight>
                <a:latin typeface="Consolas"/>
                <a:ea typeface="Consolas"/>
                <a:cs typeface="Consolas"/>
                <a:sym typeface="Consolas"/>
              </a:rPr>
              <a:t> items[i];</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p:txBody>
      </p:sp>
      <p:sp>
        <p:nvSpPr>
          <p:cNvPr id="989" name="Google Shape;989;p44"/>
          <p:cNvSpPr txBox="1"/>
          <p:nvPr/>
        </p:nvSpPr>
        <p:spPr>
          <a:xfrm>
            <a:off x="4424375" y="647250"/>
            <a:ext cx="45570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 class</a:t>
            </a:r>
            <a:r>
              <a:rPr b="1" lang="en">
                <a:solidFill>
                  <a:schemeClr val="dk1"/>
                </a:solidFill>
                <a:highlight>
                  <a:srgbClr val="EFEFEF"/>
                </a:highlight>
                <a:latin typeface="Consolas"/>
                <a:ea typeface="Consolas"/>
                <a:cs typeface="Consolas"/>
                <a:sym typeface="Consolas"/>
              </a:rPr>
              <a:t> AList&lt;Glorp&gt;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items; </a:t>
            </a:r>
            <a:r>
              <a:rPr b="1" i="1" lang="en">
                <a:solidFill>
                  <a:srgbClr val="AC2020"/>
                </a:solidFill>
                <a:highlight>
                  <a:srgbClr val="EFEFEF"/>
                </a:highlight>
                <a:latin typeface="Consolas"/>
                <a:ea typeface="Consolas"/>
                <a:cs typeface="Consolas"/>
                <a:sym typeface="Consolas"/>
              </a:rPr>
              <a:t> </a:t>
            </a: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208920"/>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AList()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(Glorp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Object[8];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size = 0;</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  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a = (Glorp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Object</a:t>
            </a:r>
            <a:r>
              <a:rPr b="1" lang="en">
                <a:solidFill>
                  <a:schemeClr val="dk1"/>
                </a:solidFill>
                <a:highlight>
                  <a:srgbClr val="EFEFEF"/>
                </a:highlight>
                <a:latin typeface="Consolas"/>
                <a:ea typeface="Consolas"/>
                <a:cs typeface="Consolas"/>
                <a:sym typeface="Consolas"/>
              </a:rPr>
              <a:t>[cap];</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 0,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 </a:t>
            </a:r>
            <a:r>
              <a:rPr b="1" lang="en">
                <a:solidFill>
                  <a:schemeClr val="dk1"/>
                </a:solidFill>
                <a:highlight>
                  <a:srgbClr val="EFEFEF"/>
                </a:highlight>
                <a:latin typeface="Consolas"/>
                <a:ea typeface="Consolas"/>
                <a:cs typeface="Consolas"/>
                <a:sym typeface="Consolas"/>
              </a:rPr>
              <a:t>get(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i)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return</a:t>
            </a:r>
            <a:r>
              <a:rPr b="1" lang="en">
                <a:solidFill>
                  <a:schemeClr val="dk1"/>
                </a:solidFill>
                <a:highlight>
                  <a:srgbClr val="EFEFEF"/>
                </a:highlight>
                <a:latin typeface="Consolas"/>
                <a:ea typeface="Consolas"/>
                <a:cs typeface="Consolas"/>
                <a:sym typeface="Consolas"/>
              </a:rPr>
              <a:t> items[i];</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ALists (similar to generic SLists)</a:t>
            </a:r>
            <a:endParaRPr/>
          </a:p>
        </p:txBody>
      </p:sp>
      <p:sp>
        <p:nvSpPr>
          <p:cNvPr id="995" name="Google Shape;995;p45"/>
          <p:cNvSpPr txBox="1"/>
          <p:nvPr>
            <p:ph idx="1" type="body"/>
          </p:nvPr>
        </p:nvSpPr>
        <p:spPr>
          <a:xfrm>
            <a:off x="5036150" y="556500"/>
            <a:ext cx="3954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creating an array of references to Glorps:</a:t>
            </a:r>
            <a:endParaRPr/>
          </a:p>
          <a:p>
            <a:pPr indent="-355600" lvl="0" marL="457200" rtl="0" algn="l">
              <a:spcBef>
                <a:spcPts val="600"/>
              </a:spcBef>
              <a:spcAft>
                <a:spcPts val="0"/>
              </a:spcAft>
              <a:buSzPts val="2000"/>
              <a:buChar char="●"/>
            </a:pPr>
            <a:r>
              <a:rPr b="1" lang="en" sz="1600">
                <a:highlight>
                  <a:srgbClr val="FFFFFF"/>
                </a:highlight>
                <a:latin typeface="Consolas"/>
                <a:ea typeface="Consolas"/>
                <a:cs typeface="Consolas"/>
                <a:sym typeface="Consolas"/>
              </a:rPr>
              <a:t>(</a:t>
            </a:r>
            <a:r>
              <a:rPr b="1" lang="en" sz="1600">
                <a:solidFill>
                  <a:srgbClr val="208920"/>
                </a:solidFill>
                <a:highlight>
                  <a:srgbClr val="FFFFFF"/>
                </a:highlight>
                <a:latin typeface="Consolas"/>
                <a:ea typeface="Consolas"/>
                <a:cs typeface="Consolas"/>
                <a:sym typeface="Consolas"/>
              </a:rPr>
              <a:t>Glorp</a:t>
            </a:r>
            <a:r>
              <a:rPr b="1" lang="en" sz="1600">
                <a:highlight>
                  <a:srgbClr val="FFFFFF"/>
                </a:highlight>
                <a:latin typeface="Consolas"/>
                <a:ea typeface="Consolas"/>
                <a:cs typeface="Consolas"/>
                <a:sym typeface="Consolas"/>
              </a:rPr>
              <a:t> []) </a:t>
            </a:r>
            <a:r>
              <a:rPr b="1" lang="en" sz="1600">
                <a:solidFill>
                  <a:srgbClr val="9C20EE"/>
                </a:solidFill>
                <a:highlight>
                  <a:srgbClr val="FFFFFF"/>
                </a:highlight>
                <a:latin typeface="Consolas"/>
                <a:ea typeface="Consolas"/>
                <a:cs typeface="Consolas"/>
                <a:sym typeface="Consolas"/>
              </a:rPr>
              <a:t>new</a:t>
            </a:r>
            <a:r>
              <a:rPr b="1" lang="en" sz="1600">
                <a:highlight>
                  <a:srgbClr val="FFFFFF"/>
                </a:highlight>
                <a:latin typeface="Consolas"/>
                <a:ea typeface="Consolas"/>
                <a:cs typeface="Consolas"/>
                <a:sym typeface="Consolas"/>
              </a:rPr>
              <a:t> </a:t>
            </a:r>
            <a:r>
              <a:rPr b="1" lang="en" sz="1600">
                <a:solidFill>
                  <a:srgbClr val="208920"/>
                </a:solidFill>
                <a:highlight>
                  <a:srgbClr val="FFFFFF"/>
                </a:highlight>
                <a:latin typeface="Consolas"/>
                <a:ea typeface="Consolas"/>
                <a:cs typeface="Consolas"/>
                <a:sym typeface="Consolas"/>
              </a:rPr>
              <a:t>Object</a:t>
            </a:r>
            <a:r>
              <a:rPr b="1" lang="en" sz="1600">
                <a:highlight>
                  <a:srgbClr val="FFFFFF"/>
                </a:highlight>
                <a:latin typeface="Consolas"/>
                <a:ea typeface="Consolas"/>
                <a:cs typeface="Consolas"/>
                <a:sym typeface="Consolas"/>
              </a:rPr>
              <a:t>[cap];</a:t>
            </a:r>
            <a:endParaRPr b="1" sz="1600">
              <a:highlight>
                <a:srgbClr val="FFFFFF"/>
              </a:highlight>
              <a:latin typeface="Consolas"/>
              <a:ea typeface="Consolas"/>
              <a:cs typeface="Consolas"/>
              <a:sym typeface="Consolas"/>
            </a:endParaRPr>
          </a:p>
          <a:p>
            <a:pPr indent="-355600" lvl="0" marL="457200" rtl="0" algn="l">
              <a:spcBef>
                <a:spcPts val="0"/>
              </a:spcBef>
              <a:spcAft>
                <a:spcPts val="0"/>
              </a:spcAft>
              <a:buSzPts val="2000"/>
              <a:buChar char="●"/>
            </a:pPr>
            <a:r>
              <a:rPr lang="en"/>
              <a:t>Causes a compiler warning, which you should ignore.</a:t>
            </a:r>
            <a:br>
              <a:rPr lang="en"/>
            </a:b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not just </a:t>
            </a:r>
            <a:r>
              <a:rPr b="1" lang="en" sz="1600">
                <a:solidFill>
                  <a:srgbClr val="9C20EE"/>
                </a:solidFill>
                <a:highlight>
                  <a:srgbClr val="FFFFFF"/>
                </a:highlight>
                <a:latin typeface="Consolas"/>
                <a:ea typeface="Consolas"/>
                <a:cs typeface="Consolas"/>
                <a:sym typeface="Consolas"/>
              </a:rPr>
              <a:t>new</a:t>
            </a:r>
            <a:r>
              <a:rPr b="1" lang="en" sz="1600">
                <a:highlight>
                  <a:srgbClr val="FFFFFF"/>
                </a:highlight>
                <a:latin typeface="Consolas"/>
                <a:ea typeface="Consolas"/>
                <a:cs typeface="Consolas"/>
                <a:sym typeface="Consolas"/>
              </a:rPr>
              <a:t> </a:t>
            </a:r>
            <a:r>
              <a:rPr b="1" lang="en" sz="1600">
                <a:solidFill>
                  <a:srgbClr val="208920"/>
                </a:solidFill>
                <a:highlight>
                  <a:srgbClr val="FFFFFF"/>
                </a:highlight>
                <a:latin typeface="Consolas"/>
                <a:ea typeface="Consolas"/>
                <a:cs typeface="Consolas"/>
                <a:sym typeface="Consolas"/>
              </a:rPr>
              <a:t>Glorp</a:t>
            </a:r>
            <a:r>
              <a:rPr b="1" lang="en" sz="1600">
                <a:highlight>
                  <a:srgbClr val="FFFFFF"/>
                </a:highlight>
                <a:latin typeface="Consolas"/>
                <a:ea typeface="Consolas"/>
                <a:cs typeface="Consolas"/>
                <a:sym typeface="Consolas"/>
              </a:rPr>
              <a:t>[cap];</a:t>
            </a:r>
            <a:endParaRPr b="1" sz="1600">
              <a:highlight>
                <a:srgbClr val="FFFFFF"/>
              </a:highlight>
              <a:latin typeface="Consolas"/>
              <a:ea typeface="Consolas"/>
              <a:cs typeface="Consolas"/>
              <a:sym typeface="Consolas"/>
            </a:endParaRPr>
          </a:p>
          <a:p>
            <a:pPr indent="-330200" lvl="0" marL="457200" rtl="0" algn="l">
              <a:spcBef>
                <a:spcPts val="600"/>
              </a:spcBef>
              <a:spcAft>
                <a:spcPts val="0"/>
              </a:spcAft>
              <a:buSzPts val="1600"/>
              <a:buFont typeface="Consolas"/>
              <a:buChar char="●"/>
            </a:pPr>
            <a:r>
              <a:rPr lang="en"/>
              <a:t>Will cause a “generic array creation” error.</a:t>
            </a:r>
            <a:endParaRPr b="1" sz="1600">
              <a:highlight>
                <a:srgbClr val="FFFFFF"/>
              </a:highlight>
              <a:latin typeface="Consolas"/>
              <a:ea typeface="Consolas"/>
              <a:cs typeface="Consolas"/>
              <a:sym typeface="Consolas"/>
            </a:endParaRPr>
          </a:p>
        </p:txBody>
      </p:sp>
      <p:sp>
        <p:nvSpPr>
          <p:cNvPr id="996" name="Google Shape;996;p45"/>
          <p:cNvSpPr txBox="1"/>
          <p:nvPr/>
        </p:nvSpPr>
        <p:spPr>
          <a:xfrm>
            <a:off x="309575" y="647250"/>
            <a:ext cx="45570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 class</a:t>
            </a:r>
            <a:r>
              <a:rPr b="1" lang="en">
                <a:solidFill>
                  <a:schemeClr val="dk1"/>
                </a:solidFill>
                <a:highlight>
                  <a:srgbClr val="EFEFEF"/>
                </a:highlight>
                <a:latin typeface="Consolas"/>
                <a:ea typeface="Consolas"/>
                <a:cs typeface="Consolas"/>
                <a:sym typeface="Consolas"/>
              </a:rPr>
              <a:t> AList&lt;Glorp&gt;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items; </a:t>
            </a:r>
            <a:r>
              <a:rPr b="1" i="1" lang="en">
                <a:solidFill>
                  <a:srgbClr val="AC2020"/>
                </a:solidFill>
                <a:highlight>
                  <a:srgbClr val="EFEFEF"/>
                </a:highlight>
                <a:latin typeface="Consolas"/>
                <a:ea typeface="Consolas"/>
                <a:cs typeface="Consolas"/>
                <a:sym typeface="Consolas"/>
              </a:rPr>
              <a:t> </a:t>
            </a: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208920"/>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AList()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(Glorp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Object[8];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size = 0;</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  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a =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Object</a:t>
            </a:r>
            <a:r>
              <a:rPr b="1" lang="en">
                <a:solidFill>
                  <a:schemeClr val="dk1"/>
                </a:solidFill>
                <a:highlight>
                  <a:srgbClr val="EFEFEF"/>
                </a:highlight>
                <a:latin typeface="Consolas"/>
                <a:ea typeface="Consolas"/>
                <a:cs typeface="Consolas"/>
                <a:sym typeface="Consolas"/>
              </a:rPr>
              <a:t>[cap];</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 0,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 </a:t>
            </a:r>
            <a:r>
              <a:rPr b="1" lang="en">
                <a:solidFill>
                  <a:schemeClr val="dk1"/>
                </a:solidFill>
                <a:highlight>
                  <a:srgbClr val="EFEFEF"/>
                </a:highlight>
                <a:latin typeface="Consolas"/>
                <a:ea typeface="Consolas"/>
                <a:cs typeface="Consolas"/>
                <a:sym typeface="Consolas"/>
              </a:rPr>
              <a:t>get(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i)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return</a:t>
            </a:r>
            <a:r>
              <a:rPr b="1" lang="en">
                <a:solidFill>
                  <a:schemeClr val="dk1"/>
                </a:solidFill>
                <a:highlight>
                  <a:srgbClr val="EFEFEF"/>
                </a:highlight>
                <a:latin typeface="Consolas"/>
                <a:ea typeface="Consolas"/>
                <a:cs typeface="Consolas"/>
                <a:sym typeface="Consolas"/>
              </a:rPr>
              <a:t> items[i];</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Nulling Out Deleted Items</a:t>
            </a:r>
            <a:endParaRPr/>
          </a:p>
        </p:txBody>
      </p:sp>
      <p:sp>
        <p:nvSpPr>
          <p:cNvPr id="1002" name="Google Shape;1002;p46"/>
          <p:cNvSpPr txBox="1"/>
          <p:nvPr/>
        </p:nvSpPr>
        <p:spPr>
          <a:xfrm>
            <a:off x="4993100" y="704400"/>
            <a:ext cx="3724500" cy="1512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9C20EE"/>
                </a:solidFill>
                <a:highlight>
                  <a:srgbClr val="EFEFEF"/>
                </a:highlight>
                <a:latin typeface="Consolas"/>
                <a:ea typeface="Consolas"/>
                <a:cs typeface="Consolas"/>
                <a:sym typeface="Consolas"/>
              </a:rPr>
              <a:t>public</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Glorp </a:t>
            </a:r>
            <a:r>
              <a:rPr lang="en">
                <a:solidFill>
                  <a:schemeClr val="dk1"/>
                </a:solidFill>
                <a:highlight>
                  <a:srgbClr val="EFEFEF"/>
                </a:highlight>
                <a:latin typeface="Consolas"/>
                <a:ea typeface="Consolas"/>
                <a:cs typeface="Consolas"/>
                <a:sym typeface="Consolas"/>
              </a:rPr>
              <a:t>deleteBack()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Glorp </a:t>
            </a:r>
            <a:r>
              <a:rPr lang="en">
                <a:solidFill>
                  <a:schemeClr val="dk1"/>
                </a:solidFill>
                <a:highlight>
                  <a:srgbClr val="EFEFEF"/>
                </a:highlight>
                <a:latin typeface="Consolas"/>
                <a:ea typeface="Consolas"/>
                <a:cs typeface="Consolas"/>
                <a:sym typeface="Consolas"/>
              </a:rPr>
              <a:t>returnItem = getBack();</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- 1] = null;</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size -= 1;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r>
              <a:rPr lang="en">
                <a:solidFill>
                  <a:srgbClr val="9C20EE"/>
                </a:solidFill>
                <a:highlight>
                  <a:srgbClr val="EFEFEF"/>
                </a:highlight>
                <a:latin typeface="Consolas"/>
                <a:ea typeface="Consolas"/>
                <a:cs typeface="Consolas"/>
                <a:sym typeface="Consolas"/>
              </a:rPr>
              <a:t>return</a:t>
            </a:r>
            <a:r>
              <a:rPr lang="en">
                <a:solidFill>
                  <a:schemeClr val="dk1"/>
                </a:solidFill>
                <a:highlight>
                  <a:srgbClr val="EFEFEF"/>
                </a:highlight>
                <a:latin typeface="Consolas"/>
                <a:ea typeface="Consolas"/>
                <a:cs typeface="Consolas"/>
                <a:sym typeface="Consolas"/>
              </a:rPr>
              <a:t> returnItem;</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chemeClr val="dk1"/>
              </a:solidFill>
              <a:highlight>
                <a:srgbClr val="EFEFEF"/>
              </a:highlight>
              <a:latin typeface="Consolas"/>
              <a:ea typeface="Consolas"/>
              <a:cs typeface="Consolas"/>
              <a:sym typeface="Consolas"/>
            </a:endParaRPr>
          </a:p>
        </p:txBody>
      </p:sp>
      <p:sp>
        <p:nvSpPr>
          <p:cNvPr id="1003" name="Google Shape;1003;p46"/>
          <p:cNvSpPr txBox="1"/>
          <p:nvPr>
            <p:ph idx="1" type="body"/>
          </p:nvPr>
        </p:nvSpPr>
        <p:spPr>
          <a:xfrm>
            <a:off x="243000" y="556500"/>
            <a:ext cx="4435500" cy="27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Unlike integer based ALists, we actually want to null out deleted items.</a:t>
            </a:r>
            <a:endParaRPr/>
          </a:p>
          <a:p>
            <a:pPr indent="-355600" lvl="0" marL="457200" rtl="0" algn="l">
              <a:spcBef>
                <a:spcPts val="600"/>
              </a:spcBef>
              <a:spcAft>
                <a:spcPts val="0"/>
              </a:spcAft>
              <a:buSzPts val="2000"/>
              <a:buChar char="●"/>
            </a:pPr>
            <a:r>
              <a:rPr lang="en"/>
              <a:t>Java only destroys unwanted objects when the last reference has been lost.</a:t>
            </a:r>
            <a:endParaRPr/>
          </a:p>
          <a:p>
            <a:pPr indent="-355600" lvl="0" marL="457200" rtl="0" algn="l">
              <a:spcBef>
                <a:spcPts val="0"/>
              </a:spcBef>
              <a:spcAft>
                <a:spcPts val="0"/>
              </a:spcAft>
              <a:buSzPts val="2000"/>
              <a:buChar char="●"/>
            </a:pPr>
            <a:r>
              <a:rPr lang="en"/>
              <a:t>Keeping references to unneeded objects is sometimes called loitering.</a:t>
            </a:r>
            <a:endParaRPr/>
          </a:p>
          <a:p>
            <a:pPr indent="-355600" lvl="0" marL="457200" rtl="0" algn="l">
              <a:spcBef>
                <a:spcPts val="0"/>
              </a:spcBef>
              <a:spcAft>
                <a:spcPts val="0"/>
              </a:spcAft>
              <a:buSzPts val="2000"/>
              <a:buChar char="●"/>
            </a:pPr>
            <a:r>
              <a:rPr lang="en"/>
              <a:t>Save memory. Don’t loiter.</a:t>
            </a:r>
            <a:endParaRPr/>
          </a:p>
        </p:txBody>
      </p:sp>
      <p:pic>
        <p:nvPicPr>
          <p:cNvPr id="1004" name="Google Shape;1004;p46"/>
          <p:cNvPicPr preferRelativeResize="0"/>
          <p:nvPr/>
        </p:nvPicPr>
        <p:blipFill>
          <a:blip r:embed="rId3">
            <a:alphaModFix/>
          </a:blip>
          <a:stretch>
            <a:fillRect/>
          </a:stretch>
        </p:blipFill>
        <p:spPr>
          <a:xfrm>
            <a:off x="6857950" y="3871975"/>
            <a:ext cx="1690850" cy="1119125"/>
          </a:xfrm>
          <a:prstGeom prst="rect">
            <a:avLst/>
          </a:prstGeom>
          <a:noFill/>
          <a:ln>
            <a:noFill/>
          </a:ln>
        </p:spPr>
      </p:pic>
      <p:sp>
        <p:nvSpPr>
          <p:cNvPr id="1005" name="Google Shape;1005;p46"/>
          <p:cNvSpPr/>
          <p:nvPr/>
        </p:nvSpPr>
        <p:spPr>
          <a:xfrm>
            <a:off x="5660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06" name="Google Shape;1006;p46"/>
          <p:cNvSpPr/>
          <p:nvPr/>
        </p:nvSpPr>
        <p:spPr>
          <a:xfrm>
            <a:off x="61631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07" name="Google Shape;1007;p46"/>
          <p:cNvSpPr/>
          <p:nvPr/>
        </p:nvSpPr>
        <p:spPr>
          <a:xfrm>
            <a:off x="6665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08" name="Google Shape;1008;p46"/>
          <p:cNvSpPr/>
          <p:nvPr/>
        </p:nvSpPr>
        <p:spPr>
          <a:xfrm>
            <a:off x="7168175" y="3182100"/>
            <a:ext cx="6183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09" name="Google Shape;1009;p46"/>
          <p:cNvSpPr txBox="1"/>
          <p:nvPr/>
        </p:nvSpPr>
        <p:spPr>
          <a:xfrm>
            <a:off x="5768153" y="3474425"/>
            <a:ext cx="18303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a:t>
            </a:r>
            <a:endParaRPr>
              <a:latin typeface="Consolas"/>
              <a:ea typeface="Consolas"/>
              <a:cs typeface="Consolas"/>
              <a:sym typeface="Consolas"/>
            </a:endParaRPr>
          </a:p>
        </p:txBody>
      </p:sp>
      <p:pic>
        <p:nvPicPr>
          <p:cNvPr id="1010" name="Google Shape;1010;p46"/>
          <p:cNvPicPr preferRelativeResize="0"/>
          <p:nvPr/>
        </p:nvPicPr>
        <p:blipFill>
          <a:blip r:embed="rId4">
            <a:alphaModFix/>
          </a:blip>
          <a:stretch>
            <a:fillRect/>
          </a:stretch>
        </p:blipFill>
        <p:spPr>
          <a:xfrm>
            <a:off x="4925500" y="4069343"/>
            <a:ext cx="1593250" cy="816550"/>
          </a:xfrm>
          <a:prstGeom prst="rect">
            <a:avLst/>
          </a:prstGeom>
          <a:noFill/>
          <a:ln>
            <a:noFill/>
          </a:ln>
        </p:spPr>
      </p:pic>
      <p:sp>
        <p:nvSpPr>
          <p:cNvPr id="1011" name="Google Shape;1011;p46"/>
          <p:cNvSpPr/>
          <p:nvPr/>
        </p:nvSpPr>
        <p:spPr>
          <a:xfrm>
            <a:off x="5429750" y="2293500"/>
            <a:ext cx="1974300" cy="759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6"/>
          <p:cNvSpPr txBox="1"/>
          <p:nvPr/>
        </p:nvSpPr>
        <p:spPr>
          <a:xfrm>
            <a:off x="6403996"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013" name="Google Shape;1013;p46"/>
          <p:cNvSpPr/>
          <p:nvPr/>
        </p:nvSpPr>
        <p:spPr>
          <a:xfrm>
            <a:off x="6485450" y="2535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4" name="Google Shape;1014;p46"/>
          <p:cNvSpPr/>
          <p:nvPr/>
        </p:nvSpPr>
        <p:spPr>
          <a:xfrm>
            <a:off x="5570828" y="25444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015" name="Google Shape;1015;p46"/>
          <p:cNvSpPr txBox="1"/>
          <p:nvPr/>
        </p:nvSpPr>
        <p:spPr>
          <a:xfrm>
            <a:off x="5574207"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016" name="Google Shape;1016;p46"/>
          <p:cNvCxnSpPr>
            <a:stCxn id="1013" idx="3"/>
          </p:cNvCxnSpPr>
          <p:nvPr/>
        </p:nvCxnSpPr>
        <p:spPr>
          <a:xfrm rot="10800000">
            <a:off x="6776450" y="27137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017" name="Google Shape;1017;p46"/>
          <p:cNvCxnSpPr>
            <a:stCxn id="1013" idx="3"/>
            <a:endCxn id="1008" idx="3"/>
          </p:cNvCxnSpPr>
          <p:nvPr/>
        </p:nvCxnSpPr>
        <p:spPr>
          <a:xfrm>
            <a:off x="6987950" y="2722762"/>
            <a:ext cx="798600" cy="646800"/>
          </a:xfrm>
          <a:prstGeom prst="curvedConnector3">
            <a:avLst>
              <a:gd fmla="val 129808" name="adj1"/>
            </a:avLst>
          </a:prstGeom>
          <a:noFill/>
          <a:ln cap="flat" cmpd="sng" w="19050">
            <a:solidFill>
              <a:schemeClr val="dk2"/>
            </a:solidFill>
            <a:prstDash val="solid"/>
            <a:round/>
            <a:headEnd len="med" w="med" type="none"/>
            <a:tailEnd len="med" w="med" type="triangle"/>
          </a:ln>
        </p:spPr>
      </p:cxnSp>
      <p:pic>
        <p:nvPicPr>
          <p:cNvPr id="1018" name="Google Shape;1018;p46"/>
          <p:cNvPicPr preferRelativeResize="0"/>
          <p:nvPr/>
        </p:nvPicPr>
        <p:blipFill>
          <a:blip r:embed="rId5">
            <a:alphaModFix/>
          </a:blip>
          <a:stretch>
            <a:fillRect/>
          </a:stretch>
        </p:blipFill>
        <p:spPr>
          <a:xfrm>
            <a:off x="2741875" y="3951588"/>
            <a:ext cx="1785822" cy="959900"/>
          </a:xfrm>
          <a:prstGeom prst="rect">
            <a:avLst/>
          </a:prstGeom>
          <a:noFill/>
          <a:ln>
            <a:noFill/>
          </a:ln>
        </p:spPr>
      </p:pic>
      <p:cxnSp>
        <p:nvCxnSpPr>
          <p:cNvPr id="1019" name="Google Shape;1019;p46"/>
          <p:cNvCxnSpPr/>
          <p:nvPr/>
        </p:nvCxnSpPr>
        <p:spPr>
          <a:xfrm>
            <a:off x="6923600" y="3422450"/>
            <a:ext cx="241500" cy="418200"/>
          </a:xfrm>
          <a:prstGeom prst="straightConnector1">
            <a:avLst/>
          </a:prstGeom>
          <a:noFill/>
          <a:ln cap="flat" cmpd="sng" w="19050">
            <a:solidFill>
              <a:schemeClr val="dk2"/>
            </a:solidFill>
            <a:prstDash val="solid"/>
            <a:round/>
            <a:headEnd len="med" w="med" type="none"/>
            <a:tailEnd len="med" w="med" type="triangle"/>
          </a:ln>
        </p:spPr>
      </p:cxnSp>
      <p:cxnSp>
        <p:nvCxnSpPr>
          <p:cNvPr id="1020" name="Google Shape;1020;p46"/>
          <p:cNvCxnSpPr/>
          <p:nvPr/>
        </p:nvCxnSpPr>
        <p:spPr>
          <a:xfrm flipH="1">
            <a:off x="5975337" y="3422450"/>
            <a:ext cx="447300" cy="447300"/>
          </a:xfrm>
          <a:prstGeom prst="straightConnector1">
            <a:avLst/>
          </a:prstGeom>
          <a:noFill/>
          <a:ln cap="flat" cmpd="sng" w="19050">
            <a:solidFill>
              <a:schemeClr val="dk2"/>
            </a:solidFill>
            <a:prstDash val="solid"/>
            <a:round/>
            <a:headEnd len="med" w="med" type="none"/>
            <a:tailEnd len="med" w="med" type="triangle"/>
          </a:ln>
        </p:spPr>
      </p:cxnSp>
      <p:cxnSp>
        <p:nvCxnSpPr>
          <p:cNvPr id="1021" name="Google Shape;1021;p46"/>
          <p:cNvCxnSpPr/>
          <p:nvPr/>
        </p:nvCxnSpPr>
        <p:spPr>
          <a:xfrm flipH="1">
            <a:off x="4329337" y="3361175"/>
            <a:ext cx="1575900" cy="544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7" name="Shape 47"/>
        <p:cNvGrpSpPr/>
        <p:nvPr/>
      </p:nvGrpSpPr>
      <p:grpSpPr>
        <a:xfrm>
          <a:off x="0" y="0"/>
          <a:ext cx="0" cy="0"/>
          <a:chOff x="0" y="0"/>
          <a:chExt cx="0" cy="0"/>
        </a:xfrm>
      </p:grpSpPr>
      <p:sp>
        <p:nvSpPr>
          <p:cNvPr id="48" name="Google Shape;48;p11"/>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 Last Look at Linked Lists</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Loitering Example</a:t>
            </a:r>
            <a:endParaRPr/>
          </a:p>
        </p:txBody>
      </p:sp>
      <p:pic>
        <p:nvPicPr>
          <p:cNvPr id="1027" name="Google Shape;1027;p47"/>
          <p:cNvPicPr preferRelativeResize="0"/>
          <p:nvPr/>
        </p:nvPicPr>
        <p:blipFill>
          <a:blip r:embed="rId3">
            <a:alphaModFix/>
          </a:blip>
          <a:stretch>
            <a:fillRect/>
          </a:stretch>
        </p:blipFill>
        <p:spPr>
          <a:xfrm>
            <a:off x="6857950" y="3871975"/>
            <a:ext cx="1690850" cy="1119125"/>
          </a:xfrm>
          <a:prstGeom prst="rect">
            <a:avLst/>
          </a:prstGeom>
          <a:noFill/>
          <a:ln>
            <a:noFill/>
          </a:ln>
        </p:spPr>
      </p:pic>
      <p:sp>
        <p:nvSpPr>
          <p:cNvPr id="1028" name="Google Shape;1028;p47"/>
          <p:cNvSpPr/>
          <p:nvPr/>
        </p:nvSpPr>
        <p:spPr>
          <a:xfrm>
            <a:off x="5660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29" name="Google Shape;1029;p47"/>
          <p:cNvSpPr/>
          <p:nvPr/>
        </p:nvSpPr>
        <p:spPr>
          <a:xfrm>
            <a:off x="61631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30" name="Google Shape;1030;p47"/>
          <p:cNvSpPr/>
          <p:nvPr/>
        </p:nvSpPr>
        <p:spPr>
          <a:xfrm>
            <a:off x="6665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31" name="Google Shape;1031;p47"/>
          <p:cNvSpPr/>
          <p:nvPr/>
        </p:nvSpPr>
        <p:spPr>
          <a:xfrm>
            <a:off x="7168175" y="3182100"/>
            <a:ext cx="6183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32" name="Google Shape;1032;p47"/>
          <p:cNvSpPr txBox="1"/>
          <p:nvPr/>
        </p:nvSpPr>
        <p:spPr>
          <a:xfrm>
            <a:off x="5768153" y="3474425"/>
            <a:ext cx="18303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a:t>
            </a:r>
            <a:endParaRPr>
              <a:latin typeface="Consolas"/>
              <a:ea typeface="Consolas"/>
              <a:cs typeface="Consolas"/>
              <a:sym typeface="Consolas"/>
            </a:endParaRPr>
          </a:p>
        </p:txBody>
      </p:sp>
      <p:pic>
        <p:nvPicPr>
          <p:cNvPr id="1033" name="Google Shape;1033;p47"/>
          <p:cNvPicPr preferRelativeResize="0"/>
          <p:nvPr/>
        </p:nvPicPr>
        <p:blipFill>
          <a:blip r:embed="rId4">
            <a:alphaModFix/>
          </a:blip>
          <a:stretch>
            <a:fillRect/>
          </a:stretch>
        </p:blipFill>
        <p:spPr>
          <a:xfrm>
            <a:off x="4925500" y="4069343"/>
            <a:ext cx="1593250" cy="816550"/>
          </a:xfrm>
          <a:prstGeom prst="rect">
            <a:avLst/>
          </a:prstGeom>
          <a:noFill/>
          <a:ln>
            <a:noFill/>
          </a:ln>
        </p:spPr>
      </p:pic>
      <p:sp>
        <p:nvSpPr>
          <p:cNvPr id="1034" name="Google Shape;1034;p47"/>
          <p:cNvSpPr/>
          <p:nvPr/>
        </p:nvSpPr>
        <p:spPr>
          <a:xfrm>
            <a:off x="5429750" y="2293500"/>
            <a:ext cx="1974300" cy="759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7"/>
          <p:cNvSpPr txBox="1"/>
          <p:nvPr/>
        </p:nvSpPr>
        <p:spPr>
          <a:xfrm>
            <a:off x="6403996"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036" name="Google Shape;1036;p47"/>
          <p:cNvSpPr/>
          <p:nvPr/>
        </p:nvSpPr>
        <p:spPr>
          <a:xfrm>
            <a:off x="6485450" y="2535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7" name="Google Shape;1037;p47"/>
          <p:cNvSpPr/>
          <p:nvPr/>
        </p:nvSpPr>
        <p:spPr>
          <a:xfrm>
            <a:off x="5570828" y="25444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38" name="Google Shape;1038;p47"/>
          <p:cNvSpPr txBox="1"/>
          <p:nvPr/>
        </p:nvSpPr>
        <p:spPr>
          <a:xfrm>
            <a:off x="5574207"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039" name="Google Shape;1039;p47"/>
          <p:cNvCxnSpPr>
            <a:stCxn id="1036" idx="3"/>
          </p:cNvCxnSpPr>
          <p:nvPr/>
        </p:nvCxnSpPr>
        <p:spPr>
          <a:xfrm rot="10800000">
            <a:off x="6776450" y="27137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040" name="Google Shape;1040;p47"/>
          <p:cNvCxnSpPr>
            <a:stCxn id="1036" idx="3"/>
            <a:endCxn id="1031" idx="3"/>
          </p:cNvCxnSpPr>
          <p:nvPr/>
        </p:nvCxnSpPr>
        <p:spPr>
          <a:xfrm>
            <a:off x="6987950" y="2722762"/>
            <a:ext cx="798600" cy="646800"/>
          </a:xfrm>
          <a:prstGeom prst="curvedConnector3">
            <a:avLst>
              <a:gd fmla="val 129808" name="adj1"/>
            </a:avLst>
          </a:prstGeom>
          <a:noFill/>
          <a:ln cap="flat" cmpd="sng" w="19050">
            <a:solidFill>
              <a:schemeClr val="dk2"/>
            </a:solidFill>
            <a:prstDash val="solid"/>
            <a:round/>
            <a:headEnd len="med" w="med" type="none"/>
            <a:tailEnd len="med" w="med" type="triangle"/>
          </a:ln>
        </p:spPr>
      </p:cxnSp>
      <p:pic>
        <p:nvPicPr>
          <p:cNvPr id="1041" name="Google Shape;1041;p47"/>
          <p:cNvPicPr preferRelativeResize="0"/>
          <p:nvPr/>
        </p:nvPicPr>
        <p:blipFill>
          <a:blip r:embed="rId5">
            <a:alphaModFix/>
          </a:blip>
          <a:stretch>
            <a:fillRect/>
          </a:stretch>
        </p:blipFill>
        <p:spPr>
          <a:xfrm>
            <a:off x="2741875" y="3951588"/>
            <a:ext cx="1785822" cy="959900"/>
          </a:xfrm>
          <a:prstGeom prst="rect">
            <a:avLst/>
          </a:prstGeom>
          <a:noFill/>
          <a:ln>
            <a:noFill/>
          </a:ln>
        </p:spPr>
      </p:pic>
      <p:cxnSp>
        <p:nvCxnSpPr>
          <p:cNvPr id="1042" name="Google Shape;1042;p47"/>
          <p:cNvCxnSpPr/>
          <p:nvPr/>
        </p:nvCxnSpPr>
        <p:spPr>
          <a:xfrm>
            <a:off x="6923600" y="3422450"/>
            <a:ext cx="241500" cy="418200"/>
          </a:xfrm>
          <a:prstGeom prst="straightConnector1">
            <a:avLst/>
          </a:prstGeom>
          <a:noFill/>
          <a:ln cap="flat" cmpd="sng" w="19050">
            <a:solidFill>
              <a:schemeClr val="dk2"/>
            </a:solidFill>
            <a:prstDash val="solid"/>
            <a:round/>
            <a:headEnd len="med" w="med" type="none"/>
            <a:tailEnd len="med" w="med" type="triangle"/>
          </a:ln>
        </p:spPr>
      </p:cxnSp>
      <p:cxnSp>
        <p:nvCxnSpPr>
          <p:cNvPr id="1043" name="Google Shape;1043;p47"/>
          <p:cNvCxnSpPr/>
          <p:nvPr/>
        </p:nvCxnSpPr>
        <p:spPr>
          <a:xfrm flipH="1">
            <a:off x="5975337" y="3422450"/>
            <a:ext cx="447300" cy="447300"/>
          </a:xfrm>
          <a:prstGeom prst="straightConnector1">
            <a:avLst/>
          </a:prstGeom>
          <a:noFill/>
          <a:ln cap="flat" cmpd="sng" w="19050">
            <a:solidFill>
              <a:schemeClr val="dk2"/>
            </a:solidFill>
            <a:prstDash val="solid"/>
            <a:round/>
            <a:headEnd len="med" w="med" type="none"/>
            <a:tailEnd len="med" w="med" type="triangle"/>
          </a:ln>
        </p:spPr>
      </p:cxnSp>
      <p:cxnSp>
        <p:nvCxnSpPr>
          <p:cNvPr id="1044" name="Google Shape;1044;p47"/>
          <p:cNvCxnSpPr/>
          <p:nvPr/>
        </p:nvCxnSpPr>
        <p:spPr>
          <a:xfrm flipH="1">
            <a:off x="4329337" y="3361175"/>
            <a:ext cx="1575900" cy="544200"/>
          </a:xfrm>
          <a:prstGeom prst="straightConnector1">
            <a:avLst/>
          </a:prstGeom>
          <a:noFill/>
          <a:ln cap="flat" cmpd="sng" w="19050">
            <a:solidFill>
              <a:schemeClr val="dk2"/>
            </a:solidFill>
            <a:prstDash val="solid"/>
            <a:round/>
            <a:headEnd len="med" w="med" type="none"/>
            <a:tailEnd len="med" w="med" type="triangle"/>
          </a:ln>
        </p:spPr>
      </p:cxnSp>
      <p:sp>
        <p:nvSpPr>
          <p:cNvPr id="1045" name="Google Shape;1045;p47"/>
          <p:cNvSpPr txBox="1"/>
          <p:nvPr>
            <p:ph idx="1" type="body"/>
          </p:nvPr>
        </p:nvSpPr>
        <p:spPr>
          <a:xfrm>
            <a:off x="243000" y="556500"/>
            <a:ext cx="4435500" cy="27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Changing size to 2 yields a correct AList.</a:t>
            </a:r>
            <a:endParaRPr/>
          </a:p>
          <a:p>
            <a:pPr indent="-355600" lvl="0" marL="457200" rtl="0" algn="l">
              <a:spcBef>
                <a:spcPts val="600"/>
              </a:spcBef>
              <a:spcAft>
                <a:spcPts val="0"/>
              </a:spcAft>
              <a:buSzPts val="2000"/>
              <a:buChar char="●"/>
            </a:pPr>
            <a:r>
              <a:rPr lang="en"/>
              <a:t>But memory is wasted storing a reference to the red sign image.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Loitering Example</a:t>
            </a:r>
            <a:endParaRPr/>
          </a:p>
        </p:txBody>
      </p:sp>
      <p:sp>
        <p:nvSpPr>
          <p:cNvPr id="1051" name="Google Shape;1051;p48"/>
          <p:cNvSpPr/>
          <p:nvPr/>
        </p:nvSpPr>
        <p:spPr>
          <a:xfrm>
            <a:off x="5660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52" name="Google Shape;1052;p48"/>
          <p:cNvSpPr/>
          <p:nvPr/>
        </p:nvSpPr>
        <p:spPr>
          <a:xfrm>
            <a:off x="61631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53" name="Google Shape;1053;p48"/>
          <p:cNvSpPr/>
          <p:nvPr/>
        </p:nvSpPr>
        <p:spPr>
          <a:xfrm>
            <a:off x="6665675" y="3182100"/>
            <a:ext cx="5442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54" name="Google Shape;1054;p48"/>
          <p:cNvSpPr/>
          <p:nvPr/>
        </p:nvSpPr>
        <p:spPr>
          <a:xfrm>
            <a:off x="7217675" y="318210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55" name="Google Shape;1055;p48"/>
          <p:cNvSpPr txBox="1"/>
          <p:nvPr/>
        </p:nvSpPr>
        <p:spPr>
          <a:xfrm>
            <a:off x="5768153" y="3474425"/>
            <a:ext cx="18303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a:t>
            </a:r>
            <a:endParaRPr>
              <a:latin typeface="Consolas"/>
              <a:ea typeface="Consolas"/>
              <a:cs typeface="Consolas"/>
              <a:sym typeface="Consolas"/>
            </a:endParaRPr>
          </a:p>
        </p:txBody>
      </p:sp>
      <p:pic>
        <p:nvPicPr>
          <p:cNvPr id="1056" name="Google Shape;1056;p48"/>
          <p:cNvPicPr preferRelativeResize="0"/>
          <p:nvPr/>
        </p:nvPicPr>
        <p:blipFill>
          <a:blip r:embed="rId3">
            <a:alphaModFix/>
          </a:blip>
          <a:stretch>
            <a:fillRect/>
          </a:stretch>
        </p:blipFill>
        <p:spPr>
          <a:xfrm>
            <a:off x="4925500" y="4069343"/>
            <a:ext cx="1593250" cy="816550"/>
          </a:xfrm>
          <a:prstGeom prst="rect">
            <a:avLst/>
          </a:prstGeom>
          <a:noFill/>
          <a:ln>
            <a:noFill/>
          </a:ln>
        </p:spPr>
      </p:pic>
      <p:sp>
        <p:nvSpPr>
          <p:cNvPr id="1057" name="Google Shape;1057;p48"/>
          <p:cNvSpPr/>
          <p:nvPr/>
        </p:nvSpPr>
        <p:spPr>
          <a:xfrm>
            <a:off x="5429750" y="2293500"/>
            <a:ext cx="1974300" cy="759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txBox="1"/>
          <p:nvPr/>
        </p:nvSpPr>
        <p:spPr>
          <a:xfrm>
            <a:off x="6403996"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059" name="Google Shape;1059;p48"/>
          <p:cNvSpPr/>
          <p:nvPr/>
        </p:nvSpPr>
        <p:spPr>
          <a:xfrm>
            <a:off x="6485450" y="2535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0" name="Google Shape;1060;p48"/>
          <p:cNvSpPr/>
          <p:nvPr/>
        </p:nvSpPr>
        <p:spPr>
          <a:xfrm>
            <a:off x="5570828" y="25444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61" name="Google Shape;1061;p48"/>
          <p:cNvSpPr txBox="1"/>
          <p:nvPr/>
        </p:nvSpPr>
        <p:spPr>
          <a:xfrm>
            <a:off x="5574207"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062" name="Google Shape;1062;p48"/>
          <p:cNvCxnSpPr>
            <a:stCxn id="1059" idx="3"/>
          </p:cNvCxnSpPr>
          <p:nvPr/>
        </p:nvCxnSpPr>
        <p:spPr>
          <a:xfrm rot="10800000">
            <a:off x="6776450" y="27137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063" name="Google Shape;1063;p48"/>
          <p:cNvCxnSpPr>
            <a:stCxn id="1059" idx="3"/>
            <a:endCxn id="1054" idx="3"/>
          </p:cNvCxnSpPr>
          <p:nvPr/>
        </p:nvCxnSpPr>
        <p:spPr>
          <a:xfrm>
            <a:off x="6987950" y="2722762"/>
            <a:ext cx="798600" cy="646800"/>
          </a:xfrm>
          <a:prstGeom prst="curvedConnector3">
            <a:avLst>
              <a:gd fmla="val 129808" name="adj1"/>
            </a:avLst>
          </a:prstGeom>
          <a:noFill/>
          <a:ln cap="flat" cmpd="sng" w="19050">
            <a:solidFill>
              <a:schemeClr val="dk2"/>
            </a:solidFill>
            <a:prstDash val="solid"/>
            <a:round/>
            <a:headEnd len="med" w="med" type="none"/>
            <a:tailEnd len="med" w="med" type="triangle"/>
          </a:ln>
        </p:spPr>
      </p:cxnSp>
      <p:pic>
        <p:nvPicPr>
          <p:cNvPr id="1064" name="Google Shape;1064;p48"/>
          <p:cNvPicPr preferRelativeResize="0"/>
          <p:nvPr/>
        </p:nvPicPr>
        <p:blipFill>
          <a:blip r:embed="rId4">
            <a:alphaModFix/>
          </a:blip>
          <a:stretch>
            <a:fillRect/>
          </a:stretch>
        </p:blipFill>
        <p:spPr>
          <a:xfrm>
            <a:off x="2741875" y="3951588"/>
            <a:ext cx="1785822" cy="959900"/>
          </a:xfrm>
          <a:prstGeom prst="rect">
            <a:avLst/>
          </a:prstGeom>
          <a:noFill/>
          <a:ln>
            <a:noFill/>
          </a:ln>
        </p:spPr>
      </p:pic>
      <p:cxnSp>
        <p:nvCxnSpPr>
          <p:cNvPr id="1065" name="Google Shape;1065;p48"/>
          <p:cNvCxnSpPr/>
          <p:nvPr/>
        </p:nvCxnSpPr>
        <p:spPr>
          <a:xfrm flipH="1">
            <a:off x="5975337" y="3422450"/>
            <a:ext cx="447300" cy="447300"/>
          </a:xfrm>
          <a:prstGeom prst="straightConnector1">
            <a:avLst/>
          </a:prstGeom>
          <a:noFill/>
          <a:ln cap="flat" cmpd="sng" w="19050">
            <a:solidFill>
              <a:schemeClr val="dk2"/>
            </a:solidFill>
            <a:prstDash val="solid"/>
            <a:round/>
            <a:headEnd len="med" w="med" type="none"/>
            <a:tailEnd len="med" w="med" type="triangle"/>
          </a:ln>
        </p:spPr>
      </p:cxnSp>
      <p:cxnSp>
        <p:nvCxnSpPr>
          <p:cNvPr id="1066" name="Google Shape;1066;p48"/>
          <p:cNvCxnSpPr/>
          <p:nvPr/>
        </p:nvCxnSpPr>
        <p:spPr>
          <a:xfrm flipH="1">
            <a:off x="4329337" y="3361175"/>
            <a:ext cx="1575900" cy="544200"/>
          </a:xfrm>
          <a:prstGeom prst="straightConnector1">
            <a:avLst/>
          </a:prstGeom>
          <a:noFill/>
          <a:ln cap="flat" cmpd="sng" w="19050">
            <a:solidFill>
              <a:schemeClr val="dk2"/>
            </a:solidFill>
            <a:prstDash val="solid"/>
            <a:round/>
            <a:headEnd len="med" w="med" type="none"/>
            <a:tailEnd len="med" w="med" type="triangle"/>
          </a:ln>
        </p:spPr>
      </p:cxnSp>
      <p:sp>
        <p:nvSpPr>
          <p:cNvPr id="1067" name="Google Shape;1067;p48"/>
          <p:cNvSpPr txBox="1"/>
          <p:nvPr>
            <p:ph idx="1" type="body"/>
          </p:nvPr>
        </p:nvSpPr>
        <p:spPr>
          <a:xfrm>
            <a:off x="243000" y="556500"/>
            <a:ext cx="4435500" cy="27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Changing size to 2 yields a correct AList.</a:t>
            </a:r>
            <a:endParaRPr/>
          </a:p>
          <a:p>
            <a:pPr indent="-355600" lvl="0" marL="457200" rtl="0" algn="l">
              <a:spcBef>
                <a:spcPts val="600"/>
              </a:spcBef>
              <a:spcAft>
                <a:spcPts val="0"/>
              </a:spcAft>
              <a:buSzPts val="2000"/>
              <a:buChar char="●"/>
            </a:pPr>
            <a:r>
              <a:rPr lang="en"/>
              <a:t>But memory is wasted storing a reference to the red sign image.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By nulling out items[2], Java is free to destroy the unneeded image from memory, which could be potentially megabytes in size.</a:t>
            </a:r>
            <a:endParaRPr/>
          </a:p>
        </p:txBody>
      </p:sp>
      <p:pic>
        <p:nvPicPr>
          <p:cNvPr id="1068" name="Google Shape;1068;p48"/>
          <p:cNvPicPr preferRelativeResize="0"/>
          <p:nvPr/>
        </p:nvPicPr>
        <p:blipFill>
          <a:blip r:embed="rId5">
            <a:alphaModFix/>
          </a:blip>
          <a:stretch>
            <a:fillRect/>
          </a:stretch>
        </p:blipFill>
        <p:spPr>
          <a:xfrm>
            <a:off x="6857950" y="3871975"/>
            <a:ext cx="1690850" cy="111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068"/>
                                        </p:tgtEl>
                                        <p:attrNameLst>
                                          <p:attrName>ppt_w</p:attrName>
                                        </p:attrNameLst>
                                      </p:cBhvr>
                                      <p:tavLst>
                                        <p:tav fmla="" tm="0">
                                          <p:val>
                                            <p:strVal val="#ppt_w"/>
                                          </p:val>
                                        </p:tav>
                                        <p:tav fmla="" tm="100000">
                                          <p:val>
                                            <p:strVal val="0"/>
                                          </p:val>
                                        </p:tav>
                                      </p:tavLst>
                                    </p:anim>
                                    <p:anim calcmode="lin" valueType="num">
                                      <p:cBhvr additive="base">
                                        <p:cTn dur="1000"/>
                                        <p:tgtEl>
                                          <p:spTgt spid="1068"/>
                                        </p:tgtEl>
                                        <p:attrNameLst>
                                          <p:attrName>ppt_h</p:attrName>
                                        </p:attrNameLst>
                                      </p:cBhvr>
                                      <p:tavLst>
                                        <p:tav fmla="" tm="0">
                                          <p:val>
                                            <p:strVal val="#ppt_h"/>
                                          </p:val>
                                        </p:tav>
                                        <p:tav fmla="" tm="100000">
                                          <p:val>
                                            <p:strVal val="0"/>
                                          </p:val>
                                        </p:tav>
                                      </p:tavLst>
                                    </p:anim>
                                    <p:set>
                                      <p:cBhvr>
                                        <p:cTn dur="1" fill="hold">
                                          <p:stCondLst>
                                            <p:cond delay="1000"/>
                                          </p:stCondLst>
                                        </p:cTn>
                                        <p:tgtEl>
                                          <p:spTgt spid="10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Loitering Example</a:t>
            </a:r>
            <a:endParaRPr/>
          </a:p>
        </p:txBody>
      </p:sp>
      <p:sp>
        <p:nvSpPr>
          <p:cNvPr id="1074" name="Google Shape;1074;p49"/>
          <p:cNvSpPr/>
          <p:nvPr/>
        </p:nvSpPr>
        <p:spPr>
          <a:xfrm>
            <a:off x="5660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75" name="Google Shape;1075;p49"/>
          <p:cNvSpPr/>
          <p:nvPr/>
        </p:nvSpPr>
        <p:spPr>
          <a:xfrm>
            <a:off x="61631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76" name="Google Shape;1076;p49"/>
          <p:cNvSpPr/>
          <p:nvPr/>
        </p:nvSpPr>
        <p:spPr>
          <a:xfrm>
            <a:off x="6665675" y="3182100"/>
            <a:ext cx="5442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77" name="Google Shape;1077;p49"/>
          <p:cNvSpPr/>
          <p:nvPr/>
        </p:nvSpPr>
        <p:spPr>
          <a:xfrm>
            <a:off x="7217675" y="318210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78" name="Google Shape;1078;p49"/>
          <p:cNvSpPr txBox="1"/>
          <p:nvPr/>
        </p:nvSpPr>
        <p:spPr>
          <a:xfrm>
            <a:off x="5768153" y="3474425"/>
            <a:ext cx="18303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a:t>
            </a:r>
            <a:endParaRPr>
              <a:latin typeface="Consolas"/>
              <a:ea typeface="Consolas"/>
              <a:cs typeface="Consolas"/>
              <a:sym typeface="Consolas"/>
            </a:endParaRPr>
          </a:p>
        </p:txBody>
      </p:sp>
      <p:pic>
        <p:nvPicPr>
          <p:cNvPr id="1079" name="Google Shape;1079;p49"/>
          <p:cNvPicPr preferRelativeResize="0"/>
          <p:nvPr/>
        </p:nvPicPr>
        <p:blipFill>
          <a:blip r:embed="rId3">
            <a:alphaModFix/>
          </a:blip>
          <a:stretch>
            <a:fillRect/>
          </a:stretch>
        </p:blipFill>
        <p:spPr>
          <a:xfrm>
            <a:off x="4925500" y="4069343"/>
            <a:ext cx="1593250" cy="816550"/>
          </a:xfrm>
          <a:prstGeom prst="rect">
            <a:avLst/>
          </a:prstGeom>
          <a:noFill/>
          <a:ln>
            <a:noFill/>
          </a:ln>
        </p:spPr>
      </p:pic>
      <p:sp>
        <p:nvSpPr>
          <p:cNvPr id="1080" name="Google Shape;1080;p49"/>
          <p:cNvSpPr/>
          <p:nvPr/>
        </p:nvSpPr>
        <p:spPr>
          <a:xfrm>
            <a:off x="5429750" y="2293500"/>
            <a:ext cx="1974300" cy="759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9"/>
          <p:cNvSpPr txBox="1"/>
          <p:nvPr/>
        </p:nvSpPr>
        <p:spPr>
          <a:xfrm>
            <a:off x="6403996"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082" name="Google Shape;1082;p49"/>
          <p:cNvSpPr/>
          <p:nvPr/>
        </p:nvSpPr>
        <p:spPr>
          <a:xfrm>
            <a:off x="6485450" y="2535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3" name="Google Shape;1083;p49"/>
          <p:cNvSpPr/>
          <p:nvPr/>
        </p:nvSpPr>
        <p:spPr>
          <a:xfrm>
            <a:off x="5570828" y="25444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84" name="Google Shape;1084;p49"/>
          <p:cNvSpPr txBox="1"/>
          <p:nvPr/>
        </p:nvSpPr>
        <p:spPr>
          <a:xfrm>
            <a:off x="5574207"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085" name="Google Shape;1085;p49"/>
          <p:cNvCxnSpPr>
            <a:stCxn id="1082" idx="3"/>
          </p:cNvCxnSpPr>
          <p:nvPr/>
        </p:nvCxnSpPr>
        <p:spPr>
          <a:xfrm rot="10800000">
            <a:off x="6776450" y="27137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086" name="Google Shape;1086;p49"/>
          <p:cNvCxnSpPr>
            <a:stCxn id="1082" idx="3"/>
            <a:endCxn id="1077" idx="3"/>
          </p:cNvCxnSpPr>
          <p:nvPr/>
        </p:nvCxnSpPr>
        <p:spPr>
          <a:xfrm>
            <a:off x="6987950" y="2722762"/>
            <a:ext cx="798600" cy="646800"/>
          </a:xfrm>
          <a:prstGeom prst="curvedConnector3">
            <a:avLst>
              <a:gd fmla="val 129808" name="adj1"/>
            </a:avLst>
          </a:prstGeom>
          <a:noFill/>
          <a:ln cap="flat" cmpd="sng" w="19050">
            <a:solidFill>
              <a:schemeClr val="dk2"/>
            </a:solidFill>
            <a:prstDash val="solid"/>
            <a:round/>
            <a:headEnd len="med" w="med" type="none"/>
            <a:tailEnd len="med" w="med" type="triangle"/>
          </a:ln>
        </p:spPr>
      </p:cxnSp>
      <p:pic>
        <p:nvPicPr>
          <p:cNvPr id="1087" name="Google Shape;1087;p49"/>
          <p:cNvPicPr preferRelativeResize="0"/>
          <p:nvPr/>
        </p:nvPicPr>
        <p:blipFill>
          <a:blip r:embed="rId4">
            <a:alphaModFix/>
          </a:blip>
          <a:stretch>
            <a:fillRect/>
          </a:stretch>
        </p:blipFill>
        <p:spPr>
          <a:xfrm>
            <a:off x="2741875" y="3951588"/>
            <a:ext cx="1785822" cy="959900"/>
          </a:xfrm>
          <a:prstGeom prst="rect">
            <a:avLst/>
          </a:prstGeom>
          <a:noFill/>
          <a:ln>
            <a:noFill/>
          </a:ln>
        </p:spPr>
      </p:pic>
      <p:cxnSp>
        <p:nvCxnSpPr>
          <p:cNvPr id="1088" name="Google Shape;1088;p49"/>
          <p:cNvCxnSpPr/>
          <p:nvPr/>
        </p:nvCxnSpPr>
        <p:spPr>
          <a:xfrm flipH="1">
            <a:off x="5975337" y="3422450"/>
            <a:ext cx="447300" cy="447300"/>
          </a:xfrm>
          <a:prstGeom prst="straightConnector1">
            <a:avLst/>
          </a:prstGeom>
          <a:noFill/>
          <a:ln cap="flat" cmpd="sng" w="19050">
            <a:solidFill>
              <a:schemeClr val="dk2"/>
            </a:solidFill>
            <a:prstDash val="solid"/>
            <a:round/>
            <a:headEnd len="med" w="med" type="none"/>
            <a:tailEnd len="med" w="med" type="triangle"/>
          </a:ln>
        </p:spPr>
      </p:cxnSp>
      <p:cxnSp>
        <p:nvCxnSpPr>
          <p:cNvPr id="1089" name="Google Shape;1089;p49"/>
          <p:cNvCxnSpPr/>
          <p:nvPr/>
        </p:nvCxnSpPr>
        <p:spPr>
          <a:xfrm flipH="1">
            <a:off x="4329337" y="3361175"/>
            <a:ext cx="1575900" cy="544200"/>
          </a:xfrm>
          <a:prstGeom prst="straightConnector1">
            <a:avLst/>
          </a:prstGeom>
          <a:noFill/>
          <a:ln cap="flat" cmpd="sng" w="19050">
            <a:solidFill>
              <a:schemeClr val="dk2"/>
            </a:solidFill>
            <a:prstDash val="solid"/>
            <a:round/>
            <a:headEnd len="med" w="med" type="none"/>
            <a:tailEnd len="med" w="med" type="triangle"/>
          </a:ln>
        </p:spPr>
      </p:cxnSp>
      <p:sp>
        <p:nvSpPr>
          <p:cNvPr id="1090" name="Google Shape;1090;p49"/>
          <p:cNvSpPr txBox="1"/>
          <p:nvPr>
            <p:ph idx="1" type="body"/>
          </p:nvPr>
        </p:nvSpPr>
        <p:spPr>
          <a:xfrm>
            <a:off x="243000" y="556500"/>
            <a:ext cx="4435500" cy="27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Changing size to 2 yields a correct AList.</a:t>
            </a:r>
            <a:endParaRPr/>
          </a:p>
          <a:p>
            <a:pPr indent="-355600" lvl="0" marL="457200" rtl="0" algn="l">
              <a:spcBef>
                <a:spcPts val="600"/>
              </a:spcBef>
              <a:spcAft>
                <a:spcPts val="0"/>
              </a:spcAft>
              <a:buSzPts val="2000"/>
              <a:buChar char="●"/>
            </a:pPr>
            <a:r>
              <a:rPr lang="en"/>
              <a:t>But memory is wasted storing a reference to the red sign image.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By nulling out items[2], Java is free to destroy the unneeded image from memory, </a:t>
            </a:r>
            <a:r>
              <a:rPr lang="en"/>
              <a:t>which could be potentially megabytes in size.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94" name="Shape 1094"/>
        <p:cNvGrpSpPr/>
        <p:nvPr/>
      </p:nvGrpSpPr>
      <p:grpSpPr>
        <a:xfrm>
          <a:off x="0" y="0"/>
          <a:ext cx="0" cy="0"/>
          <a:chOff x="0" y="0"/>
          <a:chExt cx="0" cy="0"/>
        </a:xfrm>
      </p:grpSpPr>
      <p:sp>
        <p:nvSpPr>
          <p:cNvPr id="1095" name="Google Shape;1095;p50"/>
          <p:cNvSpPr txBox="1"/>
          <p:nvPr>
            <p:ph type="title"/>
          </p:nvPr>
        </p:nvSpPr>
        <p:spPr>
          <a:xfrm>
            <a:off x="928950" y="2250275"/>
            <a:ext cx="7286100" cy="9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Obscurantism in Java</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9" name="Shape 1099"/>
        <p:cNvGrpSpPr/>
        <p:nvPr/>
      </p:nvGrpSpPr>
      <p:grpSpPr>
        <a:xfrm>
          <a:off x="0" y="0"/>
          <a:ext cx="0" cy="0"/>
          <a:chOff x="0" y="0"/>
          <a:chExt cx="0" cy="0"/>
        </a:xfrm>
      </p:grpSpPr>
      <p:sp>
        <p:nvSpPr>
          <p:cNvPr id="1100" name="Google Shape;1100;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last thought: </a:t>
            </a:r>
            <a:r>
              <a:rPr lang="en"/>
              <a:t>Obscurantism in Java</a:t>
            </a:r>
            <a:endParaRPr/>
          </a:p>
        </p:txBody>
      </p:sp>
      <p:sp>
        <p:nvSpPr>
          <p:cNvPr id="1101" name="Google Shape;1101;p51"/>
          <p:cNvSpPr txBox="1"/>
          <p:nvPr/>
        </p:nvSpPr>
        <p:spPr>
          <a:xfrm>
            <a:off x="148650" y="1722641"/>
            <a:ext cx="808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E0712"/>
                </a:solidFill>
                <a:latin typeface="Calibri"/>
                <a:ea typeface="Calibri"/>
                <a:cs typeface="Calibri"/>
                <a:sym typeface="Calibri"/>
              </a:rPr>
              <a:t>User’s mental model</a:t>
            </a:r>
            <a:r>
              <a:rPr lang="en" sz="2000">
                <a:latin typeface="Calibri"/>
                <a:ea typeface="Calibri"/>
                <a:cs typeface="Calibri"/>
                <a:sym typeface="Calibri"/>
              </a:rPr>
              <a:t>:</a:t>
            </a:r>
            <a:r>
              <a:rPr lang="en" sz="2000"/>
              <a:t> </a:t>
            </a:r>
            <a:r>
              <a:rPr lang="en" sz="2000">
                <a:latin typeface="Consolas"/>
                <a:ea typeface="Consolas"/>
                <a:cs typeface="Consolas"/>
                <a:sym typeface="Consolas"/>
              </a:rPr>
              <a:t>{5, 3, 1, 7, 22, -1} → </a:t>
            </a:r>
            <a:r>
              <a:rPr lang="en" sz="2000">
                <a:solidFill>
                  <a:schemeClr val="dk1"/>
                </a:solidFill>
                <a:latin typeface="Consolas"/>
                <a:ea typeface="Consolas"/>
                <a:cs typeface="Consolas"/>
                <a:sym typeface="Consolas"/>
              </a:rPr>
              <a:t>{5, 3, 1, 7, 22}</a:t>
            </a:r>
            <a:r>
              <a:rPr lang="en" sz="2000">
                <a:latin typeface="Consolas"/>
                <a:ea typeface="Consolas"/>
                <a:cs typeface="Consolas"/>
                <a:sym typeface="Consolas"/>
              </a:rPr>
              <a:t> </a:t>
            </a:r>
            <a:endParaRPr sz="2000">
              <a:latin typeface="Consolas"/>
              <a:ea typeface="Consolas"/>
              <a:cs typeface="Consolas"/>
              <a:sym typeface="Consolas"/>
            </a:endParaRPr>
          </a:p>
        </p:txBody>
      </p:sp>
      <p:grpSp>
        <p:nvGrpSpPr>
          <p:cNvPr id="1102" name="Google Shape;1102;p51"/>
          <p:cNvGrpSpPr/>
          <p:nvPr/>
        </p:nvGrpSpPr>
        <p:grpSpPr>
          <a:xfrm>
            <a:off x="193495" y="2340566"/>
            <a:ext cx="6614360" cy="2695223"/>
            <a:chOff x="193495" y="1939000"/>
            <a:chExt cx="6614360" cy="2695223"/>
          </a:xfrm>
        </p:grpSpPr>
        <p:sp>
          <p:nvSpPr>
            <p:cNvPr id="1103" name="Google Shape;1103;p51"/>
            <p:cNvSpPr/>
            <p:nvPr/>
          </p:nvSpPr>
          <p:spPr>
            <a:xfrm>
              <a:off x="51931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04" name="Google Shape;1104;p51"/>
            <p:cNvSpPr/>
            <p:nvPr/>
          </p:nvSpPr>
          <p:spPr>
            <a:xfrm>
              <a:off x="56956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05" name="Google Shape;1105;p51"/>
            <p:cNvSpPr/>
            <p:nvPr/>
          </p:nvSpPr>
          <p:spPr>
            <a:xfrm>
              <a:off x="61981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06" name="Google Shape;1106;p51"/>
            <p:cNvSpPr/>
            <p:nvPr/>
          </p:nvSpPr>
          <p:spPr>
            <a:xfrm>
              <a:off x="4697816"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1107" name="Google Shape;1107;p51"/>
            <p:cNvSpPr/>
            <p:nvPr/>
          </p:nvSpPr>
          <p:spPr>
            <a:xfrm>
              <a:off x="890600" y="24875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8" name="Google Shape;1108;p51"/>
            <p:cNvCxnSpPr/>
            <p:nvPr/>
          </p:nvCxnSpPr>
          <p:spPr>
            <a:xfrm rot="10800000">
              <a:off x="442636" y="26331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09" name="Google Shape;1109;p51"/>
            <p:cNvCxnSpPr/>
            <p:nvPr/>
          </p:nvCxnSpPr>
          <p:spPr>
            <a:xfrm rot="10800000">
              <a:off x="442636" y="28803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10" name="Google Shape;1110;p51"/>
            <p:cNvCxnSpPr/>
            <p:nvPr/>
          </p:nvCxnSpPr>
          <p:spPr>
            <a:xfrm rot="10800000">
              <a:off x="442636" y="32666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11" name="Google Shape;1111;p51"/>
            <p:cNvCxnSpPr/>
            <p:nvPr/>
          </p:nvCxnSpPr>
          <p:spPr>
            <a:xfrm rot="10800000">
              <a:off x="442636" y="30735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1112" name="Google Shape;1112;p51"/>
            <p:cNvGrpSpPr/>
            <p:nvPr/>
          </p:nvGrpSpPr>
          <p:grpSpPr>
            <a:xfrm>
              <a:off x="831477" y="2430989"/>
              <a:ext cx="1582372" cy="961571"/>
              <a:chOff x="1114701" y="3234112"/>
              <a:chExt cx="1582372" cy="961571"/>
            </a:xfrm>
          </p:grpSpPr>
          <p:sp>
            <p:nvSpPr>
              <p:cNvPr id="1113" name="Google Shape;1113;p5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1114" name="Google Shape;1114;p5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1115" name="Google Shape;1115;p5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1116" name="Google Shape;1116;p5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sp>
          <p:nvSpPr>
            <p:cNvPr id="1117" name="Google Shape;1117;p51"/>
            <p:cNvSpPr txBox="1"/>
            <p:nvPr/>
          </p:nvSpPr>
          <p:spPr>
            <a:xfrm>
              <a:off x="3526621" y="25717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118" name="Google Shape;1118;p51"/>
            <p:cNvSpPr/>
            <p:nvPr/>
          </p:nvSpPr>
          <p:spPr>
            <a:xfrm>
              <a:off x="3608075" y="28771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9" name="Google Shape;1119;p51"/>
            <p:cNvSpPr/>
            <p:nvPr/>
          </p:nvSpPr>
          <p:spPr>
            <a:xfrm>
              <a:off x="6748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20" name="Google Shape;1120;p51"/>
            <p:cNvSpPr/>
            <p:nvPr/>
          </p:nvSpPr>
          <p:spPr>
            <a:xfrm>
              <a:off x="11773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121" name="Google Shape;1121;p51"/>
            <p:cNvSpPr/>
            <p:nvPr/>
          </p:nvSpPr>
          <p:spPr>
            <a:xfrm>
              <a:off x="16798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122" name="Google Shape;1122;p51"/>
            <p:cNvSpPr/>
            <p:nvPr/>
          </p:nvSpPr>
          <p:spPr>
            <a:xfrm>
              <a:off x="21823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1123" name="Google Shape;1123;p51"/>
            <p:cNvSpPr/>
            <p:nvPr/>
          </p:nvSpPr>
          <p:spPr>
            <a:xfrm>
              <a:off x="2684875" y="4123477"/>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1124" name="Google Shape;1124;p51"/>
            <p:cNvSpPr/>
            <p:nvPr/>
          </p:nvSpPr>
          <p:spPr>
            <a:xfrm>
              <a:off x="31873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125" name="Google Shape;1125;p51"/>
            <p:cNvSpPr/>
            <p:nvPr/>
          </p:nvSpPr>
          <p:spPr>
            <a:xfrm>
              <a:off x="36898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26" name="Google Shape;1126;p51"/>
            <p:cNvSpPr/>
            <p:nvPr/>
          </p:nvSpPr>
          <p:spPr>
            <a:xfrm>
              <a:off x="41923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27" name="Google Shape;1127;p51"/>
            <p:cNvSpPr/>
            <p:nvPr/>
          </p:nvSpPr>
          <p:spPr>
            <a:xfrm>
              <a:off x="2759713" y="28861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28" name="Google Shape;1128;p51"/>
            <p:cNvSpPr txBox="1"/>
            <p:nvPr/>
          </p:nvSpPr>
          <p:spPr>
            <a:xfrm>
              <a:off x="2730450" y="25717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29" name="Google Shape;1129;p51"/>
            <p:cNvCxnSpPr>
              <a:stCxn id="1118" idx="3"/>
            </p:cNvCxnSpPr>
            <p:nvPr/>
          </p:nvCxnSpPr>
          <p:spPr>
            <a:xfrm rot="10800000">
              <a:off x="3899075" y="3055488"/>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130" name="Google Shape;1130;p51"/>
            <p:cNvCxnSpPr>
              <a:stCxn id="1118" idx="3"/>
              <a:endCxn id="1122" idx="0"/>
            </p:cNvCxnSpPr>
            <p:nvPr/>
          </p:nvCxnSpPr>
          <p:spPr>
            <a:xfrm flipH="1">
              <a:off x="2433575" y="3064488"/>
              <a:ext cx="1677000" cy="1056600"/>
            </a:xfrm>
            <a:prstGeom prst="curvedConnector4">
              <a:avLst>
                <a:gd fmla="val -14199" name="adj1"/>
                <a:gd fmla="val 58866" name="adj2"/>
              </a:avLst>
            </a:prstGeom>
            <a:noFill/>
            <a:ln cap="flat" cmpd="sng" w="19050">
              <a:solidFill>
                <a:schemeClr val="dk2"/>
              </a:solidFill>
              <a:prstDash val="solid"/>
              <a:round/>
              <a:headEnd len="med" w="med" type="none"/>
              <a:tailEnd len="med" w="med" type="triangle"/>
            </a:ln>
          </p:spPr>
        </p:cxnSp>
        <p:sp>
          <p:nvSpPr>
            <p:cNvPr id="1131" name="Google Shape;1131;p51"/>
            <p:cNvSpPr txBox="1"/>
            <p:nvPr/>
          </p:nvSpPr>
          <p:spPr>
            <a:xfrm>
              <a:off x="782355" y="4413423"/>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1132" name="Google Shape;1132;p51"/>
            <p:cNvSpPr txBox="1"/>
            <p:nvPr/>
          </p:nvSpPr>
          <p:spPr>
            <a:xfrm>
              <a:off x="193495" y="1939000"/>
              <a:ext cx="5308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E0712"/>
                  </a:solidFill>
                  <a:latin typeface="Calibri"/>
                  <a:ea typeface="Calibri"/>
                  <a:cs typeface="Calibri"/>
                  <a:sym typeface="Calibri"/>
                </a:rPr>
                <a:t>Actual truth</a:t>
              </a:r>
              <a:r>
                <a:rPr lang="en" sz="2000">
                  <a:latin typeface="Calibri"/>
                  <a:ea typeface="Calibri"/>
                  <a:cs typeface="Calibri"/>
                  <a:sym typeface="Calibri"/>
                </a:rPr>
                <a:t>:</a:t>
              </a:r>
              <a:endParaRPr sz="2000">
                <a:latin typeface="Consolas"/>
                <a:ea typeface="Consolas"/>
                <a:cs typeface="Consolas"/>
                <a:sym typeface="Consolas"/>
              </a:endParaRPr>
            </a:p>
          </p:txBody>
        </p:sp>
      </p:grpSp>
      <p:pic>
        <p:nvPicPr>
          <p:cNvPr id="1133" name="Google Shape;1133;p51"/>
          <p:cNvPicPr preferRelativeResize="0"/>
          <p:nvPr/>
        </p:nvPicPr>
        <p:blipFill>
          <a:blip r:embed="rId3">
            <a:alphaModFix/>
          </a:blip>
          <a:stretch>
            <a:fillRect/>
          </a:stretch>
        </p:blipFill>
        <p:spPr>
          <a:xfrm>
            <a:off x="5090200" y="2200024"/>
            <a:ext cx="3644251" cy="2056939"/>
          </a:xfrm>
          <a:prstGeom prst="rect">
            <a:avLst/>
          </a:prstGeom>
          <a:noFill/>
          <a:ln>
            <a:noFill/>
          </a:ln>
        </p:spPr>
      </p:pic>
      <p:sp>
        <p:nvSpPr>
          <p:cNvPr id="1134" name="Google Shape;1134;p51"/>
          <p:cNvSpPr txBox="1"/>
          <p:nvPr>
            <p:ph idx="1" type="body"/>
          </p:nvPr>
        </p:nvSpPr>
        <p:spPr>
          <a:xfrm>
            <a:off x="143925" y="556500"/>
            <a:ext cx="8443800" cy="129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talk of “layers of abstraction” often in computer science.</a:t>
            </a:r>
            <a:endParaRPr/>
          </a:p>
          <a:p>
            <a:pPr indent="-355600" lvl="0" marL="457200" rtl="0" algn="l">
              <a:spcBef>
                <a:spcPts val="600"/>
              </a:spcBef>
              <a:spcAft>
                <a:spcPts val="0"/>
              </a:spcAft>
              <a:buSzPts val="2000"/>
              <a:buChar char="●"/>
            </a:pPr>
            <a:r>
              <a:rPr lang="en"/>
              <a:t>Related concept: obscurantism. The user of a class does not and should not know how it works.</a:t>
            </a:r>
            <a:endParaRPr/>
          </a:p>
        </p:txBody>
      </p:sp>
      <p:pic>
        <p:nvPicPr>
          <p:cNvPr id="1135" name="Google Shape;1135;p51"/>
          <p:cNvPicPr preferRelativeResize="0"/>
          <p:nvPr/>
        </p:nvPicPr>
        <p:blipFill>
          <a:blip r:embed="rId4">
            <a:alphaModFix/>
          </a:blip>
          <a:stretch>
            <a:fillRect/>
          </a:stretch>
        </p:blipFill>
        <p:spPr>
          <a:xfrm>
            <a:off x="7374665" y="4144737"/>
            <a:ext cx="1613000" cy="913375"/>
          </a:xfrm>
          <a:prstGeom prst="rect">
            <a:avLst/>
          </a:prstGeom>
          <a:noFill/>
          <a:ln>
            <a:noFill/>
          </a:ln>
        </p:spPr>
      </p:pic>
      <p:cxnSp>
        <p:nvCxnSpPr>
          <p:cNvPr id="1136" name="Google Shape;1136;p51"/>
          <p:cNvCxnSpPr/>
          <p:nvPr/>
        </p:nvCxnSpPr>
        <p:spPr>
          <a:xfrm>
            <a:off x="8521176" y="4202440"/>
            <a:ext cx="0" cy="193500"/>
          </a:xfrm>
          <a:prstGeom prst="straightConnector1">
            <a:avLst/>
          </a:prstGeom>
          <a:noFill/>
          <a:ln cap="flat" cmpd="sng" w="9525">
            <a:solidFill>
              <a:srgbClr val="0000FF"/>
            </a:solidFill>
            <a:prstDash val="solid"/>
            <a:round/>
            <a:headEnd len="med" w="med" type="none"/>
            <a:tailEnd len="med" w="med" type="triangle"/>
          </a:ln>
        </p:spPr>
      </p:cxnSp>
      <p:cxnSp>
        <p:nvCxnSpPr>
          <p:cNvPr id="1137" name="Google Shape;1137;p51"/>
          <p:cNvCxnSpPr/>
          <p:nvPr/>
        </p:nvCxnSpPr>
        <p:spPr>
          <a:xfrm>
            <a:off x="8138546" y="4261102"/>
            <a:ext cx="149700" cy="149700"/>
          </a:xfrm>
          <a:prstGeom prst="straightConnector1">
            <a:avLst/>
          </a:prstGeom>
          <a:noFill/>
          <a:ln cap="flat" cmpd="sng" w="9525">
            <a:solidFill>
              <a:srgbClr val="0000FF"/>
            </a:solidFill>
            <a:prstDash val="solid"/>
            <a:round/>
            <a:headEnd len="med" w="med" type="none"/>
            <a:tailEnd len="med" w="med" type="triangle"/>
          </a:ln>
        </p:spPr>
      </p:cxnSp>
      <p:cxnSp>
        <p:nvCxnSpPr>
          <p:cNvPr id="1138" name="Google Shape;1138;p51"/>
          <p:cNvCxnSpPr/>
          <p:nvPr/>
        </p:nvCxnSpPr>
        <p:spPr>
          <a:xfrm flipH="1">
            <a:off x="8718139" y="4257152"/>
            <a:ext cx="168600" cy="1686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2" name="Shape 1142"/>
        <p:cNvGrpSpPr/>
        <p:nvPr/>
      </p:nvGrpSpPr>
      <p:grpSpPr>
        <a:xfrm>
          <a:off x="0" y="0"/>
          <a:ext cx="0" cy="0"/>
          <a:chOff x="0" y="0"/>
          <a:chExt cx="0" cy="0"/>
        </a:xfrm>
      </p:grpSpPr>
      <p:sp>
        <p:nvSpPr>
          <p:cNvPr id="1143" name="Google Shape;1143;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last thought: Obscurantism in Java</a:t>
            </a:r>
            <a:endParaRPr/>
          </a:p>
        </p:txBody>
      </p:sp>
      <p:sp>
        <p:nvSpPr>
          <p:cNvPr id="1144" name="Google Shape;1144;p52"/>
          <p:cNvSpPr txBox="1"/>
          <p:nvPr>
            <p:ph idx="1" type="body"/>
          </p:nvPr>
        </p:nvSpPr>
        <p:spPr>
          <a:xfrm>
            <a:off x="143925" y="556500"/>
            <a:ext cx="8677500" cy="378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talk of “layers of abstraction” often in computer science.</a:t>
            </a:r>
            <a:endParaRPr/>
          </a:p>
          <a:p>
            <a:pPr indent="-355600" lvl="0" marL="457200" rtl="0" algn="l">
              <a:spcBef>
                <a:spcPts val="600"/>
              </a:spcBef>
              <a:spcAft>
                <a:spcPts val="0"/>
              </a:spcAft>
              <a:buSzPts val="2000"/>
              <a:buChar char="●"/>
            </a:pPr>
            <a:r>
              <a:rPr lang="en"/>
              <a:t>Related concept: obscurantism. The user of a class does not and should not know how it works.</a:t>
            </a:r>
            <a:endParaRPr/>
          </a:p>
          <a:p>
            <a:pPr indent="-355600" lvl="1" marL="914400" rtl="0" algn="l">
              <a:spcBef>
                <a:spcPts val="0"/>
              </a:spcBef>
              <a:spcAft>
                <a:spcPts val="0"/>
              </a:spcAft>
              <a:buSzPts val="2000"/>
              <a:buChar char="○"/>
            </a:pPr>
            <a:r>
              <a:rPr lang="en"/>
              <a:t>The Java language allows you to enforce this with ideas like </a:t>
            </a:r>
            <a:r>
              <a:rPr b="1" lang="en">
                <a:latin typeface="Consolas"/>
                <a:ea typeface="Consolas"/>
                <a:cs typeface="Consolas"/>
                <a:sym typeface="Consolas"/>
              </a:rPr>
              <a:t>private</a:t>
            </a:r>
            <a:r>
              <a:rPr lang="en"/>
              <a:t>!</a:t>
            </a:r>
            <a:endParaRPr/>
          </a:p>
          <a:p>
            <a:pPr indent="-355600" lvl="0" marL="457200" rtl="0" algn="l">
              <a:spcBef>
                <a:spcPts val="0"/>
              </a:spcBef>
              <a:spcAft>
                <a:spcPts val="0"/>
              </a:spcAft>
              <a:buSzPts val="2000"/>
              <a:buChar char="●"/>
            </a:pPr>
            <a:r>
              <a:rPr lang="en"/>
              <a:t>A good programmer obscures details from themselves, even </a:t>
            </a:r>
            <a:r>
              <a:rPr lang="en" u="sng"/>
              <a:t>within a class</a:t>
            </a:r>
            <a:r>
              <a:rPr lang="en"/>
              <a:t>.</a:t>
            </a:r>
            <a:endParaRPr/>
          </a:p>
          <a:p>
            <a:pPr indent="-355600" lvl="1" marL="914400" rtl="0" algn="l">
              <a:spcBef>
                <a:spcPts val="0"/>
              </a:spcBef>
              <a:spcAft>
                <a:spcPts val="0"/>
              </a:spcAft>
              <a:buSzPts val="2000"/>
              <a:buChar char="○"/>
            </a:pPr>
            <a:r>
              <a:rPr lang="en"/>
              <a:t>Example: </a:t>
            </a:r>
            <a:r>
              <a:rPr lang="en">
                <a:latin typeface="Consolas"/>
                <a:ea typeface="Consolas"/>
                <a:cs typeface="Consolas"/>
                <a:sym typeface="Consolas"/>
              </a:rPr>
              <a:t>addFirst</a:t>
            </a:r>
            <a:r>
              <a:rPr lang="en"/>
              <a:t> and </a:t>
            </a:r>
            <a:r>
              <a:rPr lang="en">
                <a:latin typeface="Consolas"/>
                <a:ea typeface="Consolas"/>
                <a:cs typeface="Consolas"/>
                <a:sym typeface="Consolas"/>
              </a:rPr>
              <a:t>resize</a:t>
            </a:r>
            <a:r>
              <a:rPr lang="en"/>
              <a:t> should be written totally independently. You should not be thinking about the details of one method while writing the other. Simply trust that the other works.</a:t>
            </a:r>
            <a:endParaRPr/>
          </a:p>
          <a:p>
            <a:pPr indent="-355600" lvl="1" marL="914400" rtl="0" algn="l">
              <a:spcBef>
                <a:spcPts val="0"/>
              </a:spcBef>
              <a:spcAft>
                <a:spcPts val="0"/>
              </a:spcAft>
              <a:buSzPts val="2000"/>
              <a:buChar char="○"/>
            </a:pPr>
            <a:r>
              <a:rPr lang="en"/>
              <a:t>Breaking programming tasks down into small pieces (especially functions) helps with this greatly!</a:t>
            </a:r>
            <a:endParaRPr/>
          </a:p>
          <a:p>
            <a:pPr indent="-355600" lvl="1" marL="914400" rtl="0" algn="l">
              <a:spcBef>
                <a:spcPts val="0"/>
              </a:spcBef>
              <a:spcAft>
                <a:spcPts val="0"/>
              </a:spcAft>
              <a:buSzPts val="2000"/>
              <a:buChar char="○"/>
            </a:pPr>
            <a:r>
              <a:rPr lang="en"/>
              <a:t>Through judicious use of testing, we can build confidence in these small pieces, as we saw in lecture 3.</a:t>
            </a:r>
            <a:endParaRPr/>
          </a:p>
        </p:txBody>
      </p:sp>
      <p:pic>
        <p:nvPicPr>
          <p:cNvPr id="1145" name="Google Shape;1145;p52"/>
          <p:cNvPicPr preferRelativeResize="0"/>
          <p:nvPr/>
        </p:nvPicPr>
        <p:blipFill>
          <a:blip r:embed="rId3">
            <a:alphaModFix/>
          </a:blip>
          <a:stretch>
            <a:fillRect/>
          </a:stretch>
        </p:blipFill>
        <p:spPr>
          <a:xfrm>
            <a:off x="7374665" y="4144737"/>
            <a:ext cx="1613000" cy="913375"/>
          </a:xfrm>
          <a:prstGeom prst="rect">
            <a:avLst/>
          </a:prstGeom>
          <a:noFill/>
          <a:ln>
            <a:noFill/>
          </a:ln>
        </p:spPr>
      </p:pic>
      <p:cxnSp>
        <p:nvCxnSpPr>
          <p:cNvPr id="1146" name="Google Shape;1146;p52"/>
          <p:cNvCxnSpPr/>
          <p:nvPr/>
        </p:nvCxnSpPr>
        <p:spPr>
          <a:xfrm>
            <a:off x="8521176" y="4202440"/>
            <a:ext cx="0" cy="193500"/>
          </a:xfrm>
          <a:prstGeom prst="straightConnector1">
            <a:avLst/>
          </a:prstGeom>
          <a:noFill/>
          <a:ln cap="flat" cmpd="sng" w="9525">
            <a:solidFill>
              <a:srgbClr val="0000FF"/>
            </a:solidFill>
            <a:prstDash val="solid"/>
            <a:round/>
            <a:headEnd len="med" w="med" type="none"/>
            <a:tailEnd len="med" w="med" type="triangle"/>
          </a:ln>
        </p:spPr>
      </p:cxnSp>
      <p:cxnSp>
        <p:nvCxnSpPr>
          <p:cNvPr id="1147" name="Google Shape;1147;p52"/>
          <p:cNvCxnSpPr/>
          <p:nvPr/>
        </p:nvCxnSpPr>
        <p:spPr>
          <a:xfrm>
            <a:off x="8138546" y="4261102"/>
            <a:ext cx="149700" cy="149700"/>
          </a:xfrm>
          <a:prstGeom prst="straightConnector1">
            <a:avLst/>
          </a:prstGeom>
          <a:noFill/>
          <a:ln cap="flat" cmpd="sng" w="9525">
            <a:solidFill>
              <a:srgbClr val="0000FF"/>
            </a:solidFill>
            <a:prstDash val="solid"/>
            <a:round/>
            <a:headEnd len="med" w="med" type="none"/>
            <a:tailEnd len="med" w="med" type="triangle"/>
          </a:ln>
        </p:spPr>
      </p:cxnSp>
      <p:cxnSp>
        <p:nvCxnSpPr>
          <p:cNvPr id="1148" name="Google Shape;1148;p52"/>
          <p:cNvCxnSpPr/>
          <p:nvPr/>
        </p:nvCxnSpPr>
        <p:spPr>
          <a:xfrm flipH="1">
            <a:off x="8718139" y="4257152"/>
            <a:ext cx="168600" cy="1686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154" name="Google Shape;1154;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Hanging Containers: </a:t>
            </a:r>
            <a:r>
              <a:rPr lang="en" u="sng">
                <a:solidFill>
                  <a:schemeClr val="hlink"/>
                </a:solidFill>
                <a:hlinkClick r:id="rId3"/>
              </a:rPr>
              <a:t>http://www.portcalls.com/wp-content/uploads/2012/04/hanging_containers1.jpg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Loitering: </a:t>
            </a:r>
            <a:r>
              <a:rPr lang="en" u="sng">
                <a:solidFill>
                  <a:schemeClr val="hlink"/>
                </a:solidFill>
                <a:hlinkClick r:id="rId4"/>
              </a:rPr>
              <a:t>http://i.istockimg.com/file_thumbview_approve/19711163/6/stock-photo-19711163-red-loitering-prohibited-sign.jpg</a:t>
            </a:r>
            <a:endParaRPr/>
          </a:p>
          <a:p>
            <a:pPr indent="0" lvl="0" marL="0" rtl="0" algn="l">
              <a:spcBef>
                <a:spcPts val="600"/>
              </a:spcBef>
              <a:spcAft>
                <a:spcPts val="0"/>
              </a:spcAft>
              <a:buNone/>
            </a:pPr>
            <a:r>
              <a:rPr lang="en" u="sng">
                <a:solidFill>
                  <a:schemeClr val="hlink"/>
                </a:solidFill>
                <a:hlinkClick r:id="rId5"/>
              </a:rPr>
              <a:t>http://images.mysecuritysign.com/img/lg/K/No-Loitering-Sign-K-5418.gif</a:t>
            </a:r>
            <a:br>
              <a:rPr lang="en"/>
            </a:br>
            <a:r>
              <a:rPr lang="en" u="sng">
                <a:solidFill>
                  <a:schemeClr val="hlink"/>
                </a:solidFill>
                <a:hlinkClick r:id="rId6"/>
              </a:rPr>
              <a:t>http://3.bp.blogspot.com/-NV3y2NQDFy0/UAAXB5gINoI/AAAAAAAALi8/F_bM4-dmsm4/s1600/DVC00575.JPG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Red pill/blue pill: </a:t>
            </a:r>
            <a:r>
              <a:rPr lang="en" u="sng">
                <a:solidFill>
                  <a:schemeClr val="hlink"/>
                </a:solidFill>
                <a:hlinkClick r:id="rId7"/>
              </a:rPr>
              <a:t>https://en.wikipedia.org/wiki/Red_pill_and_blue_pill</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2"/>
          <p:cNvGrpSpPr/>
          <p:nvPr/>
        </p:nvGrpSpPr>
        <p:grpSpPr>
          <a:xfrm>
            <a:off x="1034637" y="4106589"/>
            <a:ext cx="1031828" cy="429276"/>
            <a:chOff x="809625" y="3638550"/>
            <a:chExt cx="1190525" cy="495300"/>
          </a:xfrm>
        </p:grpSpPr>
        <p:sp>
          <p:nvSpPr>
            <p:cNvPr id="54" name="Google Shape;54;p12"/>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5" name="Google Shape;55;p1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a:t>
            </a:r>
            <a:endParaRPr/>
          </a:p>
        </p:txBody>
      </p:sp>
      <p:sp>
        <p:nvSpPr>
          <p:cNvPr id="57" name="Google Shape;57;p12"/>
          <p:cNvSpPr txBox="1"/>
          <p:nvPr>
            <p:ph idx="1" type="body"/>
          </p:nvPr>
        </p:nvSpPr>
        <p:spPr>
          <a:xfrm>
            <a:off x="243000" y="556500"/>
            <a:ext cx="8443800" cy="21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Behold. The state of the art as we arrived at in last week’s lecture. Through various improvements, we made all of the following operations fast:</a:t>
            </a:r>
            <a:endParaRPr/>
          </a:p>
          <a:p>
            <a:pPr indent="-355600" lvl="0" marL="457200" rtl="0" algn="l">
              <a:spcBef>
                <a:spcPts val="600"/>
              </a:spcBef>
              <a:spcAft>
                <a:spcPts val="0"/>
              </a:spcAft>
              <a:buSzPts val="2000"/>
              <a:buChar char="●"/>
            </a:pPr>
            <a:r>
              <a:rPr lang="en">
                <a:latin typeface="Consolas"/>
                <a:ea typeface="Consolas"/>
                <a:cs typeface="Consolas"/>
                <a:sym typeface="Consolas"/>
              </a:rPr>
              <a:t>addFirst</a:t>
            </a:r>
            <a:r>
              <a:rPr lang="en"/>
              <a:t>, </a:t>
            </a:r>
            <a:r>
              <a:rPr lang="en">
                <a:latin typeface="Consolas"/>
                <a:ea typeface="Consolas"/>
                <a:cs typeface="Consolas"/>
                <a:sym typeface="Consolas"/>
              </a:rPr>
              <a:t>addLast</a:t>
            </a:r>
            <a:endParaRPr>
              <a:latin typeface="Consolas"/>
              <a:ea typeface="Consolas"/>
              <a:cs typeface="Consolas"/>
              <a:sym typeface="Consolas"/>
            </a:endParaRPr>
          </a:p>
          <a:p>
            <a:pPr indent="-355600" lvl="0" marL="457200" rtl="0" algn="l">
              <a:spcBef>
                <a:spcPts val="0"/>
              </a:spcBef>
              <a:spcAft>
                <a:spcPts val="0"/>
              </a:spcAft>
              <a:buSzPts val="2000"/>
              <a:buChar char="●"/>
            </a:pPr>
            <a:r>
              <a:rPr lang="en">
                <a:latin typeface="Consolas"/>
                <a:ea typeface="Consolas"/>
                <a:cs typeface="Consolas"/>
                <a:sym typeface="Consolas"/>
              </a:rPr>
              <a:t>getFirst</a:t>
            </a:r>
            <a:r>
              <a:rPr lang="en"/>
              <a:t>, </a:t>
            </a:r>
            <a:r>
              <a:rPr lang="en">
                <a:latin typeface="Consolas"/>
                <a:ea typeface="Consolas"/>
                <a:cs typeface="Consolas"/>
                <a:sym typeface="Consolas"/>
              </a:rPr>
              <a:t>getLast</a:t>
            </a:r>
            <a:endParaRPr>
              <a:latin typeface="Consolas"/>
              <a:ea typeface="Consolas"/>
              <a:cs typeface="Consolas"/>
              <a:sym typeface="Consolas"/>
            </a:endParaRPr>
          </a:p>
          <a:p>
            <a:pPr indent="-355600" lvl="0" marL="457200" rtl="0" algn="l">
              <a:spcBef>
                <a:spcPts val="0"/>
              </a:spcBef>
              <a:spcAft>
                <a:spcPts val="0"/>
              </a:spcAft>
              <a:buSzPts val="2000"/>
              <a:buChar char="●"/>
            </a:pPr>
            <a:r>
              <a:rPr lang="en">
                <a:latin typeface="Consolas"/>
                <a:ea typeface="Consolas"/>
                <a:cs typeface="Consolas"/>
                <a:sym typeface="Consolas"/>
              </a:rPr>
              <a:t>removeFirst</a:t>
            </a:r>
            <a:r>
              <a:rPr lang="en"/>
              <a:t>, </a:t>
            </a:r>
            <a:r>
              <a:rPr lang="en">
                <a:latin typeface="Consolas"/>
                <a:ea typeface="Consolas"/>
                <a:cs typeface="Consolas"/>
                <a:sym typeface="Consolas"/>
              </a:rPr>
              <a:t>removeLast</a:t>
            </a:r>
            <a:endParaRPr>
              <a:latin typeface="Consolas"/>
              <a:ea typeface="Consolas"/>
              <a:cs typeface="Consolas"/>
              <a:sym typeface="Consolas"/>
            </a:endParaRPr>
          </a:p>
          <a:p>
            <a:pPr indent="-355600" lvl="0" marL="457200" rtl="0" algn="l">
              <a:spcBef>
                <a:spcPts val="0"/>
              </a:spcBef>
              <a:spcAft>
                <a:spcPts val="0"/>
              </a:spcAft>
              <a:buSzPts val="2000"/>
              <a:buChar char="●"/>
            </a:pPr>
            <a:r>
              <a:rPr lang="en"/>
              <a:t>You will build this in project 1A.</a:t>
            </a:r>
            <a:endParaRPr/>
          </a:p>
        </p:txBody>
      </p:sp>
      <p:sp>
        <p:nvSpPr>
          <p:cNvPr id="58" name="Google Shape;58;p12"/>
          <p:cNvSpPr/>
          <p:nvPr/>
        </p:nvSpPr>
        <p:spPr>
          <a:xfrm>
            <a:off x="1162001" y="29622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txBox="1"/>
          <p:nvPr/>
        </p:nvSpPr>
        <p:spPr>
          <a:xfrm>
            <a:off x="2626410" y="3188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0" name="Google Shape;60;p12"/>
          <p:cNvSpPr/>
          <p:nvPr/>
        </p:nvSpPr>
        <p:spPr>
          <a:xfrm>
            <a:off x="2512497" y="3204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2"/>
          <p:cNvSpPr/>
          <p:nvPr/>
        </p:nvSpPr>
        <p:spPr>
          <a:xfrm>
            <a:off x="2517738" y="3199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2"/>
          <p:cNvSpPr/>
          <p:nvPr/>
        </p:nvSpPr>
        <p:spPr>
          <a:xfrm>
            <a:off x="3160588" y="3205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3" name="Google Shape;63;p12"/>
          <p:cNvCxnSpPr>
            <a:stCxn id="62" idx="3"/>
            <a:endCxn id="55" idx="0"/>
          </p:cNvCxnSpPr>
          <p:nvPr/>
        </p:nvCxnSpPr>
        <p:spPr>
          <a:xfrm flipH="1">
            <a:off x="1808488" y="3392525"/>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64" name="Google Shape;64;p12"/>
          <p:cNvCxnSpPr>
            <a:stCxn id="62" idx="3"/>
          </p:cNvCxnSpPr>
          <p:nvPr/>
        </p:nvCxnSpPr>
        <p:spPr>
          <a:xfrm rot="10800000">
            <a:off x="3373888" y="3388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65" name="Google Shape;65;p12"/>
          <p:cNvCxnSpPr/>
          <p:nvPr/>
        </p:nvCxnSpPr>
        <p:spPr>
          <a:xfrm rot="10800000">
            <a:off x="714036" y="3107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6" name="Google Shape;66;p12"/>
          <p:cNvCxnSpPr/>
          <p:nvPr/>
        </p:nvCxnSpPr>
        <p:spPr>
          <a:xfrm rot="10800000">
            <a:off x="714036" y="3355057"/>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67" name="Google Shape;67;p12"/>
          <p:cNvGrpSpPr/>
          <p:nvPr/>
        </p:nvGrpSpPr>
        <p:grpSpPr>
          <a:xfrm>
            <a:off x="3153133" y="4106589"/>
            <a:ext cx="1031828" cy="429276"/>
            <a:chOff x="809625" y="3638550"/>
            <a:chExt cx="1190525" cy="495300"/>
          </a:xfrm>
        </p:grpSpPr>
        <p:sp>
          <p:nvSpPr>
            <p:cNvPr id="68" name="Google Shape;68;p1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69" name="Google Shape;69;p1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0" name="Google Shape;70;p12"/>
          <p:cNvCxnSpPr/>
          <p:nvPr/>
        </p:nvCxnSpPr>
        <p:spPr>
          <a:xfrm>
            <a:off x="1799650" y="4415825"/>
            <a:ext cx="892200" cy="0"/>
          </a:xfrm>
          <a:prstGeom prst="straightConnector1">
            <a:avLst/>
          </a:prstGeom>
          <a:noFill/>
          <a:ln cap="flat" cmpd="sng" w="19050">
            <a:solidFill>
              <a:srgbClr val="666666"/>
            </a:solidFill>
            <a:prstDash val="solid"/>
            <a:round/>
            <a:headEnd len="med" w="med" type="none"/>
            <a:tailEnd len="med" w="med" type="triangle"/>
          </a:ln>
        </p:spPr>
      </p:cxnSp>
      <p:sp>
        <p:nvSpPr>
          <p:cNvPr id="71" name="Google Shape;71;p12"/>
          <p:cNvSpPr txBox="1"/>
          <p:nvPr/>
        </p:nvSpPr>
        <p:spPr>
          <a:xfrm>
            <a:off x="2512116" y="2899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72" name="Google Shape;72;p12"/>
          <p:cNvCxnSpPr/>
          <p:nvPr/>
        </p:nvCxnSpPr>
        <p:spPr>
          <a:xfrm rot="10800000">
            <a:off x="714036" y="3741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3" name="Google Shape;73;p12"/>
          <p:cNvCxnSpPr/>
          <p:nvPr/>
        </p:nvCxnSpPr>
        <p:spPr>
          <a:xfrm rot="10800000">
            <a:off x="714036" y="3548185"/>
            <a:ext cx="432300" cy="0"/>
          </a:xfrm>
          <a:prstGeom prst="straightConnector1">
            <a:avLst/>
          </a:prstGeom>
          <a:noFill/>
          <a:ln cap="flat" cmpd="sng" w="19050">
            <a:solidFill>
              <a:srgbClr val="666666"/>
            </a:solidFill>
            <a:prstDash val="solid"/>
            <a:round/>
            <a:headEnd len="med" w="med" type="none"/>
            <a:tailEnd len="med" w="med" type="none"/>
          </a:ln>
        </p:spPr>
      </p:cxnSp>
      <p:sp>
        <p:nvSpPr>
          <p:cNvPr id="74" name="Google Shape;74;p12"/>
          <p:cNvSpPr/>
          <p:nvPr/>
        </p:nvSpPr>
        <p:spPr>
          <a:xfrm>
            <a:off x="2679351"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518626"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2"/>
          <p:cNvCxnSpPr/>
          <p:nvPr/>
        </p:nvCxnSpPr>
        <p:spPr>
          <a:xfrm rot="10800000">
            <a:off x="2066350" y="4191150"/>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77" name="Google Shape;77;p12"/>
          <p:cNvGrpSpPr/>
          <p:nvPr/>
        </p:nvGrpSpPr>
        <p:grpSpPr>
          <a:xfrm>
            <a:off x="5271633" y="4106601"/>
            <a:ext cx="1031828" cy="429276"/>
            <a:chOff x="809625" y="3638550"/>
            <a:chExt cx="1190525" cy="495300"/>
          </a:xfrm>
        </p:grpSpPr>
        <p:sp>
          <p:nvSpPr>
            <p:cNvPr id="78" name="Google Shape;78;p1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79" name="Google Shape;79;p1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 name="Google Shape;80;p12"/>
          <p:cNvCxnSpPr/>
          <p:nvPr/>
        </p:nvCxnSpPr>
        <p:spPr>
          <a:xfrm>
            <a:off x="4011475" y="4415825"/>
            <a:ext cx="798900" cy="0"/>
          </a:xfrm>
          <a:prstGeom prst="straightConnector1">
            <a:avLst/>
          </a:prstGeom>
          <a:noFill/>
          <a:ln cap="flat" cmpd="sng" w="19050">
            <a:solidFill>
              <a:srgbClr val="666666"/>
            </a:solidFill>
            <a:prstDash val="solid"/>
            <a:round/>
            <a:headEnd len="med" w="med" type="none"/>
            <a:tailEnd len="med" w="med" type="triangle"/>
          </a:ln>
        </p:spPr>
      </p:cxnSp>
      <p:sp>
        <p:nvSpPr>
          <p:cNvPr id="81" name="Google Shape;81;p12"/>
          <p:cNvSpPr/>
          <p:nvPr/>
        </p:nvSpPr>
        <p:spPr>
          <a:xfrm>
            <a:off x="4797851" y="4106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2"/>
          <p:cNvCxnSpPr/>
          <p:nvPr/>
        </p:nvCxnSpPr>
        <p:spPr>
          <a:xfrm rot="10800000">
            <a:off x="4184925" y="4191150"/>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83" name="Google Shape;83;p12"/>
          <p:cNvCxnSpPr>
            <a:stCxn id="84" idx="2"/>
            <a:endCxn id="55" idx="2"/>
          </p:cNvCxnSpPr>
          <p:nvPr/>
        </p:nvCxnSpPr>
        <p:spPr>
          <a:xfrm flipH="1" rot="5400000">
            <a:off x="4989585" y="1354794"/>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85" name="Google Shape;85;p12"/>
          <p:cNvSpPr txBox="1"/>
          <p:nvPr/>
        </p:nvSpPr>
        <p:spPr>
          <a:xfrm>
            <a:off x="3636348" y="44401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86" name="Google Shape;86;p12"/>
          <p:cNvSpPr txBox="1"/>
          <p:nvPr/>
        </p:nvSpPr>
        <p:spPr>
          <a:xfrm>
            <a:off x="3155561" y="44379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87" name="Google Shape;87;p12"/>
          <p:cNvSpPr txBox="1"/>
          <p:nvPr/>
        </p:nvSpPr>
        <p:spPr>
          <a:xfrm>
            <a:off x="2607044" y="44361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88" name="Google Shape;88;p12"/>
          <p:cNvGrpSpPr/>
          <p:nvPr/>
        </p:nvGrpSpPr>
        <p:grpSpPr>
          <a:xfrm>
            <a:off x="1102876" y="2905664"/>
            <a:ext cx="1582372" cy="961571"/>
            <a:chOff x="1114701" y="3234112"/>
            <a:chExt cx="1582372" cy="961571"/>
          </a:xfrm>
        </p:grpSpPr>
        <p:sp>
          <p:nvSpPr>
            <p:cNvPr id="89" name="Google Shape;89;p12"/>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a:t>
              </a:r>
              <a:r>
                <a:rPr lang="en">
                  <a:latin typeface="Ubuntu Mono"/>
                  <a:ea typeface="Ubuntu Mono"/>
                  <a:cs typeface="Ubuntu Mono"/>
                  <a:sym typeface="Ubuntu Mono"/>
                </a:rPr>
                <a:t>Last()</a:t>
              </a:r>
              <a:endParaRPr>
                <a:latin typeface="Ubuntu Mono"/>
                <a:ea typeface="Ubuntu Mono"/>
                <a:cs typeface="Ubuntu Mono"/>
                <a:sym typeface="Ubuntu Mono"/>
              </a:endParaRPr>
            </a:p>
          </p:txBody>
        </p:sp>
        <p:sp>
          <p:nvSpPr>
            <p:cNvPr id="90" name="Google Shape;90;p12"/>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91" name="Google Shape;91;p12"/>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92" name="Google Shape;92;p12"/>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a:t>
              </a:r>
              <a:r>
                <a:rPr lang="en">
                  <a:latin typeface="Ubuntu Mono"/>
                  <a:ea typeface="Ubuntu Mono"/>
                  <a:cs typeface="Ubuntu Mono"/>
                  <a:sym typeface="Ubuntu Mono"/>
                </a:rPr>
                <a:t>Last()</a:t>
              </a:r>
              <a:endParaRPr>
                <a:latin typeface="Ubuntu Mono"/>
                <a:ea typeface="Ubuntu Mono"/>
                <a:cs typeface="Ubuntu Mono"/>
                <a:sym typeface="Ubuntu Mono"/>
              </a:endParaRPr>
            </a:p>
          </p:txBody>
        </p:sp>
      </p:grpSp>
      <p:grpSp>
        <p:nvGrpSpPr>
          <p:cNvPr id="93" name="Google Shape;93;p12"/>
          <p:cNvGrpSpPr/>
          <p:nvPr/>
        </p:nvGrpSpPr>
        <p:grpSpPr>
          <a:xfrm>
            <a:off x="7402287" y="4112118"/>
            <a:ext cx="1031828" cy="429276"/>
            <a:chOff x="809625" y="3638550"/>
            <a:chExt cx="1190525" cy="495300"/>
          </a:xfrm>
        </p:grpSpPr>
        <p:sp>
          <p:nvSpPr>
            <p:cNvPr id="94" name="Google Shape;94;p1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84" name="Google Shape;84;p1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2"/>
          <p:cNvSpPr/>
          <p:nvPr/>
        </p:nvSpPr>
        <p:spPr>
          <a:xfrm>
            <a:off x="6928505" y="4112093"/>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2"/>
          <p:cNvCxnSpPr/>
          <p:nvPr/>
        </p:nvCxnSpPr>
        <p:spPr>
          <a:xfrm>
            <a:off x="6083950" y="4433575"/>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97" name="Google Shape;97;p12"/>
          <p:cNvCxnSpPr/>
          <p:nvPr/>
        </p:nvCxnSpPr>
        <p:spPr>
          <a:xfrm rot="10800000">
            <a:off x="6303350" y="4208900"/>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98" name="Google Shape;98;p12"/>
          <p:cNvCxnSpPr>
            <a:stCxn id="84" idx="3"/>
            <a:endCxn id="75" idx="2"/>
          </p:cNvCxnSpPr>
          <p:nvPr/>
        </p:nvCxnSpPr>
        <p:spPr>
          <a:xfrm flipH="1">
            <a:off x="776615" y="4326756"/>
            <a:ext cx="7657500" cy="209100"/>
          </a:xfrm>
          <a:prstGeom prst="curvedConnector4">
            <a:avLst>
              <a:gd fmla="val -3110" name="adj1"/>
              <a:gd fmla="val 300296" name="adj2"/>
            </a:avLst>
          </a:prstGeom>
          <a:noFill/>
          <a:ln cap="flat" cmpd="sng" w="19050">
            <a:solidFill>
              <a:srgbClr val="666666"/>
            </a:solidFill>
            <a:prstDash val="solid"/>
            <a:round/>
            <a:headEnd len="med" w="med" type="triangle"/>
            <a:tailEnd len="med" w="med" type="none"/>
          </a:ln>
        </p:spPr>
      </p:cxnSp>
      <p:sp>
        <p:nvSpPr>
          <p:cNvPr id="99" name="Google Shape;99;p12"/>
          <p:cNvSpPr txBox="1"/>
          <p:nvPr/>
        </p:nvSpPr>
        <p:spPr>
          <a:xfrm>
            <a:off x="3121730" y="2899750"/>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pic>
        <p:nvPicPr>
          <p:cNvPr id="100" name="Google Shape;100;p12"/>
          <p:cNvPicPr preferRelativeResize="0"/>
          <p:nvPr/>
        </p:nvPicPr>
        <p:blipFill>
          <a:blip r:embed="rId3">
            <a:alphaModFix/>
          </a:blip>
          <a:stretch>
            <a:fillRect/>
          </a:stretch>
        </p:blipFill>
        <p:spPr>
          <a:xfrm>
            <a:off x="4847300" y="1771923"/>
            <a:ext cx="3839500" cy="15887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4" name="Shape 104"/>
        <p:cNvGrpSpPr/>
        <p:nvPr/>
      </p:nvGrpSpPr>
      <p:grpSpPr>
        <a:xfrm>
          <a:off x="0" y="0"/>
          <a:ext cx="0" cy="0"/>
          <a:chOff x="0" y="0"/>
          <a:chExt cx="0" cy="0"/>
        </a:xfrm>
      </p:grpSpPr>
      <p:sp>
        <p:nvSpPr>
          <p:cNvPr id="105" name="Google Shape;105;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Arbitrary Retrieval</a:t>
            </a:r>
            <a:endParaRPr/>
          </a:p>
        </p:txBody>
      </p:sp>
      <p:sp>
        <p:nvSpPr>
          <p:cNvPr id="106" name="Google Shape;106;p13"/>
          <p:cNvSpPr txBox="1"/>
          <p:nvPr>
            <p:ph idx="1" type="body"/>
          </p:nvPr>
        </p:nvSpPr>
        <p:spPr>
          <a:xfrm>
            <a:off x="243000" y="556500"/>
            <a:ext cx="8749800" cy="21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t>
            </a:r>
            <a:r>
              <a:rPr lang="en"/>
              <a:t>added</a:t>
            </a:r>
            <a:r>
              <a:rPr lang="en"/>
              <a:t> </a:t>
            </a:r>
            <a:r>
              <a:rPr lang="en">
                <a:latin typeface="Consolas"/>
                <a:ea typeface="Consolas"/>
                <a:cs typeface="Consolas"/>
                <a:sym typeface="Consolas"/>
              </a:rPr>
              <a:t>get(int i)</a:t>
            </a:r>
            <a:r>
              <a:rPr lang="en"/>
              <a:t>, which returns the ith item from the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would </a:t>
            </a:r>
            <a:r>
              <a:rPr lang="en">
                <a:latin typeface="Consolas"/>
                <a:ea typeface="Consolas"/>
                <a:cs typeface="Consolas"/>
                <a:sym typeface="Consolas"/>
              </a:rPr>
              <a:t>get</a:t>
            </a:r>
            <a:r>
              <a:rPr lang="en"/>
              <a:t> be slow for</a:t>
            </a:r>
            <a:r>
              <a:rPr lang="en"/>
              <a:t> long lists compared to </a:t>
            </a:r>
            <a:r>
              <a:rPr lang="en">
                <a:latin typeface="Consolas"/>
                <a:ea typeface="Consolas"/>
                <a:cs typeface="Consolas"/>
                <a:sym typeface="Consolas"/>
              </a:rPr>
              <a:t>getLast()</a:t>
            </a:r>
            <a:r>
              <a:rPr lang="en"/>
              <a:t>? For what inputs?</a:t>
            </a:r>
            <a:endParaRPr/>
          </a:p>
        </p:txBody>
      </p:sp>
      <p:grpSp>
        <p:nvGrpSpPr>
          <p:cNvPr id="107" name="Google Shape;107;p13"/>
          <p:cNvGrpSpPr/>
          <p:nvPr/>
        </p:nvGrpSpPr>
        <p:grpSpPr>
          <a:xfrm>
            <a:off x="1034637" y="4106589"/>
            <a:ext cx="1031828" cy="429277"/>
            <a:chOff x="809625" y="3638550"/>
            <a:chExt cx="1190525" cy="495300"/>
          </a:xfrm>
        </p:grpSpPr>
        <p:sp>
          <p:nvSpPr>
            <p:cNvPr id="108" name="Google Shape;108;p13"/>
            <p:cNvSpPr/>
            <p:nvPr/>
          </p:nvSpPr>
          <p:spPr>
            <a:xfrm>
              <a:off x="809625" y="3638550"/>
              <a:ext cx="595200" cy="4953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9" name="Google Shape;109;p1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3"/>
          <p:cNvSpPr/>
          <p:nvPr/>
        </p:nvSpPr>
        <p:spPr>
          <a:xfrm>
            <a:off x="1162001" y="29622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txBox="1"/>
          <p:nvPr/>
        </p:nvSpPr>
        <p:spPr>
          <a:xfrm>
            <a:off x="2626410" y="3188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2" name="Google Shape;112;p13"/>
          <p:cNvSpPr/>
          <p:nvPr/>
        </p:nvSpPr>
        <p:spPr>
          <a:xfrm>
            <a:off x="2512497" y="3204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3"/>
          <p:cNvSpPr/>
          <p:nvPr/>
        </p:nvSpPr>
        <p:spPr>
          <a:xfrm>
            <a:off x="2517738" y="3199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3"/>
          <p:cNvSpPr/>
          <p:nvPr/>
        </p:nvSpPr>
        <p:spPr>
          <a:xfrm>
            <a:off x="3160588" y="3205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5" name="Google Shape;115;p13"/>
          <p:cNvCxnSpPr>
            <a:stCxn id="114" idx="3"/>
            <a:endCxn id="109" idx="0"/>
          </p:cNvCxnSpPr>
          <p:nvPr/>
        </p:nvCxnSpPr>
        <p:spPr>
          <a:xfrm flipH="1">
            <a:off x="1808488" y="3392525"/>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116" name="Google Shape;116;p13"/>
          <p:cNvCxnSpPr>
            <a:stCxn id="114" idx="3"/>
          </p:cNvCxnSpPr>
          <p:nvPr/>
        </p:nvCxnSpPr>
        <p:spPr>
          <a:xfrm rot="10800000">
            <a:off x="3373888" y="3388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117" name="Google Shape;117;p13"/>
          <p:cNvCxnSpPr/>
          <p:nvPr/>
        </p:nvCxnSpPr>
        <p:spPr>
          <a:xfrm rot="10800000">
            <a:off x="714036" y="3107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8" name="Google Shape;118;p13"/>
          <p:cNvCxnSpPr/>
          <p:nvPr/>
        </p:nvCxnSpPr>
        <p:spPr>
          <a:xfrm rot="10800000">
            <a:off x="714036" y="3355057"/>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119" name="Google Shape;119;p13"/>
          <p:cNvGrpSpPr/>
          <p:nvPr/>
        </p:nvGrpSpPr>
        <p:grpSpPr>
          <a:xfrm>
            <a:off x="3153133" y="4106589"/>
            <a:ext cx="1031828" cy="429277"/>
            <a:chOff x="809625" y="3638550"/>
            <a:chExt cx="1190525" cy="495300"/>
          </a:xfrm>
        </p:grpSpPr>
        <p:sp>
          <p:nvSpPr>
            <p:cNvPr id="120" name="Google Shape;120;p1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21" name="Google Shape;121;p1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2" name="Google Shape;122;p13"/>
          <p:cNvCxnSpPr/>
          <p:nvPr/>
        </p:nvCxnSpPr>
        <p:spPr>
          <a:xfrm>
            <a:off x="1799650" y="4415825"/>
            <a:ext cx="892200" cy="0"/>
          </a:xfrm>
          <a:prstGeom prst="straightConnector1">
            <a:avLst/>
          </a:prstGeom>
          <a:noFill/>
          <a:ln cap="flat" cmpd="sng" w="19050">
            <a:solidFill>
              <a:srgbClr val="666666"/>
            </a:solidFill>
            <a:prstDash val="solid"/>
            <a:round/>
            <a:headEnd len="med" w="med" type="none"/>
            <a:tailEnd len="med" w="med" type="triangle"/>
          </a:ln>
        </p:spPr>
      </p:cxnSp>
      <p:sp>
        <p:nvSpPr>
          <p:cNvPr id="123" name="Google Shape;123;p13"/>
          <p:cNvSpPr txBox="1"/>
          <p:nvPr/>
        </p:nvSpPr>
        <p:spPr>
          <a:xfrm>
            <a:off x="2512116" y="2899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24" name="Google Shape;124;p13"/>
          <p:cNvCxnSpPr/>
          <p:nvPr/>
        </p:nvCxnSpPr>
        <p:spPr>
          <a:xfrm rot="10800000">
            <a:off x="714036" y="3741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25" name="Google Shape;125;p13"/>
          <p:cNvCxnSpPr/>
          <p:nvPr/>
        </p:nvCxnSpPr>
        <p:spPr>
          <a:xfrm rot="10800000">
            <a:off x="714036" y="3548185"/>
            <a:ext cx="432300" cy="0"/>
          </a:xfrm>
          <a:prstGeom prst="straightConnector1">
            <a:avLst/>
          </a:prstGeom>
          <a:noFill/>
          <a:ln cap="flat" cmpd="sng" w="19050">
            <a:solidFill>
              <a:srgbClr val="666666"/>
            </a:solidFill>
            <a:prstDash val="solid"/>
            <a:round/>
            <a:headEnd len="med" w="med" type="none"/>
            <a:tailEnd len="med" w="med" type="none"/>
          </a:ln>
        </p:spPr>
      </p:cxnSp>
      <p:sp>
        <p:nvSpPr>
          <p:cNvPr id="126" name="Google Shape;126;p13"/>
          <p:cNvSpPr/>
          <p:nvPr/>
        </p:nvSpPr>
        <p:spPr>
          <a:xfrm>
            <a:off x="2679351"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518626"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3"/>
          <p:cNvCxnSpPr/>
          <p:nvPr/>
        </p:nvCxnSpPr>
        <p:spPr>
          <a:xfrm rot="10800000">
            <a:off x="2066350" y="4191150"/>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129" name="Google Shape;129;p13"/>
          <p:cNvGrpSpPr/>
          <p:nvPr/>
        </p:nvGrpSpPr>
        <p:grpSpPr>
          <a:xfrm>
            <a:off x="5271633" y="4106602"/>
            <a:ext cx="1031828" cy="429277"/>
            <a:chOff x="809625" y="3638550"/>
            <a:chExt cx="1190525" cy="495300"/>
          </a:xfrm>
        </p:grpSpPr>
        <p:sp>
          <p:nvSpPr>
            <p:cNvPr id="130" name="Google Shape;130;p1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131" name="Google Shape;131;p1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 name="Google Shape;132;p13"/>
          <p:cNvCxnSpPr/>
          <p:nvPr/>
        </p:nvCxnSpPr>
        <p:spPr>
          <a:xfrm>
            <a:off x="4011475" y="4415825"/>
            <a:ext cx="798900" cy="0"/>
          </a:xfrm>
          <a:prstGeom prst="straightConnector1">
            <a:avLst/>
          </a:prstGeom>
          <a:noFill/>
          <a:ln cap="flat" cmpd="sng" w="19050">
            <a:solidFill>
              <a:srgbClr val="666666"/>
            </a:solidFill>
            <a:prstDash val="solid"/>
            <a:round/>
            <a:headEnd len="med" w="med" type="none"/>
            <a:tailEnd len="med" w="med" type="triangle"/>
          </a:ln>
        </p:spPr>
      </p:cxnSp>
      <p:sp>
        <p:nvSpPr>
          <p:cNvPr id="133" name="Google Shape;133;p13"/>
          <p:cNvSpPr/>
          <p:nvPr/>
        </p:nvSpPr>
        <p:spPr>
          <a:xfrm>
            <a:off x="4797851" y="4106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3"/>
          <p:cNvCxnSpPr/>
          <p:nvPr/>
        </p:nvCxnSpPr>
        <p:spPr>
          <a:xfrm rot="10800000">
            <a:off x="4184925" y="4191150"/>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135" name="Google Shape;135;p13"/>
          <p:cNvCxnSpPr>
            <a:stCxn id="136" idx="2"/>
            <a:endCxn id="109" idx="2"/>
          </p:cNvCxnSpPr>
          <p:nvPr/>
        </p:nvCxnSpPr>
        <p:spPr>
          <a:xfrm flipH="1" rot="5400000">
            <a:off x="4989585" y="1354794"/>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137" name="Google Shape;137;p13"/>
          <p:cNvSpPr txBox="1"/>
          <p:nvPr/>
        </p:nvSpPr>
        <p:spPr>
          <a:xfrm>
            <a:off x="3636348" y="44401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138" name="Google Shape;138;p13"/>
          <p:cNvSpPr txBox="1"/>
          <p:nvPr/>
        </p:nvSpPr>
        <p:spPr>
          <a:xfrm>
            <a:off x="3155561" y="44379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139" name="Google Shape;139;p13"/>
          <p:cNvSpPr txBox="1"/>
          <p:nvPr/>
        </p:nvSpPr>
        <p:spPr>
          <a:xfrm>
            <a:off x="2607044" y="44361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140" name="Google Shape;140;p13"/>
          <p:cNvGrpSpPr/>
          <p:nvPr/>
        </p:nvGrpSpPr>
        <p:grpSpPr>
          <a:xfrm>
            <a:off x="1102876" y="2905664"/>
            <a:ext cx="1582372" cy="961571"/>
            <a:chOff x="1114701" y="3234112"/>
            <a:chExt cx="1582372" cy="961571"/>
          </a:xfrm>
        </p:grpSpPr>
        <p:sp>
          <p:nvSpPr>
            <p:cNvPr id="141" name="Google Shape;141;p1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a:t>
              </a:r>
              <a:r>
                <a:rPr lang="en">
                  <a:latin typeface="Ubuntu Mono"/>
                  <a:ea typeface="Ubuntu Mono"/>
                  <a:cs typeface="Ubuntu Mono"/>
                  <a:sym typeface="Ubuntu Mono"/>
                </a:rPr>
                <a:t>Last()</a:t>
              </a:r>
              <a:endParaRPr>
                <a:latin typeface="Ubuntu Mono"/>
                <a:ea typeface="Ubuntu Mono"/>
                <a:cs typeface="Ubuntu Mono"/>
                <a:sym typeface="Ubuntu Mono"/>
              </a:endParaRPr>
            </a:p>
          </p:txBody>
        </p:sp>
        <p:sp>
          <p:nvSpPr>
            <p:cNvPr id="142" name="Google Shape;142;p1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143" name="Google Shape;143;p1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144" name="Google Shape;144;p1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145" name="Google Shape;145;p13"/>
          <p:cNvGrpSpPr/>
          <p:nvPr/>
        </p:nvGrpSpPr>
        <p:grpSpPr>
          <a:xfrm>
            <a:off x="7402287" y="4112118"/>
            <a:ext cx="1031828" cy="429277"/>
            <a:chOff x="809625" y="3638550"/>
            <a:chExt cx="1190525" cy="495300"/>
          </a:xfrm>
        </p:grpSpPr>
        <p:sp>
          <p:nvSpPr>
            <p:cNvPr id="146" name="Google Shape;146;p1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136" name="Google Shape;136;p1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3"/>
          <p:cNvSpPr/>
          <p:nvPr/>
        </p:nvSpPr>
        <p:spPr>
          <a:xfrm>
            <a:off x="6928505" y="4112093"/>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3"/>
          <p:cNvCxnSpPr/>
          <p:nvPr/>
        </p:nvCxnSpPr>
        <p:spPr>
          <a:xfrm>
            <a:off x="6083950" y="4433575"/>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149" name="Google Shape;149;p13"/>
          <p:cNvCxnSpPr/>
          <p:nvPr/>
        </p:nvCxnSpPr>
        <p:spPr>
          <a:xfrm rot="10800000">
            <a:off x="6303350" y="4208900"/>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150" name="Google Shape;150;p13"/>
          <p:cNvCxnSpPr>
            <a:stCxn id="136" idx="3"/>
            <a:endCxn id="127" idx="2"/>
          </p:cNvCxnSpPr>
          <p:nvPr/>
        </p:nvCxnSpPr>
        <p:spPr>
          <a:xfrm flipH="1">
            <a:off x="776615" y="4326756"/>
            <a:ext cx="7657500" cy="209100"/>
          </a:xfrm>
          <a:prstGeom prst="curvedConnector4">
            <a:avLst>
              <a:gd fmla="val -3110" name="adj1"/>
              <a:gd fmla="val 300296" name="adj2"/>
            </a:avLst>
          </a:prstGeom>
          <a:noFill/>
          <a:ln cap="flat" cmpd="sng" w="19050">
            <a:solidFill>
              <a:srgbClr val="666666"/>
            </a:solidFill>
            <a:prstDash val="solid"/>
            <a:round/>
            <a:headEnd len="med" w="med" type="triangle"/>
            <a:tailEnd len="med" w="med" type="none"/>
          </a:ln>
        </p:spPr>
      </p:cxnSp>
      <p:sp>
        <p:nvSpPr>
          <p:cNvPr id="151" name="Google Shape;151;p13"/>
          <p:cNvSpPr txBox="1"/>
          <p:nvPr/>
        </p:nvSpPr>
        <p:spPr>
          <a:xfrm>
            <a:off x="3121730" y="2899750"/>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Arbitrary Retrieval</a:t>
            </a:r>
            <a:endParaRPr/>
          </a:p>
        </p:txBody>
      </p:sp>
      <p:sp>
        <p:nvSpPr>
          <p:cNvPr id="157" name="Google Shape;157;p14"/>
          <p:cNvSpPr txBox="1"/>
          <p:nvPr>
            <p:ph idx="1" type="body"/>
          </p:nvPr>
        </p:nvSpPr>
        <p:spPr>
          <a:xfrm>
            <a:off x="243000" y="556500"/>
            <a:ext cx="8749800" cy="240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added </a:t>
            </a:r>
            <a:r>
              <a:rPr lang="en">
                <a:latin typeface="Consolas"/>
                <a:ea typeface="Consolas"/>
                <a:cs typeface="Consolas"/>
                <a:sym typeface="Consolas"/>
              </a:rPr>
              <a:t>get(int i)</a:t>
            </a:r>
            <a:r>
              <a:rPr lang="en"/>
              <a:t>, which returns the ith item from the list.</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Why would </a:t>
            </a:r>
            <a:r>
              <a:rPr lang="en">
                <a:latin typeface="Consolas"/>
                <a:ea typeface="Consolas"/>
                <a:cs typeface="Consolas"/>
                <a:sym typeface="Consolas"/>
              </a:rPr>
              <a:t>get</a:t>
            </a:r>
            <a:r>
              <a:rPr lang="en"/>
              <a:t> be slow for long lists compared to </a:t>
            </a:r>
            <a:r>
              <a:rPr lang="en">
                <a:latin typeface="Consolas"/>
                <a:ea typeface="Consolas"/>
                <a:cs typeface="Consolas"/>
                <a:sym typeface="Consolas"/>
              </a:rPr>
              <a:t>getLast()</a:t>
            </a:r>
            <a:r>
              <a:rPr lang="en"/>
              <a:t>? For what inputs?</a:t>
            </a:r>
            <a:endParaRPr/>
          </a:p>
          <a:p>
            <a:pPr indent="-355600" lvl="0" marL="457200" rtl="0" algn="l">
              <a:spcBef>
                <a:spcPts val="600"/>
              </a:spcBef>
              <a:spcAft>
                <a:spcPts val="0"/>
              </a:spcAft>
              <a:buSzPts val="2000"/>
              <a:buChar char="●"/>
            </a:pPr>
            <a:r>
              <a:rPr lang="en"/>
              <a:t>Have to scan to desired position. Slow for any </a:t>
            </a:r>
            <a:r>
              <a:rPr lang="en">
                <a:latin typeface="Consolas"/>
                <a:ea typeface="Consolas"/>
                <a:cs typeface="Consolas"/>
                <a:sym typeface="Consolas"/>
              </a:rPr>
              <a:t>i</a:t>
            </a:r>
            <a:r>
              <a:rPr lang="en"/>
              <a:t> not near the sentinel node.</a:t>
            </a:r>
            <a:endParaRPr/>
          </a:p>
          <a:p>
            <a:pPr indent="-355600" lvl="0" marL="457200" rtl="0" algn="l">
              <a:spcBef>
                <a:spcPts val="0"/>
              </a:spcBef>
              <a:spcAft>
                <a:spcPts val="0"/>
              </a:spcAft>
              <a:buSzPts val="2000"/>
              <a:buChar char="●"/>
            </a:pPr>
            <a:r>
              <a:rPr lang="en"/>
              <a:t>How do we fix this?</a:t>
            </a:r>
            <a:endParaRPr/>
          </a:p>
        </p:txBody>
      </p:sp>
      <p:grpSp>
        <p:nvGrpSpPr>
          <p:cNvPr id="158" name="Google Shape;158;p14"/>
          <p:cNvGrpSpPr/>
          <p:nvPr/>
        </p:nvGrpSpPr>
        <p:grpSpPr>
          <a:xfrm>
            <a:off x="1034637" y="4106589"/>
            <a:ext cx="1031828" cy="429277"/>
            <a:chOff x="809625" y="3638550"/>
            <a:chExt cx="1190525" cy="495300"/>
          </a:xfrm>
        </p:grpSpPr>
        <p:sp>
          <p:nvSpPr>
            <p:cNvPr id="159" name="Google Shape;159;p1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60" name="Google Shape;160;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4"/>
          <p:cNvSpPr/>
          <p:nvPr/>
        </p:nvSpPr>
        <p:spPr>
          <a:xfrm>
            <a:off x="1162001" y="29622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txBox="1"/>
          <p:nvPr/>
        </p:nvSpPr>
        <p:spPr>
          <a:xfrm>
            <a:off x="2626410" y="3188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63" name="Google Shape;163;p14"/>
          <p:cNvSpPr/>
          <p:nvPr/>
        </p:nvSpPr>
        <p:spPr>
          <a:xfrm>
            <a:off x="2512497" y="3204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4"/>
          <p:cNvSpPr/>
          <p:nvPr/>
        </p:nvSpPr>
        <p:spPr>
          <a:xfrm>
            <a:off x="2517738" y="3199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4"/>
          <p:cNvSpPr/>
          <p:nvPr/>
        </p:nvSpPr>
        <p:spPr>
          <a:xfrm>
            <a:off x="3160588" y="3205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6" name="Google Shape;166;p14"/>
          <p:cNvCxnSpPr>
            <a:stCxn id="165" idx="3"/>
            <a:endCxn id="160" idx="0"/>
          </p:cNvCxnSpPr>
          <p:nvPr/>
        </p:nvCxnSpPr>
        <p:spPr>
          <a:xfrm flipH="1">
            <a:off x="1808488" y="3392525"/>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167" name="Google Shape;167;p14"/>
          <p:cNvCxnSpPr>
            <a:stCxn id="165" idx="3"/>
          </p:cNvCxnSpPr>
          <p:nvPr/>
        </p:nvCxnSpPr>
        <p:spPr>
          <a:xfrm rot="10800000">
            <a:off x="3373888" y="3388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168" name="Google Shape;168;p14"/>
          <p:cNvCxnSpPr/>
          <p:nvPr/>
        </p:nvCxnSpPr>
        <p:spPr>
          <a:xfrm rot="10800000">
            <a:off x="714036" y="3107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69" name="Google Shape;169;p14"/>
          <p:cNvCxnSpPr/>
          <p:nvPr/>
        </p:nvCxnSpPr>
        <p:spPr>
          <a:xfrm rot="10800000">
            <a:off x="714036" y="3355057"/>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170" name="Google Shape;170;p14"/>
          <p:cNvGrpSpPr/>
          <p:nvPr/>
        </p:nvGrpSpPr>
        <p:grpSpPr>
          <a:xfrm>
            <a:off x="3153133" y="4106589"/>
            <a:ext cx="1031828" cy="429277"/>
            <a:chOff x="809625" y="3638550"/>
            <a:chExt cx="1190525" cy="495300"/>
          </a:xfrm>
        </p:grpSpPr>
        <p:sp>
          <p:nvSpPr>
            <p:cNvPr id="171" name="Google Shape;171;p1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72" name="Google Shape;172;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 name="Google Shape;173;p14"/>
          <p:cNvCxnSpPr/>
          <p:nvPr/>
        </p:nvCxnSpPr>
        <p:spPr>
          <a:xfrm>
            <a:off x="1799650" y="4415825"/>
            <a:ext cx="892200" cy="0"/>
          </a:xfrm>
          <a:prstGeom prst="straightConnector1">
            <a:avLst/>
          </a:prstGeom>
          <a:noFill/>
          <a:ln cap="flat" cmpd="sng" w="19050">
            <a:solidFill>
              <a:srgbClr val="666666"/>
            </a:solidFill>
            <a:prstDash val="solid"/>
            <a:round/>
            <a:headEnd len="med" w="med" type="none"/>
            <a:tailEnd len="med" w="med" type="triangle"/>
          </a:ln>
        </p:spPr>
      </p:cxnSp>
      <p:sp>
        <p:nvSpPr>
          <p:cNvPr id="174" name="Google Shape;174;p14"/>
          <p:cNvSpPr txBox="1"/>
          <p:nvPr/>
        </p:nvSpPr>
        <p:spPr>
          <a:xfrm>
            <a:off x="2512116" y="2899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75" name="Google Shape;175;p14"/>
          <p:cNvCxnSpPr/>
          <p:nvPr/>
        </p:nvCxnSpPr>
        <p:spPr>
          <a:xfrm rot="10800000">
            <a:off x="714036" y="3741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76" name="Google Shape;176;p14"/>
          <p:cNvCxnSpPr/>
          <p:nvPr/>
        </p:nvCxnSpPr>
        <p:spPr>
          <a:xfrm rot="10800000">
            <a:off x="714036" y="3548185"/>
            <a:ext cx="432300" cy="0"/>
          </a:xfrm>
          <a:prstGeom prst="straightConnector1">
            <a:avLst/>
          </a:prstGeom>
          <a:noFill/>
          <a:ln cap="flat" cmpd="sng" w="19050">
            <a:solidFill>
              <a:srgbClr val="666666"/>
            </a:solidFill>
            <a:prstDash val="solid"/>
            <a:round/>
            <a:headEnd len="med" w="med" type="none"/>
            <a:tailEnd len="med" w="med" type="none"/>
          </a:ln>
        </p:spPr>
      </p:cxnSp>
      <p:sp>
        <p:nvSpPr>
          <p:cNvPr id="177" name="Google Shape;177;p14"/>
          <p:cNvSpPr/>
          <p:nvPr/>
        </p:nvSpPr>
        <p:spPr>
          <a:xfrm>
            <a:off x="2679351"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18626"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14"/>
          <p:cNvCxnSpPr/>
          <p:nvPr/>
        </p:nvCxnSpPr>
        <p:spPr>
          <a:xfrm rot="10800000">
            <a:off x="2066350" y="4191150"/>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180" name="Google Shape;180;p14"/>
          <p:cNvGrpSpPr/>
          <p:nvPr/>
        </p:nvGrpSpPr>
        <p:grpSpPr>
          <a:xfrm>
            <a:off x="5271633" y="4106602"/>
            <a:ext cx="1031828" cy="429277"/>
            <a:chOff x="809625" y="3638550"/>
            <a:chExt cx="1190525" cy="495300"/>
          </a:xfrm>
        </p:grpSpPr>
        <p:sp>
          <p:nvSpPr>
            <p:cNvPr id="181" name="Google Shape;181;p1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182" name="Google Shape;182;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3" name="Google Shape;183;p14"/>
          <p:cNvCxnSpPr/>
          <p:nvPr/>
        </p:nvCxnSpPr>
        <p:spPr>
          <a:xfrm>
            <a:off x="4011475" y="4415825"/>
            <a:ext cx="798900" cy="0"/>
          </a:xfrm>
          <a:prstGeom prst="straightConnector1">
            <a:avLst/>
          </a:prstGeom>
          <a:noFill/>
          <a:ln cap="flat" cmpd="sng" w="19050">
            <a:solidFill>
              <a:srgbClr val="666666"/>
            </a:solidFill>
            <a:prstDash val="solid"/>
            <a:round/>
            <a:headEnd len="med" w="med" type="none"/>
            <a:tailEnd len="med" w="med" type="triangle"/>
          </a:ln>
        </p:spPr>
      </p:cxnSp>
      <p:sp>
        <p:nvSpPr>
          <p:cNvPr id="184" name="Google Shape;184;p14"/>
          <p:cNvSpPr/>
          <p:nvPr/>
        </p:nvSpPr>
        <p:spPr>
          <a:xfrm>
            <a:off x="4797851" y="4106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14"/>
          <p:cNvCxnSpPr/>
          <p:nvPr/>
        </p:nvCxnSpPr>
        <p:spPr>
          <a:xfrm rot="10800000">
            <a:off x="4184925" y="4191150"/>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186" name="Google Shape;186;p14"/>
          <p:cNvCxnSpPr>
            <a:stCxn id="187" idx="2"/>
            <a:endCxn id="160" idx="2"/>
          </p:cNvCxnSpPr>
          <p:nvPr/>
        </p:nvCxnSpPr>
        <p:spPr>
          <a:xfrm flipH="1" rot="5400000">
            <a:off x="4989585" y="1354794"/>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188" name="Google Shape;188;p14"/>
          <p:cNvSpPr txBox="1"/>
          <p:nvPr/>
        </p:nvSpPr>
        <p:spPr>
          <a:xfrm>
            <a:off x="3636348" y="44401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189" name="Google Shape;189;p14"/>
          <p:cNvSpPr txBox="1"/>
          <p:nvPr/>
        </p:nvSpPr>
        <p:spPr>
          <a:xfrm>
            <a:off x="3155561" y="44379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190" name="Google Shape;190;p14"/>
          <p:cNvSpPr txBox="1"/>
          <p:nvPr/>
        </p:nvSpPr>
        <p:spPr>
          <a:xfrm>
            <a:off x="2607044" y="44361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191" name="Google Shape;191;p14"/>
          <p:cNvGrpSpPr/>
          <p:nvPr/>
        </p:nvGrpSpPr>
        <p:grpSpPr>
          <a:xfrm>
            <a:off x="1102876" y="2905664"/>
            <a:ext cx="1582372" cy="961571"/>
            <a:chOff x="1114701" y="3234112"/>
            <a:chExt cx="1582372" cy="961571"/>
          </a:xfrm>
        </p:grpSpPr>
        <p:sp>
          <p:nvSpPr>
            <p:cNvPr id="192" name="Google Shape;192;p1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193" name="Google Shape;193;p1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194" name="Google Shape;194;p1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195" name="Google Shape;195;p1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196" name="Google Shape;196;p14"/>
          <p:cNvGrpSpPr/>
          <p:nvPr/>
        </p:nvGrpSpPr>
        <p:grpSpPr>
          <a:xfrm>
            <a:off x="7402287" y="4112118"/>
            <a:ext cx="1031828" cy="429277"/>
            <a:chOff x="809625" y="3638550"/>
            <a:chExt cx="1190525" cy="495300"/>
          </a:xfrm>
        </p:grpSpPr>
        <p:sp>
          <p:nvSpPr>
            <p:cNvPr id="197" name="Google Shape;197;p1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187" name="Google Shape;187;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4"/>
          <p:cNvSpPr/>
          <p:nvPr/>
        </p:nvSpPr>
        <p:spPr>
          <a:xfrm>
            <a:off x="6928505" y="4112093"/>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14"/>
          <p:cNvCxnSpPr/>
          <p:nvPr/>
        </p:nvCxnSpPr>
        <p:spPr>
          <a:xfrm>
            <a:off x="6083950" y="4433575"/>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200" name="Google Shape;200;p14"/>
          <p:cNvCxnSpPr/>
          <p:nvPr/>
        </p:nvCxnSpPr>
        <p:spPr>
          <a:xfrm rot="10800000">
            <a:off x="6303350" y="4208900"/>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201" name="Google Shape;201;p14"/>
          <p:cNvCxnSpPr>
            <a:stCxn id="187" idx="3"/>
            <a:endCxn id="178" idx="2"/>
          </p:cNvCxnSpPr>
          <p:nvPr/>
        </p:nvCxnSpPr>
        <p:spPr>
          <a:xfrm flipH="1">
            <a:off x="776615" y="4326756"/>
            <a:ext cx="7657500" cy="209100"/>
          </a:xfrm>
          <a:prstGeom prst="curvedConnector4">
            <a:avLst>
              <a:gd fmla="val -3110" name="adj1"/>
              <a:gd fmla="val 300296" name="adj2"/>
            </a:avLst>
          </a:prstGeom>
          <a:noFill/>
          <a:ln cap="flat" cmpd="sng" w="19050">
            <a:solidFill>
              <a:srgbClr val="666666"/>
            </a:solidFill>
            <a:prstDash val="solid"/>
            <a:round/>
            <a:headEnd len="med" w="med" type="triangle"/>
            <a:tailEnd len="med" w="med" type="none"/>
          </a:ln>
        </p:spPr>
      </p:cxnSp>
      <p:sp>
        <p:nvSpPr>
          <p:cNvPr id="202" name="Google Shape;202;p14"/>
          <p:cNvSpPr txBox="1"/>
          <p:nvPr/>
        </p:nvSpPr>
        <p:spPr>
          <a:xfrm>
            <a:off x="3121730" y="2899750"/>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Arbitrary Retrieval</a:t>
            </a:r>
            <a:endParaRPr/>
          </a:p>
        </p:txBody>
      </p:sp>
      <p:sp>
        <p:nvSpPr>
          <p:cNvPr id="208" name="Google Shape;208;p15"/>
          <p:cNvSpPr txBox="1"/>
          <p:nvPr>
            <p:ph idx="1" type="body"/>
          </p:nvPr>
        </p:nvSpPr>
        <p:spPr>
          <a:xfrm>
            <a:off x="243000" y="556500"/>
            <a:ext cx="8749800" cy="240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added </a:t>
            </a:r>
            <a:r>
              <a:rPr lang="en">
                <a:latin typeface="Consolas"/>
                <a:ea typeface="Consolas"/>
                <a:cs typeface="Consolas"/>
                <a:sym typeface="Consolas"/>
              </a:rPr>
              <a:t>get(int i)</a:t>
            </a:r>
            <a:r>
              <a:rPr lang="en"/>
              <a:t>, which returns the ith item from the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would </a:t>
            </a:r>
            <a:r>
              <a:rPr lang="en">
                <a:latin typeface="Consolas"/>
                <a:ea typeface="Consolas"/>
                <a:cs typeface="Consolas"/>
                <a:sym typeface="Consolas"/>
              </a:rPr>
              <a:t>get</a:t>
            </a:r>
            <a:r>
              <a:rPr lang="en"/>
              <a:t> be slow for long lists compared to </a:t>
            </a:r>
            <a:r>
              <a:rPr lang="en">
                <a:latin typeface="Consolas"/>
                <a:ea typeface="Consolas"/>
                <a:cs typeface="Consolas"/>
                <a:sym typeface="Consolas"/>
              </a:rPr>
              <a:t>getLast()</a:t>
            </a:r>
            <a:r>
              <a:rPr lang="en"/>
              <a:t>? For what inputs?</a:t>
            </a:r>
            <a:endParaRPr/>
          </a:p>
          <a:p>
            <a:pPr indent="-355600" lvl="0" marL="457200" rtl="0" algn="l">
              <a:spcBef>
                <a:spcPts val="600"/>
              </a:spcBef>
              <a:spcAft>
                <a:spcPts val="0"/>
              </a:spcAft>
              <a:buSzPts val="2000"/>
              <a:buChar char="●"/>
            </a:pPr>
            <a:r>
              <a:rPr lang="en"/>
              <a:t>Have to scan to desired position. Slow for any </a:t>
            </a:r>
            <a:r>
              <a:rPr lang="en">
                <a:latin typeface="Consolas"/>
                <a:ea typeface="Consolas"/>
                <a:cs typeface="Consolas"/>
                <a:sym typeface="Consolas"/>
              </a:rPr>
              <a:t>i</a:t>
            </a:r>
            <a:r>
              <a:rPr lang="en"/>
              <a:t> not near the sentinel node.</a:t>
            </a:r>
            <a:endParaRPr/>
          </a:p>
          <a:p>
            <a:pPr indent="-355600" lvl="0" marL="457200" rtl="0" algn="l">
              <a:spcBef>
                <a:spcPts val="0"/>
              </a:spcBef>
              <a:spcAft>
                <a:spcPts val="0"/>
              </a:spcAft>
              <a:buSzPts val="2000"/>
              <a:buChar char="●"/>
            </a:pPr>
            <a:r>
              <a:rPr lang="en"/>
              <a:t>Will discuss (much later) sophisticated changes that can speed things up.</a:t>
            </a:r>
            <a:endParaRPr/>
          </a:p>
          <a:p>
            <a:pPr indent="-355600" lvl="0" marL="457200" rtl="0" algn="l">
              <a:spcBef>
                <a:spcPts val="0"/>
              </a:spcBef>
              <a:spcAft>
                <a:spcPts val="0"/>
              </a:spcAft>
              <a:buSzPts val="2000"/>
              <a:buChar char="●"/>
            </a:pPr>
            <a:r>
              <a:rPr lang="en"/>
              <a:t>For today: We’ll take a different tack: Using an array instead (no links!).</a:t>
            </a:r>
            <a:endParaRPr/>
          </a:p>
        </p:txBody>
      </p:sp>
      <p:grpSp>
        <p:nvGrpSpPr>
          <p:cNvPr id="209" name="Google Shape;209;p15"/>
          <p:cNvGrpSpPr/>
          <p:nvPr/>
        </p:nvGrpSpPr>
        <p:grpSpPr>
          <a:xfrm>
            <a:off x="1034637" y="4106589"/>
            <a:ext cx="1031828" cy="429277"/>
            <a:chOff x="809625" y="3638550"/>
            <a:chExt cx="1190525" cy="495300"/>
          </a:xfrm>
        </p:grpSpPr>
        <p:sp>
          <p:nvSpPr>
            <p:cNvPr id="210" name="Google Shape;210;p1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11" name="Google Shape;211;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15"/>
          <p:cNvSpPr/>
          <p:nvPr/>
        </p:nvSpPr>
        <p:spPr>
          <a:xfrm>
            <a:off x="1162001" y="29622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txBox="1"/>
          <p:nvPr/>
        </p:nvSpPr>
        <p:spPr>
          <a:xfrm>
            <a:off x="2626410" y="3188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14" name="Google Shape;214;p15"/>
          <p:cNvSpPr/>
          <p:nvPr/>
        </p:nvSpPr>
        <p:spPr>
          <a:xfrm>
            <a:off x="2512497" y="3204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15"/>
          <p:cNvSpPr/>
          <p:nvPr/>
        </p:nvSpPr>
        <p:spPr>
          <a:xfrm>
            <a:off x="2517738" y="3199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15"/>
          <p:cNvSpPr/>
          <p:nvPr/>
        </p:nvSpPr>
        <p:spPr>
          <a:xfrm>
            <a:off x="3160588" y="3205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7" name="Google Shape;217;p15"/>
          <p:cNvCxnSpPr>
            <a:stCxn id="216" idx="3"/>
            <a:endCxn id="211" idx="0"/>
          </p:cNvCxnSpPr>
          <p:nvPr/>
        </p:nvCxnSpPr>
        <p:spPr>
          <a:xfrm flipH="1">
            <a:off x="1808488" y="3392525"/>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218" name="Google Shape;218;p15"/>
          <p:cNvCxnSpPr>
            <a:stCxn id="216" idx="3"/>
          </p:cNvCxnSpPr>
          <p:nvPr/>
        </p:nvCxnSpPr>
        <p:spPr>
          <a:xfrm rot="10800000">
            <a:off x="3373888" y="3388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19" name="Google Shape;219;p15"/>
          <p:cNvCxnSpPr/>
          <p:nvPr/>
        </p:nvCxnSpPr>
        <p:spPr>
          <a:xfrm rot="10800000">
            <a:off x="714036" y="3107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20" name="Google Shape;220;p15"/>
          <p:cNvCxnSpPr/>
          <p:nvPr/>
        </p:nvCxnSpPr>
        <p:spPr>
          <a:xfrm rot="10800000">
            <a:off x="714036" y="3355057"/>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21" name="Google Shape;221;p15"/>
          <p:cNvGrpSpPr/>
          <p:nvPr/>
        </p:nvGrpSpPr>
        <p:grpSpPr>
          <a:xfrm>
            <a:off x="3153133" y="4106589"/>
            <a:ext cx="1031828" cy="429277"/>
            <a:chOff x="809625" y="3638550"/>
            <a:chExt cx="1190525" cy="495300"/>
          </a:xfrm>
        </p:grpSpPr>
        <p:sp>
          <p:nvSpPr>
            <p:cNvPr id="222" name="Google Shape;222;p1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23" name="Google Shape;223;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4" name="Google Shape;224;p15"/>
          <p:cNvCxnSpPr/>
          <p:nvPr/>
        </p:nvCxnSpPr>
        <p:spPr>
          <a:xfrm>
            <a:off x="1799650" y="4415825"/>
            <a:ext cx="892200" cy="0"/>
          </a:xfrm>
          <a:prstGeom prst="straightConnector1">
            <a:avLst/>
          </a:prstGeom>
          <a:noFill/>
          <a:ln cap="flat" cmpd="sng" w="19050">
            <a:solidFill>
              <a:srgbClr val="666666"/>
            </a:solidFill>
            <a:prstDash val="solid"/>
            <a:round/>
            <a:headEnd len="med" w="med" type="none"/>
            <a:tailEnd len="med" w="med" type="triangle"/>
          </a:ln>
        </p:spPr>
      </p:cxnSp>
      <p:sp>
        <p:nvSpPr>
          <p:cNvPr id="225" name="Google Shape;225;p15"/>
          <p:cNvSpPr txBox="1"/>
          <p:nvPr/>
        </p:nvSpPr>
        <p:spPr>
          <a:xfrm>
            <a:off x="2512116" y="2899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26" name="Google Shape;226;p15"/>
          <p:cNvCxnSpPr/>
          <p:nvPr/>
        </p:nvCxnSpPr>
        <p:spPr>
          <a:xfrm rot="10800000">
            <a:off x="714036" y="3741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27" name="Google Shape;227;p15"/>
          <p:cNvCxnSpPr/>
          <p:nvPr/>
        </p:nvCxnSpPr>
        <p:spPr>
          <a:xfrm rot="10800000">
            <a:off x="714036" y="3548185"/>
            <a:ext cx="432300" cy="0"/>
          </a:xfrm>
          <a:prstGeom prst="straightConnector1">
            <a:avLst/>
          </a:prstGeom>
          <a:noFill/>
          <a:ln cap="flat" cmpd="sng" w="19050">
            <a:solidFill>
              <a:srgbClr val="666666"/>
            </a:solidFill>
            <a:prstDash val="solid"/>
            <a:round/>
            <a:headEnd len="med" w="med" type="none"/>
            <a:tailEnd len="med" w="med" type="none"/>
          </a:ln>
        </p:spPr>
      </p:cxnSp>
      <p:sp>
        <p:nvSpPr>
          <p:cNvPr id="228" name="Google Shape;228;p15"/>
          <p:cNvSpPr/>
          <p:nvPr/>
        </p:nvSpPr>
        <p:spPr>
          <a:xfrm>
            <a:off x="2679351"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518626"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15"/>
          <p:cNvCxnSpPr/>
          <p:nvPr/>
        </p:nvCxnSpPr>
        <p:spPr>
          <a:xfrm rot="10800000">
            <a:off x="2066350" y="4191150"/>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231" name="Google Shape;231;p15"/>
          <p:cNvGrpSpPr/>
          <p:nvPr/>
        </p:nvGrpSpPr>
        <p:grpSpPr>
          <a:xfrm>
            <a:off x="5271633" y="4106602"/>
            <a:ext cx="1031828" cy="429277"/>
            <a:chOff x="809625" y="3638550"/>
            <a:chExt cx="1190525" cy="495300"/>
          </a:xfrm>
        </p:grpSpPr>
        <p:sp>
          <p:nvSpPr>
            <p:cNvPr id="232" name="Google Shape;232;p1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233" name="Google Shape;233;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4" name="Google Shape;234;p15"/>
          <p:cNvCxnSpPr/>
          <p:nvPr/>
        </p:nvCxnSpPr>
        <p:spPr>
          <a:xfrm>
            <a:off x="4011475" y="4415825"/>
            <a:ext cx="798900" cy="0"/>
          </a:xfrm>
          <a:prstGeom prst="straightConnector1">
            <a:avLst/>
          </a:prstGeom>
          <a:noFill/>
          <a:ln cap="flat" cmpd="sng" w="19050">
            <a:solidFill>
              <a:srgbClr val="666666"/>
            </a:solidFill>
            <a:prstDash val="solid"/>
            <a:round/>
            <a:headEnd len="med" w="med" type="none"/>
            <a:tailEnd len="med" w="med" type="triangle"/>
          </a:ln>
        </p:spPr>
      </p:cxnSp>
      <p:sp>
        <p:nvSpPr>
          <p:cNvPr id="235" name="Google Shape;235;p15"/>
          <p:cNvSpPr/>
          <p:nvPr/>
        </p:nvSpPr>
        <p:spPr>
          <a:xfrm>
            <a:off x="4797851" y="4106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15"/>
          <p:cNvCxnSpPr/>
          <p:nvPr/>
        </p:nvCxnSpPr>
        <p:spPr>
          <a:xfrm rot="10800000">
            <a:off x="4184925" y="4191150"/>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237" name="Google Shape;237;p15"/>
          <p:cNvCxnSpPr>
            <a:stCxn id="238" idx="2"/>
            <a:endCxn id="211" idx="2"/>
          </p:cNvCxnSpPr>
          <p:nvPr/>
        </p:nvCxnSpPr>
        <p:spPr>
          <a:xfrm flipH="1" rot="5400000">
            <a:off x="4989585" y="1354794"/>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239" name="Google Shape;239;p15"/>
          <p:cNvSpPr txBox="1"/>
          <p:nvPr/>
        </p:nvSpPr>
        <p:spPr>
          <a:xfrm>
            <a:off x="3636348" y="44401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240" name="Google Shape;240;p15"/>
          <p:cNvSpPr txBox="1"/>
          <p:nvPr/>
        </p:nvSpPr>
        <p:spPr>
          <a:xfrm>
            <a:off x="3155561" y="44379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241" name="Google Shape;241;p15"/>
          <p:cNvSpPr txBox="1"/>
          <p:nvPr/>
        </p:nvSpPr>
        <p:spPr>
          <a:xfrm>
            <a:off x="2607044" y="44361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242" name="Google Shape;242;p15"/>
          <p:cNvGrpSpPr/>
          <p:nvPr/>
        </p:nvGrpSpPr>
        <p:grpSpPr>
          <a:xfrm>
            <a:off x="1102876" y="2905664"/>
            <a:ext cx="1582372" cy="961571"/>
            <a:chOff x="1114701" y="3234112"/>
            <a:chExt cx="1582372" cy="961571"/>
          </a:xfrm>
        </p:grpSpPr>
        <p:sp>
          <p:nvSpPr>
            <p:cNvPr id="243" name="Google Shape;243;p15"/>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244" name="Google Shape;244;p15"/>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245" name="Google Shape;245;p15"/>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246" name="Google Shape;246;p15"/>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247" name="Google Shape;247;p15"/>
          <p:cNvGrpSpPr/>
          <p:nvPr/>
        </p:nvGrpSpPr>
        <p:grpSpPr>
          <a:xfrm>
            <a:off x="7402287" y="4112118"/>
            <a:ext cx="1031828" cy="429277"/>
            <a:chOff x="809625" y="3638550"/>
            <a:chExt cx="1190525" cy="495300"/>
          </a:xfrm>
        </p:grpSpPr>
        <p:sp>
          <p:nvSpPr>
            <p:cNvPr id="248" name="Google Shape;248;p1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238" name="Google Shape;238;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15"/>
          <p:cNvSpPr/>
          <p:nvPr/>
        </p:nvSpPr>
        <p:spPr>
          <a:xfrm>
            <a:off x="6928505" y="4112093"/>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15"/>
          <p:cNvCxnSpPr/>
          <p:nvPr/>
        </p:nvCxnSpPr>
        <p:spPr>
          <a:xfrm>
            <a:off x="6083950" y="4433575"/>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251" name="Google Shape;251;p15"/>
          <p:cNvCxnSpPr/>
          <p:nvPr/>
        </p:nvCxnSpPr>
        <p:spPr>
          <a:xfrm rot="10800000">
            <a:off x="6303350" y="4208900"/>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252" name="Google Shape;252;p15"/>
          <p:cNvCxnSpPr>
            <a:stCxn id="238" idx="3"/>
            <a:endCxn id="229" idx="2"/>
          </p:cNvCxnSpPr>
          <p:nvPr/>
        </p:nvCxnSpPr>
        <p:spPr>
          <a:xfrm flipH="1">
            <a:off x="776615" y="4326756"/>
            <a:ext cx="7657500" cy="209100"/>
          </a:xfrm>
          <a:prstGeom prst="curvedConnector4">
            <a:avLst>
              <a:gd fmla="val -3110" name="adj1"/>
              <a:gd fmla="val 300296" name="adj2"/>
            </a:avLst>
          </a:prstGeom>
          <a:noFill/>
          <a:ln cap="flat" cmpd="sng" w="19050">
            <a:solidFill>
              <a:srgbClr val="666666"/>
            </a:solidFill>
            <a:prstDash val="solid"/>
            <a:round/>
            <a:headEnd len="med" w="med" type="triangle"/>
            <a:tailEnd len="med" w="med" type="none"/>
          </a:ln>
        </p:spPr>
      </p:cxnSp>
      <p:sp>
        <p:nvSpPr>
          <p:cNvPr id="253" name="Google Shape;253;p15"/>
          <p:cNvSpPr txBox="1"/>
          <p:nvPr/>
        </p:nvSpPr>
        <p:spPr>
          <a:xfrm>
            <a:off x="3121730" y="2899750"/>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57" name="Shape 257"/>
        <p:cNvGrpSpPr/>
        <p:nvPr/>
      </p:nvGrpSpPr>
      <p:grpSpPr>
        <a:xfrm>
          <a:off x="0" y="0"/>
          <a:ext cx="0" cy="0"/>
          <a:chOff x="0" y="0"/>
          <a:chExt cx="0" cy="0"/>
        </a:xfrm>
      </p:grpSpPr>
      <p:sp>
        <p:nvSpPr>
          <p:cNvPr id="258" name="Google Shape;258;p1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Naive Array Lists</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