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3" r:id="rId2"/>
    <p:sldId id="258" r:id="rId3"/>
    <p:sldId id="265" r:id="rId4"/>
    <p:sldId id="260" r:id="rId5"/>
    <p:sldId id="269" r:id="rId6"/>
    <p:sldId id="271" r:id="rId7"/>
    <p:sldId id="272" r:id="rId8"/>
    <p:sldId id="273" r:id="rId9"/>
    <p:sldId id="274" r:id="rId10"/>
    <p:sldId id="278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6" r:id="rId20"/>
    <p:sldId id="267" r:id="rId21"/>
    <p:sldId id="268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6" r:id="rId32"/>
    <p:sldId id="297" r:id="rId33"/>
    <p:sldId id="276" r:id="rId34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E404"/>
    <a:srgbClr val="3C8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923" autoAdjust="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160"/>
        <p:guide pos="3840"/>
      </p:guideLst>
    </p:cSldViewPr>
  </p:slideViewPr>
  <p:outlineViewPr>
    <p:cViewPr>
      <p:scale>
        <a:sx n="66" d="100"/>
        <a:sy n="66" d="100"/>
      </p:scale>
      <p:origin x="0" y="-76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16898B6-2532-0411-1496-8C1F75982F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D77A5E9-C153-FA13-0D06-268CC3A965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08E95A0-6C5E-1720-66A5-26C0F9C3F63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C8A1EA9-BC35-8D3D-291D-E3D961233F0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F603A-9D3E-4F38-8A00-236BCB025E19}" type="slidenum">
              <a:rPr lang="it-IT" altLang="en-IT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B5818CE-A0F4-9CA1-7571-8CF30B50C9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6D5A01D-E659-2383-4245-5ECD1F45E8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37FE2A3-6E51-9692-93FB-2A84A17068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CAF15B2-6C17-F131-1089-0D60BEEF8C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C25D5E7-39C7-0459-E6CB-E2250ADD82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BB156AD-C03A-65B6-0467-49F13BB27D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9DF555-FA0E-4E28-BF4F-78C84F64C775}" type="slidenum">
              <a:rPr lang="it-IT" altLang="en-IT"/>
              <a:pPr>
                <a:defRPr/>
              </a:pPr>
              <a:t>‹N›</a:t>
            </a:fld>
            <a:endParaRPr lang="it-IT" altLang="en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10CDCB8-EA0F-D0AC-F8ED-E8FFF8692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65B99F-55F7-4F14-8731-171F64FBD824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3D7AB7F-512F-ADC0-928B-5A9AA148A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A63716F-34FA-F680-F01A-6CE8925BE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82F7546-5768-F304-EB2B-BBA3AC6D3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672939-2495-4839-B8F2-2A000FC1745C}" type="slidenum">
              <a:rPr lang="it-IT" altLang="it-IT" sz="1200" smtClean="0">
                <a:solidFill>
                  <a:schemeClr val="tx1"/>
                </a:solidFill>
              </a:rPr>
              <a:pPr/>
              <a:t>2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4A40440-288D-06B1-BF76-203E08F36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9FAADFF-B38F-E036-4BB3-81752C700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FD3F413-04D6-29FA-BAD8-8A565031B4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A28200-2C44-4ADC-B3B0-3A2B6B9EEC92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6568A1D-C651-ABD9-C70C-1B4EA93C06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3C5B8C7-43E1-BD4F-E6D1-4B084936A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FA61A1-D21B-C536-2403-2A9DD7CC4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56490-2BA1-452D-A616-9ABA213DF21A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C352A5-5322-4146-100D-CE4A75A05E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4FD625-5309-BE2A-7C39-467FC24BA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26B980CE-FF63-40DC-B0A1-D3823F5BF46B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35886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26129C-CE1E-62B5-531B-40B4265168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F7517-484D-4004-AC66-FCF0412B807D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E26CF3-A018-69FA-5A27-F275B11251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83F7B5-7F1A-C80A-4CDF-D01B45962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8F81C275-0DAC-4212-B817-D3C210BDD4CA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401536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8752" y="409576"/>
            <a:ext cx="2518833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8018" y="409576"/>
            <a:ext cx="7357533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1B2E2-5779-ED8F-BE5D-4EA054F78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E45A9-C84D-4DFC-B48E-75B2D7A85D0D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4D1777-85DE-E8A8-C21E-1486D9434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D2A984-6FA7-6C79-3815-5498B9B564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7F566380-8CCD-4C8B-892B-0A76A49B50D1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309470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8" y="409576"/>
            <a:ext cx="10079567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6B05-ED5A-9281-6A51-F86204C7C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2BFDA-E7D4-4DDF-A254-433F2B93C3BC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5D2B9-849F-2B68-9318-65B6E9E771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273F48-FF57-A084-26C5-2E1C64EC6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EBCA2362-EB47-49BF-BF95-F2D2CE32BDE3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4063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8" y="409576"/>
            <a:ext cx="10079567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7FBF58-6844-FDEB-5A4D-435C6D830F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589E9-5F40-45B6-8B22-F19F0BC9F877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BF45B6-0286-64A0-C560-7A1E33E10F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EC7AC1-17A7-61FD-3C2E-ACD7BFDB74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94CEB757-3CA9-48FC-B3AA-524C2D7AB425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85372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8" y="409576"/>
            <a:ext cx="10079567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A3E593-31FB-95F2-CC6C-E898C5BC8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E7D21-A995-4537-94BF-DF6E7CC468B1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52F4C8-E463-BCEE-4784-FF004A9A5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23A6C8-30B1-CCFE-1493-21047A197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7C3FBCBF-2576-40E0-B752-B55908F65C4F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66389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411D39-B483-6183-2A62-2F44EFDB2E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532A7-3994-4194-8BCA-3E3EB50DDBE5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295DCE-6DC3-A6FB-7C78-BF217718E6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0C5D6F-937A-A546-1218-F0ADC10CE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9EB05751-4D00-4D14-A263-818153D173B6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10471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531B35-01BD-EE38-58AC-B8DF034F6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58CE9-5F10-4A06-914E-478FAF202FD2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CF0852-8623-44E2-295A-B12CFD25F3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9FD1E4-DEB7-14BE-778E-F24C93273B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95D9BC01-7B4D-4678-83CA-C77E9B8FF3E6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346028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283F3-74EE-A573-4BA2-35ECDDA843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6C37C-B7B7-4B68-9DFD-EAD3D38BC938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7287A-C66A-5113-84E9-93884947A5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ED9D2-CE27-6FCC-3F4A-ACB4300CAE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43EA7A50-9A1F-4814-96C3-A0F3EFA06E9F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31363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F2FB02-4AF5-604B-4A94-A5D0E91B78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FDE-4CE0-40CD-BE36-8DF89864F486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58A5FC-F8DF-A0E2-BCC6-5D2A2026A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3327DC4-1135-7365-29F1-B6273E31B8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31DF1C84-080D-4EB9-9501-D2B642D11FB6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4486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612AF57-E614-C437-B304-BDA01A2B61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5B656-40A0-4BD6-BDA4-C430F40D39B6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71F82D-A238-507E-B9C3-C9DD37578F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F4E703-A855-A15D-A360-6EE755ACC9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70ECAE8B-060C-447B-8300-4B526317CB4A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40365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F7B1F49-8C5D-A352-AFC0-634BA03CEA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9B822-D8E2-4243-85C0-124BB64059CE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F9275B-88BF-E46F-54B7-87B7314CD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C371EA-FF59-40E5-5BB4-271933968A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B976575A-8C86-4E77-8DC3-76C32B0AA6B0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302073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AC2BD-BB41-4724-74BE-5B8ADF10B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4F6E9-D4CF-43E4-B909-4816C5469E61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2737C-DD7C-64C1-E019-20408A4A80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8C349-FCF4-F597-7C8D-C44719F51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8DE51C6C-92C8-44E2-8DEA-FD105C80D9FE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341778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ECCD6-4197-2516-4B26-9CEBD96C1C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FCF48-E411-4263-9BE5-497C0CAF406D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A1590-4D3C-7635-9217-F14CF7CFEB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B4E68-43F1-16A1-ACC0-CF20DA32F0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4EA48BA9-3E34-4774-B230-27A834F5F917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302119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20BD998E-73D7-352A-E79F-659EA5BDF0D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75D95B72-51F4-B504-45EA-8E34C4540A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2679781F-4853-5C8B-2A9D-02FD3A5AC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B57B1714-4C37-D8BF-C14E-98676E084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409575"/>
            <a:ext cx="1008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419E9B7-67DF-40B4-2D13-466FF15F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7488" y="1752600"/>
            <a:ext cx="1008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3200DA9-A310-95B3-F768-BEE83B462A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03B6589-C8A9-4227-9D22-0A552318535F}" type="datetime1">
              <a:rPr lang="it-IT" altLang="en-IT"/>
              <a:pPr>
                <a:defRPr/>
              </a:pPr>
              <a:t>01/03/2023</a:t>
            </a:fld>
            <a:endParaRPr lang="it-IT" altLang="en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73933D-4648-A69E-2800-598D18933F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7F31CC-C19A-3802-DAC8-2F468269C1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35C1C12E-9270-41BA-B3F0-46F5E111269E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D09A775A-3680-CE04-0DEF-2F9A64ED7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63"/>
            <a:ext cx="12192000" cy="3429001"/>
          </a:xfrm>
          <a:prstGeom prst="rect">
            <a:avLst/>
          </a:prstGeom>
          <a:solidFill>
            <a:srgbClr val="006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25FD864-7189-B774-11A6-103F7C7114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60425" y="404813"/>
            <a:ext cx="10471150" cy="1319212"/>
          </a:xfrm>
        </p:spPr>
        <p:txBody>
          <a:bodyPr/>
          <a:lstStyle/>
          <a:p>
            <a:pPr algn="ctr" eaLnBrk="1" hangingPunct="1"/>
            <a:r>
              <a:rPr lang="en-US" altLang="it-IT">
                <a:solidFill>
                  <a:schemeClr val="bg1"/>
                </a:solidFill>
              </a:rPr>
              <a:t>Dynamic Complementary Conditions and Whole-Body Trajectory Optimization for Humanoid Robot Locomotion</a:t>
            </a:r>
            <a:br>
              <a:rPr lang="it-IT" altLang="it-IT">
                <a:solidFill>
                  <a:schemeClr val="bg1"/>
                </a:solidFill>
              </a:rPr>
            </a:br>
            <a:br>
              <a:rPr lang="it-IT" altLang="it-IT">
                <a:solidFill>
                  <a:schemeClr val="bg1"/>
                </a:solidFill>
              </a:rPr>
            </a:br>
            <a:br>
              <a:rPr lang="en-ZA" altLang="it-IT">
                <a:solidFill>
                  <a:schemeClr val="bg1"/>
                </a:solidFill>
              </a:rPr>
            </a:br>
            <a:endParaRPr lang="en-US" altLang="it-IT">
              <a:solidFill>
                <a:schemeClr val="bg1"/>
              </a:solidFill>
            </a:endParaRPr>
          </a:p>
        </p:txBody>
      </p:sp>
      <p:grpSp>
        <p:nvGrpSpPr>
          <p:cNvPr id="4100" name="Group 17">
            <a:extLst>
              <a:ext uri="{FF2B5EF4-FFF2-40B4-BE49-F238E27FC236}">
                <a16:creationId xmlns:a16="http://schemas.microsoft.com/office/drawing/2014/main" id="{485BE77A-F0DC-C465-BC6B-64F77A994962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12288838" cy="4098925"/>
            <a:chOff x="0" y="1738"/>
            <a:chExt cx="5761" cy="2582"/>
          </a:xfrm>
        </p:grpSpPr>
        <p:pic>
          <p:nvPicPr>
            <p:cNvPr id="4105" name="Picture 15" descr="Fondino">
              <a:extLst>
                <a:ext uri="{FF2B5EF4-FFF2-40B4-BE49-F238E27FC236}">
                  <a16:creationId xmlns:a16="http://schemas.microsoft.com/office/drawing/2014/main" id="{4BF5C266-FFE6-7C22-0C80-B4593754F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3" descr="logo +marchio">
              <a:extLst>
                <a:ext uri="{FF2B5EF4-FFF2-40B4-BE49-F238E27FC236}">
                  <a16:creationId xmlns:a16="http://schemas.microsoft.com/office/drawing/2014/main" id="{E5238180-61E3-F18B-2978-933972340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1"/>
              <a:ext cx="5761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6" descr="fascia">
              <a:extLst>
                <a:ext uri="{FF2B5EF4-FFF2-40B4-BE49-F238E27FC236}">
                  <a16:creationId xmlns:a16="http://schemas.microsoft.com/office/drawing/2014/main" id="{F51007A4-D9B7-13A4-3B84-B8C3D7FAB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2">
            <a:extLst>
              <a:ext uri="{FF2B5EF4-FFF2-40B4-BE49-F238E27FC236}">
                <a16:creationId xmlns:a16="http://schemas.microsoft.com/office/drawing/2014/main" id="{930C68E0-961E-135F-9855-90581E8EB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1787525"/>
            <a:ext cx="7993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chemeClr val="bg1"/>
                </a:solidFill>
              </a:rPr>
              <a:t>Control problems in robotics : </a:t>
            </a:r>
            <a:r>
              <a:rPr lang="it-IT" altLang="it-IT" sz="2000" i="1">
                <a:solidFill>
                  <a:schemeClr val="bg1"/>
                </a:solidFill>
              </a:rPr>
              <a:t>Under Actuated Robots</a:t>
            </a:r>
            <a:endParaRPr lang="en-ZA" altLang="it-IT" sz="2000">
              <a:solidFill>
                <a:schemeClr val="bg1"/>
              </a:solidFill>
            </a:endParaRPr>
          </a:p>
        </p:txBody>
      </p:sp>
      <p:sp>
        <p:nvSpPr>
          <p:cNvPr id="4102" name="Rectangle 11">
            <a:extLst>
              <a:ext uri="{FF2B5EF4-FFF2-40B4-BE49-F238E27FC236}">
                <a16:creationId xmlns:a16="http://schemas.microsoft.com/office/drawing/2014/main" id="{ECE2B51E-0E05-68B6-D3CE-C11E4D7E3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033963"/>
            <a:ext cx="28813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 i="1">
                <a:solidFill>
                  <a:schemeClr val="bg1"/>
                </a:solidFill>
              </a:rPr>
              <a:t>Candidato: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it-IT" sz="1600">
              <a:solidFill>
                <a:schemeClr val="bg1"/>
              </a:solidFill>
            </a:endParaRPr>
          </a:p>
        </p:txBody>
      </p:sp>
      <p:sp>
        <p:nvSpPr>
          <p:cNvPr id="4103" name="Rectangle 12">
            <a:extLst>
              <a:ext uri="{FF2B5EF4-FFF2-40B4-BE49-F238E27FC236}">
                <a16:creationId xmlns:a16="http://schemas.microsoft.com/office/drawing/2014/main" id="{E5AA3EC1-A930-189B-8D66-6A286D91F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6115050"/>
            <a:ext cx="287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 i="1">
                <a:solidFill>
                  <a:schemeClr val="bg1"/>
                </a:solidFill>
              </a:rPr>
              <a:t>Anno accademico 22/23</a:t>
            </a:r>
          </a:p>
        </p:txBody>
      </p:sp>
      <p:sp>
        <p:nvSpPr>
          <p:cNvPr id="4104" name="CasellaDiTesto 2">
            <a:extLst>
              <a:ext uri="{FF2B5EF4-FFF2-40B4-BE49-F238E27FC236}">
                <a16:creationId xmlns:a16="http://schemas.microsoft.com/office/drawing/2014/main" id="{61E1B669-42F7-2AA0-D168-13F2CF5B5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40350"/>
            <a:ext cx="2644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solidFill>
                  <a:schemeClr val="bg1"/>
                </a:solidFill>
              </a:rPr>
              <a:t>Bonsanto Pietro   2033935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solidFill>
                  <a:schemeClr val="bg1"/>
                </a:solidFill>
              </a:rPr>
              <a:t>Taliani Saverio     1841465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E45E6F53-D7DB-EC1A-3C0D-424147597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r>
              <a:rPr lang="it-IT" altLang="it-IT" sz="2800" dirty="0"/>
              <a:t>Toy-</a:t>
            </a:r>
            <a:r>
              <a:rPr lang="it-IT" altLang="it-IT" sz="2800" dirty="0" err="1"/>
              <a:t>problem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16387" name="Segnaposto data 2">
            <a:extLst>
              <a:ext uri="{FF2B5EF4-FFF2-40B4-BE49-F238E27FC236}">
                <a16:creationId xmlns:a16="http://schemas.microsoft.com/office/drawing/2014/main" id="{643ADFC1-1008-8C5F-F9C3-22E2182E47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CC886-ABA6-4088-A3CB-727DB89CEFE5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6388" name="Segnaposto piè di pagina 3">
            <a:extLst>
              <a:ext uri="{FF2B5EF4-FFF2-40B4-BE49-F238E27FC236}">
                <a16:creationId xmlns:a16="http://schemas.microsoft.com/office/drawing/2014/main" id="{F5E3F51E-3C42-3ADB-93E9-539407627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6389" name="Segnaposto numero diapositiva 4">
            <a:extLst>
              <a:ext uri="{FF2B5EF4-FFF2-40B4-BE49-F238E27FC236}">
                <a16:creationId xmlns:a16="http://schemas.microsoft.com/office/drawing/2014/main" id="{68E67F8D-E7DC-1F37-A7A3-DEEFCB14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79345653-9D61-46A9-B181-88FE474F04FE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C66B608-7031-C43E-B544-A0793AC9A167}"/>
              </a:ext>
            </a:extLst>
          </p:cNvPr>
          <p:cNvSpPr/>
          <p:nvPr/>
        </p:nvSpPr>
        <p:spPr bwMode="auto">
          <a:xfrm>
            <a:off x="1995179" y="1543331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16391" name="CasellaDiTesto 14">
            <a:extLst>
              <a:ext uri="{FF2B5EF4-FFF2-40B4-BE49-F238E27FC236}">
                <a16:creationId xmlns:a16="http://schemas.microsoft.com/office/drawing/2014/main" id="{5EFCF4A7-E60C-BF03-76C4-F96AB43CA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1395413"/>
            <a:ext cx="62642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it-IT" sz="2200" dirty="0"/>
              <a:t>A point mass falls from a given height </a:t>
            </a:r>
            <a:r>
              <a:rPr lang="en-US" altLang="it-IT" sz="2200" dirty="0" err="1"/>
              <a:t>thorward</a:t>
            </a:r>
            <a:r>
              <a:rPr lang="en-US" altLang="it-IT" sz="2200" dirty="0"/>
              <a:t> an infinitely rigid ground</a:t>
            </a:r>
          </a:p>
          <a:p>
            <a:pPr>
              <a:spcBef>
                <a:spcPct val="0"/>
              </a:spcBef>
              <a:buClrTx/>
            </a:pPr>
            <a:r>
              <a:rPr lang="en-US" altLang="it-IT" sz="2200" dirty="0"/>
              <a:t>The impact is completely inelastic</a:t>
            </a:r>
          </a:p>
          <a:p>
            <a:pPr>
              <a:spcBef>
                <a:spcPct val="0"/>
              </a:spcBef>
              <a:buClrTx/>
            </a:pPr>
            <a:r>
              <a:rPr lang="en-US" altLang="it-IT" sz="2200" dirty="0"/>
              <a:t>The mass is subject to ground reaction force and is actuate by a propeller</a:t>
            </a:r>
          </a:p>
          <a:p>
            <a:pPr>
              <a:spcBef>
                <a:spcPct val="0"/>
              </a:spcBef>
              <a:buClrTx/>
            </a:pPr>
            <a:r>
              <a:rPr lang="en-US" altLang="it-IT" sz="2200" dirty="0"/>
              <a:t>The overall dynamical system result in:</a:t>
            </a:r>
            <a:endParaRPr lang="it-IT" altLang="it-IT" sz="2200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9D4B2D5-5FBC-0490-5C92-C29FABF51FB7}"/>
              </a:ext>
            </a:extLst>
          </p:cNvPr>
          <p:cNvCxnSpPr>
            <a:stCxn id="7" idx="4"/>
          </p:cNvCxnSpPr>
          <p:nvPr/>
        </p:nvCxnSpPr>
        <p:spPr bwMode="auto">
          <a:xfrm>
            <a:off x="2206317" y="1952906"/>
            <a:ext cx="1587" cy="5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610B0C2-F691-8F80-20C8-FA7DB3432B0A}"/>
              </a:ext>
            </a:extLst>
          </p:cNvPr>
          <p:cNvCxnSpPr>
            <a:cxnSpLocks/>
          </p:cNvCxnSpPr>
          <p:nvPr/>
        </p:nvCxnSpPr>
        <p:spPr bwMode="auto">
          <a:xfrm>
            <a:off x="1736416" y="2716493"/>
            <a:ext cx="8667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395" name="Immagine 14">
            <a:extLst>
              <a:ext uri="{FF2B5EF4-FFF2-40B4-BE49-F238E27FC236}">
                <a16:creationId xmlns:a16="http://schemas.microsoft.com/office/drawing/2014/main" id="{7E3F9F68-06EE-4BE3-B1AF-C984FF687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3654425"/>
            <a:ext cx="3309937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8970A56-0924-666F-AB58-FD0525BA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66" y="3765830"/>
            <a:ext cx="1734076" cy="17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C537D7C-5756-1F0E-95C9-42E59071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99" y="548680"/>
            <a:ext cx="6277594" cy="5173842"/>
          </a:xfrm>
          <a:prstGeom prst="rect">
            <a:avLst/>
          </a:prstGeom>
        </p:spPr>
      </p:pic>
      <p:sp>
        <p:nvSpPr>
          <p:cNvPr id="16386" name="Titolo 1">
            <a:extLst>
              <a:ext uri="{FF2B5EF4-FFF2-40B4-BE49-F238E27FC236}">
                <a16:creationId xmlns:a16="http://schemas.microsoft.com/office/drawing/2014/main" id="{E45E6F53-D7DB-EC1A-3C0D-424147597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r>
              <a:rPr lang="it-IT" altLang="it-IT" sz="2800" dirty="0"/>
              <a:t>Toy-</a:t>
            </a:r>
            <a:r>
              <a:rPr lang="it-IT" altLang="it-IT" sz="2800" dirty="0" err="1"/>
              <a:t>problem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16387" name="Segnaposto data 2">
            <a:extLst>
              <a:ext uri="{FF2B5EF4-FFF2-40B4-BE49-F238E27FC236}">
                <a16:creationId xmlns:a16="http://schemas.microsoft.com/office/drawing/2014/main" id="{643ADFC1-1008-8C5F-F9C3-22E2182E47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CC886-ABA6-4088-A3CB-727DB89CEFE5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6388" name="Segnaposto piè di pagina 3">
            <a:extLst>
              <a:ext uri="{FF2B5EF4-FFF2-40B4-BE49-F238E27FC236}">
                <a16:creationId xmlns:a16="http://schemas.microsoft.com/office/drawing/2014/main" id="{F5E3F51E-3C42-3ADB-93E9-539407627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6389" name="Segnaposto numero diapositiva 4">
            <a:extLst>
              <a:ext uri="{FF2B5EF4-FFF2-40B4-BE49-F238E27FC236}">
                <a16:creationId xmlns:a16="http://schemas.microsoft.com/office/drawing/2014/main" id="{68E67F8D-E7DC-1F37-A7A3-DEEFCB14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79345653-9D61-46A9-B181-88FE474F04FE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C66B608-7031-C43E-B544-A0793AC9A167}"/>
              </a:ext>
            </a:extLst>
          </p:cNvPr>
          <p:cNvSpPr/>
          <p:nvPr/>
        </p:nvSpPr>
        <p:spPr bwMode="auto">
          <a:xfrm>
            <a:off x="1995179" y="1543331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16391" name="CasellaDiTesto 14">
            <a:extLst>
              <a:ext uri="{FF2B5EF4-FFF2-40B4-BE49-F238E27FC236}">
                <a16:creationId xmlns:a16="http://schemas.microsoft.com/office/drawing/2014/main" id="{5EFCF4A7-E60C-BF03-76C4-F96AB43CA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1395413"/>
            <a:ext cx="626427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 dirty="0" err="1"/>
              <a:t>We</a:t>
            </a:r>
            <a:r>
              <a:rPr lang="it-IT" altLang="it-IT" sz="2200" dirty="0"/>
              <a:t> simulate a foot </a:t>
            </a:r>
            <a:r>
              <a:rPr lang="it-IT" altLang="it-IT" sz="2200" dirty="0" err="1"/>
              <a:t>approaching</a:t>
            </a:r>
            <a:r>
              <a:rPr lang="it-IT" altLang="it-IT" sz="2200" dirty="0"/>
              <a:t> the ground </a:t>
            </a:r>
          </a:p>
          <a:p>
            <a:pPr>
              <a:spcBef>
                <a:spcPct val="0"/>
              </a:spcBef>
              <a:buClrTx/>
            </a:pPr>
            <a:r>
              <a:rPr lang="it-IT" altLang="it-IT" sz="2200" dirty="0" err="1"/>
              <a:t>It</a:t>
            </a:r>
            <a:r>
              <a:rPr lang="it-IT" altLang="it-IT" sz="2200" dirty="0"/>
              <a:t> </a:t>
            </a:r>
            <a:r>
              <a:rPr lang="it-IT" altLang="it-IT" sz="2200" dirty="0" err="1"/>
              <a:t>is</a:t>
            </a:r>
            <a:r>
              <a:rPr lang="it-IT" altLang="it-IT" sz="2200" dirty="0"/>
              <a:t> a </a:t>
            </a:r>
            <a:r>
              <a:rPr lang="it-IT" altLang="it-IT" sz="2200" dirty="0" err="1"/>
              <a:t>simple</a:t>
            </a:r>
            <a:r>
              <a:rPr lang="it-IT" altLang="it-IT" sz="2200" dirty="0"/>
              <a:t> way to test </a:t>
            </a:r>
            <a:r>
              <a:rPr lang="it-IT" altLang="it-IT" sz="2200" dirty="0" err="1"/>
              <a:t>different</a:t>
            </a:r>
            <a:r>
              <a:rPr lang="it-IT" altLang="it-IT" sz="2200" dirty="0"/>
              <a:t> </a:t>
            </a:r>
            <a:r>
              <a:rPr lang="it-IT" altLang="it-IT" sz="2200" dirty="0" err="1"/>
              <a:t>DCCs</a:t>
            </a:r>
            <a:r>
              <a:rPr lang="it-IT" altLang="it-IT" sz="2200" dirty="0"/>
              <a:t> </a:t>
            </a:r>
            <a:r>
              <a:rPr lang="it-IT" altLang="it-IT" sz="2200" dirty="0" err="1"/>
              <a:t>effect</a:t>
            </a:r>
            <a:endParaRPr lang="it-IT" altLang="it-IT" sz="2200" dirty="0"/>
          </a:p>
          <a:p>
            <a:pPr marL="0" indent="0">
              <a:spcBef>
                <a:spcPct val="0"/>
              </a:spcBef>
              <a:buClrTx/>
              <a:buNone/>
            </a:pPr>
            <a:endParaRPr lang="it-IT" altLang="it-IT" sz="2200" dirty="0"/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it-IT" altLang="it-IT" sz="2200" dirty="0"/>
              <a:t>The overall </a:t>
            </a:r>
            <a:r>
              <a:rPr lang="it-IT" altLang="it-IT" sz="2200" dirty="0" err="1"/>
              <a:t>optimization</a:t>
            </a:r>
            <a:r>
              <a:rPr lang="it-IT" altLang="it-IT" sz="2200" dirty="0"/>
              <a:t> </a:t>
            </a:r>
            <a:r>
              <a:rPr lang="it-IT" altLang="it-IT" sz="2200" dirty="0" err="1"/>
              <a:t>problem</a:t>
            </a:r>
            <a:r>
              <a:rPr lang="it-IT" altLang="it-IT" sz="2200" dirty="0"/>
              <a:t> to solve </a:t>
            </a:r>
            <a:r>
              <a:rPr lang="it-IT" altLang="it-IT" sz="2200" dirty="0" err="1"/>
              <a:t>is</a:t>
            </a:r>
            <a:r>
              <a:rPr lang="it-IT" altLang="it-IT" sz="2200" dirty="0"/>
              <a:t>: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9D4B2D5-5FBC-0490-5C92-C29FABF51FB7}"/>
              </a:ext>
            </a:extLst>
          </p:cNvPr>
          <p:cNvCxnSpPr>
            <a:stCxn id="7" idx="4"/>
          </p:cNvCxnSpPr>
          <p:nvPr/>
        </p:nvCxnSpPr>
        <p:spPr bwMode="auto">
          <a:xfrm>
            <a:off x="2206317" y="1952906"/>
            <a:ext cx="1587" cy="5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610B0C2-F691-8F80-20C8-FA7DB3432B0A}"/>
              </a:ext>
            </a:extLst>
          </p:cNvPr>
          <p:cNvCxnSpPr>
            <a:cxnSpLocks/>
          </p:cNvCxnSpPr>
          <p:nvPr/>
        </p:nvCxnSpPr>
        <p:spPr bwMode="auto">
          <a:xfrm>
            <a:off x="1736416" y="2716493"/>
            <a:ext cx="8667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A8970A56-0924-666F-AB58-FD0525BA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66" y="3765830"/>
            <a:ext cx="1734076" cy="176490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877FCEF-DE4E-C49C-0F9A-DB6E084C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47" y="2947442"/>
            <a:ext cx="3753906" cy="3093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E45E6F53-D7DB-EC1A-3C0D-424147597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r>
              <a:rPr lang="it-IT" altLang="it-IT" sz="2800" dirty="0"/>
              <a:t>Toy-</a:t>
            </a:r>
            <a:r>
              <a:rPr lang="it-IT" altLang="it-IT" sz="2800" dirty="0" err="1"/>
              <a:t>problem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Relaxed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CCs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16387" name="Segnaposto data 2">
            <a:extLst>
              <a:ext uri="{FF2B5EF4-FFF2-40B4-BE49-F238E27FC236}">
                <a16:creationId xmlns:a16="http://schemas.microsoft.com/office/drawing/2014/main" id="{643ADFC1-1008-8C5F-F9C3-22E2182E47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CC886-ABA6-4088-A3CB-727DB89CEFE5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6388" name="Segnaposto piè di pagina 3">
            <a:extLst>
              <a:ext uri="{FF2B5EF4-FFF2-40B4-BE49-F238E27FC236}">
                <a16:creationId xmlns:a16="http://schemas.microsoft.com/office/drawing/2014/main" id="{F5E3F51E-3C42-3ADB-93E9-539407627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6389" name="Segnaposto numero diapositiva 4">
            <a:extLst>
              <a:ext uri="{FF2B5EF4-FFF2-40B4-BE49-F238E27FC236}">
                <a16:creationId xmlns:a16="http://schemas.microsoft.com/office/drawing/2014/main" id="{68E67F8D-E7DC-1F37-A7A3-DEEFCB14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79345653-9D61-46A9-B181-88FE474F04FE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3CE1A21-E50C-93B7-994E-4A0647127C8E}"/>
              </a:ext>
            </a:extLst>
          </p:cNvPr>
          <p:cNvSpPr txBox="1"/>
          <p:nvPr/>
        </p:nvSpPr>
        <p:spPr>
          <a:xfrm>
            <a:off x="842963" y="1200172"/>
            <a:ext cx="7416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200" dirty="0" err="1">
                <a:solidFill>
                  <a:srgbClr val="000000"/>
                </a:solidFill>
              </a:rPr>
              <a:t>Mean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computational</a:t>
            </a:r>
            <a:r>
              <a:rPr lang="it-IT" sz="2200" dirty="0">
                <a:solidFill>
                  <a:srgbClr val="000000"/>
                </a:solidFill>
              </a:rPr>
              <a:t> time: 0.9701 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779D802F-2CDA-24A9-BCC4-2008DFCB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963" y="1916831"/>
            <a:ext cx="5476022" cy="410701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03DE1A3-BCB1-10D8-CAA8-AC29837F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18986" y="1918665"/>
            <a:ext cx="5105605" cy="41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3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E45E6F53-D7DB-EC1A-3C0D-424147597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r>
              <a:rPr lang="it-IT" altLang="it-IT" sz="2800" dirty="0"/>
              <a:t>Toy-</a:t>
            </a:r>
            <a:r>
              <a:rPr lang="it-IT" altLang="it-IT" sz="2800" dirty="0" err="1"/>
              <a:t>problem</a:t>
            </a:r>
            <a:r>
              <a:rPr lang="it-IT" altLang="it-IT" sz="2800" dirty="0"/>
              <a:t> Dynamic </a:t>
            </a:r>
            <a:r>
              <a:rPr lang="it-IT" altLang="it-IT" sz="2800" dirty="0" err="1"/>
              <a:t>CCs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16387" name="Segnaposto data 2">
            <a:extLst>
              <a:ext uri="{FF2B5EF4-FFF2-40B4-BE49-F238E27FC236}">
                <a16:creationId xmlns:a16="http://schemas.microsoft.com/office/drawing/2014/main" id="{643ADFC1-1008-8C5F-F9C3-22E2182E47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CC886-ABA6-4088-A3CB-727DB89CEFE5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6388" name="Segnaposto piè di pagina 3">
            <a:extLst>
              <a:ext uri="{FF2B5EF4-FFF2-40B4-BE49-F238E27FC236}">
                <a16:creationId xmlns:a16="http://schemas.microsoft.com/office/drawing/2014/main" id="{F5E3F51E-3C42-3ADB-93E9-539407627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6389" name="Segnaposto numero diapositiva 4">
            <a:extLst>
              <a:ext uri="{FF2B5EF4-FFF2-40B4-BE49-F238E27FC236}">
                <a16:creationId xmlns:a16="http://schemas.microsoft.com/office/drawing/2014/main" id="{68E67F8D-E7DC-1F37-A7A3-DEEFCB14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79345653-9D61-46A9-B181-88FE474F04FE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3CE1A21-E50C-93B7-994E-4A0647127C8E}"/>
              </a:ext>
            </a:extLst>
          </p:cNvPr>
          <p:cNvSpPr txBox="1"/>
          <p:nvPr/>
        </p:nvSpPr>
        <p:spPr>
          <a:xfrm>
            <a:off x="842963" y="1200172"/>
            <a:ext cx="7416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200" dirty="0" err="1">
                <a:solidFill>
                  <a:srgbClr val="000000"/>
                </a:solidFill>
              </a:rPr>
              <a:t>Mean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computational</a:t>
            </a:r>
            <a:r>
              <a:rPr lang="it-IT" sz="2200" dirty="0">
                <a:solidFill>
                  <a:srgbClr val="000000"/>
                </a:solidFill>
              </a:rPr>
              <a:t> time: 1.0613 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0AE846D-AA6B-7720-7151-1F36D7889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1916831"/>
            <a:ext cx="5476023" cy="410701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3B100AE-E724-9789-6923-CB004B14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86" y="1918665"/>
            <a:ext cx="5105606" cy="41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2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E45E6F53-D7DB-EC1A-3C0D-424147597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r>
              <a:rPr lang="it-IT" altLang="it-IT" sz="2800" dirty="0"/>
              <a:t>Toy-</a:t>
            </a:r>
            <a:r>
              <a:rPr lang="it-IT" altLang="it-IT" sz="2800" dirty="0" err="1"/>
              <a:t>problem</a:t>
            </a:r>
            <a:r>
              <a:rPr lang="it-IT" altLang="it-IT" sz="2800" dirty="0"/>
              <a:t> </a:t>
            </a:r>
            <a:r>
              <a:rPr lang="it-IT" altLang="it-IT" sz="2800" dirty="0" err="1"/>
              <a:t>Hyperbolic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secant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CCs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16387" name="Segnaposto data 2">
            <a:extLst>
              <a:ext uri="{FF2B5EF4-FFF2-40B4-BE49-F238E27FC236}">
                <a16:creationId xmlns:a16="http://schemas.microsoft.com/office/drawing/2014/main" id="{643ADFC1-1008-8C5F-F9C3-22E2182E47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CC886-ABA6-4088-A3CB-727DB89CEFE5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6388" name="Segnaposto piè di pagina 3">
            <a:extLst>
              <a:ext uri="{FF2B5EF4-FFF2-40B4-BE49-F238E27FC236}">
                <a16:creationId xmlns:a16="http://schemas.microsoft.com/office/drawing/2014/main" id="{F5E3F51E-3C42-3ADB-93E9-539407627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6389" name="Segnaposto numero diapositiva 4">
            <a:extLst>
              <a:ext uri="{FF2B5EF4-FFF2-40B4-BE49-F238E27FC236}">
                <a16:creationId xmlns:a16="http://schemas.microsoft.com/office/drawing/2014/main" id="{68E67F8D-E7DC-1F37-A7A3-DEEFCB14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79345653-9D61-46A9-B181-88FE474F04FE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3CE1A21-E50C-93B7-994E-4A0647127C8E}"/>
              </a:ext>
            </a:extLst>
          </p:cNvPr>
          <p:cNvSpPr txBox="1"/>
          <p:nvPr/>
        </p:nvSpPr>
        <p:spPr>
          <a:xfrm>
            <a:off x="842963" y="1200172"/>
            <a:ext cx="7416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200" dirty="0" err="1">
                <a:solidFill>
                  <a:srgbClr val="000000"/>
                </a:solidFill>
              </a:rPr>
              <a:t>Mean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computational</a:t>
            </a:r>
            <a:r>
              <a:rPr lang="it-IT" sz="2200" dirty="0">
                <a:solidFill>
                  <a:srgbClr val="000000"/>
                </a:solidFill>
              </a:rPr>
              <a:t> time: 1.6698 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0AE846D-AA6B-7720-7151-1F36D7889E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963" y="1916831"/>
            <a:ext cx="5476022" cy="410701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3B100AE-E724-9789-6923-CB004B14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18986" y="1918665"/>
            <a:ext cx="5105605" cy="41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6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E45E6F53-D7DB-EC1A-3C0D-424147597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r>
              <a:rPr lang="it-IT" altLang="it-IT" sz="2800" dirty="0"/>
              <a:t>Toy-</a:t>
            </a:r>
            <a:r>
              <a:rPr lang="it-IT" altLang="it-IT" sz="2800" dirty="0" err="1"/>
              <a:t>problem</a:t>
            </a:r>
            <a:r>
              <a:rPr lang="it-IT" altLang="it-IT" sz="2800" dirty="0"/>
              <a:t> paper </a:t>
            </a:r>
            <a:r>
              <a:rPr lang="it-IT" altLang="it-IT" sz="2800" dirty="0" err="1"/>
              <a:t>results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16387" name="Segnaposto data 2">
            <a:extLst>
              <a:ext uri="{FF2B5EF4-FFF2-40B4-BE49-F238E27FC236}">
                <a16:creationId xmlns:a16="http://schemas.microsoft.com/office/drawing/2014/main" id="{643ADFC1-1008-8C5F-F9C3-22E2182E47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CC886-ABA6-4088-A3CB-727DB89CEFE5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6388" name="Segnaposto piè di pagina 3">
            <a:extLst>
              <a:ext uri="{FF2B5EF4-FFF2-40B4-BE49-F238E27FC236}">
                <a16:creationId xmlns:a16="http://schemas.microsoft.com/office/drawing/2014/main" id="{F5E3F51E-3C42-3ADB-93E9-539407627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6389" name="Segnaposto numero diapositiva 4">
            <a:extLst>
              <a:ext uri="{FF2B5EF4-FFF2-40B4-BE49-F238E27FC236}">
                <a16:creationId xmlns:a16="http://schemas.microsoft.com/office/drawing/2014/main" id="{68E67F8D-E7DC-1F37-A7A3-DEEFCB14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79345653-9D61-46A9-B181-88FE474F04FE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avolo">
            <a:extLst>
              <a:ext uri="{FF2B5EF4-FFF2-40B4-BE49-F238E27FC236}">
                <a16:creationId xmlns:a16="http://schemas.microsoft.com/office/drawing/2014/main" id="{F2B100FC-D919-4B06-DDC1-5ECE57CD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48" y="1213517"/>
            <a:ext cx="9855903" cy="443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8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E45E6F53-D7DB-EC1A-3C0D-424147597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r>
              <a:rPr lang="it-IT" altLang="it-IT" sz="2800" dirty="0"/>
              <a:t>Toy-</a:t>
            </a:r>
            <a:r>
              <a:rPr lang="it-IT" altLang="it-IT" sz="2800" dirty="0" err="1"/>
              <a:t>problem</a:t>
            </a:r>
            <a:r>
              <a:rPr lang="it-IT" altLang="it-IT" sz="2800" dirty="0"/>
              <a:t> paper </a:t>
            </a:r>
            <a:r>
              <a:rPr lang="it-IT" altLang="it-IT" sz="2800" dirty="0" err="1"/>
              <a:t>results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16387" name="Segnaposto data 2">
            <a:extLst>
              <a:ext uri="{FF2B5EF4-FFF2-40B4-BE49-F238E27FC236}">
                <a16:creationId xmlns:a16="http://schemas.microsoft.com/office/drawing/2014/main" id="{643ADFC1-1008-8C5F-F9C3-22E2182E47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CC886-ABA6-4088-A3CB-727DB89CEFE5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6388" name="Segnaposto piè di pagina 3">
            <a:extLst>
              <a:ext uri="{FF2B5EF4-FFF2-40B4-BE49-F238E27FC236}">
                <a16:creationId xmlns:a16="http://schemas.microsoft.com/office/drawing/2014/main" id="{F5E3F51E-3C42-3ADB-93E9-539407627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6389" name="Segnaposto numero diapositiva 4">
            <a:extLst>
              <a:ext uri="{FF2B5EF4-FFF2-40B4-BE49-F238E27FC236}">
                <a16:creationId xmlns:a16="http://schemas.microsoft.com/office/drawing/2014/main" id="{68E67F8D-E7DC-1F37-A7A3-DEEFCB14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79345653-9D61-46A9-B181-88FE474F04FE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985386-E674-C90C-90E5-921A7098B45F}"/>
              </a:ext>
            </a:extLst>
          </p:cNvPr>
          <p:cNvSpPr txBox="1"/>
          <p:nvPr/>
        </p:nvSpPr>
        <p:spPr>
          <a:xfrm>
            <a:off x="983432" y="1196752"/>
            <a:ext cx="105131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</a:rPr>
              <a:t>Best accuracy </a:t>
            </a:r>
            <a:r>
              <a:rPr lang="en-US" sz="2200" dirty="0">
                <a:solidFill>
                  <a:srgbClr val="000000"/>
                </a:solidFill>
              </a:rPr>
              <a:t>achieved by the </a:t>
            </a:r>
            <a:r>
              <a:rPr lang="en-US" sz="2200" i="1" dirty="0">
                <a:solidFill>
                  <a:srgbClr val="000000"/>
                </a:solidFill>
              </a:rPr>
              <a:t>dynamically enforced </a:t>
            </a:r>
            <a:r>
              <a:rPr lang="en-US" sz="2200" dirty="0">
                <a:solidFill>
                  <a:srgbClr val="000000"/>
                </a:solidFill>
              </a:rPr>
              <a:t>method except for the 5 cm case , in which the </a:t>
            </a:r>
            <a:r>
              <a:rPr lang="en-US" sz="2200" b="1" dirty="0">
                <a:solidFill>
                  <a:srgbClr val="000000"/>
                </a:solidFill>
              </a:rPr>
              <a:t>best behavior </a:t>
            </a:r>
            <a:r>
              <a:rPr lang="en-US" sz="2200" dirty="0">
                <a:solidFill>
                  <a:srgbClr val="000000"/>
                </a:solidFill>
              </a:rPr>
              <a:t>is the one referring to </a:t>
            </a:r>
            <a:r>
              <a:rPr lang="en-US" sz="2200" i="1" dirty="0">
                <a:solidFill>
                  <a:srgbClr val="000000"/>
                </a:solidFill>
              </a:rPr>
              <a:t>hyperbolic secant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i="1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</a:rPr>
              <a:t>Better performances </a:t>
            </a:r>
            <a:r>
              <a:rPr lang="en-US" sz="2200" dirty="0" err="1">
                <a:solidFill>
                  <a:srgbClr val="000000"/>
                </a:solidFill>
              </a:rPr>
              <a:t>w.r.t.</a:t>
            </a:r>
            <a:r>
              <a:rPr lang="en-US" sz="2200" dirty="0">
                <a:solidFill>
                  <a:srgbClr val="000000"/>
                </a:solidFill>
              </a:rPr>
              <a:t> computational time achieved with hyperbolic secant for heights lower than 9 cm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Higher use of propeller → </a:t>
            </a:r>
            <a:r>
              <a:rPr lang="en-US" sz="2200" b="1" dirty="0">
                <a:solidFill>
                  <a:srgbClr val="000000"/>
                </a:solidFill>
              </a:rPr>
              <a:t>less contact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Dynamically enforced method provides the </a:t>
            </a:r>
            <a:r>
              <a:rPr lang="en-US" sz="2200" b="1" dirty="0">
                <a:solidFill>
                  <a:srgbClr val="000000"/>
                </a:solidFill>
              </a:rPr>
              <a:t>least variations </a:t>
            </a:r>
            <a:r>
              <a:rPr lang="en-US" sz="2200" dirty="0">
                <a:solidFill>
                  <a:srgbClr val="000000"/>
                </a:solidFill>
              </a:rPr>
              <a:t>in terms of computational time across the different heights</a:t>
            </a:r>
            <a:endParaRPr lang="it-IT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5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E45E6F53-D7DB-EC1A-3C0D-424147597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r>
              <a:rPr lang="it-IT" altLang="it-IT" sz="2800" dirty="0"/>
              <a:t>Toy-</a:t>
            </a:r>
            <a:r>
              <a:rPr lang="it-IT" altLang="it-IT" sz="2800" dirty="0" err="1"/>
              <a:t>problem</a:t>
            </a:r>
            <a:r>
              <a:rPr lang="it-IT" altLang="it-IT" sz="2800" dirty="0"/>
              <a:t> paper </a:t>
            </a:r>
            <a:r>
              <a:rPr lang="it-IT" altLang="it-IT" sz="2800" dirty="0" err="1"/>
              <a:t>results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16387" name="Segnaposto data 2">
            <a:extLst>
              <a:ext uri="{FF2B5EF4-FFF2-40B4-BE49-F238E27FC236}">
                <a16:creationId xmlns:a16="http://schemas.microsoft.com/office/drawing/2014/main" id="{643ADFC1-1008-8C5F-F9C3-22E2182E47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CC886-ABA6-4088-A3CB-727DB89CEFE5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Segnaposto piè di pagina 3">
                <a:extLst>
                  <a:ext uri="{FF2B5EF4-FFF2-40B4-BE49-F238E27FC236}">
                    <a16:creationId xmlns:a16="http://schemas.microsoft.com/office/drawing/2014/main" id="{F5E3F51E-3C42-3ADB-93E9-5394076272D0}"/>
                  </a:ext>
                </a:extLst>
              </p:cNvPr>
              <p:cNvSpPr>
                <a:spLocks noGrp="1" noChangeArrowheads="1"/>
              </p:cNvSpPr>
              <p:nvPr>
                <p:ph type="ftr" sz="quarter" idx="11"/>
              </p:nvPr>
            </p:nvSpPr>
            <p:spPr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100" dirty="0" err="1">
                    <a:solidFill>
                      <a:schemeClr val="bg1"/>
                    </a:solidFill>
                  </a:rPr>
                  <a:t>DCCs</a:t>
                </a:r>
                <a:r>
                  <a:rPr lang="it-IT" altLang="it-IT" sz="1100" dirty="0">
                    <a:solidFill>
                      <a:schemeClr val="bg1"/>
                    </a:solidFill>
                  </a:rPr>
                  <a:t> and </a:t>
                </a:r>
                <a:r>
                  <a:rPr lang="it-IT" altLang="it-IT" sz="1100" dirty="0" err="1">
                    <a:solidFill>
                      <a:schemeClr val="bg1"/>
                    </a:solidFill>
                  </a:rPr>
                  <a:t>whole</a:t>
                </a:r>
                <a:r>
                  <a:rPr lang="it-IT" altLang="it-IT" sz="1100" dirty="0">
                    <a:solidFill>
                      <a:schemeClr val="bg1"/>
                    </a:solidFill>
                  </a:rPr>
                  <a:t> body </a:t>
                </a:r>
                <a:r>
                  <a:rPr lang="it-IT" altLang="it-IT" sz="1100" dirty="0" err="1">
                    <a:solidFill>
                      <a:schemeClr val="bg1"/>
                    </a:solidFill>
                  </a:rPr>
                  <a:t>trajectory</a:t>
                </a:r>
                <a:r>
                  <a:rPr lang="it-IT" altLang="it-IT" sz="1100" dirty="0">
                    <a:solidFill>
                      <a:schemeClr val="bg1"/>
                    </a:solidFill>
                  </a:rPr>
                  <a:t> </a:t>
                </a:r>
                <a:r>
                  <a:rPr lang="it-IT" altLang="it-IT" sz="1100" dirty="0" err="1">
                    <a:solidFill>
                      <a:schemeClr val="bg1"/>
                    </a:solidFill>
                  </a:rPr>
                  <a:t>optimization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it-IT" altLang="it-IT" sz="11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Digitare l'equazione qui.</a:t>
                    </a:fld>
                  </m:oMath>
                </a14:m>
                <a:r>
                  <a:rPr lang="it-IT" altLang="it-IT" sz="1100" dirty="0">
                    <a:solidFill>
                      <a:schemeClr val="bg1"/>
                    </a:solidFill>
                  </a:rPr>
                  <a:t> for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100" dirty="0" err="1">
                    <a:solidFill>
                      <a:schemeClr val="bg1"/>
                    </a:solidFill>
                  </a:rPr>
                  <a:t>Humanoid</a:t>
                </a:r>
                <a:r>
                  <a:rPr lang="it-IT" altLang="it-IT" sz="1100" dirty="0">
                    <a:solidFill>
                      <a:schemeClr val="bg1"/>
                    </a:solidFill>
                  </a:rPr>
                  <a:t> Robot </a:t>
                </a:r>
                <a:r>
                  <a:rPr lang="it-IT" altLang="it-IT" sz="1100" dirty="0" err="1">
                    <a:solidFill>
                      <a:schemeClr val="bg1"/>
                    </a:solidFill>
                  </a:rPr>
                  <a:t>locomotion</a:t>
                </a:r>
                <a:endParaRPr lang="it-IT" altLang="it-IT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388" name="Segnaposto piè di pagina 3">
                <a:extLst>
                  <a:ext uri="{FF2B5EF4-FFF2-40B4-BE49-F238E27FC236}">
                    <a16:creationId xmlns:a16="http://schemas.microsoft.com/office/drawing/2014/main" id="{F5E3F51E-3C42-3ADB-93E9-539407627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blipFill>
                <a:blip r:embed="rId2"/>
                <a:stretch>
                  <a:fillRect t="-1333" b="-386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Segnaposto numero diapositiva 4">
            <a:extLst>
              <a:ext uri="{FF2B5EF4-FFF2-40B4-BE49-F238E27FC236}">
                <a16:creationId xmlns:a16="http://schemas.microsoft.com/office/drawing/2014/main" id="{68E67F8D-E7DC-1F37-A7A3-DEEFCB14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79345653-9D61-46A9-B181-88FE474F04FE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985386-E674-C90C-90E5-921A7098B45F}"/>
              </a:ext>
            </a:extLst>
          </p:cNvPr>
          <p:cNvSpPr txBox="1"/>
          <p:nvPr/>
        </p:nvSpPr>
        <p:spPr>
          <a:xfrm>
            <a:off x="983432" y="1196752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b="1" dirty="0" err="1">
                <a:solidFill>
                  <a:srgbClr val="000000"/>
                </a:solidFill>
              </a:rPr>
              <a:t>Parameter</a:t>
            </a:r>
            <a:r>
              <a:rPr lang="it-IT" sz="2400" b="1" dirty="0">
                <a:solidFill>
                  <a:srgbClr val="000000"/>
                </a:solidFill>
              </a:rPr>
              <a:t> </a:t>
            </a:r>
            <a:r>
              <a:rPr lang="it-IT" sz="2400" b="1" dirty="0" err="1">
                <a:solidFill>
                  <a:srgbClr val="000000"/>
                </a:solidFill>
              </a:rPr>
              <a:t>variations</a:t>
            </a:r>
            <a:r>
              <a:rPr lang="it-IT" sz="2400" b="1" dirty="0">
                <a:solidFill>
                  <a:srgbClr val="000000"/>
                </a:solidFill>
              </a:rPr>
              <a:t>: </a:t>
            </a:r>
          </a:p>
          <a:p>
            <a:pPr algn="l"/>
            <a:endParaRPr lang="it-IT" sz="2400" b="1" dirty="0">
              <a:solidFill>
                <a:srgbClr val="00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EA1578-639A-D33A-AF54-0863B416D36C}"/>
              </a:ext>
            </a:extLst>
          </p:cNvPr>
          <p:cNvSpPr txBox="1"/>
          <p:nvPr/>
        </p:nvSpPr>
        <p:spPr>
          <a:xfrm>
            <a:off x="4655840" y="1196752"/>
            <a:ext cx="67687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rgbClr val="000000"/>
                </a:solidFill>
              </a:rPr>
              <a:t>ε</a:t>
            </a:r>
            <a:r>
              <a:rPr lang="it-IT" sz="2200" dirty="0">
                <a:solidFill>
                  <a:srgbClr val="000000"/>
                </a:solidFill>
              </a:rPr>
              <a:t> for the </a:t>
            </a:r>
            <a:r>
              <a:rPr lang="it-IT" sz="2200" i="1" dirty="0" err="1">
                <a:solidFill>
                  <a:srgbClr val="000000"/>
                </a:solidFill>
              </a:rPr>
              <a:t>relaxed</a:t>
            </a:r>
            <a:r>
              <a:rPr lang="it-IT" sz="2200" i="1" dirty="0">
                <a:solidFill>
                  <a:srgbClr val="000000"/>
                </a:solidFill>
              </a:rPr>
              <a:t> </a:t>
            </a:r>
            <a:r>
              <a:rPr lang="it-IT" sz="2200" i="1" dirty="0" err="1">
                <a:solidFill>
                  <a:srgbClr val="000000"/>
                </a:solidFill>
              </a:rPr>
              <a:t>complementarity</a:t>
            </a:r>
            <a:r>
              <a:rPr lang="it-IT" sz="2200" i="1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000000"/>
                </a:solidFill>
              </a:rPr>
              <a:t>K</a:t>
            </a:r>
            <a:r>
              <a:rPr lang="it-IT" sz="2200" baseline="-25000" dirty="0" err="1">
                <a:solidFill>
                  <a:srgbClr val="000000"/>
                </a:solidFill>
              </a:rPr>
              <a:t>bs</a:t>
            </a:r>
            <a:r>
              <a:rPr lang="it-IT" sz="2200" dirty="0">
                <a:solidFill>
                  <a:srgbClr val="000000"/>
                </a:solidFill>
              </a:rPr>
              <a:t> for the </a:t>
            </a:r>
            <a:r>
              <a:rPr lang="it-IT" sz="2200" i="1" dirty="0" err="1">
                <a:solidFill>
                  <a:srgbClr val="000000"/>
                </a:solidFill>
              </a:rPr>
              <a:t>dynamically</a:t>
            </a:r>
            <a:r>
              <a:rPr lang="it-IT" sz="2200" i="1" dirty="0">
                <a:solidFill>
                  <a:srgbClr val="000000"/>
                </a:solidFill>
              </a:rPr>
              <a:t> </a:t>
            </a:r>
            <a:r>
              <a:rPr lang="it-IT" sz="2200" i="1" dirty="0" err="1">
                <a:solidFill>
                  <a:srgbClr val="000000"/>
                </a:solidFill>
              </a:rPr>
              <a:t>enforced</a:t>
            </a:r>
            <a:r>
              <a:rPr lang="it-IT" sz="2200" i="1" dirty="0">
                <a:solidFill>
                  <a:srgbClr val="000000"/>
                </a:solidFill>
              </a:rPr>
              <a:t> </a:t>
            </a:r>
            <a:r>
              <a:rPr lang="it-IT" sz="2200" i="1" dirty="0" err="1">
                <a:solidFill>
                  <a:srgbClr val="000000"/>
                </a:solidFill>
              </a:rPr>
              <a:t>complementarity</a:t>
            </a:r>
            <a:endParaRPr lang="it-IT" sz="2200" i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000000"/>
                </a:solidFill>
              </a:rPr>
              <a:t>K</a:t>
            </a:r>
            <a:r>
              <a:rPr lang="it-IT" sz="2200" baseline="-25000" dirty="0" err="1">
                <a:solidFill>
                  <a:srgbClr val="000000"/>
                </a:solidFill>
              </a:rPr>
              <a:t>f,z</a:t>
            </a:r>
            <a:r>
              <a:rPr lang="it-IT" sz="2200" baseline="-25000" dirty="0">
                <a:solidFill>
                  <a:srgbClr val="000000"/>
                </a:solidFill>
              </a:rPr>
              <a:t> </a:t>
            </a:r>
            <a:r>
              <a:rPr lang="it-IT" sz="2200" dirty="0">
                <a:solidFill>
                  <a:srgbClr val="000000"/>
                </a:solidFill>
              </a:rPr>
              <a:t>and </a:t>
            </a:r>
            <a:r>
              <a:rPr lang="it-IT" sz="2200" dirty="0" err="1">
                <a:solidFill>
                  <a:srgbClr val="000000"/>
                </a:solidFill>
              </a:rPr>
              <a:t>K</a:t>
            </a:r>
            <a:r>
              <a:rPr lang="it-IT" sz="2200" baseline="-25000" dirty="0" err="1">
                <a:solidFill>
                  <a:srgbClr val="000000"/>
                </a:solidFill>
              </a:rPr>
              <a:t>h</a:t>
            </a:r>
            <a:r>
              <a:rPr lang="it-IT" sz="2200" dirty="0">
                <a:solidFill>
                  <a:srgbClr val="000000"/>
                </a:solidFill>
              </a:rPr>
              <a:t> for the </a:t>
            </a:r>
            <a:r>
              <a:rPr lang="it-IT" sz="2200" i="1" dirty="0" err="1">
                <a:solidFill>
                  <a:srgbClr val="000000"/>
                </a:solidFill>
              </a:rPr>
              <a:t>hyperbolic</a:t>
            </a:r>
            <a:r>
              <a:rPr lang="it-IT" sz="2200" i="1" dirty="0">
                <a:solidFill>
                  <a:srgbClr val="000000"/>
                </a:solidFill>
              </a:rPr>
              <a:t> </a:t>
            </a:r>
            <a:r>
              <a:rPr lang="it-IT" sz="2200" i="1" dirty="0" err="1">
                <a:solidFill>
                  <a:srgbClr val="000000"/>
                </a:solidFill>
              </a:rPr>
              <a:t>secant</a:t>
            </a:r>
            <a:endParaRPr lang="it-IT" sz="2200" i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73185D-A3E7-101F-14A5-75E2BD3F7F41}"/>
                  </a:ext>
                </a:extLst>
              </p:cNvPr>
              <p:cNvSpPr txBox="1"/>
              <p:nvPr/>
            </p:nvSpPr>
            <p:spPr>
              <a:xfrm>
                <a:off x="5640779" y="2974769"/>
                <a:ext cx="122790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it-IT" i="1" smtClean="0">
                          <a:noFill/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it-IT" dirty="0">
                  <a:noFill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73185D-A3E7-101F-14A5-75E2BD3F7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79" y="2974769"/>
                <a:ext cx="1227900" cy="1384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E1189C9-3A69-AB7D-6492-7458838A0B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7" t="3097" r="7495"/>
          <a:stretch/>
        </p:blipFill>
        <p:spPr>
          <a:xfrm>
            <a:off x="2917412" y="2587100"/>
            <a:ext cx="5930137" cy="337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E45E6F53-D7DB-EC1A-3C0D-424147597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r>
              <a:rPr lang="it-IT" altLang="it-IT" sz="2800" dirty="0"/>
              <a:t>Toy-</a:t>
            </a:r>
            <a:r>
              <a:rPr lang="it-IT" altLang="it-IT" sz="2800" dirty="0" err="1"/>
              <a:t>problem</a:t>
            </a:r>
            <a:r>
              <a:rPr lang="it-IT" altLang="it-IT" sz="2800" dirty="0"/>
              <a:t> paper </a:t>
            </a:r>
            <a:r>
              <a:rPr lang="it-IT" altLang="it-IT" sz="2800" dirty="0" err="1"/>
              <a:t>results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16387" name="Segnaposto data 2">
            <a:extLst>
              <a:ext uri="{FF2B5EF4-FFF2-40B4-BE49-F238E27FC236}">
                <a16:creationId xmlns:a16="http://schemas.microsoft.com/office/drawing/2014/main" id="{643ADFC1-1008-8C5F-F9C3-22E2182E47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CC886-ABA6-4088-A3CB-727DB89CEFE5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Segnaposto piè di pagina 3">
                <a:extLst>
                  <a:ext uri="{FF2B5EF4-FFF2-40B4-BE49-F238E27FC236}">
                    <a16:creationId xmlns:a16="http://schemas.microsoft.com/office/drawing/2014/main" id="{F5E3F51E-3C42-3ADB-93E9-5394076272D0}"/>
                  </a:ext>
                </a:extLst>
              </p:cNvPr>
              <p:cNvSpPr>
                <a:spLocks noGrp="1" noChangeArrowheads="1"/>
              </p:cNvSpPr>
              <p:nvPr>
                <p:ph type="ftr" sz="quarter" idx="11"/>
              </p:nvPr>
            </p:nvSpPr>
            <p:spPr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100" dirty="0" err="1">
                    <a:solidFill>
                      <a:schemeClr val="bg1"/>
                    </a:solidFill>
                  </a:rPr>
                  <a:t>DCCs</a:t>
                </a:r>
                <a:r>
                  <a:rPr lang="it-IT" altLang="it-IT" sz="1100" dirty="0">
                    <a:solidFill>
                      <a:schemeClr val="bg1"/>
                    </a:solidFill>
                  </a:rPr>
                  <a:t> and </a:t>
                </a:r>
                <a:r>
                  <a:rPr lang="it-IT" altLang="it-IT" sz="1100" dirty="0" err="1">
                    <a:solidFill>
                      <a:schemeClr val="bg1"/>
                    </a:solidFill>
                  </a:rPr>
                  <a:t>whole</a:t>
                </a:r>
                <a:r>
                  <a:rPr lang="it-IT" altLang="it-IT" sz="1100" dirty="0">
                    <a:solidFill>
                      <a:schemeClr val="bg1"/>
                    </a:solidFill>
                  </a:rPr>
                  <a:t> body </a:t>
                </a:r>
                <a:r>
                  <a:rPr lang="it-IT" altLang="it-IT" sz="1100" dirty="0" err="1">
                    <a:solidFill>
                      <a:schemeClr val="bg1"/>
                    </a:solidFill>
                  </a:rPr>
                  <a:t>trajectory</a:t>
                </a:r>
                <a:r>
                  <a:rPr lang="it-IT" altLang="it-IT" sz="1100" dirty="0">
                    <a:solidFill>
                      <a:schemeClr val="bg1"/>
                    </a:solidFill>
                  </a:rPr>
                  <a:t> </a:t>
                </a:r>
                <a:r>
                  <a:rPr lang="it-IT" altLang="it-IT" sz="1100" dirty="0" err="1">
                    <a:solidFill>
                      <a:schemeClr val="bg1"/>
                    </a:solidFill>
                  </a:rPr>
                  <a:t>optimization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it-IT" altLang="it-IT" sz="11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a:t>Digitare l'equazione qui.</a:t>
                    </a:fld>
                  </m:oMath>
                </a14:m>
                <a:r>
                  <a:rPr lang="it-IT" altLang="it-IT" sz="1100" dirty="0">
                    <a:solidFill>
                      <a:schemeClr val="bg1"/>
                    </a:solidFill>
                  </a:rPr>
                  <a:t> for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100" dirty="0" err="1">
                    <a:solidFill>
                      <a:schemeClr val="bg1"/>
                    </a:solidFill>
                  </a:rPr>
                  <a:t>Humanoid</a:t>
                </a:r>
                <a:r>
                  <a:rPr lang="it-IT" altLang="it-IT" sz="1100" dirty="0">
                    <a:solidFill>
                      <a:schemeClr val="bg1"/>
                    </a:solidFill>
                  </a:rPr>
                  <a:t> Robot </a:t>
                </a:r>
                <a:r>
                  <a:rPr lang="it-IT" altLang="it-IT" sz="1100" dirty="0" err="1">
                    <a:solidFill>
                      <a:schemeClr val="bg1"/>
                    </a:solidFill>
                  </a:rPr>
                  <a:t>locomotion</a:t>
                </a:r>
                <a:endParaRPr lang="it-IT" altLang="it-IT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388" name="Segnaposto piè di pagina 3">
                <a:extLst>
                  <a:ext uri="{FF2B5EF4-FFF2-40B4-BE49-F238E27FC236}">
                    <a16:creationId xmlns:a16="http://schemas.microsoft.com/office/drawing/2014/main" id="{F5E3F51E-3C42-3ADB-93E9-539407627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blipFill>
                <a:blip r:embed="rId2"/>
                <a:stretch>
                  <a:fillRect t="-1333" b="-386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Segnaposto numero diapositiva 4">
            <a:extLst>
              <a:ext uri="{FF2B5EF4-FFF2-40B4-BE49-F238E27FC236}">
                <a16:creationId xmlns:a16="http://schemas.microsoft.com/office/drawing/2014/main" id="{68E67F8D-E7DC-1F37-A7A3-DEEFCB14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79345653-9D61-46A9-B181-88FE474F04FE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985386-E674-C90C-90E5-921A7098B45F}"/>
              </a:ext>
            </a:extLst>
          </p:cNvPr>
          <p:cNvSpPr txBox="1"/>
          <p:nvPr/>
        </p:nvSpPr>
        <p:spPr>
          <a:xfrm>
            <a:off x="983432" y="1196752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b="1" dirty="0" err="1">
                <a:solidFill>
                  <a:srgbClr val="000000"/>
                </a:solidFill>
              </a:rPr>
              <a:t>Parameter</a:t>
            </a:r>
            <a:r>
              <a:rPr lang="it-IT" sz="2400" b="1" dirty="0">
                <a:solidFill>
                  <a:srgbClr val="000000"/>
                </a:solidFill>
              </a:rPr>
              <a:t> </a:t>
            </a:r>
            <a:r>
              <a:rPr lang="it-IT" sz="2400" b="1" dirty="0" err="1">
                <a:solidFill>
                  <a:srgbClr val="000000"/>
                </a:solidFill>
              </a:rPr>
              <a:t>variations</a:t>
            </a:r>
            <a:r>
              <a:rPr lang="it-IT" sz="2400" b="1" dirty="0">
                <a:solidFill>
                  <a:srgbClr val="000000"/>
                </a:solidFill>
              </a:rPr>
              <a:t>: </a:t>
            </a:r>
          </a:p>
          <a:p>
            <a:pPr algn="l"/>
            <a:endParaRPr lang="it-IT" sz="2400" b="1" dirty="0">
              <a:solidFill>
                <a:srgbClr val="00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EA1578-639A-D33A-AF54-0863B416D36C}"/>
              </a:ext>
            </a:extLst>
          </p:cNvPr>
          <p:cNvSpPr txBox="1"/>
          <p:nvPr/>
        </p:nvSpPr>
        <p:spPr>
          <a:xfrm>
            <a:off x="4655840" y="1196752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00"/>
                </a:solidFill>
              </a:rPr>
              <a:t>Best accuracy achieved by the Dynamically enforced method with </a:t>
            </a:r>
            <a:r>
              <a:rPr lang="el-GR" sz="2200" dirty="0">
                <a:solidFill>
                  <a:srgbClr val="000000"/>
                </a:solidFill>
              </a:rPr>
              <a:t>ε </a:t>
            </a:r>
            <a:r>
              <a:rPr lang="en-US" sz="2200" i="1" dirty="0">
                <a:solidFill>
                  <a:srgbClr val="000000"/>
                </a:solidFill>
              </a:rPr>
              <a:t>=0.05 </a:t>
            </a:r>
            <a:r>
              <a:rPr lang="en-US" sz="2200" i="1" dirty="0" err="1">
                <a:solidFill>
                  <a:srgbClr val="000000"/>
                </a:solidFill>
              </a:rPr>
              <a:t>K</a:t>
            </a:r>
            <a:r>
              <a:rPr lang="en-US" sz="2200" i="1" baseline="-25000" dirty="0" err="1">
                <a:solidFill>
                  <a:srgbClr val="000000"/>
                </a:solidFill>
              </a:rPr>
              <a:t>f,z</a:t>
            </a:r>
            <a:r>
              <a:rPr lang="en-US" sz="2200" i="1" dirty="0">
                <a:solidFill>
                  <a:srgbClr val="000000"/>
                </a:solidFill>
              </a:rPr>
              <a:t>=20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00"/>
                </a:solidFill>
              </a:rPr>
              <a:t>Fastest solution with hyperbolic secant with</a:t>
            </a:r>
          </a:p>
          <a:p>
            <a:pPr lvl="1"/>
            <a:r>
              <a:rPr lang="en-US" sz="2200" i="1" dirty="0" err="1">
                <a:solidFill>
                  <a:srgbClr val="000000"/>
                </a:solidFill>
              </a:rPr>
              <a:t>K</a:t>
            </a:r>
            <a:r>
              <a:rPr lang="en-US" sz="2200" i="1" baseline="-25000" dirty="0" err="1">
                <a:solidFill>
                  <a:srgbClr val="000000"/>
                </a:solidFill>
              </a:rPr>
              <a:t>h</a:t>
            </a:r>
            <a:r>
              <a:rPr lang="en-US" sz="2200" i="1" dirty="0">
                <a:solidFill>
                  <a:srgbClr val="000000"/>
                </a:solidFill>
              </a:rPr>
              <a:t>=400 </a:t>
            </a:r>
            <a:r>
              <a:rPr lang="en-US" sz="2200" i="1" dirty="0" err="1">
                <a:solidFill>
                  <a:srgbClr val="000000"/>
                </a:solidFill>
              </a:rPr>
              <a:t>K</a:t>
            </a:r>
            <a:r>
              <a:rPr lang="en-US" sz="2200" i="1" baseline="-25000" dirty="0" err="1">
                <a:solidFill>
                  <a:srgbClr val="000000"/>
                </a:solidFill>
              </a:rPr>
              <a:t>f,z</a:t>
            </a:r>
            <a:r>
              <a:rPr lang="en-US" sz="2200" i="1" dirty="0">
                <a:solidFill>
                  <a:srgbClr val="000000"/>
                </a:solidFill>
              </a:rPr>
              <a:t>=250 </a:t>
            </a:r>
            <a:endParaRPr lang="it-IT" sz="2200" i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73185D-A3E7-101F-14A5-75E2BD3F7F41}"/>
                  </a:ext>
                </a:extLst>
              </p:cNvPr>
              <p:cNvSpPr txBox="1"/>
              <p:nvPr/>
            </p:nvSpPr>
            <p:spPr>
              <a:xfrm>
                <a:off x="5640779" y="2974769"/>
                <a:ext cx="122790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it-IT" i="1" smtClean="0">
                          <a:noFill/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it-IT" dirty="0">
                  <a:noFill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73185D-A3E7-101F-14A5-75E2BD3F7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79" y="2974769"/>
                <a:ext cx="1227900" cy="1384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e 2">
            <a:extLst>
              <a:ext uri="{FF2B5EF4-FFF2-40B4-BE49-F238E27FC236}">
                <a16:creationId xmlns:a16="http://schemas.microsoft.com/office/drawing/2014/main" id="{03EE41FA-3EE5-364F-A519-9AD89853B09C}"/>
              </a:ext>
            </a:extLst>
          </p:cNvPr>
          <p:cNvSpPr/>
          <p:nvPr/>
        </p:nvSpPr>
        <p:spPr bwMode="auto">
          <a:xfrm>
            <a:off x="1199456" y="5301208"/>
            <a:ext cx="1440160" cy="36004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1520939D-21F2-D525-D4D6-D33E4BD15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87" y="2796133"/>
            <a:ext cx="4648026" cy="32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>
            <a:extLst>
              <a:ext uri="{FF2B5EF4-FFF2-40B4-BE49-F238E27FC236}">
                <a16:creationId xmlns:a16="http://schemas.microsoft.com/office/drawing/2014/main" id="{0A3B134E-8394-B2EB-95AB-B6258BCF4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17411" name="Segnaposto data 3">
            <a:extLst>
              <a:ext uri="{FF2B5EF4-FFF2-40B4-BE49-F238E27FC236}">
                <a16:creationId xmlns:a16="http://schemas.microsoft.com/office/drawing/2014/main" id="{87128B07-93DB-A997-9DF2-2BD36A5730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E3CE53-0B39-4A56-9576-A79969027BFE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7412" name="Segnaposto piè di pagina 4">
            <a:extLst>
              <a:ext uri="{FF2B5EF4-FFF2-40B4-BE49-F238E27FC236}">
                <a16:creationId xmlns:a16="http://schemas.microsoft.com/office/drawing/2014/main" id="{1849C5DC-7988-ABE9-96B6-E0A5002D3D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7413" name="Segnaposto numero diapositiva 5">
            <a:extLst>
              <a:ext uri="{FF2B5EF4-FFF2-40B4-BE49-F238E27FC236}">
                <a16:creationId xmlns:a16="http://schemas.microsoft.com/office/drawing/2014/main" id="{3417901F-A9BC-9C5C-3520-71CD487772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769F1C37-3080-471D-98BA-0511048A911E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7414" name="CasellaDiTesto 6">
            <a:extLst>
              <a:ext uri="{FF2B5EF4-FFF2-40B4-BE49-F238E27FC236}">
                <a16:creationId xmlns:a16="http://schemas.microsoft.com/office/drawing/2014/main" id="{0DBAB389-A2DA-7BFD-3D82-88ACA2AA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00" y="989013"/>
            <a:ext cx="7343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it-IT" b="1" dirty="0"/>
              <a:t>Kinematic control   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342AC08-8BC7-DB33-8423-8A4D46B5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136652" y="4647817"/>
            <a:ext cx="1905000" cy="135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A3A7AB6-5E42-F126-0D38-5808699F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750057" y="4959747"/>
            <a:ext cx="2876124" cy="7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A439A54-D039-D803-C504-B1EF4559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240381" y="4707879"/>
            <a:ext cx="2759075" cy="122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299E0AF-B1E9-3DA1-EA4B-103F982C0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36700"/>
            <a:ext cx="88265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28650" indent="-1714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it-IT" sz="2200" dirty="0"/>
              <a:t>Full control over the derivative of  the contact point's position and forces       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636E6EE-2EB7-A2A7-1F30-49CD0D6D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589" y="2309954"/>
            <a:ext cx="83708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28650" indent="-1714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it-IT" sz="2200" dirty="0"/>
              <a:t>Consider contact points constrained as a rigid body but independent from the control point of view      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E49B366-ADEE-19FD-A7EA-6B8387357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082" y="3089913"/>
            <a:ext cx="70564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28650" indent="-1714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it-IT" sz="2200" dirty="0"/>
              <a:t>Controllability of joint velocities (backstepping hypothesis)      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0E7A20-8BC5-0862-5E5B-90F59CCD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589" y="3875553"/>
            <a:ext cx="61198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28650" indent="-1714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it-IT" sz="2200" dirty="0"/>
              <a:t>Dynamical evolution</a:t>
            </a:r>
            <a:endParaRPr lang="it-IT" alt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664FA8-2032-6A79-9DE9-F78B09555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4924404"/>
            <a:ext cx="1695537" cy="793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95C3F54B-F032-80AB-ADEA-C13F412940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CEBFC5-AAFA-47BE-8D60-2A8D2AEBBD8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E4AAC501-E7D5-EC2B-33C6-C6927457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517408BB-B755-85AD-9265-A2554E05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29AEE52D-F5F9-4A31-B39D-8BE2CDBA1346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982E79E8-21FA-7BB1-F7F4-45A16C75B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325" y="409575"/>
            <a:ext cx="10801350" cy="1147763"/>
          </a:xfrm>
        </p:spPr>
        <p:txBody>
          <a:bodyPr/>
          <a:lstStyle/>
          <a:p>
            <a:pPr eaLnBrk="1" hangingPunct="1"/>
            <a:r>
              <a:rPr lang="en-US" altLang="it-IT" sz="2800"/>
              <a:t>Dynamic Complementary Conditions and Whole-Body Trajectory Optimization for Humanoid Robot Locomotion</a:t>
            </a: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DB87467C-081E-23FD-DC51-DA9947CA1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1736725"/>
            <a:ext cx="10512425" cy="3384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it-IT" b="1"/>
              <a:t>Objectives</a:t>
            </a:r>
            <a:r>
              <a:rPr lang="en-US" altLang="it-IT" sz="2000"/>
              <a:t>:</a:t>
            </a:r>
          </a:p>
          <a:p>
            <a:pPr eaLnBrk="1" hangingPunct="1">
              <a:buFontTx/>
              <a:buNone/>
            </a:pPr>
            <a:endParaRPr lang="en-US" altLang="it-IT" sz="2000"/>
          </a:p>
          <a:p>
            <a:pPr eaLnBrk="1" hangingPunct="1">
              <a:buFontTx/>
              <a:buAutoNum type="arabicPeriod"/>
            </a:pPr>
            <a:r>
              <a:rPr lang="en-US" altLang="it-IT" sz="2200"/>
              <a:t>Robot Locomotion on Flat surfaces</a:t>
            </a:r>
          </a:p>
          <a:p>
            <a:pPr eaLnBrk="1" hangingPunct="1">
              <a:buFontTx/>
              <a:buAutoNum type="arabicPeriod"/>
            </a:pPr>
            <a:r>
              <a:rPr lang="en-US" altLang="it-IT" sz="2200"/>
              <a:t>Introduction of complementary conditions in a Dynamic fashion</a:t>
            </a:r>
          </a:p>
          <a:p>
            <a:pPr eaLnBrk="1" hangingPunct="1">
              <a:buFontTx/>
              <a:buAutoNum type="arabicPeriod"/>
            </a:pPr>
            <a:r>
              <a:rPr lang="en-US" altLang="it-IT" sz="2200"/>
              <a:t>Planning using non task-specific constraints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egnaposto data 2">
            <a:extLst>
              <a:ext uri="{FF2B5EF4-FFF2-40B4-BE49-F238E27FC236}">
                <a16:creationId xmlns:a16="http://schemas.microsoft.com/office/drawing/2014/main" id="{B148FAAE-C360-DE47-93F7-17237F14B39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70C4CB-7792-4B12-818A-56918D309D79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8436" name="Segnaposto piè di pagina 3">
            <a:extLst>
              <a:ext uri="{FF2B5EF4-FFF2-40B4-BE49-F238E27FC236}">
                <a16:creationId xmlns:a16="http://schemas.microsoft.com/office/drawing/2014/main" id="{5DF79784-7148-382D-27F7-9871CF594B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8437" name="Segnaposto numero diapositiva 4">
            <a:extLst>
              <a:ext uri="{FF2B5EF4-FFF2-40B4-BE49-F238E27FC236}">
                <a16:creationId xmlns:a16="http://schemas.microsoft.com/office/drawing/2014/main" id="{F45A5F6E-306E-BD9A-9C39-2D4092A8C1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B9748AC5-12EE-4C1A-AAD5-E334232BC406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8438" name="CasellaDiTesto 5">
            <a:extLst>
              <a:ext uri="{FF2B5EF4-FFF2-40B4-BE49-F238E27FC236}">
                <a16:creationId xmlns:a16="http://schemas.microsoft.com/office/drawing/2014/main" id="{62B06662-7398-72C6-968E-2062938C9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1003167"/>
            <a:ext cx="76327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28650" indent="-1714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it-IT" altLang="it-IT" sz="2400" b="1" dirty="0">
                <a:solidFill>
                  <a:srgbClr val="000000"/>
                </a:solidFill>
              </a:rPr>
              <a:t>Planar DCC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</a:rPr>
              <a:t>Prevents contact points to move on the walking plane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</a:rPr>
              <a:t>Reduces velocity when approaching the ground</a:t>
            </a:r>
            <a:endParaRPr lang="it-IT" altLang="it-IT" sz="220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2400" dirty="0">
              <a:solidFill>
                <a:srgbClr val="000000"/>
              </a:solidFill>
            </a:endParaRPr>
          </a:p>
        </p:txBody>
      </p:sp>
      <p:sp>
        <p:nvSpPr>
          <p:cNvPr id="18439" name="CasellaDiTesto 10">
            <a:extLst>
              <a:ext uri="{FF2B5EF4-FFF2-40B4-BE49-F238E27FC236}">
                <a16:creationId xmlns:a16="http://schemas.microsoft.com/office/drawing/2014/main" id="{8DC7ADAC-1A0A-0E1E-54EF-B287E9D97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17" y="2166365"/>
            <a:ext cx="712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None/>
            </a:pPr>
            <a:r>
              <a:rPr lang="it-IT" altLang="it-IT" b="1" dirty="0" err="1"/>
              <a:t>Momentum</a:t>
            </a:r>
            <a:r>
              <a:rPr lang="it-IT" altLang="it-IT" b="1" dirty="0"/>
              <a:t> control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E35D2EE-9E1D-AB7B-2DFE-28C8C269F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807814" y="4519283"/>
            <a:ext cx="4559300" cy="12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C1107AA-BD32-C604-C74C-67CD4D584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2628328"/>
            <a:ext cx="6985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it-IT" sz="2200" dirty="0"/>
              <a:t>Describe contact forces' effect on robot motion through centroidal dynamics</a:t>
            </a:r>
            <a:endParaRPr lang="it-IT" altLang="it-IT" sz="22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1C259D0-93E7-E8CF-1FEB-933F15BC5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2" y="3297815"/>
            <a:ext cx="66960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 dirty="0"/>
              <a:t>Use </a:t>
            </a:r>
            <a:r>
              <a:rPr lang="it-IT" altLang="it-IT" sz="2200" dirty="0" err="1"/>
              <a:t>Centroidal</a:t>
            </a:r>
            <a:r>
              <a:rPr lang="it-IT" altLang="it-IT" sz="2200" dirty="0"/>
              <a:t> </a:t>
            </a:r>
            <a:r>
              <a:rPr lang="it-IT" altLang="it-IT" sz="2200" dirty="0" err="1"/>
              <a:t>Momentum</a:t>
            </a:r>
            <a:r>
              <a:rPr lang="it-IT" altLang="it-IT" sz="2200" dirty="0"/>
              <a:t> Matrix (CMM)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97564AB-4B86-4C98-0AD2-C2520AF3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371548" y="4353990"/>
            <a:ext cx="5448904" cy="141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170FDD8-0BEF-8A54-9529-2D5344500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708460" y="4753355"/>
            <a:ext cx="4775079" cy="73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7FEB46E5-C826-BD92-090D-A9A3F1B0E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</a:t>
            </a:r>
            <a:br>
              <a:rPr lang="it-IT" altLang="it-IT" sz="2800" dirty="0"/>
            </a:br>
            <a:endParaRPr lang="it-IT" altLang="it-IT" sz="2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2DF128B-022B-6541-4C30-86607D046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462" y="4793098"/>
            <a:ext cx="3332200" cy="65245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6BA624-04B6-6033-2797-52EDCD329478}"/>
              </a:ext>
            </a:extLst>
          </p:cNvPr>
          <p:cNvSpPr txBox="1"/>
          <p:nvPr/>
        </p:nvSpPr>
        <p:spPr>
          <a:xfrm>
            <a:off x="2135560" y="3681444"/>
            <a:ext cx="9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rgbClr val="000000"/>
                </a:solidFill>
              </a:rPr>
              <a:t>ν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contains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body’s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angular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velocity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that</a:t>
            </a:r>
            <a:r>
              <a:rPr lang="it-IT" sz="2200" dirty="0">
                <a:solidFill>
                  <a:srgbClr val="000000"/>
                </a:solidFill>
              </a:rPr>
              <a:t> can be </a:t>
            </a:r>
            <a:r>
              <a:rPr lang="it-IT" sz="2200" dirty="0" err="1">
                <a:solidFill>
                  <a:srgbClr val="000000"/>
                </a:solidFill>
              </a:rPr>
              <a:t>expressed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using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quaternion</a:t>
            </a:r>
            <a:r>
              <a:rPr lang="it-IT" sz="2200" dirty="0">
                <a:solidFill>
                  <a:srgbClr val="000000"/>
                </a:solidFill>
              </a:rPr>
              <a:t> derivative to make </a:t>
            </a:r>
            <a:r>
              <a:rPr lang="it-IT" sz="2200" dirty="0" err="1">
                <a:solidFill>
                  <a:srgbClr val="000000"/>
                </a:solidFill>
              </a:rPr>
              <a:t>appear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explicitly</a:t>
            </a:r>
            <a:r>
              <a:rPr lang="it-IT" sz="2200" dirty="0">
                <a:solidFill>
                  <a:srgbClr val="000000"/>
                </a:solidFill>
              </a:rPr>
              <a:t> the control input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egnaposto data 2">
            <a:extLst>
              <a:ext uri="{FF2B5EF4-FFF2-40B4-BE49-F238E27FC236}">
                <a16:creationId xmlns:a16="http://schemas.microsoft.com/office/drawing/2014/main" id="{5040C98B-E95C-37BC-86C8-6FD413F6D8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88270A-E660-470B-8237-3283FE6E2993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9460" name="Segnaposto piè di pagina 3">
            <a:extLst>
              <a:ext uri="{FF2B5EF4-FFF2-40B4-BE49-F238E27FC236}">
                <a16:creationId xmlns:a16="http://schemas.microsoft.com/office/drawing/2014/main" id="{739D8795-F907-DE41-66D7-8EA37248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9461" name="Segnaposto numero diapositiva 4">
            <a:extLst>
              <a:ext uri="{FF2B5EF4-FFF2-40B4-BE49-F238E27FC236}">
                <a16:creationId xmlns:a16="http://schemas.microsoft.com/office/drawing/2014/main" id="{A404E202-807A-0813-79F0-490A23C7B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8F749828-4F44-4984-9661-384B13BE06C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6DC2AC-89D0-125E-0902-818031B86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196975"/>
            <a:ext cx="7918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None/>
            </a:pPr>
            <a:r>
              <a:rPr lang="it-IT" altLang="it-IT" b="1" dirty="0"/>
              <a:t>Walking </a:t>
            </a:r>
            <a:r>
              <a:rPr lang="it-IT" altLang="it-IT" b="1" dirty="0" err="1"/>
              <a:t>specific</a:t>
            </a:r>
            <a:r>
              <a:rPr lang="it-IT" altLang="it-IT" b="1" dirty="0"/>
              <a:t> </a:t>
            </a:r>
            <a:r>
              <a:rPr lang="it-IT" altLang="it-IT" b="1" dirty="0" err="1"/>
              <a:t>constraints</a:t>
            </a:r>
            <a:endParaRPr lang="it-IT" altLang="it-IT" b="1" dirty="0"/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it-IT" sz="2200" dirty="0"/>
              <a:t>Avoid self collision by forbidding cross stepping</a:t>
            </a:r>
            <a:endParaRPr lang="it-IT" altLang="it-IT" sz="22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7881D1-B523-2E69-8803-22CE1B644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149849" y="5243513"/>
            <a:ext cx="2540001" cy="68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6C61D9A-2AD8-BDB6-6171-5FC01268E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027238"/>
            <a:ext cx="7775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 dirty="0" err="1"/>
              <a:t>Limiting</a:t>
            </a:r>
            <a:r>
              <a:rPr lang="it-IT" altLang="it-IT" sz="2200" dirty="0"/>
              <a:t> swing </a:t>
            </a:r>
            <a:r>
              <a:rPr lang="it-IT" altLang="it-IT" sz="2200" dirty="0" err="1"/>
              <a:t>height</a:t>
            </a:r>
            <a:endParaRPr lang="it-IT" altLang="it-IT" sz="22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39AAE90-AC36-8425-D2D0-ED66C38FC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697287" y="5264994"/>
            <a:ext cx="4651375" cy="64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7DF402F-913E-A290-1E46-4C6788ED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500313"/>
            <a:ext cx="7775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/>
              <a:t>Avoid excessive motions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F880D53-E11A-6F0B-F33F-314A0CFE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338637" y="4945522"/>
            <a:ext cx="3514725" cy="108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502AD216-7F45-AC03-E5E5-8606DFF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5E59CA-3C7E-DEA9-22AF-2F890EB1D346}"/>
              </a:ext>
            </a:extLst>
          </p:cNvPr>
          <p:cNvSpPr txBox="1"/>
          <p:nvPr/>
        </p:nvSpPr>
        <p:spPr>
          <a:xfrm>
            <a:off x="2063750" y="2999401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b="1" dirty="0">
                <a:solidFill>
                  <a:srgbClr val="000000"/>
                </a:solidFill>
              </a:rPr>
              <a:t>Task in </a:t>
            </a:r>
            <a:r>
              <a:rPr lang="it-IT" sz="2400" b="1" dirty="0" err="1">
                <a:solidFill>
                  <a:srgbClr val="000000"/>
                </a:solidFill>
              </a:rPr>
              <a:t>cartesian</a:t>
            </a:r>
            <a:r>
              <a:rPr lang="it-IT" sz="2400" b="1" dirty="0">
                <a:solidFill>
                  <a:srgbClr val="000000"/>
                </a:solidFill>
              </a:rPr>
              <a:t> </a:t>
            </a:r>
            <a:r>
              <a:rPr lang="it-IT" sz="2400" b="1" dirty="0" err="1">
                <a:solidFill>
                  <a:srgbClr val="000000"/>
                </a:solidFill>
              </a:rPr>
              <a:t>space</a:t>
            </a:r>
            <a:endParaRPr lang="it-IT" sz="2400" b="1" dirty="0">
              <a:solidFill>
                <a:srgbClr val="0000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C26F9C-EAD7-60E5-103E-3C75FAB58A2C}"/>
              </a:ext>
            </a:extLst>
          </p:cNvPr>
          <p:cNvSpPr txBox="1"/>
          <p:nvPr/>
        </p:nvSpPr>
        <p:spPr>
          <a:xfrm>
            <a:off x="2532063" y="3440689"/>
            <a:ext cx="7127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000000"/>
                </a:solidFill>
              </a:rPr>
              <a:t>Desired</a:t>
            </a:r>
            <a:r>
              <a:rPr lang="it-IT" sz="2200" dirty="0">
                <a:solidFill>
                  <a:srgbClr val="000000"/>
                </a:solidFill>
              </a:rPr>
              <a:t> position of contact points </a:t>
            </a:r>
            <a:r>
              <a:rPr lang="it-IT" sz="2200" dirty="0" err="1">
                <a:solidFill>
                  <a:srgbClr val="000000"/>
                </a:solidFill>
              </a:rPr>
              <a:t>centroid</a:t>
            </a:r>
            <a:r>
              <a:rPr lang="it-IT" sz="2200" dirty="0">
                <a:solidFill>
                  <a:srgbClr val="000000"/>
                </a:solidFill>
              </a:rPr>
              <a:t> position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30BD937-03B8-6CFF-6A40-9154A71FCF19}"/>
              </a:ext>
            </a:extLst>
          </p:cNvPr>
          <p:cNvSpPr txBox="1"/>
          <p:nvPr/>
        </p:nvSpPr>
        <p:spPr>
          <a:xfrm>
            <a:off x="2532063" y="3871576"/>
            <a:ext cx="5075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</a:t>
            </a:r>
            <a:r>
              <a:rPr lang="it-IT" sz="2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linear </a:t>
            </a:r>
            <a:r>
              <a:rPr lang="it-IT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velocity</a:t>
            </a:r>
            <a:endParaRPr lang="it-IT" sz="2200" dirty="0">
              <a:noFill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6BAFAB1-96C5-B2B2-C20D-0DE7A1280A31}"/>
              </a:ext>
            </a:extLst>
          </p:cNvPr>
          <p:cNvSpPr txBox="1"/>
          <p:nvPr/>
        </p:nvSpPr>
        <p:spPr>
          <a:xfrm>
            <a:off x="2532063" y="4302463"/>
            <a:ext cx="3514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Foot </a:t>
            </a:r>
            <a:r>
              <a:rPr lang="it-IT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Yaw</a:t>
            </a:r>
            <a:endParaRPr lang="it-IT" sz="2200" dirty="0">
              <a:noFill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4334282-1857-A52C-A370-43173802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4421168" y="5259599"/>
            <a:ext cx="3349662" cy="64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19EB4403-25ED-E3B8-0B00-8BF147ED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371957" y="5275186"/>
            <a:ext cx="3349662" cy="61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4F1ECB1-F5D7-B0BC-D023-ED3ED1A64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1951128" y="5129930"/>
            <a:ext cx="8937442" cy="8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AE57F7-FB4E-F7AB-D214-A44A6E906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891199" y="4661608"/>
            <a:ext cx="3977058" cy="96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58CEF01-EBC3-3BD2-AAEC-251FE2690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023041" y="4321498"/>
            <a:ext cx="7536317" cy="158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B91E695-0269-34AB-AF1F-C8AD19D7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371548" y="4695305"/>
            <a:ext cx="5448904" cy="9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Segnaposto data 2">
            <a:extLst>
              <a:ext uri="{FF2B5EF4-FFF2-40B4-BE49-F238E27FC236}">
                <a16:creationId xmlns:a16="http://schemas.microsoft.com/office/drawing/2014/main" id="{5040C98B-E95C-37BC-86C8-6FD413F6D8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88270A-E660-470B-8237-3283FE6E2993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9460" name="Segnaposto piè di pagina 3">
            <a:extLst>
              <a:ext uri="{FF2B5EF4-FFF2-40B4-BE49-F238E27FC236}">
                <a16:creationId xmlns:a16="http://schemas.microsoft.com/office/drawing/2014/main" id="{739D8795-F907-DE41-66D7-8EA37248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9461" name="Segnaposto numero diapositiva 4">
            <a:extLst>
              <a:ext uri="{FF2B5EF4-FFF2-40B4-BE49-F238E27FC236}">
                <a16:creationId xmlns:a16="http://schemas.microsoft.com/office/drawing/2014/main" id="{A404E202-807A-0813-79F0-490A23C7B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8F749828-4F44-4984-9661-384B13BE06C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6DC2AC-89D0-125E-0902-818031B86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467" y="1324431"/>
            <a:ext cx="7918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None/>
            </a:pPr>
            <a:r>
              <a:rPr lang="it-IT" altLang="it-IT" b="1" dirty="0" err="1"/>
              <a:t>Regularization</a:t>
            </a:r>
            <a:r>
              <a:rPr lang="it-IT" altLang="it-IT" b="1" dirty="0"/>
              <a:t> Tasks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6C61D9A-2AD8-BDB6-6171-5FC01268E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259" y="2321607"/>
            <a:ext cx="77755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2200" dirty="0"/>
              <a:t>Quaternion Derivative Regularization, track a desired angular velocity</a:t>
            </a:r>
            <a:endParaRPr lang="it-IT" altLang="it-IT" sz="2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7DF402F-913E-A290-1E46-4C6788ED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259" y="3091048"/>
            <a:ext cx="83879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2200" dirty="0"/>
              <a:t>Force regularization, assures that contact forces are similar one to each other</a:t>
            </a:r>
            <a:endParaRPr lang="it-IT" altLang="it-IT" sz="220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2AD216-7F45-AC03-E5E5-8606DFF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AA48FC-4354-E453-D79F-E555FA66F779}"/>
              </a:ext>
            </a:extLst>
          </p:cNvPr>
          <p:cNvSpPr txBox="1"/>
          <p:nvPr/>
        </p:nvSpPr>
        <p:spPr>
          <a:xfrm>
            <a:off x="1243467" y="1816025"/>
            <a:ext cx="6524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   Frame orientation, the robot moves forward</a:t>
            </a:r>
            <a:endParaRPr lang="it-IT" altLang="it-IT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CC5662F-8C0D-AACD-6274-473BBB5B3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641183" y="4695305"/>
            <a:ext cx="4909634" cy="9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D6B9CE9-61C4-F26B-7AD1-C200CC6B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27841" y="4545186"/>
            <a:ext cx="7536318" cy="11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0E98A9D-F13C-C752-E4AC-63E387B3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919466" y="4493354"/>
            <a:ext cx="5920523" cy="130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Segnaposto data 2">
            <a:extLst>
              <a:ext uri="{FF2B5EF4-FFF2-40B4-BE49-F238E27FC236}">
                <a16:creationId xmlns:a16="http://schemas.microsoft.com/office/drawing/2014/main" id="{5040C98B-E95C-37BC-86C8-6FD413F6D8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88270A-E660-470B-8237-3283FE6E2993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9460" name="Segnaposto piè di pagina 3">
            <a:extLst>
              <a:ext uri="{FF2B5EF4-FFF2-40B4-BE49-F238E27FC236}">
                <a16:creationId xmlns:a16="http://schemas.microsoft.com/office/drawing/2014/main" id="{739D8795-F907-DE41-66D7-8EA37248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9461" name="Segnaposto numero diapositiva 4">
            <a:extLst>
              <a:ext uri="{FF2B5EF4-FFF2-40B4-BE49-F238E27FC236}">
                <a16:creationId xmlns:a16="http://schemas.microsoft.com/office/drawing/2014/main" id="{A404E202-807A-0813-79F0-490A23C7B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8F749828-4F44-4984-9661-384B13BE06C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6DC2AC-89D0-125E-0902-818031B86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467" y="1324431"/>
            <a:ext cx="7918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None/>
            </a:pPr>
            <a:r>
              <a:rPr lang="it-IT" altLang="it-IT" b="1" dirty="0" err="1"/>
              <a:t>Regularization</a:t>
            </a:r>
            <a:r>
              <a:rPr lang="it-IT" altLang="it-IT" b="1" dirty="0"/>
              <a:t> Tasks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2AD216-7F45-AC03-E5E5-8606DFF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C26F9C-EAD7-60E5-103E-3C75FAB58A2C}"/>
              </a:ext>
            </a:extLst>
          </p:cNvPr>
          <p:cNvSpPr txBox="1"/>
          <p:nvPr/>
        </p:nvSpPr>
        <p:spPr>
          <a:xfrm>
            <a:off x="1625600" y="1847488"/>
            <a:ext cx="626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Joint regularization, avoid huge variations</a:t>
            </a:r>
            <a:endParaRPr lang="it-IT" sz="2200" dirty="0">
              <a:solidFill>
                <a:srgbClr val="00000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30BD937-03B8-6CFF-6A40-9154A71FCF19}"/>
              </a:ext>
            </a:extLst>
          </p:cNvPr>
          <p:cNvSpPr txBox="1"/>
          <p:nvPr/>
        </p:nvSpPr>
        <p:spPr>
          <a:xfrm>
            <a:off x="1621971" y="2342799"/>
            <a:ext cx="7596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Swing height, introduces robustness to ground asperity</a:t>
            </a:r>
            <a:endParaRPr lang="it-IT" sz="2200" dirty="0">
              <a:noFill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6BAFAB1-96C5-B2B2-C20D-0DE7A1280A31}"/>
              </a:ext>
            </a:extLst>
          </p:cNvPr>
          <p:cNvSpPr txBox="1"/>
          <p:nvPr/>
        </p:nvSpPr>
        <p:spPr>
          <a:xfrm>
            <a:off x="1621971" y="2806511"/>
            <a:ext cx="8990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Contact control regularization, avoid having contact forces near their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limit value</a:t>
            </a:r>
            <a:endParaRPr lang="it-IT" sz="2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7663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CDC29F34-B0FC-4021-E9B0-37F7EC263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5793"/>
          <a:stretch/>
        </p:blipFill>
        <p:spPr>
          <a:xfrm>
            <a:off x="1467768" y="2070012"/>
            <a:ext cx="4176464" cy="3408136"/>
          </a:xfrm>
          <a:prstGeom prst="rect">
            <a:avLst/>
          </a:prstGeom>
        </p:spPr>
      </p:pic>
      <p:sp>
        <p:nvSpPr>
          <p:cNvPr id="19459" name="Segnaposto data 2">
            <a:extLst>
              <a:ext uri="{FF2B5EF4-FFF2-40B4-BE49-F238E27FC236}">
                <a16:creationId xmlns:a16="http://schemas.microsoft.com/office/drawing/2014/main" id="{5040C98B-E95C-37BC-86C8-6FD413F6D8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88270A-E660-470B-8237-3283FE6E2993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9460" name="Segnaposto piè di pagina 3">
            <a:extLst>
              <a:ext uri="{FF2B5EF4-FFF2-40B4-BE49-F238E27FC236}">
                <a16:creationId xmlns:a16="http://schemas.microsoft.com/office/drawing/2014/main" id="{739D8795-F907-DE41-66D7-8EA37248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9461" name="Segnaposto numero diapositiva 4">
            <a:extLst>
              <a:ext uri="{FF2B5EF4-FFF2-40B4-BE49-F238E27FC236}">
                <a16:creationId xmlns:a16="http://schemas.microsoft.com/office/drawing/2014/main" id="{A404E202-807A-0813-79F0-490A23C7B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8F749828-4F44-4984-9661-384B13BE06C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2AD216-7F45-AC03-E5E5-8606DFF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</a:t>
            </a:r>
            <a:br>
              <a:rPr lang="it-IT" altLang="it-IT" sz="2800" dirty="0"/>
            </a:br>
            <a:endParaRPr lang="it-IT" altLang="it-IT" sz="28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B25927-AE16-06D2-83AD-E099ED21B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44"/>
          <a:stretch/>
        </p:blipFill>
        <p:spPr>
          <a:xfrm>
            <a:off x="5879728" y="2329423"/>
            <a:ext cx="4176464" cy="288931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0C7358A-653B-C2C4-953B-05CA9F714FE4}"/>
              </a:ext>
            </a:extLst>
          </p:cNvPr>
          <p:cNvSpPr txBox="1"/>
          <p:nvPr/>
        </p:nvSpPr>
        <p:spPr>
          <a:xfrm>
            <a:off x="1034949" y="1242965"/>
            <a:ext cx="8990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Complete Optimal Control Problem</a:t>
            </a:r>
            <a:endParaRPr lang="it-IT" sz="2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8953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egnaposto data 2">
            <a:extLst>
              <a:ext uri="{FF2B5EF4-FFF2-40B4-BE49-F238E27FC236}">
                <a16:creationId xmlns:a16="http://schemas.microsoft.com/office/drawing/2014/main" id="{5040C98B-E95C-37BC-86C8-6FD413F6D8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88270A-E660-470B-8237-3283FE6E2993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9460" name="Segnaposto piè di pagina 3">
            <a:extLst>
              <a:ext uri="{FF2B5EF4-FFF2-40B4-BE49-F238E27FC236}">
                <a16:creationId xmlns:a16="http://schemas.microsoft.com/office/drawing/2014/main" id="{739D8795-F907-DE41-66D7-8EA37248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9461" name="Segnaposto numero diapositiva 4">
            <a:extLst>
              <a:ext uri="{FF2B5EF4-FFF2-40B4-BE49-F238E27FC236}">
                <a16:creationId xmlns:a16="http://schemas.microsoft.com/office/drawing/2014/main" id="{A404E202-807A-0813-79F0-490A23C7B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8F749828-4F44-4984-9661-384B13BE06C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2AD216-7F45-AC03-E5E5-8606DFF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 - </a:t>
            </a:r>
            <a:r>
              <a:rPr lang="it-IT" altLang="it-IT" sz="2800" dirty="0" err="1"/>
              <a:t>validation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0C7358A-653B-C2C4-953B-05CA9F714FE4}"/>
              </a:ext>
            </a:extLst>
          </p:cNvPr>
          <p:cNvSpPr txBox="1"/>
          <p:nvPr/>
        </p:nvSpPr>
        <p:spPr>
          <a:xfrm>
            <a:off x="1034948" y="1242965"/>
            <a:ext cx="92375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The whole problem has been casted in a </a:t>
            </a:r>
            <a:r>
              <a:rPr lang="en-US" sz="2200" b="1" dirty="0">
                <a:solidFill>
                  <a:srgbClr val="000000"/>
                </a:solidFill>
              </a:rPr>
              <a:t>C++ </a:t>
            </a:r>
            <a:r>
              <a:rPr lang="en-US" sz="2200" dirty="0">
                <a:solidFill>
                  <a:srgbClr val="000000"/>
                </a:solidFill>
              </a:rPr>
              <a:t>optimization problem to compare the effect the different complementary conditions in simulation.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Settings: 100ms integration step, </a:t>
            </a:r>
          </a:p>
          <a:p>
            <a:r>
              <a:rPr lang="en-US" sz="2200" dirty="0">
                <a:solidFill>
                  <a:srgbClr val="000000"/>
                </a:solidFill>
              </a:rPr>
              <a:t>	    2s time horizon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3C39E0-8545-69ED-A0D0-1F1DA8762A66}"/>
              </a:ext>
            </a:extLst>
          </p:cNvPr>
          <p:cNvSpPr txBox="1"/>
          <p:nvPr/>
        </p:nvSpPr>
        <p:spPr>
          <a:xfrm>
            <a:off x="5546654" y="2276928"/>
            <a:ext cx="6381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Advantages: reduces variables</a:t>
            </a:r>
          </a:p>
          <a:p>
            <a:r>
              <a:rPr lang="en-US" sz="2200" dirty="0">
                <a:solidFill>
                  <a:srgbClr val="000000"/>
                </a:solidFill>
              </a:rPr>
              <a:t>insertion of a higher frequency control loop.</a:t>
            </a:r>
          </a:p>
          <a:p>
            <a:r>
              <a:rPr lang="en-US" sz="2200" dirty="0">
                <a:solidFill>
                  <a:srgbClr val="000000"/>
                </a:solidFill>
              </a:rPr>
              <a:t>		</a:t>
            </a:r>
            <a:endParaRPr lang="it-IT" dirty="0">
              <a:noFill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CF284A-301A-F3BD-D6BA-393968D76EDB}"/>
              </a:ext>
            </a:extLst>
          </p:cNvPr>
          <p:cNvSpPr txBox="1"/>
          <p:nvPr/>
        </p:nvSpPr>
        <p:spPr>
          <a:xfrm>
            <a:off x="1054792" y="3348877"/>
            <a:ext cx="10438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200" dirty="0">
                <a:solidFill>
                  <a:srgbClr val="000000"/>
                </a:solidFill>
              </a:rPr>
              <a:t>For </a:t>
            </a:r>
            <a:r>
              <a:rPr lang="it-IT" sz="2200" dirty="0" err="1">
                <a:solidFill>
                  <a:srgbClr val="000000"/>
                </a:solidFill>
              </a:rPr>
              <a:t>each</a:t>
            </a:r>
            <a:r>
              <a:rPr lang="it-IT" sz="2200" dirty="0">
                <a:solidFill>
                  <a:srgbClr val="000000"/>
                </a:solidFill>
              </a:rPr>
              <a:t> foot </a:t>
            </a:r>
            <a:r>
              <a:rPr lang="it-IT" sz="2200" dirty="0" err="1">
                <a:solidFill>
                  <a:srgbClr val="000000"/>
                </a:solidFill>
              </a:rPr>
              <a:t>four</a:t>
            </a:r>
            <a:r>
              <a:rPr lang="it-IT" sz="2200" dirty="0">
                <a:solidFill>
                  <a:srgbClr val="000000"/>
                </a:solidFill>
              </a:rPr>
              <a:t> contact points are </a:t>
            </a:r>
            <a:r>
              <a:rPr lang="it-IT" sz="2200" dirty="0" err="1">
                <a:solidFill>
                  <a:srgbClr val="000000"/>
                </a:solidFill>
              </a:rPr>
              <a:t>considered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it-IT" sz="2200" dirty="0">
                <a:solidFill>
                  <a:srgbClr val="000000"/>
                </a:solidFill>
              </a:rPr>
              <a:t>The </a:t>
            </a:r>
            <a:r>
              <a:rPr lang="it-IT" sz="2200" dirty="0" err="1">
                <a:solidFill>
                  <a:srgbClr val="000000"/>
                </a:solidFill>
              </a:rPr>
              <a:t>centroid</a:t>
            </a:r>
            <a:r>
              <a:rPr lang="it-IT" sz="2200" dirty="0">
                <a:solidFill>
                  <a:srgbClr val="000000"/>
                </a:solidFill>
              </a:rPr>
              <a:t> of contact points </a:t>
            </a:r>
            <a:r>
              <a:rPr lang="it-IT" sz="2200" dirty="0" err="1">
                <a:solidFill>
                  <a:srgbClr val="000000"/>
                </a:solidFill>
              </a:rPr>
              <a:t>is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moved</a:t>
            </a:r>
            <a:r>
              <a:rPr lang="it-IT" sz="2200" dirty="0">
                <a:solidFill>
                  <a:srgbClr val="000000"/>
                </a:solidFill>
              </a:rPr>
              <a:t> 10 cm </a:t>
            </a:r>
            <a:r>
              <a:rPr lang="it-IT" sz="2200" dirty="0" err="1">
                <a:solidFill>
                  <a:srgbClr val="000000"/>
                </a:solidFill>
              </a:rPr>
              <a:t>along</a:t>
            </a:r>
            <a:r>
              <a:rPr lang="it-IT" sz="2200" dirty="0">
                <a:solidFill>
                  <a:srgbClr val="000000"/>
                </a:solidFill>
              </a:rPr>
              <a:t> the </a:t>
            </a:r>
            <a:r>
              <a:rPr lang="it-IT" sz="2200" dirty="0" err="1">
                <a:solidFill>
                  <a:srgbClr val="000000"/>
                </a:solidFill>
              </a:rPr>
              <a:t>walking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direction</a:t>
            </a:r>
            <a:endParaRPr lang="it-IT" sz="2200" dirty="0">
              <a:solidFill>
                <a:srgbClr val="000000"/>
              </a:solidFill>
            </a:endParaRPr>
          </a:p>
          <a:p>
            <a:pPr algn="l"/>
            <a:r>
              <a:rPr lang="it-IT" sz="2200" dirty="0" err="1">
                <a:solidFill>
                  <a:srgbClr val="000000"/>
                </a:solidFill>
              </a:rPr>
              <a:t>Desired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CoM</a:t>
            </a:r>
            <a:r>
              <a:rPr lang="it-IT" sz="2200" dirty="0">
                <a:solidFill>
                  <a:srgbClr val="000000"/>
                </a:solidFill>
              </a:rPr>
              <a:t> speed 5 cm/s</a:t>
            </a:r>
          </a:p>
          <a:p>
            <a:pPr algn="l"/>
            <a:endParaRPr lang="it-IT" sz="2200" dirty="0">
              <a:solidFill>
                <a:srgbClr val="00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C6806C-CC93-A753-31DC-BB690773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13" y="4404949"/>
            <a:ext cx="3714941" cy="16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05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egnaposto data 2">
            <a:extLst>
              <a:ext uri="{FF2B5EF4-FFF2-40B4-BE49-F238E27FC236}">
                <a16:creationId xmlns:a16="http://schemas.microsoft.com/office/drawing/2014/main" id="{5040C98B-E95C-37BC-86C8-6FD413F6D8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88270A-E660-470B-8237-3283FE6E2993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9460" name="Segnaposto piè di pagina 3">
            <a:extLst>
              <a:ext uri="{FF2B5EF4-FFF2-40B4-BE49-F238E27FC236}">
                <a16:creationId xmlns:a16="http://schemas.microsoft.com/office/drawing/2014/main" id="{739D8795-F907-DE41-66D7-8EA37248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9461" name="Segnaposto numero diapositiva 4">
            <a:extLst>
              <a:ext uri="{FF2B5EF4-FFF2-40B4-BE49-F238E27FC236}">
                <a16:creationId xmlns:a16="http://schemas.microsoft.com/office/drawing/2014/main" id="{A404E202-807A-0813-79F0-490A23C7B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8F749828-4F44-4984-9661-384B13BE06C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2AD216-7F45-AC03-E5E5-8606DFF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 - </a:t>
            </a:r>
            <a:r>
              <a:rPr lang="it-IT" altLang="it-IT" sz="2800" dirty="0" err="1"/>
              <a:t>validation</a:t>
            </a:r>
            <a:br>
              <a:rPr lang="it-IT" altLang="it-IT" sz="2800" dirty="0"/>
            </a:br>
            <a:endParaRPr lang="it-IT" altLang="it-IT" sz="2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54FA23A-D8E6-EBAF-4A3C-7E8E043A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916832"/>
            <a:ext cx="5046171" cy="27363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1F01107-1565-8D8D-F2CA-AE032482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308" y="1823789"/>
            <a:ext cx="5040313" cy="2923295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904B2B3-E77A-46F9-05E4-3328916E9FE4}"/>
              </a:ext>
            </a:extLst>
          </p:cNvPr>
          <p:cNvSpPr txBox="1"/>
          <p:nvPr/>
        </p:nvSpPr>
        <p:spPr>
          <a:xfrm>
            <a:off x="911424" y="112474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b="1" dirty="0" err="1">
                <a:solidFill>
                  <a:srgbClr val="000000"/>
                </a:solidFill>
              </a:rPr>
              <a:t>Relaxed</a:t>
            </a:r>
            <a:r>
              <a:rPr lang="it-IT" sz="2400" b="1" dirty="0">
                <a:solidFill>
                  <a:srgbClr val="000000"/>
                </a:solidFill>
              </a:rPr>
              <a:t> </a:t>
            </a:r>
            <a:r>
              <a:rPr lang="it-IT" sz="2400" b="1" dirty="0" err="1">
                <a:solidFill>
                  <a:srgbClr val="000000"/>
                </a:solidFill>
              </a:rPr>
              <a:t>complementarity</a:t>
            </a:r>
            <a:endParaRPr lang="it-IT" sz="2400" b="1" dirty="0">
              <a:solidFill>
                <a:srgbClr val="00000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6740615-F15A-A397-B48C-512F15F61F50}"/>
              </a:ext>
            </a:extLst>
          </p:cNvPr>
          <p:cNvSpPr txBox="1"/>
          <p:nvPr/>
        </p:nvSpPr>
        <p:spPr>
          <a:xfrm>
            <a:off x="1055440" y="4869160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</a:rPr>
              <a:t>Steps are </a:t>
            </a:r>
            <a:r>
              <a:rPr lang="it-IT" sz="2200" dirty="0" err="1">
                <a:solidFill>
                  <a:srgbClr val="000000"/>
                </a:solidFill>
              </a:rPr>
              <a:t>clearly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visible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even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if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it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not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specified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how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toperform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them</a:t>
            </a:r>
            <a:r>
              <a:rPr lang="it-IT" sz="2200" dirty="0">
                <a:solidFill>
                  <a:srgbClr val="000000"/>
                </a:solidFill>
              </a:rPr>
              <a:t> and </a:t>
            </a:r>
            <a:r>
              <a:rPr lang="it-IT" sz="2200" dirty="0" err="1">
                <a:solidFill>
                  <a:srgbClr val="000000"/>
                </a:solidFill>
              </a:rPr>
              <a:t>how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they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should</a:t>
            </a:r>
            <a:r>
              <a:rPr lang="it-IT" sz="2200" dirty="0">
                <a:solidFill>
                  <a:srgbClr val="000000"/>
                </a:solidFill>
              </a:rPr>
              <a:t> last   </a:t>
            </a:r>
          </a:p>
        </p:txBody>
      </p:sp>
    </p:spTree>
    <p:extLst>
      <p:ext uri="{BB962C8B-B14F-4D97-AF65-F5344CB8AC3E}">
        <p14:creationId xmlns:p14="http://schemas.microsoft.com/office/powerpoint/2010/main" val="1435321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egnaposto data 2">
            <a:extLst>
              <a:ext uri="{FF2B5EF4-FFF2-40B4-BE49-F238E27FC236}">
                <a16:creationId xmlns:a16="http://schemas.microsoft.com/office/drawing/2014/main" id="{5040C98B-E95C-37BC-86C8-6FD413F6D8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88270A-E660-470B-8237-3283FE6E2993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9460" name="Segnaposto piè di pagina 3">
            <a:extLst>
              <a:ext uri="{FF2B5EF4-FFF2-40B4-BE49-F238E27FC236}">
                <a16:creationId xmlns:a16="http://schemas.microsoft.com/office/drawing/2014/main" id="{739D8795-F907-DE41-66D7-8EA37248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9461" name="Segnaposto numero diapositiva 4">
            <a:extLst>
              <a:ext uri="{FF2B5EF4-FFF2-40B4-BE49-F238E27FC236}">
                <a16:creationId xmlns:a16="http://schemas.microsoft.com/office/drawing/2014/main" id="{A404E202-807A-0813-79F0-490A23C7B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8F749828-4F44-4984-9661-384B13BE06C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2AD216-7F45-AC03-E5E5-8606DFF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 - </a:t>
            </a:r>
            <a:r>
              <a:rPr lang="it-IT" altLang="it-IT" sz="2800" dirty="0" err="1"/>
              <a:t>validation</a:t>
            </a:r>
            <a:br>
              <a:rPr lang="it-IT" altLang="it-IT" sz="2800" dirty="0"/>
            </a:br>
            <a:endParaRPr lang="it-IT" altLang="it-IT" sz="2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54FA23A-D8E6-EBAF-4A3C-7E8E043A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8329" y="1916832"/>
            <a:ext cx="4688344" cy="27363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1F01107-1565-8D8D-F2CA-AE032482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634" y="1823789"/>
            <a:ext cx="5017661" cy="2923295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904B2B3-E77A-46F9-05E4-3328916E9FE4}"/>
              </a:ext>
            </a:extLst>
          </p:cNvPr>
          <p:cNvSpPr txBox="1"/>
          <p:nvPr/>
        </p:nvSpPr>
        <p:spPr>
          <a:xfrm>
            <a:off x="911424" y="112474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b="1" dirty="0">
                <a:solidFill>
                  <a:srgbClr val="000000"/>
                </a:solidFill>
              </a:rPr>
              <a:t>Dynamic </a:t>
            </a:r>
            <a:r>
              <a:rPr lang="it-IT" sz="2400" b="1" dirty="0" err="1">
                <a:solidFill>
                  <a:srgbClr val="000000"/>
                </a:solidFill>
              </a:rPr>
              <a:t>complementarity</a:t>
            </a:r>
            <a:endParaRPr lang="it-IT" sz="2400" b="1" dirty="0">
              <a:solidFill>
                <a:srgbClr val="00000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6740615-F15A-A397-B48C-512F15F61F50}"/>
              </a:ext>
            </a:extLst>
          </p:cNvPr>
          <p:cNvSpPr txBox="1"/>
          <p:nvPr/>
        </p:nvSpPr>
        <p:spPr>
          <a:xfrm>
            <a:off x="1055440" y="4869160"/>
            <a:ext cx="10585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000000"/>
                </a:solidFill>
              </a:rPr>
              <a:t>CoM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height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almost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costant</a:t>
            </a:r>
            <a:endParaRPr lang="it-IT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</a:rPr>
              <a:t>The position </a:t>
            </a:r>
            <a:r>
              <a:rPr lang="it-IT" sz="2200" dirty="0" err="1">
                <a:solidFill>
                  <a:srgbClr val="000000"/>
                </a:solidFill>
              </a:rPr>
              <a:t>grows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linearly</a:t>
            </a:r>
            <a:r>
              <a:rPr lang="it-IT" sz="2200" dirty="0">
                <a:solidFill>
                  <a:srgbClr val="000000"/>
                </a:solidFill>
              </a:rPr>
              <a:t> in </a:t>
            </a:r>
            <a:r>
              <a:rPr lang="it-IT" sz="2200" dirty="0" err="1">
                <a:solidFill>
                  <a:srgbClr val="000000"/>
                </a:solidFill>
              </a:rPr>
              <a:t>walking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direction</a:t>
            </a:r>
            <a:r>
              <a:rPr lang="it-IT" sz="2200" dirty="0">
                <a:solidFill>
                  <a:srgbClr val="000000"/>
                </a:solidFill>
              </a:rPr>
              <a:t> thanks to </a:t>
            </a:r>
            <a:r>
              <a:rPr lang="it-IT" sz="2200" dirty="0" err="1">
                <a:solidFill>
                  <a:srgbClr val="000000"/>
                </a:solidFill>
              </a:rPr>
              <a:t>constant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velocity</a:t>
            </a:r>
            <a:r>
              <a:rPr lang="it-IT" sz="2200" dirty="0">
                <a:solidFill>
                  <a:srgbClr val="000000"/>
                </a:solidFill>
              </a:rPr>
              <a:t> task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</a:rPr>
              <a:t>The </a:t>
            </a:r>
            <a:r>
              <a:rPr lang="it-IT" sz="2200" dirty="0" err="1">
                <a:solidFill>
                  <a:srgbClr val="000000"/>
                </a:solidFill>
              </a:rPr>
              <a:t>CoM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oscillates</a:t>
            </a:r>
            <a:r>
              <a:rPr lang="it-IT" sz="2200" dirty="0">
                <a:solidFill>
                  <a:srgbClr val="000000"/>
                </a:solidFill>
              </a:rPr>
              <a:t> in </a:t>
            </a:r>
            <a:r>
              <a:rPr lang="it-IT" sz="2200" dirty="0" err="1">
                <a:solidFill>
                  <a:srgbClr val="000000"/>
                </a:solidFill>
              </a:rPr>
              <a:t>order</a:t>
            </a:r>
            <a:r>
              <a:rPr lang="it-IT" sz="2200" dirty="0">
                <a:solidFill>
                  <a:srgbClr val="000000"/>
                </a:solidFill>
              </a:rPr>
              <a:t> to stay over the support area </a:t>
            </a:r>
          </a:p>
        </p:txBody>
      </p:sp>
    </p:spTree>
    <p:extLst>
      <p:ext uri="{BB962C8B-B14F-4D97-AF65-F5344CB8AC3E}">
        <p14:creationId xmlns:p14="http://schemas.microsoft.com/office/powerpoint/2010/main" val="137994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egnaposto data 2">
            <a:extLst>
              <a:ext uri="{FF2B5EF4-FFF2-40B4-BE49-F238E27FC236}">
                <a16:creationId xmlns:a16="http://schemas.microsoft.com/office/drawing/2014/main" id="{5040C98B-E95C-37BC-86C8-6FD413F6D8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88270A-E660-470B-8237-3283FE6E2993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9460" name="Segnaposto piè di pagina 3">
            <a:extLst>
              <a:ext uri="{FF2B5EF4-FFF2-40B4-BE49-F238E27FC236}">
                <a16:creationId xmlns:a16="http://schemas.microsoft.com/office/drawing/2014/main" id="{739D8795-F907-DE41-66D7-8EA37248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9461" name="Segnaposto numero diapositiva 4">
            <a:extLst>
              <a:ext uri="{FF2B5EF4-FFF2-40B4-BE49-F238E27FC236}">
                <a16:creationId xmlns:a16="http://schemas.microsoft.com/office/drawing/2014/main" id="{A404E202-807A-0813-79F0-490A23C7B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8F749828-4F44-4984-9661-384B13BE06C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2AD216-7F45-AC03-E5E5-8606DFF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 - </a:t>
            </a:r>
            <a:r>
              <a:rPr lang="it-IT" altLang="it-IT" sz="2800" dirty="0" err="1"/>
              <a:t>validation</a:t>
            </a:r>
            <a:br>
              <a:rPr lang="it-IT" altLang="it-IT" sz="2800" dirty="0"/>
            </a:br>
            <a:endParaRPr lang="it-IT" altLang="it-IT" sz="2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54FA23A-D8E6-EBAF-4A3C-7E8E043A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8329" y="1925450"/>
            <a:ext cx="4688344" cy="271906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1F01107-1565-8D8D-F2CA-AE032482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634" y="1877509"/>
            <a:ext cx="5017661" cy="2815855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904B2B3-E77A-46F9-05E4-3328916E9FE4}"/>
              </a:ext>
            </a:extLst>
          </p:cNvPr>
          <p:cNvSpPr txBox="1"/>
          <p:nvPr/>
        </p:nvSpPr>
        <p:spPr>
          <a:xfrm>
            <a:off x="911424" y="112474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b="1" dirty="0" err="1">
                <a:solidFill>
                  <a:srgbClr val="000000"/>
                </a:solidFill>
              </a:rPr>
              <a:t>Hyperbolic</a:t>
            </a:r>
            <a:r>
              <a:rPr lang="it-IT" sz="2400" b="1" dirty="0">
                <a:solidFill>
                  <a:srgbClr val="000000"/>
                </a:solidFill>
              </a:rPr>
              <a:t> </a:t>
            </a:r>
            <a:r>
              <a:rPr lang="it-IT" sz="2400" b="1" dirty="0" err="1">
                <a:solidFill>
                  <a:srgbClr val="000000"/>
                </a:solidFill>
              </a:rPr>
              <a:t>complementarity</a:t>
            </a:r>
            <a:endParaRPr lang="it-IT" sz="2400" b="1" dirty="0">
              <a:solidFill>
                <a:srgbClr val="00000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6740615-F15A-A397-B48C-512F15F61F50}"/>
              </a:ext>
            </a:extLst>
          </p:cNvPr>
          <p:cNvSpPr txBox="1"/>
          <p:nvPr/>
        </p:nvSpPr>
        <p:spPr>
          <a:xfrm>
            <a:off x="1055440" y="4869160"/>
            <a:ext cx="1058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000000"/>
                </a:solidFill>
              </a:rPr>
              <a:t>This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approach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brings</a:t>
            </a:r>
            <a:r>
              <a:rPr lang="it-IT" sz="2200" dirty="0">
                <a:solidFill>
                  <a:srgbClr val="000000"/>
                </a:solidFill>
              </a:rPr>
              <a:t> some </a:t>
            </a:r>
            <a:r>
              <a:rPr lang="it-IT" sz="2200" dirty="0" err="1">
                <a:solidFill>
                  <a:srgbClr val="000000"/>
                </a:solidFill>
              </a:rPr>
              <a:t>procrastination</a:t>
            </a:r>
            <a:endParaRPr lang="it-IT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</a:rPr>
              <a:t>The overall </a:t>
            </a:r>
            <a:r>
              <a:rPr lang="it-IT" sz="2200" dirty="0" err="1">
                <a:solidFill>
                  <a:srgbClr val="000000"/>
                </a:solidFill>
              </a:rPr>
              <a:t>CoM</a:t>
            </a:r>
            <a:r>
              <a:rPr lang="it-IT" sz="2200" dirty="0">
                <a:solidFill>
                  <a:srgbClr val="000000"/>
                </a:solidFill>
              </a:rPr>
              <a:t> position </a:t>
            </a:r>
            <a:r>
              <a:rPr lang="it-IT" sz="2200" dirty="0" err="1">
                <a:solidFill>
                  <a:srgbClr val="000000"/>
                </a:solidFill>
              </a:rPr>
              <a:t>is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fully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decided</a:t>
            </a:r>
            <a:r>
              <a:rPr lang="it-IT" sz="2200" dirty="0">
                <a:solidFill>
                  <a:srgbClr val="000000"/>
                </a:solidFill>
              </a:rPr>
              <a:t> by the </a:t>
            </a:r>
            <a:r>
              <a:rPr lang="it-IT" sz="2200" dirty="0" err="1">
                <a:solidFill>
                  <a:srgbClr val="000000"/>
                </a:solidFill>
              </a:rPr>
              <a:t>solution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85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egnaposto data 2">
            <a:extLst>
              <a:ext uri="{FF2B5EF4-FFF2-40B4-BE49-F238E27FC236}">
                <a16:creationId xmlns:a16="http://schemas.microsoft.com/office/drawing/2014/main" id="{5040C98B-E95C-37BC-86C8-6FD413F6D8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88270A-E660-470B-8237-3283FE6E2993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9460" name="Segnaposto piè di pagina 3">
            <a:extLst>
              <a:ext uri="{FF2B5EF4-FFF2-40B4-BE49-F238E27FC236}">
                <a16:creationId xmlns:a16="http://schemas.microsoft.com/office/drawing/2014/main" id="{739D8795-F907-DE41-66D7-8EA37248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9461" name="Segnaposto numero diapositiva 4">
            <a:extLst>
              <a:ext uri="{FF2B5EF4-FFF2-40B4-BE49-F238E27FC236}">
                <a16:creationId xmlns:a16="http://schemas.microsoft.com/office/drawing/2014/main" id="{A404E202-807A-0813-79F0-490A23C7B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8F749828-4F44-4984-9661-384B13BE06C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2AD216-7F45-AC03-E5E5-8606DFF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 - </a:t>
            </a:r>
            <a:r>
              <a:rPr lang="it-IT" altLang="it-IT" sz="2800" dirty="0" err="1"/>
              <a:t>validation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6740615-F15A-A397-B48C-512F15F61F50}"/>
              </a:ext>
            </a:extLst>
          </p:cNvPr>
          <p:cNvSpPr txBox="1"/>
          <p:nvPr/>
        </p:nvSpPr>
        <p:spPr>
          <a:xfrm>
            <a:off x="983432" y="1412776"/>
            <a:ext cx="60486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</a:rPr>
              <a:t>The </a:t>
            </a:r>
            <a:r>
              <a:rPr lang="it-IT" sz="2200" dirty="0" err="1">
                <a:solidFill>
                  <a:srgbClr val="000000"/>
                </a:solidFill>
              </a:rPr>
              <a:t>angular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momentum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always</a:t>
            </a:r>
            <a:r>
              <a:rPr lang="it-IT" sz="2200" dirty="0">
                <a:solidFill>
                  <a:srgbClr val="000000"/>
                </a:solidFill>
              </a:rPr>
              <a:t> close to zero </a:t>
            </a:r>
            <a:r>
              <a:rPr lang="it-IT" sz="2200" dirty="0" err="1">
                <a:solidFill>
                  <a:srgbClr val="000000"/>
                </a:solidFill>
              </a:rPr>
              <a:t>even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if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it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not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direcly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specified</a:t>
            </a:r>
            <a:endParaRPr lang="it-IT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000000"/>
                </a:solidFill>
              </a:rPr>
              <a:t>Having</a:t>
            </a:r>
            <a:r>
              <a:rPr lang="it-IT" sz="2200" dirty="0">
                <a:solidFill>
                  <a:srgbClr val="000000"/>
                </a:solidFill>
              </a:rPr>
              <a:t> no information on </a:t>
            </a:r>
            <a:r>
              <a:rPr lang="it-IT" sz="2200" dirty="0" err="1">
                <a:solidFill>
                  <a:srgbClr val="000000"/>
                </a:solidFill>
              </a:rPr>
              <a:t>how</a:t>
            </a:r>
            <a:r>
              <a:rPr lang="it-IT" sz="2200" dirty="0">
                <a:solidFill>
                  <a:srgbClr val="000000"/>
                </a:solidFill>
              </a:rPr>
              <a:t> to </a:t>
            </a:r>
            <a:r>
              <a:rPr lang="it-IT" sz="2200" dirty="0" err="1">
                <a:solidFill>
                  <a:srgbClr val="000000"/>
                </a:solidFill>
              </a:rPr>
              <a:t>perform</a:t>
            </a:r>
            <a:r>
              <a:rPr lang="it-IT" sz="2200" dirty="0">
                <a:solidFill>
                  <a:srgbClr val="000000"/>
                </a:solidFill>
              </a:rPr>
              <a:t> a step </a:t>
            </a:r>
            <a:r>
              <a:rPr lang="it-IT" sz="2200" dirty="0" err="1">
                <a:solidFill>
                  <a:srgbClr val="000000"/>
                </a:solidFill>
              </a:rPr>
              <a:t>we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can’t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regulate</a:t>
            </a:r>
            <a:r>
              <a:rPr lang="it-IT" sz="2200" dirty="0">
                <a:solidFill>
                  <a:srgbClr val="000000"/>
                </a:solidFill>
              </a:rPr>
              <a:t> swing time and </a:t>
            </a:r>
            <a:r>
              <a:rPr lang="it-IT" sz="2200" dirty="0" err="1">
                <a:solidFill>
                  <a:srgbClr val="000000"/>
                </a:solidFill>
              </a:rPr>
              <a:t>we</a:t>
            </a:r>
            <a:r>
              <a:rPr lang="it-IT" sz="2200" dirty="0">
                <a:solidFill>
                  <a:srgbClr val="000000"/>
                </a:solidFill>
              </a:rPr>
              <a:t> can </a:t>
            </a:r>
            <a:r>
              <a:rPr lang="it-IT" sz="2200" dirty="0" err="1">
                <a:solidFill>
                  <a:srgbClr val="000000"/>
                </a:solidFill>
              </a:rPr>
              <a:t>encounter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procrastinaton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as</a:t>
            </a:r>
            <a:r>
              <a:rPr lang="it-IT" sz="2200" dirty="0">
                <a:solidFill>
                  <a:srgbClr val="000000"/>
                </a:solidFill>
              </a:rPr>
              <a:t> with </a:t>
            </a:r>
            <a:r>
              <a:rPr lang="it-IT" sz="2200" dirty="0" err="1">
                <a:solidFill>
                  <a:srgbClr val="000000"/>
                </a:solidFill>
              </a:rPr>
              <a:t>hc</a:t>
            </a:r>
            <a:endParaRPr lang="it-IT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000000"/>
                </a:solidFill>
              </a:rPr>
              <a:t>This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approach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gives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extreme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importace</a:t>
            </a:r>
            <a:r>
              <a:rPr lang="it-IT" sz="2200" dirty="0">
                <a:solidFill>
                  <a:srgbClr val="000000"/>
                </a:solidFill>
              </a:rPr>
              <a:t> to weight </a:t>
            </a:r>
            <a:r>
              <a:rPr lang="it-IT" sz="2200" dirty="0" err="1">
                <a:solidFill>
                  <a:srgbClr val="000000"/>
                </a:solidFill>
              </a:rPr>
              <a:t>selection</a:t>
            </a:r>
            <a:endParaRPr lang="it-IT" sz="2200" dirty="0">
              <a:solidFill>
                <a:srgbClr val="00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B009BE-CE58-8D42-477F-D43A1F0F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181935"/>
            <a:ext cx="4435399" cy="258902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FEB484-D3AD-F3E3-E090-0C51298277B0}"/>
              </a:ext>
            </a:extLst>
          </p:cNvPr>
          <p:cNvSpPr txBox="1"/>
          <p:nvPr/>
        </p:nvSpPr>
        <p:spPr>
          <a:xfrm>
            <a:off x="983431" y="3954469"/>
            <a:ext cx="102941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200" b="1" dirty="0" err="1">
                <a:solidFill>
                  <a:srgbClr val="000000"/>
                </a:solidFill>
              </a:rPr>
              <a:t>Avoid</a:t>
            </a:r>
            <a:r>
              <a:rPr lang="it-IT" sz="2200" b="1" dirty="0">
                <a:solidFill>
                  <a:srgbClr val="000000"/>
                </a:solidFill>
              </a:rPr>
              <a:t> </a:t>
            </a:r>
            <a:r>
              <a:rPr lang="it-IT" sz="2200" b="1" dirty="0" err="1">
                <a:solidFill>
                  <a:srgbClr val="000000"/>
                </a:solidFill>
              </a:rPr>
              <a:t>procrastination</a:t>
            </a:r>
            <a:r>
              <a:rPr lang="it-IT" sz="2200" b="1" dirty="0">
                <a:solidFill>
                  <a:srgbClr val="000000"/>
                </a:solidFill>
              </a:rPr>
              <a:t>: </a:t>
            </a:r>
            <a:r>
              <a:rPr lang="it-IT" sz="2200" dirty="0">
                <a:solidFill>
                  <a:srgbClr val="000000"/>
                </a:solidFill>
              </a:rPr>
              <a:t>Time </a:t>
            </a:r>
            <a:r>
              <a:rPr lang="it-IT" sz="2200" dirty="0" err="1">
                <a:solidFill>
                  <a:srgbClr val="000000"/>
                </a:solidFill>
              </a:rPr>
              <a:t>varing</a:t>
            </a:r>
            <a:r>
              <a:rPr lang="it-IT" sz="2200" dirty="0">
                <a:solidFill>
                  <a:srgbClr val="000000"/>
                </a:solidFill>
              </a:rPr>
              <a:t> weight for </a:t>
            </a:r>
            <a:r>
              <a:rPr lang="it-IT" sz="2200" dirty="0" err="1">
                <a:solidFill>
                  <a:srgbClr val="000000"/>
                </a:solidFill>
              </a:rPr>
              <a:t>centroid</a:t>
            </a:r>
            <a:r>
              <a:rPr lang="it-IT" sz="2200" dirty="0">
                <a:solidFill>
                  <a:srgbClr val="000000"/>
                </a:solidFill>
              </a:rPr>
              <a:t> of contact point position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3BDA43-A5BF-FF04-498A-6DB2DCBF8223}"/>
              </a:ext>
            </a:extLst>
          </p:cNvPr>
          <p:cNvSpPr txBox="1"/>
          <p:nvPr/>
        </p:nvSpPr>
        <p:spPr>
          <a:xfrm>
            <a:off x="983431" y="4478385"/>
            <a:ext cx="10513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200" b="1" dirty="0" err="1">
                <a:solidFill>
                  <a:srgbClr val="000000"/>
                </a:solidFill>
              </a:rPr>
              <a:t>Avoid</a:t>
            </a:r>
            <a:r>
              <a:rPr lang="it-IT" sz="2200" b="1" dirty="0">
                <a:solidFill>
                  <a:srgbClr val="000000"/>
                </a:solidFill>
              </a:rPr>
              <a:t> </a:t>
            </a:r>
            <a:r>
              <a:rPr lang="it-IT" sz="2200" b="1" dirty="0" err="1">
                <a:solidFill>
                  <a:srgbClr val="000000"/>
                </a:solidFill>
              </a:rPr>
              <a:t>undesired</a:t>
            </a:r>
            <a:r>
              <a:rPr lang="it-IT" sz="2200" b="1" dirty="0">
                <a:solidFill>
                  <a:srgbClr val="000000"/>
                </a:solidFill>
              </a:rPr>
              <a:t> </a:t>
            </a:r>
            <a:r>
              <a:rPr lang="it-IT" sz="2200" b="1" dirty="0" err="1">
                <a:solidFill>
                  <a:srgbClr val="000000"/>
                </a:solidFill>
              </a:rPr>
              <a:t>motion</a:t>
            </a:r>
            <a:r>
              <a:rPr lang="it-IT" sz="2200" b="1" dirty="0">
                <a:solidFill>
                  <a:srgbClr val="000000"/>
                </a:solidFill>
              </a:rPr>
              <a:t>: </a:t>
            </a:r>
            <a:r>
              <a:rPr lang="it-IT" sz="2200" dirty="0" err="1">
                <a:solidFill>
                  <a:srgbClr val="000000"/>
                </a:solidFill>
              </a:rPr>
              <a:t>Decreasing</a:t>
            </a:r>
            <a:r>
              <a:rPr lang="it-IT" sz="2200" dirty="0">
                <a:solidFill>
                  <a:srgbClr val="000000"/>
                </a:solidFill>
              </a:rPr>
              <a:t> weight on </a:t>
            </a:r>
            <a:r>
              <a:rPr lang="it-IT" sz="2200" dirty="0" err="1">
                <a:solidFill>
                  <a:srgbClr val="000000"/>
                </a:solidFill>
              </a:rPr>
              <a:t>desired</a:t>
            </a:r>
            <a:r>
              <a:rPr lang="it-IT" sz="2200" dirty="0">
                <a:solidFill>
                  <a:srgbClr val="000000"/>
                </a:solidFill>
              </a:rPr>
              <a:t> torso </a:t>
            </a:r>
            <a:r>
              <a:rPr lang="it-IT" sz="2200" dirty="0" err="1">
                <a:solidFill>
                  <a:srgbClr val="000000"/>
                </a:solidFill>
              </a:rPr>
              <a:t>orientation</a:t>
            </a:r>
            <a:endParaRPr lang="it-IT" sz="2200" b="1" dirty="0">
              <a:solidFill>
                <a:srgbClr val="000000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BC23DB9-7842-0941-8D71-43869185B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15" y="5092781"/>
            <a:ext cx="4000706" cy="70488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EF60F6-024D-4B37-FA36-476E7065B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720" y="4924497"/>
            <a:ext cx="3098959" cy="104145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5478312-FABF-A0CA-FA5D-62E74EF8E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540" y="5080292"/>
            <a:ext cx="4838949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7F704B60-F2DE-58F6-16A5-AEE3255EE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688" y="271463"/>
            <a:ext cx="7559675" cy="860425"/>
          </a:xfrm>
        </p:spPr>
        <p:txBody>
          <a:bodyPr/>
          <a:lstStyle/>
          <a:p>
            <a:r>
              <a:rPr lang="it-IT" altLang="it-IT" sz="2800"/>
              <a:t>Hierarchical control architecture</a:t>
            </a:r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69D5C6AA-D2B1-7154-AA60-42589D269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5688" y="1611313"/>
            <a:ext cx="10080625" cy="4114800"/>
          </a:xfrm>
        </p:spPr>
        <p:txBody>
          <a:bodyPr/>
          <a:lstStyle/>
          <a:p>
            <a:r>
              <a:rPr lang="en-GB" altLang="it-IT" dirty="0"/>
              <a:t>Trajectory optimization</a:t>
            </a:r>
          </a:p>
          <a:p>
            <a:pPr lvl="1"/>
            <a:r>
              <a:rPr lang="en-GB" altLang="it-IT" sz="2200" dirty="0"/>
              <a:t>Foothold trajectory generation from high-level commands</a:t>
            </a:r>
          </a:p>
          <a:p>
            <a:endParaRPr lang="en-GB" altLang="it-IT" dirty="0"/>
          </a:p>
          <a:p>
            <a:r>
              <a:rPr lang="en-GB" altLang="it-IT" dirty="0"/>
              <a:t>Simplified model control (</a:t>
            </a:r>
            <a:r>
              <a:rPr lang="en-GB" altLang="it-IT" i="1" dirty="0"/>
              <a:t>receding horizon</a:t>
            </a:r>
            <a:r>
              <a:rPr lang="en-GB" altLang="it-IT" dirty="0"/>
              <a:t>)</a:t>
            </a:r>
          </a:p>
          <a:p>
            <a:pPr lvl="1"/>
            <a:r>
              <a:rPr lang="en-GB" altLang="it-IT" sz="2200" dirty="0"/>
              <a:t>Generates desired </a:t>
            </a:r>
            <a:r>
              <a:rPr lang="en-GB" altLang="it-IT" sz="2200" i="1" dirty="0"/>
              <a:t>centroidal</a:t>
            </a:r>
            <a:r>
              <a:rPr lang="en-GB" altLang="it-IT" sz="2200" dirty="0"/>
              <a:t> quantities for </a:t>
            </a:r>
            <a:r>
              <a:rPr lang="en-GB" altLang="it-IT" sz="2200" i="1" dirty="0"/>
              <a:t>stable</a:t>
            </a:r>
            <a:r>
              <a:rPr lang="en-GB" altLang="it-IT" sz="2200" dirty="0"/>
              <a:t> walking</a:t>
            </a:r>
          </a:p>
          <a:p>
            <a:endParaRPr lang="en-GB" altLang="it-IT" dirty="0"/>
          </a:p>
          <a:p>
            <a:r>
              <a:rPr lang="en-GB" altLang="it-IT" dirty="0"/>
              <a:t>Whole body quadratic programming</a:t>
            </a:r>
          </a:p>
          <a:p>
            <a:pPr lvl="1"/>
            <a:r>
              <a:rPr lang="en-GB" altLang="it-IT" sz="2200" dirty="0"/>
              <a:t>Stabilizes the planned trajectories exploiting the full robot model </a:t>
            </a:r>
          </a:p>
        </p:txBody>
      </p:sp>
      <p:sp>
        <p:nvSpPr>
          <p:cNvPr id="8196" name="Segnaposto data 3">
            <a:extLst>
              <a:ext uri="{FF2B5EF4-FFF2-40B4-BE49-F238E27FC236}">
                <a16:creationId xmlns:a16="http://schemas.microsoft.com/office/drawing/2014/main" id="{5329E07C-ABDE-2A65-194B-6108AA592AC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7ED537-7C62-4FEB-B995-6AAAE602740B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8197" name="Segnaposto piè di pagina 4">
            <a:extLst>
              <a:ext uri="{FF2B5EF4-FFF2-40B4-BE49-F238E27FC236}">
                <a16:creationId xmlns:a16="http://schemas.microsoft.com/office/drawing/2014/main" id="{112D41EB-1565-6CA4-C577-A5D0FF929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8198" name="Segnaposto numero diapositiva 5">
            <a:extLst>
              <a:ext uri="{FF2B5EF4-FFF2-40B4-BE49-F238E27FC236}">
                <a16:creationId xmlns:a16="http://schemas.microsoft.com/office/drawing/2014/main" id="{83E06072-C6B9-0577-1158-D9FF643029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20FA43EF-66DD-43F0-B855-85ED306BC2B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it-IT" altLang="LID4096" sz="11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egnaposto data 2">
            <a:extLst>
              <a:ext uri="{FF2B5EF4-FFF2-40B4-BE49-F238E27FC236}">
                <a16:creationId xmlns:a16="http://schemas.microsoft.com/office/drawing/2014/main" id="{5040C98B-E95C-37BC-86C8-6FD413F6D8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88270A-E660-470B-8237-3283FE6E2993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9460" name="Segnaposto piè di pagina 3">
            <a:extLst>
              <a:ext uri="{FF2B5EF4-FFF2-40B4-BE49-F238E27FC236}">
                <a16:creationId xmlns:a16="http://schemas.microsoft.com/office/drawing/2014/main" id="{739D8795-F907-DE41-66D7-8EA37248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9461" name="Segnaposto numero diapositiva 4">
            <a:extLst>
              <a:ext uri="{FF2B5EF4-FFF2-40B4-BE49-F238E27FC236}">
                <a16:creationId xmlns:a16="http://schemas.microsoft.com/office/drawing/2014/main" id="{A404E202-807A-0813-79F0-490A23C7B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8F749828-4F44-4984-9661-384B13BE06C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2AD216-7F45-AC03-E5E5-8606DFF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 – </a:t>
            </a:r>
            <a:r>
              <a:rPr lang="it-IT" altLang="it-IT" sz="2800" dirty="0" err="1"/>
              <a:t>CCs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comparison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904B2B3-E77A-46F9-05E4-3328916E9FE4}"/>
              </a:ext>
            </a:extLst>
          </p:cNvPr>
          <p:cNvSpPr txBox="1"/>
          <p:nvPr/>
        </p:nvSpPr>
        <p:spPr>
          <a:xfrm>
            <a:off x="911424" y="1124744"/>
            <a:ext cx="62646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</a:rPr>
              <a:t>Best </a:t>
            </a:r>
            <a:r>
              <a:rPr lang="it-IT" sz="2200" dirty="0" err="1">
                <a:solidFill>
                  <a:srgbClr val="000000"/>
                </a:solidFill>
              </a:rPr>
              <a:t>accuracy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given</a:t>
            </a:r>
            <a:r>
              <a:rPr lang="it-IT" sz="2200" dirty="0">
                <a:solidFill>
                  <a:srgbClr val="000000"/>
                </a:solidFill>
              </a:rPr>
              <a:t> by </a:t>
            </a:r>
            <a:r>
              <a:rPr lang="it-IT" sz="2200" dirty="0" err="1">
                <a:solidFill>
                  <a:srgbClr val="000000"/>
                </a:solidFill>
              </a:rPr>
              <a:t>Dynamically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CCs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</a:p>
          <a:p>
            <a:pPr algn="l"/>
            <a:endParaRPr lang="it-IT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000000"/>
                </a:solidFill>
              </a:rPr>
              <a:t>Hyperbolic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CCs</a:t>
            </a:r>
            <a:r>
              <a:rPr lang="it-IT" sz="2200" dirty="0">
                <a:solidFill>
                  <a:srgbClr val="000000"/>
                </a:solidFill>
              </a:rPr>
              <a:t> are </a:t>
            </a:r>
            <a:r>
              <a:rPr lang="it-IT" sz="2200" dirty="0" err="1">
                <a:solidFill>
                  <a:srgbClr val="000000"/>
                </a:solidFill>
              </a:rPr>
              <a:t>clearly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worse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than</a:t>
            </a:r>
            <a:r>
              <a:rPr lang="it-IT" sz="2200" dirty="0">
                <a:solidFill>
                  <a:srgbClr val="000000"/>
                </a:solidFill>
              </a:rPr>
              <a:t> the </a:t>
            </a:r>
            <a:r>
              <a:rPr lang="it-IT" sz="2200" dirty="0" err="1">
                <a:solidFill>
                  <a:srgbClr val="000000"/>
                </a:solidFill>
              </a:rPr>
              <a:t>others</a:t>
            </a:r>
            <a:br>
              <a:rPr lang="it-IT" sz="2200" dirty="0">
                <a:solidFill>
                  <a:srgbClr val="000000"/>
                </a:solidFill>
              </a:rPr>
            </a:br>
            <a:r>
              <a:rPr lang="it-IT" sz="2200" dirty="0" err="1">
                <a:solidFill>
                  <a:srgbClr val="000000"/>
                </a:solidFill>
              </a:rPr>
              <a:t>It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doesn’t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prevent</a:t>
            </a:r>
            <a:r>
              <a:rPr lang="it-IT" sz="2200" dirty="0">
                <a:solidFill>
                  <a:srgbClr val="000000"/>
                </a:solidFill>
              </a:rPr>
              <a:t> the contact points to </a:t>
            </a:r>
            <a:r>
              <a:rPr lang="it-IT" sz="2200" dirty="0" err="1">
                <a:solidFill>
                  <a:srgbClr val="000000"/>
                </a:solidFill>
              </a:rPr>
              <a:t>move</a:t>
            </a:r>
            <a:endParaRPr lang="it-IT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000000"/>
                </a:solidFill>
              </a:rPr>
              <a:t>Hyperbolic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secant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is</a:t>
            </a:r>
            <a:r>
              <a:rPr lang="it-IT" sz="2200" dirty="0">
                <a:solidFill>
                  <a:srgbClr val="000000"/>
                </a:solidFill>
              </a:rPr>
              <a:t> the </a:t>
            </a:r>
            <a:r>
              <a:rPr lang="it-IT" sz="2200" dirty="0" err="1">
                <a:solidFill>
                  <a:srgbClr val="000000"/>
                </a:solidFill>
              </a:rPr>
              <a:t>fastest</a:t>
            </a:r>
            <a:br>
              <a:rPr lang="it-IT" sz="2200" dirty="0">
                <a:solidFill>
                  <a:srgbClr val="000000"/>
                </a:solidFill>
              </a:rPr>
            </a:br>
            <a:r>
              <a:rPr lang="it-IT" sz="2200" dirty="0" err="1">
                <a:solidFill>
                  <a:srgbClr val="000000"/>
                </a:solidFill>
              </a:rPr>
              <a:t>Possibly</a:t>
            </a:r>
            <a:r>
              <a:rPr lang="it-IT" sz="2200" dirty="0">
                <a:solidFill>
                  <a:srgbClr val="000000"/>
                </a:solidFill>
              </a:rPr>
              <a:t> due to </a:t>
            </a:r>
            <a:r>
              <a:rPr lang="it-IT" sz="2200" dirty="0" err="1">
                <a:solidFill>
                  <a:srgbClr val="000000"/>
                </a:solidFill>
              </a:rPr>
              <a:t>longer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initial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procrastination</a:t>
            </a:r>
            <a:endParaRPr lang="it-IT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</a:rPr>
              <a:t>The </a:t>
            </a:r>
            <a:r>
              <a:rPr lang="it-IT" sz="2200" dirty="0" err="1">
                <a:solidFill>
                  <a:srgbClr val="000000"/>
                </a:solidFill>
              </a:rPr>
              <a:t>computational</a:t>
            </a:r>
            <a:r>
              <a:rPr lang="it-IT" sz="2200" dirty="0">
                <a:solidFill>
                  <a:srgbClr val="000000"/>
                </a:solidFill>
              </a:rPr>
              <a:t> time </a:t>
            </a:r>
            <a:r>
              <a:rPr lang="it-IT" sz="2200" dirty="0" err="1">
                <a:solidFill>
                  <a:srgbClr val="000000"/>
                </a:solidFill>
              </a:rPr>
              <a:t>increases</a:t>
            </a:r>
            <a:r>
              <a:rPr lang="it-IT" sz="2200" dirty="0">
                <a:solidFill>
                  <a:srgbClr val="000000"/>
                </a:solidFill>
              </a:rPr>
              <a:t> in </a:t>
            </a:r>
            <a:r>
              <a:rPr lang="it-IT" sz="2200" dirty="0" err="1">
                <a:solidFill>
                  <a:srgbClr val="000000"/>
                </a:solidFill>
              </a:rPr>
              <a:t>corrispondence</a:t>
            </a:r>
            <a:r>
              <a:rPr lang="it-IT" sz="2200" dirty="0">
                <a:solidFill>
                  <a:srgbClr val="000000"/>
                </a:solidFill>
              </a:rPr>
              <a:t> of </a:t>
            </a:r>
            <a:r>
              <a:rPr lang="it-IT" sz="2200" dirty="0" err="1">
                <a:solidFill>
                  <a:srgbClr val="000000"/>
                </a:solidFill>
              </a:rPr>
              <a:t>desired</a:t>
            </a:r>
            <a:r>
              <a:rPr lang="it-IT" sz="2200" dirty="0">
                <a:solidFill>
                  <a:srgbClr val="000000"/>
                </a:solidFill>
              </a:rPr>
              <a:t> position </a:t>
            </a:r>
            <a:r>
              <a:rPr lang="it-IT" sz="2200" dirty="0" err="1">
                <a:solidFill>
                  <a:srgbClr val="000000"/>
                </a:solidFill>
              </a:rPr>
              <a:t>variation</a:t>
            </a:r>
            <a:endParaRPr lang="it-IT" sz="2200" dirty="0">
              <a:solidFill>
                <a:srgbClr val="00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27FABF-7FD4-09C0-6E2C-7A55BE7D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841111"/>
            <a:ext cx="4510999" cy="51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26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egnaposto data 2">
            <a:extLst>
              <a:ext uri="{FF2B5EF4-FFF2-40B4-BE49-F238E27FC236}">
                <a16:creationId xmlns:a16="http://schemas.microsoft.com/office/drawing/2014/main" id="{5040C98B-E95C-37BC-86C8-6FD413F6D8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88270A-E660-470B-8237-3283FE6E2993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9460" name="Segnaposto piè di pagina 3">
            <a:extLst>
              <a:ext uri="{FF2B5EF4-FFF2-40B4-BE49-F238E27FC236}">
                <a16:creationId xmlns:a16="http://schemas.microsoft.com/office/drawing/2014/main" id="{739D8795-F907-DE41-66D7-8EA37248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9461" name="Segnaposto numero diapositiva 4">
            <a:extLst>
              <a:ext uri="{FF2B5EF4-FFF2-40B4-BE49-F238E27FC236}">
                <a16:creationId xmlns:a16="http://schemas.microsoft.com/office/drawing/2014/main" id="{A404E202-807A-0813-79F0-490A23C7B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8F749828-4F44-4984-9661-384B13BE06C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2AD216-7F45-AC03-E5E5-8606DFF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 - </a:t>
            </a:r>
            <a:r>
              <a:rPr lang="it-IT" altLang="it-IT" sz="2800" dirty="0" err="1"/>
              <a:t>CCs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comparison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904B2B3-E77A-46F9-05E4-3328916E9FE4}"/>
              </a:ext>
            </a:extLst>
          </p:cNvPr>
          <p:cNvSpPr txBox="1"/>
          <p:nvPr/>
        </p:nvSpPr>
        <p:spPr>
          <a:xfrm>
            <a:off x="911424" y="1124744"/>
            <a:ext cx="1036617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b="1" dirty="0" err="1">
                <a:solidFill>
                  <a:srgbClr val="000000"/>
                </a:solidFill>
              </a:rPr>
              <a:t>Comparison</a:t>
            </a:r>
            <a:r>
              <a:rPr lang="it-IT" sz="2400" b="1" dirty="0">
                <a:solidFill>
                  <a:srgbClr val="000000"/>
                </a:solidFill>
              </a:rPr>
              <a:t> with </a:t>
            </a:r>
            <a:r>
              <a:rPr lang="it-IT" sz="2400" b="1" dirty="0" err="1">
                <a:solidFill>
                  <a:srgbClr val="000000"/>
                </a:solidFill>
              </a:rPr>
              <a:t>different</a:t>
            </a:r>
            <a:r>
              <a:rPr lang="it-IT" sz="2400" b="1" dirty="0">
                <a:solidFill>
                  <a:srgbClr val="000000"/>
                </a:solidFill>
              </a:rPr>
              <a:t> </a:t>
            </a:r>
            <a:r>
              <a:rPr lang="it-IT" sz="2400" b="1" dirty="0" err="1">
                <a:solidFill>
                  <a:srgbClr val="000000"/>
                </a:solidFill>
              </a:rPr>
              <a:t>walking</a:t>
            </a:r>
            <a:r>
              <a:rPr lang="it-IT" sz="2400" b="1" dirty="0">
                <a:solidFill>
                  <a:srgbClr val="000000"/>
                </a:solidFill>
              </a:rPr>
              <a:t> </a:t>
            </a:r>
            <a:r>
              <a:rPr lang="it-IT" sz="2400" b="1" dirty="0" err="1">
                <a:solidFill>
                  <a:srgbClr val="000000"/>
                </a:solidFill>
              </a:rPr>
              <a:t>velocities</a:t>
            </a:r>
            <a:endParaRPr lang="it-IT" sz="2400" b="1" dirty="0">
              <a:solidFill>
                <a:srgbClr val="000000"/>
              </a:solidFill>
            </a:endParaRPr>
          </a:p>
          <a:p>
            <a:pPr algn="l"/>
            <a:endParaRPr lang="it-IT" sz="2200" dirty="0">
              <a:solidFill>
                <a:srgbClr val="000000"/>
              </a:solidFill>
            </a:endParaRPr>
          </a:p>
          <a:p>
            <a:pPr algn="l"/>
            <a:r>
              <a:rPr lang="it-IT" sz="2200" dirty="0" err="1">
                <a:solidFill>
                  <a:srgbClr val="000000"/>
                </a:solidFill>
              </a:rPr>
              <a:t>Changing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walking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velocity</a:t>
            </a:r>
            <a:r>
              <a:rPr lang="it-IT" sz="2200" dirty="0">
                <a:solidFill>
                  <a:srgbClr val="000000"/>
                </a:solidFill>
              </a:rPr>
              <a:t> can </a:t>
            </a:r>
            <a:r>
              <a:rPr lang="it-IT" sz="2200" dirty="0" err="1">
                <a:solidFill>
                  <a:srgbClr val="000000"/>
                </a:solidFill>
              </a:rPr>
              <a:t>have</a:t>
            </a:r>
            <a:r>
              <a:rPr lang="it-IT" sz="2200" dirty="0">
                <a:solidFill>
                  <a:srgbClr val="000000"/>
                </a:solidFill>
              </a:rPr>
              <a:t> a strong impact on the </a:t>
            </a:r>
            <a:r>
              <a:rPr lang="it-IT" sz="2200" dirty="0" err="1">
                <a:solidFill>
                  <a:srgbClr val="000000"/>
                </a:solidFill>
              </a:rPr>
              <a:t>solution</a:t>
            </a:r>
            <a:r>
              <a:rPr lang="it-IT" sz="2200" dirty="0">
                <a:solidFill>
                  <a:srgbClr val="000000"/>
                </a:solidFill>
              </a:rPr>
              <a:t> and can </a:t>
            </a:r>
            <a:r>
              <a:rPr lang="it-IT" sz="2200" dirty="0" err="1">
                <a:solidFill>
                  <a:srgbClr val="000000"/>
                </a:solidFill>
              </a:rPr>
              <a:t>bring</a:t>
            </a:r>
            <a:r>
              <a:rPr lang="it-IT" sz="2200" dirty="0">
                <a:solidFill>
                  <a:srgbClr val="000000"/>
                </a:solidFill>
              </a:rPr>
              <a:t> the planner to </a:t>
            </a:r>
            <a:r>
              <a:rPr lang="it-IT" sz="2200" dirty="0" err="1">
                <a:solidFill>
                  <a:srgbClr val="000000"/>
                </a:solidFill>
              </a:rPr>
              <a:t>fail</a:t>
            </a:r>
            <a:r>
              <a:rPr lang="it-IT" sz="2200" dirty="0">
                <a:solidFill>
                  <a:srgbClr val="000000"/>
                </a:solidFill>
              </a:rPr>
              <a:t>.</a:t>
            </a:r>
          </a:p>
          <a:p>
            <a:pPr algn="l"/>
            <a:endParaRPr lang="it-IT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i="1" dirty="0" err="1">
                <a:solidFill>
                  <a:srgbClr val="000000"/>
                </a:solidFill>
              </a:rPr>
              <a:t>Relaxed</a:t>
            </a:r>
            <a:r>
              <a:rPr lang="it-IT" sz="2200" i="1" dirty="0">
                <a:solidFill>
                  <a:srgbClr val="000000"/>
                </a:solidFill>
              </a:rPr>
              <a:t> </a:t>
            </a:r>
            <a:r>
              <a:rPr lang="it-IT" sz="2200" i="1" dirty="0" err="1">
                <a:solidFill>
                  <a:srgbClr val="000000"/>
                </a:solidFill>
              </a:rPr>
              <a:t>complementarity</a:t>
            </a:r>
            <a:r>
              <a:rPr lang="it-IT" sz="2200" i="1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fails</a:t>
            </a:r>
            <a:r>
              <a:rPr lang="it-IT" sz="2200" dirty="0">
                <a:solidFill>
                  <a:srgbClr val="000000"/>
                </a:solidFill>
              </a:rPr>
              <a:t> with 0.06 m/s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i="1" dirty="0" err="1">
                <a:solidFill>
                  <a:srgbClr val="000000"/>
                </a:solidFill>
              </a:rPr>
              <a:t>Hypebolic</a:t>
            </a:r>
            <a:r>
              <a:rPr lang="it-IT" sz="2200" i="1" dirty="0">
                <a:solidFill>
                  <a:srgbClr val="000000"/>
                </a:solidFill>
              </a:rPr>
              <a:t> </a:t>
            </a:r>
            <a:r>
              <a:rPr lang="it-IT" sz="2200" i="1" dirty="0" err="1">
                <a:solidFill>
                  <a:srgbClr val="000000"/>
                </a:solidFill>
              </a:rPr>
              <a:t>secant</a:t>
            </a:r>
            <a:r>
              <a:rPr lang="it-IT" sz="2200" i="1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fails</a:t>
            </a:r>
            <a:r>
              <a:rPr lang="it-IT" sz="2200" dirty="0">
                <a:solidFill>
                  <a:srgbClr val="000000"/>
                </a:solidFill>
              </a:rPr>
              <a:t> with 0.07 m/s</a:t>
            </a:r>
          </a:p>
          <a:p>
            <a:pPr algn="l"/>
            <a:endParaRPr lang="it-IT" sz="2200" dirty="0">
              <a:solidFill>
                <a:srgbClr val="000000"/>
              </a:solidFill>
            </a:endParaRPr>
          </a:p>
          <a:p>
            <a:pPr algn="l"/>
            <a:r>
              <a:rPr lang="it-IT" sz="2200" i="1" dirty="0">
                <a:solidFill>
                  <a:srgbClr val="000000"/>
                </a:solidFill>
              </a:rPr>
              <a:t>Dynamic </a:t>
            </a:r>
            <a:r>
              <a:rPr lang="it-IT" sz="2200" i="1" dirty="0" err="1">
                <a:solidFill>
                  <a:srgbClr val="000000"/>
                </a:solidFill>
              </a:rPr>
              <a:t>enforced</a:t>
            </a:r>
            <a:r>
              <a:rPr lang="it-IT" sz="2200" i="1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method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appears</a:t>
            </a:r>
            <a:r>
              <a:rPr lang="it-IT" sz="2200" dirty="0">
                <a:solidFill>
                  <a:srgbClr val="000000"/>
                </a:solidFill>
              </a:rPr>
              <a:t> to be more </a:t>
            </a:r>
            <a:r>
              <a:rPr lang="it-IT" sz="2200" dirty="0" err="1">
                <a:solidFill>
                  <a:srgbClr val="000000"/>
                </a:solidFill>
              </a:rPr>
              <a:t>robust</a:t>
            </a:r>
            <a:r>
              <a:rPr lang="it-IT" sz="2200" dirty="0">
                <a:solidFill>
                  <a:srgbClr val="000000"/>
                </a:solidFill>
              </a:rPr>
              <a:t> and </a:t>
            </a:r>
            <a:r>
              <a:rPr lang="it-IT" sz="2200" dirty="0" err="1">
                <a:solidFill>
                  <a:srgbClr val="000000"/>
                </a:solidFill>
              </a:rPr>
              <a:t>consistent</a:t>
            </a:r>
            <a:endParaRPr lang="it-IT" sz="2200" dirty="0">
              <a:solidFill>
                <a:srgbClr val="000000"/>
              </a:solidFill>
            </a:endParaRPr>
          </a:p>
          <a:p>
            <a:pPr algn="l"/>
            <a:endParaRPr lang="it-IT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01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egnaposto data 2">
            <a:extLst>
              <a:ext uri="{FF2B5EF4-FFF2-40B4-BE49-F238E27FC236}">
                <a16:creationId xmlns:a16="http://schemas.microsoft.com/office/drawing/2014/main" id="{5040C98B-E95C-37BC-86C8-6FD413F6D8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88270A-E660-470B-8237-3283FE6E2993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9460" name="Segnaposto piè di pagina 3">
            <a:extLst>
              <a:ext uri="{FF2B5EF4-FFF2-40B4-BE49-F238E27FC236}">
                <a16:creationId xmlns:a16="http://schemas.microsoft.com/office/drawing/2014/main" id="{739D8795-F907-DE41-66D7-8EA372481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9461" name="Segnaposto numero diapositiva 4">
            <a:extLst>
              <a:ext uri="{FF2B5EF4-FFF2-40B4-BE49-F238E27FC236}">
                <a16:creationId xmlns:a16="http://schemas.microsoft.com/office/drawing/2014/main" id="{A404E202-807A-0813-79F0-490A23C7B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8F749828-4F44-4984-9661-384B13BE06C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2AD216-7F45-AC03-E5E5-8606DFF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95223"/>
            <a:ext cx="10080625" cy="504825"/>
          </a:xfrm>
        </p:spPr>
        <p:txBody>
          <a:bodyPr/>
          <a:lstStyle/>
          <a:p>
            <a:r>
              <a:rPr lang="it-IT" altLang="it-IT" sz="2800" dirty="0" err="1"/>
              <a:t>Nonlinear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trajectory</a:t>
            </a:r>
            <a:r>
              <a:rPr lang="it-IT" altLang="it-IT" sz="2800" dirty="0"/>
              <a:t> planning - </a:t>
            </a:r>
            <a:r>
              <a:rPr lang="it-IT" altLang="it-IT" sz="2800" dirty="0" err="1"/>
              <a:t>CCs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comparison</a:t>
            </a:r>
            <a:br>
              <a:rPr lang="it-IT" altLang="it-IT" sz="2800" dirty="0"/>
            </a:br>
            <a:endParaRPr lang="it-IT" altLang="it-IT" sz="28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904B2B3-E77A-46F9-05E4-3328916E9FE4}"/>
              </a:ext>
            </a:extLst>
          </p:cNvPr>
          <p:cNvSpPr txBox="1"/>
          <p:nvPr/>
        </p:nvSpPr>
        <p:spPr>
          <a:xfrm>
            <a:off x="911424" y="1124744"/>
            <a:ext cx="1036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b="1" dirty="0" err="1">
                <a:solidFill>
                  <a:srgbClr val="000000"/>
                </a:solidFill>
              </a:rPr>
              <a:t>Parameter</a:t>
            </a:r>
            <a:r>
              <a:rPr lang="it-IT" sz="2400" b="1" dirty="0">
                <a:solidFill>
                  <a:srgbClr val="000000"/>
                </a:solidFill>
              </a:rPr>
              <a:t> </a:t>
            </a:r>
            <a:r>
              <a:rPr lang="it-IT" sz="2400" b="1" dirty="0" err="1">
                <a:solidFill>
                  <a:srgbClr val="000000"/>
                </a:solidFill>
              </a:rPr>
              <a:t>variation</a:t>
            </a:r>
            <a:endParaRPr lang="it-IT" sz="2400" b="1" dirty="0">
              <a:solidFill>
                <a:srgbClr val="00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251114F-8859-D0CF-CE18-D8AE9542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593803"/>
            <a:ext cx="6807414" cy="404709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01E3A8-FBEB-BD42-081F-8A7239EEEAEE}"/>
              </a:ext>
            </a:extLst>
          </p:cNvPr>
          <p:cNvSpPr txBox="1"/>
          <p:nvPr/>
        </p:nvSpPr>
        <p:spPr>
          <a:xfrm>
            <a:off x="7724752" y="1586409"/>
            <a:ext cx="4275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</a:rPr>
              <a:t>RC, </a:t>
            </a:r>
            <a:r>
              <a:rPr lang="el-GR" sz="2200" dirty="0">
                <a:solidFill>
                  <a:srgbClr val="000000"/>
                </a:solidFill>
              </a:rPr>
              <a:t>ε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inversely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proportional</a:t>
            </a:r>
            <a:r>
              <a:rPr lang="it-IT" sz="2200" dirty="0">
                <a:solidFill>
                  <a:srgbClr val="000000"/>
                </a:solidFill>
              </a:rPr>
              <a:t> to </a:t>
            </a:r>
            <a:r>
              <a:rPr lang="it-IT" sz="2200" dirty="0" err="1">
                <a:solidFill>
                  <a:srgbClr val="000000"/>
                </a:solidFill>
              </a:rPr>
              <a:t>computational</a:t>
            </a:r>
            <a:r>
              <a:rPr lang="it-IT" sz="2200" dirty="0">
                <a:solidFill>
                  <a:srgbClr val="000000"/>
                </a:solidFill>
              </a:rPr>
              <a:t> time and </a:t>
            </a:r>
            <a:r>
              <a:rPr lang="it-IT" sz="2200" dirty="0" err="1">
                <a:solidFill>
                  <a:srgbClr val="000000"/>
                </a:solidFill>
              </a:rPr>
              <a:t>accuracy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</a:p>
          <a:p>
            <a:pPr algn="l"/>
            <a:endParaRPr lang="it-IT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</a:rPr>
              <a:t>DC, </a:t>
            </a:r>
            <a:r>
              <a:rPr lang="it-IT" sz="2200" dirty="0" err="1">
                <a:solidFill>
                  <a:srgbClr val="000000"/>
                </a:solidFill>
              </a:rPr>
              <a:t>gives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better</a:t>
            </a:r>
            <a:r>
              <a:rPr lang="it-IT" sz="2200" dirty="0">
                <a:solidFill>
                  <a:srgbClr val="000000"/>
                </a:solidFill>
              </a:rPr>
              <a:t> overall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</a:rPr>
              <a:t>HC, </a:t>
            </a:r>
            <a:r>
              <a:rPr lang="it-IT" sz="2200" dirty="0" err="1">
                <a:solidFill>
                  <a:srgbClr val="000000"/>
                </a:solidFill>
              </a:rPr>
              <a:t>is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highly</a:t>
            </a:r>
            <a:r>
              <a:rPr lang="it-IT" sz="2200" dirty="0">
                <a:solidFill>
                  <a:srgbClr val="000000"/>
                </a:solidFill>
              </a:rPr>
              <a:t> sensitive to </a:t>
            </a:r>
            <a:r>
              <a:rPr lang="it-IT" sz="2200" dirty="0" err="1">
                <a:solidFill>
                  <a:srgbClr val="000000"/>
                </a:solidFill>
              </a:rPr>
              <a:t>parameter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variation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103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>
            <a:extLst>
              <a:ext uri="{FF2B5EF4-FFF2-40B4-BE49-F238E27FC236}">
                <a16:creationId xmlns:a16="http://schemas.microsoft.com/office/drawing/2014/main" id="{13117BEC-C550-498E-9558-B93A6C2DA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2800"/>
              <a:t>Conclusions</a:t>
            </a:r>
          </a:p>
        </p:txBody>
      </p:sp>
      <p:sp>
        <p:nvSpPr>
          <p:cNvPr id="20483" name="Segnaposto data 2">
            <a:extLst>
              <a:ext uri="{FF2B5EF4-FFF2-40B4-BE49-F238E27FC236}">
                <a16:creationId xmlns:a16="http://schemas.microsoft.com/office/drawing/2014/main" id="{3CC47535-3D7C-6B96-B0EB-43CBFE164C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E188F3-5FF6-4507-B1E4-E254ADEA43E7}" type="datetime1">
              <a:rPr lang="it-IT" altLang="LID4096" sz="1100" smtClean="0"/>
              <a:pPr/>
              <a:t>01/03/2023</a:t>
            </a:fld>
            <a:endParaRPr lang="it-IT" altLang="LID4096" sz="1100"/>
          </a:p>
        </p:txBody>
      </p:sp>
      <p:sp>
        <p:nvSpPr>
          <p:cNvPr id="20484" name="Segnaposto piè di pagina 3">
            <a:extLst>
              <a:ext uri="{FF2B5EF4-FFF2-40B4-BE49-F238E27FC236}">
                <a16:creationId xmlns:a16="http://schemas.microsoft.com/office/drawing/2014/main" id="{A893C1C8-B80B-9EB6-688B-641392311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Titolo Presentazione</a:t>
            </a:r>
          </a:p>
        </p:txBody>
      </p:sp>
      <p:sp>
        <p:nvSpPr>
          <p:cNvPr id="20485" name="Segnaposto numero diapositiva 4">
            <a:extLst>
              <a:ext uri="{FF2B5EF4-FFF2-40B4-BE49-F238E27FC236}">
                <a16:creationId xmlns:a16="http://schemas.microsoft.com/office/drawing/2014/main" id="{0BB9E09C-81D3-4038-928D-7B8D49581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LID4096" sz="1100"/>
              <a:t>Pagina </a:t>
            </a:r>
            <a:fld id="{B31AAE87-CBAC-42FA-A3C9-718E0A944EC3}" type="slidenum">
              <a:rPr lang="it-IT" altLang="LID4096" sz="1100" smtClean="0"/>
              <a:pPr/>
              <a:t>33</a:t>
            </a:fld>
            <a:endParaRPr lang="it-IT" altLang="LID4096" sz="1100"/>
          </a:p>
        </p:txBody>
      </p:sp>
      <p:sp>
        <p:nvSpPr>
          <p:cNvPr id="20486" name="CasellaDiTesto 5">
            <a:extLst>
              <a:ext uri="{FF2B5EF4-FFF2-40B4-BE49-F238E27FC236}">
                <a16:creationId xmlns:a16="http://schemas.microsoft.com/office/drawing/2014/main" id="{F5C4A3A0-FE0C-F57E-4438-B6542CCB4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1858963"/>
            <a:ext cx="96488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altLang="it-IT" sz="2200">
                <a:solidFill>
                  <a:srgbClr val="000000"/>
                </a:solidFill>
              </a:rPr>
              <a:t>It is possible to generate walking trajectories by specifing a desireg target position </a:t>
            </a:r>
          </a:p>
          <a:p>
            <a:pPr>
              <a:buFont typeface="Arial" panose="020B0604020202020204" pitchFamily="34" charset="0"/>
              <a:buChar char="•"/>
            </a:pPr>
            <a:endParaRPr lang="it-IT" altLang="it-IT" sz="220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altLang="it-IT" sz="220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2200">
                <a:solidFill>
                  <a:srgbClr val="000000"/>
                </a:solidFill>
              </a:rPr>
              <a:t>It is still not possible to implement it online due to computational time</a:t>
            </a:r>
          </a:p>
          <a:p>
            <a:pPr>
              <a:buFont typeface="Arial" panose="020B0604020202020204" pitchFamily="34" charset="0"/>
              <a:buChar char="•"/>
            </a:pPr>
            <a:endParaRPr lang="it-IT" altLang="it-IT" sz="220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altLang="it-IT" sz="220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2200">
                <a:solidFill>
                  <a:srgbClr val="000000"/>
                </a:solidFill>
              </a:rPr>
              <a:t>DCCs provides the best tradeoff between computational time and accuracy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C959BE91-F5A1-9858-CE84-3E172FA6A3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404E05-63C9-4D61-A68F-DD4102112D2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C0C5C417-94AC-FCA5-2DB6-6175D187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D181A6AF-0BC1-2624-69E5-F7A29631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ACB7C240-BCA3-4979-919C-B7671D5FF492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82D3267D-03B1-0F19-AB84-989D2C9E9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738" y="254000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800"/>
              <a:t>Approach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9F9BAC-6DD0-AE77-DF3E-0B8A901CA1EE}"/>
              </a:ext>
            </a:extLst>
          </p:cNvPr>
          <p:cNvSpPr txBox="1"/>
          <p:nvPr/>
        </p:nvSpPr>
        <p:spPr>
          <a:xfrm>
            <a:off x="1074738" y="1160463"/>
            <a:ext cx="9432925" cy="4537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sz="2400" dirty="0">
                <a:solidFill>
                  <a:srgbClr val="000000"/>
                </a:solidFill>
                <a:latin typeface="+mn-lt"/>
                <a:ea typeface="+mn-ea"/>
              </a:rPr>
              <a:t>The control objectives of the simplified control model become parts of the trajectory optimization layer.</a:t>
            </a:r>
          </a:p>
          <a:p>
            <a:pPr>
              <a:spcBef>
                <a:spcPct val="20000"/>
              </a:spcBef>
              <a:defRPr/>
            </a:pPr>
            <a:endParaRPr lang="en-GB" sz="240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ct val="20000"/>
              </a:spcBef>
              <a:defRPr/>
            </a:pPr>
            <a:r>
              <a:rPr lang="en-GB" sz="2400" dirty="0">
                <a:solidFill>
                  <a:srgbClr val="000000"/>
                </a:solidFill>
                <a:latin typeface="+mn-lt"/>
                <a:ea typeface="+mn-ea"/>
              </a:rPr>
              <a:t>Nonlinear optimization gives: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rgbClr val="000000"/>
                </a:solidFill>
                <a:latin typeface="+mn-lt"/>
                <a:ea typeface="+mn-ea"/>
              </a:rPr>
              <a:t>Feasible footsteps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rgbClr val="000000"/>
                </a:solidFill>
                <a:latin typeface="+mn-lt"/>
                <a:ea typeface="+mn-ea"/>
              </a:rPr>
              <a:t>Whole-body robot trajectories</a:t>
            </a:r>
          </a:p>
          <a:p>
            <a:pPr>
              <a:spcBef>
                <a:spcPct val="20000"/>
              </a:spcBef>
              <a:defRPr/>
            </a:pPr>
            <a:endParaRPr lang="en-GB" sz="240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ct val="20000"/>
              </a:spcBef>
              <a:defRPr/>
            </a:pPr>
            <a:r>
              <a:rPr lang="en-GB" sz="2400" dirty="0">
                <a:solidFill>
                  <a:srgbClr val="000000"/>
                </a:solidFill>
                <a:latin typeface="+mn-lt"/>
                <a:ea typeface="+mn-ea"/>
              </a:rPr>
              <a:t>Benefit: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rgbClr val="000000"/>
                </a:solidFill>
                <a:latin typeface="+mn-lt"/>
                <a:ea typeface="+mn-ea"/>
              </a:rPr>
              <a:t>No need a priori knowledge of contacts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rgbClr val="000000"/>
                </a:solidFill>
                <a:latin typeface="+mn-lt"/>
                <a:ea typeface="+mn-ea"/>
              </a:rPr>
              <a:t>No a priori information on robot locomotion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B65D83F6-C55A-F416-9684-2FB5F9D5F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4290219"/>
            <a:ext cx="33401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4FB42B4-E992-9A86-C3E5-0A927CFB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11" y="4541838"/>
            <a:ext cx="52006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itolo 1">
            <a:extLst>
              <a:ext uri="{FF2B5EF4-FFF2-40B4-BE49-F238E27FC236}">
                <a16:creationId xmlns:a16="http://schemas.microsoft.com/office/drawing/2014/main" id="{373CAA39-C58C-7EC6-1184-476E66A9F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3225"/>
            <a:ext cx="10079037" cy="504825"/>
          </a:xfrm>
        </p:spPr>
        <p:txBody>
          <a:bodyPr/>
          <a:lstStyle/>
          <a:p>
            <a:r>
              <a:rPr lang="it-IT" altLang="it-IT" sz="2800" dirty="0"/>
              <a:t>Background</a:t>
            </a:r>
            <a:br>
              <a:rPr lang="it-IT" altLang="it-IT" dirty="0"/>
            </a:br>
            <a:endParaRPr lang="it-IT" altLang="it-IT" dirty="0"/>
          </a:p>
        </p:txBody>
      </p:sp>
      <p:sp>
        <p:nvSpPr>
          <p:cNvPr id="11267" name="Segnaposto data 2">
            <a:extLst>
              <a:ext uri="{FF2B5EF4-FFF2-40B4-BE49-F238E27FC236}">
                <a16:creationId xmlns:a16="http://schemas.microsoft.com/office/drawing/2014/main" id="{B47551DE-EFA1-06ED-B916-E6A97B72F6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3D0CF1-D9D6-4BE5-B8D5-205B897CB451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1268" name="Segnaposto piè di pagina 3">
            <a:extLst>
              <a:ext uri="{FF2B5EF4-FFF2-40B4-BE49-F238E27FC236}">
                <a16:creationId xmlns:a16="http://schemas.microsoft.com/office/drawing/2014/main" id="{F3E300C5-4D0B-2045-313C-85191AE55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1269" name="Segnaposto numero diapositiva 4">
            <a:extLst>
              <a:ext uri="{FF2B5EF4-FFF2-40B4-BE49-F238E27FC236}">
                <a16:creationId xmlns:a16="http://schemas.microsoft.com/office/drawing/2014/main" id="{42DC385F-098B-9EBA-3C27-9F1CA1C22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4840C113-8F15-4A98-8579-CEFCCBE0C712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907E8A1-44C8-CC96-1864-CBA34C237F98}"/>
              </a:ext>
            </a:extLst>
          </p:cNvPr>
          <p:cNvSpPr/>
          <p:nvPr/>
        </p:nvSpPr>
        <p:spPr bwMode="auto">
          <a:xfrm>
            <a:off x="695325" y="1395413"/>
            <a:ext cx="2808288" cy="18176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A7576BD8-826D-B039-C579-BBCAE78F6707}"/>
              </a:ext>
            </a:extLst>
          </p:cNvPr>
          <p:cNvSpPr/>
          <p:nvPr/>
        </p:nvSpPr>
        <p:spPr bwMode="auto">
          <a:xfrm>
            <a:off x="842963" y="1535113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E6BB406-84AA-AB49-A726-7EAA6524C5E9}"/>
              </a:ext>
            </a:extLst>
          </p:cNvPr>
          <p:cNvSpPr/>
          <p:nvPr/>
        </p:nvSpPr>
        <p:spPr bwMode="auto">
          <a:xfrm>
            <a:off x="2887663" y="1535113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6EE949F-9A02-5B7A-27C1-076CCEE0BD4B}"/>
              </a:ext>
            </a:extLst>
          </p:cNvPr>
          <p:cNvSpPr/>
          <p:nvPr/>
        </p:nvSpPr>
        <p:spPr bwMode="auto">
          <a:xfrm>
            <a:off x="842963" y="2636838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650EE4F-C2EB-E91B-F39F-62AEF3C2173C}"/>
              </a:ext>
            </a:extLst>
          </p:cNvPr>
          <p:cNvSpPr/>
          <p:nvPr/>
        </p:nvSpPr>
        <p:spPr bwMode="auto">
          <a:xfrm>
            <a:off x="2900363" y="2636838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pic>
        <p:nvPicPr>
          <p:cNvPr id="11275" name="Immagine 11">
            <a:extLst>
              <a:ext uri="{FF2B5EF4-FFF2-40B4-BE49-F238E27FC236}">
                <a16:creationId xmlns:a16="http://schemas.microsoft.com/office/drawing/2014/main" id="{69805DB1-8D4A-B189-3299-22DA57EA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809750"/>
            <a:ext cx="1423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F04BA-EE28-E2FA-4791-3038BBFA3181}"/>
              </a:ext>
            </a:extLst>
          </p:cNvPr>
          <p:cNvSpPr txBox="1"/>
          <p:nvPr/>
        </p:nvSpPr>
        <p:spPr>
          <a:xfrm>
            <a:off x="5084763" y="1395413"/>
            <a:ext cx="5978525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2400" b="1" dirty="0" err="1">
                <a:solidFill>
                  <a:srgbClr val="000000"/>
                </a:solidFill>
              </a:rPr>
              <a:t>Assumptions</a:t>
            </a:r>
            <a:r>
              <a:rPr lang="it-IT" sz="2200" dirty="0">
                <a:solidFill>
                  <a:srgbClr val="000000"/>
                </a:solidFill>
              </a:rPr>
              <a:t>:</a:t>
            </a:r>
          </a:p>
          <a:p>
            <a:pPr>
              <a:defRPr/>
            </a:pPr>
            <a:endParaRPr lang="it-IT" sz="2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solidFill>
                  <a:srgbClr val="000000"/>
                </a:solidFill>
              </a:rPr>
              <a:t>Full control on contact points’ </a:t>
            </a:r>
            <a:r>
              <a:rPr lang="it-IT" sz="2200" dirty="0" err="1">
                <a:solidFill>
                  <a:srgbClr val="000000"/>
                </a:solidFill>
              </a:rPr>
              <a:t>velocity</a:t>
            </a:r>
            <a:endParaRPr lang="it-IT" sz="2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solidFill>
                  <a:srgbClr val="000000"/>
                </a:solidFill>
              </a:rPr>
              <a:t>Full control on contact </a:t>
            </a:r>
            <a:r>
              <a:rPr lang="it-IT" sz="2200" dirty="0" err="1">
                <a:solidFill>
                  <a:srgbClr val="000000"/>
                </a:solidFill>
              </a:rPr>
              <a:t>forces</a:t>
            </a:r>
            <a:r>
              <a:rPr lang="it-IT" sz="2200" dirty="0">
                <a:solidFill>
                  <a:srgbClr val="000000"/>
                </a:solidFill>
              </a:rPr>
              <a:t>’ </a:t>
            </a:r>
            <a:r>
              <a:rPr lang="it-IT" sz="2200" dirty="0" err="1">
                <a:solidFill>
                  <a:srgbClr val="000000"/>
                </a:solidFill>
              </a:rPr>
              <a:t>derivarive</a:t>
            </a:r>
            <a:endParaRPr lang="it-IT" sz="2200" dirty="0">
              <a:solidFill>
                <a:srgbClr val="000000"/>
              </a:solidFill>
            </a:endParaRPr>
          </a:p>
        </p:txBody>
      </p:sp>
      <p:sp>
        <p:nvSpPr>
          <p:cNvPr id="11277" name="CasellaDiTesto 13">
            <a:extLst>
              <a:ext uri="{FF2B5EF4-FFF2-40B4-BE49-F238E27FC236}">
                <a16:creationId xmlns:a16="http://schemas.microsoft.com/office/drawing/2014/main" id="{A51DF65A-8022-4CCC-8E20-CE715DD21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3724275"/>
            <a:ext cx="4389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b="1"/>
              <a:t>Constraints</a:t>
            </a:r>
            <a:r>
              <a:rPr lang="it-IT" altLang="it-IT" sz="2200"/>
              <a:t>: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A69E9ED-89E9-C6C1-D92A-C57C0B866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385468"/>
            <a:ext cx="2540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75E2646-8606-9E81-510A-971EEEB98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208463"/>
            <a:ext cx="31718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 dirty="0" err="1"/>
              <a:t>Static</a:t>
            </a:r>
            <a:r>
              <a:rPr lang="it-IT" altLang="it-IT" sz="2200" dirty="0"/>
              <a:t> </a:t>
            </a:r>
            <a:r>
              <a:rPr lang="it-IT" altLang="it-IT" sz="2200" dirty="0" err="1"/>
              <a:t>friction</a:t>
            </a:r>
            <a:endParaRPr lang="it-IT" altLang="it-IT" sz="2200" dirty="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0BDF170-8BC2-81C9-9860-D098CC8CA3EE}"/>
              </a:ext>
            </a:extLst>
          </p:cNvPr>
          <p:cNvSpPr txBox="1"/>
          <p:nvPr/>
        </p:nvSpPr>
        <p:spPr>
          <a:xfrm>
            <a:off x="695325" y="4624388"/>
            <a:ext cx="3744913" cy="56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200" dirty="0" err="1">
                <a:solidFill>
                  <a:srgbClr val="000000"/>
                </a:solidFill>
              </a:rPr>
              <a:t>Positivity</a:t>
            </a:r>
            <a:r>
              <a:rPr lang="it-IT" sz="2200" dirty="0">
                <a:solidFill>
                  <a:srgbClr val="000000"/>
                </a:solidFill>
              </a:rPr>
              <a:t> of </a:t>
            </a:r>
            <a:r>
              <a:rPr lang="it-IT" sz="2200" dirty="0" err="1">
                <a:solidFill>
                  <a:srgbClr val="000000"/>
                </a:solidFill>
              </a:rPr>
              <a:t>normal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forces</a:t>
            </a:r>
            <a:endParaRPr lang="it-IT" sz="2200" dirty="0">
              <a:solidFill>
                <a:srgbClr val="000000"/>
              </a:solidFill>
            </a:endParaRPr>
          </a:p>
          <a:p>
            <a:pPr>
              <a:defRPr/>
            </a:pP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F9D918-CB48-C9B4-C630-240FE07E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5106988"/>
            <a:ext cx="35258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/>
              <a:t>Non-penetration</a:t>
            </a:r>
            <a:endParaRPr lang="it-IT" altLang="it-IT" sz="2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>
            <a:extLst>
              <a:ext uri="{FF2B5EF4-FFF2-40B4-BE49-F238E27FC236}">
                <a16:creationId xmlns:a16="http://schemas.microsoft.com/office/drawing/2014/main" id="{007383E3-CB74-E4B1-B986-F3CF93263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br>
              <a:rPr lang="it-IT" altLang="it-IT" dirty="0"/>
            </a:br>
            <a:endParaRPr lang="it-IT" altLang="it-IT" dirty="0"/>
          </a:p>
        </p:txBody>
      </p:sp>
      <p:sp>
        <p:nvSpPr>
          <p:cNvPr id="12291" name="Segnaposto data 2">
            <a:extLst>
              <a:ext uri="{FF2B5EF4-FFF2-40B4-BE49-F238E27FC236}">
                <a16:creationId xmlns:a16="http://schemas.microsoft.com/office/drawing/2014/main" id="{1A712D53-61CD-C2CB-75A7-6F13BCB20C6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E107D5-519E-4E8A-AFB2-20212B75B807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2292" name="Segnaposto piè di pagina 3">
            <a:extLst>
              <a:ext uri="{FF2B5EF4-FFF2-40B4-BE49-F238E27FC236}">
                <a16:creationId xmlns:a16="http://schemas.microsoft.com/office/drawing/2014/main" id="{8E8F6ABA-5A3D-DB9D-A702-00726B64C1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2293" name="Segnaposto numero diapositiva 4">
            <a:extLst>
              <a:ext uri="{FF2B5EF4-FFF2-40B4-BE49-F238E27FC236}">
                <a16:creationId xmlns:a16="http://schemas.microsoft.com/office/drawing/2014/main" id="{443776A2-79E8-5AE4-C536-EB377C5627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E93A3369-C94A-49E9-9867-6F381CEF9298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517BDB8-02FF-B1EA-B19D-482A547D7D00}"/>
              </a:ext>
            </a:extLst>
          </p:cNvPr>
          <p:cNvSpPr/>
          <p:nvPr/>
        </p:nvSpPr>
        <p:spPr bwMode="auto">
          <a:xfrm>
            <a:off x="695325" y="1395413"/>
            <a:ext cx="2808288" cy="18176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712E199-CA96-30CD-429B-88E568D4E32F}"/>
              </a:ext>
            </a:extLst>
          </p:cNvPr>
          <p:cNvSpPr/>
          <p:nvPr/>
        </p:nvSpPr>
        <p:spPr bwMode="auto">
          <a:xfrm>
            <a:off x="842963" y="1535113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E6B4AAD-5DA2-8372-99BB-EF1BF949895E}"/>
              </a:ext>
            </a:extLst>
          </p:cNvPr>
          <p:cNvSpPr/>
          <p:nvPr/>
        </p:nvSpPr>
        <p:spPr bwMode="auto">
          <a:xfrm>
            <a:off x="2887663" y="1535113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FFF1DD8-F76A-CA3B-9F4D-472C95A3F4A6}"/>
              </a:ext>
            </a:extLst>
          </p:cNvPr>
          <p:cNvSpPr/>
          <p:nvPr/>
        </p:nvSpPr>
        <p:spPr bwMode="auto">
          <a:xfrm>
            <a:off x="842963" y="2636838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71A114E-E9A4-07F2-A37E-F7886877F4AF}"/>
              </a:ext>
            </a:extLst>
          </p:cNvPr>
          <p:cNvSpPr/>
          <p:nvPr/>
        </p:nvSpPr>
        <p:spPr bwMode="auto">
          <a:xfrm>
            <a:off x="2900363" y="2636838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pic>
        <p:nvPicPr>
          <p:cNvPr id="12299" name="Immagine 11">
            <a:extLst>
              <a:ext uri="{FF2B5EF4-FFF2-40B4-BE49-F238E27FC236}">
                <a16:creationId xmlns:a16="http://schemas.microsoft.com/office/drawing/2014/main" id="{68DD5BD9-29F8-C8A2-0419-D466476C4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809750"/>
            <a:ext cx="1423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CasellaDiTesto 13">
            <a:extLst>
              <a:ext uri="{FF2B5EF4-FFF2-40B4-BE49-F238E27FC236}">
                <a16:creationId xmlns:a16="http://schemas.microsoft.com/office/drawing/2014/main" id="{6E8DD79C-BF3E-B61A-D95E-665C3FBF9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3724275"/>
            <a:ext cx="4389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b="1"/>
              <a:t>Constraints</a:t>
            </a:r>
            <a:r>
              <a:rPr lang="it-IT" altLang="it-IT" sz="2200"/>
              <a:t>:</a:t>
            </a:r>
          </a:p>
        </p:txBody>
      </p:sp>
      <p:sp>
        <p:nvSpPr>
          <p:cNvPr id="12301" name="CasellaDiTesto 21">
            <a:extLst>
              <a:ext uri="{FF2B5EF4-FFF2-40B4-BE49-F238E27FC236}">
                <a16:creationId xmlns:a16="http://schemas.microsoft.com/office/drawing/2014/main" id="{C876D4FF-C10E-6DC3-770E-E55BE1CD9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208463"/>
            <a:ext cx="31718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 dirty="0"/>
              <a:t>Friction</a:t>
            </a:r>
            <a:endParaRPr lang="it-IT" altLang="it-IT" sz="2200" dirty="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90EB15D-AA0A-73BE-150E-B238D729171E}"/>
              </a:ext>
            </a:extLst>
          </p:cNvPr>
          <p:cNvSpPr txBox="1"/>
          <p:nvPr/>
        </p:nvSpPr>
        <p:spPr>
          <a:xfrm>
            <a:off x="695325" y="4624388"/>
            <a:ext cx="3744913" cy="56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200" dirty="0" err="1">
                <a:solidFill>
                  <a:srgbClr val="000000"/>
                </a:solidFill>
              </a:rPr>
              <a:t>Positivity</a:t>
            </a:r>
            <a:r>
              <a:rPr lang="it-IT" sz="2200" dirty="0">
                <a:solidFill>
                  <a:srgbClr val="000000"/>
                </a:solidFill>
              </a:rPr>
              <a:t> of </a:t>
            </a:r>
            <a:r>
              <a:rPr lang="it-IT" sz="2200" dirty="0" err="1">
                <a:solidFill>
                  <a:srgbClr val="000000"/>
                </a:solidFill>
              </a:rPr>
              <a:t>normal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forces</a:t>
            </a:r>
            <a:endParaRPr lang="it-IT" sz="2200" dirty="0">
              <a:solidFill>
                <a:srgbClr val="000000"/>
              </a:solidFill>
            </a:endParaRPr>
          </a:p>
          <a:p>
            <a:pPr>
              <a:defRPr/>
            </a:pPr>
            <a:endParaRPr lang="it-IT" dirty="0"/>
          </a:p>
        </p:txBody>
      </p:sp>
      <p:sp>
        <p:nvSpPr>
          <p:cNvPr id="12303" name="CasellaDiTesto 23">
            <a:extLst>
              <a:ext uri="{FF2B5EF4-FFF2-40B4-BE49-F238E27FC236}">
                <a16:creationId xmlns:a16="http://schemas.microsoft.com/office/drawing/2014/main" id="{FD0CBBCE-7DF3-1B0E-0209-FF744582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5106988"/>
            <a:ext cx="35258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/>
              <a:t>Non-penetration</a:t>
            </a:r>
            <a:endParaRPr lang="it-IT" altLang="it-IT" sz="2200">
              <a:solidFill>
                <a:schemeClr val="bg1"/>
              </a:solidFill>
            </a:endParaRPr>
          </a:p>
        </p:txBody>
      </p:sp>
      <p:pic>
        <p:nvPicPr>
          <p:cNvPr id="12304" name="Immagine 10">
            <a:extLst>
              <a:ext uri="{FF2B5EF4-FFF2-40B4-BE49-F238E27FC236}">
                <a16:creationId xmlns:a16="http://schemas.microsoft.com/office/drawing/2014/main" id="{0B0C8A11-3954-9A37-6500-050F813C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1943100"/>
            <a:ext cx="30305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5" name="CasellaDiTesto 14">
            <a:extLst>
              <a:ext uri="{FF2B5EF4-FFF2-40B4-BE49-F238E27FC236}">
                <a16:creationId xmlns:a16="http://schemas.microsoft.com/office/drawing/2014/main" id="{B4E896D3-BB12-5AD3-0A41-5D0E3AE4C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1470025"/>
            <a:ext cx="558006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b="1"/>
              <a:t>Complementary conditions: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44F831-C852-8F52-578B-ADAF267574A3}"/>
              </a:ext>
            </a:extLst>
          </p:cNvPr>
          <p:cNvSpPr txBox="1"/>
          <p:nvPr/>
        </p:nvSpPr>
        <p:spPr>
          <a:xfrm>
            <a:off x="5084763" y="2703513"/>
            <a:ext cx="6264275" cy="2462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2200" dirty="0" err="1">
                <a:solidFill>
                  <a:srgbClr val="000000"/>
                </a:solidFill>
              </a:rPr>
              <a:t>Specify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that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this</a:t>
            </a:r>
            <a:r>
              <a:rPr lang="it-IT" sz="2200" dirty="0">
                <a:solidFill>
                  <a:srgbClr val="000000"/>
                </a:solidFill>
              </a:rPr>
              <a:t> force </a:t>
            </a:r>
            <a:r>
              <a:rPr lang="it-IT" sz="2200" dirty="0" err="1">
                <a:solidFill>
                  <a:srgbClr val="000000"/>
                </a:solidFill>
              </a:rPr>
              <a:t>exists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only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if</a:t>
            </a:r>
            <a:r>
              <a:rPr lang="it-IT" sz="2200" dirty="0">
                <a:solidFill>
                  <a:srgbClr val="000000"/>
                </a:solidFill>
              </a:rPr>
              <a:t> the point </a:t>
            </a:r>
            <a:r>
              <a:rPr lang="it-IT" sz="2200" dirty="0" err="1">
                <a:solidFill>
                  <a:srgbClr val="000000"/>
                </a:solidFill>
              </a:rPr>
              <a:t>is</a:t>
            </a:r>
            <a:r>
              <a:rPr lang="it-IT" sz="2200" dirty="0">
                <a:solidFill>
                  <a:srgbClr val="000000"/>
                </a:solidFill>
              </a:rPr>
              <a:t> in contact with the ground</a:t>
            </a:r>
          </a:p>
          <a:p>
            <a:pPr>
              <a:defRPr/>
            </a:pPr>
            <a:endParaRPr lang="it-IT" sz="2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it-IT" sz="2200" i="1" dirty="0" err="1">
                <a:solidFill>
                  <a:srgbClr val="000000"/>
                </a:solidFill>
              </a:rPr>
              <a:t>Drawback</a:t>
            </a:r>
            <a:r>
              <a:rPr lang="it-IT" sz="2200" dirty="0">
                <a:solidFill>
                  <a:srgbClr val="000000"/>
                </a:solidFill>
              </a:rPr>
              <a:t>: Small </a:t>
            </a:r>
            <a:r>
              <a:rPr lang="it-IT" sz="2200" dirty="0" err="1">
                <a:solidFill>
                  <a:srgbClr val="000000"/>
                </a:solidFill>
              </a:rPr>
              <a:t>feasibility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region</a:t>
            </a:r>
            <a:endParaRPr lang="it-IT" sz="2200" dirty="0">
              <a:solidFill>
                <a:srgbClr val="000000"/>
              </a:solidFill>
            </a:endParaRPr>
          </a:p>
          <a:p>
            <a:pPr>
              <a:defRPr/>
            </a:pPr>
            <a:endParaRPr lang="it-IT" sz="2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it-IT" sz="2200" i="1" dirty="0">
                <a:solidFill>
                  <a:srgbClr val="000000"/>
                </a:solidFill>
              </a:rPr>
              <a:t>Solution</a:t>
            </a:r>
            <a:r>
              <a:rPr lang="it-IT" sz="2200" dirty="0">
                <a:solidFill>
                  <a:srgbClr val="000000"/>
                </a:solidFill>
              </a:rPr>
              <a:t>: Relax the </a:t>
            </a:r>
            <a:r>
              <a:rPr lang="it-IT" sz="2200" dirty="0" err="1">
                <a:solidFill>
                  <a:srgbClr val="000000"/>
                </a:solidFill>
              </a:rPr>
              <a:t>constraint</a:t>
            </a:r>
            <a:endParaRPr lang="it-IT" sz="2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2200" dirty="0">
              <a:solidFill>
                <a:srgbClr val="000000"/>
              </a:solidFill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E7AD7027-E864-E13F-F5BB-5EE49659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4906963"/>
            <a:ext cx="314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A1A79D0-BD81-9698-960F-D8445A37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403225"/>
            <a:ext cx="100790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it-IT" altLang="it-IT" sz="2800" kern="0"/>
              <a:t>Background</a:t>
            </a:r>
            <a:br>
              <a:rPr lang="it-IT" altLang="it-IT" kern="0"/>
            </a:br>
            <a:endParaRPr lang="it-IT" altLang="it-IT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69309210-9BE7-4E74-54B2-AFA58CED2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r>
              <a:rPr lang="it-IT" altLang="it-IT" sz="2800"/>
              <a:t>Contribution 1</a:t>
            </a:r>
            <a:br>
              <a:rPr lang="it-IT" altLang="it-IT" sz="2800"/>
            </a:br>
            <a:endParaRPr lang="it-IT" altLang="it-IT" sz="2800"/>
          </a:p>
        </p:txBody>
      </p:sp>
      <p:sp>
        <p:nvSpPr>
          <p:cNvPr id="13315" name="Segnaposto data 2">
            <a:extLst>
              <a:ext uri="{FF2B5EF4-FFF2-40B4-BE49-F238E27FC236}">
                <a16:creationId xmlns:a16="http://schemas.microsoft.com/office/drawing/2014/main" id="{66652D44-EBC1-52D3-6126-2B9196E83D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624837-8A74-4C31-8DBA-4FEF2BB99B19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3316" name="Segnaposto piè di pagina 3">
            <a:extLst>
              <a:ext uri="{FF2B5EF4-FFF2-40B4-BE49-F238E27FC236}">
                <a16:creationId xmlns:a16="http://schemas.microsoft.com/office/drawing/2014/main" id="{C85560CD-3DA1-F84F-32DC-F3676ABE4B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3317" name="Segnaposto numero diapositiva 4">
            <a:extLst>
              <a:ext uri="{FF2B5EF4-FFF2-40B4-BE49-F238E27FC236}">
                <a16:creationId xmlns:a16="http://schemas.microsoft.com/office/drawing/2014/main" id="{04C9B056-A9E0-16D0-C1E2-3B520A6BF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BF0183B5-F4E5-4198-98CF-A8C43FAD686F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2E54293-7B24-1BAB-3DB5-E1C333C0B344}"/>
              </a:ext>
            </a:extLst>
          </p:cNvPr>
          <p:cNvSpPr/>
          <p:nvPr/>
        </p:nvSpPr>
        <p:spPr bwMode="auto">
          <a:xfrm>
            <a:off x="695325" y="1395413"/>
            <a:ext cx="2808288" cy="18176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9FBDEB0-C7DB-D57A-5F4A-D17825ED1A75}"/>
              </a:ext>
            </a:extLst>
          </p:cNvPr>
          <p:cNvSpPr/>
          <p:nvPr/>
        </p:nvSpPr>
        <p:spPr bwMode="auto">
          <a:xfrm>
            <a:off x="842963" y="1535113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6D464E9-71F6-9DB9-4194-BEA0FF662EAC}"/>
              </a:ext>
            </a:extLst>
          </p:cNvPr>
          <p:cNvSpPr/>
          <p:nvPr/>
        </p:nvSpPr>
        <p:spPr bwMode="auto">
          <a:xfrm>
            <a:off x="2887663" y="1535113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6DB583A-1E03-79A0-D99E-D2CC23F9E109}"/>
              </a:ext>
            </a:extLst>
          </p:cNvPr>
          <p:cNvSpPr/>
          <p:nvPr/>
        </p:nvSpPr>
        <p:spPr bwMode="auto">
          <a:xfrm>
            <a:off x="842963" y="2636838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CCF0C04-BBD5-623A-EB7D-CEFB64BED531}"/>
              </a:ext>
            </a:extLst>
          </p:cNvPr>
          <p:cNvSpPr/>
          <p:nvPr/>
        </p:nvSpPr>
        <p:spPr bwMode="auto">
          <a:xfrm>
            <a:off x="2900363" y="2636838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pic>
        <p:nvPicPr>
          <p:cNvPr id="13323" name="Immagine 11">
            <a:extLst>
              <a:ext uri="{FF2B5EF4-FFF2-40B4-BE49-F238E27FC236}">
                <a16:creationId xmlns:a16="http://schemas.microsoft.com/office/drawing/2014/main" id="{E21B87E8-B39F-1265-8210-972583C2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809750"/>
            <a:ext cx="1423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CasellaDiTesto 13">
            <a:extLst>
              <a:ext uri="{FF2B5EF4-FFF2-40B4-BE49-F238E27FC236}">
                <a16:creationId xmlns:a16="http://schemas.microsoft.com/office/drawing/2014/main" id="{FB32245B-BAB1-266B-E387-97E08975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3724275"/>
            <a:ext cx="4389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b="1"/>
              <a:t>Constraints</a:t>
            </a:r>
            <a:r>
              <a:rPr lang="it-IT" altLang="it-IT" sz="2200"/>
              <a:t>:</a:t>
            </a:r>
          </a:p>
        </p:txBody>
      </p:sp>
      <p:sp>
        <p:nvSpPr>
          <p:cNvPr id="13325" name="CasellaDiTesto 21">
            <a:extLst>
              <a:ext uri="{FF2B5EF4-FFF2-40B4-BE49-F238E27FC236}">
                <a16:creationId xmlns:a16="http://schemas.microsoft.com/office/drawing/2014/main" id="{8F615A16-7896-C7AD-5048-B82C90C8E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208463"/>
            <a:ext cx="31718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/>
              <a:t>Friction</a:t>
            </a:r>
            <a:endParaRPr lang="it-IT" altLang="it-IT" sz="220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F3E924D-F5D7-9D3F-9A9D-F67EBE7CD1D3}"/>
              </a:ext>
            </a:extLst>
          </p:cNvPr>
          <p:cNvSpPr txBox="1"/>
          <p:nvPr/>
        </p:nvSpPr>
        <p:spPr>
          <a:xfrm>
            <a:off x="695325" y="4624388"/>
            <a:ext cx="3744913" cy="56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200" dirty="0" err="1">
                <a:solidFill>
                  <a:srgbClr val="000000"/>
                </a:solidFill>
              </a:rPr>
              <a:t>Positivity</a:t>
            </a:r>
            <a:r>
              <a:rPr lang="it-IT" sz="2200" dirty="0">
                <a:solidFill>
                  <a:srgbClr val="000000"/>
                </a:solidFill>
              </a:rPr>
              <a:t> of </a:t>
            </a:r>
            <a:r>
              <a:rPr lang="it-IT" sz="2200" dirty="0" err="1">
                <a:solidFill>
                  <a:srgbClr val="000000"/>
                </a:solidFill>
              </a:rPr>
              <a:t>normal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forces</a:t>
            </a:r>
            <a:endParaRPr lang="it-IT" sz="2200" dirty="0">
              <a:solidFill>
                <a:srgbClr val="000000"/>
              </a:solidFill>
            </a:endParaRPr>
          </a:p>
          <a:p>
            <a:pPr>
              <a:defRPr/>
            </a:pPr>
            <a:endParaRPr lang="it-IT" dirty="0"/>
          </a:p>
        </p:txBody>
      </p:sp>
      <p:sp>
        <p:nvSpPr>
          <p:cNvPr id="13327" name="CasellaDiTesto 23">
            <a:extLst>
              <a:ext uri="{FF2B5EF4-FFF2-40B4-BE49-F238E27FC236}">
                <a16:creationId xmlns:a16="http://schemas.microsoft.com/office/drawing/2014/main" id="{F89D1013-9B5B-91B8-7C62-4D767B25F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5106988"/>
            <a:ext cx="35258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/>
              <a:t>Non-penetration</a:t>
            </a:r>
            <a:endParaRPr lang="it-IT" altLang="it-IT" sz="2200">
              <a:solidFill>
                <a:schemeClr val="bg1"/>
              </a:solidFill>
            </a:endParaRPr>
          </a:p>
        </p:txBody>
      </p:sp>
      <p:sp>
        <p:nvSpPr>
          <p:cNvPr id="13328" name="CasellaDiTesto 14">
            <a:extLst>
              <a:ext uri="{FF2B5EF4-FFF2-40B4-BE49-F238E27FC236}">
                <a16:creationId xmlns:a16="http://schemas.microsoft.com/office/drawing/2014/main" id="{B0F1E007-3ADC-3A4A-2DDF-8395E0FA7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1395413"/>
            <a:ext cx="5719762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b="1"/>
              <a:t>Dynamic Complementary Conditions: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454E6CE-CF64-9666-C121-E63E34C6EAEB}"/>
              </a:ext>
            </a:extLst>
          </p:cNvPr>
          <p:cNvSpPr txBox="1"/>
          <p:nvPr/>
        </p:nvSpPr>
        <p:spPr>
          <a:xfrm>
            <a:off x="5084763" y="2914650"/>
            <a:ext cx="6264275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200" dirty="0" err="1">
                <a:solidFill>
                  <a:srgbClr val="000000"/>
                </a:solidFill>
              </a:rPr>
              <a:t>Baumgarte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stabilization</a:t>
            </a:r>
            <a:r>
              <a:rPr lang="it-IT" sz="2200" dirty="0">
                <a:solidFill>
                  <a:srgbClr val="000000"/>
                </a:solidFill>
              </a:rPr>
              <a:t> of </a:t>
            </a:r>
            <a:r>
              <a:rPr lang="it-IT" sz="2200" dirty="0" err="1">
                <a:solidFill>
                  <a:srgbClr val="000000"/>
                </a:solidFill>
              </a:rPr>
              <a:t>CCs</a:t>
            </a:r>
            <a:endParaRPr lang="it-IT" sz="2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200" dirty="0" err="1">
                <a:solidFill>
                  <a:srgbClr val="000000"/>
                </a:solidFill>
              </a:rPr>
              <a:t>Tends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exponentially</a:t>
            </a:r>
            <a:r>
              <a:rPr lang="it-IT" sz="2200" dirty="0">
                <a:solidFill>
                  <a:srgbClr val="000000"/>
                </a:solidFill>
              </a:rPr>
              <a:t> to zero</a:t>
            </a:r>
          </a:p>
          <a:p>
            <a:pPr>
              <a:defRPr/>
            </a:pPr>
            <a:br>
              <a:rPr lang="it-IT" sz="2200" dirty="0">
                <a:solidFill>
                  <a:srgbClr val="000000"/>
                </a:solidFill>
              </a:rPr>
            </a:br>
            <a:r>
              <a:rPr lang="it-IT" sz="2200" dirty="0">
                <a:solidFill>
                  <a:srgbClr val="000000"/>
                </a:solidFill>
              </a:rPr>
              <a:t>Still </a:t>
            </a:r>
            <a:r>
              <a:rPr lang="it-IT" sz="2200" dirty="0" err="1">
                <a:solidFill>
                  <a:srgbClr val="000000"/>
                </a:solidFill>
              </a:rPr>
              <a:t>need</a:t>
            </a:r>
            <a:r>
              <a:rPr lang="it-IT" sz="2200" dirty="0">
                <a:solidFill>
                  <a:srgbClr val="000000"/>
                </a:solidFill>
              </a:rPr>
              <a:t> a </a:t>
            </a:r>
            <a:r>
              <a:rPr lang="it-IT" sz="2200" dirty="0" err="1">
                <a:solidFill>
                  <a:srgbClr val="000000"/>
                </a:solidFill>
              </a:rPr>
              <a:t>relaxation</a:t>
            </a:r>
            <a:r>
              <a:rPr lang="it-IT" sz="2200" dirty="0">
                <a:solidFill>
                  <a:srgbClr val="000000"/>
                </a:solidFill>
              </a:rPr>
              <a:t>:</a:t>
            </a:r>
          </a:p>
          <a:p>
            <a:pPr>
              <a:defRPr/>
            </a:pPr>
            <a:endParaRPr lang="it-IT" sz="2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2200" dirty="0">
              <a:solidFill>
                <a:srgbClr val="000000"/>
              </a:solidFill>
            </a:endParaRPr>
          </a:p>
        </p:txBody>
      </p:sp>
      <p:pic>
        <p:nvPicPr>
          <p:cNvPr id="13330" name="Immagine 15">
            <a:extLst>
              <a:ext uri="{FF2B5EF4-FFF2-40B4-BE49-F238E27FC236}">
                <a16:creationId xmlns:a16="http://schemas.microsoft.com/office/drawing/2014/main" id="{E936BB05-EFAC-A961-1332-1A5C9376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1976438"/>
            <a:ext cx="63706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Immagine 18">
            <a:extLst>
              <a:ext uri="{FF2B5EF4-FFF2-40B4-BE49-F238E27FC236}">
                <a16:creationId xmlns:a16="http://schemas.microsoft.com/office/drawing/2014/main" id="{603609AB-D504-28E6-68FB-D5C3D85E6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4624388"/>
            <a:ext cx="42989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>
            <a:extLst>
              <a:ext uri="{FF2B5EF4-FFF2-40B4-BE49-F238E27FC236}">
                <a16:creationId xmlns:a16="http://schemas.microsoft.com/office/drawing/2014/main" id="{AFE81C8E-7659-763F-9657-B6E2D5954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r>
              <a:rPr lang="it-IT" altLang="it-IT" sz="2800"/>
              <a:t>Contribution 1</a:t>
            </a:r>
            <a:br>
              <a:rPr lang="it-IT" altLang="it-IT" sz="2800"/>
            </a:br>
            <a:endParaRPr lang="it-IT" altLang="it-IT" sz="2800"/>
          </a:p>
        </p:txBody>
      </p:sp>
      <p:sp>
        <p:nvSpPr>
          <p:cNvPr id="14339" name="Segnaposto data 2">
            <a:extLst>
              <a:ext uri="{FF2B5EF4-FFF2-40B4-BE49-F238E27FC236}">
                <a16:creationId xmlns:a16="http://schemas.microsoft.com/office/drawing/2014/main" id="{91508360-D29E-9E02-918C-F7510828ED2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DB91B4-8E96-4823-8140-34B2BA1FC586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4340" name="Segnaposto piè di pagina 3">
            <a:extLst>
              <a:ext uri="{FF2B5EF4-FFF2-40B4-BE49-F238E27FC236}">
                <a16:creationId xmlns:a16="http://schemas.microsoft.com/office/drawing/2014/main" id="{DD6F5CD1-66B9-2BDC-1442-CB11482C2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4341" name="Segnaposto numero diapositiva 4">
            <a:extLst>
              <a:ext uri="{FF2B5EF4-FFF2-40B4-BE49-F238E27FC236}">
                <a16:creationId xmlns:a16="http://schemas.microsoft.com/office/drawing/2014/main" id="{2D4391BE-4990-7C89-CBE8-54BB892AF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34B505A9-D92A-4516-AA5E-6696B8248A8D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66EC2E0-AF5C-6033-4BAD-0D7173203EAC}"/>
              </a:ext>
            </a:extLst>
          </p:cNvPr>
          <p:cNvSpPr/>
          <p:nvPr/>
        </p:nvSpPr>
        <p:spPr bwMode="auto">
          <a:xfrm>
            <a:off x="695325" y="1395413"/>
            <a:ext cx="2808288" cy="18176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D1699BE-B0CE-19EE-9C44-6CBAABCB58B2}"/>
              </a:ext>
            </a:extLst>
          </p:cNvPr>
          <p:cNvSpPr/>
          <p:nvPr/>
        </p:nvSpPr>
        <p:spPr bwMode="auto">
          <a:xfrm>
            <a:off x="842963" y="1535113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7EB22B-5F11-076F-4330-BB832CC52DE6}"/>
              </a:ext>
            </a:extLst>
          </p:cNvPr>
          <p:cNvSpPr/>
          <p:nvPr/>
        </p:nvSpPr>
        <p:spPr bwMode="auto">
          <a:xfrm>
            <a:off x="2887663" y="1535113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AA6FCCE-7904-9F91-F919-62B1EB86F3EC}"/>
              </a:ext>
            </a:extLst>
          </p:cNvPr>
          <p:cNvSpPr/>
          <p:nvPr/>
        </p:nvSpPr>
        <p:spPr bwMode="auto">
          <a:xfrm>
            <a:off x="842963" y="2636838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F52EAFF-4387-E2E2-A7AC-8C3CBF21A08C}"/>
              </a:ext>
            </a:extLst>
          </p:cNvPr>
          <p:cNvSpPr/>
          <p:nvPr/>
        </p:nvSpPr>
        <p:spPr bwMode="auto">
          <a:xfrm>
            <a:off x="2900363" y="2636838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pic>
        <p:nvPicPr>
          <p:cNvPr id="14347" name="Immagine 11">
            <a:extLst>
              <a:ext uri="{FF2B5EF4-FFF2-40B4-BE49-F238E27FC236}">
                <a16:creationId xmlns:a16="http://schemas.microsoft.com/office/drawing/2014/main" id="{1679312A-13FB-6AB5-43C8-99D393677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809750"/>
            <a:ext cx="1423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CasellaDiTesto 13">
            <a:extLst>
              <a:ext uri="{FF2B5EF4-FFF2-40B4-BE49-F238E27FC236}">
                <a16:creationId xmlns:a16="http://schemas.microsoft.com/office/drawing/2014/main" id="{9441BEDC-5D7E-197C-8852-A56E43BEF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3724275"/>
            <a:ext cx="4389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b="1"/>
              <a:t>Constraints</a:t>
            </a:r>
            <a:r>
              <a:rPr lang="it-IT" altLang="it-IT" sz="2200"/>
              <a:t>:</a:t>
            </a:r>
          </a:p>
        </p:txBody>
      </p:sp>
      <p:sp>
        <p:nvSpPr>
          <p:cNvPr id="14349" name="CasellaDiTesto 21">
            <a:extLst>
              <a:ext uri="{FF2B5EF4-FFF2-40B4-BE49-F238E27FC236}">
                <a16:creationId xmlns:a16="http://schemas.microsoft.com/office/drawing/2014/main" id="{F7C8CF96-A512-73A7-9C6F-FDD25A30D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208463"/>
            <a:ext cx="31718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/>
              <a:t>Friction</a:t>
            </a:r>
            <a:endParaRPr lang="it-IT" altLang="it-IT" sz="220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95D0372-144F-F87E-0306-AF1A1C8C5C5A}"/>
              </a:ext>
            </a:extLst>
          </p:cNvPr>
          <p:cNvSpPr txBox="1"/>
          <p:nvPr/>
        </p:nvSpPr>
        <p:spPr>
          <a:xfrm>
            <a:off x="695325" y="4624388"/>
            <a:ext cx="3744913" cy="56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200" dirty="0" err="1">
                <a:solidFill>
                  <a:srgbClr val="000000"/>
                </a:solidFill>
              </a:rPr>
              <a:t>Positivity</a:t>
            </a:r>
            <a:r>
              <a:rPr lang="it-IT" sz="2200" dirty="0">
                <a:solidFill>
                  <a:srgbClr val="000000"/>
                </a:solidFill>
              </a:rPr>
              <a:t> of </a:t>
            </a:r>
            <a:r>
              <a:rPr lang="it-IT" sz="2200" dirty="0" err="1">
                <a:solidFill>
                  <a:srgbClr val="000000"/>
                </a:solidFill>
              </a:rPr>
              <a:t>normal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forces</a:t>
            </a:r>
            <a:endParaRPr lang="it-IT" sz="2200" dirty="0">
              <a:solidFill>
                <a:srgbClr val="000000"/>
              </a:solidFill>
            </a:endParaRPr>
          </a:p>
          <a:p>
            <a:pPr>
              <a:defRPr/>
            </a:pPr>
            <a:endParaRPr lang="it-IT" dirty="0"/>
          </a:p>
        </p:txBody>
      </p:sp>
      <p:sp>
        <p:nvSpPr>
          <p:cNvPr id="14351" name="CasellaDiTesto 23">
            <a:extLst>
              <a:ext uri="{FF2B5EF4-FFF2-40B4-BE49-F238E27FC236}">
                <a16:creationId xmlns:a16="http://schemas.microsoft.com/office/drawing/2014/main" id="{5CDFFC6D-B0ED-C39F-5CE2-CA22D7C48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5106988"/>
            <a:ext cx="35258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/>
              <a:t>Non-penetration</a:t>
            </a:r>
            <a:endParaRPr lang="it-IT" altLang="it-IT" sz="2200">
              <a:solidFill>
                <a:schemeClr val="bg1"/>
              </a:solidFill>
            </a:endParaRPr>
          </a:p>
        </p:txBody>
      </p:sp>
      <p:sp>
        <p:nvSpPr>
          <p:cNvPr id="14352" name="CasellaDiTesto 14">
            <a:extLst>
              <a:ext uri="{FF2B5EF4-FFF2-40B4-BE49-F238E27FC236}">
                <a16:creationId xmlns:a16="http://schemas.microsoft.com/office/drawing/2014/main" id="{DAFB7836-8AE4-7019-7FDA-15648FEDA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1395413"/>
            <a:ext cx="5719762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b="1"/>
              <a:t>Hyperbolic secant complementarity: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389C0BD-6A3A-C1DC-789A-7B56E661A3EE}"/>
              </a:ext>
            </a:extLst>
          </p:cNvPr>
          <p:cNvSpPr txBox="1"/>
          <p:nvPr/>
        </p:nvSpPr>
        <p:spPr>
          <a:xfrm>
            <a:off x="5084763" y="3046413"/>
            <a:ext cx="6264275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solidFill>
                  <a:srgbClr val="000000"/>
                </a:solidFill>
              </a:rPr>
              <a:t>In contact → </a:t>
            </a:r>
            <a:r>
              <a:rPr lang="it-IT" sz="2200" dirty="0" err="1">
                <a:solidFill>
                  <a:srgbClr val="000000"/>
                </a:solidFill>
              </a:rPr>
              <a:t>Bound</a:t>
            </a:r>
            <a:r>
              <a:rPr lang="it-IT" sz="2200" dirty="0">
                <a:solidFill>
                  <a:srgbClr val="000000"/>
                </a:solidFill>
              </a:rPr>
              <a:t> on contact force </a:t>
            </a:r>
            <a:r>
              <a:rPr lang="it-IT" sz="2200" dirty="0" err="1">
                <a:solidFill>
                  <a:srgbClr val="000000"/>
                </a:solidFill>
              </a:rPr>
              <a:t>variation</a:t>
            </a:r>
            <a:endParaRPr lang="it-IT" sz="2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solidFill>
                  <a:srgbClr val="000000"/>
                </a:solidFill>
              </a:rPr>
              <a:t>No contact → </a:t>
            </a:r>
            <a:r>
              <a:rPr lang="it-IT" sz="2200" dirty="0" err="1">
                <a:solidFill>
                  <a:srgbClr val="000000"/>
                </a:solidFill>
              </a:rPr>
              <a:t>Reactive</a:t>
            </a:r>
            <a:r>
              <a:rPr lang="it-IT" sz="2200" dirty="0">
                <a:solidFill>
                  <a:srgbClr val="000000"/>
                </a:solidFill>
              </a:rPr>
              <a:t> force </a:t>
            </a:r>
            <a:r>
              <a:rPr lang="it-IT" sz="2200" dirty="0" err="1">
                <a:solidFill>
                  <a:srgbClr val="000000"/>
                </a:solidFill>
              </a:rPr>
              <a:t>vanishes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exponentially</a:t>
            </a:r>
            <a:endParaRPr lang="it-IT" sz="2200" dirty="0">
              <a:solidFill>
                <a:srgbClr val="000000"/>
              </a:solidFill>
            </a:endParaRPr>
          </a:p>
          <a:p>
            <a:pPr>
              <a:defRPr/>
            </a:pPr>
            <a:endParaRPr lang="it-IT" sz="2200" dirty="0">
              <a:solidFill>
                <a:srgbClr val="000000"/>
              </a:solidFill>
            </a:endParaRPr>
          </a:p>
          <a:p>
            <a:pPr>
              <a:defRPr/>
            </a:pPr>
            <a:endParaRPr lang="it-IT" sz="2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2200" dirty="0">
              <a:solidFill>
                <a:srgbClr val="000000"/>
              </a:solidFill>
            </a:endParaRPr>
          </a:p>
        </p:txBody>
      </p:sp>
      <p:pic>
        <p:nvPicPr>
          <p:cNvPr id="14354" name="Immagine 12">
            <a:extLst>
              <a:ext uri="{FF2B5EF4-FFF2-40B4-BE49-F238E27FC236}">
                <a16:creationId xmlns:a16="http://schemas.microsoft.com/office/drawing/2014/main" id="{76002F54-0D28-D0BF-1D40-1782A370A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1930400"/>
            <a:ext cx="438626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>
            <a:extLst>
              <a:ext uri="{FF2B5EF4-FFF2-40B4-BE49-F238E27FC236}">
                <a16:creationId xmlns:a16="http://schemas.microsoft.com/office/drawing/2014/main" id="{C0CF4AB3-F17C-5D5C-640F-CF0302CEF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409575"/>
            <a:ext cx="10079037" cy="504825"/>
          </a:xfrm>
        </p:spPr>
        <p:txBody>
          <a:bodyPr/>
          <a:lstStyle/>
          <a:p>
            <a:r>
              <a:rPr lang="it-IT" altLang="it-IT" sz="2800"/>
              <a:t>Contribution 1</a:t>
            </a:r>
            <a:br>
              <a:rPr lang="it-IT" altLang="it-IT" sz="2800"/>
            </a:br>
            <a:endParaRPr lang="it-IT" altLang="it-IT" sz="2800"/>
          </a:p>
        </p:txBody>
      </p:sp>
      <p:sp>
        <p:nvSpPr>
          <p:cNvPr id="15363" name="Segnaposto data 2">
            <a:extLst>
              <a:ext uri="{FF2B5EF4-FFF2-40B4-BE49-F238E27FC236}">
                <a16:creationId xmlns:a16="http://schemas.microsoft.com/office/drawing/2014/main" id="{B18301DB-2665-D295-2843-D74E40D217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F395BA-04C3-4AE2-8B90-A1CA6E698FFF}" type="datetime1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01/03/2023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15364" name="Segnaposto piè di pagina 3">
            <a:extLst>
              <a:ext uri="{FF2B5EF4-FFF2-40B4-BE49-F238E27FC236}">
                <a16:creationId xmlns:a16="http://schemas.microsoft.com/office/drawing/2014/main" id="{DA07F1B9-8072-50D2-546D-508B0DDAD5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DCCs and whole body trajectory optimization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Humanoid Robot locomotion</a:t>
            </a:r>
          </a:p>
        </p:txBody>
      </p:sp>
      <p:sp>
        <p:nvSpPr>
          <p:cNvPr id="15365" name="Segnaposto numero diapositiva 4">
            <a:extLst>
              <a:ext uri="{FF2B5EF4-FFF2-40B4-BE49-F238E27FC236}">
                <a16:creationId xmlns:a16="http://schemas.microsoft.com/office/drawing/2014/main" id="{9472F219-072E-D686-F914-BE95ED23C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LID4096" sz="1100">
                <a:solidFill>
                  <a:schemeClr val="bg1"/>
                </a:solidFill>
              </a:rPr>
              <a:t>Pagina </a:t>
            </a:r>
            <a:fld id="{C0091163-F58A-4215-8719-D38296FAE440}" type="slidenum">
              <a:rPr lang="it-IT" altLang="LID4096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it-IT" altLang="LID4096" sz="1100">
              <a:solidFill>
                <a:schemeClr val="bg1"/>
              </a:solidFill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EAE336EC-4283-10F0-3DCF-59320D5F20D5}"/>
              </a:ext>
            </a:extLst>
          </p:cNvPr>
          <p:cNvSpPr/>
          <p:nvPr/>
        </p:nvSpPr>
        <p:spPr bwMode="auto">
          <a:xfrm>
            <a:off x="695325" y="1395413"/>
            <a:ext cx="2808288" cy="18176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469B57A-DFD8-D8F8-38D7-D8F057B0F1FE}"/>
              </a:ext>
            </a:extLst>
          </p:cNvPr>
          <p:cNvSpPr/>
          <p:nvPr/>
        </p:nvSpPr>
        <p:spPr bwMode="auto">
          <a:xfrm>
            <a:off x="842963" y="1535113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C3401D9-B3DD-3A6B-6BD9-B5081A36635D}"/>
              </a:ext>
            </a:extLst>
          </p:cNvPr>
          <p:cNvSpPr/>
          <p:nvPr/>
        </p:nvSpPr>
        <p:spPr bwMode="auto">
          <a:xfrm>
            <a:off x="2887663" y="1535113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BD6ABF3-35D2-23F6-B9E0-4B63E8FBFF38}"/>
              </a:ext>
            </a:extLst>
          </p:cNvPr>
          <p:cNvSpPr/>
          <p:nvPr/>
        </p:nvSpPr>
        <p:spPr bwMode="auto">
          <a:xfrm>
            <a:off x="842963" y="2636838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EA38C3B-F1E4-F895-D640-AF2F258390C0}"/>
              </a:ext>
            </a:extLst>
          </p:cNvPr>
          <p:cNvSpPr/>
          <p:nvPr/>
        </p:nvSpPr>
        <p:spPr bwMode="auto">
          <a:xfrm>
            <a:off x="2900363" y="2636838"/>
            <a:ext cx="422275" cy="4095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</a:endParaRPr>
          </a:p>
        </p:txBody>
      </p:sp>
      <p:pic>
        <p:nvPicPr>
          <p:cNvPr id="15371" name="Immagine 11">
            <a:extLst>
              <a:ext uri="{FF2B5EF4-FFF2-40B4-BE49-F238E27FC236}">
                <a16:creationId xmlns:a16="http://schemas.microsoft.com/office/drawing/2014/main" id="{21254508-BC7A-8D72-2BBC-F5BC16C3F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809750"/>
            <a:ext cx="1423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CasellaDiTesto 13">
            <a:extLst>
              <a:ext uri="{FF2B5EF4-FFF2-40B4-BE49-F238E27FC236}">
                <a16:creationId xmlns:a16="http://schemas.microsoft.com/office/drawing/2014/main" id="{A1991704-EE11-5793-04A0-BAE2B543B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3724275"/>
            <a:ext cx="4389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b="1"/>
              <a:t>Constraints</a:t>
            </a:r>
            <a:r>
              <a:rPr lang="it-IT" altLang="it-IT" sz="2200"/>
              <a:t>:</a:t>
            </a:r>
          </a:p>
        </p:txBody>
      </p:sp>
      <p:sp>
        <p:nvSpPr>
          <p:cNvPr id="15373" name="CasellaDiTesto 21">
            <a:extLst>
              <a:ext uri="{FF2B5EF4-FFF2-40B4-BE49-F238E27FC236}">
                <a16:creationId xmlns:a16="http://schemas.microsoft.com/office/drawing/2014/main" id="{853DE30E-B6AB-9792-CFE4-A2C7D9444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208463"/>
            <a:ext cx="31718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/>
              <a:t>Friction</a:t>
            </a:r>
            <a:endParaRPr lang="it-IT" altLang="it-IT" sz="220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CAFA209-C70D-6706-A40E-F52B883119F1}"/>
              </a:ext>
            </a:extLst>
          </p:cNvPr>
          <p:cNvSpPr txBox="1"/>
          <p:nvPr/>
        </p:nvSpPr>
        <p:spPr>
          <a:xfrm>
            <a:off x="695325" y="4624388"/>
            <a:ext cx="3744913" cy="56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sz="2200" dirty="0" err="1">
                <a:solidFill>
                  <a:srgbClr val="000000"/>
                </a:solidFill>
              </a:rPr>
              <a:t>Positivity</a:t>
            </a:r>
            <a:r>
              <a:rPr lang="it-IT" sz="2200" dirty="0">
                <a:solidFill>
                  <a:srgbClr val="000000"/>
                </a:solidFill>
              </a:rPr>
              <a:t> of </a:t>
            </a:r>
            <a:r>
              <a:rPr lang="it-IT" sz="2200" dirty="0" err="1">
                <a:solidFill>
                  <a:srgbClr val="000000"/>
                </a:solidFill>
              </a:rPr>
              <a:t>normal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dirty="0" err="1">
                <a:solidFill>
                  <a:srgbClr val="000000"/>
                </a:solidFill>
              </a:rPr>
              <a:t>forces</a:t>
            </a:r>
            <a:endParaRPr lang="it-IT" sz="2200" dirty="0">
              <a:solidFill>
                <a:srgbClr val="000000"/>
              </a:solidFill>
            </a:endParaRPr>
          </a:p>
          <a:p>
            <a:pPr>
              <a:defRPr/>
            </a:pPr>
            <a:endParaRPr lang="it-IT" dirty="0"/>
          </a:p>
        </p:txBody>
      </p:sp>
      <p:sp>
        <p:nvSpPr>
          <p:cNvPr id="15375" name="CasellaDiTesto 23">
            <a:extLst>
              <a:ext uri="{FF2B5EF4-FFF2-40B4-BE49-F238E27FC236}">
                <a16:creationId xmlns:a16="http://schemas.microsoft.com/office/drawing/2014/main" id="{004ED3C2-9B33-5767-BD97-F697BE6AD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5106988"/>
            <a:ext cx="35258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/>
              <a:t>Non-penetration</a:t>
            </a:r>
            <a:endParaRPr lang="it-IT" altLang="it-IT" sz="2200">
              <a:solidFill>
                <a:schemeClr val="bg1"/>
              </a:solidFill>
            </a:endParaRPr>
          </a:p>
        </p:txBody>
      </p:sp>
      <p:sp>
        <p:nvSpPr>
          <p:cNvPr id="15376" name="CasellaDiTesto 14">
            <a:extLst>
              <a:ext uri="{FF2B5EF4-FFF2-40B4-BE49-F238E27FC236}">
                <a16:creationId xmlns:a16="http://schemas.microsoft.com/office/drawing/2014/main" id="{2CE79275-AA0C-184F-86E8-BB1EAEBF6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1395413"/>
            <a:ext cx="5719762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b="1"/>
              <a:t>Hyperbolic secant complementarity: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</p:txBody>
      </p:sp>
      <p:sp>
        <p:nvSpPr>
          <p:cNvPr id="15377" name="CasellaDiTesto 16">
            <a:extLst>
              <a:ext uri="{FF2B5EF4-FFF2-40B4-BE49-F238E27FC236}">
                <a16:creationId xmlns:a16="http://schemas.microsoft.com/office/drawing/2014/main" id="{84F7FD47-C06C-5B1D-479F-9E3C68953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2038350"/>
            <a:ext cx="62642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200"/>
              <a:t>Cast in single constraint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</p:txBody>
      </p:sp>
      <p:pic>
        <p:nvPicPr>
          <p:cNvPr id="15378" name="Immagine 15">
            <a:extLst>
              <a:ext uri="{FF2B5EF4-FFF2-40B4-BE49-F238E27FC236}">
                <a16:creationId xmlns:a16="http://schemas.microsoft.com/office/drawing/2014/main" id="{7248A0A9-C6E1-F98E-0DED-2FAEC703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4591050"/>
            <a:ext cx="61309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Immagine 18">
            <a:extLst>
              <a:ext uri="{FF2B5EF4-FFF2-40B4-BE49-F238E27FC236}">
                <a16:creationId xmlns:a16="http://schemas.microsoft.com/office/drawing/2014/main" id="{D6EB0AE0-4BA3-F765-5582-6DF9C926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4005263"/>
            <a:ext cx="288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Immagine 20">
            <a:extLst>
              <a:ext uri="{FF2B5EF4-FFF2-40B4-BE49-F238E27FC236}">
                <a16:creationId xmlns:a16="http://schemas.microsoft.com/office/drawing/2014/main" id="{8A7C6268-0D45-2961-1426-007963EF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2517775"/>
            <a:ext cx="377031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>
            <a:noFill/>
          </a:defRPr>
        </a:defPPr>
      </a:lstStyle>
    </a:tx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3285</TotalTime>
  <Words>1593</Words>
  <Application>Microsoft Office PowerPoint</Application>
  <PresentationFormat>Widescreen</PresentationFormat>
  <Paragraphs>340</Paragraphs>
  <Slides>33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6" baseType="lpstr">
      <vt:lpstr>Arial</vt:lpstr>
      <vt:lpstr>Cambria Math</vt:lpstr>
      <vt:lpstr>la sapienza</vt:lpstr>
      <vt:lpstr>Dynamic Complementary Conditions and Whole-Body Trajectory Optimization for Humanoid Robot Locomotion   </vt:lpstr>
      <vt:lpstr>Dynamic Complementary Conditions and Whole-Body Trajectory Optimization for Humanoid Robot Locomotion</vt:lpstr>
      <vt:lpstr>Hierarchical control architecture</vt:lpstr>
      <vt:lpstr>Approach</vt:lpstr>
      <vt:lpstr>Background </vt:lpstr>
      <vt:lpstr> </vt:lpstr>
      <vt:lpstr>Contribution 1 </vt:lpstr>
      <vt:lpstr>Contribution 1 </vt:lpstr>
      <vt:lpstr>Contribution 1 </vt:lpstr>
      <vt:lpstr>Toy-problem </vt:lpstr>
      <vt:lpstr>Toy-problem </vt:lpstr>
      <vt:lpstr>Toy-problem Relaxed CCs </vt:lpstr>
      <vt:lpstr>Toy-problem Dynamic CCs </vt:lpstr>
      <vt:lpstr>Toy-problem Hyperbolic secant CCs </vt:lpstr>
      <vt:lpstr>Toy-problem paper results </vt:lpstr>
      <vt:lpstr>Toy-problem paper results </vt:lpstr>
      <vt:lpstr>Toy-problem paper results </vt:lpstr>
      <vt:lpstr>Toy-problem paper results </vt:lpstr>
      <vt:lpstr>Nonlinear trajectory planning </vt:lpstr>
      <vt:lpstr>Nonlinear trajectory planning </vt:lpstr>
      <vt:lpstr>Nonlinear trajectory planning </vt:lpstr>
      <vt:lpstr>Nonlinear trajectory planning </vt:lpstr>
      <vt:lpstr>Nonlinear trajectory planning </vt:lpstr>
      <vt:lpstr>Nonlinear trajectory planning </vt:lpstr>
      <vt:lpstr>Nonlinear trajectory planning - validation </vt:lpstr>
      <vt:lpstr>Nonlinear trajectory planning - validation </vt:lpstr>
      <vt:lpstr>Nonlinear trajectory planning - validation </vt:lpstr>
      <vt:lpstr>Nonlinear trajectory planning - validation </vt:lpstr>
      <vt:lpstr>Nonlinear trajectory planning - validation </vt:lpstr>
      <vt:lpstr>Nonlinear trajectory planning – CCs comparison </vt:lpstr>
      <vt:lpstr>Nonlinear trajectory planning - CCs comparison </vt:lpstr>
      <vt:lpstr>Nonlinear trajectory planning - CCs comparison </vt:lpstr>
      <vt:lpstr>Conclusions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saverio taliani</cp:lastModifiedBy>
  <cp:revision>85</cp:revision>
  <dcterms:created xsi:type="dcterms:W3CDTF">2006-11-20T16:13:10Z</dcterms:created>
  <dcterms:modified xsi:type="dcterms:W3CDTF">2023-03-01T21:27:15Z</dcterms:modified>
  <cp:category/>
</cp:coreProperties>
</file>