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5274" autoAdjust="0"/>
  </p:normalViewPr>
  <p:slideViewPr>
    <p:cSldViewPr snapToGrid="0">
      <p:cViewPr varScale="1">
        <p:scale>
          <a:sx n="83" d="100"/>
          <a:sy n="83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5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7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4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8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16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5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9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8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8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74E523-DED2-45BE-844A-6124D8DFDDCB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6EF1E6-FFC0-4532-AAC9-9A1DB32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5823-9437-4DB5-933E-FC7EF9F63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4762" y="2899830"/>
            <a:ext cx="6815669" cy="1515533"/>
          </a:xfrm>
        </p:spPr>
        <p:txBody>
          <a:bodyPr/>
          <a:lstStyle/>
          <a:p>
            <a:r>
              <a:rPr lang="en-US" b="1" dirty="0"/>
              <a:t>Cluster Observation Analysis </a:t>
            </a:r>
            <a:br>
              <a:rPr lang="en-US" b="1" dirty="0"/>
            </a:br>
            <a:r>
              <a:rPr lang="en-US" b="1" dirty="0"/>
              <a:t>for Market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969EE4-7CEA-4C03-AE0B-F47E5E988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52" y="-1"/>
            <a:ext cx="6502352" cy="3510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A140D-7BF7-45B2-B72F-D2C16DDCB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502352" cy="3510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321AC-28E2-4E82-9BFC-1C5690F26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24" y="3311713"/>
            <a:ext cx="6502352" cy="3663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DCF8C8-6972-49E5-B6F9-031C794C8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650235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6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96E8-8ABF-4D74-B8C9-647293C7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21574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616A6-1CF8-46B8-A641-1A8313905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42" y="0"/>
            <a:ext cx="6382609" cy="3428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502DD-39F7-4A3D-ABA8-8EA769375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3548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5BFC4-E53B-4506-B914-B10DD0B3A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8999"/>
            <a:ext cx="650235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6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F0992C-D517-4CD5-B358-B0BCD0C13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967"/>
            <a:ext cx="6502352" cy="35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970F2-A236-4D24-B510-978D41D3A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5" y="-114967"/>
            <a:ext cx="5983549" cy="35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867D9-0C4A-4AA0-AAE1-72C31D2C1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9" y="3428999"/>
            <a:ext cx="5900115" cy="3543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DDADA-DBCD-4B82-BBD0-C4EAF7D38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33" y="3429000"/>
            <a:ext cx="6502352" cy="35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2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967C42-D6D3-4E1F-A8ED-21F44DEC9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" y="3429000"/>
            <a:ext cx="6502352" cy="3472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6B4DF3-3B7A-4392-B896-AB0CA39F3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29001"/>
            <a:ext cx="6033066" cy="3516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72973A-C519-4242-8649-4D7157C80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6185466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7F38FF-C4C4-4208-A1AF-7F484CBFE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" y="1"/>
            <a:ext cx="65023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416A-5A6C-4044-AE4A-A422F0AF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5B1B0-CB47-48B3-8B02-35A8FC0E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6096000" cy="3428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28B6E-1325-439A-842F-A4E356AF5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0F825-798D-48A1-B802-59DD9037D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40EB5-DE97-43D7-909C-608563D0D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7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6EB61-C6A5-475D-8BEB-940AB3C1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6172200" cy="342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C370A-C5AF-4A79-92D3-DFD70E2DC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6096000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880EF-A743-4292-ACF1-24EBD5384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17B543-96E8-489D-8B77-27BD31033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9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A9D3-85D6-4641-9DB7-9CCE56C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3E11C-3FBC-4D69-A979-B982C88B5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6096000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73631-C4F8-4C4A-B25C-BF2F01CF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502352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C6092-FCDB-4304-8612-312A97A7C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246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99D6E-6579-48BF-A868-3FE642254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A592-3531-4171-B60F-4491F3AC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490CA-6E3B-4468-BE84-9AAF31A89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48" y="3429001"/>
            <a:ext cx="6502352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7C405-54FF-4334-94CA-CA49A2A92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E4006C-9D9F-40D8-84A2-ADB02B2D1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7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99AD-579E-4A2F-9C3E-C4844A80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6CBF-9199-4BB1-8385-91231FAA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Hierarchical Clustering analysis  and  Find 7-10 pairs of test and control markets to test a new service being developed by a National Investment brokerage firm from 20 Candidate Market Segments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0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68DC-BEF6-4833-8DF6-879B4242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Examined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E0099-ECBF-4AC7-B22F-62A93A17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								</a:t>
            </a:r>
          </a:p>
          <a:p>
            <a:r>
              <a:rPr lang="en-US" sz="2900" dirty="0"/>
              <a:t>Market</a:t>
            </a:r>
          </a:p>
          <a:p>
            <a:r>
              <a:rPr lang="en-US" sz="2900" dirty="0"/>
              <a:t>High Net Worth  Retirees</a:t>
            </a:r>
          </a:p>
          <a:p>
            <a:r>
              <a:rPr lang="en-US" sz="2900" dirty="0"/>
              <a:t>High Net Worth Middle Aged</a:t>
            </a:r>
          </a:p>
          <a:p>
            <a:r>
              <a:rPr lang="en-US" sz="2900" dirty="0"/>
              <a:t>High Net Worth Young</a:t>
            </a:r>
          </a:p>
          <a:p>
            <a:r>
              <a:rPr lang="en-US" sz="2900" dirty="0"/>
              <a:t>FS Sent</a:t>
            </a:r>
          </a:p>
          <a:p>
            <a:r>
              <a:rPr lang="en-US" sz="2900" dirty="0"/>
              <a:t>Brand Sent</a:t>
            </a:r>
          </a:p>
          <a:p>
            <a:r>
              <a:rPr lang="en-US" sz="2900" dirty="0"/>
              <a:t>Growth Rate </a:t>
            </a:r>
          </a:p>
          <a:p>
            <a:r>
              <a:rPr lang="en-US" sz="2900" dirty="0"/>
              <a:t>Branches</a:t>
            </a:r>
          </a:p>
          <a:p>
            <a:r>
              <a:rPr lang="en-US" sz="2900" dirty="0" err="1"/>
              <a:t>Aff</a:t>
            </a:r>
            <a:r>
              <a:rPr lang="en-US" sz="2900" dirty="0"/>
              <a:t> Branches</a:t>
            </a:r>
          </a:p>
          <a:p>
            <a:r>
              <a:rPr lang="en-US" sz="2900" dirty="0"/>
              <a:t>Market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D35D-7223-4F4D-B96F-3A74DAF5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41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Executive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B03C-7E4C-416E-B49D-291C99A5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330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the 20 observations , 5 clusters have been formed . Cluster 1 with 3 observations</a:t>
            </a:r>
          </a:p>
          <a:p>
            <a:pPr marL="914400" lvl="2" indent="0">
              <a:buNone/>
            </a:pPr>
            <a:r>
              <a:rPr lang="en-US" dirty="0"/>
              <a:t>Cluster 2 with 8 observations , Cluster 3 with 1 observation , Cluster 4 with 6 observations and Cluster 5 with 2 Observations </a:t>
            </a:r>
          </a:p>
          <a:p>
            <a:pPr marL="0" indent="0">
              <a:buNone/>
            </a:pPr>
            <a:r>
              <a:rPr lang="en-US" b="1" dirty="0"/>
              <a:t>Candidate Market Pairs </a:t>
            </a:r>
            <a:r>
              <a:rPr lang="en-US" dirty="0"/>
              <a:t>Identified after doing a Hierarchical Clustering Analysis are</a:t>
            </a:r>
          </a:p>
          <a:p>
            <a:r>
              <a:rPr lang="en-US" dirty="0"/>
              <a:t>Atlanta and Phoenix(Alternative Houston or Chicago)</a:t>
            </a:r>
          </a:p>
          <a:p>
            <a:r>
              <a:rPr lang="en-US" dirty="0"/>
              <a:t>Boston and Washington DC (Alternative Raleigh)</a:t>
            </a:r>
          </a:p>
          <a:p>
            <a:r>
              <a:rPr lang="en-US" dirty="0" err="1"/>
              <a:t>NashVille</a:t>
            </a:r>
            <a:r>
              <a:rPr lang="en-US" dirty="0"/>
              <a:t> and Seattle( Alternative Charlotte)</a:t>
            </a:r>
          </a:p>
          <a:p>
            <a:r>
              <a:rPr lang="en-US" dirty="0"/>
              <a:t>Los Angeles and Sacramento</a:t>
            </a:r>
          </a:p>
          <a:p>
            <a:r>
              <a:rPr lang="en-US" dirty="0"/>
              <a:t>Miami and </a:t>
            </a:r>
            <a:r>
              <a:rPr lang="en-US" dirty="0" err="1"/>
              <a:t>Portalnd</a:t>
            </a:r>
            <a:r>
              <a:rPr lang="en-US" dirty="0"/>
              <a:t> (Alternative Dallas)</a:t>
            </a:r>
          </a:p>
          <a:p>
            <a:r>
              <a:rPr lang="en-US" dirty="0"/>
              <a:t>Denver and Orlando (Alternative Philadelphia)</a:t>
            </a:r>
          </a:p>
          <a:p>
            <a:r>
              <a:rPr lang="en-US" dirty="0"/>
              <a:t>New York and San Francisco</a:t>
            </a:r>
          </a:p>
        </p:txBody>
      </p:sp>
    </p:spTree>
    <p:extLst>
      <p:ext uri="{BB962C8B-B14F-4D97-AF65-F5344CB8AC3E}">
        <p14:creationId xmlns:p14="http://schemas.microsoft.com/office/powerpoint/2010/main" val="28797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2F99-1A21-4751-B20F-EA3FB70C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Corelations</a:t>
            </a:r>
            <a:r>
              <a:rPr lang="en-US" dirty="0"/>
              <a:t> between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FD22E-A8D0-4E12-BFF4-DF839F60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519237"/>
            <a:ext cx="6772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8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C3C8-97BC-4A23-A911-7A04E23E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MatrixPlot</a:t>
            </a:r>
            <a:r>
              <a:rPr lang="en-US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3665-AED0-49C8-AEDE-181AA6D06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4" y="2557463"/>
            <a:ext cx="4976812" cy="3317875"/>
          </a:xfrm>
        </p:spPr>
      </p:pic>
    </p:spTree>
    <p:extLst>
      <p:ext uri="{BB962C8B-B14F-4D97-AF65-F5344CB8AC3E}">
        <p14:creationId xmlns:p14="http://schemas.microsoft.com/office/powerpoint/2010/main" val="223431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CBC4-2C56-4788-BAA9-5055157E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Selection </a:t>
            </a:r>
            <a:r>
              <a:rPr lang="en-US" dirty="0" err="1"/>
              <a:t>Dendogram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AE9DC-1545-45E0-9613-12CC0A95C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4" y="2557463"/>
            <a:ext cx="4976812" cy="3317875"/>
          </a:xfrm>
        </p:spPr>
      </p:pic>
    </p:spTree>
    <p:extLst>
      <p:ext uri="{BB962C8B-B14F-4D97-AF65-F5344CB8AC3E}">
        <p14:creationId xmlns:p14="http://schemas.microsoft.com/office/powerpoint/2010/main" val="317094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4B8F0A-9C21-42E8-AC35-11A0E8A5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508" y="661987"/>
            <a:ext cx="4333019" cy="553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25DA-8A1F-426F-B96A-B08D907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9" y="661987"/>
            <a:ext cx="66484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C9B959B6-0867-4060-801C-B9324590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502352" cy="328397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0AA4805-E028-4340-BF9B-A8BFB03C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52" y="0"/>
            <a:ext cx="6502352" cy="3283975"/>
          </a:xfrm>
          <a:prstGeom prst="rect">
            <a:avLst/>
          </a:prstGeom>
        </p:spPr>
      </p:pic>
      <p:pic>
        <p:nvPicPr>
          <p:cNvPr id="87" name="Content Placeholder 4">
            <a:extLst>
              <a:ext uri="{FF2B5EF4-FFF2-40B4-BE49-F238E27FC236}">
                <a16:creationId xmlns:a16="http://schemas.microsoft.com/office/drawing/2014/main" id="{E632627A-1D12-4D4F-AD9C-D329E469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692"/>
            <a:ext cx="6502352" cy="3655308"/>
          </a:xfr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CBB231AC-A274-4B95-822F-EB81E82A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52" y="3212168"/>
            <a:ext cx="6502352" cy="36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15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983</TotalTime>
  <Words>146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Cluster Observation Analysis  for Market Selection</vt:lpstr>
      <vt:lpstr>Analysis Objective </vt:lpstr>
      <vt:lpstr>Variables and Data Examined</vt:lpstr>
      <vt:lpstr>Executive Summary </vt:lpstr>
      <vt:lpstr>Corelations between  </vt:lpstr>
      <vt:lpstr>MatrixPlot </vt:lpstr>
      <vt:lpstr>Market Selection Dendogram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Observation Analysis  for Market Selection</dc:title>
  <dc:creator>Rose</dc:creator>
  <cp:lastModifiedBy>Rose</cp:lastModifiedBy>
  <cp:revision>25</cp:revision>
  <dcterms:created xsi:type="dcterms:W3CDTF">2018-07-17T06:13:49Z</dcterms:created>
  <dcterms:modified xsi:type="dcterms:W3CDTF">2018-07-28T22:57:39Z</dcterms:modified>
</cp:coreProperties>
</file>