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3"/>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6858000" cx="12192000"/>
  <p:notesSz cx="6858000" cy="9144000"/>
  <p:embeddedFontLst>
    <p:embeddedFont>
      <p:font typeface="Quattrocento Sans"/>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QuattrocentoSans-bold.fntdata"/><Relationship Id="rId30" Type="http://schemas.openxmlformats.org/officeDocument/2006/relationships/font" Target="fonts/QuattrocentoSans-regular.fntdata"/><Relationship Id="rId11" Type="http://schemas.openxmlformats.org/officeDocument/2006/relationships/slide" Target="slides/slide6.xml"/><Relationship Id="rId33" Type="http://schemas.openxmlformats.org/officeDocument/2006/relationships/font" Target="fonts/QuattrocentoSans-boldItalic.fntdata"/><Relationship Id="rId10" Type="http://schemas.openxmlformats.org/officeDocument/2006/relationships/slide" Target="slides/slide5.xml"/><Relationship Id="rId32" Type="http://schemas.openxmlformats.org/officeDocument/2006/relationships/font" Target="fonts/QuattrocentoSans-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 name="Google Shape;99;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450c0424b3_1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450c0424b3_1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g450c0424b3_1_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45234b178e_0_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45234b178e_0_5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g45234b178e_0_5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45214a1225_2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45214a1225_2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g45214a1225_2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45214a1225_2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45214a1225_2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g45214a1225_2_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45234b178e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45234b178e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0" name="Google Shape;190;g45234b178e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45234b178e_0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45234b178e_0_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g45234b178e_0_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45234b178e_0_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45234b178e_0_1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 name="Google Shape;204;g45234b178e_0_1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45234b178e_0_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45234b178e_0_2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 name="Google Shape;211;g45234b178e_0_2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g45234b178e_0_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45234b178e_0_3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8" name="Google Shape;218;g45234b178e_0_3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g45234b178e_0_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45234b178e_0_4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5" name="Google Shape;225;g45234b178e_0_4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8" name="Google Shape;108;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QuickStarter has created an outline to help you get started on your presentation. Some slides include information here in the notes to provide additional topics for you to research.</a:t>
            </a:r>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09" name="Google Shape;109;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g45234b178e_0_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45234b178e_0_5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2" name="Google Shape;232;g45234b178e_0_5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g4509555cad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4509555cad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9" name="Google Shape;239;g4509555cad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Google Shape;245;g4509555cad_1_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4509555cad_1_1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7" name="Google Shape;247;g4509555cad_1_1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Google Shape;252;g4509555cad_1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4509555cad_1_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4" name="Google Shape;254;g4509555cad_1_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Google Shape;260;p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1" name="Google Shape;26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 name="Google Shape;115;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1" name="Google Shape;121;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 name="Google Shape;127;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44ee6b16b1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44ee6b16b1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 name="Google Shape;140;g44ee6b16b1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44ee6b16b1_0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44ee6b16b1_0_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g44ee6b16b1_0_1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446bb0a2c7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 name="Google Shape;154;g446bb0a2c7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lstStyle>
            <a:lvl1pPr lvl="0" marR="0" rtl="0" algn="ctr">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7" name="Google Shape;17;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lstStyle>
            <a:lvl1pPr lvl="0" marR="0" rtl="0" algn="ctr">
              <a:lnSpc>
                <a:spcPct val="90000"/>
              </a:lnSpc>
              <a:spcBef>
                <a:spcPts val="10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rtl="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lvl="2" marR="0" rtl="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lvl="4"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18" name="Google Shape;18;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9" name="Google Shape;19;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0" name="Google Shape;20;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4" name="Google Shape;74;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5" name="Google Shape;75;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6" name="Google Shape;7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7" name="Google Shape;7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0" name="Google Shape;80;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1" name="Google Shape;8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2" name="Google Shape;8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3" name="Google Shape;8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p:cSld name="Title and Content">
    <p:spTree>
      <p:nvGrpSpPr>
        <p:cNvPr id="90" name="Shape 90"/>
        <p:cNvGrpSpPr/>
        <p:nvPr/>
      </p:nvGrpSpPr>
      <p:grpSpPr>
        <a:xfrm>
          <a:off x="0" y="0"/>
          <a:ext cx="0" cy="0"/>
          <a:chOff x="0" y="0"/>
          <a:chExt cx="0" cy="0"/>
        </a:xfrm>
      </p:grpSpPr>
      <p:sp>
        <p:nvSpPr>
          <p:cNvPr id="91" name="Google Shape;91;p14"/>
          <p:cNvSpPr txBox="1"/>
          <p:nvPr>
            <p:ph type="title"/>
          </p:nvPr>
        </p:nvSpPr>
        <p:spPr>
          <a:xfrm>
            <a:off x="834260" y="462455"/>
            <a:ext cx="10515600" cy="8222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rgbClr val="D24726"/>
              </a:buClr>
              <a:buSzPts val="3600"/>
              <a:buFont typeface="Quattrocento Sans"/>
              <a:buNone/>
              <a:defRPr b="0" i="0" sz="3600" u="none" cap="none" strike="noStrike">
                <a:solidFill>
                  <a:srgbClr val="D24726"/>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2" name="Google Shape;92;p14"/>
          <p:cNvSpPr txBox="1"/>
          <p:nvPr>
            <p:ph idx="1" type="body"/>
          </p:nvPr>
        </p:nvSpPr>
        <p:spPr>
          <a:xfrm>
            <a:off x="838200" y="1625936"/>
            <a:ext cx="10515600" cy="4351338"/>
          </a:xfrm>
          <a:prstGeom prst="rect">
            <a:avLst/>
          </a:prstGeom>
          <a:noFill/>
          <a:ln>
            <a:noFill/>
          </a:ln>
        </p:spPr>
        <p:txBody>
          <a:bodyPr anchorCtr="0" anchor="t" bIns="45700" lIns="91425" spcFirstLastPara="1" rIns="91425" wrap="square" tIns="45700"/>
          <a:lstStyle>
            <a:lvl1pPr indent="-317500" lvl="0" marL="457200" marR="0" rtl="0" algn="l">
              <a:lnSpc>
                <a:spcPct val="90000"/>
              </a:lnSpc>
              <a:spcBef>
                <a:spcPts val="1000"/>
              </a:spcBef>
              <a:spcAft>
                <a:spcPts val="0"/>
              </a:spcAft>
              <a:buClr>
                <a:srgbClr val="595959"/>
              </a:buClr>
              <a:buSzPts val="1400"/>
              <a:buFont typeface="Arial"/>
              <a:buChar char="•"/>
              <a:defRPr b="0" i="0" sz="1400" u="none" cap="none" strike="noStrike">
                <a:solidFill>
                  <a:srgbClr val="595959"/>
                </a:solidFill>
                <a:latin typeface="Quattrocento Sans"/>
                <a:ea typeface="Quattrocento Sans"/>
                <a:cs typeface="Quattrocento Sans"/>
                <a:sym typeface="Quattrocento Sans"/>
              </a:defRPr>
            </a:lvl1pPr>
            <a:lvl2pPr indent="-304800" lvl="1" marL="914400" marR="0" rtl="0" algn="l">
              <a:lnSpc>
                <a:spcPct val="90000"/>
              </a:lnSpc>
              <a:spcBef>
                <a:spcPts val="500"/>
              </a:spcBef>
              <a:spcAft>
                <a:spcPts val="0"/>
              </a:spcAft>
              <a:buClr>
                <a:srgbClr val="595959"/>
              </a:buClr>
              <a:buSzPts val="1200"/>
              <a:buFont typeface="Arial"/>
              <a:buChar char="•"/>
              <a:defRPr b="0" i="0" sz="1200" u="none" cap="none" strike="noStrike">
                <a:solidFill>
                  <a:srgbClr val="595959"/>
                </a:solidFill>
                <a:latin typeface="Quattrocento Sans"/>
                <a:ea typeface="Quattrocento Sans"/>
                <a:cs typeface="Quattrocento Sans"/>
                <a:sym typeface="Quattrocento Sans"/>
              </a:defRPr>
            </a:lvl2pPr>
            <a:lvl3pPr indent="-304800" lvl="2" marL="1371600" marR="0" rtl="0" algn="l">
              <a:lnSpc>
                <a:spcPct val="90000"/>
              </a:lnSpc>
              <a:spcBef>
                <a:spcPts val="500"/>
              </a:spcBef>
              <a:spcAft>
                <a:spcPts val="0"/>
              </a:spcAft>
              <a:buClr>
                <a:srgbClr val="595959"/>
              </a:buClr>
              <a:buSzPts val="1200"/>
              <a:buFont typeface="Arial"/>
              <a:buChar char="•"/>
              <a:defRPr b="0" i="0" sz="1200" u="none" cap="none" strike="noStrike">
                <a:solidFill>
                  <a:srgbClr val="595959"/>
                </a:solidFill>
                <a:latin typeface="Quattrocento Sans"/>
                <a:ea typeface="Quattrocento Sans"/>
                <a:cs typeface="Quattrocento Sans"/>
                <a:sym typeface="Quattrocento Sans"/>
              </a:defRPr>
            </a:lvl3pPr>
            <a:lvl4pPr indent="-304800" lvl="3" marL="1828800" marR="0" rtl="0" algn="l">
              <a:lnSpc>
                <a:spcPct val="90000"/>
              </a:lnSpc>
              <a:spcBef>
                <a:spcPts val="500"/>
              </a:spcBef>
              <a:spcAft>
                <a:spcPts val="0"/>
              </a:spcAft>
              <a:buClr>
                <a:srgbClr val="595959"/>
              </a:buClr>
              <a:buSzPts val="1200"/>
              <a:buFont typeface="Arial"/>
              <a:buChar char="•"/>
              <a:defRPr b="0" i="0" sz="1200" u="none" cap="none" strike="noStrike">
                <a:solidFill>
                  <a:srgbClr val="595959"/>
                </a:solidFill>
                <a:latin typeface="Quattrocento Sans"/>
                <a:ea typeface="Quattrocento Sans"/>
                <a:cs typeface="Quattrocento Sans"/>
                <a:sym typeface="Quattrocento Sans"/>
              </a:defRPr>
            </a:lvl4pPr>
            <a:lvl5pPr indent="-304800" lvl="4" marL="2286000" marR="0" rtl="0" algn="l">
              <a:lnSpc>
                <a:spcPct val="90000"/>
              </a:lnSpc>
              <a:spcBef>
                <a:spcPts val="500"/>
              </a:spcBef>
              <a:spcAft>
                <a:spcPts val="0"/>
              </a:spcAft>
              <a:buClr>
                <a:srgbClr val="595959"/>
              </a:buClr>
              <a:buSzPts val="1200"/>
              <a:buFont typeface="Arial"/>
              <a:buChar char="•"/>
              <a:defRPr b="0" i="0" sz="1200" u="none" cap="none" strike="noStrike">
                <a:solidFill>
                  <a:srgbClr val="595959"/>
                </a:solidFill>
                <a:latin typeface="Quattrocento Sans"/>
                <a:ea typeface="Quattrocento Sans"/>
                <a:cs typeface="Quattrocento Sans"/>
                <a:sym typeface="Quattrocento Sans"/>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sp>
        <p:nvSpPr>
          <p:cNvPr id="93" name="Google Shape;93;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94" name="Google Shape;94;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95" name="Google Shape;95;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1pPr>
            <a:lvl2pPr indent="0" lvl="1"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2pPr>
            <a:lvl3pPr indent="0" lvl="2"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3pPr>
            <a:lvl4pPr indent="0" lvl="3"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4pPr>
            <a:lvl5pPr indent="0" lvl="4"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5pPr>
            <a:lvl6pPr indent="0" lvl="5"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6pPr>
            <a:lvl7pPr indent="0" lvl="6"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7pPr>
            <a:lvl8pPr indent="0" lvl="7"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8pPr>
            <a:lvl9pPr indent="0" lvl="8"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US"/>
              <a:t>‹#›</a:t>
            </a:fld>
            <a:endParaRPr/>
          </a:p>
        </p:txBody>
      </p:sp>
      <p:cxnSp>
        <p:nvCxnSpPr>
          <p:cNvPr id="96" name="Google Shape;96;p14"/>
          <p:cNvCxnSpPr/>
          <p:nvPr/>
        </p:nvCxnSpPr>
        <p:spPr>
          <a:xfrm>
            <a:off x="952500" y="1284718"/>
            <a:ext cx="10363200" cy="0"/>
          </a:xfrm>
          <a:prstGeom prst="straightConnector1">
            <a:avLst/>
          </a:prstGeom>
          <a:noFill/>
          <a:ln cap="flat" cmpd="sng" w="12700">
            <a:solidFill>
              <a:srgbClr val="A5A5A5"/>
            </a:solidFill>
            <a:prstDash val="solid"/>
            <a:miter lim="800000"/>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3" name="Google Shape;23;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4" name="Google Shape;24;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5" name="Google Shape;25;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6" name="Google Shape;26;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lstStyle>
            <a:lvl1pPr lvl="0" marR="0" rtl="0" algn="l">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9" name="Google Shape;29;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lstStyle>
            <a:lvl1pPr indent="-228600" lvl="0" marL="457200" marR="0" rtl="0" algn="l">
              <a:lnSpc>
                <a:spcPct val="90000"/>
              </a:lnSpc>
              <a:spcBef>
                <a:spcPts val="100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1pPr>
            <a:lvl2pPr indent="-228600" lvl="1" marL="914400" marR="0" rtl="0" algn="l">
              <a:lnSpc>
                <a:spcPct val="90000"/>
              </a:lnSpc>
              <a:spcBef>
                <a:spcPts val="5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50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9pPr>
          </a:lstStyle>
          <a:p/>
        </p:txBody>
      </p:sp>
      <p:sp>
        <p:nvSpPr>
          <p:cNvPr id="30" name="Google Shape;30;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1" name="Google Shape;31;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2" name="Google Shape;32;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5" name="Google Shape;35;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6" name="Google Shape;36;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7" name="Google Shape;37;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8" name="Google Shape;38;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9" name="Google Shape;39;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2" name="Google Shape;42;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lstStyle>
            <a:lvl1pPr indent="-228600" lvl="0" marL="457200" marR="0" rtl="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43" name="Google Shape;43;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4" name="Google Shape;44;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lstStyle>
            <a:lvl1pPr indent="-228600" lvl="0" marL="457200" marR="0" rtl="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45" name="Google Shape;45;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6" name="Google Shape;46;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7" name="Google Shape;47;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8" name="Google Shape;48;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1" name="Google Shape;51;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2" name="Google Shape;52;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3" name="Google Shape;53;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6" name="Google Shape;56;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7" name="Google Shape;57;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lstStyle>
            <a:lvl1pPr lvl="0" marR="0" rtl="0" algn="l">
              <a:lnSpc>
                <a:spcPct val="90000"/>
              </a:lnSpc>
              <a:spcBef>
                <a:spcPts val="0"/>
              </a:spcBef>
              <a:spcAft>
                <a:spcPts val="0"/>
              </a:spcAft>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0" name="Google Shape;60;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lstStyle>
            <a:lvl1pPr indent="-431800" lvl="0" marL="457200" marR="0" rtl="0" algn="l">
              <a:lnSpc>
                <a:spcPct val="90000"/>
              </a:lnSpc>
              <a:spcBef>
                <a:spcPts val="100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90000"/>
              </a:lnSpc>
              <a:spcBef>
                <a:spcPts val="5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61" name="Google Shape;61;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lstStyle>
            <a:lvl1pPr indent="-228600" lvl="0" marL="45720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62" name="Google Shape;6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3" name="Google Shape;6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4" name="Google Shape;6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lstStyle>
            <a:lvl1pPr lvl="0" marR="0" rtl="0" algn="l">
              <a:lnSpc>
                <a:spcPct val="90000"/>
              </a:lnSpc>
              <a:spcBef>
                <a:spcPts val="0"/>
              </a:spcBef>
              <a:spcAft>
                <a:spcPts val="0"/>
              </a:spcAft>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7" name="Google Shape;67;p1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lstStyle>
            <a:lvl1pPr indent="-228600" lvl="0" marL="45720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69" name="Google Shape;69;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0" name="Google Shape;70;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1" name="Google Shape;7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84" name="Shape 84"/>
        <p:cNvGrpSpPr/>
        <p:nvPr/>
      </p:nvGrpSpPr>
      <p:grpSpPr>
        <a:xfrm>
          <a:off x="0" y="0"/>
          <a:ext cx="0" cy="0"/>
          <a:chOff x="0" y="0"/>
          <a:chExt cx="0" cy="0"/>
        </a:xfrm>
      </p:grpSpPr>
      <p:sp>
        <p:nvSpPr>
          <p:cNvPr id="85" name="Google Shape;85;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Quattrocento Sans"/>
              <a:buNone/>
              <a:defRPr b="0" i="0" sz="4400" u="none" cap="none" strike="noStrik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6" name="Google Shape;86;p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Quattrocento Sans"/>
                <a:ea typeface="Quattrocento Sans"/>
                <a:cs typeface="Quattrocento Sans"/>
                <a:sym typeface="Quattrocento Sans"/>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Quattrocento Sans"/>
                <a:ea typeface="Quattrocento Sans"/>
                <a:cs typeface="Quattrocento Sans"/>
                <a:sym typeface="Quattrocento Sans"/>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sp>
        <p:nvSpPr>
          <p:cNvPr id="87" name="Google Shape;87;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88" name="Google Shape;88;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89" name="Google Shape;89;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1pPr>
            <a:lvl2pPr indent="0" lvl="1"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2pPr>
            <a:lvl3pPr indent="0" lvl="2"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3pPr>
            <a:lvl4pPr indent="0" lvl="3"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4pPr>
            <a:lvl5pPr indent="0" lvl="4"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5pPr>
            <a:lvl6pPr indent="0" lvl="5"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6pPr>
            <a:lvl7pPr indent="0" lvl="6"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7pPr>
            <a:lvl8pPr indent="0" lvl="7"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8pPr>
            <a:lvl9pPr indent="0" lvl="8"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5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8.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1.gi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16.png"/><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hyperlink" Target="https://wallethub.com/edu/best-worst-cities-for-recreation/5144/" TargetMode="External"/><Relationship Id="rId4" Type="http://schemas.openxmlformats.org/officeDocument/2006/relationships/hyperlink" Target="https://wallethub.com/about/" TargetMode="External"/><Relationship Id="rId5" Type="http://schemas.openxmlformats.org/officeDocument/2006/relationships/hyperlink" Target="https://wallethub.com/edu/states-with-best-health-care/23457/" TargetMode="External"/><Relationship Id="rId6" Type="http://schemas.openxmlformats.org/officeDocument/2006/relationships/hyperlink" Target="https://en.wikipedia.org/wiki/List_of_airports_in_the_United_States" TargetMode="External"/><Relationship Id="rId7" Type="http://schemas.openxmlformats.org/officeDocument/2006/relationships/hyperlink" Target="https://www.numbeo.com/cost-of-livin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hyperlink" Target="https://wallethub.com/edu/best-worst-cities-for-recreation/5144/" TargetMode="External"/><Relationship Id="rId4" Type="http://schemas.openxmlformats.org/officeDocument/2006/relationships/hyperlink" Target="https://en.wikipedia.org/wiki/List_of_airports_in_the_United_States" TargetMode="External"/><Relationship Id="rId5" Type="http://schemas.openxmlformats.org/officeDocument/2006/relationships/hyperlink" Target="https://www.numbeo.com/cost-of-living/" TargetMode="External"/><Relationship Id="rId6" Type="http://schemas.openxmlformats.org/officeDocument/2006/relationships/hyperlink" Target="https://wallethub.com/edu/best-worst-cities-for-recreation/5144/" TargetMode="External"/><Relationship Id="rId7" Type="http://schemas.openxmlformats.org/officeDocument/2006/relationships/hyperlink" Target="https://wallethub.com/edu/states-with-best-health-care/23457/"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00" name="Shape 100"/>
        <p:cNvGrpSpPr/>
        <p:nvPr/>
      </p:nvGrpSpPr>
      <p:grpSpPr>
        <a:xfrm>
          <a:off x="0" y="0"/>
          <a:ext cx="0" cy="0"/>
          <a:chOff x="0" y="0"/>
          <a:chExt cx="0" cy="0"/>
        </a:xfrm>
      </p:grpSpPr>
      <p:sp>
        <p:nvSpPr>
          <p:cNvPr id="101" name="Google Shape;101;p15"/>
          <p:cNvSpPr/>
          <p:nvPr/>
        </p:nvSpPr>
        <p:spPr>
          <a:xfrm>
            <a:off x="5769972" y="0"/>
            <a:ext cx="6421721" cy="6858000"/>
          </a:xfrm>
          <a:prstGeom prst="rect">
            <a:avLst/>
          </a:prstGeom>
          <a:gradFill>
            <a:gsLst>
              <a:gs pos="0">
                <a:srgbClr val="5A9BD5">
                  <a:alpha val="81960"/>
                </a:srgbClr>
              </a:gs>
              <a:gs pos="25000">
                <a:srgbClr val="5B9BD5">
                  <a:alpha val="60000"/>
                </a:srgbClr>
              </a:gs>
              <a:gs pos="94000">
                <a:srgbClr val="AEABAB"/>
              </a:gs>
              <a:gs pos="100000">
                <a:srgbClr val="AEABAB"/>
              </a:gs>
            </a:gsLst>
            <a:lin ang="4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02" name="Google Shape;102;p15"/>
          <p:cNvPicPr preferRelativeResize="0"/>
          <p:nvPr/>
        </p:nvPicPr>
        <p:blipFill rotWithShape="1">
          <a:blip r:embed="rId3">
            <a:alphaModFix/>
          </a:blip>
          <a:srcRect b="0" l="0" r="0" t="0"/>
          <a:stretch/>
        </p:blipFill>
        <p:spPr>
          <a:xfrm flipH="1">
            <a:off x="0" y="685800"/>
            <a:ext cx="12192000" cy="6858000"/>
          </a:xfrm>
          <a:prstGeom prst="rect">
            <a:avLst/>
          </a:prstGeom>
          <a:noFill/>
          <a:ln>
            <a:noFill/>
          </a:ln>
        </p:spPr>
      </p:pic>
      <p:sp>
        <p:nvSpPr>
          <p:cNvPr id="103" name="Google Shape;103;p15"/>
          <p:cNvSpPr txBox="1"/>
          <p:nvPr>
            <p:ph type="ctrTitle"/>
          </p:nvPr>
        </p:nvSpPr>
        <p:spPr>
          <a:xfrm>
            <a:off x="804484" y="4267832"/>
            <a:ext cx="4805996" cy="1297115"/>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3959"/>
              <a:buFont typeface="Calibri"/>
              <a:buNone/>
            </a:pPr>
            <a:r>
              <a:rPr b="0" i="0" lang="en-US" sz="3959" u="none" cap="none" strike="noStrike">
                <a:solidFill>
                  <a:schemeClr val="dk1"/>
                </a:solidFill>
                <a:latin typeface="Calibri"/>
                <a:ea typeface="Calibri"/>
                <a:cs typeface="Calibri"/>
                <a:sym typeface="Calibri"/>
              </a:rPr>
              <a:t>Horizon View Properties Project</a:t>
            </a:r>
            <a:endParaRPr b="0" i="0" sz="3959" u="none" cap="none" strike="noStrike">
              <a:solidFill>
                <a:srgbClr val="000000"/>
              </a:solidFill>
              <a:latin typeface="Calibri"/>
              <a:ea typeface="Calibri"/>
              <a:cs typeface="Calibri"/>
              <a:sym typeface="Calibri"/>
            </a:endParaRPr>
          </a:p>
        </p:txBody>
      </p:sp>
      <p:sp>
        <p:nvSpPr>
          <p:cNvPr id="104" name="Google Shape;104;p15"/>
          <p:cNvSpPr/>
          <p:nvPr/>
        </p:nvSpPr>
        <p:spPr>
          <a:xfrm>
            <a:off x="6727121" y="581159"/>
            <a:ext cx="5464879" cy="6276841"/>
          </a:xfrm>
          <a:custGeom>
            <a:rect b="b" l="l" r="r" t="t"/>
            <a:pathLst>
              <a:path extrusionOk="0" h="6276841" w="5464879">
                <a:moveTo>
                  <a:pt x="3299930" y="0"/>
                </a:moveTo>
                <a:cubicBezTo>
                  <a:pt x="4097274" y="0"/>
                  <a:pt x="4828569" y="282789"/>
                  <a:pt x="5398992" y="753544"/>
                </a:cubicBezTo>
                <a:lnTo>
                  <a:pt x="5464879" y="813426"/>
                </a:lnTo>
                <a:lnTo>
                  <a:pt x="5464879" y="5786434"/>
                </a:lnTo>
                <a:lnTo>
                  <a:pt x="5398992" y="5846317"/>
                </a:lnTo>
                <a:cubicBezTo>
                  <a:pt x="5236014" y="5980818"/>
                  <a:pt x="5059904" y="6099975"/>
                  <a:pt x="4872873" y="6201577"/>
                </a:cubicBezTo>
                <a:lnTo>
                  <a:pt x="4716632" y="6276841"/>
                </a:lnTo>
                <a:lnTo>
                  <a:pt x="1883227" y="6276841"/>
                </a:lnTo>
                <a:lnTo>
                  <a:pt x="1726987" y="6201577"/>
                </a:lnTo>
                <a:cubicBezTo>
                  <a:pt x="698316" y="5642769"/>
                  <a:pt x="0" y="4552900"/>
                  <a:pt x="0" y="3299930"/>
                </a:cubicBezTo>
                <a:cubicBezTo>
                  <a:pt x="0" y="1477429"/>
                  <a:pt x="1477429" y="0"/>
                  <a:pt x="3299930" y="0"/>
                </a:cubicBezTo>
                <a:close/>
              </a:path>
            </a:pathLst>
          </a:custGeom>
          <a:solidFill>
            <a:srgbClr val="FFFFFF"/>
          </a:solidFill>
          <a:ln cap="flat" cmpd="sng" w="12700">
            <a:solidFill>
              <a:srgbClr val="BBD6E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descr="Speculazione edilizia" id="105" name="Google Shape;105;p15"/>
          <p:cNvPicPr preferRelativeResize="0"/>
          <p:nvPr/>
        </p:nvPicPr>
        <p:blipFill rotWithShape="1">
          <a:blip r:embed="rId4">
            <a:alphaModFix/>
          </a:blip>
          <a:srcRect b="0" l="0" r="0" t="0"/>
          <a:stretch/>
        </p:blipFill>
        <p:spPr>
          <a:xfrm>
            <a:off x="7709770" y="2474550"/>
            <a:ext cx="4141760" cy="282329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24"/>
          <p:cNvSpPr txBox="1"/>
          <p:nvPr>
            <p:ph type="title"/>
          </p:nvPr>
        </p:nvSpPr>
        <p:spPr>
          <a:xfrm>
            <a:off x="838210" y="416780"/>
            <a:ext cx="10515600" cy="8223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Cluster Definition</a:t>
            </a:r>
            <a:endParaRPr/>
          </a:p>
        </p:txBody>
      </p:sp>
      <p:sp>
        <p:nvSpPr>
          <p:cNvPr id="166" name="Google Shape;166;p24"/>
          <p:cNvSpPr txBox="1"/>
          <p:nvPr>
            <p:ph idx="1" type="body"/>
          </p:nvPr>
        </p:nvSpPr>
        <p:spPr>
          <a:xfrm>
            <a:off x="834250" y="1239081"/>
            <a:ext cx="10346400" cy="5264700"/>
          </a:xfrm>
          <a:prstGeom prst="rect">
            <a:avLst/>
          </a:prstGeom>
        </p:spPr>
        <p:txBody>
          <a:bodyPr anchorCtr="0" anchor="t" bIns="45700" lIns="91425" spcFirstLastPara="1" rIns="91425" wrap="square" tIns="45700">
            <a:noAutofit/>
          </a:bodyPr>
          <a:lstStyle/>
          <a:p>
            <a:pPr indent="-342900" lvl="0" marL="457200" rtl="0" algn="l">
              <a:spcBef>
                <a:spcPts val="1000"/>
              </a:spcBef>
              <a:spcAft>
                <a:spcPts val="0"/>
              </a:spcAft>
              <a:buSzPts val="1800"/>
              <a:buChar char="•"/>
            </a:pPr>
            <a:r>
              <a:rPr lang="en-US" sz="1800"/>
              <a:t>A Cluster observation analysis was performed using the following variables </a:t>
            </a:r>
            <a:endParaRPr sz="1800"/>
          </a:p>
          <a:p>
            <a:pPr indent="-342900" lvl="1" marL="914400" rtl="0" algn="l">
              <a:spcBef>
                <a:spcPts val="0"/>
              </a:spcBef>
              <a:spcAft>
                <a:spcPts val="0"/>
              </a:spcAft>
              <a:buSzPts val="1800"/>
              <a:buChar char="•"/>
            </a:pPr>
            <a:r>
              <a:rPr lang="en-US" sz="1800"/>
              <a:t>Recreation Score  , </a:t>
            </a:r>
            <a:endParaRPr sz="1800"/>
          </a:p>
          <a:p>
            <a:pPr indent="-342900" lvl="1" marL="914400" rtl="0" algn="l">
              <a:spcBef>
                <a:spcPts val="0"/>
              </a:spcBef>
              <a:spcAft>
                <a:spcPts val="0"/>
              </a:spcAft>
              <a:buSzPts val="1800"/>
              <a:buChar char="•"/>
            </a:pPr>
            <a:r>
              <a:rPr lang="en-US" sz="1800"/>
              <a:t>Cost of Living	Score</a:t>
            </a:r>
            <a:endParaRPr sz="1800"/>
          </a:p>
          <a:p>
            <a:pPr indent="-342900" lvl="1" marL="914400" rtl="0" algn="l">
              <a:spcBef>
                <a:spcPts val="0"/>
              </a:spcBef>
              <a:spcAft>
                <a:spcPts val="0"/>
              </a:spcAft>
              <a:buSzPts val="1800"/>
              <a:buChar char="•"/>
            </a:pPr>
            <a:r>
              <a:rPr lang="en-US" sz="1800"/>
              <a:t>Weather Rank	</a:t>
            </a:r>
            <a:endParaRPr sz="1800"/>
          </a:p>
          <a:p>
            <a:pPr indent="-342900" lvl="1" marL="914400" rtl="0" algn="l">
              <a:spcBef>
                <a:spcPts val="0"/>
              </a:spcBef>
              <a:spcAft>
                <a:spcPts val="0"/>
              </a:spcAft>
              <a:buSzPts val="1800"/>
              <a:buChar char="•"/>
            </a:pPr>
            <a:r>
              <a:rPr lang="en-US" sz="1800"/>
              <a:t>State Health Rank</a:t>
            </a:r>
            <a:endParaRPr sz="1800"/>
          </a:p>
          <a:p>
            <a:pPr indent="-342900" lvl="0" marL="457200" rtl="0" algn="l">
              <a:spcBef>
                <a:spcPts val="0"/>
              </a:spcBef>
              <a:spcAft>
                <a:spcPts val="0"/>
              </a:spcAft>
              <a:buSzPts val="1800"/>
              <a:buChar char="•"/>
            </a:pPr>
            <a:r>
              <a:rPr lang="en-US" sz="1800"/>
              <a:t>5 Clusters were created </a:t>
            </a:r>
            <a:endParaRPr sz="1800"/>
          </a:p>
          <a:p>
            <a:pPr indent="-342900" lvl="1" marL="914400" rtl="0" algn="l">
              <a:spcBef>
                <a:spcPts val="0"/>
              </a:spcBef>
              <a:spcAft>
                <a:spcPts val="0"/>
              </a:spcAft>
              <a:buSzPts val="1800"/>
              <a:buChar char="•"/>
            </a:pPr>
            <a:r>
              <a:rPr lang="en-US" sz="1800"/>
              <a:t>Cluster 1 (11 cities) - </a:t>
            </a:r>
            <a:r>
              <a:rPr lang="en-US" sz="1800">
                <a:highlight>
                  <a:srgbClr val="FFFFFF"/>
                </a:highlight>
              </a:rPr>
              <a:t>Less desirable for recreation or weather, more desirable for Cost of Living and Health</a:t>
            </a:r>
            <a:endParaRPr sz="1800"/>
          </a:p>
          <a:p>
            <a:pPr indent="-342900" lvl="1" marL="914400" rtl="0" algn="l">
              <a:spcBef>
                <a:spcPts val="0"/>
              </a:spcBef>
              <a:spcAft>
                <a:spcPts val="0"/>
              </a:spcAft>
              <a:buSzPts val="1800"/>
              <a:buChar char="•"/>
            </a:pPr>
            <a:r>
              <a:rPr lang="en-US" sz="1800"/>
              <a:t>Cluster 2 (16 cities) - </a:t>
            </a:r>
            <a:r>
              <a:rPr lang="en-US" sz="1800">
                <a:highlight>
                  <a:srgbClr val="FFFFFF"/>
                </a:highlight>
              </a:rPr>
              <a:t>Most Desirable for recreation and weather, cost of living is more desirable but less desirable for health (high priority)</a:t>
            </a:r>
            <a:endParaRPr sz="1800"/>
          </a:p>
          <a:p>
            <a:pPr indent="-342900" lvl="1" marL="914400" rtl="0" algn="l">
              <a:spcBef>
                <a:spcPts val="0"/>
              </a:spcBef>
              <a:spcAft>
                <a:spcPts val="0"/>
              </a:spcAft>
              <a:buSzPts val="1800"/>
              <a:buChar char="•"/>
            </a:pPr>
            <a:r>
              <a:rPr lang="en-US" sz="1800"/>
              <a:t>Cluster 3 (11 cities) - </a:t>
            </a:r>
            <a:r>
              <a:rPr lang="en-US" sz="1800">
                <a:highlight>
                  <a:srgbClr val="FFFFFF"/>
                </a:highlight>
              </a:rPr>
              <a:t>Less desirable for all traits and not desirable for health</a:t>
            </a:r>
            <a:endParaRPr sz="1800"/>
          </a:p>
          <a:p>
            <a:pPr indent="-342900" lvl="1" marL="914400" rtl="0" algn="l">
              <a:spcBef>
                <a:spcPts val="0"/>
              </a:spcBef>
              <a:spcAft>
                <a:spcPts val="0"/>
              </a:spcAft>
              <a:buSzPts val="1800"/>
              <a:buChar char="•"/>
            </a:pPr>
            <a:r>
              <a:rPr lang="en-US" sz="1800"/>
              <a:t>Cluster 4 (8 cities) - </a:t>
            </a:r>
            <a:r>
              <a:rPr lang="en-US" sz="1800">
                <a:highlight>
                  <a:srgbClr val="FFFFFF"/>
                </a:highlight>
              </a:rPr>
              <a:t>Most Desirable for weather, more desirable for Recreation less Desirable for health (high priority) and cost of Living</a:t>
            </a:r>
            <a:endParaRPr sz="1800"/>
          </a:p>
          <a:p>
            <a:pPr indent="-342900" lvl="1" marL="914400" rtl="0" algn="l">
              <a:spcBef>
                <a:spcPts val="0"/>
              </a:spcBef>
              <a:spcAft>
                <a:spcPts val="0"/>
              </a:spcAft>
              <a:buSzPts val="1800"/>
              <a:buChar char="•"/>
            </a:pPr>
            <a:r>
              <a:rPr lang="en-US" sz="1800"/>
              <a:t>Cluster 5 (10 cities) - </a:t>
            </a:r>
            <a:r>
              <a:rPr lang="en-US" sz="1800">
                <a:highlight>
                  <a:srgbClr val="FFFFFF"/>
                </a:highlight>
              </a:rPr>
              <a:t>Most Desirable for Recreation and Health  and less desirable for  weather and cost of living</a:t>
            </a:r>
            <a:endParaRPr sz="1800"/>
          </a:p>
          <a:p>
            <a:pPr indent="-342900" lvl="0" marL="457200" rtl="0" algn="l">
              <a:spcBef>
                <a:spcPts val="0"/>
              </a:spcBef>
              <a:spcAft>
                <a:spcPts val="0"/>
              </a:spcAft>
              <a:buSzPts val="1800"/>
              <a:buChar char="•"/>
            </a:pPr>
            <a:r>
              <a:rPr lang="en-US" sz="1800"/>
              <a:t>Cluster 5 is observed to be the best performing based on our target population, with high Recreation Score(high Priority) and high Health Rank (high Priority)  ,medium to high Cost of Living Score, low to medium Weather Rank</a:t>
            </a:r>
            <a:endParaRPr sz="1800"/>
          </a:p>
          <a:p>
            <a:pPr indent="0" lvl="0" marL="0" rtl="0" algn="l">
              <a:spcBef>
                <a:spcPts val="1000"/>
              </a:spcBef>
              <a:spcAft>
                <a:spcPts val="0"/>
              </a:spcAft>
              <a:buNone/>
            </a:pPr>
            <a:r>
              <a:t/>
            </a: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pic>
        <p:nvPicPr>
          <p:cNvPr id="172" name="Google Shape;172;p25"/>
          <p:cNvPicPr preferRelativeResize="0"/>
          <p:nvPr/>
        </p:nvPicPr>
        <p:blipFill>
          <a:blip r:embed="rId3">
            <a:alphaModFix/>
          </a:blip>
          <a:stretch>
            <a:fillRect/>
          </a:stretch>
        </p:blipFill>
        <p:spPr>
          <a:xfrm>
            <a:off x="152400" y="152400"/>
            <a:ext cx="11020425" cy="6362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26"/>
          <p:cNvSpPr txBox="1"/>
          <p:nvPr>
            <p:ph type="title"/>
          </p:nvPr>
        </p:nvSpPr>
        <p:spPr>
          <a:xfrm>
            <a:off x="834260" y="462455"/>
            <a:ext cx="10515600" cy="8223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Recommendations</a:t>
            </a:r>
            <a:endParaRPr/>
          </a:p>
        </p:txBody>
      </p:sp>
      <p:sp>
        <p:nvSpPr>
          <p:cNvPr id="179" name="Google Shape;179;p26"/>
          <p:cNvSpPr txBox="1"/>
          <p:nvPr>
            <p:ph idx="1" type="body"/>
          </p:nvPr>
        </p:nvSpPr>
        <p:spPr>
          <a:xfrm>
            <a:off x="834250" y="1612786"/>
            <a:ext cx="105156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sz="1800"/>
              <a:t>Based on the results of the three different </a:t>
            </a:r>
            <a:r>
              <a:rPr lang="en-US" sz="1800"/>
              <a:t>analytical</a:t>
            </a:r>
            <a:r>
              <a:rPr lang="en-US" sz="1800"/>
              <a:t> methods, these are the </a:t>
            </a:r>
            <a:r>
              <a:rPr lang="en-US" sz="1800"/>
              <a:t>cities</a:t>
            </a:r>
            <a:r>
              <a:rPr lang="en-US" sz="1800"/>
              <a:t> we recommend would be good candidates for growing the business.</a:t>
            </a:r>
            <a:endParaRPr sz="1800"/>
          </a:p>
          <a:p>
            <a:pPr indent="0" lvl="0" marL="0" rtl="0" algn="l">
              <a:spcBef>
                <a:spcPts val="1000"/>
              </a:spcBef>
              <a:spcAft>
                <a:spcPts val="0"/>
              </a:spcAft>
              <a:buNone/>
            </a:pPr>
            <a:r>
              <a:t/>
            </a:r>
            <a:endParaRPr sz="1800"/>
          </a:p>
          <a:p>
            <a:pPr indent="-342900" lvl="0" marL="457200" rtl="0" algn="l">
              <a:spcBef>
                <a:spcPts val="1000"/>
              </a:spcBef>
              <a:spcAft>
                <a:spcPts val="0"/>
              </a:spcAft>
              <a:buSzPts val="1800"/>
              <a:buChar char="•"/>
            </a:pPr>
            <a:r>
              <a:rPr lang="en-US" sz="1800"/>
              <a:t>New York</a:t>
            </a:r>
            <a:endParaRPr sz="1800"/>
          </a:p>
          <a:p>
            <a:pPr indent="-342900" lvl="0" marL="457200" rtl="0" algn="l">
              <a:spcBef>
                <a:spcPts val="0"/>
              </a:spcBef>
              <a:spcAft>
                <a:spcPts val="0"/>
              </a:spcAft>
              <a:buSzPts val="1800"/>
              <a:buChar char="•"/>
            </a:pPr>
            <a:r>
              <a:rPr lang="en-US" sz="1800"/>
              <a:t>Denver</a:t>
            </a:r>
            <a:endParaRPr sz="1800"/>
          </a:p>
          <a:p>
            <a:pPr indent="-342900" lvl="0" marL="457200" rtl="0" algn="l">
              <a:spcBef>
                <a:spcPts val="0"/>
              </a:spcBef>
              <a:spcAft>
                <a:spcPts val="0"/>
              </a:spcAft>
              <a:buSzPts val="1800"/>
              <a:buChar char="•"/>
            </a:pPr>
            <a:r>
              <a:rPr lang="en-US" sz="1800"/>
              <a:t>Philadelphia</a:t>
            </a:r>
            <a:endParaRPr sz="1800"/>
          </a:p>
          <a:p>
            <a:pPr indent="-342900" lvl="0" marL="457200" rtl="0" algn="l">
              <a:spcBef>
                <a:spcPts val="0"/>
              </a:spcBef>
              <a:spcAft>
                <a:spcPts val="0"/>
              </a:spcAft>
              <a:buSzPts val="1800"/>
              <a:buChar char="•"/>
            </a:pPr>
            <a:r>
              <a:rPr lang="en-US" sz="1800"/>
              <a:t>Cincinnati </a:t>
            </a:r>
            <a:endParaRPr sz="18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27"/>
          <p:cNvSpPr txBox="1"/>
          <p:nvPr>
            <p:ph type="title"/>
          </p:nvPr>
        </p:nvSpPr>
        <p:spPr>
          <a:xfrm>
            <a:off x="834260" y="462455"/>
            <a:ext cx="10515600" cy="8223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Next Steps</a:t>
            </a:r>
            <a:endParaRPr/>
          </a:p>
        </p:txBody>
      </p:sp>
      <p:sp>
        <p:nvSpPr>
          <p:cNvPr id="186" name="Google Shape;186;p27"/>
          <p:cNvSpPr txBox="1"/>
          <p:nvPr>
            <p:ph idx="1" type="body"/>
          </p:nvPr>
        </p:nvSpPr>
        <p:spPr>
          <a:xfrm>
            <a:off x="838200" y="1625936"/>
            <a:ext cx="105156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sz="1800"/>
              <a:t>In order to make our analysis more robust, it is worth considering data pertaining to the following topics:</a:t>
            </a:r>
            <a:endParaRPr sz="1800"/>
          </a:p>
          <a:p>
            <a:pPr indent="-342900" lvl="0" marL="457200" rtl="0" algn="l">
              <a:spcBef>
                <a:spcPts val="1000"/>
              </a:spcBef>
              <a:spcAft>
                <a:spcPts val="0"/>
              </a:spcAft>
              <a:buSzPts val="1800"/>
              <a:buChar char="•"/>
            </a:pPr>
            <a:r>
              <a:rPr lang="en-US" sz="1800"/>
              <a:t>Housing Markets</a:t>
            </a:r>
            <a:endParaRPr sz="1800"/>
          </a:p>
          <a:p>
            <a:pPr indent="-342900" lvl="0" marL="457200" rtl="0" algn="l">
              <a:spcBef>
                <a:spcPts val="0"/>
              </a:spcBef>
              <a:spcAft>
                <a:spcPts val="0"/>
              </a:spcAft>
              <a:buSzPts val="1800"/>
              <a:buChar char="•"/>
            </a:pPr>
            <a:r>
              <a:rPr lang="en-US" sz="1800"/>
              <a:t>Crime Rates</a:t>
            </a:r>
            <a:endParaRPr sz="1800"/>
          </a:p>
          <a:p>
            <a:pPr indent="-342900" lvl="0" marL="457200" rtl="0" algn="l">
              <a:spcBef>
                <a:spcPts val="0"/>
              </a:spcBef>
              <a:spcAft>
                <a:spcPts val="0"/>
              </a:spcAft>
              <a:buSzPts val="1800"/>
              <a:buChar char="•"/>
            </a:pPr>
            <a:r>
              <a:rPr lang="en-US" sz="1800"/>
              <a:t>Strength/Existence of Potential Competitors</a:t>
            </a:r>
            <a:endParaRPr sz="1800"/>
          </a:p>
          <a:p>
            <a:pPr indent="-342900" lvl="0" marL="457200" rtl="0" algn="l">
              <a:spcBef>
                <a:spcPts val="0"/>
              </a:spcBef>
              <a:spcAft>
                <a:spcPts val="0"/>
              </a:spcAft>
              <a:buSzPts val="1800"/>
              <a:buChar char="•"/>
            </a:pPr>
            <a:r>
              <a:rPr lang="en-US" sz="1800"/>
              <a:t>Socio Economic Scores</a:t>
            </a:r>
            <a:endParaRPr sz="1800"/>
          </a:p>
          <a:p>
            <a:pPr indent="-342900" lvl="0" marL="457200" rtl="0" algn="l">
              <a:spcBef>
                <a:spcPts val="0"/>
              </a:spcBef>
              <a:spcAft>
                <a:spcPts val="0"/>
              </a:spcAft>
              <a:buSzPts val="1800"/>
              <a:buChar char="•"/>
            </a:pPr>
            <a:r>
              <a:rPr lang="en-US" sz="1800"/>
              <a:t>Age Demographics/Trends</a:t>
            </a:r>
            <a:endParaRPr sz="18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28"/>
          <p:cNvSpPr txBox="1"/>
          <p:nvPr>
            <p:ph type="title"/>
          </p:nvPr>
        </p:nvSpPr>
        <p:spPr>
          <a:xfrm>
            <a:off x="834260" y="462455"/>
            <a:ext cx="10515600" cy="8223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Appendix - Cluster Analysis Scatter Plots</a:t>
            </a:r>
            <a:endParaRPr/>
          </a:p>
        </p:txBody>
      </p:sp>
      <p:pic>
        <p:nvPicPr>
          <p:cNvPr id="193" name="Google Shape;193;p28"/>
          <p:cNvPicPr preferRelativeResize="0"/>
          <p:nvPr/>
        </p:nvPicPr>
        <p:blipFill>
          <a:blip r:embed="rId3">
            <a:alphaModFix/>
          </a:blip>
          <a:stretch>
            <a:fillRect/>
          </a:stretch>
        </p:blipFill>
        <p:spPr>
          <a:xfrm>
            <a:off x="1411100" y="1690500"/>
            <a:ext cx="8255000" cy="48109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29"/>
          <p:cNvSpPr txBox="1"/>
          <p:nvPr>
            <p:ph type="title"/>
          </p:nvPr>
        </p:nvSpPr>
        <p:spPr>
          <a:xfrm>
            <a:off x="834260" y="462455"/>
            <a:ext cx="10515600" cy="8223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Appendix - Cluster Analysis Scatter Plots</a:t>
            </a:r>
            <a:endParaRPr/>
          </a:p>
        </p:txBody>
      </p:sp>
      <p:pic>
        <p:nvPicPr>
          <p:cNvPr id="200" name="Google Shape;200;p29"/>
          <p:cNvPicPr preferRelativeResize="0"/>
          <p:nvPr/>
        </p:nvPicPr>
        <p:blipFill>
          <a:blip r:embed="rId3">
            <a:alphaModFix/>
          </a:blip>
          <a:stretch>
            <a:fillRect/>
          </a:stretch>
        </p:blipFill>
        <p:spPr>
          <a:xfrm>
            <a:off x="1394200" y="1804050"/>
            <a:ext cx="8215475" cy="45008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30"/>
          <p:cNvSpPr txBox="1"/>
          <p:nvPr>
            <p:ph type="title"/>
          </p:nvPr>
        </p:nvSpPr>
        <p:spPr>
          <a:xfrm>
            <a:off x="834260" y="462455"/>
            <a:ext cx="10515600" cy="8223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Appendix - Cluster Analysis Scatter Plots</a:t>
            </a:r>
            <a:endParaRPr/>
          </a:p>
        </p:txBody>
      </p:sp>
      <p:pic>
        <p:nvPicPr>
          <p:cNvPr id="207" name="Google Shape;207;p30"/>
          <p:cNvPicPr preferRelativeResize="0"/>
          <p:nvPr/>
        </p:nvPicPr>
        <p:blipFill>
          <a:blip r:embed="rId3">
            <a:alphaModFix/>
          </a:blip>
          <a:stretch>
            <a:fillRect/>
          </a:stretch>
        </p:blipFill>
        <p:spPr>
          <a:xfrm>
            <a:off x="1365950" y="1408925"/>
            <a:ext cx="8229600" cy="50652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31"/>
          <p:cNvSpPr txBox="1"/>
          <p:nvPr>
            <p:ph type="title"/>
          </p:nvPr>
        </p:nvSpPr>
        <p:spPr>
          <a:xfrm>
            <a:off x="834260" y="462455"/>
            <a:ext cx="10515600" cy="8223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Appendix - Cluster Analysis Scatter Plots</a:t>
            </a:r>
            <a:endParaRPr/>
          </a:p>
        </p:txBody>
      </p:sp>
      <p:pic>
        <p:nvPicPr>
          <p:cNvPr id="214" name="Google Shape;214;p31"/>
          <p:cNvPicPr preferRelativeResize="0"/>
          <p:nvPr/>
        </p:nvPicPr>
        <p:blipFill>
          <a:blip r:embed="rId3">
            <a:alphaModFix/>
          </a:blip>
          <a:stretch>
            <a:fillRect/>
          </a:stretch>
        </p:blipFill>
        <p:spPr>
          <a:xfrm>
            <a:off x="1380075" y="1521825"/>
            <a:ext cx="8257825" cy="49241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32"/>
          <p:cNvSpPr txBox="1"/>
          <p:nvPr>
            <p:ph type="title"/>
          </p:nvPr>
        </p:nvSpPr>
        <p:spPr>
          <a:xfrm>
            <a:off x="834260" y="462455"/>
            <a:ext cx="10515600" cy="8223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Appendix - Cluster Analysis Scatter Plots</a:t>
            </a:r>
            <a:endParaRPr/>
          </a:p>
        </p:txBody>
      </p:sp>
      <p:pic>
        <p:nvPicPr>
          <p:cNvPr id="221" name="Google Shape;221;p32"/>
          <p:cNvPicPr preferRelativeResize="0"/>
          <p:nvPr/>
        </p:nvPicPr>
        <p:blipFill>
          <a:blip r:embed="rId3">
            <a:alphaModFix/>
          </a:blip>
          <a:stretch>
            <a:fillRect/>
          </a:stretch>
        </p:blipFill>
        <p:spPr>
          <a:xfrm>
            <a:off x="1380050" y="1761725"/>
            <a:ext cx="8215500" cy="47124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Google Shape;227;p33"/>
          <p:cNvSpPr txBox="1"/>
          <p:nvPr>
            <p:ph type="title"/>
          </p:nvPr>
        </p:nvSpPr>
        <p:spPr>
          <a:xfrm>
            <a:off x="834260" y="462455"/>
            <a:ext cx="10515600" cy="8223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Appendix - Cluster Analysis Scatter Plots</a:t>
            </a:r>
            <a:endParaRPr/>
          </a:p>
        </p:txBody>
      </p:sp>
      <p:pic>
        <p:nvPicPr>
          <p:cNvPr id="228" name="Google Shape;228;p33"/>
          <p:cNvPicPr preferRelativeResize="0"/>
          <p:nvPr/>
        </p:nvPicPr>
        <p:blipFill>
          <a:blip r:embed="rId3">
            <a:alphaModFix/>
          </a:blip>
          <a:stretch>
            <a:fillRect/>
          </a:stretch>
        </p:blipFill>
        <p:spPr>
          <a:xfrm>
            <a:off x="1746950" y="1733500"/>
            <a:ext cx="8243725" cy="45854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16"/>
          <p:cNvSpPr txBox="1"/>
          <p:nvPr>
            <p:ph type="title"/>
          </p:nvPr>
        </p:nvSpPr>
        <p:spPr>
          <a:xfrm>
            <a:off x="834260" y="462455"/>
            <a:ext cx="10515600" cy="8222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D24726"/>
              </a:buClr>
              <a:buSzPts val="3600"/>
              <a:buFont typeface="Quattrocento Sans"/>
              <a:buNone/>
            </a:pPr>
            <a:r>
              <a:rPr b="0" i="0" lang="en-US" sz="3600" u="none" cap="none" strike="noStrike">
                <a:solidFill>
                  <a:srgbClr val="D24726"/>
                </a:solidFill>
                <a:latin typeface="Quattrocento Sans"/>
                <a:ea typeface="Quattrocento Sans"/>
                <a:cs typeface="Quattrocento Sans"/>
                <a:sym typeface="Quattrocento Sans"/>
              </a:rPr>
              <a:t>Project Summary</a:t>
            </a:r>
            <a:endParaRPr/>
          </a:p>
        </p:txBody>
      </p:sp>
      <p:sp>
        <p:nvSpPr>
          <p:cNvPr id="112" name="Google Shape;112;p16"/>
          <p:cNvSpPr txBox="1"/>
          <p:nvPr/>
        </p:nvSpPr>
        <p:spPr>
          <a:xfrm>
            <a:off x="850250" y="1669738"/>
            <a:ext cx="10465450" cy="4188369"/>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b="0" i="0" lang="en-US" sz="1800" u="none" cap="none" strike="noStrike">
                <a:solidFill>
                  <a:srgbClr val="595959"/>
                </a:solidFill>
                <a:latin typeface="Quattrocento Sans"/>
                <a:ea typeface="Quattrocento Sans"/>
                <a:cs typeface="Quattrocento Sans"/>
                <a:sym typeface="Quattrocento Sans"/>
              </a:rPr>
              <a:t>It is the goal of Horizon View Properties to become the premier retirement housing community in the country for the more</a:t>
            </a:r>
            <a:r>
              <a:rPr lang="en-US"/>
              <a:t> </a:t>
            </a:r>
            <a:r>
              <a:rPr b="0" i="0" lang="en-US" sz="1800" u="none" cap="none" strike="noStrike">
                <a:solidFill>
                  <a:srgbClr val="595959"/>
                </a:solidFill>
                <a:latin typeface="Quattrocento Sans"/>
                <a:ea typeface="Quattrocento Sans"/>
                <a:cs typeface="Quattrocento Sans"/>
                <a:sym typeface="Quattrocento Sans"/>
              </a:rPr>
              <a:t>affluent segment of the baby-boomer retirees. A key to achieve that vision is to expand our reach beyond the Southern California area into other cities or towns in the country that would have a high potential for growth among our resident base. </a:t>
            </a:r>
            <a:endParaRPr/>
          </a:p>
          <a:p>
            <a:pPr indent="0" lvl="0" marL="0" marR="0" rtl="0" algn="l">
              <a:lnSpc>
                <a:spcPct val="150000"/>
              </a:lnSpc>
              <a:spcBef>
                <a:spcPts val="0"/>
              </a:spcBef>
              <a:spcAft>
                <a:spcPts val="0"/>
              </a:spcAft>
              <a:buNone/>
            </a:pPr>
            <a:r>
              <a:t/>
            </a:r>
            <a:endParaRPr b="0" i="0" sz="1800" u="none" cap="none" strike="noStrike">
              <a:solidFill>
                <a:srgbClr val="595959"/>
              </a:solidFill>
              <a:latin typeface="Quattrocento Sans"/>
              <a:ea typeface="Quattrocento Sans"/>
              <a:cs typeface="Quattrocento Sans"/>
              <a:sym typeface="Quattrocento Sans"/>
            </a:endParaRPr>
          </a:p>
          <a:p>
            <a:pPr indent="0" lvl="0" marL="0" marR="0" rtl="0" algn="l">
              <a:lnSpc>
                <a:spcPct val="150000"/>
              </a:lnSpc>
              <a:spcBef>
                <a:spcPts val="0"/>
              </a:spcBef>
              <a:spcAft>
                <a:spcPts val="0"/>
              </a:spcAft>
              <a:buNone/>
            </a:pPr>
            <a:r>
              <a:rPr lang="en-US" sz="1800">
                <a:solidFill>
                  <a:srgbClr val="595959"/>
                </a:solidFill>
                <a:latin typeface="Quattrocento Sans"/>
                <a:ea typeface="Quattrocento Sans"/>
                <a:cs typeface="Quattrocento Sans"/>
                <a:sym typeface="Quattrocento Sans"/>
              </a:rPr>
              <a:t>P</a:t>
            </a:r>
            <a:r>
              <a:rPr b="0" i="0" lang="en-US" sz="1800" u="none" cap="none" strike="noStrike">
                <a:solidFill>
                  <a:srgbClr val="595959"/>
                </a:solidFill>
                <a:latin typeface="Quattrocento Sans"/>
                <a:ea typeface="Quattrocento Sans"/>
                <a:cs typeface="Quattrocento Sans"/>
                <a:sym typeface="Quattrocento Sans"/>
              </a:rPr>
              <a:t>resent recommendations to the Executive Team and the Board about geographical areas that they should consider for growing our presence over the next 5 years, by opening up new facilities in those locations.</a:t>
            </a:r>
            <a:endParaRPr/>
          </a:p>
          <a:p>
            <a:pPr indent="0" lvl="0" marL="0" marR="0" rtl="0" algn="l">
              <a:lnSpc>
                <a:spcPct val="150000"/>
              </a:lnSpc>
              <a:spcBef>
                <a:spcPts val="0"/>
              </a:spcBef>
              <a:spcAft>
                <a:spcPts val="0"/>
              </a:spcAft>
              <a:buClr>
                <a:schemeClr val="dk1"/>
              </a:buClr>
              <a:buSzPts val="1800"/>
              <a:buFont typeface="Arial"/>
              <a:buNone/>
            </a:pPr>
            <a:r>
              <a:t/>
            </a:r>
            <a:endParaRPr b="0" i="0" sz="1800" u="none" cap="none" strike="noStrike">
              <a:solidFill>
                <a:srgbClr val="595959"/>
              </a:solidFill>
              <a:latin typeface="Quattrocento Sans"/>
              <a:ea typeface="Quattrocento Sans"/>
              <a:cs typeface="Quattrocento Sans"/>
              <a:sym typeface="Quattrocento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Google Shape;234;p34"/>
          <p:cNvSpPr txBox="1"/>
          <p:nvPr>
            <p:ph type="title"/>
          </p:nvPr>
        </p:nvSpPr>
        <p:spPr>
          <a:xfrm>
            <a:off x="834260" y="462455"/>
            <a:ext cx="10515600" cy="8223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Appendix - Cluster Analysis </a:t>
            </a:r>
            <a:r>
              <a:rPr lang="en-US"/>
              <a:t>Dendrogram</a:t>
            </a:r>
            <a:endParaRPr/>
          </a:p>
        </p:txBody>
      </p:sp>
      <p:pic>
        <p:nvPicPr>
          <p:cNvPr id="235" name="Google Shape;235;p34"/>
          <p:cNvPicPr preferRelativeResize="0"/>
          <p:nvPr/>
        </p:nvPicPr>
        <p:blipFill>
          <a:blip r:embed="rId3">
            <a:alphaModFix/>
          </a:blip>
          <a:stretch>
            <a:fillRect/>
          </a:stretch>
        </p:blipFill>
        <p:spPr>
          <a:xfrm>
            <a:off x="1346200" y="1533700"/>
            <a:ext cx="9386700" cy="48409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Google Shape;241;p35"/>
          <p:cNvSpPr txBox="1"/>
          <p:nvPr>
            <p:ph type="title"/>
          </p:nvPr>
        </p:nvSpPr>
        <p:spPr>
          <a:xfrm>
            <a:off x="834260" y="462455"/>
            <a:ext cx="10515600" cy="8223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Appendix -Principal Component Analysis</a:t>
            </a:r>
            <a:endParaRPr/>
          </a:p>
        </p:txBody>
      </p:sp>
      <p:sp>
        <p:nvSpPr>
          <p:cNvPr id="242" name="Google Shape;242;p35"/>
          <p:cNvSpPr txBox="1"/>
          <p:nvPr>
            <p:ph idx="1" type="body"/>
          </p:nvPr>
        </p:nvSpPr>
        <p:spPr>
          <a:xfrm>
            <a:off x="838200" y="1625924"/>
            <a:ext cx="10515600" cy="4882800"/>
          </a:xfrm>
          <a:prstGeom prst="rect">
            <a:avLst/>
          </a:prstGeom>
        </p:spPr>
        <p:txBody>
          <a:bodyPr anchorCtr="0" anchor="t" bIns="45700" lIns="91425" spcFirstLastPara="1" rIns="91425" wrap="square" tIns="45700">
            <a:noAutofit/>
          </a:bodyPr>
          <a:lstStyle/>
          <a:p>
            <a:pPr indent="-317500" lvl="0" marL="457200" rtl="0" algn="l">
              <a:spcBef>
                <a:spcPts val="1000"/>
              </a:spcBef>
              <a:spcAft>
                <a:spcPts val="0"/>
              </a:spcAft>
              <a:buSzPts val="1400"/>
              <a:buChar char="•"/>
            </a:pPr>
            <a:r>
              <a:rPr lang="en-US"/>
              <a:t>Principal Component </a:t>
            </a:r>
            <a:r>
              <a:rPr lang="en-US"/>
              <a:t>Analysis was also one of the methods used for data reduction</a:t>
            </a:r>
            <a:endParaRPr/>
          </a:p>
          <a:p>
            <a:pPr indent="-317500" lvl="0" marL="457200" rtl="0" algn="l">
              <a:spcBef>
                <a:spcPts val="0"/>
              </a:spcBef>
              <a:spcAft>
                <a:spcPts val="0"/>
              </a:spcAft>
              <a:buSzPts val="1400"/>
              <a:buChar char="•"/>
            </a:pPr>
            <a:r>
              <a:rPr lang="en-US"/>
              <a:t>4 Principal Component scores were used to obtain the following Correlation Matrix and  EigenVectors</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US"/>
              <a:t> </a:t>
            </a:r>
            <a:endParaRPr/>
          </a:p>
        </p:txBody>
      </p:sp>
      <p:pic>
        <p:nvPicPr>
          <p:cNvPr id="243" name="Google Shape;243;p35"/>
          <p:cNvPicPr preferRelativeResize="0"/>
          <p:nvPr/>
        </p:nvPicPr>
        <p:blipFill>
          <a:blip r:embed="rId3">
            <a:alphaModFix/>
          </a:blip>
          <a:stretch>
            <a:fillRect/>
          </a:stretch>
        </p:blipFill>
        <p:spPr>
          <a:xfrm>
            <a:off x="2208213" y="2597150"/>
            <a:ext cx="7667625" cy="32385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Google Shape;249;p36"/>
          <p:cNvSpPr txBox="1"/>
          <p:nvPr>
            <p:ph type="title"/>
          </p:nvPr>
        </p:nvSpPr>
        <p:spPr>
          <a:xfrm>
            <a:off x="834260" y="462455"/>
            <a:ext cx="10515600" cy="822300"/>
          </a:xfrm>
          <a:prstGeom prst="rect">
            <a:avLst/>
          </a:prstGeom>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lang="en-US" sz="3400"/>
              <a:t>Appendix -Principal Component Analysis Scatter Plots</a:t>
            </a:r>
            <a:endParaRPr sz="3400"/>
          </a:p>
        </p:txBody>
      </p:sp>
      <p:pic>
        <p:nvPicPr>
          <p:cNvPr id="250" name="Google Shape;250;p36"/>
          <p:cNvPicPr preferRelativeResize="0"/>
          <p:nvPr/>
        </p:nvPicPr>
        <p:blipFill>
          <a:blip r:embed="rId3">
            <a:alphaModFix/>
          </a:blip>
          <a:stretch>
            <a:fillRect/>
          </a:stretch>
        </p:blipFill>
        <p:spPr>
          <a:xfrm>
            <a:off x="1752350" y="1529975"/>
            <a:ext cx="8016750" cy="51426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sp>
        <p:nvSpPr>
          <p:cNvPr id="256" name="Google Shape;256;p37"/>
          <p:cNvSpPr txBox="1"/>
          <p:nvPr>
            <p:ph type="title"/>
          </p:nvPr>
        </p:nvSpPr>
        <p:spPr>
          <a:xfrm>
            <a:off x="834260" y="462455"/>
            <a:ext cx="10515600" cy="822300"/>
          </a:xfrm>
          <a:prstGeom prst="rect">
            <a:avLst/>
          </a:prstGeom>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rPr lang="en-US" sz="3400"/>
              <a:t>Appendix -Principal Component Analysis Scatter Plots</a:t>
            </a:r>
            <a:endParaRPr sz="3400"/>
          </a:p>
        </p:txBody>
      </p:sp>
      <p:pic>
        <p:nvPicPr>
          <p:cNvPr id="257" name="Google Shape;257;p37"/>
          <p:cNvPicPr preferRelativeResize="0"/>
          <p:nvPr/>
        </p:nvPicPr>
        <p:blipFill>
          <a:blip r:embed="rId3">
            <a:alphaModFix/>
          </a:blip>
          <a:stretch>
            <a:fillRect/>
          </a:stretch>
        </p:blipFill>
        <p:spPr>
          <a:xfrm>
            <a:off x="6178050" y="1930400"/>
            <a:ext cx="5291926" cy="3818126"/>
          </a:xfrm>
          <a:prstGeom prst="rect">
            <a:avLst/>
          </a:prstGeom>
          <a:noFill/>
          <a:ln>
            <a:noFill/>
          </a:ln>
        </p:spPr>
      </p:pic>
      <p:pic>
        <p:nvPicPr>
          <p:cNvPr id="258" name="Google Shape;258;p37"/>
          <p:cNvPicPr preferRelativeResize="0"/>
          <p:nvPr/>
        </p:nvPicPr>
        <p:blipFill>
          <a:blip r:embed="rId4">
            <a:alphaModFix/>
          </a:blip>
          <a:stretch>
            <a:fillRect/>
          </a:stretch>
        </p:blipFill>
        <p:spPr>
          <a:xfrm>
            <a:off x="781050" y="1930400"/>
            <a:ext cx="5291925" cy="381812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sp>
        <p:nvSpPr>
          <p:cNvPr id="263" name="Google Shape;263;p38"/>
          <p:cNvSpPr txBox="1"/>
          <p:nvPr>
            <p:ph type="title"/>
          </p:nvPr>
        </p:nvSpPr>
        <p:spPr>
          <a:xfrm>
            <a:off x="834260" y="462455"/>
            <a:ext cx="10515600" cy="8223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D24726"/>
              </a:buClr>
              <a:buSzPts val="3600"/>
              <a:buFont typeface="Quattrocento Sans"/>
              <a:buNone/>
            </a:pPr>
            <a:r>
              <a:rPr b="0" i="0" lang="en-US" sz="3600" u="none" cap="none" strike="noStrike">
                <a:solidFill>
                  <a:srgbClr val="D24726"/>
                </a:solidFill>
                <a:latin typeface="Quattrocento Sans"/>
                <a:ea typeface="Quattrocento Sans"/>
                <a:cs typeface="Quattrocento Sans"/>
                <a:sym typeface="Quattrocento Sans"/>
              </a:rPr>
              <a:t>Sources</a:t>
            </a:r>
            <a:endParaRPr/>
          </a:p>
        </p:txBody>
      </p:sp>
      <p:sp>
        <p:nvSpPr>
          <p:cNvPr id="264" name="Google Shape;264;p38"/>
          <p:cNvSpPr txBox="1"/>
          <p:nvPr>
            <p:ph idx="1" type="body"/>
          </p:nvPr>
        </p:nvSpPr>
        <p:spPr>
          <a:xfrm>
            <a:off x="838200" y="1382751"/>
            <a:ext cx="10511700" cy="5270700"/>
          </a:xfrm>
          <a:prstGeom prst="rect">
            <a:avLst/>
          </a:prstGeom>
          <a:noFill/>
          <a:ln>
            <a:noFill/>
          </a:ln>
        </p:spPr>
        <p:txBody>
          <a:bodyPr anchorCtr="0" anchor="t" bIns="45700" lIns="91425" spcFirstLastPara="1" rIns="91425" wrap="square" tIns="45700">
            <a:noAutofit/>
          </a:bodyPr>
          <a:lstStyle/>
          <a:p>
            <a:pPr indent="-228600" lvl="0" marL="228600" marR="0" rtl="0" algn="l">
              <a:lnSpc>
                <a:spcPct val="120000"/>
              </a:lnSpc>
              <a:spcBef>
                <a:spcPts val="0"/>
              </a:spcBef>
              <a:spcAft>
                <a:spcPts val="0"/>
              </a:spcAft>
              <a:buClr>
                <a:srgbClr val="595959"/>
              </a:buClr>
              <a:buSzPts val="1300"/>
              <a:buFont typeface="Arial"/>
              <a:buChar char="•"/>
            </a:pPr>
            <a:r>
              <a:rPr b="1" i="0" lang="en-US" sz="1300" u="none" cap="none" strike="noStrike">
                <a:solidFill>
                  <a:srgbClr val="595959"/>
                </a:solidFill>
                <a:latin typeface="Quattrocento Sans"/>
                <a:ea typeface="Quattrocento Sans"/>
                <a:cs typeface="Quattrocento Sans"/>
                <a:sym typeface="Quattrocento Sans"/>
              </a:rPr>
              <a:t>Best Cities for Recreation</a:t>
            </a:r>
            <a:endParaRPr/>
          </a:p>
          <a:p>
            <a:pPr indent="-228600" lvl="1" marL="685800" marR="0" rtl="0" algn="l">
              <a:lnSpc>
                <a:spcPct val="120000"/>
              </a:lnSpc>
              <a:spcBef>
                <a:spcPts val="0"/>
              </a:spcBef>
              <a:spcAft>
                <a:spcPts val="0"/>
              </a:spcAft>
              <a:buClr>
                <a:srgbClr val="595959"/>
              </a:buClr>
              <a:buSzPts val="1300"/>
              <a:buFont typeface="Arial"/>
              <a:buChar char="•"/>
            </a:pPr>
            <a:r>
              <a:rPr b="0" i="0" lang="en-US" sz="1300" u="none" cap="none" strike="noStrike">
                <a:solidFill>
                  <a:srgbClr val="595959"/>
                </a:solidFill>
                <a:latin typeface="Quattrocento Sans"/>
                <a:ea typeface="Quattrocento Sans"/>
                <a:cs typeface="Quattrocento Sans"/>
                <a:sym typeface="Quattrocento Sans"/>
              </a:rPr>
              <a:t>Description: Ranked list of top 100 cities for recreation</a:t>
            </a:r>
            <a:endParaRPr/>
          </a:p>
          <a:p>
            <a:pPr indent="-228600" lvl="1" marL="685800" marR="0" rtl="0" algn="l">
              <a:lnSpc>
                <a:spcPct val="120000"/>
              </a:lnSpc>
              <a:spcBef>
                <a:spcPts val="0"/>
              </a:spcBef>
              <a:spcAft>
                <a:spcPts val="0"/>
              </a:spcAft>
              <a:buClr>
                <a:srgbClr val="595959"/>
              </a:buClr>
              <a:buSzPts val="1300"/>
              <a:buFont typeface="Arial"/>
              <a:buChar char="•"/>
            </a:pPr>
            <a:r>
              <a:rPr b="0" i="0" lang="en-US" sz="1300" u="none" cap="none" strike="noStrike">
                <a:solidFill>
                  <a:srgbClr val="595959"/>
                </a:solidFill>
                <a:latin typeface="Quattrocento Sans"/>
                <a:ea typeface="Quattrocento Sans"/>
                <a:cs typeface="Quattrocento Sans"/>
                <a:sym typeface="Quattrocento Sans"/>
              </a:rPr>
              <a:t>Source: </a:t>
            </a:r>
            <a:r>
              <a:rPr b="0" i="0" lang="en-US" sz="1300" u="sng" cap="none" strike="noStrike">
                <a:solidFill>
                  <a:schemeClr val="hlink"/>
                </a:solidFill>
                <a:latin typeface="Quattrocento Sans"/>
                <a:ea typeface="Quattrocento Sans"/>
                <a:cs typeface="Quattrocento Sans"/>
                <a:sym typeface="Quattrocento Sans"/>
                <a:hlinkClick r:id="rId3"/>
              </a:rPr>
              <a:t>https://wallethub.com/edu/best-worst-cities-for-recreation/5144/ </a:t>
            </a:r>
            <a:r>
              <a:rPr b="0" i="0" lang="en-US" sz="1300" u="none" cap="none" strike="noStrike">
                <a:solidFill>
                  <a:srgbClr val="595959"/>
                </a:solidFill>
                <a:latin typeface="Quattrocento Sans"/>
                <a:ea typeface="Quattrocento Sans"/>
                <a:cs typeface="Quattrocento Sans"/>
                <a:sym typeface="Quattrocento Sans"/>
              </a:rPr>
              <a:t>(</a:t>
            </a:r>
            <a:r>
              <a:rPr b="0" i="0" lang="en-US" sz="1300" u="sng" cap="none" strike="noStrike">
                <a:solidFill>
                  <a:schemeClr val="hlink"/>
                </a:solidFill>
                <a:latin typeface="Quattrocento Sans"/>
                <a:ea typeface="Quattrocento Sans"/>
                <a:cs typeface="Quattrocento Sans"/>
                <a:sym typeface="Quattrocento Sans"/>
                <a:hlinkClick r:id="rId4"/>
              </a:rPr>
              <a:t>WalletHub</a:t>
            </a:r>
            <a:r>
              <a:rPr b="0" i="0" lang="en-US" sz="1300" u="none" cap="none" strike="noStrike">
                <a:solidFill>
                  <a:srgbClr val="595959"/>
                </a:solidFill>
                <a:latin typeface="Quattrocento Sans"/>
                <a:ea typeface="Quattrocento Sans"/>
                <a:cs typeface="Quattrocento Sans"/>
                <a:sym typeface="Quattrocento Sans"/>
              </a:rPr>
              <a:t> financial advice website)</a:t>
            </a:r>
            <a:endParaRPr/>
          </a:p>
          <a:p>
            <a:pPr indent="-228600" lvl="1" marL="685800" marR="0" rtl="0" algn="l">
              <a:lnSpc>
                <a:spcPct val="120000"/>
              </a:lnSpc>
              <a:spcBef>
                <a:spcPts val="0"/>
              </a:spcBef>
              <a:spcAft>
                <a:spcPts val="0"/>
              </a:spcAft>
              <a:buClr>
                <a:srgbClr val="595959"/>
              </a:buClr>
              <a:buSzPts val="1300"/>
              <a:buFont typeface="Arial"/>
              <a:buChar char="•"/>
            </a:pPr>
            <a:r>
              <a:rPr b="0" i="0" lang="en-US" sz="1300" u="none" cap="none" strike="noStrike">
                <a:solidFill>
                  <a:srgbClr val="595959"/>
                </a:solidFill>
                <a:latin typeface="Quattrocento Sans"/>
                <a:ea typeface="Quattrocento Sans"/>
                <a:cs typeface="Quattrocento Sans"/>
                <a:sym typeface="Quattrocento Sans"/>
              </a:rPr>
              <a:t>Variables: Overall Rank, City, Total Score, Entertainment &amp; Recreational Facilities Rank, Costs Rank, Quality of Parks Rank, Weather Rank</a:t>
            </a:r>
            <a:endParaRPr/>
          </a:p>
          <a:p>
            <a:pPr indent="-228600" lvl="0" marL="228600" marR="0" rtl="0" algn="l">
              <a:lnSpc>
                <a:spcPct val="120000"/>
              </a:lnSpc>
              <a:spcBef>
                <a:spcPts val="1000"/>
              </a:spcBef>
              <a:spcAft>
                <a:spcPts val="0"/>
              </a:spcAft>
              <a:buClr>
                <a:srgbClr val="595959"/>
              </a:buClr>
              <a:buSzPts val="1300"/>
              <a:buFont typeface="Arial"/>
              <a:buChar char="•"/>
            </a:pPr>
            <a:r>
              <a:rPr b="1" i="0" lang="en-US" sz="1300" u="none" cap="none" strike="noStrike">
                <a:solidFill>
                  <a:srgbClr val="595959"/>
                </a:solidFill>
                <a:latin typeface="Quattrocento Sans"/>
                <a:ea typeface="Quattrocento Sans"/>
                <a:cs typeface="Quattrocento Sans"/>
                <a:sym typeface="Quattrocento Sans"/>
              </a:rPr>
              <a:t>Health Rank by State</a:t>
            </a:r>
            <a:endParaRPr/>
          </a:p>
          <a:p>
            <a:pPr indent="-228600" lvl="1" marL="685800" marR="0" rtl="0" algn="l">
              <a:lnSpc>
                <a:spcPct val="120000"/>
              </a:lnSpc>
              <a:spcBef>
                <a:spcPts val="0"/>
              </a:spcBef>
              <a:spcAft>
                <a:spcPts val="0"/>
              </a:spcAft>
              <a:buClr>
                <a:srgbClr val="595959"/>
              </a:buClr>
              <a:buSzPts val="1300"/>
              <a:buFont typeface="Arial"/>
              <a:buChar char="•"/>
            </a:pPr>
            <a:r>
              <a:rPr b="0" i="0" lang="en-US" sz="1300" u="none" cap="none" strike="noStrike">
                <a:solidFill>
                  <a:srgbClr val="595959"/>
                </a:solidFill>
                <a:latin typeface="Quattrocento Sans"/>
                <a:ea typeface="Quattrocento Sans"/>
                <a:cs typeface="Quattrocento Sans"/>
                <a:sym typeface="Quattrocento Sans"/>
              </a:rPr>
              <a:t>Description: Ranking of the 50 states by the quality of their health case</a:t>
            </a:r>
            <a:endParaRPr/>
          </a:p>
          <a:p>
            <a:pPr indent="-228600" lvl="1" marL="685800" marR="0" rtl="0" algn="l">
              <a:lnSpc>
                <a:spcPct val="120000"/>
              </a:lnSpc>
              <a:spcBef>
                <a:spcPts val="0"/>
              </a:spcBef>
              <a:spcAft>
                <a:spcPts val="0"/>
              </a:spcAft>
              <a:buClr>
                <a:srgbClr val="595959"/>
              </a:buClr>
              <a:buSzPts val="1300"/>
              <a:buFont typeface="Arial"/>
              <a:buChar char="•"/>
            </a:pPr>
            <a:r>
              <a:rPr b="0" i="0" lang="en-US" sz="1300" u="none" cap="none" strike="noStrike">
                <a:solidFill>
                  <a:srgbClr val="595959"/>
                </a:solidFill>
                <a:latin typeface="Quattrocento Sans"/>
                <a:ea typeface="Quattrocento Sans"/>
                <a:cs typeface="Quattrocento Sans"/>
                <a:sym typeface="Quattrocento Sans"/>
              </a:rPr>
              <a:t>Source: </a:t>
            </a:r>
            <a:r>
              <a:rPr b="0" i="0" lang="en-US" sz="1300" u="sng" cap="none" strike="noStrike">
                <a:solidFill>
                  <a:schemeClr val="hlink"/>
                </a:solidFill>
                <a:latin typeface="Quattrocento Sans"/>
                <a:ea typeface="Quattrocento Sans"/>
                <a:cs typeface="Quattrocento Sans"/>
                <a:sym typeface="Quattrocento Sans"/>
                <a:hlinkClick r:id="rId5"/>
              </a:rPr>
              <a:t>https://wallethub.com/edu/states-with-best-health-care/23457/</a:t>
            </a:r>
            <a:endParaRPr b="0" i="0" sz="1300" u="none" cap="none" strike="noStrike">
              <a:solidFill>
                <a:srgbClr val="595959"/>
              </a:solidFill>
              <a:latin typeface="Quattrocento Sans"/>
              <a:ea typeface="Quattrocento Sans"/>
              <a:cs typeface="Quattrocento Sans"/>
              <a:sym typeface="Quattrocento Sans"/>
            </a:endParaRPr>
          </a:p>
          <a:p>
            <a:pPr indent="-228600" lvl="1" marL="685800" marR="0" rtl="0" algn="l">
              <a:lnSpc>
                <a:spcPct val="120000"/>
              </a:lnSpc>
              <a:spcBef>
                <a:spcPts val="0"/>
              </a:spcBef>
              <a:spcAft>
                <a:spcPts val="0"/>
              </a:spcAft>
              <a:buClr>
                <a:srgbClr val="595959"/>
              </a:buClr>
              <a:buSzPts val="1300"/>
              <a:buFont typeface="Arial"/>
              <a:buChar char="•"/>
            </a:pPr>
            <a:r>
              <a:rPr b="0" i="0" lang="en-US" sz="1300" u="none" cap="none" strike="noStrike">
                <a:solidFill>
                  <a:srgbClr val="595959"/>
                </a:solidFill>
                <a:latin typeface="Quattrocento Sans"/>
                <a:ea typeface="Quattrocento Sans"/>
                <a:cs typeface="Quattrocento Sans"/>
                <a:sym typeface="Quattrocento Sans"/>
              </a:rPr>
              <a:t>Variables: State, Overall Rank, Cost Rank, Access Rank, Outcomes Rank, Total Score</a:t>
            </a:r>
            <a:endParaRPr/>
          </a:p>
          <a:p>
            <a:pPr indent="-228600" lvl="0" marL="228600" marR="0" rtl="0" algn="l">
              <a:lnSpc>
                <a:spcPct val="120000"/>
              </a:lnSpc>
              <a:spcBef>
                <a:spcPts val="1000"/>
              </a:spcBef>
              <a:spcAft>
                <a:spcPts val="0"/>
              </a:spcAft>
              <a:buClr>
                <a:srgbClr val="595959"/>
              </a:buClr>
              <a:buSzPts val="1300"/>
              <a:buFont typeface="Arial"/>
              <a:buChar char="•"/>
            </a:pPr>
            <a:r>
              <a:rPr b="1" i="0" lang="en-US" sz="1300" u="none" cap="none" strike="noStrike">
                <a:solidFill>
                  <a:srgbClr val="595959"/>
                </a:solidFill>
                <a:latin typeface="Quattrocento Sans"/>
                <a:ea typeface="Quattrocento Sans"/>
                <a:cs typeface="Quattrocento Sans"/>
                <a:sym typeface="Quattrocento Sans"/>
              </a:rPr>
              <a:t>List of Airports</a:t>
            </a:r>
            <a:endParaRPr/>
          </a:p>
          <a:p>
            <a:pPr indent="-228600" lvl="1" marL="685800" marR="0" rtl="0" algn="l">
              <a:lnSpc>
                <a:spcPct val="120000"/>
              </a:lnSpc>
              <a:spcBef>
                <a:spcPts val="0"/>
              </a:spcBef>
              <a:spcAft>
                <a:spcPts val="0"/>
              </a:spcAft>
              <a:buClr>
                <a:srgbClr val="595959"/>
              </a:buClr>
              <a:buSzPts val="1300"/>
              <a:buFont typeface="Arial"/>
              <a:buChar char="•"/>
            </a:pPr>
            <a:r>
              <a:rPr b="0" i="0" lang="en-US" sz="1300" u="none" cap="none" strike="noStrike">
                <a:solidFill>
                  <a:srgbClr val="595959"/>
                </a:solidFill>
                <a:latin typeface="Quattrocento Sans"/>
                <a:ea typeface="Quattrocento Sans"/>
                <a:cs typeface="Quattrocento Sans"/>
                <a:sym typeface="Quattrocento Sans"/>
              </a:rPr>
              <a:t>Description: List of Airports throughout the US and</a:t>
            </a:r>
            <a:endParaRPr/>
          </a:p>
          <a:p>
            <a:pPr indent="-228600" lvl="1" marL="685800" marR="0" rtl="0" algn="l">
              <a:lnSpc>
                <a:spcPct val="120000"/>
              </a:lnSpc>
              <a:spcBef>
                <a:spcPts val="0"/>
              </a:spcBef>
              <a:spcAft>
                <a:spcPts val="0"/>
              </a:spcAft>
              <a:buClr>
                <a:srgbClr val="595959"/>
              </a:buClr>
              <a:buSzPts val="1300"/>
              <a:buFont typeface="Arial"/>
              <a:buChar char="•"/>
            </a:pPr>
            <a:r>
              <a:rPr b="0" i="0" lang="en-US" sz="1300" u="none" cap="none" strike="noStrike">
                <a:solidFill>
                  <a:srgbClr val="595959"/>
                </a:solidFill>
                <a:latin typeface="Quattrocento Sans"/>
                <a:ea typeface="Quattrocento Sans"/>
                <a:cs typeface="Quattrocento Sans"/>
                <a:sym typeface="Quattrocento Sans"/>
              </a:rPr>
              <a:t>Source: </a:t>
            </a:r>
            <a:r>
              <a:rPr b="0" i="0" lang="en-US" sz="1300" u="sng" cap="none" strike="noStrike">
                <a:solidFill>
                  <a:schemeClr val="hlink"/>
                </a:solidFill>
                <a:latin typeface="Quattrocento Sans"/>
                <a:ea typeface="Quattrocento Sans"/>
                <a:cs typeface="Quattrocento Sans"/>
                <a:sym typeface="Quattrocento Sans"/>
                <a:hlinkClick r:id="rId6"/>
              </a:rPr>
              <a:t>https://en.wikipedia.org/wiki/List_of_airports_in_the_United_States</a:t>
            </a:r>
            <a:endParaRPr b="0" i="0" sz="1300" u="none" cap="none" strike="noStrike">
              <a:solidFill>
                <a:srgbClr val="595959"/>
              </a:solidFill>
              <a:latin typeface="Quattrocento Sans"/>
              <a:ea typeface="Quattrocento Sans"/>
              <a:cs typeface="Quattrocento Sans"/>
              <a:sym typeface="Quattrocento Sans"/>
            </a:endParaRPr>
          </a:p>
          <a:p>
            <a:pPr indent="-228600" lvl="1" marL="685800" marR="0" rtl="0" algn="l">
              <a:lnSpc>
                <a:spcPct val="120000"/>
              </a:lnSpc>
              <a:spcBef>
                <a:spcPts val="0"/>
              </a:spcBef>
              <a:spcAft>
                <a:spcPts val="0"/>
              </a:spcAft>
              <a:buClr>
                <a:srgbClr val="595959"/>
              </a:buClr>
              <a:buSzPts val="1300"/>
              <a:buFont typeface="Arial"/>
              <a:buChar char="•"/>
            </a:pPr>
            <a:r>
              <a:rPr b="0" i="0" lang="en-US" sz="1300" u="none" cap="none" strike="noStrike">
                <a:solidFill>
                  <a:srgbClr val="595959"/>
                </a:solidFill>
                <a:latin typeface="Quattrocento Sans"/>
                <a:ea typeface="Quattrocento Sans"/>
                <a:cs typeface="Quattrocento Sans"/>
                <a:sym typeface="Quattrocento Sans"/>
              </a:rPr>
              <a:t>Variables: City, Airport, Role -  Large hub, Medium hub, Small hub, No Hub, Enplanements (number of commercial passenger boardings that occurred at the airport in calendar year 2015 as per FAA records)</a:t>
            </a:r>
            <a:endParaRPr/>
          </a:p>
          <a:p>
            <a:pPr indent="-228600" lvl="0" marL="228600" marR="0" rtl="0" algn="l">
              <a:lnSpc>
                <a:spcPct val="120000"/>
              </a:lnSpc>
              <a:spcBef>
                <a:spcPts val="1000"/>
              </a:spcBef>
              <a:spcAft>
                <a:spcPts val="0"/>
              </a:spcAft>
              <a:buClr>
                <a:srgbClr val="595959"/>
              </a:buClr>
              <a:buSzPts val="1300"/>
              <a:buFont typeface="Arial"/>
              <a:buChar char="•"/>
            </a:pPr>
            <a:r>
              <a:rPr b="1" i="0" lang="en-US" sz="1300" u="none" cap="none" strike="noStrike">
                <a:solidFill>
                  <a:srgbClr val="595959"/>
                </a:solidFill>
                <a:latin typeface="Quattrocento Sans"/>
                <a:ea typeface="Quattrocento Sans"/>
                <a:cs typeface="Quattrocento Sans"/>
                <a:sym typeface="Quattrocento Sans"/>
              </a:rPr>
              <a:t>Cost of Living </a:t>
            </a:r>
            <a:endParaRPr/>
          </a:p>
          <a:p>
            <a:pPr indent="-228600" lvl="1" marL="685800" marR="0" rtl="0" algn="l">
              <a:lnSpc>
                <a:spcPct val="120000"/>
              </a:lnSpc>
              <a:spcBef>
                <a:spcPts val="0"/>
              </a:spcBef>
              <a:spcAft>
                <a:spcPts val="0"/>
              </a:spcAft>
              <a:buClr>
                <a:srgbClr val="595959"/>
              </a:buClr>
              <a:buSzPts val="1300"/>
              <a:buFont typeface="Arial"/>
              <a:buChar char="•"/>
            </a:pPr>
            <a:r>
              <a:rPr b="0" i="0" lang="en-US" sz="1300" u="none" cap="none" strike="noStrike">
                <a:solidFill>
                  <a:srgbClr val="595959"/>
                </a:solidFill>
                <a:latin typeface="Quattrocento Sans"/>
                <a:ea typeface="Quattrocento Sans"/>
                <a:cs typeface="Quattrocento Sans"/>
                <a:sym typeface="Quattrocento Sans"/>
              </a:rPr>
              <a:t>Description: Ranking of the top US cities with the worst to best cost of living.</a:t>
            </a:r>
            <a:endParaRPr/>
          </a:p>
          <a:p>
            <a:pPr indent="-228600" lvl="1" marL="685800" marR="0" rtl="0" algn="l">
              <a:lnSpc>
                <a:spcPct val="120000"/>
              </a:lnSpc>
              <a:spcBef>
                <a:spcPts val="0"/>
              </a:spcBef>
              <a:spcAft>
                <a:spcPts val="0"/>
              </a:spcAft>
              <a:buClr>
                <a:srgbClr val="595959"/>
              </a:buClr>
              <a:buSzPts val="1300"/>
              <a:buFont typeface="Arial"/>
              <a:buChar char="•"/>
            </a:pPr>
            <a:r>
              <a:rPr b="0" i="0" lang="en-US" sz="1300" u="none" cap="none" strike="noStrike">
                <a:solidFill>
                  <a:srgbClr val="595959"/>
                </a:solidFill>
                <a:latin typeface="Quattrocento Sans"/>
                <a:ea typeface="Quattrocento Sans"/>
                <a:cs typeface="Quattrocento Sans"/>
                <a:sym typeface="Quattrocento Sans"/>
              </a:rPr>
              <a:t>Source:  </a:t>
            </a:r>
            <a:r>
              <a:rPr b="0" i="0" lang="en-US" sz="1300" u="sng" cap="none" strike="noStrike">
                <a:solidFill>
                  <a:schemeClr val="hlink"/>
                </a:solidFill>
                <a:latin typeface="Quattrocento Sans"/>
                <a:ea typeface="Quattrocento Sans"/>
                <a:cs typeface="Quattrocento Sans"/>
                <a:sym typeface="Quattrocento Sans"/>
                <a:hlinkClick r:id="rId7"/>
              </a:rPr>
              <a:t>https://www.numbeo.com/cost-of-living/</a:t>
            </a:r>
            <a:endParaRPr b="0" i="0" sz="1300" u="none" cap="none" strike="noStrike">
              <a:solidFill>
                <a:srgbClr val="595959"/>
              </a:solidFill>
              <a:latin typeface="Quattrocento Sans"/>
              <a:ea typeface="Quattrocento Sans"/>
              <a:cs typeface="Quattrocento Sans"/>
              <a:sym typeface="Quattrocento Sans"/>
            </a:endParaRPr>
          </a:p>
          <a:p>
            <a:pPr indent="-228600" lvl="1" marL="685800" marR="0" rtl="0" algn="l">
              <a:lnSpc>
                <a:spcPct val="120000"/>
              </a:lnSpc>
              <a:spcBef>
                <a:spcPts val="0"/>
              </a:spcBef>
              <a:spcAft>
                <a:spcPts val="0"/>
              </a:spcAft>
              <a:buClr>
                <a:srgbClr val="595959"/>
              </a:buClr>
              <a:buSzPts val="1300"/>
              <a:buFont typeface="Arial"/>
              <a:buChar char="•"/>
            </a:pPr>
            <a:r>
              <a:rPr b="0" i="0" lang="en-US" sz="1300" u="none" cap="none" strike="noStrike">
                <a:solidFill>
                  <a:srgbClr val="595959"/>
                </a:solidFill>
                <a:latin typeface="Quattrocento Sans"/>
                <a:ea typeface="Quattrocento Sans"/>
                <a:cs typeface="Quattrocento Sans"/>
                <a:sym typeface="Quattrocento Sans"/>
              </a:rPr>
              <a:t>Variables: City, Cost of Living Index, Rent index, Cost of Living Plus Rent Index, Groceries Index, Restaurant Price Index, Local Purchasing Power Index</a:t>
            </a:r>
            <a:endParaRPr/>
          </a:p>
          <a:p>
            <a:pPr indent="-139700" lvl="0" marL="228600" marR="0" rtl="0" algn="l">
              <a:lnSpc>
                <a:spcPct val="90000"/>
              </a:lnSpc>
              <a:spcBef>
                <a:spcPts val="1000"/>
              </a:spcBef>
              <a:spcAft>
                <a:spcPts val="0"/>
              </a:spcAft>
              <a:buClr>
                <a:srgbClr val="595959"/>
              </a:buClr>
              <a:buSzPts val="1400"/>
              <a:buFont typeface="Arial"/>
              <a:buNone/>
            </a:pPr>
            <a:r>
              <a:t/>
            </a:r>
            <a:endParaRPr b="0" i="0" sz="1400" u="none" cap="none" strike="noStrike">
              <a:solidFill>
                <a:srgbClr val="595959"/>
              </a:solidFill>
              <a:latin typeface="Quattrocento Sans"/>
              <a:ea typeface="Quattrocento Sans"/>
              <a:cs typeface="Quattrocento Sans"/>
              <a:sym typeface="Quattrocento Sans"/>
            </a:endParaRPr>
          </a:p>
          <a:p>
            <a:pPr indent="-152400" lvl="0" marL="228600" marR="0" rtl="0" algn="l">
              <a:lnSpc>
                <a:spcPct val="90000"/>
              </a:lnSpc>
              <a:spcBef>
                <a:spcPts val="1000"/>
              </a:spcBef>
              <a:spcAft>
                <a:spcPts val="0"/>
              </a:spcAft>
              <a:buClr>
                <a:srgbClr val="595959"/>
              </a:buClr>
              <a:buSzPts val="1200"/>
              <a:buFont typeface="Arial"/>
              <a:buNone/>
            </a:pPr>
            <a:r>
              <a:t/>
            </a:r>
            <a:endParaRPr b="0" i="0" sz="1200" u="none" cap="none" strike="noStrike">
              <a:solidFill>
                <a:srgbClr val="595959"/>
              </a:solidFill>
              <a:latin typeface="Quattrocento Sans"/>
              <a:ea typeface="Quattrocento Sans"/>
              <a:cs typeface="Quattrocento Sans"/>
              <a:sym typeface="Quattrocento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17"/>
          <p:cNvSpPr txBox="1"/>
          <p:nvPr>
            <p:ph type="title"/>
          </p:nvPr>
        </p:nvSpPr>
        <p:spPr>
          <a:xfrm>
            <a:off x="834260" y="462455"/>
            <a:ext cx="10515600" cy="8222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D24726"/>
              </a:buClr>
              <a:buSzPts val="3600"/>
              <a:buFont typeface="Quattrocento Sans"/>
              <a:buNone/>
            </a:pPr>
            <a:r>
              <a:rPr b="0" i="0" lang="en-US" sz="3600" u="none" cap="none" strike="noStrike">
                <a:solidFill>
                  <a:srgbClr val="D24726"/>
                </a:solidFill>
                <a:latin typeface="Quattrocento Sans"/>
                <a:ea typeface="Quattrocento Sans"/>
                <a:cs typeface="Quattrocento Sans"/>
                <a:sym typeface="Quattrocento Sans"/>
              </a:rPr>
              <a:t>Strategy</a:t>
            </a:r>
            <a:endParaRPr/>
          </a:p>
        </p:txBody>
      </p:sp>
      <p:sp>
        <p:nvSpPr>
          <p:cNvPr id="118" name="Google Shape;118;p17"/>
          <p:cNvSpPr txBox="1"/>
          <p:nvPr>
            <p:ph idx="1" type="body"/>
          </p:nvPr>
        </p:nvSpPr>
        <p:spPr>
          <a:xfrm>
            <a:off x="838199" y="1625936"/>
            <a:ext cx="8749145" cy="4351338"/>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rgbClr val="595959"/>
              </a:buClr>
              <a:buSzPts val="1800"/>
              <a:buFont typeface="Arial"/>
              <a:buChar char="•"/>
            </a:pPr>
            <a:r>
              <a:rPr b="0" i="0" lang="en-US" sz="1800" u="none" cap="none" strike="noStrike">
                <a:solidFill>
                  <a:srgbClr val="595959"/>
                </a:solidFill>
                <a:latin typeface="Quattrocento Sans"/>
                <a:ea typeface="Quattrocento Sans"/>
                <a:cs typeface="Quattrocento Sans"/>
                <a:sym typeface="Quattrocento Sans"/>
              </a:rPr>
              <a:t>Use Data Science tools and techniques to offer a data-driven perspective</a:t>
            </a:r>
            <a:endParaRPr/>
          </a:p>
          <a:p>
            <a:pPr indent="-228600" lvl="0" marL="228600" marR="0" rtl="0" algn="l">
              <a:lnSpc>
                <a:spcPct val="90000"/>
              </a:lnSpc>
              <a:spcBef>
                <a:spcPts val="1000"/>
              </a:spcBef>
              <a:spcAft>
                <a:spcPts val="0"/>
              </a:spcAft>
              <a:buClr>
                <a:srgbClr val="595959"/>
              </a:buClr>
              <a:buSzPts val="1800"/>
              <a:buFont typeface="Arial"/>
              <a:buChar char="•"/>
            </a:pPr>
            <a:r>
              <a:rPr b="0" i="0" lang="en-US" sz="1800" u="none" cap="none" strike="noStrike">
                <a:solidFill>
                  <a:srgbClr val="595959"/>
                </a:solidFill>
                <a:latin typeface="Quattrocento Sans"/>
                <a:ea typeface="Quattrocento Sans"/>
                <a:cs typeface="Quattrocento Sans"/>
                <a:sym typeface="Quattrocento Sans"/>
              </a:rPr>
              <a:t>Review data sources and choose those most suitable for the task</a:t>
            </a:r>
            <a:endParaRPr/>
          </a:p>
          <a:p>
            <a:pPr indent="-228600" lvl="0" marL="228600" marR="0" rtl="0" algn="l">
              <a:lnSpc>
                <a:spcPct val="90000"/>
              </a:lnSpc>
              <a:spcBef>
                <a:spcPts val="1000"/>
              </a:spcBef>
              <a:spcAft>
                <a:spcPts val="0"/>
              </a:spcAft>
              <a:buClr>
                <a:srgbClr val="595959"/>
              </a:buClr>
              <a:buSzPts val="1800"/>
              <a:buFont typeface="Arial"/>
              <a:buChar char="•"/>
            </a:pPr>
            <a:r>
              <a:rPr b="0" i="0" lang="en-US" sz="1800" u="none" cap="none" strike="noStrike">
                <a:solidFill>
                  <a:srgbClr val="595959"/>
                </a:solidFill>
                <a:latin typeface="Quattrocento Sans"/>
                <a:ea typeface="Quattrocento Sans"/>
                <a:cs typeface="Quattrocento Sans"/>
                <a:sym typeface="Quattrocento Sans"/>
              </a:rPr>
              <a:t>Use an iterative approach, share results and get feedback </a:t>
            </a:r>
            <a:r>
              <a:rPr lang="en-US" sz="1800"/>
              <a:t>often</a:t>
            </a:r>
            <a:endParaRPr/>
          </a:p>
          <a:p>
            <a:pPr indent="-139700" lvl="0" marL="228600" marR="0" rtl="0" algn="l">
              <a:lnSpc>
                <a:spcPct val="90000"/>
              </a:lnSpc>
              <a:spcBef>
                <a:spcPts val="1000"/>
              </a:spcBef>
              <a:spcAft>
                <a:spcPts val="0"/>
              </a:spcAft>
              <a:buClr>
                <a:srgbClr val="595959"/>
              </a:buClr>
              <a:buSzPts val="1400"/>
              <a:buFont typeface="Arial"/>
              <a:buNone/>
            </a:pPr>
            <a:r>
              <a:t/>
            </a:r>
            <a:endParaRPr b="0" i="0" sz="1400" u="none" cap="none" strike="noStrike">
              <a:solidFill>
                <a:srgbClr val="595959"/>
              </a:solidFill>
              <a:latin typeface="Quattrocento Sans"/>
              <a:ea typeface="Quattrocento Sans"/>
              <a:cs typeface="Quattrocento Sans"/>
              <a:sym typeface="Quattrocento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18"/>
          <p:cNvSpPr txBox="1"/>
          <p:nvPr>
            <p:ph type="title"/>
          </p:nvPr>
        </p:nvSpPr>
        <p:spPr>
          <a:xfrm>
            <a:off x="834260" y="462455"/>
            <a:ext cx="10515600" cy="8222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D24726"/>
              </a:buClr>
              <a:buSzPts val="3600"/>
              <a:buFont typeface="Quattrocento Sans"/>
              <a:buNone/>
            </a:pPr>
            <a:r>
              <a:rPr b="0" i="0" lang="en-US" sz="3600" u="none" cap="none" strike="noStrike">
                <a:solidFill>
                  <a:srgbClr val="D24726"/>
                </a:solidFill>
                <a:latin typeface="Quattrocento Sans"/>
                <a:ea typeface="Quattrocento Sans"/>
                <a:cs typeface="Quattrocento Sans"/>
                <a:sym typeface="Quattrocento Sans"/>
              </a:rPr>
              <a:t>Objectives</a:t>
            </a:r>
            <a:endParaRPr/>
          </a:p>
        </p:txBody>
      </p:sp>
      <p:sp>
        <p:nvSpPr>
          <p:cNvPr id="124" name="Google Shape;124;p18"/>
          <p:cNvSpPr txBox="1"/>
          <p:nvPr>
            <p:ph idx="1" type="body"/>
          </p:nvPr>
        </p:nvSpPr>
        <p:spPr>
          <a:xfrm>
            <a:off x="838200" y="1625936"/>
            <a:ext cx="10511660" cy="4351338"/>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rgbClr val="595959"/>
              </a:buClr>
              <a:buSzPts val="1800"/>
              <a:buFont typeface="Arial"/>
              <a:buChar char="•"/>
            </a:pPr>
            <a:r>
              <a:rPr b="0" i="0" lang="en-US" sz="1800" u="none" cap="none" strike="noStrike">
                <a:solidFill>
                  <a:srgbClr val="595959"/>
                </a:solidFill>
                <a:latin typeface="Quattrocento Sans"/>
                <a:ea typeface="Quattrocento Sans"/>
                <a:cs typeface="Quattrocento Sans"/>
                <a:sym typeface="Quattrocento Sans"/>
              </a:rPr>
              <a:t>Identify factors that contribute to or influence the desirability of an area for the target population (e.g. trends and shifts in demographics, quality of healthcare, weather, affordability, etc.)</a:t>
            </a:r>
            <a:endParaRPr b="0" i="0" sz="1800" u="none" cap="none" strike="noStrike">
              <a:solidFill>
                <a:srgbClr val="595959"/>
              </a:solidFill>
              <a:latin typeface="Quattrocento Sans"/>
              <a:ea typeface="Quattrocento Sans"/>
              <a:cs typeface="Quattrocento Sans"/>
              <a:sym typeface="Quattrocento Sans"/>
            </a:endParaRPr>
          </a:p>
          <a:p>
            <a:pPr indent="-228600" lvl="0" marL="228600" marR="0" rtl="0" algn="l">
              <a:lnSpc>
                <a:spcPct val="90000"/>
              </a:lnSpc>
              <a:spcBef>
                <a:spcPts val="1000"/>
              </a:spcBef>
              <a:spcAft>
                <a:spcPts val="0"/>
              </a:spcAft>
              <a:buClr>
                <a:srgbClr val="595959"/>
              </a:buClr>
              <a:buSzPts val="1800"/>
              <a:buFont typeface="Arial"/>
              <a:buChar char="•"/>
            </a:pPr>
            <a:r>
              <a:rPr b="0" i="0" lang="en-US" sz="1800" u="none" cap="none" strike="noStrike">
                <a:solidFill>
                  <a:srgbClr val="595959"/>
                </a:solidFill>
                <a:latin typeface="Quattrocento Sans"/>
                <a:ea typeface="Quattrocento Sans"/>
                <a:cs typeface="Quattrocento Sans"/>
                <a:sym typeface="Quattrocento Sans"/>
              </a:rPr>
              <a:t>Categorize all the different geographical regions into 5-10 groups with an easy-to-describe interpretation</a:t>
            </a:r>
            <a:endParaRPr/>
          </a:p>
          <a:p>
            <a:pPr indent="-228600" lvl="0" marL="228600" marR="0" rtl="0" algn="l">
              <a:lnSpc>
                <a:spcPct val="90000"/>
              </a:lnSpc>
              <a:spcBef>
                <a:spcPts val="1000"/>
              </a:spcBef>
              <a:spcAft>
                <a:spcPts val="0"/>
              </a:spcAft>
              <a:buClr>
                <a:srgbClr val="595959"/>
              </a:buClr>
              <a:buSzPts val="1800"/>
              <a:buFont typeface="Arial"/>
              <a:buChar char="•"/>
            </a:pPr>
            <a:r>
              <a:rPr b="0" i="0" lang="en-US" sz="1800" u="none" cap="none" strike="noStrike">
                <a:solidFill>
                  <a:srgbClr val="595959"/>
                </a:solidFill>
                <a:latin typeface="Quattrocento Sans"/>
                <a:ea typeface="Quattrocento Sans"/>
                <a:cs typeface="Quattrocento Sans"/>
                <a:sym typeface="Quattrocento Sans"/>
              </a:rPr>
              <a:t>Assign a “score” that quantifies the desirability or potential for each of these areas</a:t>
            </a:r>
            <a:endParaRPr b="0" i="0" sz="1800" u="none" cap="none" strike="noStrike">
              <a:solidFill>
                <a:srgbClr val="595959"/>
              </a:solidFill>
              <a:latin typeface="Quattrocento Sans"/>
              <a:ea typeface="Quattrocento Sans"/>
              <a:cs typeface="Quattrocento Sans"/>
              <a:sym typeface="Quattrocento Sans"/>
            </a:endParaRPr>
          </a:p>
          <a:p>
            <a:pPr indent="-228600" lvl="0" marL="228600" marR="0" rtl="0" algn="l">
              <a:lnSpc>
                <a:spcPct val="90000"/>
              </a:lnSpc>
              <a:spcBef>
                <a:spcPts val="1000"/>
              </a:spcBef>
              <a:spcAft>
                <a:spcPts val="0"/>
              </a:spcAft>
              <a:buClr>
                <a:srgbClr val="595959"/>
              </a:buClr>
              <a:buSzPts val="1800"/>
              <a:buFont typeface="Arial"/>
              <a:buChar char="•"/>
            </a:pPr>
            <a:r>
              <a:rPr lang="en-US" sz="1800"/>
              <a:t>Identify a few cities that are good candidates for the project</a:t>
            </a:r>
            <a:endParaRPr sz="1800"/>
          </a:p>
          <a:p>
            <a:pPr indent="-114300" lvl="0" marL="228600" marR="0" rtl="0" algn="l">
              <a:lnSpc>
                <a:spcPct val="90000"/>
              </a:lnSpc>
              <a:spcBef>
                <a:spcPts val="1000"/>
              </a:spcBef>
              <a:spcAft>
                <a:spcPts val="0"/>
              </a:spcAft>
              <a:buClr>
                <a:srgbClr val="595959"/>
              </a:buClr>
              <a:buSzPts val="1800"/>
              <a:buFont typeface="Arial"/>
              <a:buNone/>
            </a:pPr>
            <a:r>
              <a:t/>
            </a:r>
            <a:endParaRPr b="0" i="0" sz="1800" u="none" cap="none" strike="noStrike">
              <a:solidFill>
                <a:srgbClr val="595959"/>
              </a:solidFill>
              <a:latin typeface="Quattrocento Sans"/>
              <a:ea typeface="Quattrocento Sans"/>
              <a:cs typeface="Quattrocento Sans"/>
              <a:sym typeface="Quattrocento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19"/>
          <p:cNvSpPr txBox="1"/>
          <p:nvPr>
            <p:ph type="title"/>
          </p:nvPr>
        </p:nvSpPr>
        <p:spPr>
          <a:xfrm>
            <a:off x="834260" y="462455"/>
            <a:ext cx="10515600" cy="8222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D24726"/>
              </a:buClr>
              <a:buSzPts val="3600"/>
              <a:buFont typeface="Quattrocento Sans"/>
              <a:buNone/>
            </a:pPr>
            <a:r>
              <a:rPr b="0" i="0" lang="en-US" sz="3600" u="none" cap="none" strike="noStrike">
                <a:solidFill>
                  <a:srgbClr val="D24726"/>
                </a:solidFill>
                <a:latin typeface="Quattrocento Sans"/>
                <a:ea typeface="Quattrocento Sans"/>
                <a:cs typeface="Quattrocento Sans"/>
                <a:sym typeface="Quattrocento Sans"/>
              </a:rPr>
              <a:t>Data</a:t>
            </a:r>
            <a:endParaRPr/>
          </a:p>
        </p:txBody>
      </p:sp>
      <p:sp>
        <p:nvSpPr>
          <p:cNvPr id="130" name="Google Shape;130;p19"/>
          <p:cNvSpPr txBox="1"/>
          <p:nvPr>
            <p:ph idx="1" type="body"/>
          </p:nvPr>
        </p:nvSpPr>
        <p:spPr>
          <a:xfrm>
            <a:off x="838200" y="1625936"/>
            <a:ext cx="10511660" cy="4351338"/>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rgbClr val="595959"/>
              </a:buClr>
              <a:buSzPts val="1800"/>
              <a:buFont typeface="Arial"/>
              <a:buChar char="•"/>
            </a:pPr>
            <a:r>
              <a:rPr b="1" i="0" lang="en-US" sz="1800" u="none" cap="none" strike="noStrike">
                <a:solidFill>
                  <a:srgbClr val="595959"/>
                </a:solidFill>
                <a:latin typeface="Quattrocento Sans"/>
                <a:ea typeface="Quattrocento Sans"/>
                <a:cs typeface="Quattrocento Sans"/>
                <a:sym typeface="Quattrocento Sans"/>
              </a:rPr>
              <a:t>City </a:t>
            </a:r>
            <a:r>
              <a:rPr b="0" i="0" lang="en-US" sz="1800" u="none" cap="none" strike="noStrike">
                <a:solidFill>
                  <a:srgbClr val="595959"/>
                </a:solidFill>
                <a:latin typeface="Quattrocento Sans"/>
                <a:ea typeface="Quattrocento Sans"/>
                <a:cs typeface="Quattrocento Sans"/>
                <a:sym typeface="Quattrocento Sans"/>
              </a:rPr>
              <a:t>- City Name</a:t>
            </a:r>
            <a:endParaRPr b="1" i="0" sz="1800" u="none" cap="none" strike="noStrike">
              <a:solidFill>
                <a:srgbClr val="595959"/>
              </a:solidFill>
              <a:latin typeface="Quattrocento Sans"/>
              <a:ea typeface="Quattrocento Sans"/>
              <a:cs typeface="Quattrocento Sans"/>
              <a:sym typeface="Quattrocento Sans"/>
            </a:endParaRPr>
          </a:p>
          <a:p>
            <a:pPr indent="-228600" lvl="0" marL="228600" marR="0" rtl="0" algn="l">
              <a:lnSpc>
                <a:spcPct val="90000"/>
              </a:lnSpc>
              <a:spcBef>
                <a:spcPts val="1000"/>
              </a:spcBef>
              <a:spcAft>
                <a:spcPts val="0"/>
              </a:spcAft>
              <a:buClr>
                <a:srgbClr val="595959"/>
              </a:buClr>
              <a:buSzPts val="1800"/>
              <a:buFont typeface="Arial"/>
              <a:buChar char="•"/>
            </a:pPr>
            <a:r>
              <a:rPr b="1" i="0" lang="en-US" sz="1800" u="none" cap="none" strike="noStrike">
                <a:solidFill>
                  <a:srgbClr val="595959"/>
                </a:solidFill>
                <a:latin typeface="Quattrocento Sans"/>
                <a:ea typeface="Quattrocento Sans"/>
                <a:cs typeface="Quattrocento Sans"/>
                <a:sym typeface="Quattrocento Sans"/>
              </a:rPr>
              <a:t>State </a:t>
            </a:r>
            <a:r>
              <a:rPr b="0" i="0" lang="en-US" sz="1800" u="none" cap="none" strike="noStrike">
                <a:solidFill>
                  <a:srgbClr val="595959"/>
                </a:solidFill>
                <a:latin typeface="Quattrocento Sans"/>
                <a:ea typeface="Quattrocento Sans"/>
                <a:cs typeface="Quattrocento Sans"/>
                <a:sym typeface="Quattrocento Sans"/>
              </a:rPr>
              <a:t>- State (2-letter abbreviation)</a:t>
            </a:r>
            <a:endParaRPr b="1" i="0" sz="1800" u="none" cap="none" strike="noStrike">
              <a:solidFill>
                <a:srgbClr val="595959"/>
              </a:solidFill>
              <a:latin typeface="Quattrocento Sans"/>
              <a:ea typeface="Quattrocento Sans"/>
              <a:cs typeface="Quattrocento Sans"/>
              <a:sym typeface="Quattrocento Sans"/>
            </a:endParaRPr>
          </a:p>
          <a:p>
            <a:pPr indent="-228600" lvl="0" marL="228600" marR="0" rtl="0" algn="l">
              <a:lnSpc>
                <a:spcPct val="90000"/>
              </a:lnSpc>
              <a:spcBef>
                <a:spcPts val="1000"/>
              </a:spcBef>
              <a:spcAft>
                <a:spcPts val="0"/>
              </a:spcAft>
              <a:buClr>
                <a:srgbClr val="595959"/>
              </a:buClr>
              <a:buSzPts val="1800"/>
              <a:buFont typeface="Arial"/>
              <a:buChar char="•"/>
            </a:pPr>
            <a:r>
              <a:rPr b="1" i="0" lang="en-US" sz="1800" u="none" cap="none" strike="noStrike">
                <a:solidFill>
                  <a:srgbClr val="595959"/>
                </a:solidFill>
                <a:latin typeface="Quattrocento Sans"/>
                <a:ea typeface="Quattrocento Sans"/>
                <a:cs typeface="Quattrocento Sans"/>
                <a:sym typeface="Quattrocento Sans"/>
              </a:rPr>
              <a:t>Recreation Score </a:t>
            </a:r>
            <a:r>
              <a:rPr b="0" i="0" lang="en-US" sz="1800" u="none" cap="none" strike="noStrike">
                <a:solidFill>
                  <a:srgbClr val="595959"/>
                </a:solidFill>
                <a:latin typeface="Quattrocento Sans"/>
                <a:ea typeface="Quattrocento Sans"/>
                <a:cs typeface="Quattrocento Sans"/>
                <a:sym typeface="Quattrocento Sans"/>
              </a:rPr>
              <a:t>- Overall Rank from </a:t>
            </a:r>
            <a:r>
              <a:rPr b="0" i="0" lang="en-US" sz="1800" u="sng" cap="none" strike="noStrike">
                <a:solidFill>
                  <a:schemeClr val="hlink"/>
                </a:solidFill>
                <a:latin typeface="Quattrocento Sans"/>
                <a:ea typeface="Quattrocento Sans"/>
                <a:cs typeface="Quattrocento Sans"/>
                <a:sym typeface="Quattrocento Sans"/>
                <a:hlinkClick r:id="rId3"/>
              </a:rPr>
              <a:t>Best Cities for Recreation</a:t>
            </a:r>
            <a:endParaRPr b="1" i="0" sz="1800" u="none" cap="none" strike="noStrike">
              <a:solidFill>
                <a:srgbClr val="595959"/>
              </a:solidFill>
              <a:latin typeface="Quattrocento Sans"/>
              <a:ea typeface="Quattrocento Sans"/>
              <a:cs typeface="Quattrocento Sans"/>
              <a:sym typeface="Quattrocento Sans"/>
            </a:endParaRPr>
          </a:p>
          <a:p>
            <a:pPr indent="-228600" lvl="0" marL="228600" marR="0" rtl="0" algn="l">
              <a:lnSpc>
                <a:spcPct val="90000"/>
              </a:lnSpc>
              <a:spcBef>
                <a:spcPts val="1000"/>
              </a:spcBef>
              <a:spcAft>
                <a:spcPts val="0"/>
              </a:spcAft>
              <a:buClr>
                <a:srgbClr val="595959"/>
              </a:buClr>
              <a:buSzPts val="1800"/>
              <a:buFont typeface="Arial"/>
              <a:buChar char="•"/>
            </a:pPr>
            <a:r>
              <a:rPr b="1" i="0" lang="en-US" sz="1800" u="none" cap="none" strike="noStrike">
                <a:solidFill>
                  <a:srgbClr val="595959"/>
                </a:solidFill>
                <a:latin typeface="Quattrocento Sans"/>
                <a:ea typeface="Quattrocento Sans"/>
                <a:cs typeface="Quattrocento Sans"/>
                <a:sym typeface="Quattrocento Sans"/>
              </a:rPr>
              <a:t>Airport Passengers - </a:t>
            </a:r>
            <a:r>
              <a:rPr b="0" i="0" lang="en-US" sz="1800" u="none" cap="none" strike="noStrike">
                <a:solidFill>
                  <a:srgbClr val="595959"/>
                </a:solidFill>
                <a:latin typeface="Quattrocento Sans"/>
                <a:ea typeface="Quattrocento Sans"/>
                <a:cs typeface="Quattrocento Sans"/>
                <a:sym typeface="Quattrocento Sans"/>
              </a:rPr>
              <a:t>Enplanements from </a:t>
            </a:r>
            <a:r>
              <a:rPr b="0" i="0" lang="en-US" sz="1800" u="sng" cap="none" strike="noStrike">
                <a:solidFill>
                  <a:schemeClr val="hlink"/>
                </a:solidFill>
                <a:latin typeface="Quattrocento Sans"/>
                <a:ea typeface="Quattrocento Sans"/>
                <a:cs typeface="Quattrocento Sans"/>
                <a:sym typeface="Quattrocento Sans"/>
                <a:hlinkClick r:id="rId4"/>
              </a:rPr>
              <a:t>List of Airports</a:t>
            </a:r>
            <a:endParaRPr b="1" i="0" sz="1800" u="none" cap="none" strike="noStrike">
              <a:solidFill>
                <a:srgbClr val="595959"/>
              </a:solidFill>
              <a:latin typeface="Quattrocento Sans"/>
              <a:ea typeface="Quattrocento Sans"/>
              <a:cs typeface="Quattrocento Sans"/>
              <a:sym typeface="Quattrocento Sans"/>
            </a:endParaRPr>
          </a:p>
          <a:p>
            <a:pPr indent="-228600" lvl="0" marL="228600" marR="0" rtl="0" algn="l">
              <a:lnSpc>
                <a:spcPct val="90000"/>
              </a:lnSpc>
              <a:spcBef>
                <a:spcPts val="1000"/>
              </a:spcBef>
              <a:spcAft>
                <a:spcPts val="0"/>
              </a:spcAft>
              <a:buClr>
                <a:srgbClr val="595959"/>
              </a:buClr>
              <a:buSzPts val="1800"/>
              <a:buFont typeface="Arial"/>
              <a:buChar char="•"/>
            </a:pPr>
            <a:r>
              <a:rPr b="1" i="0" lang="en-US" sz="1800" u="none" cap="none" strike="noStrike">
                <a:solidFill>
                  <a:srgbClr val="595959"/>
                </a:solidFill>
                <a:latin typeface="Quattrocento Sans"/>
                <a:ea typeface="Quattrocento Sans"/>
                <a:cs typeface="Quattrocento Sans"/>
                <a:sym typeface="Quattrocento Sans"/>
              </a:rPr>
              <a:t>Cost of Living </a:t>
            </a:r>
            <a:r>
              <a:rPr b="0" i="0" lang="en-US" sz="1800" u="none" cap="none" strike="noStrike">
                <a:solidFill>
                  <a:srgbClr val="595959"/>
                </a:solidFill>
                <a:latin typeface="Quattrocento Sans"/>
                <a:ea typeface="Quattrocento Sans"/>
                <a:cs typeface="Quattrocento Sans"/>
                <a:sym typeface="Quattrocento Sans"/>
              </a:rPr>
              <a:t>- Cost of Living Plus Rent Index from </a:t>
            </a:r>
            <a:r>
              <a:rPr b="0" i="0" lang="en-US" sz="1800" u="sng" cap="none" strike="noStrike">
                <a:solidFill>
                  <a:schemeClr val="hlink"/>
                </a:solidFill>
                <a:latin typeface="Quattrocento Sans"/>
                <a:ea typeface="Quattrocento Sans"/>
                <a:cs typeface="Quattrocento Sans"/>
                <a:sym typeface="Quattrocento Sans"/>
                <a:hlinkClick r:id="rId5"/>
              </a:rPr>
              <a:t>Cost of Living</a:t>
            </a:r>
            <a:endParaRPr b="1" i="0" sz="1800" u="none" cap="none" strike="noStrike">
              <a:solidFill>
                <a:srgbClr val="595959"/>
              </a:solidFill>
              <a:latin typeface="Quattrocento Sans"/>
              <a:ea typeface="Quattrocento Sans"/>
              <a:cs typeface="Quattrocento Sans"/>
              <a:sym typeface="Quattrocento Sans"/>
            </a:endParaRPr>
          </a:p>
          <a:p>
            <a:pPr indent="-228600" lvl="0" marL="228600" marR="0" rtl="0" algn="l">
              <a:lnSpc>
                <a:spcPct val="90000"/>
              </a:lnSpc>
              <a:spcBef>
                <a:spcPts val="1000"/>
              </a:spcBef>
              <a:spcAft>
                <a:spcPts val="0"/>
              </a:spcAft>
              <a:buClr>
                <a:srgbClr val="595959"/>
              </a:buClr>
              <a:buSzPts val="1800"/>
              <a:buFont typeface="Arial"/>
              <a:buChar char="•"/>
            </a:pPr>
            <a:r>
              <a:rPr b="1" i="0" lang="en-US" sz="1800" u="none" cap="none" strike="noStrike">
                <a:solidFill>
                  <a:srgbClr val="595959"/>
                </a:solidFill>
                <a:latin typeface="Quattrocento Sans"/>
                <a:ea typeface="Quattrocento Sans"/>
                <a:cs typeface="Quattrocento Sans"/>
                <a:sym typeface="Quattrocento Sans"/>
              </a:rPr>
              <a:t>Weather Rank </a:t>
            </a:r>
            <a:r>
              <a:rPr b="0" i="0" lang="en-US" sz="1800" u="none" cap="none" strike="noStrike">
                <a:solidFill>
                  <a:srgbClr val="595959"/>
                </a:solidFill>
                <a:latin typeface="Quattrocento Sans"/>
                <a:ea typeface="Quattrocento Sans"/>
                <a:cs typeface="Quattrocento Sans"/>
                <a:sym typeface="Quattrocento Sans"/>
              </a:rPr>
              <a:t>- Weather Rank from </a:t>
            </a:r>
            <a:r>
              <a:rPr b="0" i="0" lang="en-US" sz="1800" u="sng" cap="none" strike="noStrike">
                <a:solidFill>
                  <a:schemeClr val="hlink"/>
                </a:solidFill>
                <a:latin typeface="Quattrocento Sans"/>
                <a:ea typeface="Quattrocento Sans"/>
                <a:cs typeface="Quattrocento Sans"/>
                <a:sym typeface="Quattrocento Sans"/>
                <a:hlinkClick r:id="rId6"/>
              </a:rPr>
              <a:t>Best Cities for Recreation</a:t>
            </a:r>
            <a:endParaRPr b="1" i="0" sz="1800" u="none" cap="none" strike="noStrike">
              <a:solidFill>
                <a:srgbClr val="595959"/>
              </a:solidFill>
              <a:latin typeface="Quattrocento Sans"/>
              <a:ea typeface="Quattrocento Sans"/>
              <a:cs typeface="Quattrocento Sans"/>
              <a:sym typeface="Quattrocento Sans"/>
            </a:endParaRPr>
          </a:p>
          <a:p>
            <a:pPr indent="-228600" lvl="0" marL="228600" marR="0" rtl="0" algn="l">
              <a:lnSpc>
                <a:spcPct val="90000"/>
              </a:lnSpc>
              <a:spcBef>
                <a:spcPts val="1000"/>
              </a:spcBef>
              <a:spcAft>
                <a:spcPts val="0"/>
              </a:spcAft>
              <a:buClr>
                <a:srgbClr val="595959"/>
              </a:buClr>
              <a:buSzPts val="1800"/>
              <a:buFont typeface="Arial"/>
              <a:buChar char="•"/>
            </a:pPr>
            <a:r>
              <a:rPr b="1" i="0" lang="en-US" sz="1800" u="none" cap="none" strike="noStrike">
                <a:solidFill>
                  <a:srgbClr val="595959"/>
                </a:solidFill>
                <a:latin typeface="Quattrocento Sans"/>
                <a:ea typeface="Quattrocento Sans"/>
                <a:cs typeface="Quattrocento Sans"/>
                <a:sym typeface="Quattrocento Sans"/>
              </a:rPr>
              <a:t>State Health Rank </a:t>
            </a:r>
            <a:r>
              <a:rPr b="0" i="0" lang="en-US" sz="1800" u="none" cap="none" strike="noStrike">
                <a:solidFill>
                  <a:srgbClr val="595959"/>
                </a:solidFill>
                <a:latin typeface="Quattrocento Sans"/>
                <a:ea typeface="Quattrocento Sans"/>
                <a:cs typeface="Quattrocento Sans"/>
                <a:sym typeface="Quattrocento Sans"/>
              </a:rPr>
              <a:t>- Overall Rank from </a:t>
            </a:r>
            <a:r>
              <a:rPr b="0" i="0" lang="en-US" sz="1800" u="sng" cap="none" strike="noStrike">
                <a:solidFill>
                  <a:schemeClr val="hlink"/>
                </a:solidFill>
                <a:latin typeface="Quattrocento Sans"/>
                <a:ea typeface="Quattrocento Sans"/>
                <a:cs typeface="Quattrocento Sans"/>
                <a:sym typeface="Quattrocento Sans"/>
                <a:hlinkClick r:id="rId7"/>
              </a:rPr>
              <a:t>Health Rank by State</a:t>
            </a:r>
            <a:endParaRPr b="0" i="0" sz="1800" u="none" cap="none" strike="noStrike">
              <a:solidFill>
                <a:srgbClr val="595959"/>
              </a:solidFill>
              <a:latin typeface="Quattrocento Sans"/>
              <a:ea typeface="Quattrocento Sans"/>
              <a:cs typeface="Quattrocento Sans"/>
              <a:sym typeface="Quattrocento Sans"/>
            </a:endParaRPr>
          </a:p>
          <a:p>
            <a:pPr indent="-114300" lvl="0" marL="228600" marR="0" rtl="0" algn="l">
              <a:lnSpc>
                <a:spcPct val="90000"/>
              </a:lnSpc>
              <a:spcBef>
                <a:spcPts val="1000"/>
              </a:spcBef>
              <a:spcAft>
                <a:spcPts val="0"/>
              </a:spcAft>
              <a:buClr>
                <a:srgbClr val="595959"/>
              </a:buClr>
              <a:buSzPts val="1800"/>
              <a:buFont typeface="Arial"/>
              <a:buNone/>
            </a:pPr>
            <a:r>
              <a:t/>
            </a:r>
            <a:endParaRPr b="0" i="0" sz="1800" u="none" cap="none" strike="noStrike">
              <a:solidFill>
                <a:srgbClr val="595959"/>
              </a:solidFill>
              <a:latin typeface="Quattrocento Sans"/>
              <a:ea typeface="Quattrocento Sans"/>
              <a:cs typeface="Quattrocento Sans"/>
              <a:sym typeface="Quattrocento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0"/>
          <p:cNvSpPr txBox="1"/>
          <p:nvPr>
            <p:ph type="title"/>
          </p:nvPr>
        </p:nvSpPr>
        <p:spPr>
          <a:xfrm>
            <a:off x="834260" y="462455"/>
            <a:ext cx="10515600" cy="8222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D24726"/>
              </a:buClr>
              <a:buSzPts val="3600"/>
              <a:buFont typeface="Quattrocento Sans"/>
              <a:buNone/>
            </a:pPr>
            <a:r>
              <a:rPr b="0" i="0" lang="en-US" sz="3600" u="none" cap="none" strike="noStrike">
                <a:solidFill>
                  <a:srgbClr val="D24726"/>
                </a:solidFill>
                <a:latin typeface="Quattrocento Sans"/>
                <a:ea typeface="Quattrocento Sans"/>
                <a:cs typeface="Quattrocento Sans"/>
                <a:sym typeface="Quattrocento Sans"/>
              </a:rPr>
              <a:t>Analysis</a:t>
            </a:r>
            <a:endParaRPr/>
          </a:p>
        </p:txBody>
      </p:sp>
      <p:sp>
        <p:nvSpPr>
          <p:cNvPr id="136" name="Google Shape;136;p20"/>
          <p:cNvSpPr txBox="1"/>
          <p:nvPr>
            <p:ph idx="1" type="body"/>
          </p:nvPr>
        </p:nvSpPr>
        <p:spPr>
          <a:xfrm>
            <a:off x="838200" y="1625936"/>
            <a:ext cx="10511660" cy="4351338"/>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rgbClr val="595959"/>
              </a:buClr>
              <a:buSzPts val="2400"/>
              <a:buFont typeface="Arial"/>
              <a:buChar char="•"/>
            </a:pPr>
            <a:r>
              <a:rPr b="1" i="0" lang="en-US" sz="2400" u="none" cap="none" strike="noStrike">
                <a:solidFill>
                  <a:srgbClr val="595959"/>
                </a:solidFill>
                <a:latin typeface="Quattrocento Sans"/>
                <a:ea typeface="Quattrocento Sans"/>
                <a:cs typeface="Quattrocento Sans"/>
                <a:sym typeface="Quattrocento Sans"/>
              </a:rPr>
              <a:t>Simple Composite Score</a:t>
            </a:r>
            <a:endParaRPr/>
          </a:p>
          <a:p>
            <a:pPr indent="-228600" lvl="1" marL="685800" marR="0" rtl="0" algn="l">
              <a:lnSpc>
                <a:spcPct val="90000"/>
              </a:lnSpc>
              <a:spcBef>
                <a:spcPts val="500"/>
              </a:spcBef>
              <a:spcAft>
                <a:spcPts val="0"/>
              </a:spcAft>
              <a:buClr>
                <a:srgbClr val="595959"/>
              </a:buClr>
              <a:buSzPts val="2000"/>
              <a:buFont typeface="Arial"/>
              <a:buChar char="•"/>
            </a:pPr>
            <a:r>
              <a:rPr lang="en-US" sz="2000"/>
              <a:t>C</a:t>
            </a:r>
            <a:r>
              <a:rPr b="0" i="0" lang="en-US" sz="2000" u="none" cap="none" strike="noStrike">
                <a:solidFill>
                  <a:srgbClr val="595959"/>
                </a:solidFill>
                <a:latin typeface="Quattrocento Sans"/>
                <a:ea typeface="Quattrocento Sans"/>
                <a:cs typeface="Quattrocento Sans"/>
                <a:sym typeface="Quattrocento Sans"/>
              </a:rPr>
              <a:t>ome up with one or two composite scores that </a:t>
            </a:r>
            <a:r>
              <a:rPr lang="en-US" sz="2000"/>
              <a:t>can be used </a:t>
            </a:r>
            <a:r>
              <a:rPr b="0" i="0" lang="en-US" sz="2000" u="none" cap="none" strike="noStrike">
                <a:solidFill>
                  <a:srgbClr val="595959"/>
                </a:solidFill>
                <a:latin typeface="Quattrocento Sans"/>
                <a:ea typeface="Quattrocento Sans"/>
                <a:cs typeface="Quattrocento Sans"/>
                <a:sym typeface="Quattrocento Sans"/>
              </a:rPr>
              <a:t>for</a:t>
            </a:r>
            <a:r>
              <a:rPr lang="en-US" sz="2000"/>
              <a:t> city selection</a:t>
            </a:r>
            <a:endParaRPr/>
          </a:p>
          <a:p>
            <a:pPr indent="-203200" lvl="0" marL="228600" rtl="0" algn="l">
              <a:spcBef>
                <a:spcPts val="1000"/>
              </a:spcBef>
              <a:spcAft>
                <a:spcPts val="0"/>
              </a:spcAft>
              <a:buClr>
                <a:srgbClr val="595959"/>
              </a:buClr>
              <a:buSzPts val="2000"/>
              <a:buFont typeface="Arial"/>
              <a:buChar char="•"/>
            </a:pPr>
            <a:r>
              <a:rPr b="1" lang="en-US" sz="2400"/>
              <a:t>Rank-filtered selection</a:t>
            </a:r>
            <a:endParaRPr b="1" sz="2400"/>
          </a:p>
          <a:p>
            <a:pPr indent="-228600" lvl="1" marL="685800" rtl="0" algn="l">
              <a:spcBef>
                <a:spcPts val="500"/>
              </a:spcBef>
              <a:spcAft>
                <a:spcPts val="0"/>
              </a:spcAft>
              <a:buClr>
                <a:srgbClr val="595959"/>
              </a:buClr>
              <a:buSzPts val="2000"/>
              <a:buFont typeface="Arial"/>
              <a:buChar char="•"/>
            </a:pPr>
            <a:r>
              <a:rPr lang="en-US" sz="2000"/>
              <a:t>Perform manual filtering on all dimensions based on expertise</a:t>
            </a:r>
            <a:endParaRPr sz="2000"/>
          </a:p>
          <a:p>
            <a:pPr indent="-228600" lvl="1" marL="685800" rtl="0" algn="l">
              <a:spcBef>
                <a:spcPts val="500"/>
              </a:spcBef>
              <a:spcAft>
                <a:spcPts val="0"/>
              </a:spcAft>
              <a:buClr>
                <a:srgbClr val="595959"/>
              </a:buClr>
              <a:buSzPts val="2000"/>
              <a:buFont typeface="Arial"/>
              <a:buChar char="•"/>
            </a:pPr>
            <a:r>
              <a:rPr lang="en-US" sz="2000"/>
              <a:t>Filters remove cities that have low ranks, leaving cities that have acceptable ranks</a:t>
            </a:r>
            <a:endParaRPr sz="2000"/>
          </a:p>
          <a:p>
            <a:pPr indent="-228600" lvl="0" marL="228600" rtl="0" algn="l">
              <a:spcBef>
                <a:spcPts val="1000"/>
              </a:spcBef>
              <a:spcAft>
                <a:spcPts val="0"/>
              </a:spcAft>
              <a:buClr>
                <a:srgbClr val="595959"/>
              </a:buClr>
              <a:buSzPts val="2400"/>
              <a:buFont typeface="Arial"/>
              <a:buChar char="•"/>
            </a:pPr>
            <a:r>
              <a:rPr b="1" lang="en-US" sz="2400"/>
              <a:t>Cluster definition</a:t>
            </a:r>
            <a:endParaRPr sz="1400"/>
          </a:p>
          <a:p>
            <a:pPr indent="-228600" lvl="1" marL="685800" rtl="0" algn="l">
              <a:spcBef>
                <a:spcPts val="500"/>
              </a:spcBef>
              <a:spcAft>
                <a:spcPts val="0"/>
              </a:spcAft>
              <a:buClr>
                <a:srgbClr val="595959"/>
              </a:buClr>
              <a:buSzPts val="2000"/>
              <a:buFont typeface="Arial"/>
              <a:buChar char="•"/>
            </a:pPr>
            <a:r>
              <a:rPr lang="en-US" sz="2000"/>
              <a:t>Use cluster analysis to identify 4-5 clusters of cities based on our selected dimensions</a:t>
            </a:r>
            <a:endParaRPr/>
          </a:p>
          <a:p>
            <a:pPr indent="-228600" lvl="1" marL="685800" rtl="0" algn="l">
              <a:spcBef>
                <a:spcPts val="500"/>
              </a:spcBef>
              <a:spcAft>
                <a:spcPts val="0"/>
              </a:spcAft>
              <a:buClr>
                <a:srgbClr val="595959"/>
              </a:buClr>
              <a:buSzPts val="2000"/>
              <a:buFont typeface="Arial"/>
              <a:buChar char="•"/>
            </a:pPr>
            <a:r>
              <a:rPr lang="en-US" sz="2000"/>
              <a:t>Identify common themes</a:t>
            </a:r>
            <a:endParaRPr sz="2000"/>
          </a:p>
          <a:p>
            <a:pPr indent="0" lvl="0" marL="685800" rtl="0" algn="l">
              <a:spcBef>
                <a:spcPts val="1000"/>
              </a:spcBef>
              <a:spcAft>
                <a:spcPts val="0"/>
              </a:spcAft>
              <a:buNone/>
            </a:pPr>
            <a:r>
              <a:t/>
            </a:r>
            <a:endParaRPr sz="2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1"/>
          <p:cNvSpPr txBox="1"/>
          <p:nvPr>
            <p:ph type="title"/>
          </p:nvPr>
        </p:nvSpPr>
        <p:spPr>
          <a:xfrm>
            <a:off x="834260" y="462455"/>
            <a:ext cx="10515600" cy="8223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Simple Composite Score</a:t>
            </a:r>
            <a:endParaRPr/>
          </a:p>
        </p:txBody>
      </p:sp>
      <p:sp>
        <p:nvSpPr>
          <p:cNvPr id="143" name="Google Shape;143;p21"/>
          <p:cNvSpPr txBox="1"/>
          <p:nvPr>
            <p:ph idx="1" type="body"/>
          </p:nvPr>
        </p:nvSpPr>
        <p:spPr>
          <a:xfrm>
            <a:off x="838200" y="1625936"/>
            <a:ext cx="10515600" cy="4351200"/>
          </a:xfrm>
          <a:prstGeom prst="rect">
            <a:avLst/>
          </a:prstGeom>
        </p:spPr>
        <p:txBody>
          <a:bodyPr anchorCtr="0" anchor="t" bIns="45700" lIns="91425" spcFirstLastPara="1" rIns="91425" wrap="square" tIns="45700">
            <a:noAutofit/>
          </a:bodyPr>
          <a:lstStyle/>
          <a:p>
            <a:pPr indent="-355600" lvl="0" marL="457200" rtl="0" algn="l">
              <a:spcBef>
                <a:spcPts val="1000"/>
              </a:spcBef>
              <a:spcAft>
                <a:spcPts val="0"/>
              </a:spcAft>
              <a:buSzPts val="2000"/>
              <a:buChar char="•"/>
            </a:pPr>
            <a:r>
              <a:rPr lang="en-US" sz="2000"/>
              <a:t>The variables were all put on the same scale going from 1 to 56, with the higher the values being a positive </a:t>
            </a:r>
            <a:r>
              <a:rPr lang="en-US" sz="2000"/>
              <a:t>interpretation</a:t>
            </a:r>
            <a:r>
              <a:rPr lang="en-US" sz="2000"/>
              <a:t> of the </a:t>
            </a:r>
            <a:r>
              <a:rPr lang="en-US" sz="2000"/>
              <a:t>variable. These are named Score or Rank.</a:t>
            </a:r>
            <a:endParaRPr sz="2000"/>
          </a:p>
          <a:p>
            <a:pPr indent="-355600" lvl="0" marL="457200" rtl="0" algn="l">
              <a:spcBef>
                <a:spcPts val="0"/>
              </a:spcBef>
              <a:spcAft>
                <a:spcPts val="0"/>
              </a:spcAft>
              <a:buSzPts val="2000"/>
              <a:buChar char="•"/>
            </a:pPr>
            <a:r>
              <a:rPr lang="en-US" sz="2000"/>
              <a:t>Took the Recreation Score, Cost of Living Score, Weather Rank, and the Health Care Rank to come up a with a weighted average, which can be used as a desirability score that summarizes information from our variables.</a:t>
            </a:r>
            <a:endParaRPr sz="2000"/>
          </a:p>
          <a:p>
            <a:pPr indent="0" lvl="0" marL="457200" rtl="0" algn="l">
              <a:spcBef>
                <a:spcPts val="1000"/>
              </a:spcBef>
              <a:spcAft>
                <a:spcPts val="0"/>
              </a:spcAft>
              <a:buNone/>
            </a:pPr>
            <a:r>
              <a:t/>
            </a:r>
            <a:endParaRPr sz="2000"/>
          </a:p>
          <a:p>
            <a:pPr indent="-355600" lvl="5" marL="2743200" rtl="0" algn="l">
              <a:spcBef>
                <a:spcPts val="500"/>
              </a:spcBef>
              <a:spcAft>
                <a:spcPts val="0"/>
              </a:spcAft>
              <a:buSzPts val="2000"/>
              <a:buChar char="•"/>
            </a:pPr>
            <a:r>
              <a:rPr lang="en-US" sz="2000"/>
              <a:t>Health Care Rank 50% Weight</a:t>
            </a:r>
            <a:endParaRPr sz="2000"/>
          </a:p>
          <a:p>
            <a:pPr indent="-355600" lvl="5" marL="2743200" rtl="0" algn="l">
              <a:spcBef>
                <a:spcPts val="0"/>
              </a:spcBef>
              <a:spcAft>
                <a:spcPts val="0"/>
              </a:spcAft>
              <a:buSzPts val="2000"/>
              <a:buChar char="•"/>
            </a:pPr>
            <a:r>
              <a:rPr lang="en-US" sz="2000"/>
              <a:t>Recreation Score 28% Weight</a:t>
            </a:r>
            <a:endParaRPr sz="2000"/>
          </a:p>
          <a:p>
            <a:pPr indent="-355600" lvl="5" marL="2743200" rtl="0" algn="l">
              <a:spcBef>
                <a:spcPts val="0"/>
              </a:spcBef>
              <a:spcAft>
                <a:spcPts val="0"/>
              </a:spcAft>
              <a:buSzPts val="2000"/>
              <a:buChar char="•"/>
            </a:pPr>
            <a:r>
              <a:rPr lang="en-US" sz="2000"/>
              <a:t>Weather Rank 20% Weight</a:t>
            </a:r>
            <a:endParaRPr sz="2000"/>
          </a:p>
          <a:p>
            <a:pPr indent="-355600" lvl="5" marL="2743200" rtl="0" algn="l">
              <a:spcBef>
                <a:spcPts val="0"/>
              </a:spcBef>
              <a:spcAft>
                <a:spcPts val="0"/>
              </a:spcAft>
              <a:buSzPts val="2000"/>
              <a:buChar char="•"/>
            </a:pPr>
            <a:r>
              <a:rPr lang="en-US" sz="2000"/>
              <a:t>Cost of Living Score  2% Weight</a:t>
            </a:r>
            <a:endParaRPr sz="2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2"/>
          <p:cNvSpPr txBox="1"/>
          <p:nvPr>
            <p:ph type="title"/>
          </p:nvPr>
        </p:nvSpPr>
        <p:spPr>
          <a:xfrm>
            <a:off x="834260" y="462455"/>
            <a:ext cx="10515600" cy="8223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Simple Composite Score Results</a:t>
            </a:r>
            <a:endParaRPr/>
          </a:p>
        </p:txBody>
      </p:sp>
      <p:sp>
        <p:nvSpPr>
          <p:cNvPr id="150" name="Google Shape;150;p22"/>
          <p:cNvSpPr txBox="1"/>
          <p:nvPr>
            <p:ph idx="1" type="body"/>
          </p:nvPr>
        </p:nvSpPr>
        <p:spPr>
          <a:xfrm>
            <a:off x="838200" y="1625936"/>
            <a:ext cx="105156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p:txBody>
      </p:sp>
      <p:pic>
        <p:nvPicPr>
          <p:cNvPr id="151" name="Google Shape;151;p22"/>
          <p:cNvPicPr preferRelativeResize="0"/>
          <p:nvPr/>
        </p:nvPicPr>
        <p:blipFill>
          <a:blip r:embed="rId3">
            <a:alphaModFix/>
          </a:blip>
          <a:stretch>
            <a:fillRect/>
          </a:stretch>
        </p:blipFill>
        <p:spPr>
          <a:xfrm>
            <a:off x="838200" y="1625925"/>
            <a:ext cx="10578649" cy="435398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23"/>
          <p:cNvSpPr txBox="1"/>
          <p:nvPr>
            <p:ph type="title"/>
          </p:nvPr>
        </p:nvSpPr>
        <p:spPr>
          <a:xfrm>
            <a:off x="834260" y="462455"/>
            <a:ext cx="10515600" cy="8223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D24726"/>
              </a:buClr>
              <a:buSzPts val="3600"/>
              <a:buFont typeface="Quattrocento Sans"/>
              <a:buNone/>
            </a:pPr>
            <a:r>
              <a:rPr lang="en-US"/>
              <a:t>Rank-Filtered Results</a:t>
            </a:r>
            <a:endParaRPr/>
          </a:p>
        </p:txBody>
      </p:sp>
      <p:sp>
        <p:nvSpPr>
          <p:cNvPr id="157" name="Google Shape;157;p23"/>
          <p:cNvSpPr txBox="1"/>
          <p:nvPr>
            <p:ph idx="1" type="body"/>
          </p:nvPr>
        </p:nvSpPr>
        <p:spPr>
          <a:xfrm>
            <a:off x="836200" y="1450700"/>
            <a:ext cx="10511700" cy="822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sz="2000"/>
              <a:t>Cities that are in the top 25 in all three of the following: </a:t>
            </a:r>
            <a:endParaRPr sz="2000"/>
          </a:p>
          <a:p>
            <a:pPr indent="-355600" lvl="0" marL="457200" marR="0" rtl="0" algn="l">
              <a:lnSpc>
                <a:spcPct val="100000"/>
              </a:lnSpc>
              <a:spcBef>
                <a:spcPts val="0"/>
              </a:spcBef>
              <a:spcAft>
                <a:spcPts val="0"/>
              </a:spcAft>
              <a:buSzPts val="2000"/>
              <a:buChar char="•"/>
            </a:pPr>
            <a:r>
              <a:rPr lang="en-US" sz="2000"/>
              <a:t>Recreation, Weather, Health</a:t>
            </a:r>
            <a:endParaRPr sz="2000"/>
          </a:p>
          <a:p>
            <a:pPr indent="0" lvl="0" marL="0" rtl="0" algn="l">
              <a:spcBef>
                <a:spcPts val="1000"/>
              </a:spcBef>
              <a:spcAft>
                <a:spcPts val="0"/>
              </a:spcAft>
              <a:buNone/>
            </a:pPr>
            <a:r>
              <a:t/>
            </a:r>
            <a:endParaRPr sz="2000"/>
          </a:p>
        </p:txBody>
      </p:sp>
      <p:sp>
        <p:nvSpPr>
          <p:cNvPr id="158" name="Google Shape;158;p23"/>
          <p:cNvSpPr txBox="1"/>
          <p:nvPr>
            <p:ph idx="1" type="body"/>
          </p:nvPr>
        </p:nvSpPr>
        <p:spPr>
          <a:xfrm>
            <a:off x="532350" y="4449575"/>
            <a:ext cx="11127300" cy="1346100"/>
          </a:xfrm>
          <a:prstGeom prst="rect">
            <a:avLst/>
          </a:prstGeom>
          <a:noFill/>
          <a:ln>
            <a:noFill/>
          </a:ln>
        </p:spPr>
        <p:txBody>
          <a:bodyPr anchorCtr="0" anchor="t" bIns="45700" lIns="91425" spcFirstLastPara="1" rIns="91425" wrap="square" tIns="45700">
            <a:noAutofit/>
          </a:bodyPr>
          <a:lstStyle/>
          <a:p>
            <a:pPr indent="-342900" lvl="0" marL="457200" marR="0" rtl="0" algn="l">
              <a:lnSpc>
                <a:spcPct val="90000"/>
              </a:lnSpc>
              <a:spcBef>
                <a:spcPts val="1000"/>
              </a:spcBef>
              <a:spcAft>
                <a:spcPts val="0"/>
              </a:spcAft>
              <a:buSzPts val="1800"/>
              <a:buChar char="•"/>
            </a:pPr>
            <a:r>
              <a:rPr lang="en-US" sz="1800"/>
              <a:t>Cities are filtered by Recreation &gt; 20, Weather &gt; 20, State Health Rank &gt; 20</a:t>
            </a:r>
            <a:endParaRPr sz="1800"/>
          </a:p>
          <a:p>
            <a:pPr indent="-342900" lvl="1" marL="914400" marR="0" rtl="0" algn="l">
              <a:lnSpc>
                <a:spcPct val="90000"/>
              </a:lnSpc>
              <a:spcBef>
                <a:spcPts val="0"/>
              </a:spcBef>
              <a:spcAft>
                <a:spcPts val="0"/>
              </a:spcAft>
              <a:buSzPts val="1800"/>
              <a:buChar char="•"/>
            </a:pPr>
            <a:r>
              <a:rPr lang="en-US" sz="1800"/>
              <a:t>Filters can be adjusted to allow lower scores and/or require higher scores in any dimension</a:t>
            </a:r>
            <a:endParaRPr sz="1800"/>
          </a:p>
          <a:p>
            <a:pPr indent="-342900" lvl="0" marL="457200" rtl="0" algn="l">
              <a:spcBef>
                <a:spcPts val="0"/>
              </a:spcBef>
              <a:spcAft>
                <a:spcPts val="0"/>
              </a:spcAft>
              <a:buSzPts val="1800"/>
              <a:buChar char="•"/>
            </a:pPr>
            <a:r>
              <a:rPr lang="en-US" sz="1800"/>
              <a:t>Cities are sorted by Recreation Score (best to worst)</a:t>
            </a:r>
            <a:endParaRPr sz="1800"/>
          </a:p>
          <a:p>
            <a:pPr indent="-342900" lvl="1" marL="914400" rtl="0" algn="l">
              <a:spcBef>
                <a:spcPts val="0"/>
              </a:spcBef>
              <a:spcAft>
                <a:spcPts val="0"/>
              </a:spcAft>
              <a:buSzPts val="1800"/>
              <a:buChar char="•"/>
            </a:pPr>
            <a:r>
              <a:rPr lang="en-US" sz="1800"/>
              <a:t>Sort can be modified to favor any of the other dimensions</a:t>
            </a:r>
            <a:endParaRPr sz="1800"/>
          </a:p>
          <a:p>
            <a:pPr indent="0" lvl="0" marL="0" rtl="0" algn="l">
              <a:spcBef>
                <a:spcPts val="1000"/>
              </a:spcBef>
              <a:spcAft>
                <a:spcPts val="0"/>
              </a:spcAft>
              <a:buNone/>
            </a:pPr>
            <a:r>
              <a:t/>
            </a:r>
            <a:endParaRPr sz="2000"/>
          </a:p>
        </p:txBody>
      </p:sp>
      <p:pic>
        <p:nvPicPr>
          <p:cNvPr id="159" name="Google Shape;159;p23"/>
          <p:cNvPicPr preferRelativeResize="0"/>
          <p:nvPr/>
        </p:nvPicPr>
        <p:blipFill>
          <a:blip r:embed="rId3">
            <a:alphaModFix/>
          </a:blip>
          <a:stretch>
            <a:fillRect/>
          </a:stretch>
        </p:blipFill>
        <p:spPr>
          <a:xfrm>
            <a:off x="840150" y="2198700"/>
            <a:ext cx="10511699" cy="199809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QuickStarter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