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95AFC7-4366-44BE-8744-D626C04BEBC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C03628-E019-497A-9075-8677BF27B1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64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AFC7-4366-44BE-8744-D626C04BEBC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3628-E019-497A-9075-8677BF2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6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AFC7-4366-44BE-8744-D626C04BEBC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3628-E019-497A-9075-8677BF27B1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087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AFC7-4366-44BE-8744-D626C04BEBC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3628-E019-497A-9075-8677BF27B1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85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AFC7-4366-44BE-8744-D626C04BEBC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3628-E019-497A-9075-8677BF2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6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AFC7-4366-44BE-8744-D626C04BEBC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3628-E019-497A-9075-8677BF27B1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904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AFC7-4366-44BE-8744-D626C04BEBC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3628-E019-497A-9075-8677BF27B1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888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AFC7-4366-44BE-8744-D626C04BEBC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3628-E019-497A-9075-8677BF27B1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720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AFC7-4366-44BE-8744-D626C04BEBC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3628-E019-497A-9075-8677BF27B1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08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AFC7-4366-44BE-8744-D626C04BEBC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3628-E019-497A-9075-8677BF2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4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AFC7-4366-44BE-8744-D626C04BEBC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3628-E019-497A-9075-8677BF27B1A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9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AFC7-4366-44BE-8744-D626C04BEBC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3628-E019-497A-9075-8677BF2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8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AFC7-4366-44BE-8744-D626C04BEBC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3628-E019-497A-9075-8677BF27B1A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67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AFC7-4366-44BE-8744-D626C04BEBC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3628-E019-497A-9075-8677BF27B1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78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AFC7-4366-44BE-8744-D626C04BEBC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3628-E019-497A-9075-8677BF2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9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AFC7-4366-44BE-8744-D626C04BEBC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3628-E019-497A-9075-8677BF27B1A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AFC7-4366-44BE-8744-D626C04BEBC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3628-E019-497A-9075-8677BF2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5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95AFC7-4366-44BE-8744-D626C04BEBC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C03628-E019-497A-9075-8677BF2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AF41-8E74-4C87-BCE0-0BB99AB00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Linear Regression Model for Oxygen Uptake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50BCD-AB42-407C-900F-E70B6C60DB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Saritha </a:t>
            </a:r>
            <a:r>
              <a:rPr lang="en-US" dirty="0" err="1"/>
              <a:t>Thampan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245C20-0CFD-493E-AC08-E06D121EB245}"/>
              </a:ext>
            </a:extLst>
          </p:cNvPr>
          <p:cNvSpPr txBox="1"/>
          <p:nvPr/>
        </p:nvSpPr>
        <p:spPr>
          <a:xfrm>
            <a:off x="411018" y="615889"/>
            <a:ext cx="1136996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/>
              <a:t>Prediction for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8250C6-E61D-41D1-944F-E9A3F5013462}"/>
              </a:ext>
            </a:extLst>
          </p:cNvPr>
          <p:cNvSpPr txBox="1"/>
          <p:nvPr/>
        </p:nvSpPr>
        <p:spPr>
          <a:xfrm>
            <a:off x="1177637" y="1052945"/>
            <a:ext cx="11430000" cy="403187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6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Prediction</a:t>
            </a:r>
          </a:p>
          <a:p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    Fit    SE Fit        95% CI              95% PI</a:t>
            </a:r>
          </a:p>
          <a:p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13.6706  0.311262  (13.0166, 14.3245)  (11.1270, 16.2142)</a:t>
            </a:r>
          </a:p>
          <a:p>
            <a:endParaRPr lang="en-US" sz="16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Settings</a:t>
            </a:r>
          </a:p>
          <a:p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Variable       Setting</a:t>
            </a:r>
          </a:p>
          <a:p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Oxygen Uptake       60</a:t>
            </a:r>
          </a:p>
          <a:p>
            <a:endParaRPr lang="en-US" sz="16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Prediction</a:t>
            </a:r>
          </a:p>
          <a:p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    Fit    SE Fit        95% CI              95% PI</a:t>
            </a:r>
          </a:p>
          <a:p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12.1215  0.707578  (10.6349, 13.6080)  (9.24883, 14.9941)  X</a:t>
            </a:r>
          </a:p>
          <a:p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X denotes an unusual point relative to predictor levels used to fit the model.</a:t>
            </a:r>
          </a:p>
        </p:txBody>
      </p:sp>
    </p:spTree>
    <p:extLst>
      <p:ext uri="{BB962C8B-B14F-4D97-AF65-F5344CB8AC3E}">
        <p14:creationId xmlns:p14="http://schemas.microsoft.com/office/powerpoint/2010/main" val="247849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12329-64A8-4499-8E1A-51A69A35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2FB60-F73D-4FAC-AA1C-7092F8EAA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Build a simple linear regression model using Oxygen Uptake as the Predictor Variable and Time as the Response Variable</a:t>
            </a:r>
          </a:p>
          <a:p>
            <a:r>
              <a:rPr lang="en-US" dirty="0"/>
              <a:t>Describe the Expected Time as a function of Oxygen Uptake</a:t>
            </a:r>
          </a:p>
          <a:p>
            <a:r>
              <a:rPr lang="en-US" dirty="0"/>
              <a:t>How much of the variation in Time between the 20 athletes is the model with Oxygen Uptake is able to account for/explain</a:t>
            </a:r>
          </a:p>
          <a:p>
            <a:r>
              <a:rPr lang="en-US" dirty="0"/>
              <a:t>Prediction of an athlete’s completion time of a 2-mile run if they have an Oxygen Uptake of 40, 50, and 60</a:t>
            </a:r>
          </a:p>
          <a:p>
            <a:r>
              <a:rPr lang="en-US" dirty="0"/>
              <a:t>Which of these predictions do you feel is most/least precise</a:t>
            </a:r>
          </a:p>
          <a:p>
            <a:r>
              <a:rPr lang="en-US" dirty="0"/>
              <a:t>Do any of the athletes stand out as a bit unique from the others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4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61DA-B7D6-4CC3-80FC-5AB5A7D2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Examined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C258F-DB5B-4783-BD93-F6F27DFD6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Athlete Initials</a:t>
            </a:r>
          </a:p>
          <a:p>
            <a:r>
              <a:rPr lang="en-US" dirty="0"/>
              <a:t>Oxygen Uptake</a:t>
            </a:r>
          </a:p>
          <a:p>
            <a:r>
              <a:rPr lang="en-US" dirty="0"/>
              <a:t>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8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AC55-43C5-4BB5-A094-4F02B3F4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6E63A-C481-47A7-8B52-C8AD04FDA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A fitted Line plot was constructed with Response Variable as Time and Predictor Variable as Oxygen Uptake</a:t>
            </a:r>
          </a:p>
          <a:p>
            <a:r>
              <a:rPr lang="en-US" sz="1600" dirty="0"/>
              <a:t>The Expected Time = 21.42 - 0.1549 Oxygen Uptake</a:t>
            </a:r>
          </a:p>
          <a:p>
            <a:r>
              <a:rPr lang="en-US" sz="1600" dirty="0"/>
              <a:t>The model is able to explain </a:t>
            </a:r>
            <a:r>
              <a:rPr lang="en-US" sz="1600" dirty="0">
                <a:sym typeface="Courier New" panose="02070309020205020404" pitchFamily="49" charset="0"/>
              </a:rPr>
              <a:t>35.81% variation in time between the </a:t>
            </a:r>
            <a:r>
              <a:rPr lang="en-US" sz="1600" dirty="0"/>
              <a:t>20 athletes  as indicated by the </a:t>
            </a:r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R-</a:t>
            </a:r>
            <a:r>
              <a:rPr lang="en-US" sz="1600" dirty="0" err="1">
                <a:latin typeface="Courier New" panose="02070309020205020404" pitchFamily="49" charset="0"/>
                <a:sym typeface="Courier New" panose="02070309020205020404" pitchFamily="49" charset="0"/>
              </a:rPr>
              <a:t>sq</a:t>
            </a:r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 in the model summary table</a:t>
            </a:r>
            <a:endParaRPr lang="en-US" sz="1600" dirty="0">
              <a:sym typeface="Courier New" panose="02070309020205020404" pitchFamily="49" charset="0"/>
            </a:endParaRPr>
          </a:p>
          <a:p>
            <a:r>
              <a:rPr lang="en-US" sz="1600" dirty="0">
                <a:sym typeface="Courier New" panose="02070309020205020404" pitchFamily="49" charset="0"/>
              </a:rPr>
              <a:t>With an oxygen uptake of 40 completion time is 15.22 with a 95% Confidence Interval (14.35 ,16.09)</a:t>
            </a:r>
          </a:p>
          <a:p>
            <a:r>
              <a:rPr lang="en-US" sz="1600" dirty="0">
                <a:sym typeface="Courier New" panose="02070309020205020404" pitchFamily="49" charset="0"/>
              </a:rPr>
              <a:t>With an oxygen uptake of 50 completion time is 13.67 with a 95% Confidence Interval (13.02 ,14.32). Most Precise prediction with Standard Error of Fitted value of 0.31</a:t>
            </a:r>
          </a:p>
          <a:p>
            <a:r>
              <a:rPr lang="en-US" sz="1600" dirty="0">
                <a:sym typeface="Courier New" panose="02070309020205020404" pitchFamily="49" charset="0"/>
              </a:rPr>
              <a:t>With an oxygen uptake of 60 completion time is 12.12 with a 95% Confidence Interval (10.63 ,13.61). Least precise prediction Standard Error of Fitted value of 0.11</a:t>
            </a:r>
          </a:p>
          <a:p>
            <a:r>
              <a:rPr lang="en-US" sz="1600" dirty="0">
                <a:sym typeface="Courier New" panose="02070309020205020404" pitchFamily="49" charset="0"/>
              </a:rPr>
              <a:t>Athlete NJ and JE have unusual observations in Time. There is a large residual associated with these observations</a:t>
            </a:r>
          </a:p>
          <a:p>
            <a:endParaRPr lang="en-US" sz="16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054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92CE26-1913-44BE-BF4C-9A73B3D26CCC}"/>
              </a:ext>
            </a:extLst>
          </p:cNvPr>
          <p:cNvSpPr txBox="1"/>
          <p:nvPr/>
        </p:nvSpPr>
        <p:spPr>
          <a:xfrm>
            <a:off x="457200" y="274638"/>
            <a:ext cx="1143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000" b="1"/>
              <a:t>Regression Analysis: Time versus Oxygen Uptake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2D8316-F8A5-494A-A41F-FF1D30D0CFFD}"/>
              </a:ext>
            </a:extLst>
          </p:cNvPr>
          <p:cNvSpPr txBox="1"/>
          <p:nvPr/>
        </p:nvSpPr>
        <p:spPr>
          <a:xfrm>
            <a:off x="1343891" y="1043731"/>
            <a:ext cx="11430000" cy="477053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The regression equation is</a:t>
            </a:r>
          </a:p>
          <a:p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Time = 21.42 - 0.1549* Oxygen Uptake</a:t>
            </a:r>
          </a:p>
          <a:p>
            <a:endParaRPr lang="en-US" sz="16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Model Summary</a:t>
            </a:r>
          </a:p>
          <a:p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      S    R-</a:t>
            </a:r>
            <a:r>
              <a:rPr lang="en-US" sz="1600" dirty="0" err="1">
                <a:latin typeface="Courier New" panose="02070309020205020404" pitchFamily="49" charset="0"/>
                <a:sym typeface="Courier New" panose="02070309020205020404" pitchFamily="49" charset="0"/>
              </a:rPr>
              <a:t>sq</a:t>
            </a:r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  R-</a:t>
            </a:r>
            <a:r>
              <a:rPr lang="en-US" sz="1600" dirty="0" err="1">
                <a:latin typeface="Courier New" panose="02070309020205020404" pitchFamily="49" charset="0"/>
                <a:sym typeface="Courier New" panose="02070309020205020404" pitchFamily="49" charset="0"/>
              </a:rPr>
              <a:t>sq</a:t>
            </a:r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(adj)</a:t>
            </a:r>
          </a:p>
          <a:p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1.17001  35.81%     32.25%</a:t>
            </a:r>
          </a:p>
          <a:p>
            <a:endParaRPr lang="en-US" sz="16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Analysis of Variance</a:t>
            </a:r>
          </a:p>
          <a:p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Source      DF       SS       MS      F      P</a:t>
            </a:r>
          </a:p>
          <a:p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Regression   1  13.7489  13.7489  10.04  0.005</a:t>
            </a:r>
          </a:p>
          <a:p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Error       18  24.6406   1.3689</a:t>
            </a:r>
          </a:p>
          <a:p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Total       19  38.3895</a:t>
            </a:r>
          </a:p>
          <a:p>
            <a:endParaRPr lang="en-US" sz="16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 	</a:t>
            </a:r>
          </a:p>
          <a:p>
            <a:endParaRPr lang="en-US" sz="16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56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936E2E-B157-4979-AD12-124C24E91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8" y="0"/>
            <a:ext cx="10306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2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047024-4F8A-45AE-974D-2C1DD8E747A5}"/>
              </a:ext>
            </a:extLst>
          </p:cNvPr>
          <p:cNvSpPr txBox="1"/>
          <p:nvPr/>
        </p:nvSpPr>
        <p:spPr>
          <a:xfrm>
            <a:off x="457200" y="274638"/>
            <a:ext cx="1143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000" b="1"/>
              <a:t>Regression Analysis: Time versus Oxygen Uptake, Athlete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696587-F2D7-4FA1-B0EF-54EF7142D4C6}"/>
              </a:ext>
            </a:extLst>
          </p:cNvPr>
          <p:cNvSpPr txBox="1"/>
          <p:nvPr/>
        </p:nvSpPr>
        <p:spPr>
          <a:xfrm>
            <a:off x="457200" y="1016000"/>
            <a:ext cx="11430000" cy="501675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sym typeface="Courier New" panose="02070309020205020404" pitchFamily="49" charset="0"/>
              </a:rPr>
              <a:t>The following terms cannot be estimated and were removed:</a:t>
            </a:r>
          </a:p>
          <a:p>
            <a:r>
              <a:rPr lang="en-US" sz="1600">
                <a:latin typeface="Courier New" panose="02070309020205020404" pitchFamily="49" charset="0"/>
                <a:sym typeface="Courier New" panose="02070309020205020404" pitchFamily="49" charset="0"/>
              </a:rPr>
              <a:t>   Athlete, Oxygen Uptake*Athlete</a:t>
            </a:r>
          </a:p>
          <a:p>
            <a:endParaRPr lang="en-US" sz="160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endParaRPr lang="en-US" sz="160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sym typeface="Courier New" panose="02070309020205020404" pitchFamily="49" charset="0"/>
              </a:rPr>
              <a:t>Method</a:t>
            </a:r>
          </a:p>
          <a:p>
            <a:r>
              <a:rPr lang="en-US" sz="1600">
                <a:latin typeface="Courier New" panose="02070309020205020404" pitchFamily="49" charset="0"/>
                <a:sym typeface="Courier New" panose="02070309020205020404" pitchFamily="49" charset="0"/>
              </a:rPr>
              <a:t>Categorical predictor coding  (1, 0)</a:t>
            </a:r>
          </a:p>
          <a:p>
            <a:endParaRPr lang="en-US" sz="160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endParaRPr lang="en-US" sz="160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sym typeface="Courier New" panose="02070309020205020404" pitchFamily="49" charset="0"/>
              </a:rPr>
              <a:t>Analysis of Variance</a:t>
            </a:r>
          </a:p>
          <a:p>
            <a:r>
              <a:rPr lang="en-US" sz="1600">
                <a:latin typeface="Courier New" panose="02070309020205020404" pitchFamily="49" charset="0"/>
                <a:sym typeface="Courier New" panose="02070309020205020404" pitchFamily="49" charset="0"/>
              </a:rPr>
              <a:t>Source           DF  Adj SS  Adj MS  F-Value  P-Value</a:t>
            </a:r>
          </a:p>
          <a:p>
            <a:r>
              <a:rPr lang="en-US" sz="1600">
                <a:latin typeface="Courier New" panose="02070309020205020404" pitchFamily="49" charset="0"/>
                <a:sym typeface="Courier New" panose="02070309020205020404" pitchFamily="49" charset="0"/>
              </a:rPr>
              <a:t>Regression        1   13.75  13.749    10.04    0.005</a:t>
            </a:r>
          </a:p>
          <a:p>
            <a:r>
              <a:rPr lang="en-US" sz="1600">
                <a:latin typeface="Courier New" panose="02070309020205020404" pitchFamily="49" charset="0"/>
                <a:sym typeface="Courier New" panose="02070309020205020404" pitchFamily="49" charset="0"/>
              </a:rPr>
              <a:t>  Oxygen Uptake   1   13.75  13.749    10.04    0.005</a:t>
            </a:r>
          </a:p>
          <a:p>
            <a:r>
              <a:rPr lang="en-US" sz="1600">
                <a:latin typeface="Courier New" panose="02070309020205020404" pitchFamily="49" charset="0"/>
                <a:sym typeface="Courier New" panose="02070309020205020404" pitchFamily="49" charset="0"/>
              </a:rPr>
              <a:t>Error            18   24.64   1.369</a:t>
            </a:r>
          </a:p>
          <a:p>
            <a:r>
              <a:rPr lang="en-US" sz="1600">
                <a:latin typeface="Courier New" panose="02070309020205020404" pitchFamily="49" charset="0"/>
                <a:sym typeface="Courier New" panose="02070309020205020404" pitchFamily="49" charset="0"/>
              </a:rPr>
              <a:t>Total            19   38.39</a:t>
            </a:r>
          </a:p>
          <a:p>
            <a:endParaRPr lang="en-US" sz="160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endParaRPr lang="en-US" sz="160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sym typeface="Courier New" panose="02070309020205020404" pitchFamily="49" charset="0"/>
              </a:rPr>
              <a:t>Model Summary</a:t>
            </a:r>
          </a:p>
          <a:p>
            <a:r>
              <a:rPr lang="en-US" sz="1600">
                <a:latin typeface="Courier New" panose="02070309020205020404" pitchFamily="49" charset="0"/>
                <a:sym typeface="Courier New" panose="02070309020205020404" pitchFamily="49" charset="0"/>
              </a:rPr>
              <a:t>      S    R-sq  R-sq(adj)  R-sq(pred)</a:t>
            </a:r>
          </a:p>
          <a:p>
            <a:r>
              <a:rPr lang="en-US" sz="1600">
                <a:latin typeface="Courier New" panose="02070309020205020404" pitchFamily="49" charset="0"/>
                <a:sym typeface="Courier New" panose="02070309020205020404" pitchFamily="49" charset="0"/>
              </a:rPr>
              <a:t>1.17001  35.81%     32.25%      19.04%</a:t>
            </a:r>
          </a:p>
          <a:p>
            <a:endParaRPr lang="en-US" sz="1600">
              <a:latin typeface="Courier New" panose="02070309020205020404" pitchFamily="49" charset="0"/>
              <a:sym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2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047024-4F8A-45AE-974D-2C1DD8E747A5}"/>
              </a:ext>
            </a:extLst>
          </p:cNvPr>
          <p:cNvSpPr txBox="1"/>
          <p:nvPr/>
        </p:nvSpPr>
        <p:spPr>
          <a:xfrm>
            <a:off x="1029854" y="514783"/>
            <a:ext cx="1143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000" b="1"/>
              <a:t>Regression Analysis: Time versus Oxygen Uptake, Athlete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696587-F2D7-4FA1-B0EF-54EF7142D4C6}"/>
              </a:ext>
            </a:extLst>
          </p:cNvPr>
          <p:cNvSpPr txBox="1"/>
          <p:nvPr/>
        </p:nvSpPr>
        <p:spPr>
          <a:xfrm>
            <a:off x="1122218" y="1145309"/>
            <a:ext cx="11430000" cy="427809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6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Coefficients</a:t>
            </a:r>
          </a:p>
          <a:p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Term              </a:t>
            </a:r>
            <a:r>
              <a:rPr lang="en-US" sz="1600" dirty="0" err="1">
                <a:latin typeface="Courier New" panose="02070309020205020404" pitchFamily="49" charset="0"/>
                <a:sym typeface="Courier New" panose="02070309020205020404" pitchFamily="49" charset="0"/>
              </a:rPr>
              <a:t>Coef</a:t>
            </a:r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  SE </a:t>
            </a:r>
            <a:r>
              <a:rPr lang="en-US" sz="1600" dirty="0" err="1">
                <a:latin typeface="Courier New" panose="02070309020205020404" pitchFamily="49" charset="0"/>
                <a:sym typeface="Courier New" panose="02070309020205020404" pitchFamily="49" charset="0"/>
              </a:rPr>
              <a:t>Coef</a:t>
            </a:r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  T-Value  P-Value   VIF</a:t>
            </a:r>
          </a:p>
          <a:p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Constant         21.42     2.29     9.35    0.000</a:t>
            </a:r>
          </a:p>
          <a:p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Oxygen Uptake  -0.1549   0.0489    -3.17    0.005  1.00</a:t>
            </a:r>
          </a:p>
          <a:p>
            <a:endParaRPr lang="en-US" sz="16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Regression Equation</a:t>
            </a:r>
          </a:p>
          <a:p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Time = 21.42 - 0.1549 Oxygen Uptake</a:t>
            </a:r>
          </a:p>
          <a:p>
            <a:endParaRPr lang="en-US" sz="16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Fits and Diagnostics for Unusual Observations</a:t>
            </a:r>
          </a:p>
          <a:p>
            <a:r>
              <a:rPr lang="en-US" sz="1600" dirty="0" err="1">
                <a:latin typeface="Courier New" panose="02070309020205020404" pitchFamily="49" charset="0"/>
                <a:sym typeface="Courier New" panose="02070309020205020404" pitchFamily="49" charset="0"/>
              </a:rPr>
              <a:t>Obs</a:t>
            </a:r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    Time     Fit   </a:t>
            </a:r>
            <a:r>
              <a:rPr lang="en-US" sz="1600" dirty="0" err="1">
                <a:latin typeface="Courier New" panose="02070309020205020404" pitchFamily="49" charset="0"/>
                <a:sym typeface="Courier New" panose="02070309020205020404" pitchFamily="49" charset="0"/>
              </a:rPr>
              <a:t>Resid</a:t>
            </a:r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  Std </a:t>
            </a:r>
            <a:r>
              <a:rPr lang="en-US" sz="1600" dirty="0" err="1">
                <a:latin typeface="Courier New" panose="02070309020205020404" pitchFamily="49" charset="0"/>
                <a:sym typeface="Courier New" panose="02070309020205020404" pitchFamily="49" charset="0"/>
              </a:rPr>
              <a:t>Resid</a:t>
            </a:r>
            <a:endParaRPr lang="en-US" sz="1600" dirty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  4  16.300  13.206   3.094       2.82  R</a:t>
            </a:r>
          </a:p>
          <a:p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  8  12.400  14.910  -2.510      -2.24  R</a:t>
            </a:r>
          </a:p>
          <a:p>
            <a:r>
              <a:rPr lang="en-US" sz="1600" dirty="0">
                <a:latin typeface="Courier New" panose="02070309020205020404" pitchFamily="49" charset="0"/>
                <a:sym typeface="Courier New" panose="02070309020205020404" pitchFamily="49" charset="0"/>
              </a:rPr>
              <a:t>R  Large residual</a:t>
            </a:r>
          </a:p>
        </p:txBody>
      </p:sp>
    </p:spTree>
    <p:extLst>
      <p:ext uri="{BB962C8B-B14F-4D97-AF65-F5344CB8AC3E}">
        <p14:creationId xmlns:p14="http://schemas.microsoft.com/office/powerpoint/2010/main" val="225963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245C20-0CFD-493E-AC08-E06D121EB245}"/>
              </a:ext>
            </a:extLst>
          </p:cNvPr>
          <p:cNvSpPr txBox="1"/>
          <p:nvPr/>
        </p:nvSpPr>
        <p:spPr>
          <a:xfrm>
            <a:off x="549564" y="542493"/>
            <a:ext cx="1143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000" b="1" dirty="0"/>
              <a:t>Prediction for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8250C6-E61D-41D1-944F-E9A3F5013462}"/>
              </a:ext>
            </a:extLst>
          </p:cNvPr>
          <p:cNvSpPr txBox="1"/>
          <p:nvPr/>
        </p:nvSpPr>
        <p:spPr>
          <a:xfrm>
            <a:off x="983672" y="1052945"/>
            <a:ext cx="11430000" cy="452431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sym typeface="Courier New" panose="02070309020205020404" pitchFamily="49" charset="0"/>
              </a:rPr>
              <a:t>Regression Equation</a:t>
            </a:r>
          </a:p>
          <a:p>
            <a:r>
              <a:rPr lang="en-US" sz="1600">
                <a:latin typeface="Courier New" panose="02070309020205020404" pitchFamily="49" charset="0"/>
                <a:sym typeface="Courier New" panose="02070309020205020404" pitchFamily="49" charset="0"/>
              </a:rPr>
              <a:t>Time = 21.42 - 0.1549 Oxygen Uptake</a:t>
            </a:r>
          </a:p>
          <a:p>
            <a:endParaRPr lang="en-US" sz="160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endParaRPr lang="en-US" sz="160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sym typeface="Courier New" panose="02070309020205020404" pitchFamily="49" charset="0"/>
              </a:rPr>
              <a:t>Settings</a:t>
            </a:r>
          </a:p>
          <a:p>
            <a:r>
              <a:rPr lang="en-US" sz="1600">
                <a:latin typeface="Courier New" panose="02070309020205020404" pitchFamily="49" charset="0"/>
                <a:sym typeface="Courier New" panose="02070309020205020404" pitchFamily="49" charset="0"/>
              </a:rPr>
              <a:t>Variable       Setting</a:t>
            </a:r>
          </a:p>
          <a:p>
            <a:r>
              <a:rPr lang="en-US" sz="1600">
                <a:latin typeface="Courier New" panose="02070309020205020404" pitchFamily="49" charset="0"/>
                <a:sym typeface="Courier New" panose="02070309020205020404" pitchFamily="49" charset="0"/>
              </a:rPr>
              <a:t>Oxygen Uptake       40</a:t>
            </a:r>
          </a:p>
          <a:p>
            <a:endParaRPr lang="en-US" sz="160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endParaRPr lang="en-US" sz="160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sym typeface="Courier New" panose="02070309020205020404" pitchFamily="49" charset="0"/>
              </a:rPr>
              <a:t>Prediction</a:t>
            </a:r>
          </a:p>
          <a:p>
            <a:r>
              <a:rPr lang="en-US" sz="1600">
                <a:latin typeface="Courier New" panose="02070309020205020404" pitchFamily="49" charset="0"/>
                <a:sym typeface="Courier New" panose="02070309020205020404" pitchFamily="49" charset="0"/>
              </a:rPr>
              <a:t>    Fit    SE Fit        95% CI              95% PI</a:t>
            </a:r>
          </a:p>
          <a:p>
            <a:r>
              <a:rPr lang="en-US" sz="1600">
                <a:latin typeface="Courier New" panose="02070309020205020404" pitchFamily="49" charset="0"/>
                <a:sym typeface="Courier New" panose="02070309020205020404" pitchFamily="49" charset="0"/>
              </a:rPr>
              <a:t>15.2197  0.413462  (14.3510, 16.0883)  (12.6126, 17.8267)</a:t>
            </a:r>
          </a:p>
          <a:p>
            <a:endParaRPr lang="en-US" sz="160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endParaRPr lang="en-US" sz="160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sym typeface="Courier New" panose="02070309020205020404" pitchFamily="49" charset="0"/>
              </a:rPr>
              <a:t>Settings</a:t>
            </a:r>
          </a:p>
          <a:p>
            <a:r>
              <a:rPr lang="en-US" sz="1600">
                <a:latin typeface="Courier New" panose="02070309020205020404" pitchFamily="49" charset="0"/>
                <a:sym typeface="Courier New" panose="02070309020205020404" pitchFamily="49" charset="0"/>
              </a:rPr>
              <a:t>Variable       Setting</a:t>
            </a:r>
          </a:p>
          <a:p>
            <a:r>
              <a:rPr lang="en-US" sz="1600">
                <a:latin typeface="Courier New" panose="02070309020205020404" pitchFamily="49" charset="0"/>
                <a:sym typeface="Courier New" panose="02070309020205020404" pitchFamily="49" charset="0"/>
              </a:rPr>
              <a:t>Oxygen Uptake       50</a:t>
            </a:r>
          </a:p>
          <a:p>
            <a:endParaRPr lang="en-US" sz="1600">
              <a:latin typeface="Courier New" panose="02070309020205020404" pitchFamily="49" charset="0"/>
              <a:sym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411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1447</TotalTime>
  <Words>537</Words>
  <Application>Microsoft Office PowerPoint</Application>
  <PresentationFormat>Widescreen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Garamond</vt:lpstr>
      <vt:lpstr>Organic</vt:lpstr>
      <vt:lpstr>Linear Regression Model for Oxygen Uptake</vt:lpstr>
      <vt:lpstr>Analysis Objectives</vt:lpstr>
      <vt:lpstr>Variables and Data Examined</vt:lpstr>
      <vt:lpstr>Executive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Model for Oxygen Uptake</dc:title>
  <dc:creator>Rose</dc:creator>
  <cp:lastModifiedBy>Rose</cp:lastModifiedBy>
  <cp:revision>11</cp:revision>
  <dcterms:created xsi:type="dcterms:W3CDTF">2018-07-29T06:48:23Z</dcterms:created>
  <dcterms:modified xsi:type="dcterms:W3CDTF">2018-07-30T06:55:29Z</dcterms:modified>
</cp:coreProperties>
</file>