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B0604020202020204" charset="0"/>
      <p:regular r:id="rId88"/>
      <p:bold r:id="rId89"/>
      <p:italic r:id="rId90"/>
      <p:boldItalic r:id="rId91"/>
    </p:embeddedFont>
    <p:embeddedFont>
      <p:font typeface="Roboto" panose="020B0604020202020204" charset="0"/>
      <p:regular r:id="rId92"/>
      <p:bold r:id="rId93"/>
      <p:italic r:id="rId94"/>
      <p:boldItalic r:id="rId95"/>
    </p:embeddedFont>
    <p:embeddedFont>
      <p:font typeface="Roboto Mono"/>
      <p:regular r:id="rId96"/>
      <p:bold r:id="rId97"/>
      <p:italic r:id="rId98"/>
      <p:boldItalic r:id="rId99"/>
    </p:embeddedFont>
    <p:embeddedFont>
      <p:font typeface="Roboto Condensed" panose="020B0604020202020204" charset="0"/>
      <p:regular r:id="rId100"/>
      <p:bold r:id="rId101"/>
      <p:italic r:id="rId102"/>
      <p:boldItalic r:id="rId103"/>
    </p:embeddedFont>
    <p:embeddedFont>
      <p:font typeface="Times" panose="02020603050405020304" pitchFamily="18"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81" d="100"/>
          <a:sy n="81" d="100"/>
        </p:scale>
        <p:origin x="1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microsoft.com/office/2015/10/relationships/revisionInfo" Target="revisionInfo.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commentAuthors" Target="commentAuthor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24.11.2017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virale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Copyleft-</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komplexeren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Gegensatz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permissiven</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erweiterte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vorsieht</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Weiter</a:t>
            </a:r>
            <a:r>
              <a:rPr lang="en-US" sz="1200" b="0" i="0" u="none" strike="noStrike" cap="none" dirty="0">
                <a:solidFill>
                  <a:schemeClr val="dk1"/>
                </a:solidFill>
                <a:latin typeface="Roboto"/>
                <a:ea typeface="Roboto"/>
                <a:cs typeface="Roboto"/>
                <a:sym typeface="Roboto"/>
              </a:rPr>
              <a:t>-)</a:t>
            </a:r>
            <a:r>
              <a:rPr lang="en-US" sz="1200" b="0" i="0" u="none" strike="noStrike" cap="none" dirty="0" err="1">
                <a:solidFill>
                  <a:schemeClr val="dk1"/>
                </a:solidFill>
                <a:latin typeface="Roboto"/>
                <a:ea typeface="Roboto"/>
                <a:cs typeface="Roboto"/>
                <a:sym typeface="Roboto"/>
              </a:rPr>
              <a:t>Verbreitung</a:t>
            </a:r>
            <a:r>
              <a:rPr lang="en-US" sz="1200" b="0" i="0" u="none" strike="noStrike" cap="none" dirty="0">
                <a:solidFill>
                  <a:schemeClr val="dk1"/>
                </a:solidFill>
                <a:latin typeface="Roboto"/>
                <a:ea typeface="Roboto"/>
                <a:cs typeface="Roboto"/>
                <a:sym typeface="Roboto"/>
              </a:rPr>
              <a:t> des Originals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‘derivative work’ muss </a:t>
            </a:r>
            <a:r>
              <a:rPr lang="en-US" sz="1200" b="0" i="0" u="none" strike="noStrike" cap="none" dirty="0" err="1">
                <a:solidFill>
                  <a:schemeClr val="dk1"/>
                </a:solidFill>
                <a:latin typeface="Roboto"/>
                <a:ea typeface="Roboto"/>
                <a:cs typeface="Roboto"/>
                <a:sym typeface="Roboto"/>
              </a:rPr>
              <a:t>hier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selben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Bedingungen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Erhalt</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Origninal</a:t>
            </a:r>
            <a:r>
              <a:rPr lang="en-US" sz="1200" b="0" i="0" u="none" strike="noStrike" cap="none" dirty="0">
                <a:solidFill>
                  <a:schemeClr val="dk1"/>
                </a:solidFill>
                <a:latin typeface="Roboto"/>
                <a:ea typeface="Roboto"/>
                <a:cs typeface="Roboto"/>
                <a:sym typeface="Roboto"/>
              </a:rPr>
              <a:t>-FOSS </a:t>
            </a:r>
            <a:r>
              <a:rPr lang="en-US" sz="1200" b="0" i="0" u="none" strike="noStrike" cap="none" dirty="0" err="1">
                <a:solidFill>
                  <a:schemeClr val="dk1"/>
                </a:solidFill>
                <a:latin typeface="Roboto"/>
                <a:ea typeface="Roboto"/>
                <a:cs typeface="Roboto"/>
                <a:sym typeface="Roboto"/>
              </a:rPr>
              <a:t>erfolgen</a:t>
            </a:r>
            <a:r>
              <a:rPr lang="en-US" sz="1200" b="0" i="0" u="none" strike="noStrike" cap="none" dirty="0">
                <a:solidFill>
                  <a:schemeClr val="dk1"/>
                </a:solidFill>
                <a:latin typeface="Roboto"/>
                <a:ea typeface="Roboto"/>
                <a:cs typeface="Roboto"/>
                <a:sym typeface="Roboto"/>
              </a:rPr>
              <a:t>.</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proprietäre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‘closed source’-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Anforderungen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Arten</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Lizenzierung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Manche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Lizenzierung</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Topf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geworfen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aber</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diesn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unterscheiden</a:t>
            </a:r>
            <a:r>
              <a:rPr lang="en-US" sz="1200" b="0" i="0" u="none" strike="noStrike" cap="none" dirty="0">
                <a:solidFill>
                  <a:schemeClr val="dk1"/>
                </a:solidFill>
                <a:latin typeface="Roboto"/>
                <a:ea typeface="Roboto"/>
                <a:cs typeface="Roboto"/>
                <a:sym typeface="Roboto"/>
              </a:rPr>
              <a:t>. Freeware und Shareware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und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kompatibel</a:t>
            </a:r>
            <a:r>
              <a:rPr lang="en-US" sz="1200" b="0" i="0" u="none" strike="noStrike" cap="none" dirty="0">
                <a:solidFill>
                  <a:schemeClr val="dk1"/>
                </a:solidFill>
                <a:latin typeface="Roboto"/>
                <a:ea typeface="Roboto"/>
                <a:cs typeface="Roboto"/>
                <a:sym typeface="Roboto"/>
              </a:rPr>
              <a:t>.</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beinhaltet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Überblick</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Thema</a:t>
            </a:r>
            <a:r>
              <a:rPr lang="en-US" sz="1200" b="0" i="0" u="none" strike="noStrike" cap="none" dirty="0">
                <a:solidFill>
                  <a:schemeClr val="lt1"/>
                </a:solidFill>
                <a:latin typeface="Roboto"/>
                <a:ea typeface="Roboto"/>
                <a:cs typeface="Roboto"/>
                <a:sym typeface="Roboto"/>
              </a:rPr>
              <a:t> FOSS-Compliance und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a:t>
            </a:r>
            <a:r>
              <a:rPr lang="en-US" sz="4000" b="0" i="0" u="none" strike="noStrike" cap="none" dirty="0" err="1">
                <a:solidFill>
                  <a:schemeClr val="dk2"/>
                </a:solidFill>
                <a:latin typeface="Roboto"/>
                <a:ea typeface="Roboto"/>
                <a:cs typeface="Roboto"/>
                <a:sym typeface="Roboto"/>
              </a:rPr>
              <a:t>Virale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Copyleft</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Einige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erfordern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‘derivate works’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Software, die in der </a:t>
            </a:r>
            <a:r>
              <a:rPr lang="en-US" sz="2400" b="0" i="0" u="none" strike="noStrike" cap="none" dirty="0" err="1">
                <a:solidFill>
                  <a:schemeClr val="dk1"/>
                </a:solidFill>
                <a:latin typeface="Roboto"/>
                <a:ea typeface="Roboto"/>
                <a:cs typeface="Roboto"/>
                <a:sym typeface="Roboto"/>
              </a:rPr>
              <a:t>selben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Datei</a:t>
            </a:r>
            <a:r>
              <a:rPr lang="en-US" dirty="0"/>
              <a:t>, </a:t>
            </a:r>
            <a:r>
              <a:rPr lang="en-US" dirty="0" err="1"/>
              <a:t>im</a:t>
            </a:r>
            <a:r>
              <a:rPr lang="en-US" dirty="0"/>
              <a:t> </a:t>
            </a:r>
            <a:r>
              <a:rPr lang="en-US" dirty="0" err="1"/>
              <a:t>selben</a:t>
            </a:r>
            <a:r>
              <a:rPr lang="en-US" dirty="0"/>
              <a:t> </a:t>
            </a:r>
            <a:r>
              <a:rPr lang="en-US" dirty="0" err="1"/>
              <a:t>Programm</a:t>
            </a:r>
            <a:r>
              <a:rPr lang="en-US" dirty="0"/>
              <a:t> </a:t>
            </a:r>
            <a:r>
              <a:rPr lang="en-US" dirty="0" err="1"/>
              <a:t>oder</a:t>
            </a:r>
            <a:r>
              <a:rPr lang="en-US" dirty="0"/>
              <a:t> in </a:t>
            </a:r>
            <a:r>
              <a:rPr lang="en-US" dirty="0" err="1"/>
              <a:t>anderem</a:t>
            </a:r>
            <a:r>
              <a:rPr lang="en-US" dirty="0"/>
              <a:t> </a:t>
            </a:r>
            <a:r>
              <a:rPr lang="en-US" dirty="0" err="1"/>
              <a:t>Zusammenhang</a:t>
            </a:r>
            <a:r>
              <a:rPr lang="en-US" dirty="0"/>
              <a:t> </a:t>
            </a:r>
            <a:r>
              <a:rPr lang="en-US" dirty="0" err="1"/>
              <a:t>gemeinsam</a:t>
            </a:r>
            <a:r>
              <a:rPr lang="en-US" dirty="0"/>
              <a:t>) </a:t>
            </a:r>
            <a:r>
              <a:rPr lang="en-US" dirty="0" err="1"/>
              <a:t>weiterverbreitet</a:t>
            </a:r>
            <a:r>
              <a:rPr lang="en-US" dirty="0"/>
              <a:t> </a:t>
            </a:r>
            <a:r>
              <a:rPr lang="en-US" dirty="0" err="1"/>
              <a:t>werden</a:t>
            </a:r>
            <a:r>
              <a:rPr lang="en-US" dirty="0"/>
              <a:t>, dies </a:t>
            </a:r>
            <a:r>
              <a:rPr lang="en-US" dirty="0" err="1"/>
              <a:t>unter</a:t>
            </a:r>
            <a:r>
              <a:rPr lang="en-US" dirty="0"/>
              <a:t> den </a:t>
            </a:r>
            <a:r>
              <a:rPr lang="en-US" dirty="0" err="1"/>
              <a:t>selben</a:t>
            </a:r>
            <a:r>
              <a:rPr lang="en-US" dirty="0"/>
              <a:t> </a:t>
            </a:r>
            <a:r>
              <a:rPr lang="en-US" dirty="0" err="1"/>
              <a:t>Lizenzbedingungen</a:t>
            </a:r>
            <a:r>
              <a:rPr lang="en-US" dirty="0"/>
              <a:t> </a:t>
            </a:r>
            <a:r>
              <a:rPr lang="en-US" dirty="0" err="1"/>
              <a:t>wie</a:t>
            </a:r>
            <a:r>
              <a:rPr lang="en-US" dirty="0"/>
              <a:t> </a:t>
            </a:r>
            <a:r>
              <a:rPr lang="en-US" dirty="0" err="1"/>
              <a:t>beim</a:t>
            </a:r>
            <a:r>
              <a:rPr lang="en-US" dirty="0"/>
              <a:t> Original </a:t>
            </a:r>
            <a:r>
              <a:rPr lang="en-US" dirty="0" err="1"/>
              <a:t>erfolgen</a:t>
            </a:r>
            <a:r>
              <a:rPr lang="en-US" dirty="0"/>
              <a:t> muss.</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Dieser </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als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virale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bezeichnet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dirty="0">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or is derived from the Program or any part thereof, to be licensed […] under the terms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Alle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Versionen</a:t>
            </a:r>
            <a:r>
              <a:rPr lang="en-US" sz="2400" b="0" i="0" u="none" strike="noStrike" cap="none" dirty="0">
                <a:solidFill>
                  <a:schemeClr val="dk1"/>
                </a:solidFill>
                <a:latin typeface="Roboto"/>
                <a:ea typeface="Roboto"/>
                <a:cs typeface="Roboto"/>
                <a:sym typeface="Roboto"/>
              </a:rPr>
              <a:t> der GPL, LGPL, AGPL, MPL und CDDL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Softwarelizenz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EULA) </a:t>
            </a:r>
            <a:r>
              <a:rPr lang="en-US" sz="2400" b="0" i="0" u="none" strike="noStrike" cap="none" dirty="0" err="1">
                <a:solidFill>
                  <a:schemeClr val="dk1"/>
                </a:solidFill>
                <a:latin typeface="Roboto"/>
                <a:ea typeface="Roboto"/>
                <a:cs typeface="Roboto"/>
                <a:sym typeface="Roboto"/>
              </a:rPr>
              <a:t>schränkt</a:t>
            </a:r>
            <a:r>
              <a:rPr lang="en-US" sz="2400" b="0" i="0" u="none" strike="noStrike" cap="none" dirty="0">
                <a:solidFill>
                  <a:schemeClr val="dk1"/>
                </a:solidFill>
                <a:latin typeface="Roboto"/>
                <a:ea typeface="Roboto"/>
                <a:cs typeface="Roboto"/>
                <a:sym typeface="Roboto"/>
              </a:rPr>
              <a:t> </a:t>
            </a:r>
            <a:r>
              <a:rPr lang="en-US" dirty="0"/>
              <a:t>die </a:t>
            </a:r>
            <a:r>
              <a:rPr lang="en-US" dirty="0" err="1"/>
              <a:t>Rechte</a:t>
            </a:r>
            <a:r>
              <a:rPr lang="en-US" dirty="0"/>
              <a:t> </a:t>
            </a:r>
            <a:r>
              <a:rPr lang="en-US" dirty="0" err="1"/>
              <a:t>bzgl</a:t>
            </a:r>
            <a:r>
              <a:rPr lang="en-US" dirty="0"/>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Bearbeitung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Verbreitung</a:t>
            </a:r>
            <a:r>
              <a:rPr lang="en-US" sz="2400" b="0" i="0" u="none" strike="noStrike" cap="none" dirty="0">
                <a:solidFill>
                  <a:schemeClr val="dk1"/>
                </a:solidFill>
                <a:latin typeface="Roboto"/>
                <a:ea typeface="Roboto"/>
                <a:cs typeface="Roboto"/>
                <a:sym typeface="Roboto"/>
              </a:rPr>
              <a:t> der Software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dirty="0" err="1"/>
              <a:t>Proprietäre</a:t>
            </a:r>
            <a:r>
              <a:rPr lang="en-US" dirty="0"/>
              <a:t> </a:t>
            </a:r>
            <a:r>
              <a:rPr lang="en-US" dirty="0" err="1"/>
              <a:t>Lizenzen</a:t>
            </a:r>
            <a:r>
              <a:rPr lang="en-US" dirty="0"/>
              <a:t> </a:t>
            </a:r>
            <a:r>
              <a:rPr lang="en-US" dirty="0" err="1"/>
              <a:t>sind</a:t>
            </a:r>
            <a:r>
              <a:rPr lang="en-US" dirty="0"/>
              <a:t> </a:t>
            </a:r>
            <a:r>
              <a:rPr lang="en-US" dirty="0" err="1"/>
              <a:t>herstellerindividuell</a:t>
            </a:r>
            <a:r>
              <a:rPr lang="en-US" dirty="0"/>
              <a:t> – </a:t>
            </a:r>
            <a:r>
              <a:rPr lang="en-US" dirty="0" err="1"/>
              <a:t>es</a:t>
            </a:r>
            <a:r>
              <a:rPr lang="en-US" dirty="0"/>
              <a:t> </a:t>
            </a:r>
            <a:r>
              <a:rPr lang="en-US" dirty="0" err="1"/>
              <a:t>gibt</a:t>
            </a:r>
            <a:r>
              <a:rPr lang="en-US" dirty="0"/>
              <a:t> so </a:t>
            </a:r>
            <a:r>
              <a:rPr lang="en-US" dirty="0" err="1"/>
              <a:t>viele</a:t>
            </a:r>
            <a:r>
              <a:rPr lang="en-US" dirty="0"/>
              <a:t> </a:t>
            </a:r>
            <a:r>
              <a:rPr lang="en-US" dirty="0" err="1"/>
              <a:t>Varianten</a:t>
            </a:r>
            <a:r>
              <a:rPr lang="en-US" dirty="0"/>
              <a:t> an </a:t>
            </a:r>
            <a:r>
              <a:rPr lang="en-US" dirty="0" err="1"/>
              <a:t>proprietären</a:t>
            </a:r>
            <a:r>
              <a:rPr lang="en-US" dirty="0"/>
              <a:t> </a:t>
            </a:r>
            <a:r>
              <a:rPr lang="en-US" dirty="0" err="1"/>
              <a:t>Lizenzen</a:t>
            </a:r>
            <a:r>
              <a:rPr lang="en-US" dirty="0"/>
              <a:t> </a:t>
            </a:r>
            <a:r>
              <a:rPr lang="en-US" dirty="0" err="1"/>
              <a:t>wie</a:t>
            </a:r>
            <a:r>
              <a:rPr lang="en-US" dirty="0"/>
              <a:t> </a:t>
            </a:r>
            <a:r>
              <a:rPr lang="en-US" dirty="0" err="1"/>
              <a:t>unterschiedliche</a:t>
            </a:r>
            <a:r>
              <a:rPr lang="en-US" dirty="0"/>
              <a:t> </a:t>
            </a:r>
            <a:r>
              <a:rPr lang="en-US" dirty="0" err="1"/>
              <a:t>Hersteller</a:t>
            </a:r>
            <a:r>
              <a:rPr lang="en-US" dirty="0"/>
              <a:t>; </a:t>
            </a:r>
            <a:r>
              <a:rPr lang="en-US" dirty="0" err="1"/>
              <a:t>deshalb</a:t>
            </a:r>
            <a:r>
              <a:rPr lang="en-US" dirty="0"/>
              <a:t> muss </a:t>
            </a:r>
            <a:r>
              <a:rPr lang="en-US" dirty="0" err="1"/>
              <a:t>jede</a:t>
            </a:r>
            <a:r>
              <a:rPr lang="en-US" dirty="0"/>
              <a:t> </a:t>
            </a:r>
            <a:r>
              <a:rPr lang="en-US" dirty="0" err="1"/>
              <a:t>proprietäre</a:t>
            </a:r>
            <a:r>
              <a:rPr lang="en-US" dirty="0"/>
              <a:t> </a:t>
            </a:r>
            <a:r>
              <a:rPr lang="en-US" dirty="0" err="1"/>
              <a:t>Lizenz</a:t>
            </a:r>
            <a:r>
              <a:rPr lang="en-US" dirty="0"/>
              <a:t> </a:t>
            </a:r>
            <a:r>
              <a:rPr lang="en-US" dirty="0" err="1"/>
              <a:t>für</a:t>
            </a:r>
            <a:r>
              <a:rPr lang="en-US" dirty="0"/>
              <a:t> </a:t>
            </a:r>
            <a:r>
              <a:rPr lang="en-US" dirty="0" err="1"/>
              <a:t>sich</a:t>
            </a:r>
            <a:r>
              <a:rPr lang="en-US" dirty="0"/>
              <a:t> </a:t>
            </a:r>
            <a:r>
              <a:rPr lang="en-US" dirty="0" err="1"/>
              <a:t>individuell</a:t>
            </a:r>
            <a:r>
              <a:rPr lang="en-US" dirty="0"/>
              <a:t> </a:t>
            </a:r>
            <a:r>
              <a:rPr lang="en-US" dirty="0" err="1"/>
              <a:t>bewertet</a:t>
            </a:r>
            <a:r>
              <a:rPr lang="en-US" dirty="0"/>
              <a:t> </a:t>
            </a:r>
            <a:r>
              <a:rPr lang="en-US" dirty="0" err="1"/>
              <a:t>werden</a:t>
            </a:r>
            <a:r>
              <a:rPr lang="en-US" dirty="0"/>
              <a:t>.</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Entwickler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benutzen</a:t>
            </a:r>
            <a:r>
              <a:rPr lang="en-US" sz="2400" b="0" i="0" u="none" strike="noStrike" cap="none" dirty="0">
                <a:solidFill>
                  <a:schemeClr val="dk1"/>
                </a:solidFill>
                <a:latin typeface="Roboto"/>
                <a:ea typeface="Roboto"/>
                <a:cs typeface="Roboto"/>
                <a:sym typeface="Roboto"/>
              </a:rPr>
              <a:t> oft den </a:t>
            </a:r>
            <a:r>
              <a:rPr lang="en-US" sz="2400" b="0" i="0" u="none" strike="noStrike" cap="none" dirty="0" err="1">
                <a:solidFill>
                  <a:schemeClr val="dk1"/>
                </a:solidFill>
                <a:latin typeface="Roboto"/>
                <a:ea typeface="Roboto"/>
                <a:cs typeface="Roboto"/>
                <a:sym typeface="Roboto"/>
              </a:rPr>
              <a:t>Begriff</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ausschließlich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allerdings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basieren</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gleichermaßen</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geistigem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Eigentum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dessen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reglementiert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Andere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Nicht</a:t>
            </a: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Nicht-Kommerziell</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manche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haben</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meisten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Merkmal</a:t>
            </a:r>
            <a:r>
              <a:rPr lang="en-US" dirty="0" err="1"/>
              <a:t>e</a:t>
            </a:r>
            <a:r>
              <a:rPr lang="en-US" dirty="0"/>
              <a:t> </a:t>
            </a:r>
            <a:r>
              <a:rPr lang="en-US" dirty="0" err="1"/>
              <a:t>einer</a:t>
            </a:r>
            <a:r>
              <a:rPr lang="en-US" dirty="0"/>
              <a:t> FOSS-</a:t>
            </a:r>
            <a:r>
              <a:rPr lang="en-US" dirty="0" err="1"/>
              <a:t>Lizenz</a:t>
            </a:r>
            <a:r>
              <a:rPr lang="en-US" dirty="0"/>
              <a:t>, </a:t>
            </a:r>
            <a:r>
              <a:rPr lang="en-US" dirty="0" err="1"/>
              <a:t>schränken</a:t>
            </a:r>
            <a:r>
              <a:rPr lang="en-US" dirty="0"/>
              <a:t> die </a:t>
            </a:r>
            <a:r>
              <a:rPr lang="en-US" dirty="0" err="1"/>
              <a:t>Nutzung</a:t>
            </a:r>
            <a:r>
              <a:rPr lang="en-US" dirty="0"/>
              <a:t> </a:t>
            </a:r>
            <a:r>
              <a:rPr lang="en-US" dirty="0" err="1"/>
              <a:t>jedoch</a:t>
            </a:r>
            <a:r>
              <a:rPr lang="en-US" dirty="0"/>
              <a:t> auf </a:t>
            </a:r>
            <a:r>
              <a:rPr lang="en-US" dirty="0" err="1"/>
              <a:t>nicht-kommerzielle</a:t>
            </a:r>
            <a:r>
              <a:rPr lang="en-US" dirty="0"/>
              <a:t> </a:t>
            </a:r>
            <a:r>
              <a:rPr lang="en-US" dirty="0" err="1"/>
              <a:t>Nutzung</a:t>
            </a:r>
            <a:r>
              <a:rPr lang="en-US" dirty="0"/>
              <a:t> </a:t>
            </a:r>
            <a:r>
              <a:rPr lang="en-US" dirty="0" err="1"/>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z.B</a:t>
            </a:r>
            <a:r>
              <a:rPr lang="en-US" sz="2400" b="0" i="0" u="none" strike="noStrike" cap="none" dirty="0">
                <a:solidFill>
                  <a:schemeClr val="dk1"/>
                </a:solidFill>
                <a:latin typeface="Roboto"/>
                <a:ea typeface="Roboto"/>
                <a:cs typeface="Roboto"/>
                <a:sym typeface="Roboto"/>
              </a:rPr>
              <a:t>.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FOSS </a:t>
            </a:r>
            <a:r>
              <a:rPr lang="en-US" sz="2000" b="0" i="0" u="none" strike="noStrike" cap="none" dirty="0" err="1">
                <a:solidFill>
                  <a:schemeClr val="dk1"/>
                </a:solidFill>
                <a:latin typeface="Roboto"/>
                <a:ea typeface="Roboto"/>
                <a:cs typeface="Roboto"/>
                <a:sym typeface="Roboto"/>
              </a:rPr>
              <a:t>schränkt</a:t>
            </a:r>
            <a:r>
              <a:rPr lang="en-US" sz="2000" b="0" i="0" u="none" strike="noStrike" cap="none" dirty="0">
                <a:solidFill>
                  <a:schemeClr val="dk1"/>
                </a:solidFill>
                <a:latin typeface="Roboto"/>
                <a:ea typeface="Roboto"/>
                <a:cs typeface="Roboto"/>
                <a:sym typeface="Roboto"/>
              </a:rPr>
              <a:t> – per Definition! – </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das </a:t>
            </a:r>
            <a:r>
              <a:rPr lang="en-US" sz="2000" b="0" i="0" u="none" strike="noStrike" cap="none" dirty="0" err="1">
                <a:solidFill>
                  <a:schemeClr val="dk1"/>
                </a:solidFill>
                <a:latin typeface="Roboto"/>
                <a:ea typeface="Roboto"/>
                <a:cs typeface="Roboto"/>
                <a:sym typeface="Roboto"/>
              </a:rPr>
              <a:t>Anwendungsfeld</a:t>
            </a:r>
            <a:r>
              <a:rPr lang="en-US" sz="2000" b="0" i="0" u="none" strike="noStrike" cap="none" dirty="0">
                <a:solidFill>
                  <a:schemeClr val="dk1"/>
                </a:solidFill>
                <a:latin typeface="Roboto"/>
                <a:ea typeface="Roboto"/>
                <a:cs typeface="Roboto"/>
                <a:sym typeface="Roboto"/>
              </a:rPr>
              <a:t> der Software </a:t>
            </a:r>
            <a:r>
              <a:rPr lang="en-US" sz="2000" b="0" i="0" u="none" strike="noStrike" cap="none" dirty="0" err="1">
                <a:solidFill>
                  <a:schemeClr val="dk1"/>
                </a:solidFill>
                <a:latin typeface="Roboto"/>
                <a:ea typeface="Roboto"/>
                <a:cs typeface="Roboto"/>
                <a:sym typeface="Roboto"/>
              </a:rPr>
              <a:t>ein</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Kommerzielle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Nutzung</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hierbei</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ebenso</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mögliches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Anwendungsfeld</a:t>
            </a:r>
            <a:r>
              <a:rPr lang="en-US" sz="2000" b="0" i="0" u="none" strike="noStrike" cap="none" dirty="0">
                <a:solidFill>
                  <a:schemeClr val="dk1"/>
                </a:solidFill>
                <a:latin typeface="Roboto"/>
                <a:ea typeface="Roboto"/>
                <a:cs typeface="Roboto"/>
                <a:sym typeface="Roboto"/>
              </a:rPr>
              <a:t>; </a:t>
            </a:r>
            <a:br>
              <a:rPr lang="en-US" sz="2000" b="0" i="0" u="none" strike="noStrike" cap="none" dirty="0">
                <a:solidFill>
                  <a:schemeClr val="dk1"/>
                </a:solidFill>
                <a:latin typeface="Roboto"/>
                <a:ea typeface="Roboto"/>
                <a:cs typeface="Roboto"/>
                <a:sym typeface="Roboto"/>
              </a:rPr>
            </a:br>
            <a:r>
              <a:rPr lang="en-US" sz="2000" b="0" i="0" u="none" strike="noStrike" cap="none" dirty="0" err="1">
                <a:solidFill>
                  <a:schemeClr val="dk1"/>
                </a:solidFill>
                <a:latin typeface="Roboto"/>
                <a:ea typeface="Roboto"/>
                <a:cs typeface="Roboto"/>
                <a:sym typeface="Roboto"/>
              </a:rPr>
              <a:t>wenn</a:t>
            </a:r>
            <a:r>
              <a:rPr lang="en-US" sz="2000" b="0" i="0" u="none" strike="noStrike" cap="none" dirty="0">
                <a:solidFill>
                  <a:schemeClr val="dk1"/>
                </a:solidFill>
                <a:latin typeface="Roboto"/>
                <a:ea typeface="Roboto"/>
                <a:cs typeface="Roboto"/>
                <a:sym typeface="Roboto"/>
              </a:rPr>
              <a:t> also </a:t>
            </a:r>
            <a:r>
              <a:rPr lang="en-US" sz="2000" b="0" i="0" u="none" strike="noStrike" cap="none" dirty="0" err="1">
                <a:solidFill>
                  <a:schemeClr val="dk1"/>
                </a:solidFill>
                <a:latin typeface="Roboto"/>
                <a:ea typeface="Roboto"/>
                <a:cs typeface="Roboto"/>
                <a:sym typeface="Roboto"/>
              </a:rPr>
              <a:t>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Lizenz</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kommerzielle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Nutzung</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einschränkt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dann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keine</a:t>
            </a:r>
            <a:r>
              <a:rPr lang="en-US" sz="2000" b="0" i="0" u="none" strike="noStrike" cap="none" dirty="0">
                <a:solidFill>
                  <a:schemeClr val="dk1"/>
                </a:solidFill>
                <a:latin typeface="Roboto"/>
                <a:ea typeface="Roboto"/>
                <a:cs typeface="Roboto"/>
                <a:sym typeface="Roboto"/>
              </a:rPr>
              <a:t> FOSS-</a:t>
            </a:r>
            <a:r>
              <a:rPr lang="en-US" sz="2000" b="0" i="0" u="none" strike="noStrike" cap="none" dirty="0" err="1">
                <a:solidFill>
                  <a:schemeClr val="dk1"/>
                </a:solidFill>
                <a:latin typeface="Roboto"/>
                <a:ea typeface="Roboto"/>
                <a:cs typeface="Roboto"/>
                <a:sym typeface="Roboto"/>
              </a:rPr>
              <a:t>Lizenz</a:t>
            </a:r>
            <a:r>
              <a:rPr lang="en-US" sz="20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err="1">
                <a:solidFill>
                  <a:schemeClr val="lt2"/>
                </a:solidFill>
                <a:latin typeface="Roboto Medium"/>
                <a:ea typeface="Roboto Medium"/>
                <a:cs typeface="Roboto Medium"/>
                <a:sym typeface="Roboto Medium"/>
              </a:rPr>
              <a:t>Einführung</a:t>
            </a:r>
            <a:r>
              <a:rPr lang="en-US" sz="4800" b="0" i="0" u="none" strike="noStrike" cap="none" dirty="0">
                <a:solidFill>
                  <a:schemeClr val="lt2"/>
                </a:solidFill>
                <a:latin typeface="Roboto Medium"/>
                <a:ea typeface="Roboto Medium"/>
                <a:cs typeface="Roboto Medium"/>
                <a:sym typeface="Roboto Medium"/>
              </a:rPr>
              <a:t>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8382</Words>
  <Application>Microsoft Office PowerPoint</Application>
  <PresentationFormat>Breitbild</PresentationFormat>
  <Paragraphs>1284</Paragraphs>
  <Slides>83</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83</vt:i4>
      </vt:variant>
    </vt:vector>
  </HeadingPairs>
  <TitlesOfParts>
    <vt:vector size="92" baseType="lpstr">
      <vt:lpstr>Roboto Medium</vt:lpstr>
      <vt:lpstr>Arial</vt:lpstr>
      <vt:lpstr>Roboto</vt:lpstr>
      <vt:lpstr>Roboto Mono</vt:lpstr>
      <vt:lpstr>Times New Roman</vt:lpstr>
      <vt:lpstr>Roboto Condensed</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“Virale” Lizenzen / Copyleft</vt:lpstr>
      <vt:lpstr>Proprietäre Lizenzen / ‘Closed Source’</vt:lpstr>
      <vt:lpstr>Other Non-FOSS Licensing Situations</vt:lpstr>
      <vt:lpstr>Andere Nicht-FOSS-Lizenzen</vt:lpstr>
      <vt:lpstr>Public Domain</vt:lpstr>
      <vt:lpstr>License Compatibility</vt:lpstr>
      <vt:lpstr>Notices</vt:lpstr>
      <vt:lpstr>Multi-Licensing</vt:lpstr>
      <vt:lpstr>Check Your Understanding</vt:lpstr>
      <vt:lpstr>ABSCHNITT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ABSCHNITT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33</cp:revision>
  <dcterms:modified xsi:type="dcterms:W3CDTF">2017-11-24T00:26:05Z</dcterms:modified>
</cp:coreProperties>
</file>