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trictFirstAndLastChars="0" embedTrueTypeFonts="1" saveSubsetFonts="1" autoCompressPictures="0" conformance="strict">
  <p:sldMasterIdLst>
    <p:sldMasterId id="2147483654" r:id="rId1"/>
    <p:sldMasterId id="2147483655"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embeddedFontLst>
    <p:embeddedFont>
      <p:font typeface="Roboto" panose="020B0604020202020204" charset="0"/>
      <p:regular r:id="rId89"/>
      <p:bold r:id="rId90"/>
      <p:italic r:id="rId91"/>
      <p:boldItalic r:id="rId92"/>
    </p:embeddedFont>
    <p:embeddedFont>
      <p:font typeface="Times" panose="02020603050405020304" pitchFamily="18" charset="0"/>
      <p:regular r:id="rId93"/>
      <p:bold r:id="rId94"/>
      <p:italic r:id="rId95"/>
      <p:boldItalic r:id="rId96"/>
    </p:embeddedFont>
    <p:embeddedFont>
      <p:font typeface="Roboto Condensed" panose="020B0604020202020204" charset="0"/>
      <p:regular r:id="rId97"/>
      <p:bold r:id="rId98"/>
      <p:italic r:id="rId99"/>
      <p:boldItalic r:id="rId100"/>
    </p:embeddedFont>
    <p:embeddedFont>
      <p:font typeface="Roboto Medium" panose="020B0604020202020204" charset="0"/>
      <p:regular r:id="rId101"/>
      <p:bold r:id="rId102"/>
      <p:italic r:id="rId103"/>
      <p:boldItalic r:id="rId104"/>
    </p:embeddedFont>
    <p:embeddedFont>
      <p:font typeface="Roboto Mono"/>
      <p:regular r:id="rId105"/>
      <p:bold r:id="rId106"/>
      <p:italic r:id="rId107"/>
      <p:boldItalic r:id="rId108"/>
    </p:embeddedFont>
  </p:embeddedFontLst>
  <p:defaultText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purl.oclc.org/ooxml/drawingml/main" xmlns:r="http://purl.oclc.org/ooxml/officeDocument/relationships" xmlns:p="http://purl.oclc.org/ooxml/presentationml/main">
  <p:cmAuthor id="1" name="Stefan" initials="S" lastIdx="2" clrIdx="0">
    <p:extLst>
      <p:ext uri="{19B8F6BF-5375-455C-9EA6-DF929625EA0E}">
        <p15:presenceInfo xmlns:p15="http://schemas.microsoft.com/office/powerpoint/2012/main" userId="Stefan" providerId="None"/>
      </p:ext>
    </p:extLst>
  </p:cmAuthor>
</p:cmAuthorLst>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purl.oclc.org/ooxml/drawingml/main" xmlns:r="http://purl.oclc.org/ooxml/officeDocument/relationships" xmlns:p="http://purl.oclc.org/ooxml/presentationml/main" lastView="sldThumbnailView">
  <p:normalViewPr>
    <p:restoredLeft sz="15.62%"/>
    <p:restoredTop sz="71.915%" autoAdjust="0"/>
  </p:normalViewPr>
  <p:slideViewPr>
    <p:cSldViewPr snapToGrid="0">
      <p:cViewPr varScale="1">
        <p:scale>
          <a:sx n="78" d="100"/>
          <a:sy n="78" d="100"/>
        </p:scale>
        <p:origin x="17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font" Target="fonts/font1.fntdata"/><Relationship Id="rId112" Type="http://purl.oclc.org/ooxml/officeDocument/relationships/theme" Target="theme/theme1.xml"/><Relationship Id="rId16" Type="http://purl.oclc.org/ooxml/officeDocument/relationships/slide" Target="slides/slide14.xml"/><Relationship Id="rId107" Type="http://purl.oclc.org/ooxml/officeDocument/relationships/font" Target="fonts/font19.fntdata"/><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102" Type="http://purl.oclc.org/ooxml/officeDocument/relationships/font" Target="fonts/font14.fntdata"/><Relationship Id="rId5" Type="http://purl.oclc.org/ooxml/officeDocument/relationships/slide" Target="slides/slide3.xml"/><Relationship Id="rId90" Type="http://purl.oclc.org/ooxml/officeDocument/relationships/font" Target="fonts/font2.fntdata"/><Relationship Id="rId95" Type="http://purl.oclc.org/ooxml/officeDocument/relationships/font" Target="fonts/font7.fntdata"/><Relationship Id="rId22" Type="http://purl.oclc.org/ooxml/officeDocument/relationships/slide" Target="slides/slide20.xml"/><Relationship Id="rId27" Type="http://purl.oclc.org/ooxml/officeDocument/relationships/slide" Target="slides/slide25.xml"/><Relationship Id="rId43" Type="http://purl.oclc.org/ooxml/officeDocument/relationships/slide" Target="slides/slide41.xml"/><Relationship Id="rId48" Type="http://purl.oclc.org/ooxml/officeDocument/relationships/slide" Target="slides/slide46.xml"/><Relationship Id="rId64" Type="http://purl.oclc.org/ooxml/officeDocument/relationships/slide" Target="slides/slide62.xml"/><Relationship Id="rId69" Type="http://purl.oclc.org/ooxml/officeDocument/relationships/slide" Target="slides/slide67.xml"/><Relationship Id="rId113" Type="http://purl.oclc.org/ooxml/officeDocument/relationships/tableStyles" Target="tableStyles.xml"/><Relationship Id="rId80" Type="http://purl.oclc.org/ooxml/officeDocument/relationships/slide" Target="slides/slide78.xml"/><Relationship Id="rId85" Type="http://purl.oclc.org/ooxml/officeDocument/relationships/slide" Target="slides/slide83.xml"/><Relationship Id="rId12" Type="http://purl.oclc.org/ooxml/officeDocument/relationships/slide" Target="slides/slide10.xml"/><Relationship Id="rId17" Type="http://purl.oclc.org/ooxml/officeDocument/relationships/slide" Target="slides/slide15.xml"/><Relationship Id="rId33" Type="http://purl.oclc.org/ooxml/officeDocument/relationships/slide" Target="slides/slide31.xml"/><Relationship Id="rId38" Type="http://purl.oclc.org/ooxml/officeDocument/relationships/slide" Target="slides/slide36.xml"/><Relationship Id="rId59" Type="http://purl.oclc.org/ooxml/officeDocument/relationships/slide" Target="slides/slide57.xml"/><Relationship Id="rId103" Type="http://purl.oclc.org/ooxml/officeDocument/relationships/font" Target="fonts/font15.fntdata"/><Relationship Id="rId108" Type="http://purl.oclc.org/ooxml/officeDocument/relationships/font" Target="fonts/font20.fntdata"/><Relationship Id="rId54" Type="http://purl.oclc.org/ooxml/officeDocument/relationships/slide" Target="slides/slide52.xml"/><Relationship Id="rId70" Type="http://purl.oclc.org/ooxml/officeDocument/relationships/slide" Target="slides/slide68.xml"/><Relationship Id="rId75" Type="http://purl.oclc.org/ooxml/officeDocument/relationships/slide" Target="slides/slide73.xml"/><Relationship Id="rId91" Type="http://purl.oclc.org/ooxml/officeDocument/relationships/font" Target="fonts/font3.fntdata"/><Relationship Id="rId96" Type="http://purl.oclc.org/ooxml/officeDocument/relationships/font" Target="fonts/font8.fntdata"/><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6" Type="http://purl.oclc.org/ooxml/officeDocument/relationships/font" Target="fonts/font18.fntdata"/><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94" Type="http://purl.oclc.org/ooxml/officeDocument/relationships/font" Target="fonts/font6.fntdata"/><Relationship Id="rId99" Type="http://purl.oclc.org/ooxml/officeDocument/relationships/font" Target="fonts/font11.fntdata"/><Relationship Id="rId101" Type="http://purl.oclc.org/ooxml/officeDocument/relationships/font" Target="fonts/font13.fntdata"/><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109" Type="http://purl.oclc.org/ooxml/officeDocument/relationships/commentAuthors" Target="commentAuthors.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97" Type="http://purl.oclc.org/ooxml/officeDocument/relationships/font" Target="fonts/font9.fntdata"/><Relationship Id="rId104" Type="http://purl.oclc.org/ooxml/officeDocument/relationships/font" Target="fonts/font16.fntdata"/><Relationship Id="rId7" Type="http://purl.oclc.org/ooxml/officeDocument/relationships/slide" Target="slides/slide5.xml"/><Relationship Id="rId71" Type="http://purl.oclc.org/ooxml/officeDocument/relationships/slide" Target="slides/slide69.xml"/><Relationship Id="rId92" Type="http://purl.oclc.org/ooxml/officeDocument/relationships/font" Target="fonts/font4.fntdata"/><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notesMaster" Target="notesMasters/notesMaster1.xml"/><Relationship Id="rId110" Type="http://purl.oclc.org/ooxml/officeDocument/relationships/presProps" Target="presProps.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 Id="rId14" Type="http://purl.oclc.org/ooxml/officeDocument/relationships/slide" Target="slides/slide12.xml"/><Relationship Id="rId30" Type="http://purl.oclc.org/ooxml/officeDocument/relationships/slide" Target="slides/slide28.xml"/><Relationship Id="rId35" Type="http://purl.oclc.org/ooxml/officeDocument/relationships/slide" Target="slides/slide33.xml"/><Relationship Id="rId56" Type="http://purl.oclc.org/ooxml/officeDocument/relationships/slide" Target="slides/slide54.xml"/><Relationship Id="rId77" Type="http://purl.oclc.org/ooxml/officeDocument/relationships/slide" Target="slides/slide75.xml"/><Relationship Id="rId100" Type="http://purl.oclc.org/ooxml/officeDocument/relationships/font" Target="fonts/font12.fntdata"/><Relationship Id="rId105" Type="http://purl.oclc.org/ooxml/officeDocument/relationships/font" Target="fonts/font17.fntdata"/><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93" Type="http://purl.oclc.org/ooxml/officeDocument/relationships/font" Target="fonts/font5.fntdata"/><Relationship Id="rId98" Type="http://purl.oclc.org/ooxml/officeDocument/relationships/font" Target="fonts/font10.fntdata"/><Relationship Id="rId3" Type="http://purl.oclc.org/ooxml/officeDocument/relationships/slide" Target="slides/slide1.xml"/><Relationship Id="rId25" Type="http://purl.oclc.org/ooxml/officeDocument/relationships/slide" Target="slides/slide23.xml"/><Relationship Id="rId46" Type="http://purl.oclc.org/ooxml/officeDocument/relationships/slide" Target="slides/slide44.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62" Type="http://purl.oclc.org/ooxml/officeDocument/relationships/slide" Target="slides/slide60.xml"/><Relationship Id="rId83" Type="http://purl.oclc.org/ooxml/officeDocument/relationships/slide" Target="slides/slide81.xml"/><Relationship Id="rId88" Type="http://purl.oclc.org/ooxml/officeDocument/relationships/handoutMaster" Target="handoutMasters/handoutMaster1.xml"/><Relationship Id="rId111" Type="http://purl.oclc.org/ooxml/officeDocument/relationships/viewProps" Target="viewProps.xml"/></Relationships>
</file>

<file path=ppt/comments/comment1.xml><?xml version="1.0" encoding="utf-8"?>
<p:cmLst xmlns:a="http://purl.oclc.org/ooxml/drawingml/main" xmlns:r="http://purl.oclc.org/ooxml/officeDocument/relationships" xmlns:p="http://purl.oclc.org/ooxml/presentationml/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comments/comment2.xml><?xml version="1.0" encoding="utf-8"?>
<p:cmLst xmlns:a="http://purl.oclc.org/ooxml/drawingml/main" xmlns:r="http://purl.oclc.org/ooxml/officeDocument/relationships" xmlns:p="http://purl.oclc.org/ooxml/presentationml/main">
  <p:cm authorId="1" dt="2017-11-24T01:04:03.198" idx="2">
    <p:pos x="6720" y="2666"/>
    <p:text>Da im Zweifel bei der GPL der englischsprachige Originaltext gilt, würde ich hier die Nutzung des Originalzitats vorschlagen.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01.12.2017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1.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3" Type="http://purl.oclc.org/ooxml/officeDocument/relationships/hyperlink" Target="https://en.wikipedia.org/wiki/Ghostscript" TargetMode="External"/><Relationship Id="rId2" Type="http://purl.oclc.org/ooxml/officeDocument/relationships/slide" Target="../slides/slide84.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Willkommen beim </a:t>
            </a:r>
            <a:r>
              <a:rPr lang="de-DE" sz="1200" b="0" i="0" u="none" strike="noStrike" cap="none" noProof="0" dirty="0" err="1">
                <a:solidFill>
                  <a:schemeClr val="dk1"/>
                </a:solidFill>
                <a:latin typeface="Roboto"/>
                <a:ea typeface="Roboto"/>
                <a:cs typeface="Roboto"/>
                <a:sym typeface="Roboto"/>
              </a:rPr>
              <a:t>OpenChain</a:t>
            </a:r>
            <a:r>
              <a:rPr lang="de-DE" sz="1200" b="0" i="0" u="none" strike="noStrike" cap="none" noProof="0" dirty="0">
                <a:solidFill>
                  <a:schemeClr val="dk1"/>
                </a:solidFill>
                <a:latin typeface="Roboto"/>
                <a:ea typeface="Roboto"/>
                <a:cs typeface="Roboto"/>
                <a:sym typeface="Roboto"/>
              </a:rPr>
              <a:t> Curriculum-Foliensatz. Die vorliegenden Folien können als Unterstützung dafür genutzt werden, um unternehmensinterne Teams zum Thema FOSS-Compliance zu trainieren bzw. um </a:t>
            </a:r>
            <a:r>
              <a:rPr lang="de-DE" sz="1200" b="0" i="0" u="none" strike="noStrike" cap="none" noProof="0" dirty="0" err="1">
                <a:solidFill>
                  <a:schemeClr val="dk1"/>
                </a:solidFill>
                <a:latin typeface="Roboto"/>
                <a:ea typeface="Roboto"/>
                <a:cs typeface="Roboto"/>
                <a:sym typeface="Roboto"/>
              </a:rPr>
              <a:t>OpenChain</a:t>
            </a:r>
            <a:r>
              <a:rPr lang="de-DE" sz="1200" b="0" i="0" u="none" strike="noStrike" cap="none" noProof="0" dirty="0">
                <a:solidFill>
                  <a:schemeClr val="dk1"/>
                </a:solidFill>
                <a:latin typeface="Roboto"/>
                <a:ea typeface="Roboto"/>
                <a:cs typeface="Roboto"/>
                <a:sym typeface="Roboto"/>
              </a:rPr>
              <a:t>-Konformität zu erreichen.</a:t>
            </a:r>
          </a:p>
          <a:p>
            <a:pPr marL="0" marR="0" lvl="0" indent="0" algn="l" rtl="0">
              <a:lnSpc>
                <a:spcPct val="100%"/>
              </a:lnSpc>
              <a:spcBef>
                <a:spcPts val="0"/>
              </a:spcBef>
              <a:spcAft>
                <a:spcPts val="0"/>
              </a:spcAft>
              <a:buClr>
                <a:schemeClr val="dk1"/>
              </a:buClr>
              <a:buSzPct val="25%"/>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
              </a:lnSpc>
              <a:spcBef>
                <a:spcPts val="0"/>
              </a:spcBef>
              <a:spcAft>
                <a:spcPts val="0"/>
              </a:spcAft>
              <a:buClrTx/>
              <a:buSzPct val="25%"/>
              <a:buFontTx/>
              <a:buNone/>
              <a:tabLst/>
              <a:defRPr/>
            </a:pPr>
            <a:r>
              <a:rPr lang="de-DE" sz="1200" b="0" i="0" u="none" strike="noStrike" cap="none" noProof="0" dirty="0">
                <a:solidFill>
                  <a:schemeClr val="dk1"/>
                </a:solidFill>
                <a:latin typeface="Roboto"/>
                <a:ea typeface="Roboto"/>
                <a:cs typeface="Roboto"/>
                <a:sym typeface="Roboto"/>
              </a:rPr>
              <a:t>Diese Folie erklärt den Begriff “Lizenz”. Eine Lizenz unterschiedet sich im US-Recht von einem Vertrag. </a:t>
            </a:r>
            <a:r>
              <a:rPr lang="de-DE" noProof="0" dirty="0"/>
              <a:t>Diese Folien erklären die Grenzen dessen, was in einer Lizenz geregelt werden kann.</a:t>
            </a: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marL="0" marR="0" lvl="0" indent="0" algn="l" rtl="0">
              <a:lnSpc>
                <a:spcPct val="100%"/>
              </a:lnSpc>
              <a:spcBef>
                <a:spcPts val="0"/>
              </a:spcBef>
              <a:spcAft>
                <a:spcPts val="0"/>
              </a:spcAft>
              <a:buClr>
                <a:schemeClr val="dk1"/>
              </a:buClr>
              <a:buSzPct val="25%"/>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Die </a:t>
            </a:r>
            <a:r>
              <a:rPr lang="de-DE" sz="1200" b="0" i="0" u="none" strike="noStrike" cap="none" noProof="0" dirty="0" err="1">
                <a:solidFill>
                  <a:schemeClr val="dk1"/>
                </a:solidFill>
                <a:latin typeface="Roboto"/>
                <a:ea typeface="Roboto"/>
                <a:cs typeface="Roboto"/>
                <a:sym typeface="Roboto"/>
              </a:rPr>
              <a:t>wichtigten</a:t>
            </a:r>
            <a:r>
              <a:rPr lang="de-DE" sz="1200" b="0" i="0" u="none" strike="noStrike" cap="none" noProof="0" dirty="0">
                <a:solidFill>
                  <a:schemeClr val="dk1"/>
                </a:solidFill>
                <a:latin typeface="Roboto"/>
                <a:ea typeface="Roboto"/>
                <a:cs typeface="Roboto"/>
                <a:sym typeface="Roboto"/>
              </a:rPr>
              <a:t> urheberrechtliche Nutzungsrechte sind: das </a:t>
            </a:r>
            <a:r>
              <a:rPr lang="de-DE" sz="1200" b="0" i="0" u="none" strike="noStrike" cap="none" noProof="0" dirty="0" err="1">
                <a:solidFill>
                  <a:schemeClr val="dk1"/>
                </a:solidFill>
                <a:latin typeface="Roboto"/>
                <a:ea typeface="Roboto"/>
                <a:cs typeface="Roboto"/>
                <a:sym typeface="Roboto"/>
              </a:rPr>
              <a:t>Vervielfältigungssrecht</a:t>
            </a:r>
            <a:r>
              <a:rPr lang="de-DE" sz="1200" b="0" i="0" u="none" strike="noStrike" cap="none" noProof="0" dirty="0">
                <a:solidFill>
                  <a:schemeClr val="dk1"/>
                </a:solidFill>
                <a:latin typeface="Roboto"/>
                <a:ea typeface="Roboto"/>
                <a:cs typeface="Roboto"/>
                <a:sym typeface="Roboto"/>
              </a:rPr>
              <a:t>, das Modifikationsrecht bzw. das Verteilungsrecht.</a:t>
            </a:r>
          </a:p>
          <a:p>
            <a:pPr marL="0" marR="0" lvl="0" indent="0" algn="l" rtl="0">
              <a:lnSpc>
                <a:spcPct val="100%"/>
              </a:lnSpc>
              <a:spcBef>
                <a:spcPts val="0"/>
              </a:spcBef>
              <a:spcAft>
                <a:spcPts val="0"/>
              </a:spcAft>
              <a:buClr>
                <a:schemeClr val="dk1"/>
              </a:buClr>
              <a:buSzPct val="25%"/>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Software kann Gegenstand eines Patents sein. Patente schützen generell Betriebsverfahren, konkret damit auch ein Computerprogramm. Wie dem auch sei: </a:t>
            </a:r>
            <a:r>
              <a:rPr lang="de-DE" sz="1200" b="0" i="0" u="none" strike="noStrike" cap="none" noProof="0" dirty="0" err="1">
                <a:solidFill>
                  <a:schemeClr val="dk1"/>
                </a:solidFill>
                <a:latin typeface="Roboto"/>
                <a:ea typeface="Roboto"/>
                <a:cs typeface="Roboto"/>
                <a:sym typeface="Roboto"/>
              </a:rPr>
              <a:t>Patrente</a:t>
            </a:r>
            <a:r>
              <a:rPr lang="de-DE" sz="1200" b="0" i="0" u="none" strike="noStrike" cap="none" noProof="0" dirty="0">
                <a:solidFill>
                  <a:schemeClr val="dk1"/>
                </a:solidFill>
                <a:latin typeface="Roboto"/>
                <a:ea typeface="Roboto"/>
                <a:cs typeface="Roboto"/>
                <a:sym typeface="Roboto"/>
              </a:rPr>
              <a:t> schützen konkrete Funktionalität und keine abstrakten Ideen.</a:t>
            </a:r>
          </a:p>
          <a:p>
            <a:pPr marL="0" marR="0" lvl="0" indent="0" algn="l" rtl="0">
              <a:lnSpc>
                <a:spcPct val="100%"/>
              </a:lnSpc>
              <a:spcBef>
                <a:spcPts val="0"/>
              </a:spcBef>
              <a:spcAft>
                <a:spcPts val="0"/>
              </a:spcAft>
              <a:buClr>
                <a:schemeClr val="dk1"/>
              </a:buClr>
              <a:buSzPct val="25%"/>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p>
          <a:p>
            <a:pPr marL="0" marR="0" lvl="0" indent="0" algn="l" rtl="0">
              <a:lnSpc>
                <a:spcPct val="100%"/>
              </a:lnSpc>
              <a:spcBef>
                <a:spcPts val="0"/>
              </a:spcBef>
              <a:spcAft>
                <a:spcPts val="0"/>
              </a:spcAft>
              <a:buClr>
                <a:schemeClr val="dk1"/>
              </a:buClr>
              <a:buSzPct val="25%"/>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a:t>
            </a:r>
            <a:r>
              <a:rPr lang="de-DE" sz="1200" b="0" i="0" u="none" strike="noStrike" cap="none" noProof="0" dirty="0" err="1">
                <a:solidFill>
                  <a:schemeClr val="dk1"/>
                </a:solidFill>
                <a:latin typeface="Roboto"/>
                <a:ea typeface="Roboto"/>
                <a:cs typeface="Roboto"/>
                <a:sym typeface="Roboto"/>
              </a:rPr>
              <a:t>Verbreituing</a:t>
            </a:r>
            <a:r>
              <a:rPr lang="de-DE" sz="1200" b="0" i="0" u="none" strike="noStrike" cap="none" noProof="0" dirty="0">
                <a:solidFill>
                  <a:schemeClr val="dk1"/>
                </a:solidFill>
                <a:latin typeface="Roboto"/>
                <a:ea typeface="Roboto"/>
                <a:cs typeface="Roboto"/>
                <a:sym typeface="Roboto"/>
              </a:rPr>
              <a:t> gefunden hat – so dass man annehmen muss, dass ein Zugriff auf jeden Fall bestand. </a:t>
            </a:r>
          </a:p>
          <a:p>
            <a:pPr marL="0" marR="0" lvl="0" indent="0" algn="l" rtl="0">
              <a:lnSpc>
                <a:spcPct val="100%"/>
              </a:lnSpc>
              <a:spcBef>
                <a:spcPts val="0"/>
              </a:spcBef>
              <a:spcAft>
                <a:spcPts val="0"/>
              </a:spcAft>
              <a:buClr>
                <a:schemeClr val="dk1"/>
              </a:buClr>
              <a:buSzPct val="25%"/>
              <a:buFont typeface="Roboto"/>
              <a:buNone/>
            </a:pPr>
            <a:r>
              <a:rPr lang="de-DE" noProof="0" dirty="0"/>
              <a:t>Wenn Ihre Software eine patentierte Idee umsetzt, wird eine Patentlizenz benötigt - unabhängig davon, ob die Software unabhängig entwickelt wurde. Ein Beispiel hierfür ist </a:t>
            </a:r>
            <a:r>
              <a:rPr lang="de-DE" noProof="0" dirty="0" err="1"/>
              <a:t>FFMpeg</a:t>
            </a:r>
            <a:r>
              <a:rPr lang="de-DE" noProof="0" dirty="0"/>
              <a:t>, ein freies Softwareprojekt, welches Codecs zum Kodieren und Dekodieren von Videos bereitstellt. Man benötigt jedoch eine Patentlizenz, um ein bestimmtes Format zu codieren und zu decodieren.</a:t>
            </a:r>
            <a:endParaRPr lang="de-DE" sz="1200" b="0" i="0" u="none" strike="noStrike" cap="none" noProof="0"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Diese Folie bietet über einen </a:t>
            </a:r>
            <a:r>
              <a:rPr lang="de-DE" sz="1200" b="0" i="0" u="none" strike="noStrike" cap="none" noProof="0" dirty="0" err="1">
                <a:solidFill>
                  <a:schemeClr val="dk1"/>
                </a:solidFill>
                <a:latin typeface="Roboto"/>
                <a:ea typeface="Roboto"/>
                <a:cs typeface="Roboto"/>
                <a:sym typeface="Roboto"/>
              </a:rPr>
              <a:t>Überblicj</a:t>
            </a:r>
            <a:r>
              <a:rPr lang="de-DE" sz="1200" b="0" i="0" u="none" strike="noStrike" cap="none" noProof="0" dirty="0">
                <a:solidFill>
                  <a:schemeClr val="dk1"/>
                </a:solidFill>
                <a:latin typeface="Roboto"/>
                <a:ea typeface="Roboto"/>
                <a:cs typeface="Roboto"/>
                <a:sym typeface="Roboto"/>
              </a:rPr>
              <a:t> über die grundsätzliche Funktionsweise von FOSS-Lizenzen. Sie führt zudem eine Quelle an, unter welcher man mehr über FOSS-Lizenzen erfahren kann.</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erklärt Lizenz-Reziprozität bzw.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 einen komplexeren Typ von FOSS-Lizenz, welcher im Gegensatz zu den permissiven FOSS-Lizenzen erweiterte Verpflichtungen vorsieht. Eine (Weiter-)Verbreitung des Originals bzw. eines ‘derivative </a:t>
            </a:r>
            <a:r>
              <a:rPr lang="de-DE" sz="1200" b="0" i="0" u="none" strike="noStrike" cap="none" noProof="0" dirty="0" err="1">
                <a:solidFill>
                  <a:schemeClr val="dk1"/>
                </a:solidFill>
                <a:latin typeface="Roboto"/>
                <a:ea typeface="Roboto"/>
                <a:cs typeface="Roboto"/>
                <a:sym typeface="Roboto"/>
              </a:rPr>
              <a:t>work</a:t>
            </a:r>
            <a:r>
              <a:rPr lang="de-DE" sz="1200" b="0" i="0" u="none" strike="noStrike" cap="none" noProof="0" dirty="0">
                <a:solidFill>
                  <a:schemeClr val="dk1"/>
                </a:solidFill>
                <a:latin typeface="Roboto"/>
                <a:ea typeface="Roboto"/>
                <a:cs typeface="Roboto"/>
                <a:sym typeface="Roboto"/>
              </a:rPr>
              <a:t>’ muss hier unter den selben Bedingungen wie bei Erhalt der </a:t>
            </a:r>
            <a:r>
              <a:rPr lang="de-DE" sz="1200" b="0" i="0" u="none" strike="noStrike" cap="none" noProof="0" dirty="0" err="1">
                <a:solidFill>
                  <a:schemeClr val="dk1"/>
                </a:solidFill>
                <a:latin typeface="Roboto"/>
                <a:ea typeface="Roboto"/>
                <a:cs typeface="Roboto"/>
                <a:sym typeface="Roboto"/>
              </a:rPr>
              <a:t>Origninal</a:t>
            </a:r>
            <a:r>
              <a:rPr lang="de-DE" sz="1200" b="0" i="0" u="none" strike="noStrike" cap="none" noProof="0" dirty="0">
                <a:solidFill>
                  <a:schemeClr val="dk1"/>
                </a:solidFill>
                <a:latin typeface="Roboto"/>
                <a:ea typeface="Roboto"/>
                <a:cs typeface="Roboto"/>
                <a:sym typeface="Roboto"/>
              </a:rPr>
              <a:t>-FOSS erfolgen.</a:t>
            </a: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erklärt proprietäre bzw. ‘</a:t>
            </a:r>
            <a:r>
              <a:rPr lang="de-DE" sz="1200" b="0" i="0" u="none" strike="noStrike" cap="none" noProof="0" dirty="0" err="1">
                <a:solidFill>
                  <a:schemeClr val="dk1"/>
                </a:solidFill>
                <a:latin typeface="Roboto"/>
                <a:ea typeface="Roboto"/>
                <a:cs typeface="Roboto"/>
                <a:sym typeface="Roboto"/>
              </a:rPr>
              <a:t>closed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source</a:t>
            </a:r>
            <a:r>
              <a:rPr lang="de-DE" sz="1200" b="0" i="0" u="none" strike="noStrike" cap="none" noProof="0" dirty="0">
                <a:solidFill>
                  <a:schemeClr val="dk1"/>
                </a:solidFill>
                <a:latin typeface="Roboto"/>
                <a:ea typeface="Roboto"/>
                <a:cs typeface="Roboto"/>
                <a:sym typeface="Roboto"/>
              </a:rPr>
              <a:t>’-Lizenzen. Diese haben gegenüber FOSS-Lizenzen recht unterschiedliche Anforderungen / Verpflichtungen.</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Es gibt noch weitere Lizenztypen. Manchmal werden diese mit FOSS verwechselt – besitzen aber unterschiedliche Eigenschaften. Freeware- und Shareware-Lizenzen sollten nicht als gleich oder kompatibel zu FOSS-Lizenzen angesehen werden.</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Es gibt noch weitere Lizenzen / Arten der Lizenzierung. Manche dieser werden mit FOSS-Lizenzierung in einen Topf geworfen – sind aber von </a:t>
            </a:r>
            <a:r>
              <a:rPr lang="de-DE" sz="1200" b="0" i="0" u="none" strike="noStrike" cap="none" noProof="0" dirty="0" err="1">
                <a:solidFill>
                  <a:schemeClr val="dk1"/>
                </a:solidFill>
                <a:latin typeface="Roboto"/>
                <a:ea typeface="Roboto"/>
                <a:cs typeface="Roboto"/>
                <a:sym typeface="Roboto"/>
              </a:rPr>
              <a:t>diesn</a:t>
            </a:r>
            <a:r>
              <a:rPr lang="de-DE" sz="1200" b="0" i="0" u="none" strike="noStrike" cap="none" noProof="0" dirty="0">
                <a:solidFill>
                  <a:schemeClr val="dk1"/>
                </a:solidFill>
                <a:latin typeface="Roboto"/>
                <a:ea typeface="Roboto"/>
                <a:cs typeface="Roboto"/>
                <a:sym typeface="Roboto"/>
              </a:rPr>
              <a:t> zu unterscheiden. Freeware und Shareware sind keine FOSS-Lizenzen – und sind auch nicht mit FOSS-Lizenzen kompatibel.</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rgbClr val="000000"/>
                </a:solidFill>
                <a:latin typeface="Roboto"/>
                <a:ea typeface="Roboto"/>
                <a:cs typeface="Roboto"/>
                <a:sym typeface="Roboto"/>
              </a:rPr>
              <a:t>Diese Folie erklärt, wozu das </a:t>
            </a:r>
            <a:r>
              <a:rPr lang="de-DE" sz="1200" b="0" i="0" u="none" strike="noStrike" cap="none" noProof="0" dirty="0" err="1">
                <a:solidFill>
                  <a:srgbClr val="000000"/>
                </a:solidFill>
                <a:latin typeface="Roboto"/>
                <a:ea typeface="Roboto"/>
                <a:cs typeface="Roboto"/>
                <a:sym typeface="Roboto"/>
              </a:rPr>
              <a:t>OpenChain</a:t>
            </a:r>
            <a:r>
              <a:rPr lang="de-DE" sz="1200" b="0" i="0" u="none" strike="noStrike" cap="none" noProof="0" dirty="0">
                <a:solidFill>
                  <a:srgbClr val="000000"/>
                </a:solidFill>
                <a:latin typeface="Roboto"/>
                <a:ea typeface="Roboto"/>
                <a:cs typeface="Roboto"/>
                <a:sym typeface="Roboto"/>
              </a:rPr>
              <a:t>-Curriculum und der vorliegende Foliensatz dienen.</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beschreibt unterschiedliche Hinweisarten wie Textkommentare in Dateien, welche Autorenschafts- und Lizenzinformationen ausweisen – und welche oft als wichtigste Quelle dafür angesehen </a:t>
            </a:r>
            <a:r>
              <a:rPr lang="de-DE" sz="1200" b="0" i="0" u="none" strike="noStrike" cap="none" noProof="0" dirty="0" err="1">
                <a:solidFill>
                  <a:schemeClr val="dk1"/>
                </a:solidFill>
                <a:latin typeface="Roboto"/>
                <a:ea typeface="Roboto"/>
                <a:cs typeface="Roboto"/>
                <a:sym typeface="Roboto"/>
              </a:rPr>
              <a:t>warden</a:t>
            </a:r>
            <a:r>
              <a:rPr lang="de-DE" sz="1200" b="0" i="0" u="none" strike="noStrike" cap="none" noProof="0" dirty="0">
                <a:solidFill>
                  <a:schemeClr val="dk1"/>
                </a:solidFill>
                <a:latin typeface="Roboto"/>
                <a:ea typeface="Roboto"/>
                <a:cs typeface="Roboto"/>
                <a:sym typeface="Roboto"/>
              </a:rPr>
              <a:t>, welche Lizenz auf eine Datei anzuwenden ist</a:t>
            </a:r>
            <a:r>
              <a:rPr lang="en-US" sz="1200" b="0" i="0" u="none" strike="noStrike" cap="none" dirty="0">
                <a:solidFill>
                  <a:schemeClr val="dk1"/>
                </a:solidFill>
                <a:latin typeface="Roboto"/>
                <a:ea typeface="Roboto"/>
                <a:cs typeface="Roboto"/>
                <a:sym typeface="Roboto"/>
              </a:rPr>
              <a:t>.</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beschreibt multiple Lizenzierung. Diese liegt vor, wenn es mehrere Lizenzbedingungen für eine einzelne Software zutreffen könne.</a:t>
            </a:r>
          </a:p>
          <a:p>
            <a:pPr marL="0" marR="0" lvl="0" indent="0" algn="l" rtl="0">
              <a:spcBef>
                <a:spcPts val="0"/>
              </a:spcBef>
              <a:buSzPct val="25%"/>
              <a:buNone/>
            </a:pPr>
            <a:br>
              <a:rPr lang="de-DE" sz="1200" b="0" i="0" u="none" strike="noStrike" cap="none" noProof="0" dirty="0">
                <a:solidFill>
                  <a:schemeClr val="dk1"/>
                </a:solidFill>
                <a:latin typeface="Roboto"/>
                <a:ea typeface="Roboto"/>
                <a:cs typeface="Roboto"/>
                <a:sym typeface="Roboto"/>
              </a:rPr>
            </a:br>
            <a:r>
              <a:rPr lang="de-DE" sz="1200" b="1" i="0" u="none" strike="noStrike" cap="none" noProof="0" dirty="0">
                <a:solidFill>
                  <a:schemeClr val="dk1"/>
                </a:solidFill>
                <a:latin typeface="Roboto"/>
                <a:ea typeface="Roboto"/>
                <a:cs typeface="Roboto"/>
                <a:sym typeface="Roboto"/>
              </a:rPr>
              <a:t>konjunktiv-multiple Lizenzierung</a:t>
            </a:r>
            <a:r>
              <a:rPr lang="de-DE" sz="1200" b="0" i="0" u="none" strike="noStrike" cap="none" noProof="0" dirty="0">
                <a:solidFill>
                  <a:schemeClr val="dk1"/>
                </a:solidFill>
                <a:latin typeface="Roboto"/>
                <a:ea typeface="Roboto"/>
                <a:cs typeface="Roboto"/>
                <a:sym typeface="Roboto"/>
              </a:rPr>
              <a:t> = mehrere Lizenzen gelten gleichzeitig.</a:t>
            </a:r>
          </a:p>
          <a:p>
            <a:pPr marL="457200" marR="0" lvl="1" indent="0" algn="l" rtl="0">
              <a:spcBef>
                <a:spcPts val="0"/>
              </a:spcBef>
              <a:buSzPct val="25%"/>
              <a:buNone/>
            </a:pPr>
            <a:r>
              <a:rPr lang="de-DE" sz="1200" b="0" i="0" u="none" strike="noStrike" cap="none" noProof="0" dirty="0">
                <a:solidFill>
                  <a:schemeClr val="dk1"/>
                </a:solidFill>
                <a:latin typeface="Roboto"/>
                <a:ea typeface="Roboto"/>
                <a:cs typeface="Roboto"/>
                <a:sym typeface="Roboto"/>
              </a:rPr>
              <a:t>Beispiel: Ein GPL-2.0-Projekt beinhaltet auch Quellcode unter BSD-3-Clause-Lizenz. In diesem Fall müssen gleichsam </a:t>
            </a:r>
            <a:r>
              <a:rPr lang="de-DE" sz="1200" b="0" i="1" u="none" strike="noStrike" cap="none" noProof="0" dirty="0">
                <a:solidFill>
                  <a:schemeClr val="dk1"/>
                </a:solidFill>
                <a:latin typeface="Roboto"/>
                <a:ea typeface="Roboto"/>
                <a:cs typeface="Roboto"/>
                <a:sym typeface="Roboto"/>
              </a:rPr>
              <a:t>beide</a:t>
            </a:r>
            <a:r>
              <a:rPr lang="de-DE" sz="1200" b="0" i="0" u="none" strike="noStrike" cap="none" noProof="0" dirty="0">
                <a:solidFill>
                  <a:schemeClr val="dk1"/>
                </a:solidFill>
                <a:latin typeface="Roboto"/>
                <a:ea typeface="Roboto"/>
                <a:cs typeface="Roboto"/>
                <a:sym typeface="Roboto"/>
              </a:rPr>
              <a:t> Lizenzbedingungen befolgt werden.</a:t>
            </a:r>
          </a:p>
          <a:p>
            <a:pPr marL="0" marR="0" lvl="0" indent="0" algn="l" rtl="0">
              <a:spcBef>
                <a:spcPts val="0"/>
              </a:spcBef>
              <a:buSzPct val="25%"/>
              <a:buNone/>
            </a:pPr>
            <a:r>
              <a:rPr lang="de-DE" sz="1200" b="1" i="0" u="none" strike="noStrike" cap="none" noProof="0" dirty="0">
                <a:solidFill>
                  <a:schemeClr val="dk1"/>
                </a:solidFill>
                <a:latin typeface="Roboto"/>
                <a:ea typeface="Roboto"/>
                <a:cs typeface="Roboto"/>
                <a:sym typeface="Roboto"/>
              </a:rPr>
              <a:t>disjunktiv-multiple</a:t>
            </a:r>
            <a:r>
              <a:rPr lang="de-DE" sz="1200" b="0" i="0" u="none" strike="noStrike" cap="none" noProof="0" dirty="0">
                <a:solidFill>
                  <a:schemeClr val="dk1"/>
                </a:solidFill>
                <a:latin typeface="Roboto"/>
                <a:ea typeface="Roboto"/>
                <a:cs typeface="Roboto"/>
                <a:sym typeface="Roboto"/>
              </a:rPr>
              <a:t> </a:t>
            </a:r>
            <a:r>
              <a:rPr lang="de-DE" sz="1200" b="1" i="0" u="none" strike="noStrike" cap="none" noProof="0" dirty="0">
                <a:solidFill>
                  <a:schemeClr val="dk1"/>
                </a:solidFill>
                <a:latin typeface="Roboto"/>
                <a:ea typeface="Roboto"/>
                <a:cs typeface="Roboto"/>
                <a:sym typeface="Roboto"/>
              </a:rPr>
              <a:t>Lizenzierung</a:t>
            </a:r>
            <a:r>
              <a:rPr lang="de-DE" sz="1200" b="0" i="0" u="none" strike="noStrike" cap="none" noProof="0" dirty="0">
                <a:solidFill>
                  <a:schemeClr val="dk1"/>
                </a:solidFill>
                <a:latin typeface="Roboto"/>
                <a:ea typeface="Roboto"/>
                <a:cs typeface="Roboto"/>
                <a:sym typeface="Roboto"/>
              </a:rPr>
              <a:t> = Es liegt ein Lizenzierungswahlrecht vor</a:t>
            </a:r>
          </a:p>
          <a:p>
            <a:pPr marL="457200" marR="0" lvl="1" indent="0" algn="l" rtl="0">
              <a:spcBef>
                <a:spcPts val="0"/>
              </a:spcBef>
              <a:buSzPct val="25%"/>
              <a:buNone/>
            </a:pPr>
            <a:r>
              <a:rPr lang="de-DE" sz="1200" b="0" i="0" u="none" strike="noStrike" cap="none" noProof="0" dirty="0">
                <a:solidFill>
                  <a:schemeClr val="dk1"/>
                </a:solidFill>
                <a:latin typeface="Roboto"/>
                <a:ea typeface="Roboto"/>
                <a:cs typeface="Roboto"/>
                <a:sym typeface="Roboto"/>
              </a:rPr>
              <a:t>Beispiele: Mozilla </a:t>
            </a:r>
            <a:r>
              <a:rPr lang="de-DE" sz="1200" b="0" i="0" u="none" strike="noStrike" cap="none" noProof="0" dirty="0" err="1">
                <a:solidFill>
                  <a:schemeClr val="dk1"/>
                </a:solidFill>
                <a:latin typeface="Roboto"/>
                <a:ea typeface="Roboto"/>
                <a:cs typeface="Roboto"/>
                <a:sym typeface="Roboto"/>
              </a:rPr>
              <a:t>tri-license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Jetty</a:t>
            </a:r>
            <a:r>
              <a:rPr lang="de-DE" sz="1200" b="0" i="0" u="none" strike="noStrike" cap="none" noProof="0" dirty="0">
                <a:solidFill>
                  <a:schemeClr val="dk1"/>
                </a:solidFill>
                <a:latin typeface="Roboto"/>
                <a:ea typeface="Roboto"/>
                <a:cs typeface="Roboto"/>
                <a:sym typeface="Roboto"/>
              </a:rPr>
              <a:t>, Ruby</a:t>
            </a:r>
          </a:p>
          <a:p>
            <a:pPr marL="0" marR="0" lvl="0" indent="0" algn="l" rtl="0">
              <a:lnSpc>
                <a:spcPct val="100%"/>
              </a:lnSpc>
              <a:spcBef>
                <a:spcPts val="0"/>
              </a:spcBef>
              <a:spcAft>
                <a:spcPts val="0"/>
              </a:spcAft>
              <a:buClr>
                <a:schemeClr val="dk1"/>
              </a:buClr>
              <a:buSzPct val="25%"/>
              <a:buFont typeface="Roboto"/>
              <a:buNone/>
            </a:pPr>
            <a:br>
              <a:rPr lang="de-DE" sz="1200" b="0" i="0" u="none" strike="noStrike" cap="none" noProof="0" dirty="0">
                <a:solidFill>
                  <a:schemeClr val="dk1"/>
                </a:solidFill>
                <a:latin typeface="Roboto"/>
                <a:ea typeface="Roboto"/>
                <a:cs typeface="Roboto"/>
                <a:sym typeface="Roboto"/>
              </a:rPr>
            </a:br>
            <a:r>
              <a:rPr lang="de-DE" sz="1200" b="0" i="0" u="none" strike="noStrike" cap="none" noProof="0" dirty="0">
                <a:solidFill>
                  <a:schemeClr val="dk1"/>
                </a:solidFill>
                <a:latin typeface="Roboto"/>
                <a:ea typeface="Roboto"/>
                <a:cs typeface="Roboto"/>
                <a:sym typeface="Roboto"/>
              </a:rPr>
              <a:t>Disjunktiv-multiple Lizenzierung ist wahrscheinlich ein wichtigeres Thema, welche bei der Erstellung einer FOSS-Policy beleuchtet werden sollte.</a:t>
            </a:r>
          </a:p>
          <a:p>
            <a:pPr marL="0" marR="0" lvl="0" indent="0" algn="l" rtl="0">
              <a:lnSpc>
                <a:spcPct val="100%"/>
              </a:lnSpc>
              <a:spcBef>
                <a:spcPts val="0"/>
              </a:spcBef>
              <a:spcAft>
                <a:spcPts val="0"/>
              </a:spcAft>
              <a:buClr>
                <a:schemeClr val="dk1"/>
              </a:buClr>
              <a:buSzPct val="25%"/>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de-DE" sz="1200" b="0" i="0" u="none" strike="noStrike" cap="none" noProof="0" dirty="0">
                <a:solidFill>
                  <a:schemeClr val="dk1"/>
                </a:solidFill>
                <a:latin typeface="Roboto"/>
                <a:ea typeface="Roboto"/>
                <a:cs typeface="Roboto"/>
                <a:sym typeface="Roboto"/>
              </a:rPr>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marL="0" marR="0" lvl="0" indent="0" algn="l" rtl="0">
              <a:lnSpc>
                <a:spcPct val="100%"/>
              </a:lnSpc>
              <a:spcBef>
                <a:spcPts val="0"/>
              </a:spcBef>
              <a:spcAft>
                <a:spcPts val="0"/>
              </a:spcAft>
              <a:buClr>
                <a:schemeClr val="dk1"/>
              </a:buClr>
              <a:buSzPct val="25%"/>
              <a:buFont typeface="Roboto"/>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
              <a:buNone/>
            </a:pPr>
            <a:r>
              <a:rPr lang="de-DE" sz="1200" b="1" i="0" u="none" strike="noStrike" cap="none" noProof="0" dirty="0">
                <a:solidFill>
                  <a:schemeClr val="dk1"/>
                </a:solidFill>
                <a:latin typeface="Roboto"/>
                <a:ea typeface="Roboto"/>
                <a:cs typeface="Roboto"/>
                <a:sym typeface="Roboto"/>
              </a:rPr>
              <a:t>Beispiel (englischsprachiger Original-Lizenztext bleibt </a:t>
            </a:r>
            <a:r>
              <a:rPr lang="de-DE" sz="1200" b="1" i="0" u="none" strike="noStrike" cap="none" noProof="0" dirty="0" err="1">
                <a:solidFill>
                  <a:schemeClr val="dk1"/>
                </a:solidFill>
                <a:latin typeface="Roboto"/>
                <a:ea typeface="Roboto"/>
                <a:cs typeface="Roboto"/>
                <a:sym typeface="Roboto"/>
              </a:rPr>
              <a:t>unübersetzt</a:t>
            </a:r>
            <a:r>
              <a:rPr lang="de-DE" sz="1200" b="1" i="0" u="none" strike="noStrike" cap="none" noProof="0" dirty="0">
                <a:solidFill>
                  <a:schemeClr val="dk1"/>
                </a:solidFill>
                <a:latin typeface="Roboto"/>
                <a:ea typeface="Roboto"/>
                <a:cs typeface="Roboto"/>
                <a:sym typeface="Roboto"/>
              </a:rPr>
              <a:t>): </a:t>
            </a: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MPL 1.1/GPL 2.0/LGPL 2.1 - - </a:t>
            </a: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a:t>
            </a:r>
            <a:r>
              <a:rPr lang="en-US" sz="1200" b="0" i="0" u="none" strike="noStrike" cap="none" noProof="0" dirty="0">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
              <a:buNone/>
            </a:pPr>
            <a:r>
              <a:rPr lang="en-US" sz="1200" b="0" i="0" u="none" strike="noStrike" cap="none" noProof="0" dirty="0">
                <a:solidFill>
                  <a:schemeClr val="dk1"/>
                </a:solidFill>
                <a:latin typeface="Roboto"/>
                <a:ea typeface="Roboto"/>
                <a:cs typeface="Roboto"/>
                <a:sym typeface="Roboto"/>
              </a:rPr>
              <a:t> . . . </a:t>
            </a:r>
          </a:p>
          <a:p>
            <a:pPr marL="0" marR="0" lvl="0" indent="0" algn="l" rtl="0">
              <a:spcBef>
                <a:spcPts val="0"/>
              </a:spcBef>
              <a:buSzPct val="25%"/>
              <a:buNone/>
            </a:pPr>
            <a:r>
              <a:rPr lang="en-US" sz="1200" b="0" i="0" u="none" strike="noStrike" cap="none" noProof="0" dirty="0">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
              <a:buNone/>
            </a:pPr>
            <a:endParaRPr lang="en-US"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noProof="0" dirty="0">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r>
              <a:rPr lang="de-DE" sz="1200" b="0" i="0" u="none" strike="noStrike" cap="none" noProof="0" dirty="0">
                <a:solidFill>
                  <a:schemeClr val="dk1"/>
                </a:solidFill>
                <a:latin typeface="Roboto"/>
                <a:ea typeface="Roboto"/>
                <a:cs typeface="Roboto"/>
                <a:sym typeface="Roboto"/>
              </a:rPr>
              <a:t>“</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marL="0" marR="0" lvl="0" indent="0" algn="l" rtl="0">
              <a:spcBef>
                <a:spcPts val="0"/>
              </a:spcBef>
              <a:buSzPct val="25%"/>
              <a:buNone/>
            </a:pPr>
            <a:endParaRPr sz="1200" b="0" i="0" u="none" strike="noStrike" cap="none" dirty="0">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FOSS-Lizenzen werden kostenlos erteilt und räumen für Quellcode stets Nutzungsrechte ein, die Anpassung und Weiterverbreitung mit einschließen.</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Typische Verpflichtungen einer ‘permissiven’ FOSS-Lizenz sind, das Urheberrechts-Hinweis und Haftungsausschluss in der Software erhalten bleiben. Sehr oft verbietet  eine Lizenz, den Namen des Autors ohne Genehmigung zu nutzen.</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Beispiele für permissive FOSS-Lizenzen sind die MIT-Lizenz,  BSD-artige FOSS-Lizenzen sowie die Apache-Lizenz.</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Lizenz-Reziprozität bedeutet, dass das von einem urheberrechtlich geschützten Werk abgeleitete Werk wieder unter der gleichen Lizenz wie das Ausgangswerk veröffentlicht werden muss.</a:t>
            </a: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Andere Begriffe im Kontext sind die Terme “Lizenzvererbung”,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 “Share-</a:t>
            </a:r>
            <a:r>
              <a:rPr lang="de-DE" sz="1200" b="0" i="0" u="none" strike="noStrike" cap="none" noProof="0" dirty="0" err="1">
                <a:solidFill>
                  <a:schemeClr val="dk1"/>
                </a:solidFill>
                <a:latin typeface="Roboto"/>
                <a:ea typeface="Roboto"/>
                <a:cs typeface="Roboto"/>
                <a:sym typeface="Roboto"/>
              </a:rPr>
              <a:t>Alike</a:t>
            </a:r>
            <a:r>
              <a:rPr lang="de-DE" sz="1200" b="0" i="0" u="none" strike="noStrike" cap="none" noProof="0" dirty="0">
                <a:solidFill>
                  <a:schemeClr val="dk1"/>
                </a:solidFill>
                <a:latin typeface="Roboto"/>
                <a:ea typeface="Roboto"/>
                <a:cs typeface="Roboto"/>
                <a:sym typeface="Roboto"/>
              </a:rPr>
              <a:t>” oder umgangssprachlich “virale Lizenz”</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Beispiele für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sind die GPL und LGPL. </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Multiple Lizenzierung bezieht sich auf die Praxis, dass eine Software unter mehr als eine Lizenz gestellt wird. Bspw. Kann eine FOSS unter MIT-Lizenz und GPLv2 “duallizenziert” sein. In diesem Fall steht es frei, die für die eigenen Zwecke ‚beste‘ Lizenz auszuwählen.</a:t>
            </a:r>
          </a:p>
          <a:p>
            <a:pPr marL="0" marR="0" lvl="0" indent="0" algn="l" rtl="0">
              <a:spcBef>
                <a:spcPts val="0"/>
              </a:spcBef>
              <a:buSzPct val="25%"/>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lt1"/>
                </a:solidFill>
                <a:latin typeface="Roboto"/>
                <a:ea typeface="Roboto"/>
                <a:cs typeface="Roboto"/>
                <a:sym typeface="Roboto"/>
              </a:rPr>
              <a:t>Dieser Abschnitt beinhaltet einen Überblick zum Thema FOSS-Compliance und erklärt Compliance ‘von der Pike auf’.</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lt1"/>
                </a:solidFill>
                <a:latin typeface="Roboto"/>
                <a:ea typeface="Roboto"/>
                <a:cs typeface="Roboto"/>
                <a:sym typeface="Roboto"/>
              </a:rPr>
              <a:t>25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erläutert, dass FOSS-Compliance ein “zweistufiges Ziel” ist. Die erste Stufe ist, seine Verpflichtungen zu kennen und einen Prozess zu </a:t>
            </a:r>
            <a:r>
              <a:rPr lang="de-DE" sz="1200" b="0" i="0" u="none" strike="noStrike" cap="none" noProof="0" dirty="0" err="1">
                <a:solidFill>
                  <a:schemeClr val="dk1"/>
                </a:solidFill>
                <a:latin typeface="Roboto"/>
                <a:ea typeface="Roboto"/>
                <a:cs typeface="Roboto"/>
                <a:sym typeface="Roboto"/>
              </a:rPr>
              <a:t>entwicklen</a:t>
            </a:r>
            <a:r>
              <a:rPr lang="de-DE" sz="1200" b="0" i="0" u="none" strike="noStrike" cap="none" noProof="0" dirty="0">
                <a:solidFill>
                  <a:schemeClr val="dk1"/>
                </a:solidFill>
                <a:latin typeface="Roboto"/>
                <a:ea typeface="Roboto"/>
                <a:cs typeface="Roboto"/>
                <a:sym typeface="Roboto"/>
              </a:rPr>
              <a:t>, der diesen </a:t>
            </a:r>
            <a:r>
              <a:rPr lang="de-DE" sz="1200" b="0" i="0" u="none" strike="noStrike" cap="none" noProof="0" dirty="0" err="1">
                <a:solidFill>
                  <a:schemeClr val="dk1"/>
                </a:solidFill>
                <a:latin typeface="Roboto"/>
                <a:ea typeface="Roboto"/>
                <a:cs typeface="Roboto"/>
                <a:sym typeface="Roboto"/>
              </a:rPr>
              <a:t>Erkenntisgewinn</a:t>
            </a:r>
            <a:r>
              <a:rPr lang="de-DE" sz="1200" b="0" i="0" u="none" strike="noStrike" cap="none" noProof="0" dirty="0">
                <a:solidFill>
                  <a:schemeClr val="dk1"/>
                </a:solidFill>
                <a:latin typeface="Roboto"/>
                <a:ea typeface="Roboto"/>
                <a:cs typeface="Roboto"/>
                <a:sym typeface="Roboto"/>
              </a:rPr>
              <a:t> absichert. Die zweite Stufe ist, die Verpflichtungen zu erfüllen.</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zählt die bei typischen FOSS-Lizenzen einzuhaltenden Compliance-Verpflichtungen auf.</a:t>
            </a:r>
          </a:p>
          <a:p>
            <a:pPr marL="0" marR="0" lvl="0" indent="0" algn="l" rtl="0">
              <a:spcBef>
                <a:spcPts val="0"/>
              </a:spcBef>
              <a:buSzPct val="25%"/>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Das Ausmaß der Quellcodeoffenlegung wird von der FOSS-Lizenz bestimmt. Einige Lizenzen fordern eine Offenlegung nur für die FOSS selbst – andere fordern die Offenlegung des auf der Folie beschrieben Codes.</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erläutert, wann FOSS-Verpflichtungen ausgelöst werden. FOSS-Lizenzen nutzen Mechanismen des Urheberrechts – und ein grundlegender Ansatzpunkt für Verpflichtungen ist die (Weiter)Verbreitung an Dritte / an eine andere (Rechts)</a:t>
            </a:r>
            <a:r>
              <a:rPr lang="de-DE" sz="1200" b="0" i="0" u="none" strike="noStrike" cap="none" noProof="0" dirty="0" err="1">
                <a:solidFill>
                  <a:schemeClr val="dk1"/>
                </a:solidFill>
                <a:latin typeface="Roboto"/>
                <a:ea typeface="Roboto"/>
                <a:cs typeface="Roboto"/>
                <a:sym typeface="Roboto"/>
              </a:rPr>
              <a:t>person</a:t>
            </a:r>
            <a:r>
              <a:rPr lang="de-DE" sz="1200" b="0" i="0" u="none" strike="noStrike" cap="none" noProof="0" dirty="0">
                <a:solidFill>
                  <a:schemeClr val="dk1"/>
                </a:solidFill>
                <a:latin typeface="Roboto"/>
                <a:ea typeface="Roboto"/>
                <a:cs typeface="Roboto"/>
                <a:sym typeface="Roboto"/>
              </a:rPr>
              <a:t>.</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 vorliegende Folie erklärt, dass FOSS-Lizenzen bei Anpassungen am Code Verpflichtungen vorsehen – und geht ein wenig auf ‚derivative </a:t>
            </a:r>
            <a:r>
              <a:rPr lang="de-DE" sz="1200" b="0" i="0" u="none" strike="noStrike" cap="none" noProof="0" dirty="0" err="1">
                <a:solidFill>
                  <a:schemeClr val="dk1"/>
                </a:solidFill>
                <a:latin typeface="Roboto"/>
                <a:ea typeface="Roboto"/>
                <a:cs typeface="Roboto"/>
                <a:sym typeface="Roboto"/>
              </a:rPr>
              <a:t>works</a:t>
            </a:r>
            <a:r>
              <a:rPr lang="de-DE" sz="1200" b="0" i="0" u="none" strike="noStrike" cap="none" noProof="0" dirty="0">
                <a:solidFill>
                  <a:schemeClr val="dk1"/>
                </a:solidFill>
                <a:latin typeface="Roboto"/>
                <a:ea typeface="Roboto"/>
                <a:cs typeface="Roboto"/>
                <a:sym typeface="Roboto"/>
              </a:rPr>
              <a:t>‘ ein.</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erläutert überblicksartig die Funktionsweise eines FOSS-Compliance-Programms.</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dient dazu, die Inhaltsblöcke entweder einer einzelnen Drei-Stunden-Schulung oder einer abschnittsweisen Schulung zu erläutern.</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beschreibt einige der Vorteile, die FOSS-Compliance für ein Unternehmen – über ein reines Befolgen der rechtlichen Verpflichtungen hinausgehend - mit sich bringt.</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
              <a:buNone/>
            </a:pPr>
            <a:endParaRPr sz="1200" b="0" i="0" u="none" strike="noStrike" cap="none">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
              </a:lnSpc>
              <a:spcBef>
                <a:spcPts val="0"/>
              </a:spcBef>
              <a:spcAft>
                <a:spcPts val="0"/>
              </a:spcAft>
              <a:buClr>
                <a:schemeClr val="dk1"/>
              </a:buClr>
              <a:buSzPct val="1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Grundlagen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besseren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Verständnis</a:t>
            </a:r>
            <a:r>
              <a:rPr lang="en-US" sz="1200" b="0" i="0" u="none" strike="noStrike" cap="none" dirty="0">
                <a:solidFill>
                  <a:schemeClr val="lt1"/>
                </a:solidFill>
                <a:latin typeface="Roboto"/>
                <a:ea typeface="Roboto"/>
                <a:cs typeface="Roboto"/>
                <a:sym typeface="Roboto"/>
              </a:rPr>
              <a:t> von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lt1"/>
                </a:solidFill>
                <a:latin typeface="Roboto"/>
                <a:ea typeface="Roboto"/>
                <a:cs typeface="Roboto"/>
                <a:sym typeface="Roboto"/>
              </a:rPr>
              <a:t>34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dirty="0" err="1">
                <a:solidFill>
                  <a:schemeClr val="dk1"/>
                </a:solidFill>
                <a:latin typeface="Times"/>
                <a:ea typeface="Times"/>
                <a:cs typeface="Times"/>
                <a:sym typeface="Times"/>
              </a:rPr>
              <a:t>Diese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führt</a:t>
            </a:r>
            <a:r>
              <a:rPr lang="en-US" sz="1200" b="0" i="0" u="none" strike="noStrike" cap="none" dirty="0">
                <a:solidFill>
                  <a:schemeClr val="dk1"/>
                </a:solidFill>
                <a:latin typeface="Times"/>
                <a:ea typeface="Times"/>
                <a:cs typeface="Times"/>
                <a:sym typeface="Times"/>
              </a:rPr>
              <a:t> an, </a:t>
            </a:r>
            <a:r>
              <a:rPr lang="en-US" sz="1200" b="0" i="0" u="none" strike="noStrike" cap="none" dirty="0" err="1">
                <a:solidFill>
                  <a:schemeClr val="dk1"/>
                </a:solidFill>
                <a:latin typeface="Times"/>
                <a:ea typeface="Times"/>
                <a:cs typeface="Times"/>
                <a:sym typeface="Times"/>
              </a:rPr>
              <a:t>wie</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von FOSS </a:t>
            </a:r>
            <a:r>
              <a:rPr lang="en-US" sz="1200" b="0" i="0" u="none" strike="noStrike" cap="none" dirty="0" err="1">
                <a:solidFill>
                  <a:schemeClr val="dk1"/>
                </a:solidFill>
                <a:latin typeface="Times"/>
                <a:ea typeface="Times"/>
                <a:cs typeface="Times"/>
                <a:sym typeface="Times"/>
              </a:rPr>
              <a:t>Bestandteil</a:t>
            </a:r>
            <a:r>
              <a:rPr lang="en-US" sz="1200" b="0" i="0" u="none" strike="noStrike" cap="none" dirty="0">
                <a:solidFill>
                  <a:schemeClr val="dk1"/>
                </a:solidFill>
                <a:latin typeface="Times"/>
                <a:ea typeface="Times"/>
                <a:cs typeface="Times"/>
                <a:sym typeface="Times"/>
              </a:rPr>
              <a:t> von </a:t>
            </a:r>
            <a:r>
              <a:rPr lang="en-US" sz="1200" b="0" i="0" u="none" strike="noStrike" cap="none" dirty="0" err="1">
                <a:solidFill>
                  <a:schemeClr val="dk1"/>
                </a:solidFill>
                <a:latin typeface="Times"/>
                <a:ea typeface="Times"/>
                <a:cs typeface="Times"/>
                <a:sym typeface="Times"/>
              </a:rPr>
              <a:t>Complianceüberlegungen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wird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nach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Einsatzszenario</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liegen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unterschiedliche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Rechtsfolgen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vor</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Folien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im</a:t>
            </a:r>
            <a:r>
              <a:rPr lang="en-US" sz="1200" b="0" i="0" u="none" strike="noStrike" cap="none" dirty="0">
                <a:solidFill>
                  <a:schemeClr val="dk1"/>
                </a:solidFill>
                <a:latin typeface="Times"/>
                <a:ea typeface="Times"/>
                <a:cs typeface="Times"/>
                <a:sym typeface="Times"/>
              </a:rPr>
              <a:t> Anschluss </a:t>
            </a:r>
            <a:r>
              <a:rPr lang="en-US" sz="1200" b="0" i="0" u="none" strike="noStrike" cap="none" dirty="0" err="1">
                <a:solidFill>
                  <a:schemeClr val="dk1"/>
                </a:solidFill>
                <a:latin typeface="Times"/>
                <a:ea typeface="Times"/>
                <a:cs typeface="Times"/>
                <a:sym typeface="Times"/>
              </a:rPr>
              <a:t>erläutern</a:t>
            </a:r>
            <a:r>
              <a:rPr lang="en-US" sz="1200" b="0" i="0" u="none" strike="noStrike" cap="none" dirty="0">
                <a:solidFill>
                  <a:schemeClr val="dk1"/>
                </a:solidFill>
                <a:latin typeface="Times"/>
                <a:ea typeface="Times"/>
                <a:cs typeface="Times"/>
                <a:sym typeface="Times"/>
              </a:rPr>
              <a:t> dies </a:t>
            </a:r>
            <a:r>
              <a:rPr lang="en-US" sz="1200" b="0" i="0" u="none" strike="noStrike" cap="none" dirty="0" err="1">
                <a:solidFill>
                  <a:schemeClr val="dk1"/>
                </a:solidFill>
                <a:latin typeface="Times"/>
                <a:ea typeface="Times"/>
                <a:cs typeface="Times"/>
                <a:sym typeface="Times"/>
              </a:rPr>
              <a:t>noch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detailliert</a:t>
            </a:r>
            <a:r>
              <a:rPr lang="en-US" sz="1200" b="0" i="0" u="none" strike="noStrike" cap="none" dirty="0">
                <a:solidFill>
                  <a:schemeClr val="dk1"/>
                </a:solidFill>
                <a:latin typeface="Times"/>
                <a:ea typeface="Times"/>
                <a:cs typeface="Times"/>
                <a:sym typeface="Times"/>
              </a:rPr>
              <a:t>.</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Einbettung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Verknüpfung</a:t>
            </a:r>
            <a:r>
              <a:rPr lang="en-US" sz="1200" b="0" i="0" u="none" strike="noStrike" cap="none" dirty="0">
                <a:solidFill>
                  <a:schemeClr val="dk1"/>
                </a:solidFill>
                <a:latin typeface="Times"/>
                <a:ea typeface="Times"/>
                <a:cs typeface="Times"/>
                <a:sym typeface="Times"/>
              </a:rPr>
              <a:t> / Linking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a:p>
            <a:pPr marL="226427" marR="0" lvl="0" indent="-226427" algn="l" rtl="0">
              <a:spcBef>
                <a:spcPts val="0"/>
              </a:spcBef>
              <a:buSzPct val="25%"/>
              <a:buNone/>
            </a:pPr>
            <a:endParaRPr sz="1200" b="1" i="0" u="none" strike="noStrike" cap="none" dirty="0">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37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Modifikation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a:p>
            <a:pPr marL="226427" marR="0" lvl="0" indent="-226427" algn="l" rtl="0">
              <a:spcBef>
                <a:spcPts val="0"/>
              </a:spcBef>
              <a:buSzPct val="25%"/>
              <a:buNone/>
            </a:pPr>
            <a:endParaRPr sz="1200" b="1" i="0" u="none" strike="noStrike" cap="none" dirty="0">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defTabSz="914400" rtl="0" eaLnBrk="1" fontAlgn="auto" latinLnBrk="0" hangingPunct="1">
              <a:lnSpc>
                <a:spcPct val="100%"/>
              </a:lnSpc>
              <a:spcBef>
                <a:spcPts val="0"/>
              </a:spcBef>
              <a:spcAft>
                <a:spcPts val="0"/>
              </a:spcAft>
              <a:buClrTx/>
              <a:buSzPct val="25%"/>
              <a:buFontTx/>
              <a:buNone/>
              <a:tabLst/>
              <a:defRPr/>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Übersetzung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a:p>
            <a:pPr marL="226427" marR="0" lvl="0" indent="-226427" algn="l" rtl="0">
              <a:spcBef>
                <a:spcPts val="0"/>
              </a:spcBef>
              <a:buSzPct val="25%"/>
              <a:buNone/>
            </a:pPr>
            <a:endParaRPr sz="1200" b="1" i="0" u="none" strike="noStrike" cap="none" dirty="0">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
              </a:lnSpc>
              <a:spcBef>
                <a:spcPts val="0"/>
              </a:spcBef>
              <a:spcAft>
                <a:spcPts val="0"/>
              </a:spcAft>
              <a:buClr>
                <a:schemeClr val="dk1"/>
              </a:buClr>
              <a:buSzPct val="25%"/>
              <a:buFont typeface="Times"/>
              <a:buNone/>
            </a:pPr>
            <a:r>
              <a:rPr lang="de-DE" sz="1200" b="0" i="0" u="none" strike="noStrike" cap="none" noProof="0" dirty="0">
                <a:solidFill>
                  <a:schemeClr val="dk1"/>
                </a:solidFill>
                <a:latin typeface="Times"/>
                <a:ea typeface="Times"/>
                <a:cs typeface="Times"/>
                <a:sym typeface="Times"/>
              </a:rPr>
              <a:t>Diese Folie führt an, dass Entwicklerwerkzeuge einige der Nutzungsaktionen im “hinter dem Rücken des Entwicklers” ausführen können – und dass dies ein Thema ist, dessen Unternehmen sich bewusst sein sollten.</a:t>
            </a: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soll einem Unternehmen dazu dienen, darzustellen, wo sich ihre eigene interne FOSS-Policy innerhalb der Unternehmensdokumentation befindet.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Vorgehen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für</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“FOSS-Review”, </a:t>
            </a:r>
            <a:r>
              <a:rPr lang="en-US" sz="1200" b="0" i="0" u="none" strike="noStrike" cap="none" dirty="0" err="1">
                <a:solidFill>
                  <a:schemeClr val="lt1"/>
                </a:solidFill>
                <a:latin typeface="Roboto"/>
                <a:ea typeface="Roboto"/>
                <a:cs typeface="Roboto"/>
                <a:sym typeface="Roboto"/>
              </a:rPr>
              <a:t>welcher</a:t>
            </a:r>
            <a:r>
              <a:rPr lang="en-US" sz="1200" b="0" i="0" u="none" strike="noStrike" cap="none" dirty="0">
                <a:solidFill>
                  <a:schemeClr val="lt1"/>
                </a:solidFill>
                <a:latin typeface="Roboto"/>
                <a:ea typeface="Roboto"/>
                <a:cs typeface="Roboto"/>
                <a:sym typeface="Roboto"/>
              </a:rPr>
              <a:t>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analysiert</a:t>
            </a:r>
            <a:r>
              <a:rPr lang="en-US" sz="1200" b="0" i="0" u="none" strike="noStrike" cap="none" dirty="0">
                <a:solidFill>
                  <a:schemeClr val="lt1"/>
                </a:solidFill>
                <a:latin typeface="Roboto"/>
                <a:ea typeface="Roboto"/>
                <a:cs typeface="Roboto"/>
                <a:sym typeface="Roboto"/>
              </a:rPr>
              <a:t> und </a:t>
            </a:r>
            <a:r>
              <a:rPr lang="en-US" sz="1200" b="0" i="0" u="none" strike="noStrike" cap="none" dirty="0" err="1">
                <a:solidFill>
                  <a:schemeClr val="lt1"/>
                </a:solidFill>
                <a:latin typeface="Roboto"/>
                <a:ea typeface="Roboto"/>
                <a:cs typeface="Roboto"/>
                <a:sym typeface="Roboto"/>
              </a:rPr>
              <a:t>daraus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entstandene</a:t>
            </a:r>
            <a:r>
              <a:rPr lang="en-US" sz="1200" b="0" i="0" u="none" strike="noStrike" cap="none" dirty="0">
                <a:solidFill>
                  <a:schemeClr val="lt1"/>
                </a:solidFill>
                <a:latin typeface="Roboto"/>
                <a:ea typeface="Roboto"/>
                <a:cs typeface="Roboto"/>
                <a:sym typeface="Roboto"/>
              </a:rPr>
              <a:t>/</a:t>
            </a:r>
            <a:r>
              <a:rPr lang="en-US" sz="1200" b="0" i="0" u="none" strike="noStrike" cap="none" dirty="0" err="1">
                <a:solidFill>
                  <a:schemeClr val="lt1"/>
                </a:solidFill>
                <a:latin typeface="Roboto"/>
                <a:ea typeface="Roboto"/>
                <a:cs typeface="Roboto"/>
                <a:sym typeface="Roboto"/>
              </a:rPr>
              <a:t>entstehende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Verpflichtungen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bestimmt</a:t>
            </a:r>
            <a:r>
              <a:rPr lang="en-US" sz="1200" b="0" i="0" u="none" strike="noStrike" cap="none" dirty="0">
                <a:solidFill>
                  <a:schemeClr val="lt1"/>
                </a:solidFill>
                <a:latin typeface="Roboto"/>
                <a:ea typeface="Roboto"/>
                <a:cs typeface="Roboto"/>
                <a:sym typeface="Roboto"/>
              </a:rPr>
              <a:t>.</a:t>
            </a: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lt1"/>
                </a:solidFill>
                <a:latin typeface="Roboto"/>
                <a:ea typeface="Roboto"/>
                <a:cs typeface="Roboto"/>
                <a:sym typeface="Roboto"/>
              </a:rPr>
              <a:t>43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
              <a:buNone/>
            </a:pPr>
            <a:endParaRPr sz="1200" b="0" i="0" u="none" strike="noStrike" cap="none">
              <a:solidFill>
                <a:schemeClr val="dk1"/>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
              </a:lnSpc>
              <a:spcBef>
                <a:spcPts val="0"/>
              </a:spcBef>
              <a:spcAft>
                <a:spcPts val="0"/>
              </a:spcAft>
              <a:buClr>
                <a:schemeClr val="lt1"/>
              </a:buClr>
              <a:buSzPct val="25%"/>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Beispiel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detaillierten</a:t>
            </a:r>
            <a:r>
              <a:rPr lang="en-US" sz="1200" b="0" i="0" u="none" strike="noStrike" cap="none" dirty="0">
                <a:solidFill>
                  <a:schemeClr val="lt1"/>
                </a:solidFill>
                <a:latin typeface="Roboto"/>
                <a:ea typeface="Roboto"/>
                <a:cs typeface="Roboto"/>
                <a:sym typeface="Roboto"/>
              </a:rPr>
              <a:t> Ende-</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-Ende-Compliance-Management-</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a:t>
            </a:r>
            <a:endParaRPr sz="1200" b="0" i="0" u="none" strike="noStrike" cap="none" dirty="0">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lt1"/>
                </a:solidFill>
                <a:latin typeface="Roboto"/>
                <a:ea typeface="Roboto"/>
                <a:cs typeface="Roboto"/>
                <a:sym typeface="Roboto"/>
              </a:rPr>
              <a:t>53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
              </a:lnSpc>
              <a:spcBef>
                <a:spcPts val="0"/>
              </a:spcBef>
              <a:spcAft>
                <a:spcPts val="0"/>
              </a:spcAft>
              <a:buClr>
                <a:schemeClr val="dk1"/>
              </a:buClr>
              <a:buSzPct val="25%"/>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
              </a:lnSpc>
              <a:spcBef>
                <a:spcPts val="0"/>
              </a:spcBef>
              <a:spcAft>
                <a:spcPts val="0"/>
              </a:spcAft>
              <a:buClr>
                <a:schemeClr val="dk1"/>
              </a:buClr>
              <a:buSzPct val="25%"/>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dirty="0">
                <a:solidFill>
                  <a:schemeClr val="lt1"/>
                </a:solidFill>
                <a:latin typeface="Roboto"/>
                <a:ea typeface="Roboto"/>
                <a:cs typeface="Roboto"/>
                <a:sym typeface="Roboto"/>
              </a:rPr>
              <a:t>Dieses </a:t>
            </a:r>
            <a:r>
              <a:rPr lang="en-US" sz="1200" b="0" i="0" u="none" strike="noStrike" cap="none" dirty="0" err="1">
                <a:solidFill>
                  <a:schemeClr val="lt1"/>
                </a:solidFill>
                <a:latin typeface="Roboto"/>
                <a:ea typeface="Roboto"/>
                <a:cs typeface="Roboto"/>
                <a:sym typeface="Roboto"/>
              </a:rPr>
              <a:t>Kapitel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entlang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FOSS-Compliance-</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 – und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Ansätze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diese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umgehen</a:t>
            </a:r>
            <a:r>
              <a:rPr lang="en-US" sz="1200" b="0" i="0" u="none" strike="noStrike" cap="none" dirty="0">
                <a:solidFill>
                  <a:schemeClr val="lt1"/>
                </a:solidFill>
                <a:latin typeface="Roboto"/>
                <a:ea typeface="Roboto"/>
                <a:cs typeface="Roboto"/>
                <a:sym typeface="Roboto"/>
              </a:rPr>
              <a:t>.</a:t>
            </a: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lt1"/>
                </a:solidFill>
                <a:latin typeface="Roboto"/>
                <a:ea typeface="Roboto"/>
                <a:cs typeface="Roboto"/>
                <a:sym typeface="Roboto"/>
              </a:rPr>
              <a:t>69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gibt einen Überblick über den Urheberrechtsschutz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lt1"/>
                </a:solidFill>
                <a:latin typeface="Roboto"/>
                <a:ea typeface="Roboto"/>
                <a:cs typeface="Roboto"/>
                <a:sym typeface="Roboto"/>
              </a:rPr>
              <a:t>80</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stellt die wichtigsten Teile des Urheberrechts für Software dar.</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
              <a:buNone/>
            </a:pPr>
            <a:r>
              <a:rPr lang="en-US" sz="1200" i="0" u="none" strike="noStrike" cap="none">
                <a:solidFill>
                  <a:srgbClr val="000000"/>
                </a:solidFill>
              </a:rPr>
              <a:t>- Select code from high quality FOSS communities </a:t>
            </a:r>
          </a:p>
          <a:p>
            <a:pPr marL="226427" marR="0" lvl="0" indent="-226427" algn="l" rtl="0">
              <a:spcBef>
                <a:spcPts val="0"/>
              </a:spcBef>
              <a:buSzPct val="25%"/>
              <a:buNone/>
            </a:pPr>
            <a:r>
              <a:rPr lang="en-US" sz="1200" i="0" u="none" strike="noStrike" cap="none">
                <a:solidFill>
                  <a:srgbClr val="000000"/>
                </a:solidFill>
              </a:rPr>
              <a:t>- Seek guidance </a:t>
            </a:r>
          </a:p>
          <a:p>
            <a:pPr marL="226427" marR="0" lvl="0" indent="-226427" algn="l" rtl="0">
              <a:spcBef>
                <a:spcPts val="0"/>
              </a:spcBef>
              <a:buSzPct val="25%"/>
              <a:buNone/>
            </a:pPr>
            <a:r>
              <a:rPr lang="en-US" sz="1200" i="0" u="none" strike="noStrike" cap="none">
                <a:solidFill>
                  <a:srgbClr val="000000"/>
                </a:solidFill>
              </a:rPr>
              <a:t>- Preserve existing licensing information </a:t>
            </a:r>
          </a:p>
          <a:p>
            <a:pPr marL="226427" marR="0" lvl="0" indent="-226427" algn="l" rtl="0">
              <a:spcBef>
                <a:spcPts val="0"/>
              </a:spcBef>
              <a:buSzPct val="25%"/>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
              <a:buNone/>
            </a:pPr>
            <a:r>
              <a:rPr lang="en-US" sz="1200" i="0" u="none" strike="noStrike" cap="none">
                <a:solidFill>
                  <a:srgbClr val="000000"/>
                </a:solidFill>
              </a:rPr>
              <a:t>Important steps in a compliance process: </a:t>
            </a:r>
          </a:p>
          <a:p>
            <a:pPr marL="226427" marR="0" lvl="0" indent="-226427" algn="l" rtl="0">
              <a:spcBef>
                <a:spcPts val="0"/>
              </a:spcBef>
              <a:buSzPct val="25%"/>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
              <a:buNone/>
            </a:pPr>
            <a:r>
              <a:rPr lang="en-US" sz="1200" i="0" u="none" strike="noStrike" cap="none">
                <a:solidFill>
                  <a:srgbClr val="000000"/>
                </a:solidFill>
              </a:rPr>
              <a:t>- Review and approve all FOSS early in the cycle </a:t>
            </a:r>
          </a:p>
          <a:p>
            <a:pPr marL="226427" marR="0" lvl="0" indent="-226427" algn="l" rtl="0">
              <a:spcBef>
                <a:spcPts val="0"/>
              </a:spcBef>
              <a:buSzPct val="25%"/>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
              <a:buNone/>
            </a:pPr>
            <a:r>
              <a:rPr lang="en-US" sz="1200" i="0" u="none" strike="noStrike" cap="none">
                <a:solidFill>
                  <a:srgbClr val="000000"/>
                </a:solidFill>
              </a:rPr>
              <a:t>- Review OSS compliance for new versions of OSS </a:t>
            </a:r>
          </a:p>
          <a:p>
            <a:pPr marL="226427" marR="0" lvl="0" indent="-226427" algn="l" rtl="0">
              <a:spcBef>
                <a:spcPts val="0"/>
              </a:spcBef>
              <a:buSzPct val="25%"/>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
              <a:buNone/>
            </a:pPr>
            <a:r>
              <a:rPr lang="en-US" sz="1200" i="0" u="none" strike="noStrike" cap="none">
                <a:solidFill>
                  <a:srgbClr val="000000"/>
                </a:solidFill>
              </a:rPr>
              <a:t>What risks should you address with in-bound software? </a:t>
            </a:r>
          </a:p>
          <a:p>
            <a:pPr marL="226427" marR="0" lvl="0" indent="-226427" algn="l" rtl="0">
              <a:spcBef>
                <a:spcPts val="0"/>
              </a:spcBef>
              <a:buSzPct val="25%"/>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a:solidFill>
                  <a:schemeClr val="dk1"/>
                </a:solidFill>
                <a:latin typeface="Roboto"/>
                <a:ea typeface="Roboto"/>
                <a:cs typeface="Roboto"/>
                <a:sym typeface="Roboto"/>
              </a:rPr>
              <a:t>84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1200" b="0" i="0" u="none" strike="noStrike" cap="none" noProof="0" dirty="0">
                <a:solidFill>
                  <a:schemeClr val="dk1"/>
                </a:solidFill>
                <a:latin typeface="Roboto"/>
                <a:ea typeface="Roboto"/>
                <a:cs typeface="Roboto"/>
                <a:sym typeface="Roboto"/>
              </a:rPr>
              <a:t>Diese Folie erläutert für den Themenkontext ‘Software’ relevante Patentkonzepte.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3.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3" Type="http://purl.oclc.org/ooxml/officeDocument/relationships/comments" Target="../comments/comment2.xml"/><Relationship Id="rId2" Type="http://purl.oclc.org/ooxml/officeDocument/relationships/notesSlide" Target="../notesSlides/notesSlide15.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6.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40.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5.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6.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7.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8.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49.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50.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3.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60.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3" Type="http://purl.oclc.org/ooxml/officeDocument/relationships/comments" Target="../comments/comment1.xml"/><Relationship Id="rId2" Type="http://purl.oclc.org/ooxml/officeDocument/relationships/notesSlide" Target="../notesSlides/notesSlide8.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
              </a:lnSpc>
              <a:spcBef>
                <a:spcPts val="0"/>
              </a:spcBef>
              <a:spcAft>
                <a:spcPts val="0"/>
              </a:spcAft>
              <a:buClr>
                <a:schemeClr val="accent1"/>
              </a:buClr>
              <a:buSzPct val="25%"/>
              <a:buFont typeface="Arial"/>
              <a:buNone/>
            </a:pPr>
            <a:r>
              <a:rPr lang="de-DE" sz="2590" b="0" i="0" u="none" strike="noStrike" cap="none">
                <a:solidFill>
                  <a:schemeClr val="dk1"/>
                </a:solidFill>
                <a:latin typeface="Roboto"/>
                <a:ea typeface="Roboto"/>
                <a:cs typeface="Roboto"/>
                <a:sym typeface="Roboto"/>
              </a:rPr>
              <a:t>FOSS-Training-Referenzpräsentation zur OpenChain-Spezifikation 1.1</a:t>
            </a:r>
          </a:p>
          <a:p>
            <a:pPr marL="0" marR="0" lvl="0" indent="0" algn="l" rtl="0">
              <a:lnSpc>
                <a:spcPct val="90%"/>
              </a:lnSpc>
              <a:spcBef>
                <a:spcPts val="444"/>
              </a:spcBef>
              <a:spcAft>
                <a:spcPts val="0"/>
              </a:spcAft>
              <a:buClr>
                <a:schemeClr val="accent1"/>
              </a:buClr>
              <a:buSzPct val="25%"/>
              <a:buFont typeface="Arial"/>
              <a:buNone/>
            </a:pPr>
            <a:endParaRPr lang="de-DE" sz="1200" b="0" i="0" u="none" strike="noStrike" cap="none">
              <a:solidFill>
                <a:schemeClr val="dk1"/>
              </a:solidFill>
              <a:latin typeface="Roboto"/>
              <a:ea typeface="Roboto"/>
              <a:cs typeface="Roboto"/>
              <a:sym typeface="Roboto"/>
            </a:endParaRPr>
          </a:p>
          <a:p>
            <a:pPr lvl="0">
              <a:lnSpc>
                <a:spcPct val="90%"/>
              </a:lnSpc>
              <a:spcBef>
                <a:spcPts val="444"/>
              </a:spcBef>
              <a:buSzPct val="25%"/>
            </a:pPr>
            <a:r>
              <a:rPr lang="de-DE" sz="1600" b="0" i="0" u="none" strike="noStrike" cap="none">
                <a:solidFill>
                  <a:schemeClr val="dk1"/>
                </a:solidFill>
                <a:latin typeface="Roboto"/>
                <a:ea typeface="Roboto"/>
                <a:cs typeface="Roboto"/>
                <a:sym typeface="Roboto"/>
              </a:rPr>
              <a:t>Veröffentlicht unter CC0-1.0-Lizenz.</a:t>
            </a:r>
            <a:br>
              <a:rPr lang="de-DE" sz="1600" b="0" i="0" u="none" strike="noStrike" cap="none">
                <a:solidFill>
                  <a:schemeClr val="dk1"/>
                </a:solidFill>
                <a:latin typeface="Roboto"/>
                <a:ea typeface="Roboto"/>
                <a:cs typeface="Roboto"/>
                <a:sym typeface="Roboto"/>
              </a:rPr>
            </a:br>
            <a:r>
              <a:rPr lang="de-DE" sz="160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a:solidFill>
                  <a:schemeClr val="dk1"/>
                </a:solidFill>
              </a:rPr>
            </a:br>
            <a:endParaRPr lang="de-DE" sz="1600" b="0" i="0" u="none" strike="noStrike" cap="none">
              <a:solidFill>
                <a:schemeClr val="dk1"/>
              </a:solidFill>
              <a:latin typeface="Roboto"/>
              <a:ea typeface="Roboto"/>
              <a:cs typeface="Roboto"/>
              <a:sym typeface="Roboto"/>
            </a:endParaRPr>
          </a:p>
          <a:p>
            <a:pPr marL="0" marR="0" lvl="0" indent="0" algn="l" rtl="0">
              <a:lnSpc>
                <a:spcPct val="90%"/>
              </a:lnSpc>
              <a:spcBef>
                <a:spcPts val="407"/>
              </a:spcBef>
              <a:buClr>
                <a:schemeClr val="accent1"/>
              </a:buClr>
              <a:buSzPct val="25%"/>
              <a:buFont typeface="Arial"/>
              <a:buNone/>
            </a:pPr>
            <a:r>
              <a:rPr lang="de-DE" sz="1600" b="0" i="0" u="none" strike="noStrike" cap="none">
                <a:solidFill>
                  <a:schemeClr val="dk1"/>
                </a:solidFill>
                <a:latin typeface="Roboto Condensed"/>
                <a:ea typeface="Roboto Condensed"/>
                <a:cs typeface="Roboto Condensed"/>
                <a:sym typeface="Roboto Condensed"/>
              </a:rPr>
              <a:t>Bitte beachten, sofern die vorliegende Präsentation </a:t>
            </a:r>
            <a:br>
              <a:rPr lang="de-DE" sz="1600" b="0" i="0" u="none" strike="noStrike" cap="none">
                <a:solidFill>
                  <a:schemeClr val="dk1"/>
                </a:solidFill>
                <a:latin typeface="Roboto Condensed"/>
                <a:ea typeface="Roboto Condensed"/>
                <a:cs typeface="Roboto Condensed"/>
                <a:sym typeface="Roboto Condensed"/>
              </a:rPr>
            </a:br>
            <a:r>
              <a:rPr lang="de-DE" sz="1600" b="0" i="0" u="none" strike="noStrike" cap="none">
                <a:solidFill>
                  <a:schemeClr val="dk1"/>
                </a:solidFill>
                <a:latin typeface="Roboto Condensed"/>
                <a:ea typeface="Roboto Condensed"/>
                <a:cs typeface="Roboto Condensed"/>
                <a:sym typeface="Roboto Condensed"/>
              </a:rPr>
              <a:t>zu Trainingszwecken im Kontext eines Compliance-Projektes herangezogen wird:</a:t>
            </a:r>
          </a:p>
          <a:p>
            <a:pPr marL="285750" marR="0" lvl="0" indent="-285750" algn="l" rtl="0">
              <a:lnSpc>
                <a:spcPct val="90%"/>
              </a:lnSpc>
              <a:spcBef>
                <a:spcPts val="407"/>
              </a:spcBef>
              <a:buClr>
                <a:schemeClr val="accent1"/>
              </a:buClr>
              <a:buSzPct val="25%"/>
              <a:buFont typeface="Arial" panose="020B0604020202020204" pitchFamily="34" charset="0"/>
              <a:buChar char="•"/>
            </a:pPr>
            <a:r>
              <a:rPr lang="de-DE" sz="1600" b="0" i="0" u="none" strike="noStrike" cap="none">
                <a:solidFill>
                  <a:schemeClr val="dk1"/>
                </a:solidFill>
                <a:latin typeface="Roboto Condensed"/>
                <a:ea typeface="Roboto Condensed"/>
                <a:cs typeface="Roboto Condensed"/>
                <a:sym typeface="Roboto Condensed"/>
              </a:rPr>
              <a:t>Die </a:t>
            </a:r>
            <a:r>
              <a:rPr lang="de-DE" sz="1600">
                <a:solidFill>
                  <a:schemeClr val="dk1"/>
                </a:solidFill>
                <a:latin typeface="Roboto Condensed"/>
                <a:ea typeface="Roboto Condensed"/>
                <a:cs typeface="Roboto Condensed"/>
                <a:sym typeface="Roboto Condensed"/>
              </a:rPr>
              <a:t>Inhalte der Präsentation folgen aktuellem deutschem Recht.</a:t>
            </a:r>
          </a:p>
          <a:p>
            <a:pPr marL="285750" marR="0" lvl="0" indent="-285750" algn="l" rtl="0">
              <a:lnSpc>
                <a:spcPct val="90%"/>
              </a:lnSpc>
              <a:spcBef>
                <a:spcPts val="407"/>
              </a:spcBef>
              <a:buClr>
                <a:schemeClr val="accent1"/>
              </a:buClr>
              <a:buSzPct val="25%"/>
              <a:buFont typeface="Arial" panose="020B0604020202020204" pitchFamily="34" charset="0"/>
              <a:buChar char="•"/>
            </a:pPr>
            <a:r>
              <a:rPr lang="de-DE" sz="1600">
                <a:solidFill>
                  <a:schemeClr val="dk1"/>
                </a:solidFill>
                <a:latin typeface="Roboto Condensed"/>
                <a:ea typeface="Roboto Condensed"/>
                <a:cs typeface="Roboto Condensed"/>
                <a:sym typeface="Roboto Condensed"/>
              </a:rPr>
              <a:t>Rechtsordnungen anderer Staaten können unterschiedliche gesetzliche Anforderungen haben.</a:t>
            </a:r>
            <a:endParaRPr lang="de-DE" sz="1600" b="0" i="0" u="none" strike="noStrike" cap="none">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Lizenzen</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Über eine “Lizenz” räumt ein Urheber</a:t>
            </a:r>
            <a:r>
              <a:rPr lang="de-DE"/>
              <a:t>/</a:t>
            </a:r>
            <a:r>
              <a:rPr lang="de-DE" sz="2400" b="0" i="0" u="none" strike="noStrike" cap="none">
                <a:solidFill>
                  <a:schemeClr val="dk1"/>
                </a:solidFill>
                <a:latin typeface="Roboto"/>
                <a:ea typeface="Roboto"/>
                <a:cs typeface="Roboto"/>
                <a:sym typeface="Roboto"/>
              </a:rPr>
              <a:t>Rechteinhaber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bzw. Patentinhaber einem </a:t>
            </a:r>
            <a:r>
              <a:rPr lang="de-DE"/>
              <a:t>D</a:t>
            </a:r>
            <a:r>
              <a:rPr lang="de-DE" sz="2400" b="0" i="0" u="none" strike="noStrike" cap="none">
                <a:solidFill>
                  <a:schemeClr val="dk1"/>
                </a:solidFill>
                <a:latin typeface="Roboto"/>
                <a:ea typeface="Roboto"/>
                <a:cs typeface="Roboto"/>
                <a:sym typeface="Roboto"/>
              </a:rPr>
              <a:t>ritten Rechte ein.</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rgbClr val="000000"/>
                </a:solidFill>
                <a:latin typeface="Roboto"/>
                <a:ea typeface="Roboto"/>
                <a:cs typeface="Roboto"/>
                <a:sym typeface="Roboto"/>
              </a:rPr>
              <a:t>Die Lizenz kann einschränken</a:t>
            </a:r>
            <a:r>
              <a:rPr lang="de-DE">
                <a:solidFill>
                  <a:srgbClr val="000000"/>
                </a:solidFill>
              </a:rPr>
              <a:t> bzw. definieren:</a:t>
            </a:r>
            <a:endParaRPr lang="de-DE" sz="2400" b="0" i="0" u="none" strike="noStrike" cap="none">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a:solidFill>
                  <a:srgbClr val="000000"/>
                </a:solidFill>
              </a:rPr>
              <a:t>Gestattete Nutzungsarten</a:t>
            </a:r>
            <a:r>
              <a:rPr lang="de-DE" sz="2000" b="0" i="0" u="none" strike="noStrike" cap="none">
                <a:solidFill>
                  <a:srgbClr val="000000"/>
                </a:solidFill>
                <a:latin typeface="Roboto"/>
                <a:ea typeface="Roboto"/>
                <a:cs typeface="Roboto"/>
                <a:sym typeface="Roboto"/>
              </a:rPr>
              <a:t> (kommerzielle / nicht-kommerzielle Nutzung, Verbreitung, zukünftige / vergangene Bearbeitung)</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rgbClr val="000000"/>
                </a:solidFill>
                <a:latin typeface="Roboto"/>
                <a:ea typeface="Roboto"/>
                <a:cs typeface="Roboto"/>
                <a:sym typeface="Roboto"/>
              </a:rPr>
              <a:t>Exklusive vs. </a:t>
            </a:r>
            <a:r>
              <a:rPr lang="de-DE">
                <a:solidFill>
                  <a:srgbClr val="000000"/>
                </a:solidFill>
              </a:rPr>
              <a:t>nicht-exclusive Rechteeinräumung</a:t>
            </a:r>
            <a:endParaRPr lang="de-DE" sz="2000" b="0" i="0" u="none" strike="noStrike" cap="none">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rgbClr val="000000"/>
                </a:solidFill>
                <a:latin typeface="Roboto"/>
                <a:ea typeface="Roboto"/>
                <a:cs typeface="Roboto"/>
                <a:sym typeface="Roboto"/>
              </a:rPr>
              <a:t>Geographischer Geltungsbereich</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rgbClr val="000000"/>
                </a:solidFill>
                <a:latin typeface="Roboto"/>
                <a:ea typeface="Roboto"/>
                <a:cs typeface="Roboto"/>
                <a:sym typeface="Roboto"/>
              </a:rPr>
              <a:t>Unbeschränkte vs. beschränkte Nutzungsdauer</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Die Lizenz kann zeitgleich die Einräumung von Nutzungsrechten unter Bedingungen stellen – d.h. man erhält die Nutzungsrechte nur dann, wenn man bestimmten Verpflichtungen </a:t>
            </a:r>
            <a:r>
              <a:rPr lang="de-DE"/>
              <a:t>nachkommt.</a:t>
            </a:r>
            <a:endParaRPr lang="de-DE" sz="2400" b="0" i="0" u="none" strike="noStrike" cap="none">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Z.B. öffentliche Zuschreibung der genutzten Software</a:t>
            </a:r>
            <a:r>
              <a:rPr lang="de-DE"/>
              <a:t>, Lizenzgewährung im Gegenzug</a:t>
            </a:r>
            <a:endParaRPr lang="de-DE" sz="2000" b="0" i="0" u="none" strike="noStrike" cap="none">
              <a:solidFill>
                <a:schemeClr val="dk1"/>
              </a:solidFill>
              <a:latin typeface="Roboto"/>
              <a:ea typeface="Roboto"/>
              <a:cs typeface="Roboto"/>
              <a:sym typeface="Roboto"/>
            </a:endParaRPr>
          </a:p>
          <a:p>
            <a:pPr lvl="0" indent="-182880"/>
            <a:r>
              <a:rPr lang="de-DE" sz="2400" b="0" i="0" u="none" strike="noStrike" cap="none">
                <a:solidFill>
                  <a:srgbClr val="000000"/>
                </a:solidFill>
                <a:latin typeface="Roboto"/>
                <a:ea typeface="Roboto"/>
                <a:cs typeface="Roboto"/>
                <a:sym typeface="Roboto"/>
              </a:rPr>
              <a:t>Die Lizenz kann auch Vertragsbedingungen hinsichtlich Garantien, </a:t>
            </a:r>
            <a:r>
              <a:rPr lang="de-DE"/>
              <a:t>Entschädigungen, Support, Upgrades, Wartung beinhalten.</a:t>
            </a:r>
            <a:endParaRPr lang="de-DE" sz="2400" b="0" i="0" u="none" strike="noStrike" cap="none">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Was wird durch das Urheberrecht geschützt?</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Welches sind die wichtigsten Nutzungsrechte für Software im UrhG?</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Kann Software Gegenstand eines Patents sein? </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Welche Rechte erhält ein Patentinhaber durch ein Patent?</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Wenn man komplett unabhängig seine Software entwickelt: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benötigt man </a:t>
            </a:r>
            <a:r>
              <a:rPr lang="de-DE"/>
              <a:t>d</a:t>
            </a:r>
            <a:r>
              <a:rPr lang="de-DE" sz="2400" b="0" i="0" u="none" strike="noStrike" cap="none">
                <a:solidFill>
                  <a:schemeClr val="dk1"/>
                </a:solidFill>
                <a:latin typeface="Roboto"/>
                <a:ea typeface="Roboto"/>
                <a:cs typeface="Roboto"/>
                <a:sym typeface="Roboto"/>
              </a:rPr>
              <a:t>ann…</a:t>
            </a:r>
          </a:p>
          <a:p>
            <a:pPr lvl="1" indent="-182880">
              <a:spcBef>
                <a:spcPts val="480"/>
              </a:spcBef>
            </a:pPr>
            <a:r>
              <a:rPr lang="de-DE" b="0" i="0" u="none" strike="noStrike" cap="none">
                <a:solidFill>
                  <a:schemeClr val="dk1"/>
                </a:solidFill>
                <a:latin typeface="Roboto"/>
                <a:ea typeface="Roboto"/>
                <a:cs typeface="Roboto"/>
                <a:sym typeface="Roboto"/>
              </a:rPr>
              <a:t>…eine Softwarelizenz von einem Dritten?</a:t>
            </a:r>
          </a:p>
          <a:p>
            <a:pPr lvl="1" indent="-182880">
              <a:spcBef>
                <a:spcPts val="480"/>
              </a:spcBef>
            </a:pPr>
            <a:r>
              <a:rPr lang="de-DE"/>
              <a:t>…eine Patentlizenz von einem Dritten?</a:t>
            </a:r>
            <a:endParaRPr lang="de-DE"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
            </a:pPr>
            <a:r>
              <a:rPr lang="de-DE">
                <a:latin typeface="Roboto"/>
                <a:ea typeface="Roboto"/>
                <a:cs typeface="Roboto"/>
                <a:sym typeface="Roboto"/>
              </a:rPr>
              <a:t>Einführung in die FOSS-Lizenzierung</a:t>
            </a: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FOSS-Lizenzen</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FOSS-Lizenzen stellen – per Definition! –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Quellcode unter Nutzungsbedingungen zur Verfügung, welche mindestens das Recht zur Anpassung und (Weiter-)Verteilung mit einschließen. </a:t>
            </a:r>
          </a:p>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FOSS-Lizenzen können Verpflichtungen in Bezug auf Zuschreibung, Beibehaltung der Copyrightinformation bzw. </a:t>
            </a:r>
            <a:r>
              <a:rPr lang="de-DE"/>
              <a:t>der</a:t>
            </a:r>
            <a:r>
              <a:rPr lang="de-DE" sz="2400" b="0" i="0" u="none" strike="noStrike" cap="none">
                <a:solidFill>
                  <a:schemeClr val="dk1"/>
                </a:solidFill>
                <a:latin typeface="Roboto"/>
                <a:ea typeface="Roboto"/>
                <a:cs typeface="Roboto"/>
                <a:sym typeface="Roboto"/>
              </a:rPr>
              <a:t> Unterbreitung ein</a:t>
            </a:r>
            <a:r>
              <a:rPr lang="de-DE"/>
              <a:t>es </a:t>
            </a:r>
            <a:r>
              <a:rPr lang="de-DE" sz="2400" b="0" i="0" u="none" strike="noStrike" cap="none">
                <a:solidFill>
                  <a:schemeClr val="dk1"/>
                </a:solidFill>
                <a:latin typeface="Roboto"/>
                <a:ea typeface="Roboto"/>
                <a:cs typeface="Roboto"/>
                <a:sym typeface="Roboto"/>
              </a:rPr>
              <a:t>schriftlichen Angebots zur Offenlegung beinhalten.</a:t>
            </a:r>
          </a:p>
          <a:p>
            <a:pPr marL="182880" marR="0" lvl="0" indent="-182880" algn="l" rtl="0">
              <a:spcBef>
                <a:spcPts val="0"/>
              </a:spcBef>
              <a:spcAft>
                <a:spcPts val="0"/>
              </a:spcAft>
              <a:buClr>
                <a:schemeClr val="accent1"/>
              </a:buClr>
              <a:buSzPct val="85%"/>
              <a:buFont typeface="Arial"/>
              <a:buChar char="•"/>
            </a:pPr>
            <a:endParaRPr lang="de-DE" sz="2400" b="0" i="0" u="none" strike="noStrike" cap="none">
              <a:solidFill>
                <a:schemeClr val="dk1"/>
              </a:solidFill>
              <a:latin typeface="Roboto"/>
              <a:ea typeface="Roboto"/>
              <a:cs typeface="Roboto"/>
              <a:sym typeface="Roboto"/>
            </a:endParaRPr>
          </a:p>
          <a:p>
            <a:pPr lvl="0" indent="-182880"/>
            <a:r>
              <a:rPr lang="de-DE"/>
              <a:t>Weite Verbreitung haben diejenigen FOSS-Lizenzen gefunden, die von der Open Source Initiative (OSI) basierend auf ihrer FOSS-Definition (OSD) freigegeben wurden. </a:t>
            </a:r>
            <a:br>
              <a:rPr lang="de-DE"/>
            </a:br>
            <a:r>
              <a:rPr lang="de-DE"/>
              <a:t>Eine vollständige Liste der OSI-konformen Lizenzen findet sich unter </a:t>
            </a:r>
            <a:r>
              <a:rPr lang="de-DE"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‘Permissive’ FOSS-Lizenzen</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 Beschreibung für FOSS-Lizenzen, welche keine bzw. Minimale Nutzungsbeschränkungen auferlegen.</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Beispiel: BSD-3-Clause-Lizenz</a:t>
            </a:r>
          </a:p>
          <a:p>
            <a:pPr marL="457200" marR="0" lvl="1" indent="-190500" algn="l" rtl="0">
              <a:spcBef>
                <a:spcPts val="420"/>
              </a:spcBef>
              <a:spcAft>
                <a:spcPts val="0"/>
              </a:spcAft>
              <a:buClr>
                <a:schemeClr val="accent1"/>
              </a:buClr>
              <a:buSzPct val="85%"/>
              <a:buFont typeface="Arial"/>
              <a:buChar char="•"/>
            </a:pPr>
            <a:r>
              <a:rPr lang="de-DE" sz="2100" b="0" i="0" u="none" strike="noStrike" cap="none">
                <a:solidFill>
                  <a:schemeClr val="dk1"/>
                </a:solidFill>
                <a:latin typeface="Roboto"/>
                <a:ea typeface="Roboto"/>
                <a:cs typeface="Roboto"/>
                <a:sym typeface="Roboto"/>
              </a:rPr>
              <a:t>Die BSD-Lizenz ist ein Beispiel für eine Lizenz, welche unbeschränkte (Weiter-) Verbreitung von Quell- wie Objektcode zu jedwedem Zweck gestattet, solange Copyright-Hinweise und der in der Lizenz angeführte Haftungsausschluß erhalten bleiben.</a:t>
            </a:r>
          </a:p>
          <a:p>
            <a:pPr lvl="1" indent="-190500">
              <a:spcBef>
                <a:spcPts val="420"/>
              </a:spcBef>
            </a:pPr>
            <a:r>
              <a:rPr lang="de-DE" sz="2100"/>
              <a:t>Die Lizenz enthält eine Klausel, welche eine Namensnennung der Kontributoren an der Ursprungs-OSS einschränkt – inbesondere ist diese für ein abgeleitetes Werk von einer ausdrücklichen Erlaubnis abhängig.</a:t>
            </a:r>
            <a:endParaRPr lang="de-DE" sz="2100" b="0" i="0" u="none" strike="noStrike" cap="none">
              <a:solidFill>
                <a:schemeClr val="dk1"/>
              </a:solidFill>
              <a:latin typeface="Roboto"/>
              <a:ea typeface="Roboto"/>
              <a:cs typeface="Roboto"/>
              <a:sym typeface="Roboto"/>
            </a:endParaRPr>
          </a:p>
          <a:p>
            <a:pPr marL="182880" marR="0" lvl="0" indent="-182880" algn="l" rtl="0">
              <a:spcBef>
                <a:spcPts val="500"/>
              </a:spcBef>
              <a:buClr>
                <a:schemeClr val="accent1"/>
              </a:buClr>
              <a:buSzPct val="85%"/>
              <a:buFont typeface="Arial"/>
              <a:buChar char="•"/>
            </a:pPr>
            <a:r>
              <a:rPr lang="de-DE" sz="2500" b="0" i="0" u="none" strike="noStrike" cap="none">
                <a:solidFill>
                  <a:schemeClr val="dk1"/>
                </a:solidFill>
                <a:latin typeface="Roboto"/>
                <a:ea typeface="Roboto"/>
                <a:cs typeface="Roboto"/>
                <a:sym typeface="Roboto"/>
              </a:rPr>
              <a:t>Weitere Beispiele: MIT-Lizenz,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Lizenz-Reziprozität/ Copyleft-Lizenzen</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Einige Lizenzen erfordern, dass, wenn ‘derivate works’ (oder Software, die in der selben Datei</a:t>
            </a:r>
            <a:r>
              <a:rPr lang="de-DE"/>
              <a:t>, im selben Programm oder in anderem Zusammenhang gemeinsam) weiterverbreitet werden, dies unter den selben Lizenzbedingungen wie beim Original erfolgen muss.</a:t>
            </a:r>
            <a:endParaRPr lang="de-DE"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Dieser Effekt wird auch als “Reziprozitäts-Effekt” bzw “Copyleft-Effekt” bezeichnet.</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Beispiel: GPL Version 2.0:</a:t>
            </a:r>
          </a:p>
          <a:p>
            <a:pPr marL="457200" marR="0" lvl="1" indent="0" algn="l" rtl="0">
              <a:spcBef>
                <a:spcPts val="400"/>
              </a:spcBef>
              <a:spcAft>
                <a:spcPts val="0"/>
              </a:spcAft>
              <a:buClr>
                <a:schemeClr val="accent1"/>
              </a:buClr>
              <a:buSzPct val="25%"/>
              <a:buFont typeface="Arial"/>
              <a:buNone/>
            </a:pPr>
            <a:r>
              <a:rPr lang="de-DE" sz="2000" b="0" i="1" u="none" strike="noStrike" cap="none">
                <a:solidFill>
                  <a:schemeClr val="dk1"/>
                </a:solidFill>
                <a:latin typeface="Roboto"/>
                <a:ea typeface="Roboto"/>
                <a:cs typeface="Roboto"/>
                <a:sym typeface="Roboto"/>
              </a:rPr>
              <a:t>“You must cause any work that you distribute or publish, that in whole or in part contains</a:t>
            </a:r>
            <a:br>
              <a:rPr lang="de-DE" sz="2000" b="0" i="1" u="none" strike="noStrike" cap="none">
                <a:solidFill>
                  <a:schemeClr val="dk1"/>
                </a:solidFill>
                <a:latin typeface="Roboto"/>
                <a:ea typeface="Roboto"/>
                <a:cs typeface="Roboto"/>
                <a:sym typeface="Roboto"/>
              </a:rPr>
            </a:br>
            <a:r>
              <a:rPr lang="de-DE" sz="2000" b="0" i="1" u="none" strike="noStrike" cap="none">
                <a:solidFill>
                  <a:schemeClr val="dk1"/>
                </a:solidFill>
                <a:latin typeface="Roboto"/>
                <a:ea typeface="Roboto"/>
                <a:cs typeface="Roboto"/>
                <a:sym typeface="Roboto"/>
              </a:rPr>
              <a:t>or is derived from the Program or any part thereof, to be licensed […] under the terms</a:t>
            </a:r>
            <a:br>
              <a:rPr lang="de-DE" sz="2000" b="0" i="1" u="none" strike="noStrike" cap="none">
                <a:solidFill>
                  <a:schemeClr val="dk1"/>
                </a:solidFill>
                <a:latin typeface="Roboto"/>
                <a:ea typeface="Roboto"/>
                <a:cs typeface="Roboto"/>
                <a:sym typeface="Roboto"/>
              </a:rPr>
            </a:br>
            <a:r>
              <a:rPr lang="de-DE"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Alle Versionen der GPL, LGPL, AGPL, MPL und CDDL sind Copyleft-Lizenzen.</a:t>
            </a:r>
          </a:p>
          <a:p>
            <a:pPr marL="0" marR="0" lvl="0" indent="0" algn="l" rtl="0">
              <a:spcBef>
                <a:spcPts val="480"/>
              </a:spcBef>
              <a:buClr>
                <a:schemeClr val="accent1"/>
              </a:buClr>
              <a:buSzPct val="25%"/>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A647465-4048-40B6-8095-BCF6BE5AE6C3}"/>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B9472EE-9886-4338-9DD0-12E56BFF9198}"/>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err="1">
                <a:solidFill>
                  <a:schemeClr val="dk2"/>
                </a:solidFill>
                <a:latin typeface="Roboto"/>
                <a:ea typeface="Roboto"/>
                <a:cs typeface="Roboto"/>
                <a:sym typeface="Roboto"/>
              </a:rPr>
              <a:t>Proprietäre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Eine proprietäre Softwarelizenz (bzw. Kommerzielle Lizenz / EULA) schränkt </a:t>
            </a:r>
            <a:r>
              <a:rPr lang="de-DE"/>
              <a:t>die Rechte bzgl. </a:t>
            </a:r>
            <a:r>
              <a:rPr lang="de-DE" sz="2400" b="0" i="0" u="none" strike="noStrike" cap="none">
                <a:solidFill>
                  <a:schemeClr val="dk1"/>
                </a:solidFill>
                <a:latin typeface="Roboto"/>
                <a:ea typeface="Roboto"/>
                <a:cs typeface="Roboto"/>
                <a:sym typeface="Roboto"/>
              </a:rPr>
              <a:t>Nutzung, Bearbeitung und Verbreitung der Software ein.</a:t>
            </a:r>
          </a:p>
          <a:p>
            <a:pPr marL="182880" marR="0" lvl="0" indent="-182880" algn="l" rtl="0">
              <a:spcBef>
                <a:spcPts val="480"/>
              </a:spcBef>
              <a:spcAft>
                <a:spcPts val="0"/>
              </a:spcAft>
              <a:buClr>
                <a:schemeClr val="accent1"/>
              </a:buClr>
              <a:buSzPct val="85%"/>
              <a:buFont typeface="Arial"/>
              <a:buChar char="•"/>
            </a:pPr>
            <a:r>
              <a:rPr lang="de-DE"/>
              <a:t>Proprietäre Lizenzen sind herstellerindividuell – es gibt so viele Varianten an proprietären Lizenzen wie unterschiedliche Hersteller; deshalb muss jede proprietäre Lizenz für sich individuell bewertet werden.</a:t>
            </a:r>
            <a:endParaRPr lang="de-DE"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
              <a:buFont typeface="Arial"/>
              <a:buChar char="•"/>
            </a:pPr>
            <a:r>
              <a:rPr lang="de-DE" sz="2400" b="0" i="0" u="none" strike="noStrike" cap="none">
                <a:solidFill>
                  <a:schemeClr val="dk1"/>
                </a:solidFill>
                <a:latin typeface="Roboto"/>
                <a:ea typeface="Roboto"/>
                <a:cs typeface="Roboto"/>
                <a:sym typeface="Roboto"/>
              </a:rPr>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207B79BD-0FA1-4113-8599-EE806B32D200}"/>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5FF6A42-6346-46BC-AF9E-08183931053A}"/>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Andere Nicht-FOSS-Lizenzierungsarten</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Freeware – Software unter einer proprietären Lizenz,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die kostenfrei oder zu sehr niedrigen Kosten bereitgestellt wird</a:t>
            </a:r>
          </a:p>
          <a:p>
            <a:pPr marL="457200" marR="0" lvl="1" indent="-190500" algn="l" rtl="0">
              <a:spcBef>
                <a:spcPts val="360"/>
              </a:spcBef>
              <a:spcAft>
                <a:spcPts val="0"/>
              </a:spcAft>
              <a:buClr>
                <a:schemeClr val="accent1"/>
              </a:buClr>
              <a:buSzPct val="85%"/>
              <a:buFont typeface="Arial"/>
              <a:buChar char="•"/>
            </a:pPr>
            <a:r>
              <a:rPr lang="de-DE" sz="1800" b="0" i="0" u="none" strike="noStrike" cap="none">
                <a:solidFill>
                  <a:schemeClr val="dk1"/>
                </a:solidFill>
                <a:latin typeface="Roboto"/>
                <a:ea typeface="Roboto"/>
                <a:cs typeface="Roboto"/>
                <a:sym typeface="Roboto"/>
              </a:rPr>
              <a:t>Der Quellcode </a:t>
            </a:r>
            <a:r>
              <a:rPr lang="de-DE" sz="1800"/>
              <a:t>muss nicht öffentlich verfügbar sein, </a:t>
            </a:r>
            <a:br>
              <a:rPr lang="de-DE" sz="1800"/>
            </a:br>
            <a:r>
              <a:rPr lang="de-DE" sz="1800"/>
              <a:t>eine Bearbeitung (Schaffung von ‘derivative works’) ist meist beschränkt</a:t>
            </a:r>
            <a:endParaRPr lang="de-DE" sz="1800" b="0" i="0" u="none" strike="noStrike" cap="none">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
              <a:buFont typeface="Arial"/>
              <a:buChar char="•"/>
            </a:pPr>
            <a:r>
              <a:rPr lang="de-DE" sz="1800" b="0" i="0" u="none" strike="noStrike" cap="none">
                <a:solidFill>
                  <a:schemeClr val="dk1"/>
                </a:solidFill>
                <a:latin typeface="Roboto"/>
                <a:ea typeface="Roboto"/>
                <a:cs typeface="Roboto"/>
                <a:sym typeface="Roboto"/>
              </a:rPr>
              <a:t>Freeware ist meist voll funktional (keine versteckten Features) </a:t>
            </a:r>
            <a:br>
              <a:rPr lang="de-DE" sz="1800" b="0" i="0" u="none" strike="noStrike" cap="none">
                <a:solidFill>
                  <a:schemeClr val="dk1"/>
                </a:solidFill>
                <a:latin typeface="Roboto"/>
                <a:ea typeface="Roboto"/>
                <a:cs typeface="Roboto"/>
                <a:sym typeface="Roboto"/>
              </a:rPr>
            </a:br>
            <a:r>
              <a:rPr lang="de-DE" sz="1800" b="0" i="0" u="none" strike="noStrike" cap="none">
                <a:solidFill>
                  <a:schemeClr val="dk1"/>
                </a:solidFill>
                <a:latin typeface="Roboto"/>
                <a:ea typeface="Roboto"/>
                <a:cs typeface="Roboto"/>
                <a:sym typeface="Roboto"/>
              </a:rPr>
              <a:t>und für unbegrenzte Nutzung verfügbar (kein</a:t>
            </a:r>
            <a:r>
              <a:rPr lang="de-DE" sz="1800"/>
              <a:t>e Beschränkung der Nutzungstage)</a:t>
            </a:r>
            <a:endParaRPr lang="de-DE" sz="1800" b="0" i="0" u="none" strike="noStrike" cap="none">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
              <a:buFont typeface="Arial"/>
              <a:buChar char="•"/>
            </a:pPr>
            <a:r>
              <a:rPr lang="de-DE" sz="1800" b="0" i="0" u="none" strike="noStrike" cap="none">
                <a:solidFill>
                  <a:schemeClr val="dk1"/>
                </a:solidFill>
                <a:latin typeface="Roboto"/>
                <a:ea typeface="Roboto"/>
                <a:cs typeface="Roboto"/>
                <a:sym typeface="Roboto"/>
              </a:rPr>
              <a:t>Freeware-Lizenzen schränken meist Nutzungsrechte wie Vervielfältigung, </a:t>
            </a:r>
            <a:r>
              <a:rPr lang="de-DE" sz="1800"/>
              <a:t>V</a:t>
            </a:r>
            <a:r>
              <a:rPr lang="de-DE" sz="1800" b="0" i="0" u="none" strike="noStrike" cap="none">
                <a:solidFill>
                  <a:schemeClr val="dk1"/>
                </a:solidFill>
                <a:latin typeface="Roboto"/>
                <a:ea typeface="Roboto"/>
                <a:cs typeface="Roboto"/>
                <a:sym typeface="Roboto"/>
              </a:rPr>
              <a:t>erteilung</a:t>
            </a:r>
            <a:r>
              <a:rPr lang="de-DE" sz="1800"/>
              <a:t> </a:t>
            </a:r>
            <a:r>
              <a:rPr lang="de-DE" sz="1800" b="0" i="0" u="none" strike="noStrike" cap="none">
                <a:solidFill>
                  <a:schemeClr val="dk1"/>
                </a:solidFill>
                <a:latin typeface="Roboto"/>
                <a:ea typeface="Roboto"/>
                <a:cs typeface="Roboto"/>
                <a:sym typeface="Roboto"/>
              </a:rPr>
              <a:t>und Anpassung/Bearbeitung ein – sowie die </a:t>
            </a:r>
            <a:r>
              <a:rPr lang="de-DE" sz="1800"/>
              <a:t>Nutzungsart (privat, kommerziell, zu Bildungszwecken), etc.</a:t>
            </a:r>
            <a:endParaRPr lang="de-DE" sz="18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Shareware – proprietäre Software, die Benutzern kostenlos für einen beschränkten Zeitraum und mit eingeschränkter Funktionalität ‘zum Testen’ überlassen wird.</a:t>
            </a:r>
          </a:p>
          <a:p>
            <a:pPr marL="457200" marR="0" lvl="1" indent="-190500" algn="l" rtl="0">
              <a:spcBef>
                <a:spcPts val="360"/>
              </a:spcBef>
              <a:spcAft>
                <a:spcPts val="0"/>
              </a:spcAft>
              <a:buClr>
                <a:schemeClr val="accent1"/>
              </a:buClr>
              <a:buSzPct val="85%"/>
              <a:buFont typeface="Arial"/>
              <a:buChar char="•"/>
            </a:pPr>
            <a:r>
              <a:rPr lang="de-DE" sz="1800" b="0" i="0" u="none" strike="noStrike" cap="none">
                <a:solidFill>
                  <a:schemeClr val="dk1"/>
                </a:solidFill>
                <a:latin typeface="Roboto"/>
                <a:ea typeface="Roboto"/>
                <a:cs typeface="Roboto"/>
                <a:sym typeface="Roboto"/>
              </a:rPr>
              <a:t>Ziel von Shareware ist, potentiellen Käufern eine Möglichkeit zu bieten, </a:t>
            </a:r>
            <a:br>
              <a:rPr lang="de-DE" sz="1800" b="0" i="0" u="none" strike="noStrike" cap="none">
                <a:solidFill>
                  <a:schemeClr val="dk1"/>
                </a:solidFill>
                <a:latin typeface="Roboto"/>
                <a:ea typeface="Roboto"/>
                <a:cs typeface="Roboto"/>
                <a:sym typeface="Roboto"/>
              </a:rPr>
            </a:br>
            <a:r>
              <a:rPr lang="de-DE" sz="1800" b="0" i="0" u="none" strike="noStrike" cap="none">
                <a:solidFill>
                  <a:schemeClr val="dk1"/>
                </a:solidFill>
                <a:latin typeface="Roboto"/>
                <a:ea typeface="Roboto"/>
                <a:cs typeface="Roboto"/>
                <a:sym typeface="Roboto"/>
              </a:rPr>
              <a:t>eine Software - vor dem Kauf einer Volllizenz – auf Anwendbariekti / Nützlichkeit</a:t>
            </a:r>
            <a:r>
              <a:rPr lang="de-DE" sz="1800"/>
              <a:t> zu testen</a:t>
            </a:r>
            <a:endParaRPr lang="de-DE" sz="1800" b="0" i="0" u="none" strike="noStrike" cap="none">
              <a:solidFill>
                <a:schemeClr val="dk1"/>
              </a:solidFill>
              <a:latin typeface="Roboto"/>
              <a:ea typeface="Roboto"/>
              <a:cs typeface="Roboto"/>
              <a:sym typeface="Roboto"/>
            </a:endParaRPr>
          </a:p>
          <a:p>
            <a:pPr marL="457200" marR="0" lvl="1" indent="-190500" algn="l" rtl="0">
              <a:spcBef>
                <a:spcPts val="360"/>
              </a:spcBef>
              <a:buClr>
                <a:schemeClr val="accent1"/>
              </a:buClr>
              <a:buSzPct val="85%"/>
              <a:buFont typeface="Arial"/>
              <a:buChar char="•"/>
            </a:pPr>
            <a:r>
              <a:rPr lang="de-DE" sz="1800" b="0" i="0" u="none" strike="noStrike" cap="none">
                <a:solidFill>
                  <a:schemeClr val="dk1"/>
                </a:solidFill>
                <a:latin typeface="Roboto"/>
                <a:ea typeface="Roboto"/>
                <a:cs typeface="Roboto"/>
                <a:sym typeface="Roboto"/>
              </a:rPr>
              <a:t>Die meisten Unternehmen mißtrauen Shareware, da Shareware-Lizenzgeber nach einer Durchdringung des Unternehmens</a:t>
            </a:r>
            <a:r>
              <a:rPr lang="de-DE" sz="1800"/>
              <a:t> mit kostenfreier Shareware hohen Lizenzkosten-Forderungen stellen.</a:t>
            </a:r>
            <a:endParaRPr lang="de-DE" sz="18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1E8E90AF-5D79-4ED5-9624-12FF2200F00D}"/>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18DABBE-F14C-4441-9275-92A255A073A9}"/>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Andere Nicht-FOSS-Lizenzen</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“Nicht-Kommerziell” – manche Lizenzen haben die meisten Merkmal</a:t>
            </a:r>
            <a:r>
              <a:rPr lang="de-DE"/>
              <a:t>e einer FOSS-Lizenz, schränken die Nutzung jedoch auf nicht-kommerzielle Nutzung ein</a:t>
            </a:r>
            <a:r>
              <a:rPr lang="de-DE" sz="2400" b="0" i="0" u="none" strike="noStrike" cap="none">
                <a:solidFill>
                  <a:schemeClr val="dk1"/>
                </a:solidFill>
                <a:latin typeface="Roboto"/>
                <a:ea typeface="Roboto"/>
                <a:cs typeface="Roboto"/>
                <a:sym typeface="Roboto"/>
              </a:rPr>
              <a:t> (z.B. CC-BY-NC).</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FOSS schränkt – per Definition! – nicht das Anwendungsfeld der Software ein</a:t>
            </a:r>
          </a:p>
          <a:p>
            <a:pPr marL="457200" marR="0" lvl="1" indent="-190500" algn="l" rtl="0">
              <a:spcBef>
                <a:spcPts val="400"/>
              </a:spcBef>
              <a:buClr>
                <a:schemeClr val="accent1"/>
              </a:buClr>
              <a:buSzPct val="85%"/>
              <a:buFont typeface="Arial"/>
              <a:buChar char="•"/>
            </a:pPr>
            <a:r>
              <a:rPr lang="de-DE" sz="2000" b="0" i="0" u="none" strike="noStrike" cap="none">
                <a:solidFill>
                  <a:schemeClr val="dk1"/>
                </a:solidFill>
                <a:latin typeface="Roboto"/>
                <a:ea typeface="Roboto"/>
                <a:cs typeface="Roboto"/>
                <a:sym typeface="Roboto"/>
              </a:rPr>
              <a:t>Kommerzielle Nutzung ist hierbei ebenso ein mögliches Anwendungsfeld;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BDE58BAB-CB89-4DC5-807B-5A5E83094E53}"/>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a:t>Slide translated.</a:t>
            </a:r>
          </a:p>
        </p:txBody>
      </p:sp>
      <p:sp>
        <p:nvSpPr>
          <p:cNvPr id="5" name="Rechteck 4">
            <a:extLst>
              <a:ext uri="{FF2B5EF4-FFF2-40B4-BE49-F238E27FC236}">
                <a16:creationId xmlns:a16="http://schemas.microsoft.com/office/drawing/2014/main" id="{AB490528-2341-4C73-A0AE-7596E722E5B9}"/>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Der Begriff ‘</a:t>
            </a:r>
            <a:r>
              <a:rPr lang="de-DE" sz="2400" b="1" i="0" u="none" strike="noStrike" cap="none" dirty="0">
                <a:solidFill>
                  <a:schemeClr val="dk1"/>
                </a:solidFill>
                <a:latin typeface="Roboto"/>
                <a:ea typeface="Roboto"/>
                <a:cs typeface="Roboto"/>
                <a:sym typeface="Roboto"/>
              </a:rPr>
              <a:t>Public </a:t>
            </a:r>
            <a:r>
              <a:rPr lang="de-DE" sz="2400" b="1" i="0" u="none" strike="noStrike" cap="none" dirty="0" err="1">
                <a:solidFill>
                  <a:schemeClr val="dk1"/>
                </a:solidFill>
                <a:latin typeface="Roboto"/>
                <a:ea typeface="Roboto"/>
                <a:cs typeface="Roboto"/>
                <a:sym typeface="Roboto"/>
              </a:rPr>
              <a:t>domain</a:t>
            </a:r>
            <a:r>
              <a:rPr lang="de-DE" sz="2400" b="1" i="0" u="none" strike="noStrike" cap="none" dirty="0">
                <a:solidFill>
                  <a:schemeClr val="dk1"/>
                </a:solidFill>
                <a:latin typeface="Roboto"/>
                <a:ea typeface="Roboto"/>
                <a:cs typeface="Roboto"/>
                <a:sym typeface="Roboto"/>
              </a:rPr>
              <a:t>’ </a:t>
            </a:r>
            <a:r>
              <a:rPr lang="de-DE" sz="2400" i="0" u="none" strike="noStrike" cap="none" dirty="0">
                <a:solidFill>
                  <a:schemeClr val="dk1"/>
                </a:solidFill>
                <a:latin typeface="Roboto"/>
                <a:ea typeface="Roboto"/>
                <a:cs typeface="Roboto"/>
                <a:sym typeface="Roboto"/>
              </a:rPr>
              <a:t>bezieht sich auf Software, für die der Urheber explizit auf urheberrechtlichen Schutz verzichten möchte und diese deshalb der Allgemeinheit ohne Lizenz zur Verfügung stellt.</a:t>
            </a:r>
            <a:r>
              <a:rPr lang="de-DE" sz="2400" b="0" i="0" u="none" strike="noStrike" cap="none" dirty="0">
                <a:solidFill>
                  <a:schemeClr val="dk1"/>
                </a:solidFill>
                <a:latin typeface="Roboto"/>
                <a:ea typeface="Roboto"/>
                <a:cs typeface="Roboto"/>
                <a:sym typeface="Roboto"/>
              </a:rPr>
              <a:t>  </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Entwickler können Ihrer Software eine Public-Domain-Erklärung beifügen</a:t>
            </a:r>
          </a:p>
          <a:p>
            <a:pPr lvl="1" indent="-190500"/>
            <a:r>
              <a:rPr lang="de-DE" sz="2000" b="0" i="0" u="none" strike="noStrike" cap="none" dirty="0">
                <a:solidFill>
                  <a:schemeClr val="dk1"/>
                </a:solidFill>
                <a:latin typeface="Roboto"/>
                <a:ea typeface="Roboto"/>
                <a:cs typeface="Roboto"/>
                <a:sym typeface="Roboto"/>
              </a:rPr>
              <a:t>Z.B. “</a:t>
            </a:r>
            <a:r>
              <a:rPr lang="de-DE" dirty="0"/>
              <a:t>Der gesamte Code und die Dokumentation in dieser Software wurden von den Autoren unter ‚Public Domain‘ bereitgestellt.</a:t>
            </a:r>
            <a:r>
              <a:rPr lang="de-DE"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Diese Public-Domain-Erklärung ist nicht das Gleiche wie eine FOSS-Lizenz!</a:t>
            </a:r>
          </a:p>
          <a:p>
            <a:pPr lvl="0" indent="-182880">
              <a:spcBef>
                <a:spcPts val="400"/>
              </a:spcBef>
            </a:pPr>
            <a:r>
              <a:rPr lang="de-DE" sz="2000" dirty="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a:t>
            </a:r>
            <a:r>
              <a:rPr lang="de-DE" sz="2000" dirty="0" err="1"/>
              <a:t>Rechtssprechung</a:t>
            </a:r>
            <a:r>
              <a:rPr lang="de-DE" sz="2000" dirty="0"/>
              <a:t> unterschiedlich zu behandeln (siehe Zusatzfolie ‚Public Domain nach deutschem Recht‘).</a:t>
            </a:r>
          </a:p>
          <a:p>
            <a:pPr marL="182880" marR="0" lvl="0" indent="-18288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Oft wird die Public-Domain-Erklärung durch andere Klauseln wie einen </a:t>
            </a:r>
            <a:r>
              <a:rPr lang="de-DE" sz="2000" dirty="0"/>
              <a:t>Haftungsausschluss </a:t>
            </a:r>
            <a:r>
              <a:rPr lang="de-DE" sz="2000" b="0" i="0" u="none" strike="noStrike" cap="none" dirty="0">
                <a:solidFill>
                  <a:schemeClr val="dk1"/>
                </a:solidFill>
                <a:latin typeface="Roboto"/>
                <a:ea typeface="Roboto"/>
                <a:cs typeface="Roboto"/>
                <a:sym typeface="Roboto"/>
              </a:rPr>
              <a:t>ergänzt – in diesen Fällen ist die Software eher als ‘unter einer Lizenz stehend’ zu sehen als unter Public Domain.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8CBC9EC-4B59-49C4-A12E-D8BC59DA37FD}"/>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FE4DDFB7-2380-4BB3-BFFA-7411AF3D427B}"/>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a:t>Das</a:t>
            </a:r>
            <a:r>
              <a:rPr lang="de-DE" b="0" i="0" u="none" strike="noStrike" cap="none">
                <a:solidFill>
                  <a:schemeClr val="dk1"/>
                </a:solidFill>
                <a:latin typeface="Roboto"/>
                <a:ea typeface="Roboto"/>
                <a:cs typeface="Roboto"/>
                <a:sym typeface="Roboto"/>
              </a:rPr>
              <a:t> OpenChain-Projekt zielt darauf ab, zentrale Bestandteile </a:t>
            </a:r>
            <a:r>
              <a:rPr lang="de-DE"/>
              <a:t>eines Compliance-Programms für Free and Open Source-Software (FOSS) zu identifizieren und allgemein zugänglich zu machen.</a:t>
            </a:r>
            <a:endParaRPr lang="de-DE"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b="0" i="0" u="none" strike="noStrike" cap="none">
                <a:solidFill>
                  <a:schemeClr val="dk1"/>
                </a:solidFill>
                <a:latin typeface="Roboto"/>
                <a:ea typeface="Roboto"/>
                <a:cs typeface="Roboto"/>
                <a:sym typeface="Roboto"/>
              </a:rPr>
              <a:t>Fokalpunkt des OpenChain-Projekts </a:t>
            </a:r>
            <a:r>
              <a:rPr lang="de-DE"/>
              <a:t>ist die </a:t>
            </a:r>
            <a:r>
              <a:rPr lang="de-DE" b="1"/>
              <a:t>Spezifikation</a:t>
            </a:r>
            <a:r>
              <a:rPr lang="de-DE"/>
              <a:t>. </a:t>
            </a:r>
            <a:br>
              <a:rPr lang="de-DE"/>
            </a:br>
            <a:r>
              <a:rPr lang="de-DE"/>
              <a:t>Diese zeigt die zentralen Anforderungen auf, die ein FOSS-Compliance-Programm erfüllen sollte.</a:t>
            </a:r>
            <a:endParaRPr lang="de-DE"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b="0" i="0" u="none" strike="noStrike" cap="none">
                <a:solidFill>
                  <a:schemeClr val="dk1"/>
                </a:solidFill>
                <a:latin typeface="Roboto"/>
                <a:ea typeface="Roboto"/>
                <a:cs typeface="Roboto"/>
                <a:sym typeface="Roboto"/>
              </a:rPr>
              <a:t>Das OpenChain-</a:t>
            </a:r>
            <a:r>
              <a:rPr lang="de-DE" b="1" i="0" u="none" strike="noStrike" cap="none">
                <a:solidFill>
                  <a:schemeClr val="dk1"/>
                </a:solidFill>
                <a:latin typeface="Roboto"/>
                <a:ea typeface="Roboto"/>
                <a:cs typeface="Roboto"/>
                <a:sym typeface="Roboto"/>
              </a:rPr>
              <a:t>Curriculum </a:t>
            </a:r>
            <a:r>
              <a:rPr lang="de-DE" i="0" u="none" strike="noStrike" cap="none">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b="0" i="0" u="none" strike="noStrike" cap="none">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Mehr Information unter: </a:t>
            </a:r>
            <a:r>
              <a:rPr lang="de-DE"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
              <a:buFont typeface="Arial"/>
              <a:buNone/>
            </a:pPr>
            <a:endParaRPr lang="de-DE" sz="20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BAF51-7C91-413F-89CF-A8DC8A12FB3C}"/>
              </a:ext>
            </a:extLst>
          </p:cNvPr>
          <p:cNvSpPr>
            <a:spLocks noGrp="1"/>
          </p:cNvSpPr>
          <p:nvPr>
            <p:ph type="title"/>
          </p:nvPr>
        </p:nvSpPr>
        <p:spPr/>
        <p:txBody>
          <a:bodyPr/>
          <a:lstStyle/>
          <a:p>
            <a:r>
              <a:rPr lang="de-DE" dirty="0"/>
              <a:t>Public Domain nach deutschem Recht</a:t>
            </a:r>
          </a:p>
        </p:txBody>
      </p:sp>
      <p:sp>
        <p:nvSpPr>
          <p:cNvPr id="3" name="Textplatzhalter 2">
            <a:extLst>
              <a:ext uri="{FF2B5EF4-FFF2-40B4-BE49-F238E27FC236}">
                <a16:creationId xmlns:a16="http://schemas.microsoft.com/office/drawing/2014/main" id="{2F5260DC-7EFE-4752-9EFF-6F9F0F0B08E2}"/>
              </a:ext>
            </a:extLst>
          </p:cNvPr>
          <p:cNvSpPr>
            <a:spLocks noGrp="1"/>
          </p:cNvSpPr>
          <p:nvPr>
            <p:ph type="body" idx="1"/>
          </p:nvPr>
        </p:nvSpPr>
        <p:spPr>
          <a:noFill/>
        </p:spPr>
        <p:txBody>
          <a:bodyPr/>
          <a:lstStyle/>
          <a:p>
            <a:pPr marL="129541" indent="0">
              <a:buNone/>
            </a:pPr>
            <a:r>
              <a:rPr lang="de-DE" sz="1800" b="1" i="1" dirty="0">
                <a:solidFill>
                  <a:schemeClr val="bg1">
                    <a:lumMod val="65%"/>
                  </a:schemeClr>
                </a:solidFill>
              </a:rPr>
              <a:t>Hinweis: diese Folie ist NICHT Bestandteil des originalen </a:t>
            </a:r>
            <a:r>
              <a:rPr lang="de-DE" sz="1800" b="1" i="1" dirty="0" err="1">
                <a:solidFill>
                  <a:schemeClr val="bg1">
                    <a:lumMod val="65%"/>
                  </a:schemeClr>
                </a:solidFill>
              </a:rPr>
              <a:t>Openchain</a:t>
            </a:r>
            <a:r>
              <a:rPr lang="de-DE" sz="1800" b="1" i="1" dirty="0">
                <a:solidFill>
                  <a:schemeClr val="bg1">
                    <a:lumMod val="65%"/>
                  </a:schemeClr>
                </a:solidFill>
              </a:rPr>
              <a:t>-Curriculums und wurde von den Übersetzern zur Klarstellung der rechtlichen Situation in Deutschland eingefügt!</a:t>
            </a:r>
          </a:p>
          <a:p>
            <a:pPr marL="363538" indent="-188913"/>
            <a:r>
              <a:rPr lang="de-DE" dirty="0"/>
              <a:t>Im US-Copyright gibt es kein zu deutschem Recht äquivalentes Urheberpersönlichkeitsrecht </a:t>
            </a:r>
          </a:p>
          <a:p>
            <a:pPr marL="363538" indent="-188913"/>
            <a:r>
              <a:rPr lang="de-DE" dirty="0"/>
              <a:t>In Deutschland kann das Urheber(-persönlichkeits-)recht an einem eigenen geistigen Werk nicht komplett aufgegeben werden. Der Allgemeinheit kann lediglich ein unbeschränktes Nutzungsrecht eingeräumt werden. </a:t>
            </a:r>
          </a:p>
          <a:p>
            <a:pPr marL="363538" indent="-188913"/>
            <a:r>
              <a:rPr lang="de-DE" dirty="0"/>
              <a:t>Der Begriff ‚Public Domain‘ ist damit nicht ohne weiteres äquivalent zum deutschen Rechtsbegriff ‚Gemeinfreiheit‘.</a:t>
            </a:r>
          </a:p>
          <a:p>
            <a:pPr marL="363538" indent="-188913"/>
            <a:r>
              <a:rPr lang="de-DE" dirty="0"/>
              <a:t>Bestimmte Nutzungsformen von Public Domain-Software können demnach nach deutschem Recht die Urheberpersönlichkeitsrechte verletzen.</a:t>
            </a:r>
          </a:p>
          <a:p>
            <a:pPr marL="363538" indent="-188913"/>
            <a:r>
              <a:rPr lang="de-DE" dirty="0"/>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7FE1C904-07BD-4F2C-B946-92A2958B0AB1}"/>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added</a:t>
            </a:r>
            <a:r>
              <a:rPr lang="de-DE" dirty="0"/>
              <a:t>.</a:t>
            </a:r>
          </a:p>
        </p:txBody>
      </p:sp>
    </p:spTree>
    <p:extLst>
      <p:ext uri="{BB962C8B-B14F-4D97-AF65-F5344CB8AC3E}">
        <p14:creationId xmlns:p14="http://schemas.microsoft.com/office/powerpoint/2010/main" val="256439892"/>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err="1">
                <a:solidFill>
                  <a:schemeClr val="dk2"/>
                </a:solidFill>
                <a:latin typeface="Roboto"/>
                <a:ea typeface="Roboto"/>
                <a:cs typeface="Roboto"/>
                <a:sym typeface="Roboto"/>
              </a:rPr>
              <a:t>Lizenzkompatibilität</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dirty="0">
                <a:solidFill>
                  <a:srgbClr val="292934"/>
                </a:solidFill>
                <a:latin typeface="Roboto"/>
                <a:ea typeface="Roboto"/>
                <a:cs typeface="Roboto"/>
                <a:sym typeface="Roboto"/>
              </a:rPr>
              <a:t>Lizenzkompatibilität </a:t>
            </a:r>
            <a:r>
              <a:rPr lang="de-DE" dirty="0">
                <a:solidFill>
                  <a:srgbClr val="292934"/>
                </a:solidFill>
              </a:rPr>
              <a:t>wurde</a:t>
            </a:r>
            <a:r>
              <a:rPr lang="de-DE" sz="2400" b="0" i="0" u="none" strike="noStrike" cap="none" dirty="0">
                <a:solidFill>
                  <a:srgbClr val="292934"/>
                </a:solidFill>
                <a:latin typeface="Roboto"/>
                <a:ea typeface="Roboto"/>
                <a:cs typeface="Roboto"/>
                <a:sym typeface="Roboto"/>
              </a:rPr>
              <a:t> erreicht, wenn die Lizenzklauseln der </a:t>
            </a:r>
            <a:r>
              <a:rPr lang="de-DE" dirty="0">
                <a:solidFill>
                  <a:srgbClr val="292934"/>
                </a:solidFill>
              </a:rPr>
              <a:t>Einzelkomponenten </a:t>
            </a:r>
            <a:r>
              <a:rPr lang="de-DE" sz="2400" b="0" i="0" u="none" strike="noStrike" cap="none" dirty="0">
                <a:solidFill>
                  <a:srgbClr val="292934"/>
                </a:solidFill>
                <a:latin typeface="Roboto"/>
                <a:ea typeface="Roboto"/>
                <a:cs typeface="Roboto"/>
                <a:sym typeface="Roboto"/>
              </a:rPr>
              <a:t>einer Software untereinander nicht in Konflikt stehen. </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rgbClr val="292934"/>
                </a:solidFill>
                <a:latin typeface="Roboto"/>
                <a:ea typeface="Roboto"/>
                <a:cs typeface="Roboto"/>
                <a:sym typeface="Roboto"/>
              </a:rPr>
              <a:t>Falls Lizenz A eine Handlung fordert, welche Lizenz B verbietet, </a:t>
            </a:r>
            <a:br>
              <a:rPr lang="de-DE" sz="2400" b="0" i="0" u="none" strike="noStrike" cap="none" dirty="0">
                <a:solidFill>
                  <a:srgbClr val="292934"/>
                </a:solidFill>
                <a:latin typeface="Roboto"/>
                <a:ea typeface="Roboto"/>
                <a:cs typeface="Roboto"/>
                <a:sym typeface="Roboto"/>
              </a:rPr>
            </a:br>
            <a:r>
              <a:rPr lang="de-DE" sz="2400" b="0" i="0" u="none" strike="noStrike" cap="none" dirty="0">
                <a:solidFill>
                  <a:srgbClr val="292934"/>
                </a:solidFill>
                <a:latin typeface="Roboto"/>
                <a:ea typeface="Roboto"/>
                <a:cs typeface="Roboto"/>
                <a:sym typeface="Roboto"/>
              </a:rPr>
              <a:t>sind diese beiden Lizenzen konfliktär – und inkompatibel, wenn um die geltenden Lizenzverpflichtungen geht, wenn beide Komponenten innerhalb einer Software genutzt werden sollen.</a:t>
            </a:r>
          </a:p>
          <a:p>
            <a:pPr marL="457200" marR="0" lvl="1" indent="-190500" algn="l" rtl="0">
              <a:spcBef>
                <a:spcPts val="360"/>
              </a:spcBef>
              <a:spcAft>
                <a:spcPts val="0"/>
              </a:spcAft>
              <a:buClr>
                <a:schemeClr val="accent1"/>
              </a:buClr>
              <a:buSzPct val="85%"/>
              <a:buFont typeface="Arial"/>
              <a:buChar char="•"/>
            </a:pPr>
            <a:r>
              <a:rPr lang="de-DE" sz="1800" b="0" i="0" u="none" strike="noStrike" cap="none" dirty="0">
                <a:solidFill>
                  <a:schemeClr val="dk1"/>
                </a:solidFill>
                <a:latin typeface="Roboto"/>
                <a:ea typeface="Roboto"/>
                <a:cs typeface="Roboto"/>
                <a:sym typeface="Roboto"/>
              </a:rPr>
              <a:t>GPL-2.0 und EPL-1.0 </a:t>
            </a:r>
            <a:r>
              <a:rPr lang="de-DE" sz="1800" dirty="0"/>
              <a:t>stellen Verpflichtungen in Bezug auf weiterverteilte</a:t>
            </a:r>
            <a:r>
              <a:rPr lang="de-DE" sz="1800" b="0" i="0" u="none" strike="noStrike" cap="none" dirty="0">
                <a:solidFill>
                  <a:schemeClr val="dk1"/>
                </a:solidFill>
                <a:latin typeface="Roboto"/>
                <a:ea typeface="Roboto"/>
                <a:cs typeface="Roboto"/>
                <a:sym typeface="Roboto"/>
              </a:rPr>
              <a:t> “derivative </a:t>
            </a:r>
            <a:r>
              <a:rPr lang="de-DE" sz="1800" b="0" i="0" u="none" strike="noStrike" cap="none" dirty="0" err="1">
                <a:solidFill>
                  <a:schemeClr val="dk1"/>
                </a:solidFill>
                <a:latin typeface="Roboto"/>
                <a:ea typeface="Roboto"/>
                <a:cs typeface="Roboto"/>
                <a:sym typeface="Roboto"/>
              </a:rPr>
              <a:t>works</a:t>
            </a:r>
            <a:r>
              <a:rPr lang="de-DE" sz="1800" b="0" i="0" u="none" strike="noStrike" cap="none" dirty="0">
                <a:solidFill>
                  <a:schemeClr val="dk1"/>
                </a:solidFill>
                <a:latin typeface="Roboto"/>
                <a:ea typeface="Roboto"/>
                <a:cs typeface="Roboto"/>
                <a:sym typeface="Roboto"/>
              </a:rPr>
              <a:t>” auf. </a:t>
            </a:r>
          </a:p>
          <a:p>
            <a:pPr marL="457200" marR="0" lvl="1" indent="-190500" algn="l" rtl="0">
              <a:spcBef>
                <a:spcPts val="360"/>
              </a:spcBef>
              <a:spcAft>
                <a:spcPts val="0"/>
              </a:spcAft>
              <a:buClr>
                <a:schemeClr val="accent1"/>
              </a:buClr>
              <a:buSzPct val="85%"/>
              <a:buFont typeface="Arial"/>
              <a:buChar char="•"/>
            </a:pPr>
            <a:r>
              <a:rPr lang="de-DE" sz="1800" b="0" i="0" u="none" strike="noStrike" cap="none" dirty="0">
                <a:solidFill>
                  <a:schemeClr val="dk1"/>
                </a:solidFill>
                <a:latin typeface="Roboto"/>
                <a:ea typeface="Roboto"/>
                <a:cs typeface="Roboto"/>
                <a:sym typeface="Roboto"/>
              </a:rPr>
              <a:t>Wenn ein GPL-2.0-Modul mit einem EPL-1.0-Modul kombiniert wird und das kombinierte Modul verteilt würde, müssten dieses </a:t>
            </a:r>
          </a:p>
          <a:p>
            <a:pPr marL="731520" marR="0" lvl="2" indent="-185419" algn="l" rtl="0">
              <a:spcBef>
                <a:spcPts val="320"/>
              </a:spcBef>
              <a:spcAft>
                <a:spcPts val="0"/>
              </a:spcAft>
              <a:buClr>
                <a:schemeClr val="accent1"/>
              </a:buClr>
              <a:buSzPct val="90%"/>
              <a:buFont typeface="Arial"/>
              <a:buChar char="•"/>
            </a:pPr>
            <a:r>
              <a:rPr lang="de-DE" sz="1600" b="0" i="0" u="none" strike="noStrike" cap="none" dirty="0">
                <a:solidFill>
                  <a:schemeClr val="dk1"/>
                </a:solidFill>
                <a:latin typeface="Roboto"/>
                <a:ea typeface="Roboto"/>
                <a:cs typeface="Roboto"/>
                <a:sym typeface="Roboto"/>
              </a:rPr>
              <a:t>(nach der GPL-2.0) ausschließlich unter GPL-2.0 lizenziert sein, und</a:t>
            </a:r>
          </a:p>
          <a:p>
            <a:pPr marL="731520" marR="0" lvl="2" indent="-185419" algn="l" rtl="0">
              <a:spcBef>
                <a:spcPts val="320"/>
              </a:spcBef>
              <a:spcAft>
                <a:spcPts val="0"/>
              </a:spcAft>
              <a:buClr>
                <a:schemeClr val="accent1"/>
              </a:buClr>
              <a:buSzPct val="90%"/>
              <a:buFont typeface="Arial"/>
              <a:buChar char="•"/>
            </a:pPr>
            <a:r>
              <a:rPr lang="de-DE" sz="1600" b="0" i="0" u="none" strike="noStrike" cap="none" dirty="0">
                <a:solidFill>
                  <a:schemeClr val="dk1"/>
                </a:solidFill>
                <a:latin typeface="Roboto"/>
                <a:ea typeface="Roboto"/>
                <a:cs typeface="Roboto"/>
                <a:sym typeface="Roboto"/>
              </a:rPr>
              <a:t>(nach der EPL-1.0) ausschließlich unter EPL-1.0 lizenziert sein. </a:t>
            </a:r>
          </a:p>
          <a:p>
            <a:pPr marL="731520" marR="0" lvl="2" indent="-185419" algn="l" rtl="0">
              <a:spcBef>
                <a:spcPts val="320"/>
              </a:spcBef>
              <a:spcAft>
                <a:spcPts val="0"/>
              </a:spcAft>
              <a:buClr>
                <a:schemeClr val="accent1"/>
              </a:buClr>
              <a:buSzPct val="90%"/>
              <a:buFont typeface="Arial"/>
              <a:buChar char="•"/>
            </a:pPr>
            <a:r>
              <a:rPr lang="de-DE" sz="1600" b="0" i="0" u="none" strike="noStrike" cap="none" dirty="0">
                <a:solidFill>
                  <a:schemeClr val="dk1"/>
                </a:solidFill>
                <a:latin typeface="Roboto"/>
                <a:ea typeface="Roboto"/>
                <a:cs typeface="Roboto"/>
                <a:sym typeface="Roboto"/>
              </a:rPr>
              <a:t>Der Distributor kann nicht beide Lizenzbedingungen gleichzeitig erfüllen </a:t>
            </a:r>
            <a:br>
              <a:rPr lang="de-DE" sz="1600" b="0" i="0" u="none" strike="noStrike" cap="none" dirty="0">
                <a:solidFill>
                  <a:schemeClr val="dk1"/>
                </a:solidFill>
                <a:latin typeface="Roboto"/>
                <a:ea typeface="Roboto"/>
                <a:cs typeface="Roboto"/>
                <a:sym typeface="Roboto"/>
              </a:rPr>
            </a:br>
            <a:r>
              <a:rPr lang="de-DE" sz="1600" b="0" i="0" u="none" strike="noStrike" cap="none" dirty="0">
                <a:solidFill>
                  <a:schemeClr val="dk1"/>
                </a:solidFill>
                <a:latin typeface="Roboto"/>
                <a:ea typeface="Roboto"/>
                <a:cs typeface="Roboto"/>
                <a:sym typeface="Roboto"/>
              </a:rPr>
              <a:t>– damit kann das kombinierte Modul nicht verteilt werden.</a:t>
            </a:r>
          </a:p>
          <a:p>
            <a:pPr marL="731520" marR="0" lvl="2" indent="-185419" algn="l" rtl="0">
              <a:spcBef>
                <a:spcPts val="320"/>
              </a:spcBef>
              <a:spcAft>
                <a:spcPts val="0"/>
              </a:spcAft>
              <a:buClr>
                <a:schemeClr val="accent1"/>
              </a:buClr>
              <a:buSzPct val="90%"/>
              <a:buFont typeface="Arial"/>
              <a:buChar char="•"/>
            </a:pPr>
            <a:r>
              <a:rPr lang="de-DE" sz="1600" dirty="0"/>
              <a:t>Dies ist ein Beispiel für Lizenzinkompatibilität.</a:t>
            </a:r>
            <a:endParaRPr lang="de-DE" sz="1600" b="0" i="0" u="none" strike="noStrike" cap="none" dirty="0">
              <a:solidFill>
                <a:schemeClr val="dk1"/>
              </a:solidFill>
              <a:latin typeface="Roboto"/>
              <a:ea typeface="Roboto"/>
              <a:cs typeface="Roboto"/>
              <a:sym typeface="Roboto"/>
            </a:endParaRPr>
          </a:p>
          <a:p>
            <a:pPr marL="0" lvl="0" indent="0">
              <a:spcBef>
                <a:spcPts val="400"/>
              </a:spcBef>
              <a:buSzPct val="25%"/>
              <a:buNone/>
            </a:pPr>
            <a:r>
              <a:rPr lang="de-DE" sz="2000" dirty="0">
                <a:latin typeface="Roboto Condensed"/>
                <a:ea typeface="Roboto Condensed"/>
                <a:cs typeface="Roboto Condensed"/>
                <a:sym typeface="Roboto Condensed"/>
              </a:rPr>
              <a:t>Zur Definition von „derivative </a:t>
            </a:r>
            <a:r>
              <a:rPr lang="de-DE" sz="2000" dirty="0" err="1">
                <a:latin typeface="Roboto Condensed"/>
                <a:ea typeface="Roboto Condensed"/>
                <a:cs typeface="Roboto Condensed"/>
                <a:sym typeface="Roboto Condensed"/>
              </a:rPr>
              <a:t>work</a:t>
            </a:r>
            <a:r>
              <a:rPr lang="de-DE" sz="2000" dirty="0">
                <a:latin typeface="Roboto Condensed"/>
                <a:ea typeface="Roboto Condensed"/>
                <a:cs typeface="Roboto Condensed"/>
                <a:sym typeface="Roboto Condensed"/>
              </a:rPr>
              <a:t>" gibt es in der FOSS-Community unterschiedliche Auffassungen, eine rechtliche Auslegung des Begriffes kann international je nach Rechtsprechung unterschiedlich sein.</a:t>
            </a:r>
            <a:endParaRPr lang="de-DE" sz="2000" b="0" i="0" u="none" strike="noStrike" cap="none" dirty="0">
              <a:solidFill>
                <a:schemeClr val="dk1"/>
              </a:solidFill>
              <a:latin typeface="Roboto Condensed"/>
              <a:ea typeface="Roboto Condensed"/>
              <a:cs typeface="Roboto Condensed"/>
              <a:sym typeface="Roboto Condensed"/>
            </a:endParaRPr>
          </a:p>
        </p:txBody>
      </p:sp>
      <p:sp>
        <p:nvSpPr>
          <p:cNvPr id="4" name="Rechteck 3">
            <a:extLst>
              <a:ext uri="{FF2B5EF4-FFF2-40B4-BE49-F238E27FC236}">
                <a16:creationId xmlns:a16="http://schemas.microsoft.com/office/drawing/2014/main" id="{CA911894-EF66-4457-A83C-9676A56DC4BD}"/>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21E7756-4C2B-4C8A-8609-CCAE33571A56}"/>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err="1">
                <a:solidFill>
                  <a:schemeClr val="dk2"/>
                </a:solidFill>
                <a:latin typeface="Roboto"/>
                <a:ea typeface="Roboto"/>
                <a:cs typeface="Roboto"/>
                <a:sym typeface="Roboto"/>
              </a:rPr>
              <a:t>Hinweise</a:t>
            </a:r>
            <a:r>
              <a:rPr lang="en-US" sz="4000" b="0" i="0" u="none" strike="noStrike" cap="none" dirty="0">
                <a:solidFill>
                  <a:schemeClr val="dk2"/>
                </a:solidFill>
                <a:latin typeface="Roboto"/>
                <a:ea typeface="Roboto"/>
                <a:cs typeface="Roboto"/>
                <a:sym typeface="Roboto"/>
              </a:rPr>
              <a:t> (‘Notices’)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dirty="0">
                <a:solidFill>
                  <a:schemeClr val="dk1"/>
                </a:solidFill>
                <a:latin typeface="Roboto"/>
                <a:ea typeface="Roboto"/>
                <a:cs typeface="Roboto"/>
                <a:sym typeface="Roboto"/>
              </a:rPr>
              <a:t>Hinweise, wie </a:t>
            </a:r>
            <a:r>
              <a:rPr lang="de-DE" dirty="0"/>
              <a:t>Kommentare in Dateiheadern, beinhalten oft Autoren- und Lizenzinformationen. FOSS-Lizenzen verlangen teilweise die Unterbringung von Hinweisen im oder beim Quellcode zur Autorennennung (‘Attribution’) bzw. zur Hervorhebung eventueller Bearbeitungen / Codeanpassungen.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1" i="0" u="none" strike="noStrike" cap="none" dirty="0">
                <a:solidFill>
                  <a:schemeClr val="dk1"/>
                </a:solidFill>
                <a:latin typeface="Roboto"/>
                <a:ea typeface="Roboto"/>
                <a:cs typeface="Roboto"/>
                <a:sym typeface="Roboto"/>
              </a:rPr>
              <a:t>Copyright- bzw. Urheber-Hinweis </a:t>
            </a:r>
            <a:r>
              <a:rPr lang="de-DE" sz="2400" b="0" i="0" u="none" strike="noStrike" cap="none" dirty="0">
                <a:solidFill>
                  <a:schemeClr val="dk1"/>
                </a:solidFill>
                <a:latin typeface="Roboto"/>
                <a:ea typeface="Roboto"/>
                <a:cs typeface="Roboto"/>
                <a:sym typeface="Roboto"/>
              </a:rPr>
              <a:t>– ein</a:t>
            </a:r>
            <a:r>
              <a:rPr lang="de-DE" dirty="0"/>
              <a:t> Urhebervermerk in und für Kopien eines Werkes ; </a:t>
            </a:r>
            <a:r>
              <a:rPr lang="de-DE" sz="2400" b="0" i="0" u="none" strike="noStrike" cap="none" dirty="0">
                <a:solidFill>
                  <a:schemeClr val="dk1"/>
                </a:solidFill>
                <a:latin typeface="Roboto"/>
                <a:ea typeface="Roboto"/>
                <a:cs typeface="Roboto"/>
                <a:sym typeface="Roboto"/>
              </a:rPr>
              <a:t>Beispiel</a:t>
            </a:r>
            <a:r>
              <a:rPr lang="de-DE" sz="2400" b="0" i="0" u="none" strike="noStrike" cap="none" dirty="0">
                <a:solidFill>
                  <a:srgbClr val="000000"/>
                </a:solidFill>
                <a:latin typeface="Roboto"/>
                <a:ea typeface="Roboto"/>
                <a:cs typeface="Roboto"/>
                <a:sym typeface="Roboto"/>
              </a:rPr>
              <a:t>: </a:t>
            </a:r>
            <a:r>
              <a:rPr lang="de-DE" sz="2000" b="0" i="0" u="none" strike="noStrike" cap="none" dirty="0">
                <a:solidFill>
                  <a:schemeClr val="dk1"/>
                </a:solidFill>
                <a:latin typeface="Roboto Mono"/>
                <a:ea typeface="Roboto Mono"/>
                <a:cs typeface="Roboto Mono"/>
                <a:sym typeface="Roboto Mono"/>
              </a:rPr>
              <a:t>Copyright © A. Person (2016) </a:t>
            </a:r>
          </a:p>
          <a:p>
            <a:pPr lvl="0" indent="-182880"/>
            <a:r>
              <a:rPr lang="de-DE" sz="2400" b="1" i="0" u="none" strike="noStrike" cap="none" dirty="0">
                <a:solidFill>
                  <a:schemeClr val="dk1"/>
                </a:solidFill>
                <a:latin typeface="Roboto"/>
                <a:ea typeface="Roboto"/>
                <a:cs typeface="Roboto"/>
                <a:sym typeface="Roboto"/>
              </a:rPr>
              <a:t>Lizenz-Hinweis</a:t>
            </a:r>
            <a:r>
              <a:rPr lang="de-DE" sz="2400" b="0" i="0" u="none" strike="noStrike" cap="none" dirty="0">
                <a:solidFill>
                  <a:schemeClr val="dk1"/>
                </a:solidFill>
                <a:latin typeface="Roboto"/>
                <a:ea typeface="Roboto"/>
                <a:cs typeface="Roboto"/>
                <a:sym typeface="Roboto"/>
              </a:rPr>
              <a:t> – </a:t>
            </a:r>
            <a:r>
              <a:rPr lang="de-DE" dirty="0"/>
              <a:t>ein Hinweis, der die Lizenzbedingungen der im Produkt enthaltenen FOSS angibt und anerkennt.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err="1">
                <a:solidFill>
                  <a:schemeClr val="dk1"/>
                </a:solidFill>
                <a:latin typeface="Roboto"/>
                <a:ea typeface="Roboto"/>
                <a:cs typeface="Roboto"/>
                <a:sym typeface="Roboto"/>
              </a:rPr>
              <a:t>Attributions</a:t>
            </a:r>
            <a:r>
              <a:rPr lang="de-DE" sz="2400" b="1" i="0" u="none" strike="noStrike" cap="none" dirty="0">
                <a:solidFill>
                  <a:schemeClr val="dk1"/>
                </a:solidFill>
                <a:latin typeface="Roboto"/>
                <a:ea typeface="Roboto"/>
                <a:cs typeface="Roboto"/>
                <a:sym typeface="Roboto"/>
              </a:rPr>
              <a:t>-Hinweis </a:t>
            </a:r>
            <a:r>
              <a:rPr lang="de-DE" sz="2400" b="0" i="0" u="none" strike="noStrike" cap="none" dirty="0">
                <a:solidFill>
                  <a:schemeClr val="dk1"/>
                </a:solidFill>
                <a:latin typeface="Roboto"/>
                <a:ea typeface="Roboto"/>
                <a:cs typeface="Roboto"/>
                <a:sym typeface="Roboto"/>
              </a:rPr>
              <a:t>– </a:t>
            </a:r>
            <a:r>
              <a:rPr lang="de-DE" dirty="0"/>
              <a:t>ein Hinweis, der die Identität der ursprünglichen Autoren und / oder Sponsoren der im Produkt enthaltenen FOSS beinhaltet.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a:solidFill>
                  <a:schemeClr val="dk1"/>
                </a:solidFill>
                <a:latin typeface="Roboto"/>
                <a:ea typeface="Roboto"/>
                <a:cs typeface="Roboto"/>
                <a:sym typeface="Roboto"/>
              </a:rPr>
              <a:t>Änderungshinweis </a:t>
            </a:r>
            <a:r>
              <a:rPr lang="de-DE" sz="2400" b="0" i="0" u="none" strike="noStrike" cap="none" dirty="0">
                <a:solidFill>
                  <a:schemeClr val="dk1"/>
                </a:solidFill>
                <a:latin typeface="Roboto"/>
                <a:ea typeface="Roboto"/>
                <a:cs typeface="Roboto"/>
                <a:sym typeface="Roboto"/>
              </a:rPr>
              <a:t>– </a:t>
            </a:r>
            <a:r>
              <a:rPr lang="de-DE" dirty="0"/>
              <a:t>Ein Hinweis, dass Änderungen am Quellcode einer Datei vorgenommen </a:t>
            </a:r>
            <a:r>
              <a:rPr lang="de-DE" dirty="0" err="1"/>
              <a:t>wurdem</a:t>
            </a:r>
            <a:r>
              <a:rPr lang="de-DE" dirty="0"/>
              <a:t>, z. B. das Hinzufügen eines eigenen </a:t>
            </a:r>
            <a:br>
              <a:rPr lang="de-DE" dirty="0"/>
            </a:br>
            <a:r>
              <a:rPr lang="de-DE" dirty="0"/>
              <a:t>Urheber-Hinweises im Datei-Header.</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D1C7326-FE95-42D7-86FD-6A67E2753939}"/>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AF7F304-BE69-455E-8653-27B44DF6D739}"/>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a:solidFill>
                  <a:schemeClr val="dk2"/>
                </a:solidFill>
                <a:latin typeface="Roboto"/>
                <a:ea typeface="Roboto"/>
                <a:cs typeface="Roboto"/>
                <a:sym typeface="Roboto"/>
              </a:rPr>
              <a:t>Multiple </a:t>
            </a:r>
            <a:r>
              <a:rPr lang="en-US" sz="4000" b="0" i="0" u="none" strike="noStrike" cap="none" dirty="0" err="1">
                <a:solidFill>
                  <a:schemeClr val="dk2"/>
                </a:solidFill>
                <a:latin typeface="Roboto"/>
                <a:ea typeface="Roboto"/>
                <a:cs typeface="Roboto"/>
                <a:sym typeface="Roboto"/>
              </a:rPr>
              <a:t>Lizenzierung</a:t>
            </a:r>
            <a:endParaRPr lang="en-US" sz="4000" b="0" i="0" u="none" strike="noStrike" cap="none" dirty="0">
              <a:solidFill>
                <a:schemeClr val="dk2"/>
              </a:solidFill>
              <a:latin typeface="Roboto"/>
              <a:ea typeface="Roboto"/>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‘Multiple Lizenzierung’ bezieht sich auf die Praxis, eine Software unter</a:t>
            </a:r>
            <a:r>
              <a:rPr lang="de-DE" dirty="0"/>
              <a:t> zwei oder mehreren Lizenzbedingungen gleichzeitig zu veröffentlichen.</a:t>
            </a:r>
            <a:endParaRPr lang="de-DE"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Z.B. ist eine Software dann ‘dual lizenziert’, wenn der Urheberrechtsinhaber </a:t>
            </a:r>
            <a:br>
              <a:rPr lang="de-DE" sz="2000" b="0" i="0" u="none" strike="noStrike" cap="none" dirty="0">
                <a:solidFill>
                  <a:schemeClr val="dk1"/>
                </a:solidFill>
                <a:latin typeface="Roboto"/>
                <a:ea typeface="Roboto"/>
                <a:cs typeface="Roboto"/>
                <a:sym typeface="Roboto"/>
              </a:rPr>
            </a:br>
            <a:r>
              <a:rPr lang="de-DE" sz="2000" b="0" i="0" u="none" strike="noStrike" cap="none" dirty="0">
                <a:solidFill>
                  <a:schemeClr val="dk1"/>
                </a:solidFill>
                <a:latin typeface="Roboto"/>
                <a:ea typeface="Roboto"/>
                <a:cs typeface="Roboto"/>
                <a:sym typeface="Roboto"/>
              </a:rPr>
              <a:t>eine Wahlmöglichkeit zwischen zwei Lizenzen einräumt.</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Hinweis: Das Vorhandensein eines Wahlrechts sollte nicht mit der Situation verwechselt werden, in welcher ein Lizenzgeber seine Software </a:t>
            </a:r>
            <a:r>
              <a:rPr lang="de-DE" sz="2400" b="0" i="1" u="none" strike="noStrike" cap="none" dirty="0">
                <a:solidFill>
                  <a:schemeClr val="dk1"/>
                </a:solidFill>
                <a:latin typeface="Roboto"/>
                <a:ea typeface="Roboto"/>
                <a:cs typeface="Roboto"/>
                <a:sym typeface="Roboto"/>
              </a:rPr>
              <a:t>gleichzeitig</a:t>
            </a:r>
            <a:r>
              <a:rPr lang="de-DE" sz="2400" b="0" i="0" u="none" strike="noStrike" cap="none" dirty="0">
                <a:solidFill>
                  <a:schemeClr val="dk1"/>
                </a:solidFill>
                <a:latin typeface="Roboto"/>
                <a:ea typeface="Roboto"/>
                <a:cs typeface="Roboto"/>
                <a:sym typeface="Roboto"/>
              </a:rPr>
              <a:t> unter mehr als eine Lizenz stellt – und man </a:t>
            </a:r>
            <a:r>
              <a:rPr lang="de-DE" sz="2400" b="0" i="1" u="none" strike="noStrike" cap="none" dirty="0">
                <a:solidFill>
                  <a:schemeClr val="dk1"/>
                </a:solidFill>
                <a:latin typeface="Roboto"/>
                <a:ea typeface="Roboto"/>
                <a:cs typeface="Roboto"/>
                <a:sym typeface="Roboto"/>
              </a:rPr>
              <a:t>gleichzeitig alle</a:t>
            </a:r>
            <a:r>
              <a:rPr lang="de-DE" sz="2400" b="0" i="0" u="none" strike="noStrike" cap="none" dirty="0">
                <a:solidFill>
                  <a:schemeClr val="dk1"/>
                </a:solidFill>
                <a:latin typeface="Roboto"/>
                <a:ea typeface="Roboto"/>
                <a:cs typeface="Roboto"/>
                <a:sym typeface="Roboto"/>
              </a:rPr>
              <a:t> dieser Lizenzbedingungen einhalten muss</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C3020DC-1E14-4D8B-A8AC-FD3CB4624EAB}"/>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2EE5E4B-4708-4096-8CE8-BEA5E1B1C0D0}"/>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Was ist eine FOSS-Lizenz?</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Welche typischen Verpflichtungen sieht eine ‘permissive’ FOSS-Lizenz vor?</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Nennen </a:t>
            </a:r>
            <a:r>
              <a:rPr lang="de-DE" dirty="0"/>
              <a:t>Sie einige ‘</a:t>
            </a:r>
            <a:r>
              <a:rPr lang="de-DE" sz="2400" b="0" i="0" u="none" strike="noStrike" cap="none" dirty="0">
                <a:solidFill>
                  <a:schemeClr val="dk1"/>
                </a:solidFill>
                <a:latin typeface="Roboto"/>
                <a:ea typeface="Roboto"/>
                <a:cs typeface="Roboto"/>
                <a:sym typeface="Roboto"/>
              </a:rPr>
              <a:t>permissive’ FOSS-Lizenzen.</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Was versteht man unter ‘Lizenz-Reziprozität?</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Nennen sie einige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-Lizenzen.</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Was muss bei Code unter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 beachtet / verteilt werden</a:t>
            </a:r>
            <a:r>
              <a:rPr lang="de-DE" dirty="0"/>
              <a:t>?</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Sind Freeware und Shareware gleichbedeutend mit FOSS?</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Was ist eine multiple Lizenz? </a:t>
            </a:r>
          </a:p>
          <a:p>
            <a:pPr marL="182880" marR="0" lvl="0" indent="-182880" algn="l" rtl="0">
              <a:spcBef>
                <a:spcPts val="480"/>
              </a:spcBef>
              <a:spcAft>
                <a:spcPts val="0"/>
              </a:spcAft>
              <a:buClr>
                <a:schemeClr val="accent1"/>
              </a:buClr>
              <a:buSzPct val="85%"/>
              <a:buFont typeface="Arial"/>
              <a:buChar char="•"/>
            </a:pPr>
            <a:r>
              <a:rPr lang="de-DE" dirty="0"/>
              <a:t>Welche Information findet man in FOSS-Hinweisen – und wie können diese Informationen genutzt werden?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36A889A2-8517-4A18-A18B-1C5C56B56500}"/>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A5A15FF-66A0-4067-A82E-7314E2488EA8}"/>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
              <a:buFont typeface="Arial"/>
              <a:buNone/>
            </a:pPr>
            <a:r>
              <a:rPr lang="de-DE" sz="4800" b="0" i="0" u="none" strike="noStrike" cap="none">
                <a:solidFill>
                  <a:schemeClr val="lt2"/>
                </a:solidFill>
                <a:latin typeface="Roboto Medium"/>
                <a:ea typeface="Roboto Medium"/>
                <a:cs typeface="Roboto Medium"/>
                <a:sym typeface="Roboto Medium"/>
              </a:rPr>
              <a:t>Einführung in FOSS-Compliance</a:t>
            </a:r>
          </a:p>
        </p:txBody>
      </p:sp>
      <p:sp>
        <p:nvSpPr>
          <p:cNvPr id="4" name="Rechteck 3">
            <a:extLst>
              <a:ext uri="{FF2B5EF4-FFF2-40B4-BE49-F238E27FC236}">
                <a16:creationId xmlns:a16="http://schemas.microsoft.com/office/drawing/2014/main" id="{558AF648-D04D-4D99-9901-6863B4A4C0AE}"/>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3B9C41F-AD41-4F24-B38F-2ED059FC96D2}"/>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a:solidFill>
                  <a:schemeClr val="dk2"/>
                </a:solidFill>
                <a:latin typeface="Roboto"/>
                <a:ea typeface="Roboto"/>
                <a:cs typeface="Roboto"/>
                <a:sym typeface="Roboto"/>
              </a:rPr>
              <a:t>FOSS-Compliance: </a:t>
            </a:r>
            <a:r>
              <a:rPr lang="en-US" sz="4000" b="0" i="0" u="none" strike="noStrike" cap="none" dirty="0" err="1">
                <a:solidFill>
                  <a:schemeClr val="dk2"/>
                </a:solidFill>
                <a:latin typeface="Roboto"/>
                <a:ea typeface="Roboto"/>
                <a:cs typeface="Roboto"/>
                <a:sym typeface="Roboto"/>
              </a:rPr>
              <a:t>Ziele</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1" i="0" u="none" strike="noStrike" cap="none" dirty="0">
                <a:solidFill>
                  <a:schemeClr val="dk1"/>
                </a:solidFill>
                <a:latin typeface="Roboto"/>
                <a:ea typeface="Roboto"/>
                <a:cs typeface="Roboto"/>
                <a:sym typeface="Roboto"/>
              </a:rPr>
              <a:t>Verpflichtungen kennen</a:t>
            </a:r>
            <a:r>
              <a:rPr lang="de-DE" b="1" dirty="0"/>
              <a:t>:</a:t>
            </a:r>
            <a:r>
              <a:rPr lang="de-DE" sz="2400" b="1" i="0" u="none" strike="noStrike" cap="none" dirty="0">
                <a:solidFill>
                  <a:schemeClr val="dk1"/>
                </a:solidFill>
                <a:latin typeface="Roboto"/>
                <a:ea typeface="Roboto"/>
                <a:cs typeface="Roboto"/>
                <a:sym typeface="Roboto"/>
              </a:rPr>
              <a:t> </a:t>
            </a:r>
            <a:r>
              <a:rPr lang="de-DE" sz="2400" b="0" i="0" u="none" strike="noStrike" cap="none" dirty="0">
                <a:solidFill>
                  <a:schemeClr val="dk1"/>
                </a:solidFill>
                <a:latin typeface="Roboto"/>
                <a:ea typeface="Roboto"/>
                <a:cs typeface="Roboto"/>
                <a:sym typeface="Roboto"/>
              </a:rPr>
              <a:t>Es sollte ein </a:t>
            </a:r>
            <a:r>
              <a:rPr lang="de-DE" dirty="0"/>
              <a:t>Prozess definiert sein, wie FOSS-Komponenten innerhalb der eigenen Software identifiziert und nachverfolgt werden.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None/>
            </a:pP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1" i="0" u="none" strike="noStrike" cap="none" dirty="0">
                <a:solidFill>
                  <a:schemeClr val="dk1"/>
                </a:solidFill>
                <a:latin typeface="Roboto"/>
                <a:ea typeface="Roboto"/>
                <a:cs typeface="Roboto"/>
                <a:sym typeface="Roboto"/>
              </a:rPr>
              <a:t>Verpflichtungen erfüllen</a:t>
            </a:r>
            <a:r>
              <a:rPr lang="de-DE" b="1" dirty="0"/>
              <a:t>: </a:t>
            </a:r>
            <a:r>
              <a:rPr lang="de-DE" sz="2400" b="0" i="0" u="none" strike="noStrike" cap="none" dirty="0">
                <a:solidFill>
                  <a:schemeClr val="dk1"/>
                </a:solidFill>
                <a:latin typeface="Roboto"/>
                <a:ea typeface="Roboto"/>
                <a:cs typeface="Roboto"/>
                <a:sym typeface="Roboto"/>
              </a:rPr>
              <a:t>Der Prozess sollte mit Lizenzverpflichtungen umgehen </a:t>
            </a:r>
            <a:r>
              <a:rPr lang="de-DE" dirty="0"/>
              <a:t>können, die aus den Geschäftspraktiken des eigenen Unternehmens entstehen.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8F3C501-9E9C-401C-ACD8-B1B91A7818E9}"/>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5BBFDD0-505C-49BA-A8F3-A853C6774652}"/>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Welche Compliance-Verpflichtungen müssen erfüllt werden?</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000" b="0" i="0" u="none" strike="noStrike" cap="none" dirty="0">
                <a:solidFill>
                  <a:schemeClr val="dk1"/>
                </a:solidFill>
                <a:latin typeface="Roboto"/>
                <a:ea typeface="Roboto"/>
                <a:cs typeface="Roboto"/>
                <a:sym typeface="Roboto"/>
              </a:rPr>
              <a:t>In Abhängigkeit von der/den gültigen FOSS-Lizenz/en können die Compliance-Verpflichtungen bestehen aus:</a:t>
            </a:r>
          </a:p>
          <a:p>
            <a:pPr lvl="0" indent="-182880">
              <a:spcBef>
                <a:spcPts val="400"/>
              </a:spcBef>
            </a:pPr>
            <a:r>
              <a:rPr lang="de-DE" sz="1800" b="1" dirty="0" err="1">
                <a:solidFill>
                  <a:srgbClr val="292934"/>
                </a:solidFill>
              </a:rPr>
              <a:t>Attributions</a:t>
            </a:r>
            <a:r>
              <a:rPr lang="de-DE" sz="1800" b="1" dirty="0">
                <a:solidFill>
                  <a:srgbClr val="292934"/>
                </a:solidFill>
              </a:rPr>
              <a:t>- und Hinweispflichten: </a:t>
            </a:r>
            <a:r>
              <a:rPr lang="de-DE" sz="1800" dirty="0">
                <a:solidFill>
                  <a:srgbClr val="292934"/>
                </a:solidFill>
              </a:rPr>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endParaRPr lang="de-DE" sz="1800" i="0" u="none" strike="noStrike" cap="none" dirty="0">
              <a:solidFill>
                <a:srgbClr val="292934"/>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Offenlegung des Quellcodes:</a:t>
            </a:r>
            <a:r>
              <a:rPr lang="de-DE" sz="1800" b="0" i="0" u="none" strike="noStrike" cap="none" dirty="0">
                <a:solidFill>
                  <a:schemeClr val="dk1"/>
                </a:solidFill>
                <a:latin typeface="Roboto"/>
                <a:ea typeface="Roboto"/>
                <a:cs typeface="Roboto"/>
                <a:sym typeface="Roboto"/>
              </a:rPr>
              <a:t> Es müssen der </a:t>
            </a:r>
            <a:r>
              <a:rPr lang="de-DE" sz="1800" dirty="0"/>
              <a:t>Quellcode für die FOSS-Software, für  vorgenommene Änderungen, für kombinierte oder verknüpfte Software und/oder für </a:t>
            </a:r>
            <a:r>
              <a:rPr lang="de-DE" sz="1800" dirty="0" err="1"/>
              <a:t>Build</a:t>
            </a:r>
            <a:r>
              <a:rPr lang="de-DE" sz="1800" dirty="0"/>
              <a:t>-Skripte bereitgestellt werden. </a:t>
            </a:r>
            <a:endParaRPr lang="de-DE" sz="1800" b="0" i="0" u="none" strike="noStrike" cap="none" dirty="0">
              <a:solidFill>
                <a:schemeClr val="dk1"/>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Lizenz-Reziprozität / „</a:t>
            </a:r>
            <a:r>
              <a:rPr lang="de-DE" sz="1800" b="1" i="0" u="none" strike="noStrike" cap="none" dirty="0" err="1">
                <a:solidFill>
                  <a:schemeClr val="dk1"/>
                </a:solidFill>
                <a:latin typeface="Roboto"/>
                <a:ea typeface="Roboto"/>
                <a:cs typeface="Roboto"/>
                <a:sym typeface="Roboto"/>
              </a:rPr>
              <a:t>Copyleft</a:t>
            </a:r>
            <a:r>
              <a:rPr lang="de-DE" sz="1800" b="1" i="0" u="none" strike="noStrike" cap="none" dirty="0">
                <a:solidFill>
                  <a:schemeClr val="dk1"/>
                </a:solidFill>
                <a:latin typeface="Roboto"/>
                <a:ea typeface="Roboto"/>
                <a:cs typeface="Roboto"/>
                <a:sym typeface="Roboto"/>
              </a:rPr>
              <a:t>“: G</a:t>
            </a:r>
            <a:r>
              <a:rPr lang="de-DE" sz="1800" dirty="0"/>
              <a:t>eänderte Versionen oder ‚derivative </a:t>
            </a:r>
            <a:r>
              <a:rPr lang="de-DE" sz="1800" dirty="0" err="1"/>
              <a:t>works</a:t>
            </a:r>
            <a:r>
              <a:rPr lang="de-DE" sz="1800" dirty="0"/>
              <a:t>‘ müssen unter derselben Lizenz bereitgestellt werden, die für die originale FOSS-Komponente gilt.</a:t>
            </a:r>
            <a:endParaRPr lang="de-DE" sz="1800" b="0" i="0" u="none" strike="noStrike" cap="none" dirty="0">
              <a:solidFill>
                <a:schemeClr val="dk1"/>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Weitere Klauseln: </a:t>
            </a:r>
            <a:r>
              <a:rPr lang="de-DE" sz="1800" dirty="0"/>
              <a:t>Die FOSS-Lizenz kann eine Verwendung von Namen oder Marken des Urheberrechtsinhabers einschränken und kann verlangen, dass modifizierte Versionen einen anderen Namen verwenden, um Verwechslungen zu vermeiden – ein Verstoß kann zu Lizenzentzug führen.</a:t>
            </a:r>
            <a:endParaRPr lang="de-DE"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22AFA72-6E18-47FA-86D9-B19F4BABDFA9}"/>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B754791-FB36-43E3-9AC3-7175BE44C927}"/>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a:solidFill>
                  <a:schemeClr val="dk2"/>
                </a:solidFill>
                <a:latin typeface="Roboto"/>
                <a:ea typeface="Roboto"/>
                <a:cs typeface="Roboto"/>
                <a:sym typeface="Roboto"/>
              </a:rPr>
              <a:t>FOSS-Compliance-</a:t>
            </a:r>
            <a:r>
              <a:rPr lang="en-US" sz="4000" b="0" i="0" u="none" strike="noStrike" cap="none" dirty="0" err="1">
                <a:solidFill>
                  <a:schemeClr val="dk2"/>
                </a:solidFill>
                <a:latin typeface="Roboto"/>
                <a:ea typeface="Roboto"/>
                <a:cs typeface="Roboto"/>
                <a:sym typeface="Roboto"/>
              </a:rPr>
              <a:t>Themen</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Verbreitung</a:t>
            </a:r>
            <a:endParaRPr lang="en-US" sz="4000" b="0" i="0" u="none" strike="noStrike" cap="none" dirty="0">
              <a:solidFill>
                <a:schemeClr val="dk2"/>
              </a:solidFill>
              <a:latin typeface="Roboto"/>
              <a:ea typeface="Roboto"/>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Weitergabe von Material an Dritte</a:t>
            </a: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Applikationen, die auf ein</a:t>
            </a:r>
            <a:r>
              <a:rPr lang="de-DE" dirty="0"/>
              <a:t> System / Mobilgerät des Anwenders heruntergeladen werden.</a:t>
            </a:r>
            <a:endParaRPr lang="de-DE"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JavaScript, Web Clients, oder andere Software, die auf den Rechner des Anwenders heruntergeladen wird.</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Für manche FOSS-Lizenzen ist ein Netzwerk-Zugriff der „Trigger“</a:t>
            </a:r>
          </a:p>
          <a:p>
            <a:pPr lvl="1" indent="-190500"/>
            <a:r>
              <a:rPr lang="de-DE" sz="2000" b="0" i="0" u="none" strike="noStrike" cap="none" dirty="0">
                <a:solidFill>
                  <a:schemeClr val="dk1"/>
                </a:solidFill>
                <a:latin typeface="Roboto"/>
                <a:ea typeface="Roboto"/>
                <a:cs typeface="Roboto"/>
                <a:sym typeface="Roboto"/>
              </a:rPr>
              <a:t>Einige Lizenzen gestalten den Trigger derart, dass auch der Fall einbezogen wird, dass eine FOSS auf einem eigenen Server für den Zugriff durch Dritte bereitgehalten wird</a:t>
            </a:r>
            <a:r>
              <a:rPr lang="de-DE" dirty="0"/>
              <a:t> (z.B. alle Versionen der </a:t>
            </a:r>
            <a:r>
              <a:rPr lang="de-DE" dirty="0" err="1"/>
              <a:t>Affero</a:t>
            </a:r>
            <a:r>
              <a:rPr lang="de-DE" dirty="0"/>
              <a:t> GPL, falls die Software angepasst wurde) </a:t>
            </a:r>
            <a:br>
              <a:rPr lang="de-DE" dirty="0"/>
            </a:br>
            <a:r>
              <a:rPr lang="de-DE" dirty="0"/>
              <a:t>bzw. den Fall, dass Benutzer mit der Software über ein Computernetzwerk interagieren</a:t>
            </a:r>
            <a:br>
              <a:rPr lang="de-DE" dirty="0"/>
            </a:br>
            <a:r>
              <a:rPr lang="de-DE" dirty="0"/>
              <a:t>(Zitat AGPL-3.0: “</a:t>
            </a:r>
            <a:r>
              <a:rPr lang="en-US" dirty="0"/>
              <a:t>users interacting with it remotely through a computer network</a:t>
            </a:r>
            <a:r>
              <a:rPr lang="de-DE" dirty="0"/>
              <a:t>”).</a:t>
            </a:r>
            <a:endParaRPr lang="de-DE" sz="2000" b="0" i="0" u="none" strike="noStrike" cap="none" dirty="0">
              <a:solidFill>
                <a:schemeClr val="dk1"/>
              </a:solidFill>
              <a:latin typeface="Roboto"/>
              <a:ea typeface="Roboto"/>
              <a:cs typeface="Roboto"/>
              <a:sym typeface="Roboto"/>
            </a:endParaRPr>
          </a:p>
          <a:p>
            <a:pPr marL="457200" marR="0" lvl="1" indent="-190500" algn="l" rtl="0">
              <a:spcBef>
                <a:spcPts val="400"/>
              </a:spcBef>
              <a:buClr>
                <a:schemeClr val="accent1"/>
              </a:buClr>
              <a:buSzPct val="85%"/>
              <a:buFont typeface="Arial"/>
              <a:buNone/>
            </a:pPr>
            <a:endParaRPr lang="de-DE"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6361B88-6F89-4646-B65F-28C69E36D8F6}"/>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F2D1405-03DA-4194-A00E-EA9FEDE11B32}"/>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
            </a:pPr>
            <a:r>
              <a:rPr lang="de-DE"/>
              <a:t>FOSS-Compliance-Themen : </a:t>
            </a:r>
            <a:r>
              <a:rPr lang="de-DE" sz="4000" b="0" i="0" u="none" strike="noStrike" cap="none">
                <a:solidFill>
                  <a:schemeClr val="dk2"/>
                </a:solidFill>
                <a:latin typeface="Roboto"/>
                <a:ea typeface="Roboto"/>
                <a:cs typeface="Roboto"/>
                <a:sym typeface="Roboto"/>
              </a:rPr>
              <a:t>Modifikation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Änderungen am existierenden Programm (z.B. hinzufügen / löschen  von Code in einer Datei; Verknüpfung / Verlinkung von Komponenten)</a:t>
            </a:r>
          </a:p>
          <a:p>
            <a:pPr marL="182880" marR="0" lvl="0" indent="-182880" algn="l" rtl="0">
              <a:spcBef>
                <a:spcPts val="480"/>
              </a:spcBef>
              <a:spcAft>
                <a:spcPts val="0"/>
              </a:spcAft>
              <a:buClr>
                <a:schemeClr val="accent1"/>
              </a:buClr>
              <a:buSzPct val="85%"/>
              <a:buFont typeface="Arial"/>
              <a:buChar char="•"/>
            </a:pPr>
            <a:r>
              <a:rPr lang="de-DE"/>
              <a:t>Manche FOSS-Lizenzen sehen bei Modifikation zusätzliche Verpflichtungen bei Weiterverbreitung, darunter:</a:t>
            </a:r>
            <a:endParaRPr lang="de-DE" sz="2400" b="0" i="0" u="none" strike="noStrike" cap="none">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Bereitstellung von Änderungshinweisen</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Bereitstellung des zugehörigen Quellcodes  </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Bereitstellung der geänderten Software unter der gleichen Lizenz,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unter welcher die Original-FOSS bereitgestellt wurde.</a:t>
            </a:r>
          </a:p>
          <a:p>
            <a:pPr marL="182880" marR="0" lvl="0" indent="-182880" algn="l" rtl="0">
              <a:spcBef>
                <a:spcPts val="480"/>
              </a:spcBef>
              <a:spcAft>
                <a:spcPts val="0"/>
              </a:spcAft>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728F71AF-559F-401F-A25F-8E5B06D94C24}"/>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FA78D2A-F37F-4EC9-99C5-3CF67F0C89F6}"/>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
              <a:buFont typeface="Arial"/>
              <a:buAutoNum type="arabicPeriod" startAt="5"/>
            </a:pPr>
            <a:r>
              <a:rPr lang="de-DE" sz="2800" b="0" i="0" u="none" strike="noStrike" cap="none" dirty="0">
                <a:solidFill>
                  <a:schemeClr val="dk1"/>
                </a:solidFill>
                <a:latin typeface="Roboto"/>
                <a:ea typeface="Roboto"/>
                <a:cs typeface="Roboto"/>
                <a:sym typeface="Roboto"/>
              </a:rPr>
              <a:t>Durchführung eines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FOSS-Reviews</a:t>
            </a:r>
          </a:p>
          <a:p>
            <a:pPr marL="514350" marR="0" lvl="0" indent="-514350" algn="l" rtl="0">
              <a:spcBef>
                <a:spcPts val="560"/>
              </a:spcBef>
              <a:spcAft>
                <a:spcPts val="0"/>
              </a:spcAft>
              <a:buClr>
                <a:schemeClr val="accent1"/>
              </a:buClr>
              <a:buSzPct val="85%"/>
              <a:buFont typeface="Arial"/>
              <a:buAutoNum type="arabicPeriod" startAt="5"/>
            </a:pPr>
            <a:r>
              <a:rPr lang="de-DE" sz="2800" b="0" i="0" u="none" strike="noStrike" cap="none" dirty="0">
                <a:solidFill>
                  <a:schemeClr val="dk1"/>
                </a:solidFill>
                <a:latin typeface="Roboto"/>
                <a:ea typeface="Roboto"/>
                <a:cs typeface="Roboto"/>
                <a:sym typeface="Roboto"/>
              </a:rPr>
              <a:t>Ende-zu-Ende-</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Compliance-Management (Musterprozess)</a:t>
            </a:r>
          </a:p>
          <a:p>
            <a:pPr marL="514350" marR="0" lvl="0" indent="-514350" algn="l" rtl="0">
              <a:spcBef>
                <a:spcPts val="560"/>
              </a:spcBef>
              <a:spcAft>
                <a:spcPts val="0"/>
              </a:spcAft>
              <a:buClr>
                <a:schemeClr val="accent1"/>
              </a:buClr>
              <a:buSzPct val="85%"/>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dirty="0">
                <a:solidFill>
                  <a:schemeClr val="dk2"/>
                </a:solidFill>
                <a:latin typeface="Roboto"/>
                <a:ea typeface="Roboto"/>
                <a:cs typeface="Roboto"/>
                <a:sym typeface="Roboto"/>
              </a:rPr>
              <a:t>FOSS-Compliance-</a:t>
            </a:r>
            <a:r>
              <a:rPr lang="en-US" sz="4000" b="0" i="0" u="none" strike="noStrike" cap="none" dirty="0" err="1">
                <a:solidFill>
                  <a:schemeClr val="dk2"/>
                </a:solidFill>
                <a:latin typeface="Roboto"/>
                <a:ea typeface="Roboto"/>
                <a:cs typeface="Roboto"/>
                <a:sym typeface="Roboto"/>
              </a:rPr>
              <a:t>Programm</a:t>
            </a:r>
            <a:endParaRPr lang="en-US" sz="4000" b="0" i="0" u="none" strike="noStrike" cap="none" dirty="0">
              <a:solidFill>
                <a:schemeClr val="dk2"/>
              </a:solidFill>
              <a:latin typeface="Roboto"/>
              <a:ea typeface="Roboto"/>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In Bezug auf FOSS-Compliance erfolgreiche Organisationen haben ein eigenes FOSS-Compliance-Programm (bestehend aus Richtlinien, Prozessen, Schulungen und Werkzeugen) etabliert, um:</a:t>
            </a:r>
          </a:p>
          <a:p>
            <a:pPr marL="457200" marR="0" lvl="0" indent="-457200" algn="l" rtl="0">
              <a:spcBef>
                <a:spcPts val="480"/>
              </a:spcBef>
              <a:spcAft>
                <a:spcPts val="0"/>
              </a:spcAft>
              <a:buClr>
                <a:schemeClr val="accent1"/>
              </a:buClr>
              <a:buSzPct val="85%"/>
              <a:buFont typeface="Arial"/>
              <a:buAutoNum type="arabicPeriod"/>
            </a:pPr>
            <a:r>
              <a:rPr lang="de-DE" sz="2400" b="0" i="0" u="none" strike="noStrike" cap="none">
                <a:solidFill>
                  <a:schemeClr val="dk1"/>
                </a:solidFill>
                <a:latin typeface="Roboto"/>
                <a:ea typeface="Roboto"/>
                <a:cs typeface="Roboto"/>
                <a:sym typeface="Roboto"/>
              </a:rPr>
              <a:t>die effektive Nutzung von FOSS in Ihren Produkten zu ermöglichen (kommerziell </a:t>
            </a:r>
            <a:r>
              <a:rPr lang="de-DE"/>
              <a:t>oder nicht-kommerziell)</a:t>
            </a:r>
            <a:endParaRPr lang="de-DE" sz="2400" b="0" i="0" u="none" strike="noStrike" cap="none">
              <a:solidFill>
                <a:schemeClr val="dk1"/>
              </a:solidFill>
              <a:latin typeface="Roboto"/>
              <a:ea typeface="Roboto"/>
              <a:cs typeface="Roboto"/>
              <a:sym typeface="Roboto"/>
            </a:endParaRPr>
          </a:p>
          <a:p>
            <a:pPr marL="457200" marR="0" lvl="0" indent="-457200" algn="l" rtl="0">
              <a:spcBef>
                <a:spcPts val="480"/>
              </a:spcBef>
              <a:spcAft>
                <a:spcPts val="0"/>
              </a:spcAft>
              <a:buClr>
                <a:schemeClr val="accent1"/>
              </a:buClr>
              <a:buSzPct val="85%"/>
              <a:buFont typeface="Arial"/>
              <a:buAutoNum type="arabicPeriod"/>
            </a:pPr>
            <a:r>
              <a:rPr lang="de-DE"/>
              <a:t>d</a:t>
            </a:r>
            <a:r>
              <a:rPr lang="de-DE" sz="2400" b="0" i="0" u="none" strike="noStrike" cap="none">
                <a:solidFill>
                  <a:schemeClr val="dk1"/>
                </a:solidFill>
                <a:latin typeface="Roboto"/>
                <a:ea typeface="Roboto"/>
                <a:cs typeface="Roboto"/>
                <a:sym typeface="Roboto"/>
              </a:rPr>
              <a:t>ie Rechte der Urheber / Rechteinhaber zu achten und um  Lizenzverpflichtungen nachzukommen.</a:t>
            </a:r>
          </a:p>
          <a:p>
            <a:pPr marL="457200" marR="0" lvl="0" indent="-457200" algn="l" rtl="0">
              <a:spcBef>
                <a:spcPts val="480"/>
              </a:spcBef>
              <a:buClr>
                <a:schemeClr val="accent1"/>
              </a:buClr>
              <a:buSzPct val="85%"/>
              <a:buFont typeface="Arial"/>
              <a:buAutoNum type="arabicPeriod"/>
            </a:pPr>
            <a:r>
              <a:rPr lang="de-DE" sz="2400" b="0" i="0" u="none" strike="noStrike" cap="none">
                <a:solidFill>
                  <a:schemeClr val="dk1"/>
                </a:solidFill>
                <a:latin typeface="Roboto"/>
                <a:ea typeface="Roboto"/>
                <a:cs typeface="Roboto"/>
                <a:sym typeface="Roboto"/>
              </a:rPr>
              <a:t>An der FOSS-Community teilzunehmen und FOSS-Beiträge zu leisten.</a:t>
            </a:r>
          </a:p>
        </p:txBody>
      </p:sp>
      <p:sp>
        <p:nvSpPr>
          <p:cNvPr id="4" name="Rechteck 3">
            <a:extLst>
              <a:ext uri="{FF2B5EF4-FFF2-40B4-BE49-F238E27FC236}">
                <a16:creationId xmlns:a16="http://schemas.microsoft.com/office/drawing/2014/main" id="{CC3CE377-C9AB-4E9A-B67E-6E8A41B73B4D}"/>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CAF5C08-4CC6-43DB-9CFA-A5737DECCDEF}"/>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
              </a:lnSpc>
              <a:spcBef>
                <a:spcPts val="0"/>
              </a:spcBef>
              <a:spcAft>
                <a:spcPts val="0"/>
              </a:spcAft>
              <a:buClr>
                <a:schemeClr val="accent1"/>
              </a:buClr>
              <a:buSzPct val="25%"/>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
              </a:lnSpc>
              <a:spcBef>
                <a:spcPts val="480"/>
              </a:spcBef>
              <a:buClr>
                <a:schemeClr val="accent1"/>
              </a:buClr>
              <a:buSzPct val="85%"/>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Vorteile von FOSS-Compliance</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Vorteile eine nachhaltigen FOSS-Compliance-Programms beinhalten:</a:t>
            </a:r>
          </a:p>
          <a:p>
            <a:pPr marL="182880" marR="0" lvl="0" indent="-182880" algn="l" rtl="0">
              <a:lnSpc>
                <a:spcPct val="130%"/>
              </a:lnSpc>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Verbessertes </a:t>
            </a:r>
            <a:r>
              <a:rPr lang="de-DE"/>
              <a:t>V</a:t>
            </a:r>
            <a:r>
              <a:rPr lang="de-DE" sz="2400" b="0" i="0" u="none" strike="noStrike" cap="none">
                <a:solidFill>
                  <a:schemeClr val="dk1"/>
                </a:solidFill>
                <a:latin typeface="Roboto"/>
                <a:ea typeface="Roboto"/>
                <a:cs typeface="Roboto"/>
                <a:sym typeface="Roboto"/>
              </a:rPr>
              <a:t>erständnis der Vorteile von FOSS und deren Auswirkkung auf das Unternehmen</a:t>
            </a:r>
          </a:p>
          <a:p>
            <a:pPr marL="182880" marR="0" lvl="0" indent="-182880" algn="l" rtl="0">
              <a:lnSpc>
                <a:spcPct val="130%"/>
              </a:lnSpc>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Verbessertes Verständnis der mit FOSS verbundenen Kosten und Risiken. </a:t>
            </a:r>
          </a:p>
          <a:p>
            <a:pPr marL="182880" marR="0" lvl="0" indent="-182880" algn="l" rtl="0">
              <a:lnSpc>
                <a:spcPct val="130%"/>
              </a:lnSpc>
              <a:spcBef>
                <a:spcPts val="480"/>
              </a:spcBef>
              <a:spcAft>
                <a:spcPts val="0"/>
              </a:spcAft>
              <a:buClr>
                <a:schemeClr val="accent1"/>
              </a:buClr>
              <a:buSzPct val="85%"/>
              <a:buFont typeface="Arial"/>
              <a:buChar char="•"/>
            </a:pPr>
            <a:r>
              <a:rPr lang="de-DE"/>
              <a:t>Verbesserte Kenntniss der angebotenen FOSS-Lösungen</a:t>
            </a:r>
            <a:endParaRPr lang="de-DE" sz="2400" b="0" i="0" u="none" strike="noStrike" cap="none">
              <a:solidFill>
                <a:schemeClr val="dk1"/>
              </a:solidFill>
              <a:latin typeface="Roboto"/>
              <a:ea typeface="Roboto"/>
              <a:cs typeface="Roboto"/>
              <a:sym typeface="Roboto"/>
            </a:endParaRPr>
          </a:p>
          <a:p>
            <a:pPr lvl="0" indent="-182880">
              <a:lnSpc>
                <a:spcPct val="129.998%"/>
              </a:lnSpc>
            </a:pPr>
            <a:r>
              <a:rPr lang="de-DE" sz="2400" b="0" i="0" u="none" strike="noStrike" cap="none">
                <a:solidFill>
                  <a:schemeClr val="dk1"/>
                </a:solidFill>
                <a:latin typeface="Roboto"/>
                <a:ea typeface="Roboto"/>
                <a:cs typeface="Roboto"/>
                <a:sym typeface="Roboto"/>
              </a:rPr>
              <a:t>Verringerung und verbesserte Steuerung der Incompliancerisiken; stärkere</a:t>
            </a:r>
            <a:r>
              <a:rPr lang="de-DE"/>
              <a:t> Beachtung der Lizenzierungsentscheidungen der FOSS-Entwickler und -Rechteinhaber</a:t>
            </a:r>
            <a:endParaRPr lang="de-DE" sz="2400" b="0" i="0" u="none" strike="noStrike" cap="none">
              <a:solidFill>
                <a:schemeClr val="dk1"/>
              </a:solidFill>
              <a:latin typeface="Roboto"/>
              <a:ea typeface="Roboto"/>
              <a:cs typeface="Roboto"/>
              <a:sym typeface="Roboto"/>
            </a:endParaRPr>
          </a:p>
          <a:p>
            <a:pPr marL="182880" marR="0" lvl="0" indent="-182880" algn="l" rtl="0">
              <a:lnSpc>
                <a:spcPct val="130%"/>
              </a:lnSpc>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Förderung der Beziehung zur FOSS-Community und zu FOSS-Organisationen</a:t>
            </a:r>
          </a:p>
          <a:p>
            <a:pPr marL="182880" marR="0" lvl="0" indent="-182880" algn="l" rtl="0">
              <a:lnSpc>
                <a:spcPct val="129.998%"/>
              </a:lnSpc>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C30BC86-10B4-4BC0-A617-387A0EDFB502}"/>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986375AA-4468-4722-92F5-6F74827C8083}"/>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
              </a:lnSpc>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
              </a:lnSpc>
              <a:spcBef>
                <a:spcPts val="480"/>
              </a:spcBef>
              <a:buClr>
                <a:schemeClr val="accent1"/>
              </a:buClr>
              <a:buSzPct val="2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
              </a:lnSpc>
              <a:spcBef>
                <a:spcPts val="0"/>
              </a:spcBef>
              <a:buSzPct val="25%"/>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1DD171F5-B009-4852-9422-6F5AEFD3EC41}"/>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CFE9407-68EF-4A66-A013-BDCA695B22F4}"/>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1" y="533400"/>
            <a:ext cx="10250466"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Wie soll die FOSS-Komponente </a:t>
            </a:r>
            <a:br>
              <a:rPr lang="de-DE" sz="4000" b="0" i="0" u="none" strike="noStrike" cap="none">
                <a:solidFill>
                  <a:schemeClr val="dk2"/>
                </a:solidFill>
                <a:latin typeface="Roboto"/>
                <a:ea typeface="Roboto"/>
                <a:cs typeface="Roboto"/>
                <a:sym typeface="Roboto"/>
              </a:rPr>
            </a:br>
            <a:r>
              <a:rPr lang="de-DE" sz="4000" b="0" i="0" u="none" strike="noStrike" cap="none">
                <a:solidFill>
                  <a:schemeClr val="dk2"/>
                </a:solidFill>
                <a:latin typeface="Roboto"/>
                <a:ea typeface="Roboto"/>
                <a:cs typeface="Roboto"/>
                <a:sym typeface="Roboto"/>
              </a:rPr>
              <a:t>genutzt werden?</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Übliche Szenarien sind</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Einbettung</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Verknüpfung / Linking</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Anpassung / Modifikation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Übersetzung</a:t>
            </a:r>
          </a:p>
          <a:p>
            <a:pPr marL="342900" marR="0" lvl="0" indent="-342900" algn="l" rtl="0">
              <a:spcBef>
                <a:spcPts val="480"/>
              </a:spcBef>
              <a:spcAft>
                <a:spcPts val="0"/>
              </a:spcAft>
              <a:buClr>
                <a:schemeClr val="accent1"/>
              </a:buClr>
              <a:buSzPct val="85%"/>
              <a:buFont typeface="Arial"/>
              <a:buNone/>
            </a:pPr>
            <a:endParaRPr lang="de-DE"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E300234-4AB6-4CAB-AA70-D10A970B8CEF}"/>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7FF99C8-7A63-4DE5-89B6-C729854DD685}"/>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Einbettung</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
              <a:buNone/>
            </a:pPr>
            <a:r>
              <a:rPr lang="de-DE"/>
              <a:t>Ein Entwickler kann Teile einer FOSS-Komponente in Ihr Softwareprodukt kopieren.</a:t>
            </a:r>
          </a:p>
          <a:p>
            <a:pPr marL="0" lvl="0" indent="0">
              <a:spcBef>
                <a:spcPts val="0"/>
              </a:spcBef>
              <a:buSzPct val="25%"/>
              <a:buNone/>
            </a:pPr>
            <a:endParaRPr lang="de-DE" sz="2400" b="0" i="0" u="none" strike="noStrike" cap="none">
              <a:solidFill>
                <a:schemeClr val="dk1"/>
              </a:solidFill>
              <a:latin typeface="Roboto"/>
              <a:ea typeface="Roboto"/>
              <a:cs typeface="Roboto"/>
              <a:sym typeface="Roboto"/>
            </a:endParaRPr>
          </a:p>
          <a:p>
            <a:pPr marL="0" lvl="0" indent="0">
              <a:buSzPct val="25%"/>
              <a:buNone/>
            </a:pPr>
            <a:r>
              <a:rPr lang="de-DE"/>
              <a:t>Relevante Begriffe umfassen:</a:t>
            </a:r>
            <a:endParaRPr lang="de-DE" sz="2400" b="0" i="0" u="none" strike="noStrike" cap="none">
              <a:solidFill>
                <a:schemeClr val="dk1"/>
              </a:solidFill>
              <a:latin typeface="Roboto"/>
              <a:ea typeface="Roboto"/>
              <a:cs typeface="Roboto"/>
              <a:sym typeface="Roboto"/>
            </a:endParaRP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Integrieren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Zusammenführen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Einkopieren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Anpassen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Einfügen</a:t>
            </a:r>
          </a:p>
          <a:p>
            <a:pPr marL="182880" marR="0" lvl="0" indent="-182880" algn="l" rtl="0">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
        <p:nvSpPr>
          <p:cNvPr id="5" name="Rechteck 4">
            <a:extLst>
              <a:ext uri="{FF2B5EF4-FFF2-40B4-BE49-F238E27FC236}">
                <a16:creationId xmlns:a16="http://schemas.microsoft.com/office/drawing/2014/main" id="{6FA7B119-A7AE-4FB8-83D4-5064DB2F54A9}"/>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43707116-F9A7-4AF5-A3A8-4CFA1D256866}"/>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Verknüpfung / 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
              <a:buNone/>
            </a:pPr>
            <a:r>
              <a:rPr lang="de-DE"/>
              <a:t>Ein Entwickler kann eine FOSS-Komponente mit Ihrem Softwareprodukt verknüpfen oder diese zusammenführen.</a:t>
            </a:r>
          </a:p>
          <a:p>
            <a:pPr marL="0" lvl="0" indent="0">
              <a:spcBef>
                <a:spcPts val="0"/>
              </a:spcBef>
              <a:buSzPct val="25%"/>
              <a:buNone/>
            </a:pPr>
            <a:endParaRPr lang="de-DE" sz="2400" b="0" i="0" u="none" strike="noStrike" cap="none">
              <a:solidFill>
                <a:schemeClr val="dk1"/>
              </a:solidFill>
              <a:latin typeface="Roboto"/>
              <a:ea typeface="Roboto"/>
              <a:cs typeface="Roboto"/>
              <a:sym typeface="Roboto"/>
            </a:endParaRPr>
          </a:p>
          <a:p>
            <a:pPr marL="0" indent="0">
              <a:buSzPct val="25%"/>
              <a:buNone/>
            </a:pPr>
            <a:r>
              <a:rPr lang="de-DE"/>
              <a:t>Relevante Begriffe umfassen:</a:t>
            </a:r>
            <a:endParaRPr lang="de-DE" sz="2400" b="0" i="0" u="none" strike="noStrike" cap="none">
              <a:solidFill>
                <a:schemeClr val="dk1"/>
              </a:solidFill>
              <a:latin typeface="Roboto"/>
              <a:ea typeface="Roboto"/>
              <a:cs typeface="Roboto"/>
              <a:sym typeface="Roboto"/>
            </a:endParaRP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Statisches / Dynamisches Linken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Paaren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Kombinieren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Benutzen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Paketieren</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Schaffung von Interdependenz</a:t>
            </a:r>
          </a:p>
          <a:p>
            <a:pPr marL="182880" marR="0" lvl="0" indent="-182880" algn="l" rtl="0">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
        <p:nvSpPr>
          <p:cNvPr id="5" name="Rechteck 4">
            <a:extLst>
              <a:ext uri="{FF2B5EF4-FFF2-40B4-BE49-F238E27FC236}">
                <a16:creationId xmlns:a16="http://schemas.microsoft.com/office/drawing/2014/main" id="{B0FCE4AD-0564-4C83-8787-920C66BB81DC}"/>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73835F92-14E3-4B52-A713-4974A7C072F7}"/>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Modifikation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Ein Entwickler kann Änderungen an einer FOSS-</a:t>
            </a:r>
            <a:r>
              <a:rPr lang="de-DE"/>
              <a:t>K</a:t>
            </a:r>
            <a:r>
              <a:rPr lang="de-DE" sz="2400" b="0" i="0" u="none" strike="noStrike" cap="none">
                <a:solidFill>
                  <a:schemeClr val="dk1"/>
                </a:solidFill>
                <a:latin typeface="Roboto"/>
                <a:ea typeface="Roboto"/>
                <a:cs typeface="Roboto"/>
                <a:sym typeface="Roboto"/>
              </a:rPr>
              <a:t>omponente vornehmen, darunter:</a:t>
            </a:r>
          </a:p>
          <a:p>
            <a:pPr marL="0" marR="0" lvl="0" indent="0" algn="l" rtl="0">
              <a:spcBef>
                <a:spcPts val="480"/>
              </a:spcBef>
              <a:spcAft>
                <a:spcPts val="0"/>
              </a:spcAft>
              <a:buClr>
                <a:schemeClr val="accent1"/>
              </a:buClr>
              <a:buSzPct val="25%"/>
              <a:buFont typeface="Arial"/>
              <a:buNone/>
            </a:pPr>
            <a:endParaRPr lang="de-DE" sz="1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Hinzufügen / Einbau neues Codes in der FOSS-Komponente</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Fixen, optimieren oder ändern der FOSS-Komponente</a:t>
            </a:r>
          </a:p>
          <a:p>
            <a:pPr marL="182880" marR="0" lvl="0" indent="-182880" algn="l" rtl="0">
              <a:spcBef>
                <a:spcPts val="480"/>
              </a:spcBef>
              <a:buClr>
                <a:schemeClr val="accent1"/>
              </a:buClr>
              <a:buSzPct val="85%"/>
              <a:buFont typeface="Arial"/>
              <a:buChar char="•"/>
            </a:pPr>
            <a:r>
              <a:rPr lang="de-DE" sz="2400" b="0" i="0" u="none" strike="noStrike" cap="none">
                <a:solidFill>
                  <a:schemeClr val="dk1"/>
                </a:solidFill>
                <a:latin typeface="Roboto"/>
                <a:ea typeface="Roboto"/>
                <a:cs typeface="Roboto"/>
                <a:sym typeface="Roboto"/>
              </a:rPr>
              <a:t>Löschen oder Entfernen von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2400" b="0" i="0" u="none" strike="noStrike" cap="none">
                <a:solidFill>
                  <a:schemeClr val="dk1"/>
                </a:solidFill>
                <a:latin typeface="Roboto Condensed"/>
                <a:ea typeface="Roboto Condensed"/>
                <a:cs typeface="Roboto Condensed"/>
                <a:sym typeface="Roboto Condensed"/>
              </a:rPr>
              <a:t>Fixen</a:t>
            </a:r>
          </a:p>
          <a:p>
            <a:pPr marL="0" marR="0" lvl="0" indent="0" algn="l" rtl="0">
              <a:spcBef>
                <a:spcPts val="0"/>
              </a:spcBef>
              <a:buSzPct val="25%"/>
              <a:buNone/>
            </a:pPr>
            <a:r>
              <a:rPr lang="de-DE" sz="2400">
                <a:solidFill>
                  <a:schemeClr val="dk1"/>
                </a:solidFill>
                <a:latin typeface="Roboto Condensed"/>
                <a:ea typeface="Roboto Condensed"/>
                <a:cs typeface="Roboto Condensed"/>
                <a:sym typeface="Roboto Condensed"/>
              </a:rPr>
              <a:t>Optimieren</a:t>
            </a:r>
          </a:p>
          <a:p>
            <a:pPr marL="0" marR="0" lvl="0" indent="0" algn="l" rtl="0">
              <a:spcBef>
                <a:spcPts val="0"/>
              </a:spcBef>
              <a:buSzPct val="25%"/>
              <a:buNone/>
            </a:pPr>
            <a:r>
              <a:rPr lang="de-DE" sz="2400">
                <a:solidFill>
                  <a:schemeClr val="dk1"/>
                </a:solidFill>
                <a:latin typeface="Roboto Condensed"/>
                <a:ea typeface="Roboto Condensed"/>
                <a:cs typeface="Roboto Condensed"/>
                <a:sym typeface="Roboto Condensed"/>
              </a:rPr>
              <a:t>Ändern</a:t>
            </a:r>
          </a:p>
          <a:p>
            <a:pPr marL="0" marR="0" lvl="0" indent="0" algn="l" rtl="0">
              <a:spcBef>
                <a:spcPts val="0"/>
              </a:spcBef>
              <a:buNone/>
            </a:pPr>
            <a:endParaRPr lang="de-DE"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2400">
                <a:solidFill>
                  <a:schemeClr val="dk1"/>
                </a:solidFill>
                <a:latin typeface="Roboto Condensed"/>
                <a:ea typeface="Roboto Condensed"/>
                <a:cs typeface="Roboto Condensed"/>
                <a:sym typeface="Roboto Condensed"/>
              </a:rPr>
              <a:t>Hinzufügen / Injizieren</a:t>
            </a:r>
          </a:p>
          <a:p>
            <a:pPr marL="0" marR="0" lvl="0" indent="0" algn="l" rtl="0">
              <a:spcBef>
                <a:spcPts val="0"/>
              </a:spcBef>
              <a:buNone/>
            </a:pPr>
            <a:endParaRPr lang="de-DE"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de-DE" sz="2400">
                <a:solidFill>
                  <a:schemeClr val="dk1"/>
                </a:solidFill>
                <a:latin typeface="Roboto Condensed"/>
                <a:ea typeface="Roboto Condensed"/>
                <a:cs typeface="Roboto Condensed"/>
                <a:sym typeface="Roboto Condensed"/>
              </a:rPr>
              <a:t>Löschen</a:t>
            </a:r>
          </a:p>
        </p:txBody>
      </p:sp>
      <p:sp>
        <p:nvSpPr>
          <p:cNvPr id="8" name="Rechteck 7">
            <a:extLst>
              <a:ext uri="{FF2B5EF4-FFF2-40B4-BE49-F238E27FC236}">
                <a16:creationId xmlns:a16="http://schemas.microsoft.com/office/drawing/2014/main" id="{00E4FAD4-CF71-494D-9B63-C3F577F6166B}"/>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9" name="Rechteck 8">
            <a:extLst>
              <a:ext uri="{FF2B5EF4-FFF2-40B4-BE49-F238E27FC236}">
                <a16:creationId xmlns:a16="http://schemas.microsoft.com/office/drawing/2014/main" id="{E259CE68-429A-4598-9C9F-2D02FA555561}"/>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Übersetzung</a:t>
            </a:r>
          </a:p>
        </p:txBody>
      </p:sp>
      <p:sp>
        <p:nvSpPr>
          <p:cNvPr id="320" name="Shape 320"/>
          <p:cNvSpPr txBox="1">
            <a:spLocks noGrp="1"/>
          </p:cNvSpPr>
          <p:nvPr>
            <p:ph type="body" idx="1"/>
          </p:nvPr>
        </p:nvSpPr>
        <p:spPr>
          <a:xfrm>
            <a:off x="609600" y="1600200"/>
            <a:ext cx="53653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Ein Entwickler kann einen Code vom Ausgangszustand ausgehend in einen anderen Zustand bringen</a:t>
            </a:r>
          </a:p>
          <a:p>
            <a:pPr marL="0" marR="0" lvl="0" indent="0" algn="l" rtl="0">
              <a:spcBef>
                <a:spcPts val="480"/>
              </a:spcBef>
              <a:spcAft>
                <a:spcPts val="0"/>
              </a:spcAft>
              <a:buClr>
                <a:schemeClr val="accent1"/>
              </a:buClr>
              <a:buSzPct val="25%"/>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Beispiele:</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Übersetzung von Chinesisch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auf Englisch </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Konvertierung von C++ zu Java </a:t>
            </a:r>
          </a:p>
          <a:p>
            <a:pPr marL="342900" marR="0" lvl="0" indent="-34290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Kompilierung zu Binär</a:t>
            </a:r>
            <a:r>
              <a:rPr lang="de-DE"/>
              <a:t>- / Objektcode</a:t>
            </a:r>
            <a:endParaRPr lang="de-DE"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
        <p:nvSpPr>
          <p:cNvPr id="5" name="Rechteck 4">
            <a:extLst>
              <a:ext uri="{FF2B5EF4-FFF2-40B4-BE49-F238E27FC236}">
                <a16:creationId xmlns:a16="http://schemas.microsoft.com/office/drawing/2014/main" id="{9ABF8C47-2883-40E5-8D29-F5C6A1DC5BC4}"/>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41093C8B-3995-4A99-8BF6-5F0D88655C95}"/>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&lt;&lt;</a:t>
            </a:r>
            <a:r>
              <a:rPr lang="de-DE" sz="2400" b="0" i="0" u="none" strike="noStrike" cap="none">
                <a:solidFill>
                  <a:schemeClr val="dk1"/>
                </a:solidFill>
                <a:latin typeface="Roboto Condensed"/>
                <a:ea typeface="Roboto Condensed"/>
                <a:cs typeface="Roboto Condensed"/>
                <a:sym typeface="Roboto Condensed"/>
              </a:rPr>
              <a:t>Diese Folie ist ein Platzhalter</a:t>
            </a:r>
            <a:r>
              <a:rPr lang="de-DE">
                <a:latin typeface="Roboto Condensed"/>
                <a:ea typeface="Roboto Condensed"/>
                <a:cs typeface="Roboto Condensed"/>
                <a:sym typeface="Roboto Condensed"/>
              </a:rPr>
              <a:t>, um auf Ihre eigene FOSS-Richtlinie hinweisen bzw. diese verlinken zu können.</a:t>
            </a:r>
            <a:r>
              <a:rPr lang="de-DE" sz="2400" b="0" i="0" u="none" strike="noStrike" cap="none">
                <a:solidFill>
                  <a:schemeClr val="dk1"/>
                </a:solidFill>
                <a:latin typeface="Roboto Condensed"/>
                <a:ea typeface="Roboto Condensed"/>
                <a:cs typeface="Roboto Condensed"/>
                <a:sym typeface="Roboto Condensed"/>
              </a:rPr>
              <a:t> (siehe OpenChain-Spezifikation 1.1, Abschnitt 1.1.1)</a:t>
            </a:r>
            <a:r>
              <a:rPr lang="de-DE"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
              <a:buFont typeface="Arial"/>
              <a:buNone/>
            </a:pPr>
            <a:endParaRPr lang="de-DE"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Eine </a:t>
            </a:r>
            <a:r>
              <a:rPr lang="de-DE"/>
              <a:t>Muster-FOSS-Richtlinie ist über das ‘</a:t>
            </a:r>
            <a:r>
              <a:rPr lang="de-DE" sz="2400" b="0" i="0" u="none" strike="noStrike" cap="none">
                <a:solidFill>
                  <a:schemeClr val="dk1"/>
                </a:solidFill>
                <a:latin typeface="Roboto"/>
                <a:ea typeface="Roboto"/>
                <a:cs typeface="Roboto"/>
                <a:sym typeface="Roboto"/>
              </a:rPr>
              <a:t>Linux Foundation</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Open Compliance Program’ erhältlich (englischsprachig):</a:t>
            </a:r>
            <a:br>
              <a:rPr lang="de-DE" sz="2400" b="0" i="0" u="none" strike="noStrike" cap="none">
                <a:solidFill>
                  <a:schemeClr val="dk1"/>
                </a:solidFill>
                <a:latin typeface="Roboto"/>
                <a:ea typeface="Roboto"/>
                <a:cs typeface="Roboto"/>
                <a:sym typeface="Roboto"/>
              </a:rPr>
            </a:br>
            <a:r>
              <a:rPr lang="de-DE"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Entwicklerwerkzeuge</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Entwicklerwerkzeuge führen mache dieser Aktionen im Hintergrund aus.</a:t>
            </a:r>
          </a:p>
          <a:p>
            <a:pPr marL="0" marR="0" lvl="0" indent="0" algn="l" rtl="0">
              <a:spcBef>
                <a:spcPts val="480"/>
              </a:spcBef>
              <a:spcAft>
                <a:spcPts val="0"/>
              </a:spcAft>
              <a:buClr>
                <a:schemeClr val="accent1"/>
              </a:buClr>
              <a:buSzPct val="25%"/>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
              <a:buFont typeface="Arial"/>
              <a:buNone/>
            </a:pPr>
            <a:r>
              <a:rPr lang="de-DE" sz="2400" b="0" i="0" u="none" strike="noStrike" cap="none">
                <a:solidFill>
                  <a:schemeClr val="dk1"/>
                </a:solidFill>
                <a:latin typeface="Roboto"/>
                <a:ea typeface="Roboto"/>
                <a:cs typeface="Roboto"/>
                <a:sym typeface="Roboto"/>
              </a:rPr>
              <a:t>Beispielsweise kann ein Werkzeug Teile seines eigenen Codes in den Toolouput injizieren.</a:t>
            </a: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
              <a:buNone/>
            </a:pPr>
            <a:r>
              <a:rPr lang="de-DE" sz="2400" dirty="0">
                <a:solidFill>
                  <a:schemeClr val="dk1"/>
                </a:solidFill>
                <a:latin typeface="Roboto Condensed"/>
                <a:ea typeface="Roboto Condensed"/>
                <a:cs typeface="Roboto Condensed"/>
                <a:sym typeface="Roboto Condensed"/>
              </a:rPr>
              <a:t>Injektion</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
              <a:buNone/>
            </a:pPr>
            <a:r>
              <a:rPr lang="de-DE" sz="2400">
                <a:solidFill>
                  <a:schemeClr val="dk1"/>
                </a:solidFill>
                <a:latin typeface="Roboto Condensed"/>
                <a:ea typeface="Roboto Condensed"/>
                <a:cs typeface="Roboto Condensed"/>
                <a:sym typeface="Roboto Condensed"/>
              </a:rPr>
              <a:t>Modifikation</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
              <a:buNone/>
            </a:pPr>
            <a:r>
              <a:rPr lang="de-DE" sz="2400">
                <a:solidFill>
                  <a:schemeClr val="dk1"/>
                </a:solidFill>
                <a:latin typeface="Roboto Condensed"/>
                <a:ea typeface="Roboto Condensed"/>
                <a:cs typeface="Roboto Condensed"/>
                <a:sym typeface="Roboto Condensed"/>
              </a:rPr>
              <a:t>Übersetzung</a:t>
            </a:r>
          </a:p>
        </p:txBody>
      </p:sp>
      <p:sp>
        <p:nvSpPr>
          <p:cNvPr id="8" name="Rechteck 7">
            <a:extLst>
              <a:ext uri="{FF2B5EF4-FFF2-40B4-BE49-F238E27FC236}">
                <a16:creationId xmlns:a16="http://schemas.microsoft.com/office/drawing/2014/main" id="{71F88686-B120-4B68-993D-E7AB3AE54714}"/>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9" name="Rechteck 8">
            <a:extLst>
              <a:ext uri="{FF2B5EF4-FFF2-40B4-BE49-F238E27FC236}">
                <a16:creationId xmlns:a16="http://schemas.microsoft.com/office/drawing/2014/main" id="{7D7C668D-45FE-473E-A34F-67E68A47DF83}"/>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
            </a:pPr>
            <a:r>
              <a:rPr lang="en-US" dirty="0" err="1"/>
              <a:t>Durchführung</a:t>
            </a:r>
            <a:r>
              <a:rPr lang="en-US" dirty="0"/>
              <a:t> </a:t>
            </a:r>
            <a:r>
              <a:rPr lang="en-US" dirty="0" err="1"/>
              <a:t>eines</a:t>
            </a:r>
            <a:r>
              <a:rPr lang="en-US" dirty="0"/>
              <a:t> </a:t>
            </a:r>
            <a:br>
              <a:rPr lang="en-US" dirty="0"/>
            </a:br>
            <a:r>
              <a:rPr lang="en-US" dirty="0"/>
              <a:t>FOSS-Reviews</a:t>
            </a:r>
          </a:p>
        </p:txBody>
      </p:sp>
      <p:sp>
        <p:nvSpPr>
          <p:cNvPr id="4" name="Rechteck 3">
            <a:extLst>
              <a:ext uri="{FF2B5EF4-FFF2-40B4-BE49-F238E27FC236}">
                <a16:creationId xmlns:a16="http://schemas.microsoft.com/office/drawing/2014/main" id="{493DF655-3648-4ECC-B58C-3B8216EAF564}"/>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F21E5C4-E9F1-48DF-BE59-1D960FA89F28}"/>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6.xml><?xml version="1.0" encoding="utf-8"?>
<p:sld xmlns:a="http://purl.oclc.org/ooxml/drawingml/main" xmlns:r="http://purl.oclc.org/ooxml/officeDocument/relationships" xmlns:p="http://purl.oclc.org/ooxml/presentationml/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purl.oclc.org/ooxml/drawingml/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
                        <a:buFont typeface="Roboto"/>
                        <a:buChar char="●"/>
                      </a:pPr>
                      <a:r>
                        <a:rPr lang="en-US" sz="1800">
                          <a:latin typeface="Roboto"/>
                          <a:ea typeface="Roboto"/>
                          <a:cs typeface="Roboto"/>
                          <a:sym typeface="Roboto"/>
                        </a:rPr>
                        <a:t>Package name</a:t>
                      </a:r>
                    </a:p>
                    <a:p>
                      <a:pPr marL="457200" lvl="0" indent="-342900">
                        <a:spcBef>
                          <a:spcPts val="0"/>
                        </a:spcBef>
                        <a:buSzPct val="1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
                        <a:buFont typeface="Roboto"/>
                        <a:buChar char="●"/>
                      </a:pPr>
                      <a:r>
                        <a:rPr lang="en-US" sz="1800">
                          <a:latin typeface="Roboto"/>
                          <a:ea typeface="Roboto"/>
                          <a:cs typeface="Roboto"/>
                          <a:sym typeface="Roboto"/>
                        </a:rPr>
                        <a:t>Version</a:t>
                      </a:r>
                    </a:p>
                    <a:p>
                      <a:pPr marL="457200" lvl="0" indent="-342900">
                        <a:spcBef>
                          <a:spcPts val="0"/>
                        </a:spcBef>
                        <a:buSzPct val="100%"/>
                        <a:buFont typeface="Roboto"/>
                        <a:buChar char="●"/>
                      </a:pPr>
                      <a:r>
                        <a:rPr lang="en-US" sz="1800">
                          <a:latin typeface="Roboto"/>
                          <a:ea typeface="Roboto"/>
                          <a:cs typeface="Roboto"/>
                          <a:sym typeface="Roboto"/>
                        </a:rPr>
                        <a:t>Download or source code URL</a:t>
                      </a:r>
                    </a:p>
                    <a:p>
                      <a:pPr marL="457200" lvl="0" indent="-342900">
                        <a:spcBef>
                          <a:spcPts val="0"/>
                        </a:spcBef>
                        <a:buSzPct val="100%"/>
                        <a:buFont typeface="Roboto"/>
                        <a:buChar char="●"/>
                      </a:pPr>
                      <a:r>
                        <a:rPr lang="en-US" sz="1800">
                          <a:latin typeface="Roboto"/>
                          <a:ea typeface="Roboto"/>
                          <a:cs typeface="Roboto"/>
                          <a:sym typeface="Roboto"/>
                        </a:rPr>
                        <a:t>Copyright owner</a:t>
                      </a:r>
                    </a:p>
                    <a:p>
                      <a:pPr marL="457200" lvl="0" indent="-342900">
                        <a:spcBef>
                          <a:spcPts val="0"/>
                        </a:spcBef>
                        <a:buSzPct val="100%"/>
                        <a:buFont typeface="Roboto"/>
                        <a:buChar char="●"/>
                      </a:pPr>
                      <a:r>
                        <a:rPr lang="en-US" sz="1800">
                          <a:latin typeface="Roboto"/>
                          <a:ea typeface="Roboto"/>
                          <a:cs typeface="Roboto"/>
                          <a:sym typeface="Roboto"/>
                        </a:rPr>
                        <a:t>License and License URL</a:t>
                      </a:r>
                    </a:p>
                    <a:p>
                      <a:pPr marL="457200" lvl="0" indent="-342900">
                        <a:spcBef>
                          <a:spcPts val="0"/>
                        </a:spcBef>
                        <a:buSzPct val="1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
                        <a:buFont typeface="Roboto"/>
                        <a:buChar char="●"/>
                      </a:pPr>
                      <a:r>
                        <a:rPr lang="en-US" sz="1800">
                          <a:latin typeface="Roboto"/>
                          <a:ea typeface="Roboto"/>
                          <a:cs typeface="Roboto"/>
                          <a:sym typeface="Roboto"/>
                        </a:rPr>
                        <a:t>List of dependencies</a:t>
                      </a:r>
                    </a:p>
                    <a:p>
                      <a:pPr marL="457200" lvl="0" indent="-342900">
                        <a:spcBef>
                          <a:spcPts val="0"/>
                        </a:spcBef>
                        <a:buSzPct val="100%"/>
                        <a:buFont typeface="Roboto"/>
                        <a:buChar char="●"/>
                      </a:pPr>
                      <a:r>
                        <a:rPr lang="en-US" sz="1800">
                          <a:latin typeface="Roboto"/>
                          <a:ea typeface="Roboto"/>
                          <a:cs typeface="Roboto"/>
                          <a:sym typeface="Roboto"/>
                        </a:rPr>
                        <a:t>Intended use in your product</a:t>
                      </a:r>
                    </a:p>
                    <a:p>
                      <a:pPr marL="457200" lvl="0" indent="-342900">
                        <a:spcBef>
                          <a:spcPts val="0"/>
                        </a:spcBef>
                        <a:buSzPct val="1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
                        <a:buFont typeface="Roboto"/>
                        <a:buChar char="●"/>
                      </a:pPr>
                      <a:r>
                        <a:rPr lang="en-US" sz="1800">
                          <a:latin typeface="Roboto"/>
                          <a:ea typeface="Roboto"/>
                          <a:cs typeface="Roboto"/>
                          <a:sym typeface="Roboto"/>
                        </a:rPr>
                        <a:t>If from an external vendor: </a:t>
                      </a:r>
                    </a:p>
                    <a:p>
                      <a:pPr marL="457200" lvl="0" indent="-342900">
                        <a:spcBef>
                          <a:spcPts val="0"/>
                        </a:spcBef>
                        <a:buSzPct val="1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purl.oclc.org/ooxml/drawingml/main" xmlns:r="http://purl.oclc.org/ooxml/officeDocument/relationships" xmlns:p="http://purl.oclc.org/ooxml/presentationml/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
              </a:lnSpc>
              <a:spcBef>
                <a:spcPts val="400"/>
              </a:spcBef>
              <a:buClr>
                <a:schemeClr val="accent1"/>
              </a:buClr>
              <a:buSzPct val="85%"/>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2.xml><?xml version="1.0" encoding="utf-8"?>
<p:sld xmlns:a="http://purl.oclc.org/ooxml/drawingml/main" xmlns:r="http://purl.oclc.org/ooxml/officeDocument/relationships" xmlns:p="http://purl.oclc.org/ooxml/presentationml/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
              </a:lnSpc>
              <a:spcBef>
                <a:spcPts val="0"/>
              </a:spcBef>
              <a:buSzPct val="25%"/>
            </a:pPr>
            <a:r>
              <a:rPr lang="en-US" dirty="0"/>
              <a:t>Ende-</a:t>
            </a:r>
            <a:r>
              <a:rPr lang="en-US" dirty="0" err="1"/>
              <a:t>zu</a:t>
            </a:r>
            <a:r>
              <a:rPr lang="en-US" dirty="0"/>
              <a:t>-Ende-Compliance-Management (</a:t>
            </a:r>
            <a:r>
              <a:rPr lang="en-US" dirty="0" err="1"/>
              <a:t>Musterprozess</a:t>
            </a:r>
            <a:r>
              <a:rPr lang="en-US" dirty="0"/>
              <a:t>)</a:t>
            </a:r>
          </a:p>
        </p:txBody>
      </p:sp>
      <p:sp>
        <p:nvSpPr>
          <p:cNvPr id="4" name="Rechteck 3">
            <a:extLst>
              <a:ext uri="{FF2B5EF4-FFF2-40B4-BE49-F238E27FC236}">
                <a16:creationId xmlns:a16="http://schemas.microsoft.com/office/drawing/2014/main" id="{B1824FE8-DAA8-4EC9-BAA1-F811C4B15983}"/>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60C8339-E9B8-48B5-9449-474A0E2F2530}"/>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
                <a:srgbClr val="798B81"/>
              </a:gs>
              <a:gs pos="70%">
                <a:srgbClr val="899C90"/>
              </a:gs>
              <a:gs pos="100%">
                <a:schemeClr val="accent1"/>
              </a:gs>
            </a:gsLst>
            <a:path path="circle">
              <a:fillToRect l="50%" t="50%" r="50%" b="50%"/>
            </a:path>
            <a:tileRect/>
          </a:gradFill>
          <a:ln>
            <a:noFill/>
          </a:ln>
          <a:effectLst>
            <a:outerShdw blurRad="38100" dist="25400" dir="2700000" algn="br" rotWithShape="0">
              <a:srgbClr val="000000">
                <a:alpha val="6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400" b="1">
                <a:solidFill>
                  <a:srgbClr val="000000"/>
                </a:solidFill>
                <a:latin typeface="Roboto"/>
                <a:ea typeface="Roboto"/>
                <a:cs typeface="Roboto"/>
                <a:sym typeface="Roboto"/>
              </a:rPr>
              <a:t>Incoming </a:t>
            </a:r>
          </a:p>
          <a:p>
            <a:pPr marL="0" marR="0" lvl="0" indent="0" algn="ctr" rtl="0">
              <a:spcBef>
                <a:spcPts val="0"/>
              </a:spcBef>
              <a:buSzPct val="25%"/>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
              </a:srgbClr>
            </a:outerShdw>
          </a:effectLst>
        </p:spPr>
        <p:txBody>
          <a:bodyPr lIns="91425" tIns="45700" rIns="91425" bIns="45700" anchor="t" anchorCtr="0">
            <a:noAutofit/>
          </a:bodyPr>
          <a:lstStyle/>
          <a:p>
            <a:pPr marL="0" marR="0" lvl="0" indent="0" algn="ctr" rtl="0">
              <a:spcBef>
                <a:spcPts val="0"/>
              </a:spcBef>
              <a:buSzPct val="25%"/>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
              <a:buNone/>
            </a:pPr>
            <a:r>
              <a:rPr lang="en-US" sz="1100" b="1">
                <a:solidFill>
                  <a:schemeClr val="dk2"/>
                </a:solidFill>
                <a:latin typeface="Roboto"/>
                <a:ea typeface="Roboto"/>
                <a:cs typeface="Roboto"/>
                <a:sym typeface="Roboto"/>
              </a:rPr>
              <a:t>3</a:t>
            </a:r>
            <a:r>
              <a:rPr lang="en-US" sz="1100" b="1" baseline="3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
              </a:lnSpc>
              <a:spcBef>
                <a:spcPts val="0"/>
              </a:spcBef>
              <a:buSzPct val="25%"/>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
              </a:lnSpc>
              <a:spcBef>
                <a:spcPts val="500"/>
              </a:spcBef>
              <a:spcAft>
                <a:spcPts val="0"/>
              </a:spcAft>
              <a:buClr>
                <a:schemeClr val="dk1"/>
              </a:buClr>
              <a:buSzPct val="1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
                <a:srgbClr val="B4EBFF"/>
              </a:gs>
              <a:gs pos="1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3</a:t>
            </a:r>
            <a:r>
              <a:rPr lang="en-US" sz="1200" baseline="3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
              </a:lnSpc>
              <a:spcBef>
                <a:spcPts val="0"/>
              </a:spcBef>
              <a:spcAft>
                <a:spcPts val="0"/>
              </a:spcAft>
              <a:buSzPct val="25%"/>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
              </a:lnSpc>
              <a:spcBef>
                <a:spcPts val="1000"/>
              </a:spcBef>
              <a:spcAft>
                <a:spcPts val="0"/>
              </a:spcAft>
              <a:buClr>
                <a:schemeClr val="dk1"/>
              </a:buClr>
              <a:buSzPct val="1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
              </a:lnSpc>
              <a:spcBef>
                <a:spcPts val="1000"/>
              </a:spcBef>
              <a:spcAft>
                <a:spcPts val="0"/>
              </a:spcAft>
              <a:buClr>
                <a:schemeClr val="dk1"/>
              </a:buClr>
              <a:buSzPct val="1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
              </a:lnSpc>
              <a:spcBef>
                <a:spcPts val="0"/>
              </a:spcBef>
              <a:spcAft>
                <a:spcPts val="0"/>
              </a:spcAft>
              <a:buSzPct val="25%"/>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
              </a:lnSpc>
              <a:spcBef>
                <a:spcPts val="1000"/>
              </a:spcBef>
              <a:spcAft>
                <a:spcPts val="0"/>
              </a:spcAft>
              <a:buClr>
                <a:schemeClr val="dk1"/>
              </a:buClr>
              <a:buSzPct val="1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
              </a:lnSpc>
              <a:spcBef>
                <a:spcPts val="1000"/>
              </a:spcBef>
              <a:spcAft>
                <a:spcPts val="0"/>
              </a:spcAft>
              <a:buClr>
                <a:schemeClr val="dk1"/>
              </a:buClr>
              <a:buSzPct val="1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
              </a:lnSpc>
              <a:spcBef>
                <a:spcPts val="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
              </a:lnSpc>
              <a:spcBef>
                <a:spcPts val="400"/>
              </a:spcBef>
              <a:buClr>
                <a:schemeClr val="accent1"/>
              </a:buClr>
              <a:buSzPct val="85%"/>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
              </a:lnSpc>
              <a:spcBef>
                <a:spcPts val="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
              </a:lnSpc>
              <a:spcBef>
                <a:spcPts val="400"/>
              </a:spcBef>
              <a:buClr>
                <a:schemeClr val="accent1"/>
              </a:buClr>
              <a:buSzPct val="85%"/>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
              </a:lnSpc>
              <a:spcBef>
                <a:spcPts val="0"/>
              </a:spcBef>
              <a:spcAft>
                <a:spcPts val="0"/>
              </a:spcAft>
              <a:buClr>
                <a:srgbClr val="0070C0"/>
              </a:buClr>
              <a:buSzPct val="1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Incoming: </a:t>
            </a:r>
          </a:p>
          <a:p>
            <a:pPr marL="0" marR="0" lvl="0" indent="0" algn="ctr" rtl="0">
              <a:lnSpc>
                <a:spcPct val="65%"/>
              </a:lnSpc>
              <a:spcBef>
                <a:spcPts val="0"/>
              </a:spcBef>
              <a:buSzPct val="25%"/>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Outgoing: </a:t>
            </a:r>
          </a:p>
          <a:p>
            <a:pPr marL="0" marR="0" lvl="0" indent="0" algn="ctr" rtl="0">
              <a:lnSpc>
                <a:spcPct val="70%"/>
              </a:lnSpc>
              <a:spcBef>
                <a:spcPts val="0"/>
              </a:spcBef>
              <a:buSzPct val="25%"/>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
            </a:pPr>
            <a:r>
              <a:rPr lang="en-US" dirty="0" err="1"/>
              <a:t>Vermeiden</a:t>
            </a:r>
            <a:r>
              <a:rPr lang="en-US" dirty="0"/>
              <a:t> von Compliance-Fallen</a:t>
            </a:r>
          </a:p>
        </p:txBody>
      </p:sp>
      <p:sp>
        <p:nvSpPr>
          <p:cNvPr id="4" name="Rechteck 3">
            <a:extLst>
              <a:ext uri="{FF2B5EF4-FFF2-40B4-BE49-F238E27FC236}">
                <a16:creationId xmlns:a16="http://schemas.microsoft.com/office/drawing/2014/main" id="{D12F10FF-891E-4E12-9762-FF4349102112}"/>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078737E-22DA-49BE-A150-6A652F5E1E77}"/>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Konzepte: Urheberrechtsschutz für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Grundregel: das Urheberrecht schützt ‘Werke geistiger Schöpfung’</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Urheberrechtsschutz besteht </a:t>
            </a:r>
            <a:r>
              <a:rPr lang="de-DE"/>
              <a:t>generell für literarische Werke - wie </a:t>
            </a:r>
            <a:br>
              <a:rPr lang="de-DE"/>
            </a:br>
            <a:r>
              <a:rPr lang="de-DE"/>
              <a:t>Bücher, Filme, Bilder, Musik, Karten</a:t>
            </a:r>
          </a:p>
          <a:p>
            <a:pPr lvl="0" indent="-182880"/>
            <a:r>
              <a:rPr lang="de-DE" sz="2400" b="0" i="0" u="none" strike="noStrike" cap="none">
                <a:solidFill>
                  <a:schemeClr val="dk1"/>
                </a:solidFill>
                <a:latin typeface="Roboto"/>
                <a:ea typeface="Roboto"/>
                <a:cs typeface="Roboto"/>
                <a:sym typeface="Roboto"/>
              </a:rPr>
              <a:t>Das Urheberrecht schützt auch Software</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…nicht deren allgemeine Funktionalität (welche durch Patente geschützt wird) aber deren Werkscharakter (den Ausdruck von Kreativität bei der konkreten Implementierung)</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Erstreckt sich auf Quellcode</a:t>
            </a:r>
            <a:r>
              <a:rPr lang="de-DE"/>
              <a:t> </a:t>
            </a:r>
            <a:r>
              <a:rPr lang="de-DE" u="sng"/>
              <a:t>und</a:t>
            </a:r>
            <a:r>
              <a:rPr lang="de-DE" sz="2000" b="0" i="0" u="none" strike="noStrike" cap="none">
                <a:solidFill>
                  <a:schemeClr val="dk1"/>
                </a:solidFill>
                <a:latin typeface="Roboto"/>
                <a:ea typeface="Roboto"/>
                <a:cs typeface="Roboto"/>
                <a:sym typeface="Roboto"/>
              </a:rPr>
              <a:t> auf Objektcode</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Der Urheber kontrolliert nur das Werk, dass er oder sie geschaffen hat – nicht die unabhängige Leistung eines Anderen</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Wenn ein Werk ohne Zustimmung des Urhebers kopiert wird</a:t>
            </a:r>
            <a:r>
              <a:rPr lang="de-DE"/>
              <a:t>, </a:t>
            </a:r>
            <a:br>
              <a:rPr lang="de-DE"/>
            </a:br>
            <a:r>
              <a:rPr lang="de-DE"/>
              <a:t>liegt i.d.R. eine ‘Schutzrechtsverletzung’ vor</a:t>
            </a: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purl.oclc.org/ooxml/drawingml/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
                        </a:lnSpc>
                        <a:spcBef>
                          <a:spcPts val="0"/>
                        </a:spcBef>
                        <a:spcAft>
                          <a:spcPts val="0"/>
                        </a:spcAft>
                        <a:buClr>
                          <a:schemeClr val="dk1"/>
                        </a:buClr>
                        <a:buSzPct val="25%"/>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
                        </a:lnSpc>
                        <a:spcBef>
                          <a:spcPts val="0"/>
                        </a:spcBef>
                        <a:spcAft>
                          <a:spcPts val="0"/>
                        </a:spcAft>
                        <a:buClr>
                          <a:srgbClr val="292934"/>
                        </a:buClr>
                        <a:buSzPct val="25%"/>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SzPct val="25%"/>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
                        </a:lnSpc>
                        <a:spcBef>
                          <a:spcPts val="0"/>
                        </a:spcBef>
                        <a:spcAft>
                          <a:spcPts val="0"/>
                        </a:spcAft>
                        <a:buSzPct val="25%"/>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rgbClr val="292934"/>
                        </a:buClr>
                        <a:buSzPct val="25%"/>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
                        </a:lnSpc>
                        <a:spcBef>
                          <a:spcPts val="0"/>
                        </a:spcBef>
                        <a:spcAft>
                          <a:spcPts val="0"/>
                        </a:spcAft>
                        <a:buClr>
                          <a:srgbClr val="292934"/>
                        </a:buClr>
                        <a:buSzPct val="25%"/>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
                        </a:lnSpc>
                        <a:spcBef>
                          <a:spcPts val="0"/>
                        </a:spcBef>
                        <a:spcAft>
                          <a:spcPts val="0"/>
                        </a:spcAft>
                        <a:buClr>
                          <a:schemeClr val="dk1"/>
                        </a:buClr>
                        <a:buSzPct val="1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
                        </a:lnSpc>
                        <a:spcBef>
                          <a:spcPts val="0"/>
                        </a:spcBef>
                        <a:spcAft>
                          <a:spcPts val="0"/>
                        </a:spcAft>
                        <a:buSzPct val="25%"/>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purl.oclc.org/ooxml/drawingml/main" xmlns:r="http://purl.oclc.org/ooxml/officeDocument/relationships" xmlns:p="http://purl.oclc.org/ooxml/presentationml/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purl.oclc.org/ooxml/drawingml/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
                        </a:lnSpc>
                        <a:spcBef>
                          <a:spcPts val="0"/>
                        </a:spcBef>
                        <a:spcAft>
                          <a:spcPts val="0"/>
                        </a:spcAft>
                        <a:buClr>
                          <a:schemeClr val="dk1"/>
                        </a:buClr>
                        <a:buSzPct val="25%"/>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
                        </a:lnSpc>
                        <a:spcBef>
                          <a:spcPts val="0"/>
                        </a:spcBef>
                        <a:spcAft>
                          <a:spcPts val="0"/>
                        </a:spcAft>
                        <a:buClr>
                          <a:srgbClr val="292934"/>
                        </a:buClr>
                        <a:buSzPct val="25%"/>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purl.oclc.org/ooxml/drawingml/main" xmlns:r="http://purl.oclc.org/ooxml/officeDocument/relationships" xmlns:p="http://purl.oclc.org/ooxml/presentationml/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purl.oclc.org/ooxml/drawingml/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
                        </a:lnSpc>
                        <a:spcBef>
                          <a:spcPts val="0"/>
                        </a:spcBef>
                        <a:spcAft>
                          <a:spcPts val="0"/>
                        </a:spcAft>
                        <a:buClr>
                          <a:schemeClr val="dk1"/>
                        </a:buClr>
                        <a:buSzPct val="25%"/>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
                        </a:lnSpc>
                        <a:spcBef>
                          <a:spcPts val="0"/>
                        </a:spcBef>
                        <a:spcAft>
                          <a:spcPts val="0"/>
                        </a:spcAft>
                        <a:buSzPct val="25%"/>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4.xml><?xml version="1.0" encoding="utf-8"?>
<p:sld xmlns:a="http://purl.oclc.org/ooxml/drawingml/main" xmlns:r="http://purl.oclc.org/ooxml/officeDocument/relationships" xmlns:p="http://purl.oclc.org/ooxml/presentationml/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purl.oclc.org/ooxml/drawingml/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
                        </a:lnSpc>
                        <a:spcBef>
                          <a:spcPts val="0"/>
                        </a:spcBef>
                        <a:spcAft>
                          <a:spcPts val="0"/>
                        </a:spcAft>
                        <a:buClr>
                          <a:schemeClr val="dk1"/>
                        </a:buClr>
                        <a:buSzPct val="25%"/>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
                        </a:lnSpc>
                        <a:spcBef>
                          <a:spcPts val="0"/>
                        </a:spcBef>
                        <a:spcAft>
                          <a:spcPts val="0"/>
                        </a:spcAft>
                        <a:buClr>
                          <a:schemeClr val="dk1"/>
                        </a:buClr>
                        <a:buSzPct val="25%"/>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purl.oclc.org/ooxml/drawingml/main" xmlns:r="http://purl.oclc.org/ooxml/officeDocument/relationships" xmlns:p="http://purl.oclc.org/ooxml/presentationml/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purl.oclc.org/ooxml/drawingml/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
                        </a:lnSpc>
                        <a:spcBef>
                          <a:spcPts val="0"/>
                        </a:spcBef>
                        <a:spcAft>
                          <a:spcPts val="0"/>
                        </a:spcAft>
                        <a:buClr>
                          <a:schemeClr val="dk1"/>
                        </a:buClr>
                        <a:buSzPct val="25%"/>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Clr>
                          <a:schemeClr val="dk1"/>
                        </a:buClr>
                        <a:buSzPct val="25%"/>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Clr>
                          <a:schemeClr val="dk1"/>
                        </a:buClr>
                        <a:buSzPct val="25%"/>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
                        </a:lnSpc>
                        <a:spcBef>
                          <a:spcPts val="0"/>
                        </a:spcBef>
                        <a:spcAft>
                          <a:spcPts val="0"/>
                        </a:spcAft>
                        <a:buClr>
                          <a:schemeClr val="dk1"/>
                        </a:buClr>
                        <a:buSzPct val="25%"/>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
                        </a:lnSpc>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purl.oclc.org/ooxml/drawingml/main" xmlns:r="http://purl.oclc.org/ooxml/officeDocument/relationships" xmlns:p="http://purl.oclc.org/ooxml/presentationml/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purl.oclc.org/ooxml/drawingml/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
                        </a:lnSpc>
                        <a:spcBef>
                          <a:spcPts val="0"/>
                        </a:spcBef>
                        <a:spcAft>
                          <a:spcPts val="0"/>
                        </a:spcAft>
                        <a:buClr>
                          <a:schemeClr val="dk1"/>
                        </a:buClr>
                        <a:buSzPct val="25%"/>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
                        </a:lnSpc>
                        <a:spcBef>
                          <a:spcPts val="0"/>
                        </a:spcBef>
                        <a:spcAft>
                          <a:spcPts val="0"/>
                        </a:spcAft>
                        <a:buClr>
                          <a:schemeClr val="dk1"/>
                        </a:buClr>
                        <a:buSzPct val="25%"/>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
                        </a:lnSpc>
                        <a:spcBef>
                          <a:spcPts val="0"/>
                        </a:spcBef>
                        <a:spcAft>
                          <a:spcPts val="0"/>
                        </a:spcAft>
                        <a:buClr>
                          <a:schemeClr val="dk1"/>
                        </a:buClr>
                        <a:buSzPct val="25%"/>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
                        </a:lnSpc>
                        <a:spcBef>
                          <a:spcPts val="0"/>
                        </a:spcBef>
                        <a:spcAft>
                          <a:spcPts val="0"/>
                        </a:spcAft>
                        <a:buClr>
                          <a:schemeClr val="dk1"/>
                        </a:buClr>
                        <a:buSzPct val="1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
                        </a:lnSpc>
                        <a:spcBef>
                          <a:spcPts val="0"/>
                        </a:spcBef>
                        <a:spcAft>
                          <a:spcPts val="0"/>
                        </a:spcAft>
                        <a:buClr>
                          <a:srgbClr val="0070C0"/>
                        </a:buClr>
                        <a:buSzPct val="25%"/>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
                        </a:lnSpc>
                        <a:spcBef>
                          <a:spcPts val="0"/>
                        </a:spcBef>
                        <a:spcAft>
                          <a:spcPts val="0"/>
                        </a:spcAft>
                        <a:buClr>
                          <a:schemeClr val="dk1"/>
                        </a:buClr>
                        <a:buSzPct val="25%"/>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purl.oclc.org/ooxml/drawingml/main" xmlns:r="http://purl.oclc.org/ooxml/officeDocument/relationships" xmlns:p="http://purl.oclc.org/ooxml/presentationml/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purl.oclc.org/ooxml/drawingml/main" xmlns:r="http://purl.oclc.org/ooxml/officeDocument/relationships" xmlns:p="http://purl.oclc.org/ooxml/presentationml/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
              </a:lnSpc>
              <a:spcBef>
                <a:spcPts val="0"/>
              </a:spcBef>
              <a:spcAft>
                <a:spcPts val="0"/>
              </a:spcAft>
              <a:buClr>
                <a:schemeClr val="accent1"/>
              </a:buClr>
              <a:buSzPct val="25%"/>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
              </a:lnSpc>
              <a:spcBef>
                <a:spcPts val="476"/>
              </a:spcBef>
              <a:spcAft>
                <a:spcPts val="0"/>
              </a:spcAft>
              <a:buClr>
                <a:schemeClr val="accent1"/>
              </a:buClr>
              <a:buSzPct val="25%"/>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
              </a:lnSpc>
              <a:spcBef>
                <a:spcPts val="476"/>
              </a:spcBef>
              <a:spcAft>
                <a:spcPts val="0"/>
              </a:spcAft>
              <a:buClr>
                <a:schemeClr val="accent1"/>
              </a:buClr>
              <a:buSzPct val="25%"/>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
              </a:lnSpc>
              <a:spcBef>
                <a:spcPts val="0"/>
              </a:spcBef>
              <a:spcAft>
                <a:spcPts val="0"/>
              </a:spcAft>
              <a:buClr>
                <a:schemeClr val="accent1"/>
              </a:buClr>
              <a:buSzPct val="25%"/>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
              </a:lnSpc>
              <a:spcBef>
                <a:spcPts val="476"/>
              </a:spcBef>
              <a:spcAft>
                <a:spcPts val="0"/>
              </a:spcAft>
              <a:buClr>
                <a:schemeClr val="accent1"/>
              </a:buClr>
              <a:buSzPct val="25%"/>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
              </a:lnSpc>
              <a:spcBef>
                <a:spcPts val="476"/>
              </a:spcBef>
              <a:spcAft>
                <a:spcPts val="0"/>
              </a:spcAft>
              <a:buClr>
                <a:schemeClr val="accent1"/>
              </a:buClr>
              <a:buSzPct val="25%"/>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
              </a:lnSpc>
              <a:spcBef>
                <a:spcPts val="476"/>
              </a:spcBef>
              <a:spcAft>
                <a:spcPts val="0"/>
              </a:spcAft>
              <a:buClr>
                <a:schemeClr val="accent1"/>
              </a:buClr>
              <a:buSzPct val="25%"/>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Wichtige Softwarenutzungsrechte im UrhG</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Das </a:t>
            </a:r>
            <a:r>
              <a:rPr lang="de-DE" sz="2400" b="0" i="1" u="none" strike="noStrike" cap="none">
                <a:solidFill>
                  <a:schemeClr val="dk1"/>
                </a:solidFill>
                <a:latin typeface="Roboto"/>
                <a:ea typeface="Roboto"/>
                <a:cs typeface="Roboto"/>
                <a:sym typeface="Roboto"/>
              </a:rPr>
              <a:t>Vervielfältigung</a:t>
            </a:r>
            <a:r>
              <a:rPr lang="de-DE" sz="2400" b="0" i="0" u="none" strike="noStrike" cap="none">
                <a:solidFill>
                  <a:schemeClr val="dk1"/>
                </a:solidFill>
                <a:latin typeface="Roboto"/>
                <a:ea typeface="Roboto"/>
                <a:cs typeface="Roboto"/>
                <a:sym typeface="Roboto"/>
              </a:rPr>
              <a:t>srecht – </a:t>
            </a:r>
            <a:r>
              <a:rPr lang="de-DE"/>
              <a:t>A</a:t>
            </a:r>
            <a:r>
              <a:rPr lang="de-DE" sz="2400" b="0" i="0" u="none" strike="noStrike" cap="none">
                <a:solidFill>
                  <a:schemeClr val="dk1"/>
                </a:solidFill>
                <a:latin typeface="Roboto"/>
                <a:ea typeface="Roboto"/>
                <a:cs typeface="Roboto"/>
                <a:sym typeface="Roboto"/>
              </a:rPr>
              <a:t>nfertigen von Kopien</a:t>
            </a: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Das </a:t>
            </a:r>
            <a:r>
              <a:rPr lang="de-DE" sz="2400" b="0" i="1" u="none" strike="noStrike" cap="none">
                <a:solidFill>
                  <a:schemeClr val="dk1"/>
                </a:solidFill>
                <a:latin typeface="Roboto"/>
                <a:ea typeface="Roboto"/>
                <a:cs typeface="Roboto"/>
                <a:sym typeface="Roboto"/>
              </a:rPr>
              <a:t>Bearbeitung</a:t>
            </a:r>
            <a:r>
              <a:rPr lang="de-DE" sz="2400" b="0" i="0" u="none" strike="noStrike" cap="none">
                <a:solidFill>
                  <a:schemeClr val="dk1"/>
                </a:solidFill>
                <a:latin typeface="Roboto"/>
                <a:ea typeface="Roboto"/>
                <a:cs typeface="Roboto"/>
                <a:sym typeface="Roboto"/>
              </a:rPr>
              <a:t>srecht – Schaffung von  “</a:t>
            </a:r>
            <a:r>
              <a:rPr lang="de-DE" sz="2400" b="0" i="1" u="none" strike="noStrike" cap="none">
                <a:solidFill>
                  <a:schemeClr val="dk1"/>
                </a:solidFill>
                <a:latin typeface="Roboto"/>
                <a:ea typeface="Roboto"/>
                <a:cs typeface="Roboto"/>
                <a:sym typeface="Roboto"/>
              </a:rPr>
              <a:t>derivative works</a:t>
            </a:r>
            <a:r>
              <a:rPr lang="de-DE" sz="2400" b="0" i="0" u="none" strike="noStrike" cap="none">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Der Begriff ‘derivative work’ stammt aus dem US-Urheberrecht</a:t>
            </a: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Der Begriff ist ein Kunstbegriff</a:t>
            </a:r>
            <a:r>
              <a:rPr lang="de-DE"/>
              <a:t>, dessen Bedeutung auf einer Satzung und nicht auf einer Wörterbuchdefinition beruht.</a:t>
            </a:r>
            <a:endParaRPr lang="de-DE" sz="2000" b="0" i="0" u="none" strike="noStrike" cap="none">
              <a:solidFill>
                <a:schemeClr val="dk1"/>
              </a:solidFill>
              <a:latin typeface="Roboto"/>
              <a:ea typeface="Roboto"/>
              <a:cs typeface="Roboto"/>
              <a:sym typeface="Roboto"/>
            </a:endParaRPr>
          </a:p>
          <a:p>
            <a:pPr lvl="1" indent="-190500"/>
            <a:r>
              <a:rPr lang="de-DE"/>
              <a:t>Im Allgemeinen bezieht er sich auf ein - auf einem Originalwerk basierendes - neues Werk mit ausreichender hinzugefügter Schöpfungshöhe, welche das Resultat zu einem eigenständigen ‚Werk geistiger Schöpfung‘ macht (in Kontrast zu einer ‚simplen Kopie‘).</a:t>
            </a:r>
            <a:endParaRPr lang="de-DE" sz="20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
              <a:buFont typeface="Arial"/>
              <a:buChar char="•"/>
            </a:pPr>
            <a:r>
              <a:rPr lang="de-DE" sz="2400" b="0" i="0" u="none" strike="noStrike" cap="none">
                <a:solidFill>
                  <a:schemeClr val="dk1"/>
                </a:solidFill>
                <a:latin typeface="Roboto"/>
                <a:ea typeface="Roboto"/>
                <a:cs typeface="Roboto"/>
                <a:sym typeface="Roboto"/>
              </a:rPr>
              <a:t>Das </a:t>
            </a:r>
            <a:r>
              <a:rPr lang="de-DE" sz="2400" b="0" i="1" u="none" strike="noStrike" cap="none">
                <a:solidFill>
                  <a:schemeClr val="dk1"/>
                </a:solidFill>
                <a:latin typeface="Roboto"/>
                <a:ea typeface="Roboto"/>
                <a:cs typeface="Roboto"/>
                <a:sym typeface="Roboto"/>
              </a:rPr>
              <a:t>Verbreitung</a:t>
            </a:r>
            <a:r>
              <a:rPr lang="de-DE" sz="2400" b="0" i="0" u="none" strike="noStrike" cap="none">
                <a:solidFill>
                  <a:schemeClr val="dk1"/>
                </a:solidFill>
                <a:latin typeface="Roboto"/>
                <a:ea typeface="Roboto"/>
                <a:cs typeface="Roboto"/>
                <a:sym typeface="Roboto"/>
              </a:rPr>
              <a:t>srecht</a:t>
            </a:r>
            <a:endParaRPr lang="de-DE" sz="2400" b="0" i="1" u="none" strike="noStrike" cap="none">
              <a:solidFill>
                <a:schemeClr val="dk1"/>
              </a:solidFill>
              <a:latin typeface="Roboto"/>
              <a:ea typeface="Roboto"/>
              <a:cs typeface="Roboto"/>
              <a:sym typeface="Roboto"/>
            </a:endParaRPr>
          </a:p>
          <a:p>
            <a:pPr lvl="1" indent="-190500">
              <a:lnSpc>
                <a:spcPct val="110%"/>
              </a:lnSpc>
            </a:pPr>
            <a:r>
              <a:rPr lang="de-DE"/>
              <a:t>Als Verbreitung wird im Allgemeinen die Bereitstellung einer Kopie einer Software in  Binär- oder Quellcodeform an eine andere Einheit (eine Einzelperson oder Organisation außerhalb des eigenen Unternehmens/ der eigenen Organisation) verstanden.</a:t>
            </a:r>
            <a:endParaRPr lang="de-DE" sz="2000" b="0" i="0" u="none" strike="noStrike" cap="none">
              <a:solidFill>
                <a:schemeClr val="dk1"/>
              </a:solidFill>
              <a:latin typeface="Roboto"/>
              <a:ea typeface="Roboto"/>
              <a:cs typeface="Roboto"/>
              <a:sym typeface="Roboto"/>
            </a:endParaRPr>
          </a:p>
          <a:p>
            <a:pPr marL="0" lvl="0" indent="0">
              <a:buSzPct val="25%"/>
              <a:buNone/>
            </a:pPr>
            <a:r>
              <a:rPr lang="de-DE" sz="2400" b="0" i="1" u="none" strike="noStrike" cap="none">
                <a:solidFill>
                  <a:schemeClr val="dk1"/>
                </a:solidFill>
                <a:latin typeface="Roboto Condensed"/>
                <a:ea typeface="Roboto Condensed"/>
                <a:cs typeface="Roboto Condensed"/>
                <a:sym typeface="Roboto Condensed"/>
              </a:rPr>
              <a:t>Hinweis: </a:t>
            </a:r>
            <a:r>
              <a:rPr lang="de-DE" i="1">
                <a:latin typeface="Roboto Condensed"/>
                <a:ea typeface="Roboto Condensed"/>
                <a:cs typeface="Roboto Condensed"/>
                <a:sym typeface="Roboto Condensed"/>
              </a:rPr>
              <a:t>Die Auslegung der Begriffe „derivative work" bzw. "Verbreitung" ist Gegenstand fortwährender Diskussion in FOSS-Community und –Rechtskreisen.</a:t>
            </a:r>
            <a:endParaRPr lang="de-DE" sz="2400" b="0" i="1"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
              <a:buFont typeface="Roboto"/>
              <a:buNone/>
            </a:pPr>
            <a:r>
              <a:rPr lang="en-US" sz="3200" b="0" i="0" u="none" strike="noStrike" cap="none" dirty="0">
                <a:solidFill>
                  <a:schemeClr val="lt2"/>
                </a:solidFill>
                <a:latin typeface="Roboto"/>
                <a:ea typeface="Roboto"/>
                <a:cs typeface="Roboto"/>
                <a:sym typeface="Roboto"/>
              </a:rPr>
              <a:t>ABSCHNITT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
            </a:pPr>
            <a:r>
              <a:rPr lang="en-US" dirty="0" err="1"/>
              <a:t>Entwicklungsrichtlinien</a:t>
            </a:r>
            <a:endParaRPr lang="en-US" dirty="0"/>
          </a:p>
        </p:txBody>
      </p:sp>
      <p:sp>
        <p:nvSpPr>
          <p:cNvPr id="4" name="Rechteck 3">
            <a:extLst>
              <a:ext uri="{FF2B5EF4-FFF2-40B4-BE49-F238E27FC236}">
                <a16:creationId xmlns:a16="http://schemas.microsoft.com/office/drawing/2014/main" id="{4690D5EE-F335-4826-95E7-3D66E76EB6F2}"/>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
              </a:lnSpc>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
              </a:lnSpc>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
              </a:lnSpc>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
              </a:lnSpc>
              <a:spcBef>
                <a:spcPts val="480"/>
              </a:spcBef>
              <a:buClr>
                <a:schemeClr val="accent1"/>
              </a:buClr>
              <a:buSzPct val="8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
              <a:buFont typeface="Roboto"/>
              <a:buNone/>
            </a:pPr>
            <a:r>
              <a:rPr lang="de-DE" sz="4000" b="0" i="0" u="none" strike="noStrike" cap="none">
                <a:solidFill>
                  <a:schemeClr val="dk2"/>
                </a:solidFill>
                <a:latin typeface="Roboto"/>
                <a:ea typeface="Roboto"/>
                <a:cs typeface="Roboto"/>
                <a:sym typeface="Roboto"/>
              </a:rPr>
              <a:t>Konzepte: Patentschutz für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de-DE" sz="2400" b="0" i="0" u="none" strike="noStrike" cap="none">
                <a:solidFill>
                  <a:schemeClr val="dk1"/>
                </a:solidFill>
                <a:latin typeface="Roboto"/>
                <a:ea typeface="Roboto"/>
                <a:cs typeface="Roboto"/>
                <a:sym typeface="Roboto"/>
              </a:rPr>
              <a:t>Patente schützen Funktionalität –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wie </a:t>
            </a:r>
            <a:r>
              <a:rPr lang="de-DE"/>
              <a:t>ein Betriebsverfahren oder bspw. auch konkret ein Computerprogramm.</a:t>
            </a:r>
            <a:endParaRPr lang="de-DE" sz="2400" b="0" i="0" u="none" strike="noStrike" cap="none">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
              <a:buFont typeface="Arial"/>
              <a:buChar char="•"/>
            </a:pPr>
            <a:r>
              <a:rPr lang="de-DE" sz="2000" b="0" i="0" u="none" strike="noStrike" cap="none">
                <a:solidFill>
                  <a:schemeClr val="dk1"/>
                </a:solidFill>
                <a:latin typeface="Roboto"/>
                <a:ea typeface="Roboto"/>
                <a:cs typeface="Roboto"/>
                <a:sym typeface="Roboto"/>
              </a:rPr>
              <a:t>Kein Schutz besteht für abstrakte Ideen oder Naturgesetze</a:t>
            </a:r>
          </a:p>
          <a:p>
            <a:pPr lvl="0" indent="-182880"/>
            <a:r>
              <a:rPr lang="de-DE"/>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de-DE" sz="2400" b="0" i="0" u="none" strike="noStrike" cap="none">
                <a:solidFill>
                  <a:schemeClr val="dk1"/>
                </a:solidFill>
                <a:latin typeface="Roboto"/>
                <a:ea typeface="Roboto"/>
                <a:cs typeface="Roboto"/>
                <a:sym typeface="Roboto"/>
              </a:rPr>
              <a:t> </a:t>
            </a:r>
          </a:p>
          <a:p>
            <a:pPr lvl="0" indent="-182880"/>
            <a:r>
              <a:rPr lang="de-DE"/>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a:solidFill>
                  <a:schemeClr val="dk1"/>
                </a:solidFill>
                <a:latin typeface="Roboto"/>
                <a:ea typeface="Roboto"/>
                <a:cs typeface="Roboto"/>
                <a:sym typeface="Roboto"/>
              </a:rPr>
              <a:t>Ein patentrechtlicher Verstoß </a:t>
            </a:r>
            <a:r>
              <a:rPr lang="de-DE"/>
              <a:t>kann auftreten, auch wenn andere Parteien unabhängig die gleiche Erfindung schaffen.</a:t>
            </a: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purl.oclc.org/ooxml/drawingml/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2.xml><?xml version="1.0" encoding="utf-8"?>
<a:theme xmlns:a="http://purl.oclc.org/ooxml/drawingml/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3.xml><?xml version="1.0" encoding="utf-8"?>
<a:theme xmlns:a="http://purl.oclc.org/ooxml/drawingml/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8734</Words>
  <Application>Microsoft Office PowerPoint</Application>
  <PresentationFormat>Breitbild</PresentationFormat>
  <Paragraphs>1322</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Roboto</vt:lpstr>
      <vt:lpstr>Times</vt:lpstr>
      <vt:lpstr>Times New Roman</vt:lpstr>
      <vt:lpstr>Arial</vt:lpstr>
      <vt:lpstr>Roboto Condensed</vt:lpstr>
      <vt:lpstr>Roboto Medium</vt:lpstr>
      <vt:lpstr>Roboto Mono</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Implementing Compliance Practices</vt:lpstr>
      <vt:lpstr>Vorteile von FOSS-Compliance</vt:lpstr>
      <vt:lpstr>Check Your Understanding</vt:lpstr>
      <vt:lpstr>ABSCHNITT 4</vt:lpstr>
      <vt:lpstr>Wie soll die FOSS-Komponente  genutzt werden?</vt:lpstr>
      <vt:lpstr>Einbettung</vt:lpstr>
      <vt:lpstr>Verknüpfung / Linking</vt:lpstr>
      <vt:lpstr>Modifikation</vt:lpstr>
      <vt:lpstr>Übersetzung</vt:lpstr>
      <vt:lpstr>Entwicklerwerkzeuge</vt:lpstr>
      <vt:lpstr>How is the FOSS component distributed?</vt:lpstr>
      <vt:lpstr>Check Your Understanding</vt:lpstr>
      <vt:lpstr>ABSCHNITT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65</cp:revision>
  <dcterms:modified xsi:type="dcterms:W3CDTF">2017-12-01T00:49:39Z</dcterms:modified>
</cp:coreProperties>
</file>