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handoutMasterIdLst>
    <p:handoutMasterId r:id="rId8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Medium" panose="020B0604020202020204" charset="0"/>
      <p:regular r:id="rId88"/>
      <p:bold r:id="rId89"/>
      <p:italic r:id="rId90"/>
      <p:boldItalic r:id="rId91"/>
    </p:embeddedFont>
    <p:embeddedFont>
      <p:font typeface="Roboto" panose="020B0604020202020204" charset="0"/>
      <p:regular r:id="rId92"/>
      <p:bold r:id="rId93"/>
      <p:italic r:id="rId94"/>
      <p:boldItalic r:id="rId95"/>
    </p:embeddedFont>
    <p:embeddedFont>
      <p:font typeface="Roboto Mono"/>
      <p:regular r:id="rId96"/>
      <p:bold r:id="rId97"/>
      <p:italic r:id="rId98"/>
      <p:boldItalic r:id="rId99"/>
    </p:embeddedFont>
    <p:embeddedFont>
      <p:font typeface="Roboto Condensed" panose="020B0604020202020204" charset="0"/>
      <p:regular r:id="rId100"/>
      <p:bold r:id="rId101"/>
      <p:italic r:id="rId102"/>
      <p:boldItalic r:id="rId103"/>
    </p:embeddedFont>
    <p:embeddedFont>
      <p:font typeface="Times" panose="02020603050405020304" pitchFamily="18"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initials="S" lastIdx="1" clrIdx="0">
    <p:extLst>
      <p:ext uri="{19B8F6BF-5375-455C-9EA6-DF929625EA0E}">
        <p15:presenceInfo xmlns:p15="http://schemas.microsoft.com/office/powerpoint/2012/main" userId="Stef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5" autoAdjust="0"/>
  </p:normalViewPr>
  <p:slideViewPr>
    <p:cSldViewPr snapToGrid="0">
      <p:cViewPr varScale="1">
        <p:scale>
          <a:sx n="81" d="100"/>
          <a:sy n="81" d="100"/>
        </p:scale>
        <p:origin x="10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font" Target="fonts/font20.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microsoft.com/office/2015/10/relationships/revisionInfo" Target="revisionInfo.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commentAuthors" Target="commentAuthor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1.fntdata"/><Relationship Id="rId11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21.11.2017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Begriff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US-</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Vertrag</a:t>
            </a:r>
            <a:r>
              <a:rPr lang="en-US" sz="1200" b="0" i="0" u="none" strike="noStrike" cap="none" dirty="0">
                <a:solidFill>
                  <a:schemeClr val="dk1"/>
                </a:solidFill>
                <a:latin typeface="Roboto"/>
                <a:ea typeface="Roboto"/>
                <a:cs typeface="Roboto"/>
                <a:sym typeface="Roboto"/>
              </a:rPr>
              <a:t>. </a:t>
            </a:r>
            <a:r>
              <a:rPr lang="de-DE" dirty="0"/>
              <a:t>Diese Folien erklären die Grenzen dessen, was in einer Lizenz geregelt werden kann.</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wichtigsten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Teile</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Urheberrechts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dar</a:t>
            </a:r>
            <a:r>
              <a:rPr lang="en-US" sz="1200" b="0" i="0" u="none" strike="noStrike" cap="none" dirty="0">
                <a:solidFill>
                  <a:schemeClr val="dk1"/>
                </a:solidFill>
                <a:latin typeface="Roboto"/>
                <a:ea typeface="Roboto"/>
                <a:cs typeface="Roboto"/>
                <a:sym typeface="Roboto"/>
              </a:rPr>
              <a:t>.</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Themenkontext</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relevante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Patentkonzepte</a:t>
            </a:r>
            <a:r>
              <a:rPr lang="en-US" sz="1200" b="0" i="0" u="none" strike="noStrike" cap="none" dirty="0">
                <a:solidFill>
                  <a:schemeClr val="dk1"/>
                </a:solidFill>
                <a:latin typeface="Roboto"/>
                <a:ea typeface="Roboto"/>
                <a:cs typeface="Roboto"/>
                <a:sym typeface="Roboto"/>
              </a:rPr>
              <a:t>.</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räumt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Urheber</a:t>
            </a:r>
            <a:r>
              <a:rPr lang="en-US" dirty="0"/>
              <a:t>/</a:t>
            </a:r>
            <a:r>
              <a:rPr lang="en-US" sz="2400" b="0" i="0" u="none" strike="noStrike" cap="none" dirty="0" err="1">
                <a:solidFill>
                  <a:schemeClr val="dk1"/>
                </a:solidFill>
                <a:latin typeface="Roboto"/>
                <a:ea typeface="Roboto"/>
                <a:cs typeface="Roboto"/>
                <a:sym typeface="Roboto"/>
              </a:rPr>
              <a:t>Rechteinhaber</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einem</a:t>
            </a:r>
            <a:r>
              <a:rPr lang="en-US" sz="2400" b="0" i="0" u="none" strike="noStrike" cap="none" dirty="0">
                <a:solidFill>
                  <a:schemeClr val="dk1"/>
                </a:solidFill>
                <a:latin typeface="Roboto"/>
                <a:ea typeface="Roboto"/>
                <a:cs typeface="Roboto"/>
                <a:sym typeface="Roboto"/>
              </a:rPr>
              <a:t> </a:t>
            </a:r>
            <a:r>
              <a:rPr lang="en-US" dirty="0" err="1"/>
              <a:t>D</a:t>
            </a:r>
            <a:r>
              <a:rPr lang="en-US" sz="2400" b="0" i="0" u="none" strike="noStrike" cap="none" dirty="0" err="1">
                <a:solidFill>
                  <a:schemeClr val="dk1"/>
                </a:solidFill>
                <a:latin typeface="Roboto"/>
                <a:ea typeface="Roboto"/>
                <a:cs typeface="Roboto"/>
                <a:sym typeface="Roboto"/>
              </a:rPr>
              <a:t>ritten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einschränken</a:t>
            </a:r>
            <a:r>
              <a:rPr lang="en-US" dirty="0">
                <a:solidFill>
                  <a:srgbClr val="000000"/>
                </a:solidFill>
              </a:rPr>
              <a:t> </a:t>
            </a:r>
            <a:r>
              <a:rPr lang="en-US" dirty="0" err="1">
                <a:solidFill>
                  <a:srgbClr val="000000"/>
                </a:solidFill>
              </a:rPr>
              <a:t>bzw</a:t>
            </a:r>
            <a:r>
              <a:rPr lang="en-US" dirty="0">
                <a:solidFill>
                  <a:srgbClr val="000000"/>
                </a:solidFill>
              </a:rPr>
              <a:t>. </a:t>
            </a:r>
            <a:r>
              <a:rPr lang="en-US" dirty="0" err="1">
                <a:solidFill>
                  <a:srgbClr val="000000"/>
                </a:solidFill>
              </a:rPr>
              <a:t>definieren</a:t>
            </a:r>
            <a:r>
              <a:rPr lang="en-US" dirty="0">
                <a:solidFill>
                  <a:srgbClr val="000000"/>
                </a:solidFill>
              </a:rPr>
              <a:t>:</a:t>
            </a:r>
            <a:endParaRPr lang="en-US" sz="24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dirty="0" err="1">
                <a:solidFill>
                  <a:srgbClr val="000000"/>
                </a:solidFill>
              </a:rPr>
              <a:t>Gestattete</a:t>
            </a:r>
            <a:r>
              <a:rPr lang="en-US" dirty="0">
                <a:solidFill>
                  <a:srgbClr val="000000"/>
                </a:solidFill>
              </a:rPr>
              <a:t> </a:t>
            </a:r>
            <a:r>
              <a:rPr lang="en-US" dirty="0" err="1">
                <a:solidFill>
                  <a:srgbClr val="000000"/>
                </a:solidFill>
              </a:rPr>
              <a:t>Nutzungsarten</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kommerzielle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nicht-kommerzielle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Verbreitung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zukünftige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vergangene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Bearbeitung</a:t>
            </a:r>
            <a:r>
              <a:rPr lang="en-US" sz="2000" b="0" i="0" u="none" strike="noStrike" cap="none" dirty="0">
                <a:solidFill>
                  <a:srgbClr val="000000"/>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Exklusive</a:t>
            </a:r>
            <a:r>
              <a:rPr lang="en-US" sz="2000" b="0" i="0" u="none" strike="noStrike" cap="none" dirty="0">
                <a:solidFill>
                  <a:srgbClr val="000000"/>
                </a:solidFill>
                <a:latin typeface="Roboto"/>
                <a:ea typeface="Roboto"/>
                <a:cs typeface="Roboto"/>
                <a:sym typeface="Roboto"/>
              </a:rPr>
              <a:t> vs. </a:t>
            </a:r>
            <a:r>
              <a:rPr lang="en-US" dirty="0" err="1">
                <a:solidFill>
                  <a:srgbClr val="000000"/>
                </a:solidFill>
              </a:rPr>
              <a:t>nicht</a:t>
            </a:r>
            <a:r>
              <a:rPr lang="en-US" dirty="0">
                <a:solidFill>
                  <a:srgbClr val="000000"/>
                </a:solidFill>
              </a:rPr>
              <a:t>-exclusive </a:t>
            </a:r>
            <a:r>
              <a:rPr lang="en-US" dirty="0" err="1">
                <a:solidFill>
                  <a:srgbClr val="000000"/>
                </a:solidFill>
              </a:rPr>
              <a:t>Rechteeinräumung</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Geographischer</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Geltungsbereich</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Unbeschränkte</a:t>
            </a:r>
            <a:r>
              <a:rPr lang="en-US" sz="2000" b="0" i="0" u="none" strike="noStrike" cap="none" dirty="0">
                <a:solidFill>
                  <a:srgbClr val="000000"/>
                </a:solidFill>
                <a:latin typeface="Roboto"/>
                <a:ea typeface="Roboto"/>
                <a:cs typeface="Roboto"/>
                <a:sym typeface="Roboto"/>
              </a:rPr>
              <a:t> vs. </a:t>
            </a:r>
            <a:r>
              <a:rPr lang="en-US" sz="2000" b="0" i="0" u="none" strike="noStrike" cap="none" dirty="0" err="1">
                <a:solidFill>
                  <a:srgbClr val="000000"/>
                </a:solidFill>
                <a:latin typeface="Roboto"/>
                <a:ea typeface="Roboto"/>
                <a:cs typeface="Roboto"/>
                <a:sym typeface="Roboto"/>
              </a:rPr>
              <a:t>beschränkte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Nutzungsdauer</a:t>
            </a:r>
            <a:endParaRPr lang="en-US" sz="2000" b="0" i="0" u="none" strike="noStrike" cap="none" dirty="0">
              <a:solidFill>
                <a:srgbClr val="000000"/>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zeitgleich</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Einräumung</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Nutzungsrechten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d.h</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bestimmten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a:t>
            </a:r>
            <a:r>
              <a:rPr lang="en-US" dirty="0" err="1"/>
              <a:t>nachkommt</a:t>
            </a:r>
            <a:r>
              <a:rPr lang="en-US" dirty="0"/>
              <a:t>.</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Z.B. </a:t>
            </a:r>
            <a:r>
              <a:rPr lang="en-US" sz="2000" b="0" i="0" u="none" strike="noStrike" cap="none" dirty="0" err="1">
                <a:solidFill>
                  <a:schemeClr val="dk1"/>
                </a:solidFill>
                <a:latin typeface="Roboto"/>
                <a:ea typeface="Roboto"/>
                <a:cs typeface="Roboto"/>
                <a:sym typeface="Roboto"/>
              </a:rPr>
              <a:t>öffentliche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Zuschreibung</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genutzten</a:t>
            </a:r>
            <a:r>
              <a:rPr lang="en-US" sz="2000" b="0" i="0" u="none" strike="noStrike" cap="none" dirty="0">
                <a:solidFill>
                  <a:schemeClr val="dk1"/>
                </a:solidFill>
                <a:latin typeface="Roboto"/>
                <a:ea typeface="Roboto"/>
                <a:cs typeface="Roboto"/>
                <a:sym typeface="Roboto"/>
              </a:rPr>
              <a:t> Software</a:t>
            </a:r>
            <a:r>
              <a:rPr lang="en-US" dirty="0"/>
              <a:t>, </a:t>
            </a:r>
            <a:r>
              <a:rPr lang="en-US" dirty="0" err="1"/>
              <a:t>Lizenzgewährung</a:t>
            </a:r>
            <a:r>
              <a:rPr lang="en-US" dirty="0"/>
              <a:t> </a:t>
            </a:r>
            <a:r>
              <a:rPr lang="en-US" dirty="0" err="1"/>
              <a:t>im</a:t>
            </a:r>
            <a:r>
              <a:rPr lang="en-US" dirty="0"/>
              <a:t> </a:t>
            </a:r>
            <a:r>
              <a:rPr lang="en-US" dirty="0" err="1"/>
              <a:t>Gegenzug</a:t>
            </a:r>
            <a:endParaRPr lang="en-US" sz="2000" b="0" i="0" u="none" strike="noStrike" cap="none" dirty="0">
              <a:solidFill>
                <a:schemeClr val="dk1"/>
              </a:solidFill>
              <a:latin typeface="Roboto"/>
              <a:ea typeface="Roboto"/>
              <a:cs typeface="Roboto"/>
              <a:sym typeface="Roboto"/>
            </a:endParaRPr>
          </a:p>
          <a:p>
            <a:pPr lvl="0" indent="-182880"/>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auch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Vertragsbedingungen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hinsichtlich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Garantien</a:t>
            </a:r>
            <a:r>
              <a:rPr lang="en-US" sz="2400" b="0" i="0" u="none" strike="noStrike" cap="none" dirty="0">
                <a:solidFill>
                  <a:srgbClr val="000000"/>
                </a:solidFill>
                <a:latin typeface="Roboto"/>
                <a:ea typeface="Roboto"/>
                <a:cs typeface="Roboto"/>
                <a:sym typeface="Roboto"/>
              </a:rPr>
              <a:t>, </a:t>
            </a:r>
            <a:r>
              <a:rPr lang="de-DE" dirty="0"/>
              <a:t>Entschädigungen, Support, Upgrades, Wartung beinhalten.</a:t>
            </a:r>
            <a:endParaRPr lang="en-US" sz="2400" b="0" i="0" u="none" strike="noStrike" cap="none" dirty="0">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Check Your Understanding</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type of material does copyright law protect?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copyright rights are most important for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Can software be subject to a patent?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rights does a patent give to the patent owner?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If you independently develop your own software, is it possible that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you might need a copyright license from a third party for that software?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patent license?</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Introduction to FOSS Licenses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Licenses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by definition make source code available under terms that allow for modification and redistribution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Licenses</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license: a term used often to describe minimally restrictive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Reciprocity &amp; Copyleft Licenses</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This is referred to as a “copyleft” or “reciprocal” effect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of license reciprocity from the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or is derived from the Program or any part thereof, to be licensed […] under the terms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Licenses that include reciprocity or Copyleft clauses include all versions of the GPL, LGPL, AGPL, MPL and CDDL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Proprietary License or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Key Software Concepts</a:t>
            </a:r>
            <a:br>
              <a:rPr lang="en-US" sz="4800" b="0" i="0" u="none" strike="noStrike" cap="none">
                <a:solidFill>
                  <a:schemeClr val="lt2"/>
                </a:solidFill>
                <a:latin typeface="Roboto Medium"/>
                <a:ea typeface="Roboto Medium"/>
                <a:cs typeface="Roboto Medium"/>
                <a:sym typeface="Roboto Medium"/>
              </a:rPr>
            </a:br>
            <a:r>
              <a:rPr lang="en-US" sz="4800" b="0" i="0" u="none" strike="noStrike" cap="none">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err="1">
                <a:solidFill>
                  <a:schemeClr val="lt2"/>
                </a:solidFill>
                <a:latin typeface="Roboto"/>
                <a:ea typeface="Roboto"/>
                <a:cs typeface="Roboto"/>
                <a:sym typeface="Roboto"/>
              </a:rPr>
              <a:t>Abschnitt</a:t>
            </a:r>
            <a:r>
              <a:rPr lang="en-US" sz="3200" b="0" i="0" u="none" strike="noStrike" cap="none" dirty="0">
                <a:solidFill>
                  <a:schemeClr val="lt2"/>
                </a:solidFill>
                <a:latin typeface="Roboto"/>
                <a:ea typeface="Roboto"/>
                <a:cs typeface="Roboto"/>
                <a:sym typeface="Roboto"/>
              </a:rPr>
              <a: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Wichtige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Softwarenutzungsrechte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im</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UrhG</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Vervielfältigung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dirty="0" err="1"/>
              <a:t>A</a:t>
            </a:r>
            <a:r>
              <a:rPr lang="en-US" sz="2400" b="0" i="0" u="none" strike="noStrike" cap="none" dirty="0" err="1">
                <a:solidFill>
                  <a:schemeClr val="dk1"/>
                </a:solidFill>
                <a:latin typeface="Roboto"/>
                <a:ea typeface="Roboto"/>
                <a:cs typeface="Roboto"/>
                <a:sym typeface="Roboto"/>
              </a:rPr>
              <a:t>nfertigen</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Kopien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Bearbeitung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Schaffung</a:t>
            </a:r>
            <a:r>
              <a:rPr lang="en-US" sz="2400" b="0" i="0" u="none" strike="noStrike" cap="none" dirty="0">
                <a:solidFill>
                  <a:schemeClr val="dk1"/>
                </a:solidFill>
                <a:latin typeface="Roboto"/>
                <a:ea typeface="Roboto"/>
                <a:cs typeface="Roboto"/>
                <a:sym typeface="Roboto"/>
              </a:rPr>
              <a:t> von  “</a:t>
            </a:r>
            <a:r>
              <a:rPr lang="en-US" sz="2400" b="0" i="1" u="none" strike="noStrike" cap="none" dirty="0">
                <a:solidFill>
                  <a:schemeClr val="dk1"/>
                </a:solidFill>
                <a:latin typeface="Roboto"/>
                <a:ea typeface="Roboto"/>
                <a:cs typeface="Roboto"/>
                <a:sym typeface="Roboto"/>
              </a:rPr>
              <a:t>derivative works</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‘derivative work’ </a:t>
            </a:r>
            <a:r>
              <a:rPr lang="en-US" sz="2000" b="0" i="0" u="none" strike="noStrike" cap="none" dirty="0" err="1">
                <a:solidFill>
                  <a:schemeClr val="dk1"/>
                </a:solidFill>
                <a:latin typeface="Roboto"/>
                <a:ea typeface="Roboto"/>
                <a:cs typeface="Roboto"/>
                <a:sym typeface="Roboto"/>
              </a:rPr>
              <a:t>stammt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aus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dem</a:t>
            </a:r>
            <a:r>
              <a:rPr lang="en-US" sz="2000" b="0" i="0" u="none" strike="noStrike" cap="none" dirty="0">
                <a:solidFill>
                  <a:schemeClr val="dk1"/>
                </a:solidFill>
                <a:latin typeface="Roboto"/>
                <a:ea typeface="Roboto"/>
                <a:cs typeface="Roboto"/>
                <a:sym typeface="Roboto"/>
              </a:rPr>
              <a:t> US-</a:t>
            </a:r>
            <a:r>
              <a:rPr lang="en-US" sz="2000" b="0" i="0" u="none" strike="noStrike" cap="none" dirty="0" err="1">
                <a:solidFill>
                  <a:schemeClr val="dk1"/>
                </a:solidFill>
                <a:latin typeface="Roboto"/>
                <a:ea typeface="Roboto"/>
                <a:cs typeface="Roboto"/>
                <a:sym typeface="Roboto"/>
              </a:rPr>
              <a:t>Urheberrecht</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Kunstbegriff</a:t>
            </a:r>
            <a:r>
              <a:rPr lang="en-US" dirty="0"/>
              <a:t>, </a:t>
            </a:r>
            <a:r>
              <a:rPr lang="en-US" dirty="0" err="1"/>
              <a:t>dessen</a:t>
            </a:r>
            <a:r>
              <a:rPr lang="en-US" dirty="0"/>
              <a:t> </a:t>
            </a:r>
            <a:r>
              <a:rPr lang="en-US" dirty="0" err="1"/>
              <a:t>Bedeutung</a:t>
            </a:r>
            <a:r>
              <a:rPr lang="en-US" dirty="0"/>
              <a:t> auf </a:t>
            </a:r>
            <a:r>
              <a:rPr lang="en-US" dirty="0" err="1"/>
              <a:t>einer</a:t>
            </a:r>
            <a:r>
              <a:rPr lang="en-US" dirty="0"/>
              <a:t> </a:t>
            </a:r>
            <a:r>
              <a:rPr lang="en-US" dirty="0" err="1"/>
              <a:t>Satzung</a:t>
            </a:r>
            <a:r>
              <a:rPr lang="en-US" dirty="0"/>
              <a:t> und </a:t>
            </a:r>
            <a:r>
              <a:rPr lang="en-US" dirty="0" err="1"/>
              <a:t>nicht</a:t>
            </a:r>
            <a:r>
              <a:rPr lang="en-US" dirty="0"/>
              <a:t> auf </a:t>
            </a:r>
            <a:r>
              <a:rPr lang="en-US" dirty="0" err="1"/>
              <a:t>einer</a:t>
            </a:r>
            <a:r>
              <a:rPr lang="en-US" dirty="0"/>
              <a:t> </a:t>
            </a:r>
            <a:r>
              <a:rPr lang="en-US" dirty="0" err="1"/>
              <a:t>Wörterbuchdefinition</a:t>
            </a:r>
            <a:r>
              <a:rPr lang="en-US" dirty="0"/>
              <a:t> </a:t>
            </a:r>
            <a:r>
              <a:rPr lang="en-US" dirty="0" err="1"/>
              <a:t>beruht</a:t>
            </a:r>
            <a:r>
              <a:rPr lang="en-US" dirty="0"/>
              <a:t>.</a:t>
            </a:r>
            <a:endParaRPr lang="en-US" sz="2000" b="0" i="0" u="none" strike="noStrike" cap="none" dirty="0">
              <a:solidFill>
                <a:schemeClr val="dk1"/>
              </a:solidFill>
              <a:latin typeface="Roboto"/>
              <a:ea typeface="Roboto"/>
              <a:cs typeface="Roboto"/>
              <a:sym typeface="Roboto"/>
            </a:endParaRPr>
          </a:p>
          <a:p>
            <a:pPr lvl="1" indent="-190500"/>
            <a:r>
              <a:rPr lang="de-DE" dirty="0"/>
              <a:t>Im Allgemeinen bezieht er sich auf ein - auf einem Originalwerk basierendes - neues Werk mit ausreichender hinzugefügter Schöpfungshöhe, welche das Resultat zu einem eigenständigen ‚Werk geistiger Schöpfung‘ macht (in Kontrast zu einer ‚simplen Kopie‘).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Verbreitung</a:t>
            </a:r>
            <a:r>
              <a:rPr lang="en-US" sz="2400" b="0" i="0" u="none" strike="noStrike" cap="none" dirty="0" err="1">
                <a:solidFill>
                  <a:schemeClr val="dk1"/>
                </a:solidFill>
                <a:latin typeface="Roboto"/>
                <a:ea typeface="Roboto"/>
                <a:cs typeface="Roboto"/>
                <a:sym typeface="Roboto"/>
              </a:rPr>
              <a:t>srecht</a:t>
            </a:r>
            <a:endParaRPr lang="en-US" sz="2400" b="0" i="1" u="none" strike="noStrike" cap="none" dirty="0">
              <a:solidFill>
                <a:schemeClr val="dk1"/>
              </a:solidFill>
              <a:latin typeface="Roboto"/>
              <a:ea typeface="Roboto"/>
              <a:cs typeface="Roboto"/>
              <a:sym typeface="Roboto"/>
            </a:endParaRPr>
          </a:p>
          <a:p>
            <a:pPr lvl="1" indent="-190500">
              <a:lnSpc>
                <a:spcPct val="110000"/>
              </a:lnSpc>
            </a:pPr>
            <a:r>
              <a:rPr lang="de-DE" dirty="0"/>
              <a:t>Als Verbreitung wird im Allgemeinen die Bereitstellung einer Kopie einer Software in  Binär- oder Quellcodeform an eine andere Einheit (eine Einzelperson oder Organisation außerhalb des eigenen Unternehmens/ der eigenen Organisation) verstanden.</a:t>
            </a:r>
            <a:endParaRPr lang="en-US" sz="2000" b="0" i="0" u="none" strike="noStrike" cap="none" dirty="0">
              <a:solidFill>
                <a:schemeClr val="dk1"/>
              </a:solidFill>
              <a:latin typeface="Roboto"/>
              <a:ea typeface="Roboto"/>
              <a:cs typeface="Roboto"/>
              <a:sym typeface="Roboto"/>
            </a:endParaRPr>
          </a:p>
          <a:p>
            <a:pPr marL="0" lvl="0" indent="0">
              <a:buSzPct val="25000"/>
              <a:buNone/>
            </a:pPr>
            <a:r>
              <a:rPr lang="en-US" sz="2400" b="0" i="1" u="none" strike="noStrike" cap="none" dirty="0" err="1">
                <a:solidFill>
                  <a:schemeClr val="dk1"/>
                </a:solidFill>
                <a:latin typeface="Roboto Condensed"/>
                <a:ea typeface="Roboto Condensed"/>
                <a:cs typeface="Roboto Condensed"/>
                <a:sym typeface="Roboto Condensed"/>
              </a:rPr>
              <a:t>Hinweis</a:t>
            </a:r>
            <a:r>
              <a:rPr lang="en-US" sz="2400" b="0" i="1" u="none" strike="noStrike" cap="none" dirty="0">
                <a:solidFill>
                  <a:schemeClr val="dk1"/>
                </a:solidFill>
                <a:latin typeface="Roboto Condensed"/>
                <a:ea typeface="Roboto Condensed"/>
                <a:cs typeface="Roboto Condensed"/>
                <a:sym typeface="Roboto Condensed"/>
              </a:rPr>
              <a:t>: </a:t>
            </a:r>
            <a:r>
              <a:rPr lang="de-DE" i="1" dirty="0">
                <a:latin typeface="Roboto Condensed"/>
                <a:ea typeface="Roboto Condensed"/>
                <a:cs typeface="Roboto Condensed"/>
                <a:sym typeface="Roboto Condensed"/>
              </a:rPr>
              <a:t>Die Auslegung der Begriffe „derivative </a:t>
            </a:r>
            <a:r>
              <a:rPr lang="de-DE" i="1" dirty="0" err="1">
                <a:latin typeface="Roboto Condensed"/>
                <a:ea typeface="Roboto Condensed"/>
                <a:cs typeface="Roboto Condensed"/>
                <a:sym typeface="Roboto Condensed"/>
              </a:rPr>
              <a:t>work</a:t>
            </a:r>
            <a:r>
              <a:rPr lang="de-DE" i="1" dirty="0">
                <a:latin typeface="Roboto Condensed"/>
                <a:ea typeface="Roboto Condensed"/>
                <a:cs typeface="Roboto Condensed"/>
                <a:sym typeface="Roboto Condensed"/>
              </a:rPr>
              <a:t>" bzw. "Verbreitung" ist Gegenstand fortwährender Diskussion in FOSS-Community und –Rechtskreisen.</a:t>
            </a:r>
            <a:endParaRPr sz="2400" b="0" i="1"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Patentschutz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err="1">
                <a:solidFill>
                  <a:schemeClr val="dk1"/>
                </a:solidFill>
                <a:latin typeface="Roboto"/>
                <a:ea typeface="Roboto"/>
                <a:cs typeface="Roboto"/>
                <a:sym typeface="Roboto"/>
              </a:rPr>
              <a:t>Patente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de-DE" dirty="0"/>
              <a:t>ein Betriebsverfahren oder </a:t>
            </a:r>
            <a:r>
              <a:rPr lang="en-US" dirty="0" err="1"/>
              <a:t>bspw</a:t>
            </a:r>
            <a:r>
              <a:rPr lang="en-US" dirty="0"/>
              <a:t>. </a:t>
            </a:r>
            <a:r>
              <a:rPr lang="de-DE" dirty="0"/>
              <a:t>auch konkret ein Computerprogramm.</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Kein</a:t>
            </a:r>
            <a:r>
              <a:rPr lang="en-US" sz="2000" b="0" i="0" u="none" strike="noStrike" cap="none" dirty="0">
                <a:solidFill>
                  <a:schemeClr val="dk1"/>
                </a:solidFill>
                <a:latin typeface="Roboto"/>
                <a:ea typeface="Roboto"/>
                <a:cs typeface="Roboto"/>
                <a:sym typeface="Roboto"/>
              </a:rPr>
              <a:t> Schutz </a:t>
            </a:r>
            <a:r>
              <a:rPr lang="en-US" sz="2000" b="0" i="0" u="none" strike="noStrike" cap="none" dirty="0" err="1">
                <a:solidFill>
                  <a:schemeClr val="dk1"/>
                </a:solidFill>
                <a:latin typeface="Roboto"/>
                <a:ea typeface="Roboto"/>
                <a:cs typeface="Roboto"/>
                <a:sym typeface="Roboto"/>
              </a:rPr>
              <a:t>besteht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für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abstrakte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Ideen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oder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Naturgesetze</a:t>
            </a:r>
            <a:endParaRPr lang="en-US" sz="2000" b="0" i="0" u="none" strike="noStrike" cap="none" dirty="0">
              <a:solidFill>
                <a:schemeClr val="dk1"/>
              </a:solidFill>
              <a:latin typeface="Roboto"/>
              <a:ea typeface="Roboto"/>
              <a:cs typeface="Roboto"/>
              <a:sym typeface="Roboto"/>
            </a:endParaRP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en-US" sz="2400" b="0" i="0" u="none" strike="noStrike" cap="none" dirty="0">
                <a:solidFill>
                  <a:schemeClr val="dk1"/>
                </a:solidFill>
                <a:latin typeface="Roboto"/>
                <a:ea typeface="Roboto"/>
                <a:cs typeface="Roboto"/>
                <a:sym typeface="Roboto"/>
              </a:rPr>
              <a: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dirty="0">
                <a:solidFill>
                  <a:schemeClr val="dk1"/>
                </a:solidFill>
                <a:latin typeface="Roboto"/>
                <a:ea typeface="Roboto"/>
                <a:cs typeface="Roboto"/>
                <a:sym typeface="Roboto"/>
              </a:rPr>
              <a:t>Ein patentrechtlicher Verstoß </a:t>
            </a:r>
            <a:r>
              <a:rPr lang="de-DE" dirty="0"/>
              <a:t>kann auftreten, auch wenn andere Parteien unabhängig die gleiche Erfindung schaffen.</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8040</Words>
  <Application>Microsoft Office PowerPoint</Application>
  <PresentationFormat>Breitbild</PresentationFormat>
  <Paragraphs>1253</Paragraphs>
  <Slides>83</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83</vt:i4>
      </vt:variant>
    </vt:vector>
  </HeadingPairs>
  <TitlesOfParts>
    <vt:vector size="92" baseType="lpstr">
      <vt:lpstr>Roboto Medium</vt:lpstr>
      <vt:lpstr>Arial</vt:lpstr>
      <vt:lpstr>Roboto</vt:lpstr>
      <vt:lpstr>Roboto Mono</vt:lpstr>
      <vt:lpstr>Times New Roman</vt:lpstr>
      <vt:lpstr>Roboto Condensed</vt:lpstr>
      <vt:lpstr>Times</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20</cp:revision>
  <dcterms:modified xsi:type="dcterms:W3CDTF">2017-11-21T22:30:41Z</dcterms:modified>
</cp:coreProperties>
</file>