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 id="2147483654"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file>

<file path=ppt/tableStyles.xml><?xml version="1.0" encoding="utf-8"?>
<a:tblStyleLst xmlns:a="http://purl.oclc.org/ooxml/drawingml/main" def="{5C22544A-7EE6-4342-B048-85BDC9FD1C3A}">
  <a:tblStyle styleId="{F4F82D48-C7AC-4557-B803-6118D1D7CCD9}" styleName="">
    <a:wholeTbl>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tblStyle>
  <a:tblStyle styleId="{3008B7F7-1031-4B05-B229-2884EDF7C79B}" styleName=""/>
</a:tblStyleLst>
</file>

<file path=ppt/viewProps.xml><?xml version="1.0" encoding="utf-8"?>
<p:viewPr xmlns:a="http://purl.oclc.org/ooxml/drawingml/main" xmlns:r="http://purl.oclc.org/ooxml/officeDocument/relationships" xmlns:p="http://purl.oclc.org/ooxml/presentationml/main">
  <p:normalViewPr>
    <p:restoredLeft sz="15.62%"/>
    <p:restoredTop sz="69.022%" autoAdjust="0"/>
  </p:normalViewPr>
  <p:slideViewPr>
    <p:cSldViewPr snapToGrid="0">
      <p:cViewPr varScale="1">
        <p:scale>
          <a:sx n="58" d="100"/>
          <a:sy n="58" d="100"/>
        </p:scale>
        <p:origin x="7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presProps" Target="presProps.xml"/><Relationship Id="rId16" Type="http://purl.oclc.org/ooxml/officeDocument/relationships/slide" Target="slides/slide14.xml"/><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5" Type="http://purl.oclc.org/ooxml/officeDocument/relationships/slide" Target="slides/slide3.xml"/><Relationship Id="rId90" Type="http://purl.oclc.org/ooxml/officeDocument/relationships/viewProps" Target="viewProps.xml"/><Relationship Id="rId22" Type="http://purl.oclc.org/ooxml/officeDocument/relationships/slide" Target="slides/slide20.xml"/><Relationship Id="rId27" Type="http://purl.oclc.org/ooxml/officeDocument/relationships/slide" Target="slides/slide25.xml"/><Relationship Id="rId43" Type="http://purl.oclc.org/ooxml/officeDocument/relationships/slide" Target="slides/slide41.xml"/><Relationship Id="rId48" Type="http://purl.oclc.org/ooxml/officeDocument/relationships/slide" Target="slides/slide46.xml"/><Relationship Id="rId64" Type="http://purl.oclc.org/ooxml/officeDocument/relationships/slide" Target="slides/slide62.xml"/><Relationship Id="rId69" Type="http://purl.oclc.org/ooxml/officeDocument/relationships/slide" Target="slides/slide67.xml"/><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80" Type="http://purl.oclc.org/ooxml/officeDocument/relationships/slide" Target="slides/slide78.xml"/><Relationship Id="rId85" Type="http://purl.oclc.org/ooxml/officeDocument/relationships/slide" Target="slides/slide83.xml"/><Relationship Id="rId93" Type="http://schemas.microsoft.com/office/2015/10/relationships/revisionInfo" Target="revisionInfo.xml"/><Relationship Id="rId3" Type="http://purl.oclc.org/ooxml/officeDocument/relationships/slide" Target="slides/slide1.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slide" Target="slides/slide36.xml"/><Relationship Id="rId46" Type="http://purl.oclc.org/ooxml/officeDocument/relationships/slide" Target="slides/slide44.xml"/><Relationship Id="rId59" Type="http://purl.oclc.org/ooxml/officeDocument/relationships/slide" Target="slides/slide57.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54" Type="http://purl.oclc.org/ooxml/officeDocument/relationships/slide" Target="slides/slide52.xml"/><Relationship Id="rId62" Type="http://purl.oclc.org/ooxml/officeDocument/relationships/slide" Target="slides/slide60.xml"/><Relationship Id="rId70" Type="http://purl.oclc.org/ooxml/officeDocument/relationships/slide" Target="slides/slide68.xml"/><Relationship Id="rId75" Type="http://purl.oclc.org/ooxml/officeDocument/relationships/slide" Target="slides/slide73.xml"/><Relationship Id="rId83" Type="http://purl.oclc.org/ooxml/officeDocument/relationships/slide" Target="slides/slide81.xml"/><Relationship Id="rId88" Type="http://purl.oclc.org/ooxml/officeDocument/relationships/handoutMaster" Target="handoutMasters/handoutMaster1.xml"/><Relationship Id="rId91" Type="http://purl.oclc.org/ooxml/officeDocument/relationships/theme" Target="theme/theme1.xml"/><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7" Type="http://purl.oclc.org/ooxml/officeDocument/relationships/slide" Target="slides/slide5.xml"/><Relationship Id="rId71" Type="http://purl.oclc.org/ooxml/officeDocument/relationships/slide" Target="slides/slide69.xml"/><Relationship Id="rId92" Type="http://purl.oclc.org/ooxml/officeDocument/relationships/tableStyles" Target="tableStyles.xml"/><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notesMaster" Target="notesMasters/notesMaster1.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 Id="rId14" Type="http://purl.oclc.org/ooxml/officeDocument/relationships/slide" Target="slides/slide12.xml"/><Relationship Id="rId30" Type="http://purl.oclc.org/ooxml/officeDocument/relationships/slide" Target="slides/slide28.xml"/><Relationship Id="rId35" Type="http://purl.oclc.org/ooxml/officeDocument/relationships/slide" Target="slides/slide33.xml"/><Relationship Id="rId56" Type="http://purl.oclc.org/ooxml/officeDocument/relationships/slide" Target="slides/slide54.xml"/><Relationship Id="rId77" Type="http://purl.oclc.org/ooxml/officeDocument/relationships/slide" Target="slides/slide75.xml"/></Relationships>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B26545C-FD38-4026-B78C-2911ADC7E4DD}"/>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3" name="Datumsplatzhalter 2">
            <a:extLst>
              <a:ext uri="{FF2B5EF4-FFF2-40B4-BE49-F238E27FC236}">
                <a16:creationId xmlns:a16="http://schemas.microsoft.com/office/drawing/2014/main" id="{7FD59FE3-6AEC-4B4E-96E5-C0A7CDA30CC0}"/>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770631D-89AE-449F-9C49-EC5474F481F5}" type="datetime1">
              <a:rPr lang="de-DE" sz="1200" b="0" i="0" u="none" strike="noStrike" kern="0" cap="none" spc="0" baseline="0%">
                <a:solidFill>
                  <a:srgbClr val="000000"/>
                </a:solidFill>
                <a:uFillTx/>
                <a:latin typeface="Arial"/>
                <a:ea typeface="Arial"/>
                <a:cs typeface="Arial"/>
              </a:rPr>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t>04.12.2017</a:t>
            </a:fld>
            <a:endParaRPr lang="de-DE" sz="1200" b="0" i="0" u="none" strike="noStrike" kern="0" cap="none" spc="0" baseline="0%">
              <a:solidFill>
                <a:srgbClr val="000000"/>
              </a:solidFill>
              <a:uFillTx/>
              <a:latin typeface="Arial"/>
              <a:ea typeface="Arial"/>
              <a:cs typeface="Arial"/>
            </a:endParaRPr>
          </a:p>
        </p:txBody>
      </p:sp>
      <p:sp>
        <p:nvSpPr>
          <p:cNvPr id="4" name="Fußzeilenplatzhalter 3">
            <a:extLst>
              <a:ext uri="{FF2B5EF4-FFF2-40B4-BE49-F238E27FC236}">
                <a16:creationId xmlns:a16="http://schemas.microsoft.com/office/drawing/2014/main" id="{0AB58F73-2E20-40E1-9558-BD191E44ADAE}"/>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5" name="Foliennummernplatzhalter 4">
            <a:extLst>
              <a:ext uri="{FF2B5EF4-FFF2-40B4-BE49-F238E27FC236}">
                <a16:creationId xmlns:a16="http://schemas.microsoft.com/office/drawing/2014/main" id="{ED46531C-9D1D-42E2-AE01-591979DAA8F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AC1EFB1-BDBD-47BF-A0E0-D44E114A201B}" type="slidenum">
              <a:t>‹Nr.›</a:t>
            </a:fld>
            <a:endParaRPr lang="de-DE" sz="12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295015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52626B57-2B2C-45A4-BA0B-DE682BF9C575}"/>
              </a:ext>
            </a:extLst>
          </p:cNvPr>
          <p:cNvSpPr txBox="1">
            <a:spLocks noGrp="1"/>
          </p:cNvSpPr>
          <p:nvPr>
            <p:ph type="hdr" sz="quarter"/>
          </p:nvPr>
        </p:nvSpPr>
        <p:spPr>
          <a:xfrm>
            <a:off x="0" y="0"/>
            <a:ext cx="2971800" cy="458791"/>
          </a:xfrm>
          <a:prstGeom prst="rect">
            <a:avLst/>
          </a:prstGeom>
          <a:noFill/>
          <a:ln>
            <a:noFill/>
          </a:ln>
        </p:spPr>
        <p:txBody>
          <a:bodyPr vert="horz" wrap="square" lIns="91421" tIns="91421" rIns="91421" bIns="91421" anchor="t"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3" name="Shape 4">
            <a:extLst>
              <a:ext uri="{FF2B5EF4-FFF2-40B4-BE49-F238E27FC236}">
                <a16:creationId xmlns:a16="http://schemas.microsoft.com/office/drawing/2014/main" id="{CFA9B01D-B8C9-40DA-83A1-E8DD8EFAA196}"/>
              </a:ext>
            </a:extLst>
          </p:cNvPr>
          <p:cNvSpPr txBox="1">
            <a:spLocks noGrp="1"/>
          </p:cNvSpPr>
          <p:nvPr>
            <p:ph type="dt" idx="1"/>
          </p:nvPr>
        </p:nvSpPr>
        <p:spPr>
          <a:xfrm>
            <a:off x="3884608" y="0"/>
            <a:ext cx="2971800" cy="458791"/>
          </a:xfrm>
          <a:prstGeom prst="rect">
            <a:avLst/>
          </a:prstGeom>
          <a:noFill/>
          <a:ln>
            <a:noFill/>
          </a:ln>
        </p:spPr>
        <p:txBody>
          <a:bodyPr vert="horz" wrap="square" lIns="91421" tIns="91421" rIns="91421" bIns="91421" anchor="t" anchorCtr="0" compatLnSpc="1">
            <a:noAutofit/>
          </a:bodyPr>
          <a:lstStyle>
            <a:lvl1pPr marL="0" marR="0" lvl="0" indent="0" algn="r"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4" name="Shape 5">
            <a:extLst>
              <a:ext uri="{FF2B5EF4-FFF2-40B4-BE49-F238E27FC236}">
                <a16:creationId xmlns:a16="http://schemas.microsoft.com/office/drawing/2014/main" id="{2086E8DE-0090-4387-B271-CF543826E482}"/>
              </a:ext>
            </a:extLst>
          </p:cNvPr>
          <p:cNvSpPr>
            <a:spLocks noGrp="1" noRot="1" noChangeAspect="1"/>
          </p:cNvSpPr>
          <p:nvPr>
            <p:ph type="sldImg" idx="2"/>
          </p:nvPr>
        </p:nvSpPr>
        <p:spPr>
          <a:xfrm>
            <a:off x="685800" y="1143000"/>
            <a:ext cx="5486400" cy="3086099"/>
          </a:xfrm>
          <a:prstGeom prst="rect">
            <a:avLst/>
          </a:prstGeom>
          <a:noFill/>
          <a:ln w="12701" cap="flat">
            <a:solidFill>
              <a:srgbClr val="000000"/>
            </a:solidFill>
            <a:prstDash val="solid"/>
            <a:round/>
          </a:ln>
        </p:spPr>
      </p:sp>
      <p:sp>
        <p:nvSpPr>
          <p:cNvPr id="5" name="Shape 6">
            <a:extLst>
              <a:ext uri="{FF2B5EF4-FFF2-40B4-BE49-F238E27FC236}">
                <a16:creationId xmlns:a16="http://schemas.microsoft.com/office/drawing/2014/main" id="{66D4DF1D-94CA-4E89-84C5-00ABCBA2BF26}"/>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21" tIns="91421" rIns="91421" bIns="91421" anchor="t" anchorCtr="0" compatLnSpc="1">
            <a:noAutofit/>
          </a:bodyPr>
          <a:lstStyle/>
          <a:p>
            <a:pPr lvl="0"/>
            <a:endParaRPr lang="de-DE"/>
          </a:p>
        </p:txBody>
      </p:sp>
      <p:sp>
        <p:nvSpPr>
          <p:cNvPr id="6" name="Shape 7">
            <a:extLst>
              <a:ext uri="{FF2B5EF4-FFF2-40B4-BE49-F238E27FC236}">
                <a16:creationId xmlns:a16="http://schemas.microsoft.com/office/drawing/2014/main" id="{D35724FF-E624-4CE5-BACC-1467FB159F09}"/>
              </a:ext>
            </a:extLst>
          </p:cNvPr>
          <p:cNvSpPr txBox="1">
            <a:spLocks noGrp="1"/>
          </p:cNvSpPr>
          <p:nvPr>
            <p:ph type="ftr" sz="quarter" idx="4"/>
          </p:nvPr>
        </p:nvSpPr>
        <p:spPr>
          <a:xfrm>
            <a:off x="0" y="8685208"/>
            <a:ext cx="2971800" cy="458781"/>
          </a:xfrm>
          <a:prstGeom prst="rect">
            <a:avLst/>
          </a:prstGeom>
          <a:noFill/>
          <a:ln>
            <a:noFill/>
          </a:ln>
        </p:spPr>
        <p:txBody>
          <a:bodyPr vert="horz" wrap="square" lIns="91421" tIns="91421" rIns="91421" bIns="91421" anchor="b"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7" name="Shape 8">
            <a:extLst>
              <a:ext uri="{FF2B5EF4-FFF2-40B4-BE49-F238E27FC236}">
                <a16:creationId xmlns:a16="http://schemas.microsoft.com/office/drawing/2014/main" id="{41B98E3E-2949-4E7B-8037-A295C1EAEC6F}"/>
              </a:ext>
            </a:extLst>
          </p:cNvPr>
          <p:cNvSpPr txBox="1">
            <a:spLocks noGrp="1"/>
          </p:cNvSpPr>
          <p:nvPr>
            <p:ph type="sldNum" sz="quarter" idx="5"/>
          </p:nvPr>
        </p:nvSpPr>
        <p:spPr>
          <a:xfrm>
            <a:off x="3884608" y="8685208"/>
            <a:ext cx="2971800" cy="458781"/>
          </a:xfrm>
          <a:prstGeom prst="rect">
            <a:avLst/>
          </a:prstGeom>
          <a:noFill/>
          <a:ln>
            <a:noFill/>
          </a:ln>
        </p:spPr>
        <p:txBody>
          <a:bodyPr vert="horz" wrap="square" lIns="91421" tIns="45701" rIns="91421" bIns="45701" anchor="b" anchorCtr="0" compatLnSpc="1">
            <a:noAutofit/>
          </a:bodyPr>
          <a:lstStyle>
            <a:lvl1pPr marL="0" marR="0" lvl="0" indent="0" algn="r" defTabSz="914400" rtl="0" fontAlgn="auto" hangingPunct="1">
              <a:lnSpc>
                <a:spcPct val="100%"/>
              </a:lnSpc>
              <a:spcBef>
                <a:spcPts val="0"/>
              </a:spcBef>
              <a:spcAft>
                <a:spcPts val="0"/>
              </a:spcAft>
              <a:buNone/>
              <a:tabLst/>
              <a:defRPr lang="en-US" sz="1200" b="0" i="0" u="none" strike="noStrike" kern="0" cap="none" spc="0" baseline="0%">
                <a:solidFill>
                  <a:srgbClr val="000000"/>
                </a:solidFill>
                <a:uFillTx/>
                <a:latin typeface="Roboto"/>
                <a:ea typeface="Roboto"/>
                <a:cs typeface="Roboto"/>
              </a:defRPr>
            </a:lvl1pPr>
          </a:lstStyle>
          <a:p>
            <a:pPr lvl="0"/>
            <a:fld id="{821C0D9C-D8FC-4940-BA05-2214870C64DA}" type="slidenum">
              <a:t>‹Nr.›</a:t>
            </a:fld>
            <a:endParaRPr lang="en-US"/>
          </a:p>
        </p:txBody>
      </p:sp>
    </p:spTree>
    <p:extLst>
      <p:ext uri="{BB962C8B-B14F-4D97-AF65-F5344CB8AC3E}">
        <p14:creationId xmlns:p14="http://schemas.microsoft.com/office/powerpoint/2010/main" val="326271723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
      </a:lnSpc>
      <a:spcBef>
        <a:spcPts val="0"/>
      </a:spcBef>
      <a:spcAft>
        <a:spcPts val="0"/>
      </a:spcAft>
      <a:buNone/>
      <a:tabLst/>
      <a:defRPr lang="de-DE" sz="1200" b="0" i="0" u="none" strike="noStrike" kern="1200" cap="none" spc="0" baseline="0%">
        <a:solidFill>
          <a:srgbClr val="000000"/>
        </a:solidFill>
        <a:uFillTx/>
        <a:latin typeface="Roboto"/>
        <a:ea typeface="Roboto"/>
        <a:cs typeface="Roboto"/>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1.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3" Type="http://purl.oclc.org/ooxml/officeDocument/relationships/hyperlink" Target="https://en.wikipedia.org/wiki/Ghostscript" TargetMode="External"/><Relationship Id="rId2" Type="http://purl.oclc.org/ooxml/officeDocument/relationships/slide" Target="../slides/slide84.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
            <a:extLst>
              <a:ext uri="{FF2B5EF4-FFF2-40B4-BE49-F238E27FC236}">
                <a16:creationId xmlns:a16="http://schemas.microsoft.com/office/drawing/2014/main" id="{86D533C1-3304-44B1-AD1D-3B2E09CBBA36}"/>
              </a:ext>
            </a:extLst>
          </p:cNvPr>
          <p:cNvSpPr>
            <a:spLocks noGrp="1" noRot="1" noChangeAspect="1"/>
          </p:cNvSpPr>
          <p:nvPr>
            <p:ph type="sldImg"/>
          </p:nvPr>
        </p:nvSpPr>
        <p:spPr/>
      </p:sp>
      <p:sp>
        <p:nvSpPr>
          <p:cNvPr id="3" name="Shape 49">
            <a:extLst>
              <a:ext uri="{FF2B5EF4-FFF2-40B4-BE49-F238E27FC236}">
                <a16:creationId xmlns:a16="http://schemas.microsoft.com/office/drawing/2014/main" id="{9251F77E-4F03-4866-BA04-FF4A98E66F11}"/>
              </a:ext>
            </a:extLst>
          </p:cNvPr>
          <p:cNvSpPr txBox="1">
            <a:spLocks noGrp="1"/>
          </p:cNvSpPr>
          <p:nvPr>
            <p:ph type="body" sz="quarter" idx="1"/>
          </p:nvPr>
        </p:nvSpPr>
        <p:spPr/>
        <p:txBody>
          <a:bodyPr tIns="45701" bIns="45701"/>
          <a:lstStyle/>
          <a:p>
            <a:pPr lvl="0"/>
            <a:r>
              <a:rPr lang="de-DE"/>
              <a:t>Willkommen beim OpenChain Curriculum-Foliensatz. Die vorliegenden Folien können als Unterstützung dafür genutzt werden, um unternehmensinterne Teams zum Thema FOSS-Compliance zu trainieren bzw. um OpenChain-Konformität zu erreichen.</a:t>
            </a:r>
          </a:p>
          <a:p>
            <a:pPr lvl="0"/>
            <a:endParaRPr lang="de-DE"/>
          </a:p>
          <a:p>
            <a:pPr lvl="0"/>
            <a:r>
              <a:rPr lang="de-DE"/>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4" name="Shape 50">
            <a:extLst>
              <a:ext uri="{FF2B5EF4-FFF2-40B4-BE49-F238E27FC236}">
                <a16:creationId xmlns:a16="http://schemas.microsoft.com/office/drawing/2014/main" id="{C5E0CACC-D9BD-400C-A46D-6B55353E061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BDD3A7C-16B3-482A-8B16-6369D87F6EAB}" type="slidenum">
              <a:t>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13">
            <a:extLst>
              <a:ext uri="{FF2B5EF4-FFF2-40B4-BE49-F238E27FC236}">
                <a16:creationId xmlns:a16="http://schemas.microsoft.com/office/drawing/2014/main" id="{7E6B5A86-63E6-4663-BE3A-3FBD88353E61}"/>
              </a:ext>
            </a:extLst>
          </p:cNvPr>
          <p:cNvSpPr>
            <a:spLocks noGrp="1" noRot="1" noChangeAspect="1"/>
          </p:cNvSpPr>
          <p:nvPr>
            <p:ph type="sldImg"/>
          </p:nvPr>
        </p:nvSpPr>
        <p:spPr/>
      </p:sp>
      <p:sp>
        <p:nvSpPr>
          <p:cNvPr id="3" name="Shape 114">
            <a:extLst>
              <a:ext uri="{FF2B5EF4-FFF2-40B4-BE49-F238E27FC236}">
                <a16:creationId xmlns:a16="http://schemas.microsoft.com/office/drawing/2014/main" id="{D81FFD1D-EF0A-476A-AB7B-AF0EFD75B384}"/>
              </a:ext>
            </a:extLst>
          </p:cNvPr>
          <p:cNvSpPr txBox="1">
            <a:spLocks noGrp="1"/>
          </p:cNvSpPr>
          <p:nvPr>
            <p:ph type="body" sz="quarter" idx="1"/>
          </p:nvPr>
        </p:nvSpPr>
        <p:spPr/>
        <p:txBody>
          <a:bodyPr tIns="45701" bIns="45701"/>
          <a:lstStyle/>
          <a:p>
            <a:pPr lvl="0"/>
            <a:r>
              <a:rPr lang="de-DE"/>
              <a:t>Diese Folie erklärt den Begriff “Lizenz”. Eine Lizenz unterschiedet sich im US-Recht von einem Vertrag. Diese Folien erklären die Grenzen dessen, was in einer Lizenz geregelt werden kann.</a:t>
            </a:r>
          </a:p>
          <a:p>
            <a:pPr lvl="0"/>
            <a:endParaRPr lang="en-US"/>
          </a:p>
        </p:txBody>
      </p:sp>
      <p:sp>
        <p:nvSpPr>
          <p:cNvPr id="4" name="Shape 115">
            <a:extLst>
              <a:ext uri="{FF2B5EF4-FFF2-40B4-BE49-F238E27FC236}">
                <a16:creationId xmlns:a16="http://schemas.microsoft.com/office/drawing/2014/main" id="{871D2C08-C6E0-4A0A-B409-ACB434D3061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B0F4215-92C2-4CFF-97DD-C08E5883EF7A}" type="slidenum">
              <a:t>10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0">
            <a:extLst>
              <a:ext uri="{FF2B5EF4-FFF2-40B4-BE49-F238E27FC236}">
                <a16:creationId xmlns:a16="http://schemas.microsoft.com/office/drawing/2014/main" id="{B7794E25-0165-4108-A1E2-E9AD76212C32}"/>
              </a:ext>
            </a:extLst>
          </p:cNvPr>
          <p:cNvSpPr>
            <a:spLocks noGrp="1" noRot="1" noChangeAspect="1"/>
          </p:cNvSpPr>
          <p:nvPr>
            <p:ph type="sldImg"/>
          </p:nvPr>
        </p:nvSpPr>
        <p:spPr/>
      </p:sp>
      <p:sp>
        <p:nvSpPr>
          <p:cNvPr id="3" name="Shape 121">
            <a:extLst>
              <a:ext uri="{FF2B5EF4-FFF2-40B4-BE49-F238E27FC236}">
                <a16:creationId xmlns:a16="http://schemas.microsoft.com/office/drawing/2014/main" id="{0D63D896-31F6-4FE5-9903-E75A991B7880}"/>
              </a:ext>
            </a:extLst>
          </p:cNvPr>
          <p:cNvSpPr txBox="1">
            <a:spLocks noGrp="1"/>
          </p:cNvSpPr>
          <p:nvPr>
            <p:ph type="body" sz="quarter" idx="1"/>
          </p:nvPr>
        </p:nvSpPr>
        <p:spPr/>
        <p:txBody>
          <a:bodyPr tIns="45701" bIns="45701"/>
          <a:lstStyle/>
          <a:p>
            <a:pPr lvl="0"/>
            <a:r>
              <a:rPr lang="de-DE"/>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lvl="0"/>
            <a:endParaRPr lang="de-DE"/>
          </a:p>
          <a:p>
            <a:pPr lvl="0"/>
            <a:r>
              <a:rPr lang="de-DE"/>
              <a:t>Die wichtigten urheberrechtliche Nutzungsrechte sind: das Vervielfältigungssrecht, das Modifikationsrecht bzw. das Verteilungsrecht.</a:t>
            </a:r>
          </a:p>
          <a:p>
            <a:pPr lvl="0"/>
            <a:endParaRPr lang="de-DE"/>
          </a:p>
          <a:p>
            <a:pPr lvl="0"/>
            <a:r>
              <a:rPr lang="de-DE"/>
              <a:t>Software kann Gegenstand eines Patents sein. Patente schützen generell Betriebsverfahren, konkret damit auch ein Computerprogramm. Wie dem auch sei: Patrente schützen konkrete Funktionalität und keine abstrakten Ideen.</a:t>
            </a:r>
          </a:p>
          <a:p>
            <a:pPr lvl="0"/>
            <a:endParaRPr lang="de-DE"/>
          </a:p>
          <a:p>
            <a:pPr lvl="0"/>
            <a:r>
              <a:rPr lang="de-DE"/>
              <a:t>Mit Erhalt eines Patents hat der Inhaber das Recht, jedermann davon abzuhalten, seine ‚patentierte‘ Funktionalität auszuüben - unabhängig davon, wie dessen Implementierung aussieht.</a:t>
            </a:r>
          </a:p>
          <a:p>
            <a:pPr lvl="0"/>
            <a:endParaRPr lang="de-DE"/>
          </a:p>
          <a:p>
            <a:pPr lvl="0"/>
            <a:r>
              <a:rPr lang="de-DE"/>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Verbreituing gefunden hat – so dass man annehmen muss, dass ein Zugriff auf jeden Fall bestand. </a:t>
            </a:r>
          </a:p>
          <a:p>
            <a:pPr lvl="0"/>
            <a:r>
              <a:rPr lang="de-DE"/>
              <a:t>Wenn Ihre Software eine patentierte Idee umsetzt, wird eine Patentlizenz benötigt - unabhängig davon, ob die Software unabhängig entwickelt wurde. Ein Beispiel hierfür ist FFMpeg, ein freies Softwareprojekt, welches Codecs zum Kodieren und Dekodieren von Videos bereitstellt. Man benötigt jedoch eine Patentlizenz, um ein bestimmtes Format zu codieren und zu decodieren.</a:t>
            </a:r>
          </a:p>
        </p:txBody>
      </p:sp>
      <p:sp>
        <p:nvSpPr>
          <p:cNvPr id="4" name="Shape 122">
            <a:extLst>
              <a:ext uri="{FF2B5EF4-FFF2-40B4-BE49-F238E27FC236}">
                <a16:creationId xmlns:a16="http://schemas.microsoft.com/office/drawing/2014/main" id="{84F7C200-5BE4-45CF-9351-B15DE0D8A20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1A309DC-467B-4A81-AFC8-E7D21C3BC5B3}" type="slidenum">
              <a:t>11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7">
            <a:extLst>
              <a:ext uri="{FF2B5EF4-FFF2-40B4-BE49-F238E27FC236}">
                <a16:creationId xmlns:a16="http://schemas.microsoft.com/office/drawing/2014/main" id="{66800AF4-D63A-4A65-896B-5489F484C990}"/>
              </a:ext>
            </a:extLst>
          </p:cNvPr>
          <p:cNvSpPr>
            <a:spLocks noGrp="1" noRot="1" noChangeAspect="1"/>
          </p:cNvSpPr>
          <p:nvPr>
            <p:ph type="sldImg"/>
          </p:nvPr>
        </p:nvSpPr>
        <p:spPr/>
      </p:sp>
      <p:sp>
        <p:nvSpPr>
          <p:cNvPr id="3" name="Shape 128">
            <a:extLst>
              <a:ext uri="{FF2B5EF4-FFF2-40B4-BE49-F238E27FC236}">
                <a16:creationId xmlns:a16="http://schemas.microsoft.com/office/drawing/2014/main" id="{C37013FB-60B3-43D6-BA1B-8C86F45DBFBC}"/>
              </a:ext>
            </a:extLst>
          </p:cNvPr>
          <p:cNvSpPr txBox="1">
            <a:spLocks noGrp="1"/>
          </p:cNvSpPr>
          <p:nvPr>
            <p:ph type="body" sz="quarter" idx="1"/>
          </p:nvPr>
        </p:nvSpPr>
        <p:spPr/>
        <p:txBody>
          <a:bodyPr tIns="45701" bIns="45701"/>
          <a:lstStyle/>
          <a:p>
            <a:pPr lvl="0"/>
            <a:r>
              <a:rPr lang="de-DE"/>
              <a:t>Dieses Kapitel ist nützlich für Anwälte, Manager oder Entwickler, die möglicherweise nicht mit FOSS-Lizenzierung vertraut sind.</a:t>
            </a:r>
            <a:endParaRPr lang="en-US">
              <a:solidFill>
                <a:srgbClr val="FFFFFF"/>
              </a:solidFill>
            </a:endParaRPr>
          </a:p>
        </p:txBody>
      </p:sp>
      <p:sp>
        <p:nvSpPr>
          <p:cNvPr id="4" name="Shape 129">
            <a:extLst>
              <a:ext uri="{FF2B5EF4-FFF2-40B4-BE49-F238E27FC236}">
                <a16:creationId xmlns:a16="http://schemas.microsoft.com/office/drawing/2014/main" id="{F46524AE-0AC8-47D0-BB4E-FB05FCFC79C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371199D-DF1F-4CD5-B33C-3015BEEF7EC4}" type="slidenum">
              <a:t>12</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34">
            <a:extLst>
              <a:ext uri="{FF2B5EF4-FFF2-40B4-BE49-F238E27FC236}">
                <a16:creationId xmlns:a16="http://schemas.microsoft.com/office/drawing/2014/main" id="{695759D4-E1DF-4D83-AC55-ACBA71ED3B85}"/>
              </a:ext>
            </a:extLst>
          </p:cNvPr>
          <p:cNvSpPr>
            <a:spLocks noGrp="1" noRot="1" noChangeAspect="1"/>
          </p:cNvSpPr>
          <p:nvPr>
            <p:ph type="sldImg"/>
          </p:nvPr>
        </p:nvSpPr>
        <p:spPr/>
      </p:sp>
      <p:sp>
        <p:nvSpPr>
          <p:cNvPr id="3" name="Shape 135">
            <a:extLst>
              <a:ext uri="{FF2B5EF4-FFF2-40B4-BE49-F238E27FC236}">
                <a16:creationId xmlns:a16="http://schemas.microsoft.com/office/drawing/2014/main" id="{A9C51197-A18F-4B01-A743-55E8B7536FB8}"/>
              </a:ext>
            </a:extLst>
          </p:cNvPr>
          <p:cNvSpPr txBox="1">
            <a:spLocks noGrp="1"/>
          </p:cNvSpPr>
          <p:nvPr>
            <p:ph type="body" sz="quarter" idx="1"/>
          </p:nvPr>
        </p:nvSpPr>
        <p:spPr/>
        <p:txBody>
          <a:bodyPr tIns="45701" bIns="45701"/>
          <a:lstStyle/>
          <a:p>
            <a:pPr lvl="0"/>
            <a:r>
              <a:rPr lang="de-DE"/>
              <a:t>Diese Folie bietet über einen Überblicj über die grundsätzliche Funktionsweise von FOSS-Lizenzen. Sie führt zudem eine Quelle an, unter welcher man mehr über FOSS-Lizenzen erfahren kann.</a:t>
            </a:r>
          </a:p>
        </p:txBody>
      </p:sp>
      <p:sp>
        <p:nvSpPr>
          <p:cNvPr id="4" name="Shape 136">
            <a:extLst>
              <a:ext uri="{FF2B5EF4-FFF2-40B4-BE49-F238E27FC236}">
                <a16:creationId xmlns:a16="http://schemas.microsoft.com/office/drawing/2014/main" id="{9629F335-B546-42AD-A263-24D92CF6D82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AA84B18-0B6F-4075-BED6-C9BB3527A3E2}" type="slidenum">
              <a:t>13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1">
            <a:extLst>
              <a:ext uri="{FF2B5EF4-FFF2-40B4-BE49-F238E27FC236}">
                <a16:creationId xmlns:a16="http://schemas.microsoft.com/office/drawing/2014/main" id="{E6A078C8-DB99-4BCA-B7DE-AE3AAC1A5A09}"/>
              </a:ext>
            </a:extLst>
          </p:cNvPr>
          <p:cNvSpPr>
            <a:spLocks noGrp="1" noRot="1" noChangeAspect="1"/>
          </p:cNvSpPr>
          <p:nvPr>
            <p:ph type="sldImg"/>
          </p:nvPr>
        </p:nvSpPr>
        <p:spPr/>
      </p:sp>
      <p:sp>
        <p:nvSpPr>
          <p:cNvPr id="3" name="Shape 142">
            <a:extLst>
              <a:ext uri="{FF2B5EF4-FFF2-40B4-BE49-F238E27FC236}">
                <a16:creationId xmlns:a16="http://schemas.microsoft.com/office/drawing/2014/main" id="{73C38B43-A083-4EDF-B8A8-D71F8C050C8D}"/>
              </a:ext>
            </a:extLst>
          </p:cNvPr>
          <p:cNvSpPr txBox="1">
            <a:spLocks noGrp="1"/>
          </p:cNvSpPr>
          <p:nvPr>
            <p:ph type="body" sz="quarter" idx="1"/>
          </p:nvPr>
        </p:nvSpPr>
        <p:spPr/>
        <p:txBody>
          <a:bodyPr tIns="45701" bIns="45701"/>
          <a:lstStyle/>
          <a:p>
            <a:pPr lvl="0"/>
            <a:r>
              <a:rPr lang="en-US"/>
              <a:t>Diese Folie erklärt ‘permissive” FOSS-Lizenzen als grundlegendstem Typ der FOSS-Lizenzen, welche minimale Verpflichtungen des Lizenznehmers vorsehen. Die einfachste Verpflichtung ist die der Weitergabe von Copyright-Informationen. Permissive Lizenzen erfordern keine Quellcode-Offenlegung an Empfänger in der weiteren Distributionskette (“Downstream”). Der Urheber stellt seinen Quellcode unter die FOSS-Lizenz, fordert jedoch nicht dessen Weitergabe an weitere Empfänger.</a:t>
            </a:r>
          </a:p>
          <a:p>
            <a:pPr lvl="0"/>
            <a:endParaRPr lang="en-US"/>
          </a:p>
          <a:p>
            <a:pPr lvl="0"/>
            <a:r>
              <a:rPr lang="en-US"/>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4" name="Shape 143">
            <a:extLst>
              <a:ext uri="{FF2B5EF4-FFF2-40B4-BE49-F238E27FC236}">
                <a16:creationId xmlns:a16="http://schemas.microsoft.com/office/drawing/2014/main" id="{D2AB8817-D993-4430-BAE6-53558430A2C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8408A45-0515-4B37-A910-15E34358B3D1}" type="slidenum">
              <a:t>14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8">
            <a:extLst>
              <a:ext uri="{FF2B5EF4-FFF2-40B4-BE49-F238E27FC236}">
                <a16:creationId xmlns:a16="http://schemas.microsoft.com/office/drawing/2014/main" id="{90E74D12-3FC3-4F64-ADC3-BF55428515C6}"/>
              </a:ext>
            </a:extLst>
          </p:cNvPr>
          <p:cNvSpPr>
            <a:spLocks noGrp="1" noRot="1" noChangeAspect="1"/>
          </p:cNvSpPr>
          <p:nvPr>
            <p:ph type="sldImg"/>
          </p:nvPr>
        </p:nvSpPr>
        <p:spPr/>
      </p:sp>
      <p:sp>
        <p:nvSpPr>
          <p:cNvPr id="3" name="Shape 149">
            <a:extLst>
              <a:ext uri="{FF2B5EF4-FFF2-40B4-BE49-F238E27FC236}">
                <a16:creationId xmlns:a16="http://schemas.microsoft.com/office/drawing/2014/main" id="{AD6A8AF3-F7F4-43D5-9370-E56BBB81494D}"/>
              </a:ext>
            </a:extLst>
          </p:cNvPr>
          <p:cNvSpPr txBox="1">
            <a:spLocks noGrp="1"/>
          </p:cNvSpPr>
          <p:nvPr>
            <p:ph type="body" sz="quarter" idx="1"/>
          </p:nvPr>
        </p:nvSpPr>
        <p:spPr/>
        <p:txBody>
          <a:bodyPr tIns="45701" bIns="45701"/>
          <a:lstStyle/>
          <a:p>
            <a:pPr lvl="0"/>
            <a:r>
              <a:rPr lang="de-DE"/>
              <a:t>Diese Folie erklärt Lizenz-Reziprozität bzw. Copyleft-Lizenzen – einen komplexeren Typ von FOSS-Lizenz, welcher im Gegensatz zu den permissiven FOSS-Lizenzen erweiterte Verpflichtungen vorsieht. Eine (Weiter-)Verbreitung des Originals bzw. eines ‘derivative work’ muss hier unter den selben Bedingungen wie bei Erhalt der Origninal-FOSS erfolgen.</a:t>
            </a:r>
          </a:p>
        </p:txBody>
      </p:sp>
      <p:sp>
        <p:nvSpPr>
          <p:cNvPr id="4" name="Shape 150">
            <a:extLst>
              <a:ext uri="{FF2B5EF4-FFF2-40B4-BE49-F238E27FC236}">
                <a16:creationId xmlns:a16="http://schemas.microsoft.com/office/drawing/2014/main" id="{08113201-D22E-4E12-A9C9-FD0A8974598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7027563-C74A-430B-B02E-DCCC6BFE1B82}" type="slidenum">
              <a:t>15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55">
            <a:extLst>
              <a:ext uri="{FF2B5EF4-FFF2-40B4-BE49-F238E27FC236}">
                <a16:creationId xmlns:a16="http://schemas.microsoft.com/office/drawing/2014/main" id="{FACC4539-A13D-4695-8400-A5D8F50DA426}"/>
              </a:ext>
            </a:extLst>
          </p:cNvPr>
          <p:cNvSpPr>
            <a:spLocks noGrp="1" noRot="1" noChangeAspect="1"/>
          </p:cNvSpPr>
          <p:nvPr>
            <p:ph type="sldImg"/>
          </p:nvPr>
        </p:nvSpPr>
        <p:spPr/>
      </p:sp>
      <p:sp>
        <p:nvSpPr>
          <p:cNvPr id="3" name="Shape 156">
            <a:extLst>
              <a:ext uri="{FF2B5EF4-FFF2-40B4-BE49-F238E27FC236}">
                <a16:creationId xmlns:a16="http://schemas.microsoft.com/office/drawing/2014/main" id="{F6F521C1-0A8C-4020-8D01-75A47430698D}"/>
              </a:ext>
            </a:extLst>
          </p:cNvPr>
          <p:cNvSpPr txBox="1">
            <a:spLocks noGrp="1"/>
          </p:cNvSpPr>
          <p:nvPr>
            <p:ph type="body" sz="quarter" idx="1"/>
          </p:nvPr>
        </p:nvSpPr>
        <p:spPr/>
        <p:txBody>
          <a:bodyPr tIns="45701" bIns="45701"/>
          <a:lstStyle/>
          <a:p>
            <a:pPr lvl="0"/>
            <a:r>
              <a:rPr lang="de-DE"/>
              <a:t>Diese Folie erklärt proprietäre bzw. ‘closed source’-Lizenzen. Diese haben gegenüber FOSS-Lizenzen recht unterschiedliche Anforderungen / Verpflichtungen.</a:t>
            </a:r>
          </a:p>
        </p:txBody>
      </p:sp>
      <p:sp>
        <p:nvSpPr>
          <p:cNvPr id="4" name="Shape 157">
            <a:extLst>
              <a:ext uri="{FF2B5EF4-FFF2-40B4-BE49-F238E27FC236}">
                <a16:creationId xmlns:a16="http://schemas.microsoft.com/office/drawing/2014/main" id="{BB7D9A96-24BD-4C5C-95DE-3A9C1AF00C1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EF1D291-C2D5-40F2-8BDE-F0503066E6A3}" type="slidenum">
              <a:t>16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2">
            <a:extLst>
              <a:ext uri="{FF2B5EF4-FFF2-40B4-BE49-F238E27FC236}">
                <a16:creationId xmlns:a16="http://schemas.microsoft.com/office/drawing/2014/main" id="{14D478FB-8401-4131-883C-D8B84DACA7EE}"/>
              </a:ext>
            </a:extLst>
          </p:cNvPr>
          <p:cNvSpPr>
            <a:spLocks noGrp="1" noRot="1" noChangeAspect="1"/>
          </p:cNvSpPr>
          <p:nvPr>
            <p:ph type="sldImg"/>
          </p:nvPr>
        </p:nvSpPr>
        <p:spPr/>
      </p:sp>
      <p:sp>
        <p:nvSpPr>
          <p:cNvPr id="3" name="Shape 163">
            <a:extLst>
              <a:ext uri="{FF2B5EF4-FFF2-40B4-BE49-F238E27FC236}">
                <a16:creationId xmlns:a16="http://schemas.microsoft.com/office/drawing/2014/main" id="{D798073C-0D6E-474F-A62D-2BCB27749160}"/>
              </a:ext>
            </a:extLst>
          </p:cNvPr>
          <p:cNvSpPr txBox="1">
            <a:spLocks noGrp="1"/>
          </p:cNvSpPr>
          <p:nvPr>
            <p:ph type="body" sz="quarter" idx="1"/>
          </p:nvPr>
        </p:nvSpPr>
        <p:spPr/>
        <p:txBody>
          <a:bodyPr tIns="45701" bIns="45701"/>
          <a:lstStyle/>
          <a:p>
            <a:pPr lvl="0"/>
            <a:r>
              <a:rPr lang="de-DE"/>
              <a:t>Es gibt noch weitere Lizenztypen. Manchmal werden diese mit FOSS verwechselt – besitzen aber unterschiedliche Eigenschaften. Freeware- und Shareware-Lizenzen sollten nicht als gleich oder kompatibel zu FOSS-Lizenzen angesehen werden.</a:t>
            </a:r>
          </a:p>
        </p:txBody>
      </p:sp>
      <p:sp>
        <p:nvSpPr>
          <p:cNvPr id="4" name="Shape 164">
            <a:extLst>
              <a:ext uri="{FF2B5EF4-FFF2-40B4-BE49-F238E27FC236}">
                <a16:creationId xmlns:a16="http://schemas.microsoft.com/office/drawing/2014/main" id="{64A72928-E8B7-4AEA-893F-8352EA6BAC7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42B68F0-2243-4735-9BAE-D7A2C6D663D1}" type="slidenum">
              <a:t>17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9">
            <a:extLst>
              <a:ext uri="{FF2B5EF4-FFF2-40B4-BE49-F238E27FC236}">
                <a16:creationId xmlns:a16="http://schemas.microsoft.com/office/drawing/2014/main" id="{EE9C8297-AC8B-4D90-949B-231A0529D4DB}"/>
              </a:ext>
            </a:extLst>
          </p:cNvPr>
          <p:cNvSpPr>
            <a:spLocks noGrp="1" noRot="1" noChangeAspect="1"/>
          </p:cNvSpPr>
          <p:nvPr>
            <p:ph type="sldImg"/>
          </p:nvPr>
        </p:nvSpPr>
        <p:spPr/>
      </p:sp>
      <p:sp>
        <p:nvSpPr>
          <p:cNvPr id="3" name="Shape 170">
            <a:extLst>
              <a:ext uri="{FF2B5EF4-FFF2-40B4-BE49-F238E27FC236}">
                <a16:creationId xmlns:a16="http://schemas.microsoft.com/office/drawing/2014/main" id="{03EEAE0B-6629-4197-A89F-5B9DB56699B1}"/>
              </a:ext>
            </a:extLst>
          </p:cNvPr>
          <p:cNvSpPr txBox="1">
            <a:spLocks noGrp="1"/>
          </p:cNvSpPr>
          <p:nvPr>
            <p:ph type="body" sz="quarter" idx="1"/>
          </p:nvPr>
        </p:nvSpPr>
        <p:spPr/>
        <p:txBody>
          <a:bodyPr tIns="45701" bIns="45701"/>
          <a:lstStyle/>
          <a:p>
            <a:pPr lvl="0"/>
            <a:r>
              <a:rPr lang="de-DE"/>
              <a:t>Es gibt noch weitere Lizenzen / Arten der Lizenzierung. Manche dieser werden mit FOSS-Lizenzierung in einen Topf geworfen – sind aber von diesn zu unterscheiden. Freeware und Shareware sind keine FOSS-Lizenzen – und sind auch nicht mit FOSS-Lizenzen kompatibel.</a:t>
            </a:r>
          </a:p>
        </p:txBody>
      </p:sp>
      <p:sp>
        <p:nvSpPr>
          <p:cNvPr id="4" name="Shape 171">
            <a:extLst>
              <a:ext uri="{FF2B5EF4-FFF2-40B4-BE49-F238E27FC236}">
                <a16:creationId xmlns:a16="http://schemas.microsoft.com/office/drawing/2014/main" id="{3752A0F5-6C6A-45C7-82B1-71C6183FE46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C77D4E4-4DF5-48F5-8119-A6FBE5D32273}" type="slidenum">
              <a:t>18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76">
            <a:extLst>
              <a:ext uri="{FF2B5EF4-FFF2-40B4-BE49-F238E27FC236}">
                <a16:creationId xmlns:a16="http://schemas.microsoft.com/office/drawing/2014/main" id="{37615262-0ABB-444D-BA96-F76B8DD16A30}"/>
              </a:ext>
            </a:extLst>
          </p:cNvPr>
          <p:cNvSpPr>
            <a:spLocks noGrp="1" noRot="1" noChangeAspect="1"/>
          </p:cNvSpPr>
          <p:nvPr>
            <p:ph type="sldImg"/>
          </p:nvPr>
        </p:nvSpPr>
        <p:spPr/>
      </p:sp>
      <p:sp>
        <p:nvSpPr>
          <p:cNvPr id="3" name="Shape 177">
            <a:extLst>
              <a:ext uri="{FF2B5EF4-FFF2-40B4-BE49-F238E27FC236}">
                <a16:creationId xmlns:a16="http://schemas.microsoft.com/office/drawing/2014/main" id="{864172B4-3CEB-4661-BE12-4B021AF0CDA7}"/>
              </a:ext>
            </a:extLst>
          </p:cNvPr>
          <p:cNvSpPr txBox="1">
            <a:spLocks noGrp="1"/>
          </p:cNvSpPr>
          <p:nvPr>
            <p:ph type="body" sz="quarter" idx="1"/>
          </p:nvPr>
        </p:nvSpPr>
        <p:spPr/>
        <p:txBody>
          <a:bodyPr tIns="45701" bIns="45701"/>
          <a:lstStyle/>
          <a:p>
            <a:pPr lvl="0"/>
            <a:r>
              <a:rPr lang="de-DE"/>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4" name="Shape 178">
            <a:extLst>
              <a:ext uri="{FF2B5EF4-FFF2-40B4-BE49-F238E27FC236}">
                <a16:creationId xmlns:a16="http://schemas.microsoft.com/office/drawing/2014/main" id="{0B53EA8E-BE3F-425D-B081-BA072E18E9F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F8851C7-9E65-4E79-BB8C-47DC0E9D2E27}" type="slidenum">
              <a:t>19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6">
            <a:extLst>
              <a:ext uri="{FF2B5EF4-FFF2-40B4-BE49-F238E27FC236}">
                <a16:creationId xmlns:a16="http://schemas.microsoft.com/office/drawing/2014/main" id="{1BAF36B9-C417-4A91-8933-86F492D83E18}"/>
              </a:ext>
            </a:extLst>
          </p:cNvPr>
          <p:cNvSpPr>
            <a:spLocks noGrp="1" noRot="1" noChangeAspect="1"/>
          </p:cNvSpPr>
          <p:nvPr>
            <p:ph type="sldImg"/>
          </p:nvPr>
        </p:nvSpPr>
        <p:spPr>
          <a:xfrm>
            <a:off x="381003" y="685800"/>
            <a:ext cx="6096003" cy="3429000"/>
          </a:xfrm>
        </p:spPr>
      </p:sp>
      <p:sp>
        <p:nvSpPr>
          <p:cNvPr id="3" name="Shape 57">
            <a:extLst>
              <a:ext uri="{FF2B5EF4-FFF2-40B4-BE49-F238E27FC236}">
                <a16:creationId xmlns:a16="http://schemas.microsoft.com/office/drawing/2014/main" id="{295A761D-BD6E-4DC5-ABD7-7F912CB3DADC}"/>
              </a:ext>
            </a:extLst>
          </p:cNvPr>
          <p:cNvSpPr txBox="1">
            <a:spLocks noGrp="1"/>
          </p:cNvSpPr>
          <p:nvPr>
            <p:ph type="body" sz="quarter" idx="1"/>
          </p:nvPr>
        </p:nvSpPr>
        <p:spPr/>
        <p:txBody>
          <a:bodyPr tIns="45701" bIns="45701"/>
          <a:lstStyle/>
          <a:p>
            <a:pPr lvl="0"/>
            <a:r>
              <a:rPr lang="de-DE"/>
              <a:t>Diese Folie erklärt, wozu das OpenChain-Curriculum und der vorliegende Foliensatz dienen.</a:t>
            </a:r>
          </a:p>
        </p:txBody>
      </p:sp>
      <p:sp>
        <p:nvSpPr>
          <p:cNvPr id="4" name="Shape 58">
            <a:extLst>
              <a:ext uri="{FF2B5EF4-FFF2-40B4-BE49-F238E27FC236}">
                <a16:creationId xmlns:a16="http://schemas.microsoft.com/office/drawing/2014/main" id="{7A1B52E6-09D4-470D-9614-B3B709E3CEA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940B859-3347-4D69-B9CF-07721B2E56BF}" type="slidenum">
              <a:t>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83">
            <a:extLst>
              <a:ext uri="{FF2B5EF4-FFF2-40B4-BE49-F238E27FC236}">
                <a16:creationId xmlns:a16="http://schemas.microsoft.com/office/drawing/2014/main" id="{286071EC-5B55-4838-A43A-B0D6971BD425}"/>
              </a:ext>
            </a:extLst>
          </p:cNvPr>
          <p:cNvSpPr>
            <a:spLocks noGrp="1" noRot="1" noChangeAspect="1"/>
          </p:cNvSpPr>
          <p:nvPr>
            <p:ph type="sldImg"/>
          </p:nvPr>
        </p:nvSpPr>
        <p:spPr/>
      </p:sp>
      <p:sp>
        <p:nvSpPr>
          <p:cNvPr id="3" name="Shape 184">
            <a:extLst>
              <a:ext uri="{FF2B5EF4-FFF2-40B4-BE49-F238E27FC236}">
                <a16:creationId xmlns:a16="http://schemas.microsoft.com/office/drawing/2014/main" id="{93E084EF-5AB9-41BA-9EA4-3D6E6D06A1D5}"/>
              </a:ext>
            </a:extLst>
          </p:cNvPr>
          <p:cNvSpPr txBox="1">
            <a:spLocks noGrp="1"/>
          </p:cNvSpPr>
          <p:nvPr>
            <p:ph type="body" sz="quarter" idx="1"/>
          </p:nvPr>
        </p:nvSpPr>
        <p:spPr/>
        <p:txBody>
          <a:bodyPr tIns="45701" bIns="45701"/>
          <a:lstStyle/>
          <a:p>
            <a:pPr lvl="0"/>
            <a:r>
              <a:rPr lang="de-DE"/>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4" name="Shape 185">
            <a:extLst>
              <a:ext uri="{FF2B5EF4-FFF2-40B4-BE49-F238E27FC236}">
                <a16:creationId xmlns:a16="http://schemas.microsoft.com/office/drawing/2014/main" id="{28BE8653-849B-4E34-B340-205255BBA7B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07F6B33-F257-4834-B3E2-A99FE03C0370}" type="slidenum">
              <a:t>21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0">
            <a:extLst>
              <a:ext uri="{FF2B5EF4-FFF2-40B4-BE49-F238E27FC236}">
                <a16:creationId xmlns:a16="http://schemas.microsoft.com/office/drawing/2014/main" id="{A2FE7886-67FE-4B30-BA81-8566F3928AB5}"/>
              </a:ext>
            </a:extLst>
          </p:cNvPr>
          <p:cNvSpPr>
            <a:spLocks noGrp="1" noRot="1" noChangeAspect="1"/>
          </p:cNvSpPr>
          <p:nvPr>
            <p:ph type="sldImg"/>
          </p:nvPr>
        </p:nvSpPr>
        <p:spPr/>
      </p:sp>
      <p:sp>
        <p:nvSpPr>
          <p:cNvPr id="3" name="Shape 191">
            <a:extLst>
              <a:ext uri="{FF2B5EF4-FFF2-40B4-BE49-F238E27FC236}">
                <a16:creationId xmlns:a16="http://schemas.microsoft.com/office/drawing/2014/main" id="{3C20F3DE-D169-491D-87E5-7EDA60790C00}"/>
              </a:ext>
            </a:extLst>
          </p:cNvPr>
          <p:cNvSpPr txBox="1">
            <a:spLocks noGrp="1"/>
          </p:cNvSpPr>
          <p:nvPr>
            <p:ph type="body" sz="quarter" idx="1"/>
          </p:nvPr>
        </p:nvSpPr>
        <p:spPr/>
        <p:txBody>
          <a:bodyPr tIns="45701" bIns="45701"/>
          <a:lstStyle/>
          <a:p>
            <a:pPr lvl="0"/>
            <a:r>
              <a:rPr lang="de-DE"/>
              <a:t>Diese Folie beschreibt unterschiedliche Hinweisarten wie Textkommentare in Dateien, welche Autorenschafts- und Lizenzinformationen ausweisen – und welche oft als wichtigste Quelle dafür angesehen warden, welche Lizenz auf eine Datei anzuwenden ist</a:t>
            </a:r>
            <a:r>
              <a:rPr lang="en-US"/>
              <a:t>.</a:t>
            </a:r>
          </a:p>
        </p:txBody>
      </p:sp>
      <p:sp>
        <p:nvSpPr>
          <p:cNvPr id="4" name="Shape 192">
            <a:extLst>
              <a:ext uri="{FF2B5EF4-FFF2-40B4-BE49-F238E27FC236}">
                <a16:creationId xmlns:a16="http://schemas.microsoft.com/office/drawing/2014/main" id="{411D24E5-1153-4FE6-93F6-3A1FB696E50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AF04A3B-4F92-4104-81A7-1A3BC0B58378}" type="slidenum">
              <a:t>22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7">
            <a:extLst>
              <a:ext uri="{FF2B5EF4-FFF2-40B4-BE49-F238E27FC236}">
                <a16:creationId xmlns:a16="http://schemas.microsoft.com/office/drawing/2014/main" id="{0BAA456B-FA34-453F-AD7B-544BA858D319}"/>
              </a:ext>
            </a:extLst>
          </p:cNvPr>
          <p:cNvSpPr>
            <a:spLocks noGrp="1" noRot="1" noChangeAspect="1"/>
          </p:cNvSpPr>
          <p:nvPr>
            <p:ph type="sldImg"/>
          </p:nvPr>
        </p:nvSpPr>
        <p:spPr/>
      </p:sp>
      <p:sp>
        <p:nvSpPr>
          <p:cNvPr id="3" name="Shape 198">
            <a:extLst>
              <a:ext uri="{FF2B5EF4-FFF2-40B4-BE49-F238E27FC236}">
                <a16:creationId xmlns:a16="http://schemas.microsoft.com/office/drawing/2014/main" id="{8C010E23-C0A2-44C6-9C91-4A11F63199D0}"/>
              </a:ext>
            </a:extLst>
          </p:cNvPr>
          <p:cNvSpPr txBox="1">
            <a:spLocks noGrp="1"/>
          </p:cNvSpPr>
          <p:nvPr>
            <p:ph type="body" sz="quarter" idx="1"/>
          </p:nvPr>
        </p:nvSpPr>
        <p:spPr/>
        <p:txBody>
          <a:bodyPr tIns="45701" bIns="45701"/>
          <a:lstStyle/>
          <a:p>
            <a:pPr lvl="0"/>
            <a:r>
              <a:rPr lang="de-DE"/>
              <a:t>Diese Folie beschreibt multiple Lizenzierung. Diese liegt vor, wenn es mehrere Lizenzbedingungen für eine einzelne Software zutreffen könne.</a:t>
            </a:r>
          </a:p>
          <a:p>
            <a:pPr lvl="0"/>
            <a:br>
              <a:rPr lang="de-DE"/>
            </a:br>
            <a:r>
              <a:rPr lang="de-DE" b="1"/>
              <a:t>konjunktiv-multiple Lizenzierung</a:t>
            </a:r>
            <a:r>
              <a:rPr lang="de-DE"/>
              <a:t> = mehrere Lizenzen gelten gleichzeitig.</a:t>
            </a:r>
          </a:p>
          <a:p>
            <a:pPr lvl="1"/>
            <a:r>
              <a:rPr lang="de-DE">
                <a:solidFill>
                  <a:srgbClr val="000000"/>
                </a:solidFill>
                <a:latin typeface="Roboto"/>
              </a:rPr>
              <a:t>Beispiel: Ein GPL-2.0-Projekt beinhaltet auch Quellcode unter BSD-3-Clause-Lizenz. In diesem Fall müssen gleichsam </a:t>
            </a:r>
            <a:r>
              <a:rPr lang="de-DE" i="1">
                <a:solidFill>
                  <a:srgbClr val="000000"/>
                </a:solidFill>
                <a:latin typeface="Roboto"/>
              </a:rPr>
              <a:t>beide</a:t>
            </a:r>
            <a:r>
              <a:rPr lang="de-DE">
                <a:solidFill>
                  <a:srgbClr val="000000"/>
                </a:solidFill>
                <a:latin typeface="Roboto"/>
              </a:rPr>
              <a:t> Lizenzbedingungen befolgt werden.</a:t>
            </a:r>
          </a:p>
          <a:p>
            <a:pPr lvl="0"/>
            <a:r>
              <a:rPr lang="de-DE" b="1"/>
              <a:t>disjunktiv-multiple</a:t>
            </a:r>
            <a:r>
              <a:rPr lang="de-DE"/>
              <a:t> </a:t>
            </a:r>
            <a:r>
              <a:rPr lang="de-DE" b="1"/>
              <a:t>Lizenzierung</a:t>
            </a:r>
            <a:r>
              <a:rPr lang="de-DE"/>
              <a:t> = Es liegt ein Lizenzierungswahlrecht vor</a:t>
            </a:r>
          </a:p>
          <a:p>
            <a:pPr lvl="1"/>
            <a:r>
              <a:rPr lang="de-DE">
                <a:solidFill>
                  <a:srgbClr val="000000"/>
                </a:solidFill>
                <a:latin typeface="Roboto"/>
              </a:rPr>
              <a:t>Beispiele: Mozilla tri-license, Jetty, Ruby</a:t>
            </a:r>
          </a:p>
          <a:p>
            <a:pPr lvl="0"/>
            <a:br>
              <a:rPr lang="de-DE"/>
            </a:br>
            <a:r>
              <a:rPr lang="de-DE"/>
              <a:t>Disjunktiv-multiple Lizenzierung ist wahrscheinlich ein wichtigeres Thema, welche bei der Erstellung einer FOSS-Policy beleuchtet werden sollte.</a:t>
            </a:r>
          </a:p>
          <a:p>
            <a:pPr lvl="0"/>
            <a:endParaRPr lang="de-DE"/>
          </a:p>
          <a:p>
            <a:pPr lvl="0"/>
            <a:r>
              <a:rPr lang="de-DE"/>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lvl="0"/>
            <a:endParaRPr lang="de-DE"/>
          </a:p>
          <a:p>
            <a:pPr lvl="0"/>
            <a:r>
              <a:rPr lang="de-DE" b="1"/>
              <a:t>Beispiel (englischsprachiger Original-Lizenztext bleibt unübersetzt): </a:t>
            </a:r>
          </a:p>
          <a:p>
            <a:pPr lvl="0"/>
            <a:r>
              <a:rPr lang="de-DE"/>
              <a:t>MPL 1.1/GPL 2.0/LGPL 2.1 - - </a:t>
            </a:r>
          </a:p>
          <a:p>
            <a:pPr lvl="0"/>
            <a:r>
              <a:rPr lang="de-DE"/>
              <a:t>“The contents of this file are subject to the Mozilla Public License Version - 1.1 (the "License"); you may not use this file except in compliance with - the License.</a:t>
            </a:r>
          </a:p>
          <a:p>
            <a:pPr lvl="0"/>
            <a:r>
              <a:rPr lang="de-DE"/>
              <a:t> . . . </a:t>
            </a:r>
          </a:p>
          <a:p>
            <a:pPr lvl="0"/>
            <a:r>
              <a:rPr lang="de-DE"/>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lvl="0"/>
            <a:endParaRPr lang="de-DE"/>
          </a:p>
          <a:p>
            <a:pPr lvl="0"/>
            <a:r>
              <a:rPr lang="de-DE"/>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lvl="0"/>
            <a:endParaRPr lang="de-DE"/>
          </a:p>
          <a:p>
            <a:pPr lvl="0"/>
            <a:r>
              <a:rPr lang="de-DE"/>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lvl="0"/>
            <a:endParaRPr lang="de-DE"/>
          </a:p>
        </p:txBody>
      </p:sp>
      <p:sp>
        <p:nvSpPr>
          <p:cNvPr id="4" name="Shape 199">
            <a:extLst>
              <a:ext uri="{FF2B5EF4-FFF2-40B4-BE49-F238E27FC236}">
                <a16:creationId xmlns:a16="http://schemas.microsoft.com/office/drawing/2014/main" id="{D64C003F-E292-4779-95E6-525CDAD7AF3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9AC4A3F-ED77-4B6A-947B-E791190A369B}" type="slidenum">
              <a:t>23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04">
            <a:extLst>
              <a:ext uri="{FF2B5EF4-FFF2-40B4-BE49-F238E27FC236}">
                <a16:creationId xmlns:a16="http://schemas.microsoft.com/office/drawing/2014/main" id="{2251295C-3AB6-4CCC-96B3-457FE24D4BF4}"/>
              </a:ext>
            </a:extLst>
          </p:cNvPr>
          <p:cNvSpPr>
            <a:spLocks noGrp="1" noRot="1" noChangeAspect="1"/>
          </p:cNvSpPr>
          <p:nvPr>
            <p:ph type="sldImg"/>
          </p:nvPr>
        </p:nvSpPr>
        <p:spPr/>
      </p:sp>
      <p:sp>
        <p:nvSpPr>
          <p:cNvPr id="3" name="Shape 205">
            <a:extLst>
              <a:ext uri="{FF2B5EF4-FFF2-40B4-BE49-F238E27FC236}">
                <a16:creationId xmlns:a16="http://schemas.microsoft.com/office/drawing/2014/main" id="{5F1956E9-E401-4928-A2D4-E3AADABC8784}"/>
              </a:ext>
            </a:extLst>
          </p:cNvPr>
          <p:cNvSpPr txBox="1">
            <a:spLocks noGrp="1"/>
          </p:cNvSpPr>
          <p:nvPr>
            <p:ph type="body" sz="quarter" idx="1"/>
          </p:nvPr>
        </p:nvSpPr>
        <p:spPr/>
        <p:txBody>
          <a:bodyPr tIns="45701" bIns="45701"/>
          <a:lstStyle/>
          <a:p>
            <a:pPr lvl="0"/>
            <a:r>
              <a:rPr lang="de-DE"/>
              <a:t>FOSS-Lizenzen werden kostenlos erteilt und räumen für Quellcode stets Nutzungsrechte ein, die Anpassung und Weiterverbreitung mit einschließen.</a:t>
            </a:r>
          </a:p>
          <a:p>
            <a:pPr lvl="0"/>
            <a:endParaRPr lang="de-DE"/>
          </a:p>
          <a:p>
            <a:pPr lvl="0"/>
            <a:r>
              <a:rPr lang="de-DE"/>
              <a:t>Typische Verpflichtungen einer ‘permissiven’ FOSS-Lizenz sind, das Urheberrechts-Hinweis und Haftungsausschluss in der Software erhalten bleiben. Sehr oft verbietet  eine Lizenz, den Namen des Autors ohne Genehmigung zu nutzen.</a:t>
            </a:r>
          </a:p>
          <a:p>
            <a:pPr lvl="0"/>
            <a:endParaRPr lang="de-DE"/>
          </a:p>
          <a:p>
            <a:pPr lvl="0"/>
            <a:r>
              <a:rPr lang="de-DE"/>
              <a:t>Beispiele für permissive FOSS-Lizenzen sind die MIT-Lizenz,  BSD-artige FOSS-Lizenzen sowie die Apache-Lizenz.</a:t>
            </a:r>
          </a:p>
          <a:p>
            <a:pPr lvl="0"/>
            <a:endParaRPr lang="de-DE"/>
          </a:p>
          <a:p>
            <a:pPr lvl="0"/>
            <a:r>
              <a:rPr lang="de-DE"/>
              <a:t>Lizenz-Reziprozität bedeutet, dass das von einem urheberrechtlich geschützten Werk abgeleitete Werk wieder unter der gleichen Lizenz wie das Ausgangswerk veröffentlicht werden muss.</a:t>
            </a:r>
          </a:p>
          <a:p>
            <a:pPr lvl="0"/>
            <a:r>
              <a:rPr lang="de-DE"/>
              <a:t>Andere Begriffe im Kontext sind die Terme “Lizenzvererbung”, “Copyleft”, “Share-Alike” oder umgangssprachlich “virale Lizenz”</a:t>
            </a:r>
          </a:p>
          <a:p>
            <a:pPr lvl="0"/>
            <a:endParaRPr lang="de-DE"/>
          </a:p>
          <a:p>
            <a:pPr lvl="0"/>
            <a:r>
              <a:rPr lang="de-DE"/>
              <a:t>Beispiele für Copyleft-Lizenzen sind die GPL und LGPL. </a:t>
            </a:r>
          </a:p>
          <a:p>
            <a:pPr lvl="0"/>
            <a:endParaRPr lang="de-DE"/>
          </a:p>
          <a:p>
            <a:pPr lvl="0"/>
            <a:r>
              <a:rPr lang="de-DE"/>
              <a:t>Copyleft-Lizenzen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lvl="0"/>
            <a:endParaRPr lang="de-DE"/>
          </a:p>
          <a:p>
            <a:pPr lvl="0"/>
            <a:r>
              <a:rPr lang="de-DE"/>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lvl="0"/>
            <a:endParaRPr lang="de-DE"/>
          </a:p>
          <a:p>
            <a:pPr lvl="0"/>
            <a:r>
              <a:rPr lang="de-DE"/>
              <a:t>Multiple Lizenzierung bezieht sich auf die Praxis, dass eine Software unter mehr als eine Lizenz gestellt wird. Bspw. Kann eine FOSS unter MIT-Lizenz und GPLv2 “duallizenziert” sein. In diesem Fall steht es frei, die für die eigenen Zwecke ‚beste‘ Lizenz auszuwählen.</a:t>
            </a:r>
          </a:p>
          <a:p>
            <a:pPr lvl="0"/>
            <a:endParaRPr lang="de-DE"/>
          </a:p>
          <a:p>
            <a:pPr lvl="0"/>
            <a:r>
              <a:rPr lang="de-DE"/>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4" name="Shape 206">
            <a:extLst>
              <a:ext uri="{FF2B5EF4-FFF2-40B4-BE49-F238E27FC236}">
                <a16:creationId xmlns:a16="http://schemas.microsoft.com/office/drawing/2014/main" id="{47D4D746-BD0F-4937-B2BB-8FC32239F76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5B81049-68AD-4043-A32B-F8DEE6651909}" type="slidenum">
              <a:t>24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1">
            <a:extLst>
              <a:ext uri="{FF2B5EF4-FFF2-40B4-BE49-F238E27FC236}">
                <a16:creationId xmlns:a16="http://schemas.microsoft.com/office/drawing/2014/main" id="{B8F1474C-E8F9-4CBC-AB2E-661EBFB87F81}"/>
              </a:ext>
            </a:extLst>
          </p:cNvPr>
          <p:cNvSpPr>
            <a:spLocks noGrp="1" noRot="1" noChangeAspect="1"/>
          </p:cNvSpPr>
          <p:nvPr>
            <p:ph type="sldImg"/>
          </p:nvPr>
        </p:nvSpPr>
        <p:spPr/>
      </p:sp>
      <p:sp>
        <p:nvSpPr>
          <p:cNvPr id="3" name="Shape 212">
            <a:extLst>
              <a:ext uri="{FF2B5EF4-FFF2-40B4-BE49-F238E27FC236}">
                <a16:creationId xmlns:a16="http://schemas.microsoft.com/office/drawing/2014/main" id="{878DC999-D829-46C7-8EB7-C0364E7FEF83}"/>
              </a:ext>
            </a:extLst>
          </p:cNvPr>
          <p:cNvSpPr txBox="1">
            <a:spLocks noGrp="1"/>
          </p:cNvSpPr>
          <p:nvPr>
            <p:ph type="body" sz="quarter" idx="1"/>
          </p:nvPr>
        </p:nvSpPr>
        <p:spPr/>
        <p:txBody>
          <a:bodyPr tIns="45701" bIns="45701"/>
          <a:lstStyle/>
          <a:p>
            <a:pPr lvl="0"/>
            <a:r>
              <a:rPr lang="de-DE">
                <a:solidFill>
                  <a:srgbClr val="FFFFFF"/>
                </a:solidFill>
              </a:rPr>
              <a:t>Dieser Abschnitt beinhaltet einen Überblick zum Thema FOSS-Compliance und erklärt Compliance ‘von der Pike auf’.</a:t>
            </a:r>
          </a:p>
        </p:txBody>
      </p:sp>
      <p:sp>
        <p:nvSpPr>
          <p:cNvPr id="4" name="Shape 213">
            <a:extLst>
              <a:ext uri="{FF2B5EF4-FFF2-40B4-BE49-F238E27FC236}">
                <a16:creationId xmlns:a16="http://schemas.microsoft.com/office/drawing/2014/main" id="{51B56A33-B719-4BAE-AFC0-192036F3CF0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BA909CA-299F-4C6B-BC47-936FC86A7CED}" type="slidenum">
              <a:t>25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8">
            <a:extLst>
              <a:ext uri="{FF2B5EF4-FFF2-40B4-BE49-F238E27FC236}">
                <a16:creationId xmlns:a16="http://schemas.microsoft.com/office/drawing/2014/main" id="{C022205E-B144-434D-A7C2-6F586186B68B}"/>
              </a:ext>
            </a:extLst>
          </p:cNvPr>
          <p:cNvSpPr>
            <a:spLocks noGrp="1" noRot="1" noChangeAspect="1"/>
          </p:cNvSpPr>
          <p:nvPr>
            <p:ph type="sldImg"/>
          </p:nvPr>
        </p:nvSpPr>
        <p:spPr/>
      </p:sp>
      <p:sp>
        <p:nvSpPr>
          <p:cNvPr id="3" name="Shape 219">
            <a:extLst>
              <a:ext uri="{FF2B5EF4-FFF2-40B4-BE49-F238E27FC236}">
                <a16:creationId xmlns:a16="http://schemas.microsoft.com/office/drawing/2014/main" id="{8C7ED7F2-28D3-4CAC-861A-3ADEFA176B8D}"/>
              </a:ext>
            </a:extLst>
          </p:cNvPr>
          <p:cNvSpPr txBox="1">
            <a:spLocks noGrp="1"/>
          </p:cNvSpPr>
          <p:nvPr>
            <p:ph type="body" sz="quarter" idx="1"/>
          </p:nvPr>
        </p:nvSpPr>
        <p:spPr/>
        <p:txBody>
          <a:bodyPr tIns="45701" bIns="45701"/>
          <a:lstStyle/>
          <a:p>
            <a:pPr lvl="0"/>
            <a:r>
              <a:rPr lang="de-DE"/>
              <a:t>Diese Folie erläutert, dass FOSS-Compliance ein “zweistufiges Ziel” ist. Die erste Stufe ist, seine Verpflichtungen zu kennen und einen Prozess zu entwicklen, der diesen Erkenntisgewinn absichert. Die zweite Stufe ist, die Verpflichtungen zu erfüllen.</a:t>
            </a:r>
          </a:p>
        </p:txBody>
      </p:sp>
      <p:sp>
        <p:nvSpPr>
          <p:cNvPr id="4" name="Shape 220">
            <a:extLst>
              <a:ext uri="{FF2B5EF4-FFF2-40B4-BE49-F238E27FC236}">
                <a16:creationId xmlns:a16="http://schemas.microsoft.com/office/drawing/2014/main" id="{CCF09D77-D09F-4116-8B8E-F002569388E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28FD4FC-3EFB-4F1E-AA3F-EDD0DE5805E7}" type="slidenum">
              <a:t>26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6308D5DF-F111-4EF8-9D05-F5F077007764}"/>
              </a:ext>
            </a:extLst>
          </p:cNvPr>
          <p:cNvSpPr>
            <a:spLocks noGrp="1" noRot="1" noChangeAspect="1"/>
          </p:cNvSpPr>
          <p:nvPr>
            <p:ph type="sldImg"/>
          </p:nvPr>
        </p:nvSpPr>
        <p:spPr/>
      </p:sp>
      <p:sp>
        <p:nvSpPr>
          <p:cNvPr id="3" name="Shape 226">
            <a:extLst>
              <a:ext uri="{FF2B5EF4-FFF2-40B4-BE49-F238E27FC236}">
                <a16:creationId xmlns:a16="http://schemas.microsoft.com/office/drawing/2014/main" id="{5B67F2AC-69EE-40ED-9E71-051741DAE3DB}"/>
              </a:ext>
            </a:extLst>
          </p:cNvPr>
          <p:cNvSpPr txBox="1">
            <a:spLocks noGrp="1"/>
          </p:cNvSpPr>
          <p:nvPr>
            <p:ph type="body" sz="quarter" idx="1"/>
          </p:nvPr>
        </p:nvSpPr>
        <p:spPr/>
        <p:txBody>
          <a:bodyPr tIns="45701" bIns="45701"/>
          <a:lstStyle/>
          <a:p>
            <a:pPr lvl="0"/>
            <a:r>
              <a:rPr lang="de-DE"/>
              <a:t>Diese Folie zählt die bei typischen FOSS-Lizenzen einzuhaltenden Compliance-Verpflichtungen auf.</a:t>
            </a:r>
          </a:p>
          <a:p>
            <a:pPr lvl="0"/>
            <a:endParaRPr lang="de-DE"/>
          </a:p>
          <a:p>
            <a:pPr lvl="0"/>
            <a:r>
              <a:rPr lang="de-DE"/>
              <a:t>Das Ausmaß der Quellcodeoffenlegung wird von der FOSS-Lizenz bestimmt. Einige Lizenzen fordern eine Offenlegung nur für die FOSS selbst – andere fordern die Offenlegung des auf der Folie beschrieben Codes.</a:t>
            </a:r>
          </a:p>
        </p:txBody>
      </p:sp>
      <p:sp>
        <p:nvSpPr>
          <p:cNvPr id="4" name="Shape 227">
            <a:extLst>
              <a:ext uri="{FF2B5EF4-FFF2-40B4-BE49-F238E27FC236}">
                <a16:creationId xmlns:a16="http://schemas.microsoft.com/office/drawing/2014/main" id="{9AE9364C-C41B-4323-8D6A-4DA6670717F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E6B5F4-538C-4C88-9174-8940E232F236}" type="slidenum">
              <a:t>27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2">
            <a:extLst>
              <a:ext uri="{FF2B5EF4-FFF2-40B4-BE49-F238E27FC236}">
                <a16:creationId xmlns:a16="http://schemas.microsoft.com/office/drawing/2014/main" id="{B1F59B60-1678-41E8-9BDB-FE6B768FD12E}"/>
              </a:ext>
            </a:extLst>
          </p:cNvPr>
          <p:cNvSpPr>
            <a:spLocks noGrp="1" noRot="1" noChangeAspect="1"/>
          </p:cNvSpPr>
          <p:nvPr>
            <p:ph type="sldImg"/>
          </p:nvPr>
        </p:nvSpPr>
        <p:spPr>
          <a:xfrm>
            <a:off x="381003" y="685800"/>
            <a:ext cx="6096003" cy="3429000"/>
          </a:xfrm>
        </p:spPr>
      </p:sp>
      <p:sp>
        <p:nvSpPr>
          <p:cNvPr id="3" name="Shape 233">
            <a:extLst>
              <a:ext uri="{FF2B5EF4-FFF2-40B4-BE49-F238E27FC236}">
                <a16:creationId xmlns:a16="http://schemas.microsoft.com/office/drawing/2014/main" id="{982342B0-D67B-4AFA-AEDA-68FD23CB3383}"/>
              </a:ext>
            </a:extLst>
          </p:cNvPr>
          <p:cNvSpPr txBox="1">
            <a:spLocks noGrp="1"/>
          </p:cNvSpPr>
          <p:nvPr>
            <p:ph type="body" sz="quarter" idx="1"/>
          </p:nvPr>
        </p:nvSpPr>
        <p:spPr/>
        <p:txBody>
          <a:bodyPr tIns="45701" bIns="45701"/>
          <a:lstStyle/>
          <a:p>
            <a:pPr lvl="0"/>
            <a:r>
              <a:rPr lang="de-DE"/>
              <a:t>Diese Folie erläutert, wann FOSS-Verpflichtungen ausgelöst werden. FOSS-Lizenzen nutzen Mechanismen des Urheberrechts – und ein grundlegender Ansatzpunkt für Verpflichtungen ist die (Weiter)Verbreitung an Dritte / an eine andere (Rechts)person.</a:t>
            </a:r>
          </a:p>
        </p:txBody>
      </p:sp>
      <p:sp>
        <p:nvSpPr>
          <p:cNvPr id="4" name="Shape 234">
            <a:extLst>
              <a:ext uri="{FF2B5EF4-FFF2-40B4-BE49-F238E27FC236}">
                <a16:creationId xmlns:a16="http://schemas.microsoft.com/office/drawing/2014/main" id="{6DF1BF0C-9205-44DA-BE89-F0A783B493D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69C7C8B-9D7F-4A73-8C82-8CC10161F022}" type="slidenum">
              <a:t>28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9">
            <a:extLst>
              <a:ext uri="{FF2B5EF4-FFF2-40B4-BE49-F238E27FC236}">
                <a16:creationId xmlns:a16="http://schemas.microsoft.com/office/drawing/2014/main" id="{E4CBD391-9471-4014-9EF1-71FF197601EA}"/>
              </a:ext>
            </a:extLst>
          </p:cNvPr>
          <p:cNvSpPr>
            <a:spLocks noGrp="1" noRot="1" noChangeAspect="1"/>
          </p:cNvSpPr>
          <p:nvPr>
            <p:ph type="sldImg"/>
          </p:nvPr>
        </p:nvSpPr>
        <p:spPr>
          <a:xfrm>
            <a:off x="381003" y="685800"/>
            <a:ext cx="6096003" cy="3429000"/>
          </a:xfrm>
        </p:spPr>
      </p:sp>
      <p:sp>
        <p:nvSpPr>
          <p:cNvPr id="3" name="Shape 240">
            <a:extLst>
              <a:ext uri="{FF2B5EF4-FFF2-40B4-BE49-F238E27FC236}">
                <a16:creationId xmlns:a16="http://schemas.microsoft.com/office/drawing/2014/main" id="{466F932B-A25D-4549-8E09-4844493A072B}"/>
              </a:ext>
            </a:extLst>
          </p:cNvPr>
          <p:cNvSpPr txBox="1">
            <a:spLocks noGrp="1"/>
          </p:cNvSpPr>
          <p:nvPr>
            <p:ph type="body" sz="quarter" idx="1"/>
          </p:nvPr>
        </p:nvSpPr>
        <p:spPr/>
        <p:txBody>
          <a:bodyPr tIns="45701" bIns="45701"/>
          <a:lstStyle/>
          <a:p>
            <a:pPr lvl="0"/>
            <a:r>
              <a:rPr lang="de-DE"/>
              <a:t>Die vorliegende Folie erklärt, dass FOSS-Lizenzen bei Anpassungen am Code Verpflichtungen vorsehen – und geht ein wenig auf ‚derivative works‘ ein.</a:t>
            </a:r>
          </a:p>
        </p:txBody>
      </p:sp>
      <p:sp>
        <p:nvSpPr>
          <p:cNvPr id="4" name="Shape 241">
            <a:extLst>
              <a:ext uri="{FF2B5EF4-FFF2-40B4-BE49-F238E27FC236}">
                <a16:creationId xmlns:a16="http://schemas.microsoft.com/office/drawing/2014/main" id="{DC152557-9FBC-4F12-9EDB-FC3034A21F4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9418667-C214-499D-A170-6E5F4E080AE3}" type="slidenum">
              <a:t>29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46">
            <a:extLst>
              <a:ext uri="{FF2B5EF4-FFF2-40B4-BE49-F238E27FC236}">
                <a16:creationId xmlns:a16="http://schemas.microsoft.com/office/drawing/2014/main" id="{D0A83F1B-C340-49FE-B554-EB151DB19A8B}"/>
              </a:ext>
            </a:extLst>
          </p:cNvPr>
          <p:cNvSpPr>
            <a:spLocks noGrp="1" noRot="1" noChangeAspect="1"/>
          </p:cNvSpPr>
          <p:nvPr>
            <p:ph type="sldImg"/>
          </p:nvPr>
        </p:nvSpPr>
        <p:spPr/>
      </p:sp>
      <p:sp>
        <p:nvSpPr>
          <p:cNvPr id="3" name="Shape 247">
            <a:extLst>
              <a:ext uri="{FF2B5EF4-FFF2-40B4-BE49-F238E27FC236}">
                <a16:creationId xmlns:a16="http://schemas.microsoft.com/office/drawing/2014/main" id="{858F3A24-CA63-49BF-9295-DC3072FD29FF}"/>
              </a:ext>
            </a:extLst>
          </p:cNvPr>
          <p:cNvSpPr txBox="1">
            <a:spLocks noGrp="1"/>
          </p:cNvSpPr>
          <p:nvPr>
            <p:ph type="body" sz="quarter" idx="1"/>
          </p:nvPr>
        </p:nvSpPr>
        <p:spPr/>
        <p:txBody>
          <a:bodyPr tIns="45701" bIns="45701"/>
          <a:lstStyle/>
          <a:p>
            <a:pPr lvl="0"/>
            <a:r>
              <a:rPr lang="de-DE"/>
              <a:t>Diese Folie erläutert überblicksartig die Funktionsweise eines FOSS-Compliance-Programms.</a:t>
            </a:r>
          </a:p>
        </p:txBody>
      </p:sp>
      <p:sp>
        <p:nvSpPr>
          <p:cNvPr id="4" name="Shape 248">
            <a:extLst>
              <a:ext uri="{FF2B5EF4-FFF2-40B4-BE49-F238E27FC236}">
                <a16:creationId xmlns:a16="http://schemas.microsoft.com/office/drawing/2014/main" id="{55EB471B-560C-4181-9420-93DB9077D04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517BE16-A4C0-4A2C-AB6B-A6F4376E817A}" type="slidenum">
              <a:t>30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3">
            <a:extLst>
              <a:ext uri="{FF2B5EF4-FFF2-40B4-BE49-F238E27FC236}">
                <a16:creationId xmlns:a16="http://schemas.microsoft.com/office/drawing/2014/main" id="{F60A313E-7AC1-4120-93B8-6053EC85768B}"/>
              </a:ext>
            </a:extLst>
          </p:cNvPr>
          <p:cNvSpPr>
            <a:spLocks noGrp="1" noRot="1" noChangeAspect="1"/>
          </p:cNvSpPr>
          <p:nvPr>
            <p:ph type="sldImg"/>
          </p:nvPr>
        </p:nvSpPr>
        <p:spPr/>
      </p:sp>
      <p:sp>
        <p:nvSpPr>
          <p:cNvPr id="3" name="Shape 64">
            <a:extLst>
              <a:ext uri="{FF2B5EF4-FFF2-40B4-BE49-F238E27FC236}">
                <a16:creationId xmlns:a16="http://schemas.microsoft.com/office/drawing/2014/main" id="{1A58704D-F5CA-4A1B-A77C-6C4721E90378}"/>
              </a:ext>
            </a:extLst>
          </p:cNvPr>
          <p:cNvSpPr txBox="1">
            <a:spLocks noGrp="1"/>
          </p:cNvSpPr>
          <p:nvPr>
            <p:ph type="body" sz="quarter" idx="1"/>
          </p:nvPr>
        </p:nvSpPr>
        <p:spPr/>
        <p:txBody>
          <a:bodyPr tIns="45701" bIns="45701"/>
          <a:lstStyle/>
          <a:p>
            <a:pPr lvl="0"/>
            <a:r>
              <a:rPr lang="de-DE"/>
              <a:t>Diese Folie dient dazu, die Inhaltsblöcke entweder einer einzelnen Drei-Stunden-Schulung oder einer abschnittsweisen Schulung zu erläutern.</a:t>
            </a:r>
            <a:br>
              <a:rPr lang="en-US"/>
            </a:br>
            <a:endParaRPr lang="en-US"/>
          </a:p>
        </p:txBody>
      </p:sp>
      <p:sp>
        <p:nvSpPr>
          <p:cNvPr id="4" name="Shape 65">
            <a:extLst>
              <a:ext uri="{FF2B5EF4-FFF2-40B4-BE49-F238E27FC236}">
                <a16:creationId xmlns:a16="http://schemas.microsoft.com/office/drawing/2014/main" id="{ABBC71C7-4047-40C0-A0D3-9ABEF27D57F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7DF4C6B-82FC-429A-9099-B97FDAB38D1D}" type="slidenum">
              <a:t>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53">
            <a:extLst>
              <a:ext uri="{FF2B5EF4-FFF2-40B4-BE49-F238E27FC236}">
                <a16:creationId xmlns:a16="http://schemas.microsoft.com/office/drawing/2014/main" id="{91B28B9A-CB28-46AE-94FD-B2A9A1A9A04E}"/>
              </a:ext>
            </a:extLst>
          </p:cNvPr>
          <p:cNvSpPr>
            <a:spLocks noGrp="1" noRot="1" noChangeAspect="1"/>
          </p:cNvSpPr>
          <p:nvPr>
            <p:ph type="sldImg"/>
          </p:nvPr>
        </p:nvSpPr>
        <p:spPr>
          <a:xfrm>
            <a:off x="685800" y="1143000"/>
            <a:ext cx="5486400" cy="3086100"/>
          </a:xfrm>
        </p:spPr>
      </p:sp>
      <p:sp>
        <p:nvSpPr>
          <p:cNvPr id="3" name="Shape 254">
            <a:extLst>
              <a:ext uri="{FF2B5EF4-FFF2-40B4-BE49-F238E27FC236}">
                <a16:creationId xmlns:a16="http://schemas.microsoft.com/office/drawing/2014/main" id="{2C8CC6B2-67EE-4944-AA26-819BF46288B4}"/>
              </a:ext>
            </a:extLst>
          </p:cNvPr>
          <p:cNvSpPr txBox="1">
            <a:spLocks noGrp="1"/>
          </p:cNvSpPr>
          <p:nvPr>
            <p:ph type="body" sz="quarter" idx="1"/>
          </p:nvPr>
        </p:nvSpPr>
        <p:spPr/>
        <p:txBody>
          <a:bodyPr tIns="45701" bIns="45701"/>
          <a:lstStyle/>
          <a:p>
            <a:pPr lvl="0"/>
            <a:r>
              <a:rPr lang="de-DE" dirty="0"/>
              <a:t>In dieser Folie erfahren Sie mehr darüber, wie Compliance-Praktiken für FOSS in einem Unternehmen funktionieren können.</a:t>
            </a:r>
            <a:endParaRPr lang="en-US" dirty="0"/>
          </a:p>
        </p:txBody>
      </p:sp>
      <p:sp>
        <p:nvSpPr>
          <p:cNvPr id="4" name="Shape 255">
            <a:extLst>
              <a:ext uri="{FF2B5EF4-FFF2-40B4-BE49-F238E27FC236}">
                <a16:creationId xmlns:a16="http://schemas.microsoft.com/office/drawing/2014/main" id="{681DF1C2-75F2-4636-9D8A-BC58FE2A165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CAD60F2-7E14-4861-BE95-95E89723E312}" type="slidenum">
              <a:t>31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0">
            <a:extLst>
              <a:ext uri="{FF2B5EF4-FFF2-40B4-BE49-F238E27FC236}">
                <a16:creationId xmlns:a16="http://schemas.microsoft.com/office/drawing/2014/main" id="{26EA3C43-CC07-48CF-AA35-549FF53CFE8A}"/>
              </a:ext>
            </a:extLst>
          </p:cNvPr>
          <p:cNvSpPr>
            <a:spLocks noGrp="1" noRot="1" noChangeAspect="1"/>
          </p:cNvSpPr>
          <p:nvPr>
            <p:ph type="sldImg"/>
          </p:nvPr>
        </p:nvSpPr>
        <p:spPr/>
      </p:sp>
      <p:sp>
        <p:nvSpPr>
          <p:cNvPr id="3" name="Shape 261">
            <a:extLst>
              <a:ext uri="{FF2B5EF4-FFF2-40B4-BE49-F238E27FC236}">
                <a16:creationId xmlns:a16="http://schemas.microsoft.com/office/drawing/2014/main" id="{B9BEE4CE-50B8-4111-AA8A-997CA8F4FE17}"/>
              </a:ext>
            </a:extLst>
          </p:cNvPr>
          <p:cNvSpPr txBox="1">
            <a:spLocks noGrp="1"/>
          </p:cNvSpPr>
          <p:nvPr>
            <p:ph type="body" sz="quarter" idx="1"/>
          </p:nvPr>
        </p:nvSpPr>
        <p:spPr/>
        <p:txBody>
          <a:bodyPr tIns="45701" bIns="45701"/>
          <a:lstStyle/>
          <a:p>
            <a:pPr lvl="0"/>
            <a:r>
              <a:rPr lang="de-DE"/>
              <a:t>Diese Folie beschreibt einige der Vorteile, die FOSS-Compliance für ein Unternehmen – über ein reines Befolgen der rechtlichen Verpflichtungen hinausgehend - mit sich bringt.</a:t>
            </a:r>
          </a:p>
        </p:txBody>
      </p:sp>
      <p:sp>
        <p:nvSpPr>
          <p:cNvPr id="4" name="Shape 262">
            <a:extLst>
              <a:ext uri="{FF2B5EF4-FFF2-40B4-BE49-F238E27FC236}">
                <a16:creationId xmlns:a16="http://schemas.microsoft.com/office/drawing/2014/main" id="{AE7A37DD-10B6-45FB-9E1C-F0D2A38C671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C255C99-B319-4B31-A59F-08B78DC6B70D}" type="slidenum">
              <a:t>32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7">
            <a:extLst>
              <a:ext uri="{FF2B5EF4-FFF2-40B4-BE49-F238E27FC236}">
                <a16:creationId xmlns:a16="http://schemas.microsoft.com/office/drawing/2014/main" id="{84903F3B-B340-407D-AD99-6BB6FF907C70}"/>
              </a:ext>
            </a:extLst>
          </p:cNvPr>
          <p:cNvSpPr>
            <a:spLocks noGrp="1" noRot="1" noChangeAspect="1"/>
          </p:cNvSpPr>
          <p:nvPr>
            <p:ph type="sldImg"/>
          </p:nvPr>
        </p:nvSpPr>
        <p:spPr>
          <a:xfrm>
            <a:off x="685800" y="1143000"/>
            <a:ext cx="5486400" cy="3086100"/>
          </a:xfrm>
        </p:spPr>
      </p:sp>
      <p:sp>
        <p:nvSpPr>
          <p:cNvPr id="3" name="Shape 268">
            <a:extLst>
              <a:ext uri="{FF2B5EF4-FFF2-40B4-BE49-F238E27FC236}">
                <a16:creationId xmlns:a16="http://schemas.microsoft.com/office/drawing/2014/main" id="{50626D02-8A8A-41B0-BEFD-FCD3AF86B481}"/>
              </a:ext>
            </a:extLst>
          </p:cNvPr>
          <p:cNvSpPr txBox="1">
            <a:spLocks noGrp="1"/>
          </p:cNvSpPr>
          <p:nvPr>
            <p:ph type="body" sz="quarter" idx="1"/>
          </p:nvPr>
        </p:nvSpPr>
        <p:spPr/>
        <p:txBody>
          <a:bodyPr tIns="45701" bIns="45701"/>
          <a:lstStyle/>
          <a:p>
            <a:pPr lvl="0"/>
            <a:r>
              <a:rPr lang="de-DE" noProof="0" dirty="0"/>
              <a:t>FOSS-Compliance bedeutet die Einhaltung der Lizenzbedingungen von FOSS-Lizenzen. Es umfasst, die FOSS-Lizenzen zu verstehen sowie Prozesse zur Einhaltung der Lizenzbedingungen und Prozesse zur Behebung (versehentlicher) Fehler zu besitzen.</a:t>
            </a:r>
          </a:p>
          <a:p>
            <a:pPr lvl="0"/>
            <a:endParaRPr lang="de-DE" noProof="0" dirty="0"/>
          </a:p>
          <a:p>
            <a:pPr lvl="0"/>
            <a:r>
              <a:rPr lang="de-DE" noProof="0" dirty="0"/>
              <a:t>Die zwei Hauptziele eines FOSS-Compliance-Programms sind die </a:t>
            </a:r>
            <a:r>
              <a:rPr lang="de-DE" b="1" noProof="0" dirty="0"/>
              <a:t>Kenntnis der Verpflichtungen</a:t>
            </a:r>
            <a:r>
              <a:rPr lang="de-DE" noProof="0" dirty="0"/>
              <a:t> und die </a:t>
            </a:r>
            <a:r>
              <a:rPr lang="de-DE" b="1" noProof="0" dirty="0"/>
              <a:t>Erfüllung der Verpflichtungen</a:t>
            </a:r>
            <a:r>
              <a:rPr lang="de-DE" noProof="0" dirty="0"/>
              <a:t>.</a:t>
            </a:r>
          </a:p>
          <a:p>
            <a:pPr lvl="0"/>
            <a:endParaRPr lang="de-DE" noProof="0" dirty="0"/>
          </a:p>
          <a:p>
            <a:pPr lvl="0"/>
            <a:r>
              <a:rPr lang="de-DE" noProof="0" dirty="0"/>
              <a:t>Zu den wichtigen Geschäftspraktiken eines FOSS-Compliance-Programms gehören:</a:t>
            </a:r>
          </a:p>
          <a:p>
            <a:pPr lvl="0" indent="-182880">
              <a:lnSpc>
                <a:spcPct val="130%"/>
              </a:lnSpc>
              <a:buFont typeface="Arial" panose="020B0604020202020204" pitchFamily="34" charset="0"/>
              <a:buChar char="•"/>
            </a:pPr>
            <a:r>
              <a:rPr lang="de-DE" noProof="0" dirty="0"/>
              <a:t>Identifikation von Herkunft und Lizenzierung aller internen und externen Software</a:t>
            </a:r>
          </a:p>
          <a:p>
            <a:pPr lvl="0" indent="-182880">
              <a:lnSpc>
                <a:spcPct val="130%"/>
              </a:lnSpc>
              <a:buFont typeface="Arial" panose="020B0604020202020204" pitchFamily="34" charset="0"/>
              <a:buChar char="•"/>
            </a:pPr>
            <a:r>
              <a:rPr lang="de-DE" noProof="0" dirty="0"/>
              <a:t>Tracking von FOSS im Entwicklungsprozess</a:t>
            </a:r>
          </a:p>
          <a:p>
            <a:pPr lvl="0" indent="-182880">
              <a:lnSpc>
                <a:spcPct val="130%"/>
              </a:lnSpc>
              <a:buFont typeface="Arial" panose="020B0604020202020204" pitchFamily="34" charset="0"/>
              <a:buChar char="•"/>
            </a:pPr>
            <a:r>
              <a:rPr lang="de-DE" noProof="0" dirty="0"/>
              <a:t>Durchführung von FOSS-Reviews, Identifizierung von Lizenzverpflichtungen</a:t>
            </a:r>
          </a:p>
          <a:p>
            <a:pPr lvl="0" indent="-182880">
              <a:lnSpc>
                <a:spcPct val="130%"/>
              </a:lnSpc>
              <a:buFont typeface="Arial" panose="020B0604020202020204" pitchFamily="34" charset="0"/>
              <a:buChar char="•"/>
            </a:pPr>
            <a:r>
              <a:rPr lang="de-DE" noProof="0" dirty="0"/>
              <a:t>Erfüllung der Lizenzverpflichtungen, wenn die Software ausgeliefert wird </a:t>
            </a:r>
          </a:p>
          <a:p>
            <a:pPr lvl="0" indent="-182880">
              <a:lnSpc>
                <a:spcPct val="130%"/>
              </a:lnSpc>
              <a:buFont typeface="Arial" panose="020B0604020202020204" pitchFamily="34" charset="0"/>
              <a:buChar char="•"/>
            </a:pPr>
            <a:r>
              <a:rPr lang="de-DE" noProof="0" dirty="0"/>
              <a:t>Überwachung des FOSS-Compliance-Programms, der Erstellung von Richtlinien und der Compliance-Entscheidungen</a:t>
            </a:r>
          </a:p>
          <a:p>
            <a:pPr lvl="0" indent="-182880">
              <a:lnSpc>
                <a:spcPct val="130%"/>
              </a:lnSpc>
              <a:buFont typeface="Arial" panose="020B0604020202020204" pitchFamily="34" charset="0"/>
              <a:buChar char="•"/>
            </a:pPr>
            <a:r>
              <a:rPr lang="de-DE" noProof="0" dirty="0"/>
              <a:t>Training</a:t>
            </a:r>
          </a:p>
          <a:p>
            <a:pPr marL="171450" lvl="0" indent="-171450"/>
            <a:endParaRPr lang="de-DE" noProof="0" dirty="0"/>
          </a:p>
          <a:p>
            <a:pPr lvl="0"/>
            <a:r>
              <a:rPr lang="de-DE" noProof="0" dirty="0"/>
              <a:t>Ein FOSS-Compliance-Programm bietet verschiedene Vorteile, z. B. ein besseres Verständnis der Auswirkungen von FOSS auf das Unternehmen, ein besseres Verständnis der mit FOSS verbundenen Kosten und Risiken, bessere Beziehungen zur FOSS-Community und verbessertes Wissen über verfügbare FOSS-Lösungen.</a:t>
            </a:r>
          </a:p>
        </p:txBody>
      </p:sp>
      <p:sp>
        <p:nvSpPr>
          <p:cNvPr id="4" name="Shape 269">
            <a:extLst>
              <a:ext uri="{FF2B5EF4-FFF2-40B4-BE49-F238E27FC236}">
                <a16:creationId xmlns:a16="http://schemas.microsoft.com/office/drawing/2014/main" id="{EE8A8C85-70E6-4E0C-8278-FE91EF04E6F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919B37E-7626-466D-AA46-7F6966EC7172}" type="slidenum">
              <a:t>33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74">
            <a:extLst>
              <a:ext uri="{FF2B5EF4-FFF2-40B4-BE49-F238E27FC236}">
                <a16:creationId xmlns:a16="http://schemas.microsoft.com/office/drawing/2014/main" id="{79C972E2-E520-47CC-99E1-E9C2E4F70202}"/>
              </a:ext>
            </a:extLst>
          </p:cNvPr>
          <p:cNvSpPr>
            <a:spLocks noGrp="1" noRot="1" noChangeAspect="1"/>
          </p:cNvSpPr>
          <p:nvPr>
            <p:ph type="sldImg"/>
          </p:nvPr>
        </p:nvSpPr>
        <p:spPr/>
      </p:sp>
      <p:sp>
        <p:nvSpPr>
          <p:cNvPr id="3" name="Shape 275">
            <a:extLst>
              <a:ext uri="{FF2B5EF4-FFF2-40B4-BE49-F238E27FC236}">
                <a16:creationId xmlns:a16="http://schemas.microsoft.com/office/drawing/2014/main" id="{E7D4750A-F3C2-4444-BF7A-8D1C76CE71E9}"/>
              </a:ext>
            </a:extLst>
          </p:cNvPr>
          <p:cNvSpPr txBox="1">
            <a:spLocks noGrp="1"/>
          </p:cNvSpPr>
          <p:nvPr>
            <p:ph type="body" sz="quarter" idx="1"/>
          </p:nvPr>
        </p:nvSpPr>
        <p:spPr/>
        <p:txBody>
          <a:bodyPr tIns="45701" bIns="45701"/>
          <a:lstStyle/>
          <a:p>
            <a:pPr lvl="0"/>
            <a:r>
              <a:rPr lang="en-US">
                <a:solidFill>
                  <a:srgbClr val="FFFFFF"/>
                </a:solidFill>
              </a:rPr>
              <a:t>Dieser Abschnitt erklärt einige Grundlagen zum besseren Verständnis von “FOSS-Nutzung”.</a:t>
            </a:r>
          </a:p>
        </p:txBody>
      </p:sp>
      <p:sp>
        <p:nvSpPr>
          <p:cNvPr id="4" name="Shape 276">
            <a:extLst>
              <a:ext uri="{FF2B5EF4-FFF2-40B4-BE49-F238E27FC236}">
                <a16:creationId xmlns:a16="http://schemas.microsoft.com/office/drawing/2014/main" id="{AFC6A5B1-1047-40D1-8067-6C9E21974F2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7670AEA-8AFD-4356-B222-65E81A3B5E4E}" type="slidenum">
              <a:t>34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1">
            <a:extLst>
              <a:ext uri="{FF2B5EF4-FFF2-40B4-BE49-F238E27FC236}">
                <a16:creationId xmlns:a16="http://schemas.microsoft.com/office/drawing/2014/main" id="{1E754BEC-CB68-46B4-A39A-E889DD0BE016}"/>
              </a:ext>
            </a:extLst>
          </p:cNvPr>
          <p:cNvSpPr>
            <a:spLocks noGrp="1" noRot="1" noChangeAspect="1"/>
          </p:cNvSpPr>
          <p:nvPr>
            <p:ph type="sldImg"/>
          </p:nvPr>
        </p:nvSpPr>
        <p:spPr>
          <a:xfrm>
            <a:off x="381003" y="685800"/>
            <a:ext cx="6096003" cy="3429000"/>
          </a:xfrm>
          <a:ln>
            <a:noFill/>
            <a:prstDash val="solid"/>
          </a:ln>
        </p:spPr>
      </p:sp>
      <p:sp>
        <p:nvSpPr>
          <p:cNvPr id="3" name="Shape 282">
            <a:extLst>
              <a:ext uri="{FF2B5EF4-FFF2-40B4-BE49-F238E27FC236}">
                <a16:creationId xmlns:a16="http://schemas.microsoft.com/office/drawing/2014/main" id="{F2F36DF8-AFAF-45A6-AD42-C7D96339E1A7}"/>
              </a:ext>
            </a:extLst>
          </p:cNvPr>
          <p:cNvSpPr txBox="1">
            <a:spLocks noGrp="1"/>
          </p:cNvSpPr>
          <p:nvPr>
            <p:ph type="body" sz="quarter" idx="1"/>
          </p:nvPr>
        </p:nvSpPr>
        <p:spPr/>
        <p:txBody>
          <a:bodyPr tIns="45701" bIns="45701"/>
          <a:lstStyle/>
          <a:p>
            <a:pPr lvl="0"/>
            <a:r>
              <a:rPr lang="en-US">
                <a:latin typeface="Times"/>
                <a:cs typeface="Times"/>
              </a:rPr>
              <a:t>Diese Folie führt an, wie die Nutzung von FOSS Bestandteil von Complianceüberlegungen wird. Je nach Einsatzszenario liegen unterschiedliche Rechtsfolgen vor. Die Folien im Anschluss erläutern dies noch detailliert.</a:t>
            </a:r>
          </a:p>
        </p:txBody>
      </p:sp>
      <p:sp>
        <p:nvSpPr>
          <p:cNvPr id="4" name="Shape 283">
            <a:extLst>
              <a:ext uri="{FF2B5EF4-FFF2-40B4-BE49-F238E27FC236}">
                <a16:creationId xmlns:a16="http://schemas.microsoft.com/office/drawing/2014/main" id="{20AAE596-E60F-4610-86B9-15873AC57A3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FF42CB-2EB3-4FE5-A471-ACBE6A5A9B28}" type="slidenum">
              <a:t>35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8">
            <a:extLst>
              <a:ext uri="{FF2B5EF4-FFF2-40B4-BE49-F238E27FC236}">
                <a16:creationId xmlns:a16="http://schemas.microsoft.com/office/drawing/2014/main" id="{8AB46B6A-693F-4EB0-8734-5645007B3324}"/>
              </a:ext>
            </a:extLst>
          </p:cNvPr>
          <p:cNvSpPr>
            <a:spLocks noGrp="1" noRot="1" noChangeAspect="1"/>
          </p:cNvSpPr>
          <p:nvPr>
            <p:ph type="sldImg"/>
          </p:nvPr>
        </p:nvSpPr>
        <p:spPr>
          <a:xfrm>
            <a:off x="381003" y="685800"/>
            <a:ext cx="6096003" cy="3429000"/>
          </a:xfrm>
          <a:ln>
            <a:noFill/>
            <a:prstDash val="solid"/>
          </a:ln>
        </p:spPr>
      </p:sp>
      <p:sp>
        <p:nvSpPr>
          <p:cNvPr id="3" name="Shape 289">
            <a:extLst>
              <a:ext uri="{FF2B5EF4-FFF2-40B4-BE49-F238E27FC236}">
                <a16:creationId xmlns:a16="http://schemas.microsoft.com/office/drawing/2014/main" id="{C124735D-0926-49C4-BC33-AB3B34C331B9}"/>
              </a:ext>
            </a:extLst>
          </p:cNvPr>
          <p:cNvSpPr txBox="1">
            <a:spLocks noGrp="1"/>
          </p:cNvSpPr>
          <p:nvPr>
            <p:ph type="body" sz="quarter" idx="1"/>
          </p:nvPr>
        </p:nvSpPr>
        <p:spPr/>
        <p:txBody>
          <a:bodyPr tIns="45701" bIns="45701"/>
          <a:lstStyle/>
          <a:p>
            <a:pPr marL="226423" lvl="0" indent="-226423"/>
            <a:r>
              <a:rPr lang="en-US">
                <a:latin typeface="Times"/>
                <a:cs typeface="Times"/>
              </a:rPr>
              <a:t>Die Folie umschreibt, was Einbettung bei Nutzung einer FOSS sein kann.</a:t>
            </a:r>
          </a:p>
        </p:txBody>
      </p:sp>
      <p:sp>
        <p:nvSpPr>
          <p:cNvPr id="4" name="Shape 290">
            <a:extLst>
              <a:ext uri="{FF2B5EF4-FFF2-40B4-BE49-F238E27FC236}">
                <a16:creationId xmlns:a16="http://schemas.microsoft.com/office/drawing/2014/main" id="{010B3776-6008-4D91-A4D7-C0609C266ED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E610EFD-3537-4197-894A-C4A8B73D8F36}" type="slidenum">
              <a:t>36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96">
            <a:extLst>
              <a:ext uri="{FF2B5EF4-FFF2-40B4-BE49-F238E27FC236}">
                <a16:creationId xmlns:a16="http://schemas.microsoft.com/office/drawing/2014/main" id="{04F88F77-C837-40F5-BDEC-43F9C205662A}"/>
              </a:ext>
            </a:extLst>
          </p:cNvPr>
          <p:cNvSpPr>
            <a:spLocks noGrp="1" noRot="1" noChangeAspect="1"/>
          </p:cNvSpPr>
          <p:nvPr>
            <p:ph type="sldImg"/>
          </p:nvPr>
        </p:nvSpPr>
        <p:spPr>
          <a:xfrm>
            <a:off x="381003" y="685800"/>
            <a:ext cx="6096003" cy="3429000"/>
          </a:xfrm>
          <a:ln>
            <a:noFill/>
            <a:prstDash val="solid"/>
          </a:ln>
        </p:spPr>
      </p:sp>
      <p:sp>
        <p:nvSpPr>
          <p:cNvPr id="3" name="Shape 297">
            <a:extLst>
              <a:ext uri="{FF2B5EF4-FFF2-40B4-BE49-F238E27FC236}">
                <a16:creationId xmlns:a16="http://schemas.microsoft.com/office/drawing/2014/main" id="{C7835969-4CEC-486B-B9C7-0EFFD12800AD}"/>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Verknüpfung / Linking bei Nutzung einer FOSS sein kann.</a:t>
            </a:r>
          </a:p>
          <a:p>
            <a:pPr marL="226423" lvl="0" indent="-226423"/>
            <a:endParaRPr lang="de-DE" b="1">
              <a:latin typeface="Times"/>
              <a:cs typeface="Times"/>
            </a:endParaRPr>
          </a:p>
        </p:txBody>
      </p:sp>
      <p:sp>
        <p:nvSpPr>
          <p:cNvPr id="4" name="Shape 298">
            <a:extLst>
              <a:ext uri="{FF2B5EF4-FFF2-40B4-BE49-F238E27FC236}">
                <a16:creationId xmlns:a16="http://schemas.microsoft.com/office/drawing/2014/main" id="{2F862FA0-F038-4896-9A8F-5A5844687F6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E411C54-1440-415B-B1E4-2C69151A4513}" type="slidenum">
              <a:t>37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04">
            <a:extLst>
              <a:ext uri="{FF2B5EF4-FFF2-40B4-BE49-F238E27FC236}">
                <a16:creationId xmlns:a16="http://schemas.microsoft.com/office/drawing/2014/main" id="{76295CED-0220-43F2-B5E4-2EFB2C7B48EB}"/>
              </a:ext>
            </a:extLst>
          </p:cNvPr>
          <p:cNvSpPr>
            <a:spLocks noGrp="1" noRot="1" noChangeAspect="1"/>
          </p:cNvSpPr>
          <p:nvPr>
            <p:ph type="sldImg"/>
          </p:nvPr>
        </p:nvSpPr>
        <p:spPr>
          <a:xfrm>
            <a:off x="381003" y="685800"/>
            <a:ext cx="6096003" cy="3429000"/>
          </a:xfrm>
          <a:ln>
            <a:noFill/>
            <a:prstDash val="solid"/>
          </a:ln>
        </p:spPr>
      </p:sp>
      <p:sp>
        <p:nvSpPr>
          <p:cNvPr id="3" name="Shape 305">
            <a:extLst>
              <a:ext uri="{FF2B5EF4-FFF2-40B4-BE49-F238E27FC236}">
                <a16:creationId xmlns:a16="http://schemas.microsoft.com/office/drawing/2014/main" id="{8D8F8505-9C8B-4910-A4B1-F648A1BAB970}"/>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Modifikation bei Nutzung einer FOSS sein kann.</a:t>
            </a:r>
          </a:p>
          <a:p>
            <a:pPr marL="226423" lvl="0" indent="-226423"/>
            <a:endParaRPr lang="de-DE" b="1">
              <a:latin typeface="Times"/>
              <a:cs typeface="Times"/>
            </a:endParaRPr>
          </a:p>
        </p:txBody>
      </p:sp>
      <p:sp>
        <p:nvSpPr>
          <p:cNvPr id="4" name="Shape 306">
            <a:extLst>
              <a:ext uri="{FF2B5EF4-FFF2-40B4-BE49-F238E27FC236}">
                <a16:creationId xmlns:a16="http://schemas.microsoft.com/office/drawing/2014/main" id="{CC8B998D-244C-43A6-93FF-F84CD585A60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06CBE31-C9B2-4F53-9119-F9F429FB4143}" type="slidenum">
              <a:t>38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15">
            <a:extLst>
              <a:ext uri="{FF2B5EF4-FFF2-40B4-BE49-F238E27FC236}">
                <a16:creationId xmlns:a16="http://schemas.microsoft.com/office/drawing/2014/main" id="{F5D9178E-A421-444B-A65A-3361A8A0E8D7}"/>
              </a:ext>
            </a:extLst>
          </p:cNvPr>
          <p:cNvSpPr>
            <a:spLocks noGrp="1" noRot="1" noChangeAspect="1"/>
          </p:cNvSpPr>
          <p:nvPr>
            <p:ph type="sldImg"/>
          </p:nvPr>
        </p:nvSpPr>
        <p:spPr>
          <a:xfrm>
            <a:off x="381000" y="685800"/>
            <a:ext cx="6096000" cy="3429000"/>
          </a:xfrm>
          <a:ln>
            <a:noFill/>
            <a:prstDash val="solid"/>
          </a:ln>
        </p:spPr>
      </p:sp>
      <p:sp>
        <p:nvSpPr>
          <p:cNvPr id="3" name="Shape 316">
            <a:extLst>
              <a:ext uri="{FF2B5EF4-FFF2-40B4-BE49-F238E27FC236}">
                <a16:creationId xmlns:a16="http://schemas.microsoft.com/office/drawing/2014/main" id="{5289978B-936E-43B3-A410-4C8F7E3FBE2A}"/>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Übersetzung bei Nutzung einer FOSS sein kann.</a:t>
            </a:r>
          </a:p>
          <a:p>
            <a:pPr marL="226423" lvl="0" indent="-226423"/>
            <a:endParaRPr lang="de-DE" b="1">
              <a:latin typeface="Times"/>
              <a:cs typeface="Times"/>
            </a:endParaRPr>
          </a:p>
        </p:txBody>
      </p:sp>
      <p:sp>
        <p:nvSpPr>
          <p:cNvPr id="4" name="Shape 317">
            <a:extLst>
              <a:ext uri="{FF2B5EF4-FFF2-40B4-BE49-F238E27FC236}">
                <a16:creationId xmlns:a16="http://schemas.microsoft.com/office/drawing/2014/main" id="{6DB57DD7-B526-4D46-87DC-0B2A24624DD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6CE2699-D42C-4CB7-9937-2AE00162275E}" type="slidenum">
              <a:t>39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23">
            <a:extLst>
              <a:ext uri="{FF2B5EF4-FFF2-40B4-BE49-F238E27FC236}">
                <a16:creationId xmlns:a16="http://schemas.microsoft.com/office/drawing/2014/main" id="{C8982326-07F9-4226-B0A3-C8ACB3B4BB40}"/>
              </a:ext>
            </a:extLst>
          </p:cNvPr>
          <p:cNvSpPr>
            <a:spLocks noGrp="1" noRot="1" noChangeAspect="1"/>
          </p:cNvSpPr>
          <p:nvPr>
            <p:ph type="sldImg"/>
          </p:nvPr>
        </p:nvSpPr>
        <p:spPr>
          <a:xfrm>
            <a:off x="381003" y="685800"/>
            <a:ext cx="6096003" cy="3429000"/>
          </a:xfrm>
          <a:ln>
            <a:noFill/>
            <a:prstDash val="solid"/>
          </a:ln>
        </p:spPr>
      </p:sp>
      <p:sp>
        <p:nvSpPr>
          <p:cNvPr id="3" name="Shape 324">
            <a:extLst>
              <a:ext uri="{FF2B5EF4-FFF2-40B4-BE49-F238E27FC236}">
                <a16:creationId xmlns:a16="http://schemas.microsoft.com/office/drawing/2014/main" id="{BF1A5747-EF48-4E17-BC6E-A10FA837C1B6}"/>
              </a:ext>
            </a:extLst>
          </p:cNvPr>
          <p:cNvSpPr txBox="1">
            <a:spLocks noGrp="1"/>
          </p:cNvSpPr>
          <p:nvPr>
            <p:ph type="body" sz="quarter" idx="1"/>
          </p:nvPr>
        </p:nvSpPr>
        <p:spPr/>
        <p:txBody>
          <a:bodyPr tIns="45701" bIns="45701"/>
          <a:lstStyle/>
          <a:p>
            <a:pPr lvl="0"/>
            <a:r>
              <a:rPr lang="de-DE">
                <a:latin typeface="Times"/>
                <a:cs typeface="Times"/>
              </a:rPr>
              <a:t>Diese Folie führt an, dass Entwicklerwerkzeuge einige der Nutzungsaktionen im “hinter dem Rücken des Entwicklers” ausführen können – und dass dies ein Thema ist, dessen Unternehmen sich bewusst sein sollten.</a:t>
            </a:r>
          </a:p>
        </p:txBody>
      </p:sp>
      <p:sp>
        <p:nvSpPr>
          <p:cNvPr id="4" name="Shape 325">
            <a:extLst>
              <a:ext uri="{FF2B5EF4-FFF2-40B4-BE49-F238E27FC236}">
                <a16:creationId xmlns:a16="http://schemas.microsoft.com/office/drawing/2014/main" id="{C0AEBD00-3CBD-4CAF-9B95-6FAF2298CB9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8007C3E-58AC-4D0E-86A1-55DF94B2F315}" type="slidenum">
              <a:t>40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1">
            <a:extLst>
              <a:ext uri="{FF2B5EF4-FFF2-40B4-BE49-F238E27FC236}">
                <a16:creationId xmlns:a16="http://schemas.microsoft.com/office/drawing/2014/main" id="{5C6A801E-9CDA-4EC8-9B0E-7953E95F9A04}"/>
              </a:ext>
            </a:extLst>
          </p:cNvPr>
          <p:cNvSpPr>
            <a:spLocks noGrp="1" noRot="1" noChangeAspect="1"/>
          </p:cNvSpPr>
          <p:nvPr>
            <p:ph type="sldImg"/>
          </p:nvPr>
        </p:nvSpPr>
        <p:spPr/>
      </p:sp>
      <p:sp>
        <p:nvSpPr>
          <p:cNvPr id="3" name="Shape 72">
            <a:extLst>
              <a:ext uri="{FF2B5EF4-FFF2-40B4-BE49-F238E27FC236}">
                <a16:creationId xmlns:a16="http://schemas.microsoft.com/office/drawing/2014/main" id="{B3DA17A0-93BE-44FE-BB1B-7A834A5E1606}"/>
              </a:ext>
            </a:extLst>
          </p:cNvPr>
          <p:cNvSpPr txBox="1">
            <a:spLocks noGrp="1"/>
          </p:cNvSpPr>
          <p:nvPr>
            <p:ph type="body" sz="quarter" idx="1"/>
          </p:nvPr>
        </p:nvSpPr>
        <p:spPr/>
        <p:txBody>
          <a:bodyPr tIns="45701" bIns="45701"/>
          <a:lstStyle/>
          <a:p>
            <a:pPr lvl="0"/>
            <a:r>
              <a:rPr lang="de-DE"/>
              <a:t>Diese Folie soll einem Unternehmen dazu dienen, darzustellen, wo sich ihre eigene interne FOSS-Policy innerhalb der Unternehmensdokumentation befindet. </a:t>
            </a:r>
          </a:p>
        </p:txBody>
      </p:sp>
      <p:sp>
        <p:nvSpPr>
          <p:cNvPr id="4" name="Shape 73">
            <a:extLst>
              <a:ext uri="{FF2B5EF4-FFF2-40B4-BE49-F238E27FC236}">
                <a16:creationId xmlns:a16="http://schemas.microsoft.com/office/drawing/2014/main" id="{2ECB5362-7513-43DF-A1FD-BE3E1B87949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A8DDA83-3AFB-4E3B-BBF7-23045BE8BFF3}" type="slidenum">
              <a:t>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34">
            <a:extLst>
              <a:ext uri="{FF2B5EF4-FFF2-40B4-BE49-F238E27FC236}">
                <a16:creationId xmlns:a16="http://schemas.microsoft.com/office/drawing/2014/main" id="{8CE71FC6-843F-48E2-80D5-7DD922BCA076}"/>
              </a:ext>
            </a:extLst>
          </p:cNvPr>
          <p:cNvSpPr>
            <a:spLocks noGrp="1" noRot="1" noChangeAspect="1"/>
          </p:cNvSpPr>
          <p:nvPr>
            <p:ph type="sldImg"/>
          </p:nvPr>
        </p:nvSpPr>
        <p:spPr>
          <a:xfrm>
            <a:off x="381000" y="685800"/>
            <a:ext cx="6096000" cy="3429000"/>
          </a:xfrm>
          <a:ln>
            <a:noFill/>
            <a:prstDash val="solid"/>
          </a:ln>
        </p:spPr>
      </p:sp>
      <p:sp>
        <p:nvSpPr>
          <p:cNvPr id="3" name="Shape 335">
            <a:extLst>
              <a:ext uri="{FF2B5EF4-FFF2-40B4-BE49-F238E27FC236}">
                <a16:creationId xmlns:a16="http://schemas.microsoft.com/office/drawing/2014/main" id="{1554932F-D5B0-43A5-AE4F-163989D2F129}"/>
              </a:ext>
            </a:extLst>
          </p:cNvPr>
          <p:cNvSpPr txBox="1">
            <a:spLocks noGrp="1"/>
          </p:cNvSpPr>
          <p:nvPr>
            <p:ph type="body" sz="quarter" idx="1"/>
          </p:nvPr>
        </p:nvSpPr>
        <p:spPr/>
        <p:txBody>
          <a:bodyPr tIns="45701" bIns="45701"/>
          <a:lstStyle/>
          <a:p>
            <a:pPr lvl="0"/>
            <a:r>
              <a:rPr lang="de-DE" noProof="0" dirty="0">
                <a:latin typeface="Times"/>
                <a:cs typeface="Times"/>
              </a:rPr>
              <a:t>This </a:t>
            </a:r>
            <a:r>
              <a:rPr lang="de-DE" noProof="0" dirty="0" err="1">
                <a:latin typeface="Times"/>
                <a:cs typeface="Times"/>
              </a:rPr>
              <a:t>slide</a:t>
            </a:r>
            <a:r>
              <a:rPr lang="de-DE" noProof="0" dirty="0">
                <a:latin typeface="Times"/>
                <a:cs typeface="Times"/>
              </a:rPr>
              <a:t> </a:t>
            </a:r>
            <a:r>
              <a:rPr lang="de-DE" noProof="0" dirty="0" err="1">
                <a:latin typeface="Times"/>
                <a:cs typeface="Times"/>
              </a:rPr>
              <a:t>explains</a:t>
            </a:r>
            <a:r>
              <a:rPr lang="de-DE" noProof="0" dirty="0">
                <a:latin typeface="Times"/>
                <a:cs typeface="Times"/>
              </a:rPr>
              <a:t> </a:t>
            </a:r>
            <a:r>
              <a:rPr lang="de-DE" noProof="0" dirty="0" err="1">
                <a:latin typeface="Times"/>
                <a:cs typeface="Times"/>
              </a:rPr>
              <a:t>some</a:t>
            </a:r>
            <a:r>
              <a:rPr lang="de-DE" noProof="0" dirty="0">
                <a:latin typeface="Times"/>
                <a:cs typeface="Times"/>
              </a:rPr>
              <a:t> </a:t>
            </a:r>
            <a:r>
              <a:rPr lang="de-DE" noProof="0" dirty="0" err="1">
                <a:latin typeface="Times"/>
                <a:cs typeface="Times"/>
              </a:rPr>
              <a:t>of</a:t>
            </a:r>
            <a:r>
              <a:rPr lang="de-DE" noProof="0" dirty="0">
                <a:latin typeface="Times"/>
                <a:cs typeface="Times"/>
              </a:rPr>
              <a:t> </a:t>
            </a:r>
            <a:r>
              <a:rPr lang="de-DE" noProof="0" dirty="0" err="1">
                <a:latin typeface="Times"/>
                <a:cs typeface="Times"/>
              </a:rPr>
              <a:t>the</a:t>
            </a:r>
            <a:r>
              <a:rPr lang="de-DE" noProof="0" dirty="0">
                <a:latin typeface="Times"/>
                <a:cs typeface="Times"/>
              </a:rPr>
              <a:t> </a:t>
            </a:r>
            <a:r>
              <a:rPr lang="de-DE" noProof="0" dirty="0" err="1">
                <a:latin typeface="Times"/>
                <a:cs typeface="Times"/>
              </a:rPr>
              <a:t>concepts</a:t>
            </a:r>
            <a:r>
              <a:rPr lang="de-DE" noProof="0" dirty="0">
                <a:latin typeface="Times"/>
                <a:cs typeface="Times"/>
              </a:rPr>
              <a:t> </a:t>
            </a:r>
            <a:r>
              <a:rPr lang="de-DE" noProof="0" dirty="0" err="1">
                <a:latin typeface="Times"/>
                <a:cs typeface="Times"/>
              </a:rPr>
              <a:t>behind</a:t>
            </a:r>
            <a:r>
              <a:rPr lang="de-DE" noProof="0" dirty="0">
                <a:latin typeface="Times"/>
                <a:cs typeface="Times"/>
              </a:rPr>
              <a:t> </a:t>
            </a:r>
            <a:r>
              <a:rPr lang="de-DE" noProof="0" dirty="0" err="1">
                <a:latin typeface="Times"/>
                <a:cs typeface="Times"/>
              </a:rPr>
              <a:t>distribution</a:t>
            </a:r>
            <a:r>
              <a:rPr lang="de-DE" noProof="0" dirty="0">
                <a:latin typeface="Times"/>
                <a:cs typeface="Times"/>
              </a:rPr>
              <a:t>. </a:t>
            </a:r>
            <a:r>
              <a:rPr lang="de-DE" noProof="0" dirty="0" err="1">
                <a:latin typeface="Times"/>
                <a:cs typeface="Times"/>
              </a:rPr>
              <a:t>Because</a:t>
            </a:r>
            <a:r>
              <a:rPr lang="de-DE" noProof="0" dirty="0">
                <a:latin typeface="Times"/>
                <a:cs typeface="Times"/>
              </a:rPr>
              <a:t> FOSS </a:t>
            </a:r>
            <a:r>
              <a:rPr lang="de-DE" noProof="0" dirty="0" err="1">
                <a:latin typeface="Times"/>
                <a:cs typeface="Times"/>
              </a:rPr>
              <a:t>licenses</a:t>
            </a:r>
            <a:r>
              <a:rPr lang="de-DE" noProof="0" dirty="0">
                <a:latin typeface="Times"/>
                <a:cs typeface="Times"/>
              </a:rPr>
              <a:t> </a:t>
            </a:r>
            <a:r>
              <a:rPr lang="de-DE" noProof="0" dirty="0" err="1">
                <a:latin typeface="Times"/>
                <a:cs typeface="Times"/>
              </a:rPr>
              <a:t>usually</a:t>
            </a:r>
            <a:r>
              <a:rPr lang="de-DE" noProof="0" dirty="0">
                <a:latin typeface="Times"/>
                <a:cs typeface="Times"/>
              </a:rPr>
              <a:t> </a:t>
            </a:r>
            <a:r>
              <a:rPr lang="de-DE" noProof="0" dirty="0" err="1">
                <a:latin typeface="Times"/>
                <a:cs typeface="Times"/>
              </a:rPr>
              <a:t>apply</a:t>
            </a:r>
            <a:r>
              <a:rPr lang="de-DE" noProof="0" dirty="0">
                <a:latin typeface="Times"/>
                <a:cs typeface="Times"/>
              </a:rPr>
              <a:t> </a:t>
            </a:r>
            <a:r>
              <a:rPr lang="de-DE" noProof="0" dirty="0" err="1">
                <a:latin typeface="Times"/>
                <a:cs typeface="Times"/>
              </a:rPr>
              <a:t>during</a:t>
            </a:r>
            <a:r>
              <a:rPr lang="de-DE" noProof="0" dirty="0">
                <a:latin typeface="Times"/>
                <a:cs typeface="Times"/>
              </a:rPr>
              <a:t> </a:t>
            </a:r>
            <a:r>
              <a:rPr lang="de-DE" noProof="0" dirty="0" err="1">
                <a:latin typeface="Times"/>
                <a:cs typeface="Times"/>
              </a:rPr>
              <a:t>distribution</a:t>
            </a:r>
            <a:r>
              <a:rPr lang="de-DE" noProof="0" dirty="0">
                <a:latin typeface="Times"/>
                <a:cs typeface="Times"/>
              </a:rPr>
              <a:t>, </a:t>
            </a:r>
            <a:r>
              <a:rPr lang="de-DE" noProof="0" dirty="0" err="1">
                <a:latin typeface="Times"/>
                <a:cs typeface="Times"/>
              </a:rPr>
              <a:t>this</a:t>
            </a:r>
            <a:r>
              <a:rPr lang="de-DE" noProof="0" dirty="0">
                <a:latin typeface="Times"/>
                <a:cs typeface="Times"/>
              </a:rPr>
              <a:t> </a:t>
            </a:r>
            <a:r>
              <a:rPr lang="de-DE" noProof="0" dirty="0" err="1">
                <a:latin typeface="Times"/>
                <a:cs typeface="Times"/>
              </a:rPr>
              <a:t>is</a:t>
            </a:r>
            <a:r>
              <a:rPr lang="de-DE" noProof="0" dirty="0">
                <a:latin typeface="Times"/>
                <a:cs typeface="Times"/>
              </a:rPr>
              <a:t> a </a:t>
            </a:r>
            <a:r>
              <a:rPr lang="de-DE" noProof="0" dirty="0" err="1">
                <a:latin typeface="Times"/>
                <a:cs typeface="Times"/>
              </a:rPr>
              <a:t>key</a:t>
            </a:r>
            <a:r>
              <a:rPr lang="de-DE" noProof="0" dirty="0">
                <a:latin typeface="Times"/>
                <a:cs typeface="Times"/>
              </a:rPr>
              <a:t> </a:t>
            </a:r>
            <a:r>
              <a:rPr lang="de-DE" noProof="0" dirty="0" err="1">
                <a:latin typeface="Times"/>
                <a:cs typeface="Times"/>
              </a:rPr>
              <a:t>point</a:t>
            </a:r>
            <a:r>
              <a:rPr lang="de-DE" noProof="0" dirty="0">
                <a:latin typeface="Times"/>
                <a:cs typeface="Times"/>
              </a:rPr>
              <a:t> </a:t>
            </a:r>
            <a:r>
              <a:rPr lang="de-DE" noProof="0" dirty="0" err="1">
                <a:latin typeface="Times"/>
                <a:cs typeface="Times"/>
              </a:rPr>
              <a:t>to</a:t>
            </a:r>
            <a:r>
              <a:rPr lang="de-DE" noProof="0" dirty="0">
                <a:latin typeface="Times"/>
                <a:cs typeface="Times"/>
              </a:rPr>
              <a:t> </a:t>
            </a:r>
            <a:r>
              <a:rPr lang="de-DE" noProof="0" dirty="0" err="1">
                <a:latin typeface="Times"/>
                <a:cs typeface="Times"/>
              </a:rPr>
              <a:t>consider</a:t>
            </a:r>
            <a:r>
              <a:rPr lang="de-DE" noProof="0" dirty="0">
                <a:latin typeface="Times"/>
                <a:cs typeface="Times"/>
              </a:rPr>
              <a:t> in a </a:t>
            </a:r>
            <a:r>
              <a:rPr lang="de-DE" noProof="0" dirty="0" err="1">
                <a:latin typeface="Times"/>
                <a:cs typeface="Times"/>
              </a:rPr>
              <a:t>comp</a:t>
            </a:r>
            <a:endParaRPr lang="de-DE" noProof="0" dirty="0">
              <a:latin typeface="Times"/>
              <a:cs typeface="Times"/>
            </a:endParaRPr>
          </a:p>
          <a:p>
            <a:pPr lvl="0"/>
            <a:endParaRPr lang="de-DE" noProof="0" dirty="0">
              <a:latin typeface="Times"/>
              <a:cs typeface="Times"/>
            </a:endParaRPr>
          </a:p>
          <a:p>
            <a:pPr lvl="0"/>
            <a:r>
              <a:rPr lang="de-DE" noProof="0" dirty="0"/>
              <a:t>Diese Folie erklärt einige der Konzepte hinter (Weiter-)Verbreitung von FOSS. Da viele der Klauseln in FOSS-Lizenzen insbesondere im Fall der (Weiter-)Verbreitung der FOSS gelten, ist dies ein wichtiger Punkt, der in einem Compliance-Programm zu berücksichtigen ist.</a:t>
            </a:r>
            <a:endParaRPr lang="de-DE" noProof="0" dirty="0">
              <a:latin typeface="Times"/>
              <a:cs typeface="Times"/>
            </a:endParaRPr>
          </a:p>
        </p:txBody>
      </p:sp>
      <p:sp>
        <p:nvSpPr>
          <p:cNvPr id="4" name="Shape 336">
            <a:extLst>
              <a:ext uri="{FF2B5EF4-FFF2-40B4-BE49-F238E27FC236}">
                <a16:creationId xmlns:a16="http://schemas.microsoft.com/office/drawing/2014/main" id="{321CAD92-FC73-448D-AFFE-09EB630E4E6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3969DA6-1EF7-4373-B27B-4DDF972D8494}" type="slidenum">
              <a:t>41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1">
            <a:extLst>
              <a:ext uri="{FF2B5EF4-FFF2-40B4-BE49-F238E27FC236}">
                <a16:creationId xmlns:a16="http://schemas.microsoft.com/office/drawing/2014/main" id="{403EDAC8-F646-43F2-9DB7-4AF56CB257E3}"/>
              </a:ext>
            </a:extLst>
          </p:cNvPr>
          <p:cNvSpPr>
            <a:spLocks noGrp="1" noRot="1" noChangeAspect="1"/>
          </p:cNvSpPr>
          <p:nvPr>
            <p:ph type="sldImg"/>
          </p:nvPr>
        </p:nvSpPr>
        <p:spPr>
          <a:xfrm>
            <a:off x="381000" y="685800"/>
            <a:ext cx="6096000" cy="3429000"/>
          </a:xfrm>
          <a:ln>
            <a:noFill/>
            <a:prstDash val="solid"/>
          </a:ln>
        </p:spPr>
      </p:sp>
      <p:sp>
        <p:nvSpPr>
          <p:cNvPr id="3" name="Shape 342">
            <a:extLst>
              <a:ext uri="{FF2B5EF4-FFF2-40B4-BE49-F238E27FC236}">
                <a16:creationId xmlns:a16="http://schemas.microsoft.com/office/drawing/2014/main" id="{5B060BA5-C7EF-48B9-B17B-674B8B52FF17}"/>
              </a:ext>
            </a:extLst>
          </p:cNvPr>
          <p:cNvSpPr txBox="1">
            <a:spLocks noGrp="1"/>
          </p:cNvSpPr>
          <p:nvPr>
            <p:ph type="body" sz="quarter" idx="1"/>
          </p:nvPr>
        </p:nvSpPr>
        <p:spPr/>
        <p:txBody>
          <a:bodyPr tIns="45701" bIns="45701"/>
          <a:lstStyle/>
          <a:p>
            <a:pPr lvl="0"/>
            <a:r>
              <a:rPr lang="de-DE" noProof="0" dirty="0">
                <a:latin typeface="Times"/>
                <a:cs typeface="Times"/>
              </a:rPr>
              <a:t>Beim Einbetten werden </a:t>
            </a:r>
            <a:r>
              <a:rPr lang="de-DE" noProof="0" dirty="0"/>
              <a:t>Teile einer FOSS-Komponente in ein eigenes Softwareprodukt übernommen.</a:t>
            </a:r>
            <a:endParaRPr lang="de-DE" noProof="0" dirty="0">
              <a:latin typeface="Times"/>
              <a:cs typeface="Times"/>
            </a:endParaRPr>
          </a:p>
          <a:p>
            <a:pPr lvl="0"/>
            <a:endParaRPr lang="de-DE" noProof="0" dirty="0">
              <a:latin typeface="Times"/>
              <a:cs typeface="Times"/>
            </a:endParaRPr>
          </a:p>
          <a:p>
            <a:pPr lvl="0"/>
            <a:r>
              <a:rPr lang="de-DE" noProof="0" dirty="0"/>
              <a:t>Eine Verknüpfung erfolgt, wenn eine FOSS-Komponente mit einem eigenen Softwareprodukt oder einer anderen FOSS-Komponente verknüpft / verlinkt wird.</a:t>
            </a:r>
          </a:p>
          <a:p>
            <a:pPr lvl="0"/>
            <a:endParaRPr lang="de-DE" noProof="0" dirty="0">
              <a:latin typeface="Times"/>
              <a:cs typeface="Times"/>
            </a:endParaRPr>
          </a:p>
          <a:p>
            <a:pPr lvl="0"/>
            <a:r>
              <a:rPr lang="de-DE" noProof="0" dirty="0">
                <a:latin typeface="Times"/>
                <a:cs typeface="Times"/>
              </a:rPr>
              <a:t>Modifikation liegt vor,  wenn an einer FOSS-Komponente selbst Änderungen vorgenommen werden.</a:t>
            </a:r>
          </a:p>
          <a:p>
            <a:pPr lvl="0"/>
            <a:endParaRPr lang="de-DE" noProof="0" dirty="0">
              <a:latin typeface="Times"/>
              <a:cs typeface="Times"/>
            </a:endParaRPr>
          </a:p>
          <a:p>
            <a:pPr lvl="0"/>
            <a:r>
              <a:rPr lang="de-DE" noProof="0" dirty="0">
                <a:latin typeface="Times"/>
                <a:cs typeface="Times"/>
              </a:rPr>
              <a:t>Eine Übersetzung liegt vor, wenn eine OSS </a:t>
            </a:r>
            <a:r>
              <a:rPr lang="de-DE" noProof="0" dirty="0"/>
              <a:t>vom Ausgangszustand ausgehend in einen anderen Zustand gebracht wird.</a:t>
            </a:r>
            <a:endParaRPr lang="de-DE" noProof="0" dirty="0">
              <a:latin typeface="Times"/>
              <a:cs typeface="Times"/>
            </a:endParaRPr>
          </a:p>
          <a:p>
            <a:pPr lvl="0"/>
            <a:endParaRPr lang="de-DE" noProof="0" dirty="0">
              <a:latin typeface="Times"/>
              <a:cs typeface="Times"/>
            </a:endParaRPr>
          </a:p>
          <a:p>
            <a:pPr lvl="0"/>
            <a:r>
              <a:rPr lang="de-DE" noProof="0" dirty="0">
                <a:latin typeface="Times"/>
                <a:cs typeface="Times"/>
              </a:rPr>
              <a:t>Bzgl. einer (Weiter-)Verbreitung von FOSS sollten folgende Punkte bedacht werden:</a:t>
            </a:r>
          </a:p>
          <a:p>
            <a:pPr lvl="0" indent="-182880">
              <a:spcBef>
                <a:spcPts val="0"/>
              </a:spcBef>
            </a:pPr>
            <a:r>
              <a:rPr lang="de-DE" noProof="0" dirty="0"/>
              <a:t>Wer empfängt die Software?</a:t>
            </a:r>
          </a:p>
          <a:p>
            <a:pPr marL="560070" lvl="1" indent="-293366">
              <a:lnSpc>
                <a:spcPct val="100%"/>
              </a:lnSpc>
              <a:spcBef>
                <a:spcPts val="480"/>
              </a:spcBef>
              <a:buClr>
                <a:srgbClr val="93A299"/>
              </a:buClr>
              <a:buSzPct val="85%"/>
              <a:buFont typeface="Arial" panose="020B0604020202020204" pitchFamily="34" charset="0"/>
              <a:buChar char="•"/>
            </a:pPr>
            <a:r>
              <a:rPr lang="de-DE" kern="0" noProof="0" dirty="0">
                <a:solidFill>
                  <a:srgbClr val="292934"/>
                </a:solidFill>
                <a:latin typeface="Roboto"/>
              </a:rPr>
              <a:t>Kunde / Partner</a:t>
            </a:r>
          </a:p>
          <a:p>
            <a:pPr marL="560070" lvl="1" indent="-293366">
              <a:lnSpc>
                <a:spcPct val="100%"/>
              </a:lnSpc>
              <a:spcBef>
                <a:spcPts val="480"/>
              </a:spcBef>
              <a:buClr>
                <a:srgbClr val="93A299"/>
              </a:buClr>
              <a:buSzPct val="85%"/>
              <a:buFont typeface="Arial" panose="020B0604020202020204" pitchFamily="34" charset="0"/>
              <a:buChar char="•"/>
            </a:pPr>
            <a:r>
              <a:rPr lang="de-DE" kern="0" noProof="0" dirty="0">
                <a:solidFill>
                  <a:srgbClr val="292934"/>
                </a:solidFill>
                <a:latin typeface="Roboto"/>
              </a:rPr>
              <a:t>(FOSS-)Community-Projekt</a:t>
            </a:r>
          </a:p>
          <a:p>
            <a:pPr lvl="0" indent="-182880"/>
            <a:r>
              <a:rPr lang="de-DE" noProof="0" dirty="0"/>
              <a:t>In welchem Format wird bereitgestellt?</a:t>
            </a:r>
          </a:p>
          <a:p>
            <a:pPr marL="560070" lvl="1" indent="-293366">
              <a:lnSpc>
                <a:spcPct val="100%"/>
              </a:lnSpc>
              <a:spcBef>
                <a:spcPts val="480"/>
              </a:spcBef>
              <a:buClr>
                <a:srgbClr val="93A299"/>
              </a:buClr>
              <a:buSzPct val="85%"/>
              <a:buFont typeface="Arial" panose="020B0604020202020204" pitchFamily="34" charset="0"/>
              <a:buChar char="•"/>
            </a:pPr>
            <a:r>
              <a:rPr lang="de-DE" kern="0" noProof="0" dirty="0">
                <a:solidFill>
                  <a:srgbClr val="292934"/>
                </a:solidFill>
                <a:latin typeface="Roboto"/>
              </a:rPr>
              <a:t>Bereitstellung von Quellcode</a:t>
            </a:r>
          </a:p>
          <a:p>
            <a:pPr marL="560070" lvl="1" indent="-293366">
              <a:lnSpc>
                <a:spcPct val="100%"/>
              </a:lnSpc>
              <a:spcBef>
                <a:spcPts val="480"/>
              </a:spcBef>
              <a:buClr>
                <a:srgbClr val="93A299"/>
              </a:buClr>
              <a:buSzPct val="85%"/>
              <a:buFont typeface="Arial" panose="020B0604020202020204" pitchFamily="34" charset="0"/>
              <a:buChar char="•"/>
            </a:pPr>
            <a:r>
              <a:rPr lang="de-DE" kern="0" noProof="0" dirty="0">
                <a:solidFill>
                  <a:srgbClr val="292934"/>
                </a:solidFill>
                <a:latin typeface="Roboto"/>
              </a:rPr>
              <a:t>Bereitstellung der </a:t>
            </a:r>
            <a:r>
              <a:rPr lang="de-DE" kern="0" noProof="0" dirty="0" err="1">
                <a:solidFill>
                  <a:srgbClr val="292934"/>
                </a:solidFill>
                <a:latin typeface="Roboto"/>
              </a:rPr>
              <a:t>Binaries</a:t>
            </a:r>
            <a:r>
              <a:rPr lang="de-DE" kern="0" noProof="0" dirty="0">
                <a:solidFill>
                  <a:srgbClr val="292934"/>
                </a:solidFill>
                <a:latin typeface="Roboto"/>
              </a:rPr>
              <a:t> / von Objektcode</a:t>
            </a:r>
          </a:p>
          <a:p>
            <a:pPr marL="560070" lvl="1" indent="-293366">
              <a:lnSpc>
                <a:spcPct val="100%"/>
              </a:lnSpc>
              <a:spcBef>
                <a:spcPts val="480"/>
              </a:spcBef>
              <a:buClr>
                <a:srgbClr val="93A299"/>
              </a:buClr>
              <a:buSzPct val="85%"/>
              <a:buFont typeface="Arial" panose="020B0604020202020204" pitchFamily="34" charset="0"/>
              <a:buChar char="•"/>
            </a:pPr>
            <a:r>
              <a:rPr lang="de-DE" kern="0" noProof="0" dirty="0">
                <a:solidFill>
                  <a:srgbClr val="292934"/>
                </a:solidFill>
                <a:latin typeface="Roboto"/>
              </a:rPr>
              <a:t>Vorinstallation auf Hardware (“Embedded”)</a:t>
            </a:r>
          </a:p>
          <a:p>
            <a:pPr lvl="0"/>
            <a:endParaRPr lang="de-DE" noProof="0" dirty="0">
              <a:latin typeface="Times"/>
              <a:cs typeface="Times"/>
            </a:endParaRPr>
          </a:p>
          <a:p>
            <a:pPr lvl="0"/>
            <a:endParaRPr lang="de-DE" noProof="0" dirty="0">
              <a:latin typeface="Times"/>
              <a:cs typeface="Times"/>
            </a:endParaRPr>
          </a:p>
          <a:p>
            <a:pPr lvl="0"/>
            <a:r>
              <a:rPr lang="de-DE" noProof="0" dirty="0" err="1">
                <a:latin typeface="Times"/>
                <a:cs typeface="Times"/>
              </a:rPr>
              <a:t>When</a:t>
            </a:r>
            <a:r>
              <a:rPr lang="de-DE" noProof="0" dirty="0">
                <a:latin typeface="Times"/>
                <a:cs typeface="Times"/>
              </a:rPr>
              <a:t> </a:t>
            </a:r>
            <a:r>
              <a:rPr lang="de-DE" noProof="0" dirty="0" err="1">
                <a:latin typeface="Times"/>
                <a:cs typeface="Times"/>
              </a:rPr>
              <a:t>thinking</a:t>
            </a:r>
            <a:r>
              <a:rPr lang="de-DE" noProof="0" dirty="0">
                <a:latin typeface="Times"/>
                <a:cs typeface="Times"/>
              </a:rPr>
              <a:t> </a:t>
            </a:r>
            <a:r>
              <a:rPr lang="de-DE" noProof="0" dirty="0" err="1">
                <a:latin typeface="Times"/>
                <a:cs typeface="Times"/>
              </a:rPr>
              <a:t>about</a:t>
            </a:r>
            <a:r>
              <a:rPr lang="de-DE" noProof="0" dirty="0">
                <a:latin typeface="Times"/>
                <a:cs typeface="Times"/>
              </a:rPr>
              <a:t> </a:t>
            </a:r>
            <a:r>
              <a:rPr lang="de-DE" noProof="0" dirty="0" err="1">
                <a:latin typeface="Times"/>
                <a:cs typeface="Times"/>
              </a:rPr>
              <a:t>distribution</a:t>
            </a:r>
            <a:r>
              <a:rPr lang="de-DE" noProof="0" dirty="0">
                <a:latin typeface="Times"/>
                <a:cs typeface="Times"/>
              </a:rPr>
              <a:t> </a:t>
            </a:r>
            <a:r>
              <a:rPr lang="de-DE" noProof="0" dirty="0" err="1">
                <a:latin typeface="Times"/>
                <a:cs typeface="Times"/>
              </a:rPr>
              <a:t>of</a:t>
            </a:r>
            <a:r>
              <a:rPr lang="de-DE" noProof="0" dirty="0">
                <a:latin typeface="Times"/>
                <a:cs typeface="Times"/>
              </a:rPr>
              <a:t> Open Source </a:t>
            </a:r>
            <a:r>
              <a:rPr lang="de-DE" noProof="0" dirty="0" err="1">
                <a:latin typeface="Times"/>
                <a:cs typeface="Times"/>
              </a:rPr>
              <a:t>you</a:t>
            </a:r>
            <a:r>
              <a:rPr lang="de-DE" noProof="0" dirty="0">
                <a:latin typeface="Times"/>
                <a:cs typeface="Times"/>
              </a:rPr>
              <a:t> </a:t>
            </a:r>
            <a:r>
              <a:rPr lang="de-DE" noProof="0" dirty="0" err="1">
                <a:latin typeface="Times"/>
                <a:cs typeface="Times"/>
              </a:rPr>
              <a:t>should</a:t>
            </a:r>
            <a:r>
              <a:rPr lang="de-DE" noProof="0" dirty="0">
                <a:latin typeface="Times"/>
                <a:cs typeface="Times"/>
              </a:rPr>
              <a:t> </a:t>
            </a:r>
            <a:r>
              <a:rPr lang="de-DE" noProof="0" dirty="0" err="1">
                <a:latin typeface="Times"/>
                <a:cs typeface="Times"/>
              </a:rPr>
              <a:t>consider</a:t>
            </a:r>
            <a:r>
              <a:rPr lang="de-DE" noProof="0" dirty="0">
                <a:latin typeface="Times"/>
                <a:cs typeface="Times"/>
              </a:rPr>
              <a:t> </a:t>
            </a:r>
            <a:r>
              <a:rPr lang="de-DE" noProof="0" dirty="0" err="1">
                <a:latin typeface="Times"/>
                <a:cs typeface="Times"/>
              </a:rPr>
              <a:t>to</a:t>
            </a:r>
            <a:r>
              <a:rPr lang="de-DE" noProof="0" dirty="0">
                <a:latin typeface="Times"/>
                <a:cs typeface="Times"/>
              </a:rPr>
              <a:t> </a:t>
            </a:r>
            <a:r>
              <a:rPr lang="de-DE" noProof="0" dirty="0" err="1">
                <a:latin typeface="Times"/>
                <a:cs typeface="Times"/>
              </a:rPr>
              <a:t>things</a:t>
            </a:r>
            <a:r>
              <a:rPr lang="de-DE" noProof="0" dirty="0">
                <a:latin typeface="Times"/>
                <a:cs typeface="Times"/>
              </a:rPr>
              <a:t>:</a:t>
            </a:r>
          </a:p>
          <a:p>
            <a:pPr lvl="0"/>
            <a:r>
              <a:rPr lang="de-DE" noProof="0" dirty="0"/>
              <a:t>Who </a:t>
            </a:r>
            <a:r>
              <a:rPr lang="de-DE" noProof="0" dirty="0" err="1"/>
              <a:t>receives</a:t>
            </a:r>
            <a:r>
              <a:rPr lang="de-DE" noProof="0" dirty="0"/>
              <a:t> </a:t>
            </a:r>
            <a:r>
              <a:rPr lang="de-DE" noProof="0" dirty="0" err="1"/>
              <a:t>the</a:t>
            </a:r>
            <a:r>
              <a:rPr lang="de-DE" noProof="0" dirty="0"/>
              <a:t> </a:t>
            </a:r>
            <a:r>
              <a:rPr lang="de-DE" noProof="0" dirty="0" err="1"/>
              <a:t>software</a:t>
            </a:r>
            <a:r>
              <a:rPr lang="de-DE" noProof="0" dirty="0"/>
              <a:t>?</a:t>
            </a:r>
          </a:p>
          <a:p>
            <a:pPr marL="617220" lvl="1" indent="-350516">
              <a:buClr>
                <a:srgbClr val="000000"/>
              </a:buClr>
              <a:buSzPct val="100%"/>
              <a:buFont typeface="Arial"/>
              <a:buChar char="•"/>
            </a:pPr>
            <a:r>
              <a:rPr lang="de-DE" sz="2400" noProof="0" dirty="0">
                <a:solidFill>
                  <a:srgbClr val="000000"/>
                </a:solidFill>
                <a:latin typeface="Roboto"/>
              </a:rPr>
              <a:t>Customer/Partner</a:t>
            </a:r>
          </a:p>
          <a:p>
            <a:pPr marL="617220" lvl="1" indent="-350516">
              <a:buClr>
                <a:srgbClr val="000000"/>
              </a:buClr>
              <a:buSzPct val="100%"/>
              <a:buFont typeface="Arial"/>
              <a:buChar char="•"/>
            </a:pPr>
            <a:r>
              <a:rPr lang="de-DE" sz="2400" noProof="0" dirty="0">
                <a:solidFill>
                  <a:srgbClr val="000000"/>
                </a:solidFill>
                <a:latin typeface="Roboto"/>
              </a:rPr>
              <a:t>Community </a:t>
            </a:r>
            <a:r>
              <a:rPr lang="de-DE" sz="2400" noProof="0" dirty="0" err="1">
                <a:solidFill>
                  <a:srgbClr val="000000"/>
                </a:solidFill>
                <a:latin typeface="Roboto"/>
              </a:rPr>
              <a:t>project</a:t>
            </a:r>
            <a:endParaRPr lang="de-DE" sz="2400" noProof="0" dirty="0">
              <a:solidFill>
                <a:srgbClr val="000000"/>
              </a:solidFill>
              <a:latin typeface="Roboto"/>
            </a:endParaRPr>
          </a:p>
          <a:p>
            <a:pPr lvl="0"/>
            <a:r>
              <a:rPr lang="de-DE" noProof="0" dirty="0" err="1"/>
              <a:t>What</a:t>
            </a:r>
            <a:r>
              <a:rPr lang="de-DE" noProof="0" dirty="0"/>
              <a:t> </a:t>
            </a:r>
            <a:r>
              <a:rPr lang="de-DE" noProof="0" dirty="0" err="1"/>
              <a:t>is</a:t>
            </a:r>
            <a:r>
              <a:rPr lang="de-DE" noProof="0" dirty="0"/>
              <a:t> </a:t>
            </a:r>
            <a:r>
              <a:rPr lang="de-DE" noProof="0" dirty="0" err="1"/>
              <a:t>the</a:t>
            </a:r>
            <a:r>
              <a:rPr lang="de-DE" noProof="0" dirty="0"/>
              <a:t> </a:t>
            </a:r>
            <a:r>
              <a:rPr lang="de-DE" noProof="0" dirty="0" err="1"/>
              <a:t>format</a:t>
            </a:r>
            <a:r>
              <a:rPr lang="de-DE" noProof="0" dirty="0"/>
              <a:t> </a:t>
            </a:r>
            <a:r>
              <a:rPr lang="de-DE" noProof="0" dirty="0" err="1"/>
              <a:t>for</a:t>
            </a:r>
            <a:r>
              <a:rPr lang="de-DE" noProof="0" dirty="0"/>
              <a:t> </a:t>
            </a:r>
            <a:r>
              <a:rPr lang="de-DE" noProof="0" dirty="0" err="1"/>
              <a:t>delivery</a:t>
            </a:r>
            <a:r>
              <a:rPr lang="de-DE" noProof="0" dirty="0"/>
              <a:t>?</a:t>
            </a:r>
          </a:p>
          <a:p>
            <a:pPr marL="617220" lvl="1" indent="-350516">
              <a:buClr>
                <a:srgbClr val="000000"/>
              </a:buClr>
              <a:buSzPct val="100%"/>
              <a:buFont typeface="Arial"/>
              <a:buChar char="•"/>
            </a:pPr>
            <a:r>
              <a:rPr lang="de-DE" sz="2400" noProof="0" dirty="0">
                <a:solidFill>
                  <a:srgbClr val="000000"/>
                </a:solidFill>
                <a:latin typeface="Roboto"/>
              </a:rPr>
              <a:t>Source </a:t>
            </a:r>
            <a:r>
              <a:rPr lang="de-DE" sz="2400" noProof="0" dirty="0" err="1">
                <a:solidFill>
                  <a:srgbClr val="000000"/>
                </a:solidFill>
                <a:latin typeface="Roboto"/>
              </a:rPr>
              <a:t>code</a:t>
            </a:r>
            <a:r>
              <a:rPr lang="de-DE" sz="2400" noProof="0" dirty="0">
                <a:solidFill>
                  <a:srgbClr val="000000"/>
                </a:solidFill>
                <a:latin typeface="Roboto"/>
              </a:rPr>
              <a:t> </a:t>
            </a:r>
            <a:r>
              <a:rPr lang="de-DE" sz="2400" noProof="0" dirty="0" err="1">
                <a:solidFill>
                  <a:srgbClr val="000000"/>
                </a:solidFill>
                <a:latin typeface="Roboto"/>
              </a:rPr>
              <a:t>delivery</a:t>
            </a:r>
            <a:endParaRPr lang="de-DE" sz="2400" noProof="0" dirty="0">
              <a:solidFill>
                <a:srgbClr val="000000"/>
              </a:solidFill>
              <a:latin typeface="Roboto"/>
            </a:endParaRPr>
          </a:p>
          <a:p>
            <a:pPr marL="617220" lvl="1" indent="-350516">
              <a:buClr>
                <a:srgbClr val="000000"/>
              </a:buClr>
              <a:buSzPct val="100%"/>
              <a:buFont typeface="Arial"/>
              <a:buChar char="•"/>
            </a:pPr>
            <a:r>
              <a:rPr lang="de-DE" sz="2400" noProof="0" dirty="0">
                <a:solidFill>
                  <a:srgbClr val="000000"/>
                </a:solidFill>
                <a:latin typeface="Roboto"/>
              </a:rPr>
              <a:t>Binary </a:t>
            </a:r>
            <a:r>
              <a:rPr lang="de-DE" sz="2400" noProof="0" dirty="0" err="1">
                <a:solidFill>
                  <a:srgbClr val="000000"/>
                </a:solidFill>
                <a:latin typeface="Roboto"/>
              </a:rPr>
              <a:t>delivery</a:t>
            </a:r>
            <a:endParaRPr lang="de-DE" sz="2400" noProof="0" dirty="0">
              <a:solidFill>
                <a:srgbClr val="000000"/>
              </a:solidFill>
              <a:latin typeface="Roboto"/>
            </a:endParaRPr>
          </a:p>
          <a:p>
            <a:pPr marL="617220" lvl="1" indent="-350516">
              <a:buClr>
                <a:srgbClr val="000000"/>
              </a:buClr>
              <a:buSzPct val="100%"/>
              <a:buFont typeface="Arial"/>
              <a:buChar char="•"/>
            </a:pPr>
            <a:r>
              <a:rPr lang="de-DE" sz="2400" noProof="0" dirty="0" err="1">
                <a:solidFill>
                  <a:srgbClr val="000000"/>
                </a:solidFill>
                <a:latin typeface="Roboto"/>
              </a:rPr>
              <a:t>Pre-loaded</a:t>
            </a:r>
            <a:r>
              <a:rPr lang="de-DE" sz="2400" noProof="0" dirty="0">
                <a:solidFill>
                  <a:srgbClr val="000000"/>
                </a:solidFill>
                <a:latin typeface="Roboto"/>
              </a:rPr>
              <a:t> </a:t>
            </a:r>
            <a:r>
              <a:rPr lang="de-DE" sz="2400" noProof="0" dirty="0" err="1">
                <a:solidFill>
                  <a:srgbClr val="000000"/>
                </a:solidFill>
                <a:latin typeface="Roboto"/>
              </a:rPr>
              <a:t>onto</a:t>
            </a:r>
            <a:r>
              <a:rPr lang="de-DE" sz="2400" noProof="0" dirty="0">
                <a:solidFill>
                  <a:srgbClr val="000000"/>
                </a:solidFill>
                <a:latin typeface="Roboto"/>
              </a:rPr>
              <a:t> </a:t>
            </a:r>
            <a:r>
              <a:rPr lang="de-DE" sz="2400" noProof="0" dirty="0" err="1">
                <a:solidFill>
                  <a:srgbClr val="000000"/>
                </a:solidFill>
                <a:latin typeface="Roboto"/>
              </a:rPr>
              <a:t>hardware</a:t>
            </a:r>
            <a:endParaRPr lang="de-DE" noProof="0" dirty="0">
              <a:latin typeface="Times"/>
              <a:cs typeface="Times"/>
            </a:endParaRPr>
          </a:p>
        </p:txBody>
      </p:sp>
      <p:sp>
        <p:nvSpPr>
          <p:cNvPr id="4" name="Shape 343">
            <a:extLst>
              <a:ext uri="{FF2B5EF4-FFF2-40B4-BE49-F238E27FC236}">
                <a16:creationId xmlns:a16="http://schemas.microsoft.com/office/drawing/2014/main" id="{687E674F-5AE8-4A77-9AA6-8E0971EE77F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E70C214-AFD4-476D-9AFE-BD2FA252240B}" type="slidenum">
              <a:t>42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8">
            <a:extLst>
              <a:ext uri="{FF2B5EF4-FFF2-40B4-BE49-F238E27FC236}">
                <a16:creationId xmlns:a16="http://schemas.microsoft.com/office/drawing/2014/main" id="{96FBFB39-D438-48E4-AF5A-43AAB154AD39}"/>
              </a:ext>
            </a:extLst>
          </p:cNvPr>
          <p:cNvSpPr>
            <a:spLocks noGrp="1" noRot="1" noChangeAspect="1"/>
          </p:cNvSpPr>
          <p:nvPr>
            <p:ph type="sldImg"/>
          </p:nvPr>
        </p:nvSpPr>
        <p:spPr/>
      </p:sp>
      <p:sp>
        <p:nvSpPr>
          <p:cNvPr id="3" name="Shape 349">
            <a:extLst>
              <a:ext uri="{FF2B5EF4-FFF2-40B4-BE49-F238E27FC236}">
                <a16:creationId xmlns:a16="http://schemas.microsoft.com/office/drawing/2014/main" id="{79F2310D-3DCC-43D0-9404-330682017727}"/>
              </a:ext>
            </a:extLst>
          </p:cNvPr>
          <p:cNvSpPr txBox="1">
            <a:spLocks noGrp="1"/>
          </p:cNvSpPr>
          <p:nvPr>
            <p:ph type="body" sz="quarter" idx="1"/>
          </p:nvPr>
        </p:nvSpPr>
        <p:spPr/>
        <p:txBody>
          <a:bodyPr tIns="45701" bIns="45701"/>
          <a:lstStyle/>
          <a:p>
            <a:pPr lvl="0"/>
            <a:r>
              <a:rPr lang="en-US">
                <a:solidFill>
                  <a:srgbClr val="FFFFFF"/>
                </a:solidFill>
              </a:rPr>
              <a:t>Dieser Abschnitt beschreibt ein mögliches Vorgehen für einen “FOSS-Review”, welcher FOSS-Nutzung analysiert und daraus entstandene/entstehende Verpflichtungen bestimmt.</a:t>
            </a:r>
          </a:p>
        </p:txBody>
      </p:sp>
      <p:sp>
        <p:nvSpPr>
          <p:cNvPr id="4" name="Shape 350">
            <a:extLst>
              <a:ext uri="{FF2B5EF4-FFF2-40B4-BE49-F238E27FC236}">
                <a16:creationId xmlns:a16="http://schemas.microsoft.com/office/drawing/2014/main" id="{43CE999A-14D4-4C74-8D10-2CE6B725048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0A39C3B-EDEC-40D4-8315-C2C508BB7CC3}" type="slidenum">
              <a:t>43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55">
            <a:extLst>
              <a:ext uri="{FF2B5EF4-FFF2-40B4-BE49-F238E27FC236}">
                <a16:creationId xmlns:a16="http://schemas.microsoft.com/office/drawing/2014/main" id="{0B7FF92C-2C6D-4EA6-8560-4B247135E3B4}"/>
              </a:ext>
            </a:extLst>
          </p:cNvPr>
          <p:cNvSpPr>
            <a:spLocks noGrp="1" noRot="1" noChangeAspect="1"/>
          </p:cNvSpPr>
          <p:nvPr>
            <p:ph type="sldImg"/>
          </p:nvPr>
        </p:nvSpPr>
        <p:spPr>
          <a:xfrm>
            <a:off x="685800" y="1143000"/>
            <a:ext cx="5486400" cy="3086100"/>
          </a:xfrm>
        </p:spPr>
      </p:sp>
      <p:sp>
        <p:nvSpPr>
          <p:cNvPr id="3" name="Shape 356">
            <a:extLst>
              <a:ext uri="{FF2B5EF4-FFF2-40B4-BE49-F238E27FC236}">
                <a16:creationId xmlns:a16="http://schemas.microsoft.com/office/drawing/2014/main" id="{B17B2F5C-6BE1-4ACB-95F8-BAD07AA8239D}"/>
              </a:ext>
            </a:extLst>
          </p:cNvPr>
          <p:cNvSpPr txBox="1">
            <a:spLocks noGrp="1"/>
          </p:cNvSpPr>
          <p:nvPr>
            <p:ph type="body" sz="quarter" idx="1"/>
          </p:nvPr>
        </p:nvSpPr>
        <p:spPr/>
        <p:txBody>
          <a:bodyPr tIns="45701" bIns="45701"/>
          <a:lstStyle/>
          <a:p>
            <a:pPr lvl="0"/>
            <a:r>
              <a:rPr lang="de-DE" noProof="0" dirty="0"/>
              <a:t>Der FOSS-Review ist grundlegender Baustein eines FOSS-Compliance-Programms.</a:t>
            </a:r>
          </a:p>
          <a:p>
            <a:pPr lvl="0"/>
            <a:endParaRPr lang="de-DE" noProof="0" dirty="0"/>
          </a:p>
          <a:p>
            <a:pPr lvl="0"/>
            <a:r>
              <a:rPr lang="de-DE" noProof="0" dirty="0"/>
              <a:t>Ein FOSS Review kann der Treffpunkt für Teams aus den Bereichen Anwendungsentwicklung, Wirtschaft und Recht sein und erfordert Planung und Organisation, um gemeinsam und insgesamt erfolgreich zu sein.</a:t>
            </a:r>
          </a:p>
          <a:p>
            <a:pPr lvl="0"/>
            <a:endParaRPr lang="de-DE" noProof="0" dirty="0"/>
          </a:p>
          <a:p>
            <a:pPr marL="171450" lvl="0" indent="-171450">
              <a:buClr>
                <a:srgbClr val="000000"/>
              </a:buClr>
              <a:buSzPct val="100%"/>
              <a:buFont typeface="Arial"/>
              <a:buChar char="•"/>
            </a:pPr>
            <a:r>
              <a:rPr lang="de-DE" noProof="0" dirty="0"/>
              <a:t>Engineering- oder Entwicklerteams können sich an der Sammlung relevanter Informationen beteiligen</a:t>
            </a:r>
          </a:p>
          <a:p>
            <a:pPr marL="171450" lvl="0" indent="-171450">
              <a:buClr>
                <a:srgbClr val="000000"/>
              </a:buClr>
              <a:buSzPct val="100%"/>
              <a:buFont typeface="Arial"/>
              <a:buChar char="•"/>
            </a:pPr>
            <a:r>
              <a:rPr lang="de-DE" noProof="0" dirty="0"/>
              <a:t>Rechtsteams analysieren und bestimmen Lizenzverpflichtungen und geben Handlungsanleitung</a:t>
            </a:r>
          </a:p>
          <a:p>
            <a:pPr marL="171450" lvl="0" indent="-171450">
              <a:buClr>
                <a:srgbClr val="000000"/>
              </a:buClr>
              <a:buSzPct val="100%"/>
              <a:buFont typeface="Arial"/>
              <a:buChar char="•"/>
            </a:pPr>
            <a:r>
              <a:rPr lang="de-DE" noProof="0" dirty="0"/>
              <a:t>Business- und Entwicklerteams erhalten Handlungsanleitungen und setzen diese um</a:t>
            </a:r>
          </a:p>
        </p:txBody>
      </p:sp>
      <p:sp>
        <p:nvSpPr>
          <p:cNvPr id="4" name="Shape 357">
            <a:extLst>
              <a:ext uri="{FF2B5EF4-FFF2-40B4-BE49-F238E27FC236}">
                <a16:creationId xmlns:a16="http://schemas.microsoft.com/office/drawing/2014/main" id="{BCCD7A7D-C623-4D77-9C5F-92D85B0D792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5C187AF-BC98-4BFE-9D14-CE25A70C6952}" type="slidenum">
              <a:t>44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62">
            <a:extLst>
              <a:ext uri="{FF2B5EF4-FFF2-40B4-BE49-F238E27FC236}">
                <a16:creationId xmlns:a16="http://schemas.microsoft.com/office/drawing/2014/main" id="{E0852E99-08EB-4A91-B822-8473A76DE1F6}"/>
              </a:ext>
            </a:extLst>
          </p:cNvPr>
          <p:cNvSpPr>
            <a:spLocks noGrp="1" noRot="1" noChangeAspect="1"/>
          </p:cNvSpPr>
          <p:nvPr>
            <p:ph type="sldImg"/>
          </p:nvPr>
        </p:nvSpPr>
        <p:spPr>
          <a:xfrm>
            <a:off x="685800" y="1143000"/>
            <a:ext cx="5486400" cy="3086100"/>
          </a:xfrm>
        </p:spPr>
      </p:sp>
      <p:sp>
        <p:nvSpPr>
          <p:cNvPr id="3" name="Shape 363">
            <a:extLst>
              <a:ext uri="{FF2B5EF4-FFF2-40B4-BE49-F238E27FC236}">
                <a16:creationId xmlns:a16="http://schemas.microsoft.com/office/drawing/2014/main" id="{DE71BA33-9DA3-4392-9099-11A941CCFA5F}"/>
              </a:ext>
            </a:extLst>
          </p:cNvPr>
          <p:cNvSpPr txBox="1">
            <a:spLocks noGrp="1"/>
          </p:cNvSpPr>
          <p:nvPr>
            <p:ph type="body" sz="quarter" idx="1"/>
          </p:nvPr>
        </p:nvSpPr>
        <p:spPr/>
        <p:txBody>
          <a:bodyPr tIns="45701" bIns="45701"/>
          <a:lstStyle/>
          <a:p>
            <a:pPr marL="0" lvl="0" indent="0">
              <a:buFont typeface="Arial" panose="020B0604020202020204" pitchFamily="34" charset="0"/>
              <a:buNone/>
            </a:pPr>
            <a:r>
              <a:rPr lang="de-DE" dirty="0"/>
              <a:t>Der erste Schritt besteht darin, die richtigen Parteien zu identifizieren, um einen FOSS-Review einzuleiten</a:t>
            </a:r>
            <a:br>
              <a:rPr lang="de-DE" dirty="0"/>
            </a:br>
            <a:br>
              <a:rPr lang="de-DE" dirty="0"/>
            </a:br>
            <a:r>
              <a:rPr lang="de-DE" dirty="0"/>
              <a:t>Wichtige Fragen sind u.a.:</a:t>
            </a:r>
          </a:p>
          <a:p>
            <a:pPr marL="171450" lvl="0" indent="-171450">
              <a:buFont typeface="Arial" panose="020B0604020202020204" pitchFamily="34" charset="0"/>
              <a:buChar char="•"/>
            </a:pPr>
            <a:r>
              <a:rPr lang="de-DE" dirty="0"/>
              <a:t>Wer sind die Entscheidungsträger für die Nutzung von FOSS (Manager, Architekten, einzelne Entwickler usw.)?</a:t>
            </a:r>
          </a:p>
          <a:p>
            <a:pPr marL="171450" lvl="0" indent="-171450">
              <a:buFont typeface="Arial" panose="020B0604020202020204" pitchFamily="34" charset="0"/>
              <a:buChar char="•"/>
            </a:pPr>
            <a:r>
              <a:rPr lang="de-DE" dirty="0"/>
              <a:t>Wie können sie Fragen zur Verwendung von FOSS aufwerfen?</a:t>
            </a:r>
          </a:p>
          <a:p>
            <a:pPr marL="171450" lvl="0" indent="-171450">
              <a:buFont typeface="Arial" panose="020B0604020202020204" pitchFamily="34" charset="0"/>
              <a:buChar char="•"/>
            </a:pPr>
            <a:r>
              <a:rPr lang="de-DE" dirty="0"/>
              <a:t>Gibt es einen regelmäßigen Punkt in Ihrem Entwicklungsprozess, an welchem FOSS Reviews beginnen können?</a:t>
            </a:r>
            <a:endParaRPr lang="en-US" dirty="0"/>
          </a:p>
        </p:txBody>
      </p:sp>
      <p:sp>
        <p:nvSpPr>
          <p:cNvPr id="4" name="Shape 364">
            <a:extLst>
              <a:ext uri="{FF2B5EF4-FFF2-40B4-BE49-F238E27FC236}">
                <a16:creationId xmlns:a16="http://schemas.microsoft.com/office/drawing/2014/main" id="{45ECF333-79CE-4C0D-B5BD-75C8F228F10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3BDE0D5-0D39-4C1A-8DA8-72144DC2DE15}" type="slidenum">
              <a:t>45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77">
            <a:extLst>
              <a:ext uri="{FF2B5EF4-FFF2-40B4-BE49-F238E27FC236}">
                <a16:creationId xmlns:a16="http://schemas.microsoft.com/office/drawing/2014/main" id="{37FB040A-8220-41C8-9454-40E062BB40BB}"/>
              </a:ext>
            </a:extLst>
          </p:cNvPr>
          <p:cNvSpPr>
            <a:spLocks noGrp="1" noRot="1" noChangeAspect="1"/>
          </p:cNvSpPr>
          <p:nvPr>
            <p:ph type="sldImg"/>
          </p:nvPr>
        </p:nvSpPr>
        <p:spPr>
          <a:xfrm>
            <a:off x="685800" y="1143000"/>
            <a:ext cx="5486400" cy="3086100"/>
          </a:xfrm>
        </p:spPr>
      </p:sp>
      <p:sp>
        <p:nvSpPr>
          <p:cNvPr id="3" name="Shape 378">
            <a:extLst>
              <a:ext uri="{FF2B5EF4-FFF2-40B4-BE49-F238E27FC236}">
                <a16:creationId xmlns:a16="http://schemas.microsoft.com/office/drawing/2014/main" id="{3A5F81C7-6FED-43D1-B43B-A5415FB26C81}"/>
              </a:ext>
            </a:extLst>
          </p:cNvPr>
          <p:cNvSpPr txBox="1">
            <a:spLocks noGrp="1"/>
          </p:cNvSpPr>
          <p:nvPr>
            <p:ph type="body" sz="quarter" idx="1"/>
          </p:nvPr>
        </p:nvSpPr>
        <p:spPr/>
        <p:txBody>
          <a:bodyPr tIns="45701" bIns="45701"/>
          <a:lstStyle/>
          <a:p>
            <a:pPr lvl="0"/>
            <a:r>
              <a:rPr lang="de-DE" dirty="0"/>
              <a:t>Es sollte beachtet werden, dass diese angeführte Liste benötigter Informationen ziemlich groß aussieht. Die Menge der benötigten Informationen hängt jedoch von der Größe des Unternehmens und der Absichten mit dem FOSS-Code ab. Große Firmen erfordern tendenziell mehr Informationen als kleine Firmen.</a:t>
            </a:r>
          </a:p>
          <a:p>
            <a:pPr lvl="0"/>
            <a:endParaRPr lang="en-US" dirty="0"/>
          </a:p>
          <a:p>
            <a:pPr lvl="0"/>
            <a:r>
              <a:rPr lang="de-DE" dirty="0"/>
              <a:t>Bei externen Anbietern gibt es noch ein paar zusätzliche Themen. Zunächst muss möglicherweise mit dem Anbieter Rücksprache gehalten werden, wenn in der Zukunft FOSS-Probleme auftreten, und es ist wichtig, einen zuverlässigen Ansprechpartner zu haben. Möglicherweise müssen Sie auch FOSS-Lizenzverpflichtungen für FOSS erfüllt werden, die man vom Anbieter erhalten hat. Es muss sichergestellt sein die Hinweise und den Quellcode zu haben, um die Verpflichtungen zu erfüllen.</a:t>
            </a:r>
            <a:endParaRPr lang="en-US" dirty="0"/>
          </a:p>
        </p:txBody>
      </p:sp>
      <p:sp>
        <p:nvSpPr>
          <p:cNvPr id="4" name="Shape 379">
            <a:extLst>
              <a:ext uri="{FF2B5EF4-FFF2-40B4-BE49-F238E27FC236}">
                <a16:creationId xmlns:a16="http://schemas.microsoft.com/office/drawing/2014/main" id="{97060C42-1C05-4383-86C2-28A66387CA5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972DB2C-D7BF-4A02-B6BE-FD3DF44DE874}" type="slidenum">
              <a:t>46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85">
            <a:extLst>
              <a:ext uri="{FF2B5EF4-FFF2-40B4-BE49-F238E27FC236}">
                <a16:creationId xmlns:a16="http://schemas.microsoft.com/office/drawing/2014/main" id="{C5B49317-A4DC-4427-BE0B-485B486C3227}"/>
              </a:ext>
            </a:extLst>
          </p:cNvPr>
          <p:cNvSpPr>
            <a:spLocks noGrp="1" noRot="1" noChangeAspect="1"/>
          </p:cNvSpPr>
          <p:nvPr>
            <p:ph type="sldImg"/>
          </p:nvPr>
        </p:nvSpPr>
        <p:spPr/>
      </p:sp>
      <p:sp>
        <p:nvSpPr>
          <p:cNvPr id="3" name="Shape 386">
            <a:extLst>
              <a:ext uri="{FF2B5EF4-FFF2-40B4-BE49-F238E27FC236}">
                <a16:creationId xmlns:a16="http://schemas.microsoft.com/office/drawing/2014/main" id="{0C029205-FF92-4469-BAD2-401946DFAD8A}"/>
              </a:ext>
            </a:extLst>
          </p:cNvPr>
          <p:cNvSpPr txBox="1">
            <a:spLocks noGrp="1"/>
          </p:cNvSpPr>
          <p:nvPr>
            <p:ph type="body" sz="quarter" idx="1"/>
          </p:nvPr>
        </p:nvSpPr>
        <p:spPr/>
        <p:txBody>
          <a:bodyPr tIns="45701" bIns="45701"/>
          <a:lstStyle/>
          <a:p>
            <a:pPr lvl="0"/>
            <a:r>
              <a:rPr lang="en-US"/>
              <a:t>The FOSS Review team may consist of an interdisciplinary team</a:t>
            </a:r>
          </a:p>
          <a:p>
            <a:pPr lvl="0"/>
            <a:endParaRPr lang="en-US"/>
          </a:p>
          <a:p>
            <a:pPr lvl="0"/>
            <a:r>
              <a:rPr lang="en-US"/>
              <a:t>The legal team, which may include in-house or outside attorneys, reviews and evaluates the FOSS usage for license obligations</a:t>
            </a:r>
          </a:p>
          <a:p>
            <a:pPr lvl="0"/>
            <a:endParaRPr lang="en-US"/>
          </a:p>
          <a:p>
            <a:pPr lvl="0"/>
            <a:r>
              <a:rPr lang="en-US"/>
              <a:t>The legal team may be supported by others, including:</a:t>
            </a:r>
          </a:p>
          <a:p>
            <a:pPr marL="171450" lvl="0" indent="-171450">
              <a:buClr>
                <a:srgbClr val="000000"/>
              </a:buClr>
              <a:buSzPct val="100%"/>
              <a:buFont typeface="Arial"/>
              <a:buChar char="•"/>
            </a:pPr>
            <a:r>
              <a:rPr lang="en-US"/>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lvl="0" indent="-171450">
              <a:buClr>
                <a:srgbClr val="000000"/>
              </a:buClr>
              <a:buSzPct val="100%"/>
              <a:buFont typeface="Arial"/>
              <a:buChar char="•"/>
            </a:pPr>
            <a:r>
              <a:rPr lang="en-US"/>
              <a:t>Other specialists or representatives that may be impacted by FOSS-related issues, such as commercial licensing, compliance or business planning teams. </a:t>
            </a:r>
          </a:p>
          <a:p>
            <a:pPr lvl="0"/>
            <a:endParaRPr lang="en-US"/>
          </a:p>
        </p:txBody>
      </p:sp>
      <p:sp>
        <p:nvSpPr>
          <p:cNvPr id="4" name="Shape 387">
            <a:extLst>
              <a:ext uri="{FF2B5EF4-FFF2-40B4-BE49-F238E27FC236}">
                <a16:creationId xmlns:a16="http://schemas.microsoft.com/office/drawing/2014/main" id="{F74DB87F-1234-4B2B-9C7C-DCCE8D51545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5330B1B-D4BC-45A9-BC82-8AFF1D660F5E}" type="slidenum">
              <a:t>47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06">
            <a:extLst>
              <a:ext uri="{FF2B5EF4-FFF2-40B4-BE49-F238E27FC236}">
                <a16:creationId xmlns:a16="http://schemas.microsoft.com/office/drawing/2014/main" id="{2A0A969D-795C-47F7-81F8-4F9A8BD80040}"/>
              </a:ext>
            </a:extLst>
          </p:cNvPr>
          <p:cNvSpPr>
            <a:spLocks noGrp="1" noRot="1" noChangeAspect="1"/>
          </p:cNvSpPr>
          <p:nvPr>
            <p:ph type="sldImg"/>
          </p:nvPr>
        </p:nvSpPr>
        <p:spPr/>
      </p:sp>
      <p:sp>
        <p:nvSpPr>
          <p:cNvPr id="3" name="Shape 407">
            <a:extLst>
              <a:ext uri="{FF2B5EF4-FFF2-40B4-BE49-F238E27FC236}">
                <a16:creationId xmlns:a16="http://schemas.microsoft.com/office/drawing/2014/main" id="{9D73BFB8-BF51-450A-AE58-26283A61E3A6}"/>
              </a:ext>
            </a:extLst>
          </p:cNvPr>
          <p:cNvSpPr txBox="1">
            <a:spLocks noGrp="1"/>
          </p:cNvSpPr>
          <p:nvPr>
            <p:ph type="body" sz="quarter" idx="1"/>
          </p:nvPr>
        </p:nvSpPr>
        <p:spPr/>
        <p:txBody>
          <a:bodyPr tIns="45701" bIns="45701"/>
          <a:lstStyle/>
          <a:p>
            <a:pPr lvl="0"/>
            <a:r>
              <a:rPr lang="en-US"/>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lvl="0"/>
            <a:endParaRPr lang="en-US"/>
          </a:p>
          <a:p>
            <a:pPr lvl="0"/>
            <a:r>
              <a:rPr lang="en-US"/>
              <a:t>Once the proposed FOSS usage has been fully assessed, the legal team will then have the necessary information on which to make its judgments.</a:t>
            </a:r>
          </a:p>
          <a:p>
            <a:pPr lvl="0"/>
            <a:endParaRPr lang="en-US"/>
          </a:p>
        </p:txBody>
      </p:sp>
      <p:sp>
        <p:nvSpPr>
          <p:cNvPr id="4" name="Shape 408">
            <a:extLst>
              <a:ext uri="{FF2B5EF4-FFF2-40B4-BE49-F238E27FC236}">
                <a16:creationId xmlns:a16="http://schemas.microsoft.com/office/drawing/2014/main" id="{C52400B0-FECC-4309-8071-6C081AA7BAE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8592651-8F90-4211-9AE4-87F65E702FD7}" type="slidenum">
              <a:t>48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19">
            <a:extLst>
              <a:ext uri="{FF2B5EF4-FFF2-40B4-BE49-F238E27FC236}">
                <a16:creationId xmlns:a16="http://schemas.microsoft.com/office/drawing/2014/main" id="{FBE9DC72-B384-49C8-B9EB-6FB565B002D4}"/>
              </a:ext>
            </a:extLst>
          </p:cNvPr>
          <p:cNvSpPr>
            <a:spLocks noGrp="1" noRot="1" noChangeAspect="1"/>
          </p:cNvSpPr>
          <p:nvPr>
            <p:ph type="sldImg"/>
          </p:nvPr>
        </p:nvSpPr>
        <p:spPr>
          <a:xfrm>
            <a:off x="381003" y="685800"/>
            <a:ext cx="6096003" cy="3429000"/>
          </a:xfrm>
        </p:spPr>
      </p:sp>
      <p:sp>
        <p:nvSpPr>
          <p:cNvPr id="3" name="Shape 420">
            <a:extLst>
              <a:ext uri="{FF2B5EF4-FFF2-40B4-BE49-F238E27FC236}">
                <a16:creationId xmlns:a16="http://schemas.microsoft.com/office/drawing/2014/main" id="{06869089-6233-4542-A578-DB2FF29A8E6A}"/>
              </a:ext>
            </a:extLst>
          </p:cNvPr>
          <p:cNvSpPr txBox="1">
            <a:spLocks noGrp="1"/>
          </p:cNvSpPr>
          <p:nvPr>
            <p:ph type="body" sz="quarter" idx="1"/>
          </p:nvPr>
        </p:nvSpPr>
        <p:spPr/>
        <p:txBody>
          <a:bodyPr tIns="45701" bIns="45701"/>
          <a:lstStyle/>
          <a:p>
            <a:pPr lvl="0"/>
            <a:r>
              <a:rPr lang="en-US"/>
              <a:t>This slide explains the big picture of what Open Source code scanning tools are, how they work, and where a new user can start to gather knowledge about the subject.</a:t>
            </a:r>
          </a:p>
        </p:txBody>
      </p:sp>
      <p:sp>
        <p:nvSpPr>
          <p:cNvPr id="4" name="Shape 421">
            <a:extLst>
              <a:ext uri="{FF2B5EF4-FFF2-40B4-BE49-F238E27FC236}">
                <a16:creationId xmlns:a16="http://schemas.microsoft.com/office/drawing/2014/main" id="{7ABB02D5-7587-4F2C-974A-DC04B2F0381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9C95C17-0E38-49D1-A95A-3E4129C68ECF}" type="slidenum">
              <a:t>49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26">
            <a:extLst>
              <a:ext uri="{FF2B5EF4-FFF2-40B4-BE49-F238E27FC236}">
                <a16:creationId xmlns:a16="http://schemas.microsoft.com/office/drawing/2014/main" id="{6909F724-4C53-4631-8146-FA20345953A3}"/>
              </a:ext>
            </a:extLst>
          </p:cNvPr>
          <p:cNvSpPr>
            <a:spLocks noGrp="1" noRot="1" noChangeAspect="1"/>
          </p:cNvSpPr>
          <p:nvPr>
            <p:ph type="sldImg"/>
          </p:nvPr>
        </p:nvSpPr>
        <p:spPr/>
      </p:sp>
      <p:sp>
        <p:nvSpPr>
          <p:cNvPr id="3" name="Shape 427">
            <a:extLst>
              <a:ext uri="{FF2B5EF4-FFF2-40B4-BE49-F238E27FC236}">
                <a16:creationId xmlns:a16="http://schemas.microsoft.com/office/drawing/2014/main" id="{7E8863E5-81AD-4AB0-B78B-4597A076BA65}"/>
              </a:ext>
            </a:extLst>
          </p:cNvPr>
          <p:cNvSpPr txBox="1">
            <a:spLocks noGrp="1"/>
          </p:cNvSpPr>
          <p:nvPr>
            <p:ph type="body" sz="quarter" idx="1"/>
          </p:nvPr>
        </p:nvSpPr>
        <p:spPr/>
        <p:txBody>
          <a:bodyPr tIns="45701" bIns="45701"/>
          <a:lstStyle/>
          <a:p>
            <a:pPr lvl="0"/>
            <a:r>
              <a:rPr lang="en-US"/>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lvl="0"/>
            <a:endParaRPr lang="en-US"/>
          </a:p>
        </p:txBody>
      </p:sp>
      <p:sp>
        <p:nvSpPr>
          <p:cNvPr id="4" name="Shape 428">
            <a:extLst>
              <a:ext uri="{FF2B5EF4-FFF2-40B4-BE49-F238E27FC236}">
                <a16:creationId xmlns:a16="http://schemas.microsoft.com/office/drawing/2014/main" id="{92FC4B56-C172-4789-A318-FCC11D5C5CA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C1CE1DD-6585-47A8-AEA3-C26898EBEA4F}" type="slidenum">
              <a:t>50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8">
            <a:extLst>
              <a:ext uri="{FF2B5EF4-FFF2-40B4-BE49-F238E27FC236}">
                <a16:creationId xmlns:a16="http://schemas.microsoft.com/office/drawing/2014/main" id="{25B3E225-E36A-4E25-8074-FDD7D5D67514}"/>
              </a:ext>
            </a:extLst>
          </p:cNvPr>
          <p:cNvSpPr>
            <a:spLocks noGrp="1" noRot="1" noChangeAspect="1"/>
          </p:cNvSpPr>
          <p:nvPr>
            <p:ph type="sldImg"/>
          </p:nvPr>
        </p:nvSpPr>
        <p:spPr>
          <a:xfrm>
            <a:off x="381003" y="685800"/>
            <a:ext cx="6096003" cy="3429000"/>
          </a:xfrm>
        </p:spPr>
      </p:sp>
      <p:sp>
        <p:nvSpPr>
          <p:cNvPr id="3" name="Shape 79">
            <a:extLst>
              <a:ext uri="{FF2B5EF4-FFF2-40B4-BE49-F238E27FC236}">
                <a16:creationId xmlns:a16="http://schemas.microsoft.com/office/drawing/2014/main" id="{08B1BD3F-9B8C-4357-BADC-6E03BA285639}"/>
              </a:ext>
            </a:extLst>
          </p:cNvPr>
          <p:cNvSpPr txBox="1">
            <a:spLocks noGrp="1"/>
          </p:cNvSpPr>
          <p:nvPr>
            <p:ph type="body" sz="quarter" idx="1"/>
          </p:nvPr>
        </p:nvSpPr>
        <p:spPr/>
        <p:txBody>
          <a:bodyPr tIns="45701" bIns="45701"/>
          <a:lstStyle/>
          <a:p>
            <a:pPr lvl="0"/>
            <a:r>
              <a:rPr lang="de-DE"/>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a:solidFill>
                <a:srgbClr val="FFFFFF"/>
              </a:solidFill>
            </a:endParaRPr>
          </a:p>
        </p:txBody>
      </p:sp>
      <p:sp>
        <p:nvSpPr>
          <p:cNvPr id="4" name="Shape 80">
            <a:extLst>
              <a:ext uri="{FF2B5EF4-FFF2-40B4-BE49-F238E27FC236}">
                <a16:creationId xmlns:a16="http://schemas.microsoft.com/office/drawing/2014/main" id="{30CB1B79-749E-4609-9580-4AB8C0B0E59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B62CABA-EECF-4C12-916B-4DA6438C6743}" type="slidenum">
              <a:t>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52">
            <a:extLst>
              <a:ext uri="{FF2B5EF4-FFF2-40B4-BE49-F238E27FC236}">
                <a16:creationId xmlns:a16="http://schemas.microsoft.com/office/drawing/2014/main" id="{098041F0-6A5A-4FEF-9763-6A8EEE3D22FE}"/>
              </a:ext>
            </a:extLst>
          </p:cNvPr>
          <p:cNvSpPr>
            <a:spLocks noGrp="1" noRot="1" noChangeAspect="1"/>
          </p:cNvSpPr>
          <p:nvPr>
            <p:ph type="sldImg"/>
          </p:nvPr>
        </p:nvSpPr>
        <p:spPr/>
      </p:sp>
      <p:sp>
        <p:nvSpPr>
          <p:cNvPr id="3" name="Shape 453">
            <a:extLst>
              <a:ext uri="{FF2B5EF4-FFF2-40B4-BE49-F238E27FC236}">
                <a16:creationId xmlns:a16="http://schemas.microsoft.com/office/drawing/2014/main" id="{5EB23460-1553-4D67-9117-DFDF56BEF3A2}"/>
              </a:ext>
            </a:extLst>
          </p:cNvPr>
          <p:cNvSpPr txBox="1">
            <a:spLocks noGrp="1"/>
          </p:cNvSpPr>
          <p:nvPr>
            <p:ph type="body" sz="quarter" idx="1"/>
          </p:nvPr>
        </p:nvSpPr>
        <p:spPr/>
        <p:txBody>
          <a:bodyPr tIns="45701" bIns="45701"/>
          <a:lstStyle/>
          <a:p>
            <a:pPr lvl="0"/>
            <a:r>
              <a:rPr lang="en-US"/>
              <a:t>The FOSS Review process should have oversight (for example, an Executive Review Committee in this diagram). The oversight committee may make important policy decisions or resolve disagreements between parties in the review process.</a:t>
            </a:r>
          </a:p>
          <a:p>
            <a:pPr lvl="0"/>
            <a:endParaRPr lang="en-US"/>
          </a:p>
        </p:txBody>
      </p:sp>
      <p:sp>
        <p:nvSpPr>
          <p:cNvPr id="4" name="Shape 454">
            <a:extLst>
              <a:ext uri="{FF2B5EF4-FFF2-40B4-BE49-F238E27FC236}">
                <a16:creationId xmlns:a16="http://schemas.microsoft.com/office/drawing/2014/main" id="{0DE8527D-CA83-4144-8684-C926DBD981A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6017B89-93D2-4317-96E0-9DAAB6204E9B}" type="slidenum">
              <a:t>51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1">
            <a:extLst>
              <a:ext uri="{FF2B5EF4-FFF2-40B4-BE49-F238E27FC236}">
                <a16:creationId xmlns:a16="http://schemas.microsoft.com/office/drawing/2014/main" id="{43E3A1F3-5090-4607-89D2-A44063994BAC}"/>
              </a:ext>
            </a:extLst>
          </p:cNvPr>
          <p:cNvSpPr>
            <a:spLocks noGrp="1" noRot="1" noChangeAspect="1"/>
          </p:cNvSpPr>
          <p:nvPr>
            <p:ph type="sldImg"/>
          </p:nvPr>
        </p:nvSpPr>
        <p:spPr/>
      </p:sp>
      <p:sp>
        <p:nvSpPr>
          <p:cNvPr id="3" name="Shape 482">
            <a:extLst>
              <a:ext uri="{FF2B5EF4-FFF2-40B4-BE49-F238E27FC236}">
                <a16:creationId xmlns:a16="http://schemas.microsoft.com/office/drawing/2014/main" id="{D6DD8823-73E7-4D3D-BD08-8A48A6A6FBCE}"/>
              </a:ext>
            </a:extLst>
          </p:cNvPr>
          <p:cNvSpPr txBox="1">
            <a:spLocks noGrp="1"/>
          </p:cNvSpPr>
          <p:nvPr>
            <p:ph type="body" sz="quarter" idx="1"/>
          </p:nvPr>
        </p:nvSpPr>
        <p:spPr/>
        <p:txBody>
          <a:bodyPr tIns="45701" bIns="45701"/>
          <a:lstStyle/>
          <a:p>
            <a:pPr lvl="0"/>
            <a:r>
              <a:rPr lang="en-US"/>
              <a:t>To gather and analyze information regarding FOSS usage and to produce appropriate guidance.</a:t>
            </a:r>
          </a:p>
          <a:p>
            <a:pPr lvl="0"/>
            <a:endParaRPr lang="en-US"/>
          </a:p>
          <a:p>
            <a:pPr lvl="0"/>
            <a:r>
              <a:rPr lang="en-US"/>
              <a:t>Initiate a FOSS review process. The method for initiating this process may vary by company, but should be open to those who are involved in using FOSS in development.</a:t>
            </a:r>
          </a:p>
          <a:p>
            <a:pPr lvl="0"/>
            <a:endParaRPr lang="en-US"/>
          </a:p>
          <a:p>
            <a:pPr lvl="0"/>
            <a:r>
              <a:rPr lang="en-US"/>
              <a:t>Initiate a FOSS review process or contact the FOSS review team. The process should be flexible enough so that FOSS users in your organization have access to guidance.</a:t>
            </a:r>
          </a:p>
          <a:p>
            <a:pPr lvl="0"/>
            <a:endParaRPr lang="en-US"/>
          </a:p>
          <a:p>
            <a:pPr lvl="0"/>
            <a:r>
              <a:rPr lang="en-US"/>
              <a:t>The package name, version, download URL, license, description and intended use in your product is a good starting point. The precisely level of detail you will need depends on your organization and intended use case. </a:t>
            </a:r>
          </a:p>
          <a:p>
            <a:pPr lvl="0"/>
            <a:endParaRPr lang="en-US"/>
          </a:p>
          <a:p>
            <a:pPr lvl="0"/>
            <a:r>
              <a:rPr lang="en-US"/>
              <a:t>The copyright notices, attribution and source code normally helps to identify who is licensing the FOSS software.</a:t>
            </a:r>
          </a:p>
          <a:p>
            <a:pPr lvl="0"/>
            <a:endParaRPr lang="en-US"/>
          </a:p>
          <a:p>
            <a:pPr lvl="0"/>
            <a:r>
              <a:rPr lang="en-US"/>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lvl="0"/>
            <a:endParaRPr lang="en-US"/>
          </a:p>
          <a:p>
            <a:pPr lvl="0"/>
            <a:r>
              <a:rPr lang="en-US"/>
              <a:t>Check information for completeness, consistency and accuracy. This process may be assisted by support teams, including teams that run code scanning tools to scan for undisclosed FOSS usage. </a:t>
            </a:r>
          </a:p>
        </p:txBody>
      </p:sp>
      <p:sp>
        <p:nvSpPr>
          <p:cNvPr id="4" name="Shape 483">
            <a:extLst>
              <a:ext uri="{FF2B5EF4-FFF2-40B4-BE49-F238E27FC236}">
                <a16:creationId xmlns:a16="http://schemas.microsoft.com/office/drawing/2014/main" id="{58865FCA-78DC-4C16-A76C-9FFD4F8917C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65C1386-B572-4AE6-BC66-BE264FCE66F5}" type="slidenum">
              <a:t>52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8">
            <a:extLst>
              <a:ext uri="{FF2B5EF4-FFF2-40B4-BE49-F238E27FC236}">
                <a16:creationId xmlns:a16="http://schemas.microsoft.com/office/drawing/2014/main" id="{9C4D7998-A838-468C-9AD8-48A232CD9F5C}"/>
              </a:ext>
            </a:extLst>
          </p:cNvPr>
          <p:cNvSpPr>
            <a:spLocks noGrp="1" noRot="1" noChangeAspect="1"/>
          </p:cNvSpPr>
          <p:nvPr>
            <p:ph type="sldImg"/>
          </p:nvPr>
        </p:nvSpPr>
        <p:spPr/>
      </p:sp>
      <p:sp>
        <p:nvSpPr>
          <p:cNvPr id="3" name="Shape 489">
            <a:extLst>
              <a:ext uri="{FF2B5EF4-FFF2-40B4-BE49-F238E27FC236}">
                <a16:creationId xmlns:a16="http://schemas.microsoft.com/office/drawing/2014/main" id="{AE834579-82FB-42BD-8CFA-B9F0B4E7DAEB}"/>
              </a:ext>
            </a:extLst>
          </p:cNvPr>
          <p:cNvSpPr txBox="1">
            <a:spLocks noGrp="1"/>
          </p:cNvSpPr>
          <p:nvPr>
            <p:ph type="body" sz="quarter" idx="1"/>
          </p:nvPr>
        </p:nvSpPr>
        <p:spPr/>
        <p:txBody>
          <a:bodyPr tIns="45701" bIns="45701"/>
          <a:lstStyle/>
          <a:p>
            <a:pPr lvl="0"/>
            <a:r>
              <a:rPr lang="de-DE">
                <a:solidFill>
                  <a:srgbClr val="FFFFFF"/>
                </a:solidFill>
              </a:rPr>
              <a:t>Dieser Abschnitt beschreibt ein Beispiel eines detaillierten Ende-zu-Ende-Compliance-Management-Prozesses.</a:t>
            </a:r>
          </a:p>
        </p:txBody>
      </p:sp>
      <p:sp>
        <p:nvSpPr>
          <p:cNvPr id="4" name="Shape 490">
            <a:extLst>
              <a:ext uri="{FF2B5EF4-FFF2-40B4-BE49-F238E27FC236}">
                <a16:creationId xmlns:a16="http://schemas.microsoft.com/office/drawing/2014/main" id="{6666E53B-C487-483B-9B0A-09BBA15D17F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7E485C6-5E5D-4D87-A032-B9379AA592E1}" type="slidenum">
              <a:t>53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95">
            <a:extLst>
              <a:ext uri="{FF2B5EF4-FFF2-40B4-BE49-F238E27FC236}">
                <a16:creationId xmlns:a16="http://schemas.microsoft.com/office/drawing/2014/main" id="{BEBE77F2-00A6-44D3-8BA9-DEA0DCD0B867}"/>
              </a:ext>
            </a:extLst>
          </p:cNvPr>
          <p:cNvSpPr>
            <a:spLocks noGrp="1" noRot="1" noChangeAspect="1"/>
          </p:cNvSpPr>
          <p:nvPr>
            <p:ph type="sldImg"/>
          </p:nvPr>
        </p:nvSpPr>
        <p:spPr>
          <a:xfrm>
            <a:off x="381003" y="685800"/>
            <a:ext cx="6096003" cy="3429000"/>
          </a:xfrm>
          <a:ln>
            <a:noFill/>
            <a:prstDash val="solid"/>
          </a:ln>
        </p:spPr>
      </p:sp>
      <p:sp>
        <p:nvSpPr>
          <p:cNvPr id="3" name="Shape 496">
            <a:extLst>
              <a:ext uri="{FF2B5EF4-FFF2-40B4-BE49-F238E27FC236}">
                <a16:creationId xmlns:a16="http://schemas.microsoft.com/office/drawing/2014/main" id="{D546843E-2F66-4855-8F27-E1060F182029}"/>
              </a:ext>
            </a:extLst>
          </p:cNvPr>
          <p:cNvSpPr txBox="1">
            <a:spLocks noGrp="1"/>
          </p:cNvSpPr>
          <p:nvPr>
            <p:ph type="body" sz="quarter" idx="1"/>
          </p:nvPr>
        </p:nvSpPr>
        <p:spPr/>
        <p:txBody>
          <a:bodyPr tIns="45701" bIns="45701"/>
          <a:lstStyle/>
          <a:p>
            <a:pPr marL="226423" lvl="0" indent="-226423"/>
            <a:r>
              <a:rPr lang="en-US">
                <a:latin typeface="Times"/>
                <a:cs typeface="Times"/>
              </a:rPr>
              <a:t>This slide describes the definition of compliance management and its end goals. </a:t>
            </a:r>
          </a:p>
          <a:p>
            <a:pPr marL="226423" lvl="0" indent="-226423"/>
            <a:endParaRPr lang="en-US">
              <a:latin typeface="Times"/>
              <a:cs typeface="Times"/>
            </a:endParaRPr>
          </a:p>
          <a:p>
            <a:pPr marL="226423" lvl="0" indent="-226423"/>
            <a:r>
              <a:rPr lang="en-US">
                <a:latin typeface="Times"/>
                <a:cs typeface="Times"/>
              </a:rPr>
              <a:t>Note that this section provides a detailed example of what may take place in a large enterprise. Smaller companies may wish to approach the process in a more streamlined way.</a:t>
            </a:r>
          </a:p>
          <a:p>
            <a:pPr marL="226423" lvl="0" indent="-226423"/>
            <a:endParaRPr lang="en-US" b="1">
              <a:latin typeface="Times"/>
              <a:cs typeface="Times"/>
            </a:endParaRPr>
          </a:p>
        </p:txBody>
      </p:sp>
      <p:sp>
        <p:nvSpPr>
          <p:cNvPr id="4" name="Shape 497">
            <a:extLst>
              <a:ext uri="{FF2B5EF4-FFF2-40B4-BE49-F238E27FC236}">
                <a16:creationId xmlns:a16="http://schemas.microsoft.com/office/drawing/2014/main" id="{C0A2C4FE-EAEC-4854-8B08-2E335B5C8C5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BE7B817-9E45-4A94-825C-F06323587577}" type="slidenum">
              <a:t>54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09">
            <a:extLst>
              <a:ext uri="{FF2B5EF4-FFF2-40B4-BE49-F238E27FC236}">
                <a16:creationId xmlns:a16="http://schemas.microsoft.com/office/drawing/2014/main" id="{876B7E69-4503-4CDC-AA0F-49EE00BB221E}"/>
              </a:ext>
            </a:extLst>
          </p:cNvPr>
          <p:cNvSpPr>
            <a:spLocks noGrp="1" noRot="1" noChangeAspect="1"/>
          </p:cNvSpPr>
          <p:nvPr>
            <p:ph type="sldImg"/>
          </p:nvPr>
        </p:nvSpPr>
        <p:spPr/>
      </p:sp>
      <p:sp>
        <p:nvSpPr>
          <p:cNvPr id="3" name="Shape 510">
            <a:extLst>
              <a:ext uri="{FF2B5EF4-FFF2-40B4-BE49-F238E27FC236}">
                <a16:creationId xmlns:a16="http://schemas.microsoft.com/office/drawing/2014/main" id="{8A362C1E-229C-47CC-8F11-96AC4833854D}"/>
              </a:ext>
            </a:extLst>
          </p:cNvPr>
          <p:cNvSpPr txBox="1">
            <a:spLocks noGrp="1"/>
          </p:cNvSpPr>
          <p:nvPr>
            <p:ph type="body" sz="quarter" idx="1"/>
          </p:nvPr>
        </p:nvSpPr>
        <p:spPr/>
        <p:txBody>
          <a:bodyPr tIns="45701" bIns="45701"/>
          <a:lstStyle/>
          <a:p>
            <a:pPr lvl="0"/>
            <a:r>
              <a:rPr lang="en-US"/>
              <a:t>This slide describes what a Small to Medium Enterprise (SME)might need to do to build and deploy an effective compliance program.</a:t>
            </a:r>
          </a:p>
          <a:p>
            <a:pPr lvl="0"/>
            <a:endParaRPr lang="en-US"/>
          </a:p>
        </p:txBody>
      </p:sp>
      <p:sp>
        <p:nvSpPr>
          <p:cNvPr id="4" name="Shape 511">
            <a:extLst>
              <a:ext uri="{FF2B5EF4-FFF2-40B4-BE49-F238E27FC236}">
                <a16:creationId xmlns:a16="http://schemas.microsoft.com/office/drawing/2014/main" id="{2DAB72AB-512E-46E4-8F94-9452D718BC2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C8DB68D-E192-43F7-9A55-4D3E8918B01C}" type="slidenum">
              <a:t>55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17">
            <a:extLst>
              <a:ext uri="{FF2B5EF4-FFF2-40B4-BE49-F238E27FC236}">
                <a16:creationId xmlns:a16="http://schemas.microsoft.com/office/drawing/2014/main" id="{7391FDB7-6FCE-475A-A905-7570F0109386}"/>
              </a:ext>
            </a:extLst>
          </p:cNvPr>
          <p:cNvSpPr>
            <a:spLocks noGrp="1" noRot="1" noChangeAspect="1"/>
          </p:cNvSpPr>
          <p:nvPr>
            <p:ph type="sldImg"/>
          </p:nvPr>
        </p:nvSpPr>
        <p:spPr/>
      </p:sp>
      <p:sp>
        <p:nvSpPr>
          <p:cNvPr id="3" name="Shape 518">
            <a:extLst>
              <a:ext uri="{FF2B5EF4-FFF2-40B4-BE49-F238E27FC236}">
                <a16:creationId xmlns:a16="http://schemas.microsoft.com/office/drawing/2014/main" id="{2F7AADDF-C629-42E9-A94C-E71DF2A78BC9}"/>
              </a:ext>
            </a:extLst>
          </p:cNvPr>
          <p:cNvSpPr txBox="1">
            <a:spLocks noGrp="1"/>
          </p:cNvSpPr>
          <p:nvPr>
            <p:ph type="body" sz="quarter" idx="1"/>
          </p:nvPr>
        </p:nvSpPr>
        <p:spPr/>
        <p:txBody>
          <a:bodyPr tIns="45701" bIns="45701"/>
          <a:lstStyle/>
          <a:p>
            <a:pPr lvl="0"/>
            <a:r>
              <a:rPr lang="en-US"/>
              <a:t>This slide is an overview of the steps that a larger enterprise might use for their process.</a:t>
            </a:r>
          </a:p>
        </p:txBody>
      </p:sp>
      <p:sp>
        <p:nvSpPr>
          <p:cNvPr id="4" name="Shape 519">
            <a:extLst>
              <a:ext uri="{FF2B5EF4-FFF2-40B4-BE49-F238E27FC236}">
                <a16:creationId xmlns:a16="http://schemas.microsoft.com/office/drawing/2014/main" id="{C27D5339-6BE8-430E-8A6D-897CD543104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B46F895-8CB7-469B-9C8C-B82B5C92A301}" type="slidenum">
              <a:t>56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73">
            <a:extLst>
              <a:ext uri="{FF2B5EF4-FFF2-40B4-BE49-F238E27FC236}">
                <a16:creationId xmlns:a16="http://schemas.microsoft.com/office/drawing/2014/main" id="{A88D91BE-333D-4358-83D7-5092D8B1176B}"/>
              </a:ext>
            </a:extLst>
          </p:cNvPr>
          <p:cNvSpPr>
            <a:spLocks noGrp="1" noRot="1" noChangeAspect="1"/>
          </p:cNvSpPr>
          <p:nvPr>
            <p:ph type="sldImg"/>
          </p:nvPr>
        </p:nvSpPr>
        <p:spPr/>
      </p:sp>
      <p:sp>
        <p:nvSpPr>
          <p:cNvPr id="3" name="Shape 574">
            <a:extLst>
              <a:ext uri="{FF2B5EF4-FFF2-40B4-BE49-F238E27FC236}">
                <a16:creationId xmlns:a16="http://schemas.microsoft.com/office/drawing/2014/main" id="{584F32A7-3BAE-4584-B374-60044C6E8B4B}"/>
              </a:ext>
            </a:extLst>
          </p:cNvPr>
          <p:cNvSpPr txBox="1">
            <a:spLocks noGrp="1"/>
          </p:cNvSpPr>
          <p:nvPr>
            <p:ph type="body" sz="quarter" idx="1"/>
          </p:nvPr>
        </p:nvSpPr>
        <p:spPr/>
        <p:txBody>
          <a:bodyPr tIns="45701" bIns="45701"/>
          <a:lstStyle/>
          <a:p>
            <a:pPr lvl="0"/>
            <a:r>
              <a:rPr lang="en-US"/>
              <a:t>The first step in our example process is to identify FOSS usage.</a:t>
            </a:r>
          </a:p>
          <a:p>
            <a:pPr lvl="0"/>
            <a:endParaRPr lang="en-US"/>
          </a:p>
          <a:p>
            <a:pPr lvl="0"/>
            <a:r>
              <a:rPr lang="en-US"/>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lvl="0"/>
            <a:endParaRPr lang="en-US"/>
          </a:p>
          <a:p>
            <a:pPr lvl="0"/>
            <a:r>
              <a:rPr lang="en-US"/>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4" name="Shape 575">
            <a:extLst>
              <a:ext uri="{FF2B5EF4-FFF2-40B4-BE49-F238E27FC236}">
                <a16:creationId xmlns:a16="http://schemas.microsoft.com/office/drawing/2014/main" id="{B0F81865-CAA8-4F52-9385-398D53A026C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5EFF82C-45BA-4517-9C44-89CFC54187E1}" type="slidenum">
              <a:t>57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99">
            <a:extLst>
              <a:ext uri="{FF2B5EF4-FFF2-40B4-BE49-F238E27FC236}">
                <a16:creationId xmlns:a16="http://schemas.microsoft.com/office/drawing/2014/main" id="{75B65392-8C00-4AF2-8CB0-EF667ADFE9C0}"/>
              </a:ext>
            </a:extLst>
          </p:cNvPr>
          <p:cNvSpPr>
            <a:spLocks noGrp="1" noRot="1" noChangeAspect="1"/>
          </p:cNvSpPr>
          <p:nvPr>
            <p:ph type="sldImg"/>
          </p:nvPr>
        </p:nvSpPr>
        <p:spPr/>
      </p:sp>
      <p:sp>
        <p:nvSpPr>
          <p:cNvPr id="3" name="Shape 600">
            <a:extLst>
              <a:ext uri="{FF2B5EF4-FFF2-40B4-BE49-F238E27FC236}">
                <a16:creationId xmlns:a16="http://schemas.microsoft.com/office/drawing/2014/main" id="{706E9642-7490-48FD-873B-A89F2A7D926E}"/>
              </a:ext>
            </a:extLst>
          </p:cNvPr>
          <p:cNvSpPr txBox="1">
            <a:spLocks noGrp="1"/>
          </p:cNvSpPr>
          <p:nvPr>
            <p:ph type="body" sz="quarter" idx="1"/>
          </p:nvPr>
        </p:nvSpPr>
        <p:spPr/>
        <p:txBody>
          <a:bodyPr tIns="45701" bIns="45701"/>
          <a:lstStyle/>
          <a:p>
            <a:pPr lvl="0"/>
            <a:r>
              <a:rPr lang="en-US"/>
              <a:t>The next step is auditing source code identified in the previous step.</a:t>
            </a:r>
          </a:p>
          <a:p>
            <a:pPr lvl="0"/>
            <a:endParaRPr lang="en-US"/>
          </a:p>
          <a:p>
            <a:pPr lvl="0"/>
            <a:r>
              <a:rPr lang="en-US"/>
              <a:t>In our example, the company may conduct research into the identified FOSS component (e.g., review declared licenses, research origins of the FOSS component). The company may also scan the source code to verify the origin and composition of the code. </a:t>
            </a:r>
          </a:p>
          <a:p>
            <a:pPr lvl="0"/>
            <a:endParaRPr lang="en-US"/>
          </a:p>
          <a:p>
            <a:pPr lvl="0"/>
            <a:r>
              <a:rPr lang="en-US"/>
              <a:t>The review team may then produce an audit report with its conclusions regarding the origin and licensing of the source code.</a:t>
            </a:r>
          </a:p>
        </p:txBody>
      </p:sp>
      <p:sp>
        <p:nvSpPr>
          <p:cNvPr id="4" name="Shape 601">
            <a:extLst>
              <a:ext uri="{FF2B5EF4-FFF2-40B4-BE49-F238E27FC236}">
                <a16:creationId xmlns:a16="http://schemas.microsoft.com/office/drawing/2014/main" id="{CAE1EDE5-C61E-4912-8BA7-2FDBF96FFF1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9100266-9888-4BA9-A14E-59C8E26FED10}" type="slidenum">
              <a:t>58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25">
            <a:extLst>
              <a:ext uri="{FF2B5EF4-FFF2-40B4-BE49-F238E27FC236}">
                <a16:creationId xmlns:a16="http://schemas.microsoft.com/office/drawing/2014/main" id="{F660B940-9D11-4DBA-82D6-58ECC114536A}"/>
              </a:ext>
            </a:extLst>
          </p:cNvPr>
          <p:cNvSpPr>
            <a:spLocks noGrp="1" noRot="1" noChangeAspect="1"/>
          </p:cNvSpPr>
          <p:nvPr>
            <p:ph type="sldImg"/>
          </p:nvPr>
        </p:nvSpPr>
        <p:spPr/>
      </p:sp>
      <p:sp>
        <p:nvSpPr>
          <p:cNvPr id="3" name="Shape 626">
            <a:extLst>
              <a:ext uri="{FF2B5EF4-FFF2-40B4-BE49-F238E27FC236}">
                <a16:creationId xmlns:a16="http://schemas.microsoft.com/office/drawing/2014/main" id="{7DD5690C-2108-42E0-9541-B5E93C0303F2}"/>
              </a:ext>
            </a:extLst>
          </p:cNvPr>
          <p:cNvSpPr txBox="1">
            <a:spLocks noGrp="1"/>
          </p:cNvSpPr>
          <p:nvPr>
            <p:ph type="body" sz="quarter" idx="1"/>
          </p:nvPr>
        </p:nvSpPr>
        <p:spPr/>
        <p:txBody>
          <a:bodyPr tIns="45701" bIns="45701"/>
          <a:lstStyle/>
          <a:p>
            <a:pPr lvl="0"/>
            <a:r>
              <a:rPr lang="en-US"/>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4" name="Shape 627">
            <a:extLst>
              <a:ext uri="{FF2B5EF4-FFF2-40B4-BE49-F238E27FC236}">
                <a16:creationId xmlns:a16="http://schemas.microsoft.com/office/drawing/2014/main" id="{C0081025-237D-40CC-A515-DDD6F83E931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0058B1B-2A58-4D7E-BCD6-74B35ABA85B5}" type="slidenum">
              <a:t>59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51">
            <a:extLst>
              <a:ext uri="{FF2B5EF4-FFF2-40B4-BE49-F238E27FC236}">
                <a16:creationId xmlns:a16="http://schemas.microsoft.com/office/drawing/2014/main" id="{EB8295F7-205C-4D47-AF27-62218D4C8135}"/>
              </a:ext>
            </a:extLst>
          </p:cNvPr>
          <p:cNvSpPr>
            <a:spLocks noGrp="1" noRot="1" noChangeAspect="1"/>
          </p:cNvSpPr>
          <p:nvPr>
            <p:ph type="sldImg"/>
          </p:nvPr>
        </p:nvSpPr>
        <p:spPr/>
      </p:sp>
      <p:sp>
        <p:nvSpPr>
          <p:cNvPr id="3" name="Shape 652">
            <a:extLst>
              <a:ext uri="{FF2B5EF4-FFF2-40B4-BE49-F238E27FC236}">
                <a16:creationId xmlns:a16="http://schemas.microsoft.com/office/drawing/2014/main" id="{B5070759-534B-4354-A8C3-4AF05294D961}"/>
              </a:ext>
            </a:extLst>
          </p:cNvPr>
          <p:cNvSpPr txBox="1">
            <a:spLocks noGrp="1"/>
          </p:cNvSpPr>
          <p:nvPr>
            <p:ph type="body" sz="quarter" idx="1"/>
          </p:nvPr>
        </p:nvSpPr>
        <p:spPr/>
        <p:txBody>
          <a:bodyPr tIns="45701" bIns="45701"/>
          <a:lstStyle/>
          <a:p>
            <a:pPr lvl="0"/>
            <a:r>
              <a:rPr lang="en-US"/>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lvl="0"/>
            <a:endParaRPr lang="en-US"/>
          </a:p>
        </p:txBody>
      </p:sp>
      <p:sp>
        <p:nvSpPr>
          <p:cNvPr id="4" name="Shape 653">
            <a:extLst>
              <a:ext uri="{FF2B5EF4-FFF2-40B4-BE49-F238E27FC236}">
                <a16:creationId xmlns:a16="http://schemas.microsoft.com/office/drawing/2014/main" id="{55B52A67-A5E9-40C0-AC3C-A6C4FBF5B62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E3E1F2F-1C7F-4CDC-B83D-099E880AF53B}" type="slidenum">
              <a:t>60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5">
            <a:extLst>
              <a:ext uri="{FF2B5EF4-FFF2-40B4-BE49-F238E27FC236}">
                <a16:creationId xmlns:a16="http://schemas.microsoft.com/office/drawing/2014/main" id="{6B75E85A-3B17-4172-BE2A-8A16A31F9CDB}"/>
              </a:ext>
            </a:extLst>
          </p:cNvPr>
          <p:cNvSpPr>
            <a:spLocks noGrp="1" noRot="1" noChangeAspect="1"/>
          </p:cNvSpPr>
          <p:nvPr>
            <p:ph type="sldImg"/>
          </p:nvPr>
        </p:nvSpPr>
        <p:spPr>
          <a:xfrm>
            <a:off x="381003" y="685800"/>
            <a:ext cx="6096003" cy="3429000"/>
          </a:xfrm>
        </p:spPr>
      </p:sp>
      <p:sp>
        <p:nvSpPr>
          <p:cNvPr id="3" name="Shape 86">
            <a:extLst>
              <a:ext uri="{FF2B5EF4-FFF2-40B4-BE49-F238E27FC236}">
                <a16:creationId xmlns:a16="http://schemas.microsoft.com/office/drawing/2014/main" id="{9E0FA95E-3F54-4749-B06D-8A3B45560530}"/>
              </a:ext>
            </a:extLst>
          </p:cNvPr>
          <p:cNvSpPr txBox="1">
            <a:spLocks noGrp="1"/>
          </p:cNvSpPr>
          <p:nvPr>
            <p:ph type="body" sz="quarter" idx="1"/>
          </p:nvPr>
        </p:nvSpPr>
        <p:spPr/>
        <p:txBody>
          <a:bodyPr tIns="45701" bIns="45701"/>
          <a:lstStyle/>
          <a:p>
            <a:pPr lvl="0"/>
            <a:r>
              <a:rPr lang="de-DE"/>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a:p>
        </p:txBody>
      </p:sp>
      <p:sp>
        <p:nvSpPr>
          <p:cNvPr id="4" name="Shape 87">
            <a:extLst>
              <a:ext uri="{FF2B5EF4-FFF2-40B4-BE49-F238E27FC236}">
                <a16:creationId xmlns:a16="http://schemas.microsoft.com/office/drawing/2014/main" id="{BA2FFBCD-DF52-4466-9559-26F16A0FB13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229E675-6387-4DA7-8523-8B350F897C9B}" type="slidenum">
              <a:t>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94">
            <a:extLst>
              <a:ext uri="{FF2B5EF4-FFF2-40B4-BE49-F238E27FC236}">
                <a16:creationId xmlns:a16="http://schemas.microsoft.com/office/drawing/2014/main" id="{D1695454-8F4B-4F31-9DBA-FB1C4BD25112}"/>
              </a:ext>
            </a:extLst>
          </p:cNvPr>
          <p:cNvSpPr>
            <a:spLocks noGrp="1" noRot="1" noChangeAspect="1"/>
          </p:cNvSpPr>
          <p:nvPr>
            <p:ph type="sldImg"/>
          </p:nvPr>
        </p:nvSpPr>
        <p:spPr/>
      </p:sp>
      <p:sp>
        <p:nvSpPr>
          <p:cNvPr id="3" name="Shape 695">
            <a:extLst>
              <a:ext uri="{FF2B5EF4-FFF2-40B4-BE49-F238E27FC236}">
                <a16:creationId xmlns:a16="http://schemas.microsoft.com/office/drawing/2014/main" id="{082699AD-B001-43A0-88DE-927055506B67}"/>
              </a:ext>
            </a:extLst>
          </p:cNvPr>
          <p:cNvSpPr txBox="1">
            <a:spLocks noGrp="1"/>
          </p:cNvSpPr>
          <p:nvPr>
            <p:ph type="body" sz="quarter" idx="1"/>
          </p:nvPr>
        </p:nvSpPr>
        <p:spPr/>
        <p:txBody>
          <a:bodyPr tIns="45701" bIns="45701"/>
          <a:lstStyle/>
          <a:p>
            <a:pPr lvl="0"/>
            <a:r>
              <a:rPr lang="en-US"/>
              <a:t>In this step, the FOSS review team reviews the facts collected in the previous steps and identifies the company’s obligations under the FOSS licenses.</a:t>
            </a:r>
          </a:p>
          <a:p>
            <a:pPr lvl="0"/>
            <a:endParaRPr lang="en-US"/>
          </a:p>
          <a:p>
            <a:pPr lvl="0"/>
            <a:r>
              <a:rPr lang="en-US"/>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4" name="Shape 696">
            <a:extLst>
              <a:ext uri="{FF2B5EF4-FFF2-40B4-BE49-F238E27FC236}">
                <a16:creationId xmlns:a16="http://schemas.microsoft.com/office/drawing/2014/main" id="{674F03B2-5210-4ABB-8AF3-D43DCD8E5BA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D4ECB48-47E7-4366-B76A-E238BCE8A146}" type="slidenum">
              <a:t>61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20">
            <a:extLst>
              <a:ext uri="{FF2B5EF4-FFF2-40B4-BE49-F238E27FC236}">
                <a16:creationId xmlns:a16="http://schemas.microsoft.com/office/drawing/2014/main" id="{B93B8295-E14F-4F18-8DB4-7B469E8B97F5}"/>
              </a:ext>
            </a:extLst>
          </p:cNvPr>
          <p:cNvSpPr>
            <a:spLocks noGrp="1" noRot="1" noChangeAspect="1"/>
          </p:cNvSpPr>
          <p:nvPr>
            <p:ph type="sldImg"/>
          </p:nvPr>
        </p:nvSpPr>
        <p:spPr/>
      </p:sp>
      <p:sp>
        <p:nvSpPr>
          <p:cNvPr id="3" name="Shape 721">
            <a:extLst>
              <a:ext uri="{FF2B5EF4-FFF2-40B4-BE49-F238E27FC236}">
                <a16:creationId xmlns:a16="http://schemas.microsoft.com/office/drawing/2014/main" id="{399DBA16-CA20-4EBA-B9A7-B4CFE7F180F2}"/>
              </a:ext>
            </a:extLst>
          </p:cNvPr>
          <p:cNvSpPr txBox="1">
            <a:spLocks noGrp="1"/>
          </p:cNvSpPr>
          <p:nvPr>
            <p:ph type="body" sz="quarter" idx="1"/>
          </p:nvPr>
        </p:nvSpPr>
        <p:spPr/>
        <p:txBody>
          <a:bodyPr tIns="45701" bIns="45701"/>
          <a:lstStyle/>
          <a:p>
            <a:pPr lvl="0"/>
            <a:r>
              <a:rPr lang="en-US"/>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lvl="0"/>
            <a:endParaRPr lang="en-US"/>
          </a:p>
        </p:txBody>
      </p:sp>
      <p:sp>
        <p:nvSpPr>
          <p:cNvPr id="4" name="Shape 722">
            <a:extLst>
              <a:ext uri="{FF2B5EF4-FFF2-40B4-BE49-F238E27FC236}">
                <a16:creationId xmlns:a16="http://schemas.microsoft.com/office/drawing/2014/main" id="{073E366A-6D91-4800-A890-2B0BC4527CB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F081BDC-7D8D-4D7A-8F01-7B816AFEA75F}" type="slidenum">
              <a:t>62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44">
            <a:extLst>
              <a:ext uri="{FF2B5EF4-FFF2-40B4-BE49-F238E27FC236}">
                <a16:creationId xmlns:a16="http://schemas.microsoft.com/office/drawing/2014/main" id="{74CD4F58-18A2-4FE1-A398-FAC90FFBE86C}"/>
              </a:ext>
            </a:extLst>
          </p:cNvPr>
          <p:cNvSpPr>
            <a:spLocks noGrp="1" noRot="1" noChangeAspect="1"/>
          </p:cNvSpPr>
          <p:nvPr>
            <p:ph type="sldImg"/>
          </p:nvPr>
        </p:nvSpPr>
        <p:spPr/>
      </p:sp>
      <p:sp>
        <p:nvSpPr>
          <p:cNvPr id="3" name="Shape 745">
            <a:extLst>
              <a:ext uri="{FF2B5EF4-FFF2-40B4-BE49-F238E27FC236}">
                <a16:creationId xmlns:a16="http://schemas.microsoft.com/office/drawing/2014/main" id="{2636317B-96E1-43D8-B038-06C6CB9296D2}"/>
              </a:ext>
            </a:extLst>
          </p:cNvPr>
          <p:cNvSpPr txBox="1">
            <a:spLocks noGrp="1"/>
          </p:cNvSpPr>
          <p:nvPr>
            <p:ph type="body" sz="quarter" idx="1"/>
          </p:nvPr>
        </p:nvSpPr>
        <p:spPr/>
        <p:txBody>
          <a:bodyPr tIns="45701" bIns="45701"/>
          <a:lstStyle/>
          <a:p>
            <a:pPr lvl="0"/>
            <a:r>
              <a:rPr lang="en-US"/>
              <a:t>Approval information from the previous step should be tracked or registered so that anyone releasing the software can understand and comply with the relevant license obligations. </a:t>
            </a:r>
          </a:p>
          <a:p>
            <a:pPr lvl="0"/>
            <a:endParaRPr lang="en-US"/>
          </a:p>
        </p:txBody>
      </p:sp>
      <p:sp>
        <p:nvSpPr>
          <p:cNvPr id="4" name="Shape 746">
            <a:extLst>
              <a:ext uri="{FF2B5EF4-FFF2-40B4-BE49-F238E27FC236}">
                <a16:creationId xmlns:a16="http://schemas.microsoft.com/office/drawing/2014/main" id="{BDCD8AD6-D080-4A35-A768-A467B4F1B42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449B267-CD41-4B80-A941-FDCE2CBF3A15}" type="slidenum">
              <a:t>63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69">
            <a:extLst>
              <a:ext uri="{FF2B5EF4-FFF2-40B4-BE49-F238E27FC236}">
                <a16:creationId xmlns:a16="http://schemas.microsoft.com/office/drawing/2014/main" id="{8C0FDF11-C77A-4203-B7DA-357E58BF169A}"/>
              </a:ext>
            </a:extLst>
          </p:cNvPr>
          <p:cNvSpPr>
            <a:spLocks noGrp="1" noRot="1" noChangeAspect="1"/>
          </p:cNvSpPr>
          <p:nvPr>
            <p:ph type="sldImg"/>
          </p:nvPr>
        </p:nvSpPr>
        <p:spPr/>
      </p:sp>
      <p:sp>
        <p:nvSpPr>
          <p:cNvPr id="3" name="Shape 770">
            <a:extLst>
              <a:ext uri="{FF2B5EF4-FFF2-40B4-BE49-F238E27FC236}">
                <a16:creationId xmlns:a16="http://schemas.microsoft.com/office/drawing/2014/main" id="{AB9C9654-C8B1-442A-B5A8-94FCDF22143B}"/>
              </a:ext>
            </a:extLst>
          </p:cNvPr>
          <p:cNvSpPr txBox="1">
            <a:spLocks noGrp="1"/>
          </p:cNvSpPr>
          <p:nvPr>
            <p:ph type="body" sz="quarter" idx="1"/>
          </p:nvPr>
        </p:nvSpPr>
        <p:spPr/>
        <p:txBody>
          <a:bodyPr tIns="45701" bIns="45701"/>
          <a:lstStyle/>
          <a:p>
            <a:pPr lvl="0"/>
            <a:r>
              <a:rPr lang="en-US"/>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lvl="0"/>
            <a:br>
              <a:rPr lang="en-US"/>
            </a:br>
            <a:endParaRPr lang="en-US"/>
          </a:p>
          <a:p>
            <a:pPr lvl="0"/>
            <a:br>
              <a:rPr lang="en-US"/>
            </a:br>
            <a:endParaRPr lang="en-US"/>
          </a:p>
        </p:txBody>
      </p:sp>
      <p:sp>
        <p:nvSpPr>
          <p:cNvPr id="4" name="Shape 771">
            <a:extLst>
              <a:ext uri="{FF2B5EF4-FFF2-40B4-BE49-F238E27FC236}">
                <a16:creationId xmlns:a16="http://schemas.microsoft.com/office/drawing/2014/main" id="{5C4F283E-FE39-4173-9482-E988303DF98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5D7486-72CB-4694-BA8B-03AA7DA18B51}" type="slidenum">
              <a:t>64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93">
            <a:extLst>
              <a:ext uri="{FF2B5EF4-FFF2-40B4-BE49-F238E27FC236}">
                <a16:creationId xmlns:a16="http://schemas.microsoft.com/office/drawing/2014/main" id="{4328BD40-32CE-43A6-BB7A-6925F3218EF6}"/>
              </a:ext>
            </a:extLst>
          </p:cNvPr>
          <p:cNvSpPr>
            <a:spLocks noGrp="1" noRot="1" noChangeAspect="1"/>
          </p:cNvSpPr>
          <p:nvPr>
            <p:ph type="sldImg"/>
          </p:nvPr>
        </p:nvSpPr>
        <p:spPr/>
      </p:sp>
      <p:sp>
        <p:nvSpPr>
          <p:cNvPr id="3" name="Shape 794">
            <a:extLst>
              <a:ext uri="{FF2B5EF4-FFF2-40B4-BE49-F238E27FC236}">
                <a16:creationId xmlns:a16="http://schemas.microsoft.com/office/drawing/2014/main" id="{9467C1F8-E8CC-4D2B-A6E6-491A60E3F435}"/>
              </a:ext>
            </a:extLst>
          </p:cNvPr>
          <p:cNvSpPr txBox="1">
            <a:spLocks noGrp="1"/>
          </p:cNvSpPr>
          <p:nvPr>
            <p:ph type="body" sz="quarter" idx="1"/>
          </p:nvPr>
        </p:nvSpPr>
        <p:spPr/>
        <p:txBody>
          <a:bodyPr tIns="45701" bIns="45701"/>
          <a:lstStyle/>
          <a:p>
            <a:pPr lvl="0"/>
            <a:r>
              <a:rPr lang="en-US"/>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lvl="0"/>
            <a:endParaRPr lang="en-US"/>
          </a:p>
        </p:txBody>
      </p:sp>
      <p:sp>
        <p:nvSpPr>
          <p:cNvPr id="4" name="Shape 795">
            <a:extLst>
              <a:ext uri="{FF2B5EF4-FFF2-40B4-BE49-F238E27FC236}">
                <a16:creationId xmlns:a16="http://schemas.microsoft.com/office/drawing/2014/main" id="{E2166658-FA05-4E23-9062-F52228975B1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6E44437-8421-40FA-B166-BDD85CAA2B92}" type="slidenum">
              <a:t>65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19">
            <a:extLst>
              <a:ext uri="{FF2B5EF4-FFF2-40B4-BE49-F238E27FC236}">
                <a16:creationId xmlns:a16="http://schemas.microsoft.com/office/drawing/2014/main" id="{8484956D-DA2E-4625-8801-DD7404F8560D}"/>
              </a:ext>
            </a:extLst>
          </p:cNvPr>
          <p:cNvSpPr>
            <a:spLocks noGrp="1" noRot="1" noChangeAspect="1"/>
          </p:cNvSpPr>
          <p:nvPr>
            <p:ph type="sldImg"/>
          </p:nvPr>
        </p:nvSpPr>
        <p:spPr/>
      </p:sp>
      <p:sp>
        <p:nvSpPr>
          <p:cNvPr id="3" name="Shape 820">
            <a:extLst>
              <a:ext uri="{FF2B5EF4-FFF2-40B4-BE49-F238E27FC236}">
                <a16:creationId xmlns:a16="http://schemas.microsoft.com/office/drawing/2014/main" id="{849EE108-C57D-44EC-884E-E0767B388926}"/>
              </a:ext>
            </a:extLst>
          </p:cNvPr>
          <p:cNvSpPr txBox="1">
            <a:spLocks noGrp="1"/>
          </p:cNvSpPr>
          <p:nvPr>
            <p:ph type="body" sz="quarter" idx="1"/>
          </p:nvPr>
        </p:nvSpPr>
        <p:spPr/>
        <p:txBody>
          <a:bodyPr tIns="45701" bIns="45701"/>
          <a:lstStyle/>
          <a:p>
            <a:pPr lvl="0"/>
            <a:r>
              <a:rPr lang="en-US"/>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lvl="0"/>
            <a:br>
              <a:rPr lang="en-US"/>
            </a:br>
            <a:endParaRPr lang="en-US"/>
          </a:p>
        </p:txBody>
      </p:sp>
      <p:sp>
        <p:nvSpPr>
          <p:cNvPr id="4" name="Shape 821">
            <a:extLst>
              <a:ext uri="{FF2B5EF4-FFF2-40B4-BE49-F238E27FC236}">
                <a16:creationId xmlns:a16="http://schemas.microsoft.com/office/drawing/2014/main" id="{779DA461-EFD6-43DD-ABCE-9B1898E4499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578B596-63F3-493A-9926-54373FE9A8CA}" type="slidenum">
              <a:t>66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45">
            <a:extLst>
              <a:ext uri="{FF2B5EF4-FFF2-40B4-BE49-F238E27FC236}">
                <a16:creationId xmlns:a16="http://schemas.microsoft.com/office/drawing/2014/main" id="{96DDB49D-9BB4-4399-9B96-E021B0081EAF}"/>
              </a:ext>
            </a:extLst>
          </p:cNvPr>
          <p:cNvSpPr>
            <a:spLocks noGrp="1" noRot="1" noChangeAspect="1"/>
          </p:cNvSpPr>
          <p:nvPr>
            <p:ph type="sldImg"/>
          </p:nvPr>
        </p:nvSpPr>
        <p:spPr/>
      </p:sp>
      <p:sp>
        <p:nvSpPr>
          <p:cNvPr id="3" name="Shape 846">
            <a:extLst>
              <a:ext uri="{FF2B5EF4-FFF2-40B4-BE49-F238E27FC236}">
                <a16:creationId xmlns:a16="http://schemas.microsoft.com/office/drawing/2014/main" id="{8E512C2E-DB9F-4762-B615-90F1C20E0039}"/>
              </a:ext>
            </a:extLst>
          </p:cNvPr>
          <p:cNvSpPr txBox="1">
            <a:spLocks noGrp="1"/>
          </p:cNvSpPr>
          <p:nvPr>
            <p:ph type="body" sz="quarter" idx="1"/>
          </p:nvPr>
        </p:nvSpPr>
        <p:spPr/>
        <p:txBody>
          <a:bodyPr tIns="45701" bIns="45701"/>
          <a:lstStyle/>
          <a:p>
            <a:pPr lvl="0"/>
            <a:r>
              <a:rPr lang="en-US"/>
              <a:t>In this step, the company verifies that its distribution complies with its FOSS license obligations. This step could be a function of an entity providing oversight for the overall FOSS review process.</a:t>
            </a:r>
          </a:p>
          <a:p>
            <a:pPr lvl="0"/>
            <a:endParaRPr lang="en-US"/>
          </a:p>
        </p:txBody>
      </p:sp>
      <p:sp>
        <p:nvSpPr>
          <p:cNvPr id="4" name="Shape 847">
            <a:extLst>
              <a:ext uri="{FF2B5EF4-FFF2-40B4-BE49-F238E27FC236}">
                <a16:creationId xmlns:a16="http://schemas.microsoft.com/office/drawing/2014/main" id="{3A72BF4B-8824-4DC3-8B6A-789C40B4FB2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0374192-7676-4358-AACA-D95837D8A52E}" type="slidenum">
              <a:t>67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1">
            <a:extLst>
              <a:ext uri="{FF2B5EF4-FFF2-40B4-BE49-F238E27FC236}">
                <a16:creationId xmlns:a16="http://schemas.microsoft.com/office/drawing/2014/main" id="{25E2EE2C-7A02-4100-BCBA-CED4BE37E312}"/>
              </a:ext>
            </a:extLst>
          </p:cNvPr>
          <p:cNvSpPr>
            <a:spLocks noGrp="1" noRot="1" noChangeAspect="1"/>
          </p:cNvSpPr>
          <p:nvPr>
            <p:ph type="sldImg"/>
          </p:nvPr>
        </p:nvSpPr>
        <p:spPr>
          <a:xfrm>
            <a:off x="381003" y="685800"/>
            <a:ext cx="6096003" cy="3429000"/>
          </a:xfrm>
          <a:ln>
            <a:noFill/>
            <a:prstDash val="solid"/>
          </a:ln>
        </p:spPr>
      </p:sp>
      <p:sp>
        <p:nvSpPr>
          <p:cNvPr id="3" name="Shape 872">
            <a:extLst>
              <a:ext uri="{FF2B5EF4-FFF2-40B4-BE49-F238E27FC236}">
                <a16:creationId xmlns:a16="http://schemas.microsoft.com/office/drawing/2014/main" id="{F2DA9791-CF35-4C28-A1DE-5523F38E6CF4}"/>
              </a:ext>
            </a:extLst>
          </p:cNvPr>
          <p:cNvSpPr txBox="1">
            <a:spLocks noGrp="1"/>
          </p:cNvSpPr>
          <p:nvPr>
            <p:ph type="body" sz="quarter" idx="1"/>
          </p:nvPr>
        </p:nvSpPr>
        <p:spPr/>
        <p:txBody>
          <a:bodyPr tIns="45701" bIns="45701"/>
          <a:lstStyle/>
          <a:p>
            <a:pPr marL="226423" lvl="0" indent="-226423"/>
            <a:r>
              <a:rPr lang="en-US">
                <a:latin typeface="Times"/>
                <a:cs typeface="Times"/>
              </a:rPr>
              <a:t>For our example process, the steps include:</a:t>
            </a:r>
          </a:p>
          <a:p>
            <a:pPr marL="226423" lvl="0" indent="-226423">
              <a:buClr>
                <a:srgbClr val="000000"/>
              </a:buClr>
              <a:buSzPct val="100%"/>
              <a:buFont typeface="Arial"/>
              <a:buChar char="•"/>
            </a:pPr>
            <a:r>
              <a:rPr lang="en-US">
                <a:latin typeface="Times"/>
                <a:cs typeface="Times"/>
              </a:rPr>
              <a:t>Identification - Identify and track FOSS usage. This may take place through engineer requests, third party disclosures, or code scanning.</a:t>
            </a:r>
          </a:p>
          <a:p>
            <a:pPr marL="226423" lvl="0" indent="-226423">
              <a:buClr>
                <a:srgbClr val="000000"/>
              </a:buClr>
              <a:buSzPct val="100%"/>
              <a:buFont typeface="Arial"/>
              <a:buChar char="•"/>
            </a:pPr>
            <a:r>
              <a:rPr lang="en-US">
                <a:latin typeface="Times"/>
                <a:cs typeface="Times"/>
              </a:rPr>
              <a:t>Auditing source code - Review identified FOSS components for license and origin information.</a:t>
            </a:r>
          </a:p>
          <a:p>
            <a:pPr marL="226423" lvl="0" indent="-226423">
              <a:buClr>
                <a:srgbClr val="000000"/>
              </a:buClr>
              <a:buSzPct val="100%"/>
              <a:buFont typeface="Arial"/>
              <a:buChar char="•"/>
            </a:pPr>
            <a:r>
              <a:rPr lang="en-US">
                <a:latin typeface="Times"/>
                <a:cs typeface="Times"/>
              </a:rPr>
              <a:t>Resolving issues - Remove FOSS usage that is incompatible with FOSS policies.</a:t>
            </a:r>
          </a:p>
          <a:p>
            <a:pPr marL="226423" lvl="0" indent="-226423">
              <a:buClr>
                <a:srgbClr val="000000"/>
              </a:buClr>
              <a:buSzPct val="100%"/>
              <a:buFont typeface="Arial"/>
              <a:buChar char="•"/>
            </a:pPr>
            <a:r>
              <a:rPr lang="en-US">
                <a:latin typeface="Times"/>
                <a:cs typeface="Times"/>
              </a:rPr>
              <a:t>Performing reviews - Assess and determine obligations for FOSS usage.</a:t>
            </a:r>
          </a:p>
          <a:p>
            <a:pPr marL="226423" lvl="0" indent="-226423">
              <a:buClr>
                <a:srgbClr val="000000"/>
              </a:buClr>
              <a:buSzPct val="100%"/>
              <a:buFont typeface="Arial"/>
              <a:buChar char="•"/>
            </a:pPr>
            <a:r>
              <a:rPr lang="en-US">
                <a:latin typeface="Times"/>
                <a:cs typeface="Times"/>
              </a:rPr>
              <a:t>Approvals - Communicate approval conditions and license obligations.</a:t>
            </a:r>
          </a:p>
          <a:p>
            <a:pPr marL="226423" lvl="0" indent="-226423">
              <a:buClr>
                <a:srgbClr val="000000"/>
              </a:buClr>
              <a:buSzPct val="100%"/>
              <a:buFont typeface="Arial"/>
              <a:buChar char="•"/>
            </a:pPr>
            <a:r>
              <a:rPr lang="en-US">
                <a:latin typeface="Times"/>
                <a:cs typeface="Times"/>
              </a:rPr>
              <a:t>Registration/approval tracking – Track approval conditions and license obligations for later compliance steps.</a:t>
            </a:r>
          </a:p>
          <a:p>
            <a:pPr marL="226423" lvl="0" indent="-226423">
              <a:buClr>
                <a:srgbClr val="000000"/>
              </a:buClr>
              <a:buSzPct val="100%"/>
              <a:buFont typeface="Arial"/>
              <a:buChar char="•"/>
            </a:pPr>
            <a:r>
              <a:rPr lang="en-US">
                <a:latin typeface="Times"/>
                <a:cs typeface="Times"/>
              </a:rPr>
              <a:t>Notices - Prepare notices as required by FOSS licenses.</a:t>
            </a:r>
          </a:p>
          <a:p>
            <a:pPr marL="226423" lvl="0" indent="-226423">
              <a:buClr>
                <a:srgbClr val="000000"/>
              </a:buClr>
              <a:buSzPct val="100%"/>
              <a:buFont typeface="Arial"/>
              <a:buChar char="•"/>
            </a:pPr>
            <a:r>
              <a:rPr lang="en-US">
                <a:latin typeface="Times"/>
                <a:cs typeface="Times"/>
              </a:rPr>
              <a:t>Pre-distribution verifications – Review distributions for compliance before release. </a:t>
            </a:r>
          </a:p>
          <a:p>
            <a:pPr marL="226423" lvl="0" indent="-226423">
              <a:buClr>
                <a:srgbClr val="000000"/>
              </a:buClr>
              <a:buSzPct val="100%"/>
              <a:buFont typeface="Arial"/>
              <a:buChar char="•"/>
            </a:pPr>
            <a:r>
              <a:rPr lang="en-US">
                <a:latin typeface="Times"/>
                <a:cs typeface="Times"/>
              </a:rPr>
              <a:t>Accompanying Source Code Distribution – Make source code available as needed.</a:t>
            </a:r>
          </a:p>
          <a:p>
            <a:pPr marL="226423" lvl="0" indent="-226423">
              <a:buClr>
                <a:srgbClr val="000000"/>
              </a:buClr>
              <a:buSzPct val="100%"/>
              <a:buFont typeface="Arial"/>
              <a:buChar char="•"/>
            </a:pPr>
            <a:r>
              <a:rPr lang="en-US">
                <a:latin typeface="Times"/>
                <a:cs typeface="Times"/>
              </a:rPr>
              <a:t>Verification – Provide oversight for compliance process.</a:t>
            </a:r>
          </a:p>
          <a:p>
            <a:pPr lvl="0"/>
            <a:endParaRPr lang="en-US">
              <a:latin typeface="Times"/>
              <a:cs typeface="Times"/>
            </a:endParaRPr>
          </a:p>
          <a:p>
            <a:pPr lvl="0"/>
            <a:r>
              <a:rPr lang="en-US">
                <a:latin typeface="Times"/>
                <a:cs typeface="Times"/>
              </a:rPr>
              <a:t>Architecture reviews examine the relationships between FOSS components and company software. For example, how are FOSS and company components linked together?</a:t>
            </a:r>
          </a:p>
          <a:p>
            <a:pPr lvl="0"/>
            <a:endParaRPr lang="en-US" b="1">
              <a:latin typeface="Times"/>
              <a:cs typeface="Times"/>
            </a:endParaRPr>
          </a:p>
          <a:p>
            <a:pPr lvl="0"/>
            <a:endParaRPr lang="en-US">
              <a:latin typeface="Times"/>
              <a:cs typeface="Times"/>
            </a:endParaRPr>
          </a:p>
        </p:txBody>
      </p:sp>
      <p:sp>
        <p:nvSpPr>
          <p:cNvPr id="4" name="Shape 873">
            <a:extLst>
              <a:ext uri="{FF2B5EF4-FFF2-40B4-BE49-F238E27FC236}">
                <a16:creationId xmlns:a16="http://schemas.microsoft.com/office/drawing/2014/main" id="{5A19229C-A824-41D1-AEA3-3DC75524FAB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6AF8EF2-61B6-469D-A2BB-CD988D36BD37}" type="slidenum">
              <a:t>68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8">
            <a:extLst>
              <a:ext uri="{FF2B5EF4-FFF2-40B4-BE49-F238E27FC236}">
                <a16:creationId xmlns:a16="http://schemas.microsoft.com/office/drawing/2014/main" id="{8CA9F3FA-7543-42C2-9000-ADEF93AB5E84}"/>
              </a:ext>
            </a:extLst>
          </p:cNvPr>
          <p:cNvSpPr>
            <a:spLocks noGrp="1" noRot="1" noChangeAspect="1"/>
          </p:cNvSpPr>
          <p:nvPr>
            <p:ph type="sldImg"/>
          </p:nvPr>
        </p:nvSpPr>
        <p:spPr/>
      </p:sp>
      <p:sp>
        <p:nvSpPr>
          <p:cNvPr id="3" name="Shape 879">
            <a:extLst>
              <a:ext uri="{FF2B5EF4-FFF2-40B4-BE49-F238E27FC236}">
                <a16:creationId xmlns:a16="http://schemas.microsoft.com/office/drawing/2014/main" id="{189A46AE-72A5-41C0-93EE-2A7594DAFF79}"/>
              </a:ext>
            </a:extLst>
          </p:cNvPr>
          <p:cNvSpPr txBox="1">
            <a:spLocks noGrp="1"/>
          </p:cNvSpPr>
          <p:nvPr>
            <p:ph type="body" sz="quarter" idx="1"/>
          </p:nvPr>
        </p:nvSpPr>
        <p:spPr/>
        <p:txBody>
          <a:bodyPr tIns="45701" bIns="45701"/>
          <a:lstStyle/>
          <a:p>
            <a:pPr lvl="0"/>
            <a:r>
              <a:rPr lang="en-US">
                <a:solidFill>
                  <a:srgbClr val="FFFFFF"/>
                </a:solidFill>
              </a:rPr>
              <a:t>Dieses Kapitel beschreibt einige mögliche “Fallen” entlang eines FOSS-Compliance-Prozesses – und beschreibt Ansätze, diese Fallen zu umgehen.</a:t>
            </a:r>
          </a:p>
        </p:txBody>
      </p:sp>
      <p:sp>
        <p:nvSpPr>
          <p:cNvPr id="4" name="Shape 880">
            <a:extLst>
              <a:ext uri="{FF2B5EF4-FFF2-40B4-BE49-F238E27FC236}">
                <a16:creationId xmlns:a16="http://schemas.microsoft.com/office/drawing/2014/main" id="{E2ACF09E-07BA-40E2-ADB7-ACFB1688DB2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3BB149A-1744-406D-978D-FE886182240D}" type="slidenum">
              <a:t>69</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85">
            <a:extLst>
              <a:ext uri="{FF2B5EF4-FFF2-40B4-BE49-F238E27FC236}">
                <a16:creationId xmlns:a16="http://schemas.microsoft.com/office/drawing/2014/main" id="{0E0895ED-0788-4B3A-B912-7D385E7515BD}"/>
              </a:ext>
            </a:extLst>
          </p:cNvPr>
          <p:cNvSpPr>
            <a:spLocks noGrp="1" noRot="1" noChangeAspect="1"/>
          </p:cNvSpPr>
          <p:nvPr>
            <p:ph type="sldImg"/>
          </p:nvPr>
        </p:nvSpPr>
        <p:spPr>
          <a:xfrm>
            <a:off x="381003" y="685800"/>
            <a:ext cx="6096003" cy="3429000"/>
          </a:xfrm>
          <a:ln>
            <a:noFill/>
            <a:prstDash val="solid"/>
          </a:ln>
        </p:spPr>
      </p:sp>
      <p:sp>
        <p:nvSpPr>
          <p:cNvPr id="3" name="Shape 886">
            <a:extLst>
              <a:ext uri="{FF2B5EF4-FFF2-40B4-BE49-F238E27FC236}">
                <a16:creationId xmlns:a16="http://schemas.microsoft.com/office/drawing/2014/main" id="{8BA6F43C-77FF-4612-B78E-86C6B6694754}"/>
              </a:ext>
            </a:extLst>
          </p:cNvPr>
          <p:cNvSpPr txBox="1">
            <a:spLocks noGrp="1"/>
          </p:cNvSpPr>
          <p:nvPr>
            <p:ph type="body" sz="quarter" idx="1"/>
          </p:nvPr>
        </p:nvSpPr>
        <p:spPr/>
        <p:txBody>
          <a:bodyPr tIns="45701" bIns="45701"/>
          <a:lstStyle/>
          <a:p>
            <a:pPr marL="226423" lvl="0" indent="-226423"/>
            <a:r>
              <a:rPr lang="en-US">
                <a:latin typeface="Times"/>
                <a:cs typeface="Times"/>
              </a:rPr>
              <a:t>In this chapter, we will describe some common pitfalls to avoid in the FOSS compliance process.</a:t>
            </a:r>
          </a:p>
          <a:p>
            <a:pPr marL="226423" lvl="0" indent="-226423"/>
            <a:endParaRPr lang="en-US" b="1">
              <a:latin typeface="Times"/>
              <a:cs typeface="Times"/>
            </a:endParaRPr>
          </a:p>
        </p:txBody>
      </p:sp>
      <p:sp>
        <p:nvSpPr>
          <p:cNvPr id="4" name="Shape 887">
            <a:extLst>
              <a:ext uri="{FF2B5EF4-FFF2-40B4-BE49-F238E27FC236}">
                <a16:creationId xmlns:a16="http://schemas.microsoft.com/office/drawing/2014/main" id="{2473745C-22B6-4F7D-AF3B-45A325E2394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CBFAA64-D583-4E04-B536-C671B352C4CD}" type="slidenum">
              <a:t>70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8E61CF17-3D07-4C87-9C89-9B8367054F55}"/>
              </a:ext>
            </a:extLst>
          </p:cNvPr>
          <p:cNvSpPr>
            <a:spLocks noGrp="1" noRot="1" noChangeAspect="1"/>
          </p:cNvSpPr>
          <p:nvPr>
            <p:ph type="sldImg"/>
          </p:nvPr>
        </p:nvSpPr>
        <p:spPr>
          <a:xfrm>
            <a:off x="381003" y="685800"/>
            <a:ext cx="6096003" cy="3429000"/>
          </a:xfrm>
        </p:spPr>
      </p:sp>
      <p:sp>
        <p:nvSpPr>
          <p:cNvPr id="3" name="Shape 93">
            <a:extLst>
              <a:ext uri="{FF2B5EF4-FFF2-40B4-BE49-F238E27FC236}">
                <a16:creationId xmlns:a16="http://schemas.microsoft.com/office/drawing/2014/main" id="{BB0C2EF2-497D-4A61-8AEC-B9E4D781FBA3}"/>
              </a:ext>
            </a:extLst>
          </p:cNvPr>
          <p:cNvSpPr txBox="1">
            <a:spLocks noGrp="1"/>
          </p:cNvSpPr>
          <p:nvPr>
            <p:ph type="body" sz="quarter" idx="1"/>
          </p:nvPr>
        </p:nvSpPr>
        <p:spPr/>
        <p:txBody>
          <a:bodyPr tIns="45701" bIns="45701"/>
          <a:lstStyle/>
          <a:p>
            <a:pPr lvl="0"/>
            <a:r>
              <a:rPr lang="de-DE"/>
              <a:t>Diese Folie gibt einen Überblick über den Urheberrechtsschutz von Software.</a:t>
            </a:r>
          </a:p>
        </p:txBody>
      </p:sp>
      <p:sp>
        <p:nvSpPr>
          <p:cNvPr id="4" name="Shape 94">
            <a:extLst>
              <a:ext uri="{FF2B5EF4-FFF2-40B4-BE49-F238E27FC236}">
                <a16:creationId xmlns:a16="http://schemas.microsoft.com/office/drawing/2014/main" id="{69A29C3D-B68C-447E-8CB7-04C9BCBAA72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1658852-CDA6-4A03-8A0A-C423254B1D41}" type="slidenum">
              <a:t>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2">
            <a:extLst>
              <a:ext uri="{FF2B5EF4-FFF2-40B4-BE49-F238E27FC236}">
                <a16:creationId xmlns:a16="http://schemas.microsoft.com/office/drawing/2014/main" id="{2A93CEA1-F8E6-4035-9510-FE83B3FED30A}"/>
              </a:ext>
            </a:extLst>
          </p:cNvPr>
          <p:cNvSpPr>
            <a:spLocks noGrp="1" noRot="1" noChangeAspect="1"/>
          </p:cNvSpPr>
          <p:nvPr>
            <p:ph type="sldImg"/>
          </p:nvPr>
        </p:nvSpPr>
        <p:spPr>
          <a:xfrm>
            <a:off x="381003" y="685800"/>
            <a:ext cx="6096003" cy="3429000"/>
          </a:xfrm>
          <a:ln>
            <a:noFill/>
            <a:prstDash val="solid"/>
          </a:ln>
        </p:spPr>
      </p:sp>
      <p:sp>
        <p:nvSpPr>
          <p:cNvPr id="3" name="Shape 893">
            <a:extLst>
              <a:ext uri="{FF2B5EF4-FFF2-40B4-BE49-F238E27FC236}">
                <a16:creationId xmlns:a16="http://schemas.microsoft.com/office/drawing/2014/main" id="{75E91487-4F51-463A-92AB-80ECF23A45C5}"/>
              </a:ext>
            </a:extLst>
          </p:cNvPr>
          <p:cNvSpPr txBox="1">
            <a:spLocks noGrp="1"/>
          </p:cNvSpPr>
          <p:nvPr>
            <p:ph type="body" sz="quarter" idx="1"/>
          </p:nvPr>
        </p:nvSpPr>
        <p:spPr/>
        <p:txBody>
          <a:bodyPr tIns="45701" bIns="45701"/>
          <a:lstStyle/>
          <a:p>
            <a:pPr marL="226423" lvl="0" indent="-226423"/>
            <a:r>
              <a:rPr lang="en-US">
                <a:latin typeface="Times"/>
                <a:cs typeface="Times"/>
              </a:rPr>
              <a:t>The first pitfall described in this slide arises where copyleft-style licensed FOSS is inadvertently mixed with proprietary code. </a:t>
            </a:r>
          </a:p>
          <a:p>
            <a:pPr marL="226423" lvl="0" indent="-226423"/>
            <a:endParaRPr lang="en-US">
              <a:latin typeface="Times"/>
              <a:cs typeface="Times"/>
            </a:endParaRPr>
          </a:p>
          <a:p>
            <a:pPr marL="226423" lvl="0" indent="-226423"/>
            <a:r>
              <a:rPr lang="en-US">
                <a:latin typeface="Times"/>
                <a:cs typeface="Times"/>
              </a:rPr>
              <a:t>This may be discovered through auditing source code for license notices or using code scanning tools.</a:t>
            </a:r>
          </a:p>
          <a:p>
            <a:pPr marL="226423" lvl="0" indent="-226423"/>
            <a:endParaRPr lang="en-US">
              <a:latin typeface="Times"/>
              <a:cs typeface="Times"/>
            </a:endParaRPr>
          </a:p>
          <a:p>
            <a:pPr marL="226423" lvl="0" indent="-226423"/>
            <a:r>
              <a:rPr lang="en-US">
                <a:latin typeface="Times"/>
                <a:cs typeface="Times"/>
              </a:rPr>
              <a:t>Preventative measures include training of engineering staff, and building regular audits or scans into the development process.</a:t>
            </a:r>
          </a:p>
          <a:p>
            <a:pPr marL="226423" lvl="0" indent="-226423"/>
            <a:endParaRPr lang="en-US" b="1">
              <a:latin typeface="Times"/>
              <a:cs typeface="Times"/>
            </a:endParaRPr>
          </a:p>
        </p:txBody>
      </p:sp>
      <p:sp>
        <p:nvSpPr>
          <p:cNvPr id="4" name="Shape 894">
            <a:extLst>
              <a:ext uri="{FF2B5EF4-FFF2-40B4-BE49-F238E27FC236}">
                <a16:creationId xmlns:a16="http://schemas.microsoft.com/office/drawing/2014/main" id="{9ABAE700-204F-4650-8197-4E5AC1A2BAE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3F8C860-DE81-4921-A818-E768F35CF5E2}" type="slidenum">
              <a:t>71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9">
            <a:extLst>
              <a:ext uri="{FF2B5EF4-FFF2-40B4-BE49-F238E27FC236}">
                <a16:creationId xmlns:a16="http://schemas.microsoft.com/office/drawing/2014/main" id="{B17DC2D0-A544-461F-88FD-DCD95A993215}"/>
              </a:ext>
            </a:extLst>
          </p:cNvPr>
          <p:cNvSpPr>
            <a:spLocks noGrp="1" noRot="1" noChangeAspect="1"/>
          </p:cNvSpPr>
          <p:nvPr>
            <p:ph type="sldImg"/>
          </p:nvPr>
        </p:nvSpPr>
        <p:spPr>
          <a:xfrm>
            <a:off x="381003" y="685800"/>
            <a:ext cx="6096003" cy="3429000"/>
          </a:xfrm>
          <a:ln>
            <a:noFill/>
            <a:prstDash val="solid"/>
          </a:ln>
        </p:spPr>
      </p:sp>
      <p:sp>
        <p:nvSpPr>
          <p:cNvPr id="3" name="Shape 900">
            <a:extLst>
              <a:ext uri="{FF2B5EF4-FFF2-40B4-BE49-F238E27FC236}">
                <a16:creationId xmlns:a16="http://schemas.microsoft.com/office/drawing/2014/main" id="{8B079529-B630-4018-AEDB-993FEDF7FA46}"/>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copyleft-style licensed FOSS is inadvertently linked to proprietary code. </a:t>
            </a:r>
          </a:p>
          <a:p>
            <a:pPr lvl="0"/>
            <a:endParaRPr lang="en-US">
              <a:latin typeface="Times"/>
              <a:cs typeface="Times"/>
            </a:endParaRPr>
          </a:p>
          <a:p>
            <a:pPr lvl="0"/>
            <a:r>
              <a:rPr lang="en-US">
                <a:latin typeface="Times"/>
                <a:cs typeface="Times"/>
              </a:rPr>
              <a:t>This type of failure may be detected using dependency tracking tools or reviews of architecture.</a:t>
            </a:r>
          </a:p>
          <a:p>
            <a:pPr lvl="0"/>
            <a:endParaRPr lang="en-US">
              <a:latin typeface="Times"/>
              <a:cs typeface="Times"/>
            </a:endParaRPr>
          </a:p>
          <a:p>
            <a:pPr lvl="0"/>
            <a:r>
              <a:rPr lang="en-US">
                <a:latin typeface="Times"/>
                <a:cs typeface="Times"/>
              </a:rPr>
              <a:t>Preventative measures include training of engineering staff, and building architectural reviews into the development process.</a:t>
            </a:r>
          </a:p>
          <a:p>
            <a:pPr lvl="0"/>
            <a:endParaRPr lang="en-US">
              <a:latin typeface="Times"/>
              <a:cs typeface="Times"/>
            </a:endParaRPr>
          </a:p>
          <a:p>
            <a:pPr lvl="0"/>
            <a:r>
              <a:rPr lang="en-US">
                <a:latin typeface="Times"/>
                <a:cs typeface="Times"/>
              </a:rPr>
              <a:t>The second pitfall arises where proprietary code is included in copyleft-style licensed FOSS. For example, an engineering team making modifications to a FOSS component may include proprietary code in the modifications.</a:t>
            </a:r>
          </a:p>
          <a:p>
            <a:pPr lvl="0"/>
            <a:endParaRPr lang="en-US">
              <a:latin typeface="Times"/>
              <a:cs typeface="Times"/>
            </a:endParaRPr>
          </a:p>
          <a:p>
            <a:pPr lvl="0"/>
            <a:r>
              <a:rPr lang="en-US">
                <a:latin typeface="Times"/>
                <a:cs typeface="Times"/>
              </a:rPr>
              <a:t>This type of failure may be discovered through auditing source code introduced into the FOSS component.</a:t>
            </a:r>
          </a:p>
          <a:p>
            <a:pPr lvl="0"/>
            <a:endParaRPr lang="en-US">
              <a:latin typeface="Times"/>
              <a:cs typeface="Times"/>
            </a:endParaRPr>
          </a:p>
          <a:p>
            <a:pPr lvl="0"/>
            <a:r>
              <a:rPr lang="en-US">
                <a:latin typeface="Times"/>
                <a:cs typeface="Times"/>
              </a:rPr>
              <a:t>Preventative measures include training of engineering staff and building regular audits into the development process.</a:t>
            </a:r>
          </a:p>
          <a:p>
            <a:pPr lvl="0"/>
            <a:endParaRPr lang="en-US">
              <a:latin typeface="Times"/>
              <a:cs typeface="Times"/>
            </a:endParaRPr>
          </a:p>
        </p:txBody>
      </p:sp>
      <p:sp>
        <p:nvSpPr>
          <p:cNvPr id="4" name="Shape 901">
            <a:extLst>
              <a:ext uri="{FF2B5EF4-FFF2-40B4-BE49-F238E27FC236}">
                <a16:creationId xmlns:a16="http://schemas.microsoft.com/office/drawing/2014/main" id="{DB895A97-EF63-483E-98B0-8C10FF68336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D780ED7-A444-41F5-92D4-0B28D23FDFDB}" type="slidenum">
              <a:t>72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06">
            <a:extLst>
              <a:ext uri="{FF2B5EF4-FFF2-40B4-BE49-F238E27FC236}">
                <a16:creationId xmlns:a16="http://schemas.microsoft.com/office/drawing/2014/main" id="{60F1C78F-86C7-4BB0-A727-742D4752E3EA}"/>
              </a:ext>
            </a:extLst>
          </p:cNvPr>
          <p:cNvSpPr>
            <a:spLocks noGrp="1" noRot="1" noChangeAspect="1"/>
          </p:cNvSpPr>
          <p:nvPr>
            <p:ph type="sldImg"/>
          </p:nvPr>
        </p:nvSpPr>
        <p:spPr>
          <a:xfrm>
            <a:off x="381003" y="685800"/>
            <a:ext cx="6096003" cy="3429000"/>
          </a:xfrm>
          <a:ln>
            <a:noFill/>
            <a:prstDash val="solid"/>
          </a:ln>
        </p:spPr>
      </p:sp>
      <p:sp>
        <p:nvSpPr>
          <p:cNvPr id="3" name="Shape 907">
            <a:extLst>
              <a:ext uri="{FF2B5EF4-FFF2-40B4-BE49-F238E27FC236}">
                <a16:creationId xmlns:a16="http://schemas.microsoft.com/office/drawing/2014/main" id="{F4CC1220-432C-48A5-9AC0-E917828852CC}"/>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a company has an obligation to provide accompanying source code, but fails to do so. </a:t>
            </a:r>
          </a:p>
          <a:p>
            <a:pPr lvl="0"/>
            <a:endParaRPr lang="en-US">
              <a:latin typeface="Times"/>
              <a:cs typeface="Times"/>
            </a:endParaRPr>
          </a:p>
          <a:p>
            <a:pPr lvl="0"/>
            <a:r>
              <a:rPr lang="en-US">
                <a:latin typeface="Times"/>
                <a:cs typeface="Times"/>
              </a:rPr>
              <a:t>The second pitfall arises where a company provides accompanying source code, but fails to provide the correct version that matches the distributed binary version. </a:t>
            </a:r>
          </a:p>
          <a:p>
            <a:pPr lvl="0"/>
            <a:endParaRPr lang="en-US">
              <a:latin typeface="Times"/>
              <a:cs typeface="Times"/>
            </a:endParaRPr>
          </a:p>
          <a:p>
            <a:pPr lvl="0"/>
            <a:r>
              <a:rPr lang="en-US">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lvl="0"/>
            <a:endParaRPr lang="en-US">
              <a:latin typeface="Times"/>
              <a:cs typeface="Times"/>
            </a:endParaRPr>
          </a:p>
          <a:p>
            <a:pPr lvl="0"/>
            <a:r>
              <a:rPr lang="en-US">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lvl="0"/>
            <a:endParaRPr lang="en-US">
              <a:latin typeface="Times"/>
              <a:cs typeface="Times"/>
            </a:endParaRPr>
          </a:p>
        </p:txBody>
      </p:sp>
      <p:sp>
        <p:nvSpPr>
          <p:cNvPr id="4" name="Shape 908">
            <a:extLst>
              <a:ext uri="{FF2B5EF4-FFF2-40B4-BE49-F238E27FC236}">
                <a16:creationId xmlns:a16="http://schemas.microsoft.com/office/drawing/2014/main" id="{C8FCEE4C-C20D-43C3-95A1-5968DCEE4B9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A08BFF8-EBF6-4ED6-8BCD-B9C7B6EA1394}" type="slidenum">
              <a:t>73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13">
            <a:extLst>
              <a:ext uri="{FF2B5EF4-FFF2-40B4-BE49-F238E27FC236}">
                <a16:creationId xmlns:a16="http://schemas.microsoft.com/office/drawing/2014/main" id="{4E64A997-BB83-41E0-9E6D-4926BD594E79}"/>
              </a:ext>
            </a:extLst>
          </p:cNvPr>
          <p:cNvSpPr>
            <a:spLocks noGrp="1" noRot="1" noChangeAspect="1"/>
          </p:cNvSpPr>
          <p:nvPr>
            <p:ph type="sldImg"/>
          </p:nvPr>
        </p:nvSpPr>
        <p:spPr>
          <a:xfrm>
            <a:off x="381003" y="685800"/>
            <a:ext cx="6096003" cy="3429000"/>
          </a:xfrm>
          <a:ln>
            <a:noFill/>
            <a:prstDash val="solid"/>
          </a:ln>
        </p:spPr>
      </p:sp>
      <p:sp>
        <p:nvSpPr>
          <p:cNvPr id="3" name="Shape 914">
            <a:extLst>
              <a:ext uri="{FF2B5EF4-FFF2-40B4-BE49-F238E27FC236}">
                <a16:creationId xmlns:a16="http://schemas.microsoft.com/office/drawing/2014/main" id="{39E27445-0158-4FC0-956E-854463145FD7}"/>
              </a:ext>
            </a:extLst>
          </p:cNvPr>
          <p:cNvSpPr txBox="1">
            <a:spLocks noGrp="1"/>
          </p:cNvSpPr>
          <p:nvPr>
            <p:ph type="body" sz="quarter" idx="1"/>
          </p:nvPr>
        </p:nvSpPr>
        <p:spPr/>
        <p:txBody>
          <a:bodyPr tIns="45701" bIns="45701"/>
          <a:lstStyle/>
          <a:p>
            <a:pPr lvl="0"/>
            <a:r>
              <a:rPr lang="en-US">
                <a:latin typeface="Times"/>
                <a:cs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lvl="0"/>
            <a:endParaRPr lang="en-US" b="1">
              <a:latin typeface="Times"/>
              <a:cs typeface="Times"/>
            </a:endParaRPr>
          </a:p>
        </p:txBody>
      </p:sp>
      <p:sp>
        <p:nvSpPr>
          <p:cNvPr id="4" name="Shape 915">
            <a:extLst>
              <a:ext uri="{FF2B5EF4-FFF2-40B4-BE49-F238E27FC236}">
                <a16:creationId xmlns:a16="http://schemas.microsoft.com/office/drawing/2014/main" id="{35AFA733-E300-49DA-84F8-602F113A44F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22F61D0-00D8-454C-8361-79CF255D1291}" type="slidenum">
              <a:t>74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6319C740-1E43-45E6-A64C-1C342E92C51A}"/>
              </a:ext>
            </a:extLst>
          </p:cNvPr>
          <p:cNvSpPr>
            <a:spLocks noGrp="1" noRot="1" noChangeAspect="1"/>
          </p:cNvSpPr>
          <p:nvPr>
            <p:ph type="sldImg"/>
          </p:nvPr>
        </p:nvSpPr>
        <p:spPr>
          <a:xfrm>
            <a:off x="381003" y="685800"/>
            <a:ext cx="6096003" cy="3429000"/>
          </a:xfrm>
          <a:ln>
            <a:noFill/>
            <a:prstDash val="solid"/>
          </a:ln>
        </p:spPr>
      </p:sp>
      <p:sp>
        <p:nvSpPr>
          <p:cNvPr id="3" name="Shape 921">
            <a:extLst>
              <a:ext uri="{FF2B5EF4-FFF2-40B4-BE49-F238E27FC236}">
                <a16:creationId xmlns:a16="http://schemas.microsoft.com/office/drawing/2014/main" id="{D9015602-48FF-4D41-B83C-8A04400A26BC}"/>
              </a:ext>
            </a:extLst>
          </p:cNvPr>
          <p:cNvSpPr txBox="1">
            <a:spLocks noGrp="1"/>
          </p:cNvSpPr>
          <p:nvPr>
            <p:ph type="body" sz="quarter" idx="1"/>
          </p:nvPr>
        </p:nvSpPr>
        <p:spPr/>
        <p:txBody>
          <a:bodyPr tIns="45701" bIns="45701"/>
          <a:lstStyle/>
          <a:p>
            <a:pPr lvl="0"/>
            <a:r>
              <a:rPr lang="en-US">
                <a:latin typeface="Times"/>
                <a:cs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lvl="0"/>
            <a:endParaRPr lang="en-US">
              <a:latin typeface="Times"/>
              <a:cs typeface="Times"/>
            </a:endParaRPr>
          </a:p>
          <a:p>
            <a:pPr lvl="0"/>
            <a:r>
              <a:rPr lang="en-US">
                <a:latin typeface="Times"/>
                <a:cs typeface="Times"/>
              </a:rPr>
              <a:t>Preventative measures include monitoring of engineering training, and also making the compliance process easily accessible to the engineering team.</a:t>
            </a:r>
          </a:p>
          <a:p>
            <a:pPr lvl="0"/>
            <a:endParaRPr lang="en-US">
              <a:latin typeface="Times"/>
              <a:cs typeface="Times"/>
            </a:endParaRPr>
          </a:p>
        </p:txBody>
      </p:sp>
      <p:sp>
        <p:nvSpPr>
          <p:cNvPr id="4" name="Shape 922">
            <a:extLst>
              <a:ext uri="{FF2B5EF4-FFF2-40B4-BE49-F238E27FC236}">
                <a16:creationId xmlns:a16="http://schemas.microsoft.com/office/drawing/2014/main" id="{2093F60B-80A0-4D83-854D-23D31E1B556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E9037F9-B837-4688-A832-0C13AF6F8710}" type="slidenum">
              <a:t>75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7">
            <a:extLst>
              <a:ext uri="{FF2B5EF4-FFF2-40B4-BE49-F238E27FC236}">
                <a16:creationId xmlns:a16="http://schemas.microsoft.com/office/drawing/2014/main" id="{72DAE33F-3CD7-4435-B1BF-0062DEFBE421}"/>
              </a:ext>
            </a:extLst>
          </p:cNvPr>
          <p:cNvSpPr>
            <a:spLocks noGrp="1" noRot="1" noChangeAspect="1"/>
          </p:cNvSpPr>
          <p:nvPr>
            <p:ph type="sldImg"/>
          </p:nvPr>
        </p:nvSpPr>
        <p:spPr>
          <a:xfrm>
            <a:off x="381003" y="685800"/>
            <a:ext cx="6096003" cy="3429000"/>
          </a:xfrm>
          <a:ln>
            <a:noFill/>
            <a:prstDash val="solid"/>
          </a:ln>
        </p:spPr>
      </p:sp>
      <p:sp>
        <p:nvSpPr>
          <p:cNvPr id="3" name="Shape 928">
            <a:extLst>
              <a:ext uri="{FF2B5EF4-FFF2-40B4-BE49-F238E27FC236}">
                <a16:creationId xmlns:a16="http://schemas.microsoft.com/office/drawing/2014/main" id="{2D2338F7-2405-474B-8DC1-695D25D88DEF}"/>
              </a:ext>
            </a:extLst>
          </p:cNvPr>
          <p:cNvSpPr txBox="1">
            <a:spLocks noGrp="1"/>
          </p:cNvSpPr>
          <p:nvPr>
            <p:ph type="body" sz="quarter" idx="1"/>
          </p:nvPr>
        </p:nvSpPr>
        <p:spPr/>
        <p:txBody>
          <a:bodyPr tIns="45701" bIns="45701"/>
          <a:lstStyle/>
          <a:p>
            <a:pPr lvl="0"/>
            <a:r>
              <a:rPr lang="en-US">
                <a:latin typeface="Times"/>
                <a:cs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lvl="0"/>
            <a:endParaRPr lang="en-US" b="1">
              <a:latin typeface="Times"/>
              <a:cs typeface="Times"/>
            </a:endParaRPr>
          </a:p>
        </p:txBody>
      </p:sp>
      <p:sp>
        <p:nvSpPr>
          <p:cNvPr id="4" name="Shape 929">
            <a:extLst>
              <a:ext uri="{FF2B5EF4-FFF2-40B4-BE49-F238E27FC236}">
                <a16:creationId xmlns:a16="http://schemas.microsoft.com/office/drawing/2014/main" id="{05886A9F-C32C-43F0-A300-F8FAAF69C28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B5C2372-0921-400D-A9CD-629ADBE7A283}" type="slidenum">
              <a:t>76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34">
            <a:extLst>
              <a:ext uri="{FF2B5EF4-FFF2-40B4-BE49-F238E27FC236}">
                <a16:creationId xmlns:a16="http://schemas.microsoft.com/office/drawing/2014/main" id="{2A562333-F779-4C41-BC22-5CBA37040AA0}"/>
              </a:ext>
            </a:extLst>
          </p:cNvPr>
          <p:cNvSpPr>
            <a:spLocks noGrp="1" noRot="1" noChangeAspect="1"/>
          </p:cNvSpPr>
          <p:nvPr>
            <p:ph type="sldImg"/>
          </p:nvPr>
        </p:nvSpPr>
        <p:spPr>
          <a:xfrm>
            <a:off x="381003" y="685800"/>
            <a:ext cx="6096003" cy="3429000"/>
          </a:xfrm>
          <a:ln>
            <a:noFill/>
            <a:prstDash val="solid"/>
          </a:ln>
        </p:spPr>
      </p:sp>
      <p:sp>
        <p:nvSpPr>
          <p:cNvPr id="3" name="Shape 935">
            <a:extLst>
              <a:ext uri="{FF2B5EF4-FFF2-40B4-BE49-F238E27FC236}">
                <a16:creationId xmlns:a16="http://schemas.microsoft.com/office/drawing/2014/main" id="{479E7179-16DD-42DB-905D-A6879E3CC321}"/>
              </a:ext>
            </a:extLst>
          </p:cNvPr>
          <p:cNvSpPr txBox="1">
            <a:spLocks noGrp="1"/>
          </p:cNvSpPr>
          <p:nvPr>
            <p:ph type="body" sz="quarter" idx="1"/>
          </p:nvPr>
        </p:nvSpPr>
        <p:spPr/>
        <p:txBody>
          <a:bodyPr tIns="45701" bIns="45701"/>
          <a:lstStyle/>
          <a:p>
            <a:pPr lvl="0"/>
            <a:r>
              <a:rPr lang="en-US">
                <a:latin typeface="Times"/>
                <a:cs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lvl="0"/>
            <a:endParaRPr lang="en-US" b="1">
              <a:latin typeface="Times"/>
              <a:cs typeface="Times"/>
            </a:endParaRPr>
          </a:p>
        </p:txBody>
      </p:sp>
      <p:sp>
        <p:nvSpPr>
          <p:cNvPr id="4" name="Shape 936">
            <a:extLst>
              <a:ext uri="{FF2B5EF4-FFF2-40B4-BE49-F238E27FC236}">
                <a16:creationId xmlns:a16="http://schemas.microsoft.com/office/drawing/2014/main" id="{826F81BB-750E-4630-9BED-F1B33627959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86B8602-A078-4471-BA0C-5CD007020A85}" type="slidenum">
              <a:t>77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1">
            <a:extLst>
              <a:ext uri="{FF2B5EF4-FFF2-40B4-BE49-F238E27FC236}">
                <a16:creationId xmlns:a16="http://schemas.microsoft.com/office/drawing/2014/main" id="{F9376418-E371-48F8-A1C6-7F8E6619BF96}"/>
              </a:ext>
            </a:extLst>
          </p:cNvPr>
          <p:cNvSpPr>
            <a:spLocks noGrp="1" noRot="1" noChangeAspect="1"/>
          </p:cNvSpPr>
          <p:nvPr>
            <p:ph type="sldImg"/>
          </p:nvPr>
        </p:nvSpPr>
        <p:spPr/>
      </p:sp>
      <p:sp>
        <p:nvSpPr>
          <p:cNvPr id="3" name="Shape 942">
            <a:extLst>
              <a:ext uri="{FF2B5EF4-FFF2-40B4-BE49-F238E27FC236}">
                <a16:creationId xmlns:a16="http://schemas.microsoft.com/office/drawing/2014/main" id="{E06B2C8C-BBA1-4EF7-9FC8-C7FDA3E41DE8}"/>
              </a:ext>
            </a:extLst>
          </p:cNvPr>
          <p:cNvSpPr txBox="1">
            <a:spLocks noGrp="1"/>
          </p:cNvSpPr>
          <p:nvPr>
            <p:ph type="body" sz="quarter" idx="1"/>
          </p:nvPr>
        </p:nvSpPr>
        <p:spPr/>
        <p:txBody>
          <a:bodyPr tIns="45701" bIns="45701"/>
          <a:lstStyle/>
          <a:p>
            <a:pPr lvl="0"/>
            <a:r>
              <a:rPr lang="en-US"/>
              <a:t>Your FOSS compliance process is a building block to establishing good working relationships within the FOSS community.</a:t>
            </a:r>
          </a:p>
          <a:p>
            <a:pPr lvl="0"/>
            <a:br>
              <a:rPr lang="en-US"/>
            </a:br>
            <a:endParaRPr lang="en-US"/>
          </a:p>
        </p:txBody>
      </p:sp>
      <p:sp>
        <p:nvSpPr>
          <p:cNvPr id="4" name="Shape 943">
            <a:extLst>
              <a:ext uri="{FF2B5EF4-FFF2-40B4-BE49-F238E27FC236}">
                <a16:creationId xmlns:a16="http://schemas.microsoft.com/office/drawing/2014/main" id="{6EC663F4-E93A-49A9-A838-6BB134B8BB3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69605F8-C216-4291-B8BC-E2E3ECCA670B}" type="slidenum">
              <a:t>78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9">
            <a:extLst>
              <a:ext uri="{FF2B5EF4-FFF2-40B4-BE49-F238E27FC236}">
                <a16:creationId xmlns:a16="http://schemas.microsoft.com/office/drawing/2014/main" id="{789A692E-DF23-45FB-A9B3-BA849FCAD9B3}"/>
              </a:ext>
            </a:extLst>
          </p:cNvPr>
          <p:cNvSpPr>
            <a:spLocks noGrp="1" noRot="1" noChangeAspect="1"/>
          </p:cNvSpPr>
          <p:nvPr>
            <p:ph type="sldImg"/>
          </p:nvPr>
        </p:nvSpPr>
        <p:spPr>
          <a:xfrm>
            <a:off x="381003" y="685800"/>
            <a:ext cx="6096003" cy="3429000"/>
          </a:xfrm>
          <a:ln>
            <a:noFill/>
            <a:prstDash val="solid"/>
          </a:ln>
        </p:spPr>
      </p:sp>
      <p:sp>
        <p:nvSpPr>
          <p:cNvPr id="3" name="Shape 950">
            <a:extLst>
              <a:ext uri="{FF2B5EF4-FFF2-40B4-BE49-F238E27FC236}">
                <a16:creationId xmlns:a16="http://schemas.microsoft.com/office/drawing/2014/main" id="{6285A01F-757C-4E79-BC8C-A6D64B9D33F6}"/>
              </a:ext>
            </a:extLst>
          </p:cNvPr>
          <p:cNvSpPr txBox="1">
            <a:spLocks noGrp="1"/>
          </p:cNvSpPr>
          <p:nvPr>
            <p:ph type="body" sz="quarter" idx="1"/>
          </p:nvPr>
        </p:nvSpPr>
        <p:spPr/>
        <p:txBody>
          <a:bodyPr tIns="45701" bIns="45701"/>
          <a:lstStyle/>
          <a:p>
            <a:pPr lvl="0"/>
            <a:r>
              <a:rPr lang="en-US">
                <a:latin typeface="Times"/>
                <a:cs typeface="Times"/>
              </a:rPr>
              <a:t>Pitfalls can occur under the following categories: IP failure, license compliance failure, and compliance process failure.</a:t>
            </a:r>
          </a:p>
          <a:p>
            <a:pPr lvl="0"/>
            <a:endParaRPr lang="en-US">
              <a:latin typeface="Times"/>
              <a:cs typeface="Times"/>
            </a:endParaRPr>
          </a:p>
          <a:p>
            <a:pPr lvl="0"/>
            <a:r>
              <a:rPr lang="en-US">
                <a:latin typeface="Times"/>
                <a:cs typeface="Times"/>
              </a:rPr>
              <a:t>An example of IP failure would be commingling of proprietary code and open source code, which may result in making proprietary software available to general public despite company's preference.</a:t>
            </a:r>
          </a:p>
          <a:p>
            <a:pPr lvl="0"/>
            <a:endParaRPr lang="en-US">
              <a:latin typeface="Times"/>
              <a:cs typeface="Times"/>
            </a:endParaRPr>
          </a:p>
          <a:p>
            <a:pPr lvl="0"/>
            <a:r>
              <a:rPr lang="en-US">
                <a:latin typeface="Times"/>
                <a:cs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lvl="0"/>
            <a:endParaRPr lang="en-US">
              <a:latin typeface="Times"/>
              <a:cs typeface="Times"/>
            </a:endParaRPr>
          </a:p>
          <a:p>
            <a:pPr lvl="0"/>
            <a:r>
              <a:rPr lang="en-US">
                <a:latin typeface="Times"/>
                <a:cs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lvl="0"/>
            <a:endParaRPr lang="en-US">
              <a:latin typeface="Times"/>
              <a:cs typeface="Times"/>
            </a:endParaRPr>
          </a:p>
          <a:p>
            <a:pPr lvl="0"/>
            <a:r>
              <a:rPr lang="en-US">
                <a:latin typeface="Times"/>
                <a:cs typeface="Times"/>
              </a:rPr>
              <a:t>The benefits of prioritizing compliance are that you become more efficient in your use of FOSS, and that you build a better relationship with the open source community.</a:t>
            </a:r>
          </a:p>
          <a:p>
            <a:pPr lvl="0"/>
            <a:endParaRPr lang="en-US">
              <a:latin typeface="Times"/>
              <a:cs typeface="Times"/>
            </a:endParaRPr>
          </a:p>
          <a:p>
            <a:pPr lvl="0"/>
            <a:r>
              <a:rPr lang="en-US">
                <a:latin typeface="Times"/>
                <a:cs typeface="Times"/>
              </a:rPr>
              <a:t>The benefits of maintaining a good community relationship are that you can better assess how you can comply with the FOSS license requirements, and you have a better two-way communication with regard to contribution and use of the FOSS.</a:t>
            </a:r>
          </a:p>
          <a:p>
            <a:pPr lvl="0"/>
            <a:endParaRPr lang="en-US">
              <a:latin typeface="Times"/>
              <a:cs typeface="Times"/>
            </a:endParaRPr>
          </a:p>
          <a:p>
            <a:pPr lvl="0"/>
            <a:endParaRPr lang="en-US">
              <a:latin typeface="Times"/>
              <a:cs typeface="Times"/>
            </a:endParaRPr>
          </a:p>
          <a:p>
            <a:pPr lvl="0"/>
            <a:endParaRPr lang="en-US">
              <a:latin typeface="Times"/>
              <a:cs typeface="Times"/>
            </a:endParaRPr>
          </a:p>
          <a:p>
            <a:pPr lvl="0"/>
            <a:endParaRPr lang="en-US">
              <a:latin typeface="Times"/>
              <a:cs typeface="Times"/>
            </a:endParaRPr>
          </a:p>
        </p:txBody>
      </p:sp>
      <p:sp>
        <p:nvSpPr>
          <p:cNvPr id="4" name="Shape 951">
            <a:extLst>
              <a:ext uri="{FF2B5EF4-FFF2-40B4-BE49-F238E27FC236}">
                <a16:creationId xmlns:a16="http://schemas.microsoft.com/office/drawing/2014/main" id="{B52E9AA2-A433-40C5-AC26-541CF1740C2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4DFF6F4-7DD7-4DA9-B85F-EE0A96F0A466}" type="slidenum">
              <a:t>79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56">
            <a:extLst>
              <a:ext uri="{FF2B5EF4-FFF2-40B4-BE49-F238E27FC236}">
                <a16:creationId xmlns:a16="http://schemas.microsoft.com/office/drawing/2014/main" id="{FAC1533A-9D3B-48D9-954E-8452F9BBA218}"/>
              </a:ext>
            </a:extLst>
          </p:cNvPr>
          <p:cNvSpPr>
            <a:spLocks noGrp="1" noRot="1" noChangeAspect="1"/>
          </p:cNvSpPr>
          <p:nvPr>
            <p:ph type="sldImg"/>
          </p:nvPr>
        </p:nvSpPr>
        <p:spPr/>
      </p:sp>
      <p:sp>
        <p:nvSpPr>
          <p:cNvPr id="3" name="Shape 957">
            <a:extLst>
              <a:ext uri="{FF2B5EF4-FFF2-40B4-BE49-F238E27FC236}">
                <a16:creationId xmlns:a16="http://schemas.microsoft.com/office/drawing/2014/main" id="{E1BCD8EA-B729-4BF6-8A99-E63E60C1AE82}"/>
              </a:ext>
            </a:extLst>
          </p:cNvPr>
          <p:cNvSpPr txBox="1">
            <a:spLocks noGrp="1"/>
          </p:cNvSpPr>
          <p:nvPr>
            <p:ph type="body" sz="quarter" idx="1"/>
          </p:nvPr>
        </p:nvSpPr>
        <p:spPr/>
        <p:txBody>
          <a:bodyPr tIns="45701" bIns="45701"/>
          <a:lstStyle/>
          <a:p>
            <a:pPr lvl="0"/>
            <a:r>
              <a:rPr lang="en-US" i="1">
                <a:solidFill>
                  <a:srgbClr val="FFFFFF"/>
                </a:solidFill>
              </a:rPr>
              <a:t>(Nathan) I think this chapter could be useful if we can work out a "developer cheat sheet" or something similar. As it is now,this content seems to be more fully reproduced in other chapters and we are not adding much.</a:t>
            </a:r>
          </a:p>
          <a:p>
            <a:pPr lvl="0"/>
            <a:endParaRPr lang="en-US" i="1">
              <a:solidFill>
                <a:srgbClr val="FFFFFF"/>
              </a:solidFill>
            </a:endParaRPr>
          </a:p>
          <a:p>
            <a:pPr lvl="0"/>
            <a:r>
              <a:rPr lang="en-US" i="1">
                <a:solidFill>
                  <a:srgbClr val="FFFFFF"/>
                </a:solidFill>
              </a:rPr>
              <a:t>(shane) this chapter needs expansion, so this will be one of our key focuses in 2017</a:t>
            </a:r>
            <a:br>
              <a:rPr lang="en-US" i="1">
                <a:solidFill>
                  <a:srgbClr val="FFFFFF"/>
                </a:solidFill>
              </a:rPr>
            </a:br>
            <a:endParaRPr lang="en-US" i="1">
              <a:solidFill>
                <a:srgbClr val="FFFFFF"/>
              </a:solidFill>
            </a:endParaRPr>
          </a:p>
        </p:txBody>
      </p:sp>
      <p:sp>
        <p:nvSpPr>
          <p:cNvPr id="4" name="Shape 958">
            <a:extLst>
              <a:ext uri="{FF2B5EF4-FFF2-40B4-BE49-F238E27FC236}">
                <a16:creationId xmlns:a16="http://schemas.microsoft.com/office/drawing/2014/main" id="{81C1FFD7-540F-4C39-892D-11269C03D52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40C3B3F-0B4C-49AB-8C36-BFB8D6C4D0A2}" type="slidenum">
              <a:t>80</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9">
            <a:extLst>
              <a:ext uri="{FF2B5EF4-FFF2-40B4-BE49-F238E27FC236}">
                <a16:creationId xmlns:a16="http://schemas.microsoft.com/office/drawing/2014/main" id="{A32E63CA-911B-4EF4-B147-C271796B3C61}"/>
              </a:ext>
            </a:extLst>
          </p:cNvPr>
          <p:cNvSpPr>
            <a:spLocks noGrp="1" noRot="1" noChangeAspect="1"/>
          </p:cNvSpPr>
          <p:nvPr>
            <p:ph type="sldImg"/>
          </p:nvPr>
        </p:nvSpPr>
        <p:spPr>
          <a:xfrm>
            <a:off x="381003" y="685800"/>
            <a:ext cx="6096003" cy="3429000"/>
          </a:xfrm>
        </p:spPr>
      </p:sp>
      <p:sp>
        <p:nvSpPr>
          <p:cNvPr id="3" name="Shape 100">
            <a:extLst>
              <a:ext uri="{FF2B5EF4-FFF2-40B4-BE49-F238E27FC236}">
                <a16:creationId xmlns:a16="http://schemas.microsoft.com/office/drawing/2014/main" id="{CF89C488-8BA2-4D5E-B8CC-B9B29C55C5CC}"/>
              </a:ext>
            </a:extLst>
          </p:cNvPr>
          <p:cNvSpPr txBox="1">
            <a:spLocks noGrp="1"/>
          </p:cNvSpPr>
          <p:nvPr>
            <p:ph type="body" sz="quarter" idx="1"/>
          </p:nvPr>
        </p:nvSpPr>
        <p:spPr/>
        <p:txBody>
          <a:bodyPr tIns="45701" bIns="45701"/>
          <a:lstStyle/>
          <a:p>
            <a:pPr lvl="0"/>
            <a:r>
              <a:rPr lang="de-DE"/>
              <a:t>Diese Folie stellt die wichtigsten Teile des Urheberrechts für Software dar.</a:t>
            </a:r>
          </a:p>
        </p:txBody>
      </p:sp>
      <p:sp>
        <p:nvSpPr>
          <p:cNvPr id="4" name="Shape 101">
            <a:extLst>
              <a:ext uri="{FF2B5EF4-FFF2-40B4-BE49-F238E27FC236}">
                <a16:creationId xmlns:a16="http://schemas.microsoft.com/office/drawing/2014/main" id="{BE3257DC-6EFC-425B-AA3F-BAB6DC6A2F9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F99D5FD-7AF2-44D7-9FB7-8A95681F9491}" type="slidenum">
              <a:t>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63">
            <a:extLst>
              <a:ext uri="{FF2B5EF4-FFF2-40B4-BE49-F238E27FC236}">
                <a16:creationId xmlns:a16="http://schemas.microsoft.com/office/drawing/2014/main" id="{29B5BE74-3915-458D-9FFE-78AC103E1EEC}"/>
              </a:ext>
            </a:extLst>
          </p:cNvPr>
          <p:cNvSpPr>
            <a:spLocks noGrp="1" noRot="1" noChangeAspect="1"/>
          </p:cNvSpPr>
          <p:nvPr>
            <p:ph type="sldImg"/>
          </p:nvPr>
        </p:nvSpPr>
        <p:spPr>
          <a:xfrm>
            <a:off x="381003" y="685800"/>
            <a:ext cx="6096003" cy="3429000"/>
          </a:xfrm>
          <a:ln>
            <a:noFill/>
            <a:prstDash val="solid"/>
          </a:ln>
        </p:spPr>
      </p:sp>
      <p:sp>
        <p:nvSpPr>
          <p:cNvPr id="3" name="Shape 964">
            <a:extLst>
              <a:ext uri="{FF2B5EF4-FFF2-40B4-BE49-F238E27FC236}">
                <a16:creationId xmlns:a16="http://schemas.microsoft.com/office/drawing/2014/main" id="{7173D93A-EB40-4B15-801D-E43982B5EAF6}"/>
              </a:ext>
            </a:extLst>
          </p:cNvPr>
          <p:cNvSpPr txBox="1">
            <a:spLocks noGrp="1"/>
          </p:cNvSpPr>
          <p:nvPr>
            <p:ph type="body" sz="quarter" idx="1"/>
          </p:nvPr>
        </p:nvSpPr>
        <p:spPr/>
        <p:txBody>
          <a:bodyPr tIns="45701" bIns="45701"/>
          <a:lstStyle/>
          <a:p>
            <a:pPr marL="226423" lvl="0" indent="-226423"/>
            <a:r>
              <a:rPr lang="en-US"/>
              <a:t>This slide outlines the key developer guidelines necessary for a high quality compliance approach.</a:t>
            </a:r>
          </a:p>
        </p:txBody>
      </p:sp>
      <p:sp>
        <p:nvSpPr>
          <p:cNvPr id="4" name="Shape 965">
            <a:extLst>
              <a:ext uri="{FF2B5EF4-FFF2-40B4-BE49-F238E27FC236}">
                <a16:creationId xmlns:a16="http://schemas.microsoft.com/office/drawing/2014/main" id="{D05D897E-0E80-4081-A024-126E2CD69A7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1927FE7-38F7-4D8A-AC04-1217E3B9D94C}" type="slidenum">
              <a:t>81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0">
            <a:extLst>
              <a:ext uri="{FF2B5EF4-FFF2-40B4-BE49-F238E27FC236}">
                <a16:creationId xmlns:a16="http://schemas.microsoft.com/office/drawing/2014/main" id="{56241FFE-73FB-452C-9FCE-0F1C966AB424}"/>
              </a:ext>
            </a:extLst>
          </p:cNvPr>
          <p:cNvSpPr>
            <a:spLocks noGrp="1" noRot="1" noChangeAspect="1"/>
          </p:cNvSpPr>
          <p:nvPr>
            <p:ph type="sldImg"/>
          </p:nvPr>
        </p:nvSpPr>
        <p:spPr>
          <a:xfrm>
            <a:off x="381003" y="685800"/>
            <a:ext cx="6096003" cy="3429000"/>
          </a:xfrm>
          <a:ln>
            <a:noFill/>
            <a:prstDash val="solid"/>
          </a:ln>
        </p:spPr>
      </p:sp>
      <p:sp>
        <p:nvSpPr>
          <p:cNvPr id="3" name="Shape 971">
            <a:extLst>
              <a:ext uri="{FF2B5EF4-FFF2-40B4-BE49-F238E27FC236}">
                <a16:creationId xmlns:a16="http://schemas.microsoft.com/office/drawing/2014/main" id="{8F71EB1A-F7B8-48CF-9355-63A37547807E}"/>
              </a:ext>
            </a:extLst>
          </p:cNvPr>
          <p:cNvSpPr txBox="1">
            <a:spLocks noGrp="1"/>
          </p:cNvSpPr>
          <p:nvPr>
            <p:ph type="body" sz="quarter" idx="1"/>
          </p:nvPr>
        </p:nvSpPr>
        <p:spPr/>
        <p:txBody>
          <a:bodyPr tIns="45701" bIns="45701"/>
          <a:lstStyle/>
          <a:p>
            <a:pPr marL="226423" lvl="0" indent="-226423"/>
            <a:r>
              <a:rPr lang="en-US"/>
              <a:t>This slides explains how to anticipate compliance process requirements.</a:t>
            </a:r>
          </a:p>
        </p:txBody>
      </p:sp>
      <p:sp>
        <p:nvSpPr>
          <p:cNvPr id="4" name="Shape 972">
            <a:extLst>
              <a:ext uri="{FF2B5EF4-FFF2-40B4-BE49-F238E27FC236}">
                <a16:creationId xmlns:a16="http://schemas.microsoft.com/office/drawing/2014/main" id="{D4819BF0-6415-40BF-A445-85FD09AE3F7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5E05145-BCAB-4C11-82FA-1B77F5FA3288}" type="slidenum">
              <a:t>82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7">
            <a:extLst>
              <a:ext uri="{FF2B5EF4-FFF2-40B4-BE49-F238E27FC236}">
                <a16:creationId xmlns:a16="http://schemas.microsoft.com/office/drawing/2014/main" id="{C8425A1B-F397-4412-B752-2BEAEEF99EFD}"/>
              </a:ext>
            </a:extLst>
          </p:cNvPr>
          <p:cNvSpPr>
            <a:spLocks noGrp="1" noRot="1" noChangeAspect="1"/>
          </p:cNvSpPr>
          <p:nvPr>
            <p:ph type="sldImg"/>
          </p:nvPr>
        </p:nvSpPr>
        <p:spPr>
          <a:xfrm>
            <a:off x="381003" y="685800"/>
            <a:ext cx="6096003" cy="3429000"/>
          </a:xfrm>
          <a:ln>
            <a:noFill/>
            <a:prstDash val="solid"/>
          </a:ln>
        </p:spPr>
      </p:sp>
      <p:sp>
        <p:nvSpPr>
          <p:cNvPr id="3" name="Shape 978">
            <a:extLst>
              <a:ext uri="{FF2B5EF4-FFF2-40B4-BE49-F238E27FC236}">
                <a16:creationId xmlns:a16="http://schemas.microsoft.com/office/drawing/2014/main" id="{3FCC3031-0EE3-4FD2-9A66-750426B54CFD}"/>
              </a:ext>
            </a:extLst>
          </p:cNvPr>
          <p:cNvSpPr txBox="1">
            <a:spLocks noGrp="1"/>
          </p:cNvSpPr>
          <p:nvPr>
            <p:ph type="body" sz="quarter" idx="1"/>
          </p:nvPr>
        </p:nvSpPr>
        <p:spPr/>
        <p:txBody>
          <a:bodyPr tIns="45701" bIns="45701"/>
          <a:lstStyle/>
          <a:p>
            <a:pPr marL="226423" lvl="0" indent="-226423"/>
            <a:r>
              <a:rPr lang="en-US"/>
              <a:t>This slide emphasizes how a compliance process can and should apply to all FOSS components entering your company.</a:t>
            </a:r>
          </a:p>
        </p:txBody>
      </p:sp>
      <p:sp>
        <p:nvSpPr>
          <p:cNvPr id="4" name="Shape 979">
            <a:extLst>
              <a:ext uri="{FF2B5EF4-FFF2-40B4-BE49-F238E27FC236}">
                <a16:creationId xmlns:a16="http://schemas.microsoft.com/office/drawing/2014/main" id="{87B84EEA-F1B5-40FD-947F-5035DCEDF5B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DBBC00D-E5E8-4CC7-AFFE-0CEFCC81EBFB}" type="slidenum">
              <a:t>83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84">
            <a:extLst>
              <a:ext uri="{FF2B5EF4-FFF2-40B4-BE49-F238E27FC236}">
                <a16:creationId xmlns:a16="http://schemas.microsoft.com/office/drawing/2014/main" id="{46A45F1E-BBCD-4CD0-BC65-E16D7479F6BF}"/>
              </a:ext>
            </a:extLst>
          </p:cNvPr>
          <p:cNvSpPr>
            <a:spLocks noGrp="1" noRot="1" noChangeAspect="1"/>
          </p:cNvSpPr>
          <p:nvPr>
            <p:ph type="sldImg"/>
          </p:nvPr>
        </p:nvSpPr>
        <p:spPr>
          <a:xfrm>
            <a:off x="381003" y="685800"/>
            <a:ext cx="6096003" cy="3429000"/>
          </a:xfrm>
          <a:ln>
            <a:noFill/>
            <a:prstDash val="solid"/>
          </a:ln>
        </p:spPr>
      </p:sp>
      <p:sp>
        <p:nvSpPr>
          <p:cNvPr id="3" name="Shape 985">
            <a:extLst>
              <a:ext uri="{FF2B5EF4-FFF2-40B4-BE49-F238E27FC236}">
                <a16:creationId xmlns:a16="http://schemas.microsoft.com/office/drawing/2014/main" id="{C3F21610-BF63-47C7-BEC0-8151AEDFB64D}"/>
              </a:ext>
            </a:extLst>
          </p:cNvPr>
          <p:cNvSpPr txBox="1">
            <a:spLocks noGrp="1"/>
          </p:cNvSpPr>
          <p:nvPr>
            <p:ph type="body" sz="quarter" idx="1"/>
          </p:nvPr>
        </p:nvSpPr>
        <p:spPr/>
        <p:txBody>
          <a:bodyPr tIns="45701" bIns="45701"/>
          <a:lstStyle/>
          <a:p>
            <a:pPr marL="226423" lvl="0" indent="-226423"/>
            <a:r>
              <a:rPr lang="en-US"/>
              <a:t>General guidelines developers can practices when working with FOSS: </a:t>
            </a:r>
          </a:p>
          <a:p>
            <a:pPr marL="226423" lvl="0" indent="-226423"/>
            <a:r>
              <a:rPr lang="en-US"/>
              <a:t>- Select code from high quality FOSS communities </a:t>
            </a:r>
          </a:p>
          <a:p>
            <a:pPr marL="226423" lvl="0" indent="-226423"/>
            <a:r>
              <a:rPr lang="en-US"/>
              <a:t>- Seek guidance </a:t>
            </a:r>
          </a:p>
          <a:p>
            <a:pPr marL="226423" lvl="0" indent="-226423"/>
            <a:r>
              <a:rPr lang="en-US"/>
              <a:t>- Preserve existing licensing information </a:t>
            </a:r>
          </a:p>
          <a:p>
            <a:pPr marL="226423" lvl="0" indent="-226423"/>
            <a:r>
              <a:rPr lang="en-US"/>
              <a:t>- Gather and retain FOSS project information for your review process </a:t>
            </a:r>
          </a:p>
          <a:p>
            <a:pPr marL="226423" lvl="0" indent="-226423"/>
            <a:r>
              <a:rPr lang="en-US"/>
              <a:t>Should you remove or alter FOSS license header information? No – existing license information should be preserved, additional header information can be added for modifications or additions to source code (note, some licenses require documenting changes) . </a:t>
            </a:r>
          </a:p>
          <a:p>
            <a:pPr marL="226423" lvl="0" indent="-226423"/>
            <a:r>
              <a:rPr lang="en-US"/>
              <a:t>Important steps in a compliance process: </a:t>
            </a:r>
          </a:p>
          <a:p>
            <a:pPr marL="226423" lvl="0" indent="-226423"/>
            <a:r>
              <a:rPr lang="en-US"/>
              <a:t>- Follow developer guidelines, especially for any FOSS code included in or linked to proprietary code </a:t>
            </a:r>
          </a:p>
          <a:p>
            <a:pPr marL="226423" lvl="0" indent="-226423"/>
            <a:r>
              <a:rPr lang="en-US"/>
              <a:t>- Review and approve all FOSS early in the cycle </a:t>
            </a:r>
          </a:p>
          <a:p>
            <a:pPr marL="226423" lvl="0" indent="-226423"/>
            <a:r>
              <a:rPr lang="en-US"/>
              <a:t>- Review architecture and avoid mixing components governed by incompatible licenses </a:t>
            </a:r>
          </a:p>
          <a:p>
            <a:pPr marL="226423" lvl="0" indent="-226423"/>
            <a:r>
              <a:rPr lang="en-US"/>
              <a:t>- Verify OSS compliance for every product and every version prior to release </a:t>
            </a:r>
          </a:p>
          <a:p>
            <a:pPr marL="226423" lvl="0" indent="-226423"/>
            <a:r>
              <a:rPr lang="en-US"/>
              <a:t>- Review OSS compliance for new versions of OSS </a:t>
            </a:r>
          </a:p>
          <a:p>
            <a:pPr marL="226423" lvl="0" indent="-226423"/>
            <a:r>
              <a:rPr lang="en-US"/>
              <a:t>A new version of a previously reviewed FOSS component can create new compliance issues by: </a:t>
            </a:r>
          </a:p>
          <a:p>
            <a:pPr marL="226423" lvl="0" indent="-226423"/>
            <a:r>
              <a:rPr lang="en-US"/>
              <a:t>- A change in the FOSS license for the new version of the FOSS component(e.g. ghostscript </a:t>
            </a:r>
            <a:r>
              <a:rPr lang="en-US" u="sng">
                <a:solidFill>
                  <a:srgbClr val="2200CC"/>
                </a:solidFill>
                <a:hlinkClick r:id="rId3"/>
              </a:rPr>
              <a:t>https://en.wikipedia.org/wiki/Ghostscript</a:t>
            </a:r>
            <a:r>
              <a:rPr lang="en-US"/>
              <a:t>) </a:t>
            </a:r>
          </a:p>
          <a:p>
            <a:pPr marL="226423" lvl="0" indent="-226423"/>
            <a:r>
              <a:rPr lang="en-US"/>
              <a:t>- New dependencies introduced with new versions which create additional FOSS obligations. These dependencies may be embedded in the FOSS distribution or they may be dependencies resolved at build time. </a:t>
            </a:r>
          </a:p>
          <a:p>
            <a:pPr marL="226423" lvl="0" indent="-226423"/>
            <a:r>
              <a:rPr lang="en-US"/>
              <a:t>What risks should you address with in-bound software? </a:t>
            </a:r>
          </a:p>
          <a:p>
            <a:pPr marL="226423" lvl="0" indent="-226423"/>
            <a:r>
              <a:rPr lang="en-US"/>
              <a:t>- License compliance for any disclosed FOSS embedded in the in-bound software </a:t>
            </a:r>
          </a:p>
          <a:p>
            <a:pPr marL="226423" lvl="0" indent="-226423"/>
            <a:r>
              <a:rPr lang="en-US"/>
              <a:t>- The potential for creating license conflicts by integrating inbound software with other FOSS or proprietary software </a:t>
            </a:r>
          </a:p>
          <a:p>
            <a:pPr marL="226423" lvl="0" indent="-226423"/>
            <a:r>
              <a:rPr lang="en-US"/>
              <a:t>- Undisclosed or unknown FOSS included in the in-bound software </a:t>
            </a:r>
          </a:p>
        </p:txBody>
      </p:sp>
      <p:sp>
        <p:nvSpPr>
          <p:cNvPr id="4" name="Shape 986">
            <a:extLst>
              <a:ext uri="{FF2B5EF4-FFF2-40B4-BE49-F238E27FC236}">
                <a16:creationId xmlns:a16="http://schemas.microsoft.com/office/drawing/2014/main" id="{3417F3FD-D53C-4BE8-BC64-9C13A1C258F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19E92F0-A38F-455A-A1C4-1591E3295DA9}" type="slidenum">
              <a:t>84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06">
            <a:extLst>
              <a:ext uri="{FF2B5EF4-FFF2-40B4-BE49-F238E27FC236}">
                <a16:creationId xmlns:a16="http://schemas.microsoft.com/office/drawing/2014/main" id="{0E4B06BD-A710-4AA3-91BC-2DB05B8BCFBA}"/>
              </a:ext>
            </a:extLst>
          </p:cNvPr>
          <p:cNvSpPr>
            <a:spLocks noGrp="1" noRot="1" noChangeAspect="1"/>
          </p:cNvSpPr>
          <p:nvPr>
            <p:ph type="sldImg"/>
          </p:nvPr>
        </p:nvSpPr>
        <p:spPr>
          <a:xfrm>
            <a:off x="381003" y="685800"/>
            <a:ext cx="6096003" cy="3429000"/>
          </a:xfrm>
        </p:spPr>
      </p:sp>
      <p:sp>
        <p:nvSpPr>
          <p:cNvPr id="3" name="Shape 107">
            <a:extLst>
              <a:ext uri="{FF2B5EF4-FFF2-40B4-BE49-F238E27FC236}">
                <a16:creationId xmlns:a16="http://schemas.microsoft.com/office/drawing/2014/main" id="{B918C361-3908-42A1-8150-BB4354083916}"/>
              </a:ext>
            </a:extLst>
          </p:cNvPr>
          <p:cNvSpPr txBox="1">
            <a:spLocks noGrp="1"/>
          </p:cNvSpPr>
          <p:nvPr>
            <p:ph type="body" sz="quarter" idx="1"/>
          </p:nvPr>
        </p:nvSpPr>
        <p:spPr/>
        <p:txBody>
          <a:bodyPr tIns="45701" bIns="45701"/>
          <a:lstStyle/>
          <a:p>
            <a:pPr lvl="0"/>
            <a:r>
              <a:rPr lang="de-DE"/>
              <a:t>Diese Folie erläutert für den Themenkontext ‘Software’ relevante Patentkonzepte.</a:t>
            </a:r>
          </a:p>
        </p:txBody>
      </p:sp>
      <p:sp>
        <p:nvSpPr>
          <p:cNvPr id="4" name="Shape 108">
            <a:extLst>
              <a:ext uri="{FF2B5EF4-FFF2-40B4-BE49-F238E27FC236}">
                <a16:creationId xmlns:a16="http://schemas.microsoft.com/office/drawing/2014/main" id="{A0E95ACC-7CFD-4D46-A794-3B42C2A542F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DA1C215-907B-414F-8D00-4458E48F8802}" type="slidenum">
              <a:t>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Shape 17">
            <a:extLst>
              <a:ext uri="{FF2B5EF4-FFF2-40B4-BE49-F238E27FC236}">
                <a16:creationId xmlns:a16="http://schemas.microsoft.com/office/drawing/2014/main" id="{8A1640C3-B74A-4936-A45E-D8BC74824368}"/>
              </a:ext>
            </a:extLst>
          </p:cNvPr>
          <p:cNvSpPr txBox="1">
            <a:spLocks noGrp="1"/>
          </p:cNvSpPr>
          <p:nvPr>
            <p:ph type="ctrTitle"/>
          </p:nvPr>
        </p:nvSpPr>
        <p:spPr>
          <a:xfrm>
            <a:off x="914400" y="1371600"/>
            <a:ext cx="10464795" cy="1927226"/>
          </a:xfrm>
        </p:spPr>
        <p:txBody>
          <a:bodyPr anchor="b"/>
          <a:lstStyle>
            <a:lvl1pPr>
              <a:defRPr sz="5400"/>
            </a:lvl1pPr>
          </a:lstStyle>
          <a:p>
            <a:pPr lvl="0"/>
            <a:endParaRPr lang="de-DE"/>
          </a:p>
        </p:txBody>
      </p:sp>
      <p:sp>
        <p:nvSpPr>
          <p:cNvPr id="3" name="Shape 18">
            <a:extLst>
              <a:ext uri="{FF2B5EF4-FFF2-40B4-BE49-F238E27FC236}">
                <a16:creationId xmlns:a16="http://schemas.microsoft.com/office/drawing/2014/main" id="{DA4CD1D3-AF83-4C28-BFBA-2C53CE6F8746}"/>
              </a:ext>
            </a:extLst>
          </p:cNvPr>
          <p:cNvSpPr txBox="1">
            <a:spLocks noGrp="1"/>
          </p:cNvSpPr>
          <p:nvPr>
            <p:ph type="subTitle" idx="1"/>
          </p:nvPr>
        </p:nvSpPr>
        <p:spPr>
          <a:xfrm>
            <a:off x="914400" y="3505196"/>
            <a:ext cx="8534396" cy="1752603"/>
          </a:xfrm>
        </p:spPr>
        <p:txBody>
          <a:bodyPr/>
          <a:lstStyle>
            <a:lvl1pPr marL="0" indent="0">
              <a:buNone/>
              <a:defRPr>
                <a:solidFill>
                  <a:srgbClr val="55556F"/>
                </a:solidFill>
              </a:defRPr>
            </a:lvl1pPr>
          </a:lstStyle>
          <a:p>
            <a:pPr lvl="0"/>
            <a:endParaRPr lang="de-DE"/>
          </a:p>
        </p:txBody>
      </p:sp>
      <p:cxnSp>
        <p:nvCxnSpPr>
          <p:cNvPr id="4" name="Shape 19">
            <a:extLst>
              <a:ext uri="{FF2B5EF4-FFF2-40B4-BE49-F238E27FC236}">
                <a16:creationId xmlns:a16="http://schemas.microsoft.com/office/drawing/2014/main" id="{9FA59E8E-3BEC-4A89-8177-664C893A30DB}"/>
              </a:ext>
            </a:extLst>
          </p:cNvPr>
          <p:cNvCxnSpPr/>
          <p:nvPr/>
        </p:nvCxnSpPr>
        <p:spPr>
          <a:xfrm>
            <a:off x="914400" y="3398523"/>
            <a:ext cx="10464795" cy="1581"/>
          </a:xfrm>
          <a:prstGeom prst="straightConnector1">
            <a:avLst/>
          </a:prstGeom>
          <a:noFill/>
          <a:ln w="19046" cap="flat">
            <a:solidFill>
              <a:srgbClr val="D2533C"/>
            </a:solidFill>
            <a:prstDash val="solid"/>
            <a:round/>
          </a:ln>
        </p:spPr>
      </p:cxnSp>
      <p:sp>
        <p:nvSpPr>
          <p:cNvPr id="5" name="Shape 20">
            <a:extLst>
              <a:ext uri="{FF2B5EF4-FFF2-40B4-BE49-F238E27FC236}">
                <a16:creationId xmlns:a16="http://schemas.microsoft.com/office/drawing/2014/main" id="{09007DC6-42E6-497C-8217-6BDD8FD24547}"/>
              </a:ext>
            </a:extLst>
          </p:cNvPr>
          <p:cNvSpPr txBox="1"/>
          <p:nvPr/>
        </p:nvSpPr>
        <p:spPr>
          <a:xfrm>
            <a:off x="3080247" y="6488664"/>
            <a:ext cx="6133100" cy="36933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7F7F7F"/>
                </a:solidFill>
                <a:uFillTx/>
                <a:latin typeface="Roboto"/>
                <a:ea typeface="Roboto"/>
                <a:cs typeface="Roboto"/>
              </a:rPr>
              <a:t>Die folgenden Folien stellen keine Rechtsberatung dar.</a:t>
            </a:r>
          </a:p>
        </p:txBody>
      </p:sp>
    </p:spTree>
    <p:extLst>
      <p:ext uri="{BB962C8B-B14F-4D97-AF65-F5344CB8AC3E}">
        <p14:creationId xmlns:p14="http://schemas.microsoft.com/office/powerpoint/2010/main" val="395311709"/>
      </p:ext>
    </p:extLst>
  </p:cSld>
  <p:clrMapOvr>
    <a:masterClrMapping/>
  </p:clrMapOvr>
  <p:hf sldNum="0" hdr="0" ftr="0" dt="0"/>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Shape 22">
            <a:extLst>
              <a:ext uri="{FF2B5EF4-FFF2-40B4-BE49-F238E27FC236}">
                <a16:creationId xmlns:a16="http://schemas.microsoft.com/office/drawing/2014/main" id="{DB91463E-1340-4988-A55D-A70DD3D15D6A}"/>
              </a:ext>
            </a:extLst>
          </p:cNvPr>
          <p:cNvSpPr txBox="1">
            <a:spLocks noGrp="1"/>
          </p:cNvSpPr>
          <p:nvPr>
            <p:ph type="title"/>
          </p:nvPr>
        </p:nvSpPr>
        <p:spPr/>
        <p:txBody>
          <a:bodyPr/>
          <a:lstStyle>
            <a:lvl1pPr>
              <a:defRPr/>
            </a:lvl1pPr>
          </a:lstStyle>
          <a:p>
            <a:pPr lvl="0"/>
            <a:endParaRPr lang="de-DE"/>
          </a:p>
        </p:txBody>
      </p:sp>
      <p:sp>
        <p:nvSpPr>
          <p:cNvPr id="3" name="Shape 23">
            <a:extLst>
              <a:ext uri="{FF2B5EF4-FFF2-40B4-BE49-F238E27FC236}">
                <a16:creationId xmlns:a16="http://schemas.microsoft.com/office/drawing/2014/main" id="{E1EA7F4E-3DB8-4618-A113-734F2DC7F4DD}"/>
              </a:ext>
            </a:extLst>
          </p:cNvPr>
          <p:cNvSpPr txBox="1">
            <a:spLocks noGrp="1"/>
          </p:cNvSpPr>
          <p:nvPr>
            <p:ph idx="1"/>
          </p:nvPr>
        </p:nvSpPr>
        <p:spPr/>
        <p:txBody>
          <a:bodyPr/>
          <a:lstStyle>
            <a:lvl1pPr>
              <a:defRPr/>
            </a:lvl1pPr>
          </a:lstStyle>
          <a:p>
            <a:pPr lvl="0"/>
            <a:endParaRPr lang="de-DE"/>
          </a:p>
        </p:txBody>
      </p:sp>
      <p:pic>
        <p:nvPicPr>
          <p:cNvPr id="4" name="Shape 24">
            <a:extLst>
              <a:ext uri="{FF2B5EF4-FFF2-40B4-BE49-F238E27FC236}">
                <a16:creationId xmlns:a16="http://schemas.microsoft.com/office/drawing/2014/main" id="{42E5533A-3EF2-431C-946F-B636FD06676C}"/>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356044022"/>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Shape 26">
            <a:extLst>
              <a:ext uri="{FF2B5EF4-FFF2-40B4-BE49-F238E27FC236}">
                <a16:creationId xmlns:a16="http://schemas.microsoft.com/office/drawing/2014/main" id="{61FD3386-AF6B-4B49-A3C8-980AFCD2FB68}"/>
              </a:ext>
            </a:extLst>
          </p:cNvPr>
          <p:cNvSpPr txBox="1">
            <a:spLocks noGrp="1"/>
          </p:cNvSpPr>
          <p:nvPr>
            <p:ph type="title"/>
          </p:nvPr>
        </p:nvSpPr>
        <p:spPr/>
        <p:txBody>
          <a:bodyPr/>
          <a:lstStyle>
            <a:lvl1pPr>
              <a:defRPr/>
            </a:lvl1pPr>
          </a:lstStyle>
          <a:p>
            <a:pPr lvl="0"/>
            <a:endParaRPr lang="de-DE"/>
          </a:p>
        </p:txBody>
      </p:sp>
      <p:sp>
        <p:nvSpPr>
          <p:cNvPr id="3" name="Shape 27">
            <a:extLst>
              <a:ext uri="{FF2B5EF4-FFF2-40B4-BE49-F238E27FC236}">
                <a16:creationId xmlns:a16="http://schemas.microsoft.com/office/drawing/2014/main" id="{1DE9ED34-0556-4794-BABF-ABCF08918ECE}"/>
              </a:ext>
            </a:extLst>
          </p:cNvPr>
          <p:cNvSpPr txBox="1">
            <a:spLocks noGrp="1"/>
          </p:cNvSpPr>
          <p:nvPr>
            <p:ph idx="1"/>
          </p:nvPr>
        </p:nvSpPr>
        <p:spPr>
          <a:xfrm>
            <a:off x="609603" y="1673352"/>
            <a:ext cx="5384801" cy="4718303"/>
          </a:xfrm>
        </p:spPr>
        <p:txBody>
          <a:bodyPr/>
          <a:lstStyle>
            <a:lvl1pPr indent="-31747">
              <a:spcBef>
                <a:spcPts val="560"/>
              </a:spcBef>
              <a:defRPr sz="2800"/>
            </a:lvl1pPr>
          </a:lstStyle>
          <a:p>
            <a:pPr lvl="0"/>
            <a:endParaRPr lang="de-DE"/>
          </a:p>
        </p:txBody>
      </p:sp>
      <p:sp>
        <p:nvSpPr>
          <p:cNvPr id="4" name="Shape 28">
            <a:extLst>
              <a:ext uri="{FF2B5EF4-FFF2-40B4-BE49-F238E27FC236}">
                <a16:creationId xmlns:a16="http://schemas.microsoft.com/office/drawing/2014/main" id="{76EBAFFE-84DA-4CDB-9B8B-AFEBB1172D45}"/>
              </a:ext>
            </a:extLst>
          </p:cNvPr>
          <p:cNvSpPr txBox="1">
            <a:spLocks noGrp="1"/>
          </p:cNvSpPr>
          <p:nvPr>
            <p:ph idx="2"/>
          </p:nvPr>
        </p:nvSpPr>
        <p:spPr>
          <a:xfrm>
            <a:off x="6197602" y="1673352"/>
            <a:ext cx="5384801" cy="4718303"/>
          </a:xfrm>
        </p:spPr>
        <p:txBody>
          <a:bodyPr/>
          <a:lstStyle>
            <a:lvl1pPr indent="-31747">
              <a:spcBef>
                <a:spcPts val="560"/>
              </a:spcBef>
              <a:defRPr sz="2800"/>
            </a:lvl1pPr>
          </a:lstStyle>
          <a:p>
            <a:pPr lvl="0"/>
            <a:endParaRPr lang="de-DE"/>
          </a:p>
        </p:txBody>
      </p:sp>
      <p:pic>
        <p:nvPicPr>
          <p:cNvPr id="5" name="Shape 29">
            <a:extLst>
              <a:ext uri="{FF2B5EF4-FFF2-40B4-BE49-F238E27FC236}">
                <a16:creationId xmlns:a16="http://schemas.microsoft.com/office/drawing/2014/main" id="{44BD0A12-280E-4544-881E-999E7A402A32}"/>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3277258652"/>
      </p:ext>
    </p:extLst>
  </p:cSld>
  <p:clrMapOvr>
    <a:masterClrMapping/>
  </p:clrMapOvr>
  <p:hf sldNum="0" hdr="0" ftr="0" dt="0"/>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pic>
        <p:nvPicPr>
          <p:cNvPr id="2" name="Shape 31">
            <a:extLst>
              <a:ext uri="{FF2B5EF4-FFF2-40B4-BE49-F238E27FC236}">
                <a16:creationId xmlns:a16="http://schemas.microsoft.com/office/drawing/2014/main" id="{EEEE9402-BB5C-4332-9E5C-BBAD69C62E45}"/>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3438995816"/>
      </p:ext>
    </p:extLst>
  </p:cSld>
  <p:clrMapOvr>
    <a:masterClrMapping/>
  </p:clrMapOvr>
  <p:hf sldNum="0" hdr="0" ftr="0" dt="0"/>
</p:sldLayout>
</file>

<file path=ppt/slideLayouts/slideLayout5.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33">
            <a:extLst>
              <a:ext uri="{FF2B5EF4-FFF2-40B4-BE49-F238E27FC236}">
                <a16:creationId xmlns:a16="http://schemas.microsoft.com/office/drawing/2014/main" id="{9D249DCA-3919-458B-9905-3B1D9ED1C0AB}"/>
              </a:ext>
            </a:extLst>
          </p:cNvPr>
          <p:cNvSpPr txBox="1">
            <a:spLocks noGrp="1"/>
          </p:cNvSpPr>
          <p:nvPr>
            <p:ph type="title"/>
          </p:nvPr>
        </p:nvSpPr>
        <p:spPr>
          <a:xfrm>
            <a:off x="963082" y="2362196"/>
            <a:ext cx="10363196" cy="2200274"/>
          </a:xfrm>
        </p:spPr>
        <p:txBody>
          <a:bodyPr anchor="b"/>
          <a:lstStyle>
            <a:lvl1pPr>
              <a:defRPr sz="3200">
                <a:solidFill>
                  <a:srgbClr val="F3F2DC"/>
                </a:solidFill>
              </a:defRPr>
            </a:lvl1pPr>
          </a:lstStyle>
          <a:p>
            <a:pPr lvl="0"/>
            <a:endParaRPr lang="de-DE"/>
          </a:p>
        </p:txBody>
      </p:sp>
      <p:sp>
        <p:nvSpPr>
          <p:cNvPr id="3" name="Shape 34">
            <a:extLst>
              <a:ext uri="{FF2B5EF4-FFF2-40B4-BE49-F238E27FC236}">
                <a16:creationId xmlns:a16="http://schemas.microsoft.com/office/drawing/2014/main" id="{B6C561CF-DC0D-444B-83CA-DB1962C1A9D8}"/>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35">
            <a:extLst>
              <a:ext uri="{FF2B5EF4-FFF2-40B4-BE49-F238E27FC236}">
                <a16:creationId xmlns:a16="http://schemas.microsoft.com/office/drawing/2014/main" id="{0F3C6937-771E-4B52-8312-8C8CF6B8F768}"/>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2062593350"/>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44">
            <a:extLst>
              <a:ext uri="{FF2B5EF4-FFF2-40B4-BE49-F238E27FC236}">
                <a16:creationId xmlns:a16="http://schemas.microsoft.com/office/drawing/2014/main" id="{F068D6DF-52F5-4E27-8A9B-8DBC3045DC5F}"/>
              </a:ext>
            </a:extLst>
          </p:cNvPr>
          <p:cNvSpPr txBox="1">
            <a:spLocks noGrp="1"/>
          </p:cNvSpPr>
          <p:nvPr>
            <p:ph type="title"/>
          </p:nvPr>
        </p:nvSpPr>
        <p:spPr>
          <a:xfrm>
            <a:off x="963082" y="2362196"/>
            <a:ext cx="10363196" cy="2200274"/>
          </a:xfrm>
        </p:spPr>
        <p:txBody>
          <a:bodyPr anchor="b"/>
          <a:lstStyle>
            <a:lvl1pPr>
              <a:defRPr sz="3200"/>
            </a:lvl1pPr>
          </a:lstStyle>
          <a:p>
            <a:pPr lvl="0"/>
            <a:endParaRPr lang="de-DE"/>
          </a:p>
        </p:txBody>
      </p:sp>
      <p:sp>
        <p:nvSpPr>
          <p:cNvPr id="3" name="Shape 45">
            <a:extLst>
              <a:ext uri="{FF2B5EF4-FFF2-40B4-BE49-F238E27FC236}">
                <a16:creationId xmlns:a16="http://schemas.microsoft.com/office/drawing/2014/main" id="{B802F781-A603-4C21-9ABC-23335BF97A40}"/>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46">
            <a:extLst>
              <a:ext uri="{FF2B5EF4-FFF2-40B4-BE49-F238E27FC236}">
                <a16:creationId xmlns:a16="http://schemas.microsoft.com/office/drawing/2014/main" id="{1E971184-E0AB-4BAF-9DF5-41341B05A4AF}"/>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12907164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10">
            <a:extLst>
              <a:ext uri="{FF2B5EF4-FFF2-40B4-BE49-F238E27FC236}">
                <a16:creationId xmlns:a16="http://schemas.microsoft.com/office/drawing/2014/main" id="{6342D017-FF4A-47A5-8545-409212E010B4}"/>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11">
            <a:extLst>
              <a:ext uri="{FF2B5EF4-FFF2-40B4-BE49-F238E27FC236}">
                <a16:creationId xmlns:a16="http://schemas.microsoft.com/office/drawing/2014/main" id="{E9903F04-664C-47F4-BB23-412FCFCCA872}"/>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12">
            <a:extLst>
              <a:ext uri="{FF2B5EF4-FFF2-40B4-BE49-F238E27FC236}">
                <a16:creationId xmlns:a16="http://schemas.microsoft.com/office/drawing/2014/main" id="{C37A6657-AE77-4702-B620-C8B6E2D3825B}"/>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13">
            <a:extLst>
              <a:ext uri="{FF2B5EF4-FFF2-40B4-BE49-F238E27FC236}">
                <a16:creationId xmlns:a16="http://schemas.microsoft.com/office/drawing/2014/main" id="{4A7593F5-4705-4F65-83FB-8A0B0E3EEF0C}"/>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14">
            <a:extLst>
              <a:ext uri="{FF2B5EF4-FFF2-40B4-BE49-F238E27FC236}">
                <a16:creationId xmlns:a16="http://schemas.microsoft.com/office/drawing/2014/main" id="{AD9D8FFB-A4B7-498B-A543-566DDE3001E8}"/>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15">
            <a:extLst>
              <a:ext uri="{FF2B5EF4-FFF2-40B4-BE49-F238E27FC236}">
                <a16:creationId xmlns:a16="http://schemas.microsoft.com/office/drawing/2014/main" id="{1BBB0AB1-5233-46ED-8D32-821988C2E22E}"/>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85ED6199-97BA-4433-9AAD-12FF248C3472}" type="slidenum">
              <a:t>‹Nr.›</a:t>
            </a:fld>
            <a:endParaRPr lang="en-US"/>
          </a:p>
        </p:txBody>
      </p:sp>
      <p:sp>
        <p:nvSpPr>
          <p:cNvPr id="8" name="Rechteck 1">
            <a:extLst>
              <a:ext uri="{FF2B5EF4-FFF2-40B4-BE49-F238E27FC236}">
                <a16:creationId xmlns:a16="http://schemas.microsoft.com/office/drawing/2014/main" id="{61F10325-3BE7-43D2-9000-DB389E4168B2}"/>
              </a:ext>
            </a:extLst>
          </p:cNvPr>
          <p:cNvSpPr/>
          <p:nvPr/>
        </p:nvSpPr>
        <p:spPr>
          <a:xfrm>
            <a:off x="0" y="-7370"/>
            <a:ext cx="1903616" cy="498759"/>
          </a:xfrm>
          <a:prstGeom prst="rect">
            <a:avLst/>
          </a:prstGeom>
          <a:solidFill>
            <a:srgbClr val="292934"/>
          </a:solidFill>
          <a:ln w="38103" cap="flat">
            <a:solidFill>
              <a:srgbClr val="FFFFFF"/>
            </a:solidFill>
            <a:prstDash val="solid"/>
          </a:ln>
          <a:effectLst>
            <a:outerShdw dist="19997" dir="5400000" algn="tl">
              <a:srgbClr val="000000">
                <a:alpha val="38%"/>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 DRAFT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D2533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292934"/>
          </a:solidFill>
          <a:uFillTx/>
          <a:latin typeface="Roboto"/>
          <a:ea typeface="Roboto"/>
          <a:cs typeface="Roboto"/>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rgbClr val="292934"/>
        </a:solidFill>
        <a:effectLst/>
      </p:bgPr>
    </p:bg>
    <p:spTree>
      <p:nvGrpSpPr>
        <p:cNvPr id="1" name=""/>
        <p:cNvGrpSpPr/>
        <p:nvPr/>
      </p:nvGrpSpPr>
      <p:grpSpPr>
        <a:xfrm>
          <a:off x="0" y="0"/>
          <a:ext cx="0" cy="0"/>
          <a:chOff x="0" y="0"/>
          <a:chExt cx="0" cy="0"/>
        </a:xfrm>
      </p:grpSpPr>
      <p:sp>
        <p:nvSpPr>
          <p:cNvPr id="2" name="Shape 37">
            <a:extLst>
              <a:ext uri="{FF2B5EF4-FFF2-40B4-BE49-F238E27FC236}">
                <a16:creationId xmlns:a16="http://schemas.microsoft.com/office/drawing/2014/main" id="{768A2BBD-DC0D-464C-B70E-7C77238F08AF}"/>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38">
            <a:extLst>
              <a:ext uri="{FF2B5EF4-FFF2-40B4-BE49-F238E27FC236}">
                <a16:creationId xmlns:a16="http://schemas.microsoft.com/office/drawing/2014/main" id="{AB409BD4-F445-49EA-B3E3-A648D4E0460A}"/>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39">
            <a:extLst>
              <a:ext uri="{FF2B5EF4-FFF2-40B4-BE49-F238E27FC236}">
                <a16:creationId xmlns:a16="http://schemas.microsoft.com/office/drawing/2014/main" id="{600E2971-3F75-456B-B204-D5948C5580A9}"/>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40">
            <a:extLst>
              <a:ext uri="{FF2B5EF4-FFF2-40B4-BE49-F238E27FC236}">
                <a16:creationId xmlns:a16="http://schemas.microsoft.com/office/drawing/2014/main" id="{94BB592B-F8B8-4C6E-A961-AEDAD61E48B4}"/>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41">
            <a:extLst>
              <a:ext uri="{FF2B5EF4-FFF2-40B4-BE49-F238E27FC236}">
                <a16:creationId xmlns:a16="http://schemas.microsoft.com/office/drawing/2014/main" id="{82950BB2-5172-4D3E-8B50-8E78FEF84406}"/>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42">
            <a:extLst>
              <a:ext uri="{FF2B5EF4-FFF2-40B4-BE49-F238E27FC236}">
                <a16:creationId xmlns:a16="http://schemas.microsoft.com/office/drawing/2014/main" id="{B1EFF3EA-1CB4-4079-9AA1-544D40F5DE14}"/>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AD247D49-1A13-426C-82EE-91EDB1CF64AC}" type="slidenum">
              <a:t>‹Nr.›</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F3F2D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FFFFFF"/>
          </a:solidFill>
          <a:uFillTx/>
          <a:latin typeface="Roboto"/>
          <a:ea typeface="Roboto"/>
          <a:cs typeface="Roboto"/>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3.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6.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40.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5.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6.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7.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8.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49.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50.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3.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60.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Shape 52">
            <a:extLst>
              <a:ext uri="{FF2B5EF4-FFF2-40B4-BE49-F238E27FC236}">
                <a16:creationId xmlns:a16="http://schemas.microsoft.com/office/drawing/2014/main" id="{E1F809B6-D25F-4488-B8CA-9F8BE404FE36}"/>
              </a:ext>
            </a:extLst>
          </p:cNvPr>
          <p:cNvSpPr txBox="1">
            <a:spLocks noGrp="1"/>
          </p:cNvSpPr>
          <p:nvPr>
            <p:ph type="ctrTitle"/>
          </p:nvPr>
        </p:nvSpPr>
        <p:spPr/>
        <p:txBody>
          <a:bodyPr tIns="45701" bIns="45701"/>
          <a:lstStyle/>
          <a:p>
            <a:pPr lvl="0"/>
            <a:r>
              <a:rPr lang="en-US">
                <a:solidFill>
                  <a:srgbClr val="E56B45"/>
                </a:solidFill>
              </a:rPr>
              <a:t>CURRICULUM</a:t>
            </a:r>
          </a:p>
        </p:txBody>
      </p:sp>
      <p:pic>
        <p:nvPicPr>
          <p:cNvPr id="3" name="Shape 53">
            <a:extLst>
              <a:ext uri="{FF2B5EF4-FFF2-40B4-BE49-F238E27FC236}">
                <a16:creationId xmlns:a16="http://schemas.microsoft.com/office/drawing/2014/main" id="{8174FB30-5B82-476E-88EF-5ED599CF33EB}"/>
              </a:ext>
            </a:extLst>
          </p:cNvPr>
          <p:cNvPicPr>
            <a:picLocks noChangeAspect="1"/>
          </p:cNvPicPr>
          <p:nvPr/>
        </p:nvPicPr>
        <p:blipFill>
          <a:blip r:embed="rId3">
            <a:alphaModFix/>
          </a:blip>
          <a:srcRect/>
          <a:stretch>
            <a:fillRect/>
          </a:stretch>
        </p:blipFill>
        <p:spPr>
          <a:xfrm>
            <a:off x="1043266" y="874715"/>
            <a:ext cx="2628899" cy="1460497"/>
          </a:xfrm>
          <a:prstGeom prst="rect">
            <a:avLst/>
          </a:prstGeom>
          <a:noFill/>
          <a:ln cap="flat">
            <a:noFill/>
          </a:ln>
        </p:spPr>
      </p:pic>
      <p:sp>
        <p:nvSpPr>
          <p:cNvPr id="4" name="Shape 54">
            <a:extLst>
              <a:ext uri="{FF2B5EF4-FFF2-40B4-BE49-F238E27FC236}">
                <a16:creationId xmlns:a16="http://schemas.microsoft.com/office/drawing/2014/main" id="{E606E82E-748A-4C95-AAAC-B5DECC39834A}"/>
              </a:ext>
            </a:extLst>
          </p:cNvPr>
          <p:cNvSpPr txBox="1">
            <a:spLocks noGrp="1"/>
          </p:cNvSpPr>
          <p:nvPr>
            <p:ph type="subTitle" idx="1"/>
          </p:nvPr>
        </p:nvSpPr>
        <p:spPr>
          <a:xfrm>
            <a:off x="914400" y="3505196"/>
            <a:ext cx="10459775" cy="2779465"/>
          </a:xfrm>
        </p:spPr>
        <p:txBody>
          <a:bodyPr tIns="45701" bIns="45701"/>
          <a:lstStyle/>
          <a:p>
            <a:pPr lvl="0">
              <a:lnSpc>
                <a:spcPct val="90%"/>
              </a:lnSpc>
              <a:spcBef>
                <a:spcPts val="0"/>
              </a:spcBef>
            </a:pPr>
            <a:r>
              <a:rPr lang="de-DE" sz="2590">
                <a:solidFill>
                  <a:srgbClr val="292934"/>
                </a:solidFill>
              </a:rPr>
              <a:t>FOSS-Training-Referenzpräsentation zur OpenChain-Spezifikation 1.1</a:t>
            </a:r>
          </a:p>
          <a:p>
            <a:pPr lvl="0">
              <a:lnSpc>
                <a:spcPct val="90%"/>
              </a:lnSpc>
              <a:spcBef>
                <a:spcPts val="445"/>
              </a:spcBef>
            </a:pPr>
            <a:endParaRPr lang="de-DE" sz="1200">
              <a:solidFill>
                <a:srgbClr val="292934"/>
              </a:solidFill>
            </a:endParaRPr>
          </a:p>
          <a:p>
            <a:pPr lvl="0">
              <a:lnSpc>
                <a:spcPct val="90%"/>
              </a:lnSpc>
              <a:spcBef>
                <a:spcPts val="445"/>
              </a:spcBef>
            </a:pPr>
            <a:r>
              <a:rPr lang="de-DE" sz="1600">
                <a:solidFill>
                  <a:srgbClr val="292934"/>
                </a:solidFill>
              </a:rPr>
              <a:t>Veröffentlicht unter CC0-1.0-Lizenz.</a:t>
            </a:r>
            <a:br>
              <a:rPr lang="de-DE" sz="1600">
                <a:solidFill>
                  <a:srgbClr val="292934"/>
                </a:solidFill>
              </a:rPr>
            </a:br>
            <a:r>
              <a:rPr lang="de-DE" sz="1600">
                <a:solidFill>
                  <a:srgbClr val="292934"/>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a:solidFill>
                  <a:srgbClr val="292934"/>
                </a:solidFill>
              </a:rPr>
            </a:br>
            <a:endParaRPr lang="de-DE" sz="1600">
              <a:solidFill>
                <a:srgbClr val="292934"/>
              </a:solidFill>
            </a:endParaRPr>
          </a:p>
          <a:p>
            <a:pPr lvl="0">
              <a:lnSpc>
                <a:spcPct val="90%"/>
              </a:lnSpc>
              <a:spcBef>
                <a:spcPts val="405"/>
              </a:spcBef>
            </a:pPr>
            <a:r>
              <a:rPr lang="de-DE" sz="1600">
                <a:solidFill>
                  <a:srgbClr val="292934"/>
                </a:solidFill>
                <a:latin typeface="Roboto Condensed"/>
              </a:rPr>
              <a:t>Bitte beachten, sofern die vorliegende Präsentation </a:t>
            </a:r>
            <a:br>
              <a:rPr lang="de-DE" sz="1600">
                <a:solidFill>
                  <a:srgbClr val="292934"/>
                </a:solidFill>
                <a:latin typeface="Roboto Condensed"/>
              </a:rPr>
            </a:br>
            <a:r>
              <a:rPr lang="de-DE" sz="1600">
                <a:solidFill>
                  <a:srgbClr val="292934"/>
                </a:solidFill>
                <a:latin typeface="Roboto Condensed"/>
              </a:rPr>
              <a:t>zu Trainingszwecken im Kontext eines Compliance-Projektes herangezogen wird:</a:t>
            </a:r>
          </a:p>
          <a:p>
            <a:pPr marL="285750" lvl="0" indent="-285750">
              <a:lnSpc>
                <a:spcPct val="90%"/>
              </a:lnSpc>
              <a:spcBef>
                <a:spcPts val="405"/>
              </a:spcBef>
              <a:buSzPct val="25%"/>
              <a:buFont typeface="Arial" pitchFamily="34"/>
              <a:buChar char="•"/>
            </a:pPr>
            <a:r>
              <a:rPr lang="de-DE" sz="1600">
                <a:solidFill>
                  <a:srgbClr val="292934"/>
                </a:solidFill>
                <a:latin typeface="Roboto Condensed"/>
              </a:rPr>
              <a:t>Die Inhalte der Präsentation folgen aktuellem deutschem Recht.</a:t>
            </a:r>
          </a:p>
          <a:p>
            <a:pPr marL="285750" lvl="0" indent="-285750">
              <a:lnSpc>
                <a:spcPct val="90%"/>
              </a:lnSpc>
              <a:spcBef>
                <a:spcPts val="405"/>
              </a:spcBef>
              <a:buSzPct val="25%"/>
              <a:buFont typeface="Arial" pitchFamily="34"/>
              <a:buChar char="•"/>
            </a:pPr>
            <a:r>
              <a:rPr lang="de-DE" sz="1600">
                <a:solidFill>
                  <a:srgbClr val="292934"/>
                </a:solidFill>
                <a:latin typeface="Roboto Condensed"/>
              </a:rPr>
              <a:t>Rechtsordnungen anderer Staaten können unterschiedliche gesetzliche Anforderungen haben.</a:t>
            </a:r>
          </a:p>
        </p:txBody>
      </p:sp>
      <p:sp>
        <p:nvSpPr>
          <p:cNvPr id="5" name="Rechteck 1">
            <a:extLst>
              <a:ext uri="{FF2B5EF4-FFF2-40B4-BE49-F238E27FC236}">
                <a16:creationId xmlns:a16="http://schemas.microsoft.com/office/drawing/2014/main" id="{17DACF49-224F-480A-A07C-71891CB12F78}"/>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707FFB1C-736E-4F10-8527-1D24977125F0}"/>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Shape 117">
            <a:extLst>
              <a:ext uri="{FF2B5EF4-FFF2-40B4-BE49-F238E27FC236}">
                <a16:creationId xmlns:a16="http://schemas.microsoft.com/office/drawing/2014/main" id="{B7CDF963-D42C-4432-8D8E-63E18FD1091D}"/>
              </a:ext>
            </a:extLst>
          </p:cNvPr>
          <p:cNvSpPr txBox="1">
            <a:spLocks noGrp="1"/>
          </p:cNvSpPr>
          <p:nvPr>
            <p:ph type="title"/>
          </p:nvPr>
        </p:nvSpPr>
        <p:spPr/>
        <p:txBody>
          <a:bodyPr tIns="45701" bIns="45701"/>
          <a:lstStyle/>
          <a:p>
            <a:pPr lvl="0"/>
            <a:r>
              <a:rPr lang="de-DE"/>
              <a:t>Lizenzen</a:t>
            </a:r>
          </a:p>
        </p:txBody>
      </p:sp>
      <p:sp>
        <p:nvSpPr>
          <p:cNvPr id="3" name="Shape 118">
            <a:extLst>
              <a:ext uri="{FF2B5EF4-FFF2-40B4-BE49-F238E27FC236}">
                <a16:creationId xmlns:a16="http://schemas.microsoft.com/office/drawing/2014/main" id="{4D895479-DCFB-4855-9EE8-A5659B202BC0}"/>
              </a:ext>
            </a:extLst>
          </p:cNvPr>
          <p:cNvSpPr txBox="1">
            <a:spLocks noGrp="1"/>
          </p:cNvSpPr>
          <p:nvPr>
            <p:ph idx="1"/>
          </p:nvPr>
        </p:nvSpPr>
        <p:spPr>
          <a:xfrm>
            <a:off x="838203" y="1481766"/>
            <a:ext cx="10515600" cy="5176573"/>
          </a:xfrm>
        </p:spPr>
        <p:txBody>
          <a:bodyPr tIns="45701" bIns="45701"/>
          <a:lstStyle/>
          <a:p>
            <a:pPr lvl="0" indent="-182880">
              <a:spcBef>
                <a:spcPts val="0"/>
              </a:spcBef>
            </a:pPr>
            <a:r>
              <a:rPr lang="de-DE"/>
              <a:t>Über eine “Lizenz” räumt ein Urheber/Rechteinhaber </a:t>
            </a:r>
            <a:br>
              <a:rPr lang="de-DE"/>
            </a:br>
            <a:r>
              <a:rPr lang="de-DE"/>
              <a:t>bzw. Patentinhaber einem Dritten Rechte ein.</a:t>
            </a:r>
          </a:p>
          <a:p>
            <a:pPr lvl="0" indent="-182880"/>
            <a:r>
              <a:rPr lang="de-DE">
                <a:solidFill>
                  <a:srgbClr val="000000"/>
                </a:solidFill>
              </a:rPr>
              <a:t>Die Lizenz kann einschränken bzw. definieren:</a:t>
            </a:r>
          </a:p>
          <a:p>
            <a:pPr marL="457200" lvl="1" indent="-190496">
              <a:lnSpc>
                <a:spcPct val="100%"/>
              </a:lnSpc>
              <a:spcBef>
                <a:spcPts val="400"/>
              </a:spcBef>
              <a:buClr>
                <a:srgbClr val="93A299"/>
              </a:buClr>
              <a:buSzPct val="85%"/>
              <a:buFont typeface="Arial"/>
            </a:pPr>
            <a:r>
              <a:rPr lang="de-DE" sz="2000" kern="0">
                <a:solidFill>
                  <a:srgbClr val="000000"/>
                </a:solidFill>
                <a:latin typeface="Roboto"/>
              </a:rPr>
              <a:t>Gestattete Nutzungsarten (kommerzielle / nicht-kommerzielle Nutzung, Verbreitung, zukünftige / vergangene Bearbeitung)</a:t>
            </a:r>
          </a:p>
          <a:p>
            <a:pPr marL="457200" lvl="1" indent="-190496">
              <a:lnSpc>
                <a:spcPct val="100%"/>
              </a:lnSpc>
              <a:spcBef>
                <a:spcPts val="400"/>
              </a:spcBef>
              <a:buClr>
                <a:srgbClr val="93A299"/>
              </a:buClr>
              <a:buSzPct val="85%"/>
              <a:buFont typeface="Arial"/>
            </a:pPr>
            <a:r>
              <a:rPr lang="de-DE" sz="2000" kern="0">
                <a:solidFill>
                  <a:srgbClr val="000000"/>
                </a:solidFill>
                <a:latin typeface="Roboto"/>
              </a:rPr>
              <a:t>Exklusive vs. nicht-exclusive Rechteeinräumung</a:t>
            </a:r>
          </a:p>
          <a:p>
            <a:pPr marL="457200" lvl="1" indent="-190496">
              <a:lnSpc>
                <a:spcPct val="100%"/>
              </a:lnSpc>
              <a:spcBef>
                <a:spcPts val="400"/>
              </a:spcBef>
              <a:buClr>
                <a:srgbClr val="93A299"/>
              </a:buClr>
              <a:buSzPct val="85%"/>
              <a:buFont typeface="Arial"/>
            </a:pPr>
            <a:r>
              <a:rPr lang="de-DE" sz="2000" kern="0">
                <a:solidFill>
                  <a:srgbClr val="000000"/>
                </a:solidFill>
                <a:latin typeface="Roboto"/>
              </a:rPr>
              <a:t>Geographischer Geltungsbereich</a:t>
            </a:r>
          </a:p>
          <a:p>
            <a:pPr marL="457200" lvl="1" indent="-190496">
              <a:lnSpc>
                <a:spcPct val="100%"/>
              </a:lnSpc>
              <a:spcBef>
                <a:spcPts val="400"/>
              </a:spcBef>
              <a:buClr>
                <a:srgbClr val="93A299"/>
              </a:buClr>
              <a:buSzPct val="85%"/>
              <a:buFont typeface="Arial"/>
            </a:pPr>
            <a:r>
              <a:rPr lang="de-DE" sz="2000" kern="0">
                <a:solidFill>
                  <a:srgbClr val="000000"/>
                </a:solidFill>
                <a:latin typeface="Roboto"/>
              </a:rPr>
              <a:t>Unbeschränkte vs. beschränkte Nutzungsdauer</a:t>
            </a:r>
          </a:p>
          <a:p>
            <a:pPr lvl="0" indent="-182880"/>
            <a:r>
              <a:rPr lang="de-DE"/>
              <a:t>Die Lizenz kann zeitgleich die Einräumung von Nutzungsrechten unter Bedingungen stellen – d.h. man erhält die Nutzungsrechte nur dann, wenn man bestimmten Verpflichtungen nachkommt.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öffentliche Zuschreibung der genutzten Software, Lizenzgewährung im Gegenzug</a:t>
            </a:r>
          </a:p>
          <a:p>
            <a:pPr lvl="0" indent="-182880"/>
            <a:r>
              <a:rPr lang="de-DE">
                <a:solidFill>
                  <a:srgbClr val="000000"/>
                </a:solidFill>
              </a:rPr>
              <a:t>Die Lizenz kann auch Vertragsbedingungen hinsichtlich Garantien, </a:t>
            </a:r>
            <a:r>
              <a:rPr lang="de-DE"/>
              <a:t>Entschädigungen, Support, Upgrades, Wartung beinhalten.</a:t>
            </a:r>
            <a:endParaRPr lang="de-DE">
              <a:solidFill>
                <a:srgbClr val="000000"/>
              </a:solidFill>
            </a:endParaRPr>
          </a:p>
        </p:txBody>
      </p:sp>
      <p:sp>
        <p:nvSpPr>
          <p:cNvPr id="4" name="Rechteck 3">
            <a:extLst>
              <a:ext uri="{FF2B5EF4-FFF2-40B4-BE49-F238E27FC236}">
                <a16:creationId xmlns:a16="http://schemas.microsoft.com/office/drawing/2014/main" id="{AF090276-E909-4C90-8468-A6901AEBA136}"/>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66A4C85-7FE5-43C6-A621-3AC207BB5FBE}"/>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D50236ED-C853-4086-82F8-E6C59F6088AB}"/>
              </a:ext>
            </a:extLst>
          </p:cNvPr>
          <p:cNvSpPr txBox="1">
            <a:spLocks noGrp="1"/>
          </p:cNvSpPr>
          <p:nvPr>
            <p:ph type="title"/>
          </p:nvPr>
        </p:nvSpPr>
        <p:spPr/>
        <p:txBody>
          <a:bodyPr tIns="45701" bIns="45701"/>
          <a:lstStyle/>
          <a:p>
            <a:pPr lvl="0"/>
            <a:r>
              <a:rPr lang="en-US"/>
              <a:t>Verständnisfragen</a:t>
            </a:r>
          </a:p>
        </p:txBody>
      </p:sp>
      <p:sp>
        <p:nvSpPr>
          <p:cNvPr id="3" name="Shape 125">
            <a:extLst>
              <a:ext uri="{FF2B5EF4-FFF2-40B4-BE49-F238E27FC236}">
                <a16:creationId xmlns:a16="http://schemas.microsoft.com/office/drawing/2014/main" id="{A5C9E04B-8527-4EC2-B8EC-8EDF86C0668C}"/>
              </a:ext>
            </a:extLst>
          </p:cNvPr>
          <p:cNvSpPr txBox="1">
            <a:spLocks noGrp="1"/>
          </p:cNvSpPr>
          <p:nvPr>
            <p:ph idx="1"/>
          </p:nvPr>
        </p:nvSpPr>
        <p:spPr>
          <a:xfrm>
            <a:off x="923928" y="1682148"/>
            <a:ext cx="10515600" cy="4268071"/>
          </a:xfrm>
        </p:spPr>
        <p:txBody>
          <a:bodyPr tIns="45701" bIns="45701"/>
          <a:lstStyle/>
          <a:p>
            <a:pPr lvl="0" indent="-182880">
              <a:spcBef>
                <a:spcPts val="0"/>
              </a:spcBef>
            </a:pPr>
            <a:r>
              <a:rPr lang="de-DE"/>
              <a:t>Was wird durch das Urheberrecht geschützt?</a:t>
            </a:r>
          </a:p>
          <a:p>
            <a:pPr lvl="0" indent="-182880"/>
            <a:r>
              <a:rPr lang="de-DE"/>
              <a:t>Welches sind die wichtigsten Nutzungsrechte für Software im UrhG?</a:t>
            </a:r>
          </a:p>
          <a:p>
            <a:pPr lvl="0" indent="-182880"/>
            <a:r>
              <a:rPr lang="de-DE"/>
              <a:t>Kann Software Gegenstand eines Patents sein? </a:t>
            </a:r>
          </a:p>
          <a:p>
            <a:pPr lvl="0" indent="-182880"/>
            <a:r>
              <a:rPr lang="de-DE"/>
              <a:t>Welche Rechte erhält ein Patentinhaber durch ein Patent?</a:t>
            </a:r>
          </a:p>
          <a:p>
            <a:pPr lvl="0" indent="-182880"/>
            <a:r>
              <a:rPr lang="de-DE"/>
              <a:t>Wenn man komplett unabhängig seine Software entwickelt: </a:t>
            </a:r>
            <a:br>
              <a:rPr lang="de-DE"/>
            </a:br>
            <a:r>
              <a:rPr lang="de-DE"/>
              <a:t>benötigt man dann…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Softwarelizenz von einem Dritten?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Patentlizenz von einem Dritten?</a:t>
            </a:r>
          </a:p>
        </p:txBody>
      </p:sp>
      <p:sp>
        <p:nvSpPr>
          <p:cNvPr id="4" name="Rechteck 3">
            <a:extLst>
              <a:ext uri="{FF2B5EF4-FFF2-40B4-BE49-F238E27FC236}">
                <a16:creationId xmlns:a16="http://schemas.microsoft.com/office/drawing/2014/main" id="{B6D23743-0DCD-4699-BBDC-C63B855DECC1}"/>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131A104-D4CA-4878-927C-DE8FD8AF3FD6}"/>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Shape 131">
            <a:extLst>
              <a:ext uri="{FF2B5EF4-FFF2-40B4-BE49-F238E27FC236}">
                <a16:creationId xmlns:a16="http://schemas.microsoft.com/office/drawing/2014/main" id="{32E7365C-B2A7-4C3C-84F5-80B5F55E582B}"/>
              </a:ext>
            </a:extLst>
          </p:cNvPr>
          <p:cNvSpPr txBox="1">
            <a:spLocks noGrp="1"/>
          </p:cNvSpPr>
          <p:nvPr>
            <p:ph type="title"/>
          </p:nvPr>
        </p:nvSpPr>
        <p:spPr/>
        <p:txBody>
          <a:bodyPr tIns="45701" bIns="45701"/>
          <a:lstStyle/>
          <a:p>
            <a:pPr lvl="0"/>
            <a:r>
              <a:rPr lang="en-US"/>
              <a:t>ABSCHNITT 2</a:t>
            </a:r>
          </a:p>
        </p:txBody>
      </p:sp>
      <p:sp>
        <p:nvSpPr>
          <p:cNvPr id="3" name="Shape 132">
            <a:extLst>
              <a:ext uri="{FF2B5EF4-FFF2-40B4-BE49-F238E27FC236}">
                <a16:creationId xmlns:a16="http://schemas.microsoft.com/office/drawing/2014/main" id="{2294B36D-E8F2-4907-8E5E-B985192CFA0A}"/>
              </a:ext>
            </a:extLst>
          </p:cNvPr>
          <p:cNvSpPr txBox="1">
            <a:spLocks noGrp="1"/>
          </p:cNvSpPr>
          <p:nvPr>
            <p:ph type="body" idx="1"/>
          </p:nvPr>
        </p:nvSpPr>
        <p:spPr/>
        <p:txBody>
          <a:bodyPr tIns="45701" bIns="45701"/>
          <a:lstStyle/>
          <a:p>
            <a:pPr lvl="0">
              <a:spcBef>
                <a:spcPts val="0"/>
              </a:spcBef>
            </a:pPr>
            <a:r>
              <a:rPr lang="de-DE">
                <a:latin typeface="Roboto"/>
              </a:rPr>
              <a:t>Einführung in die FOSS-Lizenzierung</a:t>
            </a:r>
          </a:p>
        </p:txBody>
      </p:sp>
      <p:sp>
        <p:nvSpPr>
          <p:cNvPr id="4" name="Rechteck 3">
            <a:extLst>
              <a:ext uri="{FF2B5EF4-FFF2-40B4-BE49-F238E27FC236}">
                <a16:creationId xmlns:a16="http://schemas.microsoft.com/office/drawing/2014/main" id="{EE80203D-777F-473F-BA19-81AD64CA0A6D}"/>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3E7C5C1-EC30-41BA-A9B5-B2FC26DF2E6E}"/>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F3FE4DF3-32AD-4B5F-8B57-21287BA942E5}"/>
              </a:ext>
            </a:extLst>
          </p:cNvPr>
          <p:cNvSpPr txBox="1">
            <a:spLocks noGrp="1"/>
          </p:cNvSpPr>
          <p:nvPr>
            <p:ph type="title"/>
          </p:nvPr>
        </p:nvSpPr>
        <p:spPr/>
        <p:txBody>
          <a:bodyPr tIns="45701" bIns="45701"/>
          <a:lstStyle/>
          <a:p>
            <a:pPr lvl="0"/>
            <a:r>
              <a:rPr lang="de-DE"/>
              <a:t>FOSS-Lizenzen</a:t>
            </a:r>
          </a:p>
        </p:txBody>
      </p:sp>
      <p:sp>
        <p:nvSpPr>
          <p:cNvPr id="3" name="Shape 139">
            <a:extLst>
              <a:ext uri="{FF2B5EF4-FFF2-40B4-BE49-F238E27FC236}">
                <a16:creationId xmlns:a16="http://schemas.microsoft.com/office/drawing/2014/main" id="{B3B27137-7953-434D-AD70-02C1F1F846FA}"/>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FOSS-Lizenzen stellen – per Definition! – </a:t>
            </a:r>
            <a:br>
              <a:rPr lang="de-DE"/>
            </a:br>
            <a:r>
              <a:rPr lang="de-DE"/>
              <a:t>Quellcode unter Nutzungsbedingungen zur Verfügung, welche mindestens das Recht zur Anpassung und (Weiter-)Verteilung mit einschließen. </a:t>
            </a:r>
          </a:p>
          <a:p>
            <a:pPr lvl="0" indent="-182880">
              <a:spcBef>
                <a:spcPts val="0"/>
              </a:spcBef>
            </a:pPr>
            <a:r>
              <a:rPr lang="de-DE"/>
              <a:t>FOSS-Lizenzen können Verpflichtungen in Bezug auf Zuschreibung, Beibehaltung der Copyrightinformation bzw. der Unterbreitung eines schriftlichen Angebots zur Offenlegung beinhalten.</a:t>
            </a:r>
          </a:p>
          <a:p>
            <a:pPr lvl="0" indent="-182880">
              <a:spcBef>
                <a:spcPts val="0"/>
              </a:spcBef>
            </a:pPr>
            <a:endParaRPr lang="de-DE"/>
          </a:p>
          <a:p>
            <a:pPr lvl="0" indent="-182880"/>
            <a:r>
              <a:rPr lang="de-DE"/>
              <a:t>Weite Verbreitung haben diejenigen FOSS-Lizenzen gefunden, die von der Open Source Initiative (OSI) basierend auf ihrer FOSS-Definition (OSD) freigegeben wurden. </a:t>
            </a:r>
            <a:br>
              <a:rPr lang="de-DE"/>
            </a:br>
            <a:r>
              <a:rPr lang="de-DE"/>
              <a:t>Eine vollständige Liste der OSI-konformen Lizenzen findet sich unter </a:t>
            </a:r>
            <a:r>
              <a:rPr lang="de-DE" sz="2000" u="sng">
                <a:solidFill>
                  <a:srgbClr val="0000FF"/>
                </a:solidFill>
                <a:latin typeface="Roboto Mono"/>
                <a:hlinkClick r:id="rId3"/>
              </a:rPr>
              <a:t>http://www.opensource.org/licenses/</a:t>
            </a:r>
          </a:p>
          <a:p>
            <a:pPr lvl="0" indent="-182880">
              <a:buNone/>
            </a:pPr>
            <a:endParaRPr lang="de-DE"/>
          </a:p>
        </p:txBody>
      </p:sp>
      <p:sp>
        <p:nvSpPr>
          <p:cNvPr id="4" name="Rechteck 3">
            <a:extLst>
              <a:ext uri="{FF2B5EF4-FFF2-40B4-BE49-F238E27FC236}">
                <a16:creationId xmlns:a16="http://schemas.microsoft.com/office/drawing/2014/main" id="{EA1ED6B1-40A8-4CA4-8680-2B2E403B2819}"/>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ECA194A-04EC-46AE-B9F6-AB2ADC32CE2F}"/>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4">
    <p:spTree>
      <p:nvGrpSpPr>
        <p:cNvPr id="1" name=""/>
        <p:cNvGrpSpPr/>
        <p:nvPr/>
      </p:nvGrpSpPr>
      <p:grpSpPr>
        <a:xfrm>
          <a:off x="0" y="0"/>
          <a:ext cx="0" cy="0"/>
          <a:chOff x="0" y="0"/>
          <a:chExt cx="0" cy="0"/>
        </a:xfrm>
      </p:grpSpPr>
      <p:sp>
        <p:nvSpPr>
          <p:cNvPr id="2" name="Shape 145">
            <a:extLst>
              <a:ext uri="{FF2B5EF4-FFF2-40B4-BE49-F238E27FC236}">
                <a16:creationId xmlns:a16="http://schemas.microsoft.com/office/drawing/2014/main" id="{9E910687-2616-4B40-9E1D-E5579F01CED4}"/>
              </a:ext>
            </a:extLst>
          </p:cNvPr>
          <p:cNvSpPr txBox="1">
            <a:spLocks noGrp="1"/>
          </p:cNvSpPr>
          <p:nvPr>
            <p:ph type="title"/>
          </p:nvPr>
        </p:nvSpPr>
        <p:spPr/>
        <p:txBody>
          <a:bodyPr tIns="45701" bIns="45701"/>
          <a:lstStyle/>
          <a:p>
            <a:pPr lvl="0"/>
            <a:r>
              <a:rPr lang="de-DE"/>
              <a:t>‘Permissive’ FOSS-Lizenzen</a:t>
            </a:r>
          </a:p>
        </p:txBody>
      </p:sp>
      <p:sp>
        <p:nvSpPr>
          <p:cNvPr id="3" name="Shape 146">
            <a:extLst>
              <a:ext uri="{FF2B5EF4-FFF2-40B4-BE49-F238E27FC236}">
                <a16:creationId xmlns:a16="http://schemas.microsoft.com/office/drawing/2014/main" id="{2345AAA2-296F-42DB-A761-2BEA29EBAF2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 Beschreibung für FOSS-Lizenzen, welche keine bzw. Minimale Nutzungsbeschränkungen auferlegen.</a:t>
            </a:r>
          </a:p>
          <a:p>
            <a:pPr lvl="0" indent="-182880"/>
            <a:r>
              <a:rPr lang="de-DE"/>
              <a:t>Beispiel: BSD-3-Clause-Lizenz</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BSD-Lizenz ist ein Beispiel für eine Lizenz, welche unbeschränkte (Weiter-) Verbreitung von Quell- wie Objektcode zu jedwedem Zweck gestattet, solange Copyright-Hinweise und der in der Lizenz angeführte Haftungsausschluß erhalten bleiben.</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Lizenz enthält eine Klausel, welche eine Namensnennung der Kontributoren an der Ursprungs-OSS einschränkt – inbesondere ist diese für ein abgeleitetes Werk von einer ausdrücklichen Erlaubnis abhängig.</a:t>
            </a:r>
          </a:p>
          <a:p>
            <a:pPr lvl="0" indent="-182880">
              <a:spcBef>
                <a:spcPts val="500"/>
              </a:spcBef>
            </a:pPr>
            <a:r>
              <a:rPr lang="de-DE" sz="2500"/>
              <a:t>Weitere Beispiele: MIT-Lizenz, Apache-2.0-Lizenz</a:t>
            </a:r>
          </a:p>
        </p:txBody>
      </p:sp>
      <p:sp>
        <p:nvSpPr>
          <p:cNvPr id="4" name="Rechteck 3">
            <a:extLst>
              <a:ext uri="{FF2B5EF4-FFF2-40B4-BE49-F238E27FC236}">
                <a16:creationId xmlns:a16="http://schemas.microsoft.com/office/drawing/2014/main" id="{9A3FD1AE-6EDB-48D4-9E3F-D7A61FB3CA5E}"/>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AA5B8B3-1180-453D-84DE-CA2D3B87491B}"/>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name="Slide15">
    <p:spTree>
      <p:nvGrpSpPr>
        <p:cNvPr id="1" name=""/>
        <p:cNvGrpSpPr/>
        <p:nvPr/>
      </p:nvGrpSpPr>
      <p:grpSpPr>
        <a:xfrm>
          <a:off x="0" y="0"/>
          <a:ext cx="0" cy="0"/>
          <a:chOff x="0" y="0"/>
          <a:chExt cx="0" cy="0"/>
        </a:xfrm>
      </p:grpSpPr>
      <p:sp>
        <p:nvSpPr>
          <p:cNvPr id="2" name="Shape 152">
            <a:extLst>
              <a:ext uri="{FF2B5EF4-FFF2-40B4-BE49-F238E27FC236}">
                <a16:creationId xmlns:a16="http://schemas.microsoft.com/office/drawing/2014/main" id="{CC71FC87-54DE-4BE7-9723-A97A162B41EC}"/>
              </a:ext>
            </a:extLst>
          </p:cNvPr>
          <p:cNvSpPr txBox="1">
            <a:spLocks noGrp="1"/>
          </p:cNvSpPr>
          <p:nvPr>
            <p:ph type="title"/>
          </p:nvPr>
        </p:nvSpPr>
        <p:spPr/>
        <p:txBody>
          <a:bodyPr tIns="45701" bIns="45701"/>
          <a:lstStyle/>
          <a:p>
            <a:pPr lvl="0"/>
            <a:r>
              <a:rPr lang="de-DE"/>
              <a:t>Lizenz-Reziprozität/ Copyleft-Lizenzen</a:t>
            </a:r>
          </a:p>
        </p:txBody>
      </p:sp>
      <p:sp>
        <p:nvSpPr>
          <p:cNvPr id="3" name="Shape 153">
            <a:extLst>
              <a:ext uri="{FF2B5EF4-FFF2-40B4-BE49-F238E27FC236}">
                <a16:creationId xmlns:a16="http://schemas.microsoft.com/office/drawing/2014/main" id="{CCAE176C-7B2A-463E-A945-0457FFD2DDD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Einige Lizenzen erfordern, dass, wenn ‘derivate works’ (oder Software, die in der selben Datei, im selben Programm oder in anderem Zusammenhang gemeinsam) weiterverbreitet werden, dies unter den selben Lizenzbedingungen wie beim Original erfolgen muss.</a:t>
            </a:r>
          </a:p>
          <a:p>
            <a:pPr lvl="0" indent="-182880"/>
            <a:r>
              <a:rPr lang="de-DE"/>
              <a:t>Dieser Effekt wird auch als “Reziprozitäts-Effekt” bzw “Copyleft-Effekt” bezeichnet.</a:t>
            </a:r>
          </a:p>
          <a:p>
            <a:pPr lvl="0" indent="-182880"/>
            <a:r>
              <a:rPr lang="de-DE"/>
              <a:t>Beispiel: GPL Version 2.0:</a:t>
            </a:r>
          </a:p>
          <a:p>
            <a:pPr marL="457200" lvl="1" indent="0">
              <a:lnSpc>
                <a:spcPct val="100%"/>
              </a:lnSpc>
              <a:spcBef>
                <a:spcPts val="400"/>
              </a:spcBef>
              <a:buNone/>
            </a:pPr>
            <a:r>
              <a:rPr lang="de-DE" sz="2000" i="1" kern="0">
                <a:solidFill>
                  <a:srgbClr val="292934"/>
                </a:solidFill>
                <a:latin typeface="Roboto"/>
              </a:rPr>
              <a:t>“You must cause any work that you distribute or publish, that in whole or in part contains</a:t>
            </a:r>
            <a:br>
              <a:rPr lang="de-DE" sz="2000" i="1" kern="0">
                <a:solidFill>
                  <a:srgbClr val="292934"/>
                </a:solidFill>
                <a:latin typeface="Roboto"/>
              </a:rPr>
            </a:br>
            <a:r>
              <a:rPr lang="de-DE" sz="2000" i="1" kern="0">
                <a:solidFill>
                  <a:srgbClr val="292934"/>
                </a:solidFill>
                <a:latin typeface="Roboto"/>
              </a:rPr>
              <a:t>or is derived from the Program or any part thereof, to be licensed […] under the terms</a:t>
            </a:r>
            <a:br>
              <a:rPr lang="de-DE" sz="2000" i="1" kern="0">
                <a:solidFill>
                  <a:srgbClr val="292934"/>
                </a:solidFill>
                <a:latin typeface="Roboto"/>
              </a:rPr>
            </a:br>
            <a:r>
              <a:rPr lang="de-DE" sz="2000" i="1" kern="0">
                <a:solidFill>
                  <a:srgbClr val="292934"/>
                </a:solidFill>
                <a:latin typeface="Roboto"/>
              </a:rPr>
              <a:t>of this License.”</a:t>
            </a:r>
          </a:p>
          <a:p>
            <a:pPr lvl="0" indent="-182880"/>
            <a:r>
              <a:rPr lang="de-DE"/>
              <a:t>Alle Versionen der GPL, LGPL, AGPL, MPL und CDDL sind Copyleft-Lizenzen.</a:t>
            </a:r>
          </a:p>
          <a:p>
            <a:pPr marL="0" lvl="0" indent="0">
              <a:buNone/>
            </a:pPr>
            <a:endParaRPr lang="de-DE"/>
          </a:p>
        </p:txBody>
      </p:sp>
      <p:sp>
        <p:nvSpPr>
          <p:cNvPr id="4" name="Rechteck 3">
            <a:extLst>
              <a:ext uri="{FF2B5EF4-FFF2-40B4-BE49-F238E27FC236}">
                <a16:creationId xmlns:a16="http://schemas.microsoft.com/office/drawing/2014/main" id="{0ED52FE9-E253-451B-9743-6DCE5C321D7B}"/>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FB6B0AB-AE4E-473D-9CB7-6F3E90868C21}"/>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name="Slide16">
    <p:spTree>
      <p:nvGrpSpPr>
        <p:cNvPr id="1" name=""/>
        <p:cNvGrpSpPr/>
        <p:nvPr/>
      </p:nvGrpSpPr>
      <p:grpSpPr>
        <a:xfrm>
          <a:off x="0" y="0"/>
          <a:ext cx="0" cy="0"/>
          <a:chOff x="0" y="0"/>
          <a:chExt cx="0" cy="0"/>
        </a:xfrm>
      </p:grpSpPr>
      <p:sp>
        <p:nvSpPr>
          <p:cNvPr id="2" name="Shape 159">
            <a:extLst>
              <a:ext uri="{FF2B5EF4-FFF2-40B4-BE49-F238E27FC236}">
                <a16:creationId xmlns:a16="http://schemas.microsoft.com/office/drawing/2014/main" id="{80A5578A-C799-489F-AFC8-AB416EA8BD59}"/>
              </a:ext>
            </a:extLst>
          </p:cNvPr>
          <p:cNvSpPr txBox="1">
            <a:spLocks noGrp="1"/>
          </p:cNvSpPr>
          <p:nvPr>
            <p:ph type="title"/>
          </p:nvPr>
        </p:nvSpPr>
        <p:spPr/>
        <p:txBody>
          <a:bodyPr tIns="45701" bIns="45701"/>
          <a:lstStyle/>
          <a:p>
            <a:pPr lvl="0"/>
            <a:r>
              <a:rPr lang="en-US"/>
              <a:t>Proprietäre Lizenzen / ‘Closed Source’</a:t>
            </a:r>
          </a:p>
        </p:txBody>
      </p:sp>
      <p:sp>
        <p:nvSpPr>
          <p:cNvPr id="3" name="Shape 160">
            <a:extLst>
              <a:ext uri="{FF2B5EF4-FFF2-40B4-BE49-F238E27FC236}">
                <a16:creationId xmlns:a16="http://schemas.microsoft.com/office/drawing/2014/main" id="{CC677B71-9AEE-482F-A000-D4E280DE3E93}"/>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Eine proprietäre Softwarelizenz (bzw. Kommerzielle Lizenz / EULA) schränkt die Rechte bzgl. Nutzung, Bearbeitung und Verbreitung der Software ein.</a:t>
            </a:r>
          </a:p>
          <a:p>
            <a:pPr lvl="0" indent="-182880"/>
            <a:r>
              <a:rPr lang="de-DE"/>
              <a:t>Proprietäre Lizenzen sind herstellerindividuell – es gibt so viele Varianten an proprietären Lizenzen wie unterschiedliche Hersteller; deshalb muss jede proprietäre Lizenz für sich individuell bewertet werden.</a:t>
            </a:r>
          </a:p>
          <a:p>
            <a:pPr lvl="0" indent="-182880"/>
            <a:r>
              <a:rPr lang="de-DE"/>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B8B49905-D192-4E3C-BC9C-9B9CF4661CEC}"/>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62C2536-19AF-49B0-A760-6187C5FC93AF}"/>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name="Slide17">
    <p:spTree>
      <p:nvGrpSpPr>
        <p:cNvPr id="1" name=""/>
        <p:cNvGrpSpPr/>
        <p:nvPr/>
      </p:nvGrpSpPr>
      <p:grpSpPr>
        <a:xfrm>
          <a:off x="0" y="0"/>
          <a:ext cx="0" cy="0"/>
          <a:chOff x="0" y="0"/>
          <a:chExt cx="0" cy="0"/>
        </a:xfrm>
      </p:grpSpPr>
      <p:sp>
        <p:nvSpPr>
          <p:cNvPr id="2" name="Shape 166">
            <a:extLst>
              <a:ext uri="{FF2B5EF4-FFF2-40B4-BE49-F238E27FC236}">
                <a16:creationId xmlns:a16="http://schemas.microsoft.com/office/drawing/2014/main" id="{84FDFFC6-81D6-4365-8936-8FE6B2C3BEE1}"/>
              </a:ext>
            </a:extLst>
          </p:cNvPr>
          <p:cNvSpPr txBox="1">
            <a:spLocks noGrp="1"/>
          </p:cNvSpPr>
          <p:nvPr>
            <p:ph type="title"/>
          </p:nvPr>
        </p:nvSpPr>
        <p:spPr/>
        <p:txBody>
          <a:bodyPr tIns="45701" bIns="45701"/>
          <a:lstStyle/>
          <a:p>
            <a:pPr lvl="0"/>
            <a:r>
              <a:rPr lang="de-DE"/>
              <a:t>Andere Nicht-FOSS-Lizenzierungsarten</a:t>
            </a:r>
          </a:p>
        </p:txBody>
      </p:sp>
      <p:sp>
        <p:nvSpPr>
          <p:cNvPr id="3" name="Shape 167">
            <a:extLst>
              <a:ext uri="{FF2B5EF4-FFF2-40B4-BE49-F238E27FC236}">
                <a16:creationId xmlns:a16="http://schemas.microsoft.com/office/drawing/2014/main" id="{94EA891D-3320-41A4-B9D3-5D2BADE13ED7}"/>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Freeware – Software unter einer proprietären Lizenz, </a:t>
            </a:r>
            <a:br>
              <a:rPr lang="de-DE"/>
            </a:br>
            <a:r>
              <a:rPr lang="de-DE"/>
              <a:t>die kostenfrei oder zu sehr niedrigen Kosten bereitgestellt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Der Quellcode muss nicht öffentlich verfügbar sein, </a:t>
            </a:r>
            <a:br>
              <a:rPr lang="de-DE" sz="1800" kern="0">
                <a:solidFill>
                  <a:srgbClr val="292934"/>
                </a:solidFill>
                <a:latin typeface="Roboto"/>
              </a:rPr>
            </a:br>
            <a:r>
              <a:rPr lang="de-DE" sz="1800" kern="0">
                <a:solidFill>
                  <a:srgbClr val="292934"/>
                </a:solidFill>
                <a:latin typeface="Roboto"/>
              </a:rPr>
              <a:t>eine Bearbeitung (Schaffung von ‘derivative works’) ist meist beschränkt</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 ist meist voll funktional (keine versteckten Features) </a:t>
            </a:r>
            <a:br>
              <a:rPr lang="de-DE" sz="1800" kern="0">
                <a:solidFill>
                  <a:srgbClr val="292934"/>
                </a:solidFill>
                <a:latin typeface="Roboto"/>
              </a:rPr>
            </a:br>
            <a:r>
              <a:rPr lang="de-DE" sz="1800" kern="0">
                <a:solidFill>
                  <a:srgbClr val="292934"/>
                </a:solidFill>
                <a:latin typeface="Roboto"/>
              </a:rPr>
              <a:t>und für unbegrenzte Nutzung verfügbar (keine Beschränkung der Nutzungstage)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Freeware-Lizenzen schränken meist Nutzungsrechte wie Vervielfältigung, Verteilung und Anpassung/Bearbeitung ein – sowie die Nutzungsart (privat, kommerziell, zu Bildungszwecken), etc.</a:t>
            </a:r>
          </a:p>
          <a:p>
            <a:pPr lvl="0" indent="-182880"/>
            <a:r>
              <a:rPr lang="de-DE"/>
              <a:t>Shareware – proprietäre Software, die Benutzern kostenlos für einen beschränkten Zeitraum und mit eingeschränkter Funktionalität ‘zum Testen’ überlassen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Ziel von Shareware ist, potentiellen Käufern eine Möglichkeit zu bieten, </a:t>
            </a:r>
            <a:br>
              <a:rPr lang="de-DE" sz="1800" kern="0">
                <a:solidFill>
                  <a:srgbClr val="292934"/>
                </a:solidFill>
                <a:latin typeface="Roboto"/>
              </a:rPr>
            </a:br>
            <a:r>
              <a:rPr lang="de-DE" sz="1800" kern="0">
                <a:solidFill>
                  <a:srgbClr val="292934"/>
                </a:solidFill>
                <a:latin typeface="Roboto"/>
              </a:rPr>
              <a:t>eine Software - vor dem Kauf einer Volllizenz – auf Anwendbariekti / Nützlichkeit zu testen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Die meisten Unternehmen mißtrauen Shareware, da Shareware-Lizenzgeber nach einer Durchdringung des Unternehmens mit kostenfreier Shareware hohen Lizenzkosten-Forderungen stellen.</a:t>
            </a:r>
          </a:p>
        </p:txBody>
      </p:sp>
      <p:sp>
        <p:nvSpPr>
          <p:cNvPr id="4" name="Rechteck 3">
            <a:extLst>
              <a:ext uri="{FF2B5EF4-FFF2-40B4-BE49-F238E27FC236}">
                <a16:creationId xmlns:a16="http://schemas.microsoft.com/office/drawing/2014/main" id="{677487AC-591A-486F-B100-8A2F625AC92A}"/>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9451B3C-0C7D-4574-BED3-3BE58AF4B6E6}"/>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name="Slide18">
    <p:spTree>
      <p:nvGrpSpPr>
        <p:cNvPr id="1" name=""/>
        <p:cNvGrpSpPr/>
        <p:nvPr/>
      </p:nvGrpSpPr>
      <p:grpSpPr>
        <a:xfrm>
          <a:off x="0" y="0"/>
          <a:ext cx="0" cy="0"/>
          <a:chOff x="0" y="0"/>
          <a:chExt cx="0" cy="0"/>
        </a:xfrm>
      </p:grpSpPr>
      <p:sp>
        <p:nvSpPr>
          <p:cNvPr id="2" name="Shape 173">
            <a:extLst>
              <a:ext uri="{FF2B5EF4-FFF2-40B4-BE49-F238E27FC236}">
                <a16:creationId xmlns:a16="http://schemas.microsoft.com/office/drawing/2014/main" id="{3B6F90F0-38F8-4282-AAA3-E1B8FBC5E5EB}"/>
              </a:ext>
            </a:extLst>
          </p:cNvPr>
          <p:cNvSpPr txBox="1">
            <a:spLocks noGrp="1"/>
          </p:cNvSpPr>
          <p:nvPr>
            <p:ph type="title"/>
          </p:nvPr>
        </p:nvSpPr>
        <p:spPr/>
        <p:txBody>
          <a:bodyPr tIns="45701" bIns="45701"/>
          <a:lstStyle/>
          <a:p>
            <a:pPr lvl="0"/>
            <a:r>
              <a:rPr lang="de-DE"/>
              <a:t>Andere Nicht-FOSS-Lizenzen</a:t>
            </a:r>
          </a:p>
        </p:txBody>
      </p:sp>
      <p:sp>
        <p:nvSpPr>
          <p:cNvPr id="3" name="Shape 174">
            <a:extLst>
              <a:ext uri="{FF2B5EF4-FFF2-40B4-BE49-F238E27FC236}">
                <a16:creationId xmlns:a16="http://schemas.microsoft.com/office/drawing/2014/main" id="{FC9098E8-1E83-47B6-A93E-9C5C3A50E36F}"/>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“Nicht-Kommerziell” – manche Lizenzen haben die meisten Merkmale einer FOSS-Lizenz, schränken die Nutzung jedoch auf nicht-kommerzielle Nutzung ein (z.B. CC-BY-NC).</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FOSS schränkt – per Definition! – nicht das Anwendungsfeld der Software ein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Kommerzielle Nutzung ist hierbei ebenso ein mögliches Anwendungsfeld; </a:t>
            </a:r>
            <a:br>
              <a:rPr lang="de-DE" sz="2000" kern="0">
                <a:solidFill>
                  <a:srgbClr val="292934"/>
                </a:solidFill>
                <a:latin typeface="Roboto"/>
              </a:rPr>
            </a:br>
            <a:r>
              <a:rPr lang="de-DE" sz="2000" kern="0">
                <a:solidFill>
                  <a:srgbClr val="292934"/>
                </a:solidFill>
                <a:latin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076F2918-9F44-428E-A17D-2EC72802EF73}"/>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42B5E0D-6A36-4ADC-AB68-F25C9915E65C}"/>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name="Slide19">
    <p:spTree>
      <p:nvGrpSpPr>
        <p:cNvPr id="1" name=""/>
        <p:cNvGrpSpPr/>
        <p:nvPr/>
      </p:nvGrpSpPr>
      <p:grpSpPr>
        <a:xfrm>
          <a:off x="0" y="0"/>
          <a:ext cx="0" cy="0"/>
          <a:chOff x="0" y="0"/>
          <a:chExt cx="0" cy="0"/>
        </a:xfrm>
      </p:grpSpPr>
      <p:sp>
        <p:nvSpPr>
          <p:cNvPr id="2" name="Shape 180">
            <a:extLst>
              <a:ext uri="{FF2B5EF4-FFF2-40B4-BE49-F238E27FC236}">
                <a16:creationId xmlns:a16="http://schemas.microsoft.com/office/drawing/2014/main" id="{845AEC29-C579-46A5-8C55-5D1E3E928EE2}"/>
              </a:ext>
            </a:extLst>
          </p:cNvPr>
          <p:cNvSpPr txBox="1">
            <a:spLocks noGrp="1"/>
          </p:cNvSpPr>
          <p:nvPr>
            <p:ph type="title"/>
          </p:nvPr>
        </p:nvSpPr>
        <p:spPr/>
        <p:txBody>
          <a:bodyPr tIns="45701" bIns="45701"/>
          <a:lstStyle/>
          <a:p>
            <a:pPr lvl="0"/>
            <a:r>
              <a:rPr lang="en-US"/>
              <a:t>Public Domain</a:t>
            </a:r>
          </a:p>
        </p:txBody>
      </p:sp>
      <p:sp>
        <p:nvSpPr>
          <p:cNvPr id="3" name="Shape 181">
            <a:extLst>
              <a:ext uri="{FF2B5EF4-FFF2-40B4-BE49-F238E27FC236}">
                <a16:creationId xmlns:a16="http://schemas.microsoft.com/office/drawing/2014/main" id="{554CA2F6-ED92-447E-BD42-DF3E92AA2B3A}"/>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Der Begriff ‘</a:t>
            </a:r>
            <a:r>
              <a:rPr lang="de-DE" b="1"/>
              <a:t>Public domain’ </a:t>
            </a:r>
            <a:r>
              <a:rPr lang="de-DE"/>
              <a:t>bezieht sich auf Software, für die der Urheber explizit auf urheberrechtlichen Schutz verzichten möchte und diese deshalb der Allgemeinheit ohne Lizenz zur Verfügung stellt.  </a:t>
            </a:r>
          </a:p>
          <a:p>
            <a:pPr lvl="0" indent="-182880"/>
            <a:r>
              <a:rPr lang="de-DE"/>
              <a:t>Entwickler können Ihrer Software eine Public-Domain-Erklärung beifügen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“Der gesamte Code und die Dokumentation in dieser Software wurden von den Autoren unter ‚Public Domain‘ bereitgestellt.”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Diese Public-Domain-Erklärung ist nicht das Gleiche wie eine FOSS-Lizenz!</a:t>
            </a:r>
          </a:p>
          <a:p>
            <a:pPr lvl="0" indent="-182880">
              <a:spcBef>
                <a:spcPts val="400"/>
              </a:spcBef>
            </a:pPr>
            <a:r>
              <a:rPr lang="de-DE" sz="200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Rechtssprechung unterschiedlich zu behandeln (siehe Zusatzfolie ‚Public Domain nach deutschem Recht‘).</a:t>
            </a:r>
          </a:p>
          <a:p>
            <a:pPr lvl="0" indent="-182880">
              <a:spcBef>
                <a:spcPts val="400"/>
              </a:spcBef>
            </a:pPr>
            <a:r>
              <a:rPr lang="de-DE" sz="2000"/>
              <a:t>Oft wird die Public-Domain-Erklärung durch andere Klauseln wie einen Haftungsausschluss ergänzt – in diesen Fällen ist die Software eher als ‘unter einer Lizenz stehend’ zu sehen als unter Public Domain.</a:t>
            </a:r>
            <a:endParaRPr lang="de-DE"/>
          </a:p>
        </p:txBody>
      </p:sp>
      <p:sp>
        <p:nvSpPr>
          <p:cNvPr id="4" name="Rechteck 3">
            <a:extLst>
              <a:ext uri="{FF2B5EF4-FFF2-40B4-BE49-F238E27FC236}">
                <a16:creationId xmlns:a16="http://schemas.microsoft.com/office/drawing/2014/main" id="{A37E4EFC-9ADC-4014-B46B-004B7D3881EC}"/>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16733CA-BE65-456E-AC3C-EFA66A99298E}"/>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name="Slide2">
    <p:spTree>
      <p:nvGrpSpPr>
        <p:cNvPr id="1" name=""/>
        <p:cNvGrpSpPr/>
        <p:nvPr/>
      </p:nvGrpSpPr>
      <p:grpSpPr>
        <a:xfrm>
          <a:off x="0" y="0"/>
          <a:ext cx="0" cy="0"/>
          <a:chOff x="0" y="0"/>
          <a:chExt cx="0" cy="0"/>
        </a:xfrm>
      </p:grpSpPr>
      <p:sp>
        <p:nvSpPr>
          <p:cNvPr id="2" name="Shape 60">
            <a:extLst>
              <a:ext uri="{FF2B5EF4-FFF2-40B4-BE49-F238E27FC236}">
                <a16:creationId xmlns:a16="http://schemas.microsoft.com/office/drawing/2014/main" id="{094476BB-BDEE-41F0-8AAD-AE8FF79E400E}"/>
              </a:ext>
            </a:extLst>
          </p:cNvPr>
          <p:cNvSpPr txBox="1">
            <a:spLocks noGrp="1"/>
          </p:cNvSpPr>
          <p:nvPr>
            <p:ph type="title"/>
          </p:nvPr>
        </p:nvSpPr>
        <p:spPr/>
        <p:txBody>
          <a:bodyPr tIns="45701" bIns="45701"/>
          <a:lstStyle/>
          <a:p>
            <a:pPr lvl="0"/>
            <a:r>
              <a:rPr lang="en-US"/>
              <a:t>Was ist das OpenChain Curriculum?</a:t>
            </a:r>
          </a:p>
        </p:txBody>
      </p:sp>
      <p:sp>
        <p:nvSpPr>
          <p:cNvPr id="3" name="Shape 61">
            <a:extLst>
              <a:ext uri="{FF2B5EF4-FFF2-40B4-BE49-F238E27FC236}">
                <a16:creationId xmlns:a16="http://schemas.microsoft.com/office/drawing/2014/main" id="{BB9D3B42-AB01-4F3E-BE6F-E54B04CC991F}"/>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Das OpenChain-Projekt zielt darauf ab, zentrale Bestandteile eines Compliance-Programms für Free and Open Source-Software (FOSS) zu identifizieren und allgemein zugänglich zu machen.</a:t>
            </a:r>
          </a:p>
          <a:p>
            <a:pPr lvl="0" indent="-182880"/>
            <a:r>
              <a:rPr lang="de-DE"/>
              <a:t>Fokalpunkt des OpenChain-Projekts ist die </a:t>
            </a:r>
            <a:r>
              <a:rPr lang="de-DE" b="1"/>
              <a:t>Spezifikation</a:t>
            </a:r>
            <a:r>
              <a:rPr lang="de-DE"/>
              <a:t>. </a:t>
            </a:r>
            <a:br>
              <a:rPr lang="de-DE"/>
            </a:br>
            <a:r>
              <a:rPr lang="de-DE"/>
              <a:t>Diese zeigt die zentralen Anforderungen auf, die ein FOSS-Compliance-Programm erfüllen sollte.</a:t>
            </a:r>
          </a:p>
          <a:p>
            <a:pPr lvl="0" indent="-182880"/>
            <a:r>
              <a:rPr lang="de-DE"/>
              <a:t>Das OpenChain-</a:t>
            </a:r>
            <a:r>
              <a:rPr lang="de-DE" b="1"/>
              <a:t>Curriculum </a:t>
            </a:r>
            <a:r>
              <a:rPr lang="de-DE"/>
              <a:t>untermauert die Spezifikation durch die Bereitstellung von frei nutzbarem Trainingsmaterial.</a:t>
            </a:r>
          </a:p>
          <a:p>
            <a:pPr lvl="0" indent="-182880"/>
            <a:r>
              <a:rPr lang="de-DE"/>
              <a:t>Die vorliegenden Folien unterstützen Unternehmen dabei, die Anforderungen der Spezifikation in Abschnitt 1.2 zu erfüllen. Sie können auch für allgemeine Compliance-Trainings-Zwecke genutzt werden.</a:t>
            </a:r>
          </a:p>
          <a:p>
            <a:pPr marL="0" lvl="0" indent="0" algn="ctr">
              <a:buNone/>
            </a:pPr>
            <a:r>
              <a:rPr lang="de-DE"/>
              <a:t>Mehr Information unter: </a:t>
            </a:r>
            <a:r>
              <a:rPr lang="de-DE">
                <a:latin typeface="Roboto Mono"/>
              </a:rPr>
              <a:t>https://www.openchainproject.org</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4EBEF3D4-A17C-4B07-8004-247C769AE0AC}"/>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67535B0-7E24-4D83-B588-715971F04627}"/>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name="Slide8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F6A29-9D5F-4A20-8CD9-67BBED1377E1}"/>
              </a:ext>
            </a:extLst>
          </p:cNvPr>
          <p:cNvSpPr txBox="1">
            <a:spLocks noGrp="1"/>
          </p:cNvSpPr>
          <p:nvPr>
            <p:ph type="title"/>
          </p:nvPr>
        </p:nvSpPr>
        <p:spPr/>
        <p:txBody>
          <a:bodyPr/>
          <a:lstStyle/>
          <a:p>
            <a:pPr lvl="0"/>
            <a:r>
              <a:rPr lang="de-DE"/>
              <a:t>Public Domain nach deutschem Recht</a:t>
            </a:r>
          </a:p>
        </p:txBody>
      </p:sp>
      <p:sp>
        <p:nvSpPr>
          <p:cNvPr id="3" name="Textplatzhalter 2">
            <a:extLst>
              <a:ext uri="{FF2B5EF4-FFF2-40B4-BE49-F238E27FC236}">
                <a16:creationId xmlns:a16="http://schemas.microsoft.com/office/drawing/2014/main" id="{36F0F0BF-E27A-465B-983F-99A3B8C8219B}"/>
              </a:ext>
            </a:extLst>
          </p:cNvPr>
          <p:cNvSpPr txBox="1">
            <a:spLocks noGrp="1"/>
          </p:cNvSpPr>
          <p:nvPr>
            <p:ph idx="1"/>
          </p:nvPr>
        </p:nvSpPr>
        <p:spPr/>
        <p:txBody>
          <a:bodyPr/>
          <a:lstStyle/>
          <a:p>
            <a:pPr marL="129543" lvl="0" indent="0">
              <a:buNone/>
            </a:pPr>
            <a:r>
              <a:rPr lang="de-DE" sz="1800" b="1" i="1">
                <a:solidFill>
                  <a:srgbClr val="A6A6A6"/>
                </a:solidFill>
              </a:rPr>
              <a:t>Hinweis: diese Folie ist NICHT Bestandteil des originalen Openchain-Curriculums und wurde von den Übersetzern zur Klarstellung der rechtlichen Situation in Deutschland eingefügt!</a:t>
            </a:r>
          </a:p>
          <a:p>
            <a:pPr marL="363538" lvl="0" indent="-188915"/>
            <a:r>
              <a:rPr lang="de-DE"/>
              <a:t>Im US-Copyright gibt es kein zu deutschem Recht äquivalentes Urheberpersönlichkeitsrecht </a:t>
            </a:r>
          </a:p>
          <a:p>
            <a:pPr marL="363538" lvl="0" indent="-188915"/>
            <a:r>
              <a:rPr lang="de-DE"/>
              <a:t>In Deutschland kann das Urheber(-persönlichkeits-)recht an einem eigenen geistigen Werk nicht komplett aufgegeben werden. Der Allgemeinheit kann lediglich ein unbeschränktes Nutzungsrecht eingeräumt werden. </a:t>
            </a:r>
          </a:p>
          <a:p>
            <a:pPr marL="363538" lvl="0" indent="-188915"/>
            <a:r>
              <a:rPr lang="de-DE"/>
              <a:t>Der Begriff ‚Public Domain‘ ist damit nicht ohne weiteres äquivalent zum deutschen Rechtsbegriff ‚Gemeinfreiheit‘.</a:t>
            </a:r>
          </a:p>
          <a:p>
            <a:pPr marL="363538" lvl="0" indent="-188915"/>
            <a:r>
              <a:rPr lang="de-DE"/>
              <a:t>Bestimmte Nutzungsformen von Public Domain-Software können demnach nach deutschem Recht die Urheberpersönlichkeitsrechte verletzen.</a:t>
            </a:r>
          </a:p>
          <a:p>
            <a:pPr marL="363538" lvl="0" indent="-188915"/>
            <a:r>
              <a:rPr lang="de-DE"/>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D530585B-23A5-426F-B5A3-C5FA5B830BE3}"/>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added.</a:t>
            </a: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name="Slide20">
    <p:spTree>
      <p:nvGrpSpPr>
        <p:cNvPr id="1" name=""/>
        <p:cNvGrpSpPr/>
        <p:nvPr/>
      </p:nvGrpSpPr>
      <p:grpSpPr>
        <a:xfrm>
          <a:off x="0" y="0"/>
          <a:ext cx="0" cy="0"/>
          <a:chOff x="0" y="0"/>
          <a:chExt cx="0" cy="0"/>
        </a:xfrm>
      </p:grpSpPr>
      <p:sp>
        <p:nvSpPr>
          <p:cNvPr id="2" name="Shape 187">
            <a:extLst>
              <a:ext uri="{FF2B5EF4-FFF2-40B4-BE49-F238E27FC236}">
                <a16:creationId xmlns:a16="http://schemas.microsoft.com/office/drawing/2014/main" id="{7B8D8558-9007-4FF5-BEA3-18FD6F9141A3}"/>
              </a:ext>
            </a:extLst>
          </p:cNvPr>
          <p:cNvSpPr txBox="1">
            <a:spLocks noGrp="1"/>
          </p:cNvSpPr>
          <p:nvPr>
            <p:ph type="title"/>
          </p:nvPr>
        </p:nvSpPr>
        <p:spPr/>
        <p:txBody>
          <a:bodyPr tIns="45701" bIns="45701"/>
          <a:lstStyle/>
          <a:p>
            <a:pPr lvl="0"/>
            <a:r>
              <a:rPr lang="en-US"/>
              <a:t>Lizenzkompatibilität</a:t>
            </a:r>
          </a:p>
        </p:txBody>
      </p:sp>
      <p:sp>
        <p:nvSpPr>
          <p:cNvPr id="3" name="Shape 188">
            <a:extLst>
              <a:ext uri="{FF2B5EF4-FFF2-40B4-BE49-F238E27FC236}">
                <a16:creationId xmlns:a16="http://schemas.microsoft.com/office/drawing/2014/main" id="{7229D8F4-CFB5-4D88-A682-282132125EE1}"/>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Lizenzkompatibilität wurde erreicht, wenn die Lizenzklauseln der Einzelkomponenten einer Software untereinander nicht in Konflikt stehen. </a:t>
            </a:r>
          </a:p>
          <a:p>
            <a:pPr lvl="0" indent="-182880"/>
            <a:r>
              <a:rPr lang="de-DE"/>
              <a:t>Falls Lizenz A eine Handlung fordert, welche Lizenz B verbietet, </a:t>
            </a:r>
            <a:br>
              <a:rPr lang="de-DE"/>
            </a:br>
            <a:r>
              <a:rPr lang="de-DE"/>
              <a:t>sind diese beiden Lizenzen konfliktär – und inkompatibel, wenn um die geltenden Lizenzverpflichtungen geht, wenn beide Komponenten innerhalb einer Software genutzt werden sollen.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GPL-2.0 und EPL-1.0 stellen Verpflichtungen in Bezug auf weiterverteilte “derivative works” auf. </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Wenn ein GPL-2.0-Modul mit einem EPL-1.0-Modul kombiniert wird und das kombinierte Modul verteilt würde, müssten dieses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GPL-2.0) ausschließlich unter GPL-2.0 lizenziert sein, und</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EPL-1.0) ausschließlich unter EPL-1.0 lizenziert sein.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Der Distributor kann nicht beide Lizenzbedingungen gleichzeitig erfüllen </a:t>
            </a:r>
            <a:br>
              <a:rPr lang="de-DE" sz="1600" kern="0">
                <a:solidFill>
                  <a:srgbClr val="292934"/>
                </a:solidFill>
                <a:latin typeface="Roboto"/>
              </a:rPr>
            </a:br>
            <a:r>
              <a:rPr lang="de-DE" sz="1600" kern="0">
                <a:solidFill>
                  <a:srgbClr val="292934"/>
                </a:solidFill>
                <a:latin typeface="Roboto"/>
              </a:rPr>
              <a:t>– damit kann das kombinierte Modul nicht verteilt werden.</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Dies ist ein Beispiel für Lizenzinkompatibilität.</a:t>
            </a:r>
          </a:p>
          <a:p>
            <a:pPr marL="0" lvl="0" indent="0">
              <a:spcBef>
                <a:spcPts val="400"/>
              </a:spcBef>
              <a:buNone/>
            </a:pPr>
            <a:r>
              <a:rPr lang="de-DE" sz="2000">
                <a:latin typeface="Roboto Condensed"/>
              </a:rPr>
              <a:t>Zur Definition von „derivative work" gibt es in der FOSS-Community unterschiedliche Auffassungen, eine rechtliche Auslegung des Begriffes kann international je nach Rechtsprechung unterschiedlich sein.</a:t>
            </a:r>
          </a:p>
        </p:txBody>
      </p:sp>
      <p:sp>
        <p:nvSpPr>
          <p:cNvPr id="4" name="Rechteck 3">
            <a:extLst>
              <a:ext uri="{FF2B5EF4-FFF2-40B4-BE49-F238E27FC236}">
                <a16:creationId xmlns:a16="http://schemas.microsoft.com/office/drawing/2014/main" id="{D5F64F74-31C4-4602-837E-8CB7594B48C3}"/>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EED8721-E2C4-4E4B-9C49-2DF533667F12}"/>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name="Slide21">
    <p:spTree>
      <p:nvGrpSpPr>
        <p:cNvPr id="1" name=""/>
        <p:cNvGrpSpPr/>
        <p:nvPr/>
      </p:nvGrpSpPr>
      <p:grpSpPr>
        <a:xfrm>
          <a:off x="0" y="0"/>
          <a:ext cx="0" cy="0"/>
          <a:chOff x="0" y="0"/>
          <a:chExt cx="0" cy="0"/>
        </a:xfrm>
      </p:grpSpPr>
      <p:sp>
        <p:nvSpPr>
          <p:cNvPr id="2" name="Shape 194">
            <a:extLst>
              <a:ext uri="{FF2B5EF4-FFF2-40B4-BE49-F238E27FC236}">
                <a16:creationId xmlns:a16="http://schemas.microsoft.com/office/drawing/2014/main" id="{A398B6A5-7D3E-41F7-AFC1-C73F2F2CA103}"/>
              </a:ext>
            </a:extLst>
          </p:cNvPr>
          <p:cNvSpPr txBox="1">
            <a:spLocks noGrp="1"/>
          </p:cNvSpPr>
          <p:nvPr>
            <p:ph type="title"/>
          </p:nvPr>
        </p:nvSpPr>
        <p:spPr/>
        <p:txBody>
          <a:bodyPr tIns="45701" bIns="45701"/>
          <a:lstStyle/>
          <a:p>
            <a:pPr lvl="0"/>
            <a:r>
              <a:rPr lang="en-US"/>
              <a:t>Hinweise (‘Notices’)</a:t>
            </a:r>
          </a:p>
        </p:txBody>
      </p:sp>
      <p:sp>
        <p:nvSpPr>
          <p:cNvPr id="3" name="Shape 195">
            <a:extLst>
              <a:ext uri="{FF2B5EF4-FFF2-40B4-BE49-F238E27FC236}">
                <a16:creationId xmlns:a16="http://schemas.microsoft.com/office/drawing/2014/main" id="{14EB1DA4-355F-47A6-949B-4099BC5343BD}"/>
              </a:ext>
            </a:extLst>
          </p:cNvPr>
          <p:cNvSpPr txBox="1">
            <a:spLocks noGrp="1"/>
          </p:cNvSpPr>
          <p:nvPr>
            <p:ph idx="1"/>
          </p:nvPr>
        </p:nvSpPr>
        <p:spPr>
          <a:xfrm>
            <a:off x="556970" y="1481766"/>
            <a:ext cx="11451232" cy="5376223"/>
          </a:xfrm>
        </p:spPr>
        <p:txBody>
          <a:bodyPr tIns="45701" bIns="45701"/>
          <a:lstStyle/>
          <a:p>
            <a:pPr marL="0" lvl="0" indent="0">
              <a:spcBef>
                <a:spcPts val="0"/>
              </a:spcBef>
              <a:buNone/>
            </a:pPr>
            <a:r>
              <a:rPr lang="de-DE"/>
              <a:t>Hinweise, wie Kommentare in Dateiheadern, beinhalten oft Autoren- und Lizenzinformationen. FOSS-Lizenzen verlangen teilweise die Unterbringung von Hinweisen im oder beim Quellcode zur Autorennennung (‘Attribution’) bzw. zur Hervorhebung eventueller Bearbeitungen / Codeanpassungen.</a:t>
            </a:r>
          </a:p>
          <a:p>
            <a:pPr lvl="0" indent="-182880"/>
            <a:r>
              <a:rPr lang="de-DE" b="1"/>
              <a:t>Copyright- bzw. Urheber-Hinweis </a:t>
            </a:r>
            <a:r>
              <a:rPr lang="de-DE"/>
              <a:t>– ein Urhebervermerk in und für Kopien eines Werkes ; Beispiel</a:t>
            </a:r>
            <a:r>
              <a:rPr lang="de-DE">
                <a:solidFill>
                  <a:srgbClr val="000000"/>
                </a:solidFill>
              </a:rPr>
              <a:t>: </a:t>
            </a:r>
            <a:r>
              <a:rPr lang="de-DE" sz="2000">
                <a:latin typeface="Roboto Mono"/>
              </a:rPr>
              <a:t>Copyright © A. Person (2016) </a:t>
            </a:r>
          </a:p>
          <a:p>
            <a:pPr lvl="0" indent="-182880"/>
            <a:r>
              <a:rPr lang="de-DE" b="1"/>
              <a:t>Lizenz-Hinweis</a:t>
            </a:r>
            <a:r>
              <a:rPr lang="de-DE"/>
              <a:t> – ein Hinweis, der die Lizenzbedingungen der im Produkt enthaltenen FOSS angibt und anerkennt.</a:t>
            </a:r>
          </a:p>
          <a:p>
            <a:pPr lvl="0" indent="-182880"/>
            <a:r>
              <a:rPr lang="de-DE" b="1"/>
              <a:t>Attributions-Hinweis </a:t>
            </a:r>
            <a:r>
              <a:rPr lang="de-DE"/>
              <a:t>– ein Hinweis, der die Identität der ursprünglichen Autoren und / oder Sponsoren der im Produkt enthaltenen FOSS beinhaltet.</a:t>
            </a:r>
          </a:p>
          <a:p>
            <a:pPr lvl="0" indent="-182880"/>
            <a:r>
              <a:rPr lang="de-DE" b="1"/>
              <a:t>Änderungshinweis </a:t>
            </a:r>
            <a:r>
              <a:rPr lang="de-DE"/>
              <a:t>– Ein Hinweis, dass Änderungen am Quellcode einer Datei vorgenommen wurdem, z. B. das Hinzufügen eines eigenen </a:t>
            </a:r>
            <a:br>
              <a:rPr lang="de-DE"/>
            </a:br>
            <a:r>
              <a:rPr lang="de-DE"/>
              <a:t>Urheber-Hinweises im Datei-Header.</a:t>
            </a:r>
          </a:p>
        </p:txBody>
      </p:sp>
      <p:sp>
        <p:nvSpPr>
          <p:cNvPr id="4" name="Rechteck 3">
            <a:extLst>
              <a:ext uri="{FF2B5EF4-FFF2-40B4-BE49-F238E27FC236}">
                <a16:creationId xmlns:a16="http://schemas.microsoft.com/office/drawing/2014/main" id="{CCE4B474-5919-4034-9DD9-FDEA3DB78008}"/>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2162971-FEBE-4B37-B0EA-FA6533685362}"/>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name="Slide22">
    <p:spTree>
      <p:nvGrpSpPr>
        <p:cNvPr id="1" name=""/>
        <p:cNvGrpSpPr/>
        <p:nvPr/>
      </p:nvGrpSpPr>
      <p:grpSpPr>
        <a:xfrm>
          <a:off x="0" y="0"/>
          <a:ext cx="0" cy="0"/>
          <a:chOff x="0" y="0"/>
          <a:chExt cx="0" cy="0"/>
        </a:xfrm>
      </p:grpSpPr>
      <p:sp>
        <p:nvSpPr>
          <p:cNvPr id="2" name="Shape 201">
            <a:extLst>
              <a:ext uri="{FF2B5EF4-FFF2-40B4-BE49-F238E27FC236}">
                <a16:creationId xmlns:a16="http://schemas.microsoft.com/office/drawing/2014/main" id="{6CE5D0DA-7210-45C3-B78B-88671B155B93}"/>
              </a:ext>
            </a:extLst>
          </p:cNvPr>
          <p:cNvSpPr txBox="1">
            <a:spLocks noGrp="1"/>
          </p:cNvSpPr>
          <p:nvPr>
            <p:ph type="title"/>
          </p:nvPr>
        </p:nvSpPr>
        <p:spPr/>
        <p:txBody>
          <a:bodyPr tIns="45701" bIns="45701"/>
          <a:lstStyle/>
          <a:p>
            <a:pPr lvl="0"/>
            <a:r>
              <a:rPr lang="en-US"/>
              <a:t>Multiple Lizenzierung</a:t>
            </a:r>
          </a:p>
        </p:txBody>
      </p:sp>
      <p:sp>
        <p:nvSpPr>
          <p:cNvPr id="3" name="Shape 202">
            <a:extLst>
              <a:ext uri="{FF2B5EF4-FFF2-40B4-BE49-F238E27FC236}">
                <a16:creationId xmlns:a16="http://schemas.microsoft.com/office/drawing/2014/main" id="{D60B2F3C-FE83-492F-AB47-2672E026BB7F}"/>
              </a:ext>
            </a:extLst>
          </p:cNvPr>
          <p:cNvSpPr txBox="1">
            <a:spLocks noGrp="1"/>
          </p:cNvSpPr>
          <p:nvPr>
            <p:ph idx="1"/>
          </p:nvPr>
        </p:nvSpPr>
        <p:spPr>
          <a:xfrm>
            <a:off x="556970" y="1481766"/>
            <a:ext cx="11451232" cy="5136669"/>
          </a:xfrm>
        </p:spPr>
        <p:txBody>
          <a:bodyPr tIns="45701" bIns="45701"/>
          <a:lstStyle/>
          <a:p>
            <a:pPr lvl="0" indent="-182880">
              <a:spcBef>
                <a:spcPts val="0"/>
              </a:spcBef>
            </a:pPr>
            <a:r>
              <a:rPr lang="de-DE"/>
              <a:t>‘Multiple Lizenzierung’ bezieht sich auf die Praxis, eine Software unter zwei oder mehreren Lizenzbedingungen gleichzeitig zu veröffentlichen.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ist eine Software dann ‘dual lizenziert’, wenn der Urheberrechtsinhaber </a:t>
            </a:r>
            <a:br>
              <a:rPr lang="de-DE" sz="2000" kern="0">
                <a:solidFill>
                  <a:srgbClr val="292934"/>
                </a:solidFill>
                <a:latin typeface="Roboto"/>
              </a:rPr>
            </a:br>
            <a:r>
              <a:rPr lang="de-DE" sz="2000" kern="0">
                <a:solidFill>
                  <a:srgbClr val="292934"/>
                </a:solidFill>
                <a:latin typeface="Roboto"/>
              </a:rPr>
              <a:t>eine Wahlmöglichkeit zwischen zwei Lizenzen einräumt.</a:t>
            </a:r>
          </a:p>
          <a:p>
            <a:pPr lvl="0" indent="-182880"/>
            <a:r>
              <a:rPr lang="de-DE"/>
              <a:t>Hinweis: Das Vorhandensein eines Wahlrechts sollte nicht mit der Situation verwechselt werden, in welcher ein Lizenzgeber seine Software </a:t>
            </a:r>
            <a:r>
              <a:rPr lang="de-DE" i="1"/>
              <a:t>gleichzeitig</a:t>
            </a:r>
            <a:r>
              <a:rPr lang="de-DE"/>
              <a:t> unter mehr als eine Lizenz stellt – und man </a:t>
            </a:r>
            <a:r>
              <a:rPr lang="de-DE" i="1"/>
              <a:t>gleichzeitig alle</a:t>
            </a:r>
            <a:r>
              <a:rPr lang="de-DE"/>
              <a:t> dieser Lizenzbedingungen einhalten muss.</a:t>
            </a:r>
          </a:p>
          <a:p>
            <a:pPr marL="0" lvl="0" indent="0">
              <a:buNone/>
            </a:pPr>
            <a:endParaRPr lang="de-DE"/>
          </a:p>
        </p:txBody>
      </p:sp>
      <p:sp>
        <p:nvSpPr>
          <p:cNvPr id="4" name="Rechteck 3">
            <a:extLst>
              <a:ext uri="{FF2B5EF4-FFF2-40B4-BE49-F238E27FC236}">
                <a16:creationId xmlns:a16="http://schemas.microsoft.com/office/drawing/2014/main" id="{94402EC7-3D5A-474E-96A5-584C86DC6B63}"/>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C3677D7-DEAE-4092-98C6-617F6256B132}"/>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name="Slide23">
    <p:spTree>
      <p:nvGrpSpPr>
        <p:cNvPr id="1" name=""/>
        <p:cNvGrpSpPr/>
        <p:nvPr/>
      </p:nvGrpSpPr>
      <p:grpSpPr>
        <a:xfrm>
          <a:off x="0" y="0"/>
          <a:ext cx="0" cy="0"/>
          <a:chOff x="0" y="0"/>
          <a:chExt cx="0" cy="0"/>
        </a:xfrm>
      </p:grpSpPr>
      <p:sp>
        <p:nvSpPr>
          <p:cNvPr id="2" name="Shape 208">
            <a:extLst>
              <a:ext uri="{FF2B5EF4-FFF2-40B4-BE49-F238E27FC236}">
                <a16:creationId xmlns:a16="http://schemas.microsoft.com/office/drawing/2014/main" id="{0A230DC6-3013-4739-814F-3EF5FDE8A0D2}"/>
              </a:ext>
            </a:extLst>
          </p:cNvPr>
          <p:cNvSpPr txBox="1">
            <a:spLocks noGrp="1"/>
          </p:cNvSpPr>
          <p:nvPr>
            <p:ph type="title"/>
          </p:nvPr>
        </p:nvSpPr>
        <p:spPr/>
        <p:txBody>
          <a:bodyPr tIns="45701" bIns="45701"/>
          <a:lstStyle/>
          <a:p>
            <a:pPr lvl="0"/>
            <a:r>
              <a:rPr lang="en-US"/>
              <a:t>Verständnisfragen</a:t>
            </a:r>
          </a:p>
        </p:txBody>
      </p:sp>
      <p:sp>
        <p:nvSpPr>
          <p:cNvPr id="3" name="Shape 209">
            <a:extLst>
              <a:ext uri="{FF2B5EF4-FFF2-40B4-BE49-F238E27FC236}">
                <a16:creationId xmlns:a16="http://schemas.microsoft.com/office/drawing/2014/main" id="{C33F27D8-3DB4-490F-9812-45D29E1E0EE7}"/>
              </a:ext>
            </a:extLst>
          </p:cNvPr>
          <p:cNvSpPr txBox="1">
            <a:spLocks noGrp="1"/>
          </p:cNvSpPr>
          <p:nvPr>
            <p:ph idx="1"/>
          </p:nvPr>
        </p:nvSpPr>
        <p:spPr>
          <a:xfrm>
            <a:off x="556970" y="1481766"/>
            <a:ext cx="11451232" cy="5376223"/>
          </a:xfrm>
        </p:spPr>
        <p:txBody>
          <a:bodyPr tIns="45701" bIns="45701"/>
          <a:lstStyle/>
          <a:p>
            <a:pPr lvl="0" indent="-182880">
              <a:spcBef>
                <a:spcPts val="0"/>
              </a:spcBef>
            </a:pPr>
            <a:r>
              <a:rPr lang="de-DE"/>
              <a:t>Was ist eine FOSS-Lizenz?</a:t>
            </a:r>
          </a:p>
          <a:p>
            <a:pPr lvl="0" indent="-182880"/>
            <a:r>
              <a:rPr lang="de-DE"/>
              <a:t>Welche typischen Verpflichtungen sieht eine ‘permissive’ FOSS-Lizenz vor?</a:t>
            </a:r>
          </a:p>
          <a:p>
            <a:pPr lvl="0" indent="-182880"/>
            <a:r>
              <a:rPr lang="de-DE"/>
              <a:t>Nennen Sie einige ‘permissive’ FOSS-Lizenzen.</a:t>
            </a:r>
          </a:p>
          <a:p>
            <a:pPr lvl="0" indent="-182880"/>
            <a:r>
              <a:rPr lang="de-DE"/>
              <a:t>Was versteht man unter ‘Lizenz-Reziprozität?</a:t>
            </a:r>
          </a:p>
          <a:p>
            <a:pPr lvl="0" indent="-182880"/>
            <a:r>
              <a:rPr lang="de-DE"/>
              <a:t>Nennen sie einige Copyleft-Lizenzen.</a:t>
            </a:r>
          </a:p>
          <a:p>
            <a:pPr lvl="0" indent="-182880"/>
            <a:r>
              <a:rPr lang="de-DE"/>
              <a:t>Was muss bei Code unter Copyleft-Lizenz beachtet / verteilt werden?</a:t>
            </a:r>
          </a:p>
          <a:p>
            <a:pPr lvl="0" indent="-182880"/>
            <a:r>
              <a:rPr lang="de-DE"/>
              <a:t>Sind Freeware und Shareware gleichbedeutend mit FOSS?</a:t>
            </a:r>
          </a:p>
          <a:p>
            <a:pPr lvl="0" indent="-182880"/>
            <a:r>
              <a:rPr lang="de-DE"/>
              <a:t>Was ist eine multiple Lizenz? </a:t>
            </a:r>
          </a:p>
          <a:p>
            <a:pPr lvl="0" indent="-182880"/>
            <a:r>
              <a:rPr lang="de-DE"/>
              <a:t>Welche Information findet man in FOSS-Hinweisen – und wie können diese Informationen genutzt werden?</a:t>
            </a:r>
          </a:p>
        </p:txBody>
      </p:sp>
      <p:sp>
        <p:nvSpPr>
          <p:cNvPr id="4" name="Rechteck 3">
            <a:extLst>
              <a:ext uri="{FF2B5EF4-FFF2-40B4-BE49-F238E27FC236}">
                <a16:creationId xmlns:a16="http://schemas.microsoft.com/office/drawing/2014/main" id="{8D994060-D5BC-4747-B39B-3DFF837755CE}"/>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82FDB5F-D5C8-43C6-A71D-637440451508}"/>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name="Slide24">
    <p:spTree>
      <p:nvGrpSpPr>
        <p:cNvPr id="1" name=""/>
        <p:cNvGrpSpPr/>
        <p:nvPr/>
      </p:nvGrpSpPr>
      <p:grpSpPr>
        <a:xfrm>
          <a:off x="0" y="0"/>
          <a:ext cx="0" cy="0"/>
          <a:chOff x="0" y="0"/>
          <a:chExt cx="0" cy="0"/>
        </a:xfrm>
      </p:grpSpPr>
      <p:sp>
        <p:nvSpPr>
          <p:cNvPr id="2" name="Shape 215">
            <a:extLst>
              <a:ext uri="{FF2B5EF4-FFF2-40B4-BE49-F238E27FC236}">
                <a16:creationId xmlns:a16="http://schemas.microsoft.com/office/drawing/2014/main" id="{3CE6F1E6-587B-4ED2-898B-C64C9A35CD6F}"/>
              </a:ext>
            </a:extLst>
          </p:cNvPr>
          <p:cNvSpPr txBox="1">
            <a:spLocks noGrp="1"/>
          </p:cNvSpPr>
          <p:nvPr>
            <p:ph type="title"/>
          </p:nvPr>
        </p:nvSpPr>
        <p:spPr/>
        <p:txBody>
          <a:bodyPr tIns="45701" bIns="45701"/>
          <a:lstStyle/>
          <a:p>
            <a:pPr lvl="0"/>
            <a:r>
              <a:rPr lang="en-US"/>
              <a:t>ABSCHNITT 3</a:t>
            </a:r>
          </a:p>
        </p:txBody>
      </p:sp>
      <p:sp>
        <p:nvSpPr>
          <p:cNvPr id="3" name="Shape 216">
            <a:extLst>
              <a:ext uri="{FF2B5EF4-FFF2-40B4-BE49-F238E27FC236}">
                <a16:creationId xmlns:a16="http://schemas.microsoft.com/office/drawing/2014/main" id="{85E192E0-D968-4926-87FE-4D8F36BDD0CE}"/>
              </a:ext>
            </a:extLst>
          </p:cNvPr>
          <p:cNvSpPr txBox="1">
            <a:spLocks noGrp="1"/>
          </p:cNvSpPr>
          <p:nvPr>
            <p:ph type="body" idx="1"/>
          </p:nvPr>
        </p:nvSpPr>
        <p:spPr/>
        <p:txBody>
          <a:bodyPr tIns="45701" bIns="45701"/>
          <a:lstStyle/>
          <a:p>
            <a:pPr lvl="0">
              <a:spcBef>
                <a:spcPts val="0"/>
              </a:spcBef>
            </a:pPr>
            <a:r>
              <a:rPr lang="de-DE"/>
              <a:t>Einführung in FOSS-Compliance</a:t>
            </a:r>
          </a:p>
        </p:txBody>
      </p:sp>
      <p:sp>
        <p:nvSpPr>
          <p:cNvPr id="4" name="Rechteck 3">
            <a:extLst>
              <a:ext uri="{FF2B5EF4-FFF2-40B4-BE49-F238E27FC236}">
                <a16:creationId xmlns:a16="http://schemas.microsoft.com/office/drawing/2014/main" id="{7D45E05A-CFF4-48FB-A427-A26B06B04919}"/>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7AEB762-4C42-465B-AAEF-C01C9632BBDA}"/>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name="Slide25">
    <p:spTree>
      <p:nvGrpSpPr>
        <p:cNvPr id="1" name=""/>
        <p:cNvGrpSpPr/>
        <p:nvPr/>
      </p:nvGrpSpPr>
      <p:grpSpPr>
        <a:xfrm>
          <a:off x="0" y="0"/>
          <a:ext cx="0" cy="0"/>
          <a:chOff x="0" y="0"/>
          <a:chExt cx="0" cy="0"/>
        </a:xfrm>
      </p:grpSpPr>
      <p:sp>
        <p:nvSpPr>
          <p:cNvPr id="2" name="Shape 222">
            <a:extLst>
              <a:ext uri="{FF2B5EF4-FFF2-40B4-BE49-F238E27FC236}">
                <a16:creationId xmlns:a16="http://schemas.microsoft.com/office/drawing/2014/main" id="{DE92C930-BCFA-41A8-A8B9-2A7976342372}"/>
              </a:ext>
            </a:extLst>
          </p:cNvPr>
          <p:cNvSpPr txBox="1">
            <a:spLocks noGrp="1"/>
          </p:cNvSpPr>
          <p:nvPr>
            <p:ph type="title"/>
          </p:nvPr>
        </p:nvSpPr>
        <p:spPr/>
        <p:txBody>
          <a:bodyPr tIns="45701" bIns="45701"/>
          <a:lstStyle/>
          <a:p>
            <a:pPr lvl="0"/>
            <a:r>
              <a:rPr lang="en-US"/>
              <a:t>FOSS-Compliance: Ziele</a:t>
            </a:r>
          </a:p>
        </p:txBody>
      </p:sp>
      <p:sp>
        <p:nvSpPr>
          <p:cNvPr id="3" name="Shape 223">
            <a:extLst>
              <a:ext uri="{FF2B5EF4-FFF2-40B4-BE49-F238E27FC236}">
                <a16:creationId xmlns:a16="http://schemas.microsoft.com/office/drawing/2014/main" id="{94C182D5-2C02-4839-AB32-2A55C4B7A879}"/>
              </a:ext>
            </a:extLst>
          </p:cNvPr>
          <p:cNvSpPr txBox="1">
            <a:spLocks noGrp="1"/>
          </p:cNvSpPr>
          <p:nvPr>
            <p:ph idx="1"/>
          </p:nvPr>
        </p:nvSpPr>
        <p:spPr/>
        <p:txBody>
          <a:bodyPr tIns="45701" bIns="45701"/>
          <a:lstStyle/>
          <a:p>
            <a:pPr lvl="0" indent="-182880">
              <a:spcBef>
                <a:spcPts val="0"/>
              </a:spcBef>
            </a:pPr>
            <a:r>
              <a:rPr lang="de-DE" b="1"/>
              <a:t>Verpflichtungen kennen: </a:t>
            </a:r>
            <a:r>
              <a:rPr lang="de-DE"/>
              <a:t>Es sollte ein Prozess definiert sein, wie FOSS-Komponenten innerhalb der eigenen Software identifiziert und nachverfolgt werden.</a:t>
            </a:r>
          </a:p>
          <a:p>
            <a:pPr lvl="0" indent="-182880">
              <a:buNone/>
            </a:pPr>
            <a:endParaRPr lang="de-DE"/>
          </a:p>
          <a:p>
            <a:pPr lvl="0" indent="-182880"/>
            <a:r>
              <a:rPr lang="de-DE" b="1"/>
              <a:t>Verpflichtungen erfüllen: </a:t>
            </a:r>
            <a:r>
              <a:rPr lang="de-DE"/>
              <a:t>Der Prozess sollte mit Lizenzverpflichtungen umgehen können, die aus den Geschäftspraktiken des eigenen Unternehmens entstehen.</a:t>
            </a:r>
          </a:p>
          <a:p>
            <a:pPr lvl="0" indent="-182880">
              <a:buNone/>
            </a:pPr>
            <a:endParaRPr lang="de-DE"/>
          </a:p>
        </p:txBody>
      </p:sp>
      <p:sp>
        <p:nvSpPr>
          <p:cNvPr id="4" name="Rechteck 3">
            <a:extLst>
              <a:ext uri="{FF2B5EF4-FFF2-40B4-BE49-F238E27FC236}">
                <a16:creationId xmlns:a16="http://schemas.microsoft.com/office/drawing/2014/main" id="{A7038E58-B970-4DFB-B354-1CFAFFDE8EAC}"/>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F6DBDB7-728D-40AA-8DAF-53B56E328ABB}"/>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name="Slide26">
    <p:spTree>
      <p:nvGrpSpPr>
        <p:cNvPr id="1" name=""/>
        <p:cNvGrpSpPr/>
        <p:nvPr/>
      </p:nvGrpSpPr>
      <p:grpSpPr>
        <a:xfrm>
          <a:off x="0" y="0"/>
          <a:ext cx="0" cy="0"/>
          <a:chOff x="0" y="0"/>
          <a:chExt cx="0" cy="0"/>
        </a:xfrm>
      </p:grpSpPr>
      <p:sp>
        <p:nvSpPr>
          <p:cNvPr id="2" name="Shape 229">
            <a:extLst>
              <a:ext uri="{FF2B5EF4-FFF2-40B4-BE49-F238E27FC236}">
                <a16:creationId xmlns:a16="http://schemas.microsoft.com/office/drawing/2014/main" id="{1704345F-39D3-4F0F-BEFE-A7705E8F85AC}"/>
              </a:ext>
            </a:extLst>
          </p:cNvPr>
          <p:cNvSpPr txBox="1">
            <a:spLocks noGrp="1"/>
          </p:cNvSpPr>
          <p:nvPr>
            <p:ph type="title"/>
          </p:nvPr>
        </p:nvSpPr>
        <p:spPr/>
        <p:txBody>
          <a:bodyPr tIns="45701" bIns="45701"/>
          <a:lstStyle/>
          <a:p>
            <a:pPr lvl="0"/>
            <a:r>
              <a:rPr lang="de-DE"/>
              <a:t>Welche Compliance-Verpflichtungen müssen erfüllt werden?</a:t>
            </a:r>
          </a:p>
        </p:txBody>
      </p:sp>
      <p:sp>
        <p:nvSpPr>
          <p:cNvPr id="3" name="Shape 230">
            <a:extLst>
              <a:ext uri="{FF2B5EF4-FFF2-40B4-BE49-F238E27FC236}">
                <a16:creationId xmlns:a16="http://schemas.microsoft.com/office/drawing/2014/main" id="{2402A613-8CC5-445E-8F72-EC17AB048EF9}"/>
              </a:ext>
            </a:extLst>
          </p:cNvPr>
          <p:cNvSpPr txBox="1">
            <a:spLocks noGrp="1"/>
          </p:cNvSpPr>
          <p:nvPr>
            <p:ph idx="1"/>
          </p:nvPr>
        </p:nvSpPr>
        <p:spPr/>
        <p:txBody>
          <a:bodyPr tIns="45701" bIns="45701"/>
          <a:lstStyle/>
          <a:p>
            <a:pPr marL="0" lvl="0" indent="0">
              <a:spcBef>
                <a:spcPts val="0"/>
              </a:spcBef>
              <a:buNone/>
            </a:pPr>
            <a:r>
              <a:rPr lang="de-DE" sz="2000"/>
              <a:t>In Abhängigkeit von der/den gültigen FOSS-Lizenz/en können die Compliance-Verpflichtungen bestehen aus:</a:t>
            </a:r>
          </a:p>
          <a:p>
            <a:pPr lvl="0" indent="-182880">
              <a:spcBef>
                <a:spcPts val="400"/>
              </a:spcBef>
            </a:pPr>
            <a:r>
              <a:rPr lang="de-DE" sz="1800" b="1"/>
              <a:t>Attributions- und Hinweispflichten: </a:t>
            </a:r>
            <a:r>
              <a:rPr lang="de-DE" sz="1800"/>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p>
          <a:p>
            <a:pPr lvl="0" indent="-182880">
              <a:spcBef>
                <a:spcPts val="400"/>
              </a:spcBef>
            </a:pPr>
            <a:r>
              <a:rPr lang="de-DE" sz="1800" b="1"/>
              <a:t>Offenlegung des Quellcodes:</a:t>
            </a:r>
            <a:r>
              <a:rPr lang="de-DE" sz="1800"/>
              <a:t> Es müssen der Quellcode für die FOSS-Software, für  vorgenommene Änderungen, für kombinierte oder verknüpfte Software und/oder für Build-Skripte bereitgestellt werden. </a:t>
            </a:r>
          </a:p>
          <a:p>
            <a:pPr lvl="0" indent="-182880">
              <a:spcBef>
                <a:spcPts val="400"/>
              </a:spcBef>
            </a:pPr>
            <a:r>
              <a:rPr lang="de-DE" sz="1800" b="1"/>
              <a:t>Lizenz-Reziprozität / „Copyleft“: G</a:t>
            </a:r>
            <a:r>
              <a:rPr lang="de-DE" sz="1800"/>
              <a:t>eänderte Versionen oder ‚derivative works‘ müssen unter derselben Lizenz bereitgestellt werden, die für die originale FOSS-Komponente gilt.</a:t>
            </a:r>
          </a:p>
          <a:p>
            <a:pPr lvl="0" indent="-182880">
              <a:spcBef>
                <a:spcPts val="400"/>
              </a:spcBef>
            </a:pPr>
            <a:r>
              <a:rPr lang="de-DE" sz="1800" b="1"/>
              <a:t>Weitere Klauseln: </a:t>
            </a:r>
            <a:r>
              <a:rPr lang="de-DE" sz="1800"/>
              <a:t>Die FOSS-Lizenz kann eine Verwendung von Namen oder Marken des Urheberrechtsinhabers einschränken und kann verlangen, dass modifizierte Versionen einen anderen Namen verwenden, um Verwechslungen zu vermeiden – ein Verstoß kann zu Lizenzentzug führen.</a:t>
            </a:r>
          </a:p>
        </p:txBody>
      </p:sp>
      <p:sp>
        <p:nvSpPr>
          <p:cNvPr id="4" name="Rechteck 3">
            <a:extLst>
              <a:ext uri="{FF2B5EF4-FFF2-40B4-BE49-F238E27FC236}">
                <a16:creationId xmlns:a16="http://schemas.microsoft.com/office/drawing/2014/main" id="{B3056458-5ADB-47FE-91E1-DCCE12FF9FE0}"/>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31AB475-EF1B-42F3-859B-94B51FD99F4C}"/>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name="Slide27">
    <p:spTree>
      <p:nvGrpSpPr>
        <p:cNvPr id="1" name=""/>
        <p:cNvGrpSpPr/>
        <p:nvPr/>
      </p:nvGrpSpPr>
      <p:grpSpPr>
        <a:xfrm>
          <a:off x="0" y="0"/>
          <a:ext cx="0" cy="0"/>
          <a:chOff x="0" y="0"/>
          <a:chExt cx="0" cy="0"/>
        </a:xfrm>
      </p:grpSpPr>
      <p:sp>
        <p:nvSpPr>
          <p:cNvPr id="2" name="Shape 236">
            <a:extLst>
              <a:ext uri="{FF2B5EF4-FFF2-40B4-BE49-F238E27FC236}">
                <a16:creationId xmlns:a16="http://schemas.microsoft.com/office/drawing/2014/main" id="{28F0D67F-A2C4-46D1-A1CA-92D3C14D413A}"/>
              </a:ext>
            </a:extLst>
          </p:cNvPr>
          <p:cNvSpPr txBox="1">
            <a:spLocks noGrp="1"/>
          </p:cNvSpPr>
          <p:nvPr>
            <p:ph type="title"/>
          </p:nvPr>
        </p:nvSpPr>
        <p:spPr/>
        <p:txBody>
          <a:bodyPr tIns="45701" bIns="45701"/>
          <a:lstStyle/>
          <a:p>
            <a:pPr lvl="0"/>
            <a:r>
              <a:rPr lang="en-US"/>
              <a:t>FOSS-Compliance-Themen: Verbreitung</a:t>
            </a:r>
          </a:p>
        </p:txBody>
      </p:sp>
      <p:sp>
        <p:nvSpPr>
          <p:cNvPr id="3" name="Shape 237">
            <a:extLst>
              <a:ext uri="{FF2B5EF4-FFF2-40B4-BE49-F238E27FC236}">
                <a16:creationId xmlns:a16="http://schemas.microsoft.com/office/drawing/2014/main" id="{2EA0D186-126F-405C-AB6D-73AF3057F2D0}"/>
              </a:ext>
            </a:extLst>
          </p:cNvPr>
          <p:cNvSpPr txBox="1">
            <a:spLocks noGrp="1"/>
          </p:cNvSpPr>
          <p:nvPr>
            <p:ph idx="1"/>
          </p:nvPr>
        </p:nvSpPr>
        <p:spPr>
          <a:xfrm>
            <a:off x="838203" y="1564977"/>
            <a:ext cx="10515600" cy="4887349"/>
          </a:xfrm>
        </p:spPr>
        <p:txBody>
          <a:bodyPr tIns="45701" bIns="45701"/>
          <a:lstStyle/>
          <a:p>
            <a:pPr lvl="0" indent="-182880">
              <a:spcBef>
                <a:spcPts val="0"/>
              </a:spcBef>
            </a:pPr>
            <a:r>
              <a:rPr lang="de-DE"/>
              <a:t>Weitergabe von Material an Dritte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Applikationen, die auf ein System / Mobilgerät des Anwenders heruntergeladen werden.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JavaScript, Web Clients, oder andere Software, die auf den Rechner des Anwenders heruntergeladen wird.</a:t>
            </a:r>
          </a:p>
          <a:p>
            <a:pPr lvl="0" indent="-182880"/>
            <a:r>
              <a:rPr lang="de-DE"/>
              <a:t>Für manche FOSS-Lizenzen ist ein Netzwerk-Zugriff der „Trigger“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Einige Lizenzen gestalten den Trigger derart, dass auch der Fall einbezogen wird, dass eine FOSS auf einem eigenen Server für den Zugriff durch Dritte bereitgehalten wird (z.B. alle Versionen der Affero GPL, falls die Software angepasst wurde) </a:t>
            </a:r>
            <a:br>
              <a:rPr lang="de-DE" sz="2000" kern="0">
                <a:solidFill>
                  <a:srgbClr val="292934"/>
                </a:solidFill>
                <a:latin typeface="Roboto"/>
              </a:rPr>
            </a:br>
            <a:r>
              <a:rPr lang="de-DE" sz="2000" kern="0">
                <a:solidFill>
                  <a:srgbClr val="292934"/>
                </a:solidFill>
                <a:latin typeface="Roboto"/>
              </a:rPr>
              <a:t>bzw. den Fall, dass Benutzer mit der Software über ein Computernetzwerk interagieren</a:t>
            </a:r>
            <a:br>
              <a:rPr lang="de-DE" sz="2000" kern="0">
                <a:solidFill>
                  <a:srgbClr val="292934"/>
                </a:solidFill>
                <a:latin typeface="Roboto"/>
              </a:rPr>
            </a:br>
            <a:r>
              <a:rPr lang="de-DE" sz="2000" kern="0">
                <a:solidFill>
                  <a:srgbClr val="292934"/>
                </a:solidFill>
                <a:latin typeface="Roboto"/>
              </a:rPr>
              <a:t>(Zitat AGPL-3.0: “</a:t>
            </a:r>
            <a:r>
              <a:rPr lang="en-US" sz="2000" kern="0">
                <a:solidFill>
                  <a:srgbClr val="292934"/>
                </a:solidFill>
                <a:latin typeface="Roboto"/>
              </a:rPr>
              <a:t>users interacting with it remotely through a computer network</a:t>
            </a:r>
            <a:r>
              <a:rPr lang="de-DE" sz="2000" kern="0">
                <a:solidFill>
                  <a:srgbClr val="292934"/>
                </a:solidFill>
                <a:latin typeface="Roboto"/>
              </a:rPr>
              <a:t>”).</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20685FD2-4DD7-4E24-9C58-096C14764EEF}"/>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358090E-0D7B-4F52-AFA4-18A510B54629}"/>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name="Slide28">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2D8F4668-320B-4D24-BAF0-39A0BF4BDB9E}"/>
              </a:ext>
            </a:extLst>
          </p:cNvPr>
          <p:cNvSpPr txBox="1">
            <a:spLocks noGrp="1"/>
          </p:cNvSpPr>
          <p:nvPr>
            <p:ph type="title"/>
          </p:nvPr>
        </p:nvSpPr>
        <p:spPr/>
        <p:txBody>
          <a:bodyPr tIns="45701" bIns="45701"/>
          <a:lstStyle/>
          <a:p>
            <a:pPr lvl="0"/>
            <a:r>
              <a:rPr lang="de-DE"/>
              <a:t>FOSS-Compliance-Themen : Modifikation</a:t>
            </a:r>
          </a:p>
        </p:txBody>
      </p:sp>
      <p:sp>
        <p:nvSpPr>
          <p:cNvPr id="3" name="Shape 244">
            <a:extLst>
              <a:ext uri="{FF2B5EF4-FFF2-40B4-BE49-F238E27FC236}">
                <a16:creationId xmlns:a16="http://schemas.microsoft.com/office/drawing/2014/main" id="{CDFE614C-9F9C-4E51-A15F-1D79BDFF98FE}"/>
              </a:ext>
            </a:extLst>
          </p:cNvPr>
          <p:cNvSpPr txBox="1">
            <a:spLocks noGrp="1"/>
          </p:cNvSpPr>
          <p:nvPr>
            <p:ph idx="1"/>
          </p:nvPr>
        </p:nvSpPr>
        <p:spPr/>
        <p:txBody>
          <a:bodyPr tIns="45701" bIns="45701"/>
          <a:lstStyle/>
          <a:p>
            <a:pPr lvl="0" indent="-182880">
              <a:spcBef>
                <a:spcPts val="0"/>
              </a:spcBef>
            </a:pPr>
            <a:r>
              <a:rPr lang="de-DE"/>
              <a:t>Änderungen am existierenden Programm (z.B. hinzufügen / löschen  von Code in einer Datei; Verknüpfung / Verlinkung von Komponenten)</a:t>
            </a:r>
          </a:p>
          <a:p>
            <a:pPr lvl="0" indent="-182880"/>
            <a:r>
              <a:rPr lang="de-DE"/>
              <a:t>Manche FOSS-Lizenzen sehen bei Modifikation zusätzliche Verpflichtungen bei Weiterverbreitung, darunter: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Änderungshinweisen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des zugehörigen Quellcodes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der geänderten Software unter der gleichen Lizenz, </a:t>
            </a:r>
            <a:br>
              <a:rPr lang="de-DE" sz="2000" kern="0">
                <a:solidFill>
                  <a:srgbClr val="292934"/>
                </a:solidFill>
                <a:latin typeface="Roboto"/>
              </a:rPr>
            </a:br>
            <a:r>
              <a:rPr lang="de-DE" sz="2000" kern="0">
                <a:solidFill>
                  <a:srgbClr val="292934"/>
                </a:solidFill>
                <a:latin typeface="Roboto"/>
              </a:rPr>
              <a:t>unter welcher die Original-FOSS bereitgestellt wurde.</a:t>
            </a:r>
          </a:p>
          <a:p>
            <a:pPr lvl="0" indent="-182880">
              <a:buNone/>
            </a:pPr>
            <a:endParaRPr lang="de-DE"/>
          </a:p>
          <a:p>
            <a:pPr marL="0" lvl="0" indent="0">
              <a:buNone/>
            </a:pPr>
            <a:endParaRPr lang="de-DE"/>
          </a:p>
        </p:txBody>
      </p:sp>
      <p:sp>
        <p:nvSpPr>
          <p:cNvPr id="4" name="Rechteck 3">
            <a:extLst>
              <a:ext uri="{FF2B5EF4-FFF2-40B4-BE49-F238E27FC236}">
                <a16:creationId xmlns:a16="http://schemas.microsoft.com/office/drawing/2014/main" id="{26E9B338-3A04-42F6-B68B-0D589D911E17}"/>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CC7AE29-FEC3-47B8-92AA-7597F76B8DEB}"/>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name="Slide3">
    <p:spTree>
      <p:nvGrpSpPr>
        <p:cNvPr id="1" name=""/>
        <p:cNvGrpSpPr/>
        <p:nvPr/>
      </p:nvGrpSpPr>
      <p:grpSpPr>
        <a:xfrm>
          <a:off x="0" y="0"/>
          <a:ext cx="0" cy="0"/>
          <a:chOff x="0" y="0"/>
          <a:chExt cx="0" cy="0"/>
        </a:xfrm>
      </p:grpSpPr>
      <p:sp>
        <p:nvSpPr>
          <p:cNvPr id="2" name="Shape 67">
            <a:extLst>
              <a:ext uri="{FF2B5EF4-FFF2-40B4-BE49-F238E27FC236}">
                <a16:creationId xmlns:a16="http://schemas.microsoft.com/office/drawing/2014/main" id="{7A29DEBC-8515-45D2-9C2E-049477E239F1}"/>
              </a:ext>
            </a:extLst>
          </p:cNvPr>
          <p:cNvSpPr txBox="1">
            <a:spLocks noGrp="1"/>
          </p:cNvSpPr>
          <p:nvPr>
            <p:ph type="title"/>
          </p:nvPr>
        </p:nvSpPr>
        <p:spPr/>
        <p:txBody>
          <a:bodyPr tIns="45701" bIns="45701"/>
          <a:lstStyle/>
          <a:p>
            <a:pPr lvl="0"/>
            <a:r>
              <a:rPr lang="en-US"/>
              <a:t>Inhalte</a:t>
            </a:r>
          </a:p>
        </p:txBody>
      </p:sp>
      <p:sp>
        <p:nvSpPr>
          <p:cNvPr id="3" name="Shape 68">
            <a:extLst>
              <a:ext uri="{FF2B5EF4-FFF2-40B4-BE49-F238E27FC236}">
                <a16:creationId xmlns:a16="http://schemas.microsoft.com/office/drawing/2014/main" id="{E21BFDB5-BEF4-4A07-9CDD-D801C3CA5755}"/>
              </a:ext>
            </a:extLst>
          </p:cNvPr>
          <p:cNvSpPr txBox="1">
            <a:spLocks noGrp="1"/>
          </p:cNvSpPr>
          <p:nvPr>
            <p:ph idx="1"/>
          </p:nvPr>
        </p:nvSpPr>
        <p:spPr/>
        <p:txBody>
          <a:bodyPr tIns="45701" bIns="45701"/>
          <a:lstStyle/>
          <a:p>
            <a:pPr marL="514350" lvl="0" indent="-514350">
              <a:spcBef>
                <a:spcPts val="0"/>
              </a:spcBef>
              <a:buAutoNum type="arabicPeriod"/>
            </a:pPr>
            <a:r>
              <a:rPr lang="de-DE"/>
              <a:t>Was ist geistiges Eigentum?</a:t>
            </a:r>
          </a:p>
          <a:p>
            <a:pPr marL="514350" lvl="0" indent="-514350">
              <a:buAutoNum type="arabicPeriod"/>
            </a:pPr>
            <a:r>
              <a:rPr lang="de-DE"/>
              <a:t>Einführung in die FOSS-Lizenzierung</a:t>
            </a:r>
          </a:p>
          <a:p>
            <a:pPr marL="514350" lvl="0" indent="-514350">
              <a:buAutoNum type="arabicPeriod"/>
            </a:pPr>
            <a:r>
              <a:rPr lang="de-DE"/>
              <a:t>Einführung</a:t>
            </a:r>
            <a:r>
              <a:rPr lang="en-US"/>
              <a:t> in FOSS-Compliance</a:t>
            </a:r>
          </a:p>
          <a:p>
            <a:pPr marL="514350" lvl="0" indent="-514350">
              <a:buAutoNum type="arabicPeriod"/>
            </a:pPr>
            <a:r>
              <a:rPr lang="de-DE"/>
              <a:t>Zentrale Softwarekonzepte für einen FOSS-Review</a:t>
            </a:r>
          </a:p>
        </p:txBody>
      </p:sp>
      <p:sp>
        <p:nvSpPr>
          <p:cNvPr id="4" name="Shape 69">
            <a:extLst>
              <a:ext uri="{FF2B5EF4-FFF2-40B4-BE49-F238E27FC236}">
                <a16:creationId xmlns:a16="http://schemas.microsoft.com/office/drawing/2014/main" id="{4DD461E4-DED5-454A-959D-3892F075F8FA}"/>
              </a:ext>
            </a:extLst>
          </p:cNvPr>
          <p:cNvSpPr txBox="1">
            <a:spLocks noGrp="1"/>
          </p:cNvSpPr>
          <p:nvPr>
            <p:ph idx="2"/>
          </p:nvPr>
        </p:nvSpPr>
        <p:spPr/>
        <p:txBody>
          <a:bodyPr tIns="45701" bIns="45701"/>
          <a:lstStyle/>
          <a:p>
            <a:pPr marL="514350" lvl="0" indent="-514350">
              <a:spcBef>
                <a:spcPts val="0"/>
              </a:spcBef>
              <a:buAutoNum type="arabicPeriod" startAt="5"/>
            </a:pPr>
            <a:r>
              <a:rPr lang="de-DE"/>
              <a:t>Durchführung eines </a:t>
            </a:r>
            <a:br>
              <a:rPr lang="de-DE"/>
            </a:br>
            <a:r>
              <a:rPr lang="de-DE"/>
              <a:t>FOSS-Reviews</a:t>
            </a:r>
          </a:p>
          <a:p>
            <a:pPr marL="514350" lvl="0" indent="-514350">
              <a:buAutoNum type="arabicPeriod" startAt="5"/>
            </a:pPr>
            <a:r>
              <a:rPr lang="de-DE"/>
              <a:t>Ende-zu-Ende-</a:t>
            </a:r>
            <a:br>
              <a:rPr lang="de-DE"/>
            </a:br>
            <a:r>
              <a:rPr lang="de-DE"/>
              <a:t>Compliance-Management (Musterprozess)</a:t>
            </a:r>
          </a:p>
          <a:p>
            <a:pPr marL="514350" lvl="0" indent="-514350">
              <a:buAutoNum type="arabicPeriod" startAt="5"/>
            </a:pPr>
            <a:r>
              <a:rPr lang="de-DE"/>
              <a:t>Vermeiden von </a:t>
            </a:r>
            <a:br>
              <a:rPr lang="de-DE"/>
            </a:br>
            <a:r>
              <a:rPr lang="de-DE"/>
              <a:t>Compliance-Fallen</a:t>
            </a:r>
          </a:p>
          <a:p>
            <a:pPr marL="514350" lvl="0" indent="-514350">
              <a:buAutoNum type="arabicPeriod" startAt="5"/>
            </a:pPr>
            <a:r>
              <a:rPr lang="de-DE"/>
              <a:t>Entwicklungsrichtlinien</a:t>
            </a:r>
          </a:p>
        </p:txBody>
      </p:sp>
      <p:sp>
        <p:nvSpPr>
          <p:cNvPr id="5" name="Rechteck 4">
            <a:extLst>
              <a:ext uri="{FF2B5EF4-FFF2-40B4-BE49-F238E27FC236}">
                <a16:creationId xmlns:a16="http://schemas.microsoft.com/office/drawing/2014/main" id="{A99EE7BC-86AD-43C9-B2B5-A0B9C008191B}"/>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90BC54EE-3258-4A61-8A58-C0068055B886}"/>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name="Slide29">
    <p:spTree>
      <p:nvGrpSpPr>
        <p:cNvPr id="1" name=""/>
        <p:cNvGrpSpPr/>
        <p:nvPr/>
      </p:nvGrpSpPr>
      <p:grpSpPr>
        <a:xfrm>
          <a:off x="0" y="0"/>
          <a:ext cx="0" cy="0"/>
          <a:chOff x="0" y="0"/>
          <a:chExt cx="0" cy="0"/>
        </a:xfrm>
      </p:grpSpPr>
      <p:sp>
        <p:nvSpPr>
          <p:cNvPr id="2" name="Shape 250">
            <a:extLst>
              <a:ext uri="{FF2B5EF4-FFF2-40B4-BE49-F238E27FC236}">
                <a16:creationId xmlns:a16="http://schemas.microsoft.com/office/drawing/2014/main" id="{64325E09-5B57-4E29-8BE8-D3A6085D9B4D}"/>
              </a:ext>
            </a:extLst>
          </p:cNvPr>
          <p:cNvSpPr txBox="1">
            <a:spLocks noGrp="1"/>
          </p:cNvSpPr>
          <p:nvPr>
            <p:ph type="title"/>
          </p:nvPr>
        </p:nvSpPr>
        <p:spPr/>
        <p:txBody>
          <a:bodyPr tIns="45701" bIns="45701"/>
          <a:lstStyle/>
          <a:p>
            <a:pPr lvl="0"/>
            <a:r>
              <a:rPr lang="en-US"/>
              <a:t>FOSS-Compliance-Programm</a:t>
            </a:r>
          </a:p>
        </p:txBody>
      </p:sp>
      <p:sp>
        <p:nvSpPr>
          <p:cNvPr id="3" name="Shape 251">
            <a:extLst>
              <a:ext uri="{FF2B5EF4-FFF2-40B4-BE49-F238E27FC236}">
                <a16:creationId xmlns:a16="http://schemas.microsoft.com/office/drawing/2014/main" id="{FF6D42E9-9801-4B1B-A15B-A1A5D21F66F3}"/>
              </a:ext>
            </a:extLst>
          </p:cNvPr>
          <p:cNvSpPr txBox="1">
            <a:spLocks noGrp="1"/>
          </p:cNvSpPr>
          <p:nvPr>
            <p:ph idx="1"/>
          </p:nvPr>
        </p:nvSpPr>
        <p:spPr/>
        <p:txBody>
          <a:bodyPr tIns="45701" bIns="45701"/>
          <a:lstStyle/>
          <a:p>
            <a:pPr marL="0" lvl="0" indent="0">
              <a:spcBef>
                <a:spcPts val="0"/>
              </a:spcBef>
              <a:buNone/>
            </a:pPr>
            <a:r>
              <a:rPr lang="de-DE"/>
              <a:t>In Bezug auf FOSS-Compliance erfolgreiche Organisationen haben ein eigenes FOSS-Compliance-Programm (bestehend aus Richtlinien, Prozessen, Schulungen und Werkzeugen) etabliert, um:</a:t>
            </a:r>
          </a:p>
          <a:p>
            <a:pPr marL="457200" lvl="0" indent="-457200">
              <a:buAutoNum type="arabicPeriod"/>
            </a:pPr>
            <a:r>
              <a:rPr lang="de-DE"/>
              <a:t>die effektive Nutzung von FOSS in Ihren Produkten zu ermöglichen (kommerziell oder nicht-kommerziell)</a:t>
            </a:r>
          </a:p>
          <a:p>
            <a:pPr marL="457200" lvl="0" indent="-457200">
              <a:buAutoNum type="arabicPeriod"/>
            </a:pPr>
            <a:r>
              <a:rPr lang="de-DE"/>
              <a:t>die Rechte der Urheber / Rechteinhaber zu achten und um  Lizenzverpflichtungen nachzukommen.</a:t>
            </a:r>
          </a:p>
          <a:p>
            <a:pPr marL="457200" lvl="0" indent="-457200">
              <a:buAutoNum type="arabicPeriod"/>
            </a:pPr>
            <a:r>
              <a:rPr lang="de-DE"/>
              <a:t>An der FOSS-Community teilzunehmen und FOSS-Beiträge zu leisten.</a:t>
            </a:r>
          </a:p>
        </p:txBody>
      </p:sp>
      <p:sp>
        <p:nvSpPr>
          <p:cNvPr id="4" name="Rechteck 3">
            <a:extLst>
              <a:ext uri="{FF2B5EF4-FFF2-40B4-BE49-F238E27FC236}">
                <a16:creationId xmlns:a16="http://schemas.microsoft.com/office/drawing/2014/main" id="{7D21C556-5C04-4B85-B571-1DDDEF810815}"/>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3650763-7091-477C-BD53-6554071DF1E0}"/>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name="Slide30">
    <p:spTree>
      <p:nvGrpSpPr>
        <p:cNvPr id="1" name=""/>
        <p:cNvGrpSpPr/>
        <p:nvPr/>
      </p:nvGrpSpPr>
      <p:grpSpPr>
        <a:xfrm>
          <a:off x="0" y="0"/>
          <a:ext cx="0" cy="0"/>
          <a:chOff x="0" y="0"/>
          <a:chExt cx="0" cy="0"/>
        </a:xfrm>
      </p:grpSpPr>
      <p:sp>
        <p:nvSpPr>
          <p:cNvPr id="2" name="Shape 257">
            <a:extLst>
              <a:ext uri="{FF2B5EF4-FFF2-40B4-BE49-F238E27FC236}">
                <a16:creationId xmlns:a16="http://schemas.microsoft.com/office/drawing/2014/main" id="{24BB7CAE-4EE8-40A4-98B1-4EE0DA0F8BE8}"/>
              </a:ext>
            </a:extLst>
          </p:cNvPr>
          <p:cNvSpPr txBox="1">
            <a:spLocks noGrp="1"/>
          </p:cNvSpPr>
          <p:nvPr>
            <p:ph type="title"/>
          </p:nvPr>
        </p:nvSpPr>
        <p:spPr/>
        <p:txBody>
          <a:bodyPr tIns="45701" bIns="45701"/>
          <a:lstStyle/>
          <a:p>
            <a:pPr lvl="0"/>
            <a:r>
              <a:rPr lang="de-DE" dirty="0"/>
              <a:t>Compliance in die </a:t>
            </a:r>
            <a:br>
              <a:rPr lang="de-DE" dirty="0"/>
            </a:br>
            <a:r>
              <a:rPr lang="de-DE" dirty="0"/>
              <a:t>(Unternehmens-)Praxis umsetzen</a:t>
            </a:r>
          </a:p>
        </p:txBody>
      </p:sp>
      <p:sp>
        <p:nvSpPr>
          <p:cNvPr id="3" name="Shape 258">
            <a:extLst>
              <a:ext uri="{FF2B5EF4-FFF2-40B4-BE49-F238E27FC236}">
                <a16:creationId xmlns:a16="http://schemas.microsoft.com/office/drawing/2014/main" id="{A4777264-8FDE-4E15-958C-99B3ECBDC141}"/>
              </a:ext>
            </a:extLst>
          </p:cNvPr>
          <p:cNvSpPr txBox="1">
            <a:spLocks noGrp="1"/>
          </p:cNvSpPr>
          <p:nvPr>
            <p:ph idx="1"/>
          </p:nvPr>
        </p:nvSpPr>
        <p:spPr/>
        <p:txBody>
          <a:bodyPr tIns="45701" bIns="45701"/>
          <a:lstStyle/>
          <a:p>
            <a:pPr marL="0" lvl="0" indent="0">
              <a:lnSpc>
                <a:spcPct val="130%"/>
              </a:lnSpc>
              <a:spcBef>
                <a:spcPts val="0"/>
              </a:spcBef>
              <a:buNone/>
            </a:pPr>
            <a:r>
              <a:rPr lang="de-DE" dirty="0"/>
              <a:t>Vorbereitung von Geschäftsprozessen und ausreichend Personalkapazität, um:</a:t>
            </a:r>
          </a:p>
          <a:p>
            <a:pPr lvl="0" indent="-182880">
              <a:lnSpc>
                <a:spcPct val="130%"/>
              </a:lnSpc>
            </a:pPr>
            <a:r>
              <a:rPr lang="de-DE" dirty="0"/>
              <a:t>Identifikation von Herkunft und Lizenzierung aller </a:t>
            </a:r>
            <a:r>
              <a:rPr lang="de-DE" dirty="0" err="1"/>
              <a:t>internen+externen</a:t>
            </a:r>
            <a:r>
              <a:rPr lang="de-DE" dirty="0"/>
              <a:t> Software</a:t>
            </a:r>
          </a:p>
          <a:p>
            <a:pPr lvl="0" indent="-182880">
              <a:lnSpc>
                <a:spcPct val="130%"/>
              </a:lnSpc>
            </a:pPr>
            <a:r>
              <a:rPr lang="de-DE" dirty="0"/>
              <a:t>Tracking von FOSS im Entwicklungsprozess</a:t>
            </a:r>
          </a:p>
          <a:p>
            <a:pPr lvl="0" indent="-182880">
              <a:lnSpc>
                <a:spcPct val="130%"/>
              </a:lnSpc>
            </a:pPr>
            <a:r>
              <a:rPr lang="de-DE" dirty="0"/>
              <a:t>Durchführung von FOSS-Reviews, Identifizierung von Lizenzverpflichtungen</a:t>
            </a:r>
          </a:p>
          <a:p>
            <a:pPr lvl="0" indent="-182880">
              <a:lnSpc>
                <a:spcPct val="130%"/>
              </a:lnSpc>
            </a:pPr>
            <a:r>
              <a:rPr lang="de-DE" dirty="0"/>
              <a:t>Erfüllung der Lizenzverpflichtungen, wenn die Software ausgeliefert wird </a:t>
            </a:r>
          </a:p>
          <a:p>
            <a:pPr lvl="0" indent="-182880">
              <a:lnSpc>
                <a:spcPct val="130%"/>
              </a:lnSpc>
            </a:pPr>
            <a:r>
              <a:rPr lang="de-DE" dirty="0"/>
              <a:t>Überwachung des FOSS-Compliance-Programms, der Erstellung von Richtlinien und der Compliance-Entscheidungen</a:t>
            </a:r>
          </a:p>
          <a:p>
            <a:pPr lvl="0" indent="-182880">
              <a:lnSpc>
                <a:spcPct val="130%"/>
              </a:lnSpc>
            </a:pPr>
            <a:r>
              <a:rPr lang="de-DE" dirty="0"/>
              <a:t>Training</a:t>
            </a:r>
          </a:p>
        </p:txBody>
      </p:sp>
      <p:sp>
        <p:nvSpPr>
          <p:cNvPr id="4" name="Rechteck 3">
            <a:extLst>
              <a:ext uri="{FF2B5EF4-FFF2-40B4-BE49-F238E27FC236}">
                <a16:creationId xmlns:a16="http://schemas.microsoft.com/office/drawing/2014/main" id="{0BB65705-A0FF-4B7F-B079-E33D6E24035E}"/>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84FB36F-8370-4400-B11D-18D87D74EBD1}"/>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name="Slide31">
    <p:spTree>
      <p:nvGrpSpPr>
        <p:cNvPr id="1" name=""/>
        <p:cNvGrpSpPr/>
        <p:nvPr/>
      </p:nvGrpSpPr>
      <p:grpSpPr>
        <a:xfrm>
          <a:off x="0" y="0"/>
          <a:ext cx="0" cy="0"/>
          <a:chOff x="0" y="0"/>
          <a:chExt cx="0" cy="0"/>
        </a:xfrm>
      </p:grpSpPr>
      <p:sp>
        <p:nvSpPr>
          <p:cNvPr id="2" name="Shape 264">
            <a:extLst>
              <a:ext uri="{FF2B5EF4-FFF2-40B4-BE49-F238E27FC236}">
                <a16:creationId xmlns:a16="http://schemas.microsoft.com/office/drawing/2014/main" id="{55F64611-F22A-4C9D-AC9B-BE429EE7A4A6}"/>
              </a:ext>
            </a:extLst>
          </p:cNvPr>
          <p:cNvSpPr txBox="1">
            <a:spLocks noGrp="1"/>
          </p:cNvSpPr>
          <p:nvPr>
            <p:ph type="title"/>
          </p:nvPr>
        </p:nvSpPr>
        <p:spPr/>
        <p:txBody>
          <a:bodyPr tIns="45701" bIns="45701"/>
          <a:lstStyle/>
          <a:p>
            <a:pPr lvl="0"/>
            <a:r>
              <a:rPr lang="de-DE"/>
              <a:t>Vorteile von FOSS-Compliance</a:t>
            </a:r>
          </a:p>
        </p:txBody>
      </p:sp>
      <p:sp>
        <p:nvSpPr>
          <p:cNvPr id="3" name="Shape 265">
            <a:extLst>
              <a:ext uri="{FF2B5EF4-FFF2-40B4-BE49-F238E27FC236}">
                <a16:creationId xmlns:a16="http://schemas.microsoft.com/office/drawing/2014/main" id="{C75E1C56-2193-4A93-9B4A-CFC0E1AC1D9E}"/>
              </a:ext>
            </a:extLst>
          </p:cNvPr>
          <p:cNvSpPr txBox="1">
            <a:spLocks noGrp="1"/>
          </p:cNvSpPr>
          <p:nvPr>
            <p:ph idx="1"/>
          </p:nvPr>
        </p:nvSpPr>
        <p:spPr/>
        <p:txBody>
          <a:bodyPr tIns="45701" bIns="45701"/>
          <a:lstStyle/>
          <a:p>
            <a:pPr marL="0" lvl="0" indent="0">
              <a:spcBef>
                <a:spcPts val="0"/>
              </a:spcBef>
              <a:buNone/>
            </a:pPr>
            <a:r>
              <a:rPr lang="de-DE"/>
              <a:t>Vorteile eine nachhaltigen FOSS-Compliance-Programms beinhalten:</a:t>
            </a:r>
          </a:p>
          <a:p>
            <a:pPr lvl="0" indent="-182880">
              <a:lnSpc>
                <a:spcPct val="130%"/>
              </a:lnSpc>
            </a:pPr>
            <a:r>
              <a:rPr lang="de-DE"/>
              <a:t>Verbessertes Verständnis der Vorteile von FOSS und deren Auswirkkung auf das Unternehmen</a:t>
            </a:r>
          </a:p>
          <a:p>
            <a:pPr lvl="0" indent="-182880">
              <a:lnSpc>
                <a:spcPct val="130%"/>
              </a:lnSpc>
            </a:pPr>
            <a:r>
              <a:rPr lang="de-DE"/>
              <a:t>Verbessertes Verständnis der mit FOSS verbundenen Kosten und Risiken. </a:t>
            </a:r>
          </a:p>
          <a:p>
            <a:pPr lvl="0" indent="-182880">
              <a:lnSpc>
                <a:spcPct val="130%"/>
              </a:lnSpc>
            </a:pPr>
            <a:r>
              <a:rPr lang="de-DE"/>
              <a:t>Verbesserte Kenntniss der angebotenen FOSS-Lösungen</a:t>
            </a:r>
          </a:p>
          <a:p>
            <a:pPr lvl="0" indent="-182880">
              <a:lnSpc>
                <a:spcPct val="129.998%"/>
              </a:lnSpc>
            </a:pPr>
            <a:r>
              <a:rPr lang="de-DE"/>
              <a:t>Verringerung und verbesserte Steuerung der Incompliancerisiken; stärkere Beachtung der Lizenzierungsentscheidungen der FOSS-Entwickler und -Rechteinhaber</a:t>
            </a:r>
          </a:p>
          <a:p>
            <a:pPr lvl="0" indent="-182880">
              <a:lnSpc>
                <a:spcPct val="130%"/>
              </a:lnSpc>
            </a:pPr>
            <a:r>
              <a:rPr lang="de-DE"/>
              <a:t>Förderung der Beziehung zur FOSS-Community und zu FOSS-Organisationen</a:t>
            </a:r>
          </a:p>
          <a:p>
            <a:pPr lvl="0" indent="-182880">
              <a:lnSpc>
                <a:spcPct val="129.998%"/>
              </a:lnSpc>
              <a:buNone/>
            </a:pPr>
            <a:endParaRPr lang="de-DE"/>
          </a:p>
        </p:txBody>
      </p:sp>
      <p:sp>
        <p:nvSpPr>
          <p:cNvPr id="4" name="Rechteck 3">
            <a:extLst>
              <a:ext uri="{FF2B5EF4-FFF2-40B4-BE49-F238E27FC236}">
                <a16:creationId xmlns:a16="http://schemas.microsoft.com/office/drawing/2014/main" id="{6DD3B5B3-3C51-4E16-9C93-1CCC1E8DEC93}"/>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F674897-B404-439F-B145-869871FE560E}"/>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name="Slide32">
    <p:spTree>
      <p:nvGrpSpPr>
        <p:cNvPr id="1" name=""/>
        <p:cNvGrpSpPr/>
        <p:nvPr/>
      </p:nvGrpSpPr>
      <p:grpSpPr>
        <a:xfrm>
          <a:off x="0" y="0"/>
          <a:ext cx="0" cy="0"/>
          <a:chOff x="0" y="0"/>
          <a:chExt cx="0" cy="0"/>
        </a:xfrm>
      </p:grpSpPr>
      <p:sp>
        <p:nvSpPr>
          <p:cNvPr id="2" name="Shape 271">
            <a:extLst>
              <a:ext uri="{FF2B5EF4-FFF2-40B4-BE49-F238E27FC236}">
                <a16:creationId xmlns:a16="http://schemas.microsoft.com/office/drawing/2014/main" id="{723FED03-EF17-4183-9300-C09A0B11253C}"/>
              </a:ext>
            </a:extLst>
          </p:cNvPr>
          <p:cNvSpPr txBox="1">
            <a:spLocks noGrp="1"/>
          </p:cNvSpPr>
          <p:nvPr>
            <p:ph type="title"/>
          </p:nvPr>
        </p:nvSpPr>
        <p:spPr/>
        <p:txBody>
          <a:bodyPr tIns="45701" bIns="45701"/>
          <a:lstStyle/>
          <a:p>
            <a:pPr lvl="0"/>
            <a:r>
              <a:rPr lang="de-DE"/>
              <a:t>Verständnisfragen</a:t>
            </a:r>
          </a:p>
        </p:txBody>
      </p:sp>
      <p:sp>
        <p:nvSpPr>
          <p:cNvPr id="3" name="Shape 272">
            <a:extLst>
              <a:ext uri="{FF2B5EF4-FFF2-40B4-BE49-F238E27FC236}">
                <a16:creationId xmlns:a16="http://schemas.microsoft.com/office/drawing/2014/main" id="{3C8BC7DA-CCD3-4140-8068-6DD562C092A3}"/>
              </a:ext>
            </a:extLst>
          </p:cNvPr>
          <p:cNvSpPr txBox="1">
            <a:spLocks noGrp="1"/>
          </p:cNvSpPr>
          <p:nvPr>
            <p:ph idx="1"/>
          </p:nvPr>
        </p:nvSpPr>
        <p:spPr/>
        <p:txBody>
          <a:bodyPr tIns="45701" bIns="45701"/>
          <a:lstStyle/>
          <a:p>
            <a:pPr lvl="0" indent="-182880">
              <a:lnSpc>
                <a:spcPct val="130%"/>
              </a:lnSpc>
              <a:spcBef>
                <a:spcPts val="0"/>
              </a:spcBef>
            </a:pPr>
            <a:r>
              <a:rPr lang="de-DE" dirty="0"/>
              <a:t>Was versteht man unter FOSS-Compliance?</a:t>
            </a:r>
          </a:p>
          <a:p>
            <a:pPr lvl="0" indent="-182880">
              <a:lnSpc>
                <a:spcPct val="130%"/>
              </a:lnSpc>
            </a:pPr>
            <a:r>
              <a:rPr lang="de-DE" dirty="0"/>
              <a:t>Was sind die zwei Hauptziele eines FOSS-Compliance-Programms?</a:t>
            </a:r>
          </a:p>
          <a:p>
            <a:pPr lvl="0" indent="-182880">
              <a:lnSpc>
                <a:spcPct val="130%"/>
              </a:lnSpc>
            </a:pPr>
            <a:r>
              <a:rPr lang="de-DE" dirty="0"/>
              <a:t>Nennen und beschreiben Sie wichtige Unternehmenspraktiken </a:t>
            </a:r>
            <a:br>
              <a:rPr lang="de-DE" dirty="0"/>
            </a:br>
            <a:r>
              <a:rPr lang="de-DE" dirty="0"/>
              <a:t>eines FOSS-Compliance-Programms.</a:t>
            </a:r>
          </a:p>
          <a:p>
            <a:pPr lvl="0" indent="-182880">
              <a:lnSpc>
                <a:spcPct val="130%"/>
              </a:lnSpc>
            </a:pPr>
            <a:r>
              <a:rPr lang="de-DE" dirty="0"/>
              <a:t>Was sind Vorteile eines FOSS-Compliance-Programms?</a:t>
            </a:r>
          </a:p>
          <a:p>
            <a:pPr marL="0" lvl="0" indent="0">
              <a:lnSpc>
                <a:spcPct val="130%"/>
              </a:lnSpc>
              <a:buNone/>
            </a:pPr>
            <a:endParaRPr lang="en-US" dirty="0"/>
          </a:p>
        </p:txBody>
      </p:sp>
      <p:sp>
        <p:nvSpPr>
          <p:cNvPr id="4" name="Rechteck 3">
            <a:extLst>
              <a:ext uri="{FF2B5EF4-FFF2-40B4-BE49-F238E27FC236}">
                <a16:creationId xmlns:a16="http://schemas.microsoft.com/office/drawing/2014/main" id="{39924939-1958-4A62-8D1B-B37D0C455DA0}"/>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787E6AF-E92C-404B-94E1-C298A81FA669}"/>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name="Slide33">
    <p:spTree>
      <p:nvGrpSpPr>
        <p:cNvPr id="1" name=""/>
        <p:cNvGrpSpPr/>
        <p:nvPr/>
      </p:nvGrpSpPr>
      <p:grpSpPr>
        <a:xfrm>
          <a:off x="0" y="0"/>
          <a:ext cx="0" cy="0"/>
          <a:chOff x="0" y="0"/>
          <a:chExt cx="0" cy="0"/>
        </a:xfrm>
      </p:grpSpPr>
      <p:sp>
        <p:nvSpPr>
          <p:cNvPr id="2" name="Shape 278">
            <a:extLst>
              <a:ext uri="{FF2B5EF4-FFF2-40B4-BE49-F238E27FC236}">
                <a16:creationId xmlns:a16="http://schemas.microsoft.com/office/drawing/2014/main" id="{BCC44C7F-0F66-44FB-B94E-491C7F0D283D}"/>
              </a:ext>
            </a:extLst>
          </p:cNvPr>
          <p:cNvSpPr txBox="1">
            <a:spLocks noGrp="1"/>
          </p:cNvSpPr>
          <p:nvPr>
            <p:ph type="title"/>
          </p:nvPr>
        </p:nvSpPr>
        <p:spPr/>
        <p:txBody>
          <a:bodyPr tIns="45701" bIns="45701"/>
          <a:lstStyle/>
          <a:p>
            <a:pPr lvl="0"/>
            <a:r>
              <a:rPr lang="en-US"/>
              <a:t>ABSCHNITT 4</a:t>
            </a:r>
          </a:p>
        </p:txBody>
      </p:sp>
      <p:sp>
        <p:nvSpPr>
          <p:cNvPr id="3" name="Shape 279">
            <a:extLst>
              <a:ext uri="{FF2B5EF4-FFF2-40B4-BE49-F238E27FC236}">
                <a16:creationId xmlns:a16="http://schemas.microsoft.com/office/drawing/2014/main" id="{70B6EA9A-FB96-4D37-9135-C2509474FDA9}"/>
              </a:ext>
            </a:extLst>
          </p:cNvPr>
          <p:cNvSpPr txBox="1">
            <a:spLocks noGrp="1"/>
          </p:cNvSpPr>
          <p:nvPr>
            <p:ph type="body" idx="1"/>
          </p:nvPr>
        </p:nvSpPr>
        <p:spPr/>
        <p:txBody>
          <a:bodyPr tIns="45701" bIns="45701"/>
          <a:lstStyle/>
          <a:p>
            <a:pPr lvl="0">
              <a:lnSpc>
                <a:spcPct val="90%"/>
              </a:lnSpc>
              <a:spcBef>
                <a:spcPts val="0"/>
              </a:spcBef>
            </a:pPr>
            <a:r>
              <a:rPr lang="de-DE"/>
              <a:t>Zentrale Softwarekonzepte </a:t>
            </a:r>
            <a:br>
              <a:rPr lang="de-DE"/>
            </a:br>
            <a:r>
              <a:rPr lang="de-DE"/>
              <a:t>für einen FOSS-Review</a:t>
            </a:r>
          </a:p>
        </p:txBody>
      </p:sp>
      <p:sp>
        <p:nvSpPr>
          <p:cNvPr id="4" name="Rechteck 3">
            <a:extLst>
              <a:ext uri="{FF2B5EF4-FFF2-40B4-BE49-F238E27FC236}">
                <a16:creationId xmlns:a16="http://schemas.microsoft.com/office/drawing/2014/main" id="{1328724E-2E50-4D22-B0D2-B66690F1039A}"/>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B03446B-8F27-45B4-801B-E25E5B2F757D}"/>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name="Slide34">
    <p:spTree>
      <p:nvGrpSpPr>
        <p:cNvPr id="1" name=""/>
        <p:cNvGrpSpPr/>
        <p:nvPr/>
      </p:nvGrpSpPr>
      <p:grpSpPr>
        <a:xfrm>
          <a:off x="0" y="0"/>
          <a:ext cx="0" cy="0"/>
          <a:chOff x="0" y="0"/>
          <a:chExt cx="0" cy="0"/>
        </a:xfrm>
      </p:grpSpPr>
      <p:sp>
        <p:nvSpPr>
          <p:cNvPr id="2" name="Shape 285">
            <a:extLst>
              <a:ext uri="{FF2B5EF4-FFF2-40B4-BE49-F238E27FC236}">
                <a16:creationId xmlns:a16="http://schemas.microsoft.com/office/drawing/2014/main" id="{0B85D341-F5FD-4C98-8F23-4D54F4892E64}"/>
              </a:ext>
            </a:extLst>
          </p:cNvPr>
          <p:cNvSpPr txBox="1">
            <a:spLocks noGrp="1"/>
          </p:cNvSpPr>
          <p:nvPr>
            <p:ph type="title"/>
          </p:nvPr>
        </p:nvSpPr>
        <p:spPr>
          <a:xfrm>
            <a:off x="609603" y="533396"/>
            <a:ext cx="10250469" cy="990596"/>
          </a:xfrm>
        </p:spPr>
        <p:txBody>
          <a:bodyPr tIns="45701" bIns="45701"/>
          <a:lstStyle/>
          <a:p>
            <a:pPr lvl="0"/>
            <a:r>
              <a:rPr lang="de-DE"/>
              <a:t>Wie soll die FOSS-Komponente </a:t>
            </a:r>
            <a:br>
              <a:rPr lang="de-DE"/>
            </a:br>
            <a:r>
              <a:rPr lang="de-DE"/>
              <a:t>genutzt werden?</a:t>
            </a:r>
          </a:p>
        </p:txBody>
      </p:sp>
      <p:sp>
        <p:nvSpPr>
          <p:cNvPr id="3" name="Shape 286">
            <a:extLst>
              <a:ext uri="{FF2B5EF4-FFF2-40B4-BE49-F238E27FC236}">
                <a16:creationId xmlns:a16="http://schemas.microsoft.com/office/drawing/2014/main" id="{0E20137B-9DA9-4EA1-AE4B-AC8DD32DE9AF}"/>
              </a:ext>
            </a:extLst>
          </p:cNvPr>
          <p:cNvSpPr txBox="1">
            <a:spLocks noGrp="1"/>
          </p:cNvSpPr>
          <p:nvPr>
            <p:ph idx="1"/>
          </p:nvPr>
        </p:nvSpPr>
        <p:spPr/>
        <p:txBody>
          <a:bodyPr tIns="45701" bIns="45701"/>
          <a:lstStyle/>
          <a:p>
            <a:pPr marL="0" lvl="0" indent="0">
              <a:spcBef>
                <a:spcPts val="0"/>
              </a:spcBef>
              <a:buNone/>
            </a:pPr>
            <a:r>
              <a:rPr lang="de-DE"/>
              <a:t>Übliche Szenarien sind</a:t>
            </a:r>
          </a:p>
          <a:p>
            <a:pPr marL="342900" lvl="0" indent="-342900"/>
            <a:r>
              <a:rPr lang="de-DE"/>
              <a:t>Einbettung</a:t>
            </a:r>
          </a:p>
          <a:p>
            <a:pPr marL="342900" lvl="0" indent="-342900"/>
            <a:r>
              <a:rPr lang="de-DE"/>
              <a:t>Verknüpfung / Linking</a:t>
            </a:r>
          </a:p>
          <a:p>
            <a:pPr marL="342900" lvl="0" indent="-342900"/>
            <a:r>
              <a:rPr lang="de-DE"/>
              <a:t>Anpassung / Modifikation</a:t>
            </a:r>
          </a:p>
          <a:p>
            <a:pPr marL="342900" lvl="0" indent="-342900"/>
            <a:r>
              <a:rPr lang="de-DE"/>
              <a:t>Übersetzung</a:t>
            </a:r>
          </a:p>
          <a:p>
            <a:pPr marL="342900" lvl="0" indent="-342900">
              <a:buNone/>
            </a:pPr>
            <a:endParaRPr lang="de-DE" b="1"/>
          </a:p>
          <a:p>
            <a:pPr lvl="0" indent="-182880">
              <a:buNone/>
            </a:pPr>
            <a:endParaRPr lang="de-DE"/>
          </a:p>
        </p:txBody>
      </p:sp>
      <p:sp>
        <p:nvSpPr>
          <p:cNvPr id="4" name="Rechteck 3">
            <a:extLst>
              <a:ext uri="{FF2B5EF4-FFF2-40B4-BE49-F238E27FC236}">
                <a16:creationId xmlns:a16="http://schemas.microsoft.com/office/drawing/2014/main" id="{8096EED3-8F69-45FD-A753-0ED3E8316506}"/>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2FC6F04-3687-4A1B-928E-27304776600A}"/>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name="Slide35">
    <p:spTree>
      <p:nvGrpSpPr>
        <p:cNvPr id="1" name=""/>
        <p:cNvGrpSpPr/>
        <p:nvPr/>
      </p:nvGrpSpPr>
      <p:grpSpPr>
        <a:xfrm>
          <a:off x="0" y="0"/>
          <a:ext cx="0" cy="0"/>
          <a:chOff x="0" y="0"/>
          <a:chExt cx="0" cy="0"/>
        </a:xfrm>
      </p:grpSpPr>
      <p:sp>
        <p:nvSpPr>
          <p:cNvPr id="2" name="Shape 292">
            <a:extLst>
              <a:ext uri="{FF2B5EF4-FFF2-40B4-BE49-F238E27FC236}">
                <a16:creationId xmlns:a16="http://schemas.microsoft.com/office/drawing/2014/main" id="{1E13A4C9-2EA0-4935-83DB-308AA0F1C89D}"/>
              </a:ext>
            </a:extLst>
          </p:cNvPr>
          <p:cNvSpPr txBox="1">
            <a:spLocks noGrp="1"/>
          </p:cNvSpPr>
          <p:nvPr>
            <p:ph type="title"/>
          </p:nvPr>
        </p:nvSpPr>
        <p:spPr/>
        <p:txBody>
          <a:bodyPr tIns="45701" bIns="45701"/>
          <a:lstStyle/>
          <a:p>
            <a:pPr lvl="0"/>
            <a:r>
              <a:rPr lang="de-DE"/>
              <a:t>Einbettung</a:t>
            </a:r>
          </a:p>
        </p:txBody>
      </p:sp>
      <p:sp>
        <p:nvSpPr>
          <p:cNvPr id="3" name="Shape 293">
            <a:extLst>
              <a:ext uri="{FF2B5EF4-FFF2-40B4-BE49-F238E27FC236}">
                <a16:creationId xmlns:a16="http://schemas.microsoft.com/office/drawing/2014/main" id="{700F3DF9-F220-4718-996A-6AF67137DB91}"/>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Teile einer FOSS-Komponente in Ihr Softwareprodukt kopieren.</a:t>
            </a:r>
          </a:p>
          <a:p>
            <a:pPr marL="0" lvl="0" indent="0">
              <a:spcBef>
                <a:spcPts val="0"/>
              </a:spcBef>
              <a:buNone/>
            </a:pPr>
            <a:endParaRPr lang="de-DE"/>
          </a:p>
          <a:p>
            <a:pPr marL="0" lvl="0" indent="0">
              <a:buNone/>
            </a:pPr>
            <a:r>
              <a:rPr lang="de-DE"/>
              <a:t>Relevante Begriffe umfassen:</a:t>
            </a:r>
          </a:p>
          <a:p>
            <a:pPr marL="342900" lvl="0" indent="-342900"/>
            <a:r>
              <a:rPr lang="de-DE"/>
              <a:t>Integrieren</a:t>
            </a:r>
          </a:p>
          <a:p>
            <a:pPr marL="342900" lvl="0" indent="-342900"/>
            <a:r>
              <a:rPr lang="de-DE"/>
              <a:t>Zusammenführen</a:t>
            </a:r>
          </a:p>
          <a:p>
            <a:pPr marL="342900" lvl="0" indent="-342900"/>
            <a:r>
              <a:rPr lang="de-DE"/>
              <a:t>Einkopieren</a:t>
            </a:r>
          </a:p>
          <a:p>
            <a:pPr marL="342900" lvl="0" indent="-342900"/>
            <a:r>
              <a:rPr lang="de-DE"/>
              <a:t>Anpassen</a:t>
            </a:r>
          </a:p>
          <a:p>
            <a:pPr marL="342900" lvl="0" indent="-342900"/>
            <a:r>
              <a:rPr lang="de-DE"/>
              <a:t>Einfügen</a:t>
            </a:r>
          </a:p>
          <a:p>
            <a:pPr lvl="0" indent="-182880">
              <a:buNone/>
            </a:pPr>
            <a:endParaRPr lang="de-DE"/>
          </a:p>
        </p:txBody>
      </p:sp>
      <p:pic>
        <p:nvPicPr>
          <p:cNvPr id="4" name="Shape 294">
            <a:extLst>
              <a:ext uri="{FF2B5EF4-FFF2-40B4-BE49-F238E27FC236}">
                <a16:creationId xmlns:a16="http://schemas.microsoft.com/office/drawing/2014/main" id="{C80A5544-7A93-4BD4-B55B-5F8679C12A44}"/>
              </a:ext>
            </a:extLst>
          </p:cNvPr>
          <p:cNvPicPr>
            <a:picLocks noChangeAspect="1"/>
          </p:cNvPicPr>
          <p:nvPr/>
        </p:nvPicPr>
        <p:blipFill>
          <a:blip r:embed="rId3">
            <a:alphaModFix/>
          </a:blip>
          <a:srcRect/>
          <a:stretch>
            <a:fillRect/>
          </a:stretch>
        </p:blipFill>
        <p:spPr>
          <a:xfrm>
            <a:off x="5321798" y="1377186"/>
            <a:ext cx="7600931" cy="4275524"/>
          </a:xfrm>
          <a:prstGeom prst="rect">
            <a:avLst/>
          </a:prstGeom>
          <a:noFill/>
          <a:ln cap="flat">
            <a:noFill/>
          </a:ln>
        </p:spPr>
      </p:pic>
      <p:sp>
        <p:nvSpPr>
          <p:cNvPr id="5" name="Rechteck 4">
            <a:extLst>
              <a:ext uri="{FF2B5EF4-FFF2-40B4-BE49-F238E27FC236}">
                <a16:creationId xmlns:a16="http://schemas.microsoft.com/office/drawing/2014/main" id="{B81DD15E-775B-4FB1-A81D-0324B88023D3}"/>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1EBA1872-4466-409D-A0F7-2D88F2BF6A8A}"/>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name="Slide36">
    <p:spTree>
      <p:nvGrpSpPr>
        <p:cNvPr id="1" name=""/>
        <p:cNvGrpSpPr/>
        <p:nvPr/>
      </p:nvGrpSpPr>
      <p:grpSpPr>
        <a:xfrm>
          <a:off x="0" y="0"/>
          <a:ext cx="0" cy="0"/>
          <a:chOff x="0" y="0"/>
          <a:chExt cx="0" cy="0"/>
        </a:xfrm>
      </p:grpSpPr>
      <p:sp>
        <p:nvSpPr>
          <p:cNvPr id="2" name="Shape 300">
            <a:extLst>
              <a:ext uri="{FF2B5EF4-FFF2-40B4-BE49-F238E27FC236}">
                <a16:creationId xmlns:a16="http://schemas.microsoft.com/office/drawing/2014/main" id="{56CFC7E7-2568-4D5E-9B34-444CB81E3FA1}"/>
              </a:ext>
            </a:extLst>
          </p:cNvPr>
          <p:cNvSpPr txBox="1">
            <a:spLocks noGrp="1"/>
          </p:cNvSpPr>
          <p:nvPr>
            <p:ph type="title"/>
          </p:nvPr>
        </p:nvSpPr>
        <p:spPr/>
        <p:txBody>
          <a:bodyPr tIns="45701" bIns="45701"/>
          <a:lstStyle/>
          <a:p>
            <a:pPr lvl="0"/>
            <a:r>
              <a:rPr lang="de-DE"/>
              <a:t>Verknüpfung / Linking</a:t>
            </a:r>
          </a:p>
        </p:txBody>
      </p:sp>
      <p:sp>
        <p:nvSpPr>
          <p:cNvPr id="3" name="Shape 301">
            <a:extLst>
              <a:ext uri="{FF2B5EF4-FFF2-40B4-BE49-F238E27FC236}">
                <a16:creationId xmlns:a16="http://schemas.microsoft.com/office/drawing/2014/main" id="{9343AC96-6D86-4D46-A2B2-09BA97617815}"/>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eine FOSS-Komponente mit Ihrem Softwareprodukt verknüpfen oder diese zusammenführen.</a:t>
            </a:r>
          </a:p>
          <a:p>
            <a:pPr marL="0" lvl="0" indent="0">
              <a:spcBef>
                <a:spcPts val="0"/>
              </a:spcBef>
              <a:buNone/>
            </a:pPr>
            <a:endParaRPr lang="de-DE"/>
          </a:p>
          <a:p>
            <a:pPr marL="0" lvl="0" indent="0">
              <a:buNone/>
            </a:pPr>
            <a:r>
              <a:rPr lang="de-DE"/>
              <a:t>Relevante Begriffe umfassen:</a:t>
            </a:r>
          </a:p>
          <a:p>
            <a:pPr marL="342900" lvl="0" indent="-342900"/>
            <a:r>
              <a:rPr lang="de-DE"/>
              <a:t>Statisches / Dynamisches Linken</a:t>
            </a:r>
          </a:p>
          <a:p>
            <a:pPr marL="342900" lvl="0" indent="-342900"/>
            <a:r>
              <a:rPr lang="de-DE"/>
              <a:t>Paaren</a:t>
            </a:r>
          </a:p>
          <a:p>
            <a:pPr marL="342900" lvl="0" indent="-342900"/>
            <a:r>
              <a:rPr lang="de-DE"/>
              <a:t>Kombinieren</a:t>
            </a:r>
          </a:p>
          <a:p>
            <a:pPr marL="342900" lvl="0" indent="-342900"/>
            <a:r>
              <a:rPr lang="de-DE"/>
              <a:t>Benutzen</a:t>
            </a:r>
          </a:p>
          <a:p>
            <a:pPr marL="342900" lvl="0" indent="-342900"/>
            <a:r>
              <a:rPr lang="de-DE"/>
              <a:t>Paketieren</a:t>
            </a:r>
          </a:p>
          <a:p>
            <a:pPr marL="342900" lvl="0" indent="-342900"/>
            <a:r>
              <a:rPr lang="de-DE"/>
              <a:t>Schaffung von Interdependenz</a:t>
            </a:r>
          </a:p>
          <a:p>
            <a:pPr lvl="0" indent="-182880">
              <a:buNone/>
            </a:pPr>
            <a:endParaRPr lang="de-DE"/>
          </a:p>
        </p:txBody>
      </p:sp>
      <p:pic>
        <p:nvPicPr>
          <p:cNvPr id="4" name="Shape 302">
            <a:extLst>
              <a:ext uri="{FF2B5EF4-FFF2-40B4-BE49-F238E27FC236}">
                <a16:creationId xmlns:a16="http://schemas.microsoft.com/office/drawing/2014/main" id="{7E82CAF9-AC6C-48FD-BFE4-C0999B2184A4}"/>
              </a:ext>
            </a:extLst>
          </p:cNvPr>
          <p:cNvPicPr>
            <a:picLocks noChangeAspect="1"/>
          </p:cNvPicPr>
          <p:nvPr/>
        </p:nvPicPr>
        <p:blipFill>
          <a:blip r:embed="rId3">
            <a:alphaModFix/>
          </a:blip>
          <a:srcRect/>
          <a:stretch>
            <a:fillRect/>
          </a:stretch>
        </p:blipFill>
        <p:spPr>
          <a:xfrm>
            <a:off x="4365052" y="1441277"/>
            <a:ext cx="9234918" cy="5194642"/>
          </a:xfrm>
          <a:prstGeom prst="rect">
            <a:avLst/>
          </a:prstGeom>
          <a:noFill/>
          <a:ln cap="flat">
            <a:noFill/>
          </a:ln>
        </p:spPr>
      </p:pic>
      <p:sp>
        <p:nvSpPr>
          <p:cNvPr id="5" name="Rechteck 4">
            <a:extLst>
              <a:ext uri="{FF2B5EF4-FFF2-40B4-BE49-F238E27FC236}">
                <a16:creationId xmlns:a16="http://schemas.microsoft.com/office/drawing/2014/main" id="{7F9A53F8-E125-4C7B-8ECA-0CB89F2FC481}"/>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ED8F5577-0B70-4CF1-9D64-97573310FFFB}"/>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name="Slide37">
    <p:spTree>
      <p:nvGrpSpPr>
        <p:cNvPr id="1" name=""/>
        <p:cNvGrpSpPr/>
        <p:nvPr/>
      </p:nvGrpSpPr>
      <p:grpSpPr>
        <a:xfrm>
          <a:off x="0" y="0"/>
          <a:ext cx="0" cy="0"/>
          <a:chOff x="0" y="0"/>
          <a:chExt cx="0" cy="0"/>
        </a:xfrm>
      </p:grpSpPr>
      <p:sp>
        <p:nvSpPr>
          <p:cNvPr id="2" name="Shape 308">
            <a:extLst>
              <a:ext uri="{FF2B5EF4-FFF2-40B4-BE49-F238E27FC236}">
                <a16:creationId xmlns:a16="http://schemas.microsoft.com/office/drawing/2014/main" id="{342CD329-A62F-4D41-98FE-EE0D42BE0860}"/>
              </a:ext>
            </a:extLst>
          </p:cNvPr>
          <p:cNvSpPr txBox="1">
            <a:spLocks noGrp="1"/>
          </p:cNvSpPr>
          <p:nvPr>
            <p:ph type="title"/>
          </p:nvPr>
        </p:nvSpPr>
        <p:spPr/>
        <p:txBody>
          <a:bodyPr tIns="45701" bIns="45701"/>
          <a:lstStyle/>
          <a:p>
            <a:pPr lvl="0"/>
            <a:r>
              <a:rPr lang="de-DE"/>
              <a:t>Modifikation</a:t>
            </a:r>
          </a:p>
        </p:txBody>
      </p:sp>
      <p:sp>
        <p:nvSpPr>
          <p:cNvPr id="3" name="Shape 309">
            <a:extLst>
              <a:ext uri="{FF2B5EF4-FFF2-40B4-BE49-F238E27FC236}">
                <a16:creationId xmlns:a16="http://schemas.microsoft.com/office/drawing/2014/main" id="{EF369AE4-ABFE-459C-A7EF-169D14BBC4D2}"/>
              </a:ext>
            </a:extLst>
          </p:cNvPr>
          <p:cNvSpPr txBox="1">
            <a:spLocks noGrp="1"/>
          </p:cNvSpPr>
          <p:nvPr>
            <p:ph idx="1"/>
          </p:nvPr>
        </p:nvSpPr>
        <p:spPr>
          <a:xfrm>
            <a:off x="609603" y="1600200"/>
            <a:ext cx="3604884" cy="4876796"/>
          </a:xfrm>
        </p:spPr>
        <p:txBody>
          <a:bodyPr tIns="45701" bIns="45701"/>
          <a:lstStyle/>
          <a:p>
            <a:pPr marL="0" lvl="0" indent="0">
              <a:spcBef>
                <a:spcPts val="0"/>
              </a:spcBef>
              <a:buNone/>
            </a:pPr>
            <a:r>
              <a:rPr lang="de-DE"/>
              <a:t>Ein Entwickler kann Änderungen an einer FOSS-Komponente vornehmen, darunter:</a:t>
            </a:r>
          </a:p>
          <a:p>
            <a:pPr marL="0" lvl="0" indent="0">
              <a:buNone/>
            </a:pPr>
            <a:endParaRPr lang="de-DE" sz="1400"/>
          </a:p>
          <a:p>
            <a:pPr lvl="0" indent="-182880"/>
            <a:r>
              <a:rPr lang="de-DE"/>
              <a:t>Hinzufügen / Einbau neues Codes in der FOSS-Komponente</a:t>
            </a:r>
          </a:p>
          <a:p>
            <a:pPr lvl="0" indent="-182880"/>
            <a:r>
              <a:rPr lang="de-DE"/>
              <a:t>Fixen, optimieren oder ändern der FOSS-Komponente</a:t>
            </a:r>
          </a:p>
          <a:p>
            <a:pPr lvl="0" indent="-182880"/>
            <a:r>
              <a:rPr lang="de-DE"/>
              <a:t>Löschen oder Entfernen von Code</a:t>
            </a:r>
          </a:p>
        </p:txBody>
      </p:sp>
      <p:pic>
        <p:nvPicPr>
          <p:cNvPr id="4" name="Shape 310">
            <a:extLst>
              <a:ext uri="{FF2B5EF4-FFF2-40B4-BE49-F238E27FC236}">
                <a16:creationId xmlns:a16="http://schemas.microsoft.com/office/drawing/2014/main" id="{463D11E4-A5FD-4ED7-9749-7632BE6AAF1D}"/>
              </a:ext>
            </a:extLst>
          </p:cNvPr>
          <p:cNvPicPr>
            <a:picLocks noChangeAspect="1"/>
          </p:cNvPicPr>
          <p:nvPr/>
        </p:nvPicPr>
        <p:blipFill>
          <a:blip r:embed="rId3">
            <a:alphaModFix/>
          </a:blip>
          <a:srcRect/>
          <a:stretch>
            <a:fillRect/>
          </a:stretch>
        </p:blipFill>
        <p:spPr>
          <a:xfrm>
            <a:off x="3499491" y="482419"/>
            <a:ext cx="7619996" cy="5819771"/>
          </a:xfrm>
          <a:prstGeom prst="rect">
            <a:avLst/>
          </a:prstGeom>
          <a:noFill/>
          <a:ln cap="flat">
            <a:noFill/>
          </a:ln>
        </p:spPr>
      </p:pic>
      <p:sp>
        <p:nvSpPr>
          <p:cNvPr id="5" name="Shape 311">
            <a:extLst>
              <a:ext uri="{FF2B5EF4-FFF2-40B4-BE49-F238E27FC236}">
                <a16:creationId xmlns:a16="http://schemas.microsoft.com/office/drawing/2014/main" id="{D1F93CE2-B8F6-49B3-96CA-1EE01D6CA0D0}"/>
              </a:ext>
            </a:extLst>
          </p:cNvPr>
          <p:cNvSpPr txBox="1"/>
          <p:nvPr/>
        </p:nvSpPr>
        <p:spPr>
          <a:xfrm>
            <a:off x="9891256" y="2744105"/>
            <a:ext cx="1850169" cy="156965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Fixen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Optimieren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Ändern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Condensed"/>
              <a:ea typeface="Roboto Condensed"/>
              <a:cs typeface="Roboto Condensed"/>
            </a:endParaRPr>
          </a:p>
        </p:txBody>
      </p:sp>
      <p:sp>
        <p:nvSpPr>
          <p:cNvPr id="6" name="Shape 312">
            <a:extLst>
              <a:ext uri="{FF2B5EF4-FFF2-40B4-BE49-F238E27FC236}">
                <a16:creationId xmlns:a16="http://schemas.microsoft.com/office/drawing/2014/main" id="{5103EFCC-0B41-4E1B-9CC2-EEA9194F5E03}"/>
              </a:ext>
            </a:extLst>
          </p:cNvPr>
          <p:cNvSpPr txBox="1"/>
          <p:nvPr/>
        </p:nvSpPr>
        <p:spPr>
          <a:xfrm>
            <a:off x="4427524" y="1459044"/>
            <a:ext cx="1741392" cy="110799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Hinzufügen / Injizieren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Condensed"/>
              <a:ea typeface="Roboto Condensed"/>
              <a:cs typeface="Roboto Condensed"/>
            </a:endParaRPr>
          </a:p>
        </p:txBody>
      </p:sp>
      <p:sp>
        <p:nvSpPr>
          <p:cNvPr id="7" name="Shape 313">
            <a:extLst>
              <a:ext uri="{FF2B5EF4-FFF2-40B4-BE49-F238E27FC236}">
                <a16:creationId xmlns:a16="http://schemas.microsoft.com/office/drawing/2014/main" id="{5FAB12B3-A42B-4726-B603-9D88B54DDC90}"/>
              </a:ext>
            </a:extLst>
          </p:cNvPr>
          <p:cNvSpPr txBox="1"/>
          <p:nvPr/>
        </p:nvSpPr>
        <p:spPr>
          <a:xfrm>
            <a:off x="4380698" y="5853147"/>
            <a:ext cx="1940137"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Löschen</a:t>
            </a:r>
          </a:p>
        </p:txBody>
      </p:sp>
      <p:sp>
        <p:nvSpPr>
          <p:cNvPr id="8" name="Rechteck 7">
            <a:extLst>
              <a:ext uri="{FF2B5EF4-FFF2-40B4-BE49-F238E27FC236}">
                <a16:creationId xmlns:a16="http://schemas.microsoft.com/office/drawing/2014/main" id="{7074A8BD-C6DC-49B0-8112-E17EAAECD7EF}"/>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3BDB15E6-FA4B-4C5E-9554-F4B832CBE34D}"/>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name="Slide38">
    <p:spTree>
      <p:nvGrpSpPr>
        <p:cNvPr id="1" name=""/>
        <p:cNvGrpSpPr/>
        <p:nvPr/>
      </p:nvGrpSpPr>
      <p:grpSpPr>
        <a:xfrm>
          <a:off x="0" y="0"/>
          <a:ext cx="0" cy="0"/>
          <a:chOff x="0" y="0"/>
          <a:chExt cx="0" cy="0"/>
        </a:xfrm>
      </p:grpSpPr>
      <p:sp>
        <p:nvSpPr>
          <p:cNvPr id="2" name="Shape 319">
            <a:extLst>
              <a:ext uri="{FF2B5EF4-FFF2-40B4-BE49-F238E27FC236}">
                <a16:creationId xmlns:a16="http://schemas.microsoft.com/office/drawing/2014/main" id="{C9C0B59B-275F-4216-A7CF-697CC29BA3E4}"/>
              </a:ext>
            </a:extLst>
          </p:cNvPr>
          <p:cNvSpPr txBox="1">
            <a:spLocks noGrp="1"/>
          </p:cNvSpPr>
          <p:nvPr>
            <p:ph type="title"/>
          </p:nvPr>
        </p:nvSpPr>
        <p:spPr/>
        <p:txBody>
          <a:bodyPr tIns="45701" bIns="45701"/>
          <a:lstStyle/>
          <a:p>
            <a:pPr lvl="0"/>
            <a:r>
              <a:rPr lang="de-DE" dirty="0"/>
              <a:t>Bearbeitung / Übersetzung</a:t>
            </a:r>
          </a:p>
        </p:txBody>
      </p:sp>
      <p:sp>
        <p:nvSpPr>
          <p:cNvPr id="3" name="Shape 320">
            <a:extLst>
              <a:ext uri="{FF2B5EF4-FFF2-40B4-BE49-F238E27FC236}">
                <a16:creationId xmlns:a16="http://schemas.microsoft.com/office/drawing/2014/main" id="{8C8AFEF6-FDAF-4A06-8CDB-A88C0F0323CE}"/>
              </a:ext>
            </a:extLst>
          </p:cNvPr>
          <p:cNvSpPr txBox="1">
            <a:spLocks noGrp="1"/>
          </p:cNvSpPr>
          <p:nvPr>
            <p:ph idx="1"/>
          </p:nvPr>
        </p:nvSpPr>
        <p:spPr>
          <a:xfrm>
            <a:off x="609603" y="1600200"/>
            <a:ext cx="5365315" cy="4876796"/>
          </a:xfrm>
        </p:spPr>
        <p:txBody>
          <a:bodyPr tIns="45701" bIns="45701"/>
          <a:lstStyle/>
          <a:p>
            <a:pPr marL="0" lvl="0" indent="0">
              <a:spcBef>
                <a:spcPts val="0"/>
              </a:spcBef>
              <a:buNone/>
            </a:pPr>
            <a:r>
              <a:rPr lang="de-DE" dirty="0"/>
              <a:t>Ein Entwickler kann einen Code vom Ausgangszustand ausgehend in einen anderen Zustand bringen</a:t>
            </a:r>
          </a:p>
          <a:p>
            <a:pPr marL="0" lvl="0" indent="0">
              <a:buNone/>
            </a:pPr>
            <a:endParaRPr lang="de-DE" dirty="0"/>
          </a:p>
          <a:p>
            <a:pPr marL="0" lvl="0" indent="0">
              <a:buNone/>
            </a:pPr>
            <a:r>
              <a:rPr lang="de-DE" dirty="0"/>
              <a:t>Beispiele:</a:t>
            </a:r>
          </a:p>
          <a:p>
            <a:pPr marL="342900" lvl="0" indent="-342900"/>
            <a:r>
              <a:rPr lang="de-DE" dirty="0"/>
              <a:t>Übersetzung von Chinesisch </a:t>
            </a:r>
            <a:br>
              <a:rPr lang="de-DE" dirty="0"/>
            </a:br>
            <a:r>
              <a:rPr lang="de-DE" dirty="0"/>
              <a:t>auf Englisch </a:t>
            </a:r>
          </a:p>
          <a:p>
            <a:pPr marL="342900" lvl="0" indent="-342900"/>
            <a:r>
              <a:rPr lang="de-DE" dirty="0"/>
              <a:t>Konvertierung von C++ zu Java </a:t>
            </a:r>
          </a:p>
          <a:p>
            <a:pPr marL="342900" lvl="0" indent="-342900"/>
            <a:r>
              <a:rPr lang="de-DE" dirty="0"/>
              <a:t>Kompilierung zu Binär- / Objektcode</a:t>
            </a:r>
          </a:p>
          <a:p>
            <a:pPr lvl="0" indent="-182880">
              <a:buNone/>
            </a:pPr>
            <a:endParaRPr lang="de-DE" dirty="0"/>
          </a:p>
        </p:txBody>
      </p:sp>
      <p:pic>
        <p:nvPicPr>
          <p:cNvPr id="4" name="Shape 321">
            <a:extLst>
              <a:ext uri="{FF2B5EF4-FFF2-40B4-BE49-F238E27FC236}">
                <a16:creationId xmlns:a16="http://schemas.microsoft.com/office/drawing/2014/main" id="{9A6F1058-70E3-4050-BE5D-A45DDF2D1F1A}"/>
              </a:ext>
            </a:extLst>
          </p:cNvPr>
          <p:cNvPicPr>
            <a:picLocks noChangeAspect="1"/>
          </p:cNvPicPr>
          <p:nvPr/>
        </p:nvPicPr>
        <p:blipFill>
          <a:blip r:embed="rId3">
            <a:alphaModFix/>
          </a:blip>
          <a:srcRect/>
          <a:stretch>
            <a:fillRect/>
          </a:stretch>
        </p:blipFill>
        <p:spPr>
          <a:xfrm>
            <a:off x="4454472" y="913540"/>
            <a:ext cx="10158407" cy="5714103"/>
          </a:xfrm>
          <a:prstGeom prst="rect">
            <a:avLst/>
          </a:prstGeom>
          <a:noFill/>
          <a:ln cap="flat">
            <a:noFill/>
          </a:ln>
        </p:spPr>
      </p:pic>
      <p:sp>
        <p:nvSpPr>
          <p:cNvPr id="5" name="Rechteck 4">
            <a:extLst>
              <a:ext uri="{FF2B5EF4-FFF2-40B4-BE49-F238E27FC236}">
                <a16:creationId xmlns:a16="http://schemas.microsoft.com/office/drawing/2014/main" id="{9F6486BC-A074-4A3D-A676-0443A83E3368}"/>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0F8BED8F-95E3-4AC8-84BD-AEB15C8EFFEF}"/>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name="Slide4">
    <p:spTree>
      <p:nvGrpSpPr>
        <p:cNvPr id="1" name=""/>
        <p:cNvGrpSpPr/>
        <p:nvPr/>
      </p:nvGrpSpPr>
      <p:grpSpPr>
        <a:xfrm>
          <a:off x="0" y="0"/>
          <a:ext cx="0" cy="0"/>
          <a:chOff x="0" y="0"/>
          <a:chExt cx="0" cy="0"/>
        </a:xfrm>
      </p:grpSpPr>
      <p:sp>
        <p:nvSpPr>
          <p:cNvPr id="2" name="Shape 75">
            <a:extLst>
              <a:ext uri="{FF2B5EF4-FFF2-40B4-BE49-F238E27FC236}">
                <a16:creationId xmlns:a16="http://schemas.microsoft.com/office/drawing/2014/main" id="{29D6C7D9-5EA3-4E85-B557-6C715A926AF8}"/>
              </a:ext>
            </a:extLst>
          </p:cNvPr>
          <p:cNvSpPr txBox="1">
            <a:spLocks noGrp="1"/>
          </p:cNvSpPr>
          <p:nvPr>
            <p:ph type="title"/>
          </p:nvPr>
        </p:nvSpPr>
        <p:spPr/>
        <p:txBody>
          <a:bodyPr tIns="45701" bIns="45701"/>
          <a:lstStyle/>
          <a:p>
            <a:pPr lvl="0"/>
            <a:r>
              <a:rPr lang="en-US"/>
              <a:t>FOSS-Richtlinie</a:t>
            </a:r>
          </a:p>
        </p:txBody>
      </p:sp>
      <p:sp>
        <p:nvSpPr>
          <p:cNvPr id="3" name="Shape 76">
            <a:extLst>
              <a:ext uri="{FF2B5EF4-FFF2-40B4-BE49-F238E27FC236}">
                <a16:creationId xmlns:a16="http://schemas.microsoft.com/office/drawing/2014/main" id="{39CB8F65-703D-48C4-B413-DE95E503FF96}"/>
              </a:ext>
            </a:extLst>
          </p:cNvPr>
          <p:cNvSpPr txBox="1">
            <a:spLocks noGrp="1"/>
          </p:cNvSpPr>
          <p:nvPr>
            <p:ph idx="1"/>
          </p:nvPr>
        </p:nvSpPr>
        <p:spPr/>
        <p:txBody>
          <a:bodyPr tIns="45701" bIns="45701"/>
          <a:lstStyle/>
          <a:p>
            <a:pPr lvl="0" indent="-182880">
              <a:spcBef>
                <a:spcPts val="0"/>
              </a:spcBef>
            </a:pPr>
            <a:r>
              <a:rPr lang="de-DE"/>
              <a:t>&lt;&lt;</a:t>
            </a:r>
            <a:r>
              <a:rPr lang="de-DE">
                <a:latin typeface="Roboto Condensed"/>
              </a:rPr>
              <a:t>Diese Folie ist ein Platzhalter, um auf Ihre eigene FOSS-Richtlinie hinweisen bzw. diese verlinken zu können. (siehe OpenChain-Spezifikation 1.1, Abschnitt 1.1.1)</a:t>
            </a:r>
            <a:r>
              <a:rPr lang="de-DE"/>
              <a:t>&gt;&gt;</a:t>
            </a:r>
          </a:p>
          <a:p>
            <a:pPr marL="0" lvl="0" indent="0">
              <a:buNone/>
            </a:pPr>
            <a:endParaRPr lang="de-DE"/>
          </a:p>
          <a:p>
            <a:pPr lvl="0" indent="-182880"/>
            <a:r>
              <a:rPr lang="de-DE"/>
              <a:t>Eine Muster-FOSS-Richtlinie ist über das ‘Linux Foundation</a:t>
            </a:r>
            <a:br>
              <a:rPr lang="de-DE"/>
            </a:br>
            <a:r>
              <a:rPr lang="de-DE"/>
              <a:t>Open Compliance Program’ erhältlich (englischsprachig):</a:t>
            </a:r>
            <a:br>
              <a:rPr lang="de-DE"/>
            </a:br>
            <a:r>
              <a:rPr lang="de-DE" sz="2000" u="sng">
                <a:solidFill>
                  <a:srgbClr val="0000FF"/>
                </a:solidFill>
                <a:latin typeface="Roboto Mono"/>
                <a:hlinkClick r:id="rId3"/>
              </a:rPr>
              <a:t>https://www.linux.com/publications/generic-foss-policy</a:t>
            </a:r>
          </a:p>
          <a:p>
            <a:pPr lvl="0" indent="-182880">
              <a:buNone/>
            </a:pPr>
            <a:endParaRPr lang="de-DE"/>
          </a:p>
        </p:txBody>
      </p:sp>
      <p:sp>
        <p:nvSpPr>
          <p:cNvPr id="4" name="Rechteck 3">
            <a:extLst>
              <a:ext uri="{FF2B5EF4-FFF2-40B4-BE49-F238E27FC236}">
                <a16:creationId xmlns:a16="http://schemas.microsoft.com/office/drawing/2014/main" id="{230F899A-B7CA-4645-91F5-1EED3EC3C239}"/>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76CE3D8-92D7-4921-849A-97F0BACF0331}"/>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name="Slide39">
    <p:spTree>
      <p:nvGrpSpPr>
        <p:cNvPr id="1" name=""/>
        <p:cNvGrpSpPr/>
        <p:nvPr/>
      </p:nvGrpSpPr>
      <p:grpSpPr>
        <a:xfrm>
          <a:off x="0" y="0"/>
          <a:ext cx="0" cy="0"/>
          <a:chOff x="0" y="0"/>
          <a:chExt cx="0" cy="0"/>
        </a:xfrm>
      </p:grpSpPr>
      <p:sp>
        <p:nvSpPr>
          <p:cNvPr id="2" name="Shape 327">
            <a:extLst>
              <a:ext uri="{FF2B5EF4-FFF2-40B4-BE49-F238E27FC236}">
                <a16:creationId xmlns:a16="http://schemas.microsoft.com/office/drawing/2014/main" id="{0233C0A2-4308-4375-BACE-619F3DF82D20}"/>
              </a:ext>
            </a:extLst>
          </p:cNvPr>
          <p:cNvSpPr txBox="1">
            <a:spLocks noGrp="1"/>
          </p:cNvSpPr>
          <p:nvPr>
            <p:ph type="title"/>
          </p:nvPr>
        </p:nvSpPr>
        <p:spPr/>
        <p:txBody>
          <a:bodyPr tIns="45701" bIns="45701"/>
          <a:lstStyle/>
          <a:p>
            <a:pPr lvl="0"/>
            <a:r>
              <a:rPr lang="de-DE"/>
              <a:t>Entwicklerwerkzeuge</a:t>
            </a:r>
          </a:p>
        </p:txBody>
      </p:sp>
      <p:sp>
        <p:nvSpPr>
          <p:cNvPr id="3" name="Shape 328">
            <a:extLst>
              <a:ext uri="{FF2B5EF4-FFF2-40B4-BE49-F238E27FC236}">
                <a16:creationId xmlns:a16="http://schemas.microsoft.com/office/drawing/2014/main" id="{F5A068BD-F71E-4437-994D-6E5EAEB157F6}"/>
              </a:ext>
            </a:extLst>
          </p:cNvPr>
          <p:cNvSpPr txBox="1">
            <a:spLocks noGrp="1"/>
          </p:cNvSpPr>
          <p:nvPr>
            <p:ph idx="1"/>
          </p:nvPr>
        </p:nvSpPr>
        <p:spPr>
          <a:xfrm>
            <a:off x="609603" y="1600200"/>
            <a:ext cx="4539913" cy="4876796"/>
          </a:xfrm>
        </p:spPr>
        <p:txBody>
          <a:bodyPr tIns="45701" bIns="45701"/>
          <a:lstStyle/>
          <a:p>
            <a:pPr marL="0" lvl="0" indent="0">
              <a:spcBef>
                <a:spcPts val="0"/>
              </a:spcBef>
              <a:buNone/>
            </a:pPr>
            <a:r>
              <a:rPr lang="de-DE"/>
              <a:t>Entwicklerwerkzeuge führen mache dieser Aktionen im Hintergrund aus.</a:t>
            </a:r>
          </a:p>
          <a:p>
            <a:pPr marL="0" lvl="0" indent="0">
              <a:buNone/>
            </a:pPr>
            <a:endParaRPr lang="de-DE"/>
          </a:p>
          <a:p>
            <a:pPr marL="0" lvl="0" indent="0">
              <a:buNone/>
            </a:pPr>
            <a:r>
              <a:rPr lang="de-DE"/>
              <a:t>Beispielsweise kann ein Werkzeug Teile seines eigenen Codes in den Toolouput injizieren.</a:t>
            </a:r>
          </a:p>
        </p:txBody>
      </p:sp>
      <p:pic>
        <p:nvPicPr>
          <p:cNvPr id="4" name="Shape 329">
            <a:extLst>
              <a:ext uri="{FF2B5EF4-FFF2-40B4-BE49-F238E27FC236}">
                <a16:creationId xmlns:a16="http://schemas.microsoft.com/office/drawing/2014/main" id="{AC842313-DBDA-4519-9761-B65D12460222}"/>
              </a:ext>
            </a:extLst>
          </p:cNvPr>
          <p:cNvPicPr>
            <a:picLocks noChangeAspect="1"/>
          </p:cNvPicPr>
          <p:nvPr/>
        </p:nvPicPr>
        <p:blipFill>
          <a:blip r:embed="rId3">
            <a:alphaModFix/>
          </a:blip>
          <a:srcRect/>
          <a:stretch>
            <a:fillRect/>
          </a:stretch>
        </p:blipFill>
        <p:spPr>
          <a:xfrm>
            <a:off x="4850654" y="1104128"/>
            <a:ext cx="6156664" cy="4702155"/>
          </a:xfrm>
          <a:prstGeom prst="rect">
            <a:avLst/>
          </a:prstGeom>
          <a:noFill/>
          <a:ln cap="flat">
            <a:noFill/>
          </a:ln>
        </p:spPr>
      </p:pic>
      <p:sp>
        <p:nvSpPr>
          <p:cNvPr id="5" name="Shape 330">
            <a:extLst>
              <a:ext uri="{FF2B5EF4-FFF2-40B4-BE49-F238E27FC236}">
                <a16:creationId xmlns:a16="http://schemas.microsoft.com/office/drawing/2014/main" id="{117AE426-A4FF-48B1-BE9C-907C49BECABF}"/>
              </a:ext>
            </a:extLst>
          </p:cNvPr>
          <p:cNvSpPr txBox="1"/>
          <p:nvPr/>
        </p:nvSpPr>
        <p:spPr>
          <a:xfrm>
            <a:off x="7337886" y="1166856"/>
            <a:ext cx="2423946"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Injektion</a:t>
            </a:r>
          </a:p>
        </p:txBody>
      </p:sp>
      <p:sp>
        <p:nvSpPr>
          <p:cNvPr id="6" name="Shape 331">
            <a:extLst>
              <a:ext uri="{FF2B5EF4-FFF2-40B4-BE49-F238E27FC236}">
                <a16:creationId xmlns:a16="http://schemas.microsoft.com/office/drawing/2014/main" id="{8E4EADDB-F4F1-4749-B89F-17545E3928A3}"/>
              </a:ext>
            </a:extLst>
          </p:cNvPr>
          <p:cNvSpPr txBox="1"/>
          <p:nvPr/>
        </p:nvSpPr>
        <p:spPr>
          <a:xfrm>
            <a:off x="7200461" y="5575453"/>
            <a:ext cx="29437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Modifikation</a:t>
            </a:r>
          </a:p>
        </p:txBody>
      </p:sp>
      <p:sp>
        <p:nvSpPr>
          <p:cNvPr id="7" name="Shape 332">
            <a:extLst>
              <a:ext uri="{FF2B5EF4-FFF2-40B4-BE49-F238E27FC236}">
                <a16:creationId xmlns:a16="http://schemas.microsoft.com/office/drawing/2014/main" id="{2179976D-95CB-4A31-8B69-89FF01003887}"/>
              </a:ext>
            </a:extLst>
          </p:cNvPr>
          <p:cNvSpPr txBox="1"/>
          <p:nvPr/>
        </p:nvSpPr>
        <p:spPr>
          <a:xfrm>
            <a:off x="8886011" y="4338983"/>
            <a:ext cx="34009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Übersetzung</a:t>
            </a:r>
          </a:p>
        </p:txBody>
      </p:sp>
      <p:sp>
        <p:nvSpPr>
          <p:cNvPr id="8" name="Rechteck 7">
            <a:extLst>
              <a:ext uri="{FF2B5EF4-FFF2-40B4-BE49-F238E27FC236}">
                <a16:creationId xmlns:a16="http://schemas.microsoft.com/office/drawing/2014/main" id="{C89E34A9-A82D-489E-9234-561F7D5CCF89}"/>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55631E4B-D4AE-46E2-AC5C-7FE301DC909A}"/>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name="Slide40">
    <p:spTree>
      <p:nvGrpSpPr>
        <p:cNvPr id="1" name=""/>
        <p:cNvGrpSpPr/>
        <p:nvPr/>
      </p:nvGrpSpPr>
      <p:grpSpPr>
        <a:xfrm>
          <a:off x="0" y="0"/>
          <a:ext cx="0" cy="0"/>
          <a:chOff x="0" y="0"/>
          <a:chExt cx="0" cy="0"/>
        </a:xfrm>
      </p:grpSpPr>
      <p:sp>
        <p:nvSpPr>
          <p:cNvPr id="2" name="Shape 338">
            <a:extLst>
              <a:ext uri="{FF2B5EF4-FFF2-40B4-BE49-F238E27FC236}">
                <a16:creationId xmlns:a16="http://schemas.microsoft.com/office/drawing/2014/main" id="{D0AED541-6568-4DD6-8D30-B501EB043752}"/>
              </a:ext>
            </a:extLst>
          </p:cNvPr>
          <p:cNvSpPr txBox="1">
            <a:spLocks noGrp="1"/>
          </p:cNvSpPr>
          <p:nvPr>
            <p:ph type="title"/>
          </p:nvPr>
        </p:nvSpPr>
        <p:spPr/>
        <p:txBody>
          <a:bodyPr tIns="45701" bIns="45701"/>
          <a:lstStyle/>
          <a:p>
            <a:pPr lvl="0"/>
            <a:r>
              <a:rPr lang="de-DE"/>
              <a:t>Wie wird eine FOSS-Komponente verbreitet?</a:t>
            </a:r>
          </a:p>
        </p:txBody>
      </p:sp>
      <p:sp>
        <p:nvSpPr>
          <p:cNvPr id="3" name="Shape 339">
            <a:extLst>
              <a:ext uri="{FF2B5EF4-FFF2-40B4-BE49-F238E27FC236}">
                <a16:creationId xmlns:a16="http://schemas.microsoft.com/office/drawing/2014/main" id="{CC6A73FA-8DF4-4B7D-8FC7-2D69E84F1478}"/>
              </a:ext>
            </a:extLst>
          </p:cNvPr>
          <p:cNvSpPr txBox="1">
            <a:spLocks noGrp="1"/>
          </p:cNvSpPr>
          <p:nvPr>
            <p:ph idx="1"/>
          </p:nvPr>
        </p:nvSpPr>
        <p:spPr>
          <a:xfrm>
            <a:off x="609603" y="1600200"/>
            <a:ext cx="10972800" cy="5123730"/>
          </a:xfrm>
        </p:spPr>
        <p:txBody>
          <a:bodyPr tIns="45701" bIns="45701"/>
          <a:lstStyle/>
          <a:p>
            <a:pPr lvl="0" indent="-182880">
              <a:spcBef>
                <a:spcPts val="0"/>
              </a:spcBef>
            </a:pPr>
            <a:r>
              <a:rPr lang="de-DE" dirty="0"/>
              <a:t>Wer empfängt die Software?</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Kunde / Partner</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(FOSS-)Community-Projekt</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Eine weitere juristische Person innerhalb der Unternehmensgruppe </a:t>
            </a:r>
            <a:br>
              <a:rPr lang="de-DE" kern="0" dirty="0">
                <a:solidFill>
                  <a:srgbClr val="292934"/>
                </a:solidFill>
                <a:latin typeface="Roboto"/>
              </a:rPr>
            </a:br>
            <a:r>
              <a:rPr lang="de-DE" kern="0" dirty="0">
                <a:solidFill>
                  <a:srgbClr val="292934"/>
                </a:solidFill>
                <a:latin typeface="Roboto"/>
              </a:rPr>
              <a:t>(dies kann als Weiterverbreitung gelten)</a:t>
            </a:r>
          </a:p>
          <a:p>
            <a:pPr lvl="0" indent="-182880">
              <a:buNone/>
            </a:pPr>
            <a:endParaRPr lang="de-DE" dirty="0"/>
          </a:p>
          <a:p>
            <a:pPr lvl="0" indent="-182880"/>
            <a:r>
              <a:rPr lang="de-DE" dirty="0"/>
              <a:t>In welchem Format wird bereitgestellt?</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Bereitstellung von Quellcode</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Bereitstellung der </a:t>
            </a:r>
            <a:r>
              <a:rPr lang="de-DE" kern="0" dirty="0" err="1">
                <a:solidFill>
                  <a:srgbClr val="292934"/>
                </a:solidFill>
                <a:latin typeface="Roboto"/>
              </a:rPr>
              <a:t>Binaries</a:t>
            </a:r>
            <a:r>
              <a:rPr lang="de-DE" kern="0" dirty="0">
                <a:solidFill>
                  <a:srgbClr val="292934"/>
                </a:solidFill>
                <a:latin typeface="Roboto"/>
              </a:rPr>
              <a:t> / von Objektcode</a:t>
            </a:r>
          </a:p>
          <a:p>
            <a:pPr marL="560070" lvl="1" indent="-293366">
              <a:lnSpc>
                <a:spcPct val="100%"/>
              </a:lnSpc>
              <a:spcBef>
                <a:spcPts val="480"/>
              </a:spcBef>
              <a:buClr>
                <a:srgbClr val="93A299"/>
              </a:buClr>
              <a:buSzPct val="85%"/>
              <a:buFont typeface="Arial"/>
            </a:pPr>
            <a:r>
              <a:rPr lang="de-DE" kern="0" dirty="0">
                <a:solidFill>
                  <a:srgbClr val="292934"/>
                </a:solidFill>
                <a:latin typeface="Roboto"/>
              </a:rPr>
              <a:t>Vorinstallation auf Hardware (“Embedded”)</a:t>
            </a:r>
          </a:p>
        </p:txBody>
      </p:sp>
      <p:sp>
        <p:nvSpPr>
          <p:cNvPr id="4" name="Rechteck 3">
            <a:extLst>
              <a:ext uri="{FF2B5EF4-FFF2-40B4-BE49-F238E27FC236}">
                <a16:creationId xmlns:a16="http://schemas.microsoft.com/office/drawing/2014/main" id="{CCC548BF-90FE-4A1B-987D-EDE927F7C580}"/>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1721466-0F90-4E9E-AF35-1516048EF469}"/>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name="Slide41">
    <p:spTree>
      <p:nvGrpSpPr>
        <p:cNvPr id="1" name=""/>
        <p:cNvGrpSpPr/>
        <p:nvPr/>
      </p:nvGrpSpPr>
      <p:grpSpPr>
        <a:xfrm>
          <a:off x="0" y="0"/>
          <a:ext cx="0" cy="0"/>
          <a:chOff x="0" y="0"/>
          <a:chExt cx="0" cy="0"/>
        </a:xfrm>
      </p:grpSpPr>
      <p:sp>
        <p:nvSpPr>
          <p:cNvPr id="2" name="Shape 345">
            <a:extLst>
              <a:ext uri="{FF2B5EF4-FFF2-40B4-BE49-F238E27FC236}">
                <a16:creationId xmlns:a16="http://schemas.microsoft.com/office/drawing/2014/main" id="{2C7C557C-7410-4A49-888B-E49ED8F4B9EC}"/>
              </a:ext>
            </a:extLst>
          </p:cNvPr>
          <p:cNvSpPr txBox="1">
            <a:spLocks noGrp="1"/>
          </p:cNvSpPr>
          <p:nvPr>
            <p:ph type="title"/>
          </p:nvPr>
        </p:nvSpPr>
        <p:spPr/>
        <p:txBody>
          <a:bodyPr tIns="45701" bIns="45701"/>
          <a:lstStyle/>
          <a:p>
            <a:pPr lvl="0"/>
            <a:r>
              <a:rPr lang="de-DE"/>
              <a:t>Verständnisfragen</a:t>
            </a:r>
          </a:p>
        </p:txBody>
      </p:sp>
      <p:sp>
        <p:nvSpPr>
          <p:cNvPr id="3" name="Shape 346">
            <a:extLst>
              <a:ext uri="{FF2B5EF4-FFF2-40B4-BE49-F238E27FC236}">
                <a16:creationId xmlns:a16="http://schemas.microsoft.com/office/drawing/2014/main" id="{15CA26D7-22DA-4762-A99B-1A5BB556A30F}"/>
              </a:ext>
            </a:extLst>
          </p:cNvPr>
          <p:cNvSpPr txBox="1">
            <a:spLocks noGrp="1"/>
          </p:cNvSpPr>
          <p:nvPr>
            <p:ph idx="1"/>
          </p:nvPr>
        </p:nvSpPr>
        <p:spPr/>
        <p:txBody>
          <a:bodyPr tIns="45701" bIns="45701"/>
          <a:lstStyle/>
          <a:p>
            <a:pPr lvl="0" indent="-182880">
              <a:spcBef>
                <a:spcPts val="0"/>
              </a:spcBef>
            </a:pPr>
            <a:r>
              <a:rPr lang="de-DE"/>
              <a:t>Was ist Einbettung?</a:t>
            </a:r>
          </a:p>
          <a:p>
            <a:pPr lvl="0" indent="-182880"/>
            <a:r>
              <a:rPr lang="de-DE"/>
              <a:t>Was ist Verknüpfung / Linking?</a:t>
            </a:r>
          </a:p>
          <a:p>
            <a:pPr lvl="0" indent="-182880"/>
            <a:r>
              <a:rPr lang="de-DE"/>
              <a:t>Was ist Modifikation?</a:t>
            </a:r>
          </a:p>
          <a:p>
            <a:pPr lvl="0" indent="-182880"/>
            <a:r>
              <a:rPr lang="de-DE"/>
              <a:t>Was ist Bearbeitung / Übersetzung?</a:t>
            </a:r>
          </a:p>
          <a:p>
            <a:pPr lvl="0" indent="-182880"/>
            <a:r>
              <a:rPr lang="de-DE"/>
              <a:t>Welche Faktoren sind bei der Beurteilung einer </a:t>
            </a:r>
            <a:br>
              <a:rPr lang="de-DE"/>
            </a:br>
            <a:r>
              <a:rPr lang="de-DE"/>
              <a:t>(Weiter-)Verbreitung von FOSS wichtig?</a:t>
            </a:r>
          </a:p>
          <a:p>
            <a:pPr lvl="0" indent="-182880">
              <a:buNone/>
            </a:pPr>
            <a:endParaRPr lang="de-DE"/>
          </a:p>
          <a:p>
            <a:pPr lvl="0" indent="-182880">
              <a:buNone/>
            </a:pPr>
            <a:endParaRPr lang="de-DE"/>
          </a:p>
        </p:txBody>
      </p:sp>
      <p:sp>
        <p:nvSpPr>
          <p:cNvPr id="4" name="Rechteck 3">
            <a:extLst>
              <a:ext uri="{FF2B5EF4-FFF2-40B4-BE49-F238E27FC236}">
                <a16:creationId xmlns:a16="http://schemas.microsoft.com/office/drawing/2014/main" id="{E8F509BA-132E-4341-9680-38687B532A3B}"/>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81CF538-6035-4B32-9E7E-B7540860FAF6}"/>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name="Slide42">
    <p:spTree>
      <p:nvGrpSpPr>
        <p:cNvPr id="1" name=""/>
        <p:cNvGrpSpPr/>
        <p:nvPr/>
      </p:nvGrpSpPr>
      <p:grpSpPr>
        <a:xfrm>
          <a:off x="0" y="0"/>
          <a:ext cx="0" cy="0"/>
          <a:chOff x="0" y="0"/>
          <a:chExt cx="0" cy="0"/>
        </a:xfrm>
      </p:grpSpPr>
      <p:sp>
        <p:nvSpPr>
          <p:cNvPr id="2" name="Shape 352">
            <a:extLst>
              <a:ext uri="{FF2B5EF4-FFF2-40B4-BE49-F238E27FC236}">
                <a16:creationId xmlns:a16="http://schemas.microsoft.com/office/drawing/2014/main" id="{A004BC9B-D2CE-466D-B8AD-B725ACCE9CB9}"/>
              </a:ext>
            </a:extLst>
          </p:cNvPr>
          <p:cNvSpPr txBox="1">
            <a:spLocks noGrp="1"/>
          </p:cNvSpPr>
          <p:nvPr>
            <p:ph type="title"/>
          </p:nvPr>
        </p:nvSpPr>
        <p:spPr/>
        <p:txBody>
          <a:bodyPr tIns="45701" bIns="45701"/>
          <a:lstStyle/>
          <a:p>
            <a:pPr lvl="0"/>
            <a:r>
              <a:rPr lang="en-US"/>
              <a:t>ABSCHNITT 5</a:t>
            </a:r>
          </a:p>
        </p:txBody>
      </p:sp>
      <p:sp>
        <p:nvSpPr>
          <p:cNvPr id="3" name="Shape 353">
            <a:extLst>
              <a:ext uri="{FF2B5EF4-FFF2-40B4-BE49-F238E27FC236}">
                <a16:creationId xmlns:a16="http://schemas.microsoft.com/office/drawing/2014/main" id="{FD4B0B8B-DCFC-4B89-9487-A2CF59A79FB2}"/>
              </a:ext>
            </a:extLst>
          </p:cNvPr>
          <p:cNvSpPr txBox="1">
            <a:spLocks noGrp="1"/>
          </p:cNvSpPr>
          <p:nvPr>
            <p:ph type="body" idx="1"/>
          </p:nvPr>
        </p:nvSpPr>
        <p:spPr/>
        <p:txBody>
          <a:bodyPr tIns="45701" bIns="45701"/>
          <a:lstStyle/>
          <a:p>
            <a:pPr lvl="0">
              <a:spcBef>
                <a:spcPts val="0"/>
              </a:spcBef>
            </a:pPr>
            <a:r>
              <a:rPr lang="en-US"/>
              <a:t>Durchführung eines </a:t>
            </a:r>
            <a:br>
              <a:rPr lang="en-US"/>
            </a:br>
            <a:r>
              <a:rPr lang="en-US"/>
              <a:t>FOSS-Reviews</a:t>
            </a:r>
          </a:p>
        </p:txBody>
      </p:sp>
      <p:sp>
        <p:nvSpPr>
          <p:cNvPr id="4" name="Rechteck 3">
            <a:extLst>
              <a:ext uri="{FF2B5EF4-FFF2-40B4-BE49-F238E27FC236}">
                <a16:creationId xmlns:a16="http://schemas.microsoft.com/office/drawing/2014/main" id="{B7C1BA76-73F2-4A37-8F4A-3A8466E345E2}"/>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C535641-42E7-4083-B8E3-2515E1DD068F}"/>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name="Slide43">
    <p:spTree>
      <p:nvGrpSpPr>
        <p:cNvPr id="1" name=""/>
        <p:cNvGrpSpPr/>
        <p:nvPr/>
      </p:nvGrpSpPr>
      <p:grpSpPr>
        <a:xfrm>
          <a:off x="0" y="0"/>
          <a:ext cx="0" cy="0"/>
          <a:chOff x="0" y="0"/>
          <a:chExt cx="0" cy="0"/>
        </a:xfrm>
      </p:grpSpPr>
      <p:sp>
        <p:nvSpPr>
          <p:cNvPr id="2" name="Shape 359">
            <a:extLst>
              <a:ext uri="{FF2B5EF4-FFF2-40B4-BE49-F238E27FC236}">
                <a16:creationId xmlns:a16="http://schemas.microsoft.com/office/drawing/2014/main" id="{B8A077C4-EE77-4247-A00D-FF2A3D80FEC8}"/>
              </a:ext>
            </a:extLst>
          </p:cNvPr>
          <p:cNvSpPr txBox="1">
            <a:spLocks noGrp="1"/>
          </p:cNvSpPr>
          <p:nvPr>
            <p:ph type="title"/>
          </p:nvPr>
        </p:nvSpPr>
        <p:spPr/>
        <p:txBody>
          <a:bodyPr tIns="45701" bIns="45701"/>
          <a:lstStyle/>
          <a:p>
            <a:pPr lvl="0"/>
            <a:r>
              <a:rPr lang="de-DE"/>
              <a:t>Der FOSS-Review</a:t>
            </a:r>
          </a:p>
        </p:txBody>
      </p:sp>
      <p:sp>
        <p:nvSpPr>
          <p:cNvPr id="3" name="Shape 360">
            <a:extLst>
              <a:ext uri="{FF2B5EF4-FFF2-40B4-BE49-F238E27FC236}">
                <a16:creationId xmlns:a16="http://schemas.microsoft.com/office/drawing/2014/main" id="{2E734017-FFA3-453A-B790-E1AD4FED4399}"/>
              </a:ext>
            </a:extLst>
          </p:cNvPr>
          <p:cNvSpPr txBox="1">
            <a:spLocks noGrp="1"/>
          </p:cNvSpPr>
          <p:nvPr>
            <p:ph idx="1"/>
          </p:nvPr>
        </p:nvSpPr>
        <p:spPr/>
        <p:txBody>
          <a:bodyPr tIns="45701" bIns="45701"/>
          <a:lstStyle/>
          <a:p>
            <a:pPr lvl="0" indent="-182880">
              <a:spcBef>
                <a:spcPts val="0"/>
              </a:spcBef>
            </a:pPr>
            <a:r>
              <a:rPr lang="de-DE"/>
              <a:t>Nachdem Programm- und Produktmanagement sowie Entwickler die vorgeschlagenen FOSS-Komponenten auf Nutzbarkeit und Qualität geprüft haben, sollten die Rechte und Pflichten im Zusammenhang mit der Verwendung der ausgewählten FOSS-Komponenten geprüft werden.</a:t>
            </a:r>
          </a:p>
          <a:p>
            <a:pPr lvl="0" indent="-182880"/>
            <a:r>
              <a:rPr lang="de-DE"/>
              <a:t>Ein Schlüsselelement für ein FOSS-Compliance-Programm ist der </a:t>
            </a:r>
            <a:br>
              <a:rPr lang="de-DE"/>
            </a:br>
            <a:r>
              <a:rPr lang="de-DE" i="1"/>
              <a:t>FOSS-Review-Prozess</a:t>
            </a:r>
            <a:r>
              <a:rPr lang="de-DE"/>
              <a:t>. In diesem Prozess kann ein Unternehmen die von ihm verwendete FOSS-Software analysieren und seine Rechte und Pflichten verstehen </a:t>
            </a:r>
          </a:p>
          <a:p>
            <a:pPr lvl="0" indent="-182880"/>
            <a:r>
              <a:rPr lang="de-DE"/>
              <a:t>Der FOSS-Review-Prozess besteht aus folgenden Schritten: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Relevante informationen sammeln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Lizenzverpflichtungen analysieren und verstehen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Handlungsanleitungen, </a:t>
            </a:r>
            <a:br>
              <a:rPr lang="de-DE" sz="2000" kern="0">
                <a:solidFill>
                  <a:srgbClr val="292934"/>
                </a:solidFill>
                <a:latin typeface="Roboto"/>
              </a:rPr>
            </a:br>
            <a:r>
              <a:rPr lang="de-DE" sz="2000" kern="0">
                <a:solidFill>
                  <a:srgbClr val="292934"/>
                </a:solidFill>
                <a:latin typeface="Roboto"/>
              </a:rPr>
              <a:t>die mit Unternehmensrichtlinien und Geschäftszielen im Einklang stehen sind</a:t>
            </a:r>
          </a:p>
          <a:p>
            <a:pPr marL="0" lvl="0" indent="0">
              <a:buNone/>
            </a:pPr>
            <a:endParaRPr lang="de-DE"/>
          </a:p>
        </p:txBody>
      </p:sp>
      <p:sp>
        <p:nvSpPr>
          <p:cNvPr id="4" name="Rechteck 3">
            <a:extLst>
              <a:ext uri="{FF2B5EF4-FFF2-40B4-BE49-F238E27FC236}">
                <a16:creationId xmlns:a16="http://schemas.microsoft.com/office/drawing/2014/main" id="{9EB5459F-7605-4234-A3E7-8F1B6715421D}"/>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ABE75A2-DB07-45E5-B632-8AC667333824}"/>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name="Slide44">
    <p:spTree>
      <p:nvGrpSpPr>
        <p:cNvPr id="1" name=""/>
        <p:cNvGrpSpPr/>
        <p:nvPr/>
      </p:nvGrpSpPr>
      <p:grpSpPr>
        <a:xfrm>
          <a:off x="0" y="0"/>
          <a:ext cx="0" cy="0"/>
          <a:chOff x="0" y="0"/>
          <a:chExt cx="0" cy="0"/>
        </a:xfrm>
      </p:grpSpPr>
      <p:sp>
        <p:nvSpPr>
          <p:cNvPr id="2" name="Shape 366">
            <a:extLst>
              <a:ext uri="{FF2B5EF4-FFF2-40B4-BE49-F238E27FC236}">
                <a16:creationId xmlns:a16="http://schemas.microsoft.com/office/drawing/2014/main" id="{979333D1-B13D-4182-929E-C35B976A4332}"/>
              </a:ext>
            </a:extLst>
          </p:cNvPr>
          <p:cNvSpPr txBox="1">
            <a:spLocks noGrp="1"/>
          </p:cNvSpPr>
          <p:nvPr>
            <p:ph type="title"/>
          </p:nvPr>
        </p:nvSpPr>
        <p:spPr/>
        <p:txBody>
          <a:bodyPr tIns="45701" bIns="45701"/>
          <a:lstStyle/>
          <a:p>
            <a:pPr lvl="0"/>
            <a:r>
              <a:rPr lang="de-DE"/>
              <a:t>Initiieren eines FOSS-Reviews</a:t>
            </a:r>
          </a:p>
        </p:txBody>
      </p:sp>
      <p:sp>
        <p:nvSpPr>
          <p:cNvPr id="3" name="Shape 367">
            <a:extLst>
              <a:ext uri="{FF2B5EF4-FFF2-40B4-BE49-F238E27FC236}">
                <a16:creationId xmlns:a16="http://schemas.microsoft.com/office/drawing/2014/main" id="{B2E0439C-9CA8-4E94-A1C1-D993456E6657}"/>
              </a:ext>
            </a:extLst>
          </p:cNvPr>
          <p:cNvSpPr txBox="1"/>
          <p:nvPr/>
        </p:nvSpPr>
        <p:spPr>
          <a:xfrm>
            <a:off x="304795" y="4877109"/>
            <a:ext cx="11432775" cy="1776907"/>
          </a:xfrm>
          <a:prstGeom prst="rect">
            <a:avLst/>
          </a:prstGeom>
          <a:noFill/>
          <a:ln cap="flat">
            <a:noFill/>
          </a:ln>
        </p:spPr>
        <p:txBody>
          <a:bodyPr vert="horz" wrap="square" lIns="91421" tIns="45701" rIns="91421" bIns="45701" anchor="t" anchorCtr="0" compatLnSpc="1">
            <a:noAutofit/>
          </a:bodyPr>
          <a:lstStyle/>
          <a:p>
            <a:pPr lvl="0">
              <a:defRPr sz="1800" b="0" i="0" u="none" strike="noStrike" kern="0" cap="none" spc="0" baseline="0%">
                <a:solidFill>
                  <a:srgbClr val="000000"/>
                </a:solidFill>
                <a:uFillTx/>
              </a:defRPr>
            </a:pPr>
            <a:r>
              <a:rPr lang="de-DE" sz="2400" kern="0" dirty="0">
                <a:solidFill>
                  <a:srgbClr val="292934"/>
                </a:solidFill>
                <a:latin typeface="Roboto"/>
                <a:ea typeface="Roboto"/>
                <a:cs typeface="Roboto"/>
              </a:rPr>
              <a:t>Jeder im Unternehmen, der mit FOSS arbeitet, sollte einen FOSS-Review einleiten dürfen - einschließlich Programm- oder Produktmanager, Entwickler und Rechtsabteilung </a:t>
            </a:r>
            <a:br>
              <a:rPr lang="de-DE" sz="2400" kern="0" dirty="0">
                <a:solidFill>
                  <a:srgbClr val="292934"/>
                </a:solidFill>
                <a:latin typeface="Roboto"/>
                <a:ea typeface="Roboto"/>
                <a:cs typeface="Roboto"/>
              </a:rPr>
            </a:br>
            <a:r>
              <a:rPr lang="de-DE" sz="2400" i="1" kern="0" dirty="0">
                <a:solidFill>
                  <a:srgbClr val="292934"/>
                </a:solidFill>
                <a:latin typeface="Roboto"/>
                <a:ea typeface="Roboto"/>
                <a:cs typeface="Roboto"/>
              </a:rPr>
              <a:t>Hinweis: Der Prozess beginnt oft, wenn neue FOSS-basierte Software von der Anwendungsentwicklung oder von externen Lieferanten ausgewählt wird.</a:t>
            </a:r>
            <a:endParaRPr lang="en-US" sz="2400" b="0" i="0" u="none" strike="noStrike" kern="0" cap="none" spc="0" baseline="0%" dirty="0">
              <a:solidFill>
                <a:srgbClr val="292934"/>
              </a:solidFill>
              <a:uFillTx/>
              <a:latin typeface="Roboto"/>
              <a:ea typeface="Roboto"/>
              <a:cs typeface="Roboto"/>
            </a:endParaRPr>
          </a:p>
        </p:txBody>
      </p:sp>
      <p:pic>
        <p:nvPicPr>
          <p:cNvPr id="4" name="Shape 368">
            <a:extLst>
              <a:ext uri="{FF2B5EF4-FFF2-40B4-BE49-F238E27FC236}">
                <a16:creationId xmlns:a16="http://schemas.microsoft.com/office/drawing/2014/main" id="{8253286F-ED56-4EED-9AAD-E4112C5E8ECD}"/>
              </a:ext>
            </a:extLst>
          </p:cNvPr>
          <p:cNvPicPr>
            <a:picLocks noChangeAspect="1"/>
          </p:cNvPicPr>
          <p:nvPr/>
        </p:nvPicPr>
        <p:blipFill>
          <a:blip r:embed="rId3">
            <a:alphaModFix/>
          </a:blip>
          <a:srcRect/>
          <a:stretch>
            <a:fillRect/>
          </a:stretch>
        </p:blipFill>
        <p:spPr>
          <a:xfrm>
            <a:off x="3959223" y="1703243"/>
            <a:ext cx="4273018" cy="1460315"/>
          </a:xfrm>
          <a:prstGeom prst="rect">
            <a:avLst/>
          </a:prstGeom>
          <a:noFill/>
          <a:ln cap="flat">
            <a:noFill/>
          </a:ln>
        </p:spPr>
      </p:pic>
      <p:sp>
        <p:nvSpPr>
          <p:cNvPr id="5" name="Shape 369">
            <a:extLst>
              <a:ext uri="{FF2B5EF4-FFF2-40B4-BE49-F238E27FC236}">
                <a16:creationId xmlns:a16="http://schemas.microsoft.com/office/drawing/2014/main" id="{8DF653C2-7897-4C69-BD71-D8B5B9CF0B0C}"/>
              </a:ext>
            </a:extLst>
          </p:cNvPr>
          <p:cNvSpPr txBox="1"/>
          <p:nvPr/>
        </p:nvSpPr>
        <p:spPr>
          <a:xfrm>
            <a:off x="4748214" y="2332040"/>
            <a:ext cx="260993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err="1">
                <a:solidFill>
                  <a:srgbClr val="808080"/>
                </a:solidFill>
                <a:uFillTx/>
                <a:latin typeface="Roboto"/>
                <a:ea typeface="Roboto"/>
                <a:cs typeface="Roboto"/>
              </a:rPr>
              <a:t>Initiierung</a:t>
            </a:r>
            <a:r>
              <a:rPr lang="en-US" sz="2400" b="1" i="0" u="none" strike="noStrike" kern="0" cap="none" spc="0" baseline="0%" dirty="0">
                <a:solidFill>
                  <a:srgbClr val="808080"/>
                </a:solidFill>
                <a:uFillTx/>
                <a:latin typeface="Roboto"/>
                <a:ea typeface="Roboto"/>
                <a:cs typeface="Roboto"/>
              </a:rPr>
              <a:t> </a:t>
            </a:r>
            <a:r>
              <a:rPr lang="en-US" sz="2400" b="1" i="0" u="none" strike="noStrike" kern="0" cap="none" spc="0" baseline="0%" dirty="0" err="1">
                <a:solidFill>
                  <a:srgbClr val="808080"/>
                </a:solidFill>
                <a:uFillTx/>
                <a:latin typeface="Roboto"/>
                <a:ea typeface="Roboto"/>
                <a:cs typeface="Roboto"/>
              </a:rPr>
              <a:t>eines</a:t>
            </a:r>
            <a:r>
              <a:rPr lang="en-US" sz="2400" b="1" i="0" u="none" strike="noStrike" kern="0" cap="none" spc="0" baseline="0%" dirty="0">
                <a:solidFill>
                  <a:srgbClr val="808080"/>
                </a:solidFill>
                <a:uFillTx/>
                <a:latin typeface="Roboto"/>
                <a:ea typeface="Roboto"/>
                <a:cs typeface="Roboto"/>
              </a:rPr>
              <a:t> FOSS-Review </a:t>
            </a:r>
          </a:p>
        </p:txBody>
      </p:sp>
      <p:pic>
        <p:nvPicPr>
          <p:cNvPr id="6" name="Shape 370">
            <a:extLst>
              <a:ext uri="{FF2B5EF4-FFF2-40B4-BE49-F238E27FC236}">
                <a16:creationId xmlns:a16="http://schemas.microsoft.com/office/drawing/2014/main" id="{7E6A0753-E958-4AAE-906D-F37DA01C7ED8}"/>
              </a:ext>
            </a:extLst>
          </p:cNvPr>
          <p:cNvPicPr>
            <a:picLocks noChangeAspect="1"/>
          </p:cNvPicPr>
          <p:nvPr/>
        </p:nvPicPr>
        <p:blipFill>
          <a:blip r:embed="rId4">
            <a:alphaModFix/>
          </a:blip>
          <a:srcRect/>
          <a:stretch>
            <a:fillRect/>
          </a:stretch>
        </p:blipFill>
        <p:spPr>
          <a:xfrm>
            <a:off x="3325837" y="3284808"/>
            <a:ext cx="658852" cy="1298704"/>
          </a:xfrm>
          <a:prstGeom prst="rect">
            <a:avLst/>
          </a:prstGeom>
          <a:noFill/>
          <a:ln cap="flat">
            <a:noFill/>
          </a:ln>
        </p:spPr>
      </p:pic>
      <p:grpSp>
        <p:nvGrpSpPr>
          <p:cNvPr id="7" name="Shape 371">
            <a:extLst>
              <a:ext uri="{FF2B5EF4-FFF2-40B4-BE49-F238E27FC236}">
                <a16:creationId xmlns:a16="http://schemas.microsoft.com/office/drawing/2014/main" id="{B7BC96A4-9AB1-4504-9A1C-9FC31169D486}"/>
              </a:ext>
            </a:extLst>
          </p:cNvPr>
          <p:cNvGrpSpPr/>
          <p:nvPr/>
        </p:nvGrpSpPr>
        <p:grpSpPr>
          <a:xfrm>
            <a:off x="1313411" y="3284808"/>
            <a:ext cx="1986621" cy="1212412"/>
            <a:chOff x="1873047" y="3284808"/>
            <a:chExt cx="1426985" cy="1212412"/>
          </a:xfrm>
        </p:grpSpPr>
        <p:grpSp>
          <p:nvGrpSpPr>
            <p:cNvPr id="8" name="Shape 372">
              <a:extLst>
                <a:ext uri="{FF2B5EF4-FFF2-40B4-BE49-F238E27FC236}">
                  <a16:creationId xmlns:a16="http://schemas.microsoft.com/office/drawing/2014/main" id="{CECA5CEC-DE63-4184-BAE7-151E892DD52F}"/>
                </a:ext>
              </a:extLst>
            </p:cNvPr>
            <p:cNvGrpSpPr/>
            <p:nvPr/>
          </p:nvGrpSpPr>
          <p:grpSpPr>
            <a:xfrm>
              <a:off x="1873047" y="3284808"/>
              <a:ext cx="1426985" cy="771113"/>
              <a:chOff x="1873047" y="3284808"/>
              <a:chExt cx="1426985" cy="771113"/>
            </a:xfrm>
          </p:grpSpPr>
          <p:sp>
            <p:nvSpPr>
              <p:cNvPr id="9" name="Shape 373">
                <a:extLst>
                  <a:ext uri="{FF2B5EF4-FFF2-40B4-BE49-F238E27FC236}">
                    <a16:creationId xmlns:a16="http://schemas.microsoft.com/office/drawing/2014/main" id="{33EEB350-8E3F-42A3-9849-5F2E68636C2E}"/>
                  </a:ext>
                </a:extLst>
              </p:cNvPr>
              <p:cNvSpPr txBox="1"/>
              <p:nvPr/>
            </p:nvSpPr>
            <p:spPr>
              <a:xfrm>
                <a:off x="1873047" y="3778922"/>
                <a:ext cx="1367677"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Produktmanager</a:t>
                </a:r>
                <a:endParaRPr lang="en-US" sz="1200" b="0" i="0" u="none" strike="noStrike" kern="0" cap="none" spc="0" baseline="0%" dirty="0">
                  <a:solidFill>
                    <a:srgbClr val="333333"/>
                  </a:solidFill>
                  <a:uFillTx/>
                  <a:latin typeface="Roboto"/>
                  <a:ea typeface="Roboto"/>
                  <a:cs typeface="Roboto"/>
                </a:endParaRPr>
              </a:p>
            </p:txBody>
          </p:sp>
          <p:sp>
            <p:nvSpPr>
              <p:cNvPr id="10" name="Shape 374">
                <a:extLst>
                  <a:ext uri="{FF2B5EF4-FFF2-40B4-BE49-F238E27FC236}">
                    <a16:creationId xmlns:a16="http://schemas.microsoft.com/office/drawing/2014/main" id="{B91F5982-1D03-4463-8040-B6ABCB444126}"/>
                  </a:ext>
                </a:extLst>
              </p:cNvPr>
              <p:cNvSpPr txBox="1"/>
              <p:nvPr/>
            </p:nvSpPr>
            <p:spPr>
              <a:xfrm>
                <a:off x="1877857" y="3284808"/>
                <a:ext cx="142217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Programm</a:t>
                </a:r>
                <a:r>
                  <a:rPr lang="en-US" sz="1200" b="0" i="0" u="none" strike="noStrike" kern="0" cap="none" spc="0" baseline="0%" dirty="0">
                    <a:solidFill>
                      <a:srgbClr val="333333"/>
                    </a:solidFill>
                    <a:uFillTx/>
                    <a:latin typeface="Roboto"/>
                    <a:ea typeface="Roboto"/>
                    <a:cs typeface="Roboto"/>
                  </a:rPr>
                  <a:t>-Manager</a:t>
                </a:r>
              </a:p>
            </p:txBody>
          </p:sp>
        </p:grpSp>
        <p:sp>
          <p:nvSpPr>
            <p:cNvPr id="11" name="Shape 375">
              <a:extLst>
                <a:ext uri="{FF2B5EF4-FFF2-40B4-BE49-F238E27FC236}">
                  <a16:creationId xmlns:a16="http://schemas.microsoft.com/office/drawing/2014/main" id="{06A680DA-0604-43EA-AC2B-1C9409282331}"/>
                </a:ext>
              </a:extLst>
            </p:cNvPr>
            <p:cNvSpPr txBox="1"/>
            <p:nvPr/>
          </p:nvSpPr>
          <p:spPr>
            <a:xfrm>
              <a:off x="2421276" y="4220221"/>
              <a:ext cx="8194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Entwickler</a:t>
              </a:r>
              <a:endParaRPr lang="en-US" sz="1200" b="0" i="0" u="none" strike="noStrike" kern="0" cap="none" spc="0" baseline="0%" dirty="0">
                <a:solidFill>
                  <a:srgbClr val="333333"/>
                </a:solidFill>
                <a:uFillTx/>
                <a:latin typeface="Roboto"/>
                <a:ea typeface="Roboto"/>
                <a:cs typeface="Roboto"/>
              </a:endParaRPr>
            </a:p>
          </p:txBody>
        </p:sp>
      </p:grpSp>
      <p:sp>
        <p:nvSpPr>
          <p:cNvPr id="12" name="Rechteck 11">
            <a:extLst>
              <a:ext uri="{FF2B5EF4-FFF2-40B4-BE49-F238E27FC236}">
                <a16:creationId xmlns:a16="http://schemas.microsoft.com/office/drawing/2014/main" id="{7C4A0C8C-5B55-44E8-9A9B-C151B5CE4028}"/>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3" name="Rechteck 12">
            <a:extLst>
              <a:ext uri="{FF2B5EF4-FFF2-40B4-BE49-F238E27FC236}">
                <a16:creationId xmlns:a16="http://schemas.microsoft.com/office/drawing/2014/main" id="{E7902606-6C23-4FB2-B728-CF675F874B28}"/>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6.xml><?xml version="1.0" encoding="utf-8"?>
<p:sld xmlns:a="http://purl.oclc.org/ooxml/drawingml/main" xmlns:r="http://purl.oclc.org/ooxml/officeDocument/relationships" xmlns:p="http://purl.oclc.org/ooxml/presentationml/main">
  <p:cSld name="Slide45">
    <p:spTree>
      <p:nvGrpSpPr>
        <p:cNvPr id="1" name=""/>
        <p:cNvGrpSpPr/>
        <p:nvPr/>
      </p:nvGrpSpPr>
      <p:grpSpPr>
        <a:xfrm>
          <a:off x="0" y="0"/>
          <a:ext cx="0" cy="0"/>
          <a:chOff x="0" y="0"/>
          <a:chExt cx="0" cy="0"/>
        </a:xfrm>
      </p:grpSpPr>
      <p:sp>
        <p:nvSpPr>
          <p:cNvPr id="2" name="Shape 381">
            <a:extLst>
              <a:ext uri="{FF2B5EF4-FFF2-40B4-BE49-F238E27FC236}">
                <a16:creationId xmlns:a16="http://schemas.microsoft.com/office/drawing/2014/main" id="{B5AB7A91-D60A-4417-96CE-6DE5CE4AD8E3}"/>
              </a:ext>
            </a:extLst>
          </p:cNvPr>
          <p:cNvSpPr txBox="1">
            <a:spLocks noGrp="1"/>
          </p:cNvSpPr>
          <p:nvPr>
            <p:ph type="title"/>
          </p:nvPr>
        </p:nvSpPr>
        <p:spPr/>
        <p:txBody>
          <a:bodyPr tIns="45701" bIns="45701"/>
          <a:lstStyle/>
          <a:p>
            <a:pPr lvl="0"/>
            <a:r>
              <a:rPr lang="de-DE"/>
              <a:t>Welche Information ist zu sammeln?</a:t>
            </a:r>
          </a:p>
        </p:txBody>
      </p:sp>
      <p:sp>
        <p:nvSpPr>
          <p:cNvPr id="3" name="Shape 382">
            <a:extLst>
              <a:ext uri="{FF2B5EF4-FFF2-40B4-BE49-F238E27FC236}">
                <a16:creationId xmlns:a16="http://schemas.microsoft.com/office/drawing/2014/main" id="{A2F4FE43-009E-47CB-BE48-C2ABAD19354C}"/>
              </a:ext>
            </a:extLst>
          </p:cNvPr>
          <p:cNvSpPr txBox="1">
            <a:spLocks noGrp="1"/>
          </p:cNvSpPr>
          <p:nvPr>
            <p:ph idx="1"/>
          </p:nvPr>
        </p:nvSpPr>
        <p:spPr/>
        <p:txBody>
          <a:bodyPr tIns="45701" bIns="45701"/>
          <a:lstStyle/>
          <a:p>
            <a:pPr marL="0" lvl="0" indent="0">
              <a:spcBef>
                <a:spcPts val="0"/>
              </a:spcBef>
              <a:buNone/>
            </a:pPr>
            <a:r>
              <a:rPr lang="de-DE"/>
              <a:t>Zur Analyse der FOSS-Nutzung sollten Informationen zur Identität der FOSS-Komponente, ihrer Quelle / Herkunft und ihrer geplanten Nutzung gesammelt werden. Dies kann u.a umfassen:</a:t>
            </a:r>
          </a:p>
        </p:txBody>
      </p:sp>
      <p:graphicFrame>
        <p:nvGraphicFramePr>
          <p:cNvPr id="4" name="Shape 383">
            <a:extLst>
              <a:ext uri="{FF2B5EF4-FFF2-40B4-BE49-F238E27FC236}">
                <a16:creationId xmlns:a16="http://schemas.microsoft.com/office/drawing/2014/main" id="{460C3EED-9840-4205-9D75-091EE26508A4}"/>
              </a:ext>
            </a:extLst>
          </p:cNvPr>
          <p:cNvGraphicFramePr>
            <a:graphicFrameLocks noGrp="1"/>
          </p:cNvGraphicFramePr>
          <p:nvPr>
            <p:extLst>
              <p:ext uri="{D42A27DB-BD31-4B8C-83A1-F6EECF244321}">
                <p14:modId xmlns:p14="http://schemas.microsoft.com/office/powerpoint/2010/main" val="2104062934"/>
              </p:ext>
            </p:extLst>
          </p:nvPr>
        </p:nvGraphicFramePr>
        <p:xfrm>
          <a:off x="952503" y="2821104"/>
          <a:ext cx="10286998" cy="4023322"/>
        </p:xfrm>
        <a:graphic>
          <a:graphicData uri="http://purl.oclc.org/ooxml/drawingml/table">
            <a:tbl>
              <a:tblPr>
                <a:effectLst/>
                <a:tableStyleId>{F4F82D48-C7AC-4557-B803-6118D1D7CCD9}</a:tableStyleId>
              </a:tblPr>
              <a:tblGrid>
                <a:gridCol w="5143499">
                  <a:extLst>
                    <a:ext uri="{9D8B030D-6E8A-4147-A177-3AD203B41FA5}">
                      <a16:colId xmlns:a16="http://schemas.microsoft.com/office/drawing/2014/main" val="4237163481"/>
                    </a:ext>
                  </a:extLst>
                </a:gridCol>
                <a:gridCol w="5143499">
                  <a:extLst>
                    <a:ext uri="{9D8B030D-6E8A-4147-A177-3AD203B41FA5}">
                      <a16:colId xmlns:a16="http://schemas.microsoft.com/office/drawing/2014/main" val="3078166988"/>
                    </a:ext>
                  </a:extLst>
                </a:gridCol>
              </a:tblGrid>
              <a:tr h="381003">
                <a:tc>
                  <a:txBody>
                    <a:bodyPr/>
                    <a:lstStyle/>
                    <a:p>
                      <a:pPr marL="457200" lvl="0" indent="-342900">
                        <a:spcBef>
                          <a:spcPts val="0"/>
                        </a:spcBef>
                        <a:buSzPct val="100%"/>
                        <a:buFont typeface="Roboto"/>
                        <a:buChar char="●"/>
                      </a:pPr>
                      <a:r>
                        <a:rPr lang="de-DE" sz="1800" noProof="0">
                          <a:latin typeface="Roboto"/>
                          <a:ea typeface="Roboto"/>
                          <a:cs typeface="Roboto"/>
                        </a:rPr>
                        <a:t>Paketnamen</a:t>
                      </a:r>
                    </a:p>
                    <a:p>
                      <a:pPr marL="457200" lvl="0" indent="-342900">
                        <a:spcBef>
                          <a:spcPts val="0"/>
                        </a:spcBef>
                        <a:buSzPct val="100%"/>
                        <a:buFont typeface="Roboto"/>
                        <a:buChar char="●"/>
                      </a:pPr>
                      <a:r>
                        <a:rPr lang="de-DE" sz="1800" noProof="0">
                          <a:latin typeface="Roboto"/>
                          <a:ea typeface="Roboto"/>
                          <a:cs typeface="Roboto"/>
                        </a:rPr>
                        <a:t>Status der Community rund um das Paket (Aktivität, Vielfältigkeit, Reaktionsfähigkeit)</a:t>
                      </a:r>
                    </a:p>
                    <a:p>
                      <a:pPr marL="457200" lvl="0" indent="-342900">
                        <a:spcBef>
                          <a:spcPts val="0"/>
                        </a:spcBef>
                        <a:buSzPct val="100%"/>
                        <a:buFont typeface="Roboto"/>
                        <a:buChar char="●"/>
                      </a:pPr>
                      <a:r>
                        <a:rPr lang="de-DE" sz="1800" noProof="0">
                          <a:latin typeface="Roboto"/>
                          <a:ea typeface="Roboto"/>
                          <a:cs typeface="Roboto"/>
                        </a:rPr>
                        <a:t>Version</a:t>
                      </a:r>
                    </a:p>
                    <a:p>
                      <a:pPr marL="457200" lvl="0" indent="-342900">
                        <a:spcBef>
                          <a:spcPts val="0"/>
                        </a:spcBef>
                        <a:buSzPct val="100%"/>
                        <a:buFont typeface="Roboto"/>
                        <a:buChar char="●"/>
                      </a:pPr>
                      <a:r>
                        <a:rPr lang="de-DE" sz="1800" noProof="0">
                          <a:latin typeface="Roboto"/>
                          <a:ea typeface="Roboto"/>
                          <a:cs typeface="Roboto"/>
                        </a:rPr>
                        <a:t>Download- oder Quellcode-URL</a:t>
                      </a:r>
                    </a:p>
                    <a:p>
                      <a:pPr marL="457200" lvl="0" indent="-342900">
                        <a:spcBef>
                          <a:spcPts val="0"/>
                        </a:spcBef>
                        <a:buSzPct val="100%"/>
                        <a:buFont typeface="Roboto"/>
                        <a:buChar char="●"/>
                      </a:pPr>
                      <a:r>
                        <a:rPr lang="de-DE" sz="1800" noProof="0">
                          <a:latin typeface="Roboto"/>
                          <a:ea typeface="Roboto"/>
                          <a:cs typeface="Roboto"/>
                        </a:rPr>
                        <a:t>Urheberrechtsinhaber</a:t>
                      </a:r>
                    </a:p>
                    <a:p>
                      <a:pPr marL="457200" lvl="0" indent="-342900">
                        <a:spcBef>
                          <a:spcPts val="0"/>
                        </a:spcBef>
                        <a:buSzPct val="100%"/>
                        <a:buFont typeface="Roboto"/>
                        <a:buChar char="●"/>
                      </a:pPr>
                      <a:r>
                        <a:rPr lang="de-DE" sz="1800" noProof="0">
                          <a:latin typeface="Roboto"/>
                          <a:ea typeface="Roboto"/>
                          <a:cs typeface="Roboto"/>
                        </a:rPr>
                        <a:t>Lizenz, Lizenztext und Lizenz-URL</a:t>
                      </a:r>
                    </a:p>
                    <a:p>
                      <a:pPr marL="457200" lvl="0" indent="-342900">
                        <a:spcBef>
                          <a:spcPts val="0"/>
                        </a:spcBef>
                        <a:buSzPct val="100%"/>
                        <a:buFont typeface="Roboto"/>
                        <a:buChar char="●"/>
                      </a:pPr>
                      <a:r>
                        <a:rPr lang="de-DE" sz="1800" noProof="0">
                          <a:latin typeface="Roboto"/>
                          <a:ea typeface="Roboto"/>
                          <a:cs typeface="Roboto"/>
                        </a:rPr>
                        <a:t>Attributions- und andere Hinweiseund zugehörige URLs</a:t>
                      </a:r>
                    </a:p>
                    <a:p>
                      <a:pPr marL="457200" lvl="0" indent="-342900">
                        <a:spcBef>
                          <a:spcPts val="0"/>
                        </a:spcBef>
                        <a:buSzPct val="100%"/>
                        <a:buFont typeface="Roboto"/>
                        <a:buChar char="●"/>
                      </a:pPr>
                      <a:r>
                        <a:rPr lang="de-DE" sz="1800" noProof="0">
                          <a:latin typeface="Roboto"/>
                          <a:ea typeface="Roboto"/>
                          <a:cs typeface="Roboto"/>
                        </a:rPr>
                        <a:t>Beschreibung, welche Änderungen an der FOSS beabsichtigt sind</a:t>
                      </a:r>
                    </a:p>
                  </a:txBody>
                  <a:tcPr marL="91421" marR="91421" marT="91421" marB="91421"/>
                </a:tc>
                <a:tc>
                  <a:txBody>
                    <a:bodyPr/>
                    <a:lstStyle/>
                    <a:p>
                      <a:pPr marL="457200" lvl="0" indent="-342900" rtl="0">
                        <a:spcBef>
                          <a:spcPts val="0"/>
                        </a:spcBef>
                        <a:buSzPct val="100%"/>
                        <a:buFont typeface="Roboto"/>
                        <a:buChar char="●"/>
                      </a:pPr>
                      <a:r>
                        <a:rPr lang="de-DE" sz="1800" noProof="0" dirty="0">
                          <a:latin typeface="Roboto"/>
                          <a:ea typeface="Roboto"/>
                          <a:cs typeface="Roboto"/>
                        </a:rPr>
                        <a:t>Liste der Abhängigkeiten</a:t>
                      </a:r>
                    </a:p>
                    <a:p>
                      <a:pPr marL="457200" lvl="0" indent="-342900" rtl="0">
                        <a:spcBef>
                          <a:spcPts val="0"/>
                        </a:spcBef>
                        <a:buSzPct val="100%"/>
                        <a:buFont typeface="Roboto"/>
                        <a:buChar char="●"/>
                      </a:pPr>
                      <a:r>
                        <a:rPr lang="de-DE" sz="1800" noProof="0" dirty="0">
                          <a:latin typeface="Roboto"/>
                          <a:ea typeface="Roboto"/>
                          <a:cs typeface="Roboto"/>
                        </a:rPr>
                        <a:t>Vorgesehene Verwendung im eigenen Produkt</a:t>
                      </a:r>
                    </a:p>
                    <a:p>
                      <a:pPr marL="457200" lvl="0" indent="-342900" rtl="0">
                        <a:spcBef>
                          <a:spcPts val="0"/>
                        </a:spcBef>
                        <a:buSzPct val="100%"/>
                        <a:buFont typeface="Roboto"/>
                        <a:buChar char="●"/>
                      </a:pPr>
                      <a:r>
                        <a:rPr lang="de-DE" sz="1800" noProof="0" dirty="0">
                          <a:latin typeface="Roboto"/>
                          <a:ea typeface="Roboto"/>
                          <a:cs typeface="Roboto"/>
                        </a:rPr>
                        <a:t>Erste Produktversion, die das Paket enthält</a:t>
                      </a:r>
                    </a:p>
                    <a:p>
                      <a:pPr marL="457200" lvl="0" indent="-342900" rtl="0">
                        <a:spcBef>
                          <a:spcPts val="0"/>
                        </a:spcBef>
                        <a:buSzPct val="100%"/>
                        <a:buFont typeface="Roboto"/>
                        <a:buChar char="●"/>
                      </a:pPr>
                      <a:r>
                        <a:rPr lang="de-DE" sz="1800" noProof="0" dirty="0">
                          <a:latin typeface="Roboto"/>
                          <a:ea typeface="Roboto"/>
                          <a:cs typeface="Roboto"/>
                        </a:rPr>
                        <a:t>Ort, an dem der Quellcode gepflegt wird</a:t>
                      </a:r>
                    </a:p>
                    <a:p>
                      <a:pPr marL="457200" lvl="0" indent="-342900" rtl="0">
                        <a:spcBef>
                          <a:spcPts val="0"/>
                        </a:spcBef>
                        <a:buSzPct val="100%"/>
                        <a:buFont typeface="Roboto"/>
                        <a:buChar char="●"/>
                      </a:pPr>
                      <a:r>
                        <a:rPr lang="de-DE" sz="1800" noProof="0" dirty="0">
                          <a:latin typeface="Roboto"/>
                          <a:ea typeface="Roboto"/>
                          <a:cs typeface="Roboto"/>
                        </a:rPr>
                        <a:t>Vorherige Freigaben in einem anderen Kontext</a:t>
                      </a:r>
                    </a:p>
                    <a:p>
                      <a:pPr marL="457200" lvl="0" indent="-342900" rtl="0">
                        <a:spcBef>
                          <a:spcPts val="0"/>
                        </a:spcBef>
                        <a:buSzPct val="100%"/>
                        <a:buFont typeface="Roboto"/>
                        <a:buChar char="●"/>
                      </a:pPr>
                      <a:r>
                        <a:rPr lang="de-DE" sz="1800" noProof="0" dirty="0">
                          <a:latin typeface="Roboto"/>
                          <a:ea typeface="Roboto"/>
                          <a:cs typeface="Roboto"/>
                        </a:rPr>
                        <a:t>Wenn von einem externen Lieferanten:</a:t>
                      </a:r>
                    </a:p>
                    <a:p>
                      <a:pPr marL="914400" lvl="1" indent="-342900" rtl="0">
                        <a:spcBef>
                          <a:spcPts val="0"/>
                        </a:spcBef>
                        <a:buSzPct val="100%"/>
                        <a:buFont typeface="Roboto"/>
                        <a:buChar char="●"/>
                      </a:pPr>
                      <a:r>
                        <a:rPr lang="de-DE" sz="1800" noProof="0" dirty="0">
                          <a:latin typeface="Roboto"/>
                          <a:ea typeface="Roboto"/>
                          <a:cs typeface="Roboto"/>
                        </a:rPr>
                        <a:t>Ansprechpartner des Entwicklungsteams</a:t>
                      </a:r>
                    </a:p>
                    <a:p>
                      <a:pPr marL="914400" lvl="1" indent="-342900" rtl="0">
                        <a:spcBef>
                          <a:spcPts val="0"/>
                        </a:spcBef>
                        <a:buSzPct val="100%"/>
                        <a:buFont typeface="Roboto"/>
                        <a:buChar char="●"/>
                      </a:pPr>
                      <a:r>
                        <a:rPr lang="de-DE" sz="1800" noProof="0" dirty="0">
                          <a:latin typeface="Roboto"/>
                          <a:ea typeface="Roboto"/>
                          <a:cs typeface="Roboto"/>
                        </a:rPr>
                        <a:t>Copyright-Hinweise, Attributionen, Quellcode für Änderungen des Anbieters, falls dies zur Erfüllung von Lizenzverpflichtungen erforderlich ist.</a:t>
                      </a:r>
                    </a:p>
                  </a:txBody>
                  <a:tcPr marL="91421" marR="91421" marT="91421" marB="91421"/>
                </a:tc>
                <a:extLst>
                  <a:ext uri="{0D108BD9-81ED-4DB2-BD59-A6C34878D82A}">
                    <a16:rowId xmlns:a16="http://schemas.microsoft.com/office/drawing/2014/main" val="2821834056"/>
                  </a:ext>
                </a:extLst>
              </a:tr>
            </a:tbl>
          </a:graphicData>
        </a:graphic>
      </p:graphicFrame>
      <p:sp>
        <p:nvSpPr>
          <p:cNvPr id="5" name="Rechteck 4">
            <a:extLst>
              <a:ext uri="{FF2B5EF4-FFF2-40B4-BE49-F238E27FC236}">
                <a16:creationId xmlns:a16="http://schemas.microsoft.com/office/drawing/2014/main" id="{E280E165-1468-4DB5-A01D-34084705C0DB}"/>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AA21A676-270E-4564-9DEB-FD621F4EB253}"/>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name="Slide46">
    <p:spTree>
      <p:nvGrpSpPr>
        <p:cNvPr id="1" name=""/>
        <p:cNvGrpSpPr/>
        <p:nvPr/>
      </p:nvGrpSpPr>
      <p:grpSpPr>
        <a:xfrm>
          <a:off x="0" y="0"/>
          <a:ext cx="0" cy="0"/>
          <a:chOff x="0" y="0"/>
          <a:chExt cx="0" cy="0"/>
        </a:xfrm>
      </p:grpSpPr>
      <p:sp>
        <p:nvSpPr>
          <p:cNvPr id="2" name="Shape 389">
            <a:extLst>
              <a:ext uri="{FF2B5EF4-FFF2-40B4-BE49-F238E27FC236}">
                <a16:creationId xmlns:a16="http://schemas.microsoft.com/office/drawing/2014/main" id="{FEE95036-7FDC-4361-9E79-9391D3180ECC}"/>
              </a:ext>
            </a:extLst>
          </p:cNvPr>
          <p:cNvSpPr txBox="1">
            <a:spLocks noGrp="1"/>
          </p:cNvSpPr>
          <p:nvPr>
            <p:ph type="title"/>
          </p:nvPr>
        </p:nvSpPr>
        <p:spPr/>
        <p:txBody>
          <a:bodyPr tIns="45701" bIns="45701"/>
          <a:lstStyle/>
          <a:p>
            <a:pPr lvl="0"/>
            <a:r>
              <a:rPr lang="en-US"/>
              <a:t>FOSS Review Team</a:t>
            </a:r>
          </a:p>
        </p:txBody>
      </p:sp>
      <p:sp>
        <p:nvSpPr>
          <p:cNvPr id="3" name="Shape 390">
            <a:extLst>
              <a:ext uri="{FF2B5EF4-FFF2-40B4-BE49-F238E27FC236}">
                <a16:creationId xmlns:a16="http://schemas.microsoft.com/office/drawing/2014/main" id="{CF0F968F-4B70-4210-9466-5213ED494A32}"/>
              </a:ext>
            </a:extLst>
          </p:cNvPr>
          <p:cNvSpPr txBox="1">
            <a:spLocks noGrp="1"/>
          </p:cNvSpPr>
          <p:nvPr>
            <p:ph idx="1"/>
          </p:nvPr>
        </p:nvSpPr>
        <p:spPr>
          <a:xfrm>
            <a:off x="304796" y="4307646"/>
            <a:ext cx="11277596" cy="2593375"/>
          </a:xfrm>
        </p:spPr>
        <p:txBody>
          <a:bodyPr tIns="45701" bIns="45701"/>
          <a:lstStyle/>
          <a:p>
            <a:pPr marL="0" lvl="0" indent="0">
              <a:spcBef>
                <a:spcPts val="0"/>
              </a:spcBef>
              <a:buNone/>
            </a:pPr>
            <a:r>
              <a:rPr lang="en-US" sz="2000"/>
              <a:t>A FOSS Review team includes the company representatives that support, guide, coordinate and review the use of FOSS. These representatives may include:</a:t>
            </a:r>
          </a:p>
          <a:p>
            <a:pPr lvl="0" indent="-182880">
              <a:lnSpc>
                <a:spcPct val="130%"/>
              </a:lnSpc>
              <a:spcBef>
                <a:spcPts val="400"/>
              </a:spcBef>
            </a:pPr>
            <a:r>
              <a:rPr lang="en-US" sz="2000"/>
              <a:t>Legal to identify and evaluate license obligations</a:t>
            </a:r>
          </a:p>
          <a:p>
            <a:pPr lvl="0" indent="-182880">
              <a:lnSpc>
                <a:spcPct val="130%"/>
              </a:lnSpc>
              <a:spcBef>
                <a:spcPts val="400"/>
              </a:spcBef>
            </a:pPr>
            <a:r>
              <a:rPr lang="en-US" sz="2000"/>
              <a:t>Source code scanning and tooling support to help identify and track FOSS usage</a:t>
            </a:r>
          </a:p>
          <a:p>
            <a:pPr lvl="0" indent="-182880">
              <a:lnSpc>
                <a:spcPct val="130%"/>
              </a:lnSpc>
              <a:spcBef>
                <a:spcPts val="400"/>
              </a:spcBef>
            </a:pPr>
            <a:r>
              <a:rPr lang="en-US" sz="2000"/>
              <a:t>Engineering Specialists working with business interests, commercial licensing, export compliance, etc., who may be impacted by FOSS usage</a:t>
            </a:r>
          </a:p>
        </p:txBody>
      </p:sp>
      <p:pic>
        <p:nvPicPr>
          <p:cNvPr id="4" name="Shape 391">
            <a:extLst>
              <a:ext uri="{FF2B5EF4-FFF2-40B4-BE49-F238E27FC236}">
                <a16:creationId xmlns:a16="http://schemas.microsoft.com/office/drawing/2014/main" id="{D128D4B4-5895-4082-A081-DA7653303896}"/>
              </a:ext>
            </a:extLst>
          </p:cNvPr>
          <p:cNvPicPr>
            <a:picLocks noChangeAspect="1"/>
          </p:cNvPicPr>
          <p:nvPr/>
        </p:nvPicPr>
        <p:blipFill>
          <a:blip r:embed="rId3">
            <a:alphaModFix/>
          </a:blip>
          <a:srcRect/>
          <a:stretch>
            <a:fillRect/>
          </a:stretch>
        </p:blipFill>
        <p:spPr>
          <a:xfrm>
            <a:off x="3959223" y="1402909"/>
            <a:ext cx="4273018" cy="1460315"/>
          </a:xfrm>
          <a:prstGeom prst="rect">
            <a:avLst/>
          </a:prstGeom>
          <a:noFill/>
          <a:ln cap="flat">
            <a:noFill/>
          </a:ln>
        </p:spPr>
      </p:pic>
      <p:sp>
        <p:nvSpPr>
          <p:cNvPr id="5" name="Shape 392">
            <a:extLst>
              <a:ext uri="{FF2B5EF4-FFF2-40B4-BE49-F238E27FC236}">
                <a16:creationId xmlns:a16="http://schemas.microsoft.com/office/drawing/2014/main" id="{5D781008-C23D-4BD2-91DA-A23E649D113A}"/>
              </a:ext>
            </a:extLst>
          </p:cNvPr>
          <p:cNvSpPr txBox="1"/>
          <p:nvPr/>
        </p:nvSpPr>
        <p:spPr>
          <a:xfrm>
            <a:off x="4633914" y="2031997"/>
            <a:ext cx="2738618" cy="83026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Initiate a FOSS Review </a:t>
            </a:r>
          </a:p>
        </p:txBody>
      </p:sp>
      <p:pic>
        <p:nvPicPr>
          <p:cNvPr id="6" name="Shape 393">
            <a:extLst>
              <a:ext uri="{FF2B5EF4-FFF2-40B4-BE49-F238E27FC236}">
                <a16:creationId xmlns:a16="http://schemas.microsoft.com/office/drawing/2014/main" id="{F3FAB976-16E4-4020-95A4-2D105C141CDA}"/>
              </a:ext>
            </a:extLst>
          </p:cNvPr>
          <p:cNvPicPr>
            <a:picLocks noChangeAspect="1"/>
          </p:cNvPicPr>
          <p:nvPr/>
        </p:nvPicPr>
        <p:blipFill>
          <a:blip r:embed="rId4">
            <a:alphaModFix/>
          </a:blip>
          <a:srcRect/>
          <a:stretch>
            <a:fillRect/>
          </a:stretch>
        </p:blipFill>
        <p:spPr>
          <a:xfrm>
            <a:off x="3325837" y="2984473"/>
            <a:ext cx="658852" cy="1298704"/>
          </a:xfrm>
          <a:prstGeom prst="rect">
            <a:avLst/>
          </a:prstGeom>
          <a:noFill/>
          <a:ln cap="flat">
            <a:noFill/>
          </a:ln>
        </p:spPr>
      </p:pic>
      <p:grpSp>
        <p:nvGrpSpPr>
          <p:cNvPr id="7" name="Shape 394">
            <a:extLst>
              <a:ext uri="{FF2B5EF4-FFF2-40B4-BE49-F238E27FC236}">
                <a16:creationId xmlns:a16="http://schemas.microsoft.com/office/drawing/2014/main" id="{D51635A4-C1E1-4FEC-86BE-8BB723650F50}"/>
              </a:ext>
            </a:extLst>
          </p:cNvPr>
          <p:cNvGrpSpPr/>
          <p:nvPr/>
        </p:nvGrpSpPr>
        <p:grpSpPr>
          <a:xfrm>
            <a:off x="1873047" y="2984473"/>
            <a:ext cx="1426985" cy="1212412"/>
            <a:chOff x="1873047" y="2984473"/>
            <a:chExt cx="1426985" cy="1212412"/>
          </a:xfrm>
        </p:grpSpPr>
        <p:grpSp>
          <p:nvGrpSpPr>
            <p:cNvPr id="8" name="Shape 395">
              <a:extLst>
                <a:ext uri="{FF2B5EF4-FFF2-40B4-BE49-F238E27FC236}">
                  <a16:creationId xmlns:a16="http://schemas.microsoft.com/office/drawing/2014/main" id="{7B9C003D-FFFF-405D-B1C8-A245055179C2}"/>
                </a:ext>
              </a:extLst>
            </p:cNvPr>
            <p:cNvGrpSpPr/>
            <p:nvPr/>
          </p:nvGrpSpPr>
          <p:grpSpPr>
            <a:xfrm>
              <a:off x="1873047" y="2984473"/>
              <a:ext cx="1426985" cy="771113"/>
              <a:chOff x="1873047" y="2984473"/>
              <a:chExt cx="1426985" cy="771113"/>
            </a:xfrm>
          </p:grpSpPr>
          <p:sp>
            <p:nvSpPr>
              <p:cNvPr id="9" name="Shape 396">
                <a:extLst>
                  <a:ext uri="{FF2B5EF4-FFF2-40B4-BE49-F238E27FC236}">
                    <a16:creationId xmlns:a16="http://schemas.microsoft.com/office/drawing/2014/main" id="{849C1ED2-9276-4D93-A4A5-C3C83AA835DC}"/>
                  </a:ext>
                </a:extLst>
              </p:cNvPr>
              <p:cNvSpPr txBox="1"/>
              <p:nvPr/>
            </p:nvSpPr>
            <p:spPr>
              <a:xfrm>
                <a:off x="1873047" y="3478587"/>
                <a:ext cx="1367677"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Product Manager</a:t>
                </a:r>
              </a:p>
            </p:txBody>
          </p:sp>
          <p:sp>
            <p:nvSpPr>
              <p:cNvPr id="10" name="Shape 397">
                <a:extLst>
                  <a:ext uri="{FF2B5EF4-FFF2-40B4-BE49-F238E27FC236}">
                    <a16:creationId xmlns:a16="http://schemas.microsoft.com/office/drawing/2014/main" id="{6EB53A57-4C67-48E9-B210-9689A5BE581B}"/>
                  </a:ext>
                </a:extLst>
              </p:cNvPr>
              <p:cNvSpPr txBox="1"/>
              <p:nvPr/>
            </p:nvSpPr>
            <p:spPr>
              <a:xfrm>
                <a:off x="1877857" y="2984473"/>
                <a:ext cx="142217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 Manager</a:t>
                </a:r>
              </a:p>
            </p:txBody>
          </p:sp>
        </p:grpSp>
        <p:sp>
          <p:nvSpPr>
            <p:cNvPr id="11" name="Shape 398">
              <a:extLst>
                <a:ext uri="{FF2B5EF4-FFF2-40B4-BE49-F238E27FC236}">
                  <a16:creationId xmlns:a16="http://schemas.microsoft.com/office/drawing/2014/main" id="{682D15C4-CAA2-41D4-B252-A9DE039A8863}"/>
                </a:ext>
              </a:extLst>
            </p:cNvPr>
            <p:cNvSpPr txBox="1"/>
            <p:nvPr/>
          </p:nvSpPr>
          <p:spPr>
            <a:xfrm>
              <a:off x="2421276" y="3919886"/>
              <a:ext cx="8194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 Engineer</a:t>
              </a:r>
            </a:p>
          </p:txBody>
        </p:sp>
      </p:grpSp>
      <p:pic>
        <p:nvPicPr>
          <p:cNvPr id="12" name="Shape 399">
            <a:extLst>
              <a:ext uri="{FF2B5EF4-FFF2-40B4-BE49-F238E27FC236}">
                <a16:creationId xmlns:a16="http://schemas.microsoft.com/office/drawing/2014/main" id="{15E9C9DA-5414-490F-928D-8554FDE3FD77}"/>
              </a:ext>
            </a:extLst>
          </p:cNvPr>
          <p:cNvPicPr>
            <a:picLocks noChangeAspect="1"/>
          </p:cNvPicPr>
          <p:nvPr/>
        </p:nvPicPr>
        <p:blipFill>
          <a:blip r:embed="rId5">
            <a:alphaModFix/>
          </a:blip>
          <a:srcRect/>
          <a:stretch>
            <a:fillRect/>
          </a:stretch>
        </p:blipFill>
        <p:spPr>
          <a:xfrm>
            <a:off x="8772525" y="2797469"/>
            <a:ext cx="660315" cy="1301584"/>
          </a:xfrm>
          <a:prstGeom prst="rect">
            <a:avLst/>
          </a:prstGeom>
          <a:noFill/>
          <a:ln cap="flat">
            <a:noFill/>
          </a:ln>
        </p:spPr>
      </p:pic>
      <p:pic>
        <p:nvPicPr>
          <p:cNvPr id="13" name="Shape 400">
            <a:extLst>
              <a:ext uri="{FF2B5EF4-FFF2-40B4-BE49-F238E27FC236}">
                <a16:creationId xmlns:a16="http://schemas.microsoft.com/office/drawing/2014/main" id="{128421B0-0BD5-489D-97D4-E2423914D835}"/>
              </a:ext>
            </a:extLst>
          </p:cNvPr>
          <p:cNvPicPr>
            <a:picLocks noChangeAspect="1"/>
          </p:cNvPicPr>
          <p:nvPr/>
        </p:nvPicPr>
        <p:blipFill>
          <a:blip r:embed="rId6">
            <a:alphaModFix/>
          </a:blip>
          <a:srcRect/>
          <a:stretch>
            <a:fillRect/>
          </a:stretch>
        </p:blipFill>
        <p:spPr>
          <a:xfrm>
            <a:off x="7821539" y="2797469"/>
            <a:ext cx="660315" cy="1301584"/>
          </a:xfrm>
          <a:prstGeom prst="rect">
            <a:avLst/>
          </a:prstGeom>
          <a:noFill/>
          <a:ln cap="flat">
            <a:noFill/>
          </a:ln>
        </p:spPr>
      </p:pic>
      <p:pic>
        <p:nvPicPr>
          <p:cNvPr id="14" name="Shape 401">
            <a:extLst>
              <a:ext uri="{FF2B5EF4-FFF2-40B4-BE49-F238E27FC236}">
                <a16:creationId xmlns:a16="http://schemas.microsoft.com/office/drawing/2014/main" id="{316EA052-B725-468E-B1C7-E9B3D7255C56}"/>
              </a:ext>
            </a:extLst>
          </p:cNvPr>
          <p:cNvPicPr>
            <a:picLocks noChangeAspect="1"/>
          </p:cNvPicPr>
          <p:nvPr/>
        </p:nvPicPr>
        <p:blipFill>
          <a:blip r:embed="rId7">
            <a:alphaModFix/>
          </a:blip>
          <a:srcRect/>
          <a:stretch>
            <a:fillRect/>
          </a:stretch>
        </p:blipFill>
        <p:spPr>
          <a:xfrm>
            <a:off x="9846880" y="2797469"/>
            <a:ext cx="660315" cy="1301584"/>
          </a:xfrm>
          <a:prstGeom prst="rect">
            <a:avLst/>
          </a:prstGeom>
          <a:noFill/>
          <a:ln cap="flat">
            <a:noFill/>
          </a:ln>
        </p:spPr>
      </p:pic>
      <p:sp>
        <p:nvSpPr>
          <p:cNvPr id="15" name="Shape 402">
            <a:extLst>
              <a:ext uri="{FF2B5EF4-FFF2-40B4-BE49-F238E27FC236}">
                <a16:creationId xmlns:a16="http://schemas.microsoft.com/office/drawing/2014/main" id="{B3AF0F1D-8F5C-456D-AAD7-5181A498F2D3}"/>
              </a:ext>
            </a:extLst>
          </p:cNvPr>
          <p:cNvSpPr txBox="1"/>
          <p:nvPr/>
        </p:nvSpPr>
        <p:spPr>
          <a:xfrm>
            <a:off x="7901467" y="4138985"/>
            <a:ext cx="55655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Legal</a:t>
            </a:r>
          </a:p>
        </p:txBody>
      </p:sp>
      <p:sp>
        <p:nvSpPr>
          <p:cNvPr id="16" name="Shape 403">
            <a:extLst>
              <a:ext uri="{FF2B5EF4-FFF2-40B4-BE49-F238E27FC236}">
                <a16:creationId xmlns:a16="http://schemas.microsoft.com/office/drawing/2014/main" id="{7A04952A-2438-4E7C-8F2D-60BDB9834DD9}"/>
              </a:ext>
            </a:extLst>
          </p:cNvPr>
          <p:cNvSpPr txBox="1"/>
          <p:nvPr/>
        </p:nvSpPr>
        <p:spPr>
          <a:xfrm>
            <a:off x="8576989" y="4141847"/>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17" name="Shape 404">
            <a:extLst>
              <a:ext uri="{FF2B5EF4-FFF2-40B4-BE49-F238E27FC236}">
                <a16:creationId xmlns:a16="http://schemas.microsoft.com/office/drawing/2014/main" id="{F954EA20-8C11-44C5-B292-8372436BDE45}"/>
              </a:ext>
            </a:extLst>
          </p:cNvPr>
          <p:cNvSpPr txBox="1"/>
          <p:nvPr/>
        </p:nvSpPr>
        <p:spPr>
          <a:xfrm>
            <a:off x="9467853" y="4141847"/>
            <a:ext cx="946111" cy="277813"/>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Specialists</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name="Slide47">
    <p:spTree>
      <p:nvGrpSpPr>
        <p:cNvPr id="1" name=""/>
        <p:cNvGrpSpPr/>
        <p:nvPr/>
      </p:nvGrpSpPr>
      <p:grpSpPr>
        <a:xfrm>
          <a:off x="0" y="0"/>
          <a:ext cx="0" cy="0"/>
          <a:chOff x="0" y="0"/>
          <a:chExt cx="0" cy="0"/>
        </a:xfrm>
      </p:grpSpPr>
      <p:sp>
        <p:nvSpPr>
          <p:cNvPr id="2" name="Shape 410">
            <a:extLst>
              <a:ext uri="{FF2B5EF4-FFF2-40B4-BE49-F238E27FC236}">
                <a16:creationId xmlns:a16="http://schemas.microsoft.com/office/drawing/2014/main" id="{08D73A03-DA05-4D2A-BB03-6D202898D637}"/>
              </a:ext>
            </a:extLst>
          </p:cNvPr>
          <p:cNvSpPr txBox="1">
            <a:spLocks noGrp="1"/>
          </p:cNvSpPr>
          <p:nvPr>
            <p:ph type="title"/>
          </p:nvPr>
        </p:nvSpPr>
        <p:spPr/>
        <p:txBody>
          <a:bodyPr tIns="45701" bIns="45701"/>
          <a:lstStyle/>
          <a:p>
            <a:pPr lvl="0"/>
            <a:r>
              <a:rPr lang="en-US"/>
              <a:t>Analyzing Proposed FOSS Usage</a:t>
            </a:r>
          </a:p>
        </p:txBody>
      </p:sp>
      <p:sp>
        <p:nvSpPr>
          <p:cNvPr id="3" name="Shape 411">
            <a:extLst>
              <a:ext uri="{FF2B5EF4-FFF2-40B4-BE49-F238E27FC236}">
                <a16:creationId xmlns:a16="http://schemas.microsoft.com/office/drawing/2014/main" id="{50ABACDE-3ECA-4F0F-808F-6F28146367BC}"/>
              </a:ext>
            </a:extLst>
          </p:cNvPr>
          <p:cNvSpPr txBox="1">
            <a:spLocks noGrp="1"/>
          </p:cNvSpPr>
          <p:nvPr>
            <p:ph idx="1"/>
          </p:nvPr>
        </p:nvSpPr>
        <p:spPr>
          <a:xfrm>
            <a:off x="417505" y="3539816"/>
            <a:ext cx="11277596" cy="2953749"/>
          </a:xfrm>
        </p:spPr>
        <p:txBody>
          <a:bodyPr tIns="45701" bIns="45701"/>
          <a:lstStyle/>
          <a:p>
            <a:pPr marL="0" lvl="0" indent="0">
              <a:spcBef>
                <a:spcPts val="0"/>
              </a:spcBef>
              <a:buNone/>
            </a:pPr>
            <a:r>
              <a:rPr lang="en-US" sz="2000"/>
              <a:t>The FOSS Review team should assess the information it has gathered before providing guidance for issues. This may include scanning the code to confirm the accuracy of the information.</a:t>
            </a:r>
          </a:p>
          <a:p>
            <a:pPr marL="0" lvl="0" indent="0">
              <a:spcBef>
                <a:spcPts val="400"/>
              </a:spcBef>
              <a:buNone/>
            </a:pPr>
            <a:endParaRPr lang="en-US" sz="2000"/>
          </a:p>
          <a:p>
            <a:pPr marL="0" lvl="0" indent="0">
              <a:spcBef>
                <a:spcPts val="400"/>
              </a:spcBef>
              <a:buNone/>
            </a:pPr>
            <a:r>
              <a:rPr lang="en-US" sz="2000"/>
              <a:t>The FOSS Review team should consider:</a:t>
            </a:r>
          </a:p>
          <a:p>
            <a:pPr lvl="0" indent="-182880">
              <a:spcBef>
                <a:spcPts val="400"/>
              </a:spcBef>
            </a:pPr>
            <a:r>
              <a:rPr lang="en-US" sz="2000"/>
              <a:t>Is the code and associated information complete, consistent and accurate?</a:t>
            </a:r>
          </a:p>
          <a:p>
            <a:pPr lvl="0" indent="-182880">
              <a:spcBef>
                <a:spcPts val="400"/>
              </a:spcBef>
            </a:pPr>
            <a:r>
              <a:rPr lang="en-US" sz="2000"/>
              <a:t>Does the declared license match what is in the code files?</a:t>
            </a:r>
          </a:p>
          <a:p>
            <a:pPr lvl="0" indent="-182880">
              <a:spcBef>
                <a:spcPts val="400"/>
              </a:spcBef>
            </a:pPr>
            <a:r>
              <a:rPr lang="en-US" sz="2000"/>
              <a:t>Does the license permit use with other components of the software? </a:t>
            </a:r>
          </a:p>
          <a:p>
            <a:pPr marL="0" lvl="0" indent="0">
              <a:spcBef>
                <a:spcPts val="400"/>
              </a:spcBef>
              <a:buNone/>
            </a:pPr>
            <a:endParaRPr lang="en-US" sz="2000"/>
          </a:p>
        </p:txBody>
      </p:sp>
      <p:pic>
        <p:nvPicPr>
          <p:cNvPr id="4" name="Shape 412">
            <a:extLst>
              <a:ext uri="{FF2B5EF4-FFF2-40B4-BE49-F238E27FC236}">
                <a16:creationId xmlns:a16="http://schemas.microsoft.com/office/drawing/2014/main" id="{385DD1B6-25C9-4847-BE38-06D0DCEA3190}"/>
              </a:ext>
            </a:extLst>
          </p:cNvPr>
          <p:cNvPicPr>
            <a:picLocks noChangeAspect="1"/>
          </p:cNvPicPr>
          <p:nvPr/>
        </p:nvPicPr>
        <p:blipFill>
          <a:blip r:embed="rId3">
            <a:alphaModFix/>
          </a:blip>
          <a:srcRect/>
          <a:stretch>
            <a:fillRect/>
          </a:stretch>
        </p:blipFill>
        <p:spPr>
          <a:xfrm>
            <a:off x="5709733" y="1916481"/>
            <a:ext cx="660315" cy="1301584"/>
          </a:xfrm>
          <a:prstGeom prst="rect">
            <a:avLst/>
          </a:prstGeom>
          <a:noFill/>
          <a:ln cap="flat">
            <a:noFill/>
          </a:ln>
        </p:spPr>
      </p:pic>
      <p:pic>
        <p:nvPicPr>
          <p:cNvPr id="5" name="Shape 413">
            <a:extLst>
              <a:ext uri="{FF2B5EF4-FFF2-40B4-BE49-F238E27FC236}">
                <a16:creationId xmlns:a16="http://schemas.microsoft.com/office/drawing/2014/main" id="{75BD378E-38CA-4FE6-9CF1-D1E14D96C430}"/>
              </a:ext>
            </a:extLst>
          </p:cNvPr>
          <p:cNvPicPr>
            <a:picLocks noChangeAspect="1"/>
          </p:cNvPicPr>
          <p:nvPr/>
        </p:nvPicPr>
        <p:blipFill>
          <a:blip r:embed="rId4">
            <a:alphaModFix/>
          </a:blip>
          <a:srcRect/>
          <a:stretch>
            <a:fillRect/>
          </a:stretch>
        </p:blipFill>
        <p:spPr>
          <a:xfrm>
            <a:off x="4998595" y="1916481"/>
            <a:ext cx="660315" cy="1301584"/>
          </a:xfrm>
          <a:prstGeom prst="rect">
            <a:avLst/>
          </a:prstGeom>
          <a:noFill/>
          <a:ln cap="flat">
            <a:noFill/>
          </a:ln>
        </p:spPr>
      </p:pic>
      <p:pic>
        <p:nvPicPr>
          <p:cNvPr id="6" name="Shape 414">
            <a:extLst>
              <a:ext uri="{FF2B5EF4-FFF2-40B4-BE49-F238E27FC236}">
                <a16:creationId xmlns:a16="http://schemas.microsoft.com/office/drawing/2014/main" id="{A2B4598A-5AB7-492D-B99E-3A22A5300A8A}"/>
              </a:ext>
            </a:extLst>
          </p:cNvPr>
          <p:cNvPicPr>
            <a:picLocks noChangeAspect="1"/>
          </p:cNvPicPr>
          <p:nvPr/>
        </p:nvPicPr>
        <p:blipFill>
          <a:blip r:embed="rId5">
            <a:alphaModFix/>
          </a:blip>
          <a:srcRect/>
          <a:stretch>
            <a:fillRect/>
          </a:stretch>
        </p:blipFill>
        <p:spPr>
          <a:xfrm>
            <a:off x="6503130" y="1916481"/>
            <a:ext cx="660315" cy="1301584"/>
          </a:xfrm>
          <a:prstGeom prst="rect">
            <a:avLst/>
          </a:prstGeom>
          <a:noFill/>
          <a:ln cap="flat">
            <a:noFill/>
          </a:ln>
        </p:spPr>
      </p:pic>
      <p:sp>
        <p:nvSpPr>
          <p:cNvPr id="7" name="Shape 415">
            <a:extLst>
              <a:ext uri="{FF2B5EF4-FFF2-40B4-BE49-F238E27FC236}">
                <a16:creationId xmlns:a16="http://schemas.microsoft.com/office/drawing/2014/main" id="{F41D2E49-B6F4-4DB6-8E83-0D432BCB3CAB}"/>
              </a:ext>
            </a:extLst>
          </p:cNvPr>
          <p:cNvSpPr txBox="1"/>
          <p:nvPr/>
        </p:nvSpPr>
        <p:spPr>
          <a:xfrm>
            <a:off x="5023530" y="3237378"/>
            <a:ext cx="55655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Legal</a:t>
            </a:r>
          </a:p>
        </p:txBody>
      </p:sp>
      <p:sp>
        <p:nvSpPr>
          <p:cNvPr id="8" name="Shape 416">
            <a:extLst>
              <a:ext uri="{FF2B5EF4-FFF2-40B4-BE49-F238E27FC236}">
                <a16:creationId xmlns:a16="http://schemas.microsoft.com/office/drawing/2014/main" id="{3AE2239B-0519-4DBA-8CEB-F426665ED170}"/>
              </a:ext>
            </a:extLst>
          </p:cNvPr>
          <p:cNvSpPr txBox="1"/>
          <p:nvPr/>
        </p:nvSpPr>
        <p:spPr>
          <a:xfrm>
            <a:off x="5563794" y="324254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9" name="Shape 417">
            <a:extLst>
              <a:ext uri="{FF2B5EF4-FFF2-40B4-BE49-F238E27FC236}">
                <a16:creationId xmlns:a16="http://schemas.microsoft.com/office/drawing/2014/main" id="{17B05D2E-B5ED-42B0-B8E9-36FBDD9738D3}"/>
              </a:ext>
            </a:extLst>
          </p:cNvPr>
          <p:cNvSpPr txBox="1"/>
          <p:nvPr/>
        </p:nvSpPr>
        <p:spPr>
          <a:xfrm>
            <a:off x="6312158" y="3242544"/>
            <a:ext cx="928454"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Specialists</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name="Slide48">
    <p:spTree>
      <p:nvGrpSpPr>
        <p:cNvPr id="1" name=""/>
        <p:cNvGrpSpPr/>
        <p:nvPr/>
      </p:nvGrpSpPr>
      <p:grpSpPr>
        <a:xfrm>
          <a:off x="0" y="0"/>
          <a:ext cx="0" cy="0"/>
          <a:chOff x="0" y="0"/>
          <a:chExt cx="0" cy="0"/>
        </a:xfrm>
      </p:grpSpPr>
      <p:sp>
        <p:nvSpPr>
          <p:cNvPr id="2" name="Shape 423">
            <a:extLst>
              <a:ext uri="{FF2B5EF4-FFF2-40B4-BE49-F238E27FC236}">
                <a16:creationId xmlns:a16="http://schemas.microsoft.com/office/drawing/2014/main" id="{DD6C611D-7BFB-4D33-9191-4AF7B4993B59}"/>
              </a:ext>
            </a:extLst>
          </p:cNvPr>
          <p:cNvSpPr txBox="1">
            <a:spLocks noGrp="1"/>
          </p:cNvSpPr>
          <p:nvPr>
            <p:ph type="title"/>
          </p:nvPr>
        </p:nvSpPr>
        <p:spPr/>
        <p:txBody>
          <a:bodyPr tIns="45701" bIns="45701"/>
          <a:lstStyle/>
          <a:p>
            <a:pPr lvl="0"/>
            <a:r>
              <a:rPr lang="en-US"/>
              <a:t>Source Code Scanning Tools</a:t>
            </a:r>
          </a:p>
        </p:txBody>
      </p:sp>
      <p:sp>
        <p:nvSpPr>
          <p:cNvPr id="3" name="Shape 424">
            <a:extLst>
              <a:ext uri="{FF2B5EF4-FFF2-40B4-BE49-F238E27FC236}">
                <a16:creationId xmlns:a16="http://schemas.microsoft.com/office/drawing/2014/main" id="{C1706E2E-6B0D-4729-982E-C13961B4BD87}"/>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en-US"/>
              <a:t>There are many different automated source code scanning tools. </a:t>
            </a:r>
          </a:p>
          <a:p>
            <a:pPr lvl="0" indent="-182880"/>
            <a:r>
              <a:rPr lang="en-US"/>
              <a:t>All of the solutions address specific needs and - for that reason - none will solve all possible challenges</a:t>
            </a:r>
          </a:p>
          <a:p>
            <a:pPr lvl="0" indent="-182880"/>
            <a:r>
              <a:rPr lang="en-US"/>
              <a:t>Companies pick the solution most suited to their specific market area and product</a:t>
            </a:r>
          </a:p>
          <a:p>
            <a:pPr lvl="0" indent="-182880"/>
            <a:r>
              <a:rPr lang="en-US"/>
              <a:t>Many companies use both an automated tool and manual review</a:t>
            </a:r>
          </a:p>
          <a:p>
            <a:pPr lvl="0" indent="-182880"/>
            <a:r>
              <a:rPr lang="en-US"/>
              <a:t>A good example of freely available source code scanning tool is FOSSology,</a:t>
            </a:r>
            <a:br>
              <a:rPr lang="en-US"/>
            </a:br>
            <a:r>
              <a:rPr lang="en-US"/>
              <a:t>a project hosted by the Linux Foundation:</a:t>
            </a:r>
            <a:br>
              <a:rPr lang="en-US"/>
            </a:br>
            <a:r>
              <a:rPr lang="en-US" sz="2000" u="sng">
                <a:solidFill>
                  <a:srgbClr val="0000FF"/>
                </a:solidFill>
                <a:latin typeface="Roboto Mono"/>
                <a:hlinkClick r:id="rId3"/>
              </a:rPr>
              <a:t>https://www.fossology.org</a:t>
            </a:r>
            <a:r>
              <a:rPr lang="en-US"/>
              <a:t> </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Shape 82">
            <a:extLst>
              <a:ext uri="{FF2B5EF4-FFF2-40B4-BE49-F238E27FC236}">
                <a16:creationId xmlns:a16="http://schemas.microsoft.com/office/drawing/2014/main" id="{7252C4BB-1EFD-432E-98AC-A4E49994F68A}"/>
              </a:ext>
            </a:extLst>
          </p:cNvPr>
          <p:cNvSpPr txBox="1">
            <a:spLocks noGrp="1"/>
          </p:cNvSpPr>
          <p:nvPr>
            <p:ph type="title"/>
          </p:nvPr>
        </p:nvSpPr>
        <p:spPr/>
        <p:txBody>
          <a:bodyPr tIns="45701" bIns="45701"/>
          <a:lstStyle/>
          <a:p>
            <a:pPr lvl="0"/>
            <a:r>
              <a:rPr lang="en-US"/>
              <a:t>ABSCHNITT 1</a:t>
            </a:r>
          </a:p>
        </p:txBody>
      </p:sp>
      <p:sp>
        <p:nvSpPr>
          <p:cNvPr id="3" name="Shape 83">
            <a:extLst>
              <a:ext uri="{FF2B5EF4-FFF2-40B4-BE49-F238E27FC236}">
                <a16:creationId xmlns:a16="http://schemas.microsoft.com/office/drawing/2014/main" id="{73DF8991-4C5B-4BCF-960C-2838D82D62C1}"/>
              </a:ext>
            </a:extLst>
          </p:cNvPr>
          <p:cNvSpPr txBox="1">
            <a:spLocks noGrp="1"/>
          </p:cNvSpPr>
          <p:nvPr>
            <p:ph type="body" idx="1"/>
          </p:nvPr>
        </p:nvSpPr>
        <p:spPr/>
        <p:txBody>
          <a:bodyPr tIns="45701" bIns="45701"/>
          <a:lstStyle/>
          <a:p>
            <a:pPr lvl="0">
              <a:spcBef>
                <a:spcPts val="0"/>
              </a:spcBef>
            </a:pPr>
            <a:r>
              <a:rPr lang="en-US"/>
              <a:t>Was ist geistiges Eigentum?</a:t>
            </a:r>
          </a:p>
        </p:txBody>
      </p:sp>
      <p:sp>
        <p:nvSpPr>
          <p:cNvPr id="4" name="Rechteck 3">
            <a:extLst>
              <a:ext uri="{FF2B5EF4-FFF2-40B4-BE49-F238E27FC236}">
                <a16:creationId xmlns:a16="http://schemas.microsoft.com/office/drawing/2014/main" id="{3B884E27-CA39-49F9-84E2-FF6D93763F21}"/>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5">
            <a:extLst>
              <a:ext uri="{FF2B5EF4-FFF2-40B4-BE49-F238E27FC236}">
                <a16:creationId xmlns:a16="http://schemas.microsoft.com/office/drawing/2014/main" id="{29281AC9-8813-4B76-92A2-49764E37AA12}"/>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name="Slide49">
    <p:spTree>
      <p:nvGrpSpPr>
        <p:cNvPr id="1" name=""/>
        <p:cNvGrpSpPr/>
        <p:nvPr/>
      </p:nvGrpSpPr>
      <p:grpSpPr>
        <a:xfrm>
          <a:off x="0" y="0"/>
          <a:ext cx="0" cy="0"/>
          <a:chOff x="0" y="0"/>
          <a:chExt cx="0" cy="0"/>
        </a:xfrm>
      </p:grpSpPr>
      <p:sp>
        <p:nvSpPr>
          <p:cNvPr id="2" name="Shape 430">
            <a:extLst>
              <a:ext uri="{FF2B5EF4-FFF2-40B4-BE49-F238E27FC236}">
                <a16:creationId xmlns:a16="http://schemas.microsoft.com/office/drawing/2014/main" id="{D098B106-1770-4C70-96CB-30F586B4C701}"/>
              </a:ext>
            </a:extLst>
          </p:cNvPr>
          <p:cNvSpPr txBox="1">
            <a:spLocks noGrp="1"/>
          </p:cNvSpPr>
          <p:nvPr>
            <p:ph type="title"/>
          </p:nvPr>
        </p:nvSpPr>
        <p:spPr/>
        <p:txBody>
          <a:bodyPr tIns="45701" bIns="45701"/>
          <a:lstStyle/>
          <a:p>
            <a:pPr lvl="0"/>
            <a:r>
              <a:rPr lang="en-US"/>
              <a:t>Working through the FOSS Review</a:t>
            </a:r>
          </a:p>
        </p:txBody>
      </p:sp>
      <p:sp>
        <p:nvSpPr>
          <p:cNvPr id="3" name="Shape 431">
            <a:extLst>
              <a:ext uri="{FF2B5EF4-FFF2-40B4-BE49-F238E27FC236}">
                <a16:creationId xmlns:a16="http://schemas.microsoft.com/office/drawing/2014/main" id="{4AEBD424-9270-4D48-A21D-08F879333F5B}"/>
              </a:ext>
            </a:extLst>
          </p:cNvPr>
          <p:cNvSpPr txBox="1">
            <a:spLocks noGrp="1"/>
          </p:cNvSpPr>
          <p:nvPr>
            <p:ph idx="1"/>
          </p:nvPr>
        </p:nvSpPr>
        <p:spPr>
          <a:xfrm>
            <a:off x="311673" y="5813480"/>
            <a:ext cx="11421285" cy="1044519"/>
          </a:xfrm>
        </p:spPr>
        <p:txBody>
          <a:bodyPr tIns="45701" bIns="45701"/>
          <a:lstStyle/>
          <a:p>
            <a:pPr marL="0" lvl="0" indent="0">
              <a:spcBef>
                <a:spcPts val="0"/>
              </a:spcBef>
              <a:buNone/>
            </a:pPr>
            <a:r>
              <a:rPr lang="en-US" sz="2000"/>
              <a:t>The FOSS Review process crosses disciplines, including engineering, business, and legal teams. It should be interactive to ensure all those groups correctly understand the issues and can create clear, shared guidance.</a:t>
            </a:r>
          </a:p>
        </p:txBody>
      </p:sp>
      <p:pic>
        <p:nvPicPr>
          <p:cNvPr id="4" name="Shape 432">
            <a:extLst>
              <a:ext uri="{FF2B5EF4-FFF2-40B4-BE49-F238E27FC236}">
                <a16:creationId xmlns:a16="http://schemas.microsoft.com/office/drawing/2014/main" id="{E4FD7351-FA75-484B-88E2-1B58EE279C12}"/>
              </a:ext>
            </a:extLst>
          </p:cNvPr>
          <p:cNvPicPr>
            <a:picLocks noChangeAspect="1"/>
          </p:cNvPicPr>
          <p:nvPr/>
        </p:nvPicPr>
        <p:blipFill>
          <a:blip r:embed="rId3">
            <a:alphaModFix/>
          </a:blip>
          <a:srcRect/>
          <a:stretch>
            <a:fillRect/>
          </a:stretch>
        </p:blipFill>
        <p:spPr>
          <a:xfrm>
            <a:off x="3966100" y="1457910"/>
            <a:ext cx="4273018" cy="1460315"/>
          </a:xfrm>
          <a:prstGeom prst="rect">
            <a:avLst/>
          </a:prstGeom>
          <a:noFill/>
          <a:ln cap="flat">
            <a:noFill/>
          </a:ln>
        </p:spPr>
      </p:pic>
      <p:sp>
        <p:nvSpPr>
          <p:cNvPr id="5" name="Shape 433">
            <a:extLst>
              <a:ext uri="{FF2B5EF4-FFF2-40B4-BE49-F238E27FC236}">
                <a16:creationId xmlns:a16="http://schemas.microsoft.com/office/drawing/2014/main" id="{4C19149C-9D77-4225-B172-7F9C255D94C0}"/>
              </a:ext>
            </a:extLst>
          </p:cNvPr>
          <p:cNvSpPr txBox="1"/>
          <p:nvPr/>
        </p:nvSpPr>
        <p:spPr>
          <a:xfrm>
            <a:off x="4424360" y="2087566"/>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Initiate a FOSS Review </a:t>
            </a:r>
          </a:p>
        </p:txBody>
      </p:sp>
      <p:pic>
        <p:nvPicPr>
          <p:cNvPr id="6" name="Shape 434">
            <a:extLst>
              <a:ext uri="{FF2B5EF4-FFF2-40B4-BE49-F238E27FC236}">
                <a16:creationId xmlns:a16="http://schemas.microsoft.com/office/drawing/2014/main" id="{ADB3BD20-1971-4462-B3FE-7CB9C66A84C4}"/>
              </a:ext>
            </a:extLst>
          </p:cNvPr>
          <p:cNvPicPr>
            <a:picLocks noChangeAspect="1"/>
          </p:cNvPicPr>
          <p:nvPr/>
        </p:nvPicPr>
        <p:blipFill>
          <a:blip r:embed="rId4">
            <a:alphaModFix/>
          </a:blip>
          <a:srcRect/>
          <a:stretch>
            <a:fillRect/>
          </a:stretch>
        </p:blipFill>
        <p:spPr>
          <a:xfrm>
            <a:off x="3332713" y="3039474"/>
            <a:ext cx="658852" cy="1298704"/>
          </a:xfrm>
          <a:prstGeom prst="rect">
            <a:avLst/>
          </a:prstGeom>
          <a:noFill/>
          <a:ln cap="flat">
            <a:noFill/>
          </a:ln>
        </p:spPr>
      </p:pic>
      <p:grpSp>
        <p:nvGrpSpPr>
          <p:cNvPr id="7" name="Shape 435">
            <a:extLst>
              <a:ext uri="{FF2B5EF4-FFF2-40B4-BE49-F238E27FC236}">
                <a16:creationId xmlns:a16="http://schemas.microsoft.com/office/drawing/2014/main" id="{2D50CA22-5AEF-4DF4-A623-E8B5D6953C5D}"/>
              </a:ext>
            </a:extLst>
          </p:cNvPr>
          <p:cNvGrpSpPr/>
          <p:nvPr/>
        </p:nvGrpSpPr>
        <p:grpSpPr>
          <a:xfrm>
            <a:off x="1879924" y="3039474"/>
            <a:ext cx="1426984" cy="1212412"/>
            <a:chOff x="1879924" y="3039474"/>
            <a:chExt cx="1426984" cy="1212412"/>
          </a:xfrm>
        </p:grpSpPr>
        <p:grpSp>
          <p:nvGrpSpPr>
            <p:cNvPr id="8" name="Shape 436">
              <a:extLst>
                <a:ext uri="{FF2B5EF4-FFF2-40B4-BE49-F238E27FC236}">
                  <a16:creationId xmlns:a16="http://schemas.microsoft.com/office/drawing/2014/main" id="{5F47D70C-5297-4525-8604-DB806DE08CF5}"/>
                </a:ext>
              </a:extLst>
            </p:cNvPr>
            <p:cNvGrpSpPr/>
            <p:nvPr/>
          </p:nvGrpSpPr>
          <p:grpSpPr>
            <a:xfrm>
              <a:off x="1879924" y="3039474"/>
              <a:ext cx="1426984" cy="771114"/>
              <a:chOff x="1879924" y="3039474"/>
              <a:chExt cx="1426984" cy="771114"/>
            </a:xfrm>
          </p:grpSpPr>
          <p:sp>
            <p:nvSpPr>
              <p:cNvPr id="9" name="Shape 437">
                <a:extLst>
                  <a:ext uri="{FF2B5EF4-FFF2-40B4-BE49-F238E27FC236}">
                    <a16:creationId xmlns:a16="http://schemas.microsoft.com/office/drawing/2014/main" id="{BC4FD80D-5BF4-48B4-A86E-A350FA6B678E}"/>
                  </a:ext>
                </a:extLst>
              </p:cNvPr>
              <p:cNvSpPr txBox="1"/>
              <p:nvPr/>
            </p:nvSpPr>
            <p:spPr>
              <a:xfrm>
                <a:off x="1879924" y="3533589"/>
                <a:ext cx="1367677"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Product Manager</a:t>
                </a:r>
              </a:p>
            </p:txBody>
          </p:sp>
          <p:sp>
            <p:nvSpPr>
              <p:cNvPr id="10" name="Shape 438">
                <a:extLst>
                  <a:ext uri="{FF2B5EF4-FFF2-40B4-BE49-F238E27FC236}">
                    <a16:creationId xmlns:a16="http://schemas.microsoft.com/office/drawing/2014/main" id="{205A8B3E-4FC1-43E0-AD5A-56BF3A53F173}"/>
                  </a:ext>
                </a:extLst>
              </p:cNvPr>
              <p:cNvSpPr txBox="1"/>
              <p:nvPr/>
            </p:nvSpPr>
            <p:spPr>
              <a:xfrm>
                <a:off x="1884733" y="3039474"/>
                <a:ext cx="142217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 Manager</a:t>
                </a:r>
              </a:p>
            </p:txBody>
          </p:sp>
        </p:grpSp>
        <p:sp>
          <p:nvSpPr>
            <p:cNvPr id="11" name="Shape 439">
              <a:extLst>
                <a:ext uri="{FF2B5EF4-FFF2-40B4-BE49-F238E27FC236}">
                  <a16:creationId xmlns:a16="http://schemas.microsoft.com/office/drawing/2014/main" id="{6555B41B-A0E7-4CBB-AF7F-8A75DA5A0D81}"/>
                </a:ext>
              </a:extLst>
            </p:cNvPr>
            <p:cNvSpPr txBox="1"/>
            <p:nvPr/>
          </p:nvSpPr>
          <p:spPr>
            <a:xfrm>
              <a:off x="2428152" y="3974887"/>
              <a:ext cx="8194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 Engineer</a:t>
              </a:r>
            </a:p>
          </p:txBody>
        </p:sp>
      </p:grpSp>
      <p:pic>
        <p:nvPicPr>
          <p:cNvPr id="12" name="Shape 440">
            <a:extLst>
              <a:ext uri="{FF2B5EF4-FFF2-40B4-BE49-F238E27FC236}">
                <a16:creationId xmlns:a16="http://schemas.microsoft.com/office/drawing/2014/main" id="{29B6611F-E666-4104-AA4F-7B1EE20A6911}"/>
              </a:ext>
            </a:extLst>
          </p:cNvPr>
          <p:cNvPicPr>
            <a:picLocks noChangeAspect="1"/>
          </p:cNvPicPr>
          <p:nvPr/>
        </p:nvPicPr>
        <p:blipFill>
          <a:blip r:embed="rId5">
            <a:alphaModFix/>
          </a:blip>
          <a:srcRect/>
          <a:stretch>
            <a:fillRect/>
          </a:stretch>
        </p:blipFill>
        <p:spPr>
          <a:xfrm>
            <a:off x="8539554" y="2852470"/>
            <a:ext cx="660315" cy="1301584"/>
          </a:xfrm>
          <a:prstGeom prst="rect">
            <a:avLst/>
          </a:prstGeom>
          <a:noFill/>
          <a:ln cap="flat">
            <a:noFill/>
          </a:ln>
        </p:spPr>
      </p:pic>
      <p:pic>
        <p:nvPicPr>
          <p:cNvPr id="13" name="Shape 441">
            <a:extLst>
              <a:ext uri="{FF2B5EF4-FFF2-40B4-BE49-F238E27FC236}">
                <a16:creationId xmlns:a16="http://schemas.microsoft.com/office/drawing/2014/main" id="{3836F50C-3B2E-4389-98B6-671F252D7CBB}"/>
              </a:ext>
            </a:extLst>
          </p:cNvPr>
          <p:cNvPicPr>
            <a:picLocks noChangeAspect="1"/>
          </p:cNvPicPr>
          <p:nvPr/>
        </p:nvPicPr>
        <p:blipFill>
          <a:blip r:embed="rId6">
            <a:alphaModFix/>
          </a:blip>
          <a:srcRect/>
          <a:stretch>
            <a:fillRect/>
          </a:stretch>
        </p:blipFill>
        <p:spPr>
          <a:xfrm>
            <a:off x="7828406" y="2852470"/>
            <a:ext cx="660315" cy="1301584"/>
          </a:xfrm>
          <a:prstGeom prst="rect">
            <a:avLst/>
          </a:prstGeom>
          <a:noFill/>
          <a:ln cap="flat">
            <a:noFill/>
          </a:ln>
        </p:spPr>
      </p:pic>
      <p:pic>
        <p:nvPicPr>
          <p:cNvPr id="14" name="Shape 442">
            <a:extLst>
              <a:ext uri="{FF2B5EF4-FFF2-40B4-BE49-F238E27FC236}">
                <a16:creationId xmlns:a16="http://schemas.microsoft.com/office/drawing/2014/main" id="{ED80E474-50C6-4BBC-AAB5-C752C747CE20}"/>
              </a:ext>
            </a:extLst>
          </p:cNvPr>
          <p:cNvPicPr>
            <a:picLocks noChangeAspect="1"/>
          </p:cNvPicPr>
          <p:nvPr/>
        </p:nvPicPr>
        <p:blipFill>
          <a:blip r:embed="rId7">
            <a:alphaModFix/>
          </a:blip>
          <a:srcRect/>
          <a:stretch>
            <a:fillRect/>
          </a:stretch>
        </p:blipFill>
        <p:spPr>
          <a:xfrm>
            <a:off x="9332942" y="2852470"/>
            <a:ext cx="660315" cy="1301584"/>
          </a:xfrm>
          <a:prstGeom prst="rect">
            <a:avLst/>
          </a:prstGeom>
          <a:noFill/>
          <a:ln cap="flat">
            <a:noFill/>
          </a:ln>
        </p:spPr>
      </p:pic>
      <p:sp>
        <p:nvSpPr>
          <p:cNvPr id="15" name="Shape 443">
            <a:extLst>
              <a:ext uri="{FF2B5EF4-FFF2-40B4-BE49-F238E27FC236}">
                <a16:creationId xmlns:a16="http://schemas.microsoft.com/office/drawing/2014/main" id="{705A87A3-7485-46B8-8EFD-8DA8100260FE}"/>
              </a:ext>
            </a:extLst>
          </p:cNvPr>
          <p:cNvSpPr txBox="1"/>
          <p:nvPr/>
        </p:nvSpPr>
        <p:spPr>
          <a:xfrm>
            <a:off x="7908343" y="4193987"/>
            <a:ext cx="55655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Legal</a:t>
            </a:r>
          </a:p>
        </p:txBody>
      </p:sp>
      <p:sp>
        <p:nvSpPr>
          <p:cNvPr id="16" name="Shape 444">
            <a:extLst>
              <a:ext uri="{FF2B5EF4-FFF2-40B4-BE49-F238E27FC236}">
                <a16:creationId xmlns:a16="http://schemas.microsoft.com/office/drawing/2014/main" id="{40E3E0E8-F9F4-447E-B495-A643029D9321}"/>
              </a:ext>
            </a:extLst>
          </p:cNvPr>
          <p:cNvSpPr txBox="1"/>
          <p:nvPr/>
        </p:nvSpPr>
        <p:spPr>
          <a:xfrm>
            <a:off x="8510485" y="4178533"/>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17" name="Shape 445">
            <a:extLst>
              <a:ext uri="{FF2B5EF4-FFF2-40B4-BE49-F238E27FC236}">
                <a16:creationId xmlns:a16="http://schemas.microsoft.com/office/drawing/2014/main" id="{13ACEF36-72C1-44C2-8C43-1CC55111C98F}"/>
              </a:ext>
            </a:extLst>
          </p:cNvPr>
          <p:cNvSpPr txBox="1"/>
          <p:nvPr/>
        </p:nvSpPr>
        <p:spPr>
          <a:xfrm>
            <a:off x="9141970" y="4178533"/>
            <a:ext cx="928454"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Specialists</a:t>
            </a:r>
          </a:p>
        </p:txBody>
      </p:sp>
      <p:pic>
        <p:nvPicPr>
          <p:cNvPr id="18" name="Shape 446">
            <a:extLst>
              <a:ext uri="{FF2B5EF4-FFF2-40B4-BE49-F238E27FC236}">
                <a16:creationId xmlns:a16="http://schemas.microsoft.com/office/drawing/2014/main" id="{1EDFCFB1-45D3-48E8-B5A1-01A4B75F2258}"/>
              </a:ext>
            </a:extLst>
          </p:cNvPr>
          <p:cNvPicPr>
            <a:picLocks noChangeAspect="1"/>
          </p:cNvPicPr>
          <p:nvPr/>
        </p:nvPicPr>
        <p:blipFill>
          <a:blip r:embed="rId8">
            <a:alphaModFix/>
          </a:blip>
          <a:srcRect/>
          <a:stretch>
            <a:fillRect/>
          </a:stretch>
        </p:blipFill>
        <p:spPr>
          <a:xfrm>
            <a:off x="4938829" y="3005477"/>
            <a:ext cx="2253968" cy="507940"/>
          </a:xfrm>
          <a:prstGeom prst="rect">
            <a:avLst/>
          </a:prstGeom>
          <a:noFill/>
          <a:ln cap="flat">
            <a:noFill/>
          </a:ln>
        </p:spPr>
      </p:pic>
      <p:pic>
        <p:nvPicPr>
          <p:cNvPr id="19" name="Shape 447">
            <a:extLst>
              <a:ext uri="{FF2B5EF4-FFF2-40B4-BE49-F238E27FC236}">
                <a16:creationId xmlns:a16="http://schemas.microsoft.com/office/drawing/2014/main" id="{74C5E65B-B7AE-4AEE-AE90-6D7987571C11}"/>
              </a:ext>
            </a:extLst>
          </p:cNvPr>
          <p:cNvPicPr>
            <a:picLocks noChangeAspect="1"/>
          </p:cNvPicPr>
          <p:nvPr/>
        </p:nvPicPr>
        <p:blipFill>
          <a:blip r:embed="rId9">
            <a:alphaModFix/>
          </a:blip>
          <a:srcRect/>
          <a:stretch>
            <a:fillRect/>
          </a:stretch>
        </p:blipFill>
        <p:spPr>
          <a:xfrm>
            <a:off x="4904174" y="3846304"/>
            <a:ext cx="2253968" cy="507940"/>
          </a:xfrm>
          <a:prstGeom prst="rect">
            <a:avLst/>
          </a:prstGeom>
          <a:noFill/>
          <a:ln cap="flat">
            <a:noFill/>
          </a:ln>
        </p:spPr>
      </p:pic>
      <p:sp>
        <p:nvSpPr>
          <p:cNvPr id="20" name="Shape 448">
            <a:extLst>
              <a:ext uri="{FF2B5EF4-FFF2-40B4-BE49-F238E27FC236}">
                <a16:creationId xmlns:a16="http://schemas.microsoft.com/office/drawing/2014/main" id="{DD32DB98-02D5-4AF1-8D0A-A1D80B33422E}"/>
              </a:ext>
            </a:extLst>
          </p:cNvPr>
          <p:cNvSpPr txBox="1"/>
          <p:nvPr/>
        </p:nvSpPr>
        <p:spPr>
          <a:xfrm>
            <a:off x="5660355" y="3458498"/>
            <a:ext cx="90600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Work</a:t>
            </a:r>
          </a:p>
        </p:txBody>
      </p:sp>
      <p:pic>
        <p:nvPicPr>
          <p:cNvPr id="21" name="Shape 449">
            <a:extLst>
              <a:ext uri="{FF2B5EF4-FFF2-40B4-BE49-F238E27FC236}">
                <a16:creationId xmlns:a16="http://schemas.microsoft.com/office/drawing/2014/main" id="{4981C2BF-E863-487D-BFE5-FFABFE784285}"/>
              </a:ext>
            </a:extLst>
          </p:cNvPr>
          <p:cNvPicPr>
            <a:picLocks noChangeAspect="1"/>
          </p:cNvPicPr>
          <p:nvPr/>
        </p:nvPicPr>
        <p:blipFill>
          <a:blip r:embed="rId10">
            <a:alphaModFix/>
          </a:blip>
          <a:srcRect/>
          <a:stretch>
            <a:fillRect/>
          </a:stretch>
        </p:blipFill>
        <p:spPr>
          <a:xfrm>
            <a:off x="3964829" y="4310344"/>
            <a:ext cx="4273018" cy="1460315"/>
          </a:xfrm>
          <a:prstGeom prst="rect">
            <a:avLst/>
          </a:prstGeom>
          <a:noFill/>
          <a:ln cap="flat">
            <a:noFill/>
          </a:ln>
        </p:spPr>
      </p:pic>
      <p:sp>
        <p:nvSpPr>
          <p:cNvPr id="22" name="Shape 450">
            <a:extLst>
              <a:ext uri="{FF2B5EF4-FFF2-40B4-BE49-F238E27FC236}">
                <a16:creationId xmlns:a16="http://schemas.microsoft.com/office/drawing/2014/main" id="{8630FF7D-B052-44E2-83A6-B061DD4337CA}"/>
              </a:ext>
            </a:extLst>
          </p:cNvPr>
          <p:cNvSpPr txBox="1"/>
          <p:nvPr/>
        </p:nvSpPr>
        <p:spPr>
          <a:xfrm>
            <a:off x="5384444" y="4708455"/>
            <a:ext cx="1486293"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Guidance</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name="Slide50">
    <p:spTree>
      <p:nvGrpSpPr>
        <p:cNvPr id="1" name=""/>
        <p:cNvGrpSpPr/>
        <p:nvPr/>
      </p:nvGrpSpPr>
      <p:grpSpPr>
        <a:xfrm>
          <a:off x="0" y="0"/>
          <a:ext cx="0" cy="0"/>
          <a:chOff x="0" y="0"/>
          <a:chExt cx="0" cy="0"/>
        </a:xfrm>
      </p:grpSpPr>
      <p:sp>
        <p:nvSpPr>
          <p:cNvPr id="2" name="Shape 456">
            <a:extLst>
              <a:ext uri="{FF2B5EF4-FFF2-40B4-BE49-F238E27FC236}">
                <a16:creationId xmlns:a16="http://schemas.microsoft.com/office/drawing/2014/main" id="{E8C13351-15A7-4B4B-86C4-676241524A20}"/>
              </a:ext>
            </a:extLst>
          </p:cNvPr>
          <p:cNvSpPr txBox="1">
            <a:spLocks noGrp="1"/>
          </p:cNvSpPr>
          <p:nvPr>
            <p:ph type="title"/>
          </p:nvPr>
        </p:nvSpPr>
        <p:spPr/>
        <p:txBody>
          <a:bodyPr tIns="45701" bIns="45701"/>
          <a:lstStyle/>
          <a:p>
            <a:pPr lvl="0"/>
            <a:r>
              <a:rPr lang="en-US"/>
              <a:t>FOSS Review Oversight</a:t>
            </a:r>
          </a:p>
        </p:txBody>
      </p:sp>
      <p:sp>
        <p:nvSpPr>
          <p:cNvPr id="3" name="Shape 457">
            <a:extLst>
              <a:ext uri="{FF2B5EF4-FFF2-40B4-BE49-F238E27FC236}">
                <a16:creationId xmlns:a16="http://schemas.microsoft.com/office/drawing/2014/main" id="{AD67FE73-8B0A-4177-B186-CFD4F7D74F1C}"/>
              </a:ext>
            </a:extLst>
          </p:cNvPr>
          <p:cNvSpPr txBox="1"/>
          <p:nvPr/>
        </p:nvSpPr>
        <p:spPr>
          <a:xfrm>
            <a:off x="325425" y="6113102"/>
            <a:ext cx="11421285" cy="70152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292934"/>
                </a:solidFill>
                <a:uFillTx/>
                <a:latin typeface="Roboto"/>
                <a:ea typeface="Roboto"/>
                <a:cs typeface="Roboto"/>
              </a:rPr>
              <a:t>The FOSS Review process should have executive oversight to resolve disagreements and approve the most important decisions.</a:t>
            </a:r>
          </a:p>
        </p:txBody>
      </p:sp>
      <p:pic>
        <p:nvPicPr>
          <p:cNvPr id="4" name="Shape 458">
            <a:extLst>
              <a:ext uri="{FF2B5EF4-FFF2-40B4-BE49-F238E27FC236}">
                <a16:creationId xmlns:a16="http://schemas.microsoft.com/office/drawing/2014/main" id="{5DF2E17F-55DB-4177-91BD-FCBC0C81EADA}"/>
              </a:ext>
            </a:extLst>
          </p:cNvPr>
          <p:cNvPicPr>
            <a:picLocks noChangeAspect="1"/>
          </p:cNvPicPr>
          <p:nvPr/>
        </p:nvPicPr>
        <p:blipFill>
          <a:blip r:embed="rId3">
            <a:alphaModFix/>
          </a:blip>
          <a:srcRect/>
          <a:stretch>
            <a:fillRect/>
          </a:stretch>
        </p:blipFill>
        <p:spPr>
          <a:xfrm>
            <a:off x="3979852" y="1231011"/>
            <a:ext cx="4273018" cy="1460315"/>
          </a:xfrm>
          <a:prstGeom prst="rect">
            <a:avLst/>
          </a:prstGeom>
          <a:noFill/>
          <a:ln cap="flat">
            <a:noFill/>
          </a:ln>
        </p:spPr>
      </p:pic>
      <p:sp>
        <p:nvSpPr>
          <p:cNvPr id="5" name="Shape 459">
            <a:extLst>
              <a:ext uri="{FF2B5EF4-FFF2-40B4-BE49-F238E27FC236}">
                <a16:creationId xmlns:a16="http://schemas.microsoft.com/office/drawing/2014/main" id="{95355778-6F01-441C-8438-7D347BE3485C}"/>
              </a:ext>
            </a:extLst>
          </p:cNvPr>
          <p:cNvSpPr txBox="1"/>
          <p:nvPr/>
        </p:nvSpPr>
        <p:spPr>
          <a:xfrm>
            <a:off x="4567235" y="1859560"/>
            <a:ext cx="282592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Initiate a FOSS Review </a:t>
            </a:r>
          </a:p>
        </p:txBody>
      </p:sp>
      <p:pic>
        <p:nvPicPr>
          <p:cNvPr id="6" name="Shape 460">
            <a:extLst>
              <a:ext uri="{FF2B5EF4-FFF2-40B4-BE49-F238E27FC236}">
                <a16:creationId xmlns:a16="http://schemas.microsoft.com/office/drawing/2014/main" id="{581AE1E4-B059-459D-8AC7-19893D8BB429}"/>
              </a:ext>
            </a:extLst>
          </p:cNvPr>
          <p:cNvPicPr>
            <a:picLocks noChangeAspect="1"/>
          </p:cNvPicPr>
          <p:nvPr/>
        </p:nvPicPr>
        <p:blipFill>
          <a:blip r:embed="rId4">
            <a:alphaModFix/>
          </a:blip>
          <a:srcRect/>
          <a:stretch>
            <a:fillRect/>
          </a:stretch>
        </p:blipFill>
        <p:spPr>
          <a:xfrm>
            <a:off x="3346466" y="2812575"/>
            <a:ext cx="658852" cy="1298704"/>
          </a:xfrm>
          <a:prstGeom prst="rect">
            <a:avLst/>
          </a:prstGeom>
          <a:noFill/>
          <a:ln cap="flat">
            <a:noFill/>
          </a:ln>
        </p:spPr>
      </p:pic>
      <p:grpSp>
        <p:nvGrpSpPr>
          <p:cNvPr id="7" name="Shape 461">
            <a:extLst>
              <a:ext uri="{FF2B5EF4-FFF2-40B4-BE49-F238E27FC236}">
                <a16:creationId xmlns:a16="http://schemas.microsoft.com/office/drawing/2014/main" id="{CBFDF1A2-C1D9-47A5-979E-90681930E7EF}"/>
              </a:ext>
            </a:extLst>
          </p:cNvPr>
          <p:cNvGrpSpPr/>
          <p:nvPr/>
        </p:nvGrpSpPr>
        <p:grpSpPr>
          <a:xfrm>
            <a:off x="1893676" y="2812575"/>
            <a:ext cx="1426985" cy="1212412"/>
            <a:chOff x="1893676" y="2812575"/>
            <a:chExt cx="1426985" cy="1212412"/>
          </a:xfrm>
        </p:grpSpPr>
        <p:grpSp>
          <p:nvGrpSpPr>
            <p:cNvPr id="8" name="Shape 462">
              <a:extLst>
                <a:ext uri="{FF2B5EF4-FFF2-40B4-BE49-F238E27FC236}">
                  <a16:creationId xmlns:a16="http://schemas.microsoft.com/office/drawing/2014/main" id="{DE936A46-00B0-444A-ACF3-28F7BFD09C2A}"/>
                </a:ext>
              </a:extLst>
            </p:cNvPr>
            <p:cNvGrpSpPr/>
            <p:nvPr/>
          </p:nvGrpSpPr>
          <p:grpSpPr>
            <a:xfrm>
              <a:off x="1893676" y="2812575"/>
              <a:ext cx="1426985" cy="771113"/>
              <a:chOff x="1893676" y="2812575"/>
              <a:chExt cx="1426985" cy="771113"/>
            </a:xfrm>
          </p:grpSpPr>
          <p:sp>
            <p:nvSpPr>
              <p:cNvPr id="9" name="Shape 463">
                <a:extLst>
                  <a:ext uri="{FF2B5EF4-FFF2-40B4-BE49-F238E27FC236}">
                    <a16:creationId xmlns:a16="http://schemas.microsoft.com/office/drawing/2014/main" id="{02480C62-8F4C-46DC-A8D4-4FFAC2B1033F}"/>
                  </a:ext>
                </a:extLst>
              </p:cNvPr>
              <p:cNvSpPr txBox="1"/>
              <p:nvPr/>
            </p:nvSpPr>
            <p:spPr>
              <a:xfrm>
                <a:off x="1893676" y="3306689"/>
                <a:ext cx="1367677"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Product Manager</a:t>
                </a:r>
              </a:p>
            </p:txBody>
          </p:sp>
          <p:sp>
            <p:nvSpPr>
              <p:cNvPr id="10" name="Shape 464">
                <a:extLst>
                  <a:ext uri="{FF2B5EF4-FFF2-40B4-BE49-F238E27FC236}">
                    <a16:creationId xmlns:a16="http://schemas.microsoft.com/office/drawing/2014/main" id="{A09E2155-E79A-4CAC-BB33-F53B116AC05E}"/>
                  </a:ext>
                </a:extLst>
              </p:cNvPr>
              <p:cNvSpPr txBox="1"/>
              <p:nvPr/>
            </p:nvSpPr>
            <p:spPr>
              <a:xfrm>
                <a:off x="1898486" y="2812575"/>
                <a:ext cx="142217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 Manager</a:t>
                </a:r>
              </a:p>
            </p:txBody>
          </p:sp>
        </p:grpSp>
        <p:sp>
          <p:nvSpPr>
            <p:cNvPr id="11" name="Shape 465">
              <a:extLst>
                <a:ext uri="{FF2B5EF4-FFF2-40B4-BE49-F238E27FC236}">
                  <a16:creationId xmlns:a16="http://schemas.microsoft.com/office/drawing/2014/main" id="{F4EDB988-295D-4688-A29C-AEBA81AE1ADD}"/>
                </a:ext>
              </a:extLst>
            </p:cNvPr>
            <p:cNvSpPr txBox="1"/>
            <p:nvPr/>
          </p:nvSpPr>
          <p:spPr>
            <a:xfrm>
              <a:off x="2441896" y="3747988"/>
              <a:ext cx="8194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 Engineer</a:t>
              </a:r>
            </a:p>
          </p:txBody>
        </p:sp>
      </p:grpSp>
      <p:pic>
        <p:nvPicPr>
          <p:cNvPr id="12" name="Shape 466">
            <a:extLst>
              <a:ext uri="{FF2B5EF4-FFF2-40B4-BE49-F238E27FC236}">
                <a16:creationId xmlns:a16="http://schemas.microsoft.com/office/drawing/2014/main" id="{ADE52E1C-3921-4743-A9B4-2A3B40454046}"/>
              </a:ext>
            </a:extLst>
          </p:cNvPr>
          <p:cNvPicPr>
            <a:picLocks noChangeAspect="1"/>
          </p:cNvPicPr>
          <p:nvPr/>
        </p:nvPicPr>
        <p:blipFill>
          <a:blip r:embed="rId5">
            <a:alphaModFix/>
          </a:blip>
          <a:srcRect/>
          <a:stretch>
            <a:fillRect/>
          </a:stretch>
        </p:blipFill>
        <p:spPr>
          <a:xfrm>
            <a:off x="8553306" y="2625571"/>
            <a:ext cx="660315" cy="1301584"/>
          </a:xfrm>
          <a:prstGeom prst="rect">
            <a:avLst/>
          </a:prstGeom>
          <a:noFill/>
          <a:ln cap="flat">
            <a:noFill/>
          </a:ln>
        </p:spPr>
      </p:pic>
      <p:pic>
        <p:nvPicPr>
          <p:cNvPr id="13" name="Shape 467">
            <a:extLst>
              <a:ext uri="{FF2B5EF4-FFF2-40B4-BE49-F238E27FC236}">
                <a16:creationId xmlns:a16="http://schemas.microsoft.com/office/drawing/2014/main" id="{FE657351-4D26-4612-8291-9DC088F39609}"/>
              </a:ext>
            </a:extLst>
          </p:cNvPr>
          <p:cNvPicPr>
            <a:picLocks noChangeAspect="1"/>
          </p:cNvPicPr>
          <p:nvPr/>
        </p:nvPicPr>
        <p:blipFill>
          <a:blip r:embed="rId6">
            <a:alphaModFix/>
          </a:blip>
          <a:srcRect/>
          <a:stretch>
            <a:fillRect/>
          </a:stretch>
        </p:blipFill>
        <p:spPr>
          <a:xfrm>
            <a:off x="7842159" y="2625571"/>
            <a:ext cx="660315" cy="1301584"/>
          </a:xfrm>
          <a:prstGeom prst="rect">
            <a:avLst/>
          </a:prstGeom>
          <a:noFill/>
          <a:ln cap="flat">
            <a:noFill/>
          </a:ln>
        </p:spPr>
      </p:pic>
      <p:pic>
        <p:nvPicPr>
          <p:cNvPr id="14" name="Shape 468">
            <a:extLst>
              <a:ext uri="{FF2B5EF4-FFF2-40B4-BE49-F238E27FC236}">
                <a16:creationId xmlns:a16="http://schemas.microsoft.com/office/drawing/2014/main" id="{27FE4C8E-7F08-4E36-A386-D7FEE815D6E3}"/>
              </a:ext>
            </a:extLst>
          </p:cNvPr>
          <p:cNvPicPr>
            <a:picLocks noChangeAspect="1"/>
          </p:cNvPicPr>
          <p:nvPr/>
        </p:nvPicPr>
        <p:blipFill>
          <a:blip r:embed="rId7">
            <a:alphaModFix/>
          </a:blip>
          <a:srcRect/>
          <a:stretch>
            <a:fillRect/>
          </a:stretch>
        </p:blipFill>
        <p:spPr>
          <a:xfrm>
            <a:off x="9346695" y="2625571"/>
            <a:ext cx="660315" cy="1301584"/>
          </a:xfrm>
          <a:prstGeom prst="rect">
            <a:avLst/>
          </a:prstGeom>
          <a:noFill/>
          <a:ln cap="flat">
            <a:noFill/>
          </a:ln>
        </p:spPr>
      </p:pic>
      <p:sp>
        <p:nvSpPr>
          <p:cNvPr id="15" name="Shape 469">
            <a:extLst>
              <a:ext uri="{FF2B5EF4-FFF2-40B4-BE49-F238E27FC236}">
                <a16:creationId xmlns:a16="http://schemas.microsoft.com/office/drawing/2014/main" id="{39EC4899-666E-4581-B787-86C46ABF68D8}"/>
              </a:ext>
            </a:extLst>
          </p:cNvPr>
          <p:cNvSpPr txBox="1"/>
          <p:nvPr/>
        </p:nvSpPr>
        <p:spPr>
          <a:xfrm>
            <a:off x="7922096" y="3967087"/>
            <a:ext cx="55655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Legal</a:t>
            </a:r>
          </a:p>
        </p:txBody>
      </p:sp>
      <p:sp>
        <p:nvSpPr>
          <p:cNvPr id="16" name="Shape 470">
            <a:extLst>
              <a:ext uri="{FF2B5EF4-FFF2-40B4-BE49-F238E27FC236}">
                <a16:creationId xmlns:a16="http://schemas.microsoft.com/office/drawing/2014/main" id="{759C106F-C1AF-41B7-91EA-368F9398FE32}"/>
              </a:ext>
            </a:extLst>
          </p:cNvPr>
          <p:cNvSpPr txBox="1"/>
          <p:nvPr/>
        </p:nvSpPr>
        <p:spPr>
          <a:xfrm>
            <a:off x="8524237" y="395163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17" name="Shape 471">
            <a:extLst>
              <a:ext uri="{FF2B5EF4-FFF2-40B4-BE49-F238E27FC236}">
                <a16:creationId xmlns:a16="http://schemas.microsoft.com/office/drawing/2014/main" id="{44AF44A1-8679-4602-9001-634C0415A896}"/>
              </a:ext>
            </a:extLst>
          </p:cNvPr>
          <p:cNvSpPr txBox="1"/>
          <p:nvPr/>
        </p:nvSpPr>
        <p:spPr>
          <a:xfrm>
            <a:off x="9155722" y="3951634"/>
            <a:ext cx="928454"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Specialists</a:t>
            </a:r>
          </a:p>
        </p:txBody>
      </p:sp>
      <p:pic>
        <p:nvPicPr>
          <p:cNvPr id="18" name="Shape 472">
            <a:extLst>
              <a:ext uri="{FF2B5EF4-FFF2-40B4-BE49-F238E27FC236}">
                <a16:creationId xmlns:a16="http://schemas.microsoft.com/office/drawing/2014/main" id="{758633D2-25C5-488B-A6B4-465926478E1B}"/>
              </a:ext>
            </a:extLst>
          </p:cNvPr>
          <p:cNvPicPr>
            <a:picLocks noChangeAspect="1"/>
          </p:cNvPicPr>
          <p:nvPr/>
        </p:nvPicPr>
        <p:blipFill>
          <a:blip r:embed="rId8">
            <a:alphaModFix/>
          </a:blip>
          <a:srcRect/>
          <a:stretch>
            <a:fillRect/>
          </a:stretch>
        </p:blipFill>
        <p:spPr>
          <a:xfrm>
            <a:off x="4952582" y="2778578"/>
            <a:ext cx="2253968" cy="507940"/>
          </a:xfrm>
          <a:prstGeom prst="rect">
            <a:avLst/>
          </a:prstGeom>
          <a:noFill/>
          <a:ln cap="flat">
            <a:noFill/>
          </a:ln>
        </p:spPr>
      </p:pic>
      <p:pic>
        <p:nvPicPr>
          <p:cNvPr id="19" name="Shape 473">
            <a:extLst>
              <a:ext uri="{FF2B5EF4-FFF2-40B4-BE49-F238E27FC236}">
                <a16:creationId xmlns:a16="http://schemas.microsoft.com/office/drawing/2014/main" id="{32F78921-C1B9-4354-9198-5635D3F2AD62}"/>
              </a:ext>
            </a:extLst>
          </p:cNvPr>
          <p:cNvPicPr>
            <a:picLocks noChangeAspect="1"/>
          </p:cNvPicPr>
          <p:nvPr/>
        </p:nvPicPr>
        <p:blipFill>
          <a:blip r:embed="rId9">
            <a:alphaModFix/>
          </a:blip>
          <a:srcRect/>
          <a:stretch>
            <a:fillRect/>
          </a:stretch>
        </p:blipFill>
        <p:spPr>
          <a:xfrm>
            <a:off x="4917926" y="3619405"/>
            <a:ext cx="2253968" cy="507940"/>
          </a:xfrm>
          <a:prstGeom prst="rect">
            <a:avLst/>
          </a:prstGeom>
          <a:noFill/>
          <a:ln cap="flat">
            <a:noFill/>
          </a:ln>
        </p:spPr>
      </p:pic>
      <p:sp>
        <p:nvSpPr>
          <p:cNvPr id="20" name="Shape 474">
            <a:extLst>
              <a:ext uri="{FF2B5EF4-FFF2-40B4-BE49-F238E27FC236}">
                <a16:creationId xmlns:a16="http://schemas.microsoft.com/office/drawing/2014/main" id="{CC539436-9F1B-4583-AB61-2A10E6326081}"/>
              </a:ext>
            </a:extLst>
          </p:cNvPr>
          <p:cNvSpPr txBox="1"/>
          <p:nvPr/>
        </p:nvSpPr>
        <p:spPr>
          <a:xfrm>
            <a:off x="5674098" y="3231599"/>
            <a:ext cx="90600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Work</a:t>
            </a:r>
          </a:p>
        </p:txBody>
      </p:sp>
      <p:pic>
        <p:nvPicPr>
          <p:cNvPr id="21" name="Shape 475">
            <a:extLst>
              <a:ext uri="{FF2B5EF4-FFF2-40B4-BE49-F238E27FC236}">
                <a16:creationId xmlns:a16="http://schemas.microsoft.com/office/drawing/2014/main" id="{D00AC2E6-0B27-4A9E-B8F0-0C7515795486}"/>
              </a:ext>
            </a:extLst>
          </p:cNvPr>
          <p:cNvPicPr>
            <a:picLocks noChangeAspect="1"/>
          </p:cNvPicPr>
          <p:nvPr/>
        </p:nvPicPr>
        <p:blipFill>
          <a:blip r:embed="rId10">
            <a:alphaModFix/>
          </a:blip>
          <a:srcRect/>
          <a:stretch>
            <a:fillRect/>
          </a:stretch>
        </p:blipFill>
        <p:spPr>
          <a:xfrm>
            <a:off x="3978572" y="4083445"/>
            <a:ext cx="4273018" cy="1460315"/>
          </a:xfrm>
          <a:prstGeom prst="rect">
            <a:avLst/>
          </a:prstGeom>
          <a:noFill/>
          <a:ln cap="flat">
            <a:noFill/>
          </a:ln>
        </p:spPr>
      </p:pic>
      <p:sp>
        <p:nvSpPr>
          <p:cNvPr id="22" name="Shape 476">
            <a:extLst>
              <a:ext uri="{FF2B5EF4-FFF2-40B4-BE49-F238E27FC236}">
                <a16:creationId xmlns:a16="http://schemas.microsoft.com/office/drawing/2014/main" id="{BF30222E-A143-4ABC-BC65-69DF58E94D86}"/>
              </a:ext>
            </a:extLst>
          </p:cNvPr>
          <p:cNvSpPr txBox="1"/>
          <p:nvPr/>
        </p:nvSpPr>
        <p:spPr>
          <a:xfrm>
            <a:off x="5398196" y="4481556"/>
            <a:ext cx="1486293"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Guidance</a:t>
            </a:r>
          </a:p>
        </p:txBody>
      </p:sp>
      <p:grpSp>
        <p:nvGrpSpPr>
          <p:cNvPr id="23" name="Shape 477">
            <a:extLst>
              <a:ext uri="{FF2B5EF4-FFF2-40B4-BE49-F238E27FC236}">
                <a16:creationId xmlns:a16="http://schemas.microsoft.com/office/drawing/2014/main" id="{514707A2-5F39-4B98-85B9-DDBDCC5EF191}"/>
              </a:ext>
            </a:extLst>
          </p:cNvPr>
          <p:cNvGrpSpPr/>
          <p:nvPr/>
        </p:nvGrpSpPr>
        <p:grpSpPr>
          <a:xfrm>
            <a:off x="5063233" y="5187784"/>
            <a:ext cx="2172989" cy="960357"/>
            <a:chOff x="5063233" y="5187784"/>
            <a:chExt cx="2172989" cy="960357"/>
          </a:xfrm>
        </p:grpSpPr>
        <p:pic>
          <p:nvPicPr>
            <p:cNvPr id="24" name="Shape 478">
              <a:extLst>
                <a:ext uri="{FF2B5EF4-FFF2-40B4-BE49-F238E27FC236}">
                  <a16:creationId xmlns:a16="http://schemas.microsoft.com/office/drawing/2014/main" id="{4095E3F0-1A62-427E-BC3D-31FE1CA16D71}"/>
                </a:ext>
              </a:extLst>
            </p:cNvPr>
            <p:cNvPicPr>
              <a:picLocks noChangeAspect="1"/>
            </p:cNvPicPr>
            <p:nvPr/>
          </p:nvPicPr>
          <p:blipFill>
            <a:blip r:embed="rId11">
              <a:alphaModFix/>
            </a:blip>
            <a:srcRect/>
            <a:stretch>
              <a:fillRect/>
            </a:stretch>
          </p:blipFill>
          <p:spPr>
            <a:xfrm>
              <a:off x="5063233" y="5187784"/>
              <a:ext cx="2114284" cy="660315"/>
            </a:xfrm>
            <a:prstGeom prst="rect">
              <a:avLst/>
            </a:prstGeom>
            <a:noFill/>
            <a:ln cap="flat">
              <a:noFill/>
            </a:ln>
          </p:spPr>
        </p:pic>
        <p:sp>
          <p:nvSpPr>
            <p:cNvPr id="25" name="Shape 479">
              <a:extLst>
                <a:ext uri="{FF2B5EF4-FFF2-40B4-BE49-F238E27FC236}">
                  <a16:creationId xmlns:a16="http://schemas.microsoft.com/office/drawing/2014/main" id="{30B346B9-479B-47EB-A299-5947635D4BB7}"/>
                </a:ext>
              </a:extLst>
            </p:cNvPr>
            <p:cNvSpPr txBox="1"/>
            <p:nvPr/>
          </p:nvSpPr>
          <p:spPr>
            <a:xfrm>
              <a:off x="5076666" y="5871142"/>
              <a:ext cx="2159556"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Executive Review Committee</a:t>
              </a:r>
            </a:p>
          </p:txBody>
        </p:sp>
      </p:grpSp>
    </p:spTree>
  </p:cSld>
  <p:clrMapOvr>
    <a:masterClrMapping/>
  </p:clrMapOvr>
</p:sld>
</file>

<file path=ppt/slides/slide52.xml><?xml version="1.0" encoding="utf-8"?>
<p:sld xmlns:a="http://purl.oclc.org/ooxml/drawingml/main" xmlns:r="http://purl.oclc.org/ooxml/officeDocument/relationships" xmlns:p="http://purl.oclc.org/ooxml/presentationml/main">
  <p:cSld name="Slide51">
    <p:spTree>
      <p:nvGrpSpPr>
        <p:cNvPr id="1" name=""/>
        <p:cNvGrpSpPr/>
        <p:nvPr/>
      </p:nvGrpSpPr>
      <p:grpSpPr>
        <a:xfrm>
          <a:off x="0" y="0"/>
          <a:ext cx="0" cy="0"/>
          <a:chOff x="0" y="0"/>
          <a:chExt cx="0" cy="0"/>
        </a:xfrm>
      </p:grpSpPr>
      <p:sp>
        <p:nvSpPr>
          <p:cNvPr id="2" name="Shape 485">
            <a:extLst>
              <a:ext uri="{FF2B5EF4-FFF2-40B4-BE49-F238E27FC236}">
                <a16:creationId xmlns:a16="http://schemas.microsoft.com/office/drawing/2014/main" id="{280EAD60-E589-4BC3-9DD6-431964F5504D}"/>
              </a:ext>
            </a:extLst>
          </p:cNvPr>
          <p:cNvSpPr txBox="1">
            <a:spLocks noGrp="1"/>
          </p:cNvSpPr>
          <p:nvPr>
            <p:ph type="title"/>
          </p:nvPr>
        </p:nvSpPr>
        <p:spPr/>
        <p:txBody>
          <a:bodyPr tIns="45701" bIns="45701"/>
          <a:lstStyle/>
          <a:p>
            <a:pPr lvl="0"/>
            <a:r>
              <a:rPr lang="en-US"/>
              <a:t>Check Your Understanding</a:t>
            </a:r>
          </a:p>
        </p:txBody>
      </p:sp>
      <p:sp>
        <p:nvSpPr>
          <p:cNvPr id="3" name="Shape 486">
            <a:extLst>
              <a:ext uri="{FF2B5EF4-FFF2-40B4-BE49-F238E27FC236}">
                <a16:creationId xmlns:a16="http://schemas.microsoft.com/office/drawing/2014/main" id="{17316C5B-4A80-4F57-9169-A7235B18C796}"/>
              </a:ext>
            </a:extLst>
          </p:cNvPr>
          <p:cNvSpPr txBox="1">
            <a:spLocks noGrp="1"/>
          </p:cNvSpPr>
          <p:nvPr>
            <p:ph idx="1"/>
          </p:nvPr>
        </p:nvSpPr>
        <p:spPr/>
        <p:txBody>
          <a:bodyPr tIns="45701" bIns="45701"/>
          <a:lstStyle/>
          <a:p>
            <a:pPr lvl="0" indent="-182880">
              <a:spcBef>
                <a:spcPts val="0"/>
              </a:spcBef>
            </a:pPr>
            <a:r>
              <a:rPr lang="en-US"/>
              <a:t>What is the purpose of a FOSS Review?</a:t>
            </a:r>
          </a:p>
          <a:p>
            <a:pPr lvl="0" indent="-182880"/>
            <a:r>
              <a:rPr lang="en-US"/>
              <a:t>What is the first action you should take if you want to use FOSS components?</a:t>
            </a:r>
          </a:p>
          <a:p>
            <a:pPr lvl="0" indent="-182880"/>
            <a:r>
              <a:rPr lang="en-US"/>
              <a:t>What should you do if you have a question about using FOSS?</a:t>
            </a:r>
          </a:p>
          <a:p>
            <a:pPr lvl="0" indent="-182880"/>
            <a:r>
              <a:rPr lang="en-US"/>
              <a:t>What kinds of information might you collect for a FOSS review?</a:t>
            </a:r>
          </a:p>
          <a:p>
            <a:pPr lvl="0" indent="-182880"/>
            <a:r>
              <a:rPr lang="en-US"/>
              <a:t>What information helps identify who is licensing the software? </a:t>
            </a:r>
          </a:p>
          <a:p>
            <a:pPr lvl="0" indent="-182880"/>
            <a:r>
              <a:rPr lang="en-US"/>
              <a:t>What additional information is important when reviewing a FOSS component from an outside vendor?</a:t>
            </a:r>
          </a:p>
          <a:p>
            <a:pPr lvl="0" indent="-182880"/>
            <a:r>
              <a:rPr lang="en-US"/>
              <a:t>What steps can be taken to assess the quality of information collected in a FOSS Review?</a:t>
            </a:r>
          </a:p>
          <a:p>
            <a:pPr marL="0" lvl="0" indent="0">
              <a:buNone/>
            </a:pPr>
            <a:endParaRPr lang="en-US"/>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name="Slide52">
    <p:spTree>
      <p:nvGrpSpPr>
        <p:cNvPr id="1" name=""/>
        <p:cNvGrpSpPr/>
        <p:nvPr/>
      </p:nvGrpSpPr>
      <p:grpSpPr>
        <a:xfrm>
          <a:off x="0" y="0"/>
          <a:ext cx="0" cy="0"/>
          <a:chOff x="0" y="0"/>
          <a:chExt cx="0" cy="0"/>
        </a:xfrm>
      </p:grpSpPr>
      <p:sp>
        <p:nvSpPr>
          <p:cNvPr id="2" name="Shape 492">
            <a:extLst>
              <a:ext uri="{FF2B5EF4-FFF2-40B4-BE49-F238E27FC236}">
                <a16:creationId xmlns:a16="http://schemas.microsoft.com/office/drawing/2014/main" id="{30A50550-F6DA-4C4C-939A-2966166EF471}"/>
              </a:ext>
            </a:extLst>
          </p:cNvPr>
          <p:cNvSpPr txBox="1">
            <a:spLocks noGrp="1"/>
          </p:cNvSpPr>
          <p:nvPr>
            <p:ph type="title"/>
          </p:nvPr>
        </p:nvSpPr>
        <p:spPr/>
        <p:txBody>
          <a:bodyPr tIns="45701" bIns="45701"/>
          <a:lstStyle/>
          <a:p>
            <a:pPr lvl="0"/>
            <a:r>
              <a:rPr lang="en-US"/>
              <a:t>ABSCHNITT 6</a:t>
            </a:r>
          </a:p>
        </p:txBody>
      </p:sp>
      <p:sp>
        <p:nvSpPr>
          <p:cNvPr id="3" name="Shape 493">
            <a:extLst>
              <a:ext uri="{FF2B5EF4-FFF2-40B4-BE49-F238E27FC236}">
                <a16:creationId xmlns:a16="http://schemas.microsoft.com/office/drawing/2014/main" id="{4DA31C32-692D-4D15-9638-A21FB49E876A}"/>
              </a:ext>
            </a:extLst>
          </p:cNvPr>
          <p:cNvSpPr txBox="1">
            <a:spLocks noGrp="1"/>
          </p:cNvSpPr>
          <p:nvPr>
            <p:ph type="body" idx="1"/>
          </p:nvPr>
        </p:nvSpPr>
        <p:spPr/>
        <p:txBody>
          <a:bodyPr tIns="45701" bIns="45701"/>
          <a:lstStyle/>
          <a:p>
            <a:pPr lvl="0">
              <a:lnSpc>
                <a:spcPct val="90%"/>
              </a:lnSpc>
              <a:spcBef>
                <a:spcPts val="0"/>
              </a:spcBef>
            </a:pPr>
            <a:r>
              <a:rPr lang="en-US"/>
              <a:t>Ende-zu-Ende-Compliance-Management (Musterprozess)</a:t>
            </a:r>
          </a:p>
        </p:txBody>
      </p:sp>
      <p:sp>
        <p:nvSpPr>
          <p:cNvPr id="4" name="Rechteck 3">
            <a:extLst>
              <a:ext uri="{FF2B5EF4-FFF2-40B4-BE49-F238E27FC236}">
                <a16:creationId xmlns:a16="http://schemas.microsoft.com/office/drawing/2014/main" id="{080142DE-551E-48BB-8372-845220AFD238}"/>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0CC4F55-AD0D-4620-9A11-0C79501A7194}"/>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name="Slide53">
    <p:spTree>
      <p:nvGrpSpPr>
        <p:cNvPr id="1" name=""/>
        <p:cNvGrpSpPr/>
        <p:nvPr/>
      </p:nvGrpSpPr>
      <p:grpSpPr>
        <a:xfrm>
          <a:off x="0" y="0"/>
          <a:ext cx="0" cy="0"/>
          <a:chOff x="0" y="0"/>
          <a:chExt cx="0" cy="0"/>
        </a:xfrm>
      </p:grpSpPr>
      <p:sp>
        <p:nvSpPr>
          <p:cNvPr id="2" name="Shape 499">
            <a:extLst>
              <a:ext uri="{FF2B5EF4-FFF2-40B4-BE49-F238E27FC236}">
                <a16:creationId xmlns:a16="http://schemas.microsoft.com/office/drawing/2014/main" id="{3C6C3F95-720E-4359-8491-6E7D71A1728E}"/>
              </a:ext>
            </a:extLst>
          </p:cNvPr>
          <p:cNvSpPr txBox="1">
            <a:spLocks noGrp="1"/>
          </p:cNvSpPr>
          <p:nvPr>
            <p:ph type="title"/>
          </p:nvPr>
        </p:nvSpPr>
        <p:spPr/>
        <p:txBody>
          <a:bodyPr tIns="45701" bIns="45701"/>
          <a:lstStyle/>
          <a:p>
            <a:pPr lvl="0"/>
            <a:r>
              <a:rPr lang="en-US"/>
              <a:t>Introduction</a:t>
            </a:r>
          </a:p>
        </p:txBody>
      </p:sp>
      <p:sp>
        <p:nvSpPr>
          <p:cNvPr id="3" name="Shape 500">
            <a:extLst>
              <a:ext uri="{FF2B5EF4-FFF2-40B4-BE49-F238E27FC236}">
                <a16:creationId xmlns:a16="http://schemas.microsoft.com/office/drawing/2014/main" id="{238780C1-0448-4916-89B8-B3BED637A87A}"/>
              </a:ext>
            </a:extLst>
          </p:cNvPr>
          <p:cNvSpPr txBox="1">
            <a:spLocks noGrp="1"/>
          </p:cNvSpPr>
          <p:nvPr>
            <p:ph idx="1"/>
          </p:nvPr>
        </p:nvSpPr>
        <p:spPr/>
        <p:txBody>
          <a:bodyPr tIns="45701" bIns="45701"/>
          <a:lstStyle/>
          <a:p>
            <a:pPr lvl="0" indent="-182880">
              <a:spcBef>
                <a:spcPts val="0"/>
              </a:spcBef>
            </a:pPr>
            <a:r>
              <a:rPr lang="en-US"/>
              <a:t>Compliance management is a set of actions that manages OSS components used in products. Companies may have similar processes in place for proprietary components.</a:t>
            </a:r>
            <a:r>
              <a:rPr lang="en-US">
                <a:solidFill>
                  <a:srgbClr val="000000"/>
                </a:solidFill>
              </a:rPr>
              <a:t> </a:t>
            </a:r>
            <a:r>
              <a:rPr lang="en-US"/>
              <a:t>FOSS components are called "Supplied Software" in the OpenChain specification.</a:t>
            </a:r>
          </a:p>
          <a:p>
            <a:pPr lvl="0" indent="-182880"/>
            <a:r>
              <a:rPr lang="en-US"/>
              <a:t>Such actions often include: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Identifying all the FOSS components used in Supplied Software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Identifying and tracking all obligations created by those components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Confirming that all obligations have been or will be met</a:t>
            </a:r>
          </a:p>
          <a:p>
            <a:pPr lvl="0" indent="-182880"/>
            <a:r>
              <a:rPr lang="en-US"/>
              <a:t>Small companies may use a simple checklist and enterprises a detailed process.</a:t>
            </a:r>
          </a:p>
        </p:txBody>
      </p:sp>
      <p:sp>
        <p:nvSpPr>
          <p:cNvPr id="4" name="Shape 501">
            <a:extLst>
              <a:ext uri="{FF2B5EF4-FFF2-40B4-BE49-F238E27FC236}">
                <a16:creationId xmlns:a16="http://schemas.microsoft.com/office/drawing/2014/main" id="{779F3306-F969-4108-A9BF-BAAFF2BA6EFC}"/>
              </a:ext>
            </a:extLst>
          </p:cNvPr>
          <p:cNvSpPr/>
          <p:nvPr/>
        </p:nvSpPr>
        <p:spPr>
          <a:xfrm rot="5400013">
            <a:off x="3343275" y="5276846"/>
            <a:ext cx="720720" cy="1360490"/>
          </a:xfrm>
          <a:prstGeom prst="rect">
            <a:avLst/>
          </a:prstGeom>
          <a:gradFill>
            <a:gsLst>
              <a:gs pos="0%">
                <a:srgbClr val="788C81"/>
              </a:gs>
              <a:gs pos="100%">
                <a:srgbClr val="798B81"/>
              </a:gs>
            </a:gsLst>
            <a:path path="circle">
              <a:fillToRect l="50%" t="50%" r="50%" b="50%"/>
            </a:path>
          </a:gradFill>
          <a:ln cap="flat">
            <a:noFill/>
            <a:prstDash val="solid"/>
          </a:ln>
          <a:effectLst>
            <a:outerShdw dist="25396" dir="2700000" algn="tl">
              <a:srgbClr val="000000">
                <a:alpha val="60%"/>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502">
            <a:extLst>
              <a:ext uri="{FF2B5EF4-FFF2-40B4-BE49-F238E27FC236}">
                <a16:creationId xmlns:a16="http://schemas.microsoft.com/office/drawing/2014/main" id="{5D8030FA-E04B-4CE8-B2AB-E1165E962353}"/>
              </a:ext>
            </a:extLst>
          </p:cNvPr>
          <p:cNvSpPr txBox="1"/>
          <p:nvPr/>
        </p:nvSpPr>
        <p:spPr>
          <a:xfrm>
            <a:off x="3023390" y="5596731"/>
            <a:ext cx="1360490" cy="72072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FOSS</a:t>
            </a:r>
          </a:p>
        </p:txBody>
      </p:sp>
      <p:sp>
        <p:nvSpPr>
          <p:cNvPr id="6" name="Shape 503">
            <a:extLst>
              <a:ext uri="{FF2B5EF4-FFF2-40B4-BE49-F238E27FC236}">
                <a16:creationId xmlns:a16="http://schemas.microsoft.com/office/drawing/2014/main" id="{6EC63912-CA6F-4ABC-B1D4-A45F19D8B51B}"/>
              </a:ext>
            </a:extLst>
          </p:cNvPr>
          <p:cNvSpPr/>
          <p:nvPr/>
        </p:nvSpPr>
        <p:spPr>
          <a:xfrm>
            <a:off x="4762496" y="5257800"/>
            <a:ext cx="2449513" cy="1406520"/>
          </a:xfrm>
          <a:custGeom>
            <a:avLst>
              <a:gd name="f0" fmla="val 9239"/>
              <a:gd name="f1" fmla="val 11873"/>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504">
            <a:extLst>
              <a:ext uri="{FF2B5EF4-FFF2-40B4-BE49-F238E27FC236}">
                <a16:creationId xmlns:a16="http://schemas.microsoft.com/office/drawing/2014/main" id="{C9F6A9D2-AAEB-4CAB-9532-5E8E267AE2D8}"/>
              </a:ext>
            </a:extLst>
          </p:cNvPr>
          <p:cNvSpPr/>
          <p:nvPr/>
        </p:nvSpPr>
        <p:spPr>
          <a:xfrm>
            <a:off x="7562554" y="5448598"/>
            <a:ext cx="1687506" cy="1039215"/>
          </a:xfrm>
          <a:prstGeom prst="rect">
            <a:avLst/>
          </a:prstGeom>
          <a:solidFill>
            <a:srgbClr val="92D050"/>
          </a:solidFill>
          <a:ln cap="flat">
            <a:noFill/>
            <a:prstDash val="solid"/>
          </a:ln>
          <a:effectLst>
            <a:outerShdw dist="25396" dir="2700000" algn="tl">
              <a:srgbClr val="000000">
                <a:alpha val="60%"/>
              </a:srgbClr>
            </a:outerShdw>
          </a:effectLst>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FOSS identified;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Obligations met</a:t>
            </a:r>
          </a:p>
        </p:txBody>
      </p:sp>
      <p:cxnSp>
        <p:nvCxnSpPr>
          <p:cNvPr id="8" name="Shape 505">
            <a:extLst>
              <a:ext uri="{FF2B5EF4-FFF2-40B4-BE49-F238E27FC236}">
                <a16:creationId xmlns:a16="http://schemas.microsoft.com/office/drawing/2014/main" id="{CC23FA03-8911-4356-BF33-7B1ACE4ABFE8}"/>
              </a:ext>
            </a:extLst>
          </p:cNvPr>
          <p:cNvCxnSpPr/>
          <p:nvPr/>
        </p:nvCxnSpPr>
        <p:spPr>
          <a:xfrm>
            <a:off x="4391021" y="5953128"/>
            <a:ext cx="385768" cy="6345"/>
          </a:xfrm>
          <a:prstGeom prst="straightConnector1">
            <a:avLst/>
          </a:prstGeom>
          <a:noFill/>
          <a:ln w="9528" cap="flat">
            <a:solidFill>
              <a:srgbClr val="292934"/>
            </a:solidFill>
            <a:prstDash val="solid"/>
            <a:round/>
            <a:tailEnd type="arrow"/>
          </a:ln>
        </p:spPr>
      </p:cxnSp>
      <p:cxnSp>
        <p:nvCxnSpPr>
          <p:cNvPr id="9" name="Shape 506">
            <a:extLst>
              <a:ext uri="{FF2B5EF4-FFF2-40B4-BE49-F238E27FC236}">
                <a16:creationId xmlns:a16="http://schemas.microsoft.com/office/drawing/2014/main" id="{24DE1A42-53F3-421E-85BE-0B6E50D7235D}"/>
              </a:ext>
            </a:extLst>
          </p:cNvPr>
          <p:cNvCxnSpPr/>
          <p:nvPr/>
        </p:nvCxnSpPr>
        <p:spPr>
          <a:xfrm rot="10800009" flipH="1">
            <a:off x="7210428" y="5953128"/>
            <a:ext cx="327026" cy="4754"/>
          </a:xfrm>
          <a:prstGeom prst="straightConnector1">
            <a:avLst/>
          </a:prstGeom>
          <a:noFill/>
          <a:ln w="9528" cap="flat">
            <a:solidFill>
              <a:srgbClr val="292934"/>
            </a:solidFill>
            <a:prstDash val="solid"/>
            <a:round/>
            <a:tailEnd type="arrow"/>
          </a:ln>
        </p:spPr>
      </p:cxnSp>
      <p:sp>
        <p:nvSpPr>
          <p:cNvPr id="10" name="Shape 507">
            <a:extLst>
              <a:ext uri="{FF2B5EF4-FFF2-40B4-BE49-F238E27FC236}">
                <a16:creationId xmlns:a16="http://schemas.microsoft.com/office/drawing/2014/main" id="{ACFE0A28-C2BC-459D-83F1-AE993DFCA0B7}"/>
              </a:ext>
            </a:extLst>
          </p:cNvPr>
          <p:cNvSpPr/>
          <p:nvPr/>
        </p:nvSpPr>
        <p:spPr>
          <a:xfrm>
            <a:off x="5269943" y="5588556"/>
            <a:ext cx="1533521" cy="738661"/>
          </a:xfrm>
          <a:prstGeom prst="rect">
            <a:avLst/>
          </a:prstGeom>
          <a:no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292934"/>
                </a:solidFill>
                <a:uFillTx/>
                <a:latin typeface="Roboto"/>
                <a:ea typeface="Roboto"/>
                <a:cs typeface="Roboto"/>
              </a:rPr>
              <a:t>Compliance Process</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name="Slide54">
    <p:spTree>
      <p:nvGrpSpPr>
        <p:cNvPr id="1" name=""/>
        <p:cNvGrpSpPr/>
        <p:nvPr/>
      </p:nvGrpSpPr>
      <p:grpSpPr>
        <a:xfrm>
          <a:off x="0" y="0"/>
          <a:ext cx="0" cy="0"/>
          <a:chOff x="0" y="0"/>
          <a:chExt cx="0" cy="0"/>
        </a:xfrm>
      </p:grpSpPr>
      <p:sp>
        <p:nvSpPr>
          <p:cNvPr id="2" name="Shape 513">
            <a:extLst>
              <a:ext uri="{FF2B5EF4-FFF2-40B4-BE49-F238E27FC236}">
                <a16:creationId xmlns:a16="http://schemas.microsoft.com/office/drawing/2014/main" id="{EA26014F-1147-4FA1-8EF7-39E7794D2138}"/>
              </a:ext>
            </a:extLst>
          </p:cNvPr>
          <p:cNvSpPr txBox="1">
            <a:spLocks noGrp="1"/>
          </p:cNvSpPr>
          <p:nvPr>
            <p:ph type="title"/>
          </p:nvPr>
        </p:nvSpPr>
        <p:spPr>
          <a:xfrm>
            <a:off x="447662" y="514350"/>
            <a:ext cx="10972800" cy="990596"/>
          </a:xfrm>
        </p:spPr>
        <p:txBody>
          <a:bodyPr tIns="45701" bIns="45701"/>
          <a:lstStyle/>
          <a:p>
            <a:pPr lvl="0"/>
            <a:r>
              <a:rPr lang="en-US"/>
              <a:t>Example Small to Medium Company Checklist</a:t>
            </a:r>
          </a:p>
        </p:txBody>
      </p:sp>
      <p:sp>
        <p:nvSpPr>
          <p:cNvPr id="3" name="Shape 514">
            <a:extLst>
              <a:ext uri="{FF2B5EF4-FFF2-40B4-BE49-F238E27FC236}">
                <a16:creationId xmlns:a16="http://schemas.microsoft.com/office/drawing/2014/main" id="{9EF9343E-ADE0-4DD4-9A78-F96F156B3208}"/>
              </a:ext>
            </a:extLst>
          </p:cNvPr>
          <p:cNvSpPr txBox="1">
            <a:spLocks noGrp="1"/>
          </p:cNvSpPr>
          <p:nvPr>
            <p:ph idx="1"/>
          </p:nvPr>
        </p:nvSpPr>
        <p:spPr>
          <a:xfrm>
            <a:off x="609603" y="1504946"/>
            <a:ext cx="10972800" cy="4876796"/>
          </a:xfrm>
        </p:spPr>
        <p:txBody>
          <a:bodyPr tIns="45701" bIns="45701"/>
          <a:lstStyle/>
          <a:p>
            <a:pPr marL="0" lvl="0" indent="0">
              <a:spcBef>
                <a:spcPts val="0"/>
              </a:spcBef>
              <a:buNone/>
            </a:pPr>
            <a:r>
              <a:rPr lang="en-US"/>
              <a:t>Ongoing Compliance Tasks:</a:t>
            </a:r>
          </a:p>
          <a:p>
            <a:pPr marL="457200" lvl="0" indent="-457200">
              <a:spcBef>
                <a:spcPts val="400"/>
              </a:spcBef>
              <a:buAutoNum type="arabicPeriod"/>
            </a:pPr>
            <a:r>
              <a:rPr lang="en-US" sz="2000"/>
              <a:t>Discover all FOSS early in the procurement/development cycle</a:t>
            </a:r>
          </a:p>
          <a:p>
            <a:pPr marL="457200" lvl="0" indent="-457200">
              <a:spcBef>
                <a:spcPts val="400"/>
              </a:spcBef>
              <a:buAutoNum type="arabicPeriod"/>
            </a:pPr>
            <a:r>
              <a:rPr lang="en-US" sz="2000"/>
              <a:t>Review and Approve all FOSS components used </a:t>
            </a:r>
          </a:p>
          <a:p>
            <a:pPr marL="457200" lvl="0" indent="-457200">
              <a:spcBef>
                <a:spcPts val="400"/>
              </a:spcBef>
              <a:buAutoNum type="arabicPeriod"/>
            </a:pPr>
            <a:r>
              <a:rPr lang="en-US" sz="2000"/>
              <a:t>Verify the information necessary to satisfy FOSS obligations</a:t>
            </a:r>
          </a:p>
          <a:p>
            <a:pPr marL="457200" lvl="0" indent="-457200">
              <a:spcBef>
                <a:spcPts val="400"/>
              </a:spcBef>
              <a:buAutoNum type="arabicPeriod"/>
            </a:pPr>
            <a:r>
              <a:rPr lang="en-US" sz="2000"/>
              <a:t>Review and approve any outbound contributions to FOSS projects</a:t>
            </a:r>
          </a:p>
          <a:p>
            <a:pPr marL="457200" lvl="0" indent="-457200">
              <a:spcBef>
                <a:spcPts val="400"/>
              </a:spcBef>
              <a:buNone/>
            </a:pPr>
            <a:endParaRPr lang="en-US" sz="2000"/>
          </a:p>
          <a:p>
            <a:pPr marL="0" lvl="0" indent="0">
              <a:buNone/>
            </a:pPr>
            <a:r>
              <a:rPr lang="en-US"/>
              <a:t>Support Requirements:</a:t>
            </a:r>
          </a:p>
          <a:p>
            <a:pPr marL="457200" lvl="0" indent="-457200">
              <a:spcBef>
                <a:spcPts val="400"/>
              </a:spcBef>
              <a:buAutoNum type="arabicPeriod"/>
            </a:pPr>
            <a:r>
              <a:rPr lang="en-US" sz="2000"/>
              <a:t>Ensure adequate compliance staffing and designate clear lines of responsibility </a:t>
            </a:r>
          </a:p>
          <a:p>
            <a:pPr marL="457200" lvl="0" indent="-457200">
              <a:spcBef>
                <a:spcPts val="400"/>
              </a:spcBef>
              <a:buAutoNum type="arabicPeriod"/>
            </a:pPr>
            <a:r>
              <a:rPr lang="en-US" sz="2000"/>
              <a:t>Adapt existing Business Processes to support the FOSS compliance program</a:t>
            </a:r>
          </a:p>
          <a:p>
            <a:pPr marL="457200" lvl="0" indent="-457200">
              <a:spcBef>
                <a:spcPts val="400"/>
              </a:spcBef>
              <a:buAutoNum type="arabicPeriod"/>
            </a:pPr>
            <a:r>
              <a:rPr lang="en-US" sz="2000"/>
              <a:t>Have training on the organization’s FOSS policy available to everyone</a:t>
            </a:r>
          </a:p>
          <a:p>
            <a:pPr marL="457200" lvl="0" indent="-457200">
              <a:spcBef>
                <a:spcPts val="400"/>
              </a:spcBef>
              <a:buAutoNum type="arabicPeriod"/>
            </a:pPr>
            <a:r>
              <a:rPr lang="en-US" sz="2000"/>
              <a:t>Track progress of all FOSS compliance activities</a:t>
            </a:r>
          </a:p>
          <a:p>
            <a:pPr marL="0" lvl="0" indent="0">
              <a:buNone/>
            </a:pPr>
            <a:endParaRPr lang="en-US"/>
          </a:p>
        </p:txBody>
      </p:sp>
      <p:sp>
        <p:nvSpPr>
          <p:cNvPr id="4" name="Shape 515">
            <a:extLst>
              <a:ext uri="{FF2B5EF4-FFF2-40B4-BE49-F238E27FC236}">
                <a16:creationId xmlns:a16="http://schemas.microsoft.com/office/drawing/2014/main" id="{34EEA9E4-212B-4375-8E9B-1B4920254532}"/>
              </a:ext>
            </a:extLst>
          </p:cNvPr>
          <p:cNvSpPr txBox="1"/>
          <p:nvPr/>
        </p:nvSpPr>
        <p:spPr>
          <a:xfrm>
            <a:off x="447671" y="6438903"/>
            <a:ext cx="11246635" cy="30777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292934"/>
                </a:solidFill>
                <a:uFillTx/>
                <a:latin typeface="Roboto Condensed"/>
                <a:ea typeface="Roboto Condensed"/>
                <a:cs typeface="Roboto Condensed"/>
              </a:rPr>
              <a:t>You can get detailed checklists for these items here: </a:t>
            </a:r>
            <a:r>
              <a:rPr lang="en-US" sz="1050" b="0" i="0" u="none" strike="noStrike" kern="0" cap="none" spc="0" baseline="0%">
                <a:solidFill>
                  <a:srgbClr val="292934"/>
                </a:solidFill>
                <a:uFillTx/>
                <a:latin typeface="Roboto Mono"/>
                <a:ea typeface="Roboto Mono"/>
                <a:cs typeface="Roboto Mono"/>
              </a:rPr>
              <a:t>https://www.linuxfoundation.org/projects/opencompliance/self-assessment-compliance-checklist</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name="Slide55">
    <p:spTree>
      <p:nvGrpSpPr>
        <p:cNvPr id="1" name=""/>
        <p:cNvGrpSpPr/>
        <p:nvPr/>
      </p:nvGrpSpPr>
      <p:grpSpPr>
        <a:xfrm>
          <a:off x="0" y="0"/>
          <a:ext cx="0" cy="0"/>
          <a:chOff x="0" y="0"/>
          <a:chExt cx="0" cy="0"/>
        </a:xfrm>
      </p:grpSpPr>
      <p:sp>
        <p:nvSpPr>
          <p:cNvPr id="2" name="Shape 521">
            <a:extLst>
              <a:ext uri="{FF2B5EF4-FFF2-40B4-BE49-F238E27FC236}">
                <a16:creationId xmlns:a16="http://schemas.microsoft.com/office/drawing/2014/main" id="{34663D8D-1829-4CAF-A159-8285E77E0E69}"/>
              </a:ext>
            </a:extLst>
          </p:cNvPr>
          <p:cNvSpPr txBox="1"/>
          <p:nvPr/>
        </p:nvSpPr>
        <p:spPr>
          <a:xfrm>
            <a:off x="274640" y="500057"/>
            <a:ext cx="4522046" cy="1544631"/>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Example Enterprise Process</a:t>
            </a:r>
          </a:p>
        </p:txBody>
      </p:sp>
      <p:sp>
        <p:nvSpPr>
          <p:cNvPr id="3" name="Shape 522">
            <a:extLst>
              <a:ext uri="{FF2B5EF4-FFF2-40B4-BE49-F238E27FC236}">
                <a16:creationId xmlns:a16="http://schemas.microsoft.com/office/drawing/2014/main" id="{BFDA614D-897F-4002-9103-6A81746F2D57}"/>
              </a:ext>
            </a:extLst>
          </p:cNvPr>
          <p:cNvSpPr/>
          <p:nvPr/>
        </p:nvSpPr>
        <p:spPr>
          <a:xfrm>
            <a:off x="1678518" y="2072012"/>
            <a:ext cx="1830381" cy="347664"/>
          </a:xfrm>
          <a:prstGeom prst="rect">
            <a:avLst/>
          </a:prstGeom>
          <a:solidFill>
            <a:srgbClr val="0099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Queued for Process</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100" b="1" i="0" u="none" strike="noStrike" kern="0" cap="none" spc="0" baseline="0%">
              <a:solidFill>
                <a:srgbClr val="FFFFFF"/>
              </a:solidFill>
              <a:uFillTx/>
              <a:latin typeface="Roboto"/>
              <a:ea typeface="Roboto"/>
              <a:cs typeface="Roboto"/>
            </a:endParaRPr>
          </a:p>
        </p:txBody>
      </p:sp>
      <p:sp>
        <p:nvSpPr>
          <p:cNvPr id="4" name="Shape 523">
            <a:extLst>
              <a:ext uri="{FF2B5EF4-FFF2-40B4-BE49-F238E27FC236}">
                <a16:creationId xmlns:a16="http://schemas.microsoft.com/office/drawing/2014/main" id="{7EA3542C-FBD0-452E-9C60-8E9E4D3EDA81}"/>
              </a:ext>
            </a:extLst>
          </p:cNvPr>
          <p:cNvSpPr/>
          <p:nvPr/>
        </p:nvSpPr>
        <p:spPr>
          <a:xfrm>
            <a:off x="3843863" y="1698946"/>
            <a:ext cx="4625977" cy="2157407"/>
          </a:xfrm>
          <a:custGeom>
            <a:avLst>
              <a:gd name="f0" fmla="val 4821"/>
              <a:gd name="f1" fmla="val 14882"/>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gradFill>
            <a:gsLst>
              <a:gs pos="0%">
                <a:srgbClr val="B0BCD2"/>
              </a:gs>
              <a:gs pos="100%">
                <a:srgbClr val="C8D0DF"/>
              </a:gs>
            </a:gsLst>
            <a:lin ang="16200000"/>
          </a:gradFill>
          <a:ln cap="flat">
            <a:noFill/>
            <a:prstDash val="solid"/>
          </a:ln>
          <a:effectLst>
            <a:outerShdw dist="19997" dir="5400000" algn="tl">
              <a:srgbClr val="000000">
                <a:alpha val="37.64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500" b="0" i="0" u="none" strike="noStrike" kern="0" cap="none" spc="0" baseline="0%">
              <a:solidFill>
                <a:srgbClr val="292934"/>
              </a:solidFill>
              <a:uFillTx/>
              <a:latin typeface="Roboto"/>
              <a:ea typeface="Roboto"/>
              <a:cs typeface="Roboto"/>
            </a:endParaRPr>
          </a:p>
        </p:txBody>
      </p:sp>
      <p:sp>
        <p:nvSpPr>
          <p:cNvPr id="5" name="Shape 524">
            <a:extLst>
              <a:ext uri="{FF2B5EF4-FFF2-40B4-BE49-F238E27FC236}">
                <a16:creationId xmlns:a16="http://schemas.microsoft.com/office/drawing/2014/main" id="{7AD30B3F-282B-4FEA-8842-A1751985EA72}"/>
              </a:ext>
            </a:extLst>
          </p:cNvPr>
          <p:cNvSpPr/>
          <p:nvPr/>
        </p:nvSpPr>
        <p:spPr>
          <a:xfrm rot="5400013">
            <a:off x="3503345" y="2580378"/>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Identification</a:t>
            </a:r>
          </a:p>
        </p:txBody>
      </p:sp>
      <p:sp>
        <p:nvSpPr>
          <p:cNvPr id="6" name="Shape 525">
            <a:extLst>
              <a:ext uri="{FF2B5EF4-FFF2-40B4-BE49-F238E27FC236}">
                <a16:creationId xmlns:a16="http://schemas.microsoft.com/office/drawing/2014/main" id="{CA6F86EC-89CD-4293-9EBB-6652B58EAF95}"/>
              </a:ext>
            </a:extLst>
          </p:cNvPr>
          <p:cNvSpPr/>
          <p:nvPr/>
        </p:nvSpPr>
        <p:spPr>
          <a:xfrm rot="5400013">
            <a:off x="3935152" y="2588315"/>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Audit</a:t>
            </a:r>
          </a:p>
        </p:txBody>
      </p:sp>
      <p:sp>
        <p:nvSpPr>
          <p:cNvPr id="7" name="Shape 526">
            <a:extLst>
              <a:ext uri="{FF2B5EF4-FFF2-40B4-BE49-F238E27FC236}">
                <a16:creationId xmlns:a16="http://schemas.microsoft.com/office/drawing/2014/main" id="{CF2DC0A7-4952-43C4-B3C1-C2A3BE9A1398}"/>
              </a:ext>
            </a:extLst>
          </p:cNvPr>
          <p:cNvSpPr/>
          <p:nvPr/>
        </p:nvSpPr>
        <p:spPr>
          <a:xfrm rot="5400013">
            <a:off x="4372505" y="2584351"/>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Resolve Issues</a:t>
            </a:r>
          </a:p>
        </p:txBody>
      </p:sp>
      <p:sp>
        <p:nvSpPr>
          <p:cNvPr id="8" name="Shape 527">
            <a:extLst>
              <a:ext uri="{FF2B5EF4-FFF2-40B4-BE49-F238E27FC236}">
                <a16:creationId xmlns:a16="http://schemas.microsoft.com/office/drawing/2014/main" id="{9F912BA2-666A-4A7D-AE1A-340C1833FDC2}"/>
              </a:ext>
            </a:extLst>
          </p:cNvPr>
          <p:cNvSpPr/>
          <p:nvPr/>
        </p:nvSpPr>
        <p:spPr>
          <a:xfrm rot="5400013">
            <a:off x="4803512" y="2581969"/>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Reviews</a:t>
            </a:r>
          </a:p>
        </p:txBody>
      </p:sp>
      <p:sp>
        <p:nvSpPr>
          <p:cNvPr id="9" name="Shape 528">
            <a:extLst>
              <a:ext uri="{FF2B5EF4-FFF2-40B4-BE49-F238E27FC236}">
                <a16:creationId xmlns:a16="http://schemas.microsoft.com/office/drawing/2014/main" id="{F644AB9A-1566-4BBC-B212-CA266D4DC4B1}"/>
              </a:ext>
            </a:extLst>
          </p:cNvPr>
          <p:cNvSpPr/>
          <p:nvPr/>
        </p:nvSpPr>
        <p:spPr>
          <a:xfrm rot="5400013">
            <a:off x="5234515" y="2581969"/>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Approvals</a:t>
            </a:r>
          </a:p>
        </p:txBody>
      </p:sp>
      <p:sp>
        <p:nvSpPr>
          <p:cNvPr id="10" name="Shape 529">
            <a:extLst>
              <a:ext uri="{FF2B5EF4-FFF2-40B4-BE49-F238E27FC236}">
                <a16:creationId xmlns:a16="http://schemas.microsoft.com/office/drawing/2014/main" id="{EDDA28FC-F6C4-4BB7-9B1F-EFD4064602F3}"/>
              </a:ext>
            </a:extLst>
          </p:cNvPr>
          <p:cNvSpPr/>
          <p:nvPr/>
        </p:nvSpPr>
        <p:spPr>
          <a:xfrm rot="5400013">
            <a:off x="5673463" y="2578000"/>
            <a:ext cx="1420813"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Registration</a:t>
            </a:r>
          </a:p>
        </p:txBody>
      </p:sp>
      <p:sp>
        <p:nvSpPr>
          <p:cNvPr id="11" name="Shape 530">
            <a:extLst>
              <a:ext uri="{FF2B5EF4-FFF2-40B4-BE49-F238E27FC236}">
                <a16:creationId xmlns:a16="http://schemas.microsoft.com/office/drawing/2014/main" id="{5EE3B0EB-DCF6-4117-AC67-215C1FF920E8}"/>
              </a:ext>
            </a:extLst>
          </p:cNvPr>
          <p:cNvSpPr/>
          <p:nvPr/>
        </p:nvSpPr>
        <p:spPr>
          <a:xfrm rot="5400013">
            <a:off x="6113989" y="2574823"/>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Notices</a:t>
            </a:r>
          </a:p>
        </p:txBody>
      </p:sp>
      <p:sp>
        <p:nvSpPr>
          <p:cNvPr id="12" name="Shape 531">
            <a:extLst>
              <a:ext uri="{FF2B5EF4-FFF2-40B4-BE49-F238E27FC236}">
                <a16:creationId xmlns:a16="http://schemas.microsoft.com/office/drawing/2014/main" id="{720FF9C1-8F88-42F4-93D8-F48ED7140DB5}"/>
              </a:ext>
            </a:extLst>
          </p:cNvPr>
          <p:cNvSpPr/>
          <p:nvPr/>
        </p:nvSpPr>
        <p:spPr>
          <a:xfrm rot="5400013">
            <a:off x="6546583" y="2571650"/>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Verifications</a:t>
            </a:r>
          </a:p>
        </p:txBody>
      </p:sp>
      <p:sp>
        <p:nvSpPr>
          <p:cNvPr id="13" name="Shape 532">
            <a:extLst>
              <a:ext uri="{FF2B5EF4-FFF2-40B4-BE49-F238E27FC236}">
                <a16:creationId xmlns:a16="http://schemas.microsoft.com/office/drawing/2014/main" id="{C85ED231-B298-4B43-B60A-23501BF8FC4A}"/>
              </a:ext>
            </a:extLst>
          </p:cNvPr>
          <p:cNvSpPr/>
          <p:nvPr/>
        </p:nvSpPr>
        <p:spPr>
          <a:xfrm rot="5400013">
            <a:off x="6978381" y="2568477"/>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Distribution</a:t>
            </a:r>
          </a:p>
        </p:txBody>
      </p:sp>
      <p:sp>
        <p:nvSpPr>
          <p:cNvPr id="14" name="Shape 533">
            <a:extLst>
              <a:ext uri="{FF2B5EF4-FFF2-40B4-BE49-F238E27FC236}">
                <a16:creationId xmlns:a16="http://schemas.microsoft.com/office/drawing/2014/main" id="{96AE81CC-2CF5-414E-AF1E-093745DFA2B7}"/>
              </a:ext>
            </a:extLst>
          </p:cNvPr>
          <p:cNvSpPr/>
          <p:nvPr/>
        </p:nvSpPr>
        <p:spPr>
          <a:xfrm rot="5400013">
            <a:off x="7413365" y="2588315"/>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Verifications</a:t>
            </a:r>
          </a:p>
        </p:txBody>
      </p:sp>
      <p:sp>
        <p:nvSpPr>
          <p:cNvPr id="15" name="Shape 534">
            <a:extLst>
              <a:ext uri="{FF2B5EF4-FFF2-40B4-BE49-F238E27FC236}">
                <a16:creationId xmlns:a16="http://schemas.microsoft.com/office/drawing/2014/main" id="{541A82BC-DAB2-4DC8-9225-C3196E4532DF}"/>
              </a:ext>
            </a:extLst>
          </p:cNvPr>
          <p:cNvSpPr/>
          <p:nvPr/>
        </p:nvSpPr>
        <p:spPr>
          <a:xfrm>
            <a:off x="1731965" y="2396871"/>
            <a:ext cx="1721339" cy="467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D2533C"/>
                </a:solidFill>
                <a:uFillTx/>
                <a:latin typeface="Roboto"/>
                <a:ea typeface="Roboto"/>
                <a:cs typeface="Roboto"/>
              </a:rPr>
              <a:t>Own Proprietary Software</a:t>
            </a:r>
          </a:p>
        </p:txBody>
      </p:sp>
      <p:sp>
        <p:nvSpPr>
          <p:cNvPr id="16" name="Shape 535">
            <a:extLst>
              <a:ext uri="{FF2B5EF4-FFF2-40B4-BE49-F238E27FC236}">
                <a16:creationId xmlns:a16="http://schemas.microsoft.com/office/drawing/2014/main" id="{27ECB1D5-EDB5-4DFB-918D-CDDFA00FE3E9}"/>
              </a:ext>
            </a:extLst>
          </p:cNvPr>
          <p:cNvSpPr/>
          <p:nvPr/>
        </p:nvSpPr>
        <p:spPr>
          <a:xfrm>
            <a:off x="1731965" y="2852735"/>
            <a:ext cx="1719867" cy="279394"/>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D2533C"/>
                </a:solidFill>
                <a:uFillTx/>
                <a:latin typeface="Roboto"/>
                <a:ea typeface="Roboto"/>
                <a:cs typeface="Roboto"/>
              </a:rPr>
              <a:t>3</a:t>
            </a:r>
            <a:r>
              <a:rPr lang="en-US" sz="1100" b="1" i="0" u="none" strike="noStrike" kern="0" cap="none" spc="0" baseline="30%">
                <a:solidFill>
                  <a:srgbClr val="D2533C"/>
                </a:solidFill>
                <a:uFillTx/>
                <a:latin typeface="Roboto"/>
                <a:ea typeface="Roboto"/>
                <a:cs typeface="Roboto"/>
              </a:rPr>
              <a:t>rd</a:t>
            </a:r>
            <a:r>
              <a:rPr lang="en-US" sz="1100" b="1" i="0" u="none" strike="noStrike" kern="0" cap="none" spc="0" baseline="0%">
                <a:solidFill>
                  <a:srgbClr val="D2533C"/>
                </a:solidFill>
                <a:uFillTx/>
                <a:latin typeface="Roboto"/>
                <a:ea typeface="Roboto"/>
                <a:cs typeface="Roboto"/>
              </a:rPr>
              <a:t> Party Software</a:t>
            </a:r>
          </a:p>
        </p:txBody>
      </p:sp>
      <p:sp>
        <p:nvSpPr>
          <p:cNvPr id="17" name="Shape 536">
            <a:extLst>
              <a:ext uri="{FF2B5EF4-FFF2-40B4-BE49-F238E27FC236}">
                <a16:creationId xmlns:a16="http://schemas.microsoft.com/office/drawing/2014/main" id="{28635E4F-F22B-4B1B-91E4-1FF95F3E2199}"/>
              </a:ext>
            </a:extLst>
          </p:cNvPr>
          <p:cNvSpPr/>
          <p:nvPr/>
        </p:nvSpPr>
        <p:spPr>
          <a:xfrm>
            <a:off x="1733546" y="3213101"/>
            <a:ext cx="1721339" cy="279394"/>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D2533C"/>
                </a:solidFill>
                <a:uFillTx/>
                <a:latin typeface="Roboto"/>
                <a:ea typeface="Roboto"/>
                <a:cs typeface="Roboto"/>
              </a:rPr>
              <a:t>FOSS</a:t>
            </a:r>
          </a:p>
        </p:txBody>
      </p:sp>
      <p:cxnSp>
        <p:nvCxnSpPr>
          <p:cNvPr id="18" name="Shape 537">
            <a:extLst>
              <a:ext uri="{FF2B5EF4-FFF2-40B4-BE49-F238E27FC236}">
                <a16:creationId xmlns:a16="http://schemas.microsoft.com/office/drawing/2014/main" id="{8256696D-9CC4-4FA8-B903-8B2BAA8E5928}"/>
              </a:ext>
            </a:extLst>
          </p:cNvPr>
          <p:cNvCxnSpPr>
            <a:endCxn id="5" idx="3"/>
          </p:cNvCxnSpPr>
          <p:nvPr/>
        </p:nvCxnSpPr>
        <p:spPr>
          <a:xfrm rot="10800009" flipH="1">
            <a:off x="3938750" y="2054546"/>
            <a:ext cx="274201" cy="1499"/>
          </a:xfrm>
          <a:prstGeom prst="straightConnector1">
            <a:avLst/>
          </a:prstGeom>
          <a:noFill/>
          <a:ln w="19046" cap="flat">
            <a:solidFill>
              <a:srgbClr val="31313F"/>
            </a:solidFill>
            <a:prstDash val="solid"/>
            <a:round/>
            <a:tailEnd type="arrow"/>
          </a:ln>
        </p:spPr>
      </p:cxnSp>
      <p:sp>
        <p:nvSpPr>
          <p:cNvPr id="19" name="Shape 538">
            <a:extLst>
              <a:ext uri="{FF2B5EF4-FFF2-40B4-BE49-F238E27FC236}">
                <a16:creationId xmlns:a16="http://schemas.microsoft.com/office/drawing/2014/main" id="{AF999410-F169-46DB-9FBA-943DF5178386}"/>
              </a:ext>
            </a:extLst>
          </p:cNvPr>
          <p:cNvSpPr/>
          <p:nvPr/>
        </p:nvSpPr>
        <p:spPr>
          <a:xfrm>
            <a:off x="8914339" y="2116461"/>
            <a:ext cx="1612901" cy="319089"/>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Outgoing Software</a:t>
            </a:r>
          </a:p>
        </p:txBody>
      </p:sp>
      <p:cxnSp>
        <p:nvCxnSpPr>
          <p:cNvPr id="20" name="Shape 539">
            <a:extLst>
              <a:ext uri="{FF2B5EF4-FFF2-40B4-BE49-F238E27FC236}">
                <a16:creationId xmlns:a16="http://schemas.microsoft.com/office/drawing/2014/main" id="{EA27BF43-4C6F-4247-88C4-4F812A2FB2CC}"/>
              </a:ext>
            </a:extLst>
          </p:cNvPr>
          <p:cNvCxnSpPr>
            <a:stCxn id="14" idx="1"/>
          </p:cNvCxnSpPr>
          <p:nvPr/>
        </p:nvCxnSpPr>
        <p:spPr>
          <a:xfrm>
            <a:off x="8122971" y="3481706"/>
            <a:ext cx="383701" cy="1499"/>
          </a:xfrm>
          <a:prstGeom prst="straightConnector1">
            <a:avLst/>
          </a:prstGeom>
          <a:noFill/>
          <a:ln w="19046" cap="flat">
            <a:solidFill>
              <a:srgbClr val="31313F"/>
            </a:solidFill>
            <a:prstDash val="solid"/>
            <a:round/>
            <a:tailEnd type="arrow"/>
          </a:ln>
        </p:spPr>
      </p:cxnSp>
      <p:sp>
        <p:nvSpPr>
          <p:cNvPr id="21" name="Shape 540">
            <a:extLst>
              <a:ext uri="{FF2B5EF4-FFF2-40B4-BE49-F238E27FC236}">
                <a16:creationId xmlns:a16="http://schemas.microsoft.com/office/drawing/2014/main" id="{B3629726-9E2C-445C-A8CB-BE682AD41DF6}"/>
              </a:ext>
            </a:extLst>
          </p:cNvPr>
          <p:cNvSpPr/>
          <p:nvPr/>
        </p:nvSpPr>
        <p:spPr>
          <a:xfrm>
            <a:off x="8901272" y="2640064"/>
            <a:ext cx="1612901" cy="343082"/>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Notices &amp; Attributions</a:t>
            </a:r>
          </a:p>
        </p:txBody>
      </p:sp>
      <p:sp>
        <p:nvSpPr>
          <p:cNvPr id="22" name="Shape 541">
            <a:extLst>
              <a:ext uri="{FF2B5EF4-FFF2-40B4-BE49-F238E27FC236}">
                <a16:creationId xmlns:a16="http://schemas.microsoft.com/office/drawing/2014/main" id="{E9520C01-9670-40C3-80B4-C81296D4BD77}"/>
              </a:ext>
            </a:extLst>
          </p:cNvPr>
          <p:cNvSpPr/>
          <p:nvPr/>
        </p:nvSpPr>
        <p:spPr>
          <a:xfrm>
            <a:off x="8914339" y="3145161"/>
            <a:ext cx="1612901" cy="309560"/>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Written Offer</a:t>
            </a:r>
          </a:p>
        </p:txBody>
      </p:sp>
      <p:sp>
        <p:nvSpPr>
          <p:cNvPr id="23" name="Shape 542">
            <a:extLst>
              <a:ext uri="{FF2B5EF4-FFF2-40B4-BE49-F238E27FC236}">
                <a16:creationId xmlns:a16="http://schemas.microsoft.com/office/drawing/2014/main" id="{6619BD56-5E91-41AC-9912-61D92E499BDD}"/>
              </a:ext>
            </a:extLst>
          </p:cNvPr>
          <p:cNvSpPr txBox="1"/>
          <p:nvPr/>
        </p:nvSpPr>
        <p:spPr>
          <a:xfrm>
            <a:off x="3144301" y="4650108"/>
            <a:ext cx="1665817" cy="938704"/>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Scan or audit source code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 and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Confirm origin and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license of source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code</a:t>
            </a:r>
          </a:p>
        </p:txBody>
      </p:sp>
      <p:sp>
        <p:nvSpPr>
          <p:cNvPr id="24" name="Shape 543">
            <a:extLst>
              <a:ext uri="{FF2B5EF4-FFF2-40B4-BE49-F238E27FC236}">
                <a16:creationId xmlns:a16="http://schemas.microsoft.com/office/drawing/2014/main" id="{A924AFE6-8A67-4E7D-8607-E917267DC3DF}"/>
              </a:ext>
            </a:extLst>
          </p:cNvPr>
          <p:cNvSpPr txBox="1"/>
          <p:nvPr/>
        </p:nvSpPr>
        <p:spPr>
          <a:xfrm>
            <a:off x="4517565" y="4646935"/>
            <a:ext cx="1486284"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Resolve any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audit issues in line with</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company FOSS policies</a:t>
            </a:r>
          </a:p>
        </p:txBody>
      </p:sp>
      <p:sp>
        <p:nvSpPr>
          <p:cNvPr id="25" name="Shape 544">
            <a:extLst>
              <a:ext uri="{FF2B5EF4-FFF2-40B4-BE49-F238E27FC236}">
                <a16:creationId xmlns:a16="http://schemas.microsoft.com/office/drawing/2014/main" id="{48AAF6DE-37D4-40E9-A6D4-F45DB3664871}"/>
              </a:ext>
            </a:extLst>
          </p:cNvPr>
          <p:cNvSpPr txBox="1"/>
          <p:nvPr/>
        </p:nvSpPr>
        <p:spPr>
          <a:xfrm>
            <a:off x="1919289" y="4646615"/>
            <a:ext cx="1099611"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Identify FOSS components for review</a:t>
            </a:r>
          </a:p>
        </p:txBody>
      </p:sp>
      <p:sp>
        <p:nvSpPr>
          <p:cNvPr id="26" name="Shape 545">
            <a:extLst>
              <a:ext uri="{FF2B5EF4-FFF2-40B4-BE49-F238E27FC236}">
                <a16:creationId xmlns:a16="http://schemas.microsoft.com/office/drawing/2014/main" id="{ECC46660-3935-48CC-A3D6-ED022992479A}"/>
              </a:ext>
            </a:extLst>
          </p:cNvPr>
          <p:cNvSpPr/>
          <p:nvPr/>
        </p:nvSpPr>
        <p:spPr>
          <a:xfrm rot="5400013">
            <a:off x="4509810" y="3876207"/>
            <a:ext cx="142875" cy="430216"/>
          </a:xfrm>
          <a:custGeom>
            <a:avLst>
              <a:gd name="f12" fmla="val 8336"/>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6"/>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7" name="Shape 546">
            <a:extLst>
              <a:ext uri="{FF2B5EF4-FFF2-40B4-BE49-F238E27FC236}">
                <a16:creationId xmlns:a16="http://schemas.microsoft.com/office/drawing/2014/main" id="{7A025683-1070-4105-8CE2-60ADCC9F18F4}"/>
              </a:ext>
            </a:extLst>
          </p:cNvPr>
          <p:cNvSpPr/>
          <p:nvPr/>
        </p:nvSpPr>
        <p:spPr>
          <a:xfrm rot="5400013">
            <a:off x="4965428" y="3876207"/>
            <a:ext cx="142875" cy="430216"/>
          </a:xfrm>
          <a:custGeom>
            <a:avLst>
              <a:gd name="f12" fmla="val 8336"/>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6"/>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8" name="Shape 547">
            <a:extLst>
              <a:ext uri="{FF2B5EF4-FFF2-40B4-BE49-F238E27FC236}">
                <a16:creationId xmlns:a16="http://schemas.microsoft.com/office/drawing/2014/main" id="{F9F02050-B208-4168-B261-779015F0A0BA}"/>
              </a:ext>
            </a:extLst>
          </p:cNvPr>
          <p:cNvSpPr txBox="1"/>
          <p:nvPr/>
        </p:nvSpPr>
        <p:spPr>
          <a:xfrm>
            <a:off x="6931554" y="4662809"/>
            <a:ext cx="1612901"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Verify source code packages for distribution</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 and –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Verify appropriate notices are provided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292934"/>
              </a:solidFill>
              <a:uFillTx/>
              <a:latin typeface="Roboto Condensed"/>
              <a:ea typeface="Roboto Condensed"/>
              <a:cs typeface="Roboto Condensed"/>
            </a:endParaRPr>
          </a:p>
        </p:txBody>
      </p:sp>
      <p:sp>
        <p:nvSpPr>
          <p:cNvPr id="29" name="Shape 548">
            <a:extLst>
              <a:ext uri="{FF2B5EF4-FFF2-40B4-BE49-F238E27FC236}">
                <a16:creationId xmlns:a16="http://schemas.microsoft.com/office/drawing/2014/main" id="{24555330-62B9-42FF-9013-D0ED67B32B10}"/>
              </a:ext>
            </a:extLst>
          </p:cNvPr>
          <p:cNvSpPr/>
          <p:nvPr/>
        </p:nvSpPr>
        <p:spPr>
          <a:xfrm rot="5400013">
            <a:off x="7210308" y="3881765"/>
            <a:ext cx="144466" cy="430216"/>
          </a:xfrm>
          <a:custGeom>
            <a:avLst>
              <a:gd name="f12" fmla="val 8327"/>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27"/>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0" name="Shape 549">
            <a:extLst>
              <a:ext uri="{FF2B5EF4-FFF2-40B4-BE49-F238E27FC236}">
                <a16:creationId xmlns:a16="http://schemas.microsoft.com/office/drawing/2014/main" id="{FBF9429B-6586-4655-B751-502F38AD156A}"/>
              </a:ext>
            </a:extLst>
          </p:cNvPr>
          <p:cNvSpPr/>
          <p:nvPr/>
        </p:nvSpPr>
        <p:spPr>
          <a:xfrm rot="5400013">
            <a:off x="4051815" y="3881765"/>
            <a:ext cx="144466" cy="430216"/>
          </a:xfrm>
          <a:custGeom>
            <a:avLst>
              <a:gd name="f12" fmla="val 8327"/>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27"/>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31" name="Shape 550">
            <a:extLst>
              <a:ext uri="{FF2B5EF4-FFF2-40B4-BE49-F238E27FC236}">
                <a16:creationId xmlns:a16="http://schemas.microsoft.com/office/drawing/2014/main" id="{D31D6EE1-0F4C-49FE-8F3A-1822C1996BFC}"/>
              </a:ext>
            </a:extLst>
          </p:cNvPr>
          <p:cNvCxnSpPr>
            <a:stCxn id="25" idx="0"/>
          </p:cNvCxnSpPr>
          <p:nvPr/>
        </p:nvCxnSpPr>
        <p:spPr>
          <a:xfrm rot="10800009" flipH="1">
            <a:off x="2469089" y="4220009"/>
            <a:ext cx="1630494" cy="426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2" name="Shape 551">
            <a:extLst>
              <a:ext uri="{FF2B5EF4-FFF2-40B4-BE49-F238E27FC236}">
                <a16:creationId xmlns:a16="http://schemas.microsoft.com/office/drawing/2014/main" id="{73003B02-D386-41A9-8197-AFFD614AEA30}"/>
              </a:ext>
            </a:extLst>
          </p:cNvPr>
          <p:cNvCxnSpPr>
            <a:stCxn id="23" idx="0"/>
          </p:cNvCxnSpPr>
          <p:nvPr/>
        </p:nvCxnSpPr>
        <p:spPr>
          <a:xfrm rot="10800009" flipH="1">
            <a:off x="3977210" y="4219918"/>
            <a:ext cx="547798" cy="430198"/>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3" name="Shape 552">
            <a:extLst>
              <a:ext uri="{FF2B5EF4-FFF2-40B4-BE49-F238E27FC236}">
                <a16:creationId xmlns:a16="http://schemas.microsoft.com/office/drawing/2014/main" id="{7B3159FB-BCC8-41B3-9C2A-8F72DD56FCBC}"/>
              </a:ext>
            </a:extLst>
          </p:cNvPr>
          <p:cNvCxnSpPr>
            <a:stCxn id="24" idx="0"/>
          </p:cNvCxnSpPr>
          <p:nvPr/>
        </p:nvCxnSpPr>
        <p:spPr>
          <a:xfrm rot="10799991">
            <a:off x="5066307" y="4270731"/>
            <a:ext cx="194401" cy="3762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4" name="Shape 553">
            <a:extLst>
              <a:ext uri="{FF2B5EF4-FFF2-40B4-BE49-F238E27FC236}">
                <a16:creationId xmlns:a16="http://schemas.microsoft.com/office/drawing/2014/main" id="{8421CFC6-B487-4CE9-9D5C-CE56CED83DC0}"/>
              </a:ext>
            </a:extLst>
          </p:cNvPr>
          <p:cNvSpPr/>
          <p:nvPr/>
        </p:nvSpPr>
        <p:spPr>
          <a:xfrm rot="5400013">
            <a:off x="6233838" y="3880971"/>
            <a:ext cx="142875" cy="430216"/>
          </a:xfrm>
          <a:custGeom>
            <a:avLst>
              <a:gd name="f12" fmla="val 8336"/>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6"/>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5" name="Shape 554">
            <a:extLst>
              <a:ext uri="{FF2B5EF4-FFF2-40B4-BE49-F238E27FC236}">
                <a16:creationId xmlns:a16="http://schemas.microsoft.com/office/drawing/2014/main" id="{F60CE847-B8EC-4EF5-964C-C82251EB2202}"/>
              </a:ext>
            </a:extLst>
          </p:cNvPr>
          <p:cNvSpPr txBox="1"/>
          <p:nvPr/>
        </p:nvSpPr>
        <p:spPr>
          <a:xfrm>
            <a:off x="5855854" y="4651699"/>
            <a:ext cx="1151257"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Record approved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software/version</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in inventory per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product and per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release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292934"/>
              </a:solidFill>
              <a:uFillTx/>
              <a:latin typeface="Roboto Condensed"/>
              <a:ea typeface="Roboto Condensed"/>
              <a:cs typeface="Roboto Condensed"/>
            </a:endParaRPr>
          </a:p>
        </p:txBody>
      </p:sp>
      <p:cxnSp>
        <p:nvCxnSpPr>
          <p:cNvPr id="36" name="Shape 555">
            <a:extLst>
              <a:ext uri="{FF2B5EF4-FFF2-40B4-BE49-F238E27FC236}">
                <a16:creationId xmlns:a16="http://schemas.microsoft.com/office/drawing/2014/main" id="{0F2FA81F-19D4-4BBE-A31C-A58C1E42EB6A}"/>
              </a:ext>
            </a:extLst>
          </p:cNvPr>
          <p:cNvCxnSpPr>
            <a:stCxn id="35" idx="0"/>
          </p:cNvCxnSpPr>
          <p:nvPr/>
        </p:nvCxnSpPr>
        <p:spPr>
          <a:xfrm rot="10799991">
            <a:off x="6306085" y="4219991"/>
            <a:ext cx="125401" cy="431698"/>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7" name="Shape 556">
            <a:extLst>
              <a:ext uri="{FF2B5EF4-FFF2-40B4-BE49-F238E27FC236}">
                <a16:creationId xmlns:a16="http://schemas.microsoft.com/office/drawing/2014/main" id="{F32BE313-B65C-4DB7-BB37-DC2227971378}"/>
              </a:ext>
            </a:extLst>
          </p:cNvPr>
          <p:cNvCxnSpPr>
            <a:stCxn id="28" idx="0"/>
            <a:endCxn id="29" idx="5"/>
          </p:cNvCxnSpPr>
          <p:nvPr/>
        </p:nvCxnSpPr>
        <p:spPr>
          <a:xfrm flipH="1" flipV="1">
            <a:off x="7282541" y="4169106"/>
            <a:ext cx="455464" cy="4937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8" name="Shape 557">
            <a:extLst>
              <a:ext uri="{FF2B5EF4-FFF2-40B4-BE49-F238E27FC236}">
                <a16:creationId xmlns:a16="http://schemas.microsoft.com/office/drawing/2014/main" id="{267729D3-14E0-4AC0-9E0F-43CB16E24E2F}"/>
              </a:ext>
            </a:extLst>
          </p:cNvPr>
          <p:cNvSpPr/>
          <p:nvPr/>
        </p:nvSpPr>
        <p:spPr>
          <a:xfrm rot="5400013">
            <a:off x="9575532" y="3180878"/>
            <a:ext cx="174622" cy="1865311"/>
          </a:xfrm>
          <a:custGeom>
            <a:avLst>
              <a:gd name="f12" fmla="val 8358"/>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58"/>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9" name="Shape 558">
            <a:extLst>
              <a:ext uri="{FF2B5EF4-FFF2-40B4-BE49-F238E27FC236}">
                <a16:creationId xmlns:a16="http://schemas.microsoft.com/office/drawing/2014/main" id="{D50A1552-70D8-411F-BB36-0325EBC0F81A}"/>
              </a:ext>
            </a:extLst>
          </p:cNvPr>
          <p:cNvSpPr txBox="1"/>
          <p:nvPr/>
        </p:nvSpPr>
        <p:spPr>
          <a:xfrm>
            <a:off x="8868299" y="4669164"/>
            <a:ext cx="1611309" cy="60007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Publish source code,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notices and provide written offer</a:t>
            </a:r>
          </a:p>
        </p:txBody>
      </p:sp>
      <p:cxnSp>
        <p:nvCxnSpPr>
          <p:cNvPr id="40" name="Shape 559">
            <a:extLst>
              <a:ext uri="{FF2B5EF4-FFF2-40B4-BE49-F238E27FC236}">
                <a16:creationId xmlns:a16="http://schemas.microsoft.com/office/drawing/2014/main" id="{ABE0AF3E-9B6B-4AF4-9D6A-373FEB6133C1}"/>
              </a:ext>
            </a:extLst>
          </p:cNvPr>
          <p:cNvCxnSpPr/>
          <p:nvPr/>
        </p:nvCxnSpPr>
        <p:spPr>
          <a:xfrm rot="5400013">
            <a:off x="9486635" y="4442951"/>
            <a:ext cx="346073" cy="1582"/>
          </a:xfrm>
          <a:prstGeom prst="straightConnector1">
            <a:avLst/>
          </a:prstGeom>
          <a:noFill/>
          <a:ln w="19046" cap="flat">
            <a:solidFill>
              <a:srgbClr val="292934"/>
            </a:solidFill>
            <a:prstDash val="solid"/>
            <a:round/>
            <a:tailEnd type="arrow"/>
          </a:ln>
        </p:spPr>
      </p:cxnSp>
      <p:sp>
        <p:nvSpPr>
          <p:cNvPr id="41" name="Shape 560">
            <a:extLst>
              <a:ext uri="{FF2B5EF4-FFF2-40B4-BE49-F238E27FC236}">
                <a16:creationId xmlns:a16="http://schemas.microsoft.com/office/drawing/2014/main" id="{267D8F9E-C969-4273-8E0E-CE5E719CE187}"/>
              </a:ext>
            </a:extLst>
          </p:cNvPr>
          <p:cNvSpPr/>
          <p:nvPr/>
        </p:nvSpPr>
        <p:spPr>
          <a:xfrm rot="5399996" flipH="1">
            <a:off x="5619477" y="1298105"/>
            <a:ext cx="138110" cy="828675"/>
          </a:xfrm>
          <a:custGeom>
            <a:avLst>
              <a:gd name="f12" fmla="val 8333"/>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3"/>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2" name="Shape 561">
            <a:extLst>
              <a:ext uri="{FF2B5EF4-FFF2-40B4-BE49-F238E27FC236}">
                <a16:creationId xmlns:a16="http://schemas.microsoft.com/office/drawing/2014/main" id="{1F0BF67B-8DD1-4D06-8BDD-E08FF12B8FC5}"/>
              </a:ext>
            </a:extLst>
          </p:cNvPr>
          <p:cNvSpPr/>
          <p:nvPr/>
        </p:nvSpPr>
        <p:spPr>
          <a:xfrm rot="5399996" flipH="1">
            <a:off x="6733106" y="1497334"/>
            <a:ext cx="138110" cy="430216"/>
          </a:xfrm>
          <a:custGeom>
            <a:avLst>
              <a:gd name="f12" fmla="val 8335"/>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5"/>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3" name="Shape 562">
            <a:extLst>
              <a:ext uri="{FF2B5EF4-FFF2-40B4-BE49-F238E27FC236}">
                <a16:creationId xmlns:a16="http://schemas.microsoft.com/office/drawing/2014/main" id="{E1E56D6E-E5F3-4B89-9E0B-A11FA0B2E65A}"/>
              </a:ext>
            </a:extLst>
          </p:cNvPr>
          <p:cNvSpPr/>
          <p:nvPr/>
        </p:nvSpPr>
        <p:spPr>
          <a:xfrm rot="5399996" flipH="1">
            <a:off x="8030100" y="1497334"/>
            <a:ext cx="138110" cy="430216"/>
          </a:xfrm>
          <a:custGeom>
            <a:avLst>
              <a:gd name="f12" fmla="val 8335"/>
              <a:gd name="f13" fmla="val 50000"/>
            </a:avLst>
            <a:gdLst>
              <a:gd name="f2" fmla="val 10800000"/>
              <a:gd name="f3" fmla="val 5400000"/>
              <a:gd name="f4" fmla="val 16200000"/>
              <a:gd name="f5" fmla="val 180"/>
              <a:gd name="f6" fmla="val w"/>
              <a:gd name="f7" fmla="val h"/>
              <a:gd name="f8" fmla="val ss"/>
              <a:gd name="f9" fmla="val 0"/>
              <a:gd name="f10" fmla="*/ 5419351 1 1725033"/>
              <a:gd name="f11" fmla="+- 0 0 5400000"/>
              <a:gd name="f12" fmla="val 8335"/>
              <a:gd name="f13" fmla="val 50000"/>
              <a:gd name="f14" fmla="+- 0 0 -180"/>
              <a:gd name="f15" fmla="+- 0 0 -270"/>
              <a:gd name="f16" fmla="+- 0 0 -360"/>
              <a:gd name="f17" fmla="abs f6"/>
              <a:gd name="f18" fmla="abs f7"/>
              <a:gd name="f19" fmla="abs f8"/>
              <a:gd name="f20" fmla="val f9"/>
              <a:gd name="f21" fmla="val f13"/>
              <a:gd name="f22" fmla="val f12"/>
              <a:gd name="f23" fmla="+- 2700000 f3 0"/>
              <a:gd name="f24" fmla="*/ f14 f2 1"/>
              <a:gd name="f25" fmla="*/ f15 f2 1"/>
              <a:gd name="f26" fmla="*/ f16 f2 1"/>
              <a:gd name="f27" fmla="?: f17 f6 1"/>
              <a:gd name="f28" fmla="?: f18 f7 1"/>
              <a:gd name="f29" fmla="?: f19 f8 1"/>
              <a:gd name="f30" fmla="*/ f23 f10 1"/>
              <a:gd name="f31" fmla="*/ f24 1 f5"/>
              <a:gd name="f32" fmla="*/ f25 1 f5"/>
              <a:gd name="f33" fmla="*/ f26 1 f5"/>
              <a:gd name="f34" fmla="*/ f27 1 21600"/>
              <a:gd name="f35" fmla="*/ f28 1 21600"/>
              <a:gd name="f36" fmla="*/ 21600 f27 1"/>
              <a:gd name="f37" fmla="*/ 21600 f28 1"/>
              <a:gd name="f38" fmla="*/ f30 1 f2"/>
              <a:gd name="f39" fmla="+- f31 0 f3"/>
              <a:gd name="f40" fmla="+- f32 0 f3"/>
              <a:gd name="f41" fmla="+- f33 0 f3"/>
              <a:gd name="f42" fmla="min f35 f34"/>
              <a:gd name="f43" fmla="*/ f36 1 f29"/>
              <a:gd name="f44" fmla="*/ f37 1 f29"/>
              <a:gd name="f45" fmla="+- 0 0 f38"/>
              <a:gd name="f46" fmla="val f43"/>
              <a:gd name="f47" fmla="val f44"/>
              <a:gd name="f48" fmla="+- 0 0 f45"/>
              <a:gd name="f49" fmla="*/ f20 f42 1"/>
              <a:gd name="f50" fmla="+- f47 0 f20"/>
              <a:gd name="f51" fmla="+- f46 0 f20"/>
              <a:gd name="f52" fmla="*/ f48 f2 1"/>
              <a:gd name="f53" fmla="*/ f46 f42 1"/>
              <a:gd name="f54" fmla="*/ f47 f42 1"/>
              <a:gd name="f55" fmla="*/ f51 1 2"/>
              <a:gd name="f56" fmla="min f51 f50"/>
              <a:gd name="f57" fmla="*/ f50 f21 1"/>
              <a:gd name="f58" fmla="*/ f52 1 f10"/>
              <a:gd name="f59" fmla="+- f20 f55 0"/>
              <a:gd name="f60" fmla="*/ f56 f22 1"/>
              <a:gd name="f61" fmla="*/ f57 1 100000"/>
              <a:gd name="f62" fmla="+- f58 0 f3"/>
              <a:gd name="f63" fmla="*/ f55 f42 1"/>
              <a:gd name="f64" fmla="*/ f60 1 100000"/>
              <a:gd name="f65" fmla="cos 1 f62"/>
              <a:gd name="f66" fmla="sin 1 f62"/>
              <a:gd name="f67" fmla="*/ f59 f42 1"/>
              <a:gd name="f68" fmla="*/ f61 f42 1"/>
              <a:gd name="f69" fmla="+- f61 0 f64"/>
              <a:gd name="f70" fmla="+- f47 0 f64"/>
              <a:gd name="f71" fmla="+- 0 0 f65"/>
              <a:gd name="f72" fmla="+- 0 0 f66"/>
              <a:gd name="f73" fmla="*/ f64 f42 1"/>
              <a:gd name="f74" fmla="+- 0 0 f71"/>
              <a:gd name="f75" fmla="+- 0 0 f72"/>
              <a:gd name="f76" fmla="*/ f69 f42 1"/>
              <a:gd name="f77" fmla="*/ f70 f42 1"/>
              <a:gd name="f78" fmla="*/ f74 f55 1"/>
              <a:gd name="f79" fmla="*/ f75 f64 1"/>
              <a:gd name="f80" fmla="+- f20 f78 0"/>
              <a:gd name="f81" fmla="+- f64 0 f79"/>
              <a:gd name="f82" fmla="+- f47 f79 0"/>
              <a:gd name="f83" fmla="+- f82 0 f64"/>
              <a:gd name="f84" fmla="*/ f81 f42 1"/>
              <a:gd name="f85" fmla="*/ f80 f42 1"/>
              <a:gd name="f86" fmla="*/ f83 f42 1"/>
            </a:gdLst>
            <a:ahLst/>
            <a:cxnLst>
              <a:cxn ang="3cd4">
                <a:pos x="hc" y="t"/>
              </a:cxn>
              <a:cxn ang="0">
                <a:pos x="r" y="vc"/>
              </a:cxn>
              <a:cxn ang="cd4">
                <a:pos x="hc" y="b"/>
              </a:cxn>
              <a:cxn ang="cd2">
                <a:pos x="l" y="vc"/>
              </a:cxn>
              <a:cxn ang="f39">
                <a:pos x="f49" y="f49"/>
              </a:cxn>
              <a:cxn ang="f40">
                <a:pos x="f53" y="f68"/>
              </a:cxn>
              <a:cxn ang="f41">
                <a:pos x="f49" y="f54"/>
              </a:cxn>
            </a:cxnLst>
            <a:rect l="f49" t="f84" r="f85" b="f86"/>
            <a:pathLst>
              <a:path stroke="0">
                <a:moveTo>
                  <a:pt x="f49" y="f49"/>
                </a:moveTo>
                <a:arcTo wR="f63" hR="f73" stAng="f4" swAng="f3"/>
                <a:lnTo>
                  <a:pt x="f67" y="f76"/>
                </a:lnTo>
                <a:arcTo wR="f63" hR="f73" stAng="f2" swAng="f11"/>
                <a:arcTo wR="f63" hR="f73" stAng="f4" swAng="f11"/>
                <a:lnTo>
                  <a:pt x="f67" y="f77"/>
                </a:lnTo>
                <a:arcTo wR="f63" hR="f73" stAng="f9" swAng="f3"/>
                <a:close/>
              </a:path>
              <a:path fill="none">
                <a:moveTo>
                  <a:pt x="f49" y="f49"/>
                </a:moveTo>
                <a:arcTo wR="f63" hR="f73" stAng="f4" swAng="f3"/>
                <a:lnTo>
                  <a:pt x="f67" y="f76"/>
                </a:lnTo>
                <a:arcTo wR="f63" hR="f73" stAng="f2" swAng="f11"/>
                <a:arcTo wR="f63" hR="f73" stAng="f4" swAng="f11"/>
                <a:lnTo>
                  <a:pt x="f67" y="f77"/>
                </a:lnTo>
                <a:arcTo wR="f63" hR="f73" stAng="f9" swAng="f3"/>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4" name="Shape 563">
            <a:extLst>
              <a:ext uri="{FF2B5EF4-FFF2-40B4-BE49-F238E27FC236}">
                <a16:creationId xmlns:a16="http://schemas.microsoft.com/office/drawing/2014/main" id="{98DD30A5-F81D-4A5A-A6F7-1959DCC77E54}"/>
              </a:ext>
            </a:extLst>
          </p:cNvPr>
          <p:cNvSpPr txBox="1"/>
          <p:nvPr/>
        </p:nvSpPr>
        <p:spPr>
          <a:xfrm>
            <a:off x="4651900" y="606750"/>
            <a:ext cx="1574797" cy="769431"/>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Review and approve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compliance record of FOSS software components</a:t>
            </a:r>
          </a:p>
        </p:txBody>
      </p:sp>
      <p:sp>
        <p:nvSpPr>
          <p:cNvPr id="45" name="Shape 564">
            <a:extLst>
              <a:ext uri="{FF2B5EF4-FFF2-40B4-BE49-F238E27FC236}">
                <a16:creationId xmlns:a16="http://schemas.microsoft.com/office/drawing/2014/main" id="{A7E02FC6-1817-432A-8D67-5717492F9633}"/>
              </a:ext>
            </a:extLst>
          </p:cNvPr>
          <p:cNvSpPr txBox="1"/>
          <p:nvPr/>
        </p:nvSpPr>
        <p:spPr>
          <a:xfrm>
            <a:off x="6018736" y="608332"/>
            <a:ext cx="1576389" cy="44609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Compile notices</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for publication</a:t>
            </a:r>
          </a:p>
        </p:txBody>
      </p:sp>
      <p:cxnSp>
        <p:nvCxnSpPr>
          <p:cNvPr id="46" name="Shape 565">
            <a:extLst>
              <a:ext uri="{FF2B5EF4-FFF2-40B4-BE49-F238E27FC236}">
                <a16:creationId xmlns:a16="http://schemas.microsoft.com/office/drawing/2014/main" id="{FA42CB44-04EB-4A5F-B801-FA2873167E4A}"/>
              </a:ext>
            </a:extLst>
          </p:cNvPr>
          <p:cNvCxnSpPr>
            <a:stCxn id="44" idx="2"/>
          </p:cNvCxnSpPr>
          <p:nvPr/>
        </p:nvCxnSpPr>
        <p:spPr>
          <a:xfrm>
            <a:off x="5439299" y="1376181"/>
            <a:ext cx="249302" cy="198900"/>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47" name="Shape 566">
            <a:extLst>
              <a:ext uri="{FF2B5EF4-FFF2-40B4-BE49-F238E27FC236}">
                <a16:creationId xmlns:a16="http://schemas.microsoft.com/office/drawing/2014/main" id="{C6334522-DC02-4A5A-A25F-821D0C6FE2EB}"/>
              </a:ext>
            </a:extLst>
          </p:cNvPr>
          <p:cNvCxnSpPr/>
          <p:nvPr/>
        </p:nvCxnSpPr>
        <p:spPr>
          <a:xfrm rot="16199987" flipH="1">
            <a:off x="6555311" y="1275080"/>
            <a:ext cx="484184" cy="793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48" name="Shape 567">
            <a:extLst>
              <a:ext uri="{FF2B5EF4-FFF2-40B4-BE49-F238E27FC236}">
                <a16:creationId xmlns:a16="http://schemas.microsoft.com/office/drawing/2014/main" id="{8B9D8ACF-63B6-47AD-A7BB-CC7458E19A74}"/>
              </a:ext>
            </a:extLst>
          </p:cNvPr>
          <p:cNvSpPr txBox="1"/>
          <p:nvPr/>
        </p:nvSpPr>
        <p:spPr>
          <a:xfrm>
            <a:off x="7314139" y="606750"/>
            <a:ext cx="1576389" cy="44609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Post publication</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verifications</a:t>
            </a:r>
          </a:p>
        </p:txBody>
      </p:sp>
      <p:cxnSp>
        <p:nvCxnSpPr>
          <p:cNvPr id="49" name="Shape 568">
            <a:extLst>
              <a:ext uri="{FF2B5EF4-FFF2-40B4-BE49-F238E27FC236}">
                <a16:creationId xmlns:a16="http://schemas.microsoft.com/office/drawing/2014/main" id="{33134EFA-63B3-4311-8368-80D96812DF7F}"/>
              </a:ext>
            </a:extLst>
          </p:cNvPr>
          <p:cNvCxnSpPr/>
          <p:nvPr/>
        </p:nvCxnSpPr>
        <p:spPr>
          <a:xfrm rot="16199987" flipH="1">
            <a:off x="7852305" y="1273498"/>
            <a:ext cx="484184" cy="793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50" name="Shape 569">
            <a:extLst>
              <a:ext uri="{FF2B5EF4-FFF2-40B4-BE49-F238E27FC236}">
                <a16:creationId xmlns:a16="http://schemas.microsoft.com/office/drawing/2014/main" id="{8FFFD522-678F-4955-97C4-149E7F728B0F}"/>
              </a:ext>
            </a:extLst>
          </p:cNvPr>
          <p:cNvSpPr/>
          <p:nvPr/>
        </p:nvSpPr>
        <p:spPr>
          <a:xfrm>
            <a:off x="8730188" y="2135508"/>
            <a:ext cx="161921" cy="1312858"/>
          </a:xfrm>
          <a:custGeom>
            <a:avLst>
              <a:gd name="f11" fmla="val 8333"/>
              <a:gd name="f12" fmla="val 50000"/>
            </a:avLst>
            <a:gdLst>
              <a:gd name="f2" fmla="val 10800000"/>
              <a:gd name="f3" fmla="val 5400000"/>
              <a:gd name="f4" fmla="val 180"/>
              <a:gd name="f5" fmla="val w"/>
              <a:gd name="f6" fmla="val h"/>
              <a:gd name="f7" fmla="val ss"/>
              <a:gd name="f8" fmla="val 0"/>
              <a:gd name="f9" fmla="*/ 5419351 1 1725033"/>
              <a:gd name="f10" fmla="+- 0 0 5400000"/>
              <a:gd name="f11" fmla="val 8333"/>
              <a:gd name="f12" fmla="val 50000"/>
              <a:gd name="f13" fmla="+- 0 0 -180"/>
              <a:gd name="f14" fmla="+- 0 0 -270"/>
              <a:gd name="f15" fmla="+- 0 0 -360"/>
              <a:gd name="f16" fmla="abs f5"/>
              <a:gd name="f17" fmla="abs f6"/>
              <a:gd name="f18" fmla="abs f7"/>
              <a:gd name="f19" fmla="val f8"/>
              <a:gd name="f20" fmla="val f12"/>
              <a:gd name="f21" fmla="val f11"/>
              <a:gd name="f22" fmla="+- 2700000 f3 0"/>
              <a:gd name="f23" fmla="*/ f13 f2 1"/>
              <a:gd name="f24" fmla="*/ f14 f2 1"/>
              <a:gd name="f25" fmla="*/ f15 f2 1"/>
              <a:gd name="f26" fmla="?: f16 f5 1"/>
              <a:gd name="f27" fmla="?: f17 f6 1"/>
              <a:gd name="f28" fmla="?: f18 f7 1"/>
              <a:gd name="f29" fmla="*/ f22 f9 1"/>
              <a:gd name="f30" fmla="*/ f23 1 f4"/>
              <a:gd name="f31" fmla="*/ f24 1 f4"/>
              <a:gd name="f32" fmla="*/ f25 1 f4"/>
              <a:gd name="f33" fmla="*/ f26 1 21600"/>
              <a:gd name="f34" fmla="*/ f27 1 21600"/>
              <a:gd name="f35" fmla="*/ 21600 f26 1"/>
              <a:gd name="f36" fmla="*/ 21600 f27 1"/>
              <a:gd name="f37" fmla="*/ f29 1 f2"/>
              <a:gd name="f38" fmla="+- f30 0 f3"/>
              <a:gd name="f39" fmla="+- f31 0 f3"/>
              <a:gd name="f40" fmla="+- f32 0 f3"/>
              <a:gd name="f41" fmla="min f34 f33"/>
              <a:gd name="f42" fmla="*/ f35 1 f28"/>
              <a:gd name="f43" fmla="*/ f36 1 f28"/>
              <a:gd name="f44" fmla="+- 0 0 f37"/>
              <a:gd name="f45" fmla="val f42"/>
              <a:gd name="f46" fmla="val f43"/>
              <a:gd name="f47" fmla="+- 0 0 f44"/>
              <a:gd name="f48" fmla="*/ f19 f41 1"/>
              <a:gd name="f49" fmla="+- f46 0 f19"/>
              <a:gd name="f50" fmla="+- f45 0 f19"/>
              <a:gd name="f51" fmla="*/ f47 f2 1"/>
              <a:gd name="f52" fmla="*/ f45 f41 1"/>
              <a:gd name="f53" fmla="*/ f46 f41 1"/>
              <a:gd name="f54" fmla="*/ f50 1 2"/>
              <a:gd name="f55" fmla="min f50 f49"/>
              <a:gd name="f56" fmla="*/ f49 f20 1"/>
              <a:gd name="f57" fmla="*/ f51 1 f9"/>
              <a:gd name="f58" fmla="+- f19 f54 0"/>
              <a:gd name="f59" fmla="*/ f55 f21 1"/>
              <a:gd name="f60" fmla="*/ f56 1 100000"/>
              <a:gd name="f61" fmla="+- f57 0 f3"/>
              <a:gd name="f62" fmla="*/ f54 f41 1"/>
              <a:gd name="f63" fmla="*/ f59 1 100000"/>
              <a:gd name="f64" fmla="cos 1 f61"/>
              <a:gd name="f65" fmla="sin 1 f61"/>
              <a:gd name="f66" fmla="*/ f58 f41 1"/>
              <a:gd name="f67" fmla="*/ f60 f41 1"/>
              <a:gd name="f68" fmla="+- f60 f63 0"/>
              <a:gd name="f69" fmla="+- 0 0 f64"/>
              <a:gd name="f70" fmla="+- 0 0 f65"/>
              <a:gd name="f71" fmla="*/ f63 f41 1"/>
              <a:gd name="f72" fmla="+- 0 0 f69"/>
              <a:gd name="f73" fmla="+- 0 0 f70"/>
              <a:gd name="f74" fmla="*/ f68 f41 1"/>
              <a:gd name="f75" fmla="*/ f72 f54 1"/>
              <a:gd name="f76" fmla="*/ f73 f63 1"/>
              <a:gd name="f77" fmla="+- f45 0 f75"/>
              <a:gd name="f78" fmla="+- f63 0 f76"/>
              <a:gd name="f79" fmla="+- f46 f76 0"/>
              <a:gd name="f80" fmla="+- f79 0 f63"/>
              <a:gd name="f81" fmla="*/ f77 f41 1"/>
              <a:gd name="f82" fmla="*/ f78 f41 1"/>
              <a:gd name="f83" fmla="*/ f80 f41 1"/>
            </a:gdLst>
            <a:ahLst/>
            <a:cxnLst>
              <a:cxn ang="3cd4">
                <a:pos x="hc" y="t"/>
              </a:cxn>
              <a:cxn ang="0">
                <a:pos x="r" y="vc"/>
              </a:cxn>
              <a:cxn ang="cd4">
                <a:pos x="hc" y="b"/>
              </a:cxn>
              <a:cxn ang="cd2">
                <a:pos x="l" y="vc"/>
              </a:cxn>
              <a:cxn ang="f38">
                <a:pos x="f52" y="f48"/>
              </a:cxn>
              <a:cxn ang="f39">
                <a:pos x="f48" y="f67"/>
              </a:cxn>
              <a:cxn ang="f40">
                <a:pos x="f52" y="f53"/>
              </a:cxn>
            </a:cxnLst>
            <a:rect l="f81" t="f82" r="f52" b="f83"/>
            <a:pathLst>
              <a:path stroke="0">
                <a:moveTo>
                  <a:pt x="f52" y="f53"/>
                </a:moveTo>
                <a:arcTo wR="f62" hR="f71" stAng="f3" swAng="f3"/>
                <a:lnTo>
                  <a:pt x="f66" y="f74"/>
                </a:lnTo>
                <a:arcTo wR="f62" hR="f71" stAng="f8" swAng="f10"/>
                <a:arcTo wR="f62" hR="f71" stAng="f3" swAng="f10"/>
                <a:lnTo>
                  <a:pt x="f66" y="f71"/>
                </a:lnTo>
                <a:arcTo wR="f62" hR="f71" stAng="f2" swAng="f3"/>
                <a:close/>
              </a:path>
              <a:path fill="none">
                <a:moveTo>
                  <a:pt x="f52" y="f53"/>
                </a:moveTo>
                <a:arcTo wR="f62" hR="f71" stAng="f3" swAng="f3"/>
                <a:lnTo>
                  <a:pt x="f66" y="f74"/>
                </a:lnTo>
                <a:arcTo wR="f62" hR="f71" stAng="f8" swAng="f10"/>
                <a:arcTo wR="f62" hR="f71" stAng="f3" swAng="f10"/>
                <a:lnTo>
                  <a:pt x="f66" y="f71"/>
                </a:lnTo>
                <a:arcTo wR="f62" hR="f71" stAng="f2" swAng="f3"/>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1" name="Shape 570">
            <a:extLst>
              <a:ext uri="{FF2B5EF4-FFF2-40B4-BE49-F238E27FC236}">
                <a16:creationId xmlns:a16="http://schemas.microsoft.com/office/drawing/2014/main" id="{38D45E57-5F1D-4D11-8377-0B33181A9230}"/>
              </a:ext>
            </a:extLst>
          </p:cNvPr>
          <p:cNvSpPr/>
          <p:nvPr/>
        </p:nvSpPr>
        <p:spPr>
          <a:xfrm flipH="1">
            <a:off x="3545412" y="2057720"/>
            <a:ext cx="138110" cy="1452560"/>
          </a:xfrm>
          <a:custGeom>
            <a:avLst>
              <a:gd name="f11" fmla="val 8333"/>
              <a:gd name="f12" fmla="val 50000"/>
            </a:avLst>
            <a:gdLst>
              <a:gd name="f2" fmla="val 10800000"/>
              <a:gd name="f3" fmla="val 5400000"/>
              <a:gd name="f4" fmla="val 180"/>
              <a:gd name="f5" fmla="val w"/>
              <a:gd name="f6" fmla="val h"/>
              <a:gd name="f7" fmla="val ss"/>
              <a:gd name="f8" fmla="val 0"/>
              <a:gd name="f9" fmla="*/ 5419351 1 1725033"/>
              <a:gd name="f10" fmla="+- 0 0 5400000"/>
              <a:gd name="f11" fmla="val 8333"/>
              <a:gd name="f12" fmla="val 50000"/>
              <a:gd name="f13" fmla="+- 0 0 -180"/>
              <a:gd name="f14" fmla="+- 0 0 -270"/>
              <a:gd name="f15" fmla="+- 0 0 -360"/>
              <a:gd name="f16" fmla="abs f5"/>
              <a:gd name="f17" fmla="abs f6"/>
              <a:gd name="f18" fmla="abs f7"/>
              <a:gd name="f19" fmla="val f8"/>
              <a:gd name="f20" fmla="val f12"/>
              <a:gd name="f21" fmla="val f11"/>
              <a:gd name="f22" fmla="+- 2700000 f3 0"/>
              <a:gd name="f23" fmla="*/ f13 f2 1"/>
              <a:gd name="f24" fmla="*/ f14 f2 1"/>
              <a:gd name="f25" fmla="*/ f15 f2 1"/>
              <a:gd name="f26" fmla="?: f16 f5 1"/>
              <a:gd name="f27" fmla="?: f17 f6 1"/>
              <a:gd name="f28" fmla="?: f18 f7 1"/>
              <a:gd name="f29" fmla="*/ f22 f9 1"/>
              <a:gd name="f30" fmla="*/ f23 1 f4"/>
              <a:gd name="f31" fmla="*/ f24 1 f4"/>
              <a:gd name="f32" fmla="*/ f25 1 f4"/>
              <a:gd name="f33" fmla="*/ f26 1 21600"/>
              <a:gd name="f34" fmla="*/ f27 1 21600"/>
              <a:gd name="f35" fmla="*/ 21600 f26 1"/>
              <a:gd name="f36" fmla="*/ 21600 f27 1"/>
              <a:gd name="f37" fmla="*/ f29 1 f2"/>
              <a:gd name="f38" fmla="+- f30 0 f3"/>
              <a:gd name="f39" fmla="+- f31 0 f3"/>
              <a:gd name="f40" fmla="+- f32 0 f3"/>
              <a:gd name="f41" fmla="min f34 f33"/>
              <a:gd name="f42" fmla="*/ f35 1 f28"/>
              <a:gd name="f43" fmla="*/ f36 1 f28"/>
              <a:gd name="f44" fmla="+- 0 0 f37"/>
              <a:gd name="f45" fmla="val f42"/>
              <a:gd name="f46" fmla="val f43"/>
              <a:gd name="f47" fmla="+- 0 0 f44"/>
              <a:gd name="f48" fmla="*/ f19 f41 1"/>
              <a:gd name="f49" fmla="+- f46 0 f19"/>
              <a:gd name="f50" fmla="+- f45 0 f19"/>
              <a:gd name="f51" fmla="*/ f47 f2 1"/>
              <a:gd name="f52" fmla="*/ f45 f41 1"/>
              <a:gd name="f53" fmla="*/ f46 f41 1"/>
              <a:gd name="f54" fmla="*/ f50 1 2"/>
              <a:gd name="f55" fmla="min f50 f49"/>
              <a:gd name="f56" fmla="*/ f49 f20 1"/>
              <a:gd name="f57" fmla="*/ f51 1 f9"/>
              <a:gd name="f58" fmla="+- f19 f54 0"/>
              <a:gd name="f59" fmla="*/ f55 f21 1"/>
              <a:gd name="f60" fmla="*/ f56 1 100000"/>
              <a:gd name="f61" fmla="+- f57 0 f3"/>
              <a:gd name="f62" fmla="*/ f54 f41 1"/>
              <a:gd name="f63" fmla="*/ f59 1 100000"/>
              <a:gd name="f64" fmla="cos 1 f61"/>
              <a:gd name="f65" fmla="sin 1 f61"/>
              <a:gd name="f66" fmla="*/ f58 f41 1"/>
              <a:gd name="f67" fmla="*/ f60 f41 1"/>
              <a:gd name="f68" fmla="+- f60 f63 0"/>
              <a:gd name="f69" fmla="+- 0 0 f64"/>
              <a:gd name="f70" fmla="+- 0 0 f65"/>
              <a:gd name="f71" fmla="*/ f63 f41 1"/>
              <a:gd name="f72" fmla="+- 0 0 f69"/>
              <a:gd name="f73" fmla="+- 0 0 f70"/>
              <a:gd name="f74" fmla="*/ f68 f41 1"/>
              <a:gd name="f75" fmla="*/ f72 f54 1"/>
              <a:gd name="f76" fmla="*/ f73 f63 1"/>
              <a:gd name="f77" fmla="+- f45 0 f75"/>
              <a:gd name="f78" fmla="+- f63 0 f76"/>
              <a:gd name="f79" fmla="+- f46 f76 0"/>
              <a:gd name="f80" fmla="+- f79 0 f63"/>
              <a:gd name="f81" fmla="*/ f77 f41 1"/>
              <a:gd name="f82" fmla="*/ f78 f41 1"/>
              <a:gd name="f83" fmla="*/ f80 f41 1"/>
            </a:gdLst>
            <a:ahLst/>
            <a:cxnLst>
              <a:cxn ang="3cd4">
                <a:pos x="hc" y="t"/>
              </a:cxn>
              <a:cxn ang="0">
                <a:pos x="r" y="vc"/>
              </a:cxn>
              <a:cxn ang="cd4">
                <a:pos x="hc" y="b"/>
              </a:cxn>
              <a:cxn ang="cd2">
                <a:pos x="l" y="vc"/>
              </a:cxn>
              <a:cxn ang="f38">
                <a:pos x="f52" y="f48"/>
              </a:cxn>
              <a:cxn ang="f39">
                <a:pos x="f48" y="f67"/>
              </a:cxn>
              <a:cxn ang="f40">
                <a:pos x="f52" y="f53"/>
              </a:cxn>
            </a:cxnLst>
            <a:rect l="f81" t="f82" r="f52" b="f83"/>
            <a:pathLst>
              <a:path stroke="0">
                <a:moveTo>
                  <a:pt x="f52" y="f53"/>
                </a:moveTo>
                <a:arcTo wR="f62" hR="f71" stAng="f3" swAng="f3"/>
                <a:lnTo>
                  <a:pt x="f66" y="f74"/>
                </a:lnTo>
                <a:arcTo wR="f62" hR="f71" stAng="f8" swAng="f10"/>
                <a:arcTo wR="f62" hR="f71" stAng="f3" swAng="f10"/>
                <a:lnTo>
                  <a:pt x="f66" y="f71"/>
                </a:lnTo>
                <a:arcTo wR="f62" hR="f71" stAng="f2" swAng="f3"/>
                <a:close/>
              </a:path>
              <a:path fill="none">
                <a:moveTo>
                  <a:pt x="f52" y="f53"/>
                </a:moveTo>
                <a:arcTo wR="f62" hR="f71" stAng="f3" swAng="f3"/>
                <a:lnTo>
                  <a:pt x="f66" y="f74"/>
                </a:lnTo>
                <a:arcTo wR="f62" hR="f71" stAng="f8" swAng="f10"/>
                <a:arcTo wR="f62" hR="f71" stAng="f3" swAng="f10"/>
                <a:lnTo>
                  <a:pt x="f66" y="f71"/>
                </a:lnTo>
                <a:arcTo wR="f62" hR="f71" stAng="f2" swAng="f3"/>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2" name="Shape 571">
            <a:extLst>
              <a:ext uri="{FF2B5EF4-FFF2-40B4-BE49-F238E27FC236}">
                <a16:creationId xmlns:a16="http://schemas.microsoft.com/office/drawing/2014/main" id="{1515BC73-C34C-4E30-8110-B910A9DB9C56}"/>
              </a:ext>
            </a:extLst>
          </p:cNvPr>
          <p:cNvSpPr/>
          <p:nvPr/>
        </p:nvSpPr>
        <p:spPr>
          <a:xfrm>
            <a:off x="1678518" y="6067748"/>
            <a:ext cx="8848721" cy="484183"/>
          </a:xfrm>
          <a:custGeom>
            <a:avLst>
              <a:gd name="f0" fmla="val 210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55556F"/>
          </a:solidFill>
          <a:ln w="9528" cap="flat">
            <a:solidFill>
              <a:srgbClr val="292934"/>
            </a:solidFill>
            <a:prstDash val="solid"/>
            <a:round/>
          </a:ln>
        </p:spPr>
        <p:txBody>
          <a:bodyPr vert="horz" wrap="square" lIns="82926" tIns="41449" rIns="82926" bIns="41449" anchor="t" anchorCtr="1" compatLnSpc="1">
            <a:noAutofit/>
          </a:bodyPr>
          <a:lstStyle/>
          <a:p>
            <a:pPr marL="0" marR="0" lvl="0" indent="0" algn="ctr"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Example of Compliance Management End-to-End Process</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name="Slide56">
    <p:spTree>
      <p:nvGrpSpPr>
        <p:cNvPr id="1" name=""/>
        <p:cNvGrpSpPr/>
        <p:nvPr/>
      </p:nvGrpSpPr>
      <p:grpSpPr>
        <a:xfrm>
          <a:off x="0" y="0"/>
          <a:ext cx="0" cy="0"/>
          <a:chOff x="0" y="0"/>
          <a:chExt cx="0" cy="0"/>
        </a:xfrm>
      </p:grpSpPr>
      <p:sp>
        <p:nvSpPr>
          <p:cNvPr id="2" name="Shape 577">
            <a:extLst>
              <a:ext uri="{FF2B5EF4-FFF2-40B4-BE49-F238E27FC236}">
                <a16:creationId xmlns:a16="http://schemas.microsoft.com/office/drawing/2014/main" id="{9E5F0F28-2FBB-4EA0-B946-C0A427E22B79}"/>
              </a:ext>
            </a:extLst>
          </p:cNvPr>
          <p:cNvSpPr txBox="1">
            <a:spLocks noGrp="1"/>
          </p:cNvSpPr>
          <p:nvPr>
            <p:ph type="body" idx="4294967295"/>
          </p:nvPr>
        </p:nvSpPr>
        <p:spPr>
          <a:xfrm>
            <a:off x="6264270" y="3843332"/>
            <a:ext cx="5927726" cy="2301873"/>
          </a:xfrm>
        </p:spPr>
        <p:txBody>
          <a:bodyPr tIns="45701" bIns="45701"/>
          <a:lstStyle/>
          <a:p>
            <a:pPr lvl="0" indent="-182880">
              <a:spcBef>
                <a:spcPts val="0"/>
              </a:spcBef>
            </a:pPr>
            <a:r>
              <a:rPr lang="en-US" sz="1800" u="sng">
                <a:solidFill>
                  <a:srgbClr val="0070C0"/>
                </a:solidFill>
              </a:rPr>
              <a:t>Outcome: </a:t>
            </a:r>
          </a:p>
          <a:p>
            <a:pPr marL="457200" lvl="1" indent="-190496">
              <a:lnSpc>
                <a:spcPct val="100%"/>
              </a:lnSpc>
              <a:spcBef>
                <a:spcPts val="320"/>
              </a:spcBef>
              <a:buClr>
                <a:srgbClr val="93A299"/>
              </a:buClr>
              <a:buSzPct val="85%"/>
              <a:buFont typeface="Arial"/>
            </a:pPr>
            <a:r>
              <a:rPr lang="en-US" sz="1600" kern="0">
                <a:solidFill>
                  <a:srgbClr val="292934"/>
                </a:solidFill>
                <a:latin typeface="Roboto"/>
              </a:rPr>
              <a:t>A compliance record is created (or updated) for the FOSS </a:t>
            </a:r>
          </a:p>
          <a:p>
            <a:pPr marL="457200" lvl="1" indent="-190496">
              <a:lnSpc>
                <a:spcPct val="100%"/>
              </a:lnSpc>
              <a:spcBef>
                <a:spcPts val="320"/>
              </a:spcBef>
              <a:buClr>
                <a:srgbClr val="93A299"/>
              </a:buClr>
              <a:buSzPct val="85%"/>
              <a:buFont typeface="Arial"/>
            </a:pPr>
            <a:r>
              <a:rPr lang="en-US" sz="1600" kern="0">
                <a:solidFill>
                  <a:srgbClr val="292934"/>
                </a:solidFill>
                <a:latin typeface="Roboto"/>
              </a:rPr>
              <a:t>An audit is requested to review the source code with a scope a defined as exhaustive or limited according to FOSS policy requirements.</a:t>
            </a:r>
          </a:p>
        </p:txBody>
      </p:sp>
      <p:sp>
        <p:nvSpPr>
          <p:cNvPr id="3" name="Shape 578">
            <a:extLst>
              <a:ext uri="{FF2B5EF4-FFF2-40B4-BE49-F238E27FC236}">
                <a16:creationId xmlns:a16="http://schemas.microsoft.com/office/drawing/2014/main" id="{05BEC03F-2F9E-4CEB-B5D9-D104816F625E}"/>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 name="Shape 579">
            <a:extLst>
              <a:ext uri="{FF2B5EF4-FFF2-40B4-BE49-F238E27FC236}">
                <a16:creationId xmlns:a16="http://schemas.microsoft.com/office/drawing/2014/main" id="{08A1CF22-3821-4E5F-9D7B-843F8570653D}"/>
              </a:ext>
            </a:extLst>
          </p:cNvPr>
          <p:cNvSpPr/>
          <p:nvPr/>
        </p:nvSpPr>
        <p:spPr>
          <a:xfrm>
            <a:off x="2676549" y="1933590"/>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sp>
        <p:nvSpPr>
          <p:cNvPr id="5" name="Shape 580">
            <a:extLst>
              <a:ext uri="{FF2B5EF4-FFF2-40B4-BE49-F238E27FC236}">
                <a16:creationId xmlns:a16="http://schemas.microsoft.com/office/drawing/2014/main" id="{3DA1EDAC-6D99-4DA3-A902-233B3738F9B1}"/>
              </a:ext>
            </a:extLst>
          </p:cNvPr>
          <p:cNvSpPr/>
          <p:nvPr/>
        </p:nvSpPr>
        <p:spPr>
          <a:xfrm>
            <a:off x="8602675" y="1976448"/>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cxnSp>
        <p:nvCxnSpPr>
          <p:cNvPr id="6" name="Shape 581">
            <a:extLst>
              <a:ext uri="{FF2B5EF4-FFF2-40B4-BE49-F238E27FC236}">
                <a16:creationId xmlns:a16="http://schemas.microsoft.com/office/drawing/2014/main" id="{3CAAF796-F18D-4AFF-B1F6-1E2BE8EF6F3A}"/>
              </a:ext>
            </a:extLst>
          </p:cNvPr>
          <p:cNvCxnSpPr>
            <a:stCxn id="4" idx="3"/>
            <a:endCxn id="3" idx="4"/>
          </p:cNvCxnSpPr>
          <p:nvPr/>
        </p:nvCxnSpPr>
        <p:spPr>
          <a:xfrm flipV="1">
            <a:off x="3532153" y="2167736"/>
            <a:ext cx="311179" cy="4"/>
          </a:xfrm>
          <a:prstGeom prst="straightConnector1">
            <a:avLst/>
          </a:prstGeom>
          <a:noFill/>
          <a:ln w="9528" cap="flat">
            <a:solidFill>
              <a:srgbClr val="292934"/>
            </a:solidFill>
            <a:prstDash val="solid"/>
            <a:round/>
            <a:tailEnd type="arrow"/>
          </a:ln>
        </p:spPr>
      </p:cxnSp>
      <p:cxnSp>
        <p:nvCxnSpPr>
          <p:cNvPr id="7" name="Shape 582">
            <a:extLst>
              <a:ext uri="{FF2B5EF4-FFF2-40B4-BE49-F238E27FC236}">
                <a16:creationId xmlns:a16="http://schemas.microsoft.com/office/drawing/2014/main" id="{054CF763-F97B-4127-85F9-3587F02FFC7D}"/>
              </a:ext>
            </a:extLst>
          </p:cNvPr>
          <p:cNvCxnSpPr>
            <a:stCxn id="3" idx="6"/>
          </p:cNvCxnSpPr>
          <p:nvPr/>
        </p:nvCxnSpPr>
        <p:spPr>
          <a:xfrm rot="10800009" flipH="1">
            <a:off x="8348087" y="2162939"/>
            <a:ext cx="255603" cy="4801"/>
          </a:xfrm>
          <a:prstGeom prst="straightConnector1">
            <a:avLst/>
          </a:prstGeom>
          <a:noFill/>
          <a:ln w="9528" cap="flat">
            <a:solidFill>
              <a:srgbClr val="292934"/>
            </a:solidFill>
            <a:prstDash val="solid"/>
            <a:round/>
            <a:tailEnd type="arrow"/>
          </a:ln>
        </p:spPr>
      </p:cxnSp>
      <p:sp>
        <p:nvSpPr>
          <p:cNvPr id="8" name="Shape 583">
            <a:extLst>
              <a:ext uri="{FF2B5EF4-FFF2-40B4-BE49-F238E27FC236}">
                <a16:creationId xmlns:a16="http://schemas.microsoft.com/office/drawing/2014/main" id="{7ECC1EBC-9A0D-44A7-930E-0D3031A705B5}"/>
              </a:ext>
            </a:extLst>
          </p:cNvPr>
          <p:cNvSpPr/>
          <p:nvPr/>
        </p:nvSpPr>
        <p:spPr>
          <a:xfrm rot="10799991">
            <a:off x="4088392" y="1414457"/>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9" name="Shape 584">
            <a:extLst>
              <a:ext uri="{FF2B5EF4-FFF2-40B4-BE49-F238E27FC236}">
                <a16:creationId xmlns:a16="http://schemas.microsoft.com/office/drawing/2014/main" id="{F1F5C11C-0001-40A3-9956-8FC748888FDC}"/>
              </a:ext>
            </a:extLst>
          </p:cNvPr>
          <p:cNvSpPr txBox="1"/>
          <p:nvPr/>
        </p:nvSpPr>
        <p:spPr>
          <a:xfrm rot="5400013">
            <a:off x="3598035" y="1904778"/>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Identification</a:t>
            </a:r>
          </a:p>
        </p:txBody>
      </p:sp>
      <p:sp>
        <p:nvSpPr>
          <p:cNvPr id="10" name="Shape 585">
            <a:extLst>
              <a:ext uri="{FF2B5EF4-FFF2-40B4-BE49-F238E27FC236}">
                <a16:creationId xmlns:a16="http://schemas.microsoft.com/office/drawing/2014/main" id="{D008FB84-775D-43F9-B8DC-ECFAB34A0085}"/>
              </a:ext>
            </a:extLst>
          </p:cNvPr>
          <p:cNvSpPr/>
          <p:nvPr/>
        </p:nvSpPr>
        <p:spPr>
          <a:xfrm rot="5400013">
            <a:off x="4292599" y="1902642"/>
            <a:ext cx="787398"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1" name="Shape 586">
            <a:extLst>
              <a:ext uri="{FF2B5EF4-FFF2-40B4-BE49-F238E27FC236}">
                <a16:creationId xmlns:a16="http://schemas.microsoft.com/office/drawing/2014/main" id="{B392342F-4890-4B05-980E-425FC76E9AC8}"/>
              </a:ext>
            </a:extLst>
          </p:cNvPr>
          <p:cNvSpPr/>
          <p:nvPr/>
        </p:nvSpPr>
        <p:spPr>
          <a:xfrm rot="5400013">
            <a:off x="4759328" y="1816424"/>
            <a:ext cx="787398"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2" name="Shape 587">
            <a:extLst>
              <a:ext uri="{FF2B5EF4-FFF2-40B4-BE49-F238E27FC236}">
                <a16:creationId xmlns:a16="http://schemas.microsoft.com/office/drawing/2014/main" id="{0B2A3CAD-77D7-44FD-A57B-45BEACE6C46B}"/>
              </a:ext>
            </a:extLst>
          </p:cNvPr>
          <p:cNvSpPr/>
          <p:nvPr/>
        </p:nvSpPr>
        <p:spPr>
          <a:xfrm rot="5400013">
            <a:off x="5226837" y="1895506"/>
            <a:ext cx="785817"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3" name="Shape 588">
            <a:extLst>
              <a:ext uri="{FF2B5EF4-FFF2-40B4-BE49-F238E27FC236}">
                <a16:creationId xmlns:a16="http://schemas.microsoft.com/office/drawing/2014/main" id="{72D45AC0-8979-4D29-8E19-8F0758E381E6}"/>
              </a:ext>
            </a:extLst>
          </p:cNvPr>
          <p:cNvSpPr/>
          <p:nvPr/>
        </p:nvSpPr>
        <p:spPr>
          <a:xfrm rot="5400013">
            <a:off x="5624510" y="1895506"/>
            <a:ext cx="785817"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4" name="Shape 589">
            <a:extLst>
              <a:ext uri="{FF2B5EF4-FFF2-40B4-BE49-F238E27FC236}">
                <a16:creationId xmlns:a16="http://schemas.microsoft.com/office/drawing/2014/main" id="{923ADE26-AEFF-4CFE-8AE7-12EDC0514432}"/>
              </a:ext>
            </a:extLst>
          </p:cNvPr>
          <p:cNvSpPr/>
          <p:nvPr/>
        </p:nvSpPr>
        <p:spPr>
          <a:xfrm rot="5400013">
            <a:off x="6019795" y="1808492"/>
            <a:ext cx="784226"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5" name="Shape 590">
            <a:extLst>
              <a:ext uri="{FF2B5EF4-FFF2-40B4-BE49-F238E27FC236}">
                <a16:creationId xmlns:a16="http://schemas.microsoft.com/office/drawing/2014/main" id="{27ECB3A8-F52D-4439-8D35-E8F71CBD6A09}"/>
              </a:ext>
            </a:extLst>
          </p:cNvPr>
          <p:cNvSpPr/>
          <p:nvPr/>
        </p:nvSpPr>
        <p:spPr>
          <a:xfrm rot="5400013">
            <a:off x="6414291" y="1887564"/>
            <a:ext cx="785807"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6" name="Shape 591">
            <a:extLst>
              <a:ext uri="{FF2B5EF4-FFF2-40B4-BE49-F238E27FC236}">
                <a16:creationId xmlns:a16="http://schemas.microsoft.com/office/drawing/2014/main" id="{BFA88989-4105-4EFB-A1B6-358D2F5340D5}"/>
              </a:ext>
            </a:extLst>
          </p:cNvPr>
          <p:cNvSpPr/>
          <p:nvPr/>
        </p:nvSpPr>
        <p:spPr>
          <a:xfrm rot="5400013">
            <a:off x="6809577" y="1802927"/>
            <a:ext cx="78580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7" name="Shape 592">
            <a:extLst>
              <a:ext uri="{FF2B5EF4-FFF2-40B4-BE49-F238E27FC236}">
                <a16:creationId xmlns:a16="http://schemas.microsoft.com/office/drawing/2014/main" id="{32D30F79-F79E-4582-899C-A79A60D78948}"/>
              </a:ext>
            </a:extLst>
          </p:cNvPr>
          <p:cNvSpPr/>
          <p:nvPr/>
        </p:nvSpPr>
        <p:spPr>
          <a:xfrm rot="5400013">
            <a:off x="7204868" y="1798168"/>
            <a:ext cx="78581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8" name="Shape 593">
            <a:extLst>
              <a:ext uri="{FF2B5EF4-FFF2-40B4-BE49-F238E27FC236}">
                <a16:creationId xmlns:a16="http://schemas.microsoft.com/office/drawing/2014/main" id="{69051E4B-722F-4693-A618-8E7154B5D62B}"/>
              </a:ext>
            </a:extLst>
          </p:cNvPr>
          <p:cNvSpPr/>
          <p:nvPr/>
        </p:nvSpPr>
        <p:spPr>
          <a:xfrm rot="5400013">
            <a:off x="7606504" y="1799754"/>
            <a:ext cx="78580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9" name="Shape 594">
            <a:extLst>
              <a:ext uri="{FF2B5EF4-FFF2-40B4-BE49-F238E27FC236}">
                <a16:creationId xmlns:a16="http://schemas.microsoft.com/office/drawing/2014/main" id="{D45C6560-9B2C-4661-B4BE-1FF4854976D3}"/>
              </a:ext>
            </a:extLst>
          </p:cNvPr>
          <p:cNvCxnSpPr/>
          <p:nvPr/>
        </p:nvCxnSpPr>
        <p:spPr>
          <a:xfrm>
            <a:off x="4519614" y="2076446"/>
            <a:ext cx="0" cy="0"/>
          </a:xfrm>
          <a:prstGeom prst="straightConnector1">
            <a:avLst/>
          </a:prstGeom>
          <a:noFill/>
          <a:ln w="9528" cap="flat">
            <a:solidFill>
              <a:srgbClr val="292934"/>
            </a:solidFill>
            <a:prstDash val="solid"/>
            <a:round/>
          </a:ln>
        </p:spPr>
      </p:cxnSp>
      <p:sp>
        <p:nvSpPr>
          <p:cNvPr id="20" name="Shape 595">
            <a:extLst>
              <a:ext uri="{FF2B5EF4-FFF2-40B4-BE49-F238E27FC236}">
                <a16:creationId xmlns:a16="http://schemas.microsoft.com/office/drawing/2014/main" id="{47CD5953-B5B2-4241-BFF0-0E698C85109F}"/>
              </a:ext>
            </a:extLst>
          </p:cNvPr>
          <p:cNvSpPr txBox="1"/>
          <p:nvPr/>
        </p:nvSpPr>
        <p:spPr>
          <a:xfrm>
            <a:off x="400050" y="3887791"/>
            <a:ext cx="5504816"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Incoming requests from engineering</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Scans of the 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Due diligence of 3rd-party 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Manual recognition of new components added to the repository</a:t>
            </a:r>
          </a:p>
        </p:txBody>
      </p:sp>
      <p:sp>
        <p:nvSpPr>
          <p:cNvPr id="21" name="Shape 596">
            <a:extLst>
              <a:ext uri="{FF2B5EF4-FFF2-40B4-BE49-F238E27FC236}">
                <a16:creationId xmlns:a16="http://schemas.microsoft.com/office/drawing/2014/main" id="{7A2125AE-54D5-4CF2-B0BC-71679BA3D6E4}"/>
              </a:ext>
            </a:extLst>
          </p:cNvPr>
          <p:cNvSpPr/>
          <p:nvPr/>
        </p:nvSpPr>
        <p:spPr>
          <a:xfrm>
            <a:off x="238128" y="3228974"/>
            <a:ext cx="3876379" cy="830997"/>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Identify FOSS components</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400" b="0" i="0" u="none" strike="noStrike" kern="0" cap="none" spc="0" baseline="0%">
              <a:solidFill>
                <a:srgbClr val="292934"/>
              </a:solidFill>
              <a:uFillTx/>
              <a:latin typeface="Roboto"/>
              <a:ea typeface="Roboto"/>
              <a:cs typeface="Roboto"/>
            </a:endParaRPr>
          </a:p>
        </p:txBody>
      </p:sp>
      <p:sp>
        <p:nvSpPr>
          <p:cNvPr id="22" name="Shape 597">
            <a:extLst>
              <a:ext uri="{FF2B5EF4-FFF2-40B4-BE49-F238E27FC236}">
                <a16:creationId xmlns:a16="http://schemas.microsoft.com/office/drawing/2014/main" id="{2D268498-7AA2-4F41-A457-2271585F080E}"/>
              </a:ext>
            </a:extLst>
          </p:cNvPr>
          <p:cNvSpPr txBox="1"/>
          <p:nvPr/>
        </p:nvSpPr>
        <p:spPr>
          <a:xfrm>
            <a:off x="261747" y="531275"/>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Identify and Track FOSS Usage</a:t>
            </a: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name="Slide57">
    <p:spTree>
      <p:nvGrpSpPr>
        <p:cNvPr id="1" name=""/>
        <p:cNvGrpSpPr/>
        <p:nvPr/>
      </p:nvGrpSpPr>
      <p:grpSpPr>
        <a:xfrm>
          <a:off x="0" y="0"/>
          <a:ext cx="0" cy="0"/>
          <a:chOff x="0" y="0"/>
          <a:chExt cx="0" cy="0"/>
        </a:xfrm>
      </p:grpSpPr>
      <p:sp>
        <p:nvSpPr>
          <p:cNvPr id="2" name="Shape 603">
            <a:extLst>
              <a:ext uri="{FF2B5EF4-FFF2-40B4-BE49-F238E27FC236}">
                <a16:creationId xmlns:a16="http://schemas.microsoft.com/office/drawing/2014/main" id="{E2E4F992-5420-4E46-99A2-FB37AC711AF1}"/>
              </a:ext>
            </a:extLst>
          </p:cNvPr>
          <p:cNvSpPr/>
          <p:nvPr/>
        </p:nvSpPr>
        <p:spPr>
          <a:xfrm>
            <a:off x="3523933" y="1013776"/>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604">
            <a:extLst>
              <a:ext uri="{FF2B5EF4-FFF2-40B4-BE49-F238E27FC236}">
                <a16:creationId xmlns:a16="http://schemas.microsoft.com/office/drawing/2014/main" id="{50126352-19DC-409D-A0E4-0B068F0F7965}"/>
              </a:ext>
            </a:extLst>
          </p:cNvPr>
          <p:cNvCxnSpPr>
            <a:stCxn id="2" idx="6"/>
          </p:cNvCxnSpPr>
          <p:nvPr/>
        </p:nvCxnSpPr>
        <p:spPr>
          <a:xfrm rot="10800009" flipH="1">
            <a:off x="8028679" y="1905115"/>
            <a:ext cx="255593" cy="4801"/>
          </a:xfrm>
          <a:prstGeom prst="straightConnector1">
            <a:avLst/>
          </a:prstGeom>
          <a:noFill/>
          <a:ln w="9528" cap="flat">
            <a:solidFill>
              <a:srgbClr val="292934"/>
            </a:solidFill>
            <a:prstDash val="solid"/>
            <a:round/>
            <a:tailEnd type="arrow"/>
          </a:ln>
        </p:spPr>
      </p:cxnSp>
      <p:sp>
        <p:nvSpPr>
          <p:cNvPr id="4" name="Shape 605">
            <a:extLst>
              <a:ext uri="{FF2B5EF4-FFF2-40B4-BE49-F238E27FC236}">
                <a16:creationId xmlns:a16="http://schemas.microsoft.com/office/drawing/2014/main" id="{180D71F5-99C4-4B4D-968C-9CC8A5365461}"/>
              </a:ext>
            </a:extLst>
          </p:cNvPr>
          <p:cNvSpPr/>
          <p:nvPr/>
        </p:nvSpPr>
        <p:spPr>
          <a:xfrm rot="10799991">
            <a:off x="4197607" y="1156642"/>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606">
            <a:extLst>
              <a:ext uri="{FF2B5EF4-FFF2-40B4-BE49-F238E27FC236}">
                <a16:creationId xmlns:a16="http://schemas.microsoft.com/office/drawing/2014/main" id="{0A8F82ED-7D36-4C78-B054-9FBBEE3CE276}"/>
              </a:ext>
            </a:extLst>
          </p:cNvPr>
          <p:cNvSpPr txBox="1"/>
          <p:nvPr/>
        </p:nvSpPr>
        <p:spPr>
          <a:xfrm rot="5400013">
            <a:off x="3707260" y="1646981"/>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Audit</a:t>
            </a:r>
          </a:p>
        </p:txBody>
      </p:sp>
      <p:sp>
        <p:nvSpPr>
          <p:cNvPr id="6" name="Shape 607">
            <a:extLst>
              <a:ext uri="{FF2B5EF4-FFF2-40B4-BE49-F238E27FC236}">
                <a16:creationId xmlns:a16="http://schemas.microsoft.com/office/drawing/2014/main" id="{F77D5170-2DAC-41A7-8274-5247FB62ADFD}"/>
              </a:ext>
            </a:extLst>
          </p:cNvPr>
          <p:cNvSpPr/>
          <p:nvPr/>
        </p:nvSpPr>
        <p:spPr>
          <a:xfrm rot="5400013">
            <a:off x="3478693" y="1578460"/>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608">
            <a:extLst>
              <a:ext uri="{FF2B5EF4-FFF2-40B4-BE49-F238E27FC236}">
                <a16:creationId xmlns:a16="http://schemas.microsoft.com/office/drawing/2014/main" id="{44171110-3A1E-4629-9458-1D1C736463BE}"/>
              </a:ext>
            </a:extLst>
          </p:cNvPr>
          <p:cNvSpPr/>
          <p:nvPr/>
        </p:nvSpPr>
        <p:spPr>
          <a:xfrm rot="5400013">
            <a:off x="4374037" y="1581643"/>
            <a:ext cx="887416"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8" name="Shape 609">
            <a:extLst>
              <a:ext uri="{FF2B5EF4-FFF2-40B4-BE49-F238E27FC236}">
                <a16:creationId xmlns:a16="http://schemas.microsoft.com/office/drawing/2014/main" id="{DE8AC469-97E2-4EEF-819E-A104311EC28F}"/>
              </a:ext>
            </a:extLst>
          </p:cNvPr>
          <p:cNvSpPr/>
          <p:nvPr/>
        </p:nvSpPr>
        <p:spPr>
          <a:xfrm rot="5400013">
            <a:off x="4785991" y="1659139"/>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9" name="Shape 610">
            <a:extLst>
              <a:ext uri="{FF2B5EF4-FFF2-40B4-BE49-F238E27FC236}">
                <a16:creationId xmlns:a16="http://schemas.microsoft.com/office/drawing/2014/main" id="{9AD1BB96-65A3-4C89-B0FD-2CD70BAD3F19}"/>
              </a:ext>
            </a:extLst>
          </p:cNvPr>
          <p:cNvSpPr/>
          <p:nvPr/>
        </p:nvSpPr>
        <p:spPr>
          <a:xfrm rot="5400013">
            <a:off x="5183664" y="1659139"/>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0" name="Shape 611">
            <a:extLst>
              <a:ext uri="{FF2B5EF4-FFF2-40B4-BE49-F238E27FC236}">
                <a16:creationId xmlns:a16="http://schemas.microsoft.com/office/drawing/2014/main" id="{6CE35881-81B4-43FD-990A-F00C807CE655}"/>
              </a:ext>
            </a:extLst>
          </p:cNvPr>
          <p:cNvSpPr/>
          <p:nvPr/>
        </p:nvSpPr>
        <p:spPr>
          <a:xfrm rot="5400013">
            <a:off x="5578950" y="1656742"/>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1" name="Shape 612">
            <a:extLst>
              <a:ext uri="{FF2B5EF4-FFF2-40B4-BE49-F238E27FC236}">
                <a16:creationId xmlns:a16="http://schemas.microsoft.com/office/drawing/2014/main" id="{D223FB83-B7D6-4340-81C6-C3DA1605A5D4}"/>
              </a:ext>
            </a:extLst>
          </p:cNvPr>
          <p:cNvSpPr/>
          <p:nvPr/>
        </p:nvSpPr>
        <p:spPr>
          <a:xfrm rot="5400013">
            <a:off x="5973440" y="1651202"/>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2" name="Shape 613">
            <a:extLst>
              <a:ext uri="{FF2B5EF4-FFF2-40B4-BE49-F238E27FC236}">
                <a16:creationId xmlns:a16="http://schemas.microsoft.com/office/drawing/2014/main" id="{8A442534-5ED6-4D5C-A830-9003464502A7}"/>
              </a:ext>
            </a:extLst>
          </p:cNvPr>
          <p:cNvSpPr/>
          <p:nvPr/>
        </p:nvSpPr>
        <p:spPr>
          <a:xfrm rot="5400013">
            <a:off x="6368736" y="1566565"/>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3" name="Shape 614">
            <a:extLst>
              <a:ext uri="{FF2B5EF4-FFF2-40B4-BE49-F238E27FC236}">
                <a16:creationId xmlns:a16="http://schemas.microsoft.com/office/drawing/2014/main" id="{808F68E0-7C49-4DE3-8614-A0A973A5847C}"/>
              </a:ext>
            </a:extLst>
          </p:cNvPr>
          <p:cNvSpPr/>
          <p:nvPr/>
        </p:nvSpPr>
        <p:spPr>
          <a:xfrm rot="5400013">
            <a:off x="6764022" y="1646438"/>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4" name="Shape 615">
            <a:extLst>
              <a:ext uri="{FF2B5EF4-FFF2-40B4-BE49-F238E27FC236}">
                <a16:creationId xmlns:a16="http://schemas.microsoft.com/office/drawing/2014/main" id="{315E0573-EBF1-41CC-9888-80395D907686}"/>
              </a:ext>
            </a:extLst>
          </p:cNvPr>
          <p:cNvSpPr/>
          <p:nvPr/>
        </p:nvSpPr>
        <p:spPr>
          <a:xfrm rot="5400013">
            <a:off x="7165653" y="1563382"/>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5" name="Shape 616">
            <a:extLst>
              <a:ext uri="{FF2B5EF4-FFF2-40B4-BE49-F238E27FC236}">
                <a16:creationId xmlns:a16="http://schemas.microsoft.com/office/drawing/2014/main" id="{E83104D6-3EE5-4EF7-8045-3052D6D01AF6}"/>
              </a:ext>
            </a:extLst>
          </p:cNvPr>
          <p:cNvCxnSpPr/>
          <p:nvPr/>
        </p:nvCxnSpPr>
        <p:spPr>
          <a:xfrm>
            <a:off x="3752533" y="1840860"/>
            <a:ext cx="0" cy="0"/>
          </a:xfrm>
          <a:prstGeom prst="straightConnector1">
            <a:avLst/>
          </a:prstGeom>
          <a:noFill/>
          <a:ln w="9528" cap="flat">
            <a:solidFill>
              <a:srgbClr val="292934"/>
            </a:solidFill>
            <a:prstDash val="solid"/>
            <a:round/>
          </a:ln>
        </p:spPr>
      </p:cxnSp>
      <p:sp>
        <p:nvSpPr>
          <p:cNvPr id="16" name="Shape 617">
            <a:extLst>
              <a:ext uri="{FF2B5EF4-FFF2-40B4-BE49-F238E27FC236}">
                <a16:creationId xmlns:a16="http://schemas.microsoft.com/office/drawing/2014/main" id="{81B3FE23-D497-4F3B-81FB-1A296C90643E}"/>
              </a:ext>
            </a:extLst>
          </p:cNvPr>
          <p:cNvSpPr txBox="1"/>
          <p:nvPr/>
        </p:nvSpPr>
        <p:spPr>
          <a:xfrm>
            <a:off x="5784915" y="3659191"/>
            <a:ext cx="5781604"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971550" marR="0" lvl="0" indent="-285750"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An audit report identifying:</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origins and licenses of the source code </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Issues that need resolving</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618">
            <a:extLst>
              <a:ext uri="{FF2B5EF4-FFF2-40B4-BE49-F238E27FC236}">
                <a16:creationId xmlns:a16="http://schemas.microsoft.com/office/drawing/2014/main" id="{6CF13225-4046-4FAE-AF85-444441E8B11C}"/>
              </a:ext>
            </a:extLst>
          </p:cNvPr>
          <p:cNvSpPr txBox="1"/>
          <p:nvPr/>
        </p:nvSpPr>
        <p:spPr>
          <a:xfrm>
            <a:off x="368302" y="3705221"/>
            <a:ext cx="5308512"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Source code for the audit is identified</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Source may be scanned by a software tool</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“Hits” from the audit or scan are reviewed and verified as to the proper origin of the code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Audits or scans are performed iteratively based on the software development and release lifecycles</a:t>
            </a:r>
          </a:p>
        </p:txBody>
      </p:sp>
      <p:sp>
        <p:nvSpPr>
          <p:cNvPr id="18" name="Shape 619">
            <a:extLst>
              <a:ext uri="{FF2B5EF4-FFF2-40B4-BE49-F238E27FC236}">
                <a16:creationId xmlns:a16="http://schemas.microsoft.com/office/drawing/2014/main" id="{FB6B14DC-2442-4A0F-8534-5F1EB763999D}"/>
              </a:ext>
            </a:extLst>
          </p:cNvPr>
          <p:cNvSpPr/>
          <p:nvPr/>
        </p:nvSpPr>
        <p:spPr>
          <a:xfrm>
            <a:off x="246503" y="3091933"/>
            <a:ext cx="3308920"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Identify FOSS licenses </a:t>
            </a:r>
          </a:p>
        </p:txBody>
      </p:sp>
      <p:sp>
        <p:nvSpPr>
          <p:cNvPr id="19" name="Shape 620">
            <a:extLst>
              <a:ext uri="{FF2B5EF4-FFF2-40B4-BE49-F238E27FC236}">
                <a16:creationId xmlns:a16="http://schemas.microsoft.com/office/drawing/2014/main" id="{99267923-0B7C-413F-827A-13D190303FA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Auditing Source Code</a:t>
            </a:r>
          </a:p>
        </p:txBody>
      </p:sp>
      <p:sp>
        <p:nvSpPr>
          <p:cNvPr id="20" name="Shape 621">
            <a:extLst>
              <a:ext uri="{FF2B5EF4-FFF2-40B4-BE49-F238E27FC236}">
                <a16:creationId xmlns:a16="http://schemas.microsoft.com/office/drawing/2014/main" id="{3DE59F6B-440F-45D6-A6B5-9FD7302D7D98}"/>
              </a:ext>
            </a:extLst>
          </p:cNvPr>
          <p:cNvSpPr/>
          <p:nvPr/>
        </p:nvSpPr>
        <p:spPr>
          <a:xfrm>
            <a:off x="2343122" y="1675766"/>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622">
            <a:extLst>
              <a:ext uri="{FF2B5EF4-FFF2-40B4-BE49-F238E27FC236}">
                <a16:creationId xmlns:a16="http://schemas.microsoft.com/office/drawing/2014/main" id="{C532A475-F506-41CF-944D-E2A21B3F683C}"/>
              </a:ext>
            </a:extLst>
          </p:cNvPr>
          <p:cNvCxnSpPr>
            <a:stCxn id="20" idx="3"/>
          </p:cNvCxnSpPr>
          <p:nvPr/>
        </p:nvCxnSpPr>
        <p:spPr>
          <a:xfrm>
            <a:off x="3198726" y="1909916"/>
            <a:ext cx="325197" cy="0"/>
          </a:xfrm>
          <a:prstGeom prst="straightConnector1">
            <a:avLst/>
          </a:prstGeom>
          <a:noFill/>
          <a:ln w="9528" cap="flat">
            <a:solidFill>
              <a:srgbClr val="292934"/>
            </a:solidFill>
            <a:prstDash val="solid"/>
            <a:round/>
            <a:tailEnd type="arrow"/>
          </a:ln>
        </p:spPr>
      </p:cxnSp>
      <p:sp>
        <p:nvSpPr>
          <p:cNvPr id="22" name="Shape 623">
            <a:extLst>
              <a:ext uri="{FF2B5EF4-FFF2-40B4-BE49-F238E27FC236}">
                <a16:creationId xmlns:a16="http://schemas.microsoft.com/office/drawing/2014/main" id="{E85913B9-6308-4CEB-A385-ECC4720E143B}"/>
              </a:ext>
            </a:extLst>
          </p:cNvPr>
          <p:cNvSpPr/>
          <p:nvPr/>
        </p:nvSpPr>
        <p:spPr>
          <a:xfrm>
            <a:off x="8296524" y="1675775"/>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name="Slide58">
    <p:spTree>
      <p:nvGrpSpPr>
        <p:cNvPr id="1" name=""/>
        <p:cNvGrpSpPr/>
        <p:nvPr/>
      </p:nvGrpSpPr>
      <p:grpSpPr>
        <a:xfrm>
          <a:off x="0" y="0"/>
          <a:ext cx="0" cy="0"/>
          <a:chOff x="0" y="0"/>
          <a:chExt cx="0" cy="0"/>
        </a:xfrm>
      </p:grpSpPr>
      <p:sp>
        <p:nvSpPr>
          <p:cNvPr id="2" name="Shape 629">
            <a:extLst>
              <a:ext uri="{FF2B5EF4-FFF2-40B4-BE49-F238E27FC236}">
                <a16:creationId xmlns:a16="http://schemas.microsoft.com/office/drawing/2014/main" id="{0368DDE3-C68E-4E1F-B888-DCD5A28CBE7A}"/>
              </a:ext>
            </a:extLst>
          </p:cNvPr>
          <p:cNvSpPr txBox="1"/>
          <p:nvPr/>
        </p:nvSpPr>
        <p:spPr>
          <a:xfrm>
            <a:off x="6061841" y="3675065"/>
            <a:ext cx="5504678"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 resolution for each of the flagged files in the report and a resolution for any flagged license conflict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3" name="Shape 630">
            <a:extLst>
              <a:ext uri="{FF2B5EF4-FFF2-40B4-BE49-F238E27FC236}">
                <a16:creationId xmlns:a16="http://schemas.microsoft.com/office/drawing/2014/main" id="{3AC26F9E-9202-401A-9F36-40ABC3907556}"/>
              </a:ext>
            </a:extLst>
          </p:cNvPr>
          <p:cNvSpPr txBox="1"/>
          <p:nvPr/>
        </p:nvSpPr>
        <p:spPr>
          <a:xfrm>
            <a:off x="433389" y="3721095"/>
            <a:ext cx="5536637"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742950" marR="0" lvl="1" indent="-28575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Provide feedback to the appropriate engineers to resolve issues in the audit report that conflict with your FOSS policy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appropriate engineers then conduct FOSS Reviews on the relevant source code (see next slide for template)</a:t>
            </a:r>
          </a:p>
          <a:p>
            <a:pPr marL="685800" marR="0" lvl="1" indent="-228600" algn="l" defTabSz="914400" rtl="0" fontAlgn="auto" hangingPunct="1">
              <a:lnSpc>
                <a:spcPct val="90%"/>
              </a:lnSpc>
              <a:spcBef>
                <a:spcPts val="50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4" name="Shape 631">
            <a:extLst>
              <a:ext uri="{FF2B5EF4-FFF2-40B4-BE49-F238E27FC236}">
                <a16:creationId xmlns:a16="http://schemas.microsoft.com/office/drawing/2014/main" id="{D64140D5-5C48-4DC5-8138-7AFBE37FF52A}"/>
              </a:ext>
            </a:extLst>
          </p:cNvPr>
          <p:cNvSpPr/>
          <p:nvPr/>
        </p:nvSpPr>
        <p:spPr>
          <a:xfrm>
            <a:off x="246503" y="3070792"/>
            <a:ext cx="7240676"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Resolve all issues identified in the audit</a:t>
            </a:r>
          </a:p>
        </p:txBody>
      </p:sp>
      <p:sp>
        <p:nvSpPr>
          <p:cNvPr id="5" name="Shape 632">
            <a:extLst>
              <a:ext uri="{FF2B5EF4-FFF2-40B4-BE49-F238E27FC236}">
                <a16:creationId xmlns:a16="http://schemas.microsoft.com/office/drawing/2014/main" id="{BFDCBAD8-C55F-4ECB-ABC8-7F3DBF013455}"/>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Resolving Issues</a:t>
            </a:r>
          </a:p>
        </p:txBody>
      </p:sp>
      <p:sp>
        <p:nvSpPr>
          <p:cNvPr id="6" name="Shape 633">
            <a:extLst>
              <a:ext uri="{FF2B5EF4-FFF2-40B4-BE49-F238E27FC236}">
                <a16:creationId xmlns:a16="http://schemas.microsoft.com/office/drawing/2014/main" id="{50AFA61E-3F0C-42C3-8C3A-F1611E6C21C0}"/>
              </a:ext>
            </a:extLst>
          </p:cNvPr>
          <p:cNvSpPr/>
          <p:nvPr/>
        </p:nvSpPr>
        <p:spPr>
          <a:xfrm>
            <a:off x="3419746" y="961299"/>
            <a:ext cx="5032738" cy="2336959"/>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7" name="Shape 634">
            <a:extLst>
              <a:ext uri="{FF2B5EF4-FFF2-40B4-BE49-F238E27FC236}">
                <a16:creationId xmlns:a16="http://schemas.microsoft.com/office/drawing/2014/main" id="{8D59AEB9-9B3A-4E56-B6AE-2E34580582F7}"/>
              </a:ext>
            </a:extLst>
          </p:cNvPr>
          <p:cNvCxnSpPr>
            <a:stCxn id="6" idx="6"/>
          </p:cNvCxnSpPr>
          <p:nvPr/>
        </p:nvCxnSpPr>
        <p:spPr>
          <a:xfrm>
            <a:off x="8448297" y="2129774"/>
            <a:ext cx="559201" cy="0"/>
          </a:xfrm>
          <a:prstGeom prst="straightConnector1">
            <a:avLst/>
          </a:prstGeom>
          <a:noFill/>
          <a:ln w="9528" cap="flat">
            <a:solidFill>
              <a:srgbClr val="292934"/>
            </a:solidFill>
            <a:prstDash val="solid"/>
            <a:round/>
            <a:tailEnd type="arrow"/>
          </a:ln>
        </p:spPr>
      </p:cxnSp>
      <p:sp>
        <p:nvSpPr>
          <p:cNvPr id="8" name="Shape 635">
            <a:extLst>
              <a:ext uri="{FF2B5EF4-FFF2-40B4-BE49-F238E27FC236}">
                <a16:creationId xmlns:a16="http://schemas.microsoft.com/office/drawing/2014/main" id="{E30614A6-69D4-427F-AA8C-564C78CE01B6}"/>
              </a:ext>
            </a:extLst>
          </p:cNvPr>
          <p:cNvSpPr/>
          <p:nvPr/>
        </p:nvSpPr>
        <p:spPr>
          <a:xfrm rot="10799991">
            <a:off x="4513899" y="1033363"/>
            <a:ext cx="559192" cy="1752712"/>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5%"/>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9" name="Shape 636">
            <a:extLst>
              <a:ext uri="{FF2B5EF4-FFF2-40B4-BE49-F238E27FC236}">
                <a16:creationId xmlns:a16="http://schemas.microsoft.com/office/drawing/2014/main" id="{AA411E09-A277-4E95-82B9-DAF3161F8524}"/>
              </a:ext>
            </a:extLst>
          </p:cNvPr>
          <p:cNvSpPr txBox="1"/>
          <p:nvPr/>
        </p:nvSpPr>
        <p:spPr>
          <a:xfrm rot="5400013">
            <a:off x="4103539" y="1620376"/>
            <a:ext cx="1752712" cy="559192"/>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Resolving Issues</a:t>
            </a:r>
          </a:p>
        </p:txBody>
      </p:sp>
      <p:sp>
        <p:nvSpPr>
          <p:cNvPr id="10" name="Shape 637">
            <a:extLst>
              <a:ext uri="{FF2B5EF4-FFF2-40B4-BE49-F238E27FC236}">
                <a16:creationId xmlns:a16="http://schemas.microsoft.com/office/drawing/2014/main" id="{551CA063-DC81-4682-B021-60166BC1F1C4}"/>
              </a:ext>
            </a:extLst>
          </p:cNvPr>
          <p:cNvSpPr/>
          <p:nvPr/>
        </p:nvSpPr>
        <p:spPr>
          <a:xfrm rot="5400013">
            <a:off x="3405883" y="1661272"/>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11" name="Shape 638">
            <a:extLst>
              <a:ext uri="{FF2B5EF4-FFF2-40B4-BE49-F238E27FC236}">
                <a16:creationId xmlns:a16="http://schemas.microsoft.com/office/drawing/2014/main" id="{62589B43-6404-493E-A651-CC3CD21356CD}"/>
              </a:ext>
            </a:extLst>
          </p:cNvPr>
          <p:cNvSpPr/>
          <p:nvPr/>
        </p:nvSpPr>
        <p:spPr>
          <a:xfrm rot="5400013">
            <a:off x="3897977" y="1643743"/>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2" name="Shape 639">
            <a:extLst>
              <a:ext uri="{FF2B5EF4-FFF2-40B4-BE49-F238E27FC236}">
                <a16:creationId xmlns:a16="http://schemas.microsoft.com/office/drawing/2014/main" id="{76DDF608-6CE5-442E-AA35-E67508C1AC73}"/>
              </a:ext>
            </a:extLst>
          </p:cNvPr>
          <p:cNvSpPr/>
          <p:nvPr/>
        </p:nvSpPr>
        <p:spPr>
          <a:xfrm rot="5400013">
            <a:off x="4938079" y="1651534"/>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3" name="Shape 640">
            <a:extLst>
              <a:ext uri="{FF2B5EF4-FFF2-40B4-BE49-F238E27FC236}">
                <a16:creationId xmlns:a16="http://schemas.microsoft.com/office/drawing/2014/main" id="{331CFEE5-B54B-4D15-84BB-DEAE8A0BD9F9}"/>
              </a:ext>
            </a:extLst>
          </p:cNvPr>
          <p:cNvSpPr/>
          <p:nvPr/>
        </p:nvSpPr>
        <p:spPr>
          <a:xfrm rot="5400013">
            <a:off x="5404067" y="1651534"/>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4" name="Shape 641">
            <a:extLst>
              <a:ext uri="{FF2B5EF4-FFF2-40B4-BE49-F238E27FC236}">
                <a16:creationId xmlns:a16="http://schemas.microsoft.com/office/drawing/2014/main" id="{1C0D4B08-95AD-4421-879F-3E8FA81DDC4C}"/>
              </a:ext>
            </a:extLst>
          </p:cNvPr>
          <p:cNvSpPr/>
          <p:nvPr/>
        </p:nvSpPr>
        <p:spPr>
          <a:xfrm rot="5400013">
            <a:off x="5866332" y="1647639"/>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5" name="Shape 642">
            <a:extLst>
              <a:ext uri="{FF2B5EF4-FFF2-40B4-BE49-F238E27FC236}">
                <a16:creationId xmlns:a16="http://schemas.microsoft.com/office/drawing/2014/main" id="{335272E0-2906-40E8-AACB-33056A943D48}"/>
              </a:ext>
            </a:extLst>
          </p:cNvPr>
          <p:cNvSpPr/>
          <p:nvPr/>
        </p:nvSpPr>
        <p:spPr>
          <a:xfrm rot="5400013">
            <a:off x="6330463" y="1641796"/>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6" name="Shape 643">
            <a:extLst>
              <a:ext uri="{FF2B5EF4-FFF2-40B4-BE49-F238E27FC236}">
                <a16:creationId xmlns:a16="http://schemas.microsoft.com/office/drawing/2014/main" id="{CDFA96F2-0DB6-4DD2-955F-A8461576FD57}"/>
              </a:ext>
            </a:extLst>
          </p:cNvPr>
          <p:cNvSpPr/>
          <p:nvPr/>
        </p:nvSpPr>
        <p:spPr>
          <a:xfrm rot="5400013">
            <a:off x="6794595" y="1641796"/>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7" name="Shape 644">
            <a:extLst>
              <a:ext uri="{FF2B5EF4-FFF2-40B4-BE49-F238E27FC236}">
                <a16:creationId xmlns:a16="http://schemas.microsoft.com/office/drawing/2014/main" id="{7144E01D-D664-4B0F-8068-235269844A04}"/>
              </a:ext>
            </a:extLst>
          </p:cNvPr>
          <p:cNvSpPr/>
          <p:nvPr/>
        </p:nvSpPr>
        <p:spPr>
          <a:xfrm rot="5400013">
            <a:off x="7258726" y="1635953"/>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8" name="Shape 645">
            <a:extLst>
              <a:ext uri="{FF2B5EF4-FFF2-40B4-BE49-F238E27FC236}">
                <a16:creationId xmlns:a16="http://schemas.microsoft.com/office/drawing/2014/main" id="{992DE272-BE9A-46A4-8CFF-DD30AF5A9A51}"/>
              </a:ext>
            </a:extLst>
          </p:cNvPr>
          <p:cNvSpPr/>
          <p:nvPr/>
        </p:nvSpPr>
        <p:spPr>
          <a:xfrm rot="5400013">
            <a:off x="7730318" y="1635953"/>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9" name="Shape 646">
            <a:extLst>
              <a:ext uri="{FF2B5EF4-FFF2-40B4-BE49-F238E27FC236}">
                <a16:creationId xmlns:a16="http://schemas.microsoft.com/office/drawing/2014/main" id="{A35B07C1-20BA-4166-86B0-5C62C158A22D}"/>
              </a:ext>
            </a:extLst>
          </p:cNvPr>
          <p:cNvCxnSpPr/>
          <p:nvPr/>
        </p:nvCxnSpPr>
        <p:spPr>
          <a:xfrm>
            <a:off x="3688159" y="1975926"/>
            <a:ext cx="0" cy="0"/>
          </a:xfrm>
          <a:prstGeom prst="straightConnector1">
            <a:avLst/>
          </a:prstGeom>
          <a:noFill/>
          <a:ln w="9528" cap="flat">
            <a:solidFill>
              <a:srgbClr val="292934"/>
            </a:solidFill>
            <a:prstDash val="solid"/>
            <a:round/>
          </a:ln>
        </p:spPr>
      </p:cxnSp>
      <p:sp>
        <p:nvSpPr>
          <p:cNvPr id="20" name="Shape 647">
            <a:extLst>
              <a:ext uri="{FF2B5EF4-FFF2-40B4-BE49-F238E27FC236}">
                <a16:creationId xmlns:a16="http://schemas.microsoft.com/office/drawing/2014/main" id="{94D16E2A-61FC-4CEC-8C18-77836061F2D4}"/>
              </a:ext>
            </a:extLst>
          </p:cNvPr>
          <p:cNvSpPr/>
          <p:nvPr/>
        </p:nvSpPr>
        <p:spPr>
          <a:xfrm>
            <a:off x="2235223" y="1835694"/>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648">
            <a:extLst>
              <a:ext uri="{FF2B5EF4-FFF2-40B4-BE49-F238E27FC236}">
                <a16:creationId xmlns:a16="http://schemas.microsoft.com/office/drawing/2014/main" id="{8C56CE30-FD55-4D8B-B0F2-670A21FF2E52}"/>
              </a:ext>
            </a:extLst>
          </p:cNvPr>
          <p:cNvCxnSpPr>
            <a:stCxn id="20" idx="3"/>
          </p:cNvCxnSpPr>
          <p:nvPr/>
        </p:nvCxnSpPr>
        <p:spPr>
          <a:xfrm>
            <a:off x="3090827" y="2069844"/>
            <a:ext cx="325197" cy="0"/>
          </a:xfrm>
          <a:prstGeom prst="straightConnector1">
            <a:avLst/>
          </a:prstGeom>
          <a:noFill/>
          <a:ln w="9528" cap="flat">
            <a:solidFill>
              <a:srgbClr val="292934"/>
            </a:solidFill>
            <a:prstDash val="solid"/>
            <a:round/>
            <a:tailEnd type="arrow"/>
          </a:ln>
        </p:spPr>
      </p:cxnSp>
      <p:sp>
        <p:nvSpPr>
          <p:cNvPr id="22" name="Shape 649">
            <a:extLst>
              <a:ext uri="{FF2B5EF4-FFF2-40B4-BE49-F238E27FC236}">
                <a16:creationId xmlns:a16="http://schemas.microsoft.com/office/drawing/2014/main" id="{956CB447-63BC-4891-BD20-34C405CC704C}"/>
              </a:ext>
            </a:extLst>
          </p:cNvPr>
          <p:cNvSpPr/>
          <p:nvPr/>
        </p:nvSpPr>
        <p:spPr>
          <a:xfrm>
            <a:off x="8970675" y="1895624"/>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name="Slide6">
    <p:spTree>
      <p:nvGrpSpPr>
        <p:cNvPr id="1" name=""/>
        <p:cNvGrpSpPr/>
        <p:nvPr/>
      </p:nvGrpSpPr>
      <p:grpSpPr>
        <a:xfrm>
          <a:off x="0" y="0"/>
          <a:ext cx="0" cy="0"/>
          <a:chOff x="0" y="0"/>
          <a:chExt cx="0" cy="0"/>
        </a:xfrm>
      </p:grpSpPr>
      <p:sp>
        <p:nvSpPr>
          <p:cNvPr id="2" name="Shape 89">
            <a:extLst>
              <a:ext uri="{FF2B5EF4-FFF2-40B4-BE49-F238E27FC236}">
                <a16:creationId xmlns:a16="http://schemas.microsoft.com/office/drawing/2014/main" id="{D85F2E23-A78F-4122-AA59-AEAB83C36625}"/>
              </a:ext>
            </a:extLst>
          </p:cNvPr>
          <p:cNvSpPr txBox="1">
            <a:spLocks noGrp="1"/>
          </p:cNvSpPr>
          <p:nvPr>
            <p:ph type="title"/>
          </p:nvPr>
        </p:nvSpPr>
        <p:spPr/>
        <p:txBody>
          <a:bodyPr tIns="45701" bIns="45701"/>
          <a:lstStyle/>
          <a:p>
            <a:pPr lvl="0"/>
            <a:r>
              <a:rPr lang="de-DE"/>
              <a:t>Was ist „geistiges Eigentum”?</a:t>
            </a:r>
          </a:p>
        </p:txBody>
      </p:sp>
      <p:sp>
        <p:nvSpPr>
          <p:cNvPr id="3" name="Shape 90">
            <a:extLst>
              <a:ext uri="{FF2B5EF4-FFF2-40B4-BE49-F238E27FC236}">
                <a16:creationId xmlns:a16="http://schemas.microsoft.com/office/drawing/2014/main" id="{4339A813-EBE6-48B9-B24F-5D71952EC061}"/>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Urheberrecht: Schutz ‘persönlicher geistiger Schöpfungen’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Schutz des ‘Werks’  (nicht der zugrundeliegenden Idee)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Software, Sprach-/ Musikwerke, etc.</a:t>
            </a:r>
          </a:p>
          <a:p>
            <a:pPr lvl="0" indent="-182880"/>
            <a:r>
              <a:rPr lang="de-DE"/>
              <a:t>Patente: Schutz für Erfindungen mit hinreichender Höhe und Neuheit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Erteilung eines beschränkten Monopols als Anreiz für Innovation.</a:t>
            </a:r>
          </a:p>
          <a:p>
            <a:pPr lvl="0" indent="-182880"/>
            <a:r>
              <a:rPr lang="de-DE"/>
              <a:t>Geschäftsgeheimnisse: Schutz wertvoller, vertraulicher Information</a:t>
            </a:r>
          </a:p>
          <a:p>
            <a:pPr lvl="0" indent="-182880"/>
            <a:r>
              <a:rPr lang="de-DE"/>
              <a:t>Waren- und Markenzeichen: Schutz einer ‘Marke’ (Wort- und Bildmarken, Markenfarben, Slogans, etc.), die die Herkunft eines Produktes kennzeichnen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Verbraucher- und Markenschutz; Vermeidung einer ‘Verwässerung” der Marke </a:t>
            </a:r>
            <a:br>
              <a:rPr lang="de-DE" sz="2000" kern="0">
                <a:solidFill>
                  <a:srgbClr val="292934"/>
                </a:solidFill>
                <a:latin typeface="Roboto"/>
              </a:rPr>
            </a:br>
            <a:r>
              <a:rPr lang="de-DE" sz="2000" kern="0">
                <a:solidFill>
                  <a:srgbClr val="292934"/>
                </a:solidFill>
                <a:latin typeface="Roboto"/>
              </a:rPr>
              <a:t>sowie einer eventuellen Verwirrung beim Verbraucher</a:t>
            </a:r>
            <a:br>
              <a:rPr lang="de-DE" sz="2000" kern="0">
                <a:solidFill>
                  <a:srgbClr val="292934"/>
                </a:solidFill>
                <a:latin typeface="Roboto"/>
              </a:rPr>
            </a:br>
            <a:endParaRPr lang="de-DE" sz="2000" kern="0">
              <a:solidFill>
                <a:srgbClr val="292934"/>
              </a:solidFill>
              <a:latin typeface="Roboto"/>
            </a:endParaRPr>
          </a:p>
          <a:p>
            <a:pPr marL="0" lvl="0" indent="0" algn="ctr">
              <a:buNone/>
            </a:pPr>
            <a:r>
              <a:rPr lang="de-DE" i="1">
                <a:latin typeface="Roboto Condensed"/>
              </a:rPr>
              <a:t>Der vorliegende Abschnitt fokussiert - aufgrund ihrer Relevanz </a:t>
            </a:r>
            <a:br>
              <a:rPr lang="de-DE" i="1">
                <a:latin typeface="Roboto Condensed"/>
              </a:rPr>
            </a:br>
            <a:r>
              <a:rPr lang="de-DE" i="1">
                <a:latin typeface="Roboto Condensed"/>
              </a:rPr>
              <a:t>für FOSS-Compliance - auf Urheberrecht und Patente.</a:t>
            </a:r>
            <a:br>
              <a:rPr lang="de-DE" i="1">
                <a:latin typeface="Roboto Condensed"/>
              </a:rPr>
            </a:br>
            <a:endParaRPr lang="de-DE" i="1">
              <a:latin typeface="Roboto Condensed"/>
            </a:endParaRP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2639D18A-52F5-4A46-9D7D-94471D2C7D28}"/>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8F1DC7A-0FE3-4940-AC3C-7F2E3D4A12D4}"/>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name="Slide59">
    <p:spTree>
      <p:nvGrpSpPr>
        <p:cNvPr id="1" name=""/>
        <p:cNvGrpSpPr/>
        <p:nvPr/>
      </p:nvGrpSpPr>
      <p:grpSpPr>
        <a:xfrm>
          <a:off x="0" y="0"/>
          <a:ext cx="0" cy="0"/>
          <a:chOff x="0" y="0"/>
          <a:chExt cx="0" cy="0"/>
        </a:xfrm>
      </p:grpSpPr>
      <p:sp>
        <p:nvSpPr>
          <p:cNvPr id="2" name="Shape 655">
            <a:extLst>
              <a:ext uri="{FF2B5EF4-FFF2-40B4-BE49-F238E27FC236}">
                <a16:creationId xmlns:a16="http://schemas.microsoft.com/office/drawing/2014/main" id="{0339F8B6-B3B3-45C8-A934-CA3D635A8A16}"/>
              </a:ext>
            </a:extLst>
          </p:cNvPr>
          <p:cNvSpPr txBox="1"/>
          <p:nvPr/>
        </p:nvSpPr>
        <p:spPr>
          <a:xfrm>
            <a:off x="3346447" y="2105927"/>
            <a:ext cx="93487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Proprietary</a:t>
            </a:r>
          </a:p>
        </p:txBody>
      </p:sp>
      <p:sp>
        <p:nvSpPr>
          <p:cNvPr id="3" name="Shape 656">
            <a:extLst>
              <a:ext uri="{FF2B5EF4-FFF2-40B4-BE49-F238E27FC236}">
                <a16:creationId xmlns:a16="http://schemas.microsoft.com/office/drawing/2014/main" id="{8296ED53-2544-4B1E-AAD2-A03FE5AABAFD}"/>
              </a:ext>
            </a:extLst>
          </p:cNvPr>
          <p:cNvSpPr txBox="1"/>
          <p:nvPr/>
        </p:nvSpPr>
        <p:spPr>
          <a:xfrm>
            <a:off x="2914650" y="1721751"/>
            <a:ext cx="782589" cy="30777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292934"/>
                </a:solidFill>
                <a:uFillTx/>
                <a:latin typeface="Roboto"/>
                <a:ea typeface="Roboto"/>
                <a:cs typeface="Roboto"/>
              </a:rPr>
              <a:t>Legend</a:t>
            </a:r>
          </a:p>
        </p:txBody>
      </p:sp>
      <p:sp>
        <p:nvSpPr>
          <p:cNvPr id="4" name="Shape 657">
            <a:extLst>
              <a:ext uri="{FF2B5EF4-FFF2-40B4-BE49-F238E27FC236}">
                <a16:creationId xmlns:a16="http://schemas.microsoft.com/office/drawing/2014/main" id="{BD998A3F-ABDE-4E3D-82F6-E926F865B76D}"/>
              </a:ext>
            </a:extLst>
          </p:cNvPr>
          <p:cNvSpPr/>
          <p:nvPr/>
        </p:nvSpPr>
        <p:spPr>
          <a:xfrm>
            <a:off x="2889247" y="1675711"/>
            <a:ext cx="223044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5" name="Shape 658">
            <a:extLst>
              <a:ext uri="{FF2B5EF4-FFF2-40B4-BE49-F238E27FC236}">
                <a16:creationId xmlns:a16="http://schemas.microsoft.com/office/drawing/2014/main" id="{FC3CB118-7B25-4641-AF58-35B438CA466D}"/>
              </a:ext>
            </a:extLst>
          </p:cNvPr>
          <p:cNvSpPr/>
          <p:nvPr/>
        </p:nvSpPr>
        <p:spPr>
          <a:xfrm>
            <a:off x="3003547" y="2059887"/>
            <a:ext cx="284158" cy="260347"/>
          </a:xfrm>
          <a:prstGeom prst="rect">
            <a:avLst/>
          </a:prstGeom>
          <a:solidFill>
            <a:srgbClr val="0099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6" name="Shape 659">
            <a:extLst>
              <a:ext uri="{FF2B5EF4-FFF2-40B4-BE49-F238E27FC236}">
                <a16:creationId xmlns:a16="http://schemas.microsoft.com/office/drawing/2014/main" id="{6FD6487E-952B-4B1A-BB70-837D67B51C81}"/>
              </a:ext>
            </a:extLst>
          </p:cNvPr>
          <p:cNvSpPr/>
          <p:nvPr/>
        </p:nvSpPr>
        <p:spPr>
          <a:xfrm>
            <a:off x="3003547" y="2425016"/>
            <a:ext cx="284158" cy="260347"/>
          </a:xfrm>
          <a:prstGeom prst="rect">
            <a:avLst/>
          </a:prstGeom>
          <a:solidFill>
            <a:srgbClr val="CC66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660">
            <a:extLst>
              <a:ext uri="{FF2B5EF4-FFF2-40B4-BE49-F238E27FC236}">
                <a16:creationId xmlns:a16="http://schemas.microsoft.com/office/drawing/2014/main" id="{5214D497-7C2E-4FA2-AADA-19819D1F40B6}"/>
              </a:ext>
            </a:extLst>
          </p:cNvPr>
          <p:cNvSpPr/>
          <p:nvPr/>
        </p:nvSpPr>
        <p:spPr>
          <a:xfrm>
            <a:off x="3003547" y="2790136"/>
            <a:ext cx="284158" cy="260347"/>
          </a:xfrm>
          <a:prstGeom prst="rect">
            <a:avLst/>
          </a:prstGeom>
          <a:solidFill>
            <a:srgbClr val="FF33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8" name="Shape 661">
            <a:extLst>
              <a:ext uri="{FF2B5EF4-FFF2-40B4-BE49-F238E27FC236}">
                <a16:creationId xmlns:a16="http://schemas.microsoft.com/office/drawing/2014/main" id="{4AEC18BF-DD55-432A-A8C8-98090E3C1DA8}"/>
              </a:ext>
            </a:extLst>
          </p:cNvPr>
          <p:cNvSpPr/>
          <p:nvPr/>
        </p:nvSpPr>
        <p:spPr>
          <a:xfrm>
            <a:off x="3003547" y="3153674"/>
            <a:ext cx="284158" cy="260347"/>
          </a:xfrm>
          <a:prstGeom prst="rect">
            <a:avLst/>
          </a:prstGeom>
          <a:solidFill>
            <a:srgbClr val="FFFF66"/>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9" name="Shape 662">
            <a:extLst>
              <a:ext uri="{FF2B5EF4-FFF2-40B4-BE49-F238E27FC236}">
                <a16:creationId xmlns:a16="http://schemas.microsoft.com/office/drawing/2014/main" id="{AB148A70-0CFD-467C-AE3A-742C7EB53419}"/>
              </a:ext>
            </a:extLst>
          </p:cNvPr>
          <p:cNvSpPr/>
          <p:nvPr/>
        </p:nvSpPr>
        <p:spPr>
          <a:xfrm>
            <a:off x="3003547" y="3518803"/>
            <a:ext cx="284158" cy="260347"/>
          </a:xfrm>
          <a:prstGeom prst="rect">
            <a:avLst/>
          </a:prstGeom>
          <a:solidFill>
            <a:srgbClr val="3366CC"/>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0" name="Shape 663">
            <a:extLst>
              <a:ext uri="{FF2B5EF4-FFF2-40B4-BE49-F238E27FC236}">
                <a16:creationId xmlns:a16="http://schemas.microsoft.com/office/drawing/2014/main" id="{DEB2FA91-10D1-41F9-9E2E-C83A61C8CB9F}"/>
              </a:ext>
            </a:extLst>
          </p:cNvPr>
          <p:cNvSpPr txBox="1"/>
          <p:nvPr/>
        </p:nvSpPr>
        <p:spPr>
          <a:xfrm>
            <a:off x="3346447" y="2471056"/>
            <a:ext cx="16225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3</a:t>
            </a:r>
            <a:r>
              <a:rPr lang="en-US" sz="1200" b="0" i="0" u="none" strike="noStrike" kern="0" cap="none" spc="0" baseline="30%">
                <a:solidFill>
                  <a:srgbClr val="292934"/>
                </a:solidFill>
                <a:uFillTx/>
                <a:latin typeface="Roboto"/>
                <a:ea typeface="Roboto"/>
                <a:cs typeface="Roboto"/>
              </a:rPr>
              <a:t>rd</a:t>
            </a:r>
            <a:r>
              <a:rPr lang="en-US" sz="1200" b="0" i="0" u="none" strike="noStrike" kern="0" cap="none" spc="0" baseline="0%">
                <a:solidFill>
                  <a:srgbClr val="292934"/>
                </a:solidFill>
                <a:uFillTx/>
                <a:latin typeface="Roboto"/>
                <a:ea typeface="Roboto"/>
                <a:cs typeface="Roboto"/>
              </a:rPr>
              <a:t> Party Commercial</a:t>
            </a:r>
          </a:p>
        </p:txBody>
      </p:sp>
      <p:sp>
        <p:nvSpPr>
          <p:cNvPr id="11" name="Shape 664">
            <a:extLst>
              <a:ext uri="{FF2B5EF4-FFF2-40B4-BE49-F238E27FC236}">
                <a16:creationId xmlns:a16="http://schemas.microsoft.com/office/drawing/2014/main" id="{10E1BBEA-7E09-47BE-A826-3DFD7A111867}"/>
              </a:ext>
            </a:extLst>
          </p:cNvPr>
          <p:cNvSpPr txBox="1"/>
          <p:nvPr/>
        </p:nvSpPr>
        <p:spPr>
          <a:xfrm>
            <a:off x="3346447" y="2855223"/>
            <a:ext cx="47000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GPL</a:t>
            </a:r>
          </a:p>
        </p:txBody>
      </p:sp>
      <p:sp>
        <p:nvSpPr>
          <p:cNvPr id="12" name="Shape 665">
            <a:extLst>
              <a:ext uri="{FF2B5EF4-FFF2-40B4-BE49-F238E27FC236}">
                <a16:creationId xmlns:a16="http://schemas.microsoft.com/office/drawing/2014/main" id="{FB51322C-EF67-4826-9F83-1B2AD63A8706}"/>
              </a:ext>
            </a:extLst>
          </p:cNvPr>
          <p:cNvSpPr txBox="1"/>
          <p:nvPr/>
        </p:nvSpPr>
        <p:spPr>
          <a:xfrm>
            <a:off x="3346447" y="3220352"/>
            <a:ext cx="553358"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LGPL</a:t>
            </a:r>
          </a:p>
        </p:txBody>
      </p:sp>
      <p:sp>
        <p:nvSpPr>
          <p:cNvPr id="13" name="Shape 666">
            <a:extLst>
              <a:ext uri="{FF2B5EF4-FFF2-40B4-BE49-F238E27FC236}">
                <a16:creationId xmlns:a16="http://schemas.microsoft.com/office/drawing/2014/main" id="{FCA507B7-7AC2-4AC4-A4DC-4CFAFF10B3DC}"/>
              </a:ext>
            </a:extLst>
          </p:cNvPr>
          <p:cNvSpPr txBox="1"/>
          <p:nvPr/>
        </p:nvSpPr>
        <p:spPr>
          <a:xfrm>
            <a:off x="3346447" y="3595000"/>
            <a:ext cx="13532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FOSS Permissive</a:t>
            </a:r>
          </a:p>
        </p:txBody>
      </p:sp>
      <p:cxnSp>
        <p:nvCxnSpPr>
          <p:cNvPr id="14" name="Shape 667">
            <a:extLst>
              <a:ext uri="{FF2B5EF4-FFF2-40B4-BE49-F238E27FC236}">
                <a16:creationId xmlns:a16="http://schemas.microsoft.com/office/drawing/2014/main" id="{6AFF2D4A-1820-4B23-934E-F83CA5C27912}"/>
              </a:ext>
            </a:extLst>
          </p:cNvPr>
          <p:cNvCxnSpPr/>
          <p:nvPr/>
        </p:nvCxnSpPr>
        <p:spPr>
          <a:xfrm>
            <a:off x="3028949" y="4877702"/>
            <a:ext cx="628651" cy="0"/>
          </a:xfrm>
          <a:prstGeom prst="straightConnector1">
            <a:avLst/>
          </a:prstGeom>
          <a:noFill/>
          <a:ln w="12701" cap="flat">
            <a:solidFill>
              <a:srgbClr val="292934"/>
            </a:solidFill>
            <a:prstDash val="solid"/>
            <a:round/>
            <a:headEnd type="arrow"/>
            <a:tailEnd type="arrow"/>
          </a:ln>
        </p:spPr>
      </p:cxnSp>
      <p:cxnSp>
        <p:nvCxnSpPr>
          <p:cNvPr id="15" name="Shape 668">
            <a:extLst>
              <a:ext uri="{FF2B5EF4-FFF2-40B4-BE49-F238E27FC236}">
                <a16:creationId xmlns:a16="http://schemas.microsoft.com/office/drawing/2014/main" id="{1BC3B1B9-4E78-4BFC-8375-1018CED4B9CF}"/>
              </a:ext>
            </a:extLst>
          </p:cNvPr>
          <p:cNvCxnSpPr/>
          <p:nvPr/>
        </p:nvCxnSpPr>
        <p:spPr>
          <a:xfrm>
            <a:off x="3028949" y="5109475"/>
            <a:ext cx="628651" cy="0"/>
          </a:xfrm>
          <a:prstGeom prst="straightConnector1">
            <a:avLst/>
          </a:prstGeom>
          <a:noFill/>
          <a:ln w="12701" cap="flat">
            <a:solidFill>
              <a:srgbClr val="292934"/>
            </a:solidFill>
            <a:custDash>
              <a:ds d="799.921%" sp="799.921%"/>
            </a:custDash>
            <a:round/>
            <a:headEnd type="arrow"/>
            <a:tailEnd type="arrow"/>
          </a:ln>
        </p:spPr>
      </p:cxnSp>
      <p:sp>
        <p:nvSpPr>
          <p:cNvPr id="16" name="Shape 669">
            <a:extLst>
              <a:ext uri="{FF2B5EF4-FFF2-40B4-BE49-F238E27FC236}">
                <a16:creationId xmlns:a16="http://schemas.microsoft.com/office/drawing/2014/main" id="{18946D91-8695-40E4-B523-F8B209098052}"/>
              </a:ext>
            </a:extLst>
          </p:cNvPr>
          <p:cNvSpPr txBox="1"/>
          <p:nvPr/>
        </p:nvSpPr>
        <p:spPr>
          <a:xfrm>
            <a:off x="3841751" y="4776103"/>
            <a:ext cx="1055098"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Function call</a:t>
            </a:r>
          </a:p>
        </p:txBody>
      </p:sp>
      <p:sp>
        <p:nvSpPr>
          <p:cNvPr id="17" name="Shape 670">
            <a:extLst>
              <a:ext uri="{FF2B5EF4-FFF2-40B4-BE49-F238E27FC236}">
                <a16:creationId xmlns:a16="http://schemas.microsoft.com/office/drawing/2014/main" id="{EEC1B46F-FD56-46FE-89E5-F3C79D063020}"/>
              </a:ext>
            </a:extLst>
          </p:cNvPr>
          <p:cNvSpPr txBox="1"/>
          <p:nvPr/>
        </p:nvSpPr>
        <p:spPr>
          <a:xfrm>
            <a:off x="3841751" y="5015813"/>
            <a:ext cx="1295549"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Socket interface</a:t>
            </a:r>
          </a:p>
        </p:txBody>
      </p:sp>
      <p:sp>
        <p:nvSpPr>
          <p:cNvPr id="18" name="Shape 671">
            <a:extLst>
              <a:ext uri="{FF2B5EF4-FFF2-40B4-BE49-F238E27FC236}">
                <a16:creationId xmlns:a16="http://schemas.microsoft.com/office/drawing/2014/main" id="{07D3726A-7689-417A-9C51-829A43F4269E}"/>
              </a:ext>
            </a:extLst>
          </p:cNvPr>
          <p:cNvSpPr txBox="1"/>
          <p:nvPr/>
        </p:nvSpPr>
        <p:spPr>
          <a:xfrm>
            <a:off x="3162296" y="4720535"/>
            <a:ext cx="38504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(fc)</a:t>
            </a:r>
          </a:p>
        </p:txBody>
      </p:sp>
      <p:sp>
        <p:nvSpPr>
          <p:cNvPr id="19" name="Shape 672">
            <a:extLst>
              <a:ext uri="{FF2B5EF4-FFF2-40B4-BE49-F238E27FC236}">
                <a16:creationId xmlns:a16="http://schemas.microsoft.com/office/drawing/2014/main" id="{F841F236-9EC6-4509-8AEF-CD93DD772F3A}"/>
              </a:ext>
            </a:extLst>
          </p:cNvPr>
          <p:cNvSpPr txBox="1"/>
          <p:nvPr/>
        </p:nvSpPr>
        <p:spPr>
          <a:xfrm>
            <a:off x="3162296" y="4931679"/>
            <a:ext cx="36901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(si)</a:t>
            </a:r>
          </a:p>
        </p:txBody>
      </p:sp>
      <p:cxnSp>
        <p:nvCxnSpPr>
          <p:cNvPr id="20" name="Shape 673">
            <a:extLst>
              <a:ext uri="{FF2B5EF4-FFF2-40B4-BE49-F238E27FC236}">
                <a16:creationId xmlns:a16="http://schemas.microsoft.com/office/drawing/2014/main" id="{142BCF04-A881-4AD9-9636-C2125D288530}"/>
              </a:ext>
            </a:extLst>
          </p:cNvPr>
          <p:cNvCxnSpPr/>
          <p:nvPr/>
        </p:nvCxnSpPr>
        <p:spPr>
          <a:xfrm>
            <a:off x="3028949" y="5349185"/>
            <a:ext cx="628651" cy="0"/>
          </a:xfrm>
          <a:prstGeom prst="straightConnector1">
            <a:avLst/>
          </a:prstGeom>
          <a:noFill/>
          <a:ln w="12701" cap="flat">
            <a:solidFill>
              <a:srgbClr val="292934"/>
            </a:solidFill>
            <a:prstDash val="solid"/>
            <a:round/>
            <a:tailEnd type="arrow"/>
          </a:ln>
        </p:spPr>
      </p:cxnSp>
      <p:sp>
        <p:nvSpPr>
          <p:cNvPr id="21" name="Shape 674">
            <a:extLst>
              <a:ext uri="{FF2B5EF4-FFF2-40B4-BE49-F238E27FC236}">
                <a16:creationId xmlns:a16="http://schemas.microsoft.com/office/drawing/2014/main" id="{F9D4D836-1912-4571-8DB7-9C8CDAB506FE}"/>
              </a:ext>
            </a:extLst>
          </p:cNvPr>
          <p:cNvSpPr txBox="1"/>
          <p:nvPr/>
        </p:nvSpPr>
        <p:spPr>
          <a:xfrm>
            <a:off x="3841751" y="5255532"/>
            <a:ext cx="9701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System call</a:t>
            </a:r>
          </a:p>
        </p:txBody>
      </p:sp>
      <p:sp>
        <p:nvSpPr>
          <p:cNvPr id="22" name="Shape 675">
            <a:extLst>
              <a:ext uri="{FF2B5EF4-FFF2-40B4-BE49-F238E27FC236}">
                <a16:creationId xmlns:a16="http://schemas.microsoft.com/office/drawing/2014/main" id="{55672E04-B37A-4010-8F49-37B6210F0331}"/>
              </a:ext>
            </a:extLst>
          </p:cNvPr>
          <p:cNvSpPr txBox="1"/>
          <p:nvPr/>
        </p:nvSpPr>
        <p:spPr>
          <a:xfrm>
            <a:off x="3143250" y="5174562"/>
            <a:ext cx="405883"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(sc)</a:t>
            </a:r>
          </a:p>
        </p:txBody>
      </p:sp>
      <p:cxnSp>
        <p:nvCxnSpPr>
          <p:cNvPr id="23" name="Shape 676">
            <a:extLst>
              <a:ext uri="{FF2B5EF4-FFF2-40B4-BE49-F238E27FC236}">
                <a16:creationId xmlns:a16="http://schemas.microsoft.com/office/drawing/2014/main" id="{B38950D0-8615-4ABA-9A97-35149D8EF28E}"/>
              </a:ext>
            </a:extLst>
          </p:cNvPr>
          <p:cNvCxnSpPr/>
          <p:nvPr/>
        </p:nvCxnSpPr>
        <p:spPr>
          <a:xfrm>
            <a:off x="3028949" y="5612715"/>
            <a:ext cx="628651" cy="0"/>
          </a:xfrm>
          <a:prstGeom prst="straightConnector1">
            <a:avLst/>
          </a:prstGeom>
          <a:noFill/>
          <a:ln w="12701" cap="flat">
            <a:solidFill>
              <a:srgbClr val="292934"/>
            </a:solidFill>
            <a:custDash>
              <a:ds d="300%" sp="300%"/>
            </a:custDash>
            <a:round/>
            <a:headEnd type="arrow"/>
            <a:tailEnd type="arrow"/>
          </a:ln>
        </p:spPr>
      </p:cxnSp>
      <p:sp>
        <p:nvSpPr>
          <p:cNvPr id="24" name="Shape 677">
            <a:extLst>
              <a:ext uri="{FF2B5EF4-FFF2-40B4-BE49-F238E27FC236}">
                <a16:creationId xmlns:a16="http://schemas.microsoft.com/office/drawing/2014/main" id="{2E04FCEB-DCF2-4FDE-B621-5E0EE82F424A}"/>
              </a:ext>
            </a:extLst>
          </p:cNvPr>
          <p:cNvSpPr txBox="1"/>
          <p:nvPr/>
        </p:nvSpPr>
        <p:spPr>
          <a:xfrm>
            <a:off x="3841751" y="5541282"/>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Shared headers</a:t>
            </a:r>
          </a:p>
        </p:txBody>
      </p:sp>
      <p:sp>
        <p:nvSpPr>
          <p:cNvPr id="25" name="Shape 678">
            <a:extLst>
              <a:ext uri="{FF2B5EF4-FFF2-40B4-BE49-F238E27FC236}">
                <a16:creationId xmlns:a16="http://schemas.microsoft.com/office/drawing/2014/main" id="{4E235196-52EC-417F-82AB-17C6C80C6A91}"/>
              </a:ext>
            </a:extLst>
          </p:cNvPr>
          <p:cNvSpPr txBox="1"/>
          <p:nvPr/>
        </p:nvSpPr>
        <p:spPr>
          <a:xfrm>
            <a:off x="3143250" y="5458730"/>
            <a:ext cx="40908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(sh)</a:t>
            </a:r>
          </a:p>
        </p:txBody>
      </p:sp>
      <p:cxnSp>
        <p:nvCxnSpPr>
          <p:cNvPr id="26" name="Shape 679">
            <a:extLst>
              <a:ext uri="{FF2B5EF4-FFF2-40B4-BE49-F238E27FC236}">
                <a16:creationId xmlns:a16="http://schemas.microsoft.com/office/drawing/2014/main" id="{6B8617CB-8C19-4F4A-A671-CE8A57FA5BBF}"/>
              </a:ext>
            </a:extLst>
          </p:cNvPr>
          <p:cNvCxnSpPr/>
          <p:nvPr/>
        </p:nvCxnSpPr>
        <p:spPr>
          <a:xfrm>
            <a:off x="5319714" y="4926915"/>
            <a:ext cx="3767136" cy="0"/>
          </a:xfrm>
          <a:prstGeom prst="straightConnector1">
            <a:avLst/>
          </a:prstGeom>
          <a:noFill/>
          <a:ln w="12701" cap="flat">
            <a:solidFill>
              <a:srgbClr val="292934"/>
            </a:solidFill>
            <a:prstDash val="solid"/>
            <a:round/>
          </a:ln>
        </p:spPr>
      </p:cxnSp>
      <p:cxnSp>
        <p:nvCxnSpPr>
          <p:cNvPr id="27" name="Shape 680">
            <a:extLst>
              <a:ext uri="{FF2B5EF4-FFF2-40B4-BE49-F238E27FC236}">
                <a16:creationId xmlns:a16="http://schemas.microsoft.com/office/drawing/2014/main" id="{E6BF8D05-FCC0-41F4-95A4-D8A0ECB42901}"/>
              </a:ext>
            </a:extLst>
          </p:cNvPr>
          <p:cNvCxnSpPr/>
          <p:nvPr/>
        </p:nvCxnSpPr>
        <p:spPr>
          <a:xfrm>
            <a:off x="5319714" y="3763277"/>
            <a:ext cx="3767136" cy="0"/>
          </a:xfrm>
          <a:prstGeom prst="straightConnector1">
            <a:avLst/>
          </a:prstGeom>
          <a:noFill/>
          <a:ln w="12701" cap="flat">
            <a:solidFill>
              <a:srgbClr val="292934"/>
            </a:solidFill>
            <a:prstDash val="solid"/>
            <a:round/>
          </a:ln>
        </p:spPr>
      </p:cxnSp>
      <p:sp>
        <p:nvSpPr>
          <p:cNvPr id="28" name="Shape 681">
            <a:extLst>
              <a:ext uri="{FF2B5EF4-FFF2-40B4-BE49-F238E27FC236}">
                <a16:creationId xmlns:a16="http://schemas.microsoft.com/office/drawing/2014/main" id="{873A5DC6-681A-4683-94A6-66044F5FAF7E}"/>
              </a:ext>
            </a:extLst>
          </p:cNvPr>
          <p:cNvSpPr txBox="1"/>
          <p:nvPr/>
        </p:nvSpPr>
        <p:spPr>
          <a:xfrm>
            <a:off x="8402641" y="3079068"/>
            <a:ext cx="9685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292934"/>
                </a:solidFill>
                <a:uFillTx/>
                <a:latin typeface="Roboto"/>
                <a:ea typeface="Roboto"/>
                <a:cs typeface="Roboto"/>
              </a:rPr>
              <a:t>User Space</a:t>
            </a:r>
          </a:p>
        </p:txBody>
      </p:sp>
      <p:sp>
        <p:nvSpPr>
          <p:cNvPr id="29" name="Shape 682">
            <a:extLst>
              <a:ext uri="{FF2B5EF4-FFF2-40B4-BE49-F238E27FC236}">
                <a16:creationId xmlns:a16="http://schemas.microsoft.com/office/drawing/2014/main" id="{9CB9B4E1-03A1-4EBF-BAFF-5844EC4FB777}"/>
              </a:ext>
            </a:extLst>
          </p:cNvPr>
          <p:cNvSpPr txBox="1"/>
          <p:nvPr/>
        </p:nvSpPr>
        <p:spPr>
          <a:xfrm>
            <a:off x="8402641" y="4099831"/>
            <a:ext cx="10967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292934"/>
                </a:solidFill>
                <a:uFillTx/>
                <a:latin typeface="Roboto"/>
                <a:ea typeface="Roboto"/>
                <a:cs typeface="Roboto"/>
              </a:rPr>
              <a:t>Kernel Space</a:t>
            </a:r>
          </a:p>
        </p:txBody>
      </p:sp>
      <p:sp>
        <p:nvSpPr>
          <p:cNvPr id="30" name="Shape 683">
            <a:extLst>
              <a:ext uri="{FF2B5EF4-FFF2-40B4-BE49-F238E27FC236}">
                <a16:creationId xmlns:a16="http://schemas.microsoft.com/office/drawing/2014/main" id="{4D10005A-DBD1-40DD-A508-4D948F9775C6}"/>
              </a:ext>
            </a:extLst>
          </p:cNvPr>
          <p:cNvSpPr txBox="1"/>
          <p:nvPr/>
        </p:nvSpPr>
        <p:spPr>
          <a:xfrm>
            <a:off x="8402641" y="5279343"/>
            <a:ext cx="853116"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292934"/>
                </a:solidFill>
                <a:uFillTx/>
                <a:latin typeface="Roboto"/>
                <a:ea typeface="Roboto"/>
                <a:cs typeface="Roboto"/>
              </a:rPr>
              <a:t>Hardware</a:t>
            </a:r>
          </a:p>
        </p:txBody>
      </p:sp>
      <p:sp>
        <p:nvSpPr>
          <p:cNvPr id="31" name="Shape 684">
            <a:extLst>
              <a:ext uri="{FF2B5EF4-FFF2-40B4-BE49-F238E27FC236}">
                <a16:creationId xmlns:a16="http://schemas.microsoft.com/office/drawing/2014/main" id="{5BBAD57F-AF8A-4B17-BECC-A7B926845011}"/>
              </a:ext>
            </a:extLst>
          </p:cNvPr>
          <p:cNvSpPr/>
          <p:nvPr/>
        </p:nvSpPr>
        <p:spPr>
          <a:xfrm>
            <a:off x="5197477" y="1678893"/>
            <a:ext cx="426561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2" name="Shape 685">
            <a:extLst>
              <a:ext uri="{FF2B5EF4-FFF2-40B4-BE49-F238E27FC236}">
                <a16:creationId xmlns:a16="http://schemas.microsoft.com/office/drawing/2014/main" id="{5852E967-459E-4CA7-9F99-DF50DE00B8A4}"/>
              </a:ext>
            </a:extLst>
          </p:cNvPr>
          <p:cNvSpPr txBox="1"/>
          <p:nvPr/>
        </p:nvSpPr>
        <p:spPr>
          <a:xfrm>
            <a:off x="5992813" y="2853641"/>
            <a:ext cx="203774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[Insert Components]</a:t>
            </a:r>
          </a:p>
        </p:txBody>
      </p:sp>
      <p:sp>
        <p:nvSpPr>
          <p:cNvPr id="33" name="Shape 686">
            <a:extLst>
              <a:ext uri="{FF2B5EF4-FFF2-40B4-BE49-F238E27FC236}">
                <a16:creationId xmlns:a16="http://schemas.microsoft.com/office/drawing/2014/main" id="{AA4717BE-A0A2-46CB-86F3-FEFA3CACCED3}"/>
              </a:ext>
            </a:extLst>
          </p:cNvPr>
          <p:cNvSpPr txBox="1"/>
          <p:nvPr/>
        </p:nvSpPr>
        <p:spPr>
          <a:xfrm>
            <a:off x="5992813" y="4082366"/>
            <a:ext cx="203774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[Insert Components]</a:t>
            </a:r>
          </a:p>
        </p:txBody>
      </p:sp>
      <p:sp>
        <p:nvSpPr>
          <p:cNvPr id="34" name="Shape 687">
            <a:extLst>
              <a:ext uri="{FF2B5EF4-FFF2-40B4-BE49-F238E27FC236}">
                <a16:creationId xmlns:a16="http://schemas.microsoft.com/office/drawing/2014/main" id="{6155C7CB-E84D-4AEA-AC5A-FC3A04DEB0CD}"/>
              </a:ext>
            </a:extLst>
          </p:cNvPr>
          <p:cNvSpPr txBox="1"/>
          <p:nvPr/>
        </p:nvSpPr>
        <p:spPr>
          <a:xfrm>
            <a:off x="5992813" y="5246004"/>
            <a:ext cx="203774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[Insert Components]</a:t>
            </a:r>
          </a:p>
        </p:txBody>
      </p:sp>
      <p:cxnSp>
        <p:nvCxnSpPr>
          <p:cNvPr id="35" name="Shape 688">
            <a:extLst>
              <a:ext uri="{FF2B5EF4-FFF2-40B4-BE49-F238E27FC236}">
                <a16:creationId xmlns:a16="http://schemas.microsoft.com/office/drawing/2014/main" id="{6346822F-DB9D-416B-82C5-28DC7165C180}"/>
              </a:ext>
            </a:extLst>
          </p:cNvPr>
          <p:cNvCxnSpPr/>
          <p:nvPr/>
        </p:nvCxnSpPr>
        <p:spPr>
          <a:xfrm>
            <a:off x="6807195" y="3194950"/>
            <a:ext cx="0" cy="863596"/>
          </a:xfrm>
          <a:prstGeom prst="straightConnector1">
            <a:avLst/>
          </a:prstGeom>
          <a:noFill/>
          <a:ln w="9528" cap="flat">
            <a:solidFill>
              <a:srgbClr val="292934"/>
            </a:solidFill>
            <a:prstDash val="solid"/>
            <a:round/>
            <a:headEnd type="arrow"/>
            <a:tailEnd type="arrow"/>
          </a:ln>
        </p:spPr>
      </p:cxnSp>
      <p:cxnSp>
        <p:nvCxnSpPr>
          <p:cNvPr id="36" name="Shape 689">
            <a:extLst>
              <a:ext uri="{FF2B5EF4-FFF2-40B4-BE49-F238E27FC236}">
                <a16:creationId xmlns:a16="http://schemas.microsoft.com/office/drawing/2014/main" id="{621612EF-8142-483E-A45A-E74D8438B33A}"/>
              </a:ext>
            </a:extLst>
          </p:cNvPr>
          <p:cNvCxnSpPr/>
          <p:nvPr/>
        </p:nvCxnSpPr>
        <p:spPr>
          <a:xfrm>
            <a:off x="6807195" y="4445904"/>
            <a:ext cx="0" cy="777871"/>
          </a:xfrm>
          <a:prstGeom prst="straightConnector1">
            <a:avLst/>
          </a:prstGeom>
          <a:noFill/>
          <a:ln w="9528" cap="flat">
            <a:solidFill>
              <a:srgbClr val="292934"/>
            </a:solidFill>
            <a:prstDash val="solid"/>
            <a:round/>
            <a:headEnd type="arrow"/>
            <a:tailEnd type="arrow"/>
          </a:ln>
        </p:spPr>
      </p:cxnSp>
      <p:sp>
        <p:nvSpPr>
          <p:cNvPr id="37" name="Shape 690">
            <a:extLst>
              <a:ext uri="{FF2B5EF4-FFF2-40B4-BE49-F238E27FC236}">
                <a16:creationId xmlns:a16="http://schemas.microsoft.com/office/drawing/2014/main" id="{DF4CB2B8-F07C-4733-BCD0-B9588EE00F7C}"/>
              </a:ext>
            </a:extLst>
          </p:cNvPr>
          <p:cNvSpPr txBox="1"/>
          <p:nvPr/>
        </p:nvSpPr>
        <p:spPr>
          <a:xfrm>
            <a:off x="6807195" y="3382274"/>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1" u="none" strike="noStrike" kern="0" cap="none" spc="0" baseline="0%">
                <a:solidFill>
                  <a:srgbClr val="292934"/>
                </a:solidFill>
                <a:uFillTx/>
                <a:latin typeface="Roboto"/>
                <a:ea typeface="Roboto"/>
                <a:cs typeface="Roboto"/>
              </a:rPr>
              <a:t>[Insert interaction method]</a:t>
            </a:r>
          </a:p>
        </p:txBody>
      </p:sp>
      <p:sp>
        <p:nvSpPr>
          <p:cNvPr id="38" name="Shape 691">
            <a:extLst>
              <a:ext uri="{FF2B5EF4-FFF2-40B4-BE49-F238E27FC236}">
                <a16:creationId xmlns:a16="http://schemas.microsoft.com/office/drawing/2014/main" id="{06FD7FD9-18AE-4385-9F07-B9F272162DF3}"/>
              </a:ext>
            </a:extLst>
          </p:cNvPr>
          <p:cNvSpPr txBox="1"/>
          <p:nvPr/>
        </p:nvSpPr>
        <p:spPr>
          <a:xfrm>
            <a:off x="6807195" y="4447486"/>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1" u="none" strike="noStrike" kern="0" cap="none" spc="0" baseline="0%">
                <a:solidFill>
                  <a:srgbClr val="292934"/>
                </a:solidFill>
                <a:uFillTx/>
                <a:latin typeface="Roboto"/>
                <a:ea typeface="Roboto"/>
                <a:cs typeface="Roboto"/>
              </a:rPr>
              <a:t>[Insert interaction method]</a:t>
            </a:r>
          </a:p>
        </p:txBody>
      </p:sp>
      <p:sp>
        <p:nvSpPr>
          <p:cNvPr id="39" name="Shape 692">
            <a:extLst>
              <a:ext uri="{FF2B5EF4-FFF2-40B4-BE49-F238E27FC236}">
                <a16:creationId xmlns:a16="http://schemas.microsoft.com/office/drawing/2014/main" id="{AECAB857-54FC-4D45-AC1E-D6BA5D23C5C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Architecture Review (Example Template)</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name="Slide60">
    <p:spTree>
      <p:nvGrpSpPr>
        <p:cNvPr id="1" name=""/>
        <p:cNvGrpSpPr/>
        <p:nvPr/>
      </p:nvGrpSpPr>
      <p:grpSpPr>
        <a:xfrm>
          <a:off x="0" y="0"/>
          <a:ext cx="0" cy="0"/>
          <a:chOff x="0" y="0"/>
          <a:chExt cx="0" cy="0"/>
        </a:xfrm>
      </p:grpSpPr>
      <p:sp>
        <p:nvSpPr>
          <p:cNvPr id="2" name="Shape 698">
            <a:extLst>
              <a:ext uri="{FF2B5EF4-FFF2-40B4-BE49-F238E27FC236}">
                <a16:creationId xmlns:a16="http://schemas.microsoft.com/office/drawing/2014/main" id="{6A4E10CB-01A9-478E-8B12-F654D553B477}"/>
              </a:ext>
            </a:extLst>
          </p:cNvPr>
          <p:cNvSpPr/>
          <p:nvPr/>
        </p:nvSpPr>
        <p:spPr>
          <a:xfrm>
            <a:off x="3524189" y="946056"/>
            <a:ext cx="5094543" cy="2371725"/>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292934"/>
              </a:solidFill>
              <a:uFillTx/>
              <a:latin typeface="Roboto"/>
              <a:ea typeface="Roboto"/>
              <a:cs typeface="Roboto"/>
            </a:endParaRPr>
          </a:p>
        </p:txBody>
      </p:sp>
      <p:cxnSp>
        <p:nvCxnSpPr>
          <p:cNvPr id="3" name="Shape 699">
            <a:extLst>
              <a:ext uri="{FF2B5EF4-FFF2-40B4-BE49-F238E27FC236}">
                <a16:creationId xmlns:a16="http://schemas.microsoft.com/office/drawing/2014/main" id="{F2963F0E-10E1-479A-BF8E-7C8A7ACA3C18}"/>
              </a:ext>
            </a:extLst>
          </p:cNvPr>
          <p:cNvCxnSpPr>
            <a:stCxn id="2" idx="6"/>
          </p:cNvCxnSpPr>
          <p:nvPr/>
        </p:nvCxnSpPr>
        <p:spPr>
          <a:xfrm>
            <a:off x="8614489" y="2131914"/>
            <a:ext cx="538197" cy="0"/>
          </a:xfrm>
          <a:prstGeom prst="straightConnector1">
            <a:avLst/>
          </a:prstGeom>
          <a:noFill/>
          <a:ln w="9528" cap="flat">
            <a:solidFill>
              <a:srgbClr val="292934"/>
            </a:solidFill>
            <a:prstDash val="solid"/>
            <a:round/>
            <a:tailEnd type="arrow"/>
          </a:ln>
        </p:spPr>
      </p:cxnSp>
      <p:sp>
        <p:nvSpPr>
          <p:cNvPr id="4" name="Shape 700">
            <a:extLst>
              <a:ext uri="{FF2B5EF4-FFF2-40B4-BE49-F238E27FC236}">
                <a16:creationId xmlns:a16="http://schemas.microsoft.com/office/drawing/2014/main" id="{82AC1707-B5FB-4105-A410-CC707D9853B3}"/>
              </a:ext>
            </a:extLst>
          </p:cNvPr>
          <p:cNvSpPr/>
          <p:nvPr/>
        </p:nvSpPr>
        <p:spPr>
          <a:xfrm rot="10799991">
            <a:off x="5227158" y="1166627"/>
            <a:ext cx="346338" cy="1745708"/>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701">
            <a:extLst>
              <a:ext uri="{FF2B5EF4-FFF2-40B4-BE49-F238E27FC236}">
                <a16:creationId xmlns:a16="http://schemas.microsoft.com/office/drawing/2014/main" id="{496F39EE-9671-47C4-B760-7AF6AEA62F35}"/>
              </a:ext>
            </a:extLst>
          </p:cNvPr>
          <p:cNvSpPr txBox="1"/>
          <p:nvPr/>
        </p:nvSpPr>
        <p:spPr>
          <a:xfrm rot="5400013">
            <a:off x="4518503" y="1839009"/>
            <a:ext cx="1745708" cy="346338"/>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50" b="1" i="0" u="none" strike="noStrike" kern="0" cap="none" spc="0" baseline="0%">
                <a:solidFill>
                  <a:srgbClr val="000000"/>
                </a:solidFill>
                <a:uFillTx/>
                <a:latin typeface="Roboto"/>
                <a:ea typeface="Roboto"/>
                <a:cs typeface="Roboto"/>
              </a:rPr>
              <a:t>Reviews</a:t>
            </a:r>
          </a:p>
        </p:txBody>
      </p:sp>
      <p:sp>
        <p:nvSpPr>
          <p:cNvPr id="6" name="Shape 702">
            <a:extLst>
              <a:ext uri="{FF2B5EF4-FFF2-40B4-BE49-F238E27FC236}">
                <a16:creationId xmlns:a16="http://schemas.microsoft.com/office/drawing/2014/main" id="{1332ECC5-6D66-4AD5-8552-52F4B900E7E7}"/>
              </a:ext>
            </a:extLst>
          </p:cNvPr>
          <p:cNvSpPr/>
          <p:nvPr/>
        </p:nvSpPr>
        <p:spPr>
          <a:xfrm rot="5400013">
            <a:off x="3386836" y="1856763"/>
            <a:ext cx="1182712"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identification</a:t>
            </a:r>
          </a:p>
        </p:txBody>
      </p:sp>
      <p:sp>
        <p:nvSpPr>
          <p:cNvPr id="7" name="Shape 703">
            <a:extLst>
              <a:ext uri="{FF2B5EF4-FFF2-40B4-BE49-F238E27FC236}">
                <a16:creationId xmlns:a16="http://schemas.microsoft.com/office/drawing/2014/main" id="{632C3854-BF83-4FB9-9071-DF8AA2355DE4}"/>
              </a:ext>
            </a:extLst>
          </p:cNvPr>
          <p:cNvSpPr/>
          <p:nvPr/>
        </p:nvSpPr>
        <p:spPr>
          <a:xfrm rot="5400013">
            <a:off x="3861194" y="1842055"/>
            <a:ext cx="1174309"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Audit</a:t>
            </a:r>
          </a:p>
        </p:txBody>
      </p:sp>
      <p:sp>
        <p:nvSpPr>
          <p:cNvPr id="8" name="Shape 704">
            <a:extLst>
              <a:ext uri="{FF2B5EF4-FFF2-40B4-BE49-F238E27FC236}">
                <a16:creationId xmlns:a16="http://schemas.microsoft.com/office/drawing/2014/main" id="{807AF044-1A6E-465E-9689-D0CC75787E63}"/>
              </a:ext>
            </a:extLst>
          </p:cNvPr>
          <p:cNvSpPr/>
          <p:nvPr/>
        </p:nvSpPr>
        <p:spPr>
          <a:xfrm rot="5400013">
            <a:off x="4314454" y="18389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Resolve Issues</a:t>
            </a:r>
          </a:p>
        </p:txBody>
      </p:sp>
      <p:sp>
        <p:nvSpPr>
          <p:cNvPr id="9" name="Shape 705">
            <a:extLst>
              <a:ext uri="{FF2B5EF4-FFF2-40B4-BE49-F238E27FC236}">
                <a16:creationId xmlns:a16="http://schemas.microsoft.com/office/drawing/2014/main" id="{2C880375-1473-4064-A109-43BF7540BD03}"/>
              </a:ext>
            </a:extLst>
          </p:cNvPr>
          <p:cNvSpPr/>
          <p:nvPr/>
        </p:nvSpPr>
        <p:spPr>
          <a:xfrm rot="5400013">
            <a:off x="5315777" y="1851501"/>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Approvals</a:t>
            </a:r>
          </a:p>
        </p:txBody>
      </p:sp>
      <p:sp>
        <p:nvSpPr>
          <p:cNvPr id="10" name="Shape 706">
            <a:extLst>
              <a:ext uri="{FF2B5EF4-FFF2-40B4-BE49-F238E27FC236}">
                <a16:creationId xmlns:a16="http://schemas.microsoft.com/office/drawing/2014/main" id="{E566E611-D122-47A5-BB75-774287B4B355}"/>
              </a:ext>
            </a:extLst>
          </p:cNvPr>
          <p:cNvSpPr/>
          <p:nvPr/>
        </p:nvSpPr>
        <p:spPr>
          <a:xfrm rot="5400013">
            <a:off x="5762905" y="1847308"/>
            <a:ext cx="1168008"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Registration</a:t>
            </a:r>
          </a:p>
        </p:txBody>
      </p:sp>
      <p:sp>
        <p:nvSpPr>
          <p:cNvPr id="11" name="Shape 707">
            <a:extLst>
              <a:ext uri="{FF2B5EF4-FFF2-40B4-BE49-F238E27FC236}">
                <a16:creationId xmlns:a16="http://schemas.microsoft.com/office/drawing/2014/main" id="{5060701C-D299-456E-84CE-46C731E7EDF0}"/>
              </a:ext>
            </a:extLst>
          </p:cNvPr>
          <p:cNvSpPr/>
          <p:nvPr/>
        </p:nvSpPr>
        <p:spPr>
          <a:xfrm rot="5400013">
            <a:off x="6207637" y="18389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Notices</a:t>
            </a:r>
          </a:p>
        </p:txBody>
      </p:sp>
      <p:sp>
        <p:nvSpPr>
          <p:cNvPr id="12" name="Shape 708">
            <a:extLst>
              <a:ext uri="{FF2B5EF4-FFF2-40B4-BE49-F238E27FC236}">
                <a16:creationId xmlns:a16="http://schemas.microsoft.com/office/drawing/2014/main" id="{B63A1890-F564-4BB9-BF35-198A2A7A01F9}"/>
              </a:ext>
            </a:extLst>
          </p:cNvPr>
          <p:cNvSpPr/>
          <p:nvPr/>
        </p:nvSpPr>
        <p:spPr>
          <a:xfrm rot="5400013">
            <a:off x="6654458" y="18389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Verifications</a:t>
            </a:r>
          </a:p>
        </p:txBody>
      </p:sp>
      <p:sp>
        <p:nvSpPr>
          <p:cNvPr id="13" name="Shape 709">
            <a:extLst>
              <a:ext uri="{FF2B5EF4-FFF2-40B4-BE49-F238E27FC236}">
                <a16:creationId xmlns:a16="http://schemas.microsoft.com/office/drawing/2014/main" id="{05A25373-F103-44A2-9DCE-631795DF3E6B}"/>
              </a:ext>
            </a:extLst>
          </p:cNvPr>
          <p:cNvSpPr/>
          <p:nvPr/>
        </p:nvSpPr>
        <p:spPr>
          <a:xfrm rot="5400013">
            <a:off x="7101289" y="18326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Distribution</a:t>
            </a:r>
          </a:p>
        </p:txBody>
      </p:sp>
      <p:sp>
        <p:nvSpPr>
          <p:cNvPr id="14" name="Shape 710">
            <a:extLst>
              <a:ext uri="{FF2B5EF4-FFF2-40B4-BE49-F238E27FC236}">
                <a16:creationId xmlns:a16="http://schemas.microsoft.com/office/drawing/2014/main" id="{30FB2AAD-9A3A-4AF1-AEBE-09328E872D4D}"/>
              </a:ext>
            </a:extLst>
          </p:cNvPr>
          <p:cNvSpPr/>
          <p:nvPr/>
        </p:nvSpPr>
        <p:spPr>
          <a:xfrm rot="5400013">
            <a:off x="7555288" y="1834694"/>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Verifications</a:t>
            </a:r>
          </a:p>
        </p:txBody>
      </p:sp>
      <p:cxnSp>
        <p:nvCxnSpPr>
          <p:cNvPr id="15" name="Shape 711">
            <a:extLst>
              <a:ext uri="{FF2B5EF4-FFF2-40B4-BE49-F238E27FC236}">
                <a16:creationId xmlns:a16="http://schemas.microsoft.com/office/drawing/2014/main" id="{8BC08652-ABC4-4D04-A826-BE309BCC5B97}"/>
              </a:ext>
            </a:extLst>
          </p:cNvPr>
          <p:cNvCxnSpPr/>
          <p:nvPr/>
        </p:nvCxnSpPr>
        <p:spPr>
          <a:xfrm>
            <a:off x="3782598" y="2040538"/>
            <a:ext cx="0" cy="0"/>
          </a:xfrm>
          <a:prstGeom prst="straightConnector1">
            <a:avLst/>
          </a:prstGeom>
          <a:noFill/>
          <a:ln w="9528" cap="flat">
            <a:solidFill>
              <a:srgbClr val="292934"/>
            </a:solidFill>
            <a:prstDash val="solid"/>
            <a:round/>
          </a:ln>
        </p:spPr>
      </p:cxnSp>
      <p:sp>
        <p:nvSpPr>
          <p:cNvPr id="16" name="Shape 712">
            <a:extLst>
              <a:ext uri="{FF2B5EF4-FFF2-40B4-BE49-F238E27FC236}">
                <a16:creationId xmlns:a16="http://schemas.microsoft.com/office/drawing/2014/main" id="{774122C8-812E-4BB9-A64C-443B0EBE978A}"/>
              </a:ext>
            </a:extLst>
          </p:cNvPr>
          <p:cNvSpPr txBox="1"/>
          <p:nvPr/>
        </p:nvSpPr>
        <p:spPr>
          <a:xfrm>
            <a:off x="6132094" y="3735388"/>
            <a:ext cx="5434425" cy="28336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Ensure the software in the audit report conforms with FOSS policies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Preserve audit report findings and mark resolved issues as ready for the next step (i.e. Approval)</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713">
            <a:extLst>
              <a:ext uri="{FF2B5EF4-FFF2-40B4-BE49-F238E27FC236}">
                <a16:creationId xmlns:a16="http://schemas.microsoft.com/office/drawing/2014/main" id="{BDDBD962-0471-40B9-9101-70983EFAFD3D}"/>
              </a:ext>
            </a:extLst>
          </p:cNvPr>
          <p:cNvSpPr txBox="1"/>
          <p:nvPr/>
        </p:nvSpPr>
        <p:spPr>
          <a:xfrm>
            <a:off x="498476" y="3781428"/>
            <a:ext cx="5357524" cy="277177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Include appropriate authority levels in review staff</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Conduct review with reference to your FOSS policy</a:t>
            </a:r>
          </a:p>
        </p:txBody>
      </p:sp>
      <p:sp>
        <p:nvSpPr>
          <p:cNvPr id="18" name="Shape 714">
            <a:extLst>
              <a:ext uri="{FF2B5EF4-FFF2-40B4-BE49-F238E27FC236}">
                <a16:creationId xmlns:a16="http://schemas.microsoft.com/office/drawing/2014/main" id="{BEF16F6E-6634-45D9-B72F-9697D27C56CD}"/>
              </a:ext>
            </a:extLst>
          </p:cNvPr>
          <p:cNvSpPr/>
          <p:nvPr/>
        </p:nvSpPr>
        <p:spPr>
          <a:xfrm>
            <a:off x="246513" y="327969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Review the resolved issues to confirm it matches your FOSS policy</a:t>
            </a:r>
          </a:p>
        </p:txBody>
      </p:sp>
      <p:sp>
        <p:nvSpPr>
          <p:cNvPr id="19" name="Shape 715">
            <a:extLst>
              <a:ext uri="{FF2B5EF4-FFF2-40B4-BE49-F238E27FC236}">
                <a16:creationId xmlns:a16="http://schemas.microsoft.com/office/drawing/2014/main" id="{BD6F7F96-F56F-45EC-918E-EE32DA3698E2}"/>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Performing Reviews</a:t>
            </a:r>
          </a:p>
        </p:txBody>
      </p:sp>
      <p:sp>
        <p:nvSpPr>
          <p:cNvPr id="20" name="Shape 716">
            <a:extLst>
              <a:ext uri="{FF2B5EF4-FFF2-40B4-BE49-F238E27FC236}">
                <a16:creationId xmlns:a16="http://schemas.microsoft.com/office/drawing/2014/main" id="{26F311C7-00B4-455A-A0F0-6DF0BAA37EDB}"/>
              </a:ext>
            </a:extLst>
          </p:cNvPr>
          <p:cNvSpPr/>
          <p:nvPr/>
        </p:nvSpPr>
        <p:spPr>
          <a:xfrm>
            <a:off x="2343396" y="1899848"/>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717">
            <a:extLst>
              <a:ext uri="{FF2B5EF4-FFF2-40B4-BE49-F238E27FC236}">
                <a16:creationId xmlns:a16="http://schemas.microsoft.com/office/drawing/2014/main" id="{FEE385CF-91F6-46F1-BA6F-42EA37ECB86E}"/>
              </a:ext>
            </a:extLst>
          </p:cNvPr>
          <p:cNvCxnSpPr>
            <a:stCxn id="20" idx="3"/>
          </p:cNvCxnSpPr>
          <p:nvPr/>
        </p:nvCxnSpPr>
        <p:spPr>
          <a:xfrm>
            <a:off x="3199000" y="2133999"/>
            <a:ext cx="325198" cy="0"/>
          </a:xfrm>
          <a:prstGeom prst="straightConnector1">
            <a:avLst/>
          </a:prstGeom>
          <a:noFill/>
          <a:ln w="9528" cap="flat">
            <a:solidFill>
              <a:srgbClr val="292934"/>
            </a:solidFill>
            <a:prstDash val="solid"/>
            <a:round/>
            <a:tailEnd type="arrow"/>
          </a:ln>
        </p:spPr>
      </p:cxnSp>
      <p:sp>
        <p:nvSpPr>
          <p:cNvPr id="22" name="Shape 718">
            <a:extLst>
              <a:ext uri="{FF2B5EF4-FFF2-40B4-BE49-F238E27FC236}">
                <a16:creationId xmlns:a16="http://schemas.microsoft.com/office/drawing/2014/main" id="{6D3D0C47-3972-48D5-B25D-5F1A6D70EC2F}"/>
              </a:ext>
            </a:extLst>
          </p:cNvPr>
          <p:cNvSpPr/>
          <p:nvPr/>
        </p:nvSpPr>
        <p:spPr>
          <a:xfrm>
            <a:off x="9169621" y="1899848"/>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name="Slide61">
    <p:spTree>
      <p:nvGrpSpPr>
        <p:cNvPr id="1" name=""/>
        <p:cNvGrpSpPr/>
        <p:nvPr/>
      </p:nvGrpSpPr>
      <p:grpSpPr>
        <a:xfrm>
          <a:off x="0" y="0"/>
          <a:ext cx="0" cy="0"/>
          <a:chOff x="0" y="0"/>
          <a:chExt cx="0" cy="0"/>
        </a:xfrm>
      </p:grpSpPr>
      <p:sp>
        <p:nvSpPr>
          <p:cNvPr id="2" name="Shape 724">
            <a:extLst>
              <a:ext uri="{FF2B5EF4-FFF2-40B4-BE49-F238E27FC236}">
                <a16:creationId xmlns:a16="http://schemas.microsoft.com/office/drawing/2014/main" id="{598C3557-7392-4B05-A873-FE5E724D6727}"/>
              </a:ext>
            </a:extLst>
          </p:cNvPr>
          <p:cNvSpPr txBox="1">
            <a:spLocks noGrp="1"/>
          </p:cNvSpPr>
          <p:nvPr>
            <p:ph type="body" idx="4294967295"/>
          </p:nvPr>
        </p:nvSpPr>
        <p:spPr>
          <a:xfrm>
            <a:off x="0" y="1446215"/>
            <a:ext cx="8458200" cy="2738435"/>
          </a:xfrm>
        </p:spPr>
        <p:txBody>
          <a:bodyPr lIns="251999" tIns="179999" rIns="179999" bIns="215999"/>
          <a:lstStyle/>
          <a:p>
            <a:pPr lvl="0" indent="-182880">
              <a:spcBef>
                <a:spcPts val="0"/>
              </a:spcBef>
            </a:pPr>
            <a:r>
              <a:rPr lang="en-US" sz="2000"/>
              <a:t>Based on the results of the software audit and review in previous steps, software may or may not be approved for use</a:t>
            </a:r>
          </a:p>
          <a:p>
            <a:pPr lvl="0" indent="-182880">
              <a:spcBef>
                <a:spcPts val="400"/>
              </a:spcBef>
            </a:pPr>
            <a:r>
              <a:rPr lang="en-US" sz="2000"/>
              <a:t>The approval should specify versions of approved FOSS components, the approved usage model for the component, and any other applicable obligations under the FOSS license</a:t>
            </a:r>
          </a:p>
          <a:p>
            <a:pPr lvl="0" indent="-182880">
              <a:spcBef>
                <a:spcPts val="400"/>
              </a:spcBef>
            </a:pPr>
            <a:r>
              <a:rPr lang="en-US" sz="2000"/>
              <a:t>Approvals should be made at appropriate authority levels</a:t>
            </a:r>
          </a:p>
          <a:p>
            <a:pPr lvl="0" indent="-182880">
              <a:spcBef>
                <a:spcPts val="400"/>
              </a:spcBef>
              <a:buNone/>
            </a:pPr>
            <a:endParaRPr lang="en-US" sz="2000"/>
          </a:p>
        </p:txBody>
      </p:sp>
      <p:sp>
        <p:nvSpPr>
          <p:cNvPr id="3" name="Shape 725">
            <a:extLst>
              <a:ext uri="{FF2B5EF4-FFF2-40B4-BE49-F238E27FC236}">
                <a16:creationId xmlns:a16="http://schemas.microsoft.com/office/drawing/2014/main" id="{42343728-CA75-43BD-A26E-0D0ACD435BAE}"/>
              </a:ext>
            </a:extLst>
          </p:cNvPr>
          <p:cNvSpPr/>
          <p:nvPr/>
        </p:nvSpPr>
        <p:spPr>
          <a:xfrm>
            <a:off x="3946614" y="4688549"/>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4" name="Shape 726">
            <a:extLst>
              <a:ext uri="{FF2B5EF4-FFF2-40B4-BE49-F238E27FC236}">
                <a16:creationId xmlns:a16="http://schemas.microsoft.com/office/drawing/2014/main" id="{245F9F2B-2707-44FA-8CF6-71BF86BA3C14}"/>
              </a:ext>
            </a:extLst>
          </p:cNvPr>
          <p:cNvCxnSpPr/>
          <p:nvPr/>
        </p:nvCxnSpPr>
        <p:spPr>
          <a:xfrm>
            <a:off x="8450354" y="5585484"/>
            <a:ext cx="255584" cy="3173"/>
          </a:xfrm>
          <a:prstGeom prst="straightConnector1">
            <a:avLst/>
          </a:prstGeom>
          <a:noFill/>
          <a:ln w="9528" cap="flat">
            <a:solidFill>
              <a:srgbClr val="292934"/>
            </a:solidFill>
            <a:prstDash val="solid"/>
            <a:round/>
            <a:tailEnd type="arrow"/>
          </a:ln>
        </p:spPr>
      </p:cxnSp>
      <p:sp>
        <p:nvSpPr>
          <p:cNvPr id="5" name="Shape 727">
            <a:extLst>
              <a:ext uri="{FF2B5EF4-FFF2-40B4-BE49-F238E27FC236}">
                <a16:creationId xmlns:a16="http://schemas.microsoft.com/office/drawing/2014/main" id="{2C1CFDD1-C586-4E19-8E8A-A723599AAC88}"/>
              </a:ext>
            </a:extLst>
          </p:cNvPr>
          <p:cNvSpPr/>
          <p:nvPr/>
        </p:nvSpPr>
        <p:spPr>
          <a:xfrm rot="10799991">
            <a:off x="5842668" y="4855225"/>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6" name="Shape 728">
            <a:extLst>
              <a:ext uri="{FF2B5EF4-FFF2-40B4-BE49-F238E27FC236}">
                <a16:creationId xmlns:a16="http://schemas.microsoft.com/office/drawing/2014/main" id="{A2FB2730-B675-46A8-AEE4-FA1291A97F11}"/>
              </a:ext>
            </a:extLst>
          </p:cNvPr>
          <p:cNvSpPr txBox="1"/>
          <p:nvPr/>
        </p:nvSpPr>
        <p:spPr>
          <a:xfrm rot="5400013">
            <a:off x="5352311" y="5345555"/>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Approvals</a:t>
            </a:r>
          </a:p>
        </p:txBody>
      </p:sp>
      <p:sp>
        <p:nvSpPr>
          <p:cNvPr id="7" name="Shape 729">
            <a:extLst>
              <a:ext uri="{FF2B5EF4-FFF2-40B4-BE49-F238E27FC236}">
                <a16:creationId xmlns:a16="http://schemas.microsoft.com/office/drawing/2014/main" id="{8DBB5B44-DE9F-4DB7-9A01-6323416114BA}"/>
              </a:ext>
            </a:extLst>
          </p:cNvPr>
          <p:cNvSpPr/>
          <p:nvPr/>
        </p:nvSpPr>
        <p:spPr>
          <a:xfrm rot="5400013">
            <a:off x="3901374" y="5253223"/>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8" name="Shape 730">
            <a:extLst>
              <a:ext uri="{FF2B5EF4-FFF2-40B4-BE49-F238E27FC236}">
                <a16:creationId xmlns:a16="http://schemas.microsoft.com/office/drawing/2014/main" id="{A8D1A4AD-DF39-4D78-92EB-6F9BA1927E8D}"/>
              </a:ext>
            </a:extLst>
          </p:cNvPr>
          <p:cNvSpPr/>
          <p:nvPr/>
        </p:nvSpPr>
        <p:spPr>
          <a:xfrm rot="5400013">
            <a:off x="4322053" y="5328351"/>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9" name="Shape 731">
            <a:extLst>
              <a:ext uri="{FF2B5EF4-FFF2-40B4-BE49-F238E27FC236}">
                <a16:creationId xmlns:a16="http://schemas.microsoft.com/office/drawing/2014/main" id="{B624335B-8428-4FAF-920C-24DB947979F7}"/>
              </a:ext>
            </a:extLst>
          </p:cNvPr>
          <p:cNvSpPr/>
          <p:nvPr/>
        </p:nvSpPr>
        <p:spPr>
          <a:xfrm rot="5400013">
            <a:off x="4721316" y="5241328"/>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0" name="Shape 732">
            <a:extLst>
              <a:ext uri="{FF2B5EF4-FFF2-40B4-BE49-F238E27FC236}">
                <a16:creationId xmlns:a16="http://schemas.microsoft.com/office/drawing/2014/main" id="{87392213-4149-4226-BBA5-43812BD990A7}"/>
              </a:ext>
            </a:extLst>
          </p:cNvPr>
          <p:cNvSpPr/>
          <p:nvPr/>
        </p:nvSpPr>
        <p:spPr>
          <a:xfrm rot="5400013">
            <a:off x="5129303" y="5333902"/>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1" name="Shape 733">
            <a:extLst>
              <a:ext uri="{FF2B5EF4-FFF2-40B4-BE49-F238E27FC236}">
                <a16:creationId xmlns:a16="http://schemas.microsoft.com/office/drawing/2014/main" id="{E6EB3AC8-8CF2-4B4B-84B7-4E976E0DE3E6}"/>
              </a:ext>
            </a:extLst>
          </p:cNvPr>
          <p:cNvSpPr/>
          <p:nvPr/>
        </p:nvSpPr>
        <p:spPr>
          <a:xfrm rot="5400013">
            <a:off x="6000050" y="5331514"/>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2" name="Shape 734">
            <a:extLst>
              <a:ext uri="{FF2B5EF4-FFF2-40B4-BE49-F238E27FC236}">
                <a16:creationId xmlns:a16="http://schemas.microsoft.com/office/drawing/2014/main" id="{D8E08429-2346-4F97-9690-13C6EB0BF48D}"/>
              </a:ext>
            </a:extLst>
          </p:cNvPr>
          <p:cNvSpPr/>
          <p:nvPr/>
        </p:nvSpPr>
        <p:spPr>
          <a:xfrm rot="5400013">
            <a:off x="6394540" y="5325965"/>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3" name="Shape 735">
            <a:extLst>
              <a:ext uri="{FF2B5EF4-FFF2-40B4-BE49-F238E27FC236}">
                <a16:creationId xmlns:a16="http://schemas.microsoft.com/office/drawing/2014/main" id="{BF695DE4-68FA-433E-B98D-129EC2C3F964}"/>
              </a:ext>
            </a:extLst>
          </p:cNvPr>
          <p:cNvSpPr/>
          <p:nvPr/>
        </p:nvSpPr>
        <p:spPr>
          <a:xfrm rot="5400013">
            <a:off x="6789826" y="5241328"/>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4" name="Shape 736">
            <a:extLst>
              <a:ext uri="{FF2B5EF4-FFF2-40B4-BE49-F238E27FC236}">
                <a16:creationId xmlns:a16="http://schemas.microsoft.com/office/drawing/2014/main" id="{8CFB6066-B3D0-41C0-BE6F-B2D228F7FF0F}"/>
              </a:ext>
            </a:extLst>
          </p:cNvPr>
          <p:cNvSpPr/>
          <p:nvPr/>
        </p:nvSpPr>
        <p:spPr>
          <a:xfrm rot="5400013">
            <a:off x="7185112" y="5321201"/>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5" name="Shape 737">
            <a:extLst>
              <a:ext uri="{FF2B5EF4-FFF2-40B4-BE49-F238E27FC236}">
                <a16:creationId xmlns:a16="http://schemas.microsoft.com/office/drawing/2014/main" id="{2D122035-59EE-457F-BE02-5AE5482FE65E}"/>
              </a:ext>
            </a:extLst>
          </p:cNvPr>
          <p:cNvSpPr/>
          <p:nvPr/>
        </p:nvSpPr>
        <p:spPr>
          <a:xfrm rot="5400013">
            <a:off x="7586753" y="5238155"/>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6" name="Shape 738">
            <a:extLst>
              <a:ext uri="{FF2B5EF4-FFF2-40B4-BE49-F238E27FC236}">
                <a16:creationId xmlns:a16="http://schemas.microsoft.com/office/drawing/2014/main" id="{2D71CECD-6B78-4716-8F3C-D2A507ABE792}"/>
              </a:ext>
            </a:extLst>
          </p:cNvPr>
          <p:cNvCxnSpPr/>
          <p:nvPr/>
        </p:nvCxnSpPr>
        <p:spPr>
          <a:xfrm>
            <a:off x="4175214" y="5515633"/>
            <a:ext cx="0" cy="0"/>
          </a:xfrm>
          <a:prstGeom prst="straightConnector1">
            <a:avLst/>
          </a:prstGeom>
          <a:noFill/>
          <a:ln w="9528" cap="flat">
            <a:solidFill>
              <a:srgbClr val="292934"/>
            </a:solidFill>
            <a:prstDash val="solid"/>
            <a:round/>
          </a:ln>
        </p:spPr>
      </p:cxnSp>
      <p:sp>
        <p:nvSpPr>
          <p:cNvPr id="17" name="Shape 739">
            <a:extLst>
              <a:ext uri="{FF2B5EF4-FFF2-40B4-BE49-F238E27FC236}">
                <a16:creationId xmlns:a16="http://schemas.microsoft.com/office/drawing/2014/main" id="{AD573BB1-6854-4428-A2A4-1F3615808D0E}"/>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Approvals</a:t>
            </a:r>
          </a:p>
        </p:txBody>
      </p:sp>
      <p:sp>
        <p:nvSpPr>
          <p:cNvPr id="18" name="Shape 740">
            <a:extLst>
              <a:ext uri="{FF2B5EF4-FFF2-40B4-BE49-F238E27FC236}">
                <a16:creationId xmlns:a16="http://schemas.microsoft.com/office/drawing/2014/main" id="{D2AE3BA4-36E7-4AA6-8BA6-625D59E77FB0}"/>
              </a:ext>
            </a:extLst>
          </p:cNvPr>
          <p:cNvSpPr/>
          <p:nvPr/>
        </p:nvSpPr>
        <p:spPr>
          <a:xfrm>
            <a:off x="2765822" y="5352906"/>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19" name="Shape 741">
            <a:extLst>
              <a:ext uri="{FF2B5EF4-FFF2-40B4-BE49-F238E27FC236}">
                <a16:creationId xmlns:a16="http://schemas.microsoft.com/office/drawing/2014/main" id="{C97A847B-DE2D-430C-BF74-438F53FBD152}"/>
              </a:ext>
            </a:extLst>
          </p:cNvPr>
          <p:cNvCxnSpPr>
            <a:stCxn id="18" idx="3"/>
          </p:cNvCxnSpPr>
          <p:nvPr/>
        </p:nvCxnSpPr>
        <p:spPr>
          <a:xfrm>
            <a:off x="3621426" y="5587057"/>
            <a:ext cx="325197" cy="0"/>
          </a:xfrm>
          <a:prstGeom prst="straightConnector1">
            <a:avLst/>
          </a:prstGeom>
          <a:noFill/>
          <a:ln w="9528" cap="flat">
            <a:solidFill>
              <a:srgbClr val="292934"/>
            </a:solidFill>
            <a:prstDash val="solid"/>
            <a:round/>
            <a:tailEnd type="arrow"/>
          </a:ln>
        </p:spPr>
      </p:cxnSp>
      <p:sp>
        <p:nvSpPr>
          <p:cNvPr id="20" name="Shape 742">
            <a:extLst>
              <a:ext uri="{FF2B5EF4-FFF2-40B4-BE49-F238E27FC236}">
                <a16:creationId xmlns:a16="http://schemas.microsoft.com/office/drawing/2014/main" id="{EF59E731-12EB-48A4-BD68-F9E9D7274C47}"/>
              </a:ext>
            </a:extLst>
          </p:cNvPr>
          <p:cNvSpPr/>
          <p:nvPr/>
        </p:nvSpPr>
        <p:spPr>
          <a:xfrm>
            <a:off x="8716298" y="5352915"/>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name="Slide62">
    <p:spTree>
      <p:nvGrpSpPr>
        <p:cNvPr id="1" name=""/>
        <p:cNvGrpSpPr/>
        <p:nvPr/>
      </p:nvGrpSpPr>
      <p:grpSpPr>
        <a:xfrm>
          <a:off x="0" y="0"/>
          <a:ext cx="0" cy="0"/>
          <a:chOff x="0" y="0"/>
          <a:chExt cx="0" cy="0"/>
        </a:xfrm>
      </p:grpSpPr>
      <p:sp>
        <p:nvSpPr>
          <p:cNvPr id="2" name="Shape 748">
            <a:extLst>
              <a:ext uri="{FF2B5EF4-FFF2-40B4-BE49-F238E27FC236}">
                <a16:creationId xmlns:a16="http://schemas.microsoft.com/office/drawing/2014/main" id="{877F02B4-1AA2-4F0C-8B6C-9D72460DF2C7}"/>
              </a:ext>
            </a:extLst>
          </p:cNvPr>
          <p:cNvSpPr txBox="1">
            <a:spLocks noGrp="1"/>
          </p:cNvSpPr>
          <p:nvPr>
            <p:ph type="body" idx="4294967295"/>
          </p:nvPr>
        </p:nvSpPr>
        <p:spPr>
          <a:xfrm>
            <a:off x="4016373" y="1576389"/>
            <a:ext cx="8175622" cy="3049588"/>
          </a:xfrm>
        </p:spPr>
        <p:txBody>
          <a:bodyPr lIns="251999" tIns="179999" rIns="179999" bIns="215999"/>
          <a:lstStyle/>
          <a:p>
            <a:pPr lvl="0" indent="-182880">
              <a:spcBef>
                <a:spcPts val="0"/>
              </a:spcBef>
            </a:pPr>
            <a:r>
              <a:rPr lang="en-US" sz="2000"/>
              <a:t>Once a FOSS component has been approved for usage in a product, it should be added to the software inventory for that product </a:t>
            </a:r>
          </a:p>
          <a:p>
            <a:pPr lvl="0" indent="-182880">
              <a:spcBef>
                <a:spcPts val="400"/>
              </a:spcBef>
            </a:pPr>
            <a:r>
              <a:rPr lang="en-US" sz="2000"/>
              <a:t>The approval and its conditions should be registered in a tracking system </a:t>
            </a:r>
          </a:p>
          <a:p>
            <a:pPr lvl="0" indent="-182880">
              <a:spcBef>
                <a:spcPts val="400"/>
              </a:spcBef>
            </a:pPr>
            <a:r>
              <a:rPr lang="en-US" sz="2000"/>
              <a:t>The tracking system should make it clear that a new approval is needed for a new version of a FOSS component or if a new usage model is proposed </a:t>
            </a:r>
          </a:p>
        </p:txBody>
      </p:sp>
      <p:sp>
        <p:nvSpPr>
          <p:cNvPr id="3" name="Shape 749">
            <a:extLst>
              <a:ext uri="{FF2B5EF4-FFF2-40B4-BE49-F238E27FC236}">
                <a16:creationId xmlns:a16="http://schemas.microsoft.com/office/drawing/2014/main" id="{D440E27E-DA49-4E67-BE7B-11D106408E79}"/>
              </a:ext>
            </a:extLst>
          </p:cNvPr>
          <p:cNvSpPr/>
          <p:nvPr/>
        </p:nvSpPr>
        <p:spPr>
          <a:xfrm>
            <a:off x="3594863" y="4575255"/>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4" name="Shape 750">
            <a:extLst>
              <a:ext uri="{FF2B5EF4-FFF2-40B4-BE49-F238E27FC236}">
                <a16:creationId xmlns:a16="http://schemas.microsoft.com/office/drawing/2014/main" id="{F8960AF4-7B03-482C-BC09-36FB8C053DAC}"/>
              </a:ext>
            </a:extLst>
          </p:cNvPr>
          <p:cNvCxnSpPr/>
          <p:nvPr/>
        </p:nvCxnSpPr>
        <p:spPr>
          <a:xfrm>
            <a:off x="8098603" y="5472190"/>
            <a:ext cx="255593" cy="3182"/>
          </a:xfrm>
          <a:prstGeom prst="straightConnector1">
            <a:avLst/>
          </a:prstGeom>
          <a:noFill/>
          <a:ln w="9528" cap="flat">
            <a:solidFill>
              <a:srgbClr val="292934"/>
            </a:solidFill>
            <a:prstDash val="solid"/>
            <a:round/>
            <a:tailEnd type="arrow"/>
          </a:ln>
        </p:spPr>
      </p:cxnSp>
      <p:sp>
        <p:nvSpPr>
          <p:cNvPr id="5" name="Shape 751">
            <a:extLst>
              <a:ext uri="{FF2B5EF4-FFF2-40B4-BE49-F238E27FC236}">
                <a16:creationId xmlns:a16="http://schemas.microsoft.com/office/drawing/2014/main" id="{0B820551-DBA8-4F7A-8E4A-96E0D56D2BE1}"/>
              </a:ext>
            </a:extLst>
          </p:cNvPr>
          <p:cNvSpPr/>
          <p:nvPr/>
        </p:nvSpPr>
        <p:spPr>
          <a:xfrm rot="10799991">
            <a:off x="5879857" y="4741940"/>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6" name="Shape 752">
            <a:extLst>
              <a:ext uri="{FF2B5EF4-FFF2-40B4-BE49-F238E27FC236}">
                <a16:creationId xmlns:a16="http://schemas.microsoft.com/office/drawing/2014/main" id="{5D678F0D-03FE-4C7E-89D3-B792415CA1DD}"/>
              </a:ext>
            </a:extLst>
          </p:cNvPr>
          <p:cNvSpPr txBox="1"/>
          <p:nvPr/>
        </p:nvSpPr>
        <p:spPr>
          <a:xfrm rot="5400013">
            <a:off x="5389509" y="5232261"/>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Registration</a:t>
            </a:r>
          </a:p>
        </p:txBody>
      </p:sp>
      <p:sp>
        <p:nvSpPr>
          <p:cNvPr id="7" name="Shape 753">
            <a:extLst>
              <a:ext uri="{FF2B5EF4-FFF2-40B4-BE49-F238E27FC236}">
                <a16:creationId xmlns:a16="http://schemas.microsoft.com/office/drawing/2014/main" id="{4BA72C87-9173-4382-99D8-3D77AC809D88}"/>
              </a:ext>
            </a:extLst>
          </p:cNvPr>
          <p:cNvSpPr/>
          <p:nvPr/>
        </p:nvSpPr>
        <p:spPr>
          <a:xfrm rot="5400013">
            <a:off x="3549623" y="5139938"/>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8" name="Shape 754">
            <a:extLst>
              <a:ext uri="{FF2B5EF4-FFF2-40B4-BE49-F238E27FC236}">
                <a16:creationId xmlns:a16="http://schemas.microsoft.com/office/drawing/2014/main" id="{D9BA6BE0-F087-46DB-86E8-E2DF36C530E3}"/>
              </a:ext>
            </a:extLst>
          </p:cNvPr>
          <p:cNvSpPr/>
          <p:nvPr/>
        </p:nvSpPr>
        <p:spPr>
          <a:xfrm rot="5400013">
            <a:off x="3970311" y="5215057"/>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9" name="Shape 755">
            <a:extLst>
              <a:ext uri="{FF2B5EF4-FFF2-40B4-BE49-F238E27FC236}">
                <a16:creationId xmlns:a16="http://schemas.microsoft.com/office/drawing/2014/main" id="{D16A2BBF-B2A7-4F14-A4EA-00CD581731D7}"/>
              </a:ext>
            </a:extLst>
          </p:cNvPr>
          <p:cNvSpPr/>
          <p:nvPr/>
        </p:nvSpPr>
        <p:spPr>
          <a:xfrm rot="5400013">
            <a:off x="4369565" y="5128043"/>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0" name="Shape 756">
            <a:extLst>
              <a:ext uri="{FF2B5EF4-FFF2-40B4-BE49-F238E27FC236}">
                <a16:creationId xmlns:a16="http://schemas.microsoft.com/office/drawing/2014/main" id="{34B81433-A6A5-43E1-8241-E1B259D13FEC}"/>
              </a:ext>
            </a:extLst>
          </p:cNvPr>
          <p:cNvSpPr/>
          <p:nvPr/>
        </p:nvSpPr>
        <p:spPr>
          <a:xfrm rot="5400013">
            <a:off x="4777552" y="522061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1" name="Shape 757">
            <a:extLst>
              <a:ext uri="{FF2B5EF4-FFF2-40B4-BE49-F238E27FC236}">
                <a16:creationId xmlns:a16="http://schemas.microsoft.com/office/drawing/2014/main" id="{580D2586-46D6-44A8-901A-DB8A07B08FE7}"/>
              </a:ext>
            </a:extLst>
          </p:cNvPr>
          <p:cNvSpPr/>
          <p:nvPr/>
        </p:nvSpPr>
        <p:spPr>
          <a:xfrm rot="5400013">
            <a:off x="5179989" y="5218220"/>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2" name="Shape 758">
            <a:extLst>
              <a:ext uri="{FF2B5EF4-FFF2-40B4-BE49-F238E27FC236}">
                <a16:creationId xmlns:a16="http://schemas.microsoft.com/office/drawing/2014/main" id="{BA27F8C0-70D0-442A-B0C3-0C2B8C0A203C}"/>
              </a:ext>
            </a:extLst>
          </p:cNvPr>
          <p:cNvSpPr/>
          <p:nvPr/>
        </p:nvSpPr>
        <p:spPr>
          <a:xfrm rot="5400013">
            <a:off x="6042789" y="5212680"/>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3" name="Shape 759">
            <a:extLst>
              <a:ext uri="{FF2B5EF4-FFF2-40B4-BE49-F238E27FC236}">
                <a16:creationId xmlns:a16="http://schemas.microsoft.com/office/drawing/2014/main" id="{08B844D6-9148-4F1D-86A2-E05E70F0BC4D}"/>
              </a:ext>
            </a:extLst>
          </p:cNvPr>
          <p:cNvSpPr/>
          <p:nvPr/>
        </p:nvSpPr>
        <p:spPr>
          <a:xfrm rot="5400013">
            <a:off x="6438075" y="5128043"/>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4" name="Shape 760">
            <a:extLst>
              <a:ext uri="{FF2B5EF4-FFF2-40B4-BE49-F238E27FC236}">
                <a16:creationId xmlns:a16="http://schemas.microsoft.com/office/drawing/2014/main" id="{2F5DE4CA-4CFF-49AF-8C69-540FEB685197}"/>
              </a:ext>
            </a:extLst>
          </p:cNvPr>
          <p:cNvSpPr/>
          <p:nvPr/>
        </p:nvSpPr>
        <p:spPr>
          <a:xfrm rot="5400013">
            <a:off x="6833360" y="5207916"/>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5" name="Shape 761">
            <a:extLst>
              <a:ext uri="{FF2B5EF4-FFF2-40B4-BE49-F238E27FC236}">
                <a16:creationId xmlns:a16="http://schemas.microsoft.com/office/drawing/2014/main" id="{17F655FE-83ED-4DF0-9723-98214E379832}"/>
              </a:ext>
            </a:extLst>
          </p:cNvPr>
          <p:cNvSpPr/>
          <p:nvPr/>
        </p:nvSpPr>
        <p:spPr>
          <a:xfrm rot="5400013">
            <a:off x="7233420" y="5124861"/>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6" name="Shape 762">
            <a:extLst>
              <a:ext uri="{FF2B5EF4-FFF2-40B4-BE49-F238E27FC236}">
                <a16:creationId xmlns:a16="http://schemas.microsoft.com/office/drawing/2014/main" id="{99AA6AC4-4B16-46B3-8D9E-B52234EBF9F5}"/>
              </a:ext>
            </a:extLst>
          </p:cNvPr>
          <p:cNvCxnSpPr/>
          <p:nvPr/>
        </p:nvCxnSpPr>
        <p:spPr>
          <a:xfrm>
            <a:off x="3823463" y="5402339"/>
            <a:ext cx="0" cy="0"/>
          </a:xfrm>
          <a:prstGeom prst="straightConnector1">
            <a:avLst/>
          </a:prstGeom>
          <a:noFill/>
          <a:ln w="9528" cap="flat">
            <a:solidFill>
              <a:srgbClr val="292934"/>
            </a:solidFill>
            <a:prstDash val="solid"/>
            <a:round/>
          </a:ln>
        </p:spPr>
      </p:cxnSp>
      <p:sp>
        <p:nvSpPr>
          <p:cNvPr id="17" name="Shape 763">
            <a:extLst>
              <a:ext uri="{FF2B5EF4-FFF2-40B4-BE49-F238E27FC236}">
                <a16:creationId xmlns:a16="http://schemas.microsoft.com/office/drawing/2014/main" id="{ABA1484A-619E-4FF0-B80A-4C154543E0D7}"/>
              </a:ext>
            </a:extLst>
          </p:cNvPr>
          <p:cNvSpPr/>
          <p:nvPr/>
        </p:nvSpPr>
        <p:spPr>
          <a:xfrm>
            <a:off x="974750" y="4655118"/>
            <a:ext cx="10639309" cy="369335"/>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8" name="Shape 764">
            <a:extLst>
              <a:ext uri="{FF2B5EF4-FFF2-40B4-BE49-F238E27FC236}">
                <a16:creationId xmlns:a16="http://schemas.microsoft.com/office/drawing/2014/main" id="{F5E0062D-976F-4D25-8EA0-A92AEE38E14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Registration / Approval Tracking</a:t>
            </a:r>
          </a:p>
        </p:txBody>
      </p:sp>
      <p:sp>
        <p:nvSpPr>
          <p:cNvPr id="19" name="Shape 765">
            <a:extLst>
              <a:ext uri="{FF2B5EF4-FFF2-40B4-BE49-F238E27FC236}">
                <a16:creationId xmlns:a16="http://schemas.microsoft.com/office/drawing/2014/main" id="{E094EB7B-5738-456B-9A9B-E32E8E2C3CA3}"/>
              </a:ext>
            </a:extLst>
          </p:cNvPr>
          <p:cNvSpPr/>
          <p:nvPr/>
        </p:nvSpPr>
        <p:spPr>
          <a:xfrm>
            <a:off x="2414070" y="5237244"/>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0" name="Shape 766">
            <a:extLst>
              <a:ext uri="{FF2B5EF4-FFF2-40B4-BE49-F238E27FC236}">
                <a16:creationId xmlns:a16="http://schemas.microsoft.com/office/drawing/2014/main" id="{96E40880-64BD-4F38-8E03-2858FECDDCD2}"/>
              </a:ext>
            </a:extLst>
          </p:cNvPr>
          <p:cNvCxnSpPr>
            <a:stCxn id="19" idx="3"/>
          </p:cNvCxnSpPr>
          <p:nvPr/>
        </p:nvCxnSpPr>
        <p:spPr>
          <a:xfrm>
            <a:off x="3269674" y="5471394"/>
            <a:ext cx="325198" cy="0"/>
          </a:xfrm>
          <a:prstGeom prst="straightConnector1">
            <a:avLst/>
          </a:prstGeom>
          <a:noFill/>
          <a:ln w="9528" cap="flat">
            <a:solidFill>
              <a:srgbClr val="292934"/>
            </a:solidFill>
            <a:prstDash val="solid"/>
            <a:round/>
            <a:tailEnd type="arrow"/>
          </a:ln>
        </p:spPr>
      </p:cxnSp>
      <p:sp>
        <p:nvSpPr>
          <p:cNvPr id="21" name="Shape 767">
            <a:extLst>
              <a:ext uri="{FF2B5EF4-FFF2-40B4-BE49-F238E27FC236}">
                <a16:creationId xmlns:a16="http://schemas.microsoft.com/office/drawing/2014/main" id="{517A8A69-75FF-45B8-99B6-2FED09D6AA18}"/>
              </a:ext>
            </a:extLst>
          </p:cNvPr>
          <p:cNvSpPr/>
          <p:nvPr/>
        </p:nvSpPr>
        <p:spPr>
          <a:xfrm>
            <a:off x="8334125" y="523964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name="Slide63">
    <p:spTree>
      <p:nvGrpSpPr>
        <p:cNvPr id="1" name=""/>
        <p:cNvGrpSpPr/>
        <p:nvPr/>
      </p:nvGrpSpPr>
      <p:grpSpPr>
        <a:xfrm>
          <a:off x="0" y="0"/>
          <a:ext cx="0" cy="0"/>
          <a:chOff x="0" y="0"/>
          <a:chExt cx="0" cy="0"/>
        </a:xfrm>
      </p:grpSpPr>
      <p:sp>
        <p:nvSpPr>
          <p:cNvPr id="2" name="Shape 773">
            <a:extLst>
              <a:ext uri="{FF2B5EF4-FFF2-40B4-BE49-F238E27FC236}">
                <a16:creationId xmlns:a16="http://schemas.microsoft.com/office/drawing/2014/main" id="{929694A5-189F-44EC-9D2A-DF5D93C16801}"/>
              </a:ext>
            </a:extLst>
          </p:cNvPr>
          <p:cNvSpPr txBox="1">
            <a:spLocks noGrp="1"/>
          </p:cNvSpPr>
          <p:nvPr>
            <p:ph type="body" idx="4294967295"/>
          </p:nvPr>
        </p:nvSpPr>
        <p:spPr>
          <a:xfrm>
            <a:off x="2176464" y="3925884"/>
            <a:ext cx="10015532" cy="2505071"/>
          </a:xfrm>
        </p:spPr>
        <p:txBody>
          <a:bodyPr lIns="251999" tIns="179999" rIns="179999" bIns="215999"/>
          <a:lstStyle/>
          <a:p>
            <a:pPr lvl="0" indent="-182880">
              <a:spcBef>
                <a:spcPts val="0"/>
              </a:spcBef>
            </a:pPr>
            <a:r>
              <a:rPr lang="en-US"/>
              <a:t>Prepare appropriate notices for any FOSS used in a product release:</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Acknowledge the use of FOSS by providing full copyright and attribution notices </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Inform the end user of the product on how to obtain a copy of the FOSS source code (when applicable, for example in the case of GPL and LGPL)</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Reproduce the entire text of the license agreements for the FOSS code included in the product as needed </a:t>
            </a:r>
          </a:p>
        </p:txBody>
      </p:sp>
      <p:sp>
        <p:nvSpPr>
          <p:cNvPr id="3" name="Shape 774">
            <a:extLst>
              <a:ext uri="{FF2B5EF4-FFF2-40B4-BE49-F238E27FC236}">
                <a16:creationId xmlns:a16="http://schemas.microsoft.com/office/drawing/2014/main" id="{7904829B-FC8A-425E-8E2D-2911F1AA8B35}"/>
              </a:ext>
            </a:extLst>
          </p:cNvPr>
          <p:cNvSpPr/>
          <p:nvPr/>
        </p:nvSpPr>
        <p:spPr>
          <a:xfrm>
            <a:off x="3097694" y="1693194"/>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4" name="Shape 775">
            <a:extLst>
              <a:ext uri="{FF2B5EF4-FFF2-40B4-BE49-F238E27FC236}">
                <a16:creationId xmlns:a16="http://schemas.microsoft.com/office/drawing/2014/main" id="{1DFA2E98-B181-47E4-AAC5-CD8D88ACF506}"/>
              </a:ext>
            </a:extLst>
          </p:cNvPr>
          <p:cNvCxnSpPr/>
          <p:nvPr/>
        </p:nvCxnSpPr>
        <p:spPr>
          <a:xfrm>
            <a:off x="7601425" y="2590129"/>
            <a:ext cx="255593" cy="3173"/>
          </a:xfrm>
          <a:prstGeom prst="straightConnector1">
            <a:avLst/>
          </a:prstGeom>
          <a:noFill/>
          <a:ln w="9528" cap="flat">
            <a:solidFill>
              <a:srgbClr val="292934"/>
            </a:solidFill>
            <a:prstDash val="solid"/>
            <a:round/>
            <a:tailEnd type="arrow"/>
          </a:ln>
        </p:spPr>
      </p:cxnSp>
      <p:sp>
        <p:nvSpPr>
          <p:cNvPr id="5" name="Shape 776">
            <a:extLst>
              <a:ext uri="{FF2B5EF4-FFF2-40B4-BE49-F238E27FC236}">
                <a16:creationId xmlns:a16="http://schemas.microsoft.com/office/drawing/2014/main" id="{606E2314-C16B-4F97-B2FC-228E785E6A9F}"/>
              </a:ext>
            </a:extLst>
          </p:cNvPr>
          <p:cNvSpPr/>
          <p:nvPr/>
        </p:nvSpPr>
        <p:spPr>
          <a:xfrm rot="10799991">
            <a:off x="5787493" y="1859870"/>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6" name="Shape 777">
            <a:extLst>
              <a:ext uri="{FF2B5EF4-FFF2-40B4-BE49-F238E27FC236}">
                <a16:creationId xmlns:a16="http://schemas.microsoft.com/office/drawing/2014/main" id="{13BFDE2A-9977-4A39-84F9-67BA8B55D88E}"/>
              </a:ext>
            </a:extLst>
          </p:cNvPr>
          <p:cNvSpPr txBox="1"/>
          <p:nvPr/>
        </p:nvSpPr>
        <p:spPr>
          <a:xfrm rot="5400013">
            <a:off x="5297164" y="2350209"/>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Notices</a:t>
            </a:r>
          </a:p>
        </p:txBody>
      </p:sp>
      <p:sp>
        <p:nvSpPr>
          <p:cNvPr id="7" name="Shape 778">
            <a:extLst>
              <a:ext uri="{FF2B5EF4-FFF2-40B4-BE49-F238E27FC236}">
                <a16:creationId xmlns:a16="http://schemas.microsoft.com/office/drawing/2014/main" id="{650FE40D-8E90-46D8-AAED-FCDAC5EC6F6F}"/>
              </a:ext>
            </a:extLst>
          </p:cNvPr>
          <p:cNvSpPr/>
          <p:nvPr/>
        </p:nvSpPr>
        <p:spPr>
          <a:xfrm rot="5400013">
            <a:off x="3052445" y="2257868"/>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8" name="Shape 779">
            <a:extLst>
              <a:ext uri="{FF2B5EF4-FFF2-40B4-BE49-F238E27FC236}">
                <a16:creationId xmlns:a16="http://schemas.microsoft.com/office/drawing/2014/main" id="{25CC7A90-A5C4-498E-90ED-88604F92204A}"/>
              </a:ext>
            </a:extLst>
          </p:cNvPr>
          <p:cNvSpPr/>
          <p:nvPr/>
        </p:nvSpPr>
        <p:spPr>
          <a:xfrm rot="5400013">
            <a:off x="3473133" y="2332996"/>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9" name="Shape 780">
            <a:extLst>
              <a:ext uri="{FF2B5EF4-FFF2-40B4-BE49-F238E27FC236}">
                <a16:creationId xmlns:a16="http://schemas.microsoft.com/office/drawing/2014/main" id="{99B1AD2E-FA7F-4B03-88B3-09E9A34CD71E}"/>
              </a:ext>
            </a:extLst>
          </p:cNvPr>
          <p:cNvSpPr/>
          <p:nvPr/>
        </p:nvSpPr>
        <p:spPr>
          <a:xfrm rot="5400013">
            <a:off x="3872387" y="2245973"/>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0" name="Shape 781">
            <a:extLst>
              <a:ext uri="{FF2B5EF4-FFF2-40B4-BE49-F238E27FC236}">
                <a16:creationId xmlns:a16="http://schemas.microsoft.com/office/drawing/2014/main" id="{AE06B5E9-C261-4CDA-A4E2-A50EAA0EFC5C}"/>
              </a:ext>
            </a:extLst>
          </p:cNvPr>
          <p:cNvSpPr/>
          <p:nvPr/>
        </p:nvSpPr>
        <p:spPr>
          <a:xfrm rot="5400013">
            <a:off x="4280374" y="233854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1" name="Shape 782">
            <a:extLst>
              <a:ext uri="{FF2B5EF4-FFF2-40B4-BE49-F238E27FC236}">
                <a16:creationId xmlns:a16="http://schemas.microsoft.com/office/drawing/2014/main" id="{76BD9BB6-B0FA-4DE5-98CC-4E4ECA2DCED4}"/>
              </a:ext>
            </a:extLst>
          </p:cNvPr>
          <p:cNvSpPr/>
          <p:nvPr/>
        </p:nvSpPr>
        <p:spPr>
          <a:xfrm rot="5400013">
            <a:off x="4690748" y="2336159"/>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2" name="Shape 783">
            <a:extLst>
              <a:ext uri="{FF2B5EF4-FFF2-40B4-BE49-F238E27FC236}">
                <a16:creationId xmlns:a16="http://schemas.microsoft.com/office/drawing/2014/main" id="{046A80EF-CEE4-466C-B195-CF67D60220B8}"/>
              </a:ext>
            </a:extLst>
          </p:cNvPr>
          <p:cNvSpPr/>
          <p:nvPr/>
        </p:nvSpPr>
        <p:spPr>
          <a:xfrm rot="5400013">
            <a:off x="5085238" y="2330610"/>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3" name="Shape 784">
            <a:extLst>
              <a:ext uri="{FF2B5EF4-FFF2-40B4-BE49-F238E27FC236}">
                <a16:creationId xmlns:a16="http://schemas.microsoft.com/office/drawing/2014/main" id="{B8B6CD27-F0F7-4E21-B891-4DC5DE9A0357}"/>
              </a:ext>
            </a:extLst>
          </p:cNvPr>
          <p:cNvSpPr/>
          <p:nvPr/>
        </p:nvSpPr>
        <p:spPr>
          <a:xfrm rot="5400013">
            <a:off x="5940906" y="2245973"/>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4" name="Shape 785">
            <a:extLst>
              <a:ext uri="{FF2B5EF4-FFF2-40B4-BE49-F238E27FC236}">
                <a16:creationId xmlns:a16="http://schemas.microsoft.com/office/drawing/2014/main" id="{CF2D1BAD-7673-4FB7-98DB-88F4FCAE58F4}"/>
              </a:ext>
            </a:extLst>
          </p:cNvPr>
          <p:cNvSpPr/>
          <p:nvPr/>
        </p:nvSpPr>
        <p:spPr>
          <a:xfrm rot="5400013">
            <a:off x="6336192" y="2325846"/>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5" name="Shape 786">
            <a:extLst>
              <a:ext uri="{FF2B5EF4-FFF2-40B4-BE49-F238E27FC236}">
                <a16:creationId xmlns:a16="http://schemas.microsoft.com/office/drawing/2014/main" id="{94321133-3E4A-4DE4-AFAF-27F3D0AE245E}"/>
              </a:ext>
            </a:extLst>
          </p:cNvPr>
          <p:cNvSpPr/>
          <p:nvPr/>
        </p:nvSpPr>
        <p:spPr>
          <a:xfrm rot="5400013">
            <a:off x="6737824" y="2242800"/>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6" name="Shape 787">
            <a:extLst>
              <a:ext uri="{FF2B5EF4-FFF2-40B4-BE49-F238E27FC236}">
                <a16:creationId xmlns:a16="http://schemas.microsoft.com/office/drawing/2014/main" id="{13884132-993C-486C-82F5-CBF3546AEF2C}"/>
              </a:ext>
            </a:extLst>
          </p:cNvPr>
          <p:cNvCxnSpPr/>
          <p:nvPr/>
        </p:nvCxnSpPr>
        <p:spPr>
          <a:xfrm>
            <a:off x="3326294" y="2520278"/>
            <a:ext cx="0" cy="0"/>
          </a:xfrm>
          <a:prstGeom prst="straightConnector1">
            <a:avLst/>
          </a:prstGeom>
          <a:noFill/>
          <a:ln w="9528" cap="flat">
            <a:solidFill>
              <a:srgbClr val="292934"/>
            </a:solidFill>
            <a:prstDash val="solid"/>
            <a:round/>
          </a:ln>
        </p:spPr>
      </p:cxnSp>
      <p:sp>
        <p:nvSpPr>
          <p:cNvPr id="17" name="Shape 788">
            <a:extLst>
              <a:ext uri="{FF2B5EF4-FFF2-40B4-BE49-F238E27FC236}">
                <a16:creationId xmlns:a16="http://schemas.microsoft.com/office/drawing/2014/main" id="{44EBE61D-0AE1-48CC-A7B1-5A8F90CEAE21}"/>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Notices</a:t>
            </a:r>
          </a:p>
        </p:txBody>
      </p:sp>
      <p:sp>
        <p:nvSpPr>
          <p:cNvPr id="18" name="Shape 789">
            <a:extLst>
              <a:ext uri="{FF2B5EF4-FFF2-40B4-BE49-F238E27FC236}">
                <a16:creationId xmlns:a16="http://schemas.microsoft.com/office/drawing/2014/main" id="{FE4F7E68-645D-403E-AE8D-2BA89ACD87B2}"/>
              </a:ext>
            </a:extLst>
          </p:cNvPr>
          <p:cNvSpPr/>
          <p:nvPr/>
        </p:nvSpPr>
        <p:spPr>
          <a:xfrm>
            <a:off x="1916902" y="2355192"/>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19" name="Shape 790">
            <a:extLst>
              <a:ext uri="{FF2B5EF4-FFF2-40B4-BE49-F238E27FC236}">
                <a16:creationId xmlns:a16="http://schemas.microsoft.com/office/drawing/2014/main" id="{7569B14C-B785-44B5-A479-7BDA05A53602}"/>
              </a:ext>
            </a:extLst>
          </p:cNvPr>
          <p:cNvCxnSpPr>
            <a:stCxn id="18" idx="3"/>
          </p:cNvCxnSpPr>
          <p:nvPr/>
        </p:nvCxnSpPr>
        <p:spPr>
          <a:xfrm>
            <a:off x="2772497" y="2589343"/>
            <a:ext cx="325206" cy="0"/>
          </a:xfrm>
          <a:prstGeom prst="straightConnector1">
            <a:avLst/>
          </a:prstGeom>
          <a:noFill/>
          <a:ln w="9528" cap="flat">
            <a:solidFill>
              <a:srgbClr val="292934"/>
            </a:solidFill>
            <a:prstDash val="solid"/>
            <a:round/>
            <a:tailEnd type="arrow"/>
          </a:ln>
        </p:spPr>
      </p:cxnSp>
      <p:sp>
        <p:nvSpPr>
          <p:cNvPr id="20" name="Shape 791">
            <a:extLst>
              <a:ext uri="{FF2B5EF4-FFF2-40B4-BE49-F238E27FC236}">
                <a16:creationId xmlns:a16="http://schemas.microsoft.com/office/drawing/2014/main" id="{96F6F916-02BA-4F24-8B52-7C7274329FD9}"/>
              </a:ext>
            </a:extLst>
          </p:cNvPr>
          <p:cNvSpPr/>
          <p:nvPr/>
        </p:nvSpPr>
        <p:spPr>
          <a:xfrm>
            <a:off x="7853077" y="235756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name="Slide64">
    <p:spTree>
      <p:nvGrpSpPr>
        <p:cNvPr id="1" name=""/>
        <p:cNvGrpSpPr/>
        <p:nvPr/>
      </p:nvGrpSpPr>
      <p:grpSpPr>
        <a:xfrm>
          <a:off x="0" y="0"/>
          <a:ext cx="0" cy="0"/>
          <a:chOff x="0" y="0"/>
          <a:chExt cx="0" cy="0"/>
        </a:xfrm>
      </p:grpSpPr>
      <p:sp>
        <p:nvSpPr>
          <p:cNvPr id="2" name="Shape 797">
            <a:extLst>
              <a:ext uri="{FF2B5EF4-FFF2-40B4-BE49-F238E27FC236}">
                <a16:creationId xmlns:a16="http://schemas.microsoft.com/office/drawing/2014/main" id="{4E32A0DF-820F-46BD-BAB5-BD115A2C017C}"/>
              </a:ext>
            </a:extLst>
          </p:cNvPr>
          <p:cNvSpPr/>
          <p:nvPr/>
        </p:nvSpPr>
        <p:spPr>
          <a:xfrm>
            <a:off x="3778282" y="1474149"/>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798">
            <a:extLst>
              <a:ext uri="{FF2B5EF4-FFF2-40B4-BE49-F238E27FC236}">
                <a16:creationId xmlns:a16="http://schemas.microsoft.com/office/drawing/2014/main" id="{01304C9A-0FBA-4440-94CC-0508C00EF3A0}"/>
              </a:ext>
            </a:extLst>
          </p:cNvPr>
          <p:cNvCxnSpPr/>
          <p:nvPr/>
        </p:nvCxnSpPr>
        <p:spPr>
          <a:xfrm>
            <a:off x="8282013" y="2371094"/>
            <a:ext cx="255593" cy="3173"/>
          </a:xfrm>
          <a:prstGeom prst="straightConnector1">
            <a:avLst/>
          </a:prstGeom>
          <a:noFill/>
          <a:ln w="9528" cap="flat">
            <a:solidFill>
              <a:srgbClr val="292934"/>
            </a:solidFill>
            <a:prstDash val="solid"/>
            <a:round/>
            <a:tailEnd type="arrow"/>
          </a:ln>
        </p:spPr>
      </p:cxnSp>
      <p:sp>
        <p:nvSpPr>
          <p:cNvPr id="4" name="Shape 799">
            <a:extLst>
              <a:ext uri="{FF2B5EF4-FFF2-40B4-BE49-F238E27FC236}">
                <a16:creationId xmlns:a16="http://schemas.microsoft.com/office/drawing/2014/main" id="{6CA98C04-1D35-43D9-869D-F607AFCCA352}"/>
              </a:ext>
            </a:extLst>
          </p:cNvPr>
          <p:cNvSpPr/>
          <p:nvPr/>
        </p:nvSpPr>
        <p:spPr>
          <a:xfrm rot="10799991">
            <a:off x="6864958" y="1640835"/>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800">
            <a:extLst>
              <a:ext uri="{FF2B5EF4-FFF2-40B4-BE49-F238E27FC236}">
                <a16:creationId xmlns:a16="http://schemas.microsoft.com/office/drawing/2014/main" id="{AEA0420A-2A2F-433F-B7F3-48FB832FF58E}"/>
              </a:ext>
            </a:extLst>
          </p:cNvPr>
          <p:cNvSpPr txBox="1"/>
          <p:nvPr/>
        </p:nvSpPr>
        <p:spPr>
          <a:xfrm rot="5400013">
            <a:off x="6374611" y="2131156"/>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Verifications</a:t>
            </a:r>
          </a:p>
        </p:txBody>
      </p:sp>
      <p:sp>
        <p:nvSpPr>
          <p:cNvPr id="6" name="Shape 801">
            <a:extLst>
              <a:ext uri="{FF2B5EF4-FFF2-40B4-BE49-F238E27FC236}">
                <a16:creationId xmlns:a16="http://schemas.microsoft.com/office/drawing/2014/main" id="{F3B9CDC7-B695-4E58-82F2-B79D281F0CA1}"/>
              </a:ext>
            </a:extLst>
          </p:cNvPr>
          <p:cNvSpPr/>
          <p:nvPr/>
        </p:nvSpPr>
        <p:spPr>
          <a:xfrm rot="5400013">
            <a:off x="3733033" y="2038833"/>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802">
            <a:extLst>
              <a:ext uri="{FF2B5EF4-FFF2-40B4-BE49-F238E27FC236}">
                <a16:creationId xmlns:a16="http://schemas.microsoft.com/office/drawing/2014/main" id="{8BE9E873-BE3E-405C-8377-B18BDAF5C6E8}"/>
              </a:ext>
            </a:extLst>
          </p:cNvPr>
          <p:cNvSpPr/>
          <p:nvPr/>
        </p:nvSpPr>
        <p:spPr>
          <a:xfrm rot="5400013">
            <a:off x="4153721" y="2113952"/>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8" name="Shape 803">
            <a:extLst>
              <a:ext uri="{FF2B5EF4-FFF2-40B4-BE49-F238E27FC236}">
                <a16:creationId xmlns:a16="http://schemas.microsoft.com/office/drawing/2014/main" id="{227874A0-99D1-4BCF-A87B-F891BC42CEBE}"/>
              </a:ext>
            </a:extLst>
          </p:cNvPr>
          <p:cNvSpPr/>
          <p:nvPr/>
        </p:nvSpPr>
        <p:spPr>
          <a:xfrm rot="5400013">
            <a:off x="4552975" y="2026938"/>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9" name="Shape 804">
            <a:extLst>
              <a:ext uri="{FF2B5EF4-FFF2-40B4-BE49-F238E27FC236}">
                <a16:creationId xmlns:a16="http://schemas.microsoft.com/office/drawing/2014/main" id="{7A93279E-0529-43D6-946A-D9ED4F2A0263}"/>
              </a:ext>
            </a:extLst>
          </p:cNvPr>
          <p:cNvSpPr/>
          <p:nvPr/>
        </p:nvSpPr>
        <p:spPr>
          <a:xfrm rot="5400013">
            <a:off x="4960962" y="2119512"/>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0" name="Shape 805">
            <a:extLst>
              <a:ext uri="{FF2B5EF4-FFF2-40B4-BE49-F238E27FC236}">
                <a16:creationId xmlns:a16="http://schemas.microsoft.com/office/drawing/2014/main" id="{EE5EF5ED-EF2F-42EE-A317-F7DA0C82733A}"/>
              </a:ext>
            </a:extLst>
          </p:cNvPr>
          <p:cNvSpPr/>
          <p:nvPr/>
        </p:nvSpPr>
        <p:spPr>
          <a:xfrm rot="5400013">
            <a:off x="5363399" y="2117115"/>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1" name="Shape 806">
            <a:extLst>
              <a:ext uri="{FF2B5EF4-FFF2-40B4-BE49-F238E27FC236}">
                <a16:creationId xmlns:a16="http://schemas.microsoft.com/office/drawing/2014/main" id="{A9C03191-C605-45AB-BE47-A5AAD19D7A15}"/>
              </a:ext>
            </a:extLst>
          </p:cNvPr>
          <p:cNvSpPr/>
          <p:nvPr/>
        </p:nvSpPr>
        <p:spPr>
          <a:xfrm rot="5400013">
            <a:off x="5765826" y="2111575"/>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2" name="Shape 807">
            <a:extLst>
              <a:ext uri="{FF2B5EF4-FFF2-40B4-BE49-F238E27FC236}">
                <a16:creationId xmlns:a16="http://schemas.microsoft.com/office/drawing/2014/main" id="{265D45A6-B6CE-4CD7-8A55-9CF8532B56C3}"/>
              </a:ext>
            </a:extLst>
          </p:cNvPr>
          <p:cNvSpPr/>
          <p:nvPr/>
        </p:nvSpPr>
        <p:spPr>
          <a:xfrm rot="5400013">
            <a:off x="6161112" y="2111575"/>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3" name="Shape 808">
            <a:extLst>
              <a:ext uri="{FF2B5EF4-FFF2-40B4-BE49-F238E27FC236}">
                <a16:creationId xmlns:a16="http://schemas.microsoft.com/office/drawing/2014/main" id="{E72F1434-16A3-40FE-8BA7-B51C5C7BFCF5}"/>
              </a:ext>
            </a:extLst>
          </p:cNvPr>
          <p:cNvSpPr/>
          <p:nvPr/>
        </p:nvSpPr>
        <p:spPr>
          <a:xfrm rot="5400013">
            <a:off x="7016780" y="2106811"/>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4" name="Shape 809">
            <a:extLst>
              <a:ext uri="{FF2B5EF4-FFF2-40B4-BE49-F238E27FC236}">
                <a16:creationId xmlns:a16="http://schemas.microsoft.com/office/drawing/2014/main" id="{67E8D581-ADF4-4590-A48A-8C7594FA76AD}"/>
              </a:ext>
            </a:extLst>
          </p:cNvPr>
          <p:cNvSpPr/>
          <p:nvPr/>
        </p:nvSpPr>
        <p:spPr>
          <a:xfrm rot="5400013">
            <a:off x="7418412" y="2023765"/>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5" name="Shape 810">
            <a:extLst>
              <a:ext uri="{FF2B5EF4-FFF2-40B4-BE49-F238E27FC236}">
                <a16:creationId xmlns:a16="http://schemas.microsoft.com/office/drawing/2014/main" id="{DB6D2B96-7AF7-477F-A483-E11556679180}"/>
              </a:ext>
            </a:extLst>
          </p:cNvPr>
          <p:cNvCxnSpPr/>
          <p:nvPr/>
        </p:nvCxnSpPr>
        <p:spPr>
          <a:xfrm>
            <a:off x="4006882" y="2301243"/>
            <a:ext cx="0" cy="0"/>
          </a:xfrm>
          <a:prstGeom prst="straightConnector1">
            <a:avLst/>
          </a:prstGeom>
          <a:noFill/>
          <a:ln w="9528" cap="flat">
            <a:solidFill>
              <a:srgbClr val="292934"/>
            </a:solidFill>
            <a:prstDash val="solid"/>
            <a:round/>
          </a:ln>
        </p:spPr>
      </p:cxnSp>
      <p:sp>
        <p:nvSpPr>
          <p:cNvPr id="16" name="Shape 811">
            <a:extLst>
              <a:ext uri="{FF2B5EF4-FFF2-40B4-BE49-F238E27FC236}">
                <a16:creationId xmlns:a16="http://schemas.microsoft.com/office/drawing/2014/main" id="{CA4D5EA1-BB81-409E-869B-BB9FF789E9AB}"/>
              </a:ext>
            </a:extLst>
          </p:cNvPr>
          <p:cNvSpPr txBox="1"/>
          <p:nvPr/>
        </p:nvSpPr>
        <p:spPr>
          <a:xfrm>
            <a:off x="6241036" y="3735388"/>
            <a:ext cx="5325493" cy="267970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distribution package contains only software that has been reviewed and approved</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"Distributed Compliance Artifacts" (as defined in the OpenChain specification), including appropriate notice files are included in the distribution package or other delivery method</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12">
            <a:extLst>
              <a:ext uri="{FF2B5EF4-FFF2-40B4-BE49-F238E27FC236}">
                <a16:creationId xmlns:a16="http://schemas.microsoft.com/office/drawing/2014/main" id="{FA080255-C211-49C2-A873-57BD2DDB929F}"/>
              </a:ext>
            </a:extLst>
          </p:cNvPr>
          <p:cNvSpPr txBox="1"/>
          <p:nvPr/>
        </p:nvSpPr>
        <p:spPr>
          <a:xfrm>
            <a:off x="530223" y="3781428"/>
            <a:ext cx="5456087"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FOSS packages destined for distribution have been identified and approved</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the reviewed source code matches the binary equivalents shipping in the product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all appropriate notices have been included to inform end-users of their right to request source code for identified FOSS</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compliance with other identified obligations </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13">
            <a:extLst>
              <a:ext uri="{FF2B5EF4-FFF2-40B4-BE49-F238E27FC236}">
                <a16:creationId xmlns:a16="http://schemas.microsoft.com/office/drawing/2014/main" id="{84DB8FB2-2351-44AE-ACC6-1FB5498AD30B}"/>
              </a:ext>
            </a:extLst>
          </p:cNvPr>
          <p:cNvSpPr/>
          <p:nvPr/>
        </p:nvSpPr>
        <p:spPr>
          <a:xfrm>
            <a:off x="246503" y="3216804"/>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Verify that distributed software has been reviewed and approved </a:t>
            </a:r>
          </a:p>
        </p:txBody>
      </p:sp>
      <p:sp>
        <p:nvSpPr>
          <p:cNvPr id="19" name="Shape 814">
            <a:extLst>
              <a:ext uri="{FF2B5EF4-FFF2-40B4-BE49-F238E27FC236}">
                <a16:creationId xmlns:a16="http://schemas.microsoft.com/office/drawing/2014/main" id="{768A547E-5525-418D-8CEB-A1632FBB3B9D}"/>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Pre-Distribution Verifications</a:t>
            </a:r>
          </a:p>
        </p:txBody>
      </p:sp>
      <p:sp>
        <p:nvSpPr>
          <p:cNvPr id="20" name="Shape 815">
            <a:extLst>
              <a:ext uri="{FF2B5EF4-FFF2-40B4-BE49-F238E27FC236}">
                <a16:creationId xmlns:a16="http://schemas.microsoft.com/office/drawing/2014/main" id="{29C2FE03-BF5B-4E9A-A868-4D4D4277BD34}"/>
              </a:ext>
            </a:extLst>
          </p:cNvPr>
          <p:cNvSpPr/>
          <p:nvPr/>
        </p:nvSpPr>
        <p:spPr>
          <a:xfrm>
            <a:off x="2597472" y="2067101"/>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816">
            <a:extLst>
              <a:ext uri="{FF2B5EF4-FFF2-40B4-BE49-F238E27FC236}">
                <a16:creationId xmlns:a16="http://schemas.microsoft.com/office/drawing/2014/main" id="{8411ED2A-F193-42D4-AA15-0144002B85CA}"/>
              </a:ext>
            </a:extLst>
          </p:cNvPr>
          <p:cNvCxnSpPr>
            <a:stCxn id="20" idx="3"/>
          </p:cNvCxnSpPr>
          <p:nvPr/>
        </p:nvCxnSpPr>
        <p:spPr>
          <a:xfrm>
            <a:off x="3453076" y="2301252"/>
            <a:ext cx="325197" cy="0"/>
          </a:xfrm>
          <a:prstGeom prst="straightConnector1">
            <a:avLst/>
          </a:prstGeom>
          <a:noFill/>
          <a:ln w="9528" cap="flat">
            <a:solidFill>
              <a:srgbClr val="292934"/>
            </a:solidFill>
            <a:prstDash val="solid"/>
            <a:round/>
            <a:tailEnd type="arrow"/>
          </a:ln>
        </p:spPr>
      </p:cxnSp>
      <p:sp>
        <p:nvSpPr>
          <p:cNvPr id="22" name="Shape 817">
            <a:extLst>
              <a:ext uri="{FF2B5EF4-FFF2-40B4-BE49-F238E27FC236}">
                <a16:creationId xmlns:a16="http://schemas.microsoft.com/office/drawing/2014/main" id="{6C4D89AD-DE6C-43C1-80CF-C5DE7B231633}"/>
              </a:ext>
            </a:extLst>
          </p:cNvPr>
          <p:cNvSpPr/>
          <p:nvPr/>
        </p:nvSpPr>
        <p:spPr>
          <a:xfrm>
            <a:off x="8519153" y="2127187"/>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name="Slide65">
    <p:spTree>
      <p:nvGrpSpPr>
        <p:cNvPr id="1" name=""/>
        <p:cNvGrpSpPr/>
        <p:nvPr/>
      </p:nvGrpSpPr>
      <p:grpSpPr>
        <a:xfrm>
          <a:off x="0" y="0"/>
          <a:ext cx="0" cy="0"/>
          <a:chOff x="0" y="0"/>
          <a:chExt cx="0" cy="0"/>
        </a:xfrm>
      </p:grpSpPr>
      <p:sp>
        <p:nvSpPr>
          <p:cNvPr id="2" name="Shape 823">
            <a:extLst>
              <a:ext uri="{FF2B5EF4-FFF2-40B4-BE49-F238E27FC236}">
                <a16:creationId xmlns:a16="http://schemas.microsoft.com/office/drawing/2014/main" id="{A38EB50B-C0F7-4B77-B05D-0DC222F10E2B}"/>
              </a:ext>
            </a:extLst>
          </p:cNvPr>
          <p:cNvSpPr/>
          <p:nvPr/>
        </p:nvSpPr>
        <p:spPr>
          <a:xfrm>
            <a:off x="3157222" y="1291791"/>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824">
            <a:extLst>
              <a:ext uri="{FF2B5EF4-FFF2-40B4-BE49-F238E27FC236}">
                <a16:creationId xmlns:a16="http://schemas.microsoft.com/office/drawing/2014/main" id="{5AE07B00-2F26-40EE-8193-C91EAF53D388}"/>
              </a:ext>
            </a:extLst>
          </p:cNvPr>
          <p:cNvCxnSpPr>
            <a:stCxn id="2" idx="6"/>
          </p:cNvCxnSpPr>
          <p:nvPr/>
        </p:nvCxnSpPr>
        <p:spPr>
          <a:xfrm>
            <a:off x="7660376" y="2187939"/>
            <a:ext cx="255603" cy="3301"/>
          </a:xfrm>
          <a:prstGeom prst="straightConnector1">
            <a:avLst/>
          </a:prstGeom>
          <a:noFill/>
          <a:ln w="9528" cap="flat">
            <a:solidFill>
              <a:srgbClr val="292934"/>
            </a:solidFill>
            <a:prstDash val="solid"/>
            <a:round/>
            <a:tailEnd type="arrow"/>
          </a:ln>
        </p:spPr>
      </p:cxnSp>
      <p:sp>
        <p:nvSpPr>
          <p:cNvPr id="4" name="Shape 825">
            <a:extLst>
              <a:ext uri="{FF2B5EF4-FFF2-40B4-BE49-F238E27FC236}">
                <a16:creationId xmlns:a16="http://schemas.microsoft.com/office/drawing/2014/main" id="{3688FFDC-0E5F-4305-AC1C-4713BBCADBEC}"/>
              </a:ext>
            </a:extLst>
          </p:cNvPr>
          <p:cNvSpPr/>
          <p:nvPr/>
        </p:nvSpPr>
        <p:spPr>
          <a:xfrm rot="10799991">
            <a:off x="6640775" y="1458476"/>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826">
            <a:extLst>
              <a:ext uri="{FF2B5EF4-FFF2-40B4-BE49-F238E27FC236}">
                <a16:creationId xmlns:a16="http://schemas.microsoft.com/office/drawing/2014/main" id="{6B13FC49-B2AB-4598-98E0-D7D5AFEC31E5}"/>
              </a:ext>
            </a:extLst>
          </p:cNvPr>
          <p:cNvSpPr txBox="1"/>
          <p:nvPr/>
        </p:nvSpPr>
        <p:spPr>
          <a:xfrm rot="5400013">
            <a:off x="6150436" y="1948806"/>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Distribution</a:t>
            </a:r>
          </a:p>
        </p:txBody>
      </p:sp>
      <p:sp>
        <p:nvSpPr>
          <p:cNvPr id="6" name="Shape 827">
            <a:extLst>
              <a:ext uri="{FF2B5EF4-FFF2-40B4-BE49-F238E27FC236}">
                <a16:creationId xmlns:a16="http://schemas.microsoft.com/office/drawing/2014/main" id="{F8F3F055-737C-4F4D-BF35-7AF042AB7070}"/>
              </a:ext>
            </a:extLst>
          </p:cNvPr>
          <p:cNvSpPr/>
          <p:nvPr/>
        </p:nvSpPr>
        <p:spPr>
          <a:xfrm rot="5400013">
            <a:off x="3111972" y="1856474"/>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828">
            <a:extLst>
              <a:ext uri="{FF2B5EF4-FFF2-40B4-BE49-F238E27FC236}">
                <a16:creationId xmlns:a16="http://schemas.microsoft.com/office/drawing/2014/main" id="{51C411EE-B25B-4BB4-B046-804E7881A74D}"/>
              </a:ext>
            </a:extLst>
          </p:cNvPr>
          <p:cNvSpPr/>
          <p:nvPr/>
        </p:nvSpPr>
        <p:spPr>
          <a:xfrm rot="5400013">
            <a:off x="3532660" y="1931593"/>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8" name="Shape 829">
            <a:extLst>
              <a:ext uri="{FF2B5EF4-FFF2-40B4-BE49-F238E27FC236}">
                <a16:creationId xmlns:a16="http://schemas.microsoft.com/office/drawing/2014/main" id="{5761123F-8FB5-4BE5-910F-AF5543603EE9}"/>
              </a:ext>
            </a:extLst>
          </p:cNvPr>
          <p:cNvSpPr/>
          <p:nvPr/>
        </p:nvSpPr>
        <p:spPr>
          <a:xfrm rot="5400013">
            <a:off x="3931914" y="1844579"/>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9" name="Shape 830">
            <a:extLst>
              <a:ext uri="{FF2B5EF4-FFF2-40B4-BE49-F238E27FC236}">
                <a16:creationId xmlns:a16="http://schemas.microsoft.com/office/drawing/2014/main" id="{1C262632-10C7-4CA5-94F1-2AE6B73998E8}"/>
              </a:ext>
            </a:extLst>
          </p:cNvPr>
          <p:cNvSpPr/>
          <p:nvPr/>
        </p:nvSpPr>
        <p:spPr>
          <a:xfrm rot="5400013">
            <a:off x="4339901" y="1937153"/>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0" name="Shape 831">
            <a:extLst>
              <a:ext uri="{FF2B5EF4-FFF2-40B4-BE49-F238E27FC236}">
                <a16:creationId xmlns:a16="http://schemas.microsoft.com/office/drawing/2014/main" id="{3B8569A4-9D43-4466-96F0-A4CD890FF0EF}"/>
              </a:ext>
            </a:extLst>
          </p:cNvPr>
          <p:cNvSpPr/>
          <p:nvPr/>
        </p:nvSpPr>
        <p:spPr>
          <a:xfrm rot="5400013">
            <a:off x="5147152" y="1942693"/>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1" name="Shape 832">
            <a:extLst>
              <a:ext uri="{FF2B5EF4-FFF2-40B4-BE49-F238E27FC236}">
                <a16:creationId xmlns:a16="http://schemas.microsoft.com/office/drawing/2014/main" id="{F9A1A143-B7E7-4501-B88F-6107FFA1B346}"/>
              </a:ext>
            </a:extLst>
          </p:cNvPr>
          <p:cNvSpPr/>
          <p:nvPr/>
        </p:nvSpPr>
        <p:spPr>
          <a:xfrm rot="5400013">
            <a:off x="5541642" y="1937153"/>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2" name="Shape 833">
            <a:extLst>
              <a:ext uri="{FF2B5EF4-FFF2-40B4-BE49-F238E27FC236}">
                <a16:creationId xmlns:a16="http://schemas.microsoft.com/office/drawing/2014/main" id="{99979D05-61FC-4CA3-99E6-97A8770E5B4F}"/>
              </a:ext>
            </a:extLst>
          </p:cNvPr>
          <p:cNvSpPr/>
          <p:nvPr/>
        </p:nvSpPr>
        <p:spPr>
          <a:xfrm rot="5400013">
            <a:off x="5936928" y="1852516"/>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3" name="Shape 834">
            <a:extLst>
              <a:ext uri="{FF2B5EF4-FFF2-40B4-BE49-F238E27FC236}">
                <a16:creationId xmlns:a16="http://schemas.microsoft.com/office/drawing/2014/main" id="{ED9B3AD6-2427-49A1-B591-C73BD133B9A1}"/>
              </a:ext>
            </a:extLst>
          </p:cNvPr>
          <p:cNvSpPr/>
          <p:nvPr/>
        </p:nvSpPr>
        <p:spPr>
          <a:xfrm rot="5400013">
            <a:off x="4752652" y="1932389"/>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4" name="Shape 835">
            <a:extLst>
              <a:ext uri="{FF2B5EF4-FFF2-40B4-BE49-F238E27FC236}">
                <a16:creationId xmlns:a16="http://schemas.microsoft.com/office/drawing/2014/main" id="{19BC72B4-D39A-4460-8F3C-E6529EA90ACB}"/>
              </a:ext>
            </a:extLst>
          </p:cNvPr>
          <p:cNvSpPr/>
          <p:nvPr/>
        </p:nvSpPr>
        <p:spPr>
          <a:xfrm rot="5400013">
            <a:off x="6797361" y="1841406"/>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5" name="Shape 836">
            <a:extLst>
              <a:ext uri="{FF2B5EF4-FFF2-40B4-BE49-F238E27FC236}">
                <a16:creationId xmlns:a16="http://schemas.microsoft.com/office/drawing/2014/main" id="{09D17337-6A41-4D6D-A13F-3774D34DC099}"/>
              </a:ext>
            </a:extLst>
          </p:cNvPr>
          <p:cNvCxnSpPr/>
          <p:nvPr/>
        </p:nvCxnSpPr>
        <p:spPr>
          <a:xfrm>
            <a:off x="3385822" y="2118884"/>
            <a:ext cx="0" cy="0"/>
          </a:xfrm>
          <a:prstGeom prst="straightConnector1">
            <a:avLst/>
          </a:prstGeom>
          <a:noFill/>
          <a:ln w="9528" cap="flat">
            <a:solidFill>
              <a:srgbClr val="292934"/>
            </a:solidFill>
            <a:prstDash val="solid"/>
            <a:round/>
          </a:ln>
        </p:spPr>
      </p:cxnSp>
      <p:sp>
        <p:nvSpPr>
          <p:cNvPr id="16" name="Shape 837">
            <a:extLst>
              <a:ext uri="{FF2B5EF4-FFF2-40B4-BE49-F238E27FC236}">
                <a16:creationId xmlns:a16="http://schemas.microsoft.com/office/drawing/2014/main" id="{9DE10027-8155-49D3-8D88-1B6B21FF03A8}"/>
              </a:ext>
            </a:extLst>
          </p:cNvPr>
          <p:cNvSpPr txBox="1"/>
          <p:nvPr/>
        </p:nvSpPr>
        <p:spPr>
          <a:xfrm>
            <a:off x="5524283" y="3908429"/>
            <a:ext cx="6042245"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Obligations to provide accompanying source code are met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38">
            <a:extLst>
              <a:ext uri="{FF2B5EF4-FFF2-40B4-BE49-F238E27FC236}">
                <a16:creationId xmlns:a16="http://schemas.microsoft.com/office/drawing/2014/main" id="{5ECD1248-8A7D-4441-BF41-E2B8E6D7AFC9}"/>
              </a:ext>
            </a:extLst>
          </p:cNvPr>
          <p:cNvSpPr txBox="1"/>
          <p:nvPr/>
        </p:nvSpPr>
        <p:spPr>
          <a:xfrm>
            <a:off x="481010" y="3954459"/>
            <a:ext cx="4935163"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Provide accompanying source code along with any associated build tools and documentation (e.g., by uploading to a distribution website or including in the distribution package)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Accompanying source code is identified with labels as to which product and version to which it corresponds</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39">
            <a:extLst>
              <a:ext uri="{FF2B5EF4-FFF2-40B4-BE49-F238E27FC236}">
                <a16:creationId xmlns:a16="http://schemas.microsoft.com/office/drawing/2014/main" id="{584C5EA0-9525-4EFB-9B47-884BBCEC8E13}"/>
              </a:ext>
            </a:extLst>
          </p:cNvPr>
          <p:cNvSpPr/>
          <p:nvPr/>
        </p:nvSpPr>
        <p:spPr>
          <a:xfrm>
            <a:off x="246513" y="3279779"/>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Provide accompanying source code as required </a:t>
            </a:r>
          </a:p>
        </p:txBody>
      </p:sp>
      <p:sp>
        <p:nvSpPr>
          <p:cNvPr id="19" name="Shape 840">
            <a:extLst>
              <a:ext uri="{FF2B5EF4-FFF2-40B4-BE49-F238E27FC236}">
                <a16:creationId xmlns:a16="http://schemas.microsoft.com/office/drawing/2014/main" id="{6019C1EE-0484-4401-85BA-EC59EC02B7F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Accompanying Source Code Distribution</a:t>
            </a:r>
          </a:p>
        </p:txBody>
      </p:sp>
      <p:sp>
        <p:nvSpPr>
          <p:cNvPr id="20" name="Shape 841">
            <a:extLst>
              <a:ext uri="{FF2B5EF4-FFF2-40B4-BE49-F238E27FC236}">
                <a16:creationId xmlns:a16="http://schemas.microsoft.com/office/drawing/2014/main" id="{3CDC03D7-5ECD-4FC7-8DA2-BE3CBA0E2A57}"/>
              </a:ext>
            </a:extLst>
          </p:cNvPr>
          <p:cNvSpPr/>
          <p:nvPr/>
        </p:nvSpPr>
        <p:spPr>
          <a:xfrm>
            <a:off x="1976420" y="1955453"/>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842">
            <a:extLst>
              <a:ext uri="{FF2B5EF4-FFF2-40B4-BE49-F238E27FC236}">
                <a16:creationId xmlns:a16="http://schemas.microsoft.com/office/drawing/2014/main" id="{47AFE62C-81E4-44FE-AA86-4C2A388BE0E8}"/>
              </a:ext>
            </a:extLst>
          </p:cNvPr>
          <p:cNvCxnSpPr>
            <a:stCxn id="20" idx="3"/>
          </p:cNvCxnSpPr>
          <p:nvPr/>
        </p:nvCxnSpPr>
        <p:spPr>
          <a:xfrm>
            <a:off x="2832024" y="2189603"/>
            <a:ext cx="325198" cy="0"/>
          </a:xfrm>
          <a:prstGeom prst="straightConnector1">
            <a:avLst/>
          </a:prstGeom>
          <a:noFill/>
          <a:ln w="9528" cap="flat">
            <a:solidFill>
              <a:srgbClr val="292934"/>
            </a:solidFill>
            <a:prstDash val="solid"/>
            <a:round/>
            <a:tailEnd type="arrow"/>
          </a:ln>
        </p:spPr>
      </p:cxnSp>
      <p:sp>
        <p:nvSpPr>
          <p:cNvPr id="22" name="Shape 843">
            <a:extLst>
              <a:ext uri="{FF2B5EF4-FFF2-40B4-BE49-F238E27FC236}">
                <a16:creationId xmlns:a16="http://schemas.microsoft.com/office/drawing/2014/main" id="{46CDA4BF-D022-43D7-9B7C-957673C942E4}"/>
              </a:ext>
            </a:extLst>
          </p:cNvPr>
          <p:cNvSpPr/>
          <p:nvPr/>
        </p:nvSpPr>
        <p:spPr>
          <a:xfrm>
            <a:off x="7915979" y="1955453"/>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name="Slide66">
    <p:spTree>
      <p:nvGrpSpPr>
        <p:cNvPr id="1" name=""/>
        <p:cNvGrpSpPr/>
        <p:nvPr/>
      </p:nvGrpSpPr>
      <p:grpSpPr>
        <a:xfrm>
          <a:off x="0" y="0"/>
          <a:ext cx="0" cy="0"/>
          <a:chOff x="0" y="0"/>
          <a:chExt cx="0" cy="0"/>
        </a:xfrm>
      </p:grpSpPr>
      <p:sp>
        <p:nvSpPr>
          <p:cNvPr id="2" name="Shape 849">
            <a:extLst>
              <a:ext uri="{FF2B5EF4-FFF2-40B4-BE49-F238E27FC236}">
                <a16:creationId xmlns:a16="http://schemas.microsoft.com/office/drawing/2014/main" id="{736942FE-F175-44FB-BCD7-7400CAC132E5}"/>
              </a:ext>
            </a:extLst>
          </p:cNvPr>
          <p:cNvSpPr/>
          <p:nvPr/>
        </p:nvSpPr>
        <p:spPr>
          <a:xfrm>
            <a:off x="3065782" y="1393554"/>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0 0 -270"/>
              <a:gd name="f188" fmla="+- 0 0 180"/>
              <a:gd name="f189" fmla="+- 0 0 -90"/>
              <a:gd name="f190" fmla="+- 0 0 -212"/>
              <a:gd name="f191" fmla="*/ f5 1 21600"/>
              <a:gd name="f192" fmla="*/ f6 1 21600"/>
              <a:gd name="f193" fmla="*/ f9 1 180"/>
              <a:gd name="f194" fmla="pin -2147483647 f0 2147483647"/>
              <a:gd name="f195" fmla="pin -2147483647 f1 2147483647"/>
              <a:gd name="f196" fmla="*/ 0 f9 1"/>
              <a:gd name="f197" fmla="*/ f180 f2 1"/>
              <a:gd name="f198" fmla="*/ f181 f2 1"/>
              <a:gd name="f199" fmla="*/ f187 f2 1"/>
              <a:gd name="f200" fmla="*/ f188 f2 1"/>
              <a:gd name="f201" fmla="*/ f189 f2 1"/>
              <a:gd name="f202" fmla="*/ f190 f2 1"/>
              <a:gd name="f203" fmla="+- f194 0 10800"/>
              <a:gd name="f204" fmla="+- f195 0 10800"/>
              <a:gd name="f205" fmla="val f194"/>
              <a:gd name="f206" fmla="val f195"/>
              <a:gd name="f207" fmla="*/ f194 f191 1"/>
              <a:gd name="f208" fmla="*/ f195 f192 1"/>
              <a:gd name="f209" fmla="*/ 3000 f191 1"/>
              <a:gd name="f210" fmla="*/ 17110 f191 1"/>
              <a:gd name="f211" fmla="*/ 17330 f192 1"/>
              <a:gd name="f212" fmla="*/ 3320 f192 1"/>
              <a:gd name="f213" fmla="*/ f196 1 f4"/>
              <a:gd name="f214" fmla="*/ f197 1 f4"/>
              <a:gd name="f215" fmla="*/ f198 1 f4"/>
              <a:gd name="f216" fmla="*/ 0 f191 1"/>
              <a:gd name="f217" fmla="*/ 10800 f192 1"/>
              <a:gd name="f218" fmla="*/ f199 1 f4"/>
              <a:gd name="f219" fmla="*/ 10800 f191 1"/>
              <a:gd name="f220" fmla="*/ 21600 f192 1"/>
              <a:gd name="f221" fmla="*/ f200 1 f4"/>
              <a:gd name="f222" fmla="*/ 21600 f191 1"/>
              <a:gd name="f223" fmla="*/ f201 1 f4"/>
              <a:gd name="f224" fmla="*/ 0 f192 1"/>
              <a:gd name="f225" fmla="*/ f202 1 f4"/>
              <a:gd name="f226" fmla="+- 0 0 f204"/>
              <a:gd name="f227" fmla="+- 0 0 f203"/>
              <a:gd name="f228" fmla="+- 0 0 f213"/>
              <a:gd name="f229" fmla="+- f214 0 f3"/>
              <a:gd name="f230" fmla="+- f215 0 f3"/>
              <a:gd name="f231" fmla="+- f218 0 f3"/>
              <a:gd name="f232" fmla="+- f221 0 f3"/>
              <a:gd name="f233" fmla="+- f223 0 f3"/>
              <a:gd name="f234" fmla="*/ f205 f191 1"/>
              <a:gd name="f235" fmla="*/ f206 f192 1"/>
              <a:gd name="f236" fmla="+- f225 0 f3"/>
              <a:gd name="f237" fmla="at2 f226 f227"/>
              <a:gd name="f238" fmla="*/ f228 f2 1"/>
              <a:gd name="f239" fmla="+- f230 0 f229"/>
              <a:gd name="f240" fmla="+- f237 f3 0"/>
              <a:gd name="f241" fmla="*/ f238 1 f9"/>
              <a:gd name="f242" fmla="*/ f240 f9 1"/>
              <a:gd name="f243" fmla="+- f241 0 f3"/>
              <a:gd name="f244" fmla="*/ f242 1 f2"/>
              <a:gd name="f245" fmla="cos 1 f243"/>
              <a:gd name="f246" fmla="sin 1 f243"/>
              <a:gd name="f247" fmla="+- 0 0 f244"/>
              <a:gd name="f248" fmla="+- 0 0 f245"/>
              <a:gd name="f249" fmla="+- 0 0 f246"/>
              <a:gd name="f250" fmla="val f247"/>
              <a:gd name="f251" fmla="*/ 1800 f248 1"/>
              <a:gd name="f252" fmla="*/ 1800 f249 1"/>
              <a:gd name="f253" fmla="*/ 1200 f248 1"/>
              <a:gd name="f254" fmla="*/ 1200 f249 1"/>
              <a:gd name="f255" fmla="*/ 700 f248 1"/>
              <a:gd name="f256" fmla="*/ 700 f249 1"/>
              <a:gd name="f257" fmla="*/ f250 1 f193"/>
              <a:gd name="f258" fmla="*/ f251 f251 1"/>
              <a:gd name="f259" fmla="*/ f252 f252 1"/>
              <a:gd name="f260" fmla="*/ f253 f253 1"/>
              <a:gd name="f261" fmla="*/ f254 f254 1"/>
              <a:gd name="f262" fmla="*/ f255 f255 1"/>
              <a:gd name="f263" fmla="*/ f256 f256 1"/>
              <a:gd name="f264" fmla="*/ f257 f193 1"/>
              <a:gd name="f265" fmla="+- f258 f259 0"/>
              <a:gd name="f266" fmla="+- f260 f261 0"/>
              <a:gd name="f267" fmla="+- f262 f263 0"/>
              <a:gd name="f268" fmla="+- 0 0 f264"/>
              <a:gd name="f269" fmla="sqrt f265"/>
              <a:gd name="f270" fmla="sqrt f266"/>
              <a:gd name="f271" fmla="sqrt f267"/>
              <a:gd name="f272" fmla="*/ f268 f2 1"/>
              <a:gd name="f273" fmla="*/ f179 1 f269"/>
              <a:gd name="f274" fmla="*/ f183 1 f270"/>
              <a:gd name="f275" fmla="*/ f185 1 f271"/>
              <a:gd name="f276" fmla="*/ f272 1 f9"/>
              <a:gd name="f277" fmla="*/ f248 f273 1"/>
              <a:gd name="f278" fmla="*/ f249 f273 1"/>
              <a:gd name="f279" fmla="*/ f248 f274 1"/>
              <a:gd name="f280" fmla="*/ f249 f274 1"/>
              <a:gd name="f281" fmla="*/ f248 f275 1"/>
              <a:gd name="f282" fmla="*/ f249 f275 1"/>
              <a:gd name="f283" fmla="+- f276 0 f3"/>
              <a:gd name="f284" fmla="+- f205 0 f281"/>
              <a:gd name="f285" fmla="+- f206 0 f282"/>
              <a:gd name="f286" fmla="sin 1 f283"/>
              <a:gd name="f287" fmla="cos 1 f283"/>
              <a:gd name="f288" fmla="+- 0 0 f286"/>
              <a:gd name="f289" fmla="+- 0 0 f287"/>
              <a:gd name="f290" fmla="*/ 10800 f288 1"/>
              <a:gd name="f291" fmla="*/ 10800 f289 1"/>
              <a:gd name="f292" fmla="+- f290 10800 0"/>
              <a:gd name="f293" fmla="+- f291 10800 0"/>
              <a:gd name="f294" fmla="*/ f290 1 12"/>
              <a:gd name="f295" fmla="*/ f291 1 12"/>
              <a:gd name="f296" fmla="+- f194 0 f292"/>
              <a:gd name="f297" fmla="+- f195 0 f293"/>
              <a:gd name="f298" fmla="*/ f296 1 3"/>
              <a:gd name="f299" fmla="*/ f297 1 3"/>
              <a:gd name="f300" fmla="*/ f296 2 1"/>
              <a:gd name="f301" fmla="*/ f297 2 1"/>
              <a:gd name="f302" fmla="*/ f300 1 3"/>
              <a:gd name="f303" fmla="*/ f301 1 3"/>
              <a:gd name="f304" fmla="+- f298 f292 0"/>
              <a:gd name="f305" fmla="+- f299 f293 0"/>
              <a:gd name="f306" fmla="+- f304 0 f294"/>
              <a:gd name="f307" fmla="+- f305 0 f295"/>
              <a:gd name="f308" fmla="+- f302 f292 0"/>
              <a:gd name="f309" fmla="+- f303 f293 0"/>
              <a:gd name="f310" fmla="+- f306 0 f277"/>
              <a:gd name="f311" fmla="+- f307 0 f278"/>
              <a:gd name="f312" fmla="+- f308 0 f279"/>
              <a:gd name="f313" fmla="+- f309 0 f280"/>
            </a:gdLst>
            <a:ahLst>
              <a:ahXY gdRefX="f0" minX="f10" maxX="f11" gdRefY="f1" minY="f10" maxY="f11">
                <a:pos x="f207" y="f208"/>
              </a:ahXY>
            </a:ahLst>
            <a:cxnLst>
              <a:cxn ang="3cd4">
                <a:pos x="hc" y="t"/>
              </a:cxn>
              <a:cxn ang="0">
                <a:pos x="r" y="vc"/>
              </a:cxn>
              <a:cxn ang="cd4">
                <a:pos x="hc" y="b"/>
              </a:cxn>
              <a:cxn ang="cd2">
                <a:pos x="l" y="vc"/>
              </a:cxn>
              <a:cxn ang="f231">
                <a:pos x="f216" y="f217"/>
              </a:cxn>
              <a:cxn ang="f232">
                <a:pos x="f219" y="f220"/>
              </a:cxn>
              <a:cxn ang="f233">
                <a:pos x="f222" y="f217"/>
              </a:cxn>
              <a:cxn ang="f229">
                <a:pos x="f219" y="f224"/>
              </a:cxn>
              <a:cxn ang="f236">
                <a:pos x="f234" y="f235"/>
              </a:cxn>
            </a:cxnLst>
            <a:rect l="f209" t="f212" r="f210" b="f211"/>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310" y="f311"/>
                </a:moveTo>
                <a:arcTo wR="f182" hR="f182" stAng="f229" swAng="f239"/>
                <a:close/>
              </a:path>
              <a:path w="21600" h="21600">
                <a:moveTo>
                  <a:pt x="f312" y="f313"/>
                </a:moveTo>
                <a:arcTo wR="f184" hR="f184" stAng="f229" swAng="f239"/>
                <a:close/>
              </a:path>
              <a:path w="21600" h="21600">
                <a:moveTo>
                  <a:pt x="f284" y="f285"/>
                </a:moveTo>
                <a:arcTo wR="f186" hR="f186" stAng="f229"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850">
            <a:extLst>
              <a:ext uri="{FF2B5EF4-FFF2-40B4-BE49-F238E27FC236}">
                <a16:creationId xmlns:a16="http://schemas.microsoft.com/office/drawing/2014/main" id="{EA8D9307-2761-4029-81F9-E5BF430E74C8}"/>
              </a:ext>
            </a:extLst>
          </p:cNvPr>
          <p:cNvCxnSpPr>
            <a:stCxn id="2" idx="6"/>
          </p:cNvCxnSpPr>
          <p:nvPr/>
        </p:nvCxnSpPr>
        <p:spPr>
          <a:xfrm>
            <a:off x="7568936" y="2289694"/>
            <a:ext cx="255603" cy="3301"/>
          </a:xfrm>
          <a:prstGeom prst="straightConnector1">
            <a:avLst/>
          </a:prstGeom>
          <a:noFill/>
          <a:ln w="9528" cap="flat">
            <a:solidFill>
              <a:srgbClr val="292934"/>
            </a:solidFill>
            <a:prstDash val="solid"/>
            <a:round/>
            <a:tailEnd type="arrow"/>
          </a:ln>
        </p:spPr>
      </p:cxnSp>
      <p:sp>
        <p:nvSpPr>
          <p:cNvPr id="4" name="Shape 851">
            <a:extLst>
              <a:ext uri="{FF2B5EF4-FFF2-40B4-BE49-F238E27FC236}">
                <a16:creationId xmlns:a16="http://schemas.microsoft.com/office/drawing/2014/main" id="{4AB2AA53-E9E8-4DDA-94C8-43773B9145E9}"/>
              </a:ext>
            </a:extLst>
          </p:cNvPr>
          <p:cNvSpPr/>
          <p:nvPr/>
        </p:nvSpPr>
        <p:spPr>
          <a:xfrm rot="10799991">
            <a:off x="6960494" y="1569759"/>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852">
            <a:extLst>
              <a:ext uri="{FF2B5EF4-FFF2-40B4-BE49-F238E27FC236}">
                <a16:creationId xmlns:a16="http://schemas.microsoft.com/office/drawing/2014/main" id="{52072919-5EA5-4FA1-AAC6-84FF9D87E57F}"/>
              </a:ext>
            </a:extLst>
          </p:cNvPr>
          <p:cNvSpPr txBox="1"/>
          <p:nvPr/>
        </p:nvSpPr>
        <p:spPr>
          <a:xfrm rot="5400013">
            <a:off x="6470165" y="2060079"/>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Verifications</a:t>
            </a:r>
          </a:p>
        </p:txBody>
      </p:sp>
      <p:sp>
        <p:nvSpPr>
          <p:cNvPr id="6" name="Shape 853">
            <a:extLst>
              <a:ext uri="{FF2B5EF4-FFF2-40B4-BE49-F238E27FC236}">
                <a16:creationId xmlns:a16="http://schemas.microsoft.com/office/drawing/2014/main" id="{617AFA66-E17D-4A8A-A3D7-FEAD7D91ACFD}"/>
              </a:ext>
            </a:extLst>
          </p:cNvPr>
          <p:cNvSpPr/>
          <p:nvPr/>
        </p:nvSpPr>
        <p:spPr>
          <a:xfrm rot="5400013">
            <a:off x="3020532" y="1958229"/>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854">
            <a:extLst>
              <a:ext uri="{FF2B5EF4-FFF2-40B4-BE49-F238E27FC236}">
                <a16:creationId xmlns:a16="http://schemas.microsoft.com/office/drawing/2014/main" id="{F60D2CAF-7BBA-4280-B5C3-463F4D6E9D93}"/>
              </a:ext>
            </a:extLst>
          </p:cNvPr>
          <p:cNvSpPr/>
          <p:nvPr/>
        </p:nvSpPr>
        <p:spPr>
          <a:xfrm rot="5400013">
            <a:off x="3441220" y="2033348"/>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8" name="Shape 855">
            <a:extLst>
              <a:ext uri="{FF2B5EF4-FFF2-40B4-BE49-F238E27FC236}">
                <a16:creationId xmlns:a16="http://schemas.microsoft.com/office/drawing/2014/main" id="{DB7FF6C2-5517-43D6-944E-DB7DD476F0C3}"/>
              </a:ext>
            </a:extLst>
          </p:cNvPr>
          <p:cNvSpPr/>
          <p:nvPr/>
        </p:nvSpPr>
        <p:spPr>
          <a:xfrm rot="5400013">
            <a:off x="3840474" y="1946333"/>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9" name="Shape 856">
            <a:extLst>
              <a:ext uri="{FF2B5EF4-FFF2-40B4-BE49-F238E27FC236}">
                <a16:creationId xmlns:a16="http://schemas.microsoft.com/office/drawing/2014/main" id="{28515247-9D74-4E0B-871D-FC35F13936D8}"/>
              </a:ext>
            </a:extLst>
          </p:cNvPr>
          <p:cNvSpPr/>
          <p:nvPr/>
        </p:nvSpPr>
        <p:spPr>
          <a:xfrm rot="5400013">
            <a:off x="4248461" y="203890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0" name="Shape 857">
            <a:extLst>
              <a:ext uri="{FF2B5EF4-FFF2-40B4-BE49-F238E27FC236}">
                <a16:creationId xmlns:a16="http://schemas.microsoft.com/office/drawing/2014/main" id="{F56B448A-0F79-4522-BF54-6B0E7055A371}"/>
              </a:ext>
            </a:extLst>
          </p:cNvPr>
          <p:cNvSpPr/>
          <p:nvPr/>
        </p:nvSpPr>
        <p:spPr>
          <a:xfrm rot="5400013">
            <a:off x="4650898" y="2036520"/>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1" name="Shape 858">
            <a:extLst>
              <a:ext uri="{FF2B5EF4-FFF2-40B4-BE49-F238E27FC236}">
                <a16:creationId xmlns:a16="http://schemas.microsoft.com/office/drawing/2014/main" id="{C3636632-E87B-4FA5-BF44-80AA5533DBF1}"/>
              </a:ext>
            </a:extLst>
          </p:cNvPr>
          <p:cNvSpPr/>
          <p:nvPr/>
        </p:nvSpPr>
        <p:spPr>
          <a:xfrm rot="5400013">
            <a:off x="5450202" y="203890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2" name="Shape 859">
            <a:extLst>
              <a:ext uri="{FF2B5EF4-FFF2-40B4-BE49-F238E27FC236}">
                <a16:creationId xmlns:a16="http://schemas.microsoft.com/office/drawing/2014/main" id="{11E419F3-3317-4BC5-80BF-32ED05BDC13C}"/>
              </a:ext>
            </a:extLst>
          </p:cNvPr>
          <p:cNvSpPr/>
          <p:nvPr/>
        </p:nvSpPr>
        <p:spPr>
          <a:xfrm rot="5400013">
            <a:off x="5845488" y="1954270"/>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3" name="Shape 860">
            <a:extLst>
              <a:ext uri="{FF2B5EF4-FFF2-40B4-BE49-F238E27FC236}">
                <a16:creationId xmlns:a16="http://schemas.microsoft.com/office/drawing/2014/main" id="{62E09ED6-CA0F-45BE-983F-8BDA75A0B00A}"/>
              </a:ext>
            </a:extLst>
          </p:cNvPr>
          <p:cNvSpPr/>
          <p:nvPr/>
        </p:nvSpPr>
        <p:spPr>
          <a:xfrm rot="5400013">
            <a:off x="6240774" y="2034143"/>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4" name="Shape 861">
            <a:extLst>
              <a:ext uri="{FF2B5EF4-FFF2-40B4-BE49-F238E27FC236}">
                <a16:creationId xmlns:a16="http://schemas.microsoft.com/office/drawing/2014/main" id="{F0F3DB3C-521F-4734-9094-34C8609FE780}"/>
              </a:ext>
            </a:extLst>
          </p:cNvPr>
          <p:cNvSpPr/>
          <p:nvPr/>
        </p:nvSpPr>
        <p:spPr>
          <a:xfrm rot="5400013">
            <a:off x="5046980" y="2035734"/>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cxnSp>
        <p:nvCxnSpPr>
          <p:cNvPr id="15" name="Shape 862">
            <a:extLst>
              <a:ext uri="{FF2B5EF4-FFF2-40B4-BE49-F238E27FC236}">
                <a16:creationId xmlns:a16="http://schemas.microsoft.com/office/drawing/2014/main" id="{6FAE1C2E-A80B-4BF4-B330-E48125A8307B}"/>
              </a:ext>
            </a:extLst>
          </p:cNvPr>
          <p:cNvCxnSpPr/>
          <p:nvPr/>
        </p:nvCxnSpPr>
        <p:spPr>
          <a:xfrm>
            <a:off x="3294382" y="2220638"/>
            <a:ext cx="0" cy="0"/>
          </a:xfrm>
          <a:prstGeom prst="straightConnector1">
            <a:avLst/>
          </a:prstGeom>
          <a:noFill/>
          <a:ln w="9528" cap="flat">
            <a:solidFill>
              <a:srgbClr val="292934"/>
            </a:solidFill>
            <a:prstDash val="solid"/>
            <a:round/>
          </a:ln>
        </p:spPr>
      </p:cxnSp>
      <p:sp>
        <p:nvSpPr>
          <p:cNvPr id="16" name="Shape 863">
            <a:extLst>
              <a:ext uri="{FF2B5EF4-FFF2-40B4-BE49-F238E27FC236}">
                <a16:creationId xmlns:a16="http://schemas.microsoft.com/office/drawing/2014/main" id="{4622DEFD-3390-413A-ABED-2A2C02050AF0}"/>
              </a:ext>
            </a:extLst>
          </p:cNvPr>
          <p:cNvSpPr txBox="1"/>
          <p:nvPr/>
        </p:nvSpPr>
        <p:spPr>
          <a:xfrm>
            <a:off x="5426543" y="3944941"/>
            <a:ext cx="6139976"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Verified Distributed Compliance Artifacts are appropriately provided</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64">
            <a:extLst>
              <a:ext uri="{FF2B5EF4-FFF2-40B4-BE49-F238E27FC236}">
                <a16:creationId xmlns:a16="http://schemas.microsoft.com/office/drawing/2014/main" id="{0EEDE63C-AD59-47D9-A91E-DD5DE73FBCE1}"/>
              </a:ext>
            </a:extLst>
          </p:cNvPr>
          <p:cNvSpPr txBox="1"/>
          <p:nvPr/>
        </p:nvSpPr>
        <p:spPr>
          <a:xfrm>
            <a:off x="465136" y="3990971"/>
            <a:ext cx="4869582"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accompanying source code (if any) has been uploaded or distributed correctly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uploaded or distributed source code corresponds to the same version that was approved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notices have been properly published and made available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other identified obligations are met</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65">
            <a:extLst>
              <a:ext uri="{FF2B5EF4-FFF2-40B4-BE49-F238E27FC236}">
                <a16:creationId xmlns:a16="http://schemas.microsoft.com/office/drawing/2014/main" id="{202FA019-3921-4C42-8763-F4D910792443}"/>
              </a:ext>
            </a:extLst>
          </p:cNvPr>
          <p:cNvSpPr/>
          <p:nvPr/>
        </p:nvSpPr>
        <p:spPr>
          <a:xfrm>
            <a:off x="246513" y="331676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Validate compliance with license obligations</a:t>
            </a:r>
          </a:p>
        </p:txBody>
      </p:sp>
      <p:sp>
        <p:nvSpPr>
          <p:cNvPr id="19" name="Shape 866">
            <a:extLst>
              <a:ext uri="{FF2B5EF4-FFF2-40B4-BE49-F238E27FC236}">
                <a16:creationId xmlns:a16="http://schemas.microsoft.com/office/drawing/2014/main" id="{B96799C9-3D72-4FA6-B467-5B40AA0615E5}"/>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Final Verifications</a:t>
            </a:r>
          </a:p>
        </p:txBody>
      </p:sp>
      <p:sp>
        <p:nvSpPr>
          <p:cNvPr id="20" name="Shape 867">
            <a:extLst>
              <a:ext uri="{FF2B5EF4-FFF2-40B4-BE49-F238E27FC236}">
                <a16:creationId xmlns:a16="http://schemas.microsoft.com/office/drawing/2014/main" id="{D99EA322-EB1E-4C03-AC4E-0106BAC39819}"/>
              </a:ext>
            </a:extLst>
          </p:cNvPr>
          <p:cNvSpPr/>
          <p:nvPr/>
        </p:nvSpPr>
        <p:spPr>
          <a:xfrm>
            <a:off x="1884971" y="1973778"/>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868">
            <a:extLst>
              <a:ext uri="{FF2B5EF4-FFF2-40B4-BE49-F238E27FC236}">
                <a16:creationId xmlns:a16="http://schemas.microsoft.com/office/drawing/2014/main" id="{4B95911D-6EF3-408A-B846-21AFBBFD740C}"/>
              </a:ext>
            </a:extLst>
          </p:cNvPr>
          <p:cNvCxnSpPr>
            <a:stCxn id="20" idx="3"/>
          </p:cNvCxnSpPr>
          <p:nvPr/>
        </p:nvCxnSpPr>
        <p:spPr>
          <a:xfrm>
            <a:off x="2740575" y="2207928"/>
            <a:ext cx="325197" cy="0"/>
          </a:xfrm>
          <a:prstGeom prst="straightConnector1">
            <a:avLst/>
          </a:prstGeom>
          <a:noFill/>
          <a:ln w="9528" cap="flat">
            <a:solidFill>
              <a:srgbClr val="292934"/>
            </a:solidFill>
            <a:prstDash val="solid"/>
            <a:round/>
            <a:tailEnd type="arrow"/>
          </a:ln>
        </p:spPr>
      </p:cxnSp>
      <p:sp>
        <p:nvSpPr>
          <p:cNvPr id="22" name="Shape 869">
            <a:extLst>
              <a:ext uri="{FF2B5EF4-FFF2-40B4-BE49-F238E27FC236}">
                <a16:creationId xmlns:a16="http://schemas.microsoft.com/office/drawing/2014/main" id="{E0D28732-0A92-411A-8645-8F828BC15237}"/>
              </a:ext>
            </a:extLst>
          </p:cNvPr>
          <p:cNvSpPr/>
          <p:nvPr/>
        </p:nvSpPr>
        <p:spPr>
          <a:xfrm>
            <a:off x="7836691" y="2057198"/>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name="Slide67">
    <p:spTree>
      <p:nvGrpSpPr>
        <p:cNvPr id="1" name=""/>
        <p:cNvGrpSpPr/>
        <p:nvPr/>
      </p:nvGrpSpPr>
      <p:grpSpPr>
        <a:xfrm>
          <a:off x="0" y="0"/>
          <a:ext cx="0" cy="0"/>
          <a:chOff x="0" y="0"/>
          <a:chExt cx="0" cy="0"/>
        </a:xfrm>
      </p:grpSpPr>
      <p:sp>
        <p:nvSpPr>
          <p:cNvPr id="2" name="Shape 875">
            <a:extLst>
              <a:ext uri="{FF2B5EF4-FFF2-40B4-BE49-F238E27FC236}">
                <a16:creationId xmlns:a16="http://schemas.microsoft.com/office/drawing/2014/main" id="{889239FD-AF82-4121-B240-0F25E7627D63}"/>
              </a:ext>
            </a:extLst>
          </p:cNvPr>
          <p:cNvSpPr txBox="1">
            <a:spLocks noGrp="1"/>
          </p:cNvSpPr>
          <p:nvPr>
            <p:ph type="title"/>
          </p:nvPr>
        </p:nvSpPr>
        <p:spPr/>
        <p:txBody>
          <a:bodyPr tIns="45701" bIns="45701"/>
          <a:lstStyle/>
          <a:p>
            <a:pPr lvl="0"/>
            <a:r>
              <a:rPr lang="en-US"/>
              <a:t>Check Your Understanding</a:t>
            </a:r>
          </a:p>
        </p:txBody>
      </p:sp>
      <p:sp>
        <p:nvSpPr>
          <p:cNvPr id="3" name="Shape 876">
            <a:extLst>
              <a:ext uri="{FF2B5EF4-FFF2-40B4-BE49-F238E27FC236}">
                <a16:creationId xmlns:a16="http://schemas.microsoft.com/office/drawing/2014/main" id="{6323DF1D-FFB0-4D12-A673-1E9BA2B7DF66}"/>
              </a:ext>
            </a:extLst>
          </p:cNvPr>
          <p:cNvSpPr txBox="1">
            <a:spLocks noGrp="1"/>
          </p:cNvSpPr>
          <p:nvPr>
            <p:ph idx="1"/>
          </p:nvPr>
        </p:nvSpPr>
        <p:spPr/>
        <p:txBody>
          <a:bodyPr tIns="45701" bIns="45701"/>
          <a:lstStyle/>
          <a:p>
            <a:pPr lvl="0" indent="-182880">
              <a:spcBef>
                <a:spcPts val="0"/>
              </a:spcBef>
            </a:pPr>
            <a:r>
              <a:rPr lang="en-US"/>
              <a:t>What is involved in compliance due diligence (for our example process, describe the steps at a high level)?</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Identification</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Audit source code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Resolving issues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Performing reviews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Approvals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Registration/approval tracking</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Notices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Pre-distribution verifications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Accompanying source code distribution</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Verification</a:t>
            </a:r>
          </a:p>
          <a:p>
            <a:pPr lvl="0" indent="-182880"/>
            <a:r>
              <a:rPr lang="en-US"/>
              <a:t>What does an architecture review look for?</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name="Slide68">
    <p:spTree>
      <p:nvGrpSpPr>
        <p:cNvPr id="1" name=""/>
        <p:cNvGrpSpPr/>
        <p:nvPr/>
      </p:nvGrpSpPr>
      <p:grpSpPr>
        <a:xfrm>
          <a:off x="0" y="0"/>
          <a:ext cx="0" cy="0"/>
          <a:chOff x="0" y="0"/>
          <a:chExt cx="0" cy="0"/>
        </a:xfrm>
      </p:grpSpPr>
      <p:sp>
        <p:nvSpPr>
          <p:cNvPr id="2" name="Shape 882">
            <a:extLst>
              <a:ext uri="{FF2B5EF4-FFF2-40B4-BE49-F238E27FC236}">
                <a16:creationId xmlns:a16="http://schemas.microsoft.com/office/drawing/2014/main" id="{F65AC37F-A53B-4BC4-82FE-44CAF2817B46}"/>
              </a:ext>
            </a:extLst>
          </p:cNvPr>
          <p:cNvSpPr txBox="1">
            <a:spLocks noGrp="1"/>
          </p:cNvSpPr>
          <p:nvPr>
            <p:ph type="title"/>
          </p:nvPr>
        </p:nvSpPr>
        <p:spPr/>
        <p:txBody>
          <a:bodyPr tIns="45701" bIns="45701"/>
          <a:lstStyle/>
          <a:p>
            <a:pPr lvl="0"/>
            <a:r>
              <a:rPr lang="en-US"/>
              <a:t>ABSCHNITT 7</a:t>
            </a:r>
          </a:p>
        </p:txBody>
      </p:sp>
      <p:sp>
        <p:nvSpPr>
          <p:cNvPr id="3" name="Shape 883">
            <a:extLst>
              <a:ext uri="{FF2B5EF4-FFF2-40B4-BE49-F238E27FC236}">
                <a16:creationId xmlns:a16="http://schemas.microsoft.com/office/drawing/2014/main" id="{562EF160-E772-4A55-ADCB-E85D7D867B89}"/>
              </a:ext>
            </a:extLst>
          </p:cNvPr>
          <p:cNvSpPr txBox="1">
            <a:spLocks noGrp="1"/>
          </p:cNvSpPr>
          <p:nvPr>
            <p:ph type="body" idx="1"/>
          </p:nvPr>
        </p:nvSpPr>
        <p:spPr/>
        <p:txBody>
          <a:bodyPr tIns="45701" bIns="45701"/>
          <a:lstStyle/>
          <a:p>
            <a:pPr lvl="0">
              <a:spcBef>
                <a:spcPts val="0"/>
              </a:spcBef>
            </a:pPr>
            <a:r>
              <a:rPr lang="en-US"/>
              <a:t>Vermeiden von Compliance-Fallen</a:t>
            </a:r>
          </a:p>
        </p:txBody>
      </p:sp>
      <p:sp>
        <p:nvSpPr>
          <p:cNvPr id="4" name="Rechteck 3">
            <a:extLst>
              <a:ext uri="{FF2B5EF4-FFF2-40B4-BE49-F238E27FC236}">
                <a16:creationId xmlns:a16="http://schemas.microsoft.com/office/drawing/2014/main" id="{AE51C182-E017-429F-B08B-C6701029CDAB}"/>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C820B38-D916-460E-9A5F-23A4F314CB10}"/>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name="Slide7">
    <p:spTree>
      <p:nvGrpSpPr>
        <p:cNvPr id="1" name=""/>
        <p:cNvGrpSpPr/>
        <p:nvPr/>
      </p:nvGrpSpPr>
      <p:grpSpPr>
        <a:xfrm>
          <a:off x="0" y="0"/>
          <a:ext cx="0" cy="0"/>
          <a:chOff x="0" y="0"/>
          <a:chExt cx="0" cy="0"/>
        </a:xfrm>
      </p:grpSpPr>
      <p:sp>
        <p:nvSpPr>
          <p:cNvPr id="2" name="Shape 96">
            <a:extLst>
              <a:ext uri="{FF2B5EF4-FFF2-40B4-BE49-F238E27FC236}">
                <a16:creationId xmlns:a16="http://schemas.microsoft.com/office/drawing/2014/main" id="{CDA79B9F-7332-4BE2-870C-4A3B835589DA}"/>
              </a:ext>
            </a:extLst>
          </p:cNvPr>
          <p:cNvSpPr txBox="1">
            <a:spLocks noGrp="1"/>
          </p:cNvSpPr>
          <p:nvPr>
            <p:ph type="title"/>
          </p:nvPr>
        </p:nvSpPr>
        <p:spPr/>
        <p:txBody>
          <a:bodyPr tIns="45701" bIns="45701"/>
          <a:lstStyle/>
          <a:p>
            <a:pPr lvl="0"/>
            <a:r>
              <a:rPr lang="de-DE"/>
              <a:t>Konzepte: Urheberrechtsschutz für Software</a:t>
            </a:r>
          </a:p>
        </p:txBody>
      </p:sp>
      <p:sp>
        <p:nvSpPr>
          <p:cNvPr id="3" name="Shape 97">
            <a:extLst>
              <a:ext uri="{FF2B5EF4-FFF2-40B4-BE49-F238E27FC236}">
                <a16:creationId xmlns:a16="http://schemas.microsoft.com/office/drawing/2014/main" id="{EABD59D2-2B91-4250-9918-7345DEFE417F}"/>
              </a:ext>
            </a:extLst>
          </p:cNvPr>
          <p:cNvSpPr txBox="1">
            <a:spLocks noGrp="1"/>
          </p:cNvSpPr>
          <p:nvPr>
            <p:ph idx="1"/>
          </p:nvPr>
        </p:nvSpPr>
        <p:spPr>
          <a:xfrm>
            <a:off x="712911" y="1470986"/>
            <a:ext cx="10640881" cy="4991462"/>
          </a:xfrm>
        </p:spPr>
        <p:txBody>
          <a:bodyPr tIns="45701" bIns="45701"/>
          <a:lstStyle/>
          <a:p>
            <a:pPr lvl="0" indent="-182880">
              <a:spcBef>
                <a:spcPts val="0"/>
              </a:spcBef>
            </a:pPr>
            <a:r>
              <a:rPr lang="de-DE"/>
              <a:t>Grundregel: das Urheberrecht schützt ‘Werke geistiger Schöpfung’</a:t>
            </a:r>
          </a:p>
          <a:p>
            <a:pPr lvl="0" indent="-182880"/>
            <a:r>
              <a:rPr lang="de-DE"/>
              <a:t>Urheberrechtsschutz besteht generell für literarische Werke - wie </a:t>
            </a:r>
            <a:br>
              <a:rPr lang="de-DE"/>
            </a:br>
            <a:r>
              <a:rPr lang="de-DE"/>
              <a:t>Bücher, Filme, Bilder, Musik, Karten</a:t>
            </a:r>
          </a:p>
          <a:p>
            <a:pPr lvl="0" indent="-182880"/>
            <a:r>
              <a:rPr lang="de-DE"/>
              <a:t>Das Urheberrecht schützt auch Software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…nicht deren allgemeine Funktionalität (welche durch Patente geschützt wird) aber deren Werkscharakter (den Ausdruck von Kreativität bei der konkreten Implementierung)</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Quellcode </a:t>
            </a:r>
            <a:r>
              <a:rPr lang="de-DE" sz="2000" u="sng" kern="0">
                <a:solidFill>
                  <a:srgbClr val="292934"/>
                </a:solidFill>
                <a:latin typeface="Roboto"/>
              </a:rPr>
              <a:t>und</a:t>
            </a:r>
            <a:r>
              <a:rPr lang="de-DE" sz="2000" kern="0">
                <a:solidFill>
                  <a:srgbClr val="292934"/>
                </a:solidFill>
                <a:latin typeface="Roboto"/>
              </a:rPr>
              <a:t> auf Objektcode</a:t>
            </a:r>
          </a:p>
          <a:p>
            <a:pPr lvl="0" indent="-182880"/>
            <a:r>
              <a:rPr lang="de-DE"/>
              <a:t>Der Urheber kontrolliert nur das Werk, dass er oder sie geschaffen hat – nicht die unabhängige Leistung eines Anderen</a:t>
            </a:r>
          </a:p>
          <a:p>
            <a:pPr lvl="0" indent="-182880"/>
            <a:r>
              <a:rPr lang="de-DE"/>
              <a:t>Wenn ein Werk ohne Zustimmung des Urhebers kopiert wird, </a:t>
            </a:r>
            <a:br>
              <a:rPr lang="de-DE"/>
            </a:br>
            <a:r>
              <a:rPr lang="de-DE"/>
              <a:t>liegt i.d.R. eine ‘Schutzrechtsverletzung’ vor</a:t>
            </a:r>
          </a:p>
        </p:txBody>
      </p:sp>
      <p:sp>
        <p:nvSpPr>
          <p:cNvPr id="4" name="Rechteck 3">
            <a:extLst>
              <a:ext uri="{FF2B5EF4-FFF2-40B4-BE49-F238E27FC236}">
                <a16:creationId xmlns:a16="http://schemas.microsoft.com/office/drawing/2014/main" id="{197E3C48-443D-483E-9669-F2F1AFCAF9EC}"/>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F29BA6B-D343-4934-85D0-CA404B4027B0}"/>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name="Slide69">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F3813091-458F-41FA-A541-50901B173805}"/>
              </a:ext>
            </a:extLst>
          </p:cNvPr>
          <p:cNvSpPr txBox="1">
            <a:spLocks noGrp="1"/>
          </p:cNvSpPr>
          <p:nvPr>
            <p:ph type="title"/>
          </p:nvPr>
        </p:nvSpPr>
        <p:spPr/>
        <p:txBody>
          <a:bodyPr tIns="45701" bIns="45701"/>
          <a:lstStyle/>
          <a:p>
            <a:pPr lvl="0"/>
            <a:r>
              <a:rPr lang="en-US"/>
              <a:t>Compliance Pitfalls</a:t>
            </a:r>
          </a:p>
        </p:txBody>
      </p:sp>
      <p:sp>
        <p:nvSpPr>
          <p:cNvPr id="3" name="Shape 890">
            <a:extLst>
              <a:ext uri="{FF2B5EF4-FFF2-40B4-BE49-F238E27FC236}">
                <a16:creationId xmlns:a16="http://schemas.microsoft.com/office/drawing/2014/main" id="{01770285-FD53-4FD8-A92C-A1583B343424}"/>
              </a:ext>
            </a:extLst>
          </p:cNvPr>
          <p:cNvSpPr txBox="1">
            <a:spLocks noGrp="1"/>
          </p:cNvSpPr>
          <p:nvPr>
            <p:ph idx="1"/>
          </p:nvPr>
        </p:nvSpPr>
        <p:spPr/>
        <p:txBody>
          <a:bodyPr tIns="45701" bIns="45701"/>
          <a:lstStyle/>
          <a:p>
            <a:pPr marL="0" lvl="0" indent="0">
              <a:spcBef>
                <a:spcPts val="0"/>
              </a:spcBef>
              <a:buNone/>
            </a:pPr>
            <a:r>
              <a:rPr lang="en-US"/>
              <a:t>This chapter will describe some potential pitfalls to avoid in the compliance process:</a:t>
            </a:r>
          </a:p>
          <a:p>
            <a:pPr marL="457200" lvl="0" indent="-457200">
              <a:buAutoNum type="arabicPeriod"/>
            </a:pPr>
            <a:r>
              <a:rPr lang="en-US"/>
              <a:t>Intellectual Property (IP) pitfalls</a:t>
            </a:r>
          </a:p>
          <a:p>
            <a:pPr marL="457200" lvl="0" indent="-457200">
              <a:buAutoNum type="arabicPeriod"/>
            </a:pPr>
            <a:r>
              <a:rPr lang="en-US"/>
              <a:t>License Compliance pitfalls</a:t>
            </a:r>
          </a:p>
          <a:p>
            <a:pPr marL="457200" lvl="0" indent="-457200">
              <a:buAutoNum type="arabicPeriod"/>
            </a:pPr>
            <a:r>
              <a:rPr lang="en-US"/>
              <a:t>Compliance Process pitfalls</a:t>
            </a:r>
          </a:p>
          <a:p>
            <a:pPr lvl="0" indent="-182880">
              <a:buNone/>
            </a:pPr>
            <a:endParaRPr lang="en-US"/>
          </a:p>
          <a:p>
            <a:pPr lvl="0" indent="-182880">
              <a:buNone/>
            </a:pPr>
            <a:endParaRPr lang="en-US"/>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name="Slide70">
    <p:spTree>
      <p:nvGrpSpPr>
        <p:cNvPr id="1" name=""/>
        <p:cNvGrpSpPr/>
        <p:nvPr/>
      </p:nvGrpSpPr>
      <p:grpSpPr>
        <a:xfrm>
          <a:off x="0" y="0"/>
          <a:ext cx="0" cy="0"/>
          <a:chOff x="0" y="0"/>
          <a:chExt cx="0" cy="0"/>
        </a:xfrm>
      </p:grpSpPr>
      <p:sp>
        <p:nvSpPr>
          <p:cNvPr id="2" name="Shape 896">
            <a:extLst>
              <a:ext uri="{FF2B5EF4-FFF2-40B4-BE49-F238E27FC236}">
                <a16:creationId xmlns:a16="http://schemas.microsoft.com/office/drawing/2014/main" id="{72BB2D6F-3ACA-4187-9E1A-322FDA044C25}"/>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897">
            <a:extLst>
              <a:ext uri="{FF2B5EF4-FFF2-40B4-BE49-F238E27FC236}">
                <a16:creationId xmlns:a16="http://schemas.microsoft.com/office/drawing/2014/main" id="{79A83A10-A97B-4193-850F-DAFF02EF8FAA}"/>
              </a:ext>
            </a:extLst>
          </p:cNvPr>
          <p:cNvGraphicFramePr>
            <a:graphicFrameLocks noGrp="1"/>
          </p:cNvGraphicFramePr>
          <p:nvPr/>
        </p:nvGraphicFramePr>
        <p:xfrm>
          <a:off x="667319" y="1590443"/>
          <a:ext cx="3000000" cy="3000000"/>
        </p:xfrm>
        <a:graphic>
          <a:graphicData uri="http://purl.oclc.org/ooxml/drawingml/table">
            <a:tbl>
              <a:tblPr>
                <a:effectLst/>
                <a:tableStyleId>{3008B7F7-1031-4B05-B229-2884EDF7C79B}</a:tableStyleId>
              </a:tblPr>
              <a:tblGrid>
                <a:gridCol w="3659904">
                  <a:extLst>
                    <a:ext uri="{9D8B030D-6E8A-4147-A177-3AD203B41FA5}">
                      <a16:colId xmlns:a16="http://schemas.microsoft.com/office/drawing/2014/main" val="1162025601"/>
                    </a:ext>
                  </a:extLst>
                </a:gridCol>
                <a:gridCol w="3529126">
                  <a:extLst>
                    <a:ext uri="{9D8B030D-6E8A-4147-A177-3AD203B41FA5}">
                      <a16:colId xmlns:a16="http://schemas.microsoft.com/office/drawing/2014/main" val="2706036139"/>
                    </a:ext>
                  </a:extLst>
                </a:gridCol>
                <a:gridCol w="3531129">
                  <a:extLst>
                    <a:ext uri="{9D8B030D-6E8A-4147-A177-3AD203B41FA5}">
                      <a16:colId xmlns:a16="http://schemas.microsoft.com/office/drawing/2014/main" val="240441959"/>
                    </a:ext>
                  </a:extLst>
                </a:gridCol>
              </a:tblGrid>
              <a:tr h="4573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241278"/>
                  </a:ext>
                </a:extLst>
              </a:tr>
              <a:tr h="4194124">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inclusion of copyleft FOSS into proprietary or 3rd party code:</a:t>
                      </a:r>
                      <a:r>
                        <a:rPr lang="en-US" sz="1800" b="0" i="0" u="none" strike="noStrike" cap="none">
                          <a:solidFill>
                            <a:srgbClr val="0070C0"/>
                          </a:solidFill>
                          <a:latin typeface="Roboto"/>
                          <a:ea typeface="Roboto"/>
                          <a:cs typeface="Roboto"/>
                        </a:rPr>
                        <a:t> </a:t>
                      </a: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during the development process when engineers add FOSS code into source code that is intended to be proprietary in conflict with the FOSS policy.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by scanning or auditing the source code for possible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matches with:</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FOSS source code </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Copyright notices</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Automated source code scanning tools may be used for this purpose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Offering training to engineering staff about compliance issues, the different types of FOSS licenses and the implications of including FOSS in proprietary source code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Conducting regular source code scans or audits for all the source code in the build environment. </a:t>
                      </a:r>
                    </a:p>
                    <a:p>
                      <a:pPr marL="285750" marR="0" lvl="0" indent="-28575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900874"/>
                  </a:ext>
                </a:extLst>
              </a:tr>
            </a:tbl>
          </a:graphicData>
        </a:graphic>
      </p:graphicFrame>
    </p:spTree>
  </p:cSld>
  <p:clrMapOvr>
    <a:masterClrMapping/>
  </p:clrMapOvr>
</p:sld>
</file>

<file path=ppt/slides/slide72.xml><?xml version="1.0" encoding="utf-8"?>
<p:sld xmlns:a="http://purl.oclc.org/ooxml/drawingml/main" xmlns:r="http://purl.oclc.org/ooxml/officeDocument/relationships" xmlns:p="http://purl.oclc.org/ooxml/presentationml/main">
  <p:cSld name="Slide71">
    <p:spTree>
      <p:nvGrpSpPr>
        <p:cNvPr id="1" name=""/>
        <p:cNvGrpSpPr/>
        <p:nvPr/>
      </p:nvGrpSpPr>
      <p:grpSpPr>
        <a:xfrm>
          <a:off x="0" y="0"/>
          <a:ext cx="0" cy="0"/>
          <a:chOff x="0" y="0"/>
          <a:chExt cx="0" cy="0"/>
        </a:xfrm>
      </p:grpSpPr>
      <p:sp>
        <p:nvSpPr>
          <p:cNvPr id="2" name="Shape 903">
            <a:extLst>
              <a:ext uri="{FF2B5EF4-FFF2-40B4-BE49-F238E27FC236}">
                <a16:creationId xmlns:a16="http://schemas.microsoft.com/office/drawing/2014/main" id="{7131D23F-816D-4F33-9D54-EEEC7E14FAA2}"/>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904">
            <a:extLst>
              <a:ext uri="{FF2B5EF4-FFF2-40B4-BE49-F238E27FC236}">
                <a16:creationId xmlns:a16="http://schemas.microsoft.com/office/drawing/2014/main" id="{A46DABBC-D0C5-4F48-AE4F-DAA17004B86F}"/>
              </a:ext>
            </a:extLst>
          </p:cNvPr>
          <p:cNvGraphicFramePr>
            <a:graphicFrameLocks noGrp="1"/>
          </p:cNvGraphicFramePr>
          <p:nvPr/>
        </p:nvGraphicFramePr>
        <p:xfrm>
          <a:off x="753419" y="1479480"/>
          <a:ext cx="3000000" cy="3000000"/>
        </p:xfrm>
        <a:graphic>
          <a:graphicData uri="http://purl.oclc.org/ooxml/drawingml/table">
            <a:tbl>
              <a:tblPr>
                <a:effectLst/>
                <a:tableStyleId>{3008B7F7-1031-4B05-B229-2884EDF7C79B}</a:tableStyleId>
              </a:tblPr>
              <a:tblGrid>
                <a:gridCol w="3642329">
                  <a:extLst>
                    <a:ext uri="{9D8B030D-6E8A-4147-A177-3AD203B41FA5}">
                      <a16:colId xmlns:a16="http://schemas.microsoft.com/office/drawing/2014/main" val="366809888"/>
                    </a:ext>
                  </a:extLst>
                </a:gridCol>
                <a:gridCol w="3512521">
                  <a:extLst>
                    <a:ext uri="{9D8B030D-6E8A-4147-A177-3AD203B41FA5}">
                      <a16:colId xmlns:a16="http://schemas.microsoft.com/office/drawing/2014/main" val="775500553"/>
                    </a:ext>
                  </a:extLst>
                </a:gridCol>
                <a:gridCol w="3512521">
                  <a:extLst>
                    <a:ext uri="{9D8B030D-6E8A-4147-A177-3AD203B41FA5}">
                      <a16:colId xmlns:a16="http://schemas.microsoft.com/office/drawing/2014/main" val="3726062350"/>
                    </a:ext>
                  </a:extLst>
                </a:gridCol>
              </a:tblGrid>
              <a:tr h="363949">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757942"/>
                  </a:ext>
                </a:extLst>
              </a:tr>
              <a:tr h="27030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linking of copyleft FOSS and proprietary source code: </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as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 result of linking software with conflicting or incompatible licenses. The legal effect of linking is subject to debate in the FOSS community.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discovered using a</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dependency tracking tool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that shows any linking between</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different software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components.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avoid linking software components with licenses that conflict with you FOSS policies which will take a position on these legal risks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Continuously running the dependency tracking tool over your build environment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486456"/>
                  </a:ext>
                </a:extLst>
              </a:tr>
              <a:tr h="1695398">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Inclusion of proprietary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code into copyleft FOSS through </a:t>
                      </a:r>
                    </a:p>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source code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using the audits or scans to identify and analyze the source code you introduced to the FOSS component.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failures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regular code audits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101716"/>
                  </a:ext>
                </a:extLst>
              </a:tr>
            </a:tbl>
          </a:graphicData>
        </a:graphic>
      </p:graphicFrame>
    </p:spTree>
  </p:cSld>
  <p:clrMapOvr>
    <a:masterClrMapping/>
  </p:clrMapOvr>
</p:sld>
</file>

<file path=ppt/slides/slide73.xml><?xml version="1.0" encoding="utf-8"?>
<p:sld xmlns:a="http://purl.oclc.org/ooxml/drawingml/main" xmlns:r="http://purl.oclc.org/ooxml/officeDocument/relationships" xmlns:p="http://purl.oclc.org/ooxml/presentationml/main">
  <p:cSld name="Slide72">
    <p:spTree>
      <p:nvGrpSpPr>
        <p:cNvPr id="1" name=""/>
        <p:cNvGrpSpPr/>
        <p:nvPr/>
      </p:nvGrpSpPr>
      <p:grpSpPr>
        <a:xfrm>
          <a:off x="0" y="0"/>
          <a:ext cx="0" cy="0"/>
          <a:chOff x="0" y="0"/>
          <a:chExt cx="0" cy="0"/>
        </a:xfrm>
      </p:grpSpPr>
      <p:graphicFrame>
        <p:nvGraphicFramePr>
          <p:cNvPr id="2" name="Shape 910">
            <a:extLst>
              <a:ext uri="{FF2B5EF4-FFF2-40B4-BE49-F238E27FC236}">
                <a16:creationId xmlns:a16="http://schemas.microsoft.com/office/drawing/2014/main" id="{C3733CD4-8E7C-4285-901E-918B2C19313A}"/>
              </a:ext>
            </a:extLst>
          </p:cNvPr>
          <p:cNvGraphicFramePr>
            <a:graphicFrameLocks noGrp="1"/>
          </p:cNvGraphicFramePr>
          <p:nvPr/>
        </p:nvGraphicFramePr>
        <p:xfrm>
          <a:off x="904103" y="1551023"/>
          <a:ext cx="3000000" cy="3000000"/>
        </p:xfrm>
        <a:graphic>
          <a:graphicData uri="http://purl.oclc.org/ooxml/drawingml/table">
            <a:tbl>
              <a:tblPr>
                <a:effectLst/>
                <a:tableStyleId>{3008B7F7-1031-4B05-B229-2884EDF7C79B}</a:tableStyleId>
              </a:tblPr>
              <a:tblGrid>
                <a:gridCol w="3762874">
                  <a:extLst>
                    <a:ext uri="{9D8B030D-6E8A-4147-A177-3AD203B41FA5}">
                      <a16:colId xmlns:a16="http://schemas.microsoft.com/office/drawing/2014/main" val="1933634147"/>
                    </a:ext>
                  </a:extLst>
                </a:gridCol>
                <a:gridCol w="6555553">
                  <a:extLst>
                    <a:ext uri="{9D8B030D-6E8A-4147-A177-3AD203B41FA5}">
                      <a16:colId xmlns:a16="http://schemas.microsoft.com/office/drawing/2014/main" val="3021705844"/>
                    </a:ext>
                  </a:extLst>
                </a:gridCol>
              </a:tblGrid>
              <a:tr h="33287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996396"/>
                  </a:ext>
                </a:extLst>
              </a:tr>
              <a:tr h="98344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Code/appropriate license, attribution or notice information </a:t>
                      </a:r>
                    </a:p>
                    <a:p>
                      <a:pPr marL="0" marR="0" lvl="0" indent="0" algn="l" rtl="0">
                        <a:lnSpc>
                          <a:spcPct val="100%"/>
                        </a:lnSpc>
                        <a:spcBef>
                          <a:spcPts val="0"/>
                        </a:spcBef>
                        <a:spcAft>
                          <a:spcPts val="0"/>
                        </a:spcAft>
                        <a:buNone/>
                      </a:pPr>
                      <a:endParaRPr lang="en-US" sz="18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making source code capture and publishing a checklist item in the product release cycle before the product becomes available in the market place.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0443499"/>
                  </a:ext>
                </a:extLst>
              </a:tr>
              <a:tr h="12671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Providing the Incorrect Version of Accompanying Source Code</a:t>
                      </a:r>
                    </a:p>
                    <a:p>
                      <a:pPr marL="0" marR="0" lvl="0" indent="0" algn="l" rtl="0">
                        <a:spcBef>
                          <a:spcPts val="0"/>
                        </a:spcBef>
                        <a:spcAft>
                          <a:spcPts val="0"/>
                        </a:spcAft>
                        <a:buNone/>
                      </a:pPr>
                      <a:endParaRPr lang="en-US" sz="32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the accompanying source code for the binary version is being published.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083296"/>
                  </a:ext>
                </a:extLst>
              </a:tr>
              <a:tr h="2027425">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 for FOSS Component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source code for modifications are published, rather than only the original source code for the FOSS component</a:t>
                      </a:r>
                    </a:p>
                    <a:p>
                      <a:pPr marL="0" marR="0" lvl="0" indent="0" algn="l" rtl="0">
                        <a:lnSpc>
                          <a:spcPct val="100%"/>
                        </a:lnSpc>
                        <a:spcBef>
                          <a:spcPts val="0"/>
                        </a:spcBef>
                        <a:spcAft>
                          <a:spcPts val="0"/>
                        </a:spcAft>
                        <a:buNone/>
                      </a:pPr>
                      <a:r>
                        <a:rPr lang="en-US" sz="2800" b="0" i="0" u="none" strike="noStrike" cap="none">
                          <a:solidFill>
                            <a:srgbClr val="292934"/>
                          </a:solidFill>
                          <a:latin typeface="Roboto"/>
                          <a:ea typeface="Roboto"/>
                          <a:cs typeface="Roboto"/>
                        </a:rPr>
                        <a:t>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628000"/>
                  </a:ext>
                </a:extLst>
              </a:tr>
            </a:tbl>
          </a:graphicData>
        </a:graphic>
      </p:graphicFrame>
      <p:sp>
        <p:nvSpPr>
          <p:cNvPr id="3" name="Shape 911">
            <a:extLst>
              <a:ext uri="{FF2B5EF4-FFF2-40B4-BE49-F238E27FC236}">
                <a16:creationId xmlns:a16="http://schemas.microsoft.com/office/drawing/2014/main" id="{1C99FFDD-52D5-4175-B889-676D0561CF8C}"/>
              </a:ext>
            </a:extLst>
          </p:cNvPr>
          <p:cNvSpPr txBox="1">
            <a:spLocks noGrp="1"/>
          </p:cNvSpPr>
          <p:nvPr>
            <p:ph type="title"/>
          </p:nvPr>
        </p:nvSpPr>
        <p:spPr/>
        <p:txBody>
          <a:bodyPr tIns="45701" bIns="45701"/>
          <a:lstStyle/>
          <a:p>
            <a:pPr lvl="0"/>
            <a:r>
              <a:rPr lang="en-US"/>
              <a:t>License Compliance Pitfalls</a:t>
            </a:r>
          </a:p>
        </p:txBody>
      </p:sp>
    </p:spTree>
  </p:cSld>
  <p:clrMapOvr>
    <a:masterClrMapping/>
  </p:clrMapOvr>
</p:sld>
</file>

<file path=ppt/slides/slide74.xml><?xml version="1.0" encoding="utf-8"?>
<p:sld xmlns:a="http://purl.oclc.org/ooxml/drawingml/main" xmlns:r="http://purl.oclc.org/ooxml/officeDocument/relationships" xmlns:p="http://purl.oclc.org/ooxml/presentationml/main">
  <p:cSld name="Slide73">
    <p:spTree>
      <p:nvGrpSpPr>
        <p:cNvPr id="1" name=""/>
        <p:cNvGrpSpPr/>
        <p:nvPr/>
      </p:nvGrpSpPr>
      <p:grpSpPr>
        <a:xfrm>
          <a:off x="0" y="0"/>
          <a:ext cx="0" cy="0"/>
          <a:chOff x="0" y="0"/>
          <a:chExt cx="0" cy="0"/>
        </a:xfrm>
      </p:grpSpPr>
      <p:sp>
        <p:nvSpPr>
          <p:cNvPr id="2" name="Shape 917">
            <a:extLst>
              <a:ext uri="{FF2B5EF4-FFF2-40B4-BE49-F238E27FC236}">
                <a16:creationId xmlns:a16="http://schemas.microsoft.com/office/drawing/2014/main" id="{CD8F2EC0-473D-4610-9356-07F8DEB3645B}"/>
              </a:ext>
            </a:extLst>
          </p:cNvPr>
          <p:cNvSpPr txBox="1">
            <a:spLocks noGrp="1"/>
          </p:cNvSpPr>
          <p:nvPr>
            <p:ph type="title"/>
          </p:nvPr>
        </p:nvSpPr>
        <p:spPr/>
        <p:txBody>
          <a:bodyPr tIns="45701" bIns="45701"/>
          <a:lstStyle/>
          <a:p>
            <a:pPr lvl="0"/>
            <a:r>
              <a:rPr lang="en-US"/>
              <a:t>License Compliance Pitfalls</a:t>
            </a:r>
          </a:p>
        </p:txBody>
      </p:sp>
      <p:graphicFrame>
        <p:nvGraphicFramePr>
          <p:cNvPr id="3" name="Shape 918">
            <a:extLst>
              <a:ext uri="{FF2B5EF4-FFF2-40B4-BE49-F238E27FC236}">
                <a16:creationId xmlns:a16="http://schemas.microsoft.com/office/drawing/2014/main" id="{16F037EB-CF61-4624-8E37-7064AA0518F2}"/>
              </a:ext>
            </a:extLst>
          </p:cNvPr>
          <p:cNvGraphicFramePr>
            <a:graphicFrameLocks noGrp="1"/>
          </p:cNvGraphicFramePr>
          <p:nvPr/>
        </p:nvGraphicFramePr>
        <p:xfrm>
          <a:off x="783915" y="1516468"/>
          <a:ext cx="3000000" cy="3000000"/>
        </p:xfrm>
        <a:graphic>
          <a:graphicData uri="http://purl.oclc.org/ooxml/drawingml/table">
            <a:tbl>
              <a:tblPr>
                <a:effectLst/>
                <a:tableStyleId>{3008B7F7-1031-4B05-B229-2884EDF7C79B}</a:tableStyleId>
              </a:tblPr>
              <a:tblGrid>
                <a:gridCol w="3835450">
                  <a:extLst>
                    <a:ext uri="{9D8B030D-6E8A-4147-A177-3AD203B41FA5}">
                      <a16:colId xmlns:a16="http://schemas.microsoft.com/office/drawing/2014/main" val="2845092992"/>
                    </a:ext>
                  </a:extLst>
                </a:gridCol>
                <a:gridCol w="6681977">
                  <a:extLst>
                    <a:ext uri="{9D8B030D-6E8A-4147-A177-3AD203B41FA5}">
                      <a16:colId xmlns:a16="http://schemas.microsoft.com/office/drawing/2014/main" val="1711828798"/>
                    </a:ext>
                  </a:extLst>
                </a:gridCol>
              </a:tblGrid>
              <a:tr h="4808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526312"/>
                  </a:ext>
                </a:extLst>
              </a:tr>
              <a:tr h="4093924">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mark FOSS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Source Code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Modifications:</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Failure to mark FOSS source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code that has been changed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as required by the FOSS license (or providing information about modifications which has an insufficient level of detail or clarity to satisfy the license)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Adding source code modification marking as a verification step before releasing the source code </a:t>
                      </a:r>
                    </a:p>
                    <a:p>
                      <a:pPr marL="533396" marR="0" lvl="0" indent="-533396" algn="l" rtl="0">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ensure they update copyright markings or license information of all FOSS or proprietary software that is going to be released to the public</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824007"/>
                  </a:ext>
                </a:extLst>
              </a:tr>
            </a:tbl>
          </a:graphicData>
        </a:graphic>
      </p:graphicFrame>
    </p:spTree>
  </p:cSld>
  <p:clrMapOvr>
    <a:masterClrMapping/>
  </p:clrMapOvr>
</p:sld>
</file>

<file path=ppt/slides/slide75.xml><?xml version="1.0" encoding="utf-8"?>
<p:sld xmlns:a="http://purl.oclc.org/ooxml/drawingml/main" xmlns:r="http://purl.oclc.org/ooxml/officeDocument/relationships" xmlns:p="http://purl.oclc.org/ooxml/presentationml/main">
  <p:cSld name="Slide74">
    <p:spTree>
      <p:nvGrpSpPr>
        <p:cNvPr id="1" name=""/>
        <p:cNvGrpSpPr/>
        <p:nvPr/>
      </p:nvGrpSpPr>
      <p:grpSpPr>
        <a:xfrm>
          <a:off x="0" y="0"/>
          <a:ext cx="0" cy="0"/>
          <a:chOff x="0" y="0"/>
          <a:chExt cx="0" cy="0"/>
        </a:xfrm>
      </p:grpSpPr>
      <p:sp>
        <p:nvSpPr>
          <p:cNvPr id="2" name="Shape 924">
            <a:extLst>
              <a:ext uri="{FF2B5EF4-FFF2-40B4-BE49-F238E27FC236}">
                <a16:creationId xmlns:a16="http://schemas.microsoft.com/office/drawing/2014/main" id="{16F7AAE0-F2FA-42DC-AD8D-6044145B7A43}"/>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25">
            <a:extLst>
              <a:ext uri="{FF2B5EF4-FFF2-40B4-BE49-F238E27FC236}">
                <a16:creationId xmlns:a16="http://schemas.microsoft.com/office/drawing/2014/main" id="{6E3910BD-6E9E-490C-A76A-A0925CCF7B86}"/>
              </a:ext>
            </a:extLst>
          </p:cNvPr>
          <p:cNvGraphicFramePr>
            <a:graphicFrameLocks noGrp="1"/>
          </p:cNvGraphicFramePr>
          <p:nvPr/>
        </p:nvGraphicFramePr>
        <p:xfrm>
          <a:off x="774944" y="1411742"/>
          <a:ext cx="3000000" cy="3000000"/>
        </p:xfrm>
        <a:graphic>
          <a:graphicData uri="http://purl.oclc.org/ooxml/drawingml/table">
            <a:tbl>
              <a:tblPr>
                <a:effectLst/>
                <a:tableStyleId>{3008B7F7-1031-4B05-B229-2884EDF7C79B}</a:tableStyleId>
              </a:tblPr>
              <a:tblGrid>
                <a:gridCol w="2690420">
                  <a:extLst>
                    <a:ext uri="{9D8B030D-6E8A-4147-A177-3AD203B41FA5}">
                      <a16:colId xmlns:a16="http://schemas.microsoft.com/office/drawing/2014/main" val="2579837596"/>
                    </a:ext>
                  </a:extLst>
                </a:gridCol>
                <a:gridCol w="3989252">
                  <a:extLst>
                    <a:ext uri="{9D8B030D-6E8A-4147-A177-3AD203B41FA5}">
                      <a16:colId xmlns:a16="http://schemas.microsoft.com/office/drawing/2014/main" val="3768856320"/>
                    </a:ext>
                  </a:extLst>
                </a:gridCol>
                <a:gridCol w="3803702">
                  <a:extLst>
                    <a:ext uri="{9D8B030D-6E8A-4147-A177-3AD203B41FA5}">
                      <a16:colId xmlns:a16="http://schemas.microsoft.com/office/drawing/2014/main" val="3003573101"/>
                    </a:ext>
                  </a:extLst>
                </a:gridCol>
              </a:tblGrid>
              <a:tr h="363474">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563286"/>
                  </a:ext>
                </a:extLst>
              </a:tr>
              <a:tr h="2756403">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by developers to seek approval</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to use FOSS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offering training to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on the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company’s </a:t>
                      </a:r>
                      <a:r>
                        <a:rPr lang="en-US" sz="1600" b="0" i="0" u="none" strike="noStrike" cap="none">
                          <a:solidFill>
                            <a:srgbClr val="292934"/>
                          </a:solidFill>
                          <a:latin typeface="Roboto"/>
                          <a:ea typeface="Roboto"/>
                          <a:cs typeface="Roboto"/>
                        </a:rPr>
                        <a:t>FOSS policies and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processes.</a:t>
                      </a:r>
                    </a:p>
                    <a:p>
                      <a:pPr marL="342900" marR="0" lvl="0" indent="-34290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342900" marR="0" lvl="0" indent="-342900" algn="l" rtl="0">
                        <a:spcBef>
                          <a:spcPts val="0"/>
                        </a:spcBef>
                        <a:spcAft>
                          <a:spcPts val="0"/>
                        </a:spcAft>
                        <a:buNone/>
                      </a:pPr>
                      <a:endParaRPr lang="en-US" sz="2800" b="0" i="0" u="none" strike="noStrike" cap="none">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Conducting periodic full scan for the software platform to detect any “undeclared” FOSS usage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on the company's FOSS policies and processes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Including compliance in the employees performance review</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267173"/>
                  </a:ext>
                </a:extLst>
              </a:tr>
              <a:tr h="17871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take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FOSS training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ensuring that the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completion of the FOSS training is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part of the employee’s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professional development plan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and it is monitored for completion</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as part of the performance review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 mandating</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to take the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FOSS training by a specific date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405740"/>
                  </a:ext>
                </a:extLst>
              </a:tr>
            </a:tbl>
          </a:graphicData>
        </a:graphic>
      </p:graphicFrame>
    </p:spTree>
  </p:cSld>
  <p:clrMapOvr>
    <a:masterClrMapping/>
  </p:clrMapOvr>
</p:sld>
</file>

<file path=ppt/slides/slide76.xml><?xml version="1.0" encoding="utf-8"?>
<p:sld xmlns:a="http://purl.oclc.org/ooxml/drawingml/main" xmlns:r="http://purl.oclc.org/ooxml/officeDocument/relationships" xmlns:p="http://purl.oclc.org/ooxml/presentationml/main">
  <p:cSld name="Slide75">
    <p:spTree>
      <p:nvGrpSpPr>
        <p:cNvPr id="1" name=""/>
        <p:cNvGrpSpPr/>
        <p:nvPr/>
      </p:nvGrpSpPr>
      <p:grpSpPr>
        <a:xfrm>
          <a:off x="0" y="0"/>
          <a:ext cx="0" cy="0"/>
          <a:chOff x="0" y="0"/>
          <a:chExt cx="0" cy="0"/>
        </a:xfrm>
      </p:grpSpPr>
      <p:sp>
        <p:nvSpPr>
          <p:cNvPr id="2" name="Shape 931">
            <a:extLst>
              <a:ext uri="{FF2B5EF4-FFF2-40B4-BE49-F238E27FC236}">
                <a16:creationId xmlns:a16="http://schemas.microsoft.com/office/drawing/2014/main" id="{634E965B-59AA-487C-8706-62A2D2236B9B}"/>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32">
            <a:extLst>
              <a:ext uri="{FF2B5EF4-FFF2-40B4-BE49-F238E27FC236}">
                <a16:creationId xmlns:a16="http://schemas.microsoft.com/office/drawing/2014/main" id="{2EE108A9-5FAF-42C1-9D47-CB86A2B81D50}"/>
              </a:ext>
            </a:extLst>
          </p:cNvPr>
          <p:cNvGraphicFramePr>
            <a:graphicFrameLocks noGrp="1"/>
          </p:cNvGraphicFramePr>
          <p:nvPr/>
        </p:nvGraphicFramePr>
        <p:xfrm>
          <a:off x="624260" y="1542373"/>
          <a:ext cx="3000000" cy="3000000"/>
        </p:xfrm>
        <a:graphic>
          <a:graphicData uri="http://purl.oclc.org/ooxml/drawingml/table">
            <a:tbl>
              <a:tblPr>
                <a:effectLst/>
                <a:tableStyleId>{3008B7F7-1031-4B05-B229-2884EDF7C79B}</a:tableStyleId>
              </a:tblPr>
              <a:tblGrid>
                <a:gridCol w="2729054">
                  <a:extLst>
                    <a:ext uri="{9D8B030D-6E8A-4147-A177-3AD203B41FA5}">
                      <a16:colId xmlns:a16="http://schemas.microsoft.com/office/drawing/2014/main" val="4182561510"/>
                    </a:ext>
                  </a:extLst>
                </a:gridCol>
                <a:gridCol w="4690177">
                  <a:extLst>
                    <a:ext uri="{9D8B030D-6E8A-4147-A177-3AD203B41FA5}">
                      <a16:colId xmlns:a16="http://schemas.microsoft.com/office/drawing/2014/main" val="2422462575"/>
                    </a:ext>
                  </a:extLst>
                </a:gridCol>
                <a:gridCol w="3516178">
                  <a:extLst>
                    <a:ext uri="{9D8B030D-6E8A-4147-A177-3AD203B41FA5}">
                      <a16:colId xmlns:a16="http://schemas.microsoft.com/office/drawing/2014/main" val="3295597350"/>
                    </a:ext>
                  </a:extLst>
                </a:gridCol>
              </a:tblGrid>
              <a:tr h="354101">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229392"/>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audit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periodic source code scans/audits </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Ensuring that auditing is a milestone in the iterative development process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Providing proper staffing as to not fall behind in schedule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Enforcing periodic audits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134556"/>
                  </a:ext>
                </a:extLst>
              </a:tr>
              <a:tr h="197699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resolve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audit findings</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(analyzing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"hits" reported</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by a scan tool or audit)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not allowing a compliance ticket to be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resolved (i.e. closed) if the audit report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is </a:t>
                      </a:r>
                      <a:r>
                        <a:rPr lang="en-US" sz="1600" b="0" i="0" u="none" strike="noStrike" cap="none">
                          <a:solidFill>
                            <a:srgbClr val="292934"/>
                          </a:solidFill>
                          <a:latin typeface="Roboto"/>
                          <a:ea typeface="Roboto"/>
                          <a:cs typeface="Roboto"/>
                        </a:rPr>
                        <a:t>not finalized. </a:t>
                      </a:r>
                    </a:p>
                    <a:p>
                      <a:pPr marL="342900" marR="0" lvl="0" indent="-342900" algn="l" rtl="0">
                        <a:spcBef>
                          <a:spcPts val="0"/>
                        </a:spcBef>
                        <a:spcAft>
                          <a:spcPts val="0"/>
                        </a:spcAft>
                        <a:buNone/>
                      </a:pPr>
                      <a:endParaRPr lang="en-US" sz="1600" b="0" i="0" u="none" strike="noStrike" cap="none">
                        <a:solidFill>
                          <a:srgbClr val="292934"/>
                        </a:solidFill>
                        <a:latin typeface="Roboto"/>
                        <a:ea typeface="Roboto"/>
                        <a:cs typeface="Roboto"/>
                      </a:endParaRP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spcBef>
                          <a:spcPts val="0"/>
                        </a:spcBef>
                        <a:spcAft>
                          <a:spcPts val="0"/>
                        </a:spcAft>
                        <a:buNone/>
                      </a:pPr>
                      <a:r>
                        <a:rPr lang="en-US" sz="1600" b="0" i="0" u="none" strike="noStrike" cap="none">
                          <a:solidFill>
                            <a:srgbClr val="292934"/>
                          </a:solidFill>
                          <a:latin typeface="Roboto"/>
                          <a:ea typeface="Roboto"/>
                          <a:cs typeface="Roboto"/>
                        </a:rPr>
                        <a:t>prevented by implementing blocks in approvals in the FOSS compliance process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8675410"/>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seek review of FOSS in a timely manner</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by initiating FOSS Review requests early</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even if engineering did not yet</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decide on the adoption of the FOSS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through education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817288"/>
                  </a:ext>
                </a:extLst>
              </a:tr>
            </a:tbl>
          </a:graphicData>
        </a:graphic>
      </p:graphicFrame>
    </p:spTree>
  </p:cSld>
  <p:clrMapOvr>
    <a:masterClrMapping/>
  </p:clrMapOvr>
</p:sld>
</file>

<file path=ppt/slides/slide77.xml><?xml version="1.0" encoding="utf-8"?>
<p:sld xmlns:a="http://purl.oclc.org/ooxml/drawingml/main" xmlns:r="http://purl.oclc.org/ooxml/officeDocument/relationships" xmlns:p="http://purl.oclc.org/ooxml/presentationml/main">
  <p:cSld name="Slide76">
    <p:spTree>
      <p:nvGrpSpPr>
        <p:cNvPr id="1" name=""/>
        <p:cNvGrpSpPr/>
        <p:nvPr/>
      </p:nvGrpSpPr>
      <p:grpSpPr>
        <a:xfrm>
          <a:off x="0" y="0"/>
          <a:ext cx="0" cy="0"/>
          <a:chOff x="0" y="0"/>
          <a:chExt cx="0" cy="0"/>
        </a:xfrm>
      </p:grpSpPr>
      <p:sp>
        <p:nvSpPr>
          <p:cNvPr id="2" name="Shape 938">
            <a:extLst>
              <a:ext uri="{FF2B5EF4-FFF2-40B4-BE49-F238E27FC236}">
                <a16:creationId xmlns:a16="http://schemas.microsoft.com/office/drawing/2014/main" id="{DC57A88A-02DB-4F5F-A891-A47F82A254F9}"/>
              </a:ext>
            </a:extLst>
          </p:cNvPr>
          <p:cNvSpPr txBox="1">
            <a:spLocks noGrp="1"/>
          </p:cNvSpPr>
          <p:nvPr>
            <p:ph type="title"/>
          </p:nvPr>
        </p:nvSpPr>
        <p:spPr/>
        <p:txBody>
          <a:bodyPr tIns="45701" bIns="45701"/>
          <a:lstStyle/>
          <a:p>
            <a:pPr lvl="0"/>
            <a:r>
              <a:rPr lang="en-US"/>
              <a:t>Ensure Compliance Prior to Product Shipment</a:t>
            </a:r>
          </a:p>
        </p:txBody>
      </p:sp>
      <p:sp>
        <p:nvSpPr>
          <p:cNvPr id="3" name="Shape 939">
            <a:extLst>
              <a:ext uri="{FF2B5EF4-FFF2-40B4-BE49-F238E27FC236}">
                <a16:creationId xmlns:a16="http://schemas.microsoft.com/office/drawing/2014/main" id="{31212F9C-BBAC-4FF3-B985-A67C5ADB33D6}"/>
              </a:ext>
            </a:extLst>
          </p:cNvPr>
          <p:cNvSpPr txBox="1">
            <a:spLocks noGrp="1"/>
          </p:cNvSpPr>
          <p:nvPr>
            <p:ph idx="1"/>
          </p:nvPr>
        </p:nvSpPr>
        <p:spPr/>
        <p:txBody>
          <a:bodyPr tIns="45701" bIns="45701"/>
          <a:lstStyle/>
          <a:p>
            <a:pPr lvl="0" indent="-182880">
              <a:spcBef>
                <a:spcPts val="0"/>
              </a:spcBef>
            </a:pPr>
            <a:r>
              <a:rPr lang="en-US" sz="2800"/>
              <a:t>Companies must make compliance a priority before any product (in whatever form) ships</a:t>
            </a:r>
          </a:p>
          <a:p>
            <a:pPr lvl="0" indent="-182880">
              <a:spcBef>
                <a:spcPts val="560"/>
              </a:spcBef>
            </a:pPr>
            <a:r>
              <a:rPr lang="en-US" sz="2800"/>
              <a:t>Prioritizing compliance promotes:</a:t>
            </a:r>
          </a:p>
          <a:p>
            <a:pPr marL="457200" lvl="1" indent="-190496">
              <a:lnSpc>
                <a:spcPct val="100%"/>
              </a:lnSpc>
              <a:buClr>
                <a:srgbClr val="93A299"/>
              </a:buClr>
              <a:buSzPct val="85%"/>
              <a:buFont typeface="Arial"/>
            </a:pPr>
            <a:r>
              <a:rPr lang="en-US" sz="2500" kern="0">
                <a:solidFill>
                  <a:srgbClr val="292934"/>
                </a:solidFill>
                <a:latin typeface="Roboto"/>
              </a:rPr>
              <a:t>More effective use of FOSS within your organization</a:t>
            </a:r>
          </a:p>
          <a:p>
            <a:pPr marL="457200" lvl="1" indent="-190496">
              <a:lnSpc>
                <a:spcPct val="100%"/>
              </a:lnSpc>
              <a:buClr>
                <a:srgbClr val="93A299"/>
              </a:buClr>
              <a:buSzPct val="85%"/>
              <a:buFont typeface="Arial"/>
            </a:pPr>
            <a:r>
              <a:rPr lang="en-US" sz="2500" kern="0">
                <a:solidFill>
                  <a:srgbClr val="292934"/>
                </a:solidFill>
                <a:latin typeface="Roboto"/>
              </a:rPr>
              <a:t>Better relations with the FOSS community and FOSS organizations</a:t>
            </a:r>
          </a:p>
          <a:p>
            <a:pPr marL="0" lvl="0" indent="0">
              <a:spcBef>
                <a:spcPts val="400"/>
              </a:spcBef>
              <a:buNone/>
            </a:pPr>
            <a:endParaRPr lang="en-US" sz="2000"/>
          </a:p>
          <a:p>
            <a:pPr marL="0" lvl="0" indent="0">
              <a:spcBef>
                <a:spcPts val="400"/>
              </a:spcBef>
              <a:buNone/>
            </a:pPr>
            <a:endParaRPr lang="en-US" sz="2000"/>
          </a:p>
        </p:txBody>
      </p:sp>
    </p:spTree>
  </p:cSld>
  <p:clrMapOvr>
    <a:masterClrMapping/>
  </p:clrMapOvr>
</p:sld>
</file>

<file path=ppt/slides/slide78.xml><?xml version="1.0" encoding="utf-8"?>
<p:sld xmlns:a="http://purl.oclc.org/ooxml/drawingml/main" xmlns:r="http://purl.oclc.org/ooxml/officeDocument/relationships" xmlns:p="http://purl.oclc.org/ooxml/presentationml/main">
  <p:cSld name="Slide77">
    <p:spTree>
      <p:nvGrpSpPr>
        <p:cNvPr id="1" name=""/>
        <p:cNvGrpSpPr/>
        <p:nvPr/>
      </p:nvGrpSpPr>
      <p:grpSpPr>
        <a:xfrm>
          <a:off x="0" y="0"/>
          <a:ext cx="0" cy="0"/>
          <a:chOff x="0" y="0"/>
          <a:chExt cx="0" cy="0"/>
        </a:xfrm>
      </p:grpSpPr>
      <p:sp>
        <p:nvSpPr>
          <p:cNvPr id="2" name="Shape 945">
            <a:extLst>
              <a:ext uri="{FF2B5EF4-FFF2-40B4-BE49-F238E27FC236}">
                <a16:creationId xmlns:a16="http://schemas.microsoft.com/office/drawing/2014/main" id="{0E562001-1D20-4717-869F-622D29E9FAD0}"/>
              </a:ext>
            </a:extLst>
          </p:cNvPr>
          <p:cNvSpPr txBox="1">
            <a:spLocks noGrp="1"/>
          </p:cNvSpPr>
          <p:nvPr>
            <p:ph type="title"/>
          </p:nvPr>
        </p:nvSpPr>
        <p:spPr/>
        <p:txBody>
          <a:bodyPr tIns="45701" bIns="45701"/>
          <a:lstStyle/>
          <a:p>
            <a:pPr lvl="0"/>
            <a:r>
              <a:rPr lang="en-US"/>
              <a:t>Establishing Community Relationships</a:t>
            </a:r>
          </a:p>
        </p:txBody>
      </p:sp>
      <p:sp>
        <p:nvSpPr>
          <p:cNvPr id="3" name="Shape 946">
            <a:extLst>
              <a:ext uri="{FF2B5EF4-FFF2-40B4-BE49-F238E27FC236}">
                <a16:creationId xmlns:a16="http://schemas.microsoft.com/office/drawing/2014/main" id="{AF1FB180-984F-4AA0-AFBE-4BFBDE7177C6}"/>
              </a:ext>
            </a:extLst>
          </p:cNvPr>
          <p:cNvSpPr txBox="1">
            <a:spLocks noGrp="1"/>
          </p:cNvSpPr>
          <p:nvPr>
            <p:ph idx="1"/>
          </p:nvPr>
        </p:nvSpPr>
        <p:spPr>
          <a:xfrm>
            <a:off x="609603" y="1673352"/>
            <a:ext cx="5384801" cy="3776060"/>
          </a:xfrm>
        </p:spPr>
        <p:txBody>
          <a:bodyPr tIns="45701" bIns="45701"/>
          <a:lstStyle/>
          <a:p>
            <a:pPr marL="0" lvl="0" indent="0">
              <a:lnSpc>
                <a:spcPct val="80%"/>
              </a:lnSpc>
              <a:spcBef>
                <a:spcPts val="0"/>
              </a:spcBef>
              <a:buNone/>
            </a:pPr>
            <a:r>
              <a:rPr lang="en-US" sz="2380"/>
              <a:t>As a company that uses FOSS in a commercial product, it is best to create and maintain a good relationship with the FOSS community - in particular, with the specific communities related to the FOSS projects you use and deploy in your commercial products. </a:t>
            </a:r>
          </a:p>
          <a:p>
            <a:pPr marL="0" lvl="0" indent="0">
              <a:lnSpc>
                <a:spcPct val="80%"/>
              </a:lnSpc>
              <a:spcBef>
                <a:spcPts val="475"/>
              </a:spcBef>
              <a:buNone/>
            </a:pPr>
            <a:endParaRPr lang="en-US" sz="2380"/>
          </a:p>
          <a:p>
            <a:pPr marL="0" lvl="0" indent="0">
              <a:lnSpc>
                <a:spcPct val="80%"/>
              </a:lnSpc>
              <a:spcBef>
                <a:spcPts val="475"/>
              </a:spcBef>
              <a:buNone/>
            </a:pPr>
            <a:endParaRPr lang="en-US" sz="2380"/>
          </a:p>
          <a:p>
            <a:pPr lvl="0" indent="-182880">
              <a:lnSpc>
                <a:spcPct val="80%"/>
              </a:lnSpc>
              <a:spcBef>
                <a:spcPts val="475"/>
              </a:spcBef>
              <a:buNone/>
            </a:pPr>
            <a:endParaRPr lang="en-US" sz="2380"/>
          </a:p>
        </p:txBody>
      </p:sp>
      <p:sp>
        <p:nvSpPr>
          <p:cNvPr id="4" name="Shape 947">
            <a:extLst>
              <a:ext uri="{FF2B5EF4-FFF2-40B4-BE49-F238E27FC236}">
                <a16:creationId xmlns:a16="http://schemas.microsoft.com/office/drawing/2014/main" id="{47E9E174-321C-41BB-AFED-0E0D49A045CF}"/>
              </a:ext>
            </a:extLst>
          </p:cNvPr>
          <p:cNvSpPr txBox="1">
            <a:spLocks noGrp="1"/>
          </p:cNvSpPr>
          <p:nvPr>
            <p:ph idx="2"/>
          </p:nvPr>
        </p:nvSpPr>
        <p:spPr>
          <a:xfrm>
            <a:off x="6197602" y="1673352"/>
            <a:ext cx="5384801" cy="3776060"/>
          </a:xfrm>
        </p:spPr>
        <p:txBody>
          <a:bodyPr tIns="45701" bIns="45701"/>
          <a:lstStyle/>
          <a:p>
            <a:pPr marL="0" lvl="0" indent="0">
              <a:lnSpc>
                <a:spcPct val="80%"/>
              </a:lnSpc>
              <a:spcBef>
                <a:spcPts val="0"/>
              </a:spcBef>
              <a:buNone/>
            </a:pPr>
            <a:r>
              <a:rPr lang="en-US" sz="2380"/>
              <a:t>In addition, good relationships with FOSS organizations can be very helpful in advising on best way to be compliant and also help out if you experience a compliance issue.</a:t>
            </a:r>
          </a:p>
          <a:p>
            <a:pPr marL="0" lvl="0" indent="0">
              <a:lnSpc>
                <a:spcPct val="80%"/>
              </a:lnSpc>
              <a:spcBef>
                <a:spcPts val="475"/>
              </a:spcBef>
              <a:buNone/>
            </a:pPr>
            <a:endParaRPr lang="en-US" sz="2380"/>
          </a:p>
          <a:p>
            <a:pPr marL="0" lvl="0" indent="0">
              <a:lnSpc>
                <a:spcPct val="80%"/>
              </a:lnSpc>
              <a:spcBef>
                <a:spcPts val="475"/>
              </a:spcBef>
              <a:buNone/>
            </a:pPr>
            <a:r>
              <a:rPr lang="en-US" sz="2380"/>
              <a:t>Good relationships with the software communities may also be helpful for two-way communication: upstreaming improvements and getting support from the software developers.</a:t>
            </a:r>
          </a:p>
          <a:p>
            <a:pPr marL="0" lvl="0" indent="0">
              <a:lnSpc>
                <a:spcPct val="80%"/>
              </a:lnSpc>
              <a:spcBef>
                <a:spcPts val="475"/>
              </a:spcBef>
              <a:buNone/>
            </a:pPr>
            <a:endParaRPr lang="en-US" sz="2380"/>
          </a:p>
          <a:p>
            <a:pPr lvl="0" indent="-182880">
              <a:lnSpc>
                <a:spcPct val="80%"/>
              </a:lnSpc>
              <a:spcBef>
                <a:spcPts val="475"/>
              </a:spcBef>
              <a:buNone/>
            </a:pPr>
            <a:endParaRPr lang="en-US" sz="2380"/>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name="Slide78">
    <p:spTree>
      <p:nvGrpSpPr>
        <p:cNvPr id="1" name=""/>
        <p:cNvGrpSpPr/>
        <p:nvPr/>
      </p:nvGrpSpPr>
      <p:grpSpPr>
        <a:xfrm>
          <a:off x="0" y="0"/>
          <a:ext cx="0" cy="0"/>
          <a:chOff x="0" y="0"/>
          <a:chExt cx="0" cy="0"/>
        </a:xfrm>
      </p:grpSpPr>
      <p:sp>
        <p:nvSpPr>
          <p:cNvPr id="2" name="Shape 953">
            <a:extLst>
              <a:ext uri="{FF2B5EF4-FFF2-40B4-BE49-F238E27FC236}">
                <a16:creationId xmlns:a16="http://schemas.microsoft.com/office/drawing/2014/main" id="{7F8AD22D-A2C8-4E99-ACB1-7CD8CC9C0C50}"/>
              </a:ext>
            </a:extLst>
          </p:cNvPr>
          <p:cNvSpPr txBox="1">
            <a:spLocks noGrp="1"/>
          </p:cNvSpPr>
          <p:nvPr>
            <p:ph type="title"/>
          </p:nvPr>
        </p:nvSpPr>
        <p:spPr/>
        <p:txBody>
          <a:bodyPr tIns="45701" bIns="45701"/>
          <a:lstStyle/>
          <a:p>
            <a:pPr lvl="0"/>
            <a:r>
              <a:rPr lang="en-US"/>
              <a:t>Check Your Understanding</a:t>
            </a:r>
          </a:p>
        </p:txBody>
      </p:sp>
      <p:sp>
        <p:nvSpPr>
          <p:cNvPr id="3" name="Shape 954">
            <a:extLst>
              <a:ext uri="{FF2B5EF4-FFF2-40B4-BE49-F238E27FC236}">
                <a16:creationId xmlns:a16="http://schemas.microsoft.com/office/drawing/2014/main" id="{A499A488-BD97-4E35-B45E-ED2357FC9EB8}"/>
              </a:ext>
            </a:extLst>
          </p:cNvPr>
          <p:cNvSpPr txBox="1">
            <a:spLocks noGrp="1"/>
          </p:cNvSpPr>
          <p:nvPr>
            <p:ph idx="1"/>
          </p:nvPr>
        </p:nvSpPr>
        <p:spPr/>
        <p:txBody>
          <a:bodyPr tIns="45701" bIns="45701"/>
          <a:lstStyle/>
          <a:p>
            <a:pPr lvl="0" indent="-182880">
              <a:spcBef>
                <a:spcPts val="0"/>
              </a:spcBef>
            </a:pPr>
            <a:r>
              <a:rPr lang="en-US" sz="2800"/>
              <a:t>What types of pitfalls can occur in FOSS compliance? </a:t>
            </a:r>
          </a:p>
          <a:p>
            <a:pPr lvl="0" indent="-182880">
              <a:spcBef>
                <a:spcPts val="560"/>
              </a:spcBef>
            </a:pPr>
            <a:r>
              <a:rPr lang="en-US" sz="2800"/>
              <a:t>Give an example of an intellectual property failure.</a:t>
            </a:r>
          </a:p>
          <a:p>
            <a:pPr lvl="0" indent="-182880">
              <a:spcBef>
                <a:spcPts val="560"/>
              </a:spcBef>
            </a:pPr>
            <a:r>
              <a:rPr lang="en-US" sz="2800"/>
              <a:t>Give an example of a license compliance failure.</a:t>
            </a:r>
          </a:p>
          <a:p>
            <a:pPr lvl="0" indent="-182880">
              <a:spcBef>
                <a:spcPts val="560"/>
              </a:spcBef>
            </a:pPr>
            <a:r>
              <a:rPr lang="en-US" sz="2800"/>
              <a:t>Give an example of a compliance process failure.</a:t>
            </a:r>
          </a:p>
          <a:p>
            <a:pPr lvl="0" indent="-182880">
              <a:spcBef>
                <a:spcPts val="560"/>
              </a:spcBef>
            </a:pPr>
            <a:r>
              <a:rPr lang="en-US" sz="2800"/>
              <a:t>What are the benefits of prioritizing compliance?</a:t>
            </a:r>
          </a:p>
          <a:p>
            <a:pPr lvl="0" indent="-182880">
              <a:spcBef>
                <a:spcPts val="560"/>
              </a:spcBef>
            </a:pPr>
            <a:r>
              <a:rPr lang="en-US" sz="2800"/>
              <a:t>What are the benefits of maintaining a good community relationship?</a:t>
            </a: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Shape 103">
            <a:extLst>
              <a:ext uri="{FF2B5EF4-FFF2-40B4-BE49-F238E27FC236}">
                <a16:creationId xmlns:a16="http://schemas.microsoft.com/office/drawing/2014/main" id="{2C2D219D-416A-4D49-B2E3-19386D42F79C}"/>
              </a:ext>
            </a:extLst>
          </p:cNvPr>
          <p:cNvSpPr txBox="1">
            <a:spLocks noGrp="1"/>
          </p:cNvSpPr>
          <p:nvPr>
            <p:ph type="title"/>
          </p:nvPr>
        </p:nvSpPr>
        <p:spPr/>
        <p:txBody>
          <a:bodyPr tIns="45701" bIns="45701"/>
          <a:lstStyle/>
          <a:p>
            <a:pPr lvl="0"/>
            <a:r>
              <a:rPr lang="de-DE"/>
              <a:t>Wichtige Softwarenutzungsrechte im UrhG</a:t>
            </a:r>
          </a:p>
        </p:txBody>
      </p:sp>
      <p:sp>
        <p:nvSpPr>
          <p:cNvPr id="3" name="Shape 104">
            <a:extLst>
              <a:ext uri="{FF2B5EF4-FFF2-40B4-BE49-F238E27FC236}">
                <a16:creationId xmlns:a16="http://schemas.microsoft.com/office/drawing/2014/main" id="{F9885708-A339-4657-93FC-D6E72D154F57}"/>
              </a:ext>
            </a:extLst>
          </p:cNvPr>
          <p:cNvSpPr txBox="1">
            <a:spLocks noGrp="1"/>
          </p:cNvSpPr>
          <p:nvPr>
            <p:ph idx="1"/>
          </p:nvPr>
        </p:nvSpPr>
        <p:spPr>
          <a:xfrm>
            <a:off x="668362" y="1559902"/>
            <a:ext cx="10685440" cy="5275813"/>
          </a:xfrm>
        </p:spPr>
        <p:txBody>
          <a:bodyPr tIns="45701" bIns="45701"/>
          <a:lstStyle/>
          <a:p>
            <a:pPr lvl="0" indent="-182880">
              <a:spcBef>
                <a:spcPts val="0"/>
              </a:spcBef>
            </a:pPr>
            <a:r>
              <a:rPr lang="de-DE"/>
              <a:t>Das </a:t>
            </a:r>
            <a:r>
              <a:rPr lang="de-DE" i="1"/>
              <a:t>Vervielfältigung</a:t>
            </a:r>
            <a:r>
              <a:rPr lang="de-DE"/>
              <a:t>srecht – Anfertigen von Kopien</a:t>
            </a:r>
          </a:p>
          <a:p>
            <a:pPr lvl="0" indent="-182880"/>
            <a:r>
              <a:rPr lang="de-DE"/>
              <a:t>Das </a:t>
            </a:r>
            <a:r>
              <a:rPr lang="de-DE" i="1"/>
              <a:t>Bearbeitung</a:t>
            </a:r>
            <a:r>
              <a:rPr lang="de-DE"/>
              <a:t>srecht – Schaffung von  “</a:t>
            </a:r>
            <a:r>
              <a:rPr lang="de-DE" i="1"/>
              <a:t>derivative works</a:t>
            </a:r>
            <a:r>
              <a:rPr lang="de-DE"/>
              <a: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‘derivative work’ stammt aus dem US-Urheberrecht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ist ein Kunstbegriff, dessen Bedeutung auf einer Satzung und nicht auf einer Wörterbuchdefinition beruht.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Im Allgemeinen bezieht er sich auf ein - auf einem Originalwerk basierendes - neues Werk mit ausreichender hinzugefügter Schöpfungshöhe, welche das Resultat zu einem eigenständigen ‚Werk geistiger Schöpfung‘ macht (in Kontrast zu einer ‚simplen Kopie‘).</a:t>
            </a:r>
          </a:p>
          <a:p>
            <a:pPr lvl="0" indent="-182880"/>
            <a:r>
              <a:rPr lang="de-DE"/>
              <a:t>Das </a:t>
            </a:r>
            <a:r>
              <a:rPr lang="de-DE" i="1"/>
              <a:t>Verbreitung</a:t>
            </a:r>
            <a:r>
              <a:rPr lang="de-DE"/>
              <a:t>srecht</a:t>
            </a:r>
            <a:endParaRPr lang="de-DE" i="1"/>
          </a:p>
          <a:p>
            <a:pPr marL="457200" lvl="1" indent="-190496">
              <a:lnSpc>
                <a:spcPct val="110%"/>
              </a:lnSpc>
              <a:spcBef>
                <a:spcPts val="400"/>
              </a:spcBef>
              <a:buClr>
                <a:srgbClr val="93A299"/>
              </a:buClr>
              <a:buSzPct val="85%"/>
              <a:buFont typeface="Arial"/>
            </a:pPr>
            <a:r>
              <a:rPr lang="de-DE" sz="2000" kern="0">
                <a:solidFill>
                  <a:srgbClr val="292934"/>
                </a:solidFill>
                <a:latin typeface="Roboto"/>
              </a:rPr>
              <a:t>Als Verbreitung wird im Allgemeinen die Bereitstellung einer Kopie einer Software in  Binär- oder Quellcodeform an eine andere Einheit (eine Einzelperson oder Organisation außerhalb des eigenen Unternehmens/ der eigenen Organisation) verstanden.</a:t>
            </a:r>
          </a:p>
          <a:p>
            <a:pPr marL="0" lvl="0" indent="0">
              <a:buNone/>
            </a:pPr>
            <a:r>
              <a:rPr lang="de-DE" i="1">
                <a:latin typeface="Roboto Condensed"/>
              </a:rPr>
              <a:t>Hinweis: Die Auslegung der Begriffe „derivative work" bzw. "Verbreitung" ist Gegenstand fortwährender Diskussion in FOSS-Community und –Rechtskreisen.</a:t>
            </a:r>
            <a:endParaRPr lang="de-DE" i="1"/>
          </a:p>
        </p:txBody>
      </p:sp>
      <p:sp>
        <p:nvSpPr>
          <p:cNvPr id="4" name="Rechteck 3">
            <a:extLst>
              <a:ext uri="{FF2B5EF4-FFF2-40B4-BE49-F238E27FC236}">
                <a16:creationId xmlns:a16="http://schemas.microsoft.com/office/drawing/2014/main" id="{1534AB54-5CD3-4765-B4AB-E23E93C64401}"/>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8E436A5-7E75-4418-8F0C-C2D2C29E68DA}"/>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name="Slide79">
    <p:spTree>
      <p:nvGrpSpPr>
        <p:cNvPr id="1" name=""/>
        <p:cNvGrpSpPr/>
        <p:nvPr/>
      </p:nvGrpSpPr>
      <p:grpSpPr>
        <a:xfrm>
          <a:off x="0" y="0"/>
          <a:ext cx="0" cy="0"/>
          <a:chOff x="0" y="0"/>
          <a:chExt cx="0" cy="0"/>
        </a:xfrm>
      </p:grpSpPr>
      <p:sp>
        <p:nvSpPr>
          <p:cNvPr id="2" name="Shape 960">
            <a:extLst>
              <a:ext uri="{FF2B5EF4-FFF2-40B4-BE49-F238E27FC236}">
                <a16:creationId xmlns:a16="http://schemas.microsoft.com/office/drawing/2014/main" id="{60773C93-D52F-4486-82A0-D6B722A23362}"/>
              </a:ext>
            </a:extLst>
          </p:cNvPr>
          <p:cNvSpPr txBox="1">
            <a:spLocks noGrp="1"/>
          </p:cNvSpPr>
          <p:nvPr>
            <p:ph type="title"/>
          </p:nvPr>
        </p:nvSpPr>
        <p:spPr/>
        <p:txBody>
          <a:bodyPr tIns="45701" bIns="45701"/>
          <a:lstStyle/>
          <a:p>
            <a:pPr lvl="0"/>
            <a:r>
              <a:rPr lang="en-US"/>
              <a:t>ABSCHNITT 8</a:t>
            </a:r>
          </a:p>
        </p:txBody>
      </p:sp>
      <p:sp>
        <p:nvSpPr>
          <p:cNvPr id="3" name="Shape 961">
            <a:extLst>
              <a:ext uri="{FF2B5EF4-FFF2-40B4-BE49-F238E27FC236}">
                <a16:creationId xmlns:a16="http://schemas.microsoft.com/office/drawing/2014/main" id="{345CEE6C-0191-40E7-BC39-98E839B562AD}"/>
              </a:ext>
            </a:extLst>
          </p:cNvPr>
          <p:cNvSpPr txBox="1">
            <a:spLocks noGrp="1"/>
          </p:cNvSpPr>
          <p:nvPr>
            <p:ph type="body" idx="1"/>
          </p:nvPr>
        </p:nvSpPr>
        <p:spPr/>
        <p:txBody>
          <a:bodyPr tIns="45701" bIns="45701"/>
          <a:lstStyle/>
          <a:p>
            <a:pPr lvl="0">
              <a:spcBef>
                <a:spcPts val="0"/>
              </a:spcBef>
            </a:pPr>
            <a:r>
              <a:rPr lang="en-US"/>
              <a:t>Entwicklungsrichtlinien</a:t>
            </a:r>
          </a:p>
        </p:txBody>
      </p:sp>
      <p:sp>
        <p:nvSpPr>
          <p:cNvPr id="4" name="Rechteck 3">
            <a:extLst>
              <a:ext uri="{FF2B5EF4-FFF2-40B4-BE49-F238E27FC236}">
                <a16:creationId xmlns:a16="http://schemas.microsoft.com/office/drawing/2014/main" id="{47BCA8B2-D425-491C-BD68-A0472C65918C}"/>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name="Slide80">
    <p:spTree>
      <p:nvGrpSpPr>
        <p:cNvPr id="1" name=""/>
        <p:cNvGrpSpPr/>
        <p:nvPr/>
      </p:nvGrpSpPr>
      <p:grpSpPr>
        <a:xfrm>
          <a:off x="0" y="0"/>
          <a:ext cx="0" cy="0"/>
          <a:chOff x="0" y="0"/>
          <a:chExt cx="0" cy="0"/>
        </a:xfrm>
      </p:grpSpPr>
      <p:sp>
        <p:nvSpPr>
          <p:cNvPr id="2" name="Shape 967">
            <a:extLst>
              <a:ext uri="{FF2B5EF4-FFF2-40B4-BE49-F238E27FC236}">
                <a16:creationId xmlns:a16="http://schemas.microsoft.com/office/drawing/2014/main" id="{F700AD0E-70EC-4AF6-B9F9-9E75032C0E6D}"/>
              </a:ext>
            </a:extLst>
          </p:cNvPr>
          <p:cNvSpPr txBox="1">
            <a:spLocks noGrp="1"/>
          </p:cNvSpPr>
          <p:nvPr>
            <p:ph type="title"/>
          </p:nvPr>
        </p:nvSpPr>
        <p:spPr/>
        <p:txBody>
          <a:bodyPr tIns="45701" bIns="45701"/>
          <a:lstStyle/>
          <a:p>
            <a:pPr lvl="0"/>
            <a:r>
              <a:rPr lang="en-US"/>
              <a:t>Developer Guidelines</a:t>
            </a:r>
          </a:p>
        </p:txBody>
      </p:sp>
      <p:sp>
        <p:nvSpPr>
          <p:cNvPr id="3" name="Shape 968">
            <a:extLst>
              <a:ext uri="{FF2B5EF4-FFF2-40B4-BE49-F238E27FC236}">
                <a16:creationId xmlns:a16="http://schemas.microsoft.com/office/drawing/2014/main" id="{00573B9B-BAC5-4C0B-82DE-EA0518238219}"/>
              </a:ext>
            </a:extLst>
          </p:cNvPr>
          <p:cNvSpPr txBox="1">
            <a:spLocks noGrp="1"/>
          </p:cNvSpPr>
          <p:nvPr>
            <p:ph idx="1"/>
          </p:nvPr>
        </p:nvSpPr>
        <p:spPr/>
        <p:txBody>
          <a:bodyPr tIns="45701" bIns="45701"/>
          <a:lstStyle/>
          <a:p>
            <a:pPr lvl="0" indent="-182880">
              <a:lnSpc>
                <a:spcPct val="90%"/>
              </a:lnSpc>
              <a:spcBef>
                <a:spcPts val="0"/>
              </a:spcBef>
            </a:pPr>
            <a:r>
              <a:rPr lang="en-US"/>
              <a:t>Select code from high quality, well supported FOSS communities</a:t>
            </a:r>
          </a:p>
          <a:p>
            <a:pPr lvl="0" indent="-182880">
              <a:lnSpc>
                <a:spcPct val="90%"/>
              </a:lnSpc>
            </a:pPr>
            <a:r>
              <a:rPr lang="en-US"/>
              <a:t>Seek guidance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each FOSS component you are using </a:t>
            </a:r>
          </a:p>
          <a:p>
            <a:pPr marL="457200" lvl="1" indent="-190496">
              <a:spcBef>
                <a:spcPts val="400"/>
              </a:spcBef>
              <a:buClr>
                <a:srgbClr val="93A299"/>
              </a:buClr>
              <a:buSzPct val="85%"/>
              <a:buFont typeface="Arial"/>
            </a:pPr>
            <a:r>
              <a:rPr lang="en-US" sz="2000" kern="0">
                <a:solidFill>
                  <a:srgbClr val="292934"/>
                </a:solidFill>
                <a:latin typeface="Roboto"/>
              </a:rPr>
              <a:t>Do not check un-reviewed code into any internal source tree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outside contributions to FOSS projects</a:t>
            </a:r>
          </a:p>
          <a:p>
            <a:pPr lvl="0" indent="-182880">
              <a:lnSpc>
                <a:spcPct val="90%"/>
              </a:lnSpc>
            </a:pPr>
            <a:r>
              <a:rPr lang="en-US"/>
              <a:t>Preserve existing licensing information</a:t>
            </a:r>
          </a:p>
          <a:p>
            <a:pPr marL="457200" lvl="1" indent="-190496">
              <a:spcBef>
                <a:spcPts val="400"/>
              </a:spcBef>
              <a:buClr>
                <a:srgbClr val="93A299"/>
              </a:buClr>
              <a:buSzPct val="85%"/>
              <a:buFont typeface="Arial"/>
            </a:pPr>
            <a:r>
              <a:rPr lang="en-US" sz="2000" kern="0">
                <a:solidFill>
                  <a:srgbClr val="292934"/>
                </a:solidFill>
                <a:latin typeface="Roboto"/>
              </a:rPr>
              <a:t>Do not remove or in any way disturb existing FOSS licensing copyrights or other licensing information from any FOSS components that you use. All copyright and licensing information is to remain intact in all FOSS components</a:t>
            </a:r>
          </a:p>
          <a:p>
            <a:pPr marL="457200" lvl="1" indent="-190496">
              <a:spcBef>
                <a:spcPts val="400"/>
              </a:spcBef>
              <a:buClr>
                <a:srgbClr val="93A299"/>
              </a:buClr>
              <a:buSzPct val="85%"/>
              <a:buFont typeface="Arial"/>
            </a:pPr>
            <a:r>
              <a:rPr lang="en-US" sz="2000" kern="0">
                <a:solidFill>
                  <a:srgbClr val="292934"/>
                </a:solidFill>
                <a:latin typeface="Roboto"/>
              </a:rPr>
              <a:t>Do not re-name FOSS components unless you are required to under the FOSS license (e.g., required renaming of modified versions)</a:t>
            </a:r>
          </a:p>
          <a:p>
            <a:pPr lvl="0" indent="-182880">
              <a:lnSpc>
                <a:spcPct val="90%"/>
              </a:lnSpc>
            </a:pPr>
            <a:r>
              <a:rPr lang="en-US"/>
              <a:t>Gather and retain FOSS project information required for your FOSS review process</a:t>
            </a:r>
          </a:p>
          <a:p>
            <a:pPr lvl="0" indent="-182880">
              <a:lnSpc>
                <a:spcPct val="90%"/>
              </a:lnSpc>
              <a:buNone/>
            </a:pPr>
            <a:endParaRPr lang="en-US"/>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name="Slide81">
    <p:spTree>
      <p:nvGrpSpPr>
        <p:cNvPr id="1" name=""/>
        <p:cNvGrpSpPr/>
        <p:nvPr/>
      </p:nvGrpSpPr>
      <p:grpSpPr>
        <a:xfrm>
          <a:off x="0" y="0"/>
          <a:ext cx="0" cy="0"/>
          <a:chOff x="0" y="0"/>
          <a:chExt cx="0" cy="0"/>
        </a:xfrm>
      </p:grpSpPr>
      <p:sp>
        <p:nvSpPr>
          <p:cNvPr id="2" name="Shape 974">
            <a:extLst>
              <a:ext uri="{FF2B5EF4-FFF2-40B4-BE49-F238E27FC236}">
                <a16:creationId xmlns:a16="http://schemas.microsoft.com/office/drawing/2014/main" id="{434C3270-8342-4D4F-84D1-11BB429AB10E}"/>
              </a:ext>
            </a:extLst>
          </p:cNvPr>
          <p:cNvSpPr txBox="1">
            <a:spLocks noGrp="1"/>
          </p:cNvSpPr>
          <p:nvPr>
            <p:ph type="title"/>
          </p:nvPr>
        </p:nvSpPr>
        <p:spPr/>
        <p:txBody>
          <a:bodyPr tIns="45701" bIns="45701"/>
          <a:lstStyle/>
          <a:p>
            <a:pPr lvl="0"/>
            <a:r>
              <a:rPr lang="en-US"/>
              <a:t>Anticipate Compliance Process Requirements</a:t>
            </a:r>
          </a:p>
        </p:txBody>
      </p:sp>
      <p:sp>
        <p:nvSpPr>
          <p:cNvPr id="3" name="Shape 975">
            <a:extLst>
              <a:ext uri="{FF2B5EF4-FFF2-40B4-BE49-F238E27FC236}">
                <a16:creationId xmlns:a16="http://schemas.microsoft.com/office/drawing/2014/main" id="{4FDDAF5A-8F91-4150-AC94-BE23D0E78CE3}"/>
              </a:ext>
            </a:extLst>
          </p:cNvPr>
          <p:cNvSpPr txBox="1">
            <a:spLocks noGrp="1"/>
          </p:cNvSpPr>
          <p:nvPr>
            <p:ph idx="1"/>
          </p:nvPr>
        </p:nvSpPr>
        <p:spPr/>
        <p:txBody>
          <a:bodyPr tIns="45701" bIns="45701"/>
          <a:lstStyle/>
          <a:p>
            <a:pPr lvl="0" indent="-182880">
              <a:lnSpc>
                <a:spcPct val="90%"/>
              </a:lnSpc>
              <a:spcBef>
                <a:spcPts val="0"/>
              </a:spcBef>
              <a:buSzPct val="85.772%"/>
            </a:pPr>
            <a:r>
              <a:rPr lang="en-US" sz="2220"/>
              <a:t>Include time required to follow established FOSS policy in work plans</a:t>
            </a:r>
          </a:p>
          <a:p>
            <a:pPr marL="457200" lvl="1" indent="-190496">
              <a:spcBef>
                <a:spcPts val="370"/>
              </a:spcBef>
              <a:buClr>
                <a:srgbClr val="93A299"/>
              </a:buClr>
              <a:buSzPct val="82.763%"/>
              <a:buFont typeface="Arial"/>
            </a:pPr>
            <a:r>
              <a:rPr lang="en-US" sz="1850" kern="0">
                <a:solidFill>
                  <a:srgbClr val="292934"/>
                </a:solidFill>
                <a:latin typeface="Roboto"/>
              </a:rPr>
              <a:t>Follow the developer guidelines for using FOSS software, particularly incorporating or linking FOSS code into proprietary or third party source code or vice versa </a:t>
            </a:r>
          </a:p>
          <a:p>
            <a:pPr marL="457200" lvl="1" indent="-190496">
              <a:spcBef>
                <a:spcPts val="370"/>
              </a:spcBef>
              <a:buClr>
                <a:srgbClr val="93A299"/>
              </a:buClr>
              <a:buSzPct val="82.763%"/>
              <a:buFont typeface="Arial"/>
            </a:pPr>
            <a:r>
              <a:rPr lang="en-US" sz="1850" kern="0">
                <a:solidFill>
                  <a:srgbClr val="292934"/>
                </a:solidFill>
                <a:latin typeface="Roboto"/>
              </a:rPr>
              <a:t>Review architecture plans and avoid mixing components governed by incompatible FOSS licenses</a:t>
            </a:r>
          </a:p>
          <a:p>
            <a:pPr lvl="0" indent="-182880">
              <a:lnSpc>
                <a:spcPct val="90%"/>
              </a:lnSpc>
              <a:spcBef>
                <a:spcPts val="445"/>
              </a:spcBef>
              <a:buSzPct val="85.772%"/>
            </a:pPr>
            <a:r>
              <a:rPr lang="en-US" sz="2220"/>
              <a:t>Always update compliance verification - for every product</a:t>
            </a:r>
          </a:p>
          <a:p>
            <a:pPr marL="457200" lvl="1" indent="-190496">
              <a:spcBef>
                <a:spcPts val="370"/>
              </a:spcBef>
              <a:buClr>
                <a:srgbClr val="93A299"/>
              </a:buClr>
              <a:buSzPct val="82.763%"/>
              <a:buFont typeface="Arial"/>
            </a:pPr>
            <a:r>
              <a:rPr lang="en-US" sz="1850" kern="0">
                <a:solidFill>
                  <a:srgbClr val="292934"/>
                </a:solidFill>
                <a:latin typeface="Roboto"/>
              </a:rPr>
              <a:t>Verify compliance on a product-by-product basis: Just because a FOSS package is approved for use in one product does not necessarily mean it will be approved for use in a second product</a:t>
            </a:r>
          </a:p>
          <a:p>
            <a:pPr lvl="0" indent="-182880">
              <a:lnSpc>
                <a:spcPct val="90%"/>
              </a:lnSpc>
              <a:spcBef>
                <a:spcPts val="445"/>
              </a:spcBef>
              <a:buSzPct val="85.772%"/>
            </a:pPr>
            <a:r>
              <a:rPr lang="en-US" sz="2220"/>
              <a:t>And for every upgrade to newer versions of FOSS </a:t>
            </a:r>
          </a:p>
          <a:p>
            <a:pPr marL="457200" lvl="1" indent="-190496">
              <a:spcBef>
                <a:spcPts val="370"/>
              </a:spcBef>
              <a:buClr>
                <a:srgbClr val="93A299"/>
              </a:buClr>
              <a:buSzPct val="82.763%"/>
              <a:buFont typeface="Arial"/>
            </a:pPr>
            <a:r>
              <a:rPr lang="en-US" sz="1850" kern="0">
                <a:solidFill>
                  <a:srgbClr val="292934"/>
                </a:solidFill>
                <a:latin typeface="Roboto"/>
              </a:rPr>
              <a:t>Ensure that each new version of the same FOSS component is reviewed and approved </a:t>
            </a:r>
          </a:p>
          <a:p>
            <a:pPr marL="457200" lvl="1" indent="-190496">
              <a:spcBef>
                <a:spcPts val="370"/>
              </a:spcBef>
              <a:buClr>
                <a:srgbClr val="93A299"/>
              </a:buClr>
              <a:buSzPct val="82.763%"/>
              <a:buFont typeface="Arial"/>
            </a:pPr>
            <a:r>
              <a:rPr lang="en-US" sz="1850" kern="0">
                <a:solidFill>
                  <a:srgbClr val="292934"/>
                </a:solidFill>
                <a:latin typeface="Roboto"/>
              </a:rPr>
              <a:t>When you upgrade the version of a FOSS package, make sure that the license of the new version is the same as the license of the older used version (license changes can occur between version upgrades)</a:t>
            </a:r>
          </a:p>
          <a:p>
            <a:pPr marL="457200" lvl="1" indent="-190496">
              <a:spcBef>
                <a:spcPts val="370"/>
              </a:spcBef>
              <a:buClr>
                <a:srgbClr val="93A299"/>
              </a:buClr>
              <a:buSzPct val="82.763%"/>
              <a:buFont typeface="Arial"/>
            </a:pPr>
            <a:r>
              <a:rPr lang="en-US" sz="1850" kern="0">
                <a:solidFill>
                  <a:srgbClr val="292934"/>
                </a:solidFill>
                <a:latin typeface="Roboto"/>
              </a:rPr>
              <a:t>If a FOSS project’s license changes, ensure that compliance records are updated and that the new license does not create a conflict</a:t>
            </a:r>
          </a:p>
          <a:p>
            <a:pPr lvl="0" indent="-182880">
              <a:lnSpc>
                <a:spcPct val="90%"/>
              </a:lnSpc>
              <a:spcBef>
                <a:spcPts val="445"/>
              </a:spcBef>
              <a:buNone/>
            </a:pPr>
            <a:endParaRPr lang="en-US" sz="2220"/>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name="Slide82">
    <p:spTree>
      <p:nvGrpSpPr>
        <p:cNvPr id="1" name=""/>
        <p:cNvGrpSpPr/>
        <p:nvPr/>
      </p:nvGrpSpPr>
      <p:grpSpPr>
        <a:xfrm>
          <a:off x="0" y="0"/>
          <a:ext cx="0" cy="0"/>
          <a:chOff x="0" y="0"/>
          <a:chExt cx="0" cy="0"/>
        </a:xfrm>
      </p:grpSpPr>
      <p:sp>
        <p:nvSpPr>
          <p:cNvPr id="2" name="Shape 981">
            <a:extLst>
              <a:ext uri="{FF2B5EF4-FFF2-40B4-BE49-F238E27FC236}">
                <a16:creationId xmlns:a16="http://schemas.microsoft.com/office/drawing/2014/main" id="{158044F3-833E-4A82-9552-3C235AF5DC9A}"/>
              </a:ext>
            </a:extLst>
          </p:cNvPr>
          <p:cNvSpPr txBox="1">
            <a:spLocks noGrp="1"/>
          </p:cNvSpPr>
          <p:nvPr>
            <p:ph type="title"/>
          </p:nvPr>
        </p:nvSpPr>
        <p:spPr/>
        <p:txBody>
          <a:bodyPr tIns="45701" bIns="45701"/>
          <a:lstStyle/>
          <a:p>
            <a:pPr lvl="0"/>
            <a:r>
              <a:rPr lang="en-US" sz="3600"/>
              <a:t>Compliance Process Applies to all FOSS components</a:t>
            </a:r>
          </a:p>
        </p:txBody>
      </p:sp>
      <p:sp>
        <p:nvSpPr>
          <p:cNvPr id="3" name="Shape 982">
            <a:extLst>
              <a:ext uri="{FF2B5EF4-FFF2-40B4-BE49-F238E27FC236}">
                <a16:creationId xmlns:a16="http://schemas.microsoft.com/office/drawing/2014/main" id="{E2AA2FE2-1F94-416A-98CF-2C8DFDFE7488}"/>
              </a:ext>
            </a:extLst>
          </p:cNvPr>
          <p:cNvSpPr txBox="1">
            <a:spLocks noGrp="1"/>
          </p:cNvSpPr>
          <p:nvPr>
            <p:ph idx="1"/>
          </p:nvPr>
        </p:nvSpPr>
        <p:spPr>
          <a:xfrm>
            <a:off x="609603" y="1600200"/>
            <a:ext cx="10972800" cy="3873873"/>
          </a:xfrm>
        </p:spPr>
        <p:txBody>
          <a:bodyPr tIns="45701" bIns="45701"/>
          <a:lstStyle/>
          <a:p>
            <a:pPr lvl="0" indent="-182880">
              <a:spcBef>
                <a:spcPts val="0"/>
              </a:spcBef>
            </a:pPr>
            <a:r>
              <a:rPr lang="en-US"/>
              <a:t>In-bound software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Take steps to understand what FOSS is included in software delivered by suppliers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Evaluate your obligations for all of the software that will be included in your products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name="Slide83">
    <p:spTree>
      <p:nvGrpSpPr>
        <p:cNvPr id="1" name=""/>
        <p:cNvGrpSpPr/>
        <p:nvPr/>
      </p:nvGrpSpPr>
      <p:grpSpPr>
        <a:xfrm>
          <a:off x="0" y="0"/>
          <a:ext cx="0" cy="0"/>
          <a:chOff x="0" y="0"/>
          <a:chExt cx="0" cy="0"/>
        </a:xfrm>
      </p:grpSpPr>
      <p:sp>
        <p:nvSpPr>
          <p:cNvPr id="2" name="Shape 988">
            <a:extLst>
              <a:ext uri="{FF2B5EF4-FFF2-40B4-BE49-F238E27FC236}">
                <a16:creationId xmlns:a16="http://schemas.microsoft.com/office/drawing/2014/main" id="{4BC01149-451C-4B57-9FA9-AFFD03474FFC}"/>
              </a:ext>
            </a:extLst>
          </p:cNvPr>
          <p:cNvSpPr txBox="1">
            <a:spLocks noGrp="1"/>
          </p:cNvSpPr>
          <p:nvPr>
            <p:ph type="title"/>
          </p:nvPr>
        </p:nvSpPr>
        <p:spPr/>
        <p:txBody>
          <a:bodyPr tIns="45701" bIns="45701"/>
          <a:lstStyle/>
          <a:p>
            <a:pPr lvl="0"/>
            <a:r>
              <a:rPr lang="en-US"/>
              <a:t>Check Your Understanding</a:t>
            </a:r>
          </a:p>
        </p:txBody>
      </p:sp>
      <p:sp>
        <p:nvSpPr>
          <p:cNvPr id="3" name="Shape 989">
            <a:extLst>
              <a:ext uri="{FF2B5EF4-FFF2-40B4-BE49-F238E27FC236}">
                <a16:creationId xmlns:a16="http://schemas.microsoft.com/office/drawing/2014/main" id="{F4EC01DD-5469-4C18-8D44-EA4A62755400}"/>
              </a:ext>
            </a:extLst>
          </p:cNvPr>
          <p:cNvSpPr txBox="1">
            <a:spLocks noGrp="1"/>
          </p:cNvSpPr>
          <p:nvPr>
            <p:ph idx="1"/>
          </p:nvPr>
        </p:nvSpPr>
        <p:spPr/>
        <p:txBody>
          <a:bodyPr tIns="45701" bIns="45701"/>
          <a:lstStyle/>
          <a:p>
            <a:pPr lvl="0" indent="-182880">
              <a:spcBef>
                <a:spcPts val="0"/>
              </a:spcBef>
            </a:pPr>
            <a:r>
              <a:rPr lang="en-US"/>
              <a:t>Name some general guidelines developers can practice when working with FOSS.</a:t>
            </a:r>
          </a:p>
          <a:p>
            <a:pPr lvl="0" indent="-182880"/>
            <a:r>
              <a:rPr lang="en-US"/>
              <a:t>Should you remove or alter FOSS license header information?</a:t>
            </a:r>
          </a:p>
          <a:p>
            <a:pPr lvl="0" indent="-182880"/>
            <a:r>
              <a:rPr lang="en-US"/>
              <a:t>Name some important steps in a compliance process.</a:t>
            </a:r>
          </a:p>
          <a:p>
            <a:pPr lvl="0" indent="-182880"/>
            <a:r>
              <a:rPr lang="en-US"/>
              <a:t>How can a new version of a previously-reviewed FOSS component create new compliance issues?</a:t>
            </a:r>
          </a:p>
          <a:p>
            <a:pPr lvl="0" indent="-182880"/>
            <a:r>
              <a:rPr lang="en-US"/>
              <a:t>What risks should you address with in-bound software?</a:t>
            </a:r>
          </a:p>
          <a:p>
            <a:pPr marL="0" lvl="0" indent="0">
              <a:buNone/>
            </a:pPr>
            <a:endParaRPr lang="en-US"/>
          </a:p>
          <a:p>
            <a:pPr marL="0" lvl="0" indent="0">
              <a:buNone/>
            </a:pPr>
            <a:r>
              <a:rPr lang="en-US"/>
              <a:t>Learn more through the free Compliance Basics for Developers hosted by the Linux Foundation at: </a:t>
            </a:r>
            <a:br>
              <a:rPr lang="en-US"/>
            </a:br>
            <a:r>
              <a:rPr lang="en-US" sz="1600" u="sng">
                <a:solidFill>
                  <a:srgbClr val="0000FF"/>
                </a:solidFill>
                <a:latin typeface="Roboto Mono"/>
                <a:hlinkClick r:id="rId3"/>
              </a:rPr>
              <a:t>https://training.linuxfoundation.org/linux-courses/open-source-compliance-courses/ compliance-basics-for-developers</a:t>
            </a:r>
          </a:p>
          <a:p>
            <a:pPr lvl="0" indent="-182880">
              <a:buNone/>
            </a:pPr>
            <a:endParaRPr lang="en-US"/>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Shape 110">
            <a:extLst>
              <a:ext uri="{FF2B5EF4-FFF2-40B4-BE49-F238E27FC236}">
                <a16:creationId xmlns:a16="http://schemas.microsoft.com/office/drawing/2014/main" id="{6751D2B0-8F19-4E79-81BA-9C3CFB732865}"/>
              </a:ext>
            </a:extLst>
          </p:cNvPr>
          <p:cNvSpPr txBox="1">
            <a:spLocks noGrp="1"/>
          </p:cNvSpPr>
          <p:nvPr>
            <p:ph type="title"/>
          </p:nvPr>
        </p:nvSpPr>
        <p:spPr/>
        <p:txBody>
          <a:bodyPr tIns="45701" bIns="45701"/>
          <a:lstStyle/>
          <a:p>
            <a:pPr lvl="0"/>
            <a:r>
              <a:rPr lang="de-DE"/>
              <a:t>Konzepte: Patentschutz für Software</a:t>
            </a:r>
          </a:p>
        </p:txBody>
      </p:sp>
      <p:sp>
        <p:nvSpPr>
          <p:cNvPr id="3" name="Shape 111">
            <a:extLst>
              <a:ext uri="{FF2B5EF4-FFF2-40B4-BE49-F238E27FC236}">
                <a16:creationId xmlns:a16="http://schemas.microsoft.com/office/drawing/2014/main" id="{9212C583-61B5-4FC8-A08D-DB6E774C628F}"/>
              </a:ext>
            </a:extLst>
          </p:cNvPr>
          <p:cNvSpPr txBox="1">
            <a:spLocks noGrp="1"/>
          </p:cNvSpPr>
          <p:nvPr>
            <p:ph idx="1"/>
          </p:nvPr>
        </p:nvSpPr>
        <p:spPr/>
        <p:txBody>
          <a:bodyPr tIns="45701" bIns="45701"/>
          <a:lstStyle/>
          <a:p>
            <a:pPr lvl="0" indent="-182880">
              <a:spcBef>
                <a:spcPts val="0"/>
              </a:spcBef>
            </a:pPr>
            <a:r>
              <a:rPr lang="de-DE"/>
              <a:t>Patente schützen Funktionalität – </a:t>
            </a:r>
            <a:br>
              <a:rPr lang="de-DE"/>
            </a:br>
            <a:r>
              <a:rPr lang="de-DE"/>
              <a:t>wie ein Betriebsverfahren oder bspw. auch konkret ein Computerprogramm.</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Kein Schutz besteht für abstrakte Ideen oder Naturgesetze</a:t>
            </a:r>
          </a:p>
          <a:p>
            <a:pPr lvl="0" indent="-182880"/>
            <a:r>
              <a:rPr lang="de-DE"/>
              <a:t>Ein Patentantrag muss in einem bestimmten Land eingereicht werden, um dort ein Patent zu erhalten. Mit Erhalt eines Patents hat der Inhaber das Recht, jedermann davon abzuhalten, seine ‚patentierte‘ Funktionalität auszuüben - unabhängig davon, wie dessen Implementierung aussieht. </a:t>
            </a:r>
          </a:p>
          <a:p>
            <a:pPr lvl="0" indent="-182880"/>
            <a:r>
              <a:rPr lang="de-DE"/>
              <a:t>Parteien, die die ‚patentierte‘ Technologie nutzen möchten, können eine Patentlizenz beantragen (welche Rechte zur Verwendung, Herstellung, zum Verkauf, zum Verkauf und zum Importieren der Technologie gewähren kann).</a:t>
            </a:r>
          </a:p>
          <a:p>
            <a:pPr lvl="0" indent="-182880"/>
            <a:r>
              <a:rPr lang="de-DE"/>
              <a:t>Ein patentrechtlicher Verstoß kann auftreten, auch wenn andere Parteien unabhängig die gleiche Erfindung schaffen.</a:t>
            </a:r>
          </a:p>
        </p:txBody>
      </p:sp>
      <p:sp>
        <p:nvSpPr>
          <p:cNvPr id="4" name="Rechteck 3">
            <a:extLst>
              <a:ext uri="{FF2B5EF4-FFF2-40B4-BE49-F238E27FC236}">
                <a16:creationId xmlns:a16="http://schemas.microsoft.com/office/drawing/2014/main" id="{BC9924CD-CA99-4B47-9BE2-F4210CF4BF50}"/>
              </a:ext>
            </a:extLst>
          </p:cNvPr>
          <p:cNvSpPr/>
          <p:nvPr/>
        </p:nvSpPr>
        <p:spPr>
          <a:xfrm>
            <a:off x="10422386" y="0"/>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C2F167F-B63E-4ECE-898E-481D9BFD9A2C}"/>
              </a:ext>
            </a:extLst>
          </p:cNvPr>
          <p:cNvSpPr/>
          <p:nvPr/>
        </p:nvSpPr>
        <p:spPr>
          <a:xfrm>
            <a:off x="10422386" y="339571"/>
            <a:ext cx="1769620" cy="346228"/>
          </a:xfrm>
          <a:prstGeom prst="rect">
            <a:avLst/>
          </a:prstGeom>
          <a:solidFill>
            <a:srgbClr val="AD8F67"/>
          </a:solidFill>
          <a:ln w="25402" cap="flat">
            <a:solidFill>
              <a:srgbClr val="7E684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theme/theme1.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8985</Words>
  <Application>Microsoft Office PowerPoint</Application>
  <PresentationFormat>Breitbild</PresentationFormat>
  <Paragraphs>1344</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Arial</vt:lpstr>
      <vt:lpstr>Calibri</vt:lpstr>
      <vt:lpstr>Roboto</vt:lpstr>
      <vt:lpstr>Roboto Condensed</vt:lpstr>
      <vt:lpstr>Roboto Medium</vt:lpstr>
      <vt:lpstr>Roboto Mono</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Compliance in die  (Unternehmens-)Praxis umsetzen</vt:lpstr>
      <vt:lpstr>Vorteile von FOSS-Compliance</vt:lpstr>
      <vt:lpstr>Verständnisfragen</vt:lpstr>
      <vt:lpstr>ABSCHNITT 4</vt:lpstr>
      <vt:lpstr>Wie soll die FOSS-Komponente  genutzt werden?</vt:lpstr>
      <vt:lpstr>Einbettung</vt:lpstr>
      <vt:lpstr>Verknüpfung / Linking</vt:lpstr>
      <vt:lpstr>Modifikation</vt:lpstr>
      <vt:lpstr>Bearbeitung / Übersetzung</vt:lpstr>
      <vt:lpstr>Entwicklerwerkzeuge</vt:lpstr>
      <vt:lpstr>Wie wird eine FOSS-Komponente verbreitet?</vt:lpstr>
      <vt:lpstr>Verständnisfragen</vt:lpstr>
      <vt:lpstr>ABSCHNITT 5</vt:lpstr>
      <vt:lpstr>Der FOSS-Review</vt:lpstr>
      <vt:lpstr>Initiieren eines FOSS-Reviews</vt:lpstr>
      <vt:lpstr>Welche Information ist zu sammeln?</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70</cp:revision>
  <dcterms:modified xsi:type="dcterms:W3CDTF">2017-12-04T22:12:26Z</dcterms:modified>
</cp:coreProperties>
</file>