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handoutMasterIdLst>
    <p:handoutMasterId r:id="rId87"/>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Medium" panose="020B0604020202020204" charset="0"/>
      <p:regular r:id="rId88"/>
      <p:bold r:id="rId89"/>
      <p:italic r:id="rId90"/>
      <p:boldItalic r:id="rId91"/>
    </p:embeddedFont>
    <p:embeddedFont>
      <p:font typeface="Roboto" panose="020B0604020202020204" charset="0"/>
      <p:regular r:id="rId92"/>
      <p:bold r:id="rId93"/>
      <p:italic r:id="rId94"/>
      <p:boldItalic r:id="rId95"/>
    </p:embeddedFont>
    <p:embeddedFont>
      <p:font typeface="Roboto Mono"/>
      <p:regular r:id="rId96"/>
      <p:bold r:id="rId97"/>
      <p:italic r:id="rId98"/>
      <p:boldItalic r:id="rId99"/>
    </p:embeddedFont>
    <p:embeddedFont>
      <p:font typeface="Roboto Condensed" panose="020B0604020202020204" charset="0"/>
      <p:regular r:id="rId100"/>
      <p:bold r:id="rId101"/>
      <p:italic r:id="rId102"/>
      <p:boldItalic r:id="rId103"/>
    </p:embeddedFont>
    <p:embeddedFont>
      <p:font typeface="Times" panose="02020603050405020304" pitchFamily="18" charset="0"/>
      <p:regular r:id="rId104"/>
      <p:bold r:id="rId105"/>
      <p:italic r:id="rId106"/>
      <p:boldItalic r:id="rId10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975" autoAdjust="0"/>
  </p:normalViewPr>
  <p:slideViewPr>
    <p:cSldViewPr snapToGrid="0">
      <p:cViewPr varScale="1">
        <p:scale>
          <a:sx n="81" d="100"/>
          <a:sy n="81" d="100"/>
        </p:scale>
        <p:origin x="17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12" Type="http://schemas.microsoft.com/office/2015/10/relationships/revisionInfo" Target="revisionInfo.xml"/><Relationship Id="rId16" Type="http://schemas.openxmlformats.org/officeDocument/2006/relationships/slide" Target="slides/slide14.xml"/><Relationship Id="rId107" Type="http://schemas.openxmlformats.org/officeDocument/2006/relationships/font" Target="fonts/font20.fnt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5.fntdata"/><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6.fntdata"/><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3.fntdata"/><Relationship Id="rId105"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font" Target="fonts/font1.fntdata"/><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EE12652-6ACF-4015-B900-B2558E2B78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2D16DD66-F8F8-480B-9B04-8D74E1024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B8A8B-337D-4287-9AB2-FB59F992D091}" type="datetimeFigureOut">
              <a:rPr lang="de-DE" smtClean="0"/>
              <a:t>20.11.2017</a:t>
            </a:fld>
            <a:endParaRPr lang="de-DE"/>
          </a:p>
        </p:txBody>
      </p:sp>
      <p:sp>
        <p:nvSpPr>
          <p:cNvPr id="4" name="Fußzeilenplatzhalter 3">
            <a:extLst>
              <a:ext uri="{FF2B5EF4-FFF2-40B4-BE49-F238E27FC236}">
                <a16:creationId xmlns:a16="http://schemas.microsoft.com/office/drawing/2014/main" id="{0B945202-1B9B-4770-88F8-8960CCEA29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4F9C67-1BB8-4F85-A93A-FC863A44B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8431D4-5D57-4B57-9DF2-64B96ADE20B8}" type="slidenum">
              <a:rPr lang="de-DE" smtClean="0"/>
              <a:t>‹Nr.›</a:t>
            </a:fld>
            <a:endParaRPr lang="de-DE"/>
          </a:p>
        </p:txBody>
      </p:sp>
    </p:spTree>
    <p:extLst>
      <p:ext uri="{BB962C8B-B14F-4D97-AF65-F5344CB8AC3E}">
        <p14:creationId xmlns:p14="http://schemas.microsoft.com/office/powerpoint/2010/main" val="1290902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‹Nr.›</a:t>
            </a:fld>
            <a:endParaRPr lang="en-US" sz="1200" b="0" i="0" u="none" strike="noStrike" cap="none">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Willkommen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OpenChain</a:t>
            </a:r>
            <a:r>
              <a:rPr lang="en-US" sz="1200" b="0" i="0" u="none" strike="noStrike" cap="none" dirty="0">
                <a:solidFill>
                  <a:schemeClr val="dk1"/>
                </a:solidFill>
                <a:latin typeface="Roboto"/>
                <a:ea typeface="Roboto"/>
                <a:cs typeface="Roboto"/>
                <a:sym typeface="Roboto"/>
              </a:rPr>
              <a:t> Curriculum-</a:t>
            </a:r>
            <a:r>
              <a:rPr lang="en-US" sz="1200" b="0" i="0" u="none" strike="noStrike" cap="none" dirty="0" err="1">
                <a:solidFill>
                  <a:schemeClr val="dk1"/>
                </a:solidFill>
                <a:latin typeface="Roboto"/>
                <a:ea typeface="Roboto"/>
                <a:cs typeface="Roboto"/>
                <a:sym typeface="Roboto"/>
              </a:rPr>
              <a:t>Foliensatz</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vorliegenden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Unterstützung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genutzt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Teams </a:t>
            </a:r>
            <a:r>
              <a:rPr lang="en-US" sz="1200" b="0" i="0" u="none" strike="noStrike" cap="none" dirty="0" err="1">
                <a:solidFill>
                  <a:schemeClr val="dk1"/>
                </a:solidFill>
                <a:latin typeface="Roboto"/>
                <a:ea typeface="Roboto"/>
                <a:cs typeface="Roboto"/>
                <a:sym typeface="Roboto"/>
              </a:rPr>
              <a:t>zum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Thema</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trainieren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bzw</a:t>
            </a:r>
            <a:r>
              <a:rPr lang="en-US" sz="1200" b="0" i="0" u="none" strike="noStrike" cap="none" dirty="0">
                <a:solidFill>
                  <a:schemeClr val="dk1"/>
                </a:solidFill>
                <a:latin typeface="Roboto"/>
                <a:ea typeface="Roboto"/>
                <a:cs typeface="Roboto"/>
                <a:sym typeface="Roboto"/>
              </a:rPr>
              <a:t>. um </a:t>
            </a:r>
            <a:r>
              <a:rPr lang="en-US" sz="1200" b="0" i="0" u="none" strike="noStrike" cap="none" dirty="0" err="1">
                <a:solidFill>
                  <a:schemeClr val="dk1"/>
                </a:solidFill>
                <a:latin typeface="Roboto"/>
                <a:ea typeface="Roboto"/>
                <a:cs typeface="Roboto"/>
                <a:sym typeface="Roboto"/>
              </a:rPr>
              <a:t>OpenChain-Konformität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erreichen</a:t>
            </a:r>
            <a:r>
              <a:rPr lang="en-US" sz="1200" b="0" i="0" u="none" strike="noStrike" cap="none" dirty="0">
                <a:solidFill>
                  <a:schemeClr val="dk1"/>
                </a:solidFill>
                <a:latin typeface="Roboto"/>
                <a:ea typeface="Roboto"/>
                <a:cs typeface="Roboto"/>
                <a:sym typeface="Roboto"/>
              </a:rPr>
              <a:t>.</a:t>
            </a:r>
          </a:p>
          <a:p>
            <a:pPr marL="0" marR="0" lvl="0" indent="0" algn="l" rtl="0">
              <a:lnSpc>
                <a:spcPct val="100000"/>
              </a:lnSpc>
              <a:spcBef>
                <a:spcPts val="0"/>
              </a:spcBef>
              <a:spcAft>
                <a:spcPts val="0"/>
              </a:spcAft>
              <a:buClr>
                <a:schemeClr val="dk1"/>
              </a:buClr>
              <a:buSzPct val="25000"/>
              <a:buFont typeface="Roboto"/>
              <a:buNone/>
            </a:pPr>
            <a:endParaRPr lang="en-US" sz="1200" b="0" i="0" u="none" strike="noStrike" cap="none" dirty="0">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dirty="0" err="1">
                <a:solidFill>
                  <a:schemeClr val="dk1"/>
                </a:solidFill>
                <a:latin typeface="Roboto"/>
                <a:ea typeface="Roboto"/>
                <a:cs typeface="Roboto"/>
                <a:sym typeface="Roboto"/>
              </a:rPr>
              <a:t>Es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ist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möglich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alle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Halbtagesschulung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durchzuarbeiten</a:t>
            </a:r>
            <a:r>
              <a:rPr lang="en-US" sz="1200" b="0" i="0" u="none" strike="noStrike" cap="none" dirty="0">
                <a:solidFill>
                  <a:schemeClr val="dk1"/>
                </a:solidFill>
                <a:latin typeface="Roboto"/>
                <a:ea typeface="Roboto"/>
                <a:cs typeface="Roboto"/>
                <a:sym typeface="Roboto"/>
              </a:rPr>
              <a:t> –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a:t>
            </a:r>
            <a:r>
              <a:rPr lang="en-US" sz="1200" b="0" i="0" u="none" strike="noStrike" cap="none" dirty="0">
                <a:solidFill>
                  <a:schemeClr val="dk1"/>
                </a:solidFill>
                <a:latin typeface="Roboto"/>
                <a:ea typeface="Roboto"/>
                <a:cs typeface="Roboto"/>
                <a:sym typeface="Roboto"/>
              </a:rPr>
              <a:t> in </a:t>
            </a:r>
            <a:r>
              <a:rPr lang="en-US" sz="1200" b="0" i="0" u="none" strike="noStrike" cap="none" dirty="0" err="1">
                <a:solidFill>
                  <a:schemeClr val="dk1"/>
                </a:solidFill>
                <a:latin typeface="Roboto"/>
                <a:ea typeface="Roboto"/>
                <a:cs typeface="Roboto"/>
                <a:sym typeface="Roboto"/>
              </a:rPr>
              <a:t>mehreren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Lernmodulen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Bitte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beachten</a:t>
            </a:r>
            <a:r>
              <a:rPr lang="en-US" sz="1200" b="0" i="0" u="none" strike="noStrike" cap="none" dirty="0">
                <a:solidFill>
                  <a:schemeClr val="dk1"/>
                </a:solidFill>
                <a:latin typeface="Roboto"/>
                <a:ea typeface="Roboto"/>
                <a:cs typeface="Roboto"/>
                <a:sym typeface="Roboto"/>
              </a:rPr>
              <a:t> Sie, </a:t>
            </a:r>
            <a:r>
              <a:rPr lang="en-US" sz="1200" b="0" i="0" u="none" strike="noStrike" cap="none" dirty="0" err="1">
                <a:solidFill>
                  <a:schemeClr val="dk1"/>
                </a:solidFill>
                <a:latin typeface="Roboto"/>
                <a:ea typeface="Roboto"/>
                <a:cs typeface="Roboto"/>
                <a:sym typeface="Roboto"/>
              </a:rPr>
              <a:t>dass</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jeder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mit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Verständnisfragen</a:t>
            </a:r>
            <a:r>
              <a:rPr lang="en-US" sz="1200" b="0" i="0" u="none" strike="noStrike" cap="none" dirty="0">
                <a:solidFill>
                  <a:schemeClr val="dk1"/>
                </a:solidFill>
                <a:latin typeface="Roboto"/>
                <a:ea typeface="Roboto"/>
                <a:cs typeface="Roboto"/>
                <a:sym typeface="Roboto"/>
              </a:rPr>
              <a:t>” (und </a:t>
            </a:r>
            <a:r>
              <a:rPr lang="en-US" sz="1200" b="0" i="0" u="none" strike="noStrike" cap="none" dirty="0" err="1">
                <a:solidFill>
                  <a:schemeClr val="dk1"/>
                </a:solidFill>
                <a:latin typeface="Roboto"/>
                <a:ea typeface="Roboto"/>
                <a:cs typeface="Roboto"/>
                <a:sym typeface="Roboto"/>
              </a:rPr>
              <a:t>zugehörigen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Antworten</a:t>
            </a:r>
            <a:r>
              <a:rPr lang="en-US" sz="1200" b="0" i="0" u="none" strike="noStrike" cap="none" dirty="0">
                <a:solidFill>
                  <a:schemeClr val="dk1"/>
                </a:solidFill>
                <a:latin typeface="Roboto"/>
                <a:ea typeface="Roboto"/>
                <a:cs typeface="Roboto"/>
                <a:sym typeface="Roboto"/>
              </a:rPr>
              <a:t> in den </a:t>
            </a:r>
            <a:r>
              <a:rPr lang="en-US" sz="1200" b="0" i="0" u="none" strike="noStrike" cap="none" dirty="0" err="1">
                <a:solidFill>
                  <a:schemeClr val="dk1"/>
                </a:solidFill>
                <a:latin typeface="Roboto"/>
                <a:ea typeface="Roboto"/>
                <a:cs typeface="Roboto"/>
                <a:sym typeface="Roboto"/>
              </a:rPr>
              <a:t>Foliennotizen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enthält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können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auch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als</a:t>
            </a:r>
            <a:r>
              <a:rPr lang="en-US" sz="1200" b="0" i="0" u="none" strike="noStrike" cap="none" dirty="0">
                <a:solidFill>
                  <a:schemeClr val="dk1"/>
                </a:solidFill>
                <a:latin typeface="Roboto"/>
                <a:ea typeface="Roboto"/>
                <a:cs typeface="Roboto"/>
                <a:sym typeface="Roboto"/>
              </a:rPr>
              <a:t> Basis </a:t>
            </a:r>
            <a:r>
              <a:rPr lang="en-US" sz="1200" b="0" i="0" u="none" strike="noStrike" cap="none" dirty="0" err="1">
                <a:solidFill>
                  <a:schemeClr val="dk1"/>
                </a:solidFill>
                <a:latin typeface="Roboto"/>
                <a:ea typeface="Roboto"/>
                <a:cs typeface="Roboto"/>
                <a:sym typeface="Roboto"/>
              </a:rPr>
              <a:t>für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unternehmensinterne</a:t>
            </a:r>
            <a:r>
              <a:rPr lang="en-US" sz="1200" b="0" i="0" u="none" strike="noStrike" cap="none" dirty="0">
                <a:solidFill>
                  <a:schemeClr val="dk1"/>
                </a:solidFill>
                <a:latin typeface="Roboto"/>
                <a:ea typeface="Roboto"/>
                <a:cs typeface="Roboto"/>
                <a:sym typeface="Roboto"/>
              </a:rPr>
              <a:t> Tests </a:t>
            </a:r>
            <a:r>
              <a:rPr lang="en-US" sz="1200" b="0" i="0" u="none" strike="noStrike" cap="none" dirty="0" err="1">
                <a:solidFill>
                  <a:schemeClr val="dk1"/>
                </a:solidFill>
                <a:latin typeface="Roboto"/>
                <a:ea typeface="Roboto"/>
                <a:cs typeface="Roboto"/>
                <a:sym typeface="Roboto"/>
              </a:rPr>
              <a:t>im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Kontext</a:t>
            </a:r>
            <a:r>
              <a:rPr lang="en-US" sz="1200" b="0" i="0" u="none" strike="noStrike" cap="none" dirty="0">
                <a:solidFill>
                  <a:schemeClr val="dk1"/>
                </a:solidFill>
                <a:latin typeface="Roboto"/>
                <a:ea typeface="Roboto"/>
                <a:cs typeface="Roboto"/>
                <a:sym typeface="Roboto"/>
              </a:rPr>
              <a:t> FOSS-Compliance </a:t>
            </a:r>
            <a:r>
              <a:rPr lang="en-US" sz="1200" b="0" i="0" u="none" strike="noStrike" cap="none" dirty="0" err="1">
                <a:solidFill>
                  <a:schemeClr val="dk1"/>
                </a:solidFill>
                <a:latin typeface="Roboto"/>
                <a:ea typeface="Roboto"/>
                <a:cs typeface="Roboto"/>
                <a:sym typeface="Roboto"/>
              </a:rPr>
              <a:t>herangezogen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werden</a:t>
            </a:r>
            <a:r>
              <a:rPr lang="en-US" sz="1200" b="0" i="0" u="none" strike="noStrike" cap="none" dirty="0">
                <a:solidFill>
                  <a:schemeClr val="dk1"/>
                </a:solidFill>
                <a:latin typeface="Roboto"/>
                <a:ea typeface="Roboto"/>
                <a:cs typeface="Roboto"/>
                <a:sym typeface="Roboto"/>
              </a:rPr>
              <a:t>.</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rgbClr val="000000"/>
                </a:solidFill>
                <a:latin typeface="Roboto"/>
                <a:ea typeface="Roboto"/>
                <a:cs typeface="Roboto"/>
                <a:sym typeface="Roboto"/>
              </a:rPr>
              <a:t>Diese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erklärt</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wozu</a:t>
            </a:r>
            <a:r>
              <a:rPr lang="en-US" sz="1200" b="0" i="0" u="none" strike="noStrike" cap="none" dirty="0">
                <a:solidFill>
                  <a:srgbClr val="000000"/>
                </a:solidFill>
                <a:latin typeface="Roboto"/>
                <a:ea typeface="Roboto"/>
                <a:cs typeface="Roboto"/>
                <a:sym typeface="Roboto"/>
              </a:rPr>
              <a:t> das </a:t>
            </a:r>
            <a:r>
              <a:rPr lang="en-US" sz="1200" b="0" i="0" u="none" strike="noStrike" cap="none" dirty="0" err="1">
                <a:solidFill>
                  <a:srgbClr val="000000"/>
                </a:solidFill>
                <a:latin typeface="Roboto"/>
                <a:ea typeface="Roboto"/>
                <a:cs typeface="Roboto"/>
                <a:sym typeface="Roboto"/>
              </a:rPr>
              <a:t>OpenChain</a:t>
            </a:r>
            <a:r>
              <a:rPr lang="en-US" sz="1200" b="0" i="0" u="none" strike="noStrike" cap="none" dirty="0">
                <a:solidFill>
                  <a:srgbClr val="000000"/>
                </a:solidFill>
                <a:latin typeface="Roboto"/>
                <a:ea typeface="Roboto"/>
                <a:cs typeface="Roboto"/>
                <a:sym typeface="Roboto"/>
              </a:rPr>
              <a:t>-Curriculum und der </a:t>
            </a:r>
            <a:r>
              <a:rPr lang="en-US" sz="1200" b="0" i="0" u="none" strike="noStrike" cap="none" dirty="0" err="1">
                <a:solidFill>
                  <a:srgbClr val="000000"/>
                </a:solidFill>
                <a:latin typeface="Roboto"/>
                <a:ea typeface="Roboto"/>
                <a:cs typeface="Roboto"/>
                <a:sym typeface="Roboto"/>
              </a:rPr>
              <a:t>vorliegende</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Foliensatz</a:t>
            </a:r>
            <a:r>
              <a:rPr lang="en-US" sz="1200" b="0" i="0" u="none" strike="noStrike" cap="none" dirty="0">
                <a:solidFill>
                  <a:srgbClr val="000000"/>
                </a:solidFill>
                <a:latin typeface="Roboto"/>
                <a:ea typeface="Roboto"/>
                <a:cs typeface="Roboto"/>
                <a:sym typeface="Roboto"/>
              </a:rPr>
              <a:t> </a:t>
            </a:r>
            <a:r>
              <a:rPr lang="en-US" sz="1200" b="0" i="0" u="none" strike="noStrike" cap="none" dirty="0" err="1">
                <a:solidFill>
                  <a:srgbClr val="000000"/>
                </a:solidFill>
                <a:latin typeface="Roboto"/>
                <a:ea typeface="Roboto"/>
                <a:cs typeface="Roboto"/>
                <a:sym typeface="Roboto"/>
              </a:rPr>
              <a:t>dienen</a:t>
            </a:r>
            <a:r>
              <a:rPr lang="en-US" sz="1200" b="0" i="0" u="none" strike="noStrike" cap="none" dirty="0">
                <a:solidFill>
                  <a:srgbClr val="000000"/>
                </a:solidFill>
                <a:latin typeface="Roboto"/>
                <a:ea typeface="Roboto"/>
                <a:cs typeface="Roboto"/>
                <a:sym typeface="Roboto"/>
              </a:rPr>
              <a:t>.</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die </a:t>
            </a:r>
            <a:r>
              <a:rPr lang="en-US" sz="1200" b="0" i="0" u="none" strike="noStrike" cap="none" dirty="0" err="1">
                <a:solidFill>
                  <a:schemeClr val="dk1"/>
                </a:solidFill>
                <a:latin typeface="Roboto"/>
                <a:ea typeface="Roboto"/>
                <a:cs typeface="Roboto"/>
                <a:sym typeface="Roboto"/>
              </a:rPr>
              <a:t>Inhaltsblöcke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entweder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einzelnen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Drei-Stunden-Schulung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oder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einer</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abschnittsweisen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Schulung</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erläutern</a:t>
            </a:r>
            <a:r>
              <a:rPr lang="en-US" sz="1200" b="0" i="0" u="none" strike="noStrike" cap="none" dirty="0">
                <a:solidFill>
                  <a:schemeClr val="dk1"/>
                </a:solidFill>
                <a:latin typeface="Roboto"/>
                <a:ea typeface="Roboto"/>
                <a:cs typeface="Roboto"/>
                <a:sym typeface="Roboto"/>
              </a:rPr>
              <a:t>.</a:t>
            </a:r>
            <a:br>
              <a:rPr lang="en-US" sz="1200" b="0" i="0" u="none" strike="noStrike" cap="none" dirty="0">
                <a:solidFill>
                  <a:schemeClr val="dk1"/>
                </a:solidFill>
                <a:latin typeface="Roboto"/>
                <a:ea typeface="Roboto"/>
                <a:cs typeface="Roboto"/>
                <a:sym typeface="Roboto"/>
              </a:rPr>
            </a:br>
            <a:endParaRPr lang="en-US" sz="1200" b="0" i="0" u="none" strike="noStrike" cap="none" dirty="0">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Tracking FOSS software within the development process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Performing FOSS review and identifying license obligations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Fulfillment of license obligations when product ships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Oversight for FOSS Compliance Program, creation of policy, and compliance decisions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Training</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slides outlines what incorporation means when using FOSS.</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linking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modification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outlines what translation means when using FOSS.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soll</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einem</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Unternehmen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dazu</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dienen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darzustellen</a:t>
            </a:r>
            <a:r>
              <a:rPr lang="en-US" sz="1200" b="0" i="0" u="none" strike="noStrike" cap="none" dirty="0">
                <a:solidFill>
                  <a:schemeClr val="dk1"/>
                </a:solidFill>
                <a:latin typeface="Roboto"/>
                <a:ea typeface="Roboto"/>
                <a:cs typeface="Roboto"/>
                <a:sym typeface="Roboto"/>
              </a:rPr>
              <a:t>, wo </a:t>
            </a:r>
            <a:r>
              <a:rPr lang="en-US" sz="1200" b="0" i="0" u="none" strike="noStrike" cap="none" dirty="0" err="1">
                <a:solidFill>
                  <a:schemeClr val="dk1"/>
                </a:solidFill>
                <a:latin typeface="Roboto"/>
                <a:ea typeface="Roboto"/>
                <a:cs typeface="Roboto"/>
                <a:sym typeface="Roboto"/>
              </a:rPr>
              <a:t>sich</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ihre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eigene</a:t>
            </a:r>
            <a:r>
              <a:rPr lang="en-US" sz="1200" b="0" i="0" u="none" strike="noStrike" cap="none" dirty="0">
                <a:solidFill>
                  <a:schemeClr val="dk1"/>
                </a:solidFill>
                <a:latin typeface="Roboto"/>
                <a:ea typeface="Roboto"/>
                <a:cs typeface="Roboto"/>
                <a:sym typeface="Roboto"/>
              </a:rPr>
              <a:t> interne FOSS-Policy </a:t>
            </a:r>
            <a:r>
              <a:rPr lang="en-US" sz="1200" b="0" i="0" u="none" strike="noStrike" cap="none" dirty="0" err="1">
                <a:solidFill>
                  <a:schemeClr val="dk1"/>
                </a:solidFill>
                <a:latin typeface="Roboto"/>
                <a:ea typeface="Roboto"/>
                <a:cs typeface="Roboto"/>
                <a:sym typeface="Roboto"/>
              </a:rPr>
              <a:t>innerhalb</a:t>
            </a:r>
            <a:r>
              <a:rPr lang="en-US" sz="1200" b="0" i="0" u="none" strike="noStrike" cap="none" dirty="0">
                <a:solidFill>
                  <a:schemeClr val="dk1"/>
                </a:solidFill>
                <a:latin typeface="Roboto"/>
                <a:ea typeface="Roboto"/>
                <a:cs typeface="Roboto"/>
                <a:sym typeface="Roboto"/>
              </a:rPr>
              <a:t> der </a:t>
            </a:r>
            <a:r>
              <a:rPr lang="en-US" sz="1200" b="0" i="0" u="none" strike="noStrike" cap="none" dirty="0" err="1">
                <a:solidFill>
                  <a:schemeClr val="dk1"/>
                </a:solidFill>
                <a:latin typeface="Roboto"/>
                <a:ea typeface="Roboto"/>
                <a:cs typeface="Roboto"/>
                <a:sym typeface="Roboto"/>
              </a:rPr>
              <a:t>Unternehmensdokumentation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befindet</a:t>
            </a:r>
            <a:r>
              <a:rPr lang="en-US" sz="1200" b="0" i="0" u="none" strike="noStrike" cap="none" dirty="0">
                <a:solidFill>
                  <a:schemeClr val="dk1"/>
                </a:solidFill>
                <a:latin typeface="Roboto"/>
                <a:ea typeface="Roboto"/>
                <a:cs typeface="Roboto"/>
                <a:sym typeface="Roboto"/>
              </a:rPr>
              <a:t>. </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Incorporation is when you copy portions of a FOSS component into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Linking is when you link or join a FOSS component with your software product.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Modification is when you make changes to a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Translation is when you transform the code from one state to another.</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When thinking about distribution of Open Source you should consider to things:</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Who receives the software?</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Customer/Partner</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Community project</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What is the format for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Source code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Binary delivery</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Pre-loaded onto hardware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a “FOSS Review” process in which FOSS usage is analyzed and the relevant obligations are determined</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is a basic building block of a FOSS Compliance Program.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Engineering or developer teams may participate in gathering relevant information</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Legal teams analyze and determine license obligations and provide guidance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Business and engineering teams may receive and implement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is to identify the proper parties to initiate a FOSS Review</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Important questions to ask include: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Who are the decision makers about FOSS usage (managers, architects, individual engineers, etc.)?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How can they raise questions about FOSS usage?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Is there a regular point in your development process where FOSS Reviews can begin?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may consist of an interdisciplinary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which may include in-house or outside attorneys, reviews and evaluates the FOSS usage for license obligations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legal team may be supported by others, including:</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de-DE" dirty="0"/>
              <a:t>Dieses Kapitel bietet einen Überblick zum Thema „geistiges Eigentum“. Dieses Kapitel ist wahrscheinlich hilfreich für Manager oder Entwickler, die möglicherweise die Grundlagen des Urheberrechts, Patent- und Markenrechts (noch) nicht vollständig durchdrungen haben.</a:t>
            </a:r>
            <a:endParaRPr lang="en-US" sz="1200" b="0" i="0" u="none" strike="noStrike" cap="none" dirty="0">
              <a:solidFill>
                <a:schemeClr val="lt1"/>
              </a:solidFill>
              <a:latin typeface="Roboto"/>
              <a:ea typeface="Roboto"/>
              <a:cs typeface="Roboto"/>
              <a:sym typeface="Roboto"/>
            </a:endParaRP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To gather and analyze information regarding FOSS usage and to produce appropriate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copyright notices, attribution and source code normally helps to identify who is licensing the FOSS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contains an example of a detailed end to end compliance management process.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slide describes the definition of compliance management and its end goals.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what a Small to Medium Enterprise (SME)might need to do to build and deploy an effective compliance program.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first step in our example process is to identify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next step is auditing source code identified in the previous step.</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de-DE" dirty="0"/>
              <a:t>Diese Übersichtsfolie soll nicht alle Aspekte des Thema „geistiges Eigentum“ abdecken. Es soll einen Kontext für das "große Gesamtbild" schaffen – gleichzeitig aber signalisieren, dass der weitere Verlauf lediglich Urheberrechte und Patente betrachtet, welche für FOSS-Compliance am wichtigsten sind.</a:t>
            </a:r>
            <a:endParaRPr lang="en-US" sz="1200" b="0" i="0" u="none" strike="noStrike" cap="none" dirty="0">
              <a:solidFill>
                <a:schemeClr val="dk1"/>
              </a:solidFill>
              <a:latin typeface="Roboto"/>
              <a:ea typeface="Roboto"/>
              <a:cs typeface="Roboto"/>
              <a:sym typeface="Roboto"/>
            </a:endParaRP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lvl="0" indent="0" algn="l" rtl="0">
              <a:lnSpc>
                <a:spcPct val="100000"/>
              </a:lnSpc>
              <a:spcBef>
                <a:spcPts val="0"/>
              </a:spcBef>
              <a:spcAft>
                <a:spcPts val="0"/>
              </a:spcAft>
              <a:buClr>
                <a:schemeClr val="dk1"/>
              </a:buClr>
              <a:buSzPct val="25000"/>
              <a:buFont typeface="Roboto"/>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For our example process, the steps include: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Identification - Identify and track FOSS usage. This may take place through engineer requests, third party disclosures, or code scanning.</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Auditing source code - Review identified FOSS components for license and origin information.</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Resolving issues - Remove FOSS usage that is incompatible with FOSS policies.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Performing reviews - Assess and determine obligations for FOSS usage.</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Approvals - Communicate approval conditions and license obligations.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Registration/approval tracking – Track approval conditions and license obligations for later compliance steps.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Notices - Prepare notices as required by FOSS licenses.</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Pre-distribution verifications – Review distributions for compliance before release.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Accompanying Source Code Distribution – Make source code available as needed.</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Verification – Provide oversight for compliance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describes some common pitfalls in FOSS compliance processes, and discusses approaches to avoiding these pitfalls</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In this chapter, we will describe some common pitfalls to avoid in the FOSS compliance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dirty="0" err="1">
                <a:solidFill>
                  <a:schemeClr val="dk1"/>
                </a:solidFill>
                <a:latin typeface="Roboto"/>
                <a:ea typeface="Roboto"/>
                <a:cs typeface="Roboto"/>
                <a:sym typeface="Roboto"/>
              </a:rPr>
              <a:t>Diese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Folie</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gibt</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einen</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Überblick</a:t>
            </a:r>
            <a:r>
              <a:rPr lang="en-US" sz="1200" b="0" i="0" u="none" strike="noStrike" cap="none" dirty="0">
                <a:solidFill>
                  <a:schemeClr val="dk1"/>
                </a:solidFill>
                <a:latin typeface="Roboto"/>
                <a:ea typeface="Roboto"/>
                <a:cs typeface="Roboto"/>
                <a:sym typeface="Roboto"/>
              </a:rPr>
              <a:t> </a:t>
            </a:r>
            <a:r>
              <a:rPr lang="en-US" sz="1200" b="0" i="0" u="none" strike="noStrike" cap="none" dirty="0" err="1">
                <a:solidFill>
                  <a:schemeClr val="dk1"/>
                </a:solidFill>
                <a:latin typeface="Roboto"/>
                <a:ea typeface="Roboto"/>
                <a:cs typeface="Roboto"/>
                <a:sym typeface="Roboto"/>
              </a:rPr>
              <a:t>über</a:t>
            </a:r>
            <a:r>
              <a:rPr lang="en-US" sz="1200" b="0" i="0" u="none" strike="noStrike" cap="none" dirty="0">
                <a:solidFill>
                  <a:schemeClr val="dk1"/>
                </a:solidFill>
                <a:latin typeface="Roboto"/>
                <a:ea typeface="Roboto"/>
                <a:cs typeface="Roboto"/>
                <a:sym typeface="Roboto"/>
              </a:rPr>
              <a:t> den </a:t>
            </a:r>
            <a:r>
              <a:rPr lang="en-US" sz="1200" b="0" i="0" u="none" strike="noStrike" cap="none" dirty="0" err="1">
                <a:solidFill>
                  <a:schemeClr val="dk1"/>
                </a:solidFill>
                <a:latin typeface="Roboto"/>
                <a:ea typeface="Roboto"/>
                <a:cs typeface="Roboto"/>
                <a:sym typeface="Roboto"/>
              </a:rPr>
              <a:t>Urheberrechtsschutz</a:t>
            </a:r>
            <a:r>
              <a:rPr lang="en-US" sz="1200" b="0" i="0" u="none" strike="noStrike" cap="none" dirty="0">
                <a:solidFill>
                  <a:schemeClr val="dk1"/>
                </a:solidFill>
                <a:latin typeface="Roboto"/>
                <a:ea typeface="Roboto"/>
                <a:cs typeface="Roboto"/>
                <a:sym typeface="Roboto"/>
              </a:rPr>
              <a:t> von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The first pitfall described in this slide arises where copyleft-style licensed FOSS is inadvertently mixed with proprietary code.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This may be discovered through auditing source code for license notices or using code scanning tools.</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or scans into the development process.</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copyleft-style licensed FOSS is inadvertently linked to proprietary code.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detected using dependency tracking tools or reviews of architecture.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architectural reviews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type of failure may be discovered through auditing source code introduced into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training of engineering staff and building regular audits into the development process.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first pitfall in this slide arises where a company has an obligation to provide accompanying source code, but fails to do so.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Your FOSS compliance process is a building block to establishing good working relationships within the FOSS community.</a:t>
            </a:r>
          </a:p>
          <a:p>
            <a:pPr marL="0" marR="0" lvl="0" indent="0" algn="l" rtl="0">
              <a:spcBef>
                <a:spcPts val="0"/>
              </a:spcBef>
              <a:buSzPct val="25000"/>
              <a:buNone/>
            </a:pP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Pitfalls can occur under the following categories: IP failure, license compliance failure, and compliance process failure.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(shane) this chapter needs expansion, so this will be one of our key focuses in 2017</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outlines the key developer guidelines necessary for a high quality compliance approach.</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slides explains how to anticipate compliance process requirements.</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This slide </a:t>
            </a:r>
            <a:r>
              <a:rPr lang="en-US"/>
              <a:t>emphasizes</a:t>
            </a:r>
            <a:r>
              <a:rPr lang="en-US" sz="1200" i="0" u="none" strike="noStrike" cap="none">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General guidelines developers can practices when working with FOSS: </a:t>
            </a:r>
          </a:p>
          <a:p>
            <a:pPr marL="226427" marR="0" lvl="0" indent="-226427" algn="l" rtl="0">
              <a:spcBef>
                <a:spcPts val="0"/>
              </a:spcBef>
              <a:buSzPct val="25000"/>
              <a:buNone/>
            </a:pPr>
            <a:r>
              <a:rPr lang="en-US" sz="1200" i="0" u="none" strike="noStrike" cap="none">
                <a:solidFill>
                  <a:srgbClr val="000000"/>
                </a:solidFill>
              </a:rPr>
              <a:t>- Select code from high quality FOSS communities </a:t>
            </a:r>
          </a:p>
          <a:p>
            <a:pPr marL="226427" marR="0" lvl="0" indent="-226427" algn="l" rtl="0">
              <a:spcBef>
                <a:spcPts val="0"/>
              </a:spcBef>
              <a:buSzPct val="25000"/>
              <a:buNone/>
            </a:pPr>
            <a:r>
              <a:rPr lang="en-US" sz="1200" i="0" u="none" strike="noStrike" cap="none">
                <a:solidFill>
                  <a:srgbClr val="000000"/>
                </a:solidFill>
              </a:rPr>
              <a:t>- Seek guidance </a:t>
            </a:r>
          </a:p>
          <a:p>
            <a:pPr marL="226427" marR="0" lvl="0" indent="-226427" algn="l" rtl="0">
              <a:spcBef>
                <a:spcPts val="0"/>
              </a:spcBef>
              <a:buSzPct val="25000"/>
              <a:buNone/>
            </a:pPr>
            <a:r>
              <a:rPr lang="en-US" sz="1200" i="0" u="none" strike="noStrike" cap="none">
                <a:solidFill>
                  <a:srgbClr val="000000"/>
                </a:solidFill>
              </a:rPr>
              <a:t>- Preserve existing licensing information </a:t>
            </a:r>
          </a:p>
          <a:p>
            <a:pPr marL="226427" marR="0" lvl="0" indent="-226427" algn="l" rtl="0">
              <a:spcBef>
                <a:spcPts val="0"/>
              </a:spcBef>
              <a:buSzPct val="25000"/>
              <a:buNone/>
            </a:pPr>
            <a:r>
              <a:rPr lang="en-US" sz="1200" i="0" u="none" strike="noStrike" cap="none">
                <a:solidFill>
                  <a:srgbClr val="000000"/>
                </a:solidFill>
              </a:rPr>
              <a:t>- Gather and retain FOSS project information for your review process </a:t>
            </a:r>
          </a:p>
          <a:p>
            <a:pPr marL="226427" marR="0" lvl="0" indent="-226427" algn="l" rtl="0">
              <a:spcBef>
                <a:spcPts val="0"/>
              </a:spcBef>
              <a:buSzPct val="25000"/>
              <a:buNone/>
            </a:pPr>
            <a:r>
              <a:rPr lang="en-US" sz="1200" i="0" u="none" strike="noStrike" cap="non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marL="226427" marR="0" lvl="0" indent="-226427" algn="l" rtl="0">
              <a:spcBef>
                <a:spcPts val="0"/>
              </a:spcBef>
              <a:buSzPct val="25000"/>
              <a:buNone/>
            </a:pPr>
            <a:r>
              <a:rPr lang="en-US" sz="1200" i="0" u="none" strike="noStrike" cap="none">
                <a:solidFill>
                  <a:srgbClr val="000000"/>
                </a:solidFill>
              </a:rPr>
              <a:t>Important steps in a compliance process: </a:t>
            </a:r>
          </a:p>
          <a:p>
            <a:pPr marL="226427" marR="0" lvl="0" indent="-226427" algn="l" rtl="0">
              <a:spcBef>
                <a:spcPts val="0"/>
              </a:spcBef>
              <a:buSzPct val="25000"/>
              <a:buNone/>
            </a:pPr>
            <a:r>
              <a:rPr lang="en-US" sz="1200" i="0" u="none" strike="noStrike" cap="none">
                <a:solidFill>
                  <a:srgbClr val="000000"/>
                </a:solidFill>
              </a:rPr>
              <a:t>- Follow developer guidelines, especially for any FOSS code included in or linked to proprietary code </a:t>
            </a:r>
          </a:p>
          <a:p>
            <a:pPr marL="226427" marR="0" lvl="0" indent="-226427" algn="l" rtl="0">
              <a:spcBef>
                <a:spcPts val="0"/>
              </a:spcBef>
              <a:buSzPct val="25000"/>
              <a:buNone/>
            </a:pPr>
            <a:r>
              <a:rPr lang="en-US" sz="1200" i="0" u="none" strike="noStrike" cap="none">
                <a:solidFill>
                  <a:srgbClr val="000000"/>
                </a:solidFill>
              </a:rPr>
              <a:t>- Review and approve all FOSS early in the cycle </a:t>
            </a:r>
          </a:p>
          <a:p>
            <a:pPr marL="226427" marR="0" lvl="0" indent="-226427" algn="l" rtl="0">
              <a:spcBef>
                <a:spcPts val="0"/>
              </a:spcBef>
              <a:buSzPct val="25000"/>
              <a:buNone/>
            </a:pPr>
            <a:r>
              <a:rPr lang="en-US" sz="1200" i="0" u="none" strike="noStrike" cap="none">
                <a:solidFill>
                  <a:srgbClr val="000000"/>
                </a:solidFill>
              </a:rPr>
              <a:t>- Review architecture and avoid mixing components governed by incompatible licenses </a:t>
            </a:r>
          </a:p>
          <a:p>
            <a:pPr marL="226427" marR="0" lvl="0" indent="-226427" algn="l" rtl="0">
              <a:spcBef>
                <a:spcPts val="0"/>
              </a:spcBef>
              <a:buSzPct val="25000"/>
              <a:buNone/>
            </a:pPr>
            <a:r>
              <a:rPr lang="en-US" sz="1200" i="0" u="none" strike="noStrike" cap="none">
                <a:solidFill>
                  <a:srgbClr val="000000"/>
                </a:solidFill>
              </a:rPr>
              <a:t>- Verify OSS compliance for every product and every version prior to release </a:t>
            </a:r>
          </a:p>
          <a:p>
            <a:pPr marL="226427" marR="0" lvl="0" indent="-226427" algn="l" rtl="0">
              <a:spcBef>
                <a:spcPts val="0"/>
              </a:spcBef>
              <a:buSzPct val="25000"/>
              <a:buNone/>
            </a:pPr>
            <a:r>
              <a:rPr lang="en-US" sz="1200" i="0" u="none" strike="noStrike" cap="none">
                <a:solidFill>
                  <a:srgbClr val="000000"/>
                </a:solidFill>
              </a:rPr>
              <a:t>- Review OSS compliance for new versions of OSS </a:t>
            </a:r>
          </a:p>
          <a:p>
            <a:pPr marL="226427" marR="0" lvl="0" indent="-226427" algn="l" rtl="0">
              <a:spcBef>
                <a:spcPts val="0"/>
              </a:spcBef>
              <a:buSzPct val="25000"/>
              <a:buNone/>
            </a:pPr>
            <a:r>
              <a:rPr lang="en-US" sz="1200" i="0" u="none" strike="noStrike" cap="none">
                <a:solidFill>
                  <a:srgbClr val="000000"/>
                </a:solidFill>
              </a:rPr>
              <a:t>A new version of a previously reviewed FOSS component can create new compliance issues by: </a:t>
            </a:r>
          </a:p>
          <a:p>
            <a:pPr marL="226427" marR="0" lvl="0" indent="-226427" algn="l" rtl="0">
              <a:spcBef>
                <a:spcPts val="0"/>
              </a:spcBef>
              <a:buSzPct val="25000"/>
              <a:buNone/>
            </a:pPr>
            <a:r>
              <a:rPr lang="en-US" sz="1200" i="0" u="none" strike="noStrike" cap="none">
                <a:solidFill>
                  <a:srgbClr val="000000"/>
                </a:solidFill>
              </a:rPr>
              <a:t>- A change in the FOSS license for the new version of the FOSS component(e.g.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New dependencies introduced with new versions which create additional FOSS obligations. These dependencies may be embedded in the FOSS distribution or they may be dependencies resolved at build time. </a:t>
            </a:r>
          </a:p>
          <a:p>
            <a:pPr marL="226427" marR="0" lvl="0" indent="-226427" algn="l" rtl="0">
              <a:spcBef>
                <a:spcPts val="0"/>
              </a:spcBef>
              <a:buSzPct val="25000"/>
              <a:buNone/>
            </a:pPr>
            <a:r>
              <a:rPr lang="en-US" sz="1200" i="0" u="none" strike="noStrike" cap="none">
                <a:solidFill>
                  <a:srgbClr val="000000"/>
                </a:solidFill>
              </a:rPr>
              <a:t>What risks should you address with in-bound software? </a:t>
            </a:r>
          </a:p>
          <a:p>
            <a:pPr marL="226427" marR="0" lvl="0" indent="-226427" algn="l" rtl="0">
              <a:spcBef>
                <a:spcPts val="0"/>
              </a:spcBef>
              <a:buSzPct val="25000"/>
              <a:buNone/>
            </a:pPr>
            <a:r>
              <a:rPr lang="en-US" sz="1200" i="0" u="none" strike="noStrike" cap="none">
                <a:solidFill>
                  <a:srgbClr val="000000"/>
                </a:solidFill>
              </a:rPr>
              <a:t>- License compliance for any disclosed FOSS embedded in the in-bound software </a:t>
            </a:r>
          </a:p>
          <a:p>
            <a:pPr marL="226427" marR="0" lvl="0" indent="-226427" algn="l" rtl="0">
              <a:spcBef>
                <a:spcPts val="0"/>
              </a:spcBef>
              <a:buSzPct val="25000"/>
              <a:buNone/>
            </a:pPr>
            <a:r>
              <a:rPr lang="en-US" sz="1200" i="0" u="none" strike="noStrike" cap="none">
                <a:solidFill>
                  <a:srgbClr val="000000"/>
                </a:solidFill>
              </a:rPr>
              <a:t>- The potential for creating license conflicts by integrating inbound software with other FOSS or proprietary software </a:t>
            </a:r>
          </a:p>
          <a:p>
            <a:pPr marL="226427" marR="0" lvl="0" indent="-226427" algn="l" rtl="0">
              <a:spcBef>
                <a:spcPts val="0"/>
              </a:spcBef>
              <a:buSzPct val="25000"/>
              <a:buNone/>
            </a:pPr>
            <a:r>
              <a:rPr lang="en-US" sz="1200" i="0" u="none" strike="noStrike" cap="none">
                <a:solidFill>
                  <a:srgbClr val="000000"/>
                </a:solidFill>
              </a:rPr>
              <a:t>- Undisclosed or unknown FOSS included in the in-bound software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080248" y="6488668"/>
            <a:ext cx="6133104"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dirty="0">
                <a:solidFill>
                  <a:srgbClr val="7F7F7F"/>
                </a:solidFill>
                <a:latin typeface="Roboto"/>
                <a:ea typeface="Roboto"/>
                <a:cs typeface="Roboto"/>
                <a:sym typeface="Roboto"/>
              </a:rPr>
              <a:t>Die </a:t>
            </a:r>
            <a:r>
              <a:rPr lang="en-US" sz="1800" b="0" i="0" u="none" strike="noStrike" cap="none" dirty="0" err="1">
                <a:solidFill>
                  <a:srgbClr val="7F7F7F"/>
                </a:solidFill>
                <a:latin typeface="Roboto"/>
                <a:ea typeface="Roboto"/>
                <a:cs typeface="Roboto"/>
                <a:sym typeface="Roboto"/>
              </a:rPr>
              <a:t>folgenden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Folien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stellen</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keine</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Rechtsberatung</a:t>
            </a:r>
            <a:r>
              <a:rPr lang="en-US" sz="1800" b="0" i="0" u="none" strike="noStrike" cap="none" dirty="0">
                <a:solidFill>
                  <a:srgbClr val="7F7F7F"/>
                </a:solidFill>
                <a:latin typeface="Roboto"/>
                <a:ea typeface="Roboto"/>
                <a:cs typeface="Roboto"/>
                <a:sym typeface="Roboto"/>
              </a:rPr>
              <a:t> </a:t>
            </a:r>
            <a:r>
              <a:rPr lang="en-US" sz="1800" b="0" i="0" u="none" strike="noStrike" cap="none" dirty="0" err="1">
                <a:solidFill>
                  <a:srgbClr val="7F7F7F"/>
                </a:solidFill>
                <a:latin typeface="Roboto"/>
                <a:ea typeface="Roboto"/>
                <a:cs typeface="Roboto"/>
                <a:sym typeface="Roboto"/>
              </a:rPr>
              <a:t>dar</a:t>
            </a:r>
            <a:r>
              <a:rPr lang="en-US" sz="1800" b="0" i="0" u="none" strike="noStrike" cap="none" dirty="0">
                <a:solidFill>
                  <a:srgbClr val="7F7F7F"/>
                </a:solidFill>
                <a:latin typeface="Roboto"/>
                <a:ea typeface="Roboto"/>
                <a:cs typeface="Roboto"/>
                <a:sym typeface="Roboto"/>
              </a:rPr>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
        <p:nvSpPr>
          <p:cNvPr id="2" name="Rechteck 1">
            <a:extLst>
              <a:ext uri="{FF2B5EF4-FFF2-40B4-BE49-F238E27FC236}">
                <a16:creationId xmlns:a16="http://schemas.microsoft.com/office/drawing/2014/main" id="{01420012-BB31-4A71-9FCF-718C75F12945}"/>
              </a:ext>
            </a:extLst>
          </p:cNvPr>
          <p:cNvSpPr/>
          <p:nvPr userDrawn="1"/>
        </p:nvSpPr>
        <p:spPr>
          <a:xfrm>
            <a:off x="0" y="-7371"/>
            <a:ext cx="1903614" cy="49876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de-DE" dirty="0"/>
              <a:t>### DRAFT ###</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‹Nr.›</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FOSS-Training-</a:t>
            </a:r>
            <a:r>
              <a:rPr lang="en-US" sz="2590" b="0" i="0" u="none" strike="noStrike" cap="none" dirty="0" err="1">
                <a:solidFill>
                  <a:schemeClr val="dk1"/>
                </a:solidFill>
                <a:latin typeface="Roboto"/>
                <a:ea typeface="Roboto"/>
                <a:cs typeface="Roboto"/>
                <a:sym typeface="Roboto"/>
              </a:rPr>
              <a:t>Referenzpräsentation</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zur</a:t>
            </a:r>
            <a:r>
              <a:rPr lang="en-US" sz="2590" b="0" i="0" u="none" strike="noStrike" cap="none" dirty="0">
                <a:solidFill>
                  <a:schemeClr val="dk1"/>
                </a:solidFill>
                <a:latin typeface="Roboto"/>
                <a:ea typeface="Roboto"/>
                <a:cs typeface="Roboto"/>
                <a:sym typeface="Roboto"/>
              </a:rPr>
              <a:t> </a:t>
            </a:r>
            <a:r>
              <a:rPr lang="en-US" sz="2590" b="0" i="0" u="none" strike="noStrike" cap="none" dirty="0" err="1">
                <a:solidFill>
                  <a:schemeClr val="dk1"/>
                </a:solidFill>
                <a:latin typeface="Roboto"/>
                <a:ea typeface="Roboto"/>
                <a:cs typeface="Roboto"/>
                <a:sym typeface="Roboto"/>
              </a:rPr>
              <a:t>OpenChain-Spezifikation</a:t>
            </a:r>
            <a:r>
              <a:rPr lang="en-US" sz="2590" b="0" i="0" u="none" strike="noStrike" cap="none" dirty="0">
                <a:solidFill>
                  <a:schemeClr val="dk1"/>
                </a:solidFill>
                <a:latin typeface="Roboto"/>
                <a:ea typeface="Roboto"/>
                <a:cs typeface="Roboto"/>
                <a:sym typeface="Roboto"/>
              </a:rPr>
              <a:t> 1.1</a:t>
            </a:r>
          </a:p>
          <a:p>
            <a:pPr marL="0" marR="0" lvl="0" indent="0" algn="l" rtl="0">
              <a:lnSpc>
                <a:spcPct val="90000"/>
              </a:lnSpc>
              <a:spcBef>
                <a:spcPts val="444"/>
              </a:spcBef>
              <a:spcAft>
                <a:spcPts val="0"/>
              </a:spcAft>
              <a:buClr>
                <a:schemeClr val="accent1"/>
              </a:buClr>
              <a:buSzPct val="25000"/>
              <a:buFont typeface="Arial"/>
              <a:buNone/>
            </a:pPr>
            <a:endParaRPr sz="1200" b="0" i="0" u="none" strike="noStrike" cap="none" dirty="0">
              <a:solidFill>
                <a:schemeClr val="dk1"/>
              </a:solidFill>
              <a:latin typeface="Roboto"/>
              <a:ea typeface="Roboto"/>
              <a:cs typeface="Roboto"/>
              <a:sym typeface="Roboto"/>
            </a:endParaRPr>
          </a:p>
          <a:p>
            <a:pPr lvl="0">
              <a:lnSpc>
                <a:spcPct val="90000"/>
              </a:lnSpc>
              <a:spcBef>
                <a:spcPts val="444"/>
              </a:spcBef>
              <a:buSzPct val="25000"/>
            </a:pPr>
            <a:r>
              <a:rPr lang="en-US" sz="1600" b="0" i="0" u="none" strike="noStrike" cap="none" dirty="0" err="1">
                <a:solidFill>
                  <a:schemeClr val="dk1"/>
                </a:solidFill>
                <a:latin typeface="Roboto"/>
                <a:ea typeface="Roboto"/>
                <a:cs typeface="Roboto"/>
                <a:sym typeface="Roboto"/>
              </a:rPr>
              <a:t>Veröffentlicht</a:t>
            </a:r>
            <a:r>
              <a:rPr lang="en-US" sz="1600" b="0" i="0" u="none" strike="noStrike" cap="none" dirty="0">
                <a:solidFill>
                  <a:schemeClr val="dk1"/>
                </a:solidFill>
                <a:latin typeface="Roboto"/>
                <a:ea typeface="Roboto"/>
                <a:cs typeface="Roboto"/>
                <a:sym typeface="Roboto"/>
              </a:rPr>
              <a:t> </a:t>
            </a:r>
            <a:r>
              <a:rPr lang="en-US" sz="1600" b="0" i="0" u="none" strike="noStrike" cap="none" dirty="0" err="1">
                <a:solidFill>
                  <a:schemeClr val="dk1"/>
                </a:solidFill>
                <a:latin typeface="Roboto"/>
                <a:ea typeface="Roboto"/>
                <a:cs typeface="Roboto"/>
                <a:sym typeface="Roboto"/>
              </a:rPr>
              <a:t>unter</a:t>
            </a:r>
            <a:r>
              <a:rPr lang="en-US" sz="1600" b="0" i="0" u="none" strike="noStrike" cap="none" dirty="0">
                <a:solidFill>
                  <a:schemeClr val="dk1"/>
                </a:solidFill>
                <a:latin typeface="Roboto"/>
                <a:ea typeface="Roboto"/>
                <a:cs typeface="Roboto"/>
                <a:sym typeface="Roboto"/>
              </a:rPr>
              <a:t> CC0-1.0-Lizenz.</a:t>
            </a:r>
            <a:br>
              <a:rPr lang="en-US" sz="1600" b="0" i="0" u="none" strike="noStrike" cap="none" dirty="0">
                <a:solidFill>
                  <a:schemeClr val="dk1"/>
                </a:solidFill>
                <a:latin typeface="Roboto"/>
                <a:ea typeface="Roboto"/>
                <a:cs typeface="Roboto"/>
                <a:sym typeface="Roboto"/>
              </a:rPr>
            </a:br>
            <a:r>
              <a:rPr lang="de-DE" sz="1600" dirty="0">
                <a:solidFill>
                  <a:schemeClr val="dk1"/>
                </a:solidFill>
              </a:rPr>
              <a:t>Sie dürfen das Werk kopieren, verändern und verbreiten, ohne um weitere Erlaubnis bitten zu müssen. Seitens der Verfasser werden keine Garantien hinsichtlich des Werks sowie keinerlei Haftung für irgendwelche Nutzungen des Werks übernommen.</a:t>
            </a:r>
            <a:br>
              <a:rPr lang="de-DE" sz="1600" dirty="0">
                <a:solidFill>
                  <a:schemeClr val="dk1"/>
                </a:solidFill>
              </a:rPr>
            </a:br>
            <a:endParaRPr sz="160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1600" b="0" i="0" u="none" strike="noStrike" cap="none" dirty="0" err="1">
                <a:solidFill>
                  <a:schemeClr val="dk1"/>
                </a:solidFill>
                <a:latin typeface="Roboto Condensed"/>
                <a:ea typeface="Roboto Condensed"/>
                <a:cs typeface="Roboto Condensed"/>
                <a:sym typeface="Roboto Condensed"/>
              </a:rPr>
              <a:t>Bitte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beachten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sofern</a:t>
            </a:r>
            <a:r>
              <a:rPr lang="en-US" sz="1600" b="0" i="0" u="none" strike="noStrike" cap="none" dirty="0">
                <a:solidFill>
                  <a:schemeClr val="dk1"/>
                </a:solidFill>
                <a:latin typeface="Roboto Condensed"/>
                <a:ea typeface="Roboto Condensed"/>
                <a:cs typeface="Roboto Condensed"/>
                <a:sym typeface="Roboto Condensed"/>
              </a:rPr>
              <a:t> die </a:t>
            </a:r>
            <a:r>
              <a:rPr lang="en-US" sz="1600" b="0" i="0" u="none" strike="noStrike" cap="none" dirty="0" err="1">
                <a:solidFill>
                  <a:schemeClr val="dk1"/>
                </a:solidFill>
                <a:latin typeface="Roboto Condensed"/>
                <a:ea typeface="Roboto Condensed"/>
                <a:cs typeface="Roboto Condensed"/>
                <a:sym typeface="Roboto Condensed"/>
              </a:rPr>
              <a:t>vorliegende</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Präsentation</a:t>
            </a:r>
            <a:r>
              <a:rPr lang="en-US" sz="1600" b="0" i="0" u="none" strike="noStrike" cap="none" dirty="0">
                <a:solidFill>
                  <a:schemeClr val="dk1"/>
                </a:solidFill>
                <a:latin typeface="Roboto Condensed"/>
                <a:ea typeface="Roboto Condensed"/>
                <a:cs typeface="Roboto Condensed"/>
                <a:sym typeface="Roboto Condensed"/>
              </a:rPr>
              <a:t> </a:t>
            </a:r>
            <a:br>
              <a:rPr lang="en-US" sz="1600" b="0" i="0" u="none" strike="noStrike" cap="none" dirty="0">
                <a:solidFill>
                  <a:schemeClr val="dk1"/>
                </a:solidFill>
                <a:latin typeface="Roboto Condensed"/>
                <a:ea typeface="Roboto Condensed"/>
                <a:cs typeface="Roboto Condensed"/>
                <a:sym typeface="Roboto Condensed"/>
              </a:rPr>
            </a:br>
            <a:r>
              <a:rPr lang="en-US" sz="1600" b="0" i="0" u="none" strike="noStrike" cap="none" dirty="0" err="1">
                <a:solidFill>
                  <a:schemeClr val="dk1"/>
                </a:solidFill>
                <a:latin typeface="Roboto Condensed"/>
                <a:ea typeface="Roboto Condensed"/>
                <a:cs typeface="Roboto Condensed"/>
                <a:sym typeface="Roboto Condensed"/>
              </a:rPr>
              <a:t>zu</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Trainingszwecken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im</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Kontext</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eines</a:t>
            </a:r>
            <a:r>
              <a:rPr lang="en-US" sz="1600" b="0" i="0" u="none" strike="noStrike" cap="none" dirty="0">
                <a:solidFill>
                  <a:schemeClr val="dk1"/>
                </a:solidFill>
                <a:latin typeface="Roboto Condensed"/>
                <a:ea typeface="Roboto Condensed"/>
                <a:cs typeface="Roboto Condensed"/>
                <a:sym typeface="Roboto Condensed"/>
              </a:rPr>
              <a:t> Compliance-</a:t>
            </a:r>
            <a:r>
              <a:rPr lang="en-US" sz="1600" b="0" i="0" u="none" strike="noStrike" cap="none" dirty="0" err="1">
                <a:solidFill>
                  <a:schemeClr val="dk1"/>
                </a:solidFill>
                <a:latin typeface="Roboto Condensed"/>
                <a:ea typeface="Roboto Condensed"/>
                <a:cs typeface="Roboto Condensed"/>
                <a:sym typeface="Roboto Condensed"/>
              </a:rPr>
              <a:t>Projektes</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herangezogen</a:t>
            </a:r>
            <a:r>
              <a:rPr lang="en-US" sz="1600" b="0" i="0" u="none" strike="noStrike" cap="none" dirty="0">
                <a:solidFill>
                  <a:schemeClr val="dk1"/>
                </a:solidFill>
                <a:latin typeface="Roboto Condensed"/>
                <a:ea typeface="Roboto Condensed"/>
                <a:cs typeface="Roboto Condensed"/>
                <a:sym typeface="Roboto Condensed"/>
              </a:rPr>
              <a:t> </a:t>
            </a:r>
            <a:r>
              <a:rPr lang="en-US" sz="1600" b="0" i="0" u="none" strike="noStrike" cap="none" dirty="0" err="1">
                <a:solidFill>
                  <a:schemeClr val="dk1"/>
                </a:solidFill>
                <a:latin typeface="Roboto Condensed"/>
                <a:ea typeface="Roboto Condensed"/>
                <a:cs typeface="Roboto Condensed"/>
                <a:sym typeface="Roboto Condensed"/>
              </a:rPr>
              <a:t>wird</a:t>
            </a:r>
            <a:r>
              <a:rPr lang="en-US" sz="1600" b="0" i="0" u="none" strike="noStrike" cap="none"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b="0" i="0" u="none" strike="noStrike" cap="none" dirty="0">
                <a:solidFill>
                  <a:schemeClr val="dk1"/>
                </a:solidFill>
                <a:latin typeface="Roboto Condensed"/>
                <a:ea typeface="Roboto Condensed"/>
                <a:cs typeface="Roboto Condensed"/>
                <a:sym typeface="Roboto Condensed"/>
              </a:rPr>
              <a:t>Die </a:t>
            </a:r>
            <a:r>
              <a:rPr lang="en-US" sz="1600" dirty="0" err="1">
                <a:solidFill>
                  <a:schemeClr val="dk1"/>
                </a:solidFill>
                <a:latin typeface="Roboto Condensed"/>
                <a:ea typeface="Roboto Condensed"/>
                <a:cs typeface="Roboto Condensed"/>
                <a:sym typeface="Roboto Condensed"/>
              </a:rPr>
              <a:t>Inhalte</a:t>
            </a:r>
            <a:r>
              <a:rPr lang="en-US" sz="1600" dirty="0">
                <a:solidFill>
                  <a:schemeClr val="dk1"/>
                </a:solidFill>
                <a:latin typeface="Roboto Condensed"/>
                <a:ea typeface="Roboto Condensed"/>
                <a:cs typeface="Roboto Condensed"/>
                <a:sym typeface="Roboto Condensed"/>
              </a:rPr>
              <a:t> der </a:t>
            </a:r>
            <a:r>
              <a:rPr lang="en-US" sz="1600" dirty="0" err="1">
                <a:solidFill>
                  <a:schemeClr val="dk1"/>
                </a:solidFill>
                <a:latin typeface="Roboto Condensed"/>
                <a:ea typeface="Roboto Condensed"/>
                <a:cs typeface="Roboto Condensed"/>
                <a:sym typeface="Roboto Condensed"/>
              </a:rPr>
              <a:t>Präsentation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folgen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aktuellem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deutschem</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Recht</a:t>
            </a:r>
            <a:r>
              <a:rPr lang="en-US" sz="1600" dirty="0">
                <a:solidFill>
                  <a:schemeClr val="dk1"/>
                </a:solidFill>
                <a:latin typeface="Roboto Condensed"/>
                <a:ea typeface="Roboto Condensed"/>
                <a:cs typeface="Roboto Condensed"/>
                <a:sym typeface="Roboto Condensed"/>
              </a:rPr>
              <a:t>.</a:t>
            </a:r>
          </a:p>
          <a:p>
            <a:pPr marL="285750" marR="0" lvl="0" indent="-285750" algn="l" rtl="0">
              <a:lnSpc>
                <a:spcPct val="90000"/>
              </a:lnSpc>
              <a:spcBef>
                <a:spcPts val="407"/>
              </a:spcBef>
              <a:buClr>
                <a:schemeClr val="accent1"/>
              </a:buClr>
              <a:buSzPct val="25000"/>
              <a:buFont typeface="Arial" panose="020B0604020202020204" pitchFamily="34" charset="0"/>
              <a:buChar char="•"/>
            </a:pPr>
            <a:r>
              <a:rPr lang="en-US" sz="1600" dirty="0" err="1">
                <a:solidFill>
                  <a:schemeClr val="dk1"/>
                </a:solidFill>
                <a:latin typeface="Roboto Condensed"/>
                <a:ea typeface="Roboto Condensed"/>
                <a:cs typeface="Roboto Condensed"/>
                <a:sym typeface="Roboto Condensed"/>
              </a:rPr>
              <a:t>Rechtsordnungen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anderer</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Staaten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können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unterschiedliche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gesetzliche</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Anforderungen</a:t>
            </a:r>
            <a:r>
              <a:rPr lang="en-US" sz="1600" dirty="0">
                <a:solidFill>
                  <a:schemeClr val="dk1"/>
                </a:solidFill>
                <a:latin typeface="Roboto Condensed"/>
                <a:ea typeface="Roboto Condensed"/>
                <a:cs typeface="Roboto Condensed"/>
                <a:sym typeface="Roboto Condensed"/>
              </a:rPr>
              <a:t> </a:t>
            </a:r>
            <a:r>
              <a:rPr lang="en-US" sz="1600" dirty="0" err="1">
                <a:solidFill>
                  <a:schemeClr val="dk1"/>
                </a:solidFill>
                <a:latin typeface="Roboto Condensed"/>
                <a:ea typeface="Roboto Condensed"/>
                <a:cs typeface="Roboto Condensed"/>
                <a:sym typeface="Roboto Condensed"/>
              </a:rPr>
              <a:t>haben</a:t>
            </a:r>
            <a:r>
              <a:rPr lang="en-US" sz="1600" dirty="0">
                <a:solidFill>
                  <a:schemeClr val="dk1"/>
                </a:solidFill>
                <a:latin typeface="Roboto Condensed"/>
                <a:ea typeface="Roboto Condensed"/>
                <a:cs typeface="Roboto Condensed"/>
                <a:sym typeface="Roboto Condensed"/>
              </a:rPr>
              <a:t>.</a:t>
            </a:r>
            <a:endParaRPr lang="en-US" sz="1600" b="0" i="0" u="none" strike="noStrike" cap="none" dirty="0">
              <a:solidFill>
                <a:schemeClr val="dk1"/>
              </a:solidFill>
              <a:latin typeface="Roboto Condensed"/>
              <a:ea typeface="Roboto Condensed"/>
              <a:cs typeface="Roboto Condensed"/>
              <a:sym typeface="Roboto Condensed"/>
            </a:endParaRPr>
          </a:p>
        </p:txBody>
      </p:sp>
      <p:sp>
        <p:nvSpPr>
          <p:cNvPr id="2" name="Rechteck 1">
            <a:extLst>
              <a:ext uri="{FF2B5EF4-FFF2-40B4-BE49-F238E27FC236}">
                <a16:creationId xmlns:a16="http://schemas.microsoft.com/office/drawing/2014/main" id="{28900A0B-41A8-4E67-A592-5126AF005D39}"/>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BA518D64-CFED-4332-9F89-543D3E91AEB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Licenses</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“license” is the way a copyright or patent holder gives permission or rights to someone else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The license can be limited to:</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Types of use allowed (commercial / non-commercial, distribution, derivative works / to make, have made, manufacture)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Exclusive or non-exclusive terms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Geographical scope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Perpetual or time limited duration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license can have conditions on the grants, meaning you only get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the license if you comply with certain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provide attribution, or give a reciprocal license</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type of material does copyright law protect?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copyright rights are most important for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Can software be subject to a patent?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rights does a patent give to the patent owner?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If you independently develop your own software, is it possible that</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you might need a copyright license from a third party for that software?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patent license?</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2</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Introduction to FOSS Licenses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Licenses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by definition make source code available under terms that allow for modification and redistribution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Licenses</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license: a term used often to describe minimally restrictive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Reciprocity &amp; Copyleft Licenses</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This is referred to as a “copyleft” or “reciprocal” effect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Example of license reciprocity from the GPL version 2.0:</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You must cause any work that you distribute or publish, that in whole or in part contains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or is derived from the Program or any part thereof, to be licensed […] under the terms</a:t>
            </a:r>
            <a:br>
              <a:rPr lang="en-US" sz="2000" b="0" i="1" u="none" strike="noStrike" cap="none">
                <a:solidFill>
                  <a:schemeClr val="dk1"/>
                </a:solidFill>
                <a:latin typeface="Roboto"/>
                <a:ea typeface="Roboto"/>
                <a:cs typeface="Roboto"/>
                <a:sym typeface="Roboto"/>
              </a:rPr>
            </a:br>
            <a:r>
              <a:rPr lang="en-US" sz="2000" b="0" i="1" u="none" strike="noStrike" cap="none">
                <a:solidFill>
                  <a:schemeClr val="dk1"/>
                </a:solidFill>
                <a:latin typeface="Roboto"/>
                <a:ea typeface="Roboto"/>
                <a:cs typeface="Roboto"/>
                <a:sym typeface="Roboto"/>
              </a:rPr>
              <a:t>of this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Licenses that include reciprocity or Copyleft clauses include all versions of the GPL, LGPL, AGPL, MPL and CDDL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Proprietary License or Closed Source</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Freeware – software distributed under a proprietary license at no</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or very low cost</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source code may or may not be available, and creation of derivative works is usually restricted</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is usually fully functional (no locked features) and available for unlimited use (no locking on days of usage)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Shareware – proprietary software provided to users on a trial basis,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for a limited time, free of charge and with limited functionalities or features</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Other Non-FOSS Licensing Situations</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“Non-commercial” – some licenses have most of the characteristics of a FOSS license, but are limited to non-commercial use (e.g.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by definition cannot limit the field of use of the software</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Public Domain</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term </a:t>
            </a:r>
            <a:r>
              <a:rPr lang="en-US" sz="2400" b="1" i="0" u="none" strike="noStrike" cap="none">
                <a:solidFill>
                  <a:schemeClr val="dk1"/>
                </a:solidFill>
                <a:latin typeface="Roboto"/>
                <a:ea typeface="Roboto"/>
                <a:cs typeface="Roboto"/>
                <a:sym typeface="Roboto"/>
              </a:rPr>
              <a:t>public domain </a:t>
            </a:r>
            <a:r>
              <a:rPr lang="en-US" sz="2400" b="0" i="0" u="none" strike="noStrike" cap="none">
                <a:solidFill>
                  <a:schemeClr val="dk1"/>
                </a:solidFill>
                <a:latin typeface="Roboto"/>
                <a:ea typeface="Roboto"/>
                <a:cs typeface="Roboto"/>
                <a:sym typeface="Roboto"/>
              </a:rPr>
              <a:t>refers to software not protected by law and therefore usable by the public without requiring a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Developers may include a </a:t>
            </a:r>
            <a:r>
              <a:rPr lang="en-US" sz="2400" b="0" i="1" u="none" strike="noStrike" cap="none">
                <a:solidFill>
                  <a:schemeClr val="dk1"/>
                </a:solidFill>
                <a:latin typeface="Roboto"/>
                <a:ea typeface="Roboto"/>
                <a:cs typeface="Roboto"/>
                <a:sym typeface="Roboto"/>
              </a:rPr>
              <a:t>public domain declaration</a:t>
            </a:r>
            <a:r>
              <a:rPr lang="en-US" sz="2400" b="0" i="0" u="none" strike="noStrike" cap="none">
                <a:solidFill>
                  <a:schemeClr val="dk1"/>
                </a:solidFill>
                <a:latin typeface="Roboto"/>
                <a:ea typeface="Roboto"/>
                <a:cs typeface="Roboto"/>
                <a:sym typeface="Roboto"/>
              </a:rPr>
              <a:t> with their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 g., “All of the code and documentation in this software has been dedicated to the public domain by the authors.”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public domain declaration is not the same as a FOSS license</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a:solidFill>
                  <a:schemeClr val="dk2"/>
                </a:solidFill>
                <a:latin typeface="Roboto"/>
                <a:ea typeface="Roboto"/>
                <a:cs typeface="Roboto"/>
                <a:sym typeface="Roboto"/>
              </a:rPr>
              <a:t>Was </a:t>
            </a:r>
            <a:r>
              <a:rPr lang="en-US" sz="4000" b="0" i="0" u="none" strike="noStrike" cap="none" dirty="0" err="1">
                <a:solidFill>
                  <a:schemeClr val="dk2"/>
                </a:solidFill>
                <a:latin typeface="Roboto"/>
                <a:ea typeface="Roboto"/>
                <a:cs typeface="Roboto"/>
                <a:sym typeface="Roboto"/>
              </a:rPr>
              <a:t>ist</a:t>
            </a:r>
            <a:r>
              <a:rPr lang="en-US" sz="4000" b="0" i="0" u="none" strike="noStrike" cap="none" dirty="0">
                <a:solidFill>
                  <a:schemeClr val="dk2"/>
                </a:solidFill>
                <a:latin typeface="Roboto"/>
                <a:ea typeface="Roboto"/>
                <a:cs typeface="Roboto"/>
                <a:sym typeface="Roboto"/>
              </a:rPr>
              <a:t> das </a:t>
            </a:r>
            <a:r>
              <a:rPr lang="en-US" sz="4000" b="0" i="0" u="none" strike="noStrike" cap="none" dirty="0" err="1">
                <a:solidFill>
                  <a:schemeClr val="dk2"/>
                </a:solidFill>
                <a:latin typeface="Roboto"/>
                <a:ea typeface="Roboto"/>
                <a:cs typeface="Roboto"/>
                <a:sym typeface="Roboto"/>
              </a:rPr>
              <a:t>OpenChain</a:t>
            </a:r>
            <a:r>
              <a:rPr lang="en-US" sz="4000" b="0" i="0" u="none" strike="noStrike" cap="none" dirty="0">
                <a:solidFill>
                  <a:schemeClr val="dk2"/>
                </a:solidFill>
                <a:latin typeface="Roboto"/>
                <a:ea typeface="Roboto"/>
                <a:cs typeface="Roboto"/>
                <a:sym typeface="Roboto"/>
              </a:rPr>
              <a:t> Curriculum?</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dirty="0"/>
              <a:t>Das</a:t>
            </a:r>
            <a:r>
              <a:rPr lang="de-DE" b="0" i="0" u="none" strike="noStrike" cap="none" dirty="0">
                <a:solidFill>
                  <a:schemeClr val="dk1"/>
                </a:solidFill>
                <a:latin typeface="Roboto"/>
                <a:ea typeface="Roboto"/>
                <a:cs typeface="Roboto"/>
                <a:sym typeface="Roboto"/>
              </a:rPr>
              <a:t>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 zielt darauf ab, zentrale Bestandteile </a:t>
            </a:r>
            <a:r>
              <a:rPr lang="de-DE" dirty="0"/>
              <a:t>eines Compliance-Programms für Free and Open Source-Software (FOSS) zu identifizieren und allgemein zugänglich zu machen.</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Fokalpunkt des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-Projekts </a:t>
            </a:r>
            <a:r>
              <a:rPr lang="de-DE" dirty="0"/>
              <a:t>ist die </a:t>
            </a:r>
            <a:r>
              <a:rPr lang="de-DE" b="1" dirty="0"/>
              <a:t>Spezifikation</a:t>
            </a:r>
            <a:r>
              <a:rPr lang="de-DE" dirty="0"/>
              <a:t>. </a:t>
            </a:r>
            <a:br>
              <a:rPr lang="de-DE" dirty="0"/>
            </a:br>
            <a:r>
              <a:rPr lang="de-DE" dirty="0"/>
              <a:t>Diese zeigt die zentralen Anforderungen auf, die ein FOSS-Compliance-Programm erfüllen sollte.</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Das </a:t>
            </a:r>
            <a:r>
              <a:rPr lang="de-DE" b="0" i="0" u="none" strike="noStrike" cap="none" dirty="0" err="1">
                <a:solidFill>
                  <a:schemeClr val="dk1"/>
                </a:solidFill>
                <a:latin typeface="Roboto"/>
                <a:ea typeface="Roboto"/>
                <a:cs typeface="Roboto"/>
                <a:sym typeface="Roboto"/>
              </a:rPr>
              <a:t>OpenChain</a:t>
            </a:r>
            <a:r>
              <a:rPr lang="de-DE" b="0" i="0" u="none" strike="noStrike" cap="none" dirty="0">
                <a:solidFill>
                  <a:schemeClr val="dk1"/>
                </a:solidFill>
                <a:latin typeface="Roboto"/>
                <a:ea typeface="Roboto"/>
                <a:cs typeface="Roboto"/>
                <a:sym typeface="Roboto"/>
              </a:rPr>
              <a:t>-</a:t>
            </a:r>
            <a:r>
              <a:rPr lang="de-DE" b="1" i="0" u="none" strike="noStrike" cap="none" dirty="0">
                <a:solidFill>
                  <a:schemeClr val="dk1"/>
                </a:solidFill>
                <a:latin typeface="Roboto"/>
                <a:ea typeface="Roboto"/>
                <a:cs typeface="Roboto"/>
                <a:sym typeface="Roboto"/>
              </a:rPr>
              <a:t>Curriculum </a:t>
            </a:r>
            <a:r>
              <a:rPr lang="de-DE" i="0" u="none" strike="noStrike" cap="none" dirty="0">
                <a:solidFill>
                  <a:schemeClr val="dk1"/>
                </a:solidFill>
                <a:latin typeface="Roboto"/>
                <a:ea typeface="Roboto"/>
                <a:cs typeface="Roboto"/>
                <a:sym typeface="Roboto"/>
              </a:rPr>
              <a:t>untermauert die Spezifikation durch die Bereitstellung von frei nutzbarem Trainingsmaterial.</a:t>
            </a:r>
            <a:endParaRPr lang="de-DE"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b="0" i="0" u="none" strike="noStrike" cap="none" dirty="0">
                <a:solidFill>
                  <a:schemeClr val="dk1"/>
                </a:solidFill>
                <a:latin typeface="Roboto"/>
                <a:ea typeface="Roboto"/>
                <a:cs typeface="Roboto"/>
                <a:sym typeface="Roboto"/>
              </a:rPr>
              <a:t>Die vorliegenden Folien unterstützen Unternehmen dabei, die Anforderungen der Spezifikation in Abschnitt 1.2 zu erfüllen. Sie können auch für allgemeine Compliance-Trainings-Zwecke genutzt werden.</a:t>
            </a:r>
          </a:p>
          <a:p>
            <a:pPr marL="0" marR="0" lvl="0" indent="0" algn="ctr" rtl="0">
              <a:spcBef>
                <a:spcPts val="480"/>
              </a:spcBef>
              <a:spcAft>
                <a:spcPts val="0"/>
              </a:spcAft>
              <a:buClr>
                <a:schemeClr val="accent1"/>
              </a:buClr>
              <a:buSzPct val="25000"/>
              <a:buFont typeface="Arial"/>
              <a:buNone/>
            </a:pPr>
            <a:r>
              <a:rPr lang="en-US" sz="2400" b="0" i="0" u="none" strike="noStrike" cap="none" dirty="0" err="1">
                <a:solidFill>
                  <a:schemeClr val="dk1"/>
                </a:solidFill>
                <a:latin typeface="Roboto"/>
                <a:ea typeface="Roboto"/>
                <a:cs typeface="Roboto"/>
                <a:sym typeface="Roboto"/>
              </a:rPr>
              <a:t>Mehr</a:t>
            </a:r>
            <a:r>
              <a:rPr lang="en-US" sz="2400" b="0" i="0" u="none" strike="noStrike" cap="none" dirty="0">
                <a:solidFill>
                  <a:schemeClr val="dk1"/>
                </a:solidFill>
                <a:latin typeface="Roboto"/>
                <a:ea typeface="Roboto"/>
                <a:cs typeface="Roboto"/>
                <a:sym typeface="Roboto"/>
              </a:rPr>
              <a:t> Information </a:t>
            </a:r>
            <a:r>
              <a:rPr lang="en-US" sz="2400" b="0" i="0" u="none" strike="noStrike" cap="none" dirty="0" err="1">
                <a:solidFill>
                  <a:schemeClr val="dk1"/>
                </a:solidFill>
                <a:latin typeface="Roboto"/>
                <a:ea typeface="Roboto"/>
                <a:cs typeface="Roboto"/>
                <a:sym typeface="Roboto"/>
              </a:rPr>
              <a:t>unter</a:t>
            </a:r>
            <a:r>
              <a:rPr lang="en-US" sz="2400" b="0" i="0" u="none" strike="noStrike" cap="none" dirty="0">
                <a:solidFill>
                  <a:schemeClr val="dk1"/>
                </a:solidFill>
                <a:latin typeface="Roboto"/>
                <a:ea typeface="Roboto"/>
                <a:cs typeface="Roboto"/>
                <a:sym typeface="Roboto"/>
              </a:rPr>
              <a:t>: </a:t>
            </a:r>
            <a:r>
              <a:rPr lang="en-US" sz="2400" b="0" i="0" u="none" strike="noStrike" cap="none" dirty="0">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B79BC5B5-DA84-4E6D-A382-309FFE468608}"/>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C3C0DB98-699B-4188-B09D-AEA58A3B39F6}"/>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Compatibility</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License compatibility is the process of ensuring that license terms do not conflict.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If one license requires you to do something and another prohibits doing that, the licenses conflict and are not compatible</a:t>
            </a:r>
            <a:r>
              <a:rPr lang="en-US" sz="2400" b="0" i="0" u="none" strike="noStrike" cap="none">
                <a:solidFill>
                  <a:schemeClr val="dk1"/>
                </a:solidFill>
                <a:latin typeface="Roboto"/>
                <a:ea typeface="Roboto"/>
                <a:cs typeface="Roboto"/>
                <a:sym typeface="Roboto"/>
              </a:rPr>
              <a:t> if the combination of the two software modules trigger the obligations under a license.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and EPL-1.0 each extend their obligations to “derivative works” which are distributed.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If a GPL-2.0 module is combined with an EPL-1.0 module and the merged module is distributed, that module must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GPL-2.0) be distributed under GPL-2.0 only, and</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(according to EPL-1.0) under EPL-1.0 only.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The distributor cannot satisfy both conditions at once so the module may not be distributed.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This is an example of </a:t>
            </a:r>
            <a:r>
              <a:rPr lang="en-US" sz="1600" b="0" i="1" u="none" strike="noStrike" cap="none">
                <a:solidFill>
                  <a:schemeClr val="dk1"/>
                </a:solidFill>
                <a:latin typeface="Roboto"/>
                <a:ea typeface="Roboto"/>
                <a:cs typeface="Roboto"/>
                <a:sym typeface="Roboto"/>
              </a:rPr>
              <a:t>license incompatibility.</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The definition of “derivative work” is subject to different views in the FOSS community and</a:t>
            </a:r>
            <a:br>
              <a:rPr lang="en-US" sz="2000" b="0" i="0" u="none" strike="noStrike" cap="none">
                <a:solidFill>
                  <a:schemeClr val="dk1"/>
                </a:solidFill>
                <a:latin typeface="Roboto Condensed"/>
                <a:ea typeface="Roboto Condensed"/>
                <a:cs typeface="Roboto Condensed"/>
                <a:sym typeface="Roboto Condensed"/>
              </a:rPr>
            </a:br>
            <a:r>
              <a:rPr lang="en-US" sz="2000" b="0" i="0" u="none" strike="noStrike" cap="non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Notices</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Copyright notice </a:t>
            </a:r>
            <a:r>
              <a:rPr lang="en-US" sz="2400" b="0" i="0" u="none" strike="noStrike" cap="none">
                <a:solidFill>
                  <a:schemeClr val="dk1"/>
                </a:solidFill>
                <a:latin typeface="Roboto"/>
                <a:ea typeface="Roboto"/>
                <a:cs typeface="Roboto"/>
                <a:sym typeface="Roboto"/>
              </a:rPr>
              <a:t>– an identifier placed on copies of the work to inform the world of copyright ownership. </a:t>
            </a:r>
            <a:r>
              <a:rPr lang="en-US" sz="2400" b="0" i="0" u="none" strike="noStrike" cap="none">
                <a:solidFill>
                  <a:srgbClr val="000000"/>
                </a:solidFill>
                <a:latin typeface="Roboto"/>
                <a:ea typeface="Roboto"/>
                <a:cs typeface="Roboto"/>
                <a:sym typeface="Roboto"/>
              </a:rPr>
              <a:t>Example: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License notice</a:t>
            </a:r>
            <a:r>
              <a:rPr lang="en-US" sz="2400" b="0" i="0" u="none" strike="noStrike" cap="none">
                <a:solidFill>
                  <a:schemeClr val="dk1"/>
                </a:solidFill>
                <a:latin typeface="Roboto"/>
                <a:ea typeface="Roboto"/>
                <a:cs typeface="Roboto"/>
                <a:sym typeface="Roboto"/>
              </a:rPr>
              <a:t> – a notice that specifies and acknowledges the license terms and conditions of the FOSS included in the product.</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Attribution notice </a:t>
            </a:r>
            <a:r>
              <a:rPr lang="en-US" sz="2400" b="0" i="0" u="none" strike="noStrike" cap="non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Modification notice </a:t>
            </a:r>
            <a:r>
              <a:rPr lang="en-US" sz="2400" b="0" i="0" u="none" strike="noStrike" cap="non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Multi-Licensing</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E.g., when software is “dual licensed,” the copyright owner gives each recipient the choice of two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Note: This should not be confused for situations in which a licensor imposes more than one license, and you must comply with </a:t>
            </a:r>
            <a:r>
              <a:rPr lang="en-US" sz="2400" b="0" i="1" u="none" strike="noStrike" cap="none">
                <a:solidFill>
                  <a:schemeClr val="dk1"/>
                </a:solidFill>
                <a:latin typeface="Roboto"/>
                <a:ea typeface="Roboto"/>
                <a:cs typeface="Roboto"/>
                <a:sym typeface="Roboto"/>
              </a:rPr>
              <a:t>all</a:t>
            </a:r>
            <a:r>
              <a:rPr lang="en-US" sz="2400" b="0" i="0" u="none" strike="noStrike" cap="none">
                <a:solidFill>
                  <a:schemeClr val="dk1"/>
                </a:solidFill>
                <a:latin typeface="Roboto"/>
                <a:ea typeface="Roboto"/>
                <a:cs typeface="Roboto"/>
                <a:sym typeface="Roboto"/>
              </a:rPr>
              <a:t> of them</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typical obligations of a permissive FOSS license?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permissive FOSS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license reciprocity mean?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copyleft-style licenses.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needs to be distributed for code used under a copyleft license?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Are Freeware and Shareware software considered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a multi-license?</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Goals</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Know your obligations. </a:t>
            </a:r>
            <a:r>
              <a:rPr lang="en-US" sz="2400" b="0" i="0" u="none" strike="noStrike" cap="none">
                <a:solidFill>
                  <a:schemeClr val="dk1"/>
                </a:solidFill>
                <a:latin typeface="Roboto"/>
                <a:ea typeface="Roboto"/>
                <a:cs typeface="Roboto"/>
                <a:sym typeface="Roboto"/>
              </a:rPr>
              <a:t>You should have a process for identifying and tracking FOSS components that are present in your software</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Satisfy license obligations. </a:t>
            </a:r>
            <a:r>
              <a:rPr lang="en-US" sz="2400" b="0" i="0" u="none" strike="noStrike" cap="none">
                <a:solidFill>
                  <a:schemeClr val="dk1"/>
                </a:solidFill>
                <a:latin typeface="Roboto"/>
                <a:ea typeface="Roboto"/>
                <a:cs typeface="Roboto"/>
                <a:sym typeface="Roboto"/>
              </a:rPr>
              <a:t>Your process should be capable of handling FOSS license obligations that arise from your organization’s business practices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Compliance Obligations Must Be Satisfied?</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Depending on the FOSS license(s) involved, your compliance obligations may consist of:</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Attribution</a:t>
            </a:r>
            <a:r>
              <a:rPr lang="en-US" sz="2000" b="1" i="0" u="none" strike="noStrike" cap="none">
                <a:solidFill>
                  <a:schemeClr val="dk1"/>
                </a:solidFill>
                <a:latin typeface="Roboto"/>
                <a:ea typeface="Roboto"/>
                <a:cs typeface="Roboto"/>
                <a:sym typeface="Roboto"/>
              </a:rPr>
              <a:t> and Notices.</a:t>
            </a:r>
            <a:r>
              <a:rPr lang="en-US" sz="2000" b="0" i="0" u="none" strike="noStrike" cap="non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Source code availability. </a:t>
            </a:r>
            <a:r>
              <a:rPr lang="en-US" sz="2000" b="0" i="0" u="none" strike="noStrike" cap="non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Reciprocity. </a:t>
            </a:r>
            <a:r>
              <a:rPr lang="en-US" sz="2000" b="0" i="0" u="none" strike="noStrike" cap="none">
                <a:solidFill>
                  <a:schemeClr val="dk1"/>
                </a:solidFill>
                <a:latin typeface="Roboto"/>
                <a:ea typeface="Roboto"/>
                <a:cs typeface="Roboto"/>
                <a:sym typeface="Roboto"/>
              </a:rPr>
              <a:t>You may need to maintain modified versions or derivative works under the same license that governs the FOSS component.</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Other terms. </a:t>
            </a:r>
            <a:r>
              <a:rPr lang="en-US" sz="2000" b="0" i="0" u="none" strike="noStrike" cap="non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Distribution</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Dissemination of material to an outside entity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Applications downloaded to a user’s machine or mobile device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JavaScript, web client, or other code that is downloaded to the user’s machine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For some FOSS licenses, access via a computer network can be</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“trigger” event</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Issues: Modification</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Changes to the existing program (e.g., additions, deletions of code in a file, combining components together)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Under some FOSS licenses, modifications may cause additional obligations upon distribution, such as: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notice of modification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Providing accompanying source code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Licensing modifications under the same license that governs the FOSS component</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Compliance Program</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Organizations that have been successful at FOSS compliance have created their own</a:t>
            </a:r>
            <a:r>
              <a:rPr lang="en-US" sz="2400" b="0" i="1" u="none" strike="noStrike" cap="none">
                <a:solidFill>
                  <a:schemeClr val="dk1"/>
                </a:solidFill>
                <a:latin typeface="Roboto"/>
                <a:ea typeface="Roboto"/>
                <a:cs typeface="Roboto"/>
                <a:sym typeface="Roboto"/>
              </a:rPr>
              <a:t> FOSS Compliance Programs</a:t>
            </a:r>
            <a:r>
              <a:rPr lang="en-US" sz="2400" b="0" i="0" u="none" strike="noStrike" cap="none">
                <a:solidFill>
                  <a:schemeClr val="dk1"/>
                </a:solidFill>
                <a:latin typeface="Roboto"/>
                <a:ea typeface="Roboto"/>
                <a:cs typeface="Roboto"/>
                <a:sym typeface="Roboto"/>
              </a:rPr>
              <a:t> (consisting of policies, processes, training and tools) to:</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Facilitate effective usage of FOSS in their products (commercial or otherwise)</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Respect FOSS developer/owner rights and comply with license obligations</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Inhalte</a:t>
            </a:r>
            <a:endParaRPr lang="en-US" sz="4000" b="0" i="0" u="none" strike="noStrike" cap="none" dirty="0">
              <a:solidFill>
                <a:schemeClr val="dk2"/>
              </a:solidFill>
              <a:latin typeface="Roboto"/>
              <a:ea typeface="Roboto"/>
              <a:cs typeface="Roboto"/>
              <a:sym typeface="Roboto"/>
            </a:endParaRP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Was ist geistiges Eigentum</a:t>
            </a:r>
            <a:r>
              <a:rPr lang="de-DE" dirty="0"/>
              <a:t>?</a:t>
            </a:r>
            <a:endParaRPr lang="de-DE" sz="2800" b="0" i="0" u="none" strike="noStrike" cap="none" dirty="0">
              <a:solidFill>
                <a:schemeClr val="dk1"/>
              </a:solidFill>
              <a:latin typeface="Roboto"/>
              <a:ea typeface="Roboto"/>
              <a:cs typeface="Roboto"/>
              <a:sym typeface="Roboto"/>
            </a:endParaRP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 in die FOSS-Lizenzierung</a:t>
            </a:r>
          </a:p>
          <a:p>
            <a:pPr marL="514350" marR="0" lvl="0" indent="-514350" algn="l" rtl="0">
              <a:spcBef>
                <a:spcPts val="560"/>
              </a:spcBef>
              <a:spcAft>
                <a:spcPts val="0"/>
              </a:spcAft>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Einführung</a:t>
            </a:r>
            <a:r>
              <a:rPr lang="en-US" sz="2800" b="0" i="0" u="none" strike="noStrike" cap="none" dirty="0">
                <a:solidFill>
                  <a:schemeClr val="dk1"/>
                </a:solidFill>
                <a:latin typeface="Roboto"/>
                <a:ea typeface="Roboto"/>
                <a:cs typeface="Roboto"/>
                <a:sym typeface="Roboto"/>
              </a:rPr>
              <a:t> in FOSS-Compliance</a:t>
            </a:r>
          </a:p>
          <a:p>
            <a:pPr marL="514350" marR="0" lvl="0" indent="-514350" algn="l" rtl="0">
              <a:spcBef>
                <a:spcPts val="560"/>
              </a:spcBef>
              <a:buClr>
                <a:schemeClr val="accent1"/>
              </a:buClr>
              <a:buSzPct val="85000"/>
              <a:buFont typeface="Arial"/>
              <a:buAutoNum type="arabicPeriod"/>
            </a:pPr>
            <a:r>
              <a:rPr lang="de-DE" sz="2800" b="0" i="0" u="none" strike="noStrike" cap="none" dirty="0">
                <a:solidFill>
                  <a:schemeClr val="dk1"/>
                </a:solidFill>
                <a:latin typeface="Roboto"/>
                <a:ea typeface="Roboto"/>
                <a:cs typeface="Roboto"/>
                <a:sym typeface="Roboto"/>
              </a:rPr>
              <a:t>Zentrale Softwarekonzepte für einen FOSS-Review</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Durchführung eines FOSS-Reviews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Ende-zu-Ende-Compliance-Management (Musterprozess)</a:t>
            </a:r>
          </a:p>
          <a:p>
            <a:pPr marL="514350" marR="0" lvl="0" indent="-514350" algn="l" rtl="0">
              <a:spcBef>
                <a:spcPts val="560"/>
              </a:spcBef>
              <a:spcAft>
                <a:spcPts val="0"/>
              </a:spcAft>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Vermeiden von </a:t>
            </a:r>
            <a:br>
              <a:rPr lang="de-DE" sz="2800" b="0" i="0" u="none" strike="noStrike" cap="none" dirty="0">
                <a:solidFill>
                  <a:schemeClr val="dk1"/>
                </a:solidFill>
                <a:latin typeface="Roboto"/>
                <a:ea typeface="Roboto"/>
                <a:cs typeface="Roboto"/>
                <a:sym typeface="Roboto"/>
              </a:rPr>
            </a:br>
            <a:r>
              <a:rPr lang="de-DE" sz="2800" b="0" i="0" u="none" strike="noStrike" cap="none" dirty="0">
                <a:solidFill>
                  <a:schemeClr val="dk1"/>
                </a:solidFill>
                <a:latin typeface="Roboto"/>
                <a:ea typeface="Roboto"/>
                <a:cs typeface="Roboto"/>
                <a:sym typeface="Roboto"/>
              </a:rPr>
              <a:t>Compliance-Fallen</a:t>
            </a:r>
          </a:p>
          <a:p>
            <a:pPr marL="514350" marR="0" lvl="0" indent="-514350" algn="l" rtl="0">
              <a:spcBef>
                <a:spcPts val="560"/>
              </a:spcBef>
              <a:buClr>
                <a:schemeClr val="accent1"/>
              </a:buClr>
              <a:buSzPct val="85000"/>
              <a:buFont typeface="Arial"/>
              <a:buAutoNum type="arabicPeriod" startAt="5"/>
            </a:pPr>
            <a:r>
              <a:rPr lang="de-DE" sz="2800" b="0" i="0" u="none" strike="noStrike" cap="none" dirty="0">
                <a:solidFill>
                  <a:schemeClr val="dk1"/>
                </a:solidFill>
                <a:latin typeface="Roboto"/>
                <a:ea typeface="Roboto"/>
                <a:cs typeface="Roboto"/>
                <a:sym typeface="Roboto"/>
              </a:rPr>
              <a:t>Entwicklungsrichtlinien</a:t>
            </a:r>
          </a:p>
        </p:txBody>
      </p:sp>
      <p:sp>
        <p:nvSpPr>
          <p:cNvPr id="5" name="Rechteck 4">
            <a:extLst>
              <a:ext uri="{FF2B5EF4-FFF2-40B4-BE49-F238E27FC236}">
                <a16:creationId xmlns:a16="http://schemas.microsoft.com/office/drawing/2014/main" id="{11227CD6-4653-4218-8FD1-24B612E9B49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9B045D77-F5B0-4E85-9C5B-AAD146C12071}"/>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Implementing Compliance Practices</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Prepare business processes and sufficient staff to handle: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Identification of the origin and license of all internal and external software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Tracking FOSS software within the development process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Performing FOSS review and identifying license obligations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Fulfillment of license obligations when product ships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Oversight for FOSS Compliance Program, creation of policy, and compliance decisions</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Benefits</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Benefits of a robust FOSS Compliance program include:</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benefits of FOSS and how it impacts your organization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understanding of the costs and risks associated with using FOSS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Increased knowledge of available FOSS solutions</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Reduction and management of infringement risk, increased respect of FOSS developers/owners’ licensing choices</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Fostering relationships with the FOSS community and FOSS organizations</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FOSS compliance mean?</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two main goals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List and describe important business practices of a FOSS Compliance Program.</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are some benefits of a FOSS Compliance Program?</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Key Software Concepts</a:t>
            </a:r>
            <a:br>
              <a:rPr lang="en-US" sz="4800" b="0" i="0" u="none" strike="noStrike" cap="none">
                <a:solidFill>
                  <a:schemeClr val="lt2"/>
                </a:solidFill>
                <a:latin typeface="Roboto Medium"/>
                <a:ea typeface="Roboto Medium"/>
                <a:cs typeface="Roboto Medium"/>
                <a:sym typeface="Roboto Medium"/>
              </a:rPr>
            </a:br>
            <a:r>
              <a:rPr lang="en-US" sz="4800" b="0" i="0" u="none" strike="noStrike" cap="none">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do you want to use a FOSS component?</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Common scenarios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Incorporation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Modification</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Translation</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Incorporation</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copy portions of a FOSS component into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Inserting</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Linking</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link or join a FOSS component with your software product.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Relevant terms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Static/Dynamic Linking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Pairing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Packaging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Creating interdependency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Modification</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make changes to a FOSS component, including:</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Adding/injecting new code into the FOSS component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Fixing, optimizing or making changes to the FOSS component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Translation</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A developer may transform the code from one state to another.</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Examples include:</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Translating Chinese to English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Converting C++ to Java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Compiling into binary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Development Tools</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Development tools may perform some of these operations behind the scenes.</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For example, a tool may inject portions of its own code into output of the tool.</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dirty="0">
                <a:solidFill>
                  <a:srgbClr val="D2533C"/>
                </a:solidFill>
                <a:latin typeface="Roboto"/>
                <a:ea typeface="Roboto"/>
                <a:cs typeface="Roboto"/>
                <a:sym typeface="Roboto"/>
              </a:rPr>
              <a:t>FOSS-</a:t>
            </a:r>
            <a:r>
              <a:rPr lang="en-US" sz="4000" b="0" i="0" u="none" strike="noStrike" cap="none" dirty="0" err="1">
                <a:solidFill>
                  <a:srgbClr val="D2533C"/>
                </a:solidFill>
                <a:latin typeface="Roboto"/>
                <a:ea typeface="Roboto"/>
                <a:cs typeface="Roboto"/>
                <a:sym typeface="Roboto"/>
              </a:rPr>
              <a:t>Richtlinie</a:t>
            </a:r>
            <a:endParaRPr lang="en-US" sz="4000" b="0" i="0" u="none" strike="noStrike" cap="none" dirty="0">
              <a:solidFill>
                <a:srgbClr val="D2533C"/>
              </a:solidFill>
              <a:latin typeface="Roboto"/>
              <a:ea typeface="Roboto"/>
              <a:cs typeface="Roboto"/>
              <a:sym typeface="Roboto"/>
            </a:endParaRP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&lt;&lt;</a:t>
            </a:r>
            <a:r>
              <a:rPr lang="en-US" sz="2400" b="0" i="0" u="none" strike="noStrike" cap="none" dirty="0" err="1">
                <a:solidFill>
                  <a:schemeClr val="dk1"/>
                </a:solidFill>
                <a:latin typeface="Roboto Condensed"/>
                <a:ea typeface="Roboto Condensed"/>
                <a:cs typeface="Roboto Condensed"/>
                <a:sym typeface="Roboto Condensed"/>
              </a:rPr>
              <a:t>Diese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Folie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ist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ein</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Platzhalter</a:t>
            </a:r>
            <a:r>
              <a:rPr lang="en-US" dirty="0">
                <a:latin typeface="Roboto Condensed"/>
                <a:ea typeface="Roboto Condensed"/>
                <a:cs typeface="Roboto Condensed"/>
                <a:sym typeface="Roboto Condensed"/>
              </a:rPr>
              <a:t>, um auf </a:t>
            </a:r>
            <a:r>
              <a:rPr lang="en-US" dirty="0" err="1">
                <a:latin typeface="Roboto Condensed"/>
                <a:ea typeface="Roboto Condensed"/>
                <a:cs typeface="Roboto Condensed"/>
                <a:sym typeface="Roboto Condensed"/>
              </a:rPr>
              <a:t>Ihre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eigene</a:t>
            </a:r>
            <a:r>
              <a:rPr lang="en-US" dirty="0">
                <a:latin typeface="Roboto Condensed"/>
                <a:ea typeface="Roboto Condensed"/>
                <a:cs typeface="Roboto Condensed"/>
                <a:sym typeface="Roboto Condensed"/>
              </a:rPr>
              <a:t> FOSS-</a:t>
            </a:r>
            <a:r>
              <a:rPr lang="en-US" dirty="0" err="1">
                <a:latin typeface="Roboto Condensed"/>
                <a:ea typeface="Roboto Condensed"/>
                <a:cs typeface="Roboto Condensed"/>
                <a:sym typeface="Roboto Condensed"/>
              </a:rPr>
              <a:t>Richtlinie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hinweisen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bzw</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diese</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verlinken</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zu</a:t>
            </a:r>
            <a:r>
              <a:rPr lang="en-US" dirty="0">
                <a:latin typeface="Roboto Condensed"/>
                <a:ea typeface="Roboto Condensed"/>
                <a:cs typeface="Roboto Condensed"/>
                <a:sym typeface="Roboto Condensed"/>
              </a:rPr>
              <a:t> </a:t>
            </a:r>
            <a:r>
              <a:rPr lang="en-US" dirty="0" err="1">
                <a:latin typeface="Roboto Condensed"/>
                <a:ea typeface="Roboto Condensed"/>
                <a:cs typeface="Roboto Condensed"/>
                <a:sym typeface="Roboto Condensed"/>
              </a:rPr>
              <a:t>können</a:t>
            </a:r>
            <a:r>
              <a:rPr lang="en-US" dirty="0">
                <a:latin typeface="Roboto Condensed"/>
                <a:ea typeface="Roboto Condensed"/>
                <a:cs typeface="Roboto Condensed"/>
                <a:sym typeface="Roboto Condensed"/>
              </a:rPr>
              <a:t>.</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siehe</a:t>
            </a:r>
            <a:r>
              <a:rPr lang="en-US" sz="2400" b="0" i="0" u="none" strike="noStrike" cap="none" dirty="0">
                <a:solidFill>
                  <a:schemeClr val="dk1"/>
                </a:solidFill>
                <a:latin typeface="Roboto Condensed"/>
                <a:ea typeface="Roboto Condensed"/>
                <a:cs typeface="Roboto Condensed"/>
                <a:sym typeface="Roboto Condensed"/>
              </a:rPr>
              <a:t> </a:t>
            </a:r>
            <a:r>
              <a:rPr lang="en-US" sz="2400" b="0" i="0" u="none" strike="noStrike" cap="none" dirty="0" err="1">
                <a:solidFill>
                  <a:schemeClr val="dk1"/>
                </a:solidFill>
                <a:latin typeface="Roboto Condensed"/>
                <a:ea typeface="Roboto Condensed"/>
                <a:cs typeface="Roboto Condensed"/>
                <a:sym typeface="Roboto Condensed"/>
              </a:rPr>
              <a:t>OpenChain-Spezifikation</a:t>
            </a:r>
            <a:r>
              <a:rPr lang="en-US" sz="2400" b="0" i="0" u="none" strike="noStrike" cap="none" dirty="0">
                <a:solidFill>
                  <a:schemeClr val="dk1"/>
                </a:solidFill>
                <a:latin typeface="Roboto Condensed"/>
                <a:ea typeface="Roboto Condensed"/>
                <a:cs typeface="Roboto Condensed"/>
                <a:sym typeface="Roboto Condensed"/>
              </a:rPr>
              <a:t> 1.1, </a:t>
            </a:r>
            <a:r>
              <a:rPr lang="en-US" sz="2400" b="0" i="0" u="none" strike="noStrike" cap="none" dirty="0" err="1">
                <a:solidFill>
                  <a:schemeClr val="dk1"/>
                </a:solidFill>
                <a:latin typeface="Roboto Condensed"/>
                <a:ea typeface="Roboto Condensed"/>
                <a:cs typeface="Roboto Condensed"/>
                <a:sym typeface="Roboto Condensed"/>
              </a:rPr>
              <a:t>Abschnitt</a:t>
            </a:r>
            <a:r>
              <a:rPr lang="en-US" sz="2400" b="0" i="0" u="none" strike="noStrike" cap="none" dirty="0">
                <a:solidFill>
                  <a:schemeClr val="dk1"/>
                </a:solidFill>
                <a:latin typeface="Roboto Condensed"/>
                <a:ea typeface="Roboto Condensed"/>
                <a:cs typeface="Roboto Condensed"/>
                <a:sym typeface="Roboto Condensed"/>
              </a:rPr>
              <a:t> 1.1.1)</a:t>
            </a:r>
            <a:r>
              <a:rPr lang="en-US" sz="2400" b="0" i="0" u="none" strike="noStrike" cap="none" dirty="0">
                <a:solidFill>
                  <a:schemeClr val="dk1"/>
                </a:solidFill>
                <a:latin typeface="Roboto"/>
                <a:ea typeface="Roboto"/>
                <a:cs typeface="Roboto"/>
                <a:sym typeface="Roboto"/>
              </a:rPr>
              <a:t>&gt;&gt;</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Eine </a:t>
            </a:r>
            <a:r>
              <a:rPr lang="en-US" dirty="0"/>
              <a:t>Muster-FOSS-</a:t>
            </a:r>
            <a:r>
              <a:rPr lang="en-US" dirty="0" err="1"/>
              <a:t>Richtlinie</a:t>
            </a:r>
            <a:r>
              <a:rPr lang="en-US" dirty="0"/>
              <a:t> </a:t>
            </a:r>
            <a:r>
              <a:rPr lang="en-US" dirty="0" err="1"/>
              <a:t>ist</a:t>
            </a:r>
            <a:r>
              <a:rPr lang="en-US" dirty="0"/>
              <a:t> </a:t>
            </a:r>
            <a:r>
              <a:rPr lang="en-US" dirty="0" err="1"/>
              <a:t>über</a:t>
            </a:r>
            <a:r>
              <a:rPr lang="en-US" dirty="0"/>
              <a:t> das ‘</a:t>
            </a:r>
            <a:r>
              <a:rPr lang="en-US" sz="2400" b="0" i="0" u="none" strike="noStrike" cap="none" dirty="0">
                <a:solidFill>
                  <a:schemeClr val="dk1"/>
                </a:solidFill>
                <a:latin typeface="Roboto"/>
                <a:ea typeface="Roboto"/>
                <a:cs typeface="Roboto"/>
                <a:sym typeface="Roboto"/>
              </a:rPr>
              <a:t>Linux Foundation</a:t>
            </a:r>
            <a:br>
              <a:rPr lang="en-US" sz="2400" b="0" i="0" u="none" strike="noStrike" cap="none" dirty="0">
                <a:solidFill>
                  <a:schemeClr val="dk1"/>
                </a:solidFill>
                <a:latin typeface="Roboto"/>
                <a:ea typeface="Roboto"/>
                <a:cs typeface="Roboto"/>
                <a:sym typeface="Roboto"/>
              </a:rPr>
            </a:br>
            <a:r>
              <a:rPr lang="en-US" sz="2400" b="0" i="0" u="none" strike="noStrike" cap="none" dirty="0">
                <a:solidFill>
                  <a:schemeClr val="dk1"/>
                </a:solidFill>
                <a:latin typeface="Roboto"/>
                <a:ea typeface="Roboto"/>
                <a:cs typeface="Roboto"/>
                <a:sym typeface="Roboto"/>
              </a:rPr>
              <a:t>Open Compliance Program’ </a:t>
            </a:r>
            <a:r>
              <a:rPr lang="en-US" sz="2400" b="0" i="0" u="none" strike="noStrike" cap="none" dirty="0" err="1">
                <a:solidFill>
                  <a:schemeClr val="dk1"/>
                </a:solidFill>
                <a:latin typeface="Roboto"/>
                <a:ea typeface="Roboto"/>
                <a:cs typeface="Roboto"/>
                <a:sym typeface="Roboto"/>
              </a:rPr>
              <a:t>erhältlich</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englischsprachig</a:t>
            </a:r>
            <a:r>
              <a:rPr lang="en-US" sz="2400" b="0" i="0" u="none" strike="noStrike" cap="none" dirty="0">
                <a:solidFill>
                  <a:schemeClr val="dk1"/>
                </a:solidFill>
                <a:latin typeface="Roboto"/>
                <a:ea typeface="Roboto"/>
                <a:cs typeface="Roboto"/>
                <a:sym typeface="Roboto"/>
              </a:rPr>
              <a:t>):</a:t>
            </a:r>
            <a:br>
              <a:rPr lang="en-US" sz="2400" b="0" i="0" u="none" strike="noStrike" cap="none" dirty="0">
                <a:solidFill>
                  <a:schemeClr val="dk1"/>
                </a:solidFill>
                <a:latin typeface="Roboto"/>
                <a:ea typeface="Roboto"/>
                <a:cs typeface="Roboto"/>
                <a:sym typeface="Roboto"/>
              </a:rPr>
            </a:br>
            <a:r>
              <a:rPr lang="en-US" sz="2000" b="0" i="0" u="sng" strike="noStrike" cap="none" dirty="0">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9F938381-FF22-4F04-9874-C87C7AE81BD2}"/>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761AF0FA-FB1B-4864-A110-22392231427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How is the FOSS component distributed?</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Who receives the software?</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Customer/Partner</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Community project</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Another legal entity within the business group (this may count as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format for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Source code delivery</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Binary delivery</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incorporation?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linking?</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modification?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translation?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factors are important in assessing a distribution?</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associated with the use of the selected components should be initiated</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key element to a FOSS Compliance Program is a </a:t>
            </a:r>
            <a:r>
              <a:rPr lang="en-US" sz="2400" b="0" i="1" u="none" strike="noStrike" cap="none">
                <a:solidFill>
                  <a:schemeClr val="dk1"/>
                </a:solidFill>
                <a:latin typeface="Roboto"/>
                <a:ea typeface="Roboto"/>
                <a:cs typeface="Roboto"/>
                <a:sym typeface="Roboto"/>
              </a:rPr>
              <a:t>FOSS Review </a:t>
            </a:r>
            <a:r>
              <a:rPr lang="en-US" sz="2400" b="0" i="0" u="none" strike="noStrike" cap="none">
                <a:solidFill>
                  <a:schemeClr val="dk1"/>
                </a:solidFill>
                <a:latin typeface="Roboto"/>
                <a:ea typeface="Roboto"/>
                <a:cs typeface="Roboto"/>
                <a:sym typeface="Roboto"/>
              </a:rPr>
              <a:t>process. This process is where a company can analyze the FOSS software it uses and understand its rights and obligations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FOSS Review process includes the following steps: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Gather relevant information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Analyze and understand license obligations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Provide guidance compatible with company policy and business objectives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Note: The process often starts when new FOSS-based software is selected by engineering or outside vendors.</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What information do you need to gather?</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Package name</a:t>
                      </a:r>
                    </a:p>
                    <a:p>
                      <a:pPr marL="457200" lvl="0" indent="-3429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marL="457200" lvl="0" indent="-342900">
                        <a:spcBef>
                          <a:spcPts val="0"/>
                        </a:spcBef>
                        <a:buSzPct val="100000"/>
                        <a:buFont typeface="Roboto"/>
                        <a:buChar char="●"/>
                      </a:pPr>
                      <a:r>
                        <a:rPr lang="en-US" sz="1800">
                          <a:latin typeface="Roboto"/>
                          <a:ea typeface="Roboto"/>
                          <a:cs typeface="Roboto"/>
                          <a:sym typeface="Roboto"/>
                        </a:rPr>
                        <a:t>Version</a:t>
                      </a:r>
                    </a:p>
                    <a:p>
                      <a:pPr marL="457200" lvl="0" indent="-342900">
                        <a:spcBef>
                          <a:spcPts val="0"/>
                        </a:spcBef>
                        <a:buSzPct val="100000"/>
                        <a:buFont typeface="Roboto"/>
                        <a:buChar char="●"/>
                      </a:pPr>
                      <a:r>
                        <a:rPr lang="en-US" sz="1800">
                          <a:latin typeface="Roboto"/>
                          <a:ea typeface="Roboto"/>
                          <a:cs typeface="Roboto"/>
                          <a:sym typeface="Roboto"/>
                        </a:rPr>
                        <a:t>Download or source code URL</a:t>
                      </a:r>
                    </a:p>
                    <a:p>
                      <a:pPr marL="457200" lvl="0" indent="-342900">
                        <a:spcBef>
                          <a:spcPts val="0"/>
                        </a:spcBef>
                        <a:buSzPct val="100000"/>
                        <a:buFont typeface="Roboto"/>
                        <a:buChar char="●"/>
                      </a:pPr>
                      <a:r>
                        <a:rPr lang="en-US" sz="1800">
                          <a:latin typeface="Roboto"/>
                          <a:ea typeface="Roboto"/>
                          <a:cs typeface="Roboto"/>
                          <a:sym typeface="Roboto"/>
                        </a:rPr>
                        <a:t>Copyright owner</a:t>
                      </a:r>
                    </a:p>
                    <a:p>
                      <a:pPr marL="457200" lvl="0" indent="-342900">
                        <a:spcBef>
                          <a:spcPts val="0"/>
                        </a:spcBef>
                        <a:buSzPct val="100000"/>
                        <a:buFont typeface="Roboto"/>
                        <a:buChar char="●"/>
                      </a:pPr>
                      <a:r>
                        <a:rPr lang="en-US" sz="1800">
                          <a:latin typeface="Roboto"/>
                          <a:ea typeface="Roboto"/>
                          <a:cs typeface="Roboto"/>
                          <a:sym typeface="Roboto"/>
                        </a:rPr>
                        <a:t>License and License URL</a:t>
                      </a:r>
                    </a:p>
                    <a:p>
                      <a:pPr marL="457200" lvl="0" indent="-342900">
                        <a:spcBef>
                          <a:spcPts val="0"/>
                        </a:spcBef>
                        <a:buSzPct val="100000"/>
                        <a:buFont typeface="Roboto"/>
                        <a:buChar char="●"/>
                      </a:pPr>
                      <a:r>
                        <a:rPr lang="en-US" sz="1800">
                          <a:latin typeface="Roboto"/>
                          <a:ea typeface="Roboto"/>
                          <a:cs typeface="Roboto"/>
                          <a:sym typeface="Roboto"/>
                        </a:rPr>
                        <a:t>Attribution and other notices and URLs</a:t>
                      </a:r>
                    </a:p>
                    <a:p>
                      <a:pPr marL="457200" lvl="0" indent="-3429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List of dependencies</a:t>
                      </a:r>
                    </a:p>
                    <a:p>
                      <a:pPr marL="457200" lvl="0" indent="-342900">
                        <a:spcBef>
                          <a:spcPts val="0"/>
                        </a:spcBef>
                        <a:buSzPct val="100000"/>
                        <a:buFont typeface="Roboto"/>
                        <a:buChar char="●"/>
                      </a:pPr>
                      <a:r>
                        <a:rPr lang="en-US" sz="1800">
                          <a:latin typeface="Roboto"/>
                          <a:ea typeface="Roboto"/>
                          <a:cs typeface="Roboto"/>
                          <a:sym typeface="Roboto"/>
                        </a:rPr>
                        <a:t>Intended use in your product</a:t>
                      </a:r>
                    </a:p>
                    <a:p>
                      <a:pPr marL="457200" lvl="0" indent="-342900">
                        <a:spcBef>
                          <a:spcPts val="0"/>
                        </a:spcBef>
                        <a:buSzPct val="100000"/>
                        <a:buFont typeface="Roboto"/>
                        <a:buChar char="●"/>
                      </a:pPr>
                      <a:r>
                        <a:rPr lang="en-US" sz="1800">
                          <a:latin typeface="Roboto"/>
                          <a:ea typeface="Roboto"/>
                          <a:cs typeface="Roboto"/>
                          <a:sym typeface="Roboto"/>
                        </a:rPr>
                        <a:t>First product release that will include the package</a:t>
                      </a:r>
                    </a:p>
                    <a:p>
                      <a:pPr marL="457200" lvl="0" indent="-342900">
                        <a:spcBef>
                          <a:spcPts val="0"/>
                        </a:spcBef>
                        <a:buSzPct val="100000"/>
                        <a:buFont typeface="Roboto"/>
                        <a:buChar char="●"/>
                      </a:pPr>
                      <a:r>
                        <a:rPr lang="en-US" sz="1800">
                          <a:latin typeface="Roboto"/>
                          <a:ea typeface="Roboto"/>
                          <a:cs typeface="Roboto"/>
                          <a:sym typeface="Roboto"/>
                        </a:rPr>
                        <a:t>Location where the source code will be maintained</a:t>
                      </a:r>
                    </a:p>
                    <a:p>
                      <a:pPr marL="457200" lvl="0" indent="-342900">
                        <a:spcBef>
                          <a:spcPts val="0"/>
                        </a:spcBef>
                        <a:buSzPct val="100000"/>
                        <a:buFont typeface="Roboto"/>
                        <a:buChar char="●"/>
                      </a:pPr>
                      <a:r>
                        <a:rPr lang="en-US" sz="1800">
                          <a:latin typeface="Roboto"/>
                          <a:ea typeface="Roboto"/>
                          <a:cs typeface="Roboto"/>
                          <a:sym typeface="Roboto"/>
                        </a:rPr>
                        <a:t>Possible previous approvals in another context</a:t>
                      </a:r>
                    </a:p>
                    <a:p>
                      <a:pPr marL="457200" lvl="0" indent="-342900">
                        <a:spcBef>
                          <a:spcPts val="0"/>
                        </a:spcBef>
                        <a:buSzPct val="100000"/>
                        <a:buFont typeface="Roboto"/>
                        <a:buChar char="●"/>
                      </a:pPr>
                      <a:r>
                        <a:rPr lang="en-US" sz="1800">
                          <a:latin typeface="Roboto"/>
                          <a:ea typeface="Roboto"/>
                          <a:cs typeface="Roboto"/>
                          <a:sym typeface="Roboto"/>
                        </a:rPr>
                        <a:t>If from an external vendor: </a:t>
                      </a:r>
                    </a:p>
                    <a:p>
                      <a:pPr marL="457200" lvl="0" indent="-342900">
                        <a:spcBef>
                          <a:spcPts val="0"/>
                        </a:spcBef>
                        <a:buSzPct val="100000"/>
                        <a:buFont typeface="Roboto"/>
                        <a:buChar char="●"/>
                      </a:pPr>
                      <a:r>
                        <a:rPr lang="en-US" sz="1800">
                          <a:latin typeface="Roboto"/>
                          <a:ea typeface="Roboto"/>
                          <a:cs typeface="Roboto"/>
                          <a:sym typeface="Roboto"/>
                        </a:rPr>
                        <a:t>Development team's point of contact</a:t>
                      </a:r>
                    </a:p>
                    <a:p>
                      <a:pPr marL="457200" lvl="0" indent="-3429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Team</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Legal to identify and evaluate license obligations</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Source code scanning and tooling support to help identify and track FOSS usage</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Analyzing Proposed FOSS Usage</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team should consider:</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Is the code and associated information complete, consistent and accurate?</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declared license match what is in the code files?</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the license permit use with other components of the software?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Source Code Scanning Tools</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There are many different automated source code scanning tools.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All of the solutions address specific needs and - for that reason - none will solve all possible challenges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Companies pick the solution most suited to their specific market area and product</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Many companies use both an automated tool and manual review</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good example of freely available source code scanning tool is FOSSology,</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a project hosted by the Linux Foundation:</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Working through the FOSS Review</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dirty="0" err="1">
                <a:solidFill>
                  <a:schemeClr val="lt2"/>
                </a:solidFill>
                <a:latin typeface="Roboto"/>
                <a:ea typeface="Roboto"/>
                <a:cs typeface="Roboto"/>
                <a:sym typeface="Roboto"/>
              </a:rPr>
              <a:t>Abschnitt</a:t>
            </a:r>
            <a:r>
              <a:rPr lang="en-US" sz="3200" b="0" i="0" u="none" strike="noStrike" cap="none" dirty="0">
                <a:solidFill>
                  <a:schemeClr val="lt2"/>
                </a:solidFill>
                <a:latin typeface="Roboto"/>
                <a:ea typeface="Roboto"/>
                <a:cs typeface="Roboto"/>
                <a:sym typeface="Roboto"/>
              </a:rPr>
              <a:t> 1</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Was </a:t>
            </a:r>
            <a:r>
              <a:rPr lang="en-US" sz="4800" b="0" i="0" u="none" strike="noStrike" cap="none" dirty="0" err="1">
                <a:solidFill>
                  <a:schemeClr val="lt2"/>
                </a:solidFill>
                <a:latin typeface="Roboto Medium"/>
                <a:ea typeface="Roboto Medium"/>
                <a:cs typeface="Roboto Medium"/>
                <a:sym typeface="Roboto Medium"/>
              </a:rPr>
              <a:t>ist</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geistiges</a:t>
            </a:r>
            <a:r>
              <a:rPr lang="en-US" sz="4800" b="0" i="0" u="none" strike="noStrike" cap="none" dirty="0">
                <a:solidFill>
                  <a:schemeClr val="lt2"/>
                </a:solidFill>
                <a:latin typeface="Roboto Medium"/>
                <a:ea typeface="Roboto Medium"/>
                <a:cs typeface="Roboto Medium"/>
                <a:sym typeface="Roboto Medium"/>
              </a:rPr>
              <a:t> </a:t>
            </a:r>
            <a:r>
              <a:rPr lang="en-US" sz="4800" b="0" i="0" u="none" strike="noStrike" cap="none" dirty="0" err="1">
                <a:solidFill>
                  <a:schemeClr val="lt2"/>
                </a:solidFill>
                <a:latin typeface="Roboto Medium"/>
                <a:ea typeface="Roboto Medium"/>
                <a:cs typeface="Roboto Medium"/>
                <a:sym typeface="Roboto Medium"/>
              </a:rPr>
              <a:t>Eigentum</a:t>
            </a:r>
            <a:r>
              <a:rPr lang="en-US" sz="4800" b="0" i="0" u="none" strike="noStrike" cap="none" dirty="0">
                <a:solidFill>
                  <a:schemeClr val="lt2"/>
                </a:solidFill>
                <a:latin typeface="Roboto Medium"/>
                <a:ea typeface="Roboto Medium"/>
                <a:cs typeface="Roboto Medium"/>
                <a:sym typeface="Roboto Medium"/>
              </a:rPr>
              <a:t>?</a:t>
            </a:r>
          </a:p>
        </p:txBody>
      </p:sp>
      <p:sp>
        <p:nvSpPr>
          <p:cNvPr id="4" name="Rechteck 3">
            <a:extLst>
              <a:ext uri="{FF2B5EF4-FFF2-40B4-BE49-F238E27FC236}">
                <a16:creationId xmlns:a16="http://schemas.microsoft.com/office/drawing/2014/main" id="{3294ABDE-3704-4E5A-97F1-18BE5C41603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6" name="Rechteck 5">
            <a:extLst>
              <a:ext uri="{FF2B5EF4-FFF2-40B4-BE49-F238E27FC236}">
                <a16:creationId xmlns:a16="http://schemas.microsoft.com/office/drawing/2014/main" id="{6C2C1956-7B24-4A52-A35C-C53AD45F68BC}"/>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purpose of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the first action you should take if you want to use FOSS components?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should you do if you have a question about using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kinds of information might you collect for a FOSS review?</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information helps identify who is licensing the software?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additional information is important when reviewing a FOSS component from an outside vendor?</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steps can be taken to assess the quality of information collected in a FOSS Review?</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Introduction</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lang="en-US" sz="2400" b="0" i="0" u="none" strike="noStrike" cap="none">
                <a:solidFill>
                  <a:srgbClr val="000000"/>
                </a:solidFill>
                <a:latin typeface="Roboto"/>
                <a:ea typeface="Roboto"/>
                <a:cs typeface="Roboto"/>
                <a:sym typeface="Roboto"/>
              </a:rPr>
              <a:t> </a:t>
            </a:r>
            <a:r>
              <a:rPr lang="en-US" sz="2400" b="0" i="0" u="none" strike="noStrike" cap="none">
                <a:solidFill>
                  <a:srgbClr val="292934"/>
                </a:solidFill>
                <a:latin typeface="Roboto"/>
                <a:ea typeface="Roboto"/>
                <a:cs typeface="Roboto"/>
                <a:sym typeface="Roboto"/>
              </a:rPr>
              <a:t>FOSS components are</a:t>
            </a:r>
            <a:r>
              <a:rPr lang="en-US" sz="2400" b="0" i="0" u="none" strike="noStrike" cap="none">
                <a:solidFill>
                  <a:schemeClr val="dk1"/>
                </a:solidFill>
                <a:latin typeface="Roboto"/>
                <a:ea typeface="Roboto"/>
                <a:cs typeface="Roboto"/>
                <a:sym typeface="Roboto"/>
              </a:rPr>
              <a:t> called "Supplied Software" in the OpenChain specification.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Such actions often include: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all the FOSS components used in Supplied Software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Identifying and tracking all obligations created by those components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Confirming that all obligations have been or will be met</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Incoming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identified;</a:t>
            </a:r>
          </a:p>
          <a:p>
            <a:pPr marL="0" marR="0" lvl="0" indent="0" algn="ctr" rtl="0">
              <a:spcBef>
                <a:spcPts val="0"/>
              </a:spcBef>
              <a:buSzPct val="25000"/>
              <a:buNone/>
            </a:pPr>
            <a:r>
              <a:rPr lang="en-US" sz="1400" b="1">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Example Small to Medium Company Checklist</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Ongoing Compliance Tasks: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Discover all FOSS early in the procurement/development cycle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all FOSS components used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Verify the information necessary to satisfy FOSS obligations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Review and approve any outbound contributions to FOSS projects</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Support Requirements:</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Ensure adequate compliance staffing and designate clear lines of responsibility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Adapt existing Business Processes to support the FOSS compliance program</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Have training on the organization’s FOSS policy available to everyone</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Track progress of all FOSS compliance activities</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Queued for Process</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3</a:t>
            </a:r>
            <a:r>
              <a:rPr lang="en-US" sz="1100" b="1" baseline="30000">
                <a:solidFill>
                  <a:schemeClr val="dk2"/>
                </a:solidFill>
                <a:latin typeface="Roboto"/>
                <a:ea typeface="Roboto"/>
                <a:cs typeface="Roboto"/>
                <a:sym typeface="Roboto"/>
              </a:rPr>
              <a:t>rd</a:t>
            </a:r>
            <a:r>
              <a:rPr lang="en-US" sz="1100" b="1">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and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release</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Example of Compliance Management End-to-</a:t>
            </a:r>
            <a:r>
              <a:rPr lang="en-US" sz="1300" b="1">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Outcome: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 compliance record is created (or updated) for the FOSS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Incoming requests from engineering</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Scans of the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Due diligence of 3rd-party software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components</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The origins and licenses of the source code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Issues that need resolving</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code for the audit is identified</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Source may be scanned by a software tool</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“Hits” from the audit or scan are reviewed and verified as to the proper origin of the code</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85800" marR="0" lvl="0" indent="0" algn="l" rtl="0">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Provide feedback to the appropriate engineers to resolve issues in the audit report that conflict with your FOSS policy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The appropriate engineers then conduct FOSS Reviews on the relevant source code (see next slide for template)</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3</a:t>
            </a:r>
            <a:r>
              <a:rPr lang="en-US" sz="1200" baseline="300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de-DE" sz="4000" b="0" i="0" u="none" strike="noStrike" cap="none" dirty="0">
                <a:solidFill>
                  <a:schemeClr val="dk2"/>
                </a:solidFill>
                <a:latin typeface="Roboto"/>
                <a:ea typeface="Roboto"/>
                <a:cs typeface="Roboto"/>
                <a:sym typeface="Roboto"/>
              </a:rPr>
              <a:t>Was ist </a:t>
            </a:r>
            <a:r>
              <a:rPr lang="de-DE" dirty="0"/>
              <a:t>„</a:t>
            </a:r>
            <a:r>
              <a:rPr lang="de-DE" sz="4000" b="0" i="0" u="none" strike="noStrike" cap="none" dirty="0">
                <a:solidFill>
                  <a:schemeClr val="dk2"/>
                </a:solidFill>
                <a:latin typeface="Roboto"/>
                <a:ea typeface="Roboto"/>
                <a:cs typeface="Roboto"/>
                <a:sym typeface="Roboto"/>
              </a:rPr>
              <a:t>geistiges Eigentum”?</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Urheberrecht: Schutz ‘persönlicher geistiger Schöpfungen’</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Schutz des ‘Werks’  (nicht der zugrundeliegenden Idee)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Erstreckt sich auf Software, Sprach-/ Musikwerke, etc.</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Patente: Schutz für Erfindungen mit hinreichender Höhe und Neuheit </a:t>
            </a:r>
          </a:p>
          <a:p>
            <a:pPr marL="457200" marR="0" lvl="1" indent="-190500" algn="l" rtl="0">
              <a:spcBef>
                <a:spcPts val="400"/>
              </a:spcBef>
              <a:spcAft>
                <a:spcPts val="0"/>
              </a:spcAft>
              <a:buClr>
                <a:schemeClr val="accent1"/>
              </a:buClr>
              <a:buSzPct val="85000"/>
              <a:buFont typeface="Arial"/>
              <a:buChar char="•"/>
            </a:pPr>
            <a:r>
              <a:rPr lang="de-DE" sz="2000" b="0" i="0" u="none" strike="noStrike" cap="none" dirty="0">
                <a:solidFill>
                  <a:schemeClr val="dk1"/>
                </a:solidFill>
                <a:latin typeface="Roboto"/>
                <a:ea typeface="Roboto"/>
                <a:cs typeface="Roboto"/>
                <a:sym typeface="Roboto"/>
              </a:rPr>
              <a:t>Erteilung eines beschränkten Monopols als Anreiz für Innovation.</a:t>
            </a: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Geschäftsgeheimnisse: Schutz wertvoller</a:t>
            </a:r>
            <a:r>
              <a:rPr lang="de-DE" dirty="0"/>
              <a:t>, vertraulicher Information</a:t>
            </a:r>
            <a:endParaRPr lang="de-DE"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de-DE" sz="2400" b="0" i="0" u="none" strike="noStrike" cap="none" dirty="0">
                <a:solidFill>
                  <a:schemeClr val="dk1"/>
                </a:solidFill>
                <a:latin typeface="Roboto"/>
                <a:ea typeface="Roboto"/>
                <a:cs typeface="Roboto"/>
                <a:sym typeface="Roboto"/>
              </a:rPr>
              <a:t>Waren- und Markenzeichen: Schutz einer ‘Marke’ (Wort- und Bildmarken, Markenfarben, Slogans, </a:t>
            </a:r>
            <a:r>
              <a:rPr lang="de-DE" dirty="0"/>
              <a:t>etc.),</a:t>
            </a:r>
            <a:r>
              <a:rPr lang="de-DE" sz="2400" b="0" i="0" u="none" strike="noStrike" cap="none" dirty="0">
                <a:solidFill>
                  <a:schemeClr val="dk1"/>
                </a:solidFill>
                <a:latin typeface="Roboto"/>
                <a:ea typeface="Roboto"/>
                <a:cs typeface="Roboto"/>
                <a:sym typeface="Roboto"/>
              </a:rPr>
              <a:t> die die Herkunft eines Produktes kennzeichnen</a:t>
            </a:r>
            <a:endParaRPr lang="de-DE" dirty="0"/>
          </a:p>
          <a:p>
            <a:pPr lvl="1" indent="-182880">
              <a:spcBef>
                <a:spcPts val="480"/>
              </a:spcBef>
            </a:pPr>
            <a:r>
              <a:rPr lang="de-DE" b="0" i="0" u="none" strike="noStrike" cap="none" dirty="0">
                <a:solidFill>
                  <a:schemeClr val="dk1"/>
                </a:solidFill>
                <a:latin typeface="Roboto"/>
                <a:ea typeface="Roboto"/>
                <a:cs typeface="Roboto"/>
                <a:sym typeface="Roboto"/>
              </a:rPr>
              <a:t>Verbraucher- und Markenschutz; Vermeidung einer ‘Verwässerung” der </a:t>
            </a:r>
            <a:r>
              <a:rPr lang="de-DE" dirty="0"/>
              <a:t>Marke </a:t>
            </a:r>
            <a:br>
              <a:rPr lang="de-DE" dirty="0"/>
            </a:br>
            <a:r>
              <a:rPr lang="de-DE" dirty="0"/>
              <a:t>sowie </a:t>
            </a:r>
            <a:r>
              <a:rPr lang="de-DE" b="0" i="0" u="none" strike="noStrike" cap="none" dirty="0">
                <a:solidFill>
                  <a:schemeClr val="dk1"/>
                </a:solidFill>
                <a:latin typeface="Roboto"/>
                <a:ea typeface="Roboto"/>
                <a:cs typeface="Roboto"/>
                <a:sym typeface="Roboto"/>
              </a:rPr>
              <a:t>einer eventuellen Verwirrung beim Verbraucher</a:t>
            </a:r>
            <a:br>
              <a:rPr lang="de-DE" b="0" i="0" u="none" strike="noStrike" cap="none" dirty="0">
                <a:solidFill>
                  <a:schemeClr val="dk1"/>
                </a:solidFill>
                <a:latin typeface="Roboto"/>
                <a:ea typeface="Roboto"/>
                <a:cs typeface="Roboto"/>
                <a:sym typeface="Roboto"/>
              </a:rPr>
            </a:br>
            <a:endParaRPr lang="de-DE" b="0" i="0" u="none" strike="noStrike" cap="none" dirty="0">
              <a:solidFill>
                <a:schemeClr val="dk1"/>
              </a:solidFill>
              <a:latin typeface="Roboto"/>
              <a:ea typeface="Roboto"/>
              <a:cs typeface="Roboto"/>
              <a:sym typeface="Roboto"/>
            </a:endParaRPr>
          </a:p>
          <a:p>
            <a:pPr marL="0" lvl="0" indent="0" algn="ctr">
              <a:buSzPct val="25000"/>
              <a:buNone/>
            </a:pPr>
            <a:r>
              <a:rPr lang="de-DE" sz="2400" b="0" i="1" u="none" strike="noStrike" cap="none" dirty="0">
                <a:solidFill>
                  <a:schemeClr val="dk1"/>
                </a:solidFill>
                <a:latin typeface="Roboto Condensed"/>
                <a:ea typeface="Roboto Condensed"/>
                <a:cs typeface="Roboto Condensed"/>
                <a:sym typeface="Roboto Condensed"/>
              </a:rPr>
              <a:t>Der vorliegende Abschnitt fokussiert</a:t>
            </a:r>
            <a:r>
              <a:rPr lang="de-DE" i="1" dirty="0">
                <a:latin typeface="Roboto Condensed"/>
                <a:ea typeface="Roboto Condensed"/>
                <a:cs typeface="Roboto Condensed"/>
                <a:sym typeface="Roboto Condensed"/>
              </a:rPr>
              <a:t> - aufgrund ihrer Relevanz </a:t>
            </a:r>
            <a:br>
              <a:rPr lang="de-DE" i="1" dirty="0">
                <a:latin typeface="Roboto Condensed"/>
                <a:ea typeface="Roboto Condensed"/>
                <a:cs typeface="Roboto Condensed"/>
                <a:sym typeface="Roboto Condensed"/>
              </a:rPr>
            </a:br>
            <a:r>
              <a:rPr lang="de-DE" i="1" dirty="0">
                <a:latin typeface="Roboto Condensed"/>
                <a:ea typeface="Roboto Condensed"/>
                <a:cs typeface="Roboto Condensed"/>
                <a:sym typeface="Roboto Condensed"/>
              </a:rPr>
              <a:t>für FOSS-Compliance - auf </a:t>
            </a:r>
            <a:r>
              <a:rPr lang="de-DE" sz="2400" b="0" i="1" u="none" strike="noStrike" cap="none" dirty="0">
                <a:solidFill>
                  <a:schemeClr val="dk1"/>
                </a:solidFill>
                <a:latin typeface="Roboto Condensed"/>
                <a:ea typeface="Roboto Condensed"/>
                <a:cs typeface="Roboto Condensed"/>
                <a:sym typeface="Roboto Condensed"/>
              </a:rPr>
              <a:t>Urheberrecht und Patente.</a:t>
            </a:r>
            <a:br>
              <a:rPr lang="en-US" sz="2400" b="0" i="1" u="none" strike="noStrike" cap="none" dirty="0">
                <a:solidFill>
                  <a:schemeClr val="dk1"/>
                </a:solidFill>
                <a:latin typeface="Roboto Condensed"/>
                <a:ea typeface="Roboto Condensed"/>
                <a:cs typeface="Roboto Condensed"/>
                <a:sym typeface="Roboto Condensed"/>
              </a:rPr>
            </a:br>
            <a:endParaRPr lang="en-US" sz="2400" b="0" i="1" u="none" strike="noStrike" cap="none" dirty="0">
              <a:solidFill>
                <a:schemeClr val="dk1"/>
              </a:solidFill>
              <a:latin typeface="Roboto Condensed"/>
              <a:ea typeface="Roboto Condensed"/>
              <a:cs typeface="Roboto Condensed"/>
              <a:sym typeface="Roboto Condensed"/>
            </a:endParaRP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FF086BE5-2014-497A-A882-8281D4486BB0}"/>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034D81F4-A04E-4C34-9510-9E13764A5563}"/>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Outcome: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Steps: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Based on the results of the software audit and review in previous steps, software may or may not be approved for use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 should be made at appropriate authority levels</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Once a FOSS component has been approved for usage in a product, it should be added to the software inventory for that product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approval and its conditions should be registered in a tracking system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Prepare appropriate notices for any FOSS used in a product release:</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Acknowledge the use of FOSS by providing full copyright and attribution notices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Outcome: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Steps: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Incoming: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Outgoing: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is involved in compliance due diligence (for our example process, describe the steps at a high level)?</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Identification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Audit source code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Resolving issues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Performing reviews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Approvals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Registration/approval tracking</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Notices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Pre-distribution verifications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Accompanying source code distribution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Verification</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Pitfalls</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This chapter will describe some potential pitfalls to avoid in the compliance process: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Intellectual Property (IP)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License Compliance pitfalls</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Compliance Process pitfalls</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dirty="0" err="1">
                <a:solidFill>
                  <a:schemeClr val="dk2"/>
                </a:solidFill>
                <a:latin typeface="Roboto"/>
                <a:ea typeface="Roboto"/>
                <a:cs typeface="Roboto"/>
                <a:sym typeface="Roboto"/>
              </a:rPr>
              <a:t>Konzepte</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Urheberrechtsschutz</a:t>
            </a:r>
            <a:r>
              <a:rPr lang="en-US" sz="4000" b="0" i="0" u="none" strike="noStrike" cap="none" dirty="0">
                <a:solidFill>
                  <a:schemeClr val="dk2"/>
                </a:solidFill>
                <a:latin typeface="Roboto"/>
                <a:ea typeface="Roboto"/>
                <a:cs typeface="Roboto"/>
                <a:sym typeface="Roboto"/>
              </a:rPr>
              <a:t> </a:t>
            </a:r>
            <a:r>
              <a:rPr lang="en-US" sz="4000" b="0" i="0" u="none" strike="noStrike" cap="none" dirty="0" err="1">
                <a:solidFill>
                  <a:schemeClr val="dk2"/>
                </a:solidFill>
                <a:latin typeface="Roboto"/>
                <a:ea typeface="Roboto"/>
                <a:cs typeface="Roboto"/>
                <a:sym typeface="Roboto"/>
              </a:rPr>
              <a:t>für</a:t>
            </a:r>
            <a:r>
              <a:rPr lang="en-US" sz="4000" b="0" i="0" u="none" strike="noStrike" cap="none" dirty="0">
                <a:solidFill>
                  <a:schemeClr val="dk2"/>
                </a:solidFill>
                <a:latin typeface="Roboto"/>
                <a:ea typeface="Roboto"/>
                <a:cs typeface="Roboto"/>
                <a:sym typeface="Roboto"/>
              </a:rPr>
              <a:t> Software</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Grundregel</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Urheberrecht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schützt</a:t>
            </a:r>
            <a:r>
              <a:rPr lang="en-US" sz="2400" b="0" i="0" u="none" strike="noStrike" cap="none" dirty="0">
                <a:solidFill>
                  <a:schemeClr val="dk1"/>
                </a:solidFill>
                <a:latin typeface="Roboto"/>
                <a:ea typeface="Roboto"/>
                <a:cs typeface="Roboto"/>
                <a:sym typeface="Roboto"/>
              </a:rPr>
              <a:t> ‘Werke </a:t>
            </a:r>
            <a:r>
              <a:rPr lang="en-US" sz="2400" b="0" i="0" u="none" strike="noStrike" cap="none" dirty="0" err="1">
                <a:solidFill>
                  <a:schemeClr val="dk1"/>
                </a:solidFill>
                <a:latin typeface="Roboto"/>
                <a:ea typeface="Roboto"/>
                <a:cs typeface="Roboto"/>
                <a:sym typeface="Roboto"/>
              </a:rPr>
              <a:t>geistiger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Schöpfung</a:t>
            </a:r>
            <a:r>
              <a:rPr lang="en-US" sz="2400" b="0" i="0" u="none" strike="noStrike" cap="none" dirty="0">
                <a:solidFill>
                  <a:schemeClr val="dk1"/>
                </a:solidFill>
                <a:latin typeface="Roboto"/>
                <a:ea typeface="Roboto"/>
                <a:cs typeface="Roboto"/>
                <a:sym typeface="Roboto"/>
              </a:rPr>
              <a:t>’</a:t>
            </a: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Urheberrechtsschutz</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besteht</a:t>
            </a:r>
            <a:r>
              <a:rPr lang="en-US" sz="2400" b="0" i="0" u="none" strike="noStrike" cap="none" dirty="0">
                <a:solidFill>
                  <a:schemeClr val="dk1"/>
                </a:solidFill>
                <a:latin typeface="Roboto"/>
                <a:ea typeface="Roboto"/>
                <a:cs typeface="Roboto"/>
                <a:sym typeface="Roboto"/>
              </a:rPr>
              <a:t> </a:t>
            </a:r>
            <a:r>
              <a:rPr lang="de-DE" dirty="0"/>
              <a:t>generell für literarische Werke - wie </a:t>
            </a:r>
            <a:br>
              <a:rPr lang="de-DE" dirty="0"/>
            </a:br>
            <a:r>
              <a:rPr lang="de-DE" dirty="0"/>
              <a:t>Bücher, Filme, Bilder, Musik, Karten</a:t>
            </a:r>
          </a:p>
          <a:p>
            <a:pPr lvl="0" indent="-182880"/>
            <a:r>
              <a:rPr lang="de-DE" sz="2400" b="0" i="0" u="none" strike="noStrike" cap="none" dirty="0">
                <a:solidFill>
                  <a:schemeClr val="dk1"/>
                </a:solidFill>
                <a:latin typeface="Roboto"/>
                <a:ea typeface="Roboto"/>
                <a:cs typeface="Roboto"/>
                <a:sym typeface="Roboto"/>
              </a:rPr>
              <a:t>Das Urheberrecht schützt auch Software</a:t>
            </a:r>
            <a:endParaRPr lang="en-US" sz="2400" b="0" i="0" u="none" strike="noStrike" cap="none" dirty="0">
              <a:solidFill>
                <a:schemeClr val="dk1"/>
              </a:solidFill>
              <a:latin typeface="Roboto"/>
              <a:ea typeface="Roboto"/>
              <a:cs typeface="Roboto"/>
              <a:sym typeface="Roboto"/>
            </a:endParaRPr>
          </a:p>
          <a:p>
            <a:pPr marL="457200" marR="0" lvl="1" indent="-190500" algn="l" rtl="0">
              <a:spcBef>
                <a:spcPts val="400"/>
              </a:spcBef>
              <a:spcAft>
                <a:spcPts val="0"/>
              </a:spcAft>
              <a:buClr>
                <a:schemeClr val="accent1"/>
              </a:buClr>
              <a:buSzPct val="85000"/>
              <a:buFont typeface="Arial"/>
              <a:buChar char="•"/>
            </a:pPr>
            <a:r>
              <a:rPr lang="en-US" sz="2000" b="0" i="0" u="none" strike="noStrike" cap="none" dirty="0">
                <a:solidFill>
                  <a:schemeClr val="dk1"/>
                </a:solidFill>
                <a:latin typeface="Roboto"/>
                <a:ea typeface="Roboto"/>
                <a:cs typeface="Roboto"/>
                <a:sym typeface="Roboto"/>
              </a:rPr>
              <a:t>…</a:t>
            </a:r>
            <a:r>
              <a:rPr lang="en-US" sz="2000" b="0" i="0" u="none" strike="noStrike" cap="none" dirty="0" err="1">
                <a:solidFill>
                  <a:schemeClr val="dk1"/>
                </a:solidFill>
                <a:latin typeface="Roboto"/>
                <a:ea typeface="Roboto"/>
                <a:cs typeface="Roboto"/>
                <a:sym typeface="Roboto"/>
              </a:rPr>
              <a:t>nicht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allgemeine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Funktionalität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welche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durch</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Patente</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geschützt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wird</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aber</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deren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Werkscharakter</a:t>
            </a:r>
            <a:r>
              <a:rPr lang="en-US" sz="2000" b="0" i="0" u="none" strike="noStrike" cap="none" dirty="0">
                <a:solidFill>
                  <a:schemeClr val="dk1"/>
                </a:solidFill>
                <a:latin typeface="Roboto"/>
                <a:ea typeface="Roboto"/>
                <a:cs typeface="Roboto"/>
                <a:sym typeface="Roboto"/>
              </a:rPr>
              <a:t> (den </a:t>
            </a:r>
            <a:r>
              <a:rPr lang="en-US" sz="2000" b="0" i="0" u="none" strike="noStrike" cap="none" dirty="0" err="1">
                <a:solidFill>
                  <a:schemeClr val="dk1"/>
                </a:solidFill>
                <a:latin typeface="Roboto"/>
                <a:ea typeface="Roboto"/>
                <a:cs typeface="Roboto"/>
                <a:sym typeface="Roboto"/>
              </a:rPr>
              <a:t>Ausdruck</a:t>
            </a:r>
            <a:r>
              <a:rPr lang="en-US" sz="2000" b="0" i="0" u="none" strike="noStrike" cap="none" dirty="0">
                <a:solidFill>
                  <a:schemeClr val="dk1"/>
                </a:solidFill>
                <a:latin typeface="Roboto"/>
                <a:ea typeface="Roboto"/>
                <a:cs typeface="Roboto"/>
                <a:sym typeface="Roboto"/>
              </a:rPr>
              <a:t> von </a:t>
            </a:r>
            <a:r>
              <a:rPr lang="en-US" sz="2000" b="0" i="0" u="none" strike="noStrike" cap="none" dirty="0" err="1">
                <a:solidFill>
                  <a:schemeClr val="dk1"/>
                </a:solidFill>
                <a:latin typeface="Roboto"/>
                <a:ea typeface="Roboto"/>
                <a:cs typeface="Roboto"/>
                <a:sym typeface="Roboto"/>
              </a:rPr>
              <a:t>Kreativität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bei</a:t>
            </a:r>
            <a:r>
              <a:rPr lang="en-US" sz="2000" b="0" i="0" u="none" strike="noStrike" cap="none" dirty="0">
                <a:solidFill>
                  <a:schemeClr val="dk1"/>
                </a:solidFill>
                <a:latin typeface="Roboto"/>
                <a:ea typeface="Roboto"/>
                <a:cs typeface="Roboto"/>
                <a:sym typeface="Roboto"/>
              </a:rPr>
              <a:t> der </a:t>
            </a:r>
            <a:r>
              <a:rPr lang="en-US" sz="2000" b="0" i="0" u="none" strike="noStrike" cap="none" dirty="0" err="1">
                <a:solidFill>
                  <a:schemeClr val="dk1"/>
                </a:solidFill>
                <a:latin typeface="Roboto"/>
                <a:ea typeface="Roboto"/>
                <a:cs typeface="Roboto"/>
                <a:sym typeface="Roboto"/>
              </a:rPr>
              <a:t>konkreten</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Implementierung</a:t>
            </a:r>
            <a:r>
              <a:rPr lang="en-US" sz="2000" b="0" i="0" u="none" strike="noStrike" cap="none" dirty="0">
                <a:solidFill>
                  <a:schemeClr val="dk1"/>
                </a:solidFill>
                <a:latin typeface="Roboto"/>
                <a:ea typeface="Roboto"/>
                <a:cs typeface="Roboto"/>
                <a:sym typeface="Roboto"/>
              </a:rPr>
              <a:t>)</a:t>
            </a:r>
          </a:p>
          <a:p>
            <a:pPr marL="457200" marR="0" lvl="1" indent="-190500" algn="l" rtl="0">
              <a:spcBef>
                <a:spcPts val="400"/>
              </a:spcBef>
              <a:spcAft>
                <a:spcPts val="0"/>
              </a:spcAft>
              <a:buClr>
                <a:schemeClr val="accent1"/>
              </a:buClr>
              <a:buSzPct val="85000"/>
              <a:buFont typeface="Arial"/>
              <a:buChar char="•"/>
            </a:pPr>
            <a:r>
              <a:rPr lang="en-US" sz="2000" b="0" i="0" u="none" strike="noStrike" cap="none" dirty="0" err="1">
                <a:solidFill>
                  <a:schemeClr val="dk1"/>
                </a:solidFill>
                <a:latin typeface="Roboto"/>
                <a:ea typeface="Roboto"/>
                <a:cs typeface="Roboto"/>
                <a:sym typeface="Roboto"/>
              </a:rPr>
              <a:t>Erstreckt</a:t>
            </a:r>
            <a:r>
              <a:rPr lang="en-US" sz="2000" b="0" i="0" u="none" strike="noStrike" cap="none" dirty="0">
                <a:solidFill>
                  <a:schemeClr val="dk1"/>
                </a:solidFill>
                <a:latin typeface="Roboto"/>
                <a:ea typeface="Roboto"/>
                <a:cs typeface="Roboto"/>
                <a:sym typeface="Roboto"/>
              </a:rPr>
              <a:t> </a:t>
            </a:r>
            <a:r>
              <a:rPr lang="en-US" sz="2000" b="0" i="0" u="none" strike="noStrike" cap="none" dirty="0" err="1">
                <a:solidFill>
                  <a:schemeClr val="dk1"/>
                </a:solidFill>
                <a:latin typeface="Roboto"/>
                <a:ea typeface="Roboto"/>
                <a:cs typeface="Roboto"/>
                <a:sym typeface="Roboto"/>
              </a:rPr>
              <a:t>sich</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Quellcode</a:t>
            </a:r>
            <a:r>
              <a:rPr lang="en-US" dirty="0"/>
              <a:t> </a:t>
            </a:r>
            <a:r>
              <a:rPr lang="en-US" u="sng" dirty="0"/>
              <a:t>und</a:t>
            </a:r>
            <a:r>
              <a:rPr lang="en-US" sz="2000" b="0" i="0" u="none" strike="noStrike" cap="none" dirty="0">
                <a:solidFill>
                  <a:schemeClr val="dk1"/>
                </a:solidFill>
                <a:latin typeface="Roboto"/>
                <a:ea typeface="Roboto"/>
                <a:cs typeface="Roboto"/>
                <a:sym typeface="Roboto"/>
              </a:rPr>
              <a:t> auf </a:t>
            </a:r>
            <a:r>
              <a:rPr lang="en-US" sz="2000" b="0" i="0" u="none" strike="noStrike" cap="none" dirty="0" err="1">
                <a:solidFill>
                  <a:schemeClr val="dk1"/>
                </a:solidFill>
                <a:latin typeface="Roboto"/>
                <a:ea typeface="Roboto"/>
                <a:cs typeface="Roboto"/>
                <a:sym typeface="Roboto"/>
              </a:rPr>
              <a:t>Objektcode</a:t>
            </a:r>
            <a:endParaRPr lang="en-US" sz="20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Der </a:t>
            </a:r>
            <a:r>
              <a:rPr lang="en-US" sz="2400" b="0" i="0" u="none" strike="noStrike" cap="none" dirty="0" err="1">
                <a:solidFill>
                  <a:schemeClr val="dk1"/>
                </a:solidFill>
                <a:latin typeface="Roboto"/>
                <a:ea typeface="Roboto"/>
                <a:cs typeface="Roboto"/>
                <a:sym typeface="Roboto"/>
              </a:rPr>
              <a:t>Urheber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kontrolliert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nur</a:t>
            </a:r>
            <a:r>
              <a:rPr lang="en-US" sz="2400" b="0" i="0" u="none" strike="noStrike" cap="none" dirty="0">
                <a:solidFill>
                  <a:schemeClr val="dk1"/>
                </a:solidFill>
                <a:latin typeface="Roboto"/>
                <a:ea typeface="Roboto"/>
                <a:cs typeface="Roboto"/>
                <a:sym typeface="Roboto"/>
              </a:rPr>
              <a:t> das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dass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oder</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sie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geschaffen</a:t>
            </a:r>
            <a:r>
              <a:rPr lang="en-US" sz="2400" b="0" i="0" u="none" strike="noStrike" cap="none" dirty="0">
                <a:solidFill>
                  <a:schemeClr val="dk1"/>
                </a:solidFill>
                <a:latin typeface="Roboto"/>
                <a:ea typeface="Roboto"/>
                <a:cs typeface="Roboto"/>
                <a:sym typeface="Roboto"/>
              </a:rPr>
              <a:t> hat – </a:t>
            </a:r>
            <a:r>
              <a:rPr lang="en-US" sz="2400" b="0" i="0" u="none" strike="noStrike" cap="none" dirty="0" err="1">
                <a:solidFill>
                  <a:schemeClr val="dk1"/>
                </a:solidFill>
                <a:latin typeface="Roboto"/>
                <a:ea typeface="Roboto"/>
                <a:cs typeface="Roboto"/>
                <a:sym typeface="Roboto"/>
              </a:rPr>
              <a:t>nicht</a:t>
            </a:r>
            <a:r>
              <a:rPr lang="en-US" sz="2400" b="0" i="0" u="none" strike="noStrike" cap="none" dirty="0">
                <a:solidFill>
                  <a:schemeClr val="dk1"/>
                </a:solidFill>
                <a:latin typeface="Roboto"/>
                <a:ea typeface="Roboto"/>
                <a:cs typeface="Roboto"/>
                <a:sym typeface="Roboto"/>
              </a:rPr>
              <a:t> die </a:t>
            </a:r>
            <a:r>
              <a:rPr lang="en-US" sz="2400" b="0" i="0" u="none" strike="noStrike" cap="none" dirty="0" err="1">
                <a:solidFill>
                  <a:schemeClr val="dk1"/>
                </a:solidFill>
                <a:latin typeface="Roboto"/>
                <a:ea typeface="Roboto"/>
                <a:cs typeface="Roboto"/>
                <a:sym typeface="Roboto"/>
              </a:rPr>
              <a:t>unabhängige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Leistung</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eines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Anderen</a:t>
            </a:r>
            <a:endParaRPr lang="en-US" sz="2400" b="0" i="0" u="none" strike="noStrike" cap="none" dirty="0">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dirty="0" err="1">
                <a:solidFill>
                  <a:schemeClr val="dk1"/>
                </a:solidFill>
                <a:latin typeface="Roboto"/>
                <a:ea typeface="Roboto"/>
                <a:cs typeface="Roboto"/>
                <a:sym typeface="Roboto"/>
              </a:rPr>
              <a:t>Wenn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ein</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Werk</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ohne</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Zustimmung</a:t>
            </a:r>
            <a:r>
              <a:rPr lang="en-US" sz="2400" b="0" i="0" u="none" strike="noStrike" cap="none" dirty="0">
                <a:solidFill>
                  <a:schemeClr val="dk1"/>
                </a:solidFill>
                <a:latin typeface="Roboto"/>
                <a:ea typeface="Roboto"/>
                <a:cs typeface="Roboto"/>
                <a:sym typeface="Roboto"/>
              </a:rPr>
              <a:t> des </a:t>
            </a:r>
            <a:r>
              <a:rPr lang="en-US" sz="2400" b="0" i="0" u="none" strike="noStrike" cap="none" dirty="0" err="1">
                <a:solidFill>
                  <a:schemeClr val="dk1"/>
                </a:solidFill>
                <a:latin typeface="Roboto"/>
                <a:ea typeface="Roboto"/>
                <a:cs typeface="Roboto"/>
                <a:sym typeface="Roboto"/>
              </a:rPr>
              <a:t>Urhebers</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kopiert</a:t>
            </a:r>
            <a:r>
              <a:rPr lang="en-US" sz="2400" b="0" i="0" u="none" strike="noStrike" cap="none" dirty="0">
                <a:solidFill>
                  <a:schemeClr val="dk1"/>
                </a:solidFill>
                <a:latin typeface="Roboto"/>
                <a:ea typeface="Roboto"/>
                <a:cs typeface="Roboto"/>
                <a:sym typeface="Roboto"/>
              </a:rPr>
              <a:t> </a:t>
            </a:r>
            <a:r>
              <a:rPr lang="en-US" sz="2400" b="0" i="0" u="none" strike="noStrike" cap="none" dirty="0" err="1">
                <a:solidFill>
                  <a:schemeClr val="dk1"/>
                </a:solidFill>
                <a:latin typeface="Roboto"/>
                <a:ea typeface="Roboto"/>
                <a:cs typeface="Roboto"/>
                <a:sym typeface="Roboto"/>
              </a:rPr>
              <a:t>wird</a:t>
            </a:r>
            <a:r>
              <a:rPr lang="en-US" dirty="0"/>
              <a:t>, </a:t>
            </a:r>
            <a:br>
              <a:rPr lang="en-US" dirty="0"/>
            </a:br>
            <a:r>
              <a:rPr lang="en-US" dirty="0" err="1"/>
              <a:t>liegt</a:t>
            </a:r>
            <a:r>
              <a:rPr lang="en-US" dirty="0"/>
              <a:t> </a:t>
            </a:r>
            <a:r>
              <a:rPr lang="en-US" dirty="0" err="1"/>
              <a:t>i.d.R</a:t>
            </a:r>
            <a:r>
              <a:rPr lang="en-US" dirty="0"/>
              <a:t>. </a:t>
            </a:r>
            <a:r>
              <a:rPr lang="en-US" dirty="0" err="1"/>
              <a:t>eine</a:t>
            </a:r>
            <a:r>
              <a:rPr lang="en-US" dirty="0"/>
              <a:t> ‘</a:t>
            </a:r>
            <a:r>
              <a:rPr lang="en-US" dirty="0" err="1"/>
              <a:t>Schutzrechtsverletzung</a:t>
            </a:r>
            <a:r>
              <a:rPr lang="en-US" dirty="0"/>
              <a:t>’ </a:t>
            </a:r>
            <a:r>
              <a:rPr lang="en-US" dirty="0" err="1"/>
              <a:t>vor</a:t>
            </a:r>
            <a:endParaRPr lang="en-US" sz="2400" b="0" i="0" u="none" strike="noStrike" cap="none" dirty="0">
              <a:solidFill>
                <a:schemeClr val="dk1"/>
              </a:solidFill>
              <a:latin typeface="Roboto"/>
              <a:ea typeface="Roboto"/>
              <a:cs typeface="Roboto"/>
              <a:sym typeface="Roboto"/>
            </a:endParaRPr>
          </a:p>
        </p:txBody>
      </p:sp>
      <p:sp>
        <p:nvSpPr>
          <p:cNvPr id="4" name="Rechteck 3">
            <a:extLst>
              <a:ext uri="{FF2B5EF4-FFF2-40B4-BE49-F238E27FC236}">
                <a16:creationId xmlns:a16="http://schemas.microsoft.com/office/drawing/2014/main" id="{C62353D8-4C88-42F1-BC2E-EC00C22FBDAE}"/>
              </a:ext>
            </a:extLst>
          </p:cNvPr>
          <p:cNvSpPr/>
          <p:nvPr/>
        </p:nvSpPr>
        <p:spPr>
          <a:xfrm>
            <a:off x="10422384" y="0"/>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Slide </a:t>
            </a:r>
            <a:r>
              <a:rPr lang="de-DE" dirty="0" err="1"/>
              <a:t>translated</a:t>
            </a:r>
            <a:r>
              <a:rPr lang="de-DE" dirty="0"/>
              <a:t>.</a:t>
            </a:r>
          </a:p>
        </p:txBody>
      </p:sp>
      <p:sp>
        <p:nvSpPr>
          <p:cNvPr id="5" name="Rechteck 4">
            <a:extLst>
              <a:ext uri="{FF2B5EF4-FFF2-40B4-BE49-F238E27FC236}">
                <a16:creationId xmlns:a16="http://schemas.microsoft.com/office/drawing/2014/main" id="{12106F93-2A7B-4F16-92F1-8FD644B1A2ED}"/>
              </a:ext>
            </a:extLst>
          </p:cNvPr>
          <p:cNvSpPr/>
          <p:nvPr/>
        </p:nvSpPr>
        <p:spPr>
          <a:xfrm>
            <a:off x="10422384" y="339571"/>
            <a:ext cx="1769616" cy="34622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a:t>Notes </a:t>
            </a:r>
            <a:r>
              <a:rPr lang="de-DE" dirty="0" err="1"/>
              <a:t>translated</a:t>
            </a:r>
            <a:r>
              <a:rPr lang="de-DE" dirty="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extLst>
                    <a:ext uri="{9D8B030D-6E8A-4147-A177-3AD203B41FA5}">
                      <a16:colId xmlns:a16="http://schemas.microsoft.com/office/drawing/2014/main" val="20000"/>
                    </a:ext>
                  </a:extLst>
                </a:gridCol>
                <a:gridCol w="3529125">
                  <a:extLst>
                    <a:ext uri="{9D8B030D-6E8A-4147-A177-3AD203B41FA5}">
                      <a16:colId xmlns:a16="http://schemas.microsoft.com/office/drawing/2014/main" val="20001"/>
                    </a:ext>
                  </a:extLst>
                </a:gridCol>
                <a:gridCol w="3531125">
                  <a:extLst>
                    <a:ext uri="{9D8B030D-6E8A-4147-A177-3AD203B41FA5}">
                      <a16:colId xmlns:a16="http://schemas.microsoft.com/office/drawing/2014/main" val="20002"/>
                    </a:ext>
                  </a:extLst>
                </a:gridCol>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Discovery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inclusion of copyleft FOSS into proprietary or 3rd party code:</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discovered by scanning or auditing the source code for possible</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matches with:</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source code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Copyright notices</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Automated source code scanning tools may be used for this purpose</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avoided by: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Conducting regular source code scans or audits for all the source code in the build environment.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extLst>
                    <a:ext uri="{9D8B030D-6E8A-4147-A177-3AD203B41FA5}">
                      <a16:colId xmlns:a16="http://schemas.microsoft.com/office/drawing/2014/main" val="20000"/>
                    </a:ext>
                  </a:extLst>
                </a:gridCol>
                <a:gridCol w="3512525">
                  <a:extLst>
                    <a:ext uri="{9D8B030D-6E8A-4147-A177-3AD203B41FA5}">
                      <a16:colId xmlns:a16="http://schemas.microsoft.com/office/drawing/2014/main" val="20001"/>
                    </a:ext>
                  </a:extLst>
                </a:gridCol>
                <a:gridCol w="3512525">
                  <a:extLst>
                    <a:ext uri="{9D8B030D-6E8A-4147-A177-3AD203B41FA5}">
                      <a16:colId xmlns:a16="http://schemas.microsoft.com/office/drawing/2014/main" val="20002"/>
                    </a:ext>
                  </a:extLst>
                </a:gridCol>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Discovery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Unplanned linking of copyleft FOSS and proprietary source code: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occurs as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discovered using a</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dependency tracking tool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that shows any linking between</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different software</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components.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Continuously running the dependency tracking tool over your build environment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Inclusion of proprietary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code into copyleft FOSS through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source code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discovered using the audits or scans</a:t>
                      </a:r>
                      <a:r>
                        <a:rPr lang="en-US" sz="1600" b="0" i="0" u="none" strike="noStrike" cap="none">
                          <a:solidFill>
                            <a:srgbClr val="292934"/>
                          </a:solidFill>
                          <a:latin typeface="Roboto"/>
                          <a:ea typeface="Roboto"/>
                          <a:cs typeface="Roboto"/>
                          <a:sym typeface="Roboto"/>
                        </a:rPr>
                        <a:t> to identify and analyze the source code you introduced to the FOSS component.</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failures can be</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regular code audits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extLst>
                    <a:ext uri="{9D8B030D-6E8A-4147-A177-3AD203B41FA5}">
                      <a16:colId xmlns:a16="http://schemas.microsoft.com/office/drawing/2014/main" val="20000"/>
                    </a:ext>
                  </a:extLst>
                </a:gridCol>
                <a:gridCol w="6555550">
                  <a:extLst>
                    <a:ext uri="{9D8B030D-6E8A-4147-A177-3AD203B41FA5}">
                      <a16:colId xmlns:a16="http://schemas.microsoft.com/office/drawing/2014/main" val="20001"/>
                    </a:ext>
                  </a:extLst>
                </a:gridCol>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Provide Accompanying Source Code/appropriate license, attribution or notice information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Providing the Incorrect Version of Accompanying Source Code</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adding a verification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step into the compliance process to ensure that the accompanying</a:t>
                      </a:r>
                      <a:r>
                        <a:rPr lang="en-US" sz="1600" b="0" i="0" u="none" strike="noStrike" cap="none">
                          <a:solidFill>
                            <a:srgbClr val="292934"/>
                          </a:solidFill>
                          <a:latin typeface="Roboto"/>
                          <a:ea typeface="Roboto"/>
                          <a:cs typeface="Roboto"/>
                          <a:sym typeface="Roboto"/>
                        </a:rPr>
                        <a:t> source code for the binary version is being published.</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Failure to Provide Accompanying Source Code for FOSS Component Modifications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a:t>
                      </a:r>
                      <a:r>
                        <a:rPr lang="en-US" sz="1600" b="0" i="0" u="none" strike="noStrike" cap="none">
                          <a:solidFill>
                            <a:srgbClr val="292934"/>
                          </a:solidFill>
                          <a:latin typeface="Roboto"/>
                          <a:ea typeface="Roboto"/>
                          <a:cs typeface="Roboto"/>
                          <a:sym typeface="Roboto"/>
                        </a:rPr>
                        <a:t>his type of failure can be avoided by adding a verification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extLst>
                    <a:ext uri="{9D8B030D-6E8A-4147-A177-3AD203B41FA5}">
                      <a16:colId xmlns:a16="http://schemas.microsoft.com/office/drawing/2014/main" val="20000"/>
                    </a:ext>
                  </a:extLst>
                </a:gridCol>
                <a:gridCol w="6681975">
                  <a:extLst>
                    <a:ext uri="{9D8B030D-6E8A-4147-A177-3AD203B41FA5}">
                      <a16:colId xmlns:a16="http://schemas.microsoft.com/office/drawing/2014/main" val="20001"/>
                    </a:ext>
                  </a:extLst>
                </a:gridCol>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Type &amp; Description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Avoidance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mark FOSS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Source Code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Modifications:</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Failure to mark FOSS source</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code that has been changed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Adding source code modification marking as a verification step before releasing the source code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extLst>
                    <a:ext uri="{9D8B030D-6E8A-4147-A177-3AD203B41FA5}">
                      <a16:colId xmlns:a16="http://schemas.microsoft.com/office/drawing/2014/main" val="20000"/>
                    </a:ext>
                  </a:extLst>
                </a:gridCol>
                <a:gridCol w="3989250">
                  <a:extLst>
                    <a:ext uri="{9D8B030D-6E8A-4147-A177-3AD203B41FA5}">
                      <a16:colId xmlns:a16="http://schemas.microsoft.com/office/drawing/2014/main" val="20001"/>
                    </a:ext>
                  </a:extLst>
                </a:gridCol>
                <a:gridCol w="3803700">
                  <a:extLst>
                    <a:ext uri="{9D8B030D-6E8A-4147-A177-3AD203B41FA5}">
                      <a16:colId xmlns:a16="http://schemas.microsoft.com/office/drawing/2014/main" val="20002"/>
                    </a:ext>
                  </a:extLst>
                </a:gridCol>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by developers to seek approval</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to use FOSS</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offering training to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on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company’s </a:t>
                      </a:r>
                      <a:r>
                        <a:rPr lang="en-US" sz="1600" b="0" i="0" u="none" strike="noStrike" cap="none">
                          <a:solidFill>
                            <a:schemeClr val="dk1"/>
                          </a:solidFill>
                          <a:latin typeface="Roboto"/>
                          <a:ea typeface="Roboto"/>
                          <a:cs typeface="Roboto"/>
                          <a:sym typeface="Roboto"/>
                        </a:rPr>
                        <a:t>FOSS policies and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processes.</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Conducting periodic full scan for the software platform to detect any “undeclared” FOSS usage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Offering training to engineering staff on the company's FOSS policies and processes</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Including compliance in the employees performance review</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take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training</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avoided by ensuring that the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completion of the FOSS training is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part of the employee’s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professional development plan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and it is monitored for completion</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as part of the performance review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 mandating</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engineering staff to take the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FOSS training by a specific date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extLst>
                    <a:ext uri="{9D8B030D-6E8A-4147-A177-3AD203B41FA5}">
                      <a16:colId xmlns:a16="http://schemas.microsoft.com/office/drawing/2014/main" val="20000"/>
                    </a:ext>
                  </a:extLst>
                </a:gridCol>
                <a:gridCol w="4690175">
                  <a:extLst>
                    <a:ext uri="{9D8B030D-6E8A-4147-A177-3AD203B41FA5}">
                      <a16:colId xmlns:a16="http://schemas.microsoft.com/office/drawing/2014/main" val="20001"/>
                    </a:ext>
                  </a:extLst>
                </a:gridCol>
                <a:gridCol w="3516175">
                  <a:extLst>
                    <a:ext uri="{9D8B030D-6E8A-4147-A177-3AD203B41FA5}">
                      <a16:colId xmlns:a16="http://schemas.microsoft.com/office/drawing/2014/main" val="20002"/>
                    </a:ext>
                  </a:extLst>
                </a:gridCol>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Description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Avoidance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Prevention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audit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Conducting periodic source code scans/audits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Ensuring that auditing is a milestone in the iterative development process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by:</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Providing proper staffing as to not fall behind in schedule</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Enforcing periodic audits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resolve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the audit findings</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(analyzing the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"hits" reported</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by a scan tool or audit)</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 by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not allowing a compliance ticket to be</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resolved (i.e. closed) if the audit report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is </a:t>
                      </a:r>
                      <a:r>
                        <a:rPr lang="en-US" sz="1600" b="0" i="0" u="none" strike="noStrike" cap="none">
                          <a:solidFill>
                            <a:schemeClr val="dk1"/>
                          </a:solidFill>
                          <a:latin typeface="Roboto"/>
                          <a:ea typeface="Roboto"/>
                          <a:cs typeface="Roboto"/>
                          <a:sym typeface="Roboto"/>
                        </a:rPr>
                        <a:t>not finalized.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prevented by implementing blocks in approvals in the FOSS compliance process</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Failure to seek review of FOSS in a timely manner</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avoided</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by initiating FOSS Review requests early</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even if engineering did not yet</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decide on the adoption of the FOSS</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source code</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This type of failure can be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prevented through education</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Ensure Compliance Prior to Product Shipment</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Companies must make compliance a priority before any product (in whatever form) ships</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Prioritizing compliance promotes:</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More effective use of FOSS within your organization</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Better relations with the FOSS community and FOSS organizations</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Establishing Community Relationships</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Check Your Understanding</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types of pitfalls can occur in FOSS compliance?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an intellectual property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license compliance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Give an example of a compliance process failure.</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prioritizing compliance?</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Copyright Rights Most Relevant to Software</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reproduce </a:t>
            </a:r>
            <a:r>
              <a:rPr lang="en-US" sz="2400" b="0" i="0" u="none" strike="noStrike" cap="none">
                <a:solidFill>
                  <a:schemeClr val="dk1"/>
                </a:solidFill>
                <a:latin typeface="Roboto"/>
                <a:ea typeface="Roboto"/>
                <a:cs typeface="Roboto"/>
                <a:sym typeface="Roboto"/>
              </a:rPr>
              <a:t>the software – making copies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create “</a:t>
            </a:r>
            <a:r>
              <a:rPr lang="en-US" sz="2400" b="0" i="1" u="none" strike="noStrike" cap="none">
                <a:solidFill>
                  <a:schemeClr val="dk1"/>
                </a:solidFill>
                <a:latin typeface="Roboto"/>
                <a:ea typeface="Roboto"/>
                <a:cs typeface="Roboto"/>
                <a:sym typeface="Roboto"/>
              </a:rPr>
              <a:t>derivative works</a:t>
            </a:r>
            <a:r>
              <a:rPr lang="en-US" sz="2400" b="0" i="0" u="none" strike="noStrike" cap="none">
                <a:solidFill>
                  <a:schemeClr val="dk1"/>
                </a:solidFill>
                <a:latin typeface="Roboto"/>
                <a:ea typeface="Roboto"/>
                <a:cs typeface="Roboto"/>
                <a:sym typeface="Roboto"/>
              </a:rPr>
              <a:t>” – making modifications</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The term derivative work comes from the US Copyright Act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It is a “term of art” meaning that it has a particular meaning based on the statute and not the dictionary definition</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In general it refers to a new work based upon an original work to which enough original creative work has been added so that the new work represents an original work of authorship rather than a copy</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The right to </a:t>
            </a:r>
            <a:r>
              <a:rPr lang="en-US" sz="2400" b="0" i="1" u="none" strike="noStrike" cap="none">
                <a:solidFill>
                  <a:schemeClr val="dk1"/>
                </a:solidFill>
                <a:latin typeface="Roboto"/>
                <a:ea typeface="Roboto"/>
                <a:cs typeface="Roboto"/>
                <a:sym typeface="Roboto"/>
              </a:rPr>
              <a:t>distribute</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Distribution is generally viewed as the provision of a copy of a piece of software,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in binary or source code form, to another entity (an individual or organization outside</a:t>
            </a:r>
            <a:br>
              <a:rPr lang="en-US" sz="2000" b="0" i="0" u="none" strike="noStrike" cap="none">
                <a:solidFill>
                  <a:schemeClr val="dk1"/>
                </a:solidFill>
                <a:latin typeface="Roboto"/>
                <a:ea typeface="Roboto"/>
                <a:cs typeface="Roboto"/>
                <a:sym typeface="Roboto"/>
              </a:rPr>
            </a:br>
            <a:r>
              <a:rPr lang="en-US" sz="2000" b="0" i="0" u="none" strike="noStrike" cap="none">
                <a:solidFill>
                  <a:schemeClr val="dk1"/>
                </a:solidFill>
                <a:latin typeface="Roboto"/>
                <a:ea typeface="Roboto"/>
                <a:cs typeface="Roboto"/>
                <a:sym typeface="Roboto"/>
              </a:rPr>
              <a:t>your company or organization)</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Note: The interpretation of what constitutes a “derivative work” or a “distribution”</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is subject to debate in the FOSS community and within FOSS legal circles</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Developer Guidelines</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Select code from high quality, well supported FOSS communities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Seek guidance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each FOSS component you are using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check un-reviewed code into any internal source tree</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Request formal approval for outside contributions to FOSS projects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Preserve existing licensing information</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 not re-name FOSS components unless you are required to under the FOSS license (e.g., required renaming of modified versions)</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Gather and retain FOSS project information required for your FOSS review process</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Anticipate Compliance Process Requirements</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Include time required to follow established FOSS policy in work plans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Review architecture plans and avoid mixing components governed by incompatible FOSS licenses</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Always update compliance verification - for every product</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And for every upgrade to newer versions of FOSS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Ensure that each new version of the same FOSS component is reviewed and approved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If a FOSS project’s license changes, ensure that compliance records are updated and that the new license does not create a conflict</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Compliance Process Applies to all FOSS components</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In-bound software</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Take steps to understand what FOSS is included in software delivered by suppliers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Evaluate your obligations for all of the software that will be included in your products</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Check Your Understanding</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general guidelines developers can practice when working with FOSS.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Should you remove or alter FOSS license header information?</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Name some important steps in a compliance process.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How can a new version of a previously-reviewed FOSS component create new compliance issues?</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What risks should you address with in-bound software?</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Learn more through the free Compliance Basics for Developers hosted by the Linux Foundation at: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Patent Concepts in Software</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Patents protect functionality – this can include a method of operation,</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such as a computer program</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Does not protect abstract ideas, laws of nature</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7987</Words>
  <Application>Microsoft Office PowerPoint</Application>
  <PresentationFormat>Breitbild</PresentationFormat>
  <Paragraphs>1247</Paragraphs>
  <Slides>83</Slides>
  <Notes>83</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83</vt:i4>
      </vt:variant>
    </vt:vector>
  </HeadingPairs>
  <TitlesOfParts>
    <vt:vector size="92" baseType="lpstr">
      <vt:lpstr>Roboto Medium</vt:lpstr>
      <vt:lpstr>Arial</vt:lpstr>
      <vt:lpstr>Roboto</vt:lpstr>
      <vt:lpstr>Roboto Mono</vt:lpstr>
      <vt:lpstr>Times New Roman</vt:lpstr>
      <vt:lpstr>Roboto Condensed</vt:lpstr>
      <vt:lpstr>Times</vt:lpstr>
      <vt:lpstr>Clarity</vt:lpstr>
      <vt:lpstr>Clarity</vt:lpstr>
      <vt:lpstr>CURRICULUM</vt:lpstr>
      <vt:lpstr>Was ist das OpenChain Curriculum?</vt:lpstr>
      <vt:lpstr>Inhalte</vt:lpstr>
      <vt:lpstr>FOSS-Richtlinie</vt:lpstr>
      <vt:lpstr>Abschnitt 1</vt:lpstr>
      <vt:lpstr>Was ist „geistiges Eigentum”?</vt:lpstr>
      <vt:lpstr>Konzepte: Urheberrechtsschutz für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Stefan</cp:lastModifiedBy>
  <cp:revision>13</cp:revision>
  <dcterms:modified xsi:type="dcterms:W3CDTF">2017-11-20T22:34:48Z</dcterms:modified>
</cp:coreProperties>
</file>