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purl.oclc.org/ooxml/officeDocument/relationships/extendedProperties" Target="docProps/app.xml"/><Relationship Id="rId2" Type="http://schemas.openxmlformats.org/package/2006/relationships/metadata/core-properties" Target="docProps/core.xml"/><Relationship Id="rId1" Type="http://purl.oclc.org/ooxml/officeDocument/relationships/officeDocument" Target="ppt/presentation.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48" r:id="rId1"/>
    <p:sldMasterId id="2147483654" r:id="rId2"/>
  </p:sldMasterIdLst>
  <p:notesMasterIdLst>
    <p:notesMasterId r:id="rId88"/>
  </p:notesMasterIdLst>
  <p:handoutMasterIdLst>
    <p:handoutMasterId r:id="rId89"/>
  </p:handoutMasterIdLst>
  <p:sldIdLst>
    <p:sldId id="256" r:id="rId3"/>
    <p:sldId id="340"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339"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purl.oclc.org/ooxml/drawingml/main" xmlns:r="http://purl.oclc.org/ooxml/officeDocument/relationships" xmlns:p="http://purl.oclc.org/ooxml/presentationml/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purl.oclc.org/ooxml/drawingml/main" xmlns:r="http://purl.oclc.org/ooxml/officeDocument/relationships" xmlns:p1510="http://schemas.microsoft.com/office/powerpoint/2015/10/main"/>
</file>

<file path=ppt/tableStyles.xml><?xml version="1.0" encoding="utf-8"?>
<a:tblStyleLst xmlns:a="http://purl.oclc.org/ooxml/drawingml/main" def="{5C22544A-7EE6-4342-B048-85BDC9FD1C3A}">
  <a:tblStyle styleId="{F4F82D48-C7AC-4557-B803-6118D1D7CCD9}" styleName="">
    <a:wholeTbl>
      <a:tcStyle>
        <a:tcBdr>
          <a:left>
            <a:ln w="9528" cap="flat" cmpd="sng" algn="ctr">
              <a:solidFill>
                <a:srgbClr val="9E9E9E"/>
              </a:solidFill>
              <a:prstDash val="solid"/>
              <a:round/>
              <a:headEnd type="none" w="med" len="med"/>
              <a:tailEnd type="none" w="med" len="med"/>
            </a:ln>
          </a:left>
          <a:right>
            <a:ln w="9528" cap="flat" cmpd="sng" algn="ctr">
              <a:solidFill>
                <a:srgbClr val="9E9E9E"/>
              </a:solidFill>
              <a:prstDash val="solid"/>
              <a:round/>
              <a:headEnd type="none" w="med" len="med"/>
              <a:tailEnd type="none" w="med" len="med"/>
            </a:ln>
          </a:right>
          <a:top>
            <a:ln w="9528" cap="flat" cmpd="sng" algn="ctr">
              <a:solidFill>
                <a:srgbClr val="9E9E9E"/>
              </a:solidFill>
              <a:prstDash val="solid"/>
              <a:round/>
              <a:headEnd type="none" w="med" len="med"/>
              <a:tailEnd type="none" w="med" len="med"/>
            </a:ln>
          </a:top>
          <a:bottom>
            <a:ln w="9528" cap="flat" cmpd="sng" algn="ctr">
              <a:solidFill>
                <a:srgbClr val="9E9E9E"/>
              </a:solidFill>
              <a:prstDash val="solid"/>
              <a:round/>
              <a:headEnd type="none" w="med" len="med"/>
              <a:tailEnd type="none" w="med" len="med"/>
            </a:ln>
          </a:bottom>
        </a:tcBdr>
      </a:tcStyle>
    </a:wholeTbl>
  </a:tblStyle>
  <a:tblStyle styleId="{3008B7F7-1031-4B05-B229-2884EDF7C79B}" styleName=""/>
</a:tblStyleLst>
</file>

<file path=ppt/viewProps.xml><?xml version="1.0" encoding="utf-8"?>
<p:viewPr xmlns:a="http://purl.oclc.org/ooxml/drawingml/main" xmlns:r="http://purl.oclc.org/ooxml/officeDocument/relationships" xmlns:p="http://purl.oclc.org/ooxml/presentationml/main">
  <p:normalViewPr>
    <p:restoredLeft sz="15.62%"/>
    <p:restoredTop sz="72.15%" autoAdjust="0"/>
  </p:normalViewPr>
  <p:slideViewPr>
    <p:cSldViewPr snapToGrid="0">
      <p:cViewPr varScale="1">
        <p:scale>
          <a:sx n="78" d="100"/>
          <a:sy n="78" d="100"/>
        </p:scale>
        <p:origin x="17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purl.oclc.org/ooxml/officeDocument/relationships/slide" Target="slides/slide24.xml"/><Relationship Id="rId21" Type="http://purl.oclc.org/ooxml/officeDocument/relationships/slide" Target="slides/slide19.xml"/><Relationship Id="rId42" Type="http://purl.oclc.org/ooxml/officeDocument/relationships/slide" Target="slides/slide40.xml"/><Relationship Id="rId47" Type="http://purl.oclc.org/ooxml/officeDocument/relationships/slide" Target="slides/slide45.xml"/><Relationship Id="rId63" Type="http://purl.oclc.org/ooxml/officeDocument/relationships/slide" Target="slides/slide61.xml"/><Relationship Id="rId68" Type="http://purl.oclc.org/ooxml/officeDocument/relationships/slide" Target="slides/slide66.xml"/><Relationship Id="rId84" Type="http://purl.oclc.org/ooxml/officeDocument/relationships/slide" Target="slides/slide82.xml"/><Relationship Id="rId89" Type="http://purl.oclc.org/ooxml/officeDocument/relationships/handoutMaster" Target="handoutMasters/handoutMaster1.xml"/><Relationship Id="rId16" Type="http://purl.oclc.org/ooxml/officeDocument/relationships/slide" Target="slides/slide14.xml"/><Relationship Id="rId11" Type="http://purl.oclc.org/ooxml/officeDocument/relationships/slide" Target="slides/slide9.xml"/><Relationship Id="rId32" Type="http://purl.oclc.org/ooxml/officeDocument/relationships/slide" Target="slides/slide30.xml"/><Relationship Id="rId37" Type="http://purl.oclc.org/ooxml/officeDocument/relationships/slide" Target="slides/slide35.xml"/><Relationship Id="rId53" Type="http://purl.oclc.org/ooxml/officeDocument/relationships/slide" Target="slides/slide51.xml"/><Relationship Id="rId58" Type="http://purl.oclc.org/ooxml/officeDocument/relationships/slide" Target="slides/slide56.xml"/><Relationship Id="rId74" Type="http://purl.oclc.org/ooxml/officeDocument/relationships/slide" Target="slides/slide72.xml"/><Relationship Id="rId79" Type="http://purl.oclc.org/ooxml/officeDocument/relationships/slide" Target="slides/slide77.xml"/><Relationship Id="rId5" Type="http://purl.oclc.org/ooxml/officeDocument/relationships/slide" Target="slides/slide3.xml"/><Relationship Id="rId90" Type="http://purl.oclc.org/ooxml/officeDocument/relationships/presProps" Target="presProps.xml"/><Relationship Id="rId22" Type="http://purl.oclc.org/ooxml/officeDocument/relationships/slide" Target="slides/slide20.xml"/><Relationship Id="rId27" Type="http://purl.oclc.org/ooxml/officeDocument/relationships/slide" Target="slides/slide25.xml"/><Relationship Id="rId43" Type="http://purl.oclc.org/ooxml/officeDocument/relationships/slide" Target="slides/slide41.xml"/><Relationship Id="rId48" Type="http://purl.oclc.org/ooxml/officeDocument/relationships/slide" Target="slides/slide46.xml"/><Relationship Id="rId64" Type="http://purl.oclc.org/ooxml/officeDocument/relationships/slide" Target="slides/slide62.xml"/><Relationship Id="rId69" Type="http://purl.oclc.org/ooxml/officeDocument/relationships/slide" Target="slides/slide67.xml"/><Relationship Id="rId8" Type="http://purl.oclc.org/ooxml/officeDocument/relationships/slide" Target="slides/slide6.xml"/><Relationship Id="rId51" Type="http://purl.oclc.org/ooxml/officeDocument/relationships/slide" Target="slides/slide49.xml"/><Relationship Id="rId72" Type="http://purl.oclc.org/ooxml/officeDocument/relationships/slide" Target="slides/slide70.xml"/><Relationship Id="rId80" Type="http://purl.oclc.org/ooxml/officeDocument/relationships/slide" Target="slides/slide78.xml"/><Relationship Id="rId85" Type="http://purl.oclc.org/ooxml/officeDocument/relationships/slide" Target="slides/slide83.xml"/><Relationship Id="rId93" Type="http://purl.oclc.org/ooxml/officeDocument/relationships/tableStyles" Target="tableStyles.xml"/><Relationship Id="rId3" Type="http://purl.oclc.org/ooxml/officeDocument/relationships/slide" Target="slides/slide1.xml"/><Relationship Id="rId12" Type="http://purl.oclc.org/ooxml/officeDocument/relationships/slide" Target="slides/slide10.xml"/><Relationship Id="rId17" Type="http://purl.oclc.org/ooxml/officeDocument/relationships/slide" Target="slides/slide15.xml"/><Relationship Id="rId25" Type="http://purl.oclc.org/ooxml/officeDocument/relationships/slide" Target="slides/slide23.xml"/><Relationship Id="rId33" Type="http://purl.oclc.org/ooxml/officeDocument/relationships/slide" Target="slides/slide31.xml"/><Relationship Id="rId38" Type="http://purl.oclc.org/ooxml/officeDocument/relationships/slide" Target="slides/slide36.xml"/><Relationship Id="rId46" Type="http://purl.oclc.org/ooxml/officeDocument/relationships/slide" Target="slides/slide44.xml"/><Relationship Id="rId59" Type="http://purl.oclc.org/ooxml/officeDocument/relationships/slide" Target="slides/slide57.xml"/><Relationship Id="rId67" Type="http://purl.oclc.org/ooxml/officeDocument/relationships/slide" Target="slides/slide65.xml"/><Relationship Id="rId20" Type="http://purl.oclc.org/ooxml/officeDocument/relationships/slide" Target="slides/slide18.xml"/><Relationship Id="rId41" Type="http://purl.oclc.org/ooxml/officeDocument/relationships/slide" Target="slides/slide39.xml"/><Relationship Id="rId54" Type="http://purl.oclc.org/ooxml/officeDocument/relationships/slide" Target="slides/slide52.xml"/><Relationship Id="rId62" Type="http://purl.oclc.org/ooxml/officeDocument/relationships/slide" Target="slides/slide60.xml"/><Relationship Id="rId70" Type="http://purl.oclc.org/ooxml/officeDocument/relationships/slide" Target="slides/slide68.xml"/><Relationship Id="rId75" Type="http://purl.oclc.org/ooxml/officeDocument/relationships/slide" Target="slides/slide73.xml"/><Relationship Id="rId83" Type="http://purl.oclc.org/ooxml/officeDocument/relationships/slide" Target="slides/slide81.xml"/><Relationship Id="rId88" Type="http://purl.oclc.org/ooxml/officeDocument/relationships/notesMaster" Target="notesMasters/notesMaster1.xml"/><Relationship Id="rId91" Type="http://purl.oclc.org/ooxml/officeDocument/relationships/viewProps" Target="viewProps.xml"/><Relationship Id="rId1" Type="http://purl.oclc.org/ooxml/officeDocument/relationships/slideMaster" Target="slideMasters/slideMaster1.xml"/><Relationship Id="rId6" Type="http://purl.oclc.org/ooxml/officeDocument/relationships/slide" Target="slides/slide4.xml"/><Relationship Id="rId15" Type="http://purl.oclc.org/ooxml/officeDocument/relationships/slide" Target="slides/slide13.xml"/><Relationship Id="rId23" Type="http://purl.oclc.org/ooxml/officeDocument/relationships/slide" Target="slides/slide21.xml"/><Relationship Id="rId28" Type="http://purl.oclc.org/ooxml/officeDocument/relationships/slide" Target="slides/slide26.xml"/><Relationship Id="rId36" Type="http://purl.oclc.org/ooxml/officeDocument/relationships/slide" Target="slides/slide34.xml"/><Relationship Id="rId49" Type="http://purl.oclc.org/ooxml/officeDocument/relationships/slide" Target="slides/slide47.xml"/><Relationship Id="rId57" Type="http://purl.oclc.org/ooxml/officeDocument/relationships/slide" Target="slides/slide55.xml"/><Relationship Id="rId10" Type="http://purl.oclc.org/ooxml/officeDocument/relationships/slide" Target="slides/slide8.xml"/><Relationship Id="rId31" Type="http://purl.oclc.org/ooxml/officeDocument/relationships/slide" Target="slides/slide29.xml"/><Relationship Id="rId44" Type="http://purl.oclc.org/ooxml/officeDocument/relationships/slide" Target="slides/slide42.xml"/><Relationship Id="rId52" Type="http://purl.oclc.org/ooxml/officeDocument/relationships/slide" Target="slides/slide50.xml"/><Relationship Id="rId60" Type="http://purl.oclc.org/ooxml/officeDocument/relationships/slide" Target="slides/slide58.xml"/><Relationship Id="rId65" Type="http://purl.oclc.org/ooxml/officeDocument/relationships/slide" Target="slides/slide63.xml"/><Relationship Id="rId73" Type="http://purl.oclc.org/ooxml/officeDocument/relationships/slide" Target="slides/slide71.xml"/><Relationship Id="rId78" Type="http://purl.oclc.org/ooxml/officeDocument/relationships/slide" Target="slides/slide76.xml"/><Relationship Id="rId81" Type="http://purl.oclc.org/ooxml/officeDocument/relationships/slide" Target="slides/slide79.xml"/><Relationship Id="rId86" Type="http://purl.oclc.org/ooxml/officeDocument/relationships/slide" Target="slides/slide84.xml"/><Relationship Id="rId94" Type="http://schemas.microsoft.com/office/2015/10/relationships/revisionInfo" Target="revisionInfo.xml"/><Relationship Id="rId4" Type="http://purl.oclc.org/ooxml/officeDocument/relationships/slide" Target="slides/slide2.xml"/><Relationship Id="rId9" Type="http://purl.oclc.org/ooxml/officeDocument/relationships/slide" Target="slides/slide7.xml"/><Relationship Id="rId13" Type="http://purl.oclc.org/ooxml/officeDocument/relationships/slide" Target="slides/slide11.xml"/><Relationship Id="rId18" Type="http://purl.oclc.org/ooxml/officeDocument/relationships/slide" Target="slides/slide16.xml"/><Relationship Id="rId39" Type="http://purl.oclc.org/ooxml/officeDocument/relationships/slide" Target="slides/slide37.xml"/><Relationship Id="rId34" Type="http://purl.oclc.org/ooxml/officeDocument/relationships/slide" Target="slides/slide32.xml"/><Relationship Id="rId50" Type="http://purl.oclc.org/ooxml/officeDocument/relationships/slide" Target="slides/slide48.xml"/><Relationship Id="rId55" Type="http://purl.oclc.org/ooxml/officeDocument/relationships/slide" Target="slides/slide53.xml"/><Relationship Id="rId76" Type="http://purl.oclc.org/ooxml/officeDocument/relationships/slide" Target="slides/slide74.xml"/><Relationship Id="rId7" Type="http://purl.oclc.org/ooxml/officeDocument/relationships/slide" Target="slides/slide5.xml"/><Relationship Id="rId71" Type="http://purl.oclc.org/ooxml/officeDocument/relationships/slide" Target="slides/slide69.xml"/><Relationship Id="rId92" Type="http://purl.oclc.org/ooxml/officeDocument/relationships/theme" Target="theme/theme1.xml"/><Relationship Id="rId2" Type="http://purl.oclc.org/ooxml/officeDocument/relationships/slideMaster" Target="slideMasters/slideMaster2.xml"/><Relationship Id="rId29" Type="http://purl.oclc.org/ooxml/officeDocument/relationships/slide" Target="slides/slide27.xml"/><Relationship Id="rId24" Type="http://purl.oclc.org/ooxml/officeDocument/relationships/slide" Target="slides/slide22.xml"/><Relationship Id="rId40" Type="http://purl.oclc.org/ooxml/officeDocument/relationships/slide" Target="slides/slide38.xml"/><Relationship Id="rId45" Type="http://purl.oclc.org/ooxml/officeDocument/relationships/slide" Target="slides/slide43.xml"/><Relationship Id="rId66" Type="http://purl.oclc.org/ooxml/officeDocument/relationships/slide" Target="slides/slide64.xml"/><Relationship Id="rId87" Type="http://purl.oclc.org/ooxml/officeDocument/relationships/slide" Target="slides/slide85.xml"/><Relationship Id="rId61" Type="http://purl.oclc.org/ooxml/officeDocument/relationships/slide" Target="slides/slide59.xml"/><Relationship Id="rId82" Type="http://purl.oclc.org/ooxml/officeDocument/relationships/slide" Target="slides/slide80.xml"/><Relationship Id="rId19" Type="http://purl.oclc.org/ooxml/officeDocument/relationships/slide" Target="slides/slide17.xml"/><Relationship Id="rId14" Type="http://purl.oclc.org/ooxml/officeDocument/relationships/slide" Target="slides/slide12.xml"/><Relationship Id="rId30" Type="http://purl.oclc.org/ooxml/officeDocument/relationships/slide" Target="slides/slide28.xml"/><Relationship Id="rId35" Type="http://purl.oclc.org/ooxml/officeDocument/relationships/slide" Target="slides/slide33.xml"/><Relationship Id="rId56" Type="http://purl.oclc.org/ooxml/officeDocument/relationships/slide" Target="slides/slide54.xml"/><Relationship Id="rId77" Type="http://purl.oclc.org/ooxml/officeDocument/relationships/slide" Target="slides/slide75.xml"/></Relationships>
</file>

<file path=ppt/handoutMasters/_rels/handoutMaster1.xml.rels><?xml version="1.0" encoding="UTF-8" standalone="yes"?>
<Relationships xmlns="http://schemas.openxmlformats.org/package/2006/relationships"><Relationship Id="rId1" Type="http://purl.oclc.org/ooxml/officeDocument/relationships/theme" Target="../theme/theme4.xml"/></Relationships>
</file>

<file path=ppt/handoutMasters/handoutMaster1.xml><?xml version="1.0" encoding="utf-8"?>
<p:handoutMaster xmlns:a="http://purl.oclc.org/ooxml/drawingml/main" xmlns:r="http://purl.oclc.org/ooxml/officeDocument/relationships" xmlns:p="http://purl.oclc.org/ooxml/presentationml/main">
  <p:cSld>
    <p:bg>
      <p:bgPr>
        <a:solidFill>
          <a:srgbClr val="FFFFFF"/>
        </a:solidFill>
        <a:effectLst/>
      </p:bgPr>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1C988BC1-15A3-4E4A-9CB0-561046BC86DD}"/>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200" b="0" i="0" u="none" strike="noStrike" kern="0" cap="none" spc="0" baseline="0%" dirty="0">
              <a:solidFill>
                <a:srgbClr val="000000"/>
              </a:solidFill>
              <a:uFillTx/>
              <a:latin typeface="Arial"/>
              <a:ea typeface="Arial"/>
              <a:cs typeface="Arial"/>
            </a:endParaRPr>
          </a:p>
        </p:txBody>
      </p:sp>
      <p:sp>
        <p:nvSpPr>
          <p:cNvPr id="3" name="Datumsplatzhalter 2">
            <a:extLst>
              <a:ext uri="{FF2B5EF4-FFF2-40B4-BE49-F238E27FC236}">
                <a16:creationId xmlns:a16="http://schemas.microsoft.com/office/drawing/2014/main" id="{F99EA05D-5393-4B71-A782-67393EDA4FDB}"/>
              </a:ext>
            </a:extLst>
          </p:cNvPr>
          <p:cNvSpPr txBox="1">
            <a:spLocks noGrp="1"/>
          </p:cNvSpPr>
          <p:nvPr>
            <p:ph type="dt" sz="quarter"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9FBB40F6-E700-463F-B621-12FBD2632B22}" type="datetime1">
              <a:rPr lang="de-DE" sz="1200" b="0" i="0" u="none" strike="noStrike" kern="0" cap="none" spc="0" baseline="0%">
                <a:solidFill>
                  <a:srgbClr val="000000"/>
                </a:solidFill>
                <a:uFillTx/>
                <a:latin typeface="Arial"/>
                <a:ea typeface="Arial"/>
                <a:cs typeface="Arial"/>
              </a:rPr>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t>12.12.2017</a:t>
            </a:fld>
            <a:endParaRPr lang="de-DE" sz="1200" b="0" i="0" u="none" strike="noStrike" kern="0" cap="none" spc="0" baseline="0%" dirty="0">
              <a:solidFill>
                <a:srgbClr val="000000"/>
              </a:solidFill>
              <a:uFillTx/>
              <a:latin typeface="Arial"/>
              <a:ea typeface="Arial"/>
              <a:cs typeface="Arial"/>
            </a:endParaRPr>
          </a:p>
        </p:txBody>
      </p:sp>
      <p:sp>
        <p:nvSpPr>
          <p:cNvPr id="4" name="Fußzeilenplatzhalter 3">
            <a:extLst>
              <a:ext uri="{FF2B5EF4-FFF2-40B4-BE49-F238E27FC236}">
                <a16:creationId xmlns:a16="http://schemas.microsoft.com/office/drawing/2014/main" id="{0972F888-CAD5-4A32-9BAA-91993053DA94}"/>
              </a:ext>
            </a:extLst>
          </p:cNvPr>
          <p:cNvSpPr txBox="1">
            <a:spLocks noGrp="1"/>
          </p:cNvSpPr>
          <p:nvPr>
            <p:ph type="ftr" sz="quarter" idx="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200" b="0" i="0" u="none" strike="noStrike" kern="0" cap="none" spc="0" baseline="0%" dirty="0">
              <a:solidFill>
                <a:srgbClr val="000000"/>
              </a:solidFill>
              <a:uFillTx/>
              <a:latin typeface="Arial"/>
              <a:ea typeface="Arial"/>
              <a:cs typeface="Arial"/>
            </a:endParaRPr>
          </a:p>
        </p:txBody>
      </p:sp>
      <p:sp>
        <p:nvSpPr>
          <p:cNvPr id="5" name="Foliennummernplatzhalter 4">
            <a:extLst>
              <a:ext uri="{FF2B5EF4-FFF2-40B4-BE49-F238E27FC236}">
                <a16:creationId xmlns:a16="http://schemas.microsoft.com/office/drawing/2014/main" id="{F7F2D21B-DE27-45D4-BB2B-60280F9379BA}"/>
              </a:ext>
            </a:extLst>
          </p:cNvPr>
          <p:cNvSpPr txBox="1">
            <a:spLocks noGrp="1"/>
          </p:cNvSpPr>
          <p:nvPr>
            <p:ph type="sldNum" sz="quarter" idx="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E68697FF-41E4-4838-AF5E-A8964ACADD83}" type="slidenum">
              <a:t>‹Nr.›</a:t>
            </a:fld>
            <a:endParaRPr lang="de-DE" sz="1200" b="0" i="0" u="none" strike="noStrike" kern="0" cap="none" spc="0" baseline="0%" dirty="0">
              <a:solidFill>
                <a:srgbClr val="000000"/>
              </a:solidFill>
              <a:uFillTx/>
              <a:latin typeface="Arial"/>
              <a:ea typeface="Arial"/>
              <a:cs typeface="Arial"/>
            </a:endParaRPr>
          </a:p>
        </p:txBody>
      </p:sp>
    </p:spTree>
    <p:extLst>
      <p:ext uri="{BB962C8B-B14F-4D97-AF65-F5344CB8AC3E}">
        <p14:creationId xmlns:p14="http://schemas.microsoft.com/office/powerpoint/2010/main" val="21496284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purl.oclc.org/ooxml/officeDocument/relationships/theme" Target="../theme/theme3.xml"/></Relationships>
</file>

<file path=ppt/notesMasters/notesMaster1.xml><?xml version="1.0" encoding="utf-8"?>
<p:notesMaster xmlns:a="http://purl.oclc.org/ooxml/drawingml/main" xmlns:r="http://purl.oclc.org/ooxml/officeDocument/relationships" xmlns:p="http://purl.oclc.org/ooxml/presentationml/main">
  <p:cSld>
    <p:bg>
      <p:bgPr>
        <a:solidFill>
          <a:srgbClr val="FFFFFF"/>
        </a:solidFill>
        <a:effectLst/>
      </p:bgPr>
    </p:bg>
    <p:spTree>
      <p:nvGrpSpPr>
        <p:cNvPr id="1" name=""/>
        <p:cNvGrpSpPr/>
        <p:nvPr/>
      </p:nvGrpSpPr>
      <p:grpSpPr>
        <a:xfrm>
          <a:off x="0" y="0"/>
          <a:ext cx="0" cy="0"/>
          <a:chOff x="0" y="0"/>
          <a:chExt cx="0" cy="0"/>
        </a:xfrm>
      </p:grpSpPr>
      <p:sp>
        <p:nvSpPr>
          <p:cNvPr id="2" name="Shape 3">
            <a:extLst>
              <a:ext uri="{FF2B5EF4-FFF2-40B4-BE49-F238E27FC236}">
                <a16:creationId xmlns:a16="http://schemas.microsoft.com/office/drawing/2014/main" id="{E1EB58B8-E746-4D42-BF4B-2FAB3431B2BB}"/>
              </a:ext>
            </a:extLst>
          </p:cNvPr>
          <p:cNvSpPr txBox="1">
            <a:spLocks noGrp="1"/>
          </p:cNvSpPr>
          <p:nvPr>
            <p:ph type="hdr" sz="quarter"/>
          </p:nvPr>
        </p:nvSpPr>
        <p:spPr>
          <a:xfrm>
            <a:off x="0" y="0"/>
            <a:ext cx="2971800" cy="458791"/>
          </a:xfrm>
          <a:prstGeom prst="rect">
            <a:avLst/>
          </a:prstGeom>
          <a:noFill/>
          <a:ln>
            <a:noFill/>
          </a:ln>
        </p:spPr>
        <p:txBody>
          <a:bodyPr vert="horz" wrap="square" lIns="91421" tIns="91421" rIns="91421" bIns="91421" anchor="t" anchorCtr="0" compatLnSpc="1">
            <a:noAutofit/>
          </a:bodyPr>
          <a:lstStyle>
            <a:lvl1pPr marL="0" marR="0" lvl="0" indent="0" algn="l" defTabSz="914400" rtl="0" fontAlgn="auto" hangingPunct="1">
              <a:lnSpc>
                <a:spcPct val="100%"/>
              </a:lnSpc>
              <a:spcBef>
                <a:spcPts val="0"/>
              </a:spcBef>
              <a:spcAft>
                <a:spcPts val="0"/>
              </a:spcAft>
              <a:buNone/>
              <a:tabLst/>
              <a:defRPr lang="de-DE" sz="1200" b="0" i="0" u="none" strike="noStrike" kern="0" cap="none" spc="0" baseline="0%">
                <a:solidFill>
                  <a:srgbClr val="000000"/>
                </a:solidFill>
                <a:uFillTx/>
                <a:latin typeface="Roboto"/>
                <a:ea typeface="Roboto"/>
                <a:cs typeface="Roboto"/>
              </a:defRPr>
            </a:lvl1pPr>
          </a:lstStyle>
          <a:p>
            <a:pPr lvl="0"/>
            <a:endParaRPr lang="de-DE" dirty="0"/>
          </a:p>
        </p:txBody>
      </p:sp>
      <p:sp>
        <p:nvSpPr>
          <p:cNvPr id="3" name="Shape 4">
            <a:extLst>
              <a:ext uri="{FF2B5EF4-FFF2-40B4-BE49-F238E27FC236}">
                <a16:creationId xmlns:a16="http://schemas.microsoft.com/office/drawing/2014/main" id="{BDB2F02A-299F-4C78-AA21-97B26A989A3C}"/>
              </a:ext>
            </a:extLst>
          </p:cNvPr>
          <p:cNvSpPr txBox="1">
            <a:spLocks noGrp="1"/>
          </p:cNvSpPr>
          <p:nvPr>
            <p:ph type="dt" idx="1"/>
          </p:nvPr>
        </p:nvSpPr>
        <p:spPr>
          <a:xfrm>
            <a:off x="3884608" y="0"/>
            <a:ext cx="2971800" cy="458791"/>
          </a:xfrm>
          <a:prstGeom prst="rect">
            <a:avLst/>
          </a:prstGeom>
          <a:noFill/>
          <a:ln>
            <a:noFill/>
          </a:ln>
        </p:spPr>
        <p:txBody>
          <a:bodyPr vert="horz" wrap="square" lIns="91421" tIns="91421" rIns="91421" bIns="91421" anchor="t" anchorCtr="0" compatLnSpc="1">
            <a:noAutofit/>
          </a:bodyPr>
          <a:lstStyle>
            <a:lvl1pPr marL="0" marR="0" lvl="0" indent="0" algn="r" defTabSz="914400" rtl="0" fontAlgn="auto" hangingPunct="1">
              <a:lnSpc>
                <a:spcPct val="100%"/>
              </a:lnSpc>
              <a:spcBef>
                <a:spcPts val="0"/>
              </a:spcBef>
              <a:spcAft>
                <a:spcPts val="0"/>
              </a:spcAft>
              <a:buNone/>
              <a:tabLst/>
              <a:defRPr lang="de-DE" sz="1200" b="0" i="0" u="none" strike="noStrike" kern="0" cap="none" spc="0" baseline="0%">
                <a:solidFill>
                  <a:srgbClr val="000000"/>
                </a:solidFill>
                <a:uFillTx/>
                <a:latin typeface="Roboto"/>
                <a:ea typeface="Roboto"/>
                <a:cs typeface="Roboto"/>
              </a:defRPr>
            </a:lvl1pPr>
          </a:lstStyle>
          <a:p>
            <a:pPr lvl="0"/>
            <a:endParaRPr lang="de-DE" dirty="0"/>
          </a:p>
        </p:txBody>
      </p:sp>
      <p:sp>
        <p:nvSpPr>
          <p:cNvPr id="4" name="Shape 5">
            <a:extLst>
              <a:ext uri="{FF2B5EF4-FFF2-40B4-BE49-F238E27FC236}">
                <a16:creationId xmlns:a16="http://schemas.microsoft.com/office/drawing/2014/main" id="{DCD590C3-588B-45B4-8D5C-CBC426180C1B}"/>
              </a:ext>
            </a:extLst>
          </p:cNvPr>
          <p:cNvSpPr>
            <a:spLocks noGrp="1" noRot="1" noChangeAspect="1"/>
          </p:cNvSpPr>
          <p:nvPr>
            <p:ph type="sldImg" idx="2"/>
          </p:nvPr>
        </p:nvSpPr>
        <p:spPr>
          <a:xfrm>
            <a:off x="685800" y="1143000"/>
            <a:ext cx="5486400" cy="3086099"/>
          </a:xfrm>
          <a:prstGeom prst="rect">
            <a:avLst/>
          </a:prstGeom>
          <a:noFill/>
          <a:ln w="12701" cap="flat">
            <a:solidFill>
              <a:srgbClr val="000000"/>
            </a:solidFill>
            <a:prstDash val="solid"/>
            <a:round/>
          </a:ln>
        </p:spPr>
      </p:sp>
      <p:sp>
        <p:nvSpPr>
          <p:cNvPr id="5" name="Shape 6">
            <a:extLst>
              <a:ext uri="{FF2B5EF4-FFF2-40B4-BE49-F238E27FC236}">
                <a16:creationId xmlns:a16="http://schemas.microsoft.com/office/drawing/2014/main" id="{A7C97AE5-323C-4CA7-AD1A-07FA3A71C351}"/>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21" tIns="91421" rIns="91421" bIns="91421" anchor="t" anchorCtr="0" compatLnSpc="1">
            <a:noAutofit/>
          </a:bodyPr>
          <a:lstStyle/>
          <a:p>
            <a:pPr lvl="0"/>
            <a:endParaRPr lang="de-DE"/>
          </a:p>
        </p:txBody>
      </p:sp>
      <p:sp>
        <p:nvSpPr>
          <p:cNvPr id="6" name="Shape 7">
            <a:extLst>
              <a:ext uri="{FF2B5EF4-FFF2-40B4-BE49-F238E27FC236}">
                <a16:creationId xmlns:a16="http://schemas.microsoft.com/office/drawing/2014/main" id="{7487097A-B6AE-4848-8047-C6E2EF0EA71D}"/>
              </a:ext>
            </a:extLst>
          </p:cNvPr>
          <p:cNvSpPr txBox="1">
            <a:spLocks noGrp="1"/>
          </p:cNvSpPr>
          <p:nvPr>
            <p:ph type="ftr" sz="quarter" idx="4"/>
          </p:nvPr>
        </p:nvSpPr>
        <p:spPr>
          <a:xfrm>
            <a:off x="0" y="8685208"/>
            <a:ext cx="2971800" cy="458781"/>
          </a:xfrm>
          <a:prstGeom prst="rect">
            <a:avLst/>
          </a:prstGeom>
          <a:noFill/>
          <a:ln>
            <a:noFill/>
          </a:ln>
        </p:spPr>
        <p:txBody>
          <a:bodyPr vert="horz" wrap="square" lIns="91421" tIns="91421" rIns="91421" bIns="91421" anchor="b" anchorCtr="0" compatLnSpc="1">
            <a:noAutofit/>
          </a:bodyPr>
          <a:lstStyle>
            <a:lvl1pPr marL="0" marR="0" lvl="0" indent="0" algn="l" defTabSz="914400" rtl="0" fontAlgn="auto" hangingPunct="1">
              <a:lnSpc>
                <a:spcPct val="100%"/>
              </a:lnSpc>
              <a:spcBef>
                <a:spcPts val="0"/>
              </a:spcBef>
              <a:spcAft>
                <a:spcPts val="0"/>
              </a:spcAft>
              <a:buNone/>
              <a:tabLst/>
              <a:defRPr lang="de-DE" sz="1200" b="0" i="0" u="none" strike="noStrike" kern="0" cap="none" spc="0" baseline="0%">
                <a:solidFill>
                  <a:srgbClr val="000000"/>
                </a:solidFill>
                <a:uFillTx/>
                <a:latin typeface="Roboto"/>
                <a:ea typeface="Roboto"/>
                <a:cs typeface="Roboto"/>
              </a:defRPr>
            </a:lvl1pPr>
          </a:lstStyle>
          <a:p>
            <a:pPr lvl="0"/>
            <a:endParaRPr lang="de-DE" dirty="0"/>
          </a:p>
        </p:txBody>
      </p:sp>
      <p:sp>
        <p:nvSpPr>
          <p:cNvPr id="7" name="Shape 8">
            <a:extLst>
              <a:ext uri="{FF2B5EF4-FFF2-40B4-BE49-F238E27FC236}">
                <a16:creationId xmlns:a16="http://schemas.microsoft.com/office/drawing/2014/main" id="{8D366436-55EF-49E8-AC6E-B1A28AF95C96}"/>
              </a:ext>
            </a:extLst>
          </p:cNvPr>
          <p:cNvSpPr txBox="1">
            <a:spLocks noGrp="1"/>
          </p:cNvSpPr>
          <p:nvPr>
            <p:ph type="sldNum" sz="quarter" idx="5"/>
          </p:nvPr>
        </p:nvSpPr>
        <p:spPr>
          <a:xfrm>
            <a:off x="3884608" y="8685208"/>
            <a:ext cx="2971800" cy="458781"/>
          </a:xfrm>
          <a:prstGeom prst="rect">
            <a:avLst/>
          </a:prstGeom>
          <a:noFill/>
          <a:ln>
            <a:noFill/>
          </a:ln>
        </p:spPr>
        <p:txBody>
          <a:bodyPr vert="horz" wrap="square" lIns="91421" tIns="45701" rIns="91421" bIns="45701" anchor="b" anchorCtr="0" compatLnSpc="1">
            <a:noAutofit/>
          </a:bodyPr>
          <a:lstStyle>
            <a:lvl1pPr marL="0" marR="0" lvl="0" indent="0" algn="r" defTabSz="914400" rtl="0" fontAlgn="auto" hangingPunct="1">
              <a:lnSpc>
                <a:spcPct val="100%"/>
              </a:lnSpc>
              <a:spcBef>
                <a:spcPts val="0"/>
              </a:spcBef>
              <a:spcAft>
                <a:spcPts val="0"/>
              </a:spcAft>
              <a:buNone/>
              <a:tabLst/>
              <a:defRPr lang="en-US" sz="1200" b="0" i="0" u="none" strike="noStrike" kern="0" cap="none" spc="0" baseline="0%">
                <a:solidFill>
                  <a:srgbClr val="000000"/>
                </a:solidFill>
                <a:uFillTx/>
                <a:latin typeface="Roboto"/>
                <a:ea typeface="Roboto"/>
                <a:cs typeface="Roboto"/>
              </a:defRPr>
            </a:lvl1pPr>
          </a:lstStyle>
          <a:p>
            <a:pPr lvl="0"/>
            <a:fld id="{980E7D1B-BD0F-40BC-A2EC-0C6781D4F574}" type="slidenum">
              <a:t>‹Nr.›</a:t>
            </a:fld>
            <a:endParaRPr lang="en-US" dirty="0"/>
          </a:p>
        </p:txBody>
      </p:sp>
    </p:spTree>
    <p:extLst>
      <p:ext uri="{BB962C8B-B14F-4D97-AF65-F5344CB8AC3E}">
        <p14:creationId xmlns:p14="http://schemas.microsoft.com/office/powerpoint/2010/main" val="55420046"/>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
      </a:lnSpc>
      <a:spcBef>
        <a:spcPts val="0"/>
      </a:spcBef>
      <a:spcAft>
        <a:spcPts val="0"/>
      </a:spcAft>
      <a:buNone/>
      <a:tabLst/>
      <a:defRPr lang="de-DE" sz="1200" b="0" i="0" u="none" strike="noStrike" kern="1200" cap="none" spc="0" baseline="0%">
        <a:solidFill>
          <a:srgbClr val="000000"/>
        </a:solidFill>
        <a:uFillTx/>
        <a:latin typeface="Roboto"/>
        <a:ea typeface="Roboto"/>
        <a:cs typeface="Roboto"/>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purl.oclc.org/ooxml/officeDocument/relationships/slide" Target="../slides/slide1.xml"/><Relationship Id="rId1" Type="http://purl.oclc.org/ooxml/officeDocument/relationships/notesMaster" Target="../notesMasters/notesMaster1.xml"/></Relationships>
</file>

<file path=ppt/notesSlides/_rels/notesSlide10.xml.rels><?xml version="1.0" encoding="UTF-8" standalone="yes"?>
<Relationships xmlns="http://schemas.openxmlformats.org/package/2006/relationships"><Relationship Id="rId2" Type="http://purl.oclc.org/ooxml/officeDocument/relationships/slide" Target="../slides/slide11.xml"/><Relationship Id="rId1" Type="http://purl.oclc.org/ooxml/officeDocument/relationships/notesMaster" Target="../notesMasters/notesMaster1.xml"/></Relationships>
</file>

<file path=ppt/notesSlides/_rels/notesSlide11.xml.rels><?xml version="1.0" encoding="UTF-8" standalone="yes"?>
<Relationships xmlns="http://schemas.openxmlformats.org/package/2006/relationships"><Relationship Id="rId2" Type="http://purl.oclc.org/ooxml/officeDocument/relationships/slide" Target="../slides/slide12.xml"/><Relationship Id="rId1" Type="http://purl.oclc.org/ooxml/officeDocument/relationships/notesMaster" Target="../notesMasters/notesMaster1.xml"/></Relationships>
</file>

<file path=ppt/notesSlides/_rels/notesSlide12.xml.rels><?xml version="1.0" encoding="UTF-8" standalone="yes"?>
<Relationships xmlns="http://schemas.openxmlformats.org/package/2006/relationships"><Relationship Id="rId2" Type="http://purl.oclc.org/ooxml/officeDocument/relationships/slide" Target="../slides/slide13.xml"/><Relationship Id="rId1" Type="http://purl.oclc.org/ooxml/officeDocument/relationships/notesMaster" Target="../notesMasters/notesMaster1.xml"/></Relationships>
</file>

<file path=ppt/notesSlides/_rels/notesSlide13.xml.rels><?xml version="1.0" encoding="UTF-8" standalone="yes"?>
<Relationships xmlns="http://schemas.openxmlformats.org/package/2006/relationships"><Relationship Id="rId2" Type="http://purl.oclc.org/ooxml/officeDocument/relationships/slide" Target="../slides/slide14.xml"/><Relationship Id="rId1" Type="http://purl.oclc.org/ooxml/officeDocument/relationships/notesMaster" Target="../notesMasters/notesMaster1.xml"/></Relationships>
</file>

<file path=ppt/notesSlides/_rels/notesSlide14.xml.rels><?xml version="1.0" encoding="UTF-8" standalone="yes"?>
<Relationships xmlns="http://schemas.openxmlformats.org/package/2006/relationships"><Relationship Id="rId2" Type="http://purl.oclc.org/ooxml/officeDocument/relationships/slide" Target="../slides/slide15.xml"/><Relationship Id="rId1" Type="http://purl.oclc.org/ooxml/officeDocument/relationships/notesMaster" Target="../notesMasters/notesMaster1.xml"/></Relationships>
</file>

<file path=ppt/notesSlides/_rels/notesSlide15.xml.rels><?xml version="1.0" encoding="UTF-8" standalone="yes"?>
<Relationships xmlns="http://schemas.openxmlformats.org/package/2006/relationships"><Relationship Id="rId2" Type="http://purl.oclc.org/ooxml/officeDocument/relationships/slide" Target="../slides/slide16.xml"/><Relationship Id="rId1" Type="http://purl.oclc.org/ooxml/officeDocument/relationships/notesMaster" Target="../notesMasters/notesMaster1.xml"/></Relationships>
</file>

<file path=ppt/notesSlides/_rels/notesSlide16.xml.rels><?xml version="1.0" encoding="UTF-8" standalone="yes"?>
<Relationships xmlns="http://schemas.openxmlformats.org/package/2006/relationships"><Relationship Id="rId2" Type="http://purl.oclc.org/ooxml/officeDocument/relationships/slide" Target="../slides/slide17.xml"/><Relationship Id="rId1" Type="http://purl.oclc.org/ooxml/officeDocument/relationships/notesMaster" Target="../notesMasters/notesMaster1.xml"/></Relationships>
</file>

<file path=ppt/notesSlides/_rels/notesSlide17.xml.rels><?xml version="1.0" encoding="UTF-8" standalone="yes"?>
<Relationships xmlns="http://schemas.openxmlformats.org/package/2006/relationships"><Relationship Id="rId2" Type="http://purl.oclc.org/ooxml/officeDocument/relationships/slide" Target="../slides/slide18.xml"/><Relationship Id="rId1" Type="http://purl.oclc.org/ooxml/officeDocument/relationships/notesMaster" Target="../notesMasters/notesMaster1.xml"/></Relationships>
</file>

<file path=ppt/notesSlides/_rels/notesSlide18.xml.rels><?xml version="1.0" encoding="UTF-8" standalone="yes"?>
<Relationships xmlns="http://schemas.openxmlformats.org/package/2006/relationships"><Relationship Id="rId2" Type="http://purl.oclc.org/ooxml/officeDocument/relationships/slide" Target="../slides/slide19.xml"/><Relationship Id="rId1" Type="http://purl.oclc.org/ooxml/officeDocument/relationships/notesMaster" Target="../notesMasters/notesMaster1.xml"/></Relationships>
</file>

<file path=ppt/notesSlides/_rels/notesSlide19.xml.rels><?xml version="1.0" encoding="UTF-8" standalone="yes"?>
<Relationships xmlns="http://schemas.openxmlformats.org/package/2006/relationships"><Relationship Id="rId2" Type="http://purl.oclc.org/ooxml/officeDocument/relationships/slide" Target="../slides/slide20.xml"/><Relationship Id="rId1" Type="http://purl.oclc.org/ooxml/officeDocument/relationships/notesMaster" Target="../notesMasters/notesMaster1.xml"/></Relationships>
</file>

<file path=ppt/notesSlides/_rels/notesSlide2.xml.rels><?xml version="1.0" encoding="UTF-8" standalone="yes"?>
<Relationships xmlns="http://schemas.openxmlformats.org/package/2006/relationships"><Relationship Id="rId2" Type="http://purl.oclc.org/ooxml/officeDocument/relationships/slide" Target="../slides/slide3.xml"/><Relationship Id="rId1" Type="http://purl.oclc.org/ooxml/officeDocument/relationships/notesMaster" Target="../notesMasters/notesMaster1.xml"/></Relationships>
</file>

<file path=ppt/notesSlides/_rels/notesSlide20.xml.rels><?xml version="1.0" encoding="UTF-8" standalone="yes"?>
<Relationships xmlns="http://schemas.openxmlformats.org/package/2006/relationships"><Relationship Id="rId2" Type="http://purl.oclc.org/ooxml/officeDocument/relationships/slide" Target="../slides/slide22.xml"/><Relationship Id="rId1" Type="http://purl.oclc.org/ooxml/officeDocument/relationships/notesMaster" Target="../notesMasters/notesMaster1.xml"/></Relationships>
</file>

<file path=ppt/notesSlides/_rels/notesSlide21.xml.rels><?xml version="1.0" encoding="UTF-8" standalone="yes"?>
<Relationships xmlns="http://schemas.openxmlformats.org/package/2006/relationships"><Relationship Id="rId2" Type="http://purl.oclc.org/ooxml/officeDocument/relationships/slide" Target="../slides/slide23.xml"/><Relationship Id="rId1" Type="http://purl.oclc.org/ooxml/officeDocument/relationships/notesMaster" Target="../notesMasters/notesMaster1.xml"/></Relationships>
</file>

<file path=ppt/notesSlides/_rels/notesSlide22.xml.rels><?xml version="1.0" encoding="UTF-8" standalone="yes"?>
<Relationships xmlns="http://schemas.openxmlformats.org/package/2006/relationships"><Relationship Id="rId2" Type="http://purl.oclc.org/ooxml/officeDocument/relationships/slide" Target="../slides/slide24.xml"/><Relationship Id="rId1" Type="http://purl.oclc.org/ooxml/officeDocument/relationships/notesMaster" Target="../notesMasters/notesMaster1.xml"/></Relationships>
</file>

<file path=ppt/notesSlides/_rels/notesSlide23.xml.rels><?xml version="1.0" encoding="UTF-8" standalone="yes"?>
<Relationships xmlns="http://schemas.openxmlformats.org/package/2006/relationships"><Relationship Id="rId2" Type="http://purl.oclc.org/ooxml/officeDocument/relationships/slide" Target="../slides/slide25.xml"/><Relationship Id="rId1" Type="http://purl.oclc.org/ooxml/officeDocument/relationships/notesMaster" Target="../notesMasters/notesMaster1.xml"/></Relationships>
</file>

<file path=ppt/notesSlides/_rels/notesSlide24.xml.rels><?xml version="1.0" encoding="UTF-8" standalone="yes"?>
<Relationships xmlns="http://schemas.openxmlformats.org/package/2006/relationships"><Relationship Id="rId2" Type="http://purl.oclc.org/ooxml/officeDocument/relationships/slide" Target="../slides/slide26.xml"/><Relationship Id="rId1" Type="http://purl.oclc.org/ooxml/officeDocument/relationships/notesMaster" Target="../notesMasters/notesMaster1.xml"/></Relationships>
</file>

<file path=ppt/notesSlides/_rels/notesSlide25.xml.rels><?xml version="1.0" encoding="UTF-8" standalone="yes"?>
<Relationships xmlns="http://schemas.openxmlformats.org/package/2006/relationships"><Relationship Id="rId2" Type="http://purl.oclc.org/ooxml/officeDocument/relationships/slide" Target="../slides/slide27.xml"/><Relationship Id="rId1" Type="http://purl.oclc.org/ooxml/officeDocument/relationships/notesMaster" Target="../notesMasters/notesMaster1.xml"/></Relationships>
</file>

<file path=ppt/notesSlides/_rels/notesSlide26.xml.rels><?xml version="1.0" encoding="UTF-8" standalone="yes"?>
<Relationships xmlns="http://schemas.openxmlformats.org/package/2006/relationships"><Relationship Id="rId2" Type="http://purl.oclc.org/ooxml/officeDocument/relationships/slide" Target="../slides/slide28.xml"/><Relationship Id="rId1" Type="http://purl.oclc.org/ooxml/officeDocument/relationships/notesMaster" Target="../notesMasters/notesMaster1.xml"/></Relationships>
</file>

<file path=ppt/notesSlides/_rels/notesSlide27.xml.rels><?xml version="1.0" encoding="UTF-8" standalone="yes"?>
<Relationships xmlns="http://schemas.openxmlformats.org/package/2006/relationships"><Relationship Id="rId2" Type="http://purl.oclc.org/ooxml/officeDocument/relationships/slide" Target="../slides/slide29.xml"/><Relationship Id="rId1" Type="http://purl.oclc.org/ooxml/officeDocument/relationships/notesMaster" Target="../notesMasters/notesMaster1.xml"/></Relationships>
</file>

<file path=ppt/notesSlides/_rels/notesSlide28.xml.rels><?xml version="1.0" encoding="UTF-8" standalone="yes"?>
<Relationships xmlns="http://schemas.openxmlformats.org/package/2006/relationships"><Relationship Id="rId2" Type="http://purl.oclc.org/ooxml/officeDocument/relationships/slide" Target="../slides/slide30.xml"/><Relationship Id="rId1" Type="http://purl.oclc.org/ooxml/officeDocument/relationships/notesMaster" Target="../notesMasters/notesMaster1.xml"/></Relationships>
</file>

<file path=ppt/notesSlides/_rels/notesSlide29.xml.rels><?xml version="1.0" encoding="UTF-8" standalone="yes"?>
<Relationships xmlns="http://schemas.openxmlformats.org/package/2006/relationships"><Relationship Id="rId2" Type="http://purl.oclc.org/ooxml/officeDocument/relationships/slide" Target="../slides/slide31.xml"/><Relationship Id="rId1" Type="http://purl.oclc.org/ooxml/officeDocument/relationships/notesMaster" Target="../notesMasters/notesMaster1.xml"/></Relationships>
</file>

<file path=ppt/notesSlides/_rels/notesSlide3.xml.rels><?xml version="1.0" encoding="UTF-8" standalone="yes"?>
<Relationships xmlns="http://schemas.openxmlformats.org/package/2006/relationships"><Relationship Id="rId2" Type="http://purl.oclc.org/ooxml/officeDocument/relationships/slide" Target="../slides/slide4.xml"/><Relationship Id="rId1" Type="http://purl.oclc.org/ooxml/officeDocument/relationships/notesMaster" Target="../notesMasters/notesMaster1.xml"/></Relationships>
</file>

<file path=ppt/notesSlides/_rels/notesSlide30.xml.rels><?xml version="1.0" encoding="UTF-8" standalone="yes"?>
<Relationships xmlns="http://schemas.openxmlformats.org/package/2006/relationships"><Relationship Id="rId2" Type="http://purl.oclc.org/ooxml/officeDocument/relationships/slide" Target="../slides/slide32.xml"/><Relationship Id="rId1" Type="http://purl.oclc.org/ooxml/officeDocument/relationships/notesMaster" Target="../notesMasters/notesMaster1.xml"/></Relationships>
</file>

<file path=ppt/notesSlides/_rels/notesSlide31.xml.rels><?xml version="1.0" encoding="UTF-8" standalone="yes"?>
<Relationships xmlns="http://schemas.openxmlformats.org/package/2006/relationships"><Relationship Id="rId2" Type="http://purl.oclc.org/ooxml/officeDocument/relationships/slide" Target="../slides/slide33.xml"/><Relationship Id="rId1" Type="http://purl.oclc.org/ooxml/officeDocument/relationships/notesMaster" Target="../notesMasters/notesMaster1.xml"/></Relationships>
</file>

<file path=ppt/notesSlides/_rels/notesSlide32.xml.rels><?xml version="1.0" encoding="UTF-8" standalone="yes"?>
<Relationships xmlns="http://schemas.openxmlformats.org/package/2006/relationships"><Relationship Id="rId2" Type="http://purl.oclc.org/ooxml/officeDocument/relationships/slide" Target="../slides/slide34.xml"/><Relationship Id="rId1" Type="http://purl.oclc.org/ooxml/officeDocument/relationships/notesMaster" Target="../notesMasters/notesMaster1.xml"/></Relationships>
</file>

<file path=ppt/notesSlides/_rels/notesSlide33.xml.rels><?xml version="1.0" encoding="UTF-8" standalone="yes"?>
<Relationships xmlns="http://schemas.openxmlformats.org/package/2006/relationships"><Relationship Id="rId2" Type="http://purl.oclc.org/ooxml/officeDocument/relationships/slide" Target="../slides/slide35.xml"/><Relationship Id="rId1" Type="http://purl.oclc.org/ooxml/officeDocument/relationships/notesMaster" Target="../notesMasters/notesMaster1.xml"/></Relationships>
</file>

<file path=ppt/notesSlides/_rels/notesSlide34.xml.rels><?xml version="1.0" encoding="UTF-8" standalone="yes"?>
<Relationships xmlns="http://schemas.openxmlformats.org/package/2006/relationships"><Relationship Id="rId2" Type="http://purl.oclc.org/ooxml/officeDocument/relationships/slide" Target="../slides/slide36.xml"/><Relationship Id="rId1" Type="http://purl.oclc.org/ooxml/officeDocument/relationships/notesMaster" Target="../notesMasters/notesMaster1.xml"/></Relationships>
</file>

<file path=ppt/notesSlides/_rels/notesSlide35.xml.rels><?xml version="1.0" encoding="UTF-8" standalone="yes"?>
<Relationships xmlns="http://schemas.openxmlformats.org/package/2006/relationships"><Relationship Id="rId2" Type="http://purl.oclc.org/ooxml/officeDocument/relationships/slide" Target="../slides/slide37.xml"/><Relationship Id="rId1" Type="http://purl.oclc.org/ooxml/officeDocument/relationships/notesMaster" Target="../notesMasters/notesMaster1.xml"/></Relationships>
</file>

<file path=ppt/notesSlides/_rels/notesSlide36.xml.rels><?xml version="1.0" encoding="UTF-8" standalone="yes"?>
<Relationships xmlns="http://schemas.openxmlformats.org/package/2006/relationships"><Relationship Id="rId2" Type="http://purl.oclc.org/ooxml/officeDocument/relationships/slide" Target="../slides/slide38.xml"/><Relationship Id="rId1" Type="http://purl.oclc.org/ooxml/officeDocument/relationships/notesMaster" Target="../notesMasters/notesMaster1.xml"/></Relationships>
</file>

<file path=ppt/notesSlides/_rels/notesSlide37.xml.rels><?xml version="1.0" encoding="UTF-8" standalone="yes"?>
<Relationships xmlns="http://schemas.openxmlformats.org/package/2006/relationships"><Relationship Id="rId2" Type="http://purl.oclc.org/ooxml/officeDocument/relationships/slide" Target="../slides/slide39.xml"/><Relationship Id="rId1" Type="http://purl.oclc.org/ooxml/officeDocument/relationships/notesMaster" Target="../notesMasters/notesMaster1.xml"/></Relationships>
</file>

<file path=ppt/notesSlides/_rels/notesSlide38.xml.rels><?xml version="1.0" encoding="UTF-8" standalone="yes"?>
<Relationships xmlns="http://schemas.openxmlformats.org/package/2006/relationships"><Relationship Id="rId2" Type="http://purl.oclc.org/ooxml/officeDocument/relationships/slide" Target="../slides/slide40.xml"/><Relationship Id="rId1" Type="http://purl.oclc.org/ooxml/officeDocument/relationships/notesMaster" Target="../notesMasters/notesMaster1.xml"/></Relationships>
</file>

<file path=ppt/notesSlides/_rels/notesSlide39.xml.rels><?xml version="1.0" encoding="UTF-8" standalone="yes"?>
<Relationships xmlns="http://schemas.openxmlformats.org/package/2006/relationships"><Relationship Id="rId2" Type="http://purl.oclc.org/ooxml/officeDocument/relationships/slide" Target="../slides/slide41.xml"/><Relationship Id="rId1" Type="http://purl.oclc.org/ooxml/officeDocument/relationships/notesMaster" Target="../notesMasters/notesMaster1.xml"/></Relationships>
</file>

<file path=ppt/notesSlides/_rels/notesSlide4.xml.rels><?xml version="1.0" encoding="UTF-8" standalone="yes"?>
<Relationships xmlns="http://schemas.openxmlformats.org/package/2006/relationships"><Relationship Id="rId2" Type="http://purl.oclc.org/ooxml/officeDocument/relationships/slide" Target="../slides/slide5.xml"/><Relationship Id="rId1" Type="http://purl.oclc.org/ooxml/officeDocument/relationships/notesMaster" Target="../notesMasters/notesMaster1.xml"/></Relationships>
</file>

<file path=ppt/notesSlides/_rels/notesSlide40.xml.rels><?xml version="1.0" encoding="UTF-8" standalone="yes"?>
<Relationships xmlns="http://schemas.openxmlformats.org/package/2006/relationships"><Relationship Id="rId2" Type="http://purl.oclc.org/ooxml/officeDocument/relationships/slide" Target="../slides/slide42.xml"/><Relationship Id="rId1" Type="http://purl.oclc.org/ooxml/officeDocument/relationships/notesMaster" Target="../notesMasters/notesMaster1.xml"/></Relationships>
</file>

<file path=ppt/notesSlides/_rels/notesSlide41.xml.rels><?xml version="1.0" encoding="UTF-8" standalone="yes"?>
<Relationships xmlns="http://schemas.openxmlformats.org/package/2006/relationships"><Relationship Id="rId2" Type="http://purl.oclc.org/ooxml/officeDocument/relationships/slide" Target="../slides/slide43.xml"/><Relationship Id="rId1" Type="http://purl.oclc.org/ooxml/officeDocument/relationships/notesMaster" Target="../notesMasters/notesMaster1.xml"/></Relationships>
</file>

<file path=ppt/notesSlides/_rels/notesSlide42.xml.rels><?xml version="1.0" encoding="UTF-8" standalone="yes"?>
<Relationships xmlns="http://schemas.openxmlformats.org/package/2006/relationships"><Relationship Id="rId2" Type="http://purl.oclc.org/ooxml/officeDocument/relationships/slide" Target="../slides/slide44.xml"/><Relationship Id="rId1" Type="http://purl.oclc.org/ooxml/officeDocument/relationships/notesMaster" Target="../notesMasters/notesMaster1.xml"/></Relationships>
</file>

<file path=ppt/notesSlides/_rels/notesSlide43.xml.rels><?xml version="1.0" encoding="UTF-8" standalone="yes"?>
<Relationships xmlns="http://schemas.openxmlformats.org/package/2006/relationships"><Relationship Id="rId2" Type="http://purl.oclc.org/ooxml/officeDocument/relationships/slide" Target="../slides/slide45.xml"/><Relationship Id="rId1" Type="http://purl.oclc.org/ooxml/officeDocument/relationships/notesMaster" Target="../notesMasters/notesMaster1.xml"/></Relationships>
</file>

<file path=ppt/notesSlides/_rels/notesSlide44.xml.rels><?xml version="1.0" encoding="UTF-8" standalone="yes"?>
<Relationships xmlns="http://schemas.openxmlformats.org/package/2006/relationships"><Relationship Id="rId2" Type="http://purl.oclc.org/ooxml/officeDocument/relationships/slide" Target="../slides/slide46.xml"/><Relationship Id="rId1" Type="http://purl.oclc.org/ooxml/officeDocument/relationships/notesMaster" Target="../notesMasters/notesMaster1.xml"/></Relationships>
</file>

<file path=ppt/notesSlides/_rels/notesSlide45.xml.rels><?xml version="1.0" encoding="UTF-8" standalone="yes"?>
<Relationships xmlns="http://schemas.openxmlformats.org/package/2006/relationships"><Relationship Id="rId2" Type="http://purl.oclc.org/ooxml/officeDocument/relationships/slide" Target="../slides/slide47.xml"/><Relationship Id="rId1" Type="http://purl.oclc.org/ooxml/officeDocument/relationships/notesMaster" Target="../notesMasters/notesMaster1.xml"/></Relationships>
</file>

<file path=ppt/notesSlides/_rels/notesSlide46.xml.rels><?xml version="1.0" encoding="UTF-8" standalone="yes"?>
<Relationships xmlns="http://schemas.openxmlformats.org/package/2006/relationships"><Relationship Id="rId2" Type="http://purl.oclc.org/ooxml/officeDocument/relationships/slide" Target="../slides/slide48.xml"/><Relationship Id="rId1" Type="http://purl.oclc.org/ooxml/officeDocument/relationships/notesMaster" Target="../notesMasters/notesMaster1.xml"/></Relationships>
</file>

<file path=ppt/notesSlides/_rels/notesSlide47.xml.rels><?xml version="1.0" encoding="UTF-8" standalone="yes"?>
<Relationships xmlns="http://schemas.openxmlformats.org/package/2006/relationships"><Relationship Id="rId2" Type="http://purl.oclc.org/ooxml/officeDocument/relationships/slide" Target="../slides/slide49.xml"/><Relationship Id="rId1" Type="http://purl.oclc.org/ooxml/officeDocument/relationships/notesMaster" Target="../notesMasters/notesMaster1.xml"/></Relationships>
</file>

<file path=ppt/notesSlides/_rels/notesSlide48.xml.rels><?xml version="1.0" encoding="UTF-8" standalone="yes"?>
<Relationships xmlns="http://schemas.openxmlformats.org/package/2006/relationships"><Relationship Id="rId2" Type="http://purl.oclc.org/ooxml/officeDocument/relationships/slide" Target="../slides/slide50.xml"/><Relationship Id="rId1" Type="http://purl.oclc.org/ooxml/officeDocument/relationships/notesMaster" Target="../notesMasters/notesMaster1.xml"/></Relationships>
</file>

<file path=ppt/notesSlides/_rels/notesSlide49.xml.rels><?xml version="1.0" encoding="UTF-8" standalone="yes"?>
<Relationships xmlns="http://schemas.openxmlformats.org/package/2006/relationships"><Relationship Id="rId2" Type="http://purl.oclc.org/ooxml/officeDocument/relationships/slide" Target="../slides/slide51.xml"/><Relationship Id="rId1" Type="http://purl.oclc.org/ooxml/officeDocument/relationships/notesMaster" Target="../notesMasters/notesMaster1.xml"/></Relationships>
</file>

<file path=ppt/notesSlides/_rels/notesSlide5.xml.rels><?xml version="1.0" encoding="UTF-8" standalone="yes"?>
<Relationships xmlns="http://schemas.openxmlformats.org/package/2006/relationships"><Relationship Id="rId2" Type="http://purl.oclc.org/ooxml/officeDocument/relationships/slide" Target="../slides/slide6.xml"/><Relationship Id="rId1" Type="http://purl.oclc.org/ooxml/officeDocument/relationships/notesMaster" Target="../notesMasters/notesMaster1.xml"/></Relationships>
</file>

<file path=ppt/notesSlides/_rels/notesSlide50.xml.rels><?xml version="1.0" encoding="UTF-8" standalone="yes"?>
<Relationships xmlns="http://schemas.openxmlformats.org/package/2006/relationships"><Relationship Id="rId2" Type="http://purl.oclc.org/ooxml/officeDocument/relationships/slide" Target="../slides/slide52.xml"/><Relationship Id="rId1" Type="http://purl.oclc.org/ooxml/officeDocument/relationships/notesMaster" Target="../notesMasters/notesMaster1.xml"/></Relationships>
</file>

<file path=ppt/notesSlides/_rels/notesSlide51.xml.rels><?xml version="1.0" encoding="UTF-8" standalone="yes"?>
<Relationships xmlns="http://schemas.openxmlformats.org/package/2006/relationships"><Relationship Id="rId2" Type="http://purl.oclc.org/ooxml/officeDocument/relationships/slide" Target="../slides/slide53.xml"/><Relationship Id="rId1" Type="http://purl.oclc.org/ooxml/officeDocument/relationships/notesMaster" Target="../notesMasters/notesMaster1.xml"/></Relationships>
</file>

<file path=ppt/notesSlides/_rels/notesSlide52.xml.rels><?xml version="1.0" encoding="UTF-8" standalone="yes"?>
<Relationships xmlns="http://schemas.openxmlformats.org/package/2006/relationships"><Relationship Id="rId2" Type="http://purl.oclc.org/ooxml/officeDocument/relationships/slide" Target="../slides/slide54.xml"/><Relationship Id="rId1" Type="http://purl.oclc.org/ooxml/officeDocument/relationships/notesMaster" Target="../notesMasters/notesMaster1.xml"/></Relationships>
</file>

<file path=ppt/notesSlides/_rels/notesSlide53.xml.rels><?xml version="1.0" encoding="UTF-8" standalone="yes"?>
<Relationships xmlns="http://schemas.openxmlformats.org/package/2006/relationships"><Relationship Id="rId2" Type="http://purl.oclc.org/ooxml/officeDocument/relationships/slide" Target="../slides/slide55.xml"/><Relationship Id="rId1" Type="http://purl.oclc.org/ooxml/officeDocument/relationships/notesMaster" Target="../notesMasters/notesMaster1.xml"/></Relationships>
</file>

<file path=ppt/notesSlides/_rels/notesSlide54.xml.rels><?xml version="1.0" encoding="UTF-8" standalone="yes"?>
<Relationships xmlns="http://schemas.openxmlformats.org/package/2006/relationships"><Relationship Id="rId2" Type="http://purl.oclc.org/ooxml/officeDocument/relationships/slide" Target="../slides/slide56.xml"/><Relationship Id="rId1" Type="http://purl.oclc.org/ooxml/officeDocument/relationships/notesMaster" Target="../notesMasters/notesMaster1.xml"/></Relationships>
</file>

<file path=ppt/notesSlides/_rels/notesSlide55.xml.rels><?xml version="1.0" encoding="UTF-8" standalone="yes"?>
<Relationships xmlns="http://schemas.openxmlformats.org/package/2006/relationships"><Relationship Id="rId2" Type="http://purl.oclc.org/ooxml/officeDocument/relationships/slide" Target="../slides/slide57.xml"/><Relationship Id="rId1" Type="http://purl.oclc.org/ooxml/officeDocument/relationships/notesMaster" Target="../notesMasters/notesMaster1.xml"/></Relationships>
</file>

<file path=ppt/notesSlides/_rels/notesSlide56.xml.rels><?xml version="1.0" encoding="UTF-8" standalone="yes"?>
<Relationships xmlns="http://schemas.openxmlformats.org/package/2006/relationships"><Relationship Id="rId2" Type="http://purl.oclc.org/ooxml/officeDocument/relationships/slide" Target="../slides/slide58.xml"/><Relationship Id="rId1" Type="http://purl.oclc.org/ooxml/officeDocument/relationships/notesMaster" Target="../notesMasters/notesMaster1.xml"/></Relationships>
</file>

<file path=ppt/notesSlides/_rels/notesSlide57.xml.rels><?xml version="1.0" encoding="UTF-8" standalone="yes"?>
<Relationships xmlns="http://schemas.openxmlformats.org/package/2006/relationships"><Relationship Id="rId2" Type="http://purl.oclc.org/ooxml/officeDocument/relationships/slide" Target="../slides/slide59.xml"/><Relationship Id="rId1" Type="http://purl.oclc.org/ooxml/officeDocument/relationships/notesMaster" Target="../notesMasters/notesMaster1.xml"/></Relationships>
</file>

<file path=ppt/notesSlides/_rels/notesSlide58.xml.rels><?xml version="1.0" encoding="UTF-8" standalone="yes"?>
<Relationships xmlns="http://schemas.openxmlformats.org/package/2006/relationships"><Relationship Id="rId2" Type="http://purl.oclc.org/ooxml/officeDocument/relationships/slide" Target="../slides/slide60.xml"/><Relationship Id="rId1" Type="http://purl.oclc.org/ooxml/officeDocument/relationships/notesMaster" Target="../notesMasters/notesMaster1.xml"/></Relationships>
</file>

<file path=ppt/notesSlides/_rels/notesSlide59.xml.rels><?xml version="1.0" encoding="UTF-8" standalone="yes"?>
<Relationships xmlns="http://schemas.openxmlformats.org/package/2006/relationships"><Relationship Id="rId2" Type="http://purl.oclc.org/ooxml/officeDocument/relationships/slide" Target="../slides/slide61.xml"/><Relationship Id="rId1" Type="http://purl.oclc.org/ooxml/officeDocument/relationships/notesMaster" Target="../notesMasters/notesMaster1.xml"/></Relationships>
</file>

<file path=ppt/notesSlides/_rels/notesSlide6.xml.rels><?xml version="1.0" encoding="UTF-8" standalone="yes"?>
<Relationships xmlns="http://schemas.openxmlformats.org/package/2006/relationships"><Relationship Id="rId2" Type="http://purl.oclc.org/ooxml/officeDocument/relationships/slide" Target="../slides/slide7.xml"/><Relationship Id="rId1" Type="http://purl.oclc.org/ooxml/officeDocument/relationships/notesMaster" Target="../notesMasters/notesMaster1.xml"/></Relationships>
</file>

<file path=ppt/notesSlides/_rels/notesSlide60.xml.rels><?xml version="1.0" encoding="UTF-8" standalone="yes"?>
<Relationships xmlns="http://schemas.openxmlformats.org/package/2006/relationships"><Relationship Id="rId2" Type="http://purl.oclc.org/ooxml/officeDocument/relationships/slide" Target="../slides/slide62.xml"/><Relationship Id="rId1" Type="http://purl.oclc.org/ooxml/officeDocument/relationships/notesMaster" Target="../notesMasters/notesMaster1.xml"/></Relationships>
</file>

<file path=ppt/notesSlides/_rels/notesSlide61.xml.rels><?xml version="1.0" encoding="UTF-8" standalone="yes"?>
<Relationships xmlns="http://schemas.openxmlformats.org/package/2006/relationships"><Relationship Id="rId2" Type="http://purl.oclc.org/ooxml/officeDocument/relationships/slide" Target="../slides/slide63.xml"/><Relationship Id="rId1" Type="http://purl.oclc.org/ooxml/officeDocument/relationships/notesMaster" Target="../notesMasters/notesMaster1.xml"/></Relationships>
</file>

<file path=ppt/notesSlides/_rels/notesSlide62.xml.rels><?xml version="1.0" encoding="UTF-8" standalone="yes"?>
<Relationships xmlns="http://schemas.openxmlformats.org/package/2006/relationships"><Relationship Id="rId2" Type="http://purl.oclc.org/ooxml/officeDocument/relationships/slide" Target="../slides/slide64.xml"/><Relationship Id="rId1" Type="http://purl.oclc.org/ooxml/officeDocument/relationships/notesMaster" Target="../notesMasters/notesMaster1.xml"/></Relationships>
</file>

<file path=ppt/notesSlides/_rels/notesSlide63.xml.rels><?xml version="1.0" encoding="UTF-8" standalone="yes"?>
<Relationships xmlns="http://schemas.openxmlformats.org/package/2006/relationships"><Relationship Id="rId2" Type="http://purl.oclc.org/ooxml/officeDocument/relationships/slide" Target="../slides/slide65.xml"/><Relationship Id="rId1" Type="http://purl.oclc.org/ooxml/officeDocument/relationships/notesMaster" Target="../notesMasters/notesMaster1.xml"/></Relationships>
</file>

<file path=ppt/notesSlides/_rels/notesSlide64.xml.rels><?xml version="1.0" encoding="UTF-8" standalone="yes"?>
<Relationships xmlns="http://schemas.openxmlformats.org/package/2006/relationships"><Relationship Id="rId2" Type="http://purl.oclc.org/ooxml/officeDocument/relationships/slide" Target="../slides/slide66.xml"/><Relationship Id="rId1" Type="http://purl.oclc.org/ooxml/officeDocument/relationships/notesMaster" Target="../notesMasters/notesMaster1.xml"/></Relationships>
</file>

<file path=ppt/notesSlides/_rels/notesSlide65.xml.rels><?xml version="1.0" encoding="UTF-8" standalone="yes"?>
<Relationships xmlns="http://schemas.openxmlformats.org/package/2006/relationships"><Relationship Id="rId2" Type="http://purl.oclc.org/ooxml/officeDocument/relationships/slide" Target="../slides/slide67.xml"/><Relationship Id="rId1" Type="http://purl.oclc.org/ooxml/officeDocument/relationships/notesMaster" Target="../notesMasters/notesMaster1.xml"/></Relationships>
</file>

<file path=ppt/notesSlides/_rels/notesSlide66.xml.rels><?xml version="1.0" encoding="UTF-8" standalone="yes"?>
<Relationships xmlns="http://schemas.openxmlformats.org/package/2006/relationships"><Relationship Id="rId2" Type="http://purl.oclc.org/ooxml/officeDocument/relationships/slide" Target="../slides/slide68.xml"/><Relationship Id="rId1" Type="http://purl.oclc.org/ooxml/officeDocument/relationships/notesMaster" Target="../notesMasters/notesMaster1.xml"/></Relationships>
</file>

<file path=ppt/notesSlides/_rels/notesSlide67.xml.rels><?xml version="1.0" encoding="UTF-8" standalone="yes"?>
<Relationships xmlns="http://schemas.openxmlformats.org/package/2006/relationships"><Relationship Id="rId2" Type="http://purl.oclc.org/ooxml/officeDocument/relationships/slide" Target="../slides/slide69.xml"/><Relationship Id="rId1" Type="http://purl.oclc.org/ooxml/officeDocument/relationships/notesMaster" Target="../notesMasters/notesMaster1.xml"/></Relationships>
</file>

<file path=ppt/notesSlides/_rels/notesSlide68.xml.rels><?xml version="1.0" encoding="UTF-8" standalone="yes"?>
<Relationships xmlns="http://schemas.openxmlformats.org/package/2006/relationships"><Relationship Id="rId2" Type="http://purl.oclc.org/ooxml/officeDocument/relationships/slide" Target="../slides/slide70.xml"/><Relationship Id="rId1" Type="http://purl.oclc.org/ooxml/officeDocument/relationships/notesMaster" Target="../notesMasters/notesMaster1.xml"/></Relationships>
</file>

<file path=ppt/notesSlides/_rels/notesSlide69.xml.rels><?xml version="1.0" encoding="UTF-8" standalone="yes"?>
<Relationships xmlns="http://schemas.openxmlformats.org/package/2006/relationships"><Relationship Id="rId2" Type="http://purl.oclc.org/ooxml/officeDocument/relationships/slide" Target="../slides/slide71.xml"/><Relationship Id="rId1" Type="http://purl.oclc.org/ooxml/officeDocument/relationships/notesMaster" Target="../notesMasters/notesMaster1.xml"/></Relationships>
</file>

<file path=ppt/notesSlides/_rels/notesSlide7.xml.rels><?xml version="1.0" encoding="UTF-8" standalone="yes"?>
<Relationships xmlns="http://schemas.openxmlformats.org/package/2006/relationships"><Relationship Id="rId2" Type="http://purl.oclc.org/ooxml/officeDocument/relationships/slide" Target="../slides/slide8.xml"/><Relationship Id="rId1" Type="http://purl.oclc.org/ooxml/officeDocument/relationships/notesMaster" Target="../notesMasters/notesMaster1.xml"/></Relationships>
</file>

<file path=ppt/notesSlides/_rels/notesSlide70.xml.rels><?xml version="1.0" encoding="UTF-8" standalone="yes"?>
<Relationships xmlns="http://schemas.openxmlformats.org/package/2006/relationships"><Relationship Id="rId2" Type="http://purl.oclc.org/ooxml/officeDocument/relationships/slide" Target="../slides/slide72.xml"/><Relationship Id="rId1" Type="http://purl.oclc.org/ooxml/officeDocument/relationships/notesMaster" Target="../notesMasters/notesMaster1.xml"/></Relationships>
</file>

<file path=ppt/notesSlides/_rels/notesSlide71.xml.rels><?xml version="1.0" encoding="UTF-8" standalone="yes"?>
<Relationships xmlns="http://schemas.openxmlformats.org/package/2006/relationships"><Relationship Id="rId2" Type="http://purl.oclc.org/ooxml/officeDocument/relationships/slide" Target="../slides/slide73.xml"/><Relationship Id="rId1" Type="http://purl.oclc.org/ooxml/officeDocument/relationships/notesMaster" Target="../notesMasters/notesMaster1.xml"/></Relationships>
</file>

<file path=ppt/notesSlides/_rels/notesSlide72.xml.rels><?xml version="1.0" encoding="UTF-8" standalone="yes"?>
<Relationships xmlns="http://schemas.openxmlformats.org/package/2006/relationships"><Relationship Id="rId2" Type="http://purl.oclc.org/ooxml/officeDocument/relationships/slide" Target="../slides/slide74.xml"/><Relationship Id="rId1" Type="http://purl.oclc.org/ooxml/officeDocument/relationships/notesMaster" Target="../notesMasters/notesMaster1.xml"/></Relationships>
</file>

<file path=ppt/notesSlides/_rels/notesSlide73.xml.rels><?xml version="1.0" encoding="UTF-8" standalone="yes"?>
<Relationships xmlns="http://schemas.openxmlformats.org/package/2006/relationships"><Relationship Id="rId2" Type="http://purl.oclc.org/ooxml/officeDocument/relationships/slide" Target="../slides/slide75.xml"/><Relationship Id="rId1" Type="http://purl.oclc.org/ooxml/officeDocument/relationships/notesMaster" Target="../notesMasters/notesMaster1.xml"/></Relationships>
</file>

<file path=ppt/notesSlides/_rels/notesSlide74.xml.rels><?xml version="1.0" encoding="UTF-8" standalone="yes"?>
<Relationships xmlns="http://schemas.openxmlformats.org/package/2006/relationships"><Relationship Id="rId2" Type="http://purl.oclc.org/ooxml/officeDocument/relationships/slide" Target="../slides/slide76.xml"/><Relationship Id="rId1" Type="http://purl.oclc.org/ooxml/officeDocument/relationships/notesMaster" Target="../notesMasters/notesMaster1.xml"/></Relationships>
</file>

<file path=ppt/notesSlides/_rels/notesSlide75.xml.rels><?xml version="1.0" encoding="UTF-8" standalone="yes"?>
<Relationships xmlns="http://schemas.openxmlformats.org/package/2006/relationships"><Relationship Id="rId2" Type="http://purl.oclc.org/ooxml/officeDocument/relationships/slide" Target="../slides/slide77.xml"/><Relationship Id="rId1" Type="http://purl.oclc.org/ooxml/officeDocument/relationships/notesMaster" Target="../notesMasters/notesMaster1.xml"/></Relationships>
</file>

<file path=ppt/notesSlides/_rels/notesSlide76.xml.rels><?xml version="1.0" encoding="UTF-8" standalone="yes"?>
<Relationships xmlns="http://schemas.openxmlformats.org/package/2006/relationships"><Relationship Id="rId2" Type="http://purl.oclc.org/ooxml/officeDocument/relationships/slide" Target="../slides/slide78.xml"/><Relationship Id="rId1" Type="http://purl.oclc.org/ooxml/officeDocument/relationships/notesMaster" Target="../notesMasters/notesMaster1.xml"/></Relationships>
</file>

<file path=ppt/notesSlides/_rels/notesSlide77.xml.rels><?xml version="1.0" encoding="UTF-8" standalone="yes"?>
<Relationships xmlns="http://schemas.openxmlformats.org/package/2006/relationships"><Relationship Id="rId2" Type="http://purl.oclc.org/ooxml/officeDocument/relationships/slide" Target="../slides/slide79.xml"/><Relationship Id="rId1" Type="http://purl.oclc.org/ooxml/officeDocument/relationships/notesMaster" Target="../notesMasters/notesMaster1.xml"/></Relationships>
</file>

<file path=ppt/notesSlides/_rels/notesSlide78.xml.rels><?xml version="1.0" encoding="UTF-8" standalone="yes"?>
<Relationships xmlns="http://schemas.openxmlformats.org/package/2006/relationships"><Relationship Id="rId2" Type="http://purl.oclc.org/ooxml/officeDocument/relationships/slide" Target="../slides/slide80.xml"/><Relationship Id="rId1" Type="http://purl.oclc.org/ooxml/officeDocument/relationships/notesMaster" Target="../notesMasters/notesMaster1.xml"/></Relationships>
</file>

<file path=ppt/notesSlides/_rels/notesSlide79.xml.rels><?xml version="1.0" encoding="UTF-8" standalone="yes"?>
<Relationships xmlns="http://schemas.openxmlformats.org/package/2006/relationships"><Relationship Id="rId2" Type="http://purl.oclc.org/ooxml/officeDocument/relationships/slide" Target="../slides/slide81.xml"/><Relationship Id="rId1" Type="http://purl.oclc.org/ooxml/officeDocument/relationships/notesMaster" Target="../notesMasters/notesMaster1.xml"/></Relationships>
</file>

<file path=ppt/notesSlides/_rels/notesSlide8.xml.rels><?xml version="1.0" encoding="UTF-8" standalone="yes"?>
<Relationships xmlns="http://schemas.openxmlformats.org/package/2006/relationships"><Relationship Id="rId2" Type="http://purl.oclc.org/ooxml/officeDocument/relationships/slide" Target="../slides/slide9.xml"/><Relationship Id="rId1" Type="http://purl.oclc.org/ooxml/officeDocument/relationships/notesMaster" Target="../notesMasters/notesMaster1.xml"/></Relationships>
</file>

<file path=ppt/notesSlides/_rels/notesSlide80.xml.rels><?xml version="1.0" encoding="UTF-8" standalone="yes"?>
<Relationships xmlns="http://schemas.openxmlformats.org/package/2006/relationships"><Relationship Id="rId2" Type="http://purl.oclc.org/ooxml/officeDocument/relationships/slide" Target="../slides/slide82.xml"/><Relationship Id="rId1" Type="http://purl.oclc.org/ooxml/officeDocument/relationships/notesMaster" Target="../notesMasters/notesMaster1.xml"/></Relationships>
</file>

<file path=ppt/notesSlides/_rels/notesSlide81.xml.rels><?xml version="1.0" encoding="UTF-8" standalone="yes"?>
<Relationships xmlns="http://schemas.openxmlformats.org/package/2006/relationships"><Relationship Id="rId2" Type="http://purl.oclc.org/ooxml/officeDocument/relationships/slide" Target="../slides/slide83.xml"/><Relationship Id="rId1" Type="http://purl.oclc.org/ooxml/officeDocument/relationships/notesMaster" Target="../notesMasters/notesMaster1.xml"/></Relationships>
</file>

<file path=ppt/notesSlides/_rels/notesSlide82.xml.rels><?xml version="1.0" encoding="UTF-8" standalone="yes"?>
<Relationships xmlns="http://schemas.openxmlformats.org/package/2006/relationships"><Relationship Id="rId2" Type="http://purl.oclc.org/ooxml/officeDocument/relationships/slide" Target="../slides/slide84.xml"/><Relationship Id="rId1" Type="http://purl.oclc.org/ooxml/officeDocument/relationships/notesMaster" Target="../notesMasters/notesMaster1.xml"/></Relationships>
</file>

<file path=ppt/notesSlides/_rels/notesSlide83.xml.rels><?xml version="1.0" encoding="UTF-8" standalone="yes"?>
<Relationships xmlns="http://schemas.openxmlformats.org/package/2006/relationships"><Relationship Id="rId2" Type="http://purl.oclc.org/ooxml/officeDocument/relationships/slide" Target="../slides/slide85.xml"/><Relationship Id="rId1" Type="http://purl.oclc.org/ooxml/officeDocument/relationships/notesMaster" Target="../notesMasters/notesMaster1.xml"/></Relationships>
</file>

<file path=ppt/notesSlides/_rels/notesSlide9.xml.rels><?xml version="1.0" encoding="UTF-8" standalone="yes"?>
<Relationships xmlns="http://schemas.openxmlformats.org/package/2006/relationships"><Relationship Id="rId2" Type="http://purl.oclc.org/ooxml/officeDocument/relationships/slide" Target="../slides/slide10.xml"/><Relationship Id="rId1" Type="http://purl.oclc.org/ooxml/officeDocument/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8">
            <a:extLst>
              <a:ext uri="{FF2B5EF4-FFF2-40B4-BE49-F238E27FC236}">
                <a16:creationId xmlns:a16="http://schemas.microsoft.com/office/drawing/2014/main" id="{43298D13-BA81-489F-A5ED-A77C126F6844}"/>
              </a:ext>
            </a:extLst>
          </p:cNvPr>
          <p:cNvSpPr>
            <a:spLocks noGrp="1" noRot="1" noChangeAspect="1"/>
          </p:cNvSpPr>
          <p:nvPr>
            <p:ph type="sldImg"/>
          </p:nvPr>
        </p:nvSpPr>
        <p:spPr>
          <a:xfrm>
            <a:off x="685800" y="1143000"/>
            <a:ext cx="5486400" cy="3086100"/>
          </a:xfrm>
        </p:spPr>
      </p:sp>
      <p:sp>
        <p:nvSpPr>
          <p:cNvPr id="3" name="Shape 49">
            <a:extLst>
              <a:ext uri="{FF2B5EF4-FFF2-40B4-BE49-F238E27FC236}">
                <a16:creationId xmlns:a16="http://schemas.microsoft.com/office/drawing/2014/main" id="{5932A050-E9DE-47B5-820C-2CE05A89B450}"/>
              </a:ext>
            </a:extLst>
          </p:cNvPr>
          <p:cNvSpPr txBox="1">
            <a:spLocks noGrp="1"/>
          </p:cNvSpPr>
          <p:nvPr>
            <p:ph type="body" sz="quarter" idx="1"/>
          </p:nvPr>
        </p:nvSpPr>
        <p:spPr/>
        <p:txBody>
          <a:bodyPr tIns="45701" bIns="45701"/>
          <a:lstStyle/>
          <a:p>
            <a:pPr lvl="0"/>
            <a:r>
              <a:rPr lang="de-DE" dirty="0"/>
              <a:t>Willkommen beim OpenChain Curriculum-Foliensatz. Die vorliegenden Folien können als Unterstützung dafür genutzt werden, um unternehmensinterne Teams zum Thema FOSS-Compliance zu trainieren bzw. um OpenChain-Konformität zu erreichen.</a:t>
            </a:r>
          </a:p>
          <a:p>
            <a:pPr lvl="0"/>
            <a:endParaRPr lang="de-DE" dirty="0"/>
          </a:p>
          <a:p>
            <a:pPr lvl="0"/>
            <a:r>
              <a:rPr lang="de-DE" dirty="0"/>
              <a:t>Es ist möglich, alle Folien in einer Halbtagesschulung durchzuarbeiten – oder abschnittsweise in mehreren Lernmodulen. Bitte beachten Sie, dass jeder Abschnitt Folien mit “Verständnisfragen” (und zugehörigen Antworten in den Foliennotizen) enthält. Diese können auch als Basis für unternehmensinterne Tests im Kontext FOSS-Compliance herangezogen werden.</a:t>
            </a:r>
          </a:p>
        </p:txBody>
      </p:sp>
      <p:sp>
        <p:nvSpPr>
          <p:cNvPr id="4" name="Shape 50">
            <a:extLst>
              <a:ext uri="{FF2B5EF4-FFF2-40B4-BE49-F238E27FC236}">
                <a16:creationId xmlns:a16="http://schemas.microsoft.com/office/drawing/2014/main" id="{726D6A46-7E0C-4D3F-B320-00AA78B2475A}"/>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EA3C822-FE32-439D-B10B-01C3F6868A54}" type="slidenum">
              <a:t>1</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1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13">
            <a:extLst>
              <a:ext uri="{FF2B5EF4-FFF2-40B4-BE49-F238E27FC236}">
                <a16:creationId xmlns:a16="http://schemas.microsoft.com/office/drawing/2014/main" id="{422C603A-73CE-4EAC-B483-ABA93EBA57C1}"/>
              </a:ext>
            </a:extLst>
          </p:cNvPr>
          <p:cNvSpPr>
            <a:spLocks noGrp="1" noRot="1" noChangeAspect="1"/>
          </p:cNvSpPr>
          <p:nvPr>
            <p:ph type="sldImg"/>
          </p:nvPr>
        </p:nvSpPr>
        <p:spPr>
          <a:xfrm>
            <a:off x="685800" y="1143000"/>
            <a:ext cx="5486400" cy="3086100"/>
          </a:xfrm>
        </p:spPr>
      </p:sp>
      <p:sp>
        <p:nvSpPr>
          <p:cNvPr id="3" name="Shape 114">
            <a:extLst>
              <a:ext uri="{FF2B5EF4-FFF2-40B4-BE49-F238E27FC236}">
                <a16:creationId xmlns:a16="http://schemas.microsoft.com/office/drawing/2014/main" id="{69EB1D95-F691-42D5-B072-B4A48F8AB0DC}"/>
              </a:ext>
            </a:extLst>
          </p:cNvPr>
          <p:cNvSpPr txBox="1">
            <a:spLocks noGrp="1"/>
          </p:cNvSpPr>
          <p:nvPr>
            <p:ph type="body" sz="quarter" idx="1"/>
          </p:nvPr>
        </p:nvSpPr>
        <p:spPr/>
        <p:txBody>
          <a:bodyPr tIns="45701" bIns="45701"/>
          <a:lstStyle/>
          <a:p>
            <a:pPr lvl="0"/>
            <a:r>
              <a:rPr lang="de-DE" dirty="0"/>
              <a:t>Diese Folie erklärt den Begriff “Lizenz”. Eine Lizenz unterschiedet sich im US-Recht von einem Vertrag. Diese Folien erklären die Grenzen dessen, was in einer Lizenz geregelt werden kann.</a:t>
            </a:r>
          </a:p>
          <a:p>
            <a:pPr lvl="0"/>
            <a:endParaRPr lang="en-US" dirty="0"/>
          </a:p>
        </p:txBody>
      </p:sp>
      <p:sp>
        <p:nvSpPr>
          <p:cNvPr id="4" name="Shape 115">
            <a:extLst>
              <a:ext uri="{FF2B5EF4-FFF2-40B4-BE49-F238E27FC236}">
                <a16:creationId xmlns:a16="http://schemas.microsoft.com/office/drawing/2014/main" id="{087603A7-D7C9-4514-9B39-3B490273C07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EB4B7300-8E37-4A70-9F8B-A496C817CEFB}" type="slidenum">
              <a:t>11</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1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20">
            <a:extLst>
              <a:ext uri="{FF2B5EF4-FFF2-40B4-BE49-F238E27FC236}">
                <a16:creationId xmlns:a16="http://schemas.microsoft.com/office/drawing/2014/main" id="{E90FFA7E-0D34-4773-AA88-9188414F5BC3}"/>
              </a:ext>
            </a:extLst>
          </p:cNvPr>
          <p:cNvSpPr>
            <a:spLocks noGrp="1" noRot="1" noChangeAspect="1"/>
          </p:cNvSpPr>
          <p:nvPr>
            <p:ph type="sldImg"/>
          </p:nvPr>
        </p:nvSpPr>
        <p:spPr>
          <a:xfrm>
            <a:off x="685800" y="1143000"/>
            <a:ext cx="5486400" cy="3086100"/>
          </a:xfrm>
        </p:spPr>
      </p:sp>
      <p:sp>
        <p:nvSpPr>
          <p:cNvPr id="3" name="Shape 121">
            <a:extLst>
              <a:ext uri="{FF2B5EF4-FFF2-40B4-BE49-F238E27FC236}">
                <a16:creationId xmlns:a16="http://schemas.microsoft.com/office/drawing/2014/main" id="{414D02F2-9150-4122-A703-AA5B4D88ACCC}"/>
              </a:ext>
            </a:extLst>
          </p:cNvPr>
          <p:cNvSpPr txBox="1">
            <a:spLocks noGrp="1"/>
          </p:cNvSpPr>
          <p:nvPr>
            <p:ph type="body" sz="quarter" idx="1"/>
          </p:nvPr>
        </p:nvSpPr>
        <p:spPr/>
        <p:txBody>
          <a:bodyPr tIns="45701" bIns="45701"/>
          <a:lstStyle/>
          <a:p>
            <a:pPr lvl="0"/>
            <a:r>
              <a:rPr lang="de-DE" dirty="0"/>
              <a:t>Das Urheberrecht schützt ‘Werke geistiger Schöpfung’. Dadurch, dass es damit den konkreten Werkscharakter bzw. Eine konkrete Implementierung schützt, steht es im Kontrast zu einem Patent, welches hingehen die zugrundeliegende Idee schützt. Beispiele urheberrechtlich geschützter Werke sind Fotographien, Tonaufnahmen und Software-Quellcode.</a:t>
            </a:r>
          </a:p>
          <a:p>
            <a:pPr lvl="0"/>
            <a:endParaRPr lang="de-DE" dirty="0"/>
          </a:p>
          <a:p>
            <a:pPr lvl="0"/>
            <a:r>
              <a:rPr lang="de-DE" dirty="0"/>
              <a:t>Die wichtigsten urheberrechtliche Nutzungsrechte sind: das Vervielfältigungsrecht, das Modifikationsrecht bzw. das Verteilungsrecht.</a:t>
            </a:r>
          </a:p>
          <a:p>
            <a:pPr lvl="0"/>
            <a:endParaRPr lang="de-DE" dirty="0"/>
          </a:p>
          <a:p>
            <a:pPr lvl="0"/>
            <a:r>
              <a:rPr lang="de-DE" dirty="0"/>
              <a:t>Software kann Gegenstand eines Patents sein. Patente schützen generell Betriebsverfahren, konkret damit auch ein Computerprogramm. Wie dem auch sei: Patente schützen konkrete Funktionalität und keine abstrakten Ideen.</a:t>
            </a:r>
          </a:p>
          <a:p>
            <a:pPr lvl="0"/>
            <a:endParaRPr lang="de-DE" dirty="0"/>
          </a:p>
          <a:p>
            <a:pPr lvl="0"/>
            <a:r>
              <a:rPr lang="de-DE" dirty="0"/>
              <a:t>Mit Erhalt eines Patents hat der Inhaber das Recht, jedermann davon abzuhalten, seine ‚patentierte‘ Funktionalität auszuüben - unabhängig davon, wie dessen Implementierung aussieht.</a:t>
            </a:r>
          </a:p>
          <a:p>
            <a:pPr lvl="0"/>
            <a:endParaRPr lang="de-DE" dirty="0"/>
          </a:p>
          <a:p>
            <a:pPr lvl="0"/>
            <a:r>
              <a:rPr lang="de-DE" dirty="0"/>
              <a:t>Wenn man seine eigene Software wirklich komplett unabhängig entwickelt hat, benötigt man keine Lizenz, wenn man die unabhängige Entwicklung nachweisen kann bzw. nachweisen kann, dass man auf die urheberrechtlich geschützte Software keinen Zugriff hatte. Dies ist insbesondere dann schwierig, wenn die urheberrechtlich geschützte Software weite Verbreitung gefunden hat – so dass man annehmen muss, dass ein Zugriff auf jeden Fall bestand. </a:t>
            </a:r>
          </a:p>
          <a:p>
            <a:pPr lvl="0"/>
            <a:r>
              <a:rPr lang="de-DE" dirty="0"/>
              <a:t>Wenn Ihre Software eine patentierte Idee umsetzt, wird eine Patentlizenz benötigt - unabhängig davon, ob die Software unabhängig entwickelt wurde. Ein Beispiel hierfür ist FFMpeg, ein freies Softwareprojekt, welches Codecs zum Kodieren und Dekodieren von Videos bereitstellt. Man benötigt jedoch eine Patentlizenz, um ein bestimmtes Format zu codieren und zu decodieren.</a:t>
            </a:r>
          </a:p>
        </p:txBody>
      </p:sp>
      <p:sp>
        <p:nvSpPr>
          <p:cNvPr id="4" name="Shape 122">
            <a:extLst>
              <a:ext uri="{FF2B5EF4-FFF2-40B4-BE49-F238E27FC236}">
                <a16:creationId xmlns:a16="http://schemas.microsoft.com/office/drawing/2014/main" id="{D3E5ECC1-6DE6-4BCE-89C3-25FEB76D7ABA}"/>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2063149-08A1-4F9C-B2A2-5A96E03313B2}" type="slidenum">
              <a:t>12</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1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27">
            <a:extLst>
              <a:ext uri="{FF2B5EF4-FFF2-40B4-BE49-F238E27FC236}">
                <a16:creationId xmlns:a16="http://schemas.microsoft.com/office/drawing/2014/main" id="{155F3247-DF85-4114-AD4F-FB450D3B9771}"/>
              </a:ext>
            </a:extLst>
          </p:cNvPr>
          <p:cNvSpPr>
            <a:spLocks noGrp="1" noRot="1" noChangeAspect="1"/>
          </p:cNvSpPr>
          <p:nvPr>
            <p:ph type="sldImg"/>
          </p:nvPr>
        </p:nvSpPr>
        <p:spPr/>
      </p:sp>
      <p:sp>
        <p:nvSpPr>
          <p:cNvPr id="3" name="Shape 128">
            <a:extLst>
              <a:ext uri="{FF2B5EF4-FFF2-40B4-BE49-F238E27FC236}">
                <a16:creationId xmlns:a16="http://schemas.microsoft.com/office/drawing/2014/main" id="{DEA2EFA2-3BD7-4104-959F-700E7AA4FF50}"/>
              </a:ext>
            </a:extLst>
          </p:cNvPr>
          <p:cNvSpPr txBox="1">
            <a:spLocks noGrp="1"/>
          </p:cNvSpPr>
          <p:nvPr>
            <p:ph type="body" sz="quarter" idx="1"/>
          </p:nvPr>
        </p:nvSpPr>
        <p:spPr/>
        <p:txBody>
          <a:bodyPr tIns="45701" bIns="45701"/>
          <a:lstStyle/>
          <a:p>
            <a:pPr lvl="0"/>
            <a:r>
              <a:rPr lang="de-DE" dirty="0"/>
              <a:t>Dieses Kapitel ist nützlich für Anwälte, Manager oder Entwickler, die möglicherweise nicht mit FOSS-Lizenzierung vertraut sind.</a:t>
            </a:r>
            <a:endParaRPr lang="en-US" dirty="0">
              <a:solidFill>
                <a:srgbClr val="FFFFFF"/>
              </a:solidFill>
            </a:endParaRPr>
          </a:p>
        </p:txBody>
      </p:sp>
      <p:sp>
        <p:nvSpPr>
          <p:cNvPr id="4" name="Shape 129">
            <a:extLst>
              <a:ext uri="{FF2B5EF4-FFF2-40B4-BE49-F238E27FC236}">
                <a16:creationId xmlns:a16="http://schemas.microsoft.com/office/drawing/2014/main" id="{7BD75189-BE87-45DA-8768-A8AC3ED5851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5321DCCB-B552-4ACD-A8C2-A609AF0928FC}" type="slidenum">
              <a:t>13</a:t>
            </a:fld>
            <a:endParaRPr lang="en-US" sz="1200" b="0" i="0" u="none" strike="noStrike" kern="0" cap="none" spc="0" baseline="0%" dirty="0">
              <a:solidFill>
                <a:srgbClr val="FFFFFF"/>
              </a:solidFill>
              <a:uFillTx/>
              <a:latin typeface="Roboto"/>
              <a:ea typeface="Roboto"/>
              <a:cs typeface="Roboto"/>
            </a:endParaRPr>
          </a:p>
        </p:txBody>
      </p:sp>
    </p:spTree>
  </p:cSld>
  <p:clrMapOvr>
    <a:masterClrMapping/>
  </p:clrMapOvr>
</p:notes>
</file>

<file path=ppt/notesSlides/notesSlide1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34">
            <a:extLst>
              <a:ext uri="{FF2B5EF4-FFF2-40B4-BE49-F238E27FC236}">
                <a16:creationId xmlns:a16="http://schemas.microsoft.com/office/drawing/2014/main" id="{884B256A-EF04-430E-A2A2-61D3DF3CB715}"/>
              </a:ext>
            </a:extLst>
          </p:cNvPr>
          <p:cNvSpPr>
            <a:spLocks noGrp="1" noRot="1" noChangeAspect="1"/>
          </p:cNvSpPr>
          <p:nvPr>
            <p:ph type="sldImg"/>
          </p:nvPr>
        </p:nvSpPr>
        <p:spPr>
          <a:xfrm>
            <a:off x="685800" y="1143000"/>
            <a:ext cx="5486400" cy="3086100"/>
          </a:xfrm>
        </p:spPr>
      </p:sp>
      <p:sp>
        <p:nvSpPr>
          <p:cNvPr id="3" name="Shape 135">
            <a:extLst>
              <a:ext uri="{FF2B5EF4-FFF2-40B4-BE49-F238E27FC236}">
                <a16:creationId xmlns:a16="http://schemas.microsoft.com/office/drawing/2014/main" id="{B8340E5F-7C9B-498C-9039-DA785222E230}"/>
              </a:ext>
            </a:extLst>
          </p:cNvPr>
          <p:cNvSpPr txBox="1">
            <a:spLocks noGrp="1"/>
          </p:cNvSpPr>
          <p:nvPr>
            <p:ph type="body" sz="quarter" idx="1"/>
          </p:nvPr>
        </p:nvSpPr>
        <p:spPr/>
        <p:txBody>
          <a:bodyPr tIns="45701" bIns="45701"/>
          <a:lstStyle/>
          <a:p>
            <a:pPr lvl="0"/>
            <a:r>
              <a:rPr lang="de-DE" dirty="0"/>
              <a:t>Diese Folie bietet über einen Überblick über die grundsätzliche Funktionsweise von FOSS-Lizenzen. Sie führt zudem eine Quelle an, unter welcher man mehr über FOSS-Lizenzen erfahren kann.</a:t>
            </a:r>
          </a:p>
        </p:txBody>
      </p:sp>
      <p:sp>
        <p:nvSpPr>
          <p:cNvPr id="4" name="Shape 136">
            <a:extLst>
              <a:ext uri="{FF2B5EF4-FFF2-40B4-BE49-F238E27FC236}">
                <a16:creationId xmlns:a16="http://schemas.microsoft.com/office/drawing/2014/main" id="{1758FCC5-A55F-4103-BCCE-EFD26A79FA5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32C682E8-863C-4FF9-8006-D6A3A7C96821}" type="slidenum">
              <a:t>14</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1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41">
            <a:extLst>
              <a:ext uri="{FF2B5EF4-FFF2-40B4-BE49-F238E27FC236}">
                <a16:creationId xmlns:a16="http://schemas.microsoft.com/office/drawing/2014/main" id="{F1B911C4-2EA7-4A01-A68D-65A69E80C623}"/>
              </a:ext>
            </a:extLst>
          </p:cNvPr>
          <p:cNvSpPr>
            <a:spLocks noGrp="1" noRot="1" noChangeAspect="1"/>
          </p:cNvSpPr>
          <p:nvPr>
            <p:ph type="sldImg"/>
          </p:nvPr>
        </p:nvSpPr>
        <p:spPr>
          <a:xfrm>
            <a:off x="685800" y="1143000"/>
            <a:ext cx="5486400" cy="3086100"/>
          </a:xfrm>
        </p:spPr>
      </p:sp>
      <p:sp>
        <p:nvSpPr>
          <p:cNvPr id="3" name="Shape 142">
            <a:extLst>
              <a:ext uri="{FF2B5EF4-FFF2-40B4-BE49-F238E27FC236}">
                <a16:creationId xmlns:a16="http://schemas.microsoft.com/office/drawing/2014/main" id="{B9E6F842-7AA0-4D31-B830-F54B3F696FD8}"/>
              </a:ext>
            </a:extLst>
          </p:cNvPr>
          <p:cNvSpPr txBox="1">
            <a:spLocks noGrp="1"/>
          </p:cNvSpPr>
          <p:nvPr>
            <p:ph type="body" sz="quarter" idx="1"/>
          </p:nvPr>
        </p:nvSpPr>
        <p:spPr/>
        <p:txBody>
          <a:bodyPr tIns="45701" bIns="45701"/>
          <a:lstStyle/>
          <a:p>
            <a:pPr lvl="0"/>
            <a:r>
              <a:rPr lang="de-DE" noProof="0" dirty="0"/>
              <a:t>Diese Folie erklärt ‘permissive” FOSS-Lizenzen als grundlegendstem Typ der FOSS-Lizenzen, welche minimale Verpflichtungen des Lizenznehmers vorsehen. Die einfachste Verpflichtung ist die der Weitergabe von Copyright-Informationen. Permissive Lizenzen erfordern keine Quellcode-Offenlegung an Empfänger in der weiteren Distributionskette (“Downstream”). Der Urheber stellt seinen Quellcode unter die FOSS-Lizenz, fordert jedoch nicht dessen Weitergabe an weitere Empfänger.</a:t>
            </a:r>
          </a:p>
        </p:txBody>
      </p:sp>
      <p:sp>
        <p:nvSpPr>
          <p:cNvPr id="4" name="Shape 143">
            <a:extLst>
              <a:ext uri="{FF2B5EF4-FFF2-40B4-BE49-F238E27FC236}">
                <a16:creationId xmlns:a16="http://schemas.microsoft.com/office/drawing/2014/main" id="{DDE62387-AD70-4432-9E8E-6ED4B933E700}"/>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CFA8A1D-DD4A-4E40-B999-F06DAC522B86}" type="slidenum">
              <a:t>15</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1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48">
            <a:extLst>
              <a:ext uri="{FF2B5EF4-FFF2-40B4-BE49-F238E27FC236}">
                <a16:creationId xmlns:a16="http://schemas.microsoft.com/office/drawing/2014/main" id="{F2F7070C-03E9-4D6F-BB5F-A2E445725F9F}"/>
              </a:ext>
            </a:extLst>
          </p:cNvPr>
          <p:cNvSpPr>
            <a:spLocks noGrp="1" noRot="1" noChangeAspect="1"/>
          </p:cNvSpPr>
          <p:nvPr>
            <p:ph type="sldImg"/>
          </p:nvPr>
        </p:nvSpPr>
        <p:spPr>
          <a:xfrm>
            <a:off x="685800" y="1143000"/>
            <a:ext cx="5486400" cy="3086100"/>
          </a:xfrm>
        </p:spPr>
      </p:sp>
      <p:sp>
        <p:nvSpPr>
          <p:cNvPr id="3" name="Shape 149">
            <a:extLst>
              <a:ext uri="{FF2B5EF4-FFF2-40B4-BE49-F238E27FC236}">
                <a16:creationId xmlns:a16="http://schemas.microsoft.com/office/drawing/2014/main" id="{28469C5D-8546-47FD-86DA-6ABBB4DA5486}"/>
              </a:ext>
            </a:extLst>
          </p:cNvPr>
          <p:cNvSpPr txBox="1">
            <a:spLocks noGrp="1"/>
          </p:cNvSpPr>
          <p:nvPr>
            <p:ph type="body" sz="quarter" idx="1"/>
          </p:nvPr>
        </p:nvSpPr>
        <p:spPr/>
        <p:txBody>
          <a:bodyPr tIns="45701" bIns="45701"/>
          <a:lstStyle/>
          <a:p>
            <a:pPr lvl="0"/>
            <a:r>
              <a:rPr lang="de-DE" dirty="0"/>
              <a:t>Diese Folie erklärt Lizenz-Reziprozität bzw. Copyleft-Lizenzen – einen komplexeren Typ von FOSS-Lizenz, welcher im Gegensatz zu den permissiven FOSS-Lizenzen erweiterte Verpflichtungen vorsieht. Eine (Weiter-)Verbreitung des Originals bzw. eines ‘derivative work’ muss hier unter den selben Bedingungen wie bei Erhalt der Original-FOSS erfolgen.</a:t>
            </a:r>
          </a:p>
        </p:txBody>
      </p:sp>
      <p:sp>
        <p:nvSpPr>
          <p:cNvPr id="4" name="Shape 150">
            <a:extLst>
              <a:ext uri="{FF2B5EF4-FFF2-40B4-BE49-F238E27FC236}">
                <a16:creationId xmlns:a16="http://schemas.microsoft.com/office/drawing/2014/main" id="{9DC09F72-378F-40D3-AAF5-70FA5AE50AF8}"/>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2E548BA7-0FE3-42A2-9662-1303DD3AA8F9}" type="slidenum">
              <a:t>16</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1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55">
            <a:extLst>
              <a:ext uri="{FF2B5EF4-FFF2-40B4-BE49-F238E27FC236}">
                <a16:creationId xmlns:a16="http://schemas.microsoft.com/office/drawing/2014/main" id="{F7C7E3F1-E461-4D89-A118-5F8EF0C6B3A9}"/>
              </a:ext>
            </a:extLst>
          </p:cNvPr>
          <p:cNvSpPr>
            <a:spLocks noGrp="1" noRot="1" noChangeAspect="1"/>
          </p:cNvSpPr>
          <p:nvPr>
            <p:ph type="sldImg"/>
          </p:nvPr>
        </p:nvSpPr>
        <p:spPr>
          <a:xfrm>
            <a:off x="685800" y="1143000"/>
            <a:ext cx="5486400" cy="3086100"/>
          </a:xfrm>
        </p:spPr>
      </p:sp>
      <p:sp>
        <p:nvSpPr>
          <p:cNvPr id="3" name="Shape 156">
            <a:extLst>
              <a:ext uri="{FF2B5EF4-FFF2-40B4-BE49-F238E27FC236}">
                <a16:creationId xmlns:a16="http://schemas.microsoft.com/office/drawing/2014/main" id="{5B0C2984-028A-480C-995C-86F18AE03FB7}"/>
              </a:ext>
            </a:extLst>
          </p:cNvPr>
          <p:cNvSpPr txBox="1">
            <a:spLocks noGrp="1"/>
          </p:cNvSpPr>
          <p:nvPr>
            <p:ph type="body" sz="quarter" idx="1"/>
          </p:nvPr>
        </p:nvSpPr>
        <p:spPr/>
        <p:txBody>
          <a:bodyPr tIns="45701" bIns="45701"/>
          <a:lstStyle/>
          <a:p>
            <a:pPr lvl="0"/>
            <a:r>
              <a:rPr lang="de-DE" dirty="0"/>
              <a:t>Diese Folie erklärt proprietäre bzw. ‘closed source’-Lizenzen. Diese haben gegenüber FOSS-Lizenzen recht unterschiedliche Anforderungen / Verpflichtungen.</a:t>
            </a:r>
          </a:p>
        </p:txBody>
      </p:sp>
      <p:sp>
        <p:nvSpPr>
          <p:cNvPr id="4" name="Shape 157">
            <a:extLst>
              <a:ext uri="{FF2B5EF4-FFF2-40B4-BE49-F238E27FC236}">
                <a16:creationId xmlns:a16="http://schemas.microsoft.com/office/drawing/2014/main" id="{D3C82C60-5F0D-4D47-974E-4C931C70DEA5}"/>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B6473D2-0F5C-4523-986B-041258D88EA7}" type="slidenum">
              <a:t>17</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1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62">
            <a:extLst>
              <a:ext uri="{FF2B5EF4-FFF2-40B4-BE49-F238E27FC236}">
                <a16:creationId xmlns:a16="http://schemas.microsoft.com/office/drawing/2014/main" id="{769F2A78-44A0-4999-ACF9-6AC5C701ADCF}"/>
              </a:ext>
            </a:extLst>
          </p:cNvPr>
          <p:cNvSpPr>
            <a:spLocks noGrp="1" noRot="1" noChangeAspect="1"/>
          </p:cNvSpPr>
          <p:nvPr>
            <p:ph type="sldImg"/>
          </p:nvPr>
        </p:nvSpPr>
        <p:spPr>
          <a:xfrm>
            <a:off x="685800" y="1143000"/>
            <a:ext cx="5486400" cy="3086100"/>
          </a:xfrm>
        </p:spPr>
      </p:sp>
      <p:sp>
        <p:nvSpPr>
          <p:cNvPr id="3" name="Shape 163">
            <a:extLst>
              <a:ext uri="{FF2B5EF4-FFF2-40B4-BE49-F238E27FC236}">
                <a16:creationId xmlns:a16="http://schemas.microsoft.com/office/drawing/2014/main" id="{EAB06DA5-237F-4DC9-A8B6-34428A78EE77}"/>
              </a:ext>
            </a:extLst>
          </p:cNvPr>
          <p:cNvSpPr txBox="1">
            <a:spLocks noGrp="1"/>
          </p:cNvSpPr>
          <p:nvPr>
            <p:ph type="body" sz="quarter" idx="1"/>
          </p:nvPr>
        </p:nvSpPr>
        <p:spPr/>
        <p:txBody>
          <a:bodyPr tIns="45701" bIns="45701"/>
          <a:lstStyle/>
          <a:p>
            <a:pPr lvl="0"/>
            <a:r>
              <a:rPr lang="de-DE" dirty="0"/>
              <a:t>Es gibt noch weitere Lizenztypen. Manchmal werden diese mit FOSS verwechselt – besitzen aber unterschiedliche Eigenschaften. Freeware- und Shareware-Lizenzen sollten nicht als gleich oder kompatibel zu FOSS-Lizenzen angesehen werden.</a:t>
            </a:r>
          </a:p>
        </p:txBody>
      </p:sp>
      <p:sp>
        <p:nvSpPr>
          <p:cNvPr id="4" name="Shape 164">
            <a:extLst>
              <a:ext uri="{FF2B5EF4-FFF2-40B4-BE49-F238E27FC236}">
                <a16:creationId xmlns:a16="http://schemas.microsoft.com/office/drawing/2014/main" id="{38E288CD-B88D-47B0-87E9-FC7B59EDEC3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749E232C-5869-42CF-9F81-4887EC74F331}" type="slidenum">
              <a:t>18</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1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69">
            <a:extLst>
              <a:ext uri="{FF2B5EF4-FFF2-40B4-BE49-F238E27FC236}">
                <a16:creationId xmlns:a16="http://schemas.microsoft.com/office/drawing/2014/main" id="{9E4FBBED-F08D-49D2-B557-36F51565C20E}"/>
              </a:ext>
            </a:extLst>
          </p:cNvPr>
          <p:cNvSpPr>
            <a:spLocks noGrp="1" noRot="1" noChangeAspect="1"/>
          </p:cNvSpPr>
          <p:nvPr>
            <p:ph type="sldImg"/>
          </p:nvPr>
        </p:nvSpPr>
        <p:spPr>
          <a:xfrm>
            <a:off x="685800" y="1143000"/>
            <a:ext cx="5486400" cy="3086100"/>
          </a:xfrm>
        </p:spPr>
      </p:sp>
      <p:sp>
        <p:nvSpPr>
          <p:cNvPr id="3" name="Shape 170">
            <a:extLst>
              <a:ext uri="{FF2B5EF4-FFF2-40B4-BE49-F238E27FC236}">
                <a16:creationId xmlns:a16="http://schemas.microsoft.com/office/drawing/2014/main" id="{6608CD32-7567-48DA-9BAB-1723CD9DBF71}"/>
              </a:ext>
            </a:extLst>
          </p:cNvPr>
          <p:cNvSpPr txBox="1">
            <a:spLocks noGrp="1"/>
          </p:cNvSpPr>
          <p:nvPr>
            <p:ph type="body" sz="quarter" idx="1"/>
          </p:nvPr>
        </p:nvSpPr>
        <p:spPr/>
        <p:txBody>
          <a:bodyPr tIns="45701" bIns="45701"/>
          <a:lstStyle/>
          <a:p>
            <a:pPr lvl="0"/>
            <a:r>
              <a:rPr lang="de-DE" dirty="0"/>
              <a:t>Es gibt noch weitere Lizenzen / Arten der Lizenzierung. Manche dieser werden mit FOSS-Lizenzierung in einen Topf geworfen – sind aber von diesen zu unterscheiden. Freeware und Shareware sind keine FOSS-Lizenzen – und sind auch nicht mit FOSS-Lizenzen kompatibel.</a:t>
            </a:r>
          </a:p>
        </p:txBody>
      </p:sp>
      <p:sp>
        <p:nvSpPr>
          <p:cNvPr id="4" name="Shape 171">
            <a:extLst>
              <a:ext uri="{FF2B5EF4-FFF2-40B4-BE49-F238E27FC236}">
                <a16:creationId xmlns:a16="http://schemas.microsoft.com/office/drawing/2014/main" id="{11ACC525-386A-4540-AF16-00BAF145D9F8}"/>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60D2466-C01E-4E5B-9B26-113259FFA0A3}" type="slidenum">
              <a:t>19</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1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76">
            <a:extLst>
              <a:ext uri="{FF2B5EF4-FFF2-40B4-BE49-F238E27FC236}">
                <a16:creationId xmlns:a16="http://schemas.microsoft.com/office/drawing/2014/main" id="{1BFC2708-5063-481C-B159-7E9E5DB911E0}"/>
              </a:ext>
            </a:extLst>
          </p:cNvPr>
          <p:cNvSpPr>
            <a:spLocks noGrp="1" noRot="1" noChangeAspect="1"/>
          </p:cNvSpPr>
          <p:nvPr>
            <p:ph type="sldImg"/>
          </p:nvPr>
        </p:nvSpPr>
        <p:spPr>
          <a:xfrm>
            <a:off x="685800" y="1143000"/>
            <a:ext cx="5486400" cy="3086100"/>
          </a:xfrm>
        </p:spPr>
      </p:sp>
      <p:sp>
        <p:nvSpPr>
          <p:cNvPr id="3" name="Shape 177">
            <a:extLst>
              <a:ext uri="{FF2B5EF4-FFF2-40B4-BE49-F238E27FC236}">
                <a16:creationId xmlns:a16="http://schemas.microsoft.com/office/drawing/2014/main" id="{194F004D-7A0E-4243-AB24-E3944CF8789C}"/>
              </a:ext>
            </a:extLst>
          </p:cNvPr>
          <p:cNvSpPr txBox="1">
            <a:spLocks noGrp="1"/>
          </p:cNvSpPr>
          <p:nvPr>
            <p:ph type="body" sz="quarter" idx="1"/>
          </p:nvPr>
        </p:nvSpPr>
        <p:spPr/>
        <p:txBody>
          <a:bodyPr tIns="45701" bIns="45701"/>
          <a:lstStyle/>
          <a:p>
            <a:pPr lvl="0"/>
            <a:r>
              <a:rPr lang="de-DE" dirty="0"/>
              <a:t>Diese Folie erklärt Public-Domain-Software – eine Veröffentlichungsart, durch welche Autoren ihr Werk ohne jegliche Einschränkung veröffentlichen wollen. In den USA kann Public-Domain-Software in FOSS-Quellcode integriert werden – es muss jedoch beachtet werden, dass nicht alle Rechtsprechungen weltweit diese Art der Public-Domain-Erklärung zulassen (wie zum Beispiel in Deutschland).</a:t>
            </a:r>
          </a:p>
        </p:txBody>
      </p:sp>
      <p:sp>
        <p:nvSpPr>
          <p:cNvPr id="4" name="Shape 178">
            <a:extLst>
              <a:ext uri="{FF2B5EF4-FFF2-40B4-BE49-F238E27FC236}">
                <a16:creationId xmlns:a16="http://schemas.microsoft.com/office/drawing/2014/main" id="{6DFA8E57-6248-4A94-AD16-8C3B48CABCC4}"/>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07F0313-5CA5-408B-BD96-C813624CEC3E}" type="slidenum">
              <a:t>20</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56">
            <a:extLst>
              <a:ext uri="{FF2B5EF4-FFF2-40B4-BE49-F238E27FC236}">
                <a16:creationId xmlns:a16="http://schemas.microsoft.com/office/drawing/2014/main" id="{7E3EC371-D742-4E9C-A1D7-CF35EEDEA32D}"/>
              </a:ext>
            </a:extLst>
          </p:cNvPr>
          <p:cNvSpPr>
            <a:spLocks noGrp="1" noRot="1" noChangeAspect="1"/>
          </p:cNvSpPr>
          <p:nvPr>
            <p:ph type="sldImg"/>
          </p:nvPr>
        </p:nvSpPr>
        <p:spPr>
          <a:xfrm>
            <a:off x="381000" y="685800"/>
            <a:ext cx="6096000" cy="3429000"/>
          </a:xfrm>
        </p:spPr>
      </p:sp>
      <p:sp>
        <p:nvSpPr>
          <p:cNvPr id="3" name="Shape 57">
            <a:extLst>
              <a:ext uri="{FF2B5EF4-FFF2-40B4-BE49-F238E27FC236}">
                <a16:creationId xmlns:a16="http://schemas.microsoft.com/office/drawing/2014/main" id="{8C83F74C-CF89-402B-9135-F0D81F13FBC4}"/>
              </a:ext>
            </a:extLst>
          </p:cNvPr>
          <p:cNvSpPr txBox="1">
            <a:spLocks noGrp="1"/>
          </p:cNvSpPr>
          <p:nvPr>
            <p:ph type="body" sz="quarter" idx="1"/>
          </p:nvPr>
        </p:nvSpPr>
        <p:spPr/>
        <p:txBody>
          <a:bodyPr tIns="45701" bIns="45701"/>
          <a:lstStyle/>
          <a:p>
            <a:pPr lvl="0"/>
            <a:r>
              <a:rPr lang="de-DE" dirty="0"/>
              <a:t>Diese Folie erklärt, wozu das OpenChain-Curriculum und der vorliegende Foliensatz dienen.</a:t>
            </a:r>
          </a:p>
        </p:txBody>
      </p:sp>
      <p:sp>
        <p:nvSpPr>
          <p:cNvPr id="4" name="Shape 58">
            <a:extLst>
              <a:ext uri="{FF2B5EF4-FFF2-40B4-BE49-F238E27FC236}">
                <a16:creationId xmlns:a16="http://schemas.microsoft.com/office/drawing/2014/main" id="{E2DCA7C1-1714-4924-AFB8-5B53E4A43626}"/>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9159456-4F78-40D0-97A1-7629219A4466}" type="slidenum">
              <a:t>3</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2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83">
            <a:extLst>
              <a:ext uri="{FF2B5EF4-FFF2-40B4-BE49-F238E27FC236}">
                <a16:creationId xmlns:a16="http://schemas.microsoft.com/office/drawing/2014/main" id="{E0C8C1DE-EB21-47D9-A101-19B7456DB490}"/>
              </a:ext>
            </a:extLst>
          </p:cNvPr>
          <p:cNvSpPr>
            <a:spLocks noGrp="1" noRot="1" noChangeAspect="1"/>
          </p:cNvSpPr>
          <p:nvPr>
            <p:ph type="sldImg"/>
          </p:nvPr>
        </p:nvSpPr>
        <p:spPr>
          <a:xfrm>
            <a:off x="685800" y="1143000"/>
            <a:ext cx="5486400" cy="3086100"/>
          </a:xfrm>
        </p:spPr>
      </p:sp>
      <p:sp>
        <p:nvSpPr>
          <p:cNvPr id="3" name="Shape 184">
            <a:extLst>
              <a:ext uri="{FF2B5EF4-FFF2-40B4-BE49-F238E27FC236}">
                <a16:creationId xmlns:a16="http://schemas.microsoft.com/office/drawing/2014/main" id="{84523DEB-C479-42E7-8577-57AF307BFBBD}"/>
              </a:ext>
            </a:extLst>
          </p:cNvPr>
          <p:cNvSpPr txBox="1">
            <a:spLocks noGrp="1"/>
          </p:cNvSpPr>
          <p:nvPr>
            <p:ph type="body" sz="quarter" idx="1"/>
          </p:nvPr>
        </p:nvSpPr>
        <p:spPr/>
        <p:txBody>
          <a:bodyPr tIns="45701" bIns="45701"/>
          <a:lstStyle/>
          <a:p>
            <a:pPr lvl="0"/>
            <a:r>
              <a:rPr lang="de-DE" dirty="0"/>
              <a:t>Diese Folie erläutert den Begriff der Lizenzkompatibilität bzw. das Konzept, welche Lizenzen miteinander genutzt werden können. Manche FOSS-Lizenzen sind untereinander kompatibel, andere inkompatibel. Dies ist insbesondere bei der Wahl des OSS-Moduls und der zugehörigen OSS-Lizenz zu beachten.</a:t>
            </a:r>
          </a:p>
        </p:txBody>
      </p:sp>
      <p:sp>
        <p:nvSpPr>
          <p:cNvPr id="4" name="Shape 185">
            <a:extLst>
              <a:ext uri="{FF2B5EF4-FFF2-40B4-BE49-F238E27FC236}">
                <a16:creationId xmlns:a16="http://schemas.microsoft.com/office/drawing/2014/main" id="{194019DF-93A3-4497-8CD8-77AB8B49DA7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9EAC5F7F-1E53-4169-A02C-DD3A1AAD1A9D}" type="slidenum">
              <a:t>22</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2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90">
            <a:extLst>
              <a:ext uri="{FF2B5EF4-FFF2-40B4-BE49-F238E27FC236}">
                <a16:creationId xmlns:a16="http://schemas.microsoft.com/office/drawing/2014/main" id="{FBF92BD4-4C0F-497B-822C-5E97871B6FFD}"/>
              </a:ext>
            </a:extLst>
          </p:cNvPr>
          <p:cNvSpPr>
            <a:spLocks noGrp="1" noRot="1" noChangeAspect="1"/>
          </p:cNvSpPr>
          <p:nvPr>
            <p:ph type="sldImg"/>
          </p:nvPr>
        </p:nvSpPr>
        <p:spPr>
          <a:xfrm>
            <a:off x="685800" y="1143000"/>
            <a:ext cx="5486400" cy="3086100"/>
          </a:xfrm>
        </p:spPr>
      </p:sp>
      <p:sp>
        <p:nvSpPr>
          <p:cNvPr id="3" name="Shape 191">
            <a:extLst>
              <a:ext uri="{FF2B5EF4-FFF2-40B4-BE49-F238E27FC236}">
                <a16:creationId xmlns:a16="http://schemas.microsoft.com/office/drawing/2014/main" id="{07B0E294-F659-4491-AD60-65A6DFFBAADB}"/>
              </a:ext>
            </a:extLst>
          </p:cNvPr>
          <p:cNvSpPr txBox="1">
            <a:spLocks noGrp="1"/>
          </p:cNvSpPr>
          <p:nvPr>
            <p:ph type="body" sz="quarter" idx="1"/>
          </p:nvPr>
        </p:nvSpPr>
        <p:spPr/>
        <p:txBody>
          <a:bodyPr tIns="45701" bIns="45701"/>
          <a:lstStyle/>
          <a:p>
            <a:pPr lvl="0"/>
            <a:r>
              <a:rPr lang="de-DE" dirty="0"/>
              <a:t>Diese Folie beschreibt unterschiedliche Hinweisarten wie Textkommentare in Dateien, welche Autorenschafts- und Lizenzinformationen ausweisen – und welche oft als wichtigste Quelle dafür angesehen wurden, welche Lizenz auf eine Datei anzuwenden ist</a:t>
            </a:r>
            <a:r>
              <a:rPr lang="en-US" dirty="0"/>
              <a:t>.</a:t>
            </a:r>
          </a:p>
        </p:txBody>
      </p:sp>
      <p:sp>
        <p:nvSpPr>
          <p:cNvPr id="4" name="Shape 192">
            <a:extLst>
              <a:ext uri="{FF2B5EF4-FFF2-40B4-BE49-F238E27FC236}">
                <a16:creationId xmlns:a16="http://schemas.microsoft.com/office/drawing/2014/main" id="{F30A3312-2508-431F-99A4-82338DAB7CE8}"/>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2F95B97-8174-4309-9A3E-16AC2F71E1AD}" type="slidenum">
              <a:t>23</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2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97">
            <a:extLst>
              <a:ext uri="{FF2B5EF4-FFF2-40B4-BE49-F238E27FC236}">
                <a16:creationId xmlns:a16="http://schemas.microsoft.com/office/drawing/2014/main" id="{12B32910-5D19-42E7-93F6-8A59BFC801EA}"/>
              </a:ext>
            </a:extLst>
          </p:cNvPr>
          <p:cNvSpPr>
            <a:spLocks noGrp="1" noRot="1" noChangeAspect="1"/>
          </p:cNvSpPr>
          <p:nvPr>
            <p:ph type="sldImg"/>
          </p:nvPr>
        </p:nvSpPr>
        <p:spPr>
          <a:xfrm>
            <a:off x="685800" y="1143000"/>
            <a:ext cx="5486400" cy="3086100"/>
          </a:xfrm>
        </p:spPr>
      </p:sp>
      <p:sp>
        <p:nvSpPr>
          <p:cNvPr id="3" name="Shape 198">
            <a:extLst>
              <a:ext uri="{FF2B5EF4-FFF2-40B4-BE49-F238E27FC236}">
                <a16:creationId xmlns:a16="http://schemas.microsoft.com/office/drawing/2014/main" id="{67044DD1-8DF4-450F-88ED-C1DC24C36598}"/>
              </a:ext>
            </a:extLst>
          </p:cNvPr>
          <p:cNvSpPr txBox="1">
            <a:spLocks noGrp="1"/>
          </p:cNvSpPr>
          <p:nvPr>
            <p:ph type="body" sz="quarter" idx="1"/>
          </p:nvPr>
        </p:nvSpPr>
        <p:spPr/>
        <p:txBody>
          <a:bodyPr tIns="45701" bIns="45701"/>
          <a:lstStyle/>
          <a:p>
            <a:pPr lvl="0"/>
            <a:r>
              <a:rPr lang="de-DE" dirty="0"/>
              <a:t>Diese Folie beschreibt multiple Lizenzierung. Diese liegt vor, wenn es mehrere Lizenzbedingungen für eine einzelne Software zutreffen könne.</a:t>
            </a:r>
          </a:p>
          <a:p>
            <a:pPr lvl="0"/>
            <a:br>
              <a:rPr lang="de-DE" dirty="0"/>
            </a:br>
            <a:r>
              <a:rPr lang="de-DE" b="1" dirty="0"/>
              <a:t>konjunktiv-multiple Lizenzierung</a:t>
            </a:r>
            <a:r>
              <a:rPr lang="de-DE" dirty="0"/>
              <a:t> = mehrere Lizenzen gelten gleichzeitig.</a:t>
            </a:r>
          </a:p>
          <a:p>
            <a:pPr lvl="1"/>
            <a:r>
              <a:rPr lang="de-DE" dirty="0">
                <a:solidFill>
                  <a:srgbClr val="000000"/>
                </a:solidFill>
                <a:latin typeface="Roboto"/>
              </a:rPr>
              <a:t>Beispiel: Ein GPL-2.0-Projekt beinhaltet auch Quellcode unter BSD-3-Clause-Lizenz. In diesem Fall müssen gleichsam </a:t>
            </a:r>
            <a:r>
              <a:rPr lang="de-DE" i="1" dirty="0">
                <a:solidFill>
                  <a:srgbClr val="000000"/>
                </a:solidFill>
                <a:latin typeface="Roboto"/>
              </a:rPr>
              <a:t>beide</a:t>
            </a:r>
            <a:r>
              <a:rPr lang="de-DE" dirty="0">
                <a:solidFill>
                  <a:srgbClr val="000000"/>
                </a:solidFill>
                <a:latin typeface="Roboto"/>
              </a:rPr>
              <a:t> Lizenzbedingungen befolgt werden.</a:t>
            </a:r>
          </a:p>
          <a:p>
            <a:pPr lvl="0"/>
            <a:r>
              <a:rPr lang="de-DE" b="1" dirty="0"/>
              <a:t>disjunktiv-multiple</a:t>
            </a:r>
            <a:r>
              <a:rPr lang="de-DE" dirty="0"/>
              <a:t> </a:t>
            </a:r>
            <a:r>
              <a:rPr lang="de-DE" b="1" dirty="0"/>
              <a:t>Lizenzierung</a:t>
            </a:r>
            <a:r>
              <a:rPr lang="de-DE" dirty="0"/>
              <a:t> = Es liegt ein Lizenzierungswahlrecht vor</a:t>
            </a:r>
          </a:p>
          <a:p>
            <a:pPr lvl="1"/>
            <a:r>
              <a:rPr lang="de-DE" dirty="0">
                <a:solidFill>
                  <a:srgbClr val="000000"/>
                </a:solidFill>
                <a:latin typeface="Roboto"/>
              </a:rPr>
              <a:t>Beispiele: Mozilla tri-license, Jetty, Ruby</a:t>
            </a:r>
          </a:p>
          <a:p>
            <a:pPr lvl="0"/>
            <a:br>
              <a:rPr lang="de-DE" dirty="0"/>
            </a:br>
            <a:r>
              <a:rPr lang="de-DE" dirty="0"/>
              <a:t>Disjunktiv-multiple Lizenzierung ist wahrscheinlich ein wichtigeres Thema, welche bei der Erstellung einer FOSS-Policy beleuchtet werden sollte.</a:t>
            </a:r>
          </a:p>
          <a:p>
            <a:pPr lvl="0"/>
            <a:endParaRPr lang="de-DE" dirty="0"/>
          </a:p>
          <a:p>
            <a:pPr lvl="0"/>
            <a:r>
              <a:rPr lang="de-DE" dirty="0"/>
              <a:t>Bei Disjunktiv-multipler Lizenzierung hat man ein Lizenzierungswahlrecht bspw. zwischen der GPL und einer permissiveren Lizenz – und man kann vor dem Hintergrund der Lizenzkompatibilität bzw. eigenen Anforderungen an die Lizenzierungsart eine Wahl treffen. In machen Fällen liegt eigentlich eine disjunktiv-multiple Lizenzierung vor, obwohl im vorliegenden Code nur eine Lizenz aufgeführt ist – dies kann der Fall sein, wenn der Bereitsteller des vorliegenden Codes für sich die Wahl der anzuwendenden Lizenz getroffen hat. Sollte hierbei die Lizenz ausgewählt worden sein, die man selbst nicht anwenden wollte, muss man bedarfsweise den ursprünglichen Urheber / Rechteinhaber recherchieren, um den Code von diesem zu beziehen.</a:t>
            </a:r>
          </a:p>
          <a:p>
            <a:pPr lvl="0"/>
            <a:endParaRPr lang="de-DE" dirty="0"/>
          </a:p>
          <a:p>
            <a:pPr lvl="0"/>
            <a:r>
              <a:rPr lang="de-DE" b="1" dirty="0"/>
              <a:t>Beispiel (englischsprachiger Original-Lizenztext bleibt unübersetzt): </a:t>
            </a:r>
          </a:p>
          <a:p>
            <a:pPr lvl="0"/>
            <a:r>
              <a:rPr lang="de-DE" dirty="0"/>
              <a:t>MPL 1.1/GPL 2.0/LGPL 2.1 - - </a:t>
            </a:r>
          </a:p>
          <a:p>
            <a:pPr lvl="0"/>
            <a:r>
              <a:rPr lang="de-DE" dirty="0"/>
              <a:t>“</a:t>
            </a:r>
            <a:r>
              <a:rPr lang="en-US" noProof="0" dirty="0"/>
              <a:t>The contents of this file are subject to the Mozilla Public License Version - 1.1 (the "License"); you may not use this file except in compliance with - the License.</a:t>
            </a:r>
          </a:p>
          <a:p>
            <a:pPr lvl="0"/>
            <a:r>
              <a:rPr lang="en-US" noProof="0" dirty="0"/>
              <a:t> . . . </a:t>
            </a:r>
          </a:p>
          <a:p>
            <a:pPr lvl="0"/>
            <a:r>
              <a:rPr lang="en-US" noProof="0" dirty="0"/>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lvl="0"/>
            <a:endParaRPr lang="en-US" noProof="0" dirty="0"/>
          </a:p>
          <a:p>
            <a:pPr lvl="0"/>
            <a:r>
              <a:rPr lang="en-US" noProof="0" dirty="0"/>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r>
              <a:rPr lang="de-DE" dirty="0"/>
              <a:t>“</a:t>
            </a:r>
          </a:p>
          <a:p>
            <a:pPr lvl="0"/>
            <a:endParaRPr lang="de-DE" dirty="0"/>
          </a:p>
          <a:p>
            <a:pPr lvl="0"/>
            <a:r>
              <a:rPr lang="de-DE" dirty="0"/>
              <a:t>"Duale Lizenzierung” = Missverständlicher Begriff, der sowohl für konjunktiv-multiple als auch disjunktiv-multiple Lizenzierung anwendbar ist – der aber im Sprachgebrauch meist darauf referenziert, dass eine Software sowohl unter einer FOSS-Lizenz als auch unter einer kommerziellen Lizenz angeboten wird (siehe http://oss-watch.ac.uk/resources/duallicence2)</a:t>
            </a:r>
          </a:p>
          <a:p>
            <a:pPr lvl="0"/>
            <a:endParaRPr lang="de-DE" dirty="0"/>
          </a:p>
        </p:txBody>
      </p:sp>
      <p:sp>
        <p:nvSpPr>
          <p:cNvPr id="4" name="Shape 199">
            <a:extLst>
              <a:ext uri="{FF2B5EF4-FFF2-40B4-BE49-F238E27FC236}">
                <a16:creationId xmlns:a16="http://schemas.microsoft.com/office/drawing/2014/main" id="{0441895C-D259-4B2F-BED4-8246F32346B8}"/>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E7016767-5F90-426F-B2DB-1E2CE59684C8}" type="slidenum">
              <a:t>24</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2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04">
            <a:extLst>
              <a:ext uri="{FF2B5EF4-FFF2-40B4-BE49-F238E27FC236}">
                <a16:creationId xmlns:a16="http://schemas.microsoft.com/office/drawing/2014/main" id="{5B42B5D0-46CE-453E-A7A0-1835657B6FAD}"/>
              </a:ext>
            </a:extLst>
          </p:cNvPr>
          <p:cNvSpPr>
            <a:spLocks noGrp="1" noRot="1" noChangeAspect="1"/>
          </p:cNvSpPr>
          <p:nvPr>
            <p:ph type="sldImg"/>
          </p:nvPr>
        </p:nvSpPr>
        <p:spPr>
          <a:xfrm>
            <a:off x="685800" y="1143000"/>
            <a:ext cx="5486400" cy="3086100"/>
          </a:xfrm>
        </p:spPr>
      </p:sp>
      <p:sp>
        <p:nvSpPr>
          <p:cNvPr id="3" name="Shape 205">
            <a:extLst>
              <a:ext uri="{FF2B5EF4-FFF2-40B4-BE49-F238E27FC236}">
                <a16:creationId xmlns:a16="http://schemas.microsoft.com/office/drawing/2014/main" id="{EFF265B8-8E23-468D-A23E-EE28E01F56D1}"/>
              </a:ext>
            </a:extLst>
          </p:cNvPr>
          <p:cNvSpPr txBox="1">
            <a:spLocks noGrp="1"/>
          </p:cNvSpPr>
          <p:nvPr>
            <p:ph type="body" sz="quarter" idx="1"/>
          </p:nvPr>
        </p:nvSpPr>
        <p:spPr/>
        <p:txBody>
          <a:bodyPr tIns="45701" bIns="45701"/>
          <a:lstStyle/>
          <a:p>
            <a:pPr lvl="0"/>
            <a:r>
              <a:rPr lang="de-DE" dirty="0"/>
              <a:t>FOSS-Lizenzen werden kostenlos erteilt und räumen für Quellcode stets Nutzungsrechte ein, die Anpassung und Weiterverbreitung mit einschließen.</a:t>
            </a:r>
          </a:p>
          <a:p>
            <a:pPr lvl="0"/>
            <a:endParaRPr lang="de-DE" dirty="0"/>
          </a:p>
          <a:p>
            <a:pPr lvl="0"/>
            <a:r>
              <a:rPr lang="de-DE" dirty="0"/>
              <a:t>Typische Verpflichtungen einer ‘permissiven’ FOSS-Lizenz sind, das Urheberrechts-Hinweis und Haftungsausschluss in der Software erhalten bleiben. Sehr oft verbietet  eine Lizenz, den Namen des Autors ohne Genehmigung zu nutzen.</a:t>
            </a:r>
          </a:p>
          <a:p>
            <a:pPr lvl="0"/>
            <a:endParaRPr lang="de-DE" dirty="0"/>
          </a:p>
          <a:p>
            <a:pPr lvl="0"/>
            <a:r>
              <a:rPr lang="de-DE" dirty="0"/>
              <a:t>Beispiele für permissive FOSS-Lizenzen sind die MIT-Lizenz,  BSD-artige FOSS-Lizenzen sowie die Apache-Lizenz.</a:t>
            </a:r>
          </a:p>
          <a:p>
            <a:pPr lvl="0"/>
            <a:endParaRPr lang="de-DE" dirty="0"/>
          </a:p>
          <a:p>
            <a:pPr lvl="0"/>
            <a:r>
              <a:rPr lang="de-DE" dirty="0"/>
              <a:t>Lizenz-Reziprozität bedeutet, dass das von einem urheberrechtlich geschützten Werk abgeleitete Werk wieder unter der gleichen Lizenz wie das Ausgangswerk veröffentlicht werden muss.</a:t>
            </a:r>
          </a:p>
          <a:p>
            <a:pPr lvl="0"/>
            <a:r>
              <a:rPr lang="de-DE" dirty="0"/>
              <a:t>Andere Begriffe im Kontext sind die Terme “Lizenzvererbung”, “Copyleft”, “Share-Alike” oder umgangssprachlich “virale Lizenz”</a:t>
            </a:r>
          </a:p>
          <a:p>
            <a:pPr lvl="0"/>
            <a:endParaRPr lang="de-DE" dirty="0"/>
          </a:p>
          <a:p>
            <a:pPr lvl="0"/>
            <a:r>
              <a:rPr lang="de-DE" dirty="0"/>
              <a:t>Beispiele für Copyleft-Lizenzen sind die GPL und LGPL. </a:t>
            </a:r>
          </a:p>
          <a:p>
            <a:pPr lvl="0"/>
            <a:endParaRPr lang="de-DE" dirty="0"/>
          </a:p>
          <a:p>
            <a:pPr lvl="0"/>
            <a:r>
              <a:rPr lang="de-DE" dirty="0"/>
              <a:t>Copyleft-Lizenzen besitzen oft Verpflichtungen in Bezug auf eine Zurverfügungstellung von Quellcode – welche eine Mit-Weitergabe des Quellcodes vorsehen, wenn man den Objektcode eines Programms oder einer Library weitergibt. Der Quellcode muss dabei inhaltlich und versionstechnisch dem verteilten Objektcode entsprechen.</a:t>
            </a:r>
          </a:p>
          <a:p>
            <a:pPr lvl="0"/>
            <a:endParaRPr lang="de-DE" dirty="0"/>
          </a:p>
          <a:p>
            <a:pPr lvl="0"/>
            <a:r>
              <a:rPr lang="de-DE" dirty="0"/>
              <a:t>Freeware und Shareware sind keine FOSS. Der Grund dafür ist, dass – obwohl Free- und Shareware kostenfrei erhältlich sind – dem Benutzer nicht das Recht einer Anpassung / Modifikation der Software einräumen. Tatsächlich beinhalten Free- und Shareware-Lizenzen ähnliche Einschränkungen wie proprietäre Software.</a:t>
            </a:r>
          </a:p>
          <a:p>
            <a:pPr lvl="0"/>
            <a:endParaRPr lang="de-DE" dirty="0"/>
          </a:p>
          <a:p>
            <a:pPr lvl="0"/>
            <a:r>
              <a:rPr lang="de-DE" dirty="0"/>
              <a:t>Multiple Lizenzierung bezieht sich auf die Praxis, dass eine Software unter mehr als eine Lizenz gestellt wird. Bspw. Kann eine FOSS unter MIT-Lizenz und GPLv2 “duallizenziert” sein. In diesem Fall steht es frei, die für die eigenen Zwecke ‚beste‘ Lizenz auszuwählen.</a:t>
            </a:r>
          </a:p>
          <a:p>
            <a:pPr lvl="0"/>
            <a:endParaRPr lang="de-DE" dirty="0"/>
          </a:p>
          <a:p>
            <a:pPr lvl="0"/>
            <a:r>
              <a:rPr lang="de-DE" dirty="0"/>
              <a:t>FOSS-Hinweise können Informationen zum Urheberrechtsinhaber und zur der Software zugrundeliegenden Lizenz enthalten. Sie können zudem über vorgenommene Anpassungen informieren. Manche FOSS-Lizenzen fordern, dass Hinweise für Zwecke der Attribution beibehalten bzw. wiedergegeben werden.</a:t>
            </a:r>
          </a:p>
        </p:txBody>
      </p:sp>
      <p:sp>
        <p:nvSpPr>
          <p:cNvPr id="4" name="Shape 206">
            <a:extLst>
              <a:ext uri="{FF2B5EF4-FFF2-40B4-BE49-F238E27FC236}">
                <a16:creationId xmlns:a16="http://schemas.microsoft.com/office/drawing/2014/main" id="{47CF7C3C-5CD7-49B4-ABD2-F6C8FBECAB67}"/>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D4FD369-1359-4C8C-AEE7-9842C8BD1F06}" type="slidenum">
              <a:t>25</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2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11">
            <a:extLst>
              <a:ext uri="{FF2B5EF4-FFF2-40B4-BE49-F238E27FC236}">
                <a16:creationId xmlns:a16="http://schemas.microsoft.com/office/drawing/2014/main" id="{22514ECF-FC15-4FF3-BF1D-8D255A0CF944}"/>
              </a:ext>
            </a:extLst>
          </p:cNvPr>
          <p:cNvSpPr>
            <a:spLocks noGrp="1" noRot="1" noChangeAspect="1"/>
          </p:cNvSpPr>
          <p:nvPr>
            <p:ph type="sldImg"/>
          </p:nvPr>
        </p:nvSpPr>
        <p:spPr/>
      </p:sp>
      <p:sp>
        <p:nvSpPr>
          <p:cNvPr id="3" name="Shape 212">
            <a:extLst>
              <a:ext uri="{FF2B5EF4-FFF2-40B4-BE49-F238E27FC236}">
                <a16:creationId xmlns:a16="http://schemas.microsoft.com/office/drawing/2014/main" id="{4DA4DEDB-F6B7-4ED8-9EAD-A71551BCA7E2}"/>
              </a:ext>
            </a:extLst>
          </p:cNvPr>
          <p:cNvSpPr txBox="1">
            <a:spLocks noGrp="1"/>
          </p:cNvSpPr>
          <p:nvPr>
            <p:ph type="body" sz="quarter" idx="1"/>
          </p:nvPr>
        </p:nvSpPr>
        <p:spPr/>
        <p:txBody>
          <a:bodyPr tIns="45701" bIns="45701"/>
          <a:lstStyle/>
          <a:p>
            <a:pPr lvl="0"/>
            <a:r>
              <a:rPr lang="de-DE" dirty="0">
                <a:solidFill>
                  <a:srgbClr val="FFFFFF"/>
                </a:solidFill>
              </a:rPr>
              <a:t>Dieser Abschnitt beinhaltet einen Überblick zum Thema FOSS-Compliance und erklärt Compliance ‘von der Pike auf’.</a:t>
            </a:r>
          </a:p>
        </p:txBody>
      </p:sp>
      <p:sp>
        <p:nvSpPr>
          <p:cNvPr id="4" name="Shape 213">
            <a:extLst>
              <a:ext uri="{FF2B5EF4-FFF2-40B4-BE49-F238E27FC236}">
                <a16:creationId xmlns:a16="http://schemas.microsoft.com/office/drawing/2014/main" id="{C7C88C29-B808-45DF-91A6-6ECC20CEE958}"/>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602B79BC-4D5D-456E-82B3-B2B193349AEC}" type="slidenum">
              <a:t>26</a:t>
            </a:fld>
            <a:endParaRPr lang="en-US" sz="1200" b="0" i="0" u="none" strike="noStrike" kern="0" cap="none" spc="0" baseline="0%" dirty="0">
              <a:solidFill>
                <a:srgbClr val="FFFFFF"/>
              </a:solidFill>
              <a:uFillTx/>
              <a:latin typeface="Roboto"/>
              <a:ea typeface="Roboto"/>
              <a:cs typeface="Roboto"/>
            </a:endParaRPr>
          </a:p>
        </p:txBody>
      </p:sp>
    </p:spTree>
  </p:cSld>
  <p:clrMapOvr>
    <a:masterClrMapping/>
  </p:clrMapOvr>
</p:notes>
</file>

<file path=ppt/notesSlides/notesSlide2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18">
            <a:extLst>
              <a:ext uri="{FF2B5EF4-FFF2-40B4-BE49-F238E27FC236}">
                <a16:creationId xmlns:a16="http://schemas.microsoft.com/office/drawing/2014/main" id="{E40476D4-E2F5-4AA8-A18C-F34E9E5E5405}"/>
              </a:ext>
            </a:extLst>
          </p:cNvPr>
          <p:cNvSpPr>
            <a:spLocks noGrp="1" noRot="1" noChangeAspect="1"/>
          </p:cNvSpPr>
          <p:nvPr>
            <p:ph type="sldImg"/>
          </p:nvPr>
        </p:nvSpPr>
        <p:spPr>
          <a:xfrm>
            <a:off x="685800" y="1143000"/>
            <a:ext cx="5486400" cy="3086100"/>
          </a:xfrm>
        </p:spPr>
      </p:sp>
      <p:sp>
        <p:nvSpPr>
          <p:cNvPr id="3" name="Shape 219">
            <a:extLst>
              <a:ext uri="{FF2B5EF4-FFF2-40B4-BE49-F238E27FC236}">
                <a16:creationId xmlns:a16="http://schemas.microsoft.com/office/drawing/2014/main" id="{DF0773DD-AF39-4917-B749-7C8B43A2C3DE}"/>
              </a:ext>
            </a:extLst>
          </p:cNvPr>
          <p:cNvSpPr txBox="1">
            <a:spLocks noGrp="1"/>
          </p:cNvSpPr>
          <p:nvPr>
            <p:ph type="body" sz="quarter" idx="1"/>
          </p:nvPr>
        </p:nvSpPr>
        <p:spPr/>
        <p:txBody>
          <a:bodyPr tIns="45701" bIns="45701"/>
          <a:lstStyle/>
          <a:p>
            <a:pPr lvl="0"/>
            <a:r>
              <a:rPr lang="de-DE" dirty="0"/>
              <a:t>Diese Folie erläutert, dass FOSS-Compliance ein “zweistufiges Ziel” ist. Die erste Stufe ist, seine Verpflichtungen zu kennen und einen Prozess zu entwickeln, der diesen Erkenntnisgewinn absichert. Die zweite Stufe ist, die Verpflichtungen zu erfüllen.</a:t>
            </a:r>
          </a:p>
        </p:txBody>
      </p:sp>
      <p:sp>
        <p:nvSpPr>
          <p:cNvPr id="4" name="Shape 220">
            <a:extLst>
              <a:ext uri="{FF2B5EF4-FFF2-40B4-BE49-F238E27FC236}">
                <a16:creationId xmlns:a16="http://schemas.microsoft.com/office/drawing/2014/main" id="{B51D23AD-876F-4761-9308-669C3FFDCB67}"/>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101890B-42E7-4543-8F23-18EA9ADDB066}" type="slidenum">
              <a:t>27</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2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25">
            <a:extLst>
              <a:ext uri="{FF2B5EF4-FFF2-40B4-BE49-F238E27FC236}">
                <a16:creationId xmlns:a16="http://schemas.microsoft.com/office/drawing/2014/main" id="{765A376E-912A-4985-ACB4-07AB84A35367}"/>
              </a:ext>
            </a:extLst>
          </p:cNvPr>
          <p:cNvSpPr>
            <a:spLocks noGrp="1" noRot="1" noChangeAspect="1"/>
          </p:cNvSpPr>
          <p:nvPr>
            <p:ph type="sldImg"/>
          </p:nvPr>
        </p:nvSpPr>
        <p:spPr>
          <a:xfrm>
            <a:off x="685800" y="1143000"/>
            <a:ext cx="5486400" cy="3086100"/>
          </a:xfrm>
        </p:spPr>
      </p:sp>
      <p:sp>
        <p:nvSpPr>
          <p:cNvPr id="3" name="Shape 226">
            <a:extLst>
              <a:ext uri="{FF2B5EF4-FFF2-40B4-BE49-F238E27FC236}">
                <a16:creationId xmlns:a16="http://schemas.microsoft.com/office/drawing/2014/main" id="{261D0178-E85B-4FEA-9335-B12E18059A4D}"/>
              </a:ext>
            </a:extLst>
          </p:cNvPr>
          <p:cNvSpPr txBox="1">
            <a:spLocks noGrp="1"/>
          </p:cNvSpPr>
          <p:nvPr>
            <p:ph type="body" sz="quarter" idx="1"/>
          </p:nvPr>
        </p:nvSpPr>
        <p:spPr/>
        <p:txBody>
          <a:bodyPr tIns="45701" bIns="45701"/>
          <a:lstStyle/>
          <a:p>
            <a:pPr lvl="0"/>
            <a:r>
              <a:rPr lang="de-DE" dirty="0"/>
              <a:t>Diese Folie zählt die bei typischen FOSS-Lizenzen einzuhaltenden Compliance-Verpflichtungen auf.</a:t>
            </a:r>
          </a:p>
          <a:p>
            <a:pPr lvl="0"/>
            <a:endParaRPr lang="de-DE" dirty="0"/>
          </a:p>
          <a:p>
            <a:pPr lvl="0"/>
            <a:r>
              <a:rPr lang="de-DE" dirty="0"/>
              <a:t>Das Ausmaß der Quellcodeoffenlegung wird von der FOSS-Lizenz bestimmt. Einige Lizenzen fordern eine Offenlegung nur für die FOSS selbst – andere fordern die Offenlegung des auf der Folie beschrieben Codes.</a:t>
            </a:r>
          </a:p>
        </p:txBody>
      </p:sp>
      <p:sp>
        <p:nvSpPr>
          <p:cNvPr id="4" name="Shape 227">
            <a:extLst>
              <a:ext uri="{FF2B5EF4-FFF2-40B4-BE49-F238E27FC236}">
                <a16:creationId xmlns:a16="http://schemas.microsoft.com/office/drawing/2014/main" id="{07D12D8E-2962-4914-98BC-DC738856FCF7}"/>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506784B5-FBF5-41BC-85D6-EC62DA7B45D5}" type="slidenum">
              <a:t>28</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2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32">
            <a:extLst>
              <a:ext uri="{FF2B5EF4-FFF2-40B4-BE49-F238E27FC236}">
                <a16:creationId xmlns:a16="http://schemas.microsoft.com/office/drawing/2014/main" id="{64F2DEC0-32DB-41DE-A68C-497FAB19CFD5}"/>
              </a:ext>
            </a:extLst>
          </p:cNvPr>
          <p:cNvSpPr>
            <a:spLocks noGrp="1" noRot="1" noChangeAspect="1"/>
          </p:cNvSpPr>
          <p:nvPr>
            <p:ph type="sldImg"/>
          </p:nvPr>
        </p:nvSpPr>
        <p:spPr>
          <a:xfrm>
            <a:off x="381000" y="685800"/>
            <a:ext cx="6096000" cy="3429000"/>
          </a:xfrm>
        </p:spPr>
      </p:sp>
      <p:sp>
        <p:nvSpPr>
          <p:cNvPr id="3" name="Shape 233">
            <a:extLst>
              <a:ext uri="{FF2B5EF4-FFF2-40B4-BE49-F238E27FC236}">
                <a16:creationId xmlns:a16="http://schemas.microsoft.com/office/drawing/2014/main" id="{FDFCE364-3E74-4697-8908-0788776868FD}"/>
              </a:ext>
            </a:extLst>
          </p:cNvPr>
          <p:cNvSpPr txBox="1">
            <a:spLocks noGrp="1"/>
          </p:cNvSpPr>
          <p:nvPr>
            <p:ph type="body" sz="quarter" idx="1"/>
          </p:nvPr>
        </p:nvSpPr>
        <p:spPr/>
        <p:txBody>
          <a:bodyPr tIns="45701" bIns="45701"/>
          <a:lstStyle/>
          <a:p>
            <a:pPr lvl="0"/>
            <a:r>
              <a:rPr lang="de-DE" dirty="0"/>
              <a:t>Diese Folie erläutert, wann FOSS-Verpflichtungen ausgelöst werden. FOSS-Lizenzen nutzen Mechanismen des Urheberrechts – und ein grundlegender Ansatzpunkt für Verpflichtungen ist die (Weiter)Verbreitung an Dritte / an eine andere (Rechts-)Person.</a:t>
            </a:r>
          </a:p>
        </p:txBody>
      </p:sp>
      <p:sp>
        <p:nvSpPr>
          <p:cNvPr id="4" name="Shape 234">
            <a:extLst>
              <a:ext uri="{FF2B5EF4-FFF2-40B4-BE49-F238E27FC236}">
                <a16:creationId xmlns:a16="http://schemas.microsoft.com/office/drawing/2014/main" id="{1FFCD3AB-26E2-40E8-8292-555ED353938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59E9BC7C-0ADC-4F38-9BC7-CD52911660E1}" type="slidenum">
              <a:t>29</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2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39">
            <a:extLst>
              <a:ext uri="{FF2B5EF4-FFF2-40B4-BE49-F238E27FC236}">
                <a16:creationId xmlns:a16="http://schemas.microsoft.com/office/drawing/2014/main" id="{E80B1C02-9076-4252-A799-A23F8D56626F}"/>
              </a:ext>
            </a:extLst>
          </p:cNvPr>
          <p:cNvSpPr>
            <a:spLocks noGrp="1" noRot="1" noChangeAspect="1"/>
          </p:cNvSpPr>
          <p:nvPr>
            <p:ph type="sldImg"/>
          </p:nvPr>
        </p:nvSpPr>
        <p:spPr>
          <a:xfrm>
            <a:off x="381000" y="685800"/>
            <a:ext cx="6096000" cy="3429000"/>
          </a:xfrm>
        </p:spPr>
      </p:sp>
      <p:sp>
        <p:nvSpPr>
          <p:cNvPr id="3" name="Shape 240">
            <a:extLst>
              <a:ext uri="{FF2B5EF4-FFF2-40B4-BE49-F238E27FC236}">
                <a16:creationId xmlns:a16="http://schemas.microsoft.com/office/drawing/2014/main" id="{BC18185A-153E-4BA7-8432-EE61F45939CE}"/>
              </a:ext>
            </a:extLst>
          </p:cNvPr>
          <p:cNvSpPr txBox="1">
            <a:spLocks noGrp="1"/>
          </p:cNvSpPr>
          <p:nvPr>
            <p:ph type="body" sz="quarter" idx="1"/>
          </p:nvPr>
        </p:nvSpPr>
        <p:spPr/>
        <p:txBody>
          <a:bodyPr tIns="45701" bIns="45701"/>
          <a:lstStyle/>
          <a:p>
            <a:pPr lvl="0"/>
            <a:r>
              <a:rPr lang="de-DE" dirty="0"/>
              <a:t>Die vorliegende Folie erklärt, dass FOSS-Lizenzen bei Anpassungen am Code Verpflichtungen vorsehen – und geht ein wenig auf ‚derivative works‘ ein.</a:t>
            </a:r>
          </a:p>
        </p:txBody>
      </p:sp>
      <p:sp>
        <p:nvSpPr>
          <p:cNvPr id="4" name="Shape 241">
            <a:extLst>
              <a:ext uri="{FF2B5EF4-FFF2-40B4-BE49-F238E27FC236}">
                <a16:creationId xmlns:a16="http://schemas.microsoft.com/office/drawing/2014/main" id="{D9CAA1F5-40AE-453A-82E8-46917F5E2B21}"/>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9F7D4AA8-D5E5-4F33-B64B-70DD45BBC473}" type="slidenum">
              <a:t>30</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2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46">
            <a:extLst>
              <a:ext uri="{FF2B5EF4-FFF2-40B4-BE49-F238E27FC236}">
                <a16:creationId xmlns:a16="http://schemas.microsoft.com/office/drawing/2014/main" id="{6897C59B-75F1-4C96-95DE-66969D0353EF}"/>
              </a:ext>
            </a:extLst>
          </p:cNvPr>
          <p:cNvSpPr>
            <a:spLocks noGrp="1" noRot="1" noChangeAspect="1"/>
          </p:cNvSpPr>
          <p:nvPr>
            <p:ph type="sldImg"/>
          </p:nvPr>
        </p:nvSpPr>
        <p:spPr>
          <a:xfrm>
            <a:off x="685800" y="1143000"/>
            <a:ext cx="5486400" cy="3086100"/>
          </a:xfrm>
        </p:spPr>
      </p:sp>
      <p:sp>
        <p:nvSpPr>
          <p:cNvPr id="3" name="Shape 247">
            <a:extLst>
              <a:ext uri="{FF2B5EF4-FFF2-40B4-BE49-F238E27FC236}">
                <a16:creationId xmlns:a16="http://schemas.microsoft.com/office/drawing/2014/main" id="{C2E3801A-EEC4-4C74-B3C9-C7DD2146C0AD}"/>
              </a:ext>
            </a:extLst>
          </p:cNvPr>
          <p:cNvSpPr txBox="1">
            <a:spLocks noGrp="1"/>
          </p:cNvSpPr>
          <p:nvPr>
            <p:ph type="body" sz="quarter" idx="1"/>
          </p:nvPr>
        </p:nvSpPr>
        <p:spPr/>
        <p:txBody>
          <a:bodyPr tIns="45701" bIns="45701"/>
          <a:lstStyle/>
          <a:p>
            <a:pPr lvl="0"/>
            <a:r>
              <a:rPr lang="de-DE" dirty="0"/>
              <a:t>Diese Folie erläutert überblicksartig die Funktionsweise eines FOSS-Compliance-Programms.</a:t>
            </a:r>
          </a:p>
        </p:txBody>
      </p:sp>
      <p:sp>
        <p:nvSpPr>
          <p:cNvPr id="4" name="Shape 248">
            <a:extLst>
              <a:ext uri="{FF2B5EF4-FFF2-40B4-BE49-F238E27FC236}">
                <a16:creationId xmlns:a16="http://schemas.microsoft.com/office/drawing/2014/main" id="{369F8DF6-9C6D-499C-B510-8EC711048906}"/>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67F3A55B-66D9-4592-928C-BCA0BDF46F73}" type="slidenum">
              <a:t>31</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63">
            <a:extLst>
              <a:ext uri="{FF2B5EF4-FFF2-40B4-BE49-F238E27FC236}">
                <a16:creationId xmlns:a16="http://schemas.microsoft.com/office/drawing/2014/main" id="{4D8F61B9-1166-4C56-A54A-CC33BDCE19DE}"/>
              </a:ext>
            </a:extLst>
          </p:cNvPr>
          <p:cNvSpPr>
            <a:spLocks noGrp="1" noRot="1" noChangeAspect="1"/>
          </p:cNvSpPr>
          <p:nvPr>
            <p:ph type="sldImg"/>
          </p:nvPr>
        </p:nvSpPr>
        <p:spPr>
          <a:xfrm>
            <a:off x="685800" y="1143000"/>
            <a:ext cx="5486400" cy="3086100"/>
          </a:xfrm>
        </p:spPr>
      </p:sp>
      <p:sp>
        <p:nvSpPr>
          <p:cNvPr id="3" name="Shape 64">
            <a:extLst>
              <a:ext uri="{FF2B5EF4-FFF2-40B4-BE49-F238E27FC236}">
                <a16:creationId xmlns:a16="http://schemas.microsoft.com/office/drawing/2014/main" id="{F1D69762-FDF8-44C5-9FEB-C0375F658E9B}"/>
              </a:ext>
            </a:extLst>
          </p:cNvPr>
          <p:cNvSpPr txBox="1">
            <a:spLocks noGrp="1"/>
          </p:cNvSpPr>
          <p:nvPr>
            <p:ph type="body" sz="quarter" idx="1"/>
          </p:nvPr>
        </p:nvSpPr>
        <p:spPr/>
        <p:txBody>
          <a:bodyPr tIns="45701" bIns="45701"/>
          <a:lstStyle/>
          <a:p>
            <a:pPr lvl="0"/>
            <a:r>
              <a:rPr lang="de-DE" dirty="0"/>
              <a:t>Diese Folie dient dazu, die Inhaltsblöcke entweder einer einzelnen Drei-Stunden-Schulung oder einer abschnittsweisen Schulung zu erläutern.</a:t>
            </a:r>
            <a:br>
              <a:rPr lang="en-US" dirty="0"/>
            </a:br>
            <a:endParaRPr lang="en-US" dirty="0"/>
          </a:p>
        </p:txBody>
      </p:sp>
      <p:sp>
        <p:nvSpPr>
          <p:cNvPr id="4" name="Shape 65">
            <a:extLst>
              <a:ext uri="{FF2B5EF4-FFF2-40B4-BE49-F238E27FC236}">
                <a16:creationId xmlns:a16="http://schemas.microsoft.com/office/drawing/2014/main" id="{F4D71097-D08B-4731-B00A-09B5D03F77F3}"/>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31B79A9-4FB2-4E4A-871F-2A756833EF7A}" type="slidenum">
              <a:t>4</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3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53">
            <a:extLst>
              <a:ext uri="{FF2B5EF4-FFF2-40B4-BE49-F238E27FC236}">
                <a16:creationId xmlns:a16="http://schemas.microsoft.com/office/drawing/2014/main" id="{2EB6F848-C806-44CC-8194-EB9DCD1F3960}"/>
              </a:ext>
            </a:extLst>
          </p:cNvPr>
          <p:cNvSpPr>
            <a:spLocks noGrp="1" noRot="1" noChangeAspect="1"/>
          </p:cNvSpPr>
          <p:nvPr>
            <p:ph type="sldImg"/>
          </p:nvPr>
        </p:nvSpPr>
        <p:spPr>
          <a:xfrm>
            <a:off x="685800" y="1143000"/>
            <a:ext cx="5486400" cy="3086100"/>
          </a:xfrm>
        </p:spPr>
      </p:sp>
      <p:sp>
        <p:nvSpPr>
          <p:cNvPr id="3" name="Shape 254">
            <a:extLst>
              <a:ext uri="{FF2B5EF4-FFF2-40B4-BE49-F238E27FC236}">
                <a16:creationId xmlns:a16="http://schemas.microsoft.com/office/drawing/2014/main" id="{AC2CFEE3-7756-4EF1-9F1F-5D09FE1BDE3B}"/>
              </a:ext>
            </a:extLst>
          </p:cNvPr>
          <p:cNvSpPr txBox="1">
            <a:spLocks noGrp="1"/>
          </p:cNvSpPr>
          <p:nvPr>
            <p:ph type="body" sz="quarter" idx="1"/>
          </p:nvPr>
        </p:nvSpPr>
        <p:spPr/>
        <p:txBody>
          <a:bodyPr tIns="45701" bIns="45701"/>
          <a:lstStyle/>
          <a:p>
            <a:pPr lvl="0"/>
            <a:r>
              <a:rPr lang="de-DE" dirty="0"/>
              <a:t>In dieser Folie erfahren Sie mehr darüber, wie Compliance-Praktiken für FOSS in einem Unternehmen funktionieren können.</a:t>
            </a:r>
            <a:endParaRPr lang="en-US" dirty="0"/>
          </a:p>
        </p:txBody>
      </p:sp>
      <p:sp>
        <p:nvSpPr>
          <p:cNvPr id="4" name="Shape 255">
            <a:extLst>
              <a:ext uri="{FF2B5EF4-FFF2-40B4-BE49-F238E27FC236}">
                <a16:creationId xmlns:a16="http://schemas.microsoft.com/office/drawing/2014/main" id="{C7C5604C-C768-443E-AD08-AF01BE805AD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7B8BB164-1BDB-45E5-864F-4D8211DFCEFF}" type="slidenum">
              <a:t>32</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3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60">
            <a:extLst>
              <a:ext uri="{FF2B5EF4-FFF2-40B4-BE49-F238E27FC236}">
                <a16:creationId xmlns:a16="http://schemas.microsoft.com/office/drawing/2014/main" id="{AB35581E-8D50-4529-8143-F0024D961441}"/>
              </a:ext>
            </a:extLst>
          </p:cNvPr>
          <p:cNvSpPr>
            <a:spLocks noGrp="1" noRot="1" noChangeAspect="1"/>
          </p:cNvSpPr>
          <p:nvPr>
            <p:ph type="sldImg"/>
          </p:nvPr>
        </p:nvSpPr>
        <p:spPr>
          <a:xfrm>
            <a:off x="685800" y="1143000"/>
            <a:ext cx="5486400" cy="3086100"/>
          </a:xfrm>
        </p:spPr>
      </p:sp>
      <p:sp>
        <p:nvSpPr>
          <p:cNvPr id="3" name="Shape 261">
            <a:extLst>
              <a:ext uri="{FF2B5EF4-FFF2-40B4-BE49-F238E27FC236}">
                <a16:creationId xmlns:a16="http://schemas.microsoft.com/office/drawing/2014/main" id="{A1B48C80-70F9-431C-ACB8-F2FE104ED1E7}"/>
              </a:ext>
            </a:extLst>
          </p:cNvPr>
          <p:cNvSpPr txBox="1">
            <a:spLocks noGrp="1"/>
          </p:cNvSpPr>
          <p:nvPr>
            <p:ph type="body" sz="quarter" idx="1"/>
          </p:nvPr>
        </p:nvSpPr>
        <p:spPr/>
        <p:txBody>
          <a:bodyPr tIns="45701" bIns="45701"/>
          <a:lstStyle/>
          <a:p>
            <a:pPr lvl="0"/>
            <a:r>
              <a:rPr lang="de-DE" dirty="0"/>
              <a:t>Diese Folie beschreibt einige der Vorteile, die FOSS-Compliance für ein Unternehmen – über ein reines Befolgen der rechtlichen Verpflichtungen hinausgehend - mit sich bringt.</a:t>
            </a:r>
          </a:p>
        </p:txBody>
      </p:sp>
      <p:sp>
        <p:nvSpPr>
          <p:cNvPr id="4" name="Shape 262">
            <a:extLst>
              <a:ext uri="{FF2B5EF4-FFF2-40B4-BE49-F238E27FC236}">
                <a16:creationId xmlns:a16="http://schemas.microsoft.com/office/drawing/2014/main" id="{C9B2917B-D315-44F2-ACFE-52F14211D70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833AC9FA-7477-4C90-AF8F-9D109BAB7AEA}" type="slidenum">
              <a:t>33</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3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67">
            <a:extLst>
              <a:ext uri="{FF2B5EF4-FFF2-40B4-BE49-F238E27FC236}">
                <a16:creationId xmlns:a16="http://schemas.microsoft.com/office/drawing/2014/main" id="{2B5F326F-6872-4C86-B0E2-DF88F5E59D4A}"/>
              </a:ext>
            </a:extLst>
          </p:cNvPr>
          <p:cNvSpPr>
            <a:spLocks noGrp="1" noRot="1" noChangeAspect="1"/>
          </p:cNvSpPr>
          <p:nvPr>
            <p:ph type="sldImg"/>
          </p:nvPr>
        </p:nvSpPr>
        <p:spPr>
          <a:xfrm>
            <a:off x="685800" y="1143000"/>
            <a:ext cx="5486400" cy="3086100"/>
          </a:xfrm>
        </p:spPr>
      </p:sp>
      <p:sp>
        <p:nvSpPr>
          <p:cNvPr id="3" name="Shape 268">
            <a:extLst>
              <a:ext uri="{FF2B5EF4-FFF2-40B4-BE49-F238E27FC236}">
                <a16:creationId xmlns:a16="http://schemas.microsoft.com/office/drawing/2014/main" id="{076E9A2D-9B6F-4BC5-AE77-32C8D3973003}"/>
              </a:ext>
            </a:extLst>
          </p:cNvPr>
          <p:cNvSpPr txBox="1">
            <a:spLocks noGrp="1"/>
          </p:cNvSpPr>
          <p:nvPr>
            <p:ph type="body" sz="quarter" idx="1"/>
          </p:nvPr>
        </p:nvSpPr>
        <p:spPr/>
        <p:txBody>
          <a:bodyPr tIns="45701" bIns="45701"/>
          <a:lstStyle/>
          <a:p>
            <a:pPr lvl="0"/>
            <a:r>
              <a:rPr lang="de-DE" dirty="0"/>
              <a:t>FOSS-Compliance bedeutet die Einhaltung der Lizenzbedingungen von FOSS-Lizenzen. Es umfasst, die FOSS-Lizenzen zu verstehen sowie Prozesse zur Einhaltung der Lizenzbedingungen und Prozesse zur Behebung (versehentlicher) Fehler zu besitzen.</a:t>
            </a:r>
          </a:p>
          <a:p>
            <a:pPr lvl="0"/>
            <a:endParaRPr lang="de-DE" dirty="0"/>
          </a:p>
          <a:p>
            <a:pPr lvl="0"/>
            <a:r>
              <a:rPr lang="de-DE" dirty="0"/>
              <a:t>Die zwei Hauptziele eines FOSS-Compliance-Programms sind die </a:t>
            </a:r>
            <a:r>
              <a:rPr lang="de-DE" b="1" dirty="0"/>
              <a:t>Kenntnis der Verpflichtungen</a:t>
            </a:r>
            <a:r>
              <a:rPr lang="de-DE" dirty="0"/>
              <a:t> und die </a:t>
            </a:r>
            <a:r>
              <a:rPr lang="de-DE" b="1" dirty="0"/>
              <a:t>Erfüllung der Verpflichtungen</a:t>
            </a:r>
            <a:r>
              <a:rPr lang="de-DE" dirty="0"/>
              <a:t>.</a:t>
            </a:r>
          </a:p>
          <a:p>
            <a:pPr lvl="0"/>
            <a:endParaRPr lang="de-DE" dirty="0"/>
          </a:p>
          <a:p>
            <a:pPr lvl="0"/>
            <a:r>
              <a:rPr lang="de-DE" dirty="0"/>
              <a:t>Zu den wichtigen Geschäftspraktiken eines FOSS-Compliance-Programms gehören:</a:t>
            </a:r>
          </a:p>
          <a:p>
            <a:pPr lvl="0" indent="-182880">
              <a:lnSpc>
                <a:spcPct val="130%"/>
              </a:lnSpc>
              <a:buSzPct val="100%"/>
              <a:buFont typeface="Arial" pitchFamily="34"/>
              <a:buChar char="•"/>
            </a:pPr>
            <a:r>
              <a:rPr lang="de-DE" dirty="0"/>
              <a:t>Identifikation von Herkunft und Lizenzierung aller internen und externen Software</a:t>
            </a:r>
          </a:p>
          <a:p>
            <a:pPr lvl="0" indent="-182880">
              <a:lnSpc>
                <a:spcPct val="130%"/>
              </a:lnSpc>
              <a:buSzPct val="100%"/>
              <a:buFont typeface="Arial" pitchFamily="34"/>
              <a:buChar char="•"/>
            </a:pPr>
            <a:r>
              <a:rPr lang="de-DE" dirty="0"/>
              <a:t>Tracking von FOSS im Entwicklungsprozess</a:t>
            </a:r>
          </a:p>
          <a:p>
            <a:pPr lvl="0" indent="-182880">
              <a:lnSpc>
                <a:spcPct val="130%"/>
              </a:lnSpc>
              <a:buSzPct val="100%"/>
              <a:buFont typeface="Arial" pitchFamily="34"/>
              <a:buChar char="•"/>
            </a:pPr>
            <a:r>
              <a:rPr lang="de-DE" dirty="0"/>
              <a:t>Durchführung von FOSS-Reviews, Identifizierung von Lizenzverpflichtungen</a:t>
            </a:r>
          </a:p>
          <a:p>
            <a:pPr lvl="0" indent="-182880">
              <a:lnSpc>
                <a:spcPct val="130%"/>
              </a:lnSpc>
              <a:buSzPct val="100%"/>
              <a:buFont typeface="Arial" pitchFamily="34"/>
              <a:buChar char="•"/>
            </a:pPr>
            <a:r>
              <a:rPr lang="de-DE" dirty="0"/>
              <a:t>Erfüllung der Lizenzverpflichtungen, wenn die Software ausgeliefert wird </a:t>
            </a:r>
          </a:p>
          <a:p>
            <a:pPr lvl="0" indent="-182880">
              <a:lnSpc>
                <a:spcPct val="130%"/>
              </a:lnSpc>
              <a:buSzPct val="100%"/>
              <a:buFont typeface="Arial" pitchFamily="34"/>
              <a:buChar char="•"/>
            </a:pPr>
            <a:r>
              <a:rPr lang="de-DE" dirty="0"/>
              <a:t>Überwachung des FOSS-Compliance-Programms, der Erstellung von Richtlinien und der Compliance-Entscheidungen</a:t>
            </a:r>
          </a:p>
          <a:p>
            <a:pPr lvl="0" indent="-182880">
              <a:lnSpc>
                <a:spcPct val="130%"/>
              </a:lnSpc>
              <a:buSzPct val="100%"/>
              <a:buFont typeface="Arial" pitchFamily="34"/>
              <a:buChar char="•"/>
            </a:pPr>
            <a:r>
              <a:rPr lang="de-DE" dirty="0"/>
              <a:t>Training</a:t>
            </a:r>
          </a:p>
          <a:p>
            <a:pPr marL="171450" lvl="0" indent="-171450"/>
            <a:endParaRPr lang="de-DE" dirty="0"/>
          </a:p>
          <a:p>
            <a:pPr lvl="0"/>
            <a:r>
              <a:rPr lang="de-DE" dirty="0"/>
              <a:t>Ein FOSS-Compliance-Programm bietet verschiedene Vorteile, z. B. ein besseres Verständnis der Auswirkungen von FOSS auf das Unternehmen, ein besseres Verständnis der mit FOSS verbundenen Kosten und Risiken, bessere Beziehungen zur FOSS-Community und verbessertes Wissen über verfügbare FOSS-Lösungen.</a:t>
            </a:r>
          </a:p>
        </p:txBody>
      </p:sp>
      <p:sp>
        <p:nvSpPr>
          <p:cNvPr id="4" name="Shape 269">
            <a:extLst>
              <a:ext uri="{FF2B5EF4-FFF2-40B4-BE49-F238E27FC236}">
                <a16:creationId xmlns:a16="http://schemas.microsoft.com/office/drawing/2014/main" id="{4E139F5A-4CEF-41D5-8801-E6214CCC8697}"/>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BF0C4965-20C1-45E5-A2E8-F4E0D6C0F1F2}" type="slidenum">
              <a:t>34</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3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74">
            <a:extLst>
              <a:ext uri="{FF2B5EF4-FFF2-40B4-BE49-F238E27FC236}">
                <a16:creationId xmlns:a16="http://schemas.microsoft.com/office/drawing/2014/main" id="{5CE0B4EC-3412-42D1-AC05-8047459A7B32}"/>
              </a:ext>
            </a:extLst>
          </p:cNvPr>
          <p:cNvSpPr>
            <a:spLocks noGrp="1" noRot="1" noChangeAspect="1"/>
          </p:cNvSpPr>
          <p:nvPr>
            <p:ph type="sldImg"/>
          </p:nvPr>
        </p:nvSpPr>
        <p:spPr>
          <a:xfrm>
            <a:off x="685800" y="1143000"/>
            <a:ext cx="5486400" cy="3086100"/>
          </a:xfrm>
        </p:spPr>
      </p:sp>
      <p:sp>
        <p:nvSpPr>
          <p:cNvPr id="3" name="Shape 275">
            <a:extLst>
              <a:ext uri="{FF2B5EF4-FFF2-40B4-BE49-F238E27FC236}">
                <a16:creationId xmlns:a16="http://schemas.microsoft.com/office/drawing/2014/main" id="{77198085-BBD0-4AC0-A831-E53525DB7CBA}"/>
              </a:ext>
            </a:extLst>
          </p:cNvPr>
          <p:cNvSpPr txBox="1">
            <a:spLocks noGrp="1"/>
          </p:cNvSpPr>
          <p:nvPr>
            <p:ph type="body" sz="quarter" idx="1"/>
          </p:nvPr>
        </p:nvSpPr>
        <p:spPr/>
        <p:txBody>
          <a:bodyPr tIns="45701" bIns="45701"/>
          <a:lstStyle/>
          <a:p>
            <a:pPr lvl="0"/>
            <a:r>
              <a:rPr lang="de-DE" noProof="0" dirty="0">
                <a:solidFill>
                  <a:srgbClr val="FFFFFF"/>
                </a:solidFill>
              </a:rPr>
              <a:t>Dieser Abschnitt erklärt einige Grundlagen zum besseren Verständnis von “FOSS-Nutzung”.</a:t>
            </a:r>
          </a:p>
        </p:txBody>
      </p:sp>
      <p:sp>
        <p:nvSpPr>
          <p:cNvPr id="4" name="Shape 276">
            <a:extLst>
              <a:ext uri="{FF2B5EF4-FFF2-40B4-BE49-F238E27FC236}">
                <a16:creationId xmlns:a16="http://schemas.microsoft.com/office/drawing/2014/main" id="{07D14E22-3EDB-4C07-A108-61C45B3BF212}"/>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7C84160-1F0B-4D92-AEF7-62041B41E1E0}" type="slidenum">
              <a:t>35</a:t>
            </a:fld>
            <a:endParaRPr lang="en-US" sz="1200" b="0" i="0" u="none" strike="noStrike" kern="0" cap="none" spc="0" baseline="0%" dirty="0">
              <a:solidFill>
                <a:srgbClr val="FFFFFF"/>
              </a:solidFill>
              <a:uFillTx/>
              <a:latin typeface="Roboto"/>
              <a:ea typeface="Roboto"/>
              <a:cs typeface="Roboto"/>
            </a:endParaRPr>
          </a:p>
        </p:txBody>
      </p:sp>
    </p:spTree>
  </p:cSld>
  <p:clrMapOvr>
    <a:masterClrMapping/>
  </p:clrMapOvr>
</p:notes>
</file>

<file path=ppt/notesSlides/notesSlide3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81">
            <a:extLst>
              <a:ext uri="{FF2B5EF4-FFF2-40B4-BE49-F238E27FC236}">
                <a16:creationId xmlns:a16="http://schemas.microsoft.com/office/drawing/2014/main" id="{DA68DE03-26E7-4CEA-9A10-5D82BC7CF1B7}"/>
              </a:ext>
            </a:extLst>
          </p:cNvPr>
          <p:cNvSpPr>
            <a:spLocks noGrp="1" noRot="1" noChangeAspect="1"/>
          </p:cNvSpPr>
          <p:nvPr>
            <p:ph type="sldImg"/>
          </p:nvPr>
        </p:nvSpPr>
        <p:spPr>
          <a:xfrm>
            <a:off x="381000" y="685800"/>
            <a:ext cx="6096000" cy="3429000"/>
          </a:xfrm>
          <a:ln>
            <a:noFill/>
            <a:prstDash val="solid"/>
          </a:ln>
        </p:spPr>
      </p:sp>
      <p:sp>
        <p:nvSpPr>
          <p:cNvPr id="3" name="Shape 282">
            <a:extLst>
              <a:ext uri="{FF2B5EF4-FFF2-40B4-BE49-F238E27FC236}">
                <a16:creationId xmlns:a16="http://schemas.microsoft.com/office/drawing/2014/main" id="{CA382759-D52F-47FB-88B0-79092B703C08}"/>
              </a:ext>
            </a:extLst>
          </p:cNvPr>
          <p:cNvSpPr txBox="1">
            <a:spLocks noGrp="1"/>
          </p:cNvSpPr>
          <p:nvPr>
            <p:ph type="body" sz="quarter" idx="1"/>
          </p:nvPr>
        </p:nvSpPr>
        <p:spPr/>
        <p:txBody>
          <a:bodyPr tIns="45701" bIns="45701"/>
          <a:lstStyle/>
          <a:p>
            <a:pPr lvl="0"/>
            <a:r>
              <a:rPr lang="de-DE" noProof="0" dirty="0">
                <a:latin typeface="Times"/>
                <a:cs typeface="Times"/>
              </a:rPr>
              <a:t>Diese Folie führt an, wie die Nutzung von FOSS Bestandteil von Complianceüberlegungen wird. Je nach Einsatzszenario liegen unterschiedliche Rechtsfolgen vor. Die Folien im Anschluss erläutern dies noch detailliert.</a:t>
            </a:r>
          </a:p>
        </p:txBody>
      </p:sp>
      <p:sp>
        <p:nvSpPr>
          <p:cNvPr id="4" name="Shape 283">
            <a:extLst>
              <a:ext uri="{FF2B5EF4-FFF2-40B4-BE49-F238E27FC236}">
                <a16:creationId xmlns:a16="http://schemas.microsoft.com/office/drawing/2014/main" id="{18DECC1F-3612-42C2-9677-8AF9433E6FD2}"/>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8E9FBDAC-1131-43B7-BBEA-F9EC23115060}" type="slidenum">
              <a:t>36</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3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88">
            <a:extLst>
              <a:ext uri="{FF2B5EF4-FFF2-40B4-BE49-F238E27FC236}">
                <a16:creationId xmlns:a16="http://schemas.microsoft.com/office/drawing/2014/main" id="{31E39578-0E65-4385-A7D7-B1C862E07DFA}"/>
              </a:ext>
            </a:extLst>
          </p:cNvPr>
          <p:cNvSpPr>
            <a:spLocks noGrp="1" noRot="1" noChangeAspect="1"/>
          </p:cNvSpPr>
          <p:nvPr>
            <p:ph type="sldImg"/>
          </p:nvPr>
        </p:nvSpPr>
        <p:spPr>
          <a:xfrm>
            <a:off x="381000" y="685800"/>
            <a:ext cx="6096000" cy="3429000"/>
          </a:xfrm>
          <a:ln>
            <a:noFill/>
            <a:prstDash val="solid"/>
          </a:ln>
        </p:spPr>
      </p:sp>
      <p:sp>
        <p:nvSpPr>
          <p:cNvPr id="3" name="Shape 289">
            <a:extLst>
              <a:ext uri="{FF2B5EF4-FFF2-40B4-BE49-F238E27FC236}">
                <a16:creationId xmlns:a16="http://schemas.microsoft.com/office/drawing/2014/main" id="{A6762989-8684-43A7-BDDE-B09D470694C5}"/>
              </a:ext>
            </a:extLst>
          </p:cNvPr>
          <p:cNvSpPr txBox="1">
            <a:spLocks noGrp="1"/>
          </p:cNvSpPr>
          <p:nvPr>
            <p:ph type="body" sz="quarter" idx="1"/>
          </p:nvPr>
        </p:nvSpPr>
        <p:spPr/>
        <p:txBody>
          <a:bodyPr tIns="45701" bIns="45701"/>
          <a:lstStyle/>
          <a:p>
            <a:pPr marL="226423" lvl="0" indent="-226423"/>
            <a:r>
              <a:rPr lang="de-DE" noProof="0" dirty="0">
                <a:latin typeface="Times"/>
                <a:cs typeface="Times"/>
              </a:rPr>
              <a:t>Die Folie umschreibt, was Einbettung bei Nutzung einer FOSS sein kann.</a:t>
            </a:r>
          </a:p>
        </p:txBody>
      </p:sp>
      <p:sp>
        <p:nvSpPr>
          <p:cNvPr id="4" name="Shape 290">
            <a:extLst>
              <a:ext uri="{FF2B5EF4-FFF2-40B4-BE49-F238E27FC236}">
                <a16:creationId xmlns:a16="http://schemas.microsoft.com/office/drawing/2014/main" id="{2F30F54D-65C0-4A7D-AE87-C51D55B887BB}"/>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526925C-4769-4760-A00F-C87588BA9B2D}" type="slidenum">
              <a:t>37</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3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96">
            <a:extLst>
              <a:ext uri="{FF2B5EF4-FFF2-40B4-BE49-F238E27FC236}">
                <a16:creationId xmlns:a16="http://schemas.microsoft.com/office/drawing/2014/main" id="{5C440528-B916-46D0-AC18-731FBF262DE4}"/>
              </a:ext>
            </a:extLst>
          </p:cNvPr>
          <p:cNvSpPr>
            <a:spLocks noGrp="1" noRot="1" noChangeAspect="1"/>
          </p:cNvSpPr>
          <p:nvPr>
            <p:ph type="sldImg"/>
          </p:nvPr>
        </p:nvSpPr>
        <p:spPr>
          <a:xfrm>
            <a:off x="381000" y="685800"/>
            <a:ext cx="6096000" cy="3429000"/>
          </a:xfrm>
          <a:ln>
            <a:noFill/>
            <a:prstDash val="solid"/>
          </a:ln>
        </p:spPr>
      </p:sp>
      <p:sp>
        <p:nvSpPr>
          <p:cNvPr id="3" name="Shape 297">
            <a:extLst>
              <a:ext uri="{FF2B5EF4-FFF2-40B4-BE49-F238E27FC236}">
                <a16:creationId xmlns:a16="http://schemas.microsoft.com/office/drawing/2014/main" id="{6008874B-541C-43D1-B7FA-F616453A0C58}"/>
              </a:ext>
            </a:extLst>
          </p:cNvPr>
          <p:cNvSpPr txBox="1">
            <a:spLocks noGrp="1"/>
          </p:cNvSpPr>
          <p:nvPr>
            <p:ph type="body" sz="quarter" idx="1"/>
          </p:nvPr>
        </p:nvSpPr>
        <p:spPr/>
        <p:txBody>
          <a:bodyPr tIns="45701" bIns="45701"/>
          <a:lstStyle/>
          <a:p>
            <a:pPr marL="226423" lvl="0" indent="-226423"/>
            <a:r>
              <a:rPr lang="de-DE" dirty="0">
                <a:latin typeface="Times"/>
                <a:cs typeface="Times"/>
              </a:rPr>
              <a:t>Die Folie umschreibt, was Verknüpfung / Linking bei Nutzung einer FOSS sein kann.</a:t>
            </a:r>
          </a:p>
          <a:p>
            <a:pPr marL="226423" lvl="0" indent="-226423"/>
            <a:endParaRPr lang="de-DE" b="1" dirty="0">
              <a:latin typeface="Times"/>
              <a:cs typeface="Times"/>
            </a:endParaRPr>
          </a:p>
        </p:txBody>
      </p:sp>
      <p:sp>
        <p:nvSpPr>
          <p:cNvPr id="4" name="Shape 298">
            <a:extLst>
              <a:ext uri="{FF2B5EF4-FFF2-40B4-BE49-F238E27FC236}">
                <a16:creationId xmlns:a16="http://schemas.microsoft.com/office/drawing/2014/main" id="{A770B83E-E254-4F1D-BB61-1FD9707CA82A}"/>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689C95DD-1556-4C7B-8977-EA10C207ED36}" type="slidenum">
              <a:t>38</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3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04">
            <a:extLst>
              <a:ext uri="{FF2B5EF4-FFF2-40B4-BE49-F238E27FC236}">
                <a16:creationId xmlns:a16="http://schemas.microsoft.com/office/drawing/2014/main" id="{F4818B5B-230F-4E07-864E-FC54492A80B1}"/>
              </a:ext>
            </a:extLst>
          </p:cNvPr>
          <p:cNvSpPr>
            <a:spLocks noGrp="1" noRot="1" noChangeAspect="1"/>
          </p:cNvSpPr>
          <p:nvPr>
            <p:ph type="sldImg"/>
          </p:nvPr>
        </p:nvSpPr>
        <p:spPr>
          <a:xfrm>
            <a:off x="381000" y="685800"/>
            <a:ext cx="6096000" cy="3429000"/>
          </a:xfrm>
          <a:ln>
            <a:noFill/>
            <a:prstDash val="solid"/>
          </a:ln>
        </p:spPr>
      </p:sp>
      <p:sp>
        <p:nvSpPr>
          <p:cNvPr id="3" name="Shape 305">
            <a:extLst>
              <a:ext uri="{FF2B5EF4-FFF2-40B4-BE49-F238E27FC236}">
                <a16:creationId xmlns:a16="http://schemas.microsoft.com/office/drawing/2014/main" id="{9049B8A8-D3A5-4F41-BFAA-A574C63E892D}"/>
              </a:ext>
            </a:extLst>
          </p:cNvPr>
          <p:cNvSpPr txBox="1">
            <a:spLocks noGrp="1"/>
          </p:cNvSpPr>
          <p:nvPr>
            <p:ph type="body" sz="quarter" idx="1"/>
          </p:nvPr>
        </p:nvSpPr>
        <p:spPr/>
        <p:txBody>
          <a:bodyPr tIns="45701" bIns="45701"/>
          <a:lstStyle/>
          <a:p>
            <a:pPr marL="226423" lvl="0" indent="-226423"/>
            <a:r>
              <a:rPr lang="de-DE" dirty="0">
                <a:latin typeface="Times"/>
                <a:cs typeface="Times"/>
              </a:rPr>
              <a:t>Die Folie umschreibt, was Modifikation bei Nutzung einer FOSS sein kann.</a:t>
            </a:r>
          </a:p>
          <a:p>
            <a:pPr marL="226423" lvl="0" indent="-226423"/>
            <a:endParaRPr lang="de-DE" b="1" dirty="0">
              <a:latin typeface="Times"/>
              <a:cs typeface="Times"/>
            </a:endParaRPr>
          </a:p>
        </p:txBody>
      </p:sp>
      <p:sp>
        <p:nvSpPr>
          <p:cNvPr id="4" name="Shape 306">
            <a:extLst>
              <a:ext uri="{FF2B5EF4-FFF2-40B4-BE49-F238E27FC236}">
                <a16:creationId xmlns:a16="http://schemas.microsoft.com/office/drawing/2014/main" id="{AB6BF4F1-D716-4CE5-A27D-96B284D8BAA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7C82AF2-82A3-4477-9F1C-3B0B3EEF349B}" type="slidenum">
              <a:t>39</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3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15">
            <a:extLst>
              <a:ext uri="{FF2B5EF4-FFF2-40B4-BE49-F238E27FC236}">
                <a16:creationId xmlns:a16="http://schemas.microsoft.com/office/drawing/2014/main" id="{8D07E499-1682-40C3-83A1-1B72E6C4C54E}"/>
              </a:ext>
            </a:extLst>
          </p:cNvPr>
          <p:cNvSpPr>
            <a:spLocks noGrp="1" noRot="1" noChangeAspect="1"/>
          </p:cNvSpPr>
          <p:nvPr>
            <p:ph type="sldImg"/>
          </p:nvPr>
        </p:nvSpPr>
        <p:spPr>
          <a:xfrm>
            <a:off x="381000" y="685800"/>
            <a:ext cx="6096000" cy="3429000"/>
          </a:xfrm>
          <a:ln>
            <a:noFill/>
            <a:prstDash val="solid"/>
          </a:ln>
        </p:spPr>
      </p:sp>
      <p:sp>
        <p:nvSpPr>
          <p:cNvPr id="3" name="Shape 316">
            <a:extLst>
              <a:ext uri="{FF2B5EF4-FFF2-40B4-BE49-F238E27FC236}">
                <a16:creationId xmlns:a16="http://schemas.microsoft.com/office/drawing/2014/main" id="{18E6F35E-F508-4CF3-A5C3-A8306805401F}"/>
              </a:ext>
            </a:extLst>
          </p:cNvPr>
          <p:cNvSpPr txBox="1">
            <a:spLocks noGrp="1"/>
          </p:cNvSpPr>
          <p:nvPr>
            <p:ph type="body" sz="quarter" idx="1"/>
          </p:nvPr>
        </p:nvSpPr>
        <p:spPr/>
        <p:txBody>
          <a:bodyPr tIns="45701" bIns="45701"/>
          <a:lstStyle/>
          <a:p>
            <a:pPr marL="226423" lvl="0" indent="-226423"/>
            <a:r>
              <a:rPr lang="de-DE" dirty="0">
                <a:latin typeface="Times"/>
                <a:cs typeface="Times"/>
              </a:rPr>
              <a:t>Die Folie umschreibt, was Übersetzung bei Nutzung einer FOSS sein kann.</a:t>
            </a:r>
          </a:p>
          <a:p>
            <a:pPr marL="226423" lvl="0" indent="-226423"/>
            <a:endParaRPr lang="de-DE" b="1" dirty="0">
              <a:latin typeface="Times"/>
              <a:cs typeface="Times"/>
            </a:endParaRPr>
          </a:p>
        </p:txBody>
      </p:sp>
      <p:sp>
        <p:nvSpPr>
          <p:cNvPr id="4" name="Shape 317">
            <a:extLst>
              <a:ext uri="{FF2B5EF4-FFF2-40B4-BE49-F238E27FC236}">
                <a16:creationId xmlns:a16="http://schemas.microsoft.com/office/drawing/2014/main" id="{FE97C1C6-88F4-4D23-819A-5964C772301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54821F50-BB05-4BE3-AF25-828B25A727B0}" type="slidenum">
              <a:t>40</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3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23">
            <a:extLst>
              <a:ext uri="{FF2B5EF4-FFF2-40B4-BE49-F238E27FC236}">
                <a16:creationId xmlns:a16="http://schemas.microsoft.com/office/drawing/2014/main" id="{37516A0D-4EBE-4D06-9188-419C09607EEF}"/>
              </a:ext>
            </a:extLst>
          </p:cNvPr>
          <p:cNvSpPr>
            <a:spLocks noGrp="1" noRot="1" noChangeAspect="1"/>
          </p:cNvSpPr>
          <p:nvPr>
            <p:ph type="sldImg"/>
          </p:nvPr>
        </p:nvSpPr>
        <p:spPr>
          <a:xfrm>
            <a:off x="381000" y="685800"/>
            <a:ext cx="6096000" cy="3429000"/>
          </a:xfrm>
          <a:ln>
            <a:noFill/>
            <a:prstDash val="solid"/>
          </a:ln>
        </p:spPr>
      </p:sp>
      <p:sp>
        <p:nvSpPr>
          <p:cNvPr id="3" name="Shape 324">
            <a:extLst>
              <a:ext uri="{FF2B5EF4-FFF2-40B4-BE49-F238E27FC236}">
                <a16:creationId xmlns:a16="http://schemas.microsoft.com/office/drawing/2014/main" id="{E10A9675-DDE1-47F7-826F-48FC56AFB7F7}"/>
              </a:ext>
            </a:extLst>
          </p:cNvPr>
          <p:cNvSpPr txBox="1">
            <a:spLocks noGrp="1"/>
          </p:cNvSpPr>
          <p:nvPr>
            <p:ph type="body" sz="quarter" idx="1"/>
          </p:nvPr>
        </p:nvSpPr>
        <p:spPr/>
        <p:txBody>
          <a:bodyPr tIns="45701" bIns="45701"/>
          <a:lstStyle/>
          <a:p>
            <a:pPr lvl="0"/>
            <a:r>
              <a:rPr lang="de-DE" dirty="0">
                <a:latin typeface="Times"/>
                <a:cs typeface="Times"/>
              </a:rPr>
              <a:t>Diese Folie führt an, dass Entwicklerwerkzeuge einige der Nutzungsaktionen im “hinter dem Rücken des Entwicklers” ausführen können – und dass dies ein Thema ist, dessen Unternehmen sich bewusst sein sollten.</a:t>
            </a:r>
          </a:p>
        </p:txBody>
      </p:sp>
      <p:sp>
        <p:nvSpPr>
          <p:cNvPr id="4" name="Shape 325">
            <a:extLst>
              <a:ext uri="{FF2B5EF4-FFF2-40B4-BE49-F238E27FC236}">
                <a16:creationId xmlns:a16="http://schemas.microsoft.com/office/drawing/2014/main" id="{AEC86585-FDBC-4D3C-9302-3A9425807EF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EC9E0633-AE05-43DF-9810-7423CC361148}" type="slidenum">
              <a:t>41</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1">
            <a:extLst>
              <a:ext uri="{FF2B5EF4-FFF2-40B4-BE49-F238E27FC236}">
                <a16:creationId xmlns:a16="http://schemas.microsoft.com/office/drawing/2014/main" id="{8385C7CB-5801-4443-B018-04060C26EB11}"/>
              </a:ext>
            </a:extLst>
          </p:cNvPr>
          <p:cNvSpPr>
            <a:spLocks noGrp="1" noRot="1" noChangeAspect="1"/>
          </p:cNvSpPr>
          <p:nvPr>
            <p:ph type="sldImg"/>
          </p:nvPr>
        </p:nvSpPr>
        <p:spPr>
          <a:xfrm>
            <a:off x="685800" y="1143000"/>
            <a:ext cx="5486400" cy="3086100"/>
          </a:xfrm>
        </p:spPr>
      </p:sp>
      <p:sp>
        <p:nvSpPr>
          <p:cNvPr id="3" name="Shape 72">
            <a:extLst>
              <a:ext uri="{FF2B5EF4-FFF2-40B4-BE49-F238E27FC236}">
                <a16:creationId xmlns:a16="http://schemas.microsoft.com/office/drawing/2014/main" id="{5C949CFB-8540-4BC6-9707-B48943407A2C}"/>
              </a:ext>
            </a:extLst>
          </p:cNvPr>
          <p:cNvSpPr txBox="1">
            <a:spLocks noGrp="1"/>
          </p:cNvSpPr>
          <p:nvPr>
            <p:ph type="body" sz="quarter" idx="1"/>
          </p:nvPr>
        </p:nvSpPr>
        <p:spPr/>
        <p:txBody>
          <a:bodyPr tIns="45701" bIns="45701"/>
          <a:lstStyle/>
          <a:p>
            <a:pPr lvl="0"/>
            <a:r>
              <a:rPr lang="de-DE" dirty="0"/>
              <a:t>Diese Folie soll einem Unternehmen dazu dienen, darzustellen, wo sich ihre eigene interne FOSS-Policy innerhalb der Unternehmensdokumentation befindet. </a:t>
            </a:r>
          </a:p>
        </p:txBody>
      </p:sp>
      <p:sp>
        <p:nvSpPr>
          <p:cNvPr id="4" name="Shape 73">
            <a:extLst>
              <a:ext uri="{FF2B5EF4-FFF2-40B4-BE49-F238E27FC236}">
                <a16:creationId xmlns:a16="http://schemas.microsoft.com/office/drawing/2014/main" id="{DCF2B7F3-E33D-46D4-BBD2-22B9CFF03C6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39DD9C4-DCB8-4FBF-BA96-7B1D4F1F9893}" type="slidenum">
              <a:t>5</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4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34">
            <a:extLst>
              <a:ext uri="{FF2B5EF4-FFF2-40B4-BE49-F238E27FC236}">
                <a16:creationId xmlns:a16="http://schemas.microsoft.com/office/drawing/2014/main" id="{2F1EB58E-68B3-4B02-9714-DF1393459E87}"/>
              </a:ext>
            </a:extLst>
          </p:cNvPr>
          <p:cNvSpPr>
            <a:spLocks noGrp="1" noRot="1" noChangeAspect="1"/>
          </p:cNvSpPr>
          <p:nvPr>
            <p:ph type="sldImg"/>
          </p:nvPr>
        </p:nvSpPr>
        <p:spPr>
          <a:xfrm>
            <a:off x="381000" y="685800"/>
            <a:ext cx="6096000" cy="3429000"/>
          </a:xfrm>
          <a:ln>
            <a:noFill/>
            <a:prstDash val="solid"/>
          </a:ln>
        </p:spPr>
      </p:sp>
      <p:sp>
        <p:nvSpPr>
          <p:cNvPr id="3" name="Shape 335">
            <a:extLst>
              <a:ext uri="{FF2B5EF4-FFF2-40B4-BE49-F238E27FC236}">
                <a16:creationId xmlns:a16="http://schemas.microsoft.com/office/drawing/2014/main" id="{C0CE9DF0-643E-423E-BEB4-1067225D164A}"/>
              </a:ext>
            </a:extLst>
          </p:cNvPr>
          <p:cNvSpPr txBox="1">
            <a:spLocks noGrp="1"/>
          </p:cNvSpPr>
          <p:nvPr>
            <p:ph type="body" sz="quarter" idx="1"/>
          </p:nvPr>
        </p:nvSpPr>
        <p:spPr/>
        <p:txBody>
          <a:bodyPr tIns="45701" bIns="45701"/>
          <a:lstStyle/>
          <a:p>
            <a:pPr lvl="0"/>
            <a:r>
              <a:rPr lang="de-DE" dirty="0"/>
              <a:t>Diese Folie erklärt einige der Konzepte hinter (Weiter-)Verbreitung von FOSS. Da viele der Klauseln in FOSS-Lizenzen insbesondere im Fall der (Weiter-)Verbreitung der FOSS gelten, ist dies ein wichtiger Punkt, der in einem Compliance-Programm zu berücksichtigen ist.</a:t>
            </a:r>
            <a:endParaRPr lang="de-DE" dirty="0">
              <a:latin typeface="Times"/>
              <a:cs typeface="Times"/>
            </a:endParaRPr>
          </a:p>
        </p:txBody>
      </p:sp>
      <p:sp>
        <p:nvSpPr>
          <p:cNvPr id="4" name="Shape 336">
            <a:extLst>
              <a:ext uri="{FF2B5EF4-FFF2-40B4-BE49-F238E27FC236}">
                <a16:creationId xmlns:a16="http://schemas.microsoft.com/office/drawing/2014/main" id="{13F3D5D7-50DB-4C68-9CFA-EF198A6E6446}"/>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5768D6AD-3345-4526-B726-3ACDECCABFD7}" type="slidenum">
              <a:t>42</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4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41">
            <a:extLst>
              <a:ext uri="{FF2B5EF4-FFF2-40B4-BE49-F238E27FC236}">
                <a16:creationId xmlns:a16="http://schemas.microsoft.com/office/drawing/2014/main" id="{50D96CED-582A-4461-94A6-9E8D4108286F}"/>
              </a:ext>
            </a:extLst>
          </p:cNvPr>
          <p:cNvSpPr>
            <a:spLocks noGrp="1" noRot="1" noChangeAspect="1"/>
          </p:cNvSpPr>
          <p:nvPr>
            <p:ph type="sldImg"/>
          </p:nvPr>
        </p:nvSpPr>
        <p:spPr>
          <a:xfrm>
            <a:off x="381000" y="685800"/>
            <a:ext cx="6096000" cy="3429000"/>
          </a:xfrm>
          <a:ln>
            <a:noFill/>
            <a:prstDash val="solid"/>
          </a:ln>
        </p:spPr>
      </p:sp>
      <p:sp>
        <p:nvSpPr>
          <p:cNvPr id="3" name="Shape 342">
            <a:extLst>
              <a:ext uri="{FF2B5EF4-FFF2-40B4-BE49-F238E27FC236}">
                <a16:creationId xmlns:a16="http://schemas.microsoft.com/office/drawing/2014/main" id="{5775D811-AD12-498A-8733-8FFEF554ED04}"/>
              </a:ext>
            </a:extLst>
          </p:cNvPr>
          <p:cNvSpPr txBox="1">
            <a:spLocks noGrp="1"/>
          </p:cNvSpPr>
          <p:nvPr>
            <p:ph type="body" sz="quarter" idx="1"/>
          </p:nvPr>
        </p:nvSpPr>
        <p:spPr/>
        <p:txBody>
          <a:bodyPr tIns="45701" bIns="45701"/>
          <a:lstStyle/>
          <a:p>
            <a:pPr lvl="0"/>
            <a:r>
              <a:rPr lang="de-DE" dirty="0">
                <a:latin typeface="Times"/>
                <a:cs typeface="Times"/>
              </a:rPr>
              <a:t>Beim Einbetten werden </a:t>
            </a:r>
            <a:r>
              <a:rPr lang="de-DE" dirty="0"/>
              <a:t>Teile einer FOSS-Komponente in ein eigenes Softwareprodukt übernommen.</a:t>
            </a:r>
            <a:endParaRPr lang="de-DE" dirty="0">
              <a:latin typeface="Times"/>
              <a:cs typeface="Times"/>
            </a:endParaRPr>
          </a:p>
          <a:p>
            <a:pPr lvl="0"/>
            <a:endParaRPr lang="de-DE" dirty="0">
              <a:latin typeface="Times"/>
              <a:cs typeface="Times"/>
            </a:endParaRPr>
          </a:p>
          <a:p>
            <a:pPr lvl="0"/>
            <a:r>
              <a:rPr lang="de-DE" dirty="0"/>
              <a:t>Eine Verknüpfung erfolgt, wenn eine FOSS-Komponente mit einem eigenen Softwareprodukt oder einer anderen FOSS-Komponente verknüpft / verlinkt wird.</a:t>
            </a:r>
          </a:p>
          <a:p>
            <a:pPr lvl="0"/>
            <a:endParaRPr lang="de-DE" dirty="0">
              <a:latin typeface="Times"/>
              <a:cs typeface="Times"/>
            </a:endParaRPr>
          </a:p>
          <a:p>
            <a:pPr lvl="0"/>
            <a:r>
              <a:rPr lang="de-DE" dirty="0">
                <a:latin typeface="Times"/>
                <a:cs typeface="Times"/>
              </a:rPr>
              <a:t>Modifikation liegt vor,  wenn an einer FOSS-Komponente selbst Änderungen vorgenommen werden.</a:t>
            </a:r>
          </a:p>
          <a:p>
            <a:pPr lvl="0"/>
            <a:endParaRPr lang="de-DE" dirty="0">
              <a:latin typeface="Times"/>
              <a:cs typeface="Times"/>
            </a:endParaRPr>
          </a:p>
          <a:p>
            <a:pPr lvl="0"/>
            <a:r>
              <a:rPr lang="de-DE" dirty="0">
                <a:latin typeface="Times"/>
                <a:cs typeface="Times"/>
              </a:rPr>
              <a:t>Eine Übersetzung liegt vor, wenn eine OSS </a:t>
            </a:r>
            <a:r>
              <a:rPr lang="de-DE" dirty="0"/>
              <a:t>vom Ausgangszustand ausgehend in einen anderen Zustand gebracht wird.</a:t>
            </a:r>
            <a:endParaRPr lang="de-DE" dirty="0">
              <a:latin typeface="Times"/>
              <a:cs typeface="Times"/>
            </a:endParaRPr>
          </a:p>
          <a:p>
            <a:pPr lvl="0"/>
            <a:endParaRPr lang="de-DE" dirty="0">
              <a:latin typeface="Times"/>
              <a:cs typeface="Times"/>
            </a:endParaRPr>
          </a:p>
          <a:p>
            <a:pPr lvl="0"/>
            <a:r>
              <a:rPr lang="de-DE" dirty="0">
                <a:latin typeface="Times"/>
                <a:cs typeface="Times"/>
              </a:rPr>
              <a:t>Bzgl. einer (Weiter-)Verbreitung von FOSS sollten folgende Punkte bedacht werden:</a:t>
            </a:r>
          </a:p>
          <a:p>
            <a:pPr lvl="0" indent="-182880"/>
            <a:r>
              <a:rPr lang="de-DE" dirty="0"/>
              <a:t>Wer empfängt die Software?</a:t>
            </a:r>
          </a:p>
          <a:p>
            <a:pPr marL="560070" lvl="1" indent="-293366">
              <a:spcBef>
                <a:spcPts val="480"/>
              </a:spcBef>
              <a:buClr>
                <a:srgbClr val="93A299"/>
              </a:buClr>
              <a:buSzPct val="85%"/>
              <a:buFont typeface="Arial" pitchFamily="34"/>
              <a:buChar char="•"/>
            </a:pPr>
            <a:r>
              <a:rPr lang="de-DE" kern="0" dirty="0">
                <a:solidFill>
                  <a:srgbClr val="292934"/>
                </a:solidFill>
                <a:latin typeface="Roboto"/>
              </a:rPr>
              <a:t>Kunde / Partner</a:t>
            </a:r>
          </a:p>
          <a:p>
            <a:pPr marL="560070" lvl="1" indent="-293366">
              <a:spcBef>
                <a:spcPts val="480"/>
              </a:spcBef>
              <a:buClr>
                <a:srgbClr val="93A299"/>
              </a:buClr>
              <a:buSzPct val="85%"/>
              <a:buFont typeface="Arial" pitchFamily="34"/>
              <a:buChar char="•"/>
            </a:pPr>
            <a:r>
              <a:rPr lang="de-DE" kern="0" dirty="0">
                <a:solidFill>
                  <a:srgbClr val="292934"/>
                </a:solidFill>
                <a:latin typeface="Roboto"/>
              </a:rPr>
              <a:t>(FOSS-)Community-Projekt</a:t>
            </a:r>
          </a:p>
          <a:p>
            <a:pPr lvl="0" indent="-182880"/>
            <a:r>
              <a:rPr lang="de-DE" dirty="0"/>
              <a:t>In welchem Format wird bereitgestellt?</a:t>
            </a:r>
          </a:p>
          <a:p>
            <a:pPr marL="560070" lvl="1" indent="-293366">
              <a:spcBef>
                <a:spcPts val="480"/>
              </a:spcBef>
              <a:buClr>
                <a:srgbClr val="93A299"/>
              </a:buClr>
              <a:buSzPct val="85%"/>
              <a:buFont typeface="Arial" pitchFamily="34"/>
              <a:buChar char="•"/>
            </a:pPr>
            <a:r>
              <a:rPr lang="de-DE" kern="0" dirty="0">
                <a:solidFill>
                  <a:srgbClr val="292934"/>
                </a:solidFill>
                <a:latin typeface="Roboto"/>
              </a:rPr>
              <a:t>Bereitstellung von Quellcode</a:t>
            </a:r>
          </a:p>
          <a:p>
            <a:pPr marL="560070" lvl="1" indent="-293366">
              <a:spcBef>
                <a:spcPts val="480"/>
              </a:spcBef>
              <a:buClr>
                <a:srgbClr val="93A299"/>
              </a:buClr>
              <a:buSzPct val="85%"/>
              <a:buFont typeface="Arial" pitchFamily="34"/>
              <a:buChar char="•"/>
            </a:pPr>
            <a:r>
              <a:rPr lang="de-DE" kern="0" dirty="0">
                <a:solidFill>
                  <a:srgbClr val="292934"/>
                </a:solidFill>
                <a:latin typeface="Roboto"/>
              </a:rPr>
              <a:t>Bereitstellung der Binaries / von Objektcode</a:t>
            </a:r>
          </a:p>
          <a:p>
            <a:pPr marL="560070" lvl="1" indent="-293366">
              <a:spcBef>
                <a:spcPts val="480"/>
              </a:spcBef>
              <a:buClr>
                <a:srgbClr val="93A299"/>
              </a:buClr>
              <a:buSzPct val="85%"/>
              <a:buFont typeface="Arial" pitchFamily="34"/>
              <a:buChar char="•"/>
            </a:pPr>
            <a:r>
              <a:rPr lang="de-DE" kern="0" dirty="0">
                <a:solidFill>
                  <a:srgbClr val="292934"/>
                </a:solidFill>
                <a:latin typeface="Roboto"/>
              </a:rPr>
              <a:t>Vorinstallation auf Hardware (“Embedded”)</a:t>
            </a:r>
          </a:p>
        </p:txBody>
      </p:sp>
      <p:sp>
        <p:nvSpPr>
          <p:cNvPr id="4" name="Shape 343">
            <a:extLst>
              <a:ext uri="{FF2B5EF4-FFF2-40B4-BE49-F238E27FC236}">
                <a16:creationId xmlns:a16="http://schemas.microsoft.com/office/drawing/2014/main" id="{C19F2B37-B430-4809-8128-8F82151EDC4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717A825-EA1E-4F6F-B06E-E40E84A47921}" type="slidenum">
              <a:t>43</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4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48">
            <a:extLst>
              <a:ext uri="{FF2B5EF4-FFF2-40B4-BE49-F238E27FC236}">
                <a16:creationId xmlns:a16="http://schemas.microsoft.com/office/drawing/2014/main" id="{3D5DA183-1973-43FB-A1E1-9D16AF9B5231}"/>
              </a:ext>
            </a:extLst>
          </p:cNvPr>
          <p:cNvSpPr>
            <a:spLocks noGrp="1" noRot="1" noChangeAspect="1"/>
          </p:cNvSpPr>
          <p:nvPr>
            <p:ph type="sldImg"/>
          </p:nvPr>
        </p:nvSpPr>
        <p:spPr>
          <a:xfrm>
            <a:off x="685800" y="1143000"/>
            <a:ext cx="5486400" cy="3086100"/>
          </a:xfrm>
        </p:spPr>
      </p:sp>
      <p:sp>
        <p:nvSpPr>
          <p:cNvPr id="3" name="Shape 349">
            <a:extLst>
              <a:ext uri="{FF2B5EF4-FFF2-40B4-BE49-F238E27FC236}">
                <a16:creationId xmlns:a16="http://schemas.microsoft.com/office/drawing/2014/main" id="{0BCDABA3-8626-4512-B98F-86FF8AB78B61}"/>
              </a:ext>
            </a:extLst>
          </p:cNvPr>
          <p:cNvSpPr txBox="1">
            <a:spLocks noGrp="1"/>
          </p:cNvSpPr>
          <p:nvPr>
            <p:ph type="body" sz="quarter" idx="1"/>
          </p:nvPr>
        </p:nvSpPr>
        <p:spPr/>
        <p:txBody>
          <a:bodyPr tIns="45701" bIns="45701"/>
          <a:lstStyle/>
          <a:p>
            <a:pPr lvl="0"/>
            <a:r>
              <a:rPr lang="de-DE" noProof="0" dirty="0">
                <a:solidFill>
                  <a:srgbClr val="FFFFFF"/>
                </a:solidFill>
              </a:rPr>
              <a:t>Dieser Abschnitt beschreibt ein mögliches Vorgehen für einen “FOSS-Review”, welcher FOSS-Nutzung analysiert und daraus entstandene/entstehende Verpflichtungen bestimmt.</a:t>
            </a:r>
          </a:p>
        </p:txBody>
      </p:sp>
      <p:sp>
        <p:nvSpPr>
          <p:cNvPr id="4" name="Shape 350">
            <a:extLst>
              <a:ext uri="{FF2B5EF4-FFF2-40B4-BE49-F238E27FC236}">
                <a16:creationId xmlns:a16="http://schemas.microsoft.com/office/drawing/2014/main" id="{AC7FF373-0D21-45FC-9ADA-26128FB4369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6288B982-44E0-4F96-A1E5-52F79590C368}" type="slidenum">
              <a:t>44</a:t>
            </a:fld>
            <a:endParaRPr lang="en-US" sz="1200" b="0" i="0" u="none" strike="noStrike" kern="0" cap="none" spc="0" baseline="0%" dirty="0">
              <a:solidFill>
                <a:srgbClr val="FFFFFF"/>
              </a:solidFill>
              <a:uFillTx/>
              <a:latin typeface="Roboto"/>
              <a:ea typeface="Roboto"/>
              <a:cs typeface="Roboto"/>
            </a:endParaRPr>
          </a:p>
        </p:txBody>
      </p:sp>
    </p:spTree>
  </p:cSld>
  <p:clrMapOvr>
    <a:masterClrMapping/>
  </p:clrMapOvr>
</p:notes>
</file>

<file path=ppt/notesSlides/notesSlide4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55">
            <a:extLst>
              <a:ext uri="{FF2B5EF4-FFF2-40B4-BE49-F238E27FC236}">
                <a16:creationId xmlns:a16="http://schemas.microsoft.com/office/drawing/2014/main" id="{139AFB4C-FA65-44EC-9C92-2953A6CF4AC1}"/>
              </a:ext>
            </a:extLst>
          </p:cNvPr>
          <p:cNvSpPr>
            <a:spLocks noGrp="1" noRot="1" noChangeAspect="1"/>
          </p:cNvSpPr>
          <p:nvPr>
            <p:ph type="sldImg"/>
          </p:nvPr>
        </p:nvSpPr>
        <p:spPr>
          <a:xfrm>
            <a:off x="685800" y="1143000"/>
            <a:ext cx="5486400" cy="3086100"/>
          </a:xfrm>
        </p:spPr>
      </p:sp>
      <p:sp>
        <p:nvSpPr>
          <p:cNvPr id="3" name="Shape 356">
            <a:extLst>
              <a:ext uri="{FF2B5EF4-FFF2-40B4-BE49-F238E27FC236}">
                <a16:creationId xmlns:a16="http://schemas.microsoft.com/office/drawing/2014/main" id="{435E04ED-9C48-49E3-ABF8-4504D62103F3}"/>
              </a:ext>
            </a:extLst>
          </p:cNvPr>
          <p:cNvSpPr txBox="1">
            <a:spLocks noGrp="1"/>
          </p:cNvSpPr>
          <p:nvPr>
            <p:ph type="body" sz="quarter" idx="1"/>
          </p:nvPr>
        </p:nvSpPr>
        <p:spPr/>
        <p:txBody>
          <a:bodyPr tIns="45701" bIns="45701"/>
          <a:lstStyle/>
          <a:p>
            <a:pPr lvl="0"/>
            <a:r>
              <a:rPr lang="de-DE" dirty="0"/>
              <a:t>Der FOSS-Review ist grundlegender Baustein eines FOSS-Compliance-Programms.</a:t>
            </a:r>
          </a:p>
          <a:p>
            <a:pPr lvl="0"/>
            <a:endParaRPr lang="de-DE" dirty="0"/>
          </a:p>
          <a:p>
            <a:pPr lvl="0"/>
            <a:r>
              <a:rPr lang="de-DE" dirty="0"/>
              <a:t>Ein FOSS Review kann der Treffpunkt für Teams aus den Bereichen Anwendungsentwicklung, Wirtschaft und Recht sein und erfordert Planung und Organisation, um gemeinsam und insgesamt erfolgreich zu sein.</a:t>
            </a:r>
          </a:p>
          <a:p>
            <a:pPr lvl="0"/>
            <a:endParaRPr lang="de-DE" dirty="0"/>
          </a:p>
          <a:p>
            <a:pPr marL="171450" lvl="0" indent="-171450">
              <a:buClr>
                <a:srgbClr val="000000"/>
              </a:buClr>
              <a:buSzPct val="100%"/>
              <a:buFont typeface="Arial"/>
              <a:buChar char="•"/>
            </a:pPr>
            <a:r>
              <a:rPr lang="de-DE" dirty="0"/>
              <a:t>Engineering- oder Entwicklerteams können sich an der Sammlung relevanter Informationen beteiligen</a:t>
            </a:r>
          </a:p>
          <a:p>
            <a:pPr marL="171450" lvl="0" indent="-171450">
              <a:buClr>
                <a:srgbClr val="000000"/>
              </a:buClr>
              <a:buSzPct val="100%"/>
              <a:buFont typeface="Arial"/>
              <a:buChar char="•"/>
            </a:pPr>
            <a:r>
              <a:rPr lang="de-DE" dirty="0"/>
              <a:t>Rechtsteams analysieren und bestimmen Lizenzverpflichtungen und geben Handlungsanleitung</a:t>
            </a:r>
          </a:p>
          <a:p>
            <a:pPr marL="171450" lvl="0" indent="-171450">
              <a:buClr>
                <a:srgbClr val="000000"/>
              </a:buClr>
              <a:buSzPct val="100%"/>
              <a:buFont typeface="Arial"/>
              <a:buChar char="•"/>
            </a:pPr>
            <a:r>
              <a:rPr lang="de-DE" dirty="0"/>
              <a:t>Business- und Entwicklerteams erhalten Handlungsanleitungen und setzen diese um</a:t>
            </a:r>
          </a:p>
        </p:txBody>
      </p:sp>
      <p:sp>
        <p:nvSpPr>
          <p:cNvPr id="4" name="Shape 357">
            <a:extLst>
              <a:ext uri="{FF2B5EF4-FFF2-40B4-BE49-F238E27FC236}">
                <a16:creationId xmlns:a16="http://schemas.microsoft.com/office/drawing/2014/main" id="{DF0F4492-8806-4439-9824-4A3E1987F0B4}"/>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857C22F-746F-4F6D-9CC0-9F081CBC8C65}" type="slidenum">
              <a:t>45</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4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62">
            <a:extLst>
              <a:ext uri="{FF2B5EF4-FFF2-40B4-BE49-F238E27FC236}">
                <a16:creationId xmlns:a16="http://schemas.microsoft.com/office/drawing/2014/main" id="{9B493F56-2F9F-4C4C-8A6F-C3EA7B9BE26B}"/>
              </a:ext>
            </a:extLst>
          </p:cNvPr>
          <p:cNvSpPr>
            <a:spLocks noGrp="1" noRot="1" noChangeAspect="1"/>
          </p:cNvSpPr>
          <p:nvPr>
            <p:ph type="sldImg"/>
          </p:nvPr>
        </p:nvSpPr>
        <p:spPr>
          <a:xfrm>
            <a:off x="685800" y="1143000"/>
            <a:ext cx="5486400" cy="3086100"/>
          </a:xfrm>
        </p:spPr>
      </p:sp>
      <p:sp>
        <p:nvSpPr>
          <p:cNvPr id="3" name="Shape 363">
            <a:extLst>
              <a:ext uri="{FF2B5EF4-FFF2-40B4-BE49-F238E27FC236}">
                <a16:creationId xmlns:a16="http://schemas.microsoft.com/office/drawing/2014/main" id="{69ABDBAE-2C1D-4B04-8B65-9E5F65011371}"/>
              </a:ext>
            </a:extLst>
          </p:cNvPr>
          <p:cNvSpPr txBox="1">
            <a:spLocks noGrp="1"/>
          </p:cNvSpPr>
          <p:nvPr>
            <p:ph type="body" sz="quarter" idx="1"/>
          </p:nvPr>
        </p:nvSpPr>
        <p:spPr/>
        <p:txBody>
          <a:bodyPr tIns="45701" bIns="45701"/>
          <a:lstStyle/>
          <a:p>
            <a:pPr lvl="0"/>
            <a:r>
              <a:rPr lang="de-DE" dirty="0"/>
              <a:t>Der erste Schritt besteht darin, die richtigen Parteien zu identifizieren, um einen FOSS-Review einzuleiten</a:t>
            </a:r>
            <a:br>
              <a:rPr lang="de-DE" dirty="0"/>
            </a:br>
            <a:br>
              <a:rPr lang="de-DE" dirty="0"/>
            </a:br>
            <a:r>
              <a:rPr lang="de-DE" dirty="0"/>
              <a:t>Wichtige Fragen sind u.a.:</a:t>
            </a:r>
          </a:p>
          <a:p>
            <a:pPr marL="171450" lvl="0" indent="-171450">
              <a:buSzPct val="100%"/>
              <a:buFont typeface="Arial" pitchFamily="34"/>
              <a:buChar char="•"/>
            </a:pPr>
            <a:r>
              <a:rPr lang="de-DE" dirty="0"/>
              <a:t>Wer sind die Entscheidungsträger für die Nutzung von FOSS (Manager, Architekten, einzelne Entwickler usw.)?</a:t>
            </a:r>
          </a:p>
          <a:p>
            <a:pPr marL="171450" lvl="0" indent="-171450">
              <a:buSzPct val="100%"/>
              <a:buFont typeface="Arial" pitchFamily="34"/>
              <a:buChar char="•"/>
            </a:pPr>
            <a:r>
              <a:rPr lang="de-DE" dirty="0"/>
              <a:t>Wie können sie Fragen zur Verwendung von FOSS aufwerfen?</a:t>
            </a:r>
          </a:p>
          <a:p>
            <a:pPr marL="171450" lvl="0" indent="-171450">
              <a:buSzPct val="100%"/>
              <a:buFont typeface="Arial" pitchFamily="34"/>
              <a:buChar char="•"/>
            </a:pPr>
            <a:r>
              <a:rPr lang="de-DE" dirty="0"/>
              <a:t>Gibt es einen regelmäßigen Punkt in Ihrem Entwicklungsprozess, an welchem FOSS Reviews beginnen können?</a:t>
            </a:r>
            <a:endParaRPr lang="en-US" dirty="0"/>
          </a:p>
        </p:txBody>
      </p:sp>
      <p:sp>
        <p:nvSpPr>
          <p:cNvPr id="4" name="Shape 364">
            <a:extLst>
              <a:ext uri="{FF2B5EF4-FFF2-40B4-BE49-F238E27FC236}">
                <a16:creationId xmlns:a16="http://schemas.microsoft.com/office/drawing/2014/main" id="{F13061FF-3F70-488A-98F5-F84215575ED2}"/>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49C8F65-AE03-42E4-8EDB-CB81A1DB7271}" type="slidenum">
              <a:t>46</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4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77">
            <a:extLst>
              <a:ext uri="{FF2B5EF4-FFF2-40B4-BE49-F238E27FC236}">
                <a16:creationId xmlns:a16="http://schemas.microsoft.com/office/drawing/2014/main" id="{17BE9D7B-4910-488C-B289-21504D2728C4}"/>
              </a:ext>
            </a:extLst>
          </p:cNvPr>
          <p:cNvSpPr>
            <a:spLocks noGrp="1" noRot="1" noChangeAspect="1"/>
          </p:cNvSpPr>
          <p:nvPr>
            <p:ph type="sldImg"/>
          </p:nvPr>
        </p:nvSpPr>
        <p:spPr>
          <a:xfrm>
            <a:off x="685800" y="1143000"/>
            <a:ext cx="5486400" cy="3086100"/>
          </a:xfrm>
        </p:spPr>
      </p:sp>
      <p:sp>
        <p:nvSpPr>
          <p:cNvPr id="3" name="Shape 378">
            <a:extLst>
              <a:ext uri="{FF2B5EF4-FFF2-40B4-BE49-F238E27FC236}">
                <a16:creationId xmlns:a16="http://schemas.microsoft.com/office/drawing/2014/main" id="{1A5FF6D7-B4AE-4D03-99FA-8503E7EA0625}"/>
              </a:ext>
            </a:extLst>
          </p:cNvPr>
          <p:cNvSpPr txBox="1">
            <a:spLocks noGrp="1"/>
          </p:cNvSpPr>
          <p:nvPr>
            <p:ph type="body" sz="quarter" idx="1"/>
          </p:nvPr>
        </p:nvSpPr>
        <p:spPr/>
        <p:txBody>
          <a:bodyPr tIns="45701" bIns="45701"/>
          <a:lstStyle/>
          <a:p>
            <a:pPr lvl="0"/>
            <a:r>
              <a:rPr lang="de-DE" dirty="0"/>
              <a:t>Es sollte beachtet werden, dass diese angeführte Liste benötigter Informationen ziemlich groß aussieht. Die Menge der benötigten Informationen hängt jedoch von der Größe des Unternehmens und der Absichten mit dem FOSS-Code ab. Große Firmen erfordern tendenziell mehr Informationen als kleine Firmen.</a:t>
            </a:r>
          </a:p>
          <a:p>
            <a:pPr lvl="0"/>
            <a:endParaRPr lang="en-US" dirty="0"/>
          </a:p>
          <a:p>
            <a:pPr lvl="0"/>
            <a:r>
              <a:rPr lang="de-DE" dirty="0"/>
              <a:t>Bei externen Anbietern gibt es noch ein paar zusätzliche Themen. Zunächst muss möglicherweise mit dem Anbieter Rücksprache gehalten werden, wenn in der Zukunft FOSS-Probleme auftreten, und es ist wichtig, einen zuverlässigen Ansprechpartner zu haben. Möglicherweise müssen Sie auch FOSS-Lizenzverpflichtungen für FOSS erfüllt werden, die man vom Anbieter erhalten hat. Es muss sichergestellt sein die Hinweise und den Quellcode zu haben, um die Verpflichtungen zu erfüllen.</a:t>
            </a:r>
            <a:endParaRPr lang="en-US" dirty="0"/>
          </a:p>
        </p:txBody>
      </p:sp>
      <p:sp>
        <p:nvSpPr>
          <p:cNvPr id="4" name="Shape 379">
            <a:extLst>
              <a:ext uri="{FF2B5EF4-FFF2-40B4-BE49-F238E27FC236}">
                <a16:creationId xmlns:a16="http://schemas.microsoft.com/office/drawing/2014/main" id="{B6584433-66BA-4B0A-9757-778EDC98A1E5}"/>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D9E1EBC-879D-47DD-B812-A8DB14AD3BE7}" type="slidenum">
              <a:t>47</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4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85">
            <a:extLst>
              <a:ext uri="{FF2B5EF4-FFF2-40B4-BE49-F238E27FC236}">
                <a16:creationId xmlns:a16="http://schemas.microsoft.com/office/drawing/2014/main" id="{74B4AD7B-7BA8-4504-92C3-B1EC602A0479}"/>
              </a:ext>
            </a:extLst>
          </p:cNvPr>
          <p:cNvSpPr>
            <a:spLocks noGrp="1" noRot="1" noChangeAspect="1"/>
          </p:cNvSpPr>
          <p:nvPr>
            <p:ph type="sldImg"/>
          </p:nvPr>
        </p:nvSpPr>
        <p:spPr>
          <a:xfrm>
            <a:off x="685800" y="1143000"/>
            <a:ext cx="5486400" cy="3086100"/>
          </a:xfrm>
        </p:spPr>
      </p:sp>
      <p:sp>
        <p:nvSpPr>
          <p:cNvPr id="3" name="Shape 386">
            <a:extLst>
              <a:ext uri="{FF2B5EF4-FFF2-40B4-BE49-F238E27FC236}">
                <a16:creationId xmlns:a16="http://schemas.microsoft.com/office/drawing/2014/main" id="{8333BE61-6B07-4D14-A7D6-178C60C3D79B}"/>
              </a:ext>
            </a:extLst>
          </p:cNvPr>
          <p:cNvSpPr txBox="1">
            <a:spLocks noGrp="1"/>
          </p:cNvSpPr>
          <p:nvPr>
            <p:ph type="body" sz="quarter" idx="1"/>
          </p:nvPr>
        </p:nvSpPr>
        <p:spPr/>
        <p:txBody>
          <a:bodyPr tIns="45701" bIns="45701"/>
          <a:lstStyle/>
          <a:p>
            <a:pPr lvl="0"/>
            <a:r>
              <a:rPr lang="de-DE" dirty="0"/>
              <a:t>Das FOSS Review-Team kann aus einem interdisziplinären Team bestehen</a:t>
            </a:r>
            <a:br>
              <a:rPr lang="de-DE" dirty="0"/>
            </a:br>
            <a:br>
              <a:rPr lang="de-DE" dirty="0"/>
            </a:br>
            <a:r>
              <a:rPr lang="de-DE" dirty="0"/>
              <a:t>Die Rechtsabteilung, die interne oder externe Anwälte umfassen kann, überprüft und bewertet die Nutzung von FOSS im Hinblick auf Lizenzverpflichtungen</a:t>
            </a:r>
            <a:br>
              <a:rPr lang="de-DE" dirty="0"/>
            </a:br>
            <a:br>
              <a:rPr lang="de-DE" dirty="0"/>
            </a:br>
            <a:r>
              <a:rPr lang="de-DE" dirty="0"/>
              <a:t>Die Rechtsabteilung kann von anderen unterstützt werden, einschließlich:</a:t>
            </a:r>
          </a:p>
          <a:p>
            <a:pPr marL="171450" lvl="0" indent="-171450">
              <a:buSzPct val="100%"/>
              <a:buFont typeface="Arial" pitchFamily="34"/>
              <a:buChar char="•"/>
            </a:pPr>
            <a:r>
              <a:rPr lang="de-DE" dirty="0"/>
              <a:t>Scanning- und Tooling-Teams, die die FOSS-Nutzung identifizieren und verfolgen. Diese Teams unterstützen möglicherweise Code-Scans oder Forensik-Tools, um FOSS-Komponenten in der Codebasis zu identifizieren. Die Teams können auch Informationen zur Verwendung von FOSS beschaffen und weiterverfolgen, um bei späteren Compliance-Prozessen zu unterstützen.</a:t>
            </a:r>
          </a:p>
          <a:p>
            <a:pPr marL="171450" lvl="0" indent="-171450">
              <a:buSzPct val="100%"/>
              <a:buFont typeface="Arial" pitchFamily="34"/>
              <a:buChar char="•"/>
            </a:pPr>
            <a:r>
              <a:rPr lang="de-DE" dirty="0"/>
              <a:t>Andere Spezialisten oder Vertreter, die von FOSS-bezogenen Themen betroffen sein können, z. B. kommerzielle Lizenz-, Compliance- oder Geschäftsplanungsteams.</a:t>
            </a:r>
            <a:endParaRPr lang="en-US" dirty="0"/>
          </a:p>
        </p:txBody>
      </p:sp>
      <p:sp>
        <p:nvSpPr>
          <p:cNvPr id="4" name="Shape 387">
            <a:extLst>
              <a:ext uri="{FF2B5EF4-FFF2-40B4-BE49-F238E27FC236}">
                <a16:creationId xmlns:a16="http://schemas.microsoft.com/office/drawing/2014/main" id="{89EF1524-CA08-495C-8B9E-96AEEAB0ED5B}"/>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6EBB3A5-266B-4796-AEA6-D595024CF9FD}" type="slidenum">
              <a:t>48</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4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06">
            <a:extLst>
              <a:ext uri="{FF2B5EF4-FFF2-40B4-BE49-F238E27FC236}">
                <a16:creationId xmlns:a16="http://schemas.microsoft.com/office/drawing/2014/main" id="{7F64933E-7AFD-417B-965A-FEE2A999C6E5}"/>
              </a:ext>
            </a:extLst>
          </p:cNvPr>
          <p:cNvSpPr>
            <a:spLocks noGrp="1" noRot="1" noChangeAspect="1"/>
          </p:cNvSpPr>
          <p:nvPr>
            <p:ph type="sldImg"/>
          </p:nvPr>
        </p:nvSpPr>
        <p:spPr>
          <a:xfrm>
            <a:off x="685800" y="1143000"/>
            <a:ext cx="5486400" cy="3086100"/>
          </a:xfrm>
        </p:spPr>
      </p:sp>
      <p:sp>
        <p:nvSpPr>
          <p:cNvPr id="3" name="Shape 407">
            <a:extLst>
              <a:ext uri="{FF2B5EF4-FFF2-40B4-BE49-F238E27FC236}">
                <a16:creationId xmlns:a16="http://schemas.microsoft.com/office/drawing/2014/main" id="{3A8AD5A0-B7DD-4CC3-ABFD-ADF77B0B95E4}"/>
              </a:ext>
            </a:extLst>
          </p:cNvPr>
          <p:cNvSpPr txBox="1">
            <a:spLocks noGrp="1"/>
          </p:cNvSpPr>
          <p:nvPr>
            <p:ph type="body" sz="quarter" idx="1"/>
          </p:nvPr>
        </p:nvSpPr>
        <p:spPr/>
        <p:txBody>
          <a:bodyPr tIns="45701" bIns="45701"/>
          <a:lstStyle/>
          <a:p>
            <a:pPr lvl="0"/>
            <a:r>
              <a:rPr lang="de-DE" dirty="0"/>
              <a:t>Das FOSS Review-Team sollte über das erforderliche Fachwissen verfügen, um die FOSS-Nutzung richtig einschätzen zu können. Dies kann die Unterstützung von Entwicklungsteams erforderlich machen, um Rechts- und Geschäftsteams über die zur Nutzung vorgeschlagenen FOSS aufzuklären. Zum Beispiel kann Code-Scanning verwendet werden, um nicht offengelegte FOSS-Verwendung zu lokalisieren.</a:t>
            </a:r>
            <a:br>
              <a:rPr lang="de-DE" dirty="0"/>
            </a:br>
            <a:br>
              <a:rPr lang="de-DE" dirty="0"/>
            </a:br>
            <a:r>
              <a:rPr lang="de-DE" dirty="0"/>
              <a:t>Sobald die zur Nutzung vorgeschlagene FOSS vollständig bewertet wurde, verfügt das Rechtsteam über die notwendigen Informationen, um seine Entscheidungen treffen zu können.</a:t>
            </a:r>
            <a:endParaRPr lang="en-US" dirty="0"/>
          </a:p>
        </p:txBody>
      </p:sp>
      <p:sp>
        <p:nvSpPr>
          <p:cNvPr id="4" name="Shape 408">
            <a:extLst>
              <a:ext uri="{FF2B5EF4-FFF2-40B4-BE49-F238E27FC236}">
                <a16:creationId xmlns:a16="http://schemas.microsoft.com/office/drawing/2014/main" id="{AFA94C8F-43BD-43D8-B6DC-44D7F961D3CA}"/>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FF2E4D4-B71A-4A72-B887-36D16D7BE1A5}" type="slidenum">
              <a:t>49</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4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19">
            <a:extLst>
              <a:ext uri="{FF2B5EF4-FFF2-40B4-BE49-F238E27FC236}">
                <a16:creationId xmlns:a16="http://schemas.microsoft.com/office/drawing/2014/main" id="{18DCE93A-90D2-42F0-BE45-99DED4B03C46}"/>
              </a:ext>
            </a:extLst>
          </p:cNvPr>
          <p:cNvSpPr>
            <a:spLocks noGrp="1" noRot="1" noChangeAspect="1"/>
          </p:cNvSpPr>
          <p:nvPr>
            <p:ph type="sldImg"/>
          </p:nvPr>
        </p:nvSpPr>
        <p:spPr>
          <a:xfrm>
            <a:off x="381000" y="685800"/>
            <a:ext cx="6096000" cy="3429000"/>
          </a:xfrm>
        </p:spPr>
      </p:sp>
      <p:sp>
        <p:nvSpPr>
          <p:cNvPr id="3" name="Shape 420">
            <a:extLst>
              <a:ext uri="{FF2B5EF4-FFF2-40B4-BE49-F238E27FC236}">
                <a16:creationId xmlns:a16="http://schemas.microsoft.com/office/drawing/2014/main" id="{3BF0826A-33B9-4BF9-8B2B-05AF520CBEF0}"/>
              </a:ext>
            </a:extLst>
          </p:cNvPr>
          <p:cNvSpPr txBox="1">
            <a:spLocks noGrp="1"/>
          </p:cNvSpPr>
          <p:nvPr>
            <p:ph type="body" sz="quarter" idx="1"/>
          </p:nvPr>
        </p:nvSpPr>
        <p:spPr/>
        <p:txBody>
          <a:bodyPr tIns="45701" bIns="45701"/>
          <a:lstStyle/>
          <a:p>
            <a:pPr lvl="0"/>
            <a:r>
              <a:rPr lang="de-DE" dirty="0"/>
              <a:t>Diese Folie erklärt überblicksartig, was Open-Source-Code-Scan-Tools sind, wie sie funktionieren und an welchen Stellen ein Einsteiger beginnen kann, Wissen über das Thema zu sammeln.</a:t>
            </a:r>
            <a:endParaRPr lang="en-US" dirty="0"/>
          </a:p>
        </p:txBody>
      </p:sp>
      <p:sp>
        <p:nvSpPr>
          <p:cNvPr id="4" name="Shape 421">
            <a:extLst>
              <a:ext uri="{FF2B5EF4-FFF2-40B4-BE49-F238E27FC236}">
                <a16:creationId xmlns:a16="http://schemas.microsoft.com/office/drawing/2014/main" id="{3F785645-FC2A-4AE3-AD2A-88C212BB5F21}"/>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5E6D5D6-383E-4B0C-9D10-2482A79E30B7}" type="slidenum">
              <a:t>50</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4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26">
            <a:extLst>
              <a:ext uri="{FF2B5EF4-FFF2-40B4-BE49-F238E27FC236}">
                <a16:creationId xmlns:a16="http://schemas.microsoft.com/office/drawing/2014/main" id="{39F2FBF5-D24B-42BD-A0A1-35981CCE2926}"/>
              </a:ext>
            </a:extLst>
          </p:cNvPr>
          <p:cNvSpPr>
            <a:spLocks noGrp="1" noRot="1" noChangeAspect="1"/>
          </p:cNvSpPr>
          <p:nvPr>
            <p:ph type="sldImg"/>
          </p:nvPr>
        </p:nvSpPr>
        <p:spPr>
          <a:xfrm>
            <a:off x="685800" y="1143000"/>
            <a:ext cx="5486400" cy="3086100"/>
          </a:xfrm>
        </p:spPr>
      </p:sp>
      <p:sp>
        <p:nvSpPr>
          <p:cNvPr id="3" name="Shape 427">
            <a:extLst>
              <a:ext uri="{FF2B5EF4-FFF2-40B4-BE49-F238E27FC236}">
                <a16:creationId xmlns:a16="http://schemas.microsoft.com/office/drawing/2014/main" id="{12297D35-0B0D-4356-96C9-F7F904358537}"/>
              </a:ext>
            </a:extLst>
          </p:cNvPr>
          <p:cNvSpPr txBox="1">
            <a:spLocks noGrp="1"/>
          </p:cNvSpPr>
          <p:nvPr>
            <p:ph type="body" sz="quarter" idx="1"/>
          </p:nvPr>
        </p:nvSpPr>
        <p:spPr/>
        <p:txBody>
          <a:bodyPr tIns="45701" bIns="45701"/>
          <a:lstStyle/>
          <a:p>
            <a:pPr lvl="0"/>
            <a:r>
              <a:rPr lang="de-DE" dirty="0"/>
              <a:t>Der FOSS Review-Prozess sollte flexibel genug sein, um den interessierten Parteien die Zusammenarbeit zu ermöglichen. Manchmal ist ein FOSS-Nutzungsszenario für das FOSS-Review-Team unklar. Das Entwicklungsteam wird dann weitere Informationen bereitstellen können müssen. Ebenso kann das Entwicklungsteam Unterstützung bei der Umsetzung der Leitlinien des FOSS-Review-Teams benötigen.</a:t>
            </a:r>
            <a:endParaRPr lang="en-US" dirty="0"/>
          </a:p>
        </p:txBody>
      </p:sp>
      <p:sp>
        <p:nvSpPr>
          <p:cNvPr id="4" name="Shape 428">
            <a:extLst>
              <a:ext uri="{FF2B5EF4-FFF2-40B4-BE49-F238E27FC236}">
                <a16:creationId xmlns:a16="http://schemas.microsoft.com/office/drawing/2014/main" id="{D1930B07-5F35-458F-A3F7-EF77D13E9906}"/>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31E82EA-565A-41C3-8BE8-DC4EBBA01D51}" type="slidenum">
              <a:t>51</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8">
            <a:extLst>
              <a:ext uri="{FF2B5EF4-FFF2-40B4-BE49-F238E27FC236}">
                <a16:creationId xmlns:a16="http://schemas.microsoft.com/office/drawing/2014/main" id="{9D6CA570-FB49-4C61-A48A-102BB409E4E3}"/>
              </a:ext>
            </a:extLst>
          </p:cNvPr>
          <p:cNvSpPr>
            <a:spLocks noGrp="1" noRot="1" noChangeAspect="1"/>
          </p:cNvSpPr>
          <p:nvPr>
            <p:ph type="sldImg"/>
          </p:nvPr>
        </p:nvSpPr>
        <p:spPr>
          <a:xfrm>
            <a:off x="381000" y="685800"/>
            <a:ext cx="6096000" cy="3429000"/>
          </a:xfrm>
        </p:spPr>
      </p:sp>
      <p:sp>
        <p:nvSpPr>
          <p:cNvPr id="3" name="Shape 79">
            <a:extLst>
              <a:ext uri="{FF2B5EF4-FFF2-40B4-BE49-F238E27FC236}">
                <a16:creationId xmlns:a16="http://schemas.microsoft.com/office/drawing/2014/main" id="{04EB85F1-6AE0-4A77-921D-B373AD23AC51}"/>
              </a:ext>
            </a:extLst>
          </p:cNvPr>
          <p:cNvSpPr txBox="1">
            <a:spLocks noGrp="1"/>
          </p:cNvSpPr>
          <p:nvPr>
            <p:ph type="body" sz="quarter" idx="1"/>
          </p:nvPr>
        </p:nvSpPr>
        <p:spPr/>
        <p:txBody>
          <a:bodyPr tIns="45701" bIns="45701"/>
          <a:lstStyle/>
          <a:p>
            <a:pPr lvl="0"/>
            <a:r>
              <a:rPr lang="de-DE" dirty="0"/>
              <a:t>Dieses Kapitel bietet einen Überblick zum Thema „geistiges Eigentum“. Dieses Kapitel ist wahrscheinlich hilfreich für Manager oder Entwickler, die möglicherweise die Grundlagen des Urheberrechts, Patent- und Markenrechts (noch) nicht vollständig durchdrungen haben.</a:t>
            </a:r>
            <a:endParaRPr lang="en-US" dirty="0">
              <a:solidFill>
                <a:srgbClr val="FFFFFF"/>
              </a:solidFill>
            </a:endParaRPr>
          </a:p>
        </p:txBody>
      </p:sp>
      <p:sp>
        <p:nvSpPr>
          <p:cNvPr id="4" name="Shape 80">
            <a:extLst>
              <a:ext uri="{FF2B5EF4-FFF2-40B4-BE49-F238E27FC236}">
                <a16:creationId xmlns:a16="http://schemas.microsoft.com/office/drawing/2014/main" id="{6C75E1BB-9BE8-4DE1-A8F3-5D40367E17BB}"/>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7FA04CC0-05B4-4DD6-AB3F-86A1E485EB2E}" type="slidenum">
              <a:t>6</a:t>
            </a:fld>
            <a:endParaRPr lang="en-US" sz="1200" b="0" i="0" u="none" strike="noStrike" kern="0" cap="none" spc="0" baseline="0%" dirty="0">
              <a:solidFill>
                <a:srgbClr val="FFFFFF"/>
              </a:solidFill>
              <a:uFillTx/>
              <a:latin typeface="Roboto"/>
              <a:ea typeface="Roboto"/>
              <a:cs typeface="Roboto"/>
            </a:endParaRPr>
          </a:p>
        </p:txBody>
      </p:sp>
    </p:spTree>
  </p:cSld>
  <p:clrMapOvr>
    <a:masterClrMapping/>
  </p:clrMapOvr>
</p:notes>
</file>

<file path=ppt/notesSlides/notesSlide5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52">
            <a:extLst>
              <a:ext uri="{FF2B5EF4-FFF2-40B4-BE49-F238E27FC236}">
                <a16:creationId xmlns:a16="http://schemas.microsoft.com/office/drawing/2014/main" id="{7AD3986C-3717-4350-A70F-CE90F35A187C}"/>
              </a:ext>
            </a:extLst>
          </p:cNvPr>
          <p:cNvSpPr>
            <a:spLocks noGrp="1" noRot="1" noChangeAspect="1"/>
          </p:cNvSpPr>
          <p:nvPr>
            <p:ph type="sldImg"/>
          </p:nvPr>
        </p:nvSpPr>
        <p:spPr>
          <a:xfrm>
            <a:off x="685800" y="1143000"/>
            <a:ext cx="5486400" cy="3086100"/>
          </a:xfrm>
        </p:spPr>
      </p:sp>
      <p:sp>
        <p:nvSpPr>
          <p:cNvPr id="3" name="Shape 453">
            <a:extLst>
              <a:ext uri="{FF2B5EF4-FFF2-40B4-BE49-F238E27FC236}">
                <a16:creationId xmlns:a16="http://schemas.microsoft.com/office/drawing/2014/main" id="{4ECD84AF-0166-41FC-BD32-238B89EC2D22}"/>
              </a:ext>
            </a:extLst>
          </p:cNvPr>
          <p:cNvSpPr txBox="1">
            <a:spLocks noGrp="1"/>
          </p:cNvSpPr>
          <p:nvPr>
            <p:ph type="body" sz="quarter" idx="1"/>
          </p:nvPr>
        </p:nvSpPr>
        <p:spPr/>
        <p:txBody>
          <a:bodyPr tIns="45701" bIns="45701"/>
          <a:lstStyle/>
          <a:p>
            <a:pPr lvl="0"/>
            <a:r>
              <a:rPr lang="de-DE" dirty="0"/>
              <a:t>Der FOSS-Review-Prozess sollte gesteuert werden (z. B. in diesem Diagramm: durch einen Management-Steuerungsausschuss). Der Steuerungsausschuss kann wichtige Grundsatzentscheidungen treffen oder Meinungsverschiedenheiten zwischen den Parteien im Review-Prozess lösen.</a:t>
            </a:r>
            <a:endParaRPr lang="en-US" dirty="0"/>
          </a:p>
        </p:txBody>
      </p:sp>
      <p:sp>
        <p:nvSpPr>
          <p:cNvPr id="4" name="Shape 454">
            <a:extLst>
              <a:ext uri="{FF2B5EF4-FFF2-40B4-BE49-F238E27FC236}">
                <a16:creationId xmlns:a16="http://schemas.microsoft.com/office/drawing/2014/main" id="{31D6C3E9-1344-4F53-BB77-4164570FCD52}"/>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59BB027-9A90-44CF-BC8A-8991E62AA87B}" type="slidenum">
              <a:t>52</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5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81">
            <a:extLst>
              <a:ext uri="{FF2B5EF4-FFF2-40B4-BE49-F238E27FC236}">
                <a16:creationId xmlns:a16="http://schemas.microsoft.com/office/drawing/2014/main" id="{F6EE77B2-18AF-4799-A1AA-8A66C006424C}"/>
              </a:ext>
            </a:extLst>
          </p:cNvPr>
          <p:cNvSpPr>
            <a:spLocks noGrp="1" noRot="1" noChangeAspect="1"/>
          </p:cNvSpPr>
          <p:nvPr>
            <p:ph type="sldImg"/>
          </p:nvPr>
        </p:nvSpPr>
        <p:spPr>
          <a:xfrm>
            <a:off x="685800" y="1143000"/>
            <a:ext cx="5486400" cy="3086100"/>
          </a:xfrm>
        </p:spPr>
      </p:sp>
      <p:sp>
        <p:nvSpPr>
          <p:cNvPr id="3" name="Shape 482">
            <a:extLst>
              <a:ext uri="{FF2B5EF4-FFF2-40B4-BE49-F238E27FC236}">
                <a16:creationId xmlns:a16="http://schemas.microsoft.com/office/drawing/2014/main" id="{FC6CF683-DD0E-44E3-AD60-233B5C7B62FB}"/>
              </a:ext>
            </a:extLst>
          </p:cNvPr>
          <p:cNvSpPr txBox="1">
            <a:spLocks noGrp="1"/>
          </p:cNvSpPr>
          <p:nvPr>
            <p:ph type="body" sz="quarter" idx="1"/>
          </p:nvPr>
        </p:nvSpPr>
        <p:spPr/>
        <p:txBody>
          <a:bodyPr tIns="45701" bIns="45701"/>
          <a:lstStyle/>
          <a:p>
            <a:pPr lvl="0"/>
            <a:r>
              <a:rPr lang="de-DE" dirty="0"/>
              <a:t>Informationen über FOSS-Nutzung zu sammeln, diese zu analysieren und entsprechende Leitlinien zu erstellen.</a:t>
            </a:r>
            <a:br>
              <a:rPr lang="de-DE" dirty="0"/>
            </a:br>
            <a:br>
              <a:rPr lang="de-DE" dirty="0"/>
            </a:br>
            <a:r>
              <a:rPr lang="de-DE" dirty="0"/>
              <a:t>Initiierung eines FOSS-Review-Prozesses. Die Methode zur Initiierung dieses Prozesses kann je nach Unternehmen unterschiedlich sein, sollte jedoch offen für alle diejenigen sein, die an der Verwendung von FOSS in der Entwicklung beteiligt sind.</a:t>
            </a:r>
            <a:br>
              <a:rPr lang="de-DE" dirty="0"/>
            </a:br>
            <a:br>
              <a:rPr lang="de-DE" dirty="0"/>
            </a:br>
            <a:r>
              <a:rPr lang="de-DE" dirty="0"/>
              <a:t>Initiieren eines FOSS-Review-Prozesses oder wenden Sie sich an das FOSS-Überprüfungsteam. Der Prozess sollte flexibel genug sein, damit FOSS-Benutzer in Ihrer Organisation Zugang zu Anleitungen haben.</a:t>
            </a:r>
            <a:br>
              <a:rPr lang="de-DE" dirty="0"/>
            </a:br>
            <a:br>
              <a:rPr lang="de-DE" dirty="0"/>
            </a:br>
            <a:r>
              <a:rPr lang="de-DE" dirty="0"/>
              <a:t>Paketname, Version, Download-URL, Lizenz, Beschreibung und Angaben zur Nutzung im eigenen Produkt sind ein guter Ausgangspunkt. Der genaue  benötigte Detaillierungsgrad, hängt vom jew. Organisation und dem beabsichtigten Anwendungsfall ab.</a:t>
            </a:r>
            <a:br>
              <a:rPr lang="de-DE" dirty="0"/>
            </a:br>
            <a:br>
              <a:rPr lang="de-DE" dirty="0"/>
            </a:br>
            <a:r>
              <a:rPr lang="de-DE" dirty="0"/>
              <a:t>Die Copyright-Hinweise, die Attributions und der Quellcode helfen normalerweise bei der Identifizierung der FOSS-Software.</a:t>
            </a:r>
            <a:br>
              <a:rPr lang="de-DE" dirty="0"/>
            </a:br>
            <a:br>
              <a:rPr lang="de-DE" dirty="0"/>
            </a:br>
            <a:r>
              <a:rPr lang="de-DE" dirty="0"/>
              <a:t>Ansprechpartner des Entwicklungsteams für den Fall, dass Sie zukünftige FOSS-Probleme verfolgen müssen. Sie können auch Urheberrechts- und Namensnennungshinweise sowie Quellcode für Änderungen am Anbieter erhalten, wenn diese zur Erfüllung der Lizenzverpflichtungen für FOSS-Lizenzen für die Software von Drittanbietern erforderlich sind.</a:t>
            </a:r>
            <a:br>
              <a:rPr lang="de-DE" dirty="0"/>
            </a:br>
            <a:br>
              <a:rPr lang="de-DE" dirty="0"/>
            </a:br>
            <a:r>
              <a:rPr lang="de-DE" dirty="0"/>
              <a:t>Überprüfen der Informationen auf Vollständigkeit, Konsistenz und Genauigkeit. Dieser Prozess kann von Support-Teams unterstützt werden, einschließlich Teams, die Code-Scan-Werkzeuge ausführen, um nach ungenutzter FOSS-Nutzung zu suchen.</a:t>
            </a:r>
            <a:endParaRPr lang="en-US" dirty="0"/>
          </a:p>
          <a:p>
            <a:pPr lvl="0"/>
            <a:endParaRPr lang="en-US" dirty="0"/>
          </a:p>
        </p:txBody>
      </p:sp>
      <p:sp>
        <p:nvSpPr>
          <p:cNvPr id="4" name="Shape 483">
            <a:extLst>
              <a:ext uri="{FF2B5EF4-FFF2-40B4-BE49-F238E27FC236}">
                <a16:creationId xmlns:a16="http://schemas.microsoft.com/office/drawing/2014/main" id="{5FF9854C-A0C1-4F4F-A039-E67F5BF70BCB}"/>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7A649425-28F6-40D0-9644-911A19437976}" type="slidenum">
              <a:t>53</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5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88">
            <a:extLst>
              <a:ext uri="{FF2B5EF4-FFF2-40B4-BE49-F238E27FC236}">
                <a16:creationId xmlns:a16="http://schemas.microsoft.com/office/drawing/2014/main" id="{1442EC20-7C52-471F-8849-3AFD3023ED57}"/>
              </a:ext>
            </a:extLst>
          </p:cNvPr>
          <p:cNvSpPr>
            <a:spLocks noGrp="1" noRot="1" noChangeAspect="1"/>
          </p:cNvSpPr>
          <p:nvPr>
            <p:ph type="sldImg"/>
          </p:nvPr>
        </p:nvSpPr>
        <p:spPr>
          <a:xfrm>
            <a:off x="685800" y="1143000"/>
            <a:ext cx="5486400" cy="3086100"/>
          </a:xfrm>
        </p:spPr>
      </p:sp>
      <p:sp>
        <p:nvSpPr>
          <p:cNvPr id="3" name="Shape 489">
            <a:extLst>
              <a:ext uri="{FF2B5EF4-FFF2-40B4-BE49-F238E27FC236}">
                <a16:creationId xmlns:a16="http://schemas.microsoft.com/office/drawing/2014/main" id="{A2EEFAE9-5E6C-4E8D-8A7B-11EE134147A1}"/>
              </a:ext>
            </a:extLst>
          </p:cNvPr>
          <p:cNvSpPr txBox="1">
            <a:spLocks noGrp="1"/>
          </p:cNvSpPr>
          <p:nvPr>
            <p:ph type="body" sz="quarter" idx="1"/>
          </p:nvPr>
        </p:nvSpPr>
        <p:spPr/>
        <p:txBody>
          <a:bodyPr tIns="45701" bIns="45701"/>
          <a:lstStyle/>
          <a:p>
            <a:pPr lvl="0"/>
            <a:r>
              <a:rPr lang="de-DE" dirty="0">
                <a:solidFill>
                  <a:srgbClr val="FFFFFF"/>
                </a:solidFill>
              </a:rPr>
              <a:t>Dieser Abschnitt beschreibt ein Beispiel eines detaillierten Ende-zu-Ende-Compliance-Management-Prozesses.</a:t>
            </a:r>
          </a:p>
        </p:txBody>
      </p:sp>
      <p:sp>
        <p:nvSpPr>
          <p:cNvPr id="4" name="Shape 490">
            <a:extLst>
              <a:ext uri="{FF2B5EF4-FFF2-40B4-BE49-F238E27FC236}">
                <a16:creationId xmlns:a16="http://schemas.microsoft.com/office/drawing/2014/main" id="{6A0473EF-08E4-4C00-909B-A5BA4F4E2A7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8A5F321-A24A-48CD-AC06-D992DB981190}" type="slidenum">
              <a:t>54</a:t>
            </a:fld>
            <a:endParaRPr lang="en-US" sz="1200" b="0" i="0" u="none" strike="noStrike" kern="0" cap="none" spc="0" baseline="0%" dirty="0">
              <a:solidFill>
                <a:srgbClr val="FFFFFF"/>
              </a:solidFill>
              <a:uFillTx/>
              <a:latin typeface="Roboto"/>
              <a:ea typeface="Roboto"/>
              <a:cs typeface="Roboto"/>
            </a:endParaRPr>
          </a:p>
        </p:txBody>
      </p:sp>
    </p:spTree>
  </p:cSld>
  <p:clrMapOvr>
    <a:masterClrMapping/>
  </p:clrMapOvr>
</p:notes>
</file>

<file path=ppt/notesSlides/notesSlide5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95">
            <a:extLst>
              <a:ext uri="{FF2B5EF4-FFF2-40B4-BE49-F238E27FC236}">
                <a16:creationId xmlns:a16="http://schemas.microsoft.com/office/drawing/2014/main" id="{863F5CA4-085D-48C1-A28E-2DDA405993E5}"/>
              </a:ext>
            </a:extLst>
          </p:cNvPr>
          <p:cNvSpPr>
            <a:spLocks noGrp="1" noRot="1" noChangeAspect="1"/>
          </p:cNvSpPr>
          <p:nvPr>
            <p:ph type="sldImg"/>
          </p:nvPr>
        </p:nvSpPr>
        <p:spPr>
          <a:xfrm>
            <a:off x="381000" y="685800"/>
            <a:ext cx="6096000" cy="3429000"/>
          </a:xfrm>
          <a:ln>
            <a:noFill/>
            <a:prstDash val="solid"/>
          </a:ln>
        </p:spPr>
      </p:sp>
      <p:sp>
        <p:nvSpPr>
          <p:cNvPr id="3" name="Shape 496">
            <a:extLst>
              <a:ext uri="{FF2B5EF4-FFF2-40B4-BE49-F238E27FC236}">
                <a16:creationId xmlns:a16="http://schemas.microsoft.com/office/drawing/2014/main" id="{7AE02283-B057-4DFE-A2D2-FC468AB71160}"/>
              </a:ext>
            </a:extLst>
          </p:cNvPr>
          <p:cNvSpPr txBox="1">
            <a:spLocks noGrp="1"/>
          </p:cNvSpPr>
          <p:nvPr>
            <p:ph type="body" sz="quarter" idx="1"/>
          </p:nvPr>
        </p:nvSpPr>
        <p:spPr/>
        <p:txBody>
          <a:bodyPr tIns="45701" bIns="45701"/>
          <a:lstStyle/>
          <a:p>
            <a:pPr marL="226423" lvl="0" indent="-226423"/>
            <a:r>
              <a:rPr lang="de-DE" dirty="0"/>
              <a:t>Diese Folie beschreibt die Definition des Compliance-Managements und dessen Zielsetzungen.</a:t>
            </a:r>
          </a:p>
          <a:p>
            <a:pPr marL="226423" lvl="0" indent="-226423"/>
            <a:endParaRPr lang="de-DE" dirty="0"/>
          </a:p>
          <a:p>
            <a:pPr marL="226423" lvl="0" indent="-226423"/>
            <a:r>
              <a:rPr lang="de-DE" dirty="0"/>
              <a:t>Beachten Sie, dass dieser Abschnitt ein detailliertes Beispiel für die Vorgänge in einem großen Unternehmen enthält. Kleinere Unternehmen möchten möglicherweise den Prozess in verschlankter Form angehen.</a:t>
            </a:r>
            <a:endParaRPr lang="en-US" dirty="0">
              <a:latin typeface="Times"/>
              <a:cs typeface="Times"/>
            </a:endParaRPr>
          </a:p>
        </p:txBody>
      </p:sp>
      <p:sp>
        <p:nvSpPr>
          <p:cNvPr id="4" name="Shape 497">
            <a:extLst>
              <a:ext uri="{FF2B5EF4-FFF2-40B4-BE49-F238E27FC236}">
                <a16:creationId xmlns:a16="http://schemas.microsoft.com/office/drawing/2014/main" id="{24195D92-FC5D-41BE-98DD-5864C7F92992}"/>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E3B6A10-698C-4EC7-A79A-866C6828D56D}" type="slidenum">
              <a:t>55</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5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509">
            <a:extLst>
              <a:ext uri="{FF2B5EF4-FFF2-40B4-BE49-F238E27FC236}">
                <a16:creationId xmlns:a16="http://schemas.microsoft.com/office/drawing/2014/main" id="{ACA70059-D808-42B2-BD97-22ADC97EC205}"/>
              </a:ext>
            </a:extLst>
          </p:cNvPr>
          <p:cNvSpPr>
            <a:spLocks noGrp="1" noRot="1" noChangeAspect="1"/>
          </p:cNvSpPr>
          <p:nvPr>
            <p:ph type="sldImg"/>
          </p:nvPr>
        </p:nvSpPr>
        <p:spPr>
          <a:xfrm>
            <a:off x="685800" y="1143000"/>
            <a:ext cx="5486400" cy="3086100"/>
          </a:xfrm>
        </p:spPr>
      </p:sp>
      <p:sp>
        <p:nvSpPr>
          <p:cNvPr id="3" name="Shape 510">
            <a:extLst>
              <a:ext uri="{FF2B5EF4-FFF2-40B4-BE49-F238E27FC236}">
                <a16:creationId xmlns:a16="http://schemas.microsoft.com/office/drawing/2014/main" id="{00F80D57-8322-40E6-8EBC-0FC40E086DBC}"/>
              </a:ext>
            </a:extLst>
          </p:cNvPr>
          <p:cNvSpPr txBox="1">
            <a:spLocks noGrp="1"/>
          </p:cNvSpPr>
          <p:nvPr>
            <p:ph type="body" sz="quarter" idx="1"/>
          </p:nvPr>
        </p:nvSpPr>
        <p:spPr/>
        <p:txBody>
          <a:bodyPr tIns="45701" bIns="45701"/>
          <a:lstStyle/>
          <a:p>
            <a:pPr lvl="0"/>
            <a:r>
              <a:rPr lang="de-DE" dirty="0"/>
              <a:t>Diese Folie beschreibt, was ein kleines bis mittleres Unternehmen (KMU) tun muss, um ein effektives Compliance-Programm zu erstellen und auszurollen.</a:t>
            </a:r>
            <a:endParaRPr lang="en-US" dirty="0"/>
          </a:p>
          <a:p>
            <a:pPr lvl="0"/>
            <a:endParaRPr lang="en-US" dirty="0"/>
          </a:p>
        </p:txBody>
      </p:sp>
      <p:sp>
        <p:nvSpPr>
          <p:cNvPr id="4" name="Shape 511">
            <a:extLst>
              <a:ext uri="{FF2B5EF4-FFF2-40B4-BE49-F238E27FC236}">
                <a16:creationId xmlns:a16="http://schemas.microsoft.com/office/drawing/2014/main" id="{BCE77C98-42DC-4FB3-97B6-D1995B39A77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3F74F87F-DDB8-484B-AEA0-AD00F30BBFA9}" type="slidenum">
              <a:t>56</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5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517">
            <a:extLst>
              <a:ext uri="{FF2B5EF4-FFF2-40B4-BE49-F238E27FC236}">
                <a16:creationId xmlns:a16="http://schemas.microsoft.com/office/drawing/2014/main" id="{83D79DEE-B0A8-43AC-AAE6-6616BA266236}"/>
              </a:ext>
            </a:extLst>
          </p:cNvPr>
          <p:cNvSpPr>
            <a:spLocks noGrp="1" noRot="1" noChangeAspect="1"/>
          </p:cNvSpPr>
          <p:nvPr>
            <p:ph type="sldImg"/>
          </p:nvPr>
        </p:nvSpPr>
        <p:spPr>
          <a:xfrm>
            <a:off x="685800" y="1143000"/>
            <a:ext cx="5486400" cy="3086100"/>
          </a:xfrm>
        </p:spPr>
      </p:sp>
      <p:sp>
        <p:nvSpPr>
          <p:cNvPr id="3" name="Shape 518">
            <a:extLst>
              <a:ext uri="{FF2B5EF4-FFF2-40B4-BE49-F238E27FC236}">
                <a16:creationId xmlns:a16="http://schemas.microsoft.com/office/drawing/2014/main" id="{C0C3547B-1F5E-469E-9CA6-AE0E4805CEE3}"/>
              </a:ext>
            </a:extLst>
          </p:cNvPr>
          <p:cNvSpPr txBox="1">
            <a:spLocks noGrp="1"/>
          </p:cNvSpPr>
          <p:nvPr>
            <p:ph type="body" sz="quarter" idx="1"/>
          </p:nvPr>
        </p:nvSpPr>
        <p:spPr/>
        <p:txBody>
          <a:bodyPr tIns="45701" bIns="45701"/>
          <a:lstStyle/>
          <a:p>
            <a:pPr lvl="0"/>
            <a:r>
              <a:rPr lang="de-DE" dirty="0"/>
              <a:t>Diese Folie zeigt im Überblick die Schritte, welche ein größeres Unternehmen für seinen Prozess verwenden könnte.</a:t>
            </a:r>
            <a:endParaRPr lang="en-US" dirty="0"/>
          </a:p>
        </p:txBody>
      </p:sp>
      <p:sp>
        <p:nvSpPr>
          <p:cNvPr id="4" name="Shape 519">
            <a:extLst>
              <a:ext uri="{FF2B5EF4-FFF2-40B4-BE49-F238E27FC236}">
                <a16:creationId xmlns:a16="http://schemas.microsoft.com/office/drawing/2014/main" id="{A4C8EEE3-7821-41AD-9097-90D0C363B5B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91310800-3140-4657-870B-6720D930B867}" type="slidenum">
              <a:t>57</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5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573">
            <a:extLst>
              <a:ext uri="{FF2B5EF4-FFF2-40B4-BE49-F238E27FC236}">
                <a16:creationId xmlns:a16="http://schemas.microsoft.com/office/drawing/2014/main" id="{0E74A6E5-465E-4DD8-BE4B-4900394846A0}"/>
              </a:ext>
            </a:extLst>
          </p:cNvPr>
          <p:cNvSpPr>
            <a:spLocks noGrp="1" noRot="1" noChangeAspect="1"/>
          </p:cNvSpPr>
          <p:nvPr>
            <p:ph type="sldImg"/>
          </p:nvPr>
        </p:nvSpPr>
        <p:spPr>
          <a:xfrm>
            <a:off x="685800" y="1143000"/>
            <a:ext cx="5486400" cy="3086100"/>
          </a:xfrm>
        </p:spPr>
      </p:sp>
      <p:sp>
        <p:nvSpPr>
          <p:cNvPr id="3" name="Shape 574">
            <a:extLst>
              <a:ext uri="{FF2B5EF4-FFF2-40B4-BE49-F238E27FC236}">
                <a16:creationId xmlns:a16="http://schemas.microsoft.com/office/drawing/2014/main" id="{84FDCE42-07BD-42BE-9F62-CE3E694CBC1B}"/>
              </a:ext>
            </a:extLst>
          </p:cNvPr>
          <p:cNvSpPr txBox="1">
            <a:spLocks noGrp="1"/>
          </p:cNvSpPr>
          <p:nvPr>
            <p:ph type="body" sz="quarter" idx="1"/>
          </p:nvPr>
        </p:nvSpPr>
        <p:spPr/>
        <p:txBody>
          <a:bodyPr tIns="45701" bIns="45701"/>
          <a:lstStyle/>
          <a:p>
            <a:pPr lvl="0"/>
            <a:r>
              <a:rPr lang="de-DE" dirty="0"/>
              <a:t>Der erste Schritt in unserem Beispielprozess besteht darin, FOSS-Nutzung zu identifizieren.</a:t>
            </a:r>
            <a:br>
              <a:rPr lang="de-DE" dirty="0"/>
            </a:br>
            <a:br>
              <a:rPr lang="de-DE" dirty="0"/>
            </a:br>
            <a:r>
              <a:rPr lang="de-DE" dirty="0"/>
              <a:t>Dieser Schritt wurde möglicherweise von einem der unter „Auslöser" aufgelisteten Ereignisse ausgelöst. Beispielsweise hat ein Entwicklungsteam möglicherweise eine Anforderung initiiert (oder einen FOSS-Überprüfung eingeleitet). Der Schritt kann auch beginnen, wenn das Review-Team feststellt oder benachrichtigt wird, dass FOSS in einer neuen Softwareversion oder in einer Software von Drittanbietern verwendet wird - und dass eine ordnungsgemäße Überprüfung stattfinden muss.</a:t>
            </a:r>
            <a:br>
              <a:rPr lang="de-DE" dirty="0"/>
            </a:br>
            <a:br>
              <a:rPr lang="de-DE" dirty="0"/>
            </a:br>
            <a:r>
              <a:rPr lang="de-DE" dirty="0"/>
              <a:t>In diesem Beispiel kann das FOSS-Review-Team die FOSS-Nutzung durch Überprüfungsanfragen von Entwicklern, durch die Durchführung von Scans von intern entwickelter Software bzw. Drittanbieter-Software oder durch Überprüfung von eingechecktem Code der Entwicklungsabteilungen identifizieren. Das Review-Team erstellt dann einen Compliance-Datensatz und wechselt dann zum nächsten Schritt ("Audit").</a:t>
            </a:r>
            <a:endParaRPr lang="en-US" dirty="0"/>
          </a:p>
        </p:txBody>
      </p:sp>
      <p:sp>
        <p:nvSpPr>
          <p:cNvPr id="4" name="Shape 575">
            <a:extLst>
              <a:ext uri="{FF2B5EF4-FFF2-40B4-BE49-F238E27FC236}">
                <a16:creationId xmlns:a16="http://schemas.microsoft.com/office/drawing/2014/main" id="{C5873556-7A32-441E-8C7A-198177BAA895}"/>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BA4BE3ED-02B9-4A5E-9938-752F28D422A0}" type="slidenum">
              <a:t>58</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5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599">
            <a:extLst>
              <a:ext uri="{FF2B5EF4-FFF2-40B4-BE49-F238E27FC236}">
                <a16:creationId xmlns:a16="http://schemas.microsoft.com/office/drawing/2014/main" id="{8485495E-D3DC-47C9-A1F3-9E9167995140}"/>
              </a:ext>
            </a:extLst>
          </p:cNvPr>
          <p:cNvSpPr>
            <a:spLocks noGrp="1" noRot="1" noChangeAspect="1"/>
          </p:cNvSpPr>
          <p:nvPr>
            <p:ph type="sldImg"/>
          </p:nvPr>
        </p:nvSpPr>
        <p:spPr>
          <a:xfrm>
            <a:off x="685800" y="1143000"/>
            <a:ext cx="5486400" cy="3086100"/>
          </a:xfrm>
        </p:spPr>
      </p:sp>
      <p:sp>
        <p:nvSpPr>
          <p:cNvPr id="3" name="Shape 600">
            <a:extLst>
              <a:ext uri="{FF2B5EF4-FFF2-40B4-BE49-F238E27FC236}">
                <a16:creationId xmlns:a16="http://schemas.microsoft.com/office/drawing/2014/main" id="{AE726C43-CF2B-45B0-A2FE-73CFD25951F7}"/>
              </a:ext>
            </a:extLst>
          </p:cNvPr>
          <p:cNvSpPr txBox="1">
            <a:spLocks noGrp="1"/>
          </p:cNvSpPr>
          <p:nvPr>
            <p:ph type="body" sz="quarter" idx="1"/>
          </p:nvPr>
        </p:nvSpPr>
        <p:spPr/>
        <p:txBody>
          <a:bodyPr tIns="45701" bIns="45701"/>
          <a:lstStyle/>
          <a:p>
            <a:pPr lvl="0"/>
            <a:r>
              <a:rPr lang="de-DE" dirty="0"/>
              <a:t>Der nächste Schritt ist das Überprüfen des im vorherigen Schritt identifizierten Quellcodes.</a:t>
            </a:r>
            <a:br>
              <a:rPr lang="de-DE" dirty="0"/>
            </a:br>
            <a:br>
              <a:rPr lang="de-DE" dirty="0"/>
            </a:br>
            <a:r>
              <a:rPr lang="de-DE" dirty="0"/>
              <a:t>In unserem Beispiel kann das Unternehmen die identifizierte FOSS-Komponente recherchieren (z. B. Prüfung der angegebenen Lizenzen, Herkunft der FOSS-Komponente aus der Forschung). Das Unternehmen kann auch den Quellcode scannen, um  Ursprung und Zusammensetzung des Codes zu überprüfen.</a:t>
            </a:r>
            <a:br>
              <a:rPr lang="de-DE" dirty="0"/>
            </a:br>
            <a:br>
              <a:rPr lang="de-DE" dirty="0"/>
            </a:br>
            <a:r>
              <a:rPr lang="de-DE" dirty="0"/>
              <a:t>Das Review-Team kann dann einen Auditbericht mit seinen Schlussfolgerungen bezüglich Herkunft und Lizenzierung des Quellcodes erstellen.</a:t>
            </a:r>
            <a:endParaRPr lang="en-US" dirty="0"/>
          </a:p>
        </p:txBody>
      </p:sp>
      <p:sp>
        <p:nvSpPr>
          <p:cNvPr id="4" name="Shape 601">
            <a:extLst>
              <a:ext uri="{FF2B5EF4-FFF2-40B4-BE49-F238E27FC236}">
                <a16:creationId xmlns:a16="http://schemas.microsoft.com/office/drawing/2014/main" id="{474D8453-DE83-4C54-867A-067BFCE97A5B}"/>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2B1AE7E-59E6-47E6-BE71-C484D68F7EC3}" type="slidenum">
              <a:t>59</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5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625">
            <a:extLst>
              <a:ext uri="{FF2B5EF4-FFF2-40B4-BE49-F238E27FC236}">
                <a16:creationId xmlns:a16="http://schemas.microsoft.com/office/drawing/2014/main" id="{6BA897B0-EA06-4F4C-B4D3-5EC840CACCEB}"/>
              </a:ext>
            </a:extLst>
          </p:cNvPr>
          <p:cNvSpPr>
            <a:spLocks noGrp="1" noRot="1" noChangeAspect="1"/>
          </p:cNvSpPr>
          <p:nvPr>
            <p:ph type="sldImg"/>
          </p:nvPr>
        </p:nvSpPr>
        <p:spPr>
          <a:xfrm>
            <a:off x="685800" y="1143000"/>
            <a:ext cx="5486400" cy="3086100"/>
          </a:xfrm>
        </p:spPr>
      </p:sp>
      <p:sp>
        <p:nvSpPr>
          <p:cNvPr id="3" name="Shape 626">
            <a:extLst>
              <a:ext uri="{FF2B5EF4-FFF2-40B4-BE49-F238E27FC236}">
                <a16:creationId xmlns:a16="http://schemas.microsoft.com/office/drawing/2014/main" id="{C9940A75-8C62-43A0-80B1-382F7F7470FA}"/>
              </a:ext>
            </a:extLst>
          </p:cNvPr>
          <p:cNvSpPr txBox="1">
            <a:spLocks noGrp="1"/>
          </p:cNvSpPr>
          <p:nvPr>
            <p:ph type="body" sz="quarter" idx="1"/>
          </p:nvPr>
        </p:nvSpPr>
        <p:spPr/>
        <p:txBody>
          <a:bodyPr tIns="45701" bIns="45701"/>
          <a:lstStyle/>
          <a:p>
            <a:pPr lvl="0"/>
            <a:r>
              <a:rPr lang="de-DE" dirty="0"/>
              <a:t>Sobald der Audit-Bericht vorliegt, der Herkunft und Lizenzierung des Quellcodes ausweist, sollte das Review-Team alle Probleme im Hinblick auf die FOSS-Richtlinien des Unternehmens markieren und überprüfen. Zum Beispiel könnten die früheren Schritte eine FOSS-Komponente identifiziert haben, die weiteren FOSS-Code unter einer inkompatiblen Lizenz enthält. Das Review-Team sollte dem Entwickler-Team entsprechendes Feedback geben, um die Probleme zu lösen.</a:t>
            </a:r>
            <a:endParaRPr lang="en-US" dirty="0"/>
          </a:p>
        </p:txBody>
      </p:sp>
      <p:sp>
        <p:nvSpPr>
          <p:cNvPr id="4" name="Shape 627">
            <a:extLst>
              <a:ext uri="{FF2B5EF4-FFF2-40B4-BE49-F238E27FC236}">
                <a16:creationId xmlns:a16="http://schemas.microsoft.com/office/drawing/2014/main" id="{E4179A32-80AC-452A-936C-72BF9B0BBD44}"/>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B5A4A630-4A78-41A5-A6E4-359AB95B9B7F}" type="slidenum">
              <a:t>60</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5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651">
            <a:extLst>
              <a:ext uri="{FF2B5EF4-FFF2-40B4-BE49-F238E27FC236}">
                <a16:creationId xmlns:a16="http://schemas.microsoft.com/office/drawing/2014/main" id="{3A8A15EF-23E4-4196-BB54-1EAC9B956B1C}"/>
              </a:ext>
            </a:extLst>
          </p:cNvPr>
          <p:cNvSpPr>
            <a:spLocks noGrp="1" noRot="1" noChangeAspect="1"/>
          </p:cNvSpPr>
          <p:nvPr>
            <p:ph type="sldImg"/>
          </p:nvPr>
        </p:nvSpPr>
        <p:spPr>
          <a:xfrm>
            <a:off x="685800" y="1143000"/>
            <a:ext cx="5486400" cy="3086100"/>
          </a:xfrm>
        </p:spPr>
      </p:sp>
      <p:sp>
        <p:nvSpPr>
          <p:cNvPr id="3" name="Shape 652">
            <a:extLst>
              <a:ext uri="{FF2B5EF4-FFF2-40B4-BE49-F238E27FC236}">
                <a16:creationId xmlns:a16="http://schemas.microsoft.com/office/drawing/2014/main" id="{EDA4071D-2566-44B4-929B-22C9C5DD26BF}"/>
              </a:ext>
            </a:extLst>
          </p:cNvPr>
          <p:cNvSpPr txBox="1">
            <a:spLocks noGrp="1"/>
          </p:cNvSpPr>
          <p:nvPr>
            <p:ph type="body" sz="quarter" idx="1"/>
          </p:nvPr>
        </p:nvSpPr>
        <p:spPr/>
        <p:txBody>
          <a:bodyPr tIns="45701" bIns="45701"/>
          <a:lstStyle/>
          <a:p>
            <a:pPr lvl="0"/>
            <a:r>
              <a:rPr lang="de-DE" dirty="0"/>
              <a:t>Diese Folie enthält eine Vorlage, die zur Veranschaulichung der FOSS-Verwendung und ihrer Beziehung mit der Unternehmenssoftware verwendet werden kann. Wie sind beispielsweise FOSS- und Unternehmenskomponenten miteinander verknüpft? Vorlagen wie diese können von Entwicklungsteams erstellt werden, um das FOSS-Überprüfungsteam über die geplante Verwendung von FOSS aufzuklären.</a:t>
            </a:r>
            <a:endParaRPr lang="en-US" dirty="0"/>
          </a:p>
        </p:txBody>
      </p:sp>
      <p:sp>
        <p:nvSpPr>
          <p:cNvPr id="4" name="Shape 653">
            <a:extLst>
              <a:ext uri="{FF2B5EF4-FFF2-40B4-BE49-F238E27FC236}">
                <a16:creationId xmlns:a16="http://schemas.microsoft.com/office/drawing/2014/main" id="{87E9E2AD-9814-4A26-BCCD-C29C90FB7002}"/>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AEC6278-134D-4B18-93F9-0CE682A77FA8}" type="slidenum">
              <a:t>61</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5">
            <a:extLst>
              <a:ext uri="{FF2B5EF4-FFF2-40B4-BE49-F238E27FC236}">
                <a16:creationId xmlns:a16="http://schemas.microsoft.com/office/drawing/2014/main" id="{CAE148B4-EAEC-4184-B6BA-696C35F4D1A1}"/>
              </a:ext>
            </a:extLst>
          </p:cNvPr>
          <p:cNvSpPr>
            <a:spLocks noGrp="1" noRot="1" noChangeAspect="1"/>
          </p:cNvSpPr>
          <p:nvPr>
            <p:ph type="sldImg"/>
          </p:nvPr>
        </p:nvSpPr>
        <p:spPr>
          <a:xfrm>
            <a:off x="381000" y="685800"/>
            <a:ext cx="6096000" cy="3429000"/>
          </a:xfrm>
        </p:spPr>
      </p:sp>
      <p:sp>
        <p:nvSpPr>
          <p:cNvPr id="3" name="Shape 86">
            <a:extLst>
              <a:ext uri="{FF2B5EF4-FFF2-40B4-BE49-F238E27FC236}">
                <a16:creationId xmlns:a16="http://schemas.microsoft.com/office/drawing/2014/main" id="{6560D90D-1763-4687-8AF8-5249E97FD196}"/>
              </a:ext>
            </a:extLst>
          </p:cNvPr>
          <p:cNvSpPr txBox="1">
            <a:spLocks noGrp="1"/>
          </p:cNvSpPr>
          <p:nvPr>
            <p:ph type="body" sz="quarter" idx="1"/>
          </p:nvPr>
        </p:nvSpPr>
        <p:spPr/>
        <p:txBody>
          <a:bodyPr tIns="45701" bIns="45701"/>
          <a:lstStyle/>
          <a:p>
            <a:pPr lvl="0"/>
            <a:r>
              <a:rPr lang="de-DE" dirty="0"/>
              <a:t>Diese Übersichtsfolie soll nicht alle Aspekte des Thema „geistiges Eigentum“ abdecken. Es soll einen Kontext für das "große Gesamtbild" schaffen – gleichzeitig aber signalisieren, dass der weitere Verlauf lediglich Urheberrechte und Patente betrachtet, welche für FOSS-Compliance am wichtigsten sind.</a:t>
            </a:r>
            <a:endParaRPr lang="en-US" dirty="0"/>
          </a:p>
        </p:txBody>
      </p:sp>
      <p:sp>
        <p:nvSpPr>
          <p:cNvPr id="4" name="Shape 87">
            <a:extLst>
              <a:ext uri="{FF2B5EF4-FFF2-40B4-BE49-F238E27FC236}">
                <a16:creationId xmlns:a16="http://schemas.microsoft.com/office/drawing/2014/main" id="{57F00E70-DE1A-4A71-96CA-C57DF8C818D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6AD2882-15A1-4726-B04C-5BAE7834F7F6}" type="slidenum">
              <a:t>7</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6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694">
            <a:extLst>
              <a:ext uri="{FF2B5EF4-FFF2-40B4-BE49-F238E27FC236}">
                <a16:creationId xmlns:a16="http://schemas.microsoft.com/office/drawing/2014/main" id="{9EEEFBC7-6A36-498C-BB79-B7EDAE5860C3}"/>
              </a:ext>
            </a:extLst>
          </p:cNvPr>
          <p:cNvSpPr>
            <a:spLocks noGrp="1" noRot="1" noChangeAspect="1"/>
          </p:cNvSpPr>
          <p:nvPr>
            <p:ph type="sldImg"/>
          </p:nvPr>
        </p:nvSpPr>
        <p:spPr>
          <a:xfrm>
            <a:off x="685800" y="1143000"/>
            <a:ext cx="5486400" cy="3086100"/>
          </a:xfrm>
        </p:spPr>
      </p:sp>
      <p:sp>
        <p:nvSpPr>
          <p:cNvPr id="3" name="Shape 695">
            <a:extLst>
              <a:ext uri="{FF2B5EF4-FFF2-40B4-BE49-F238E27FC236}">
                <a16:creationId xmlns:a16="http://schemas.microsoft.com/office/drawing/2014/main" id="{E76AA862-2498-4FB5-88DA-B35280D10DCF}"/>
              </a:ext>
            </a:extLst>
          </p:cNvPr>
          <p:cNvSpPr txBox="1">
            <a:spLocks noGrp="1"/>
          </p:cNvSpPr>
          <p:nvPr>
            <p:ph type="body" sz="quarter" idx="1"/>
          </p:nvPr>
        </p:nvSpPr>
        <p:spPr/>
        <p:txBody>
          <a:bodyPr tIns="45701" bIns="45701"/>
          <a:lstStyle/>
          <a:p>
            <a:pPr lvl="0"/>
            <a:r>
              <a:rPr lang="de-DE" dirty="0"/>
              <a:t>In diesem Schritt überprüft das FOSS-Review-Team die in den vorherigen Schritten gesammelten Fakten und identifiziert die Verpflichtungen des Unternehmens unter den FOSS-Lizenzen.</a:t>
            </a:r>
            <a:br>
              <a:rPr lang="de-DE" dirty="0"/>
            </a:br>
            <a:br>
              <a:rPr lang="de-DE" dirty="0"/>
            </a:br>
            <a:r>
              <a:rPr lang="de-DE" dirty="0"/>
              <a:t>Dieser Schritt kann eng mit dem vorherigen Schritt (Lösung von Audit-Problemen) verknüpft sein. Im vorherigen Schritt haben wir die FOSS-Nutzung entfernt, die nicht den Unternehmensrichtlinien entspricht. In diesem Schritt bewerten und identifizieren wir die Lizenzverpflichtungen für die Nutzung der FOSS, die beibehalten wird.</a:t>
            </a:r>
            <a:endParaRPr lang="en-US" dirty="0"/>
          </a:p>
        </p:txBody>
      </p:sp>
      <p:sp>
        <p:nvSpPr>
          <p:cNvPr id="4" name="Shape 696">
            <a:extLst>
              <a:ext uri="{FF2B5EF4-FFF2-40B4-BE49-F238E27FC236}">
                <a16:creationId xmlns:a16="http://schemas.microsoft.com/office/drawing/2014/main" id="{BE324C6E-E23F-4EEB-9770-0ACF39A9974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B2DB6447-25E3-4B17-B95F-57679CD493DC}" type="slidenum">
              <a:t>62</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6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20">
            <a:extLst>
              <a:ext uri="{FF2B5EF4-FFF2-40B4-BE49-F238E27FC236}">
                <a16:creationId xmlns:a16="http://schemas.microsoft.com/office/drawing/2014/main" id="{F00B1E83-4395-4530-8221-5BB00B1DC66D}"/>
              </a:ext>
            </a:extLst>
          </p:cNvPr>
          <p:cNvSpPr>
            <a:spLocks noGrp="1" noRot="1" noChangeAspect="1"/>
          </p:cNvSpPr>
          <p:nvPr>
            <p:ph type="sldImg"/>
          </p:nvPr>
        </p:nvSpPr>
        <p:spPr>
          <a:xfrm>
            <a:off x="685800" y="1143000"/>
            <a:ext cx="5486400" cy="3086100"/>
          </a:xfrm>
        </p:spPr>
      </p:sp>
      <p:sp>
        <p:nvSpPr>
          <p:cNvPr id="3" name="Shape 721">
            <a:extLst>
              <a:ext uri="{FF2B5EF4-FFF2-40B4-BE49-F238E27FC236}">
                <a16:creationId xmlns:a16="http://schemas.microsoft.com/office/drawing/2014/main" id="{820B6E5B-54D4-472A-94AD-5B5593AF9C49}"/>
              </a:ext>
            </a:extLst>
          </p:cNvPr>
          <p:cNvSpPr txBox="1">
            <a:spLocks noGrp="1"/>
          </p:cNvSpPr>
          <p:nvPr>
            <p:ph type="body" sz="quarter" idx="1"/>
          </p:nvPr>
        </p:nvSpPr>
        <p:spPr/>
        <p:txBody>
          <a:bodyPr tIns="45701" bIns="45701"/>
          <a:lstStyle/>
          <a:p>
            <a:pPr lvl="0"/>
            <a:r>
              <a:rPr lang="de-DE" dirty="0"/>
              <a:t>Im Freigabeschritt unseres Beispielprozesses teilt das Review-Team mit, ob es der fraglichen FOSS-Nutzung zustimmt – und meldet die damit verbundenen Auflagen oder Verpflichtungen weiter. Die Freigabe(-Dokumentation) sollte auch wichtige Details wie die Versionsnummern der FOSS-Komponenten und das genehmigte Nutzungsszenario enthalten.</a:t>
            </a:r>
            <a:endParaRPr lang="en-US" dirty="0"/>
          </a:p>
        </p:txBody>
      </p:sp>
      <p:sp>
        <p:nvSpPr>
          <p:cNvPr id="4" name="Shape 722">
            <a:extLst>
              <a:ext uri="{FF2B5EF4-FFF2-40B4-BE49-F238E27FC236}">
                <a16:creationId xmlns:a16="http://schemas.microsoft.com/office/drawing/2014/main" id="{97561D99-1B18-44B7-AD35-95F1E8BD436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7484DAAD-8C80-4932-A934-1B1CB73BAAC7}" type="slidenum">
              <a:t>63</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6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44">
            <a:extLst>
              <a:ext uri="{FF2B5EF4-FFF2-40B4-BE49-F238E27FC236}">
                <a16:creationId xmlns:a16="http://schemas.microsoft.com/office/drawing/2014/main" id="{81050BB5-9A17-488A-924B-B30D2CE2E81F}"/>
              </a:ext>
            </a:extLst>
          </p:cNvPr>
          <p:cNvSpPr>
            <a:spLocks noGrp="1" noRot="1" noChangeAspect="1"/>
          </p:cNvSpPr>
          <p:nvPr>
            <p:ph type="sldImg"/>
          </p:nvPr>
        </p:nvSpPr>
        <p:spPr>
          <a:xfrm>
            <a:off x="685800" y="1143000"/>
            <a:ext cx="5486400" cy="3086100"/>
          </a:xfrm>
        </p:spPr>
      </p:sp>
      <p:sp>
        <p:nvSpPr>
          <p:cNvPr id="3" name="Shape 745">
            <a:extLst>
              <a:ext uri="{FF2B5EF4-FFF2-40B4-BE49-F238E27FC236}">
                <a16:creationId xmlns:a16="http://schemas.microsoft.com/office/drawing/2014/main" id="{18589730-E37F-4166-9633-9671882D8979}"/>
              </a:ext>
            </a:extLst>
          </p:cNvPr>
          <p:cNvSpPr txBox="1">
            <a:spLocks noGrp="1"/>
          </p:cNvSpPr>
          <p:nvPr>
            <p:ph type="body" sz="quarter" idx="1"/>
          </p:nvPr>
        </p:nvSpPr>
        <p:spPr/>
        <p:txBody>
          <a:bodyPr tIns="45701" bIns="45701"/>
          <a:lstStyle/>
          <a:p>
            <a:pPr lvl="0"/>
            <a:r>
              <a:rPr lang="de-DE" dirty="0"/>
              <a:t>Freigabeinformationen aus dem vorherigen Schritt sollten getrackt bzw. registriert werden, damit jeder, der die Software veröffentlicht, die relevanten Lizenzverpflichtungen einsehen und einhalten kann.</a:t>
            </a:r>
            <a:endParaRPr lang="en-US" dirty="0"/>
          </a:p>
        </p:txBody>
      </p:sp>
      <p:sp>
        <p:nvSpPr>
          <p:cNvPr id="4" name="Shape 746">
            <a:extLst>
              <a:ext uri="{FF2B5EF4-FFF2-40B4-BE49-F238E27FC236}">
                <a16:creationId xmlns:a16="http://schemas.microsoft.com/office/drawing/2014/main" id="{A3D0EA1B-F689-4067-A37B-8CCCBE971B8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5DCEB1A4-3F11-4EE4-B7A6-78E6AA5EE574}" type="slidenum">
              <a:t>64</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6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69">
            <a:extLst>
              <a:ext uri="{FF2B5EF4-FFF2-40B4-BE49-F238E27FC236}">
                <a16:creationId xmlns:a16="http://schemas.microsoft.com/office/drawing/2014/main" id="{C7197EE7-E426-4CF2-A8F7-E56A1F8DF383}"/>
              </a:ext>
            </a:extLst>
          </p:cNvPr>
          <p:cNvSpPr>
            <a:spLocks noGrp="1" noRot="1" noChangeAspect="1"/>
          </p:cNvSpPr>
          <p:nvPr>
            <p:ph type="sldImg"/>
          </p:nvPr>
        </p:nvSpPr>
        <p:spPr>
          <a:xfrm>
            <a:off x="685800" y="1143000"/>
            <a:ext cx="5486400" cy="3086100"/>
          </a:xfrm>
        </p:spPr>
      </p:sp>
      <p:sp>
        <p:nvSpPr>
          <p:cNvPr id="3" name="Shape 770">
            <a:extLst>
              <a:ext uri="{FF2B5EF4-FFF2-40B4-BE49-F238E27FC236}">
                <a16:creationId xmlns:a16="http://schemas.microsoft.com/office/drawing/2014/main" id="{AAA7989E-DC64-4893-9008-C0FE8C35FDF1}"/>
              </a:ext>
            </a:extLst>
          </p:cNvPr>
          <p:cNvSpPr txBox="1">
            <a:spLocks noGrp="1"/>
          </p:cNvSpPr>
          <p:nvPr>
            <p:ph type="body" sz="quarter" idx="1"/>
          </p:nvPr>
        </p:nvSpPr>
        <p:spPr/>
        <p:txBody>
          <a:bodyPr tIns="45701" bIns="45701"/>
          <a:lstStyle/>
          <a:p>
            <a:pPr lvl="0"/>
            <a:r>
              <a:rPr lang="de-DE" dirty="0"/>
              <a:t>Wenn dies von einer FOSS-Lizenz gefordert wird, sollten entsprechende (Lizenz-)Hinweise vorbereitet werden (oft in einer Textdatei, die der Veröffentlichung beiliegt). Die Hinweise können Attributions-Hinweise, Änderungshinweise oder Angebote für den Erhalt des Quellcode sein. Für einige Lizenzen muss möglicherweise auch eine vollständige Kopie des Lizenztexts beigefügt werden.</a:t>
            </a:r>
            <a:br>
              <a:rPr lang="en-US" dirty="0"/>
            </a:br>
            <a:endParaRPr lang="en-US" dirty="0"/>
          </a:p>
        </p:txBody>
      </p:sp>
      <p:sp>
        <p:nvSpPr>
          <p:cNvPr id="4" name="Shape 771">
            <a:extLst>
              <a:ext uri="{FF2B5EF4-FFF2-40B4-BE49-F238E27FC236}">
                <a16:creationId xmlns:a16="http://schemas.microsoft.com/office/drawing/2014/main" id="{E435FABB-3CE7-4B98-ABD6-703A955731C1}"/>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7142C2E-7198-4AA7-993D-8AD58C383C5B}" type="slidenum">
              <a:t>65</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6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93">
            <a:extLst>
              <a:ext uri="{FF2B5EF4-FFF2-40B4-BE49-F238E27FC236}">
                <a16:creationId xmlns:a16="http://schemas.microsoft.com/office/drawing/2014/main" id="{23BA0795-E7A4-4C0C-B765-B89F552C3BAD}"/>
              </a:ext>
            </a:extLst>
          </p:cNvPr>
          <p:cNvSpPr>
            <a:spLocks noGrp="1" noRot="1" noChangeAspect="1"/>
          </p:cNvSpPr>
          <p:nvPr>
            <p:ph type="sldImg"/>
          </p:nvPr>
        </p:nvSpPr>
        <p:spPr>
          <a:xfrm>
            <a:off x="685800" y="1143000"/>
            <a:ext cx="5486400" cy="3086100"/>
          </a:xfrm>
        </p:spPr>
      </p:sp>
      <p:sp>
        <p:nvSpPr>
          <p:cNvPr id="3" name="Shape 794">
            <a:extLst>
              <a:ext uri="{FF2B5EF4-FFF2-40B4-BE49-F238E27FC236}">
                <a16:creationId xmlns:a16="http://schemas.microsoft.com/office/drawing/2014/main" id="{959A39F5-26E3-4F56-9ACF-D7FFA16082AC}"/>
              </a:ext>
            </a:extLst>
          </p:cNvPr>
          <p:cNvSpPr txBox="1">
            <a:spLocks noGrp="1"/>
          </p:cNvSpPr>
          <p:nvPr>
            <p:ph type="body" sz="quarter" idx="1"/>
          </p:nvPr>
        </p:nvSpPr>
        <p:spPr/>
        <p:txBody>
          <a:bodyPr tIns="45701" bIns="45701"/>
          <a:lstStyle/>
          <a:p>
            <a:pPr lvl="0"/>
            <a:r>
              <a:rPr lang="de-DE" dirty="0"/>
              <a:t>Auf dieser Folie unseres Beispielprozesses überprüft ein Unternehmen vor dem Release, ob es seine FOSS-Lizenzverpflichtungen erfüllt hat. In Fällen, in denen Quellcode verfügbar gemacht werden muss, überprüft das Unternehmen, ob der Quellcode mit den verteilten Binärdateien übereinstimmt. Das Unternehmen überprüft außerdem, ob die (Lizenz-)Hinweise ordnungsgemäß erstellt und gegebenenfalls in die Distributionspakete aufgenommen werden.</a:t>
            </a:r>
            <a:endParaRPr lang="en-US" dirty="0"/>
          </a:p>
        </p:txBody>
      </p:sp>
      <p:sp>
        <p:nvSpPr>
          <p:cNvPr id="4" name="Shape 795">
            <a:extLst>
              <a:ext uri="{FF2B5EF4-FFF2-40B4-BE49-F238E27FC236}">
                <a16:creationId xmlns:a16="http://schemas.microsoft.com/office/drawing/2014/main" id="{B2E23051-5E3F-457C-9705-D70329E0871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FF18CDD-6D71-4C46-9C10-DE67972B7691}" type="slidenum">
              <a:t>66</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6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19">
            <a:extLst>
              <a:ext uri="{FF2B5EF4-FFF2-40B4-BE49-F238E27FC236}">
                <a16:creationId xmlns:a16="http://schemas.microsoft.com/office/drawing/2014/main" id="{CE23609A-948F-4692-8C66-B8FB6679A167}"/>
              </a:ext>
            </a:extLst>
          </p:cNvPr>
          <p:cNvSpPr>
            <a:spLocks noGrp="1" noRot="1" noChangeAspect="1"/>
          </p:cNvSpPr>
          <p:nvPr>
            <p:ph type="sldImg"/>
          </p:nvPr>
        </p:nvSpPr>
        <p:spPr>
          <a:xfrm>
            <a:off x="685800" y="1143000"/>
            <a:ext cx="5486400" cy="3086100"/>
          </a:xfrm>
        </p:spPr>
      </p:sp>
      <p:sp>
        <p:nvSpPr>
          <p:cNvPr id="3" name="Shape 820">
            <a:extLst>
              <a:ext uri="{FF2B5EF4-FFF2-40B4-BE49-F238E27FC236}">
                <a16:creationId xmlns:a16="http://schemas.microsoft.com/office/drawing/2014/main" id="{163962B1-67B0-4338-B5FF-E325F61137DC}"/>
              </a:ext>
            </a:extLst>
          </p:cNvPr>
          <p:cNvSpPr txBox="1">
            <a:spLocks noGrp="1"/>
          </p:cNvSpPr>
          <p:nvPr>
            <p:ph type="body" sz="quarter" idx="1"/>
          </p:nvPr>
        </p:nvSpPr>
        <p:spPr/>
        <p:txBody>
          <a:bodyPr tIns="45701" bIns="45701"/>
          <a:lstStyle/>
          <a:p>
            <a:pPr lvl="0"/>
            <a:r>
              <a:rPr lang="de-DE" dirty="0"/>
              <a:t>In Fällen, in denen Quellcode offengelegt werden muss, stellt das Unternehmen den zugehörigen Quellcode über die Mechanismen bereit, die laut FOSS-Lizenz zulässig sind. Dies kann bedeuten, dass der Quellcode entweder direkt zusammen mit der distribuierten Software oder per Quellcodearchiv auf einer Website zur Verfügung gestellt muss - oder durch ein schriftliches Angebot an den Benutzer hinsichtlich Anforderung des Quellcodes verfügbar gemacht werden muss.</a:t>
            </a:r>
            <a:br>
              <a:rPr lang="en-US" dirty="0"/>
            </a:br>
            <a:endParaRPr lang="en-US" dirty="0"/>
          </a:p>
        </p:txBody>
      </p:sp>
      <p:sp>
        <p:nvSpPr>
          <p:cNvPr id="4" name="Shape 821">
            <a:extLst>
              <a:ext uri="{FF2B5EF4-FFF2-40B4-BE49-F238E27FC236}">
                <a16:creationId xmlns:a16="http://schemas.microsoft.com/office/drawing/2014/main" id="{C2FB344B-4215-4D9D-BEB6-894D8684B521}"/>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0FA78A2-0172-4DAD-BED4-709F12C92151}" type="slidenum">
              <a:t>67</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6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45">
            <a:extLst>
              <a:ext uri="{FF2B5EF4-FFF2-40B4-BE49-F238E27FC236}">
                <a16:creationId xmlns:a16="http://schemas.microsoft.com/office/drawing/2014/main" id="{8C32CE94-BBE7-44E6-AEDC-17E81ED58011}"/>
              </a:ext>
            </a:extLst>
          </p:cNvPr>
          <p:cNvSpPr>
            <a:spLocks noGrp="1" noRot="1" noChangeAspect="1"/>
          </p:cNvSpPr>
          <p:nvPr>
            <p:ph type="sldImg"/>
          </p:nvPr>
        </p:nvSpPr>
        <p:spPr>
          <a:xfrm>
            <a:off x="685800" y="1143000"/>
            <a:ext cx="5486400" cy="3086100"/>
          </a:xfrm>
        </p:spPr>
      </p:sp>
      <p:sp>
        <p:nvSpPr>
          <p:cNvPr id="3" name="Shape 846">
            <a:extLst>
              <a:ext uri="{FF2B5EF4-FFF2-40B4-BE49-F238E27FC236}">
                <a16:creationId xmlns:a16="http://schemas.microsoft.com/office/drawing/2014/main" id="{E592243F-E065-4AC4-8C71-F6D8DC0AE9AE}"/>
              </a:ext>
            </a:extLst>
          </p:cNvPr>
          <p:cNvSpPr txBox="1">
            <a:spLocks noGrp="1"/>
          </p:cNvSpPr>
          <p:nvPr>
            <p:ph type="body" sz="quarter" idx="1"/>
          </p:nvPr>
        </p:nvSpPr>
        <p:spPr/>
        <p:txBody>
          <a:bodyPr tIns="45701" bIns="45701"/>
          <a:lstStyle/>
          <a:p>
            <a:pPr lvl="0"/>
            <a:r>
              <a:rPr lang="de-DE" dirty="0"/>
              <a:t>In diesem Schritt überprüft ein Unternehmen, ob die Distribution die FOSS-Lizenzverpflichtungen einhält. Dieser Schritt könnte durch eine Funktion im Unternehmen wahrgenommen werden, die den gesamten FOSS-Überprüfungsprozess überwacht.</a:t>
            </a:r>
            <a:endParaRPr lang="en-US" dirty="0"/>
          </a:p>
        </p:txBody>
      </p:sp>
      <p:sp>
        <p:nvSpPr>
          <p:cNvPr id="4" name="Shape 847">
            <a:extLst>
              <a:ext uri="{FF2B5EF4-FFF2-40B4-BE49-F238E27FC236}">
                <a16:creationId xmlns:a16="http://schemas.microsoft.com/office/drawing/2014/main" id="{E8BFAD8D-3F9D-4900-8845-D82B1B40C72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898F8962-8FA6-4DEB-BF6E-0EDF27897D79}" type="slidenum">
              <a:t>68</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6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71">
            <a:extLst>
              <a:ext uri="{FF2B5EF4-FFF2-40B4-BE49-F238E27FC236}">
                <a16:creationId xmlns:a16="http://schemas.microsoft.com/office/drawing/2014/main" id="{489F3F0A-9C4A-4E5B-89D9-613456AB534E}"/>
              </a:ext>
            </a:extLst>
          </p:cNvPr>
          <p:cNvSpPr>
            <a:spLocks noGrp="1" noRot="1" noChangeAspect="1"/>
          </p:cNvSpPr>
          <p:nvPr>
            <p:ph type="sldImg"/>
          </p:nvPr>
        </p:nvSpPr>
        <p:spPr>
          <a:xfrm>
            <a:off x="381000" y="685800"/>
            <a:ext cx="6096000" cy="3429000"/>
          </a:xfrm>
          <a:ln>
            <a:noFill/>
            <a:prstDash val="solid"/>
          </a:ln>
        </p:spPr>
      </p:sp>
      <p:sp>
        <p:nvSpPr>
          <p:cNvPr id="3" name="Shape 872">
            <a:extLst>
              <a:ext uri="{FF2B5EF4-FFF2-40B4-BE49-F238E27FC236}">
                <a16:creationId xmlns:a16="http://schemas.microsoft.com/office/drawing/2014/main" id="{8F10AC71-8B46-43BC-B3E3-52F8A6515261}"/>
              </a:ext>
            </a:extLst>
          </p:cNvPr>
          <p:cNvSpPr txBox="1">
            <a:spLocks noGrp="1"/>
          </p:cNvSpPr>
          <p:nvPr>
            <p:ph type="body" sz="quarter" idx="1"/>
          </p:nvPr>
        </p:nvSpPr>
        <p:spPr/>
        <p:txBody>
          <a:bodyPr tIns="45701" bIns="45701"/>
          <a:lstStyle/>
          <a:p>
            <a:pPr marL="226423" lvl="0" indent="-226423"/>
            <a:r>
              <a:rPr lang="de-DE" dirty="0"/>
              <a:t>Unseren Beispielprozess umfasst die Schritte:</a:t>
            </a:r>
          </a:p>
          <a:p>
            <a:pPr marL="226423" lvl="0" indent="-226423">
              <a:buSzPct val="100%"/>
              <a:buFont typeface="Arial" pitchFamily="34"/>
              <a:buChar char="•"/>
            </a:pPr>
            <a:r>
              <a:rPr lang="de-DE" dirty="0"/>
              <a:t>Identifikation - Identifizieren und Verfolgen der FOSS-Nutzung. Dies kann durch Anfragen von Entwicklern, FOSS-Offenlegung durch Dritte oder Code-Scans erfolgen.</a:t>
            </a:r>
          </a:p>
          <a:p>
            <a:pPr marL="226423" lvl="0" indent="-226423">
              <a:buSzPct val="100%"/>
              <a:buFont typeface="Arial" pitchFamily="34"/>
              <a:buChar char="•"/>
            </a:pPr>
            <a:r>
              <a:rPr lang="de-DE" dirty="0"/>
              <a:t>Audit des Quellcode – Überprüfung der identifizierten FOSS-Komponenten auf Lizenz- und Herkunftsinformationen.</a:t>
            </a:r>
          </a:p>
          <a:p>
            <a:pPr marL="226423" lvl="0" indent="-226423">
              <a:buSzPct val="100%"/>
              <a:buFont typeface="Arial" pitchFamily="34"/>
              <a:buChar char="•"/>
            </a:pPr>
            <a:r>
              <a:rPr lang="de-DE" dirty="0"/>
              <a:t>Lösen von Problemen - Entfernen der FOSS, die mit der FOSS-Policy nicht kompatibel ist.</a:t>
            </a:r>
          </a:p>
          <a:p>
            <a:pPr marL="226423" lvl="0" indent="-226423">
              <a:buSzPct val="100%"/>
              <a:buFont typeface="Arial" pitchFamily="34"/>
              <a:buChar char="•"/>
            </a:pPr>
            <a:r>
              <a:rPr lang="de-DE" dirty="0"/>
              <a:t>Durchführen von Reviews – Bestimmung und Beurteilung der Lizenzverpflichtungen aus der Nutzung von FOSS.</a:t>
            </a:r>
          </a:p>
          <a:p>
            <a:pPr marL="226423" lvl="0" indent="-226423">
              <a:buSzPct val="100%"/>
              <a:buFont typeface="Arial" pitchFamily="34"/>
              <a:buChar char="•"/>
            </a:pPr>
            <a:r>
              <a:rPr lang="de-DE" dirty="0"/>
              <a:t>Freigaben – Kommunikation von Freigabeauflagen und Lizenzverpflichtungen.</a:t>
            </a:r>
          </a:p>
          <a:p>
            <a:pPr marL="226423" lvl="0" indent="-226423">
              <a:buSzPct val="100%"/>
              <a:buFont typeface="Arial" pitchFamily="34"/>
              <a:buChar char="•"/>
            </a:pPr>
            <a:r>
              <a:rPr lang="de-DE" dirty="0"/>
              <a:t>Registrierung / Tracking der Freigabe – Nachverfolgen der Freigabeauflagen und Lizenzverpflichtungen für spätere Compliance-Schritte.</a:t>
            </a:r>
          </a:p>
          <a:p>
            <a:pPr marL="226423" lvl="0" indent="-226423">
              <a:buSzPct val="100%"/>
              <a:buFont typeface="Arial" pitchFamily="34"/>
              <a:buChar char="•"/>
            </a:pPr>
            <a:r>
              <a:rPr lang="de-DE" dirty="0"/>
              <a:t>Hinweise – Vorbereiten der (Lizenz-)Hinweise, die die Verpflichtungen aus den FOSS-Lizenzen vorsehen.</a:t>
            </a:r>
          </a:p>
          <a:p>
            <a:pPr marL="226423" lvl="0" indent="-226423">
              <a:buSzPct val="100%"/>
              <a:buFont typeface="Arial" pitchFamily="34"/>
              <a:buChar char="•"/>
            </a:pPr>
            <a:r>
              <a:rPr lang="de-DE" dirty="0"/>
              <a:t>Verifikation vor der Distribution – Compliance-Prüfung der Distributionspakete vor der Veröffentlichung.</a:t>
            </a:r>
          </a:p>
          <a:p>
            <a:pPr marL="226423" lvl="0" indent="-226423">
              <a:buSzPct val="100%"/>
              <a:buFont typeface="Arial" pitchFamily="34"/>
              <a:buChar char="•"/>
            </a:pPr>
            <a:r>
              <a:rPr lang="de-DE" dirty="0"/>
              <a:t>Begleitung der Quellcode-Distribution – Bei Bedarf: Zurverfügungstellung der Quellcodes.</a:t>
            </a:r>
          </a:p>
          <a:p>
            <a:pPr marL="226423" lvl="0" indent="-226423">
              <a:buSzPct val="100%"/>
              <a:buFont typeface="Arial" pitchFamily="34"/>
              <a:buChar char="•"/>
            </a:pPr>
            <a:r>
              <a:rPr lang="de-DE" dirty="0"/>
              <a:t>Abschließende Verifikation – Stellt eine Überwachung des Compliance-Prozesses sicher</a:t>
            </a:r>
          </a:p>
          <a:p>
            <a:pPr lvl="0"/>
            <a:endParaRPr lang="de-DE" dirty="0"/>
          </a:p>
          <a:p>
            <a:pPr lvl="0"/>
            <a:r>
              <a:rPr lang="de-DE" dirty="0"/>
              <a:t>Architekturreviews untersuchen die Beziehungen zwischen FOSS-Komponenten und Unternehmenssoftware. Wie sind beispielsweise FOSS- und Unternehmenskomponenten miteinander verknüpft?</a:t>
            </a:r>
            <a:endParaRPr lang="en-US" dirty="0">
              <a:latin typeface="Times"/>
              <a:cs typeface="Times"/>
            </a:endParaRPr>
          </a:p>
        </p:txBody>
      </p:sp>
      <p:sp>
        <p:nvSpPr>
          <p:cNvPr id="4" name="Shape 873">
            <a:extLst>
              <a:ext uri="{FF2B5EF4-FFF2-40B4-BE49-F238E27FC236}">
                <a16:creationId xmlns:a16="http://schemas.microsoft.com/office/drawing/2014/main" id="{C7DF98A9-B1A6-4331-8036-C3A8D39CF27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828CA6C5-22B1-418C-8FD2-426C38CBA65A}" type="slidenum">
              <a:t>69</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6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78">
            <a:extLst>
              <a:ext uri="{FF2B5EF4-FFF2-40B4-BE49-F238E27FC236}">
                <a16:creationId xmlns:a16="http://schemas.microsoft.com/office/drawing/2014/main" id="{62572440-28C7-4D40-992E-BF661C1F482A}"/>
              </a:ext>
            </a:extLst>
          </p:cNvPr>
          <p:cNvSpPr>
            <a:spLocks noGrp="1" noRot="1" noChangeAspect="1"/>
          </p:cNvSpPr>
          <p:nvPr>
            <p:ph type="sldImg"/>
          </p:nvPr>
        </p:nvSpPr>
        <p:spPr>
          <a:xfrm>
            <a:off x="685800" y="1143000"/>
            <a:ext cx="5486400" cy="3086100"/>
          </a:xfrm>
        </p:spPr>
      </p:sp>
      <p:sp>
        <p:nvSpPr>
          <p:cNvPr id="3" name="Shape 879">
            <a:extLst>
              <a:ext uri="{FF2B5EF4-FFF2-40B4-BE49-F238E27FC236}">
                <a16:creationId xmlns:a16="http://schemas.microsoft.com/office/drawing/2014/main" id="{EAE33E6B-85DD-4D72-A29A-2AB09C76B62D}"/>
              </a:ext>
            </a:extLst>
          </p:cNvPr>
          <p:cNvSpPr txBox="1">
            <a:spLocks noGrp="1"/>
          </p:cNvSpPr>
          <p:nvPr>
            <p:ph type="body" sz="quarter" idx="1"/>
          </p:nvPr>
        </p:nvSpPr>
        <p:spPr/>
        <p:txBody>
          <a:bodyPr tIns="45701" bIns="45701"/>
          <a:lstStyle/>
          <a:p>
            <a:pPr lvl="0"/>
            <a:r>
              <a:rPr lang="de-DE" noProof="0" dirty="0">
                <a:solidFill>
                  <a:srgbClr val="FFFFFF"/>
                </a:solidFill>
              </a:rPr>
              <a:t>Dieses Kapitel beschreibt einige mögliche “Fallen” entlang eines FOSS-Compliance-Prozesses – und beschreibt Ansätze, diese Fallen zu umgehen.</a:t>
            </a:r>
          </a:p>
        </p:txBody>
      </p:sp>
      <p:sp>
        <p:nvSpPr>
          <p:cNvPr id="4" name="Shape 880">
            <a:extLst>
              <a:ext uri="{FF2B5EF4-FFF2-40B4-BE49-F238E27FC236}">
                <a16:creationId xmlns:a16="http://schemas.microsoft.com/office/drawing/2014/main" id="{2D183FE2-23A2-47DD-A9E6-A685C85FFEB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617EC3F3-9275-4187-B037-6336337CDC63}" type="slidenum">
              <a:t>70</a:t>
            </a:fld>
            <a:endParaRPr lang="en-US" sz="1200" b="0" i="0" u="none" strike="noStrike" kern="0" cap="none" spc="0" baseline="0%" dirty="0">
              <a:solidFill>
                <a:srgbClr val="FFFFFF"/>
              </a:solidFill>
              <a:uFillTx/>
              <a:latin typeface="Roboto"/>
              <a:ea typeface="Roboto"/>
              <a:cs typeface="Roboto"/>
            </a:endParaRPr>
          </a:p>
        </p:txBody>
      </p:sp>
    </p:spTree>
  </p:cSld>
  <p:clrMapOvr>
    <a:masterClrMapping/>
  </p:clrMapOvr>
</p:notes>
</file>

<file path=ppt/notesSlides/notesSlide6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85">
            <a:extLst>
              <a:ext uri="{FF2B5EF4-FFF2-40B4-BE49-F238E27FC236}">
                <a16:creationId xmlns:a16="http://schemas.microsoft.com/office/drawing/2014/main" id="{7D0C6AD2-BE79-4EB8-9B8C-68FFA1CEAE53}"/>
              </a:ext>
            </a:extLst>
          </p:cNvPr>
          <p:cNvSpPr>
            <a:spLocks noGrp="1" noRot="1" noChangeAspect="1"/>
          </p:cNvSpPr>
          <p:nvPr>
            <p:ph type="sldImg"/>
          </p:nvPr>
        </p:nvSpPr>
        <p:spPr>
          <a:xfrm>
            <a:off x="381000" y="685800"/>
            <a:ext cx="6096000" cy="3429000"/>
          </a:xfrm>
          <a:ln>
            <a:noFill/>
            <a:prstDash val="solid"/>
          </a:ln>
        </p:spPr>
      </p:sp>
      <p:sp>
        <p:nvSpPr>
          <p:cNvPr id="3" name="Shape 886">
            <a:extLst>
              <a:ext uri="{FF2B5EF4-FFF2-40B4-BE49-F238E27FC236}">
                <a16:creationId xmlns:a16="http://schemas.microsoft.com/office/drawing/2014/main" id="{F46727EA-B4EF-4EB2-8C43-1FED900D6BFC}"/>
              </a:ext>
            </a:extLst>
          </p:cNvPr>
          <p:cNvSpPr txBox="1">
            <a:spLocks noGrp="1"/>
          </p:cNvSpPr>
          <p:nvPr>
            <p:ph type="body" sz="quarter" idx="1"/>
          </p:nvPr>
        </p:nvSpPr>
        <p:spPr/>
        <p:txBody>
          <a:bodyPr tIns="45701" bIns="45701"/>
          <a:lstStyle/>
          <a:p>
            <a:pPr marL="226423" lvl="0" indent="-226423"/>
            <a:r>
              <a:rPr lang="de-DE" dirty="0"/>
              <a:t>In diesem Abschnitt werden einige mögliche Fallstricke beschrieben, die im Compliance-Prozess vermieden werden sollten</a:t>
            </a:r>
            <a:r>
              <a:rPr lang="en-US" b="1" dirty="0">
                <a:latin typeface="Times"/>
                <a:cs typeface="Times"/>
              </a:rPr>
              <a:t>.</a:t>
            </a:r>
            <a:endParaRPr lang="en-US" dirty="0">
              <a:latin typeface="Times"/>
              <a:cs typeface="Times"/>
            </a:endParaRPr>
          </a:p>
        </p:txBody>
      </p:sp>
      <p:sp>
        <p:nvSpPr>
          <p:cNvPr id="4" name="Shape 887">
            <a:extLst>
              <a:ext uri="{FF2B5EF4-FFF2-40B4-BE49-F238E27FC236}">
                <a16:creationId xmlns:a16="http://schemas.microsoft.com/office/drawing/2014/main" id="{FD2F90A7-9F59-4083-8901-73718445567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BACC6C6C-274A-45ED-AD22-7194FFDD850C}" type="slidenum">
              <a:t>71</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2">
            <a:extLst>
              <a:ext uri="{FF2B5EF4-FFF2-40B4-BE49-F238E27FC236}">
                <a16:creationId xmlns:a16="http://schemas.microsoft.com/office/drawing/2014/main" id="{1758FCA4-E155-424F-9A5A-5F132769D546}"/>
              </a:ext>
            </a:extLst>
          </p:cNvPr>
          <p:cNvSpPr>
            <a:spLocks noGrp="1" noRot="1" noChangeAspect="1"/>
          </p:cNvSpPr>
          <p:nvPr>
            <p:ph type="sldImg"/>
          </p:nvPr>
        </p:nvSpPr>
        <p:spPr>
          <a:xfrm>
            <a:off x="381000" y="685800"/>
            <a:ext cx="6096000" cy="3429000"/>
          </a:xfrm>
        </p:spPr>
      </p:sp>
      <p:sp>
        <p:nvSpPr>
          <p:cNvPr id="3" name="Shape 93">
            <a:extLst>
              <a:ext uri="{FF2B5EF4-FFF2-40B4-BE49-F238E27FC236}">
                <a16:creationId xmlns:a16="http://schemas.microsoft.com/office/drawing/2014/main" id="{3B0FA29B-82D6-46D1-BA26-25406DBCC3EA}"/>
              </a:ext>
            </a:extLst>
          </p:cNvPr>
          <p:cNvSpPr txBox="1">
            <a:spLocks noGrp="1"/>
          </p:cNvSpPr>
          <p:nvPr>
            <p:ph type="body" sz="quarter" idx="1"/>
          </p:nvPr>
        </p:nvSpPr>
        <p:spPr/>
        <p:txBody>
          <a:bodyPr tIns="45701" bIns="45701"/>
          <a:lstStyle/>
          <a:p>
            <a:pPr lvl="0"/>
            <a:r>
              <a:rPr lang="de-DE" dirty="0"/>
              <a:t>Diese Folie gibt einen Überblick über den Urheberrechtsschutz von Software.</a:t>
            </a:r>
          </a:p>
        </p:txBody>
      </p:sp>
      <p:sp>
        <p:nvSpPr>
          <p:cNvPr id="4" name="Shape 94">
            <a:extLst>
              <a:ext uri="{FF2B5EF4-FFF2-40B4-BE49-F238E27FC236}">
                <a16:creationId xmlns:a16="http://schemas.microsoft.com/office/drawing/2014/main" id="{E797A9A2-86A3-4191-A81C-F42C92F31395}"/>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31145D8-FA63-43EF-9E74-521A4786666C}" type="slidenum">
              <a:t>8</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7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92">
            <a:extLst>
              <a:ext uri="{FF2B5EF4-FFF2-40B4-BE49-F238E27FC236}">
                <a16:creationId xmlns:a16="http://schemas.microsoft.com/office/drawing/2014/main" id="{FDF7C9E7-77EF-455C-81FA-C7F34F38B1E7}"/>
              </a:ext>
            </a:extLst>
          </p:cNvPr>
          <p:cNvSpPr>
            <a:spLocks noGrp="1" noRot="1" noChangeAspect="1"/>
          </p:cNvSpPr>
          <p:nvPr>
            <p:ph type="sldImg"/>
          </p:nvPr>
        </p:nvSpPr>
        <p:spPr>
          <a:xfrm>
            <a:off x="381000" y="685800"/>
            <a:ext cx="6096000" cy="3429000"/>
          </a:xfrm>
          <a:ln>
            <a:noFill/>
            <a:prstDash val="solid"/>
          </a:ln>
        </p:spPr>
      </p:sp>
      <p:sp>
        <p:nvSpPr>
          <p:cNvPr id="3" name="Shape 893">
            <a:extLst>
              <a:ext uri="{FF2B5EF4-FFF2-40B4-BE49-F238E27FC236}">
                <a16:creationId xmlns:a16="http://schemas.microsoft.com/office/drawing/2014/main" id="{E39A1B9D-0899-4998-B5B7-2C8DB153C844}"/>
              </a:ext>
            </a:extLst>
          </p:cNvPr>
          <p:cNvSpPr txBox="1">
            <a:spLocks noGrp="1"/>
          </p:cNvSpPr>
          <p:nvPr>
            <p:ph type="body" sz="quarter" idx="1"/>
          </p:nvPr>
        </p:nvSpPr>
        <p:spPr/>
        <p:txBody>
          <a:bodyPr tIns="45701" bIns="45701"/>
          <a:lstStyle/>
          <a:p>
            <a:pPr marL="226423" lvl="0" indent="-226423"/>
            <a:r>
              <a:rPr lang="de-DE" dirty="0"/>
              <a:t>Der erste Fallstrick, der in dieser Folie beschrieben wird, tritt auf, wenn Copyleft-lizensiertes FOSS versehentlich mit proprietärem Code gemischt wird.</a:t>
            </a:r>
          </a:p>
          <a:p>
            <a:pPr marL="226423" lvl="0" indent="-226423"/>
            <a:endParaRPr lang="de-DE" dirty="0"/>
          </a:p>
          <a:p>
            <a:pPr marL="226423" lvl="0" indent="-226423"/>
            <a:r>
              <a:rPr lang="de-DE" dirty="0"/>
              <a:t>Dies kann durch Quellcode-Audits in Bezug auf Lizenzhinweise oder mithilfe von Code-Scan-Tools festgestellt werden.</a:t>
            </a:r>
          </a:p>
          <a:p>
            <a:pPr marL="226423" lvl="0" indent="-226423"/>
            <a:endParaRPr lang="de-DE" dirty="0"/>
          </a:p>
          <a:p>
            <a:pPr marL="226423" lvl="0" indent="-226423"/>
            <a:r>
              <a:rPr lang="de-DE" dirty="0"/>
              <a:t>Vorbeugende Maßnahmen umfassen die Schulung von Technikern und den Einbau von regelmäßigen Audits oder Scans in den Entwicklungsprozess.</a:t>
            </a:r>
          </a:p>
        </p:txBody>
      </p:sp>
      <p:sp>
        <p:nvSpPr>
          <p:cNvPr id="4" name="Shape 894">
            <a:extLst>
              <a:ext uri="{FF2B5EF4-FFF2-40B4-BE49-F238E27FC236}">
                <a16:creationId xmlns:a16="http://schemas.microsoft.com/office/drawing/2014/main" id="{9302538C-BB36-4361-B5CF-111AB990B6F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7D3B8AE-BDD8-47E7-AAA7-1215C34F06E1}" type="slidenum">
              <a:t>72</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7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99">
            <a:extLst>
              <a:ext uri="{FF2B5EF4-FFF2-40B4-BE49-F238E27FC236}">
                <a16:creationId xmlns:a16="http://schemas.microsoft.com/office/drawing/2014/main" id="{C13AC5B1-CE39-469E-8B66-7B788BE536C1}"/>
              </a:ext>
            </a:extLst>
          </p:cNvPr>
          <p:cNvSpPr>
            <a:spLocks noGrp="1" noRot="1" noChangeAspect="1"/>
          </p:cNvSpPr>
          <p:nvPr>
            <p:ph type="sldImg"/>
          </p:nvPr>
        </p:nvSpPr>
        <p:spPr>
          <a:xfrm>
            <a:off x="381000" y="685800"/>
            <a:ext cx="6096000" cy="3429000"/>
          </a:xfrm>
          <a:ln>
            <a:noFill/>
            <a:prstDash val="solid"/>
          </a:ln>
        </p:spPr>
      </p:sp>
      <p:sp>
        <p:nvSpPr>
          <p:cNvPr id="3" name="Shape 900">
            <a:extLst>
              <a:ext uri="{FF2B5EF4-FFF2-40B4-BE49-F238E27FC236}">
                <a16:creationId xmlns:a16="http://schemas.microsoft.com/office/drawing/2014/main" id="{857C7C77-DE90-47AD-A9EA-6DE42DA997F1}"/>
              </a:ext>
            </a:extLst>
          </p:cNvPr>
          <p:cNvSpPr txBox="1">
            <a:spLocks noGrp="1"/>
          </p:cNvSpPr>
          <p:nvPr>
            <p:ph type="body" sz="quarter" idx="1"/>
          </p:nvPr>
        </p:nvSpPr>
        <p:spPr/>
        <p:txBody>
          <a:bodyPr tIns="45701" bIns="45701"/>
          <a:lstStyle/>
          <a:p>
            <a:pPr lvl="0"/>
            <a:r>
              <a:rPr lang="de-DE" dirty="0"/>
              <a:t>Der erste auf dieser Folie genannte Fallstrick tritt auf, wenn Copyleft-lizenzierte FOSS versehentlich mit proprietären Code verknüpft wird.</a:t>
            </a:r>
            <a:br>
              <a:rPr lang="de-DE" dirty="0"/>
            </a:br>
            <a:br>
              <a:rPr lang="de-DE" dirty="0"/>
            </a:br>
            <a:r>
              <a:rPr lang="de-DE" dirty="0"/>
              <a:t>Dieser Fehlertyp kann unter Verwendung von </a:t>
            </a:r>
            <a:r>
              <a:rPr lang="de-DE" dirty="0">
                <a:solidFill>
                  <a:srgbClr val="292934"/>
                </a:solidFill>
              </a:rPr>
              <a:t>Dependency-Tracking-Werkzeugen</a:t>
            </a:r>
            <a:r>
              <a:rPr lang="de-DE" dirty="0"/>
              <a:t> oder von Architektur-Reviews erkannt werden.</a:t>
            </a:r>
            <a:br>
              <a:rPr lang="de-DE" dirty="0"/>
            </a:br>
            <a:br>
              <a:rPr lang="de-DE" dirty="0"/>
            </a:br>
            <a:r>
              <a:rPr lang="de-DE" dirty="0"/>
              <a:t>Präventive Maßnahmen umfassen die Schulung von Entwicklern und den Einbau von Architekturprüfungen in den Entwicklungsprozess.</a:t>
            </a:r>
            <a:br>
              <a:rPr lang="de-DE" dirty="0"/>
            </a:br>
            <a:br>
              <a:rPr lang="de-DE" dirty="0"/>
            </a:br>
            <a:r>
              <a:rPr lang="de-DE" dirty="0"/>
              <a:t>Der zweite Fallstrick tritt auf, wenn proprietärer Code in Copyleft-lizenziertem FOSS integriert wird. Zum Beispiel kann ein Entwicklerteam, welches Änderungen an einer FOSS-Komponente vornimmt, in den Modifikationen proprietären Code einbauen.</a:t>
            </a:r>
            <a:br>
              <a:rPr lang="de-DE" dirty="0"/>
            </a:br>
            <a:br>
              <a:rPr lang="de-DE" dirty="0"/>
            </a:br>
            <a:r>
              <a:rPr lang="de-DE" dirty="0"/>
              <a:t>Dieser Fehlertyp kann durch Audits desjenigen Quellcodes entdeckt werden, welcher in die FOSS-Komponente eingefügt wird.</a:t>
            </a:r>
            <a:br>
              <a:rPr lang="de-DE" dirty="0"/>
            </a:br>
            <a:br>
              <a:rPr lang="de-DE" dirty="0"/>
            </a:br>
            <a:r>
              <a:rPr lang="de-DE" dirty="0"/>
              <a:t>Vorbeugende Maßnahmen umfassen die Schulung von Entwicklern und den Einbau von regelmäßigen Audits in den Entwicklungsprozess.</a:t>
            </a:r>
            <a:endParaRPr lang="en-US" dirty="0">
              <a:latin typeface="Times"/>
              <a:cs typeface="Times"/>
            </a:endParaRPr>
          </a:p>
        </p:txBody>
      </p:sp>
      <p:sp>
        <p:nvSpPr>
          <p:cNvPr id="4" name="Shape 901">
            <a:extLst>
              <a:ext uri="{FF2B5EF4-FFF2-40B4-BE49-F238E27FC236}">
                <a16:creationId xmlns:a16="http://schemas.microsoft.com/office/drawing/2014/main" id="{0EB2C7DE-94F0-4E17-A562-6930384D3BB7}"/>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83F16F2-266D-49D9-BC32-28ABF473C5B6}" type="slidenum">
              <a:t>73</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7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06">
            <a:extLst>
              <a:ext uri="{FF2B5EF4-FFF2-40B4-BE49-F238E27FC236}">
                <a16:creationId xmlns:a16="http://schemas.microsoft.com/office/drawing/2014/main" id="{1EA8A13A-151C-41FA-BE8A-4D67B5A59D63}"/>
              </a:ext>
            </a:extLst>
          </p:cNvPr>
          <p:cNvSpPr>
            <a:spLocks noGrp="1" noRot="1" noChangeAspect="1"/>
          </p:cNvSpPr>
          <p:nvPr>
            <p:ph type="sldImg"/>
          </p:nvPr>
        </p:nvSpPr>
        <p:spPr>
          <a:xfrm>
            <a:off x="381000" y="685800"/>
            <a:ext cx="6096000" cy="3429000"/>
          </a:xfrm>
          <a:ln>
            <a:noFill/>
            <a:prstDash val="solid"/>
          </a:ln>
        </p:spPr>
      </p:sp>
      <p:sp>
        <p:nvSpPr>
          <p:cNvPr id="3" name="Shape 907">
            <a:extLst>
              <a:ext uri="{FF2B5EF4-FFF2-40B4-BE49-F238E27FC236}">
                <a16:creationId xmlns:a16="http://schemas.microsoft.com/office/drawing/2014/main" id="{7C377E36-7EAD-40BF-932B-63108CE10955}"/>
              </a:ext>
            </a:extLst>
          </p:cNvPr>
          <p:cNvSpPr txBox="1">
            <a:spLocks noGrp="1"/>
          </p:cNvSpPr>
          <p:nvPr>
            <p:ph type="body" sz="quarter" idx="1"/>
          </p:nvPr>
        </p:nvSpPr>
        <p:spPr/>
        <p:txBody>
          <a:bodyPr tIns="45701" bIns="45701"/>
          <a:lstStyle/>
          <a:p>
            <a:pPr lvl="0"/>
            <a:r>
              <a:rPr lang="de-DE" dirty="0"/>
              <a:t>Der auf dieser Folie genannte Fallstrick tritt auf, wenn ein Unternehmen verpflichtet ist, zugehörigen Quellcode zur Verfügung zu stellen, dies aber nicht tut.</a:t>
            </a:r>
            <a:br>
              <a:rPr lang="de-DE" dirty="0"/>
            </a:br>
            <a:br>
              <a:rPr lang="de-DE" dirty="0"/>
            </a:br>
            <a:r>
              <a:rPr lang="de-DE" dirty="0"/>
              <a:t>Der zweite Fallstrick entsteht, wenn eine Firma zugehörigen Quellcode bereitstellt, aber nicht die richtige Version bereitstellt, die mit der verteilten Binärversion übereinstimmt.</a:t>
            </a:r>
            <a:br>
              <a:rPr lang="de-DE" dirty="0"/>
            </a:br>
            <a:br>
              <a:rPr lang="de-DE" dirty="0"/>
            </a:br>
            <a:r>
              <a:rPr lang="de-DE" dirty="0"/>
              <a:t>Der dritte Fallstrick entsteht, wenn ein Unternehmen eine FOSS-Komponente modifiziert, nicht aber die modifizierte Version des Quellcodes veröffentlicht. Das Unternehmen veröffentlicht stattdessen den Quellcode für die ursprüngliche Version der FOSS-Komponente.</a:t>
            </a:r>
            <a:br>
              <a:rPr lang="de-DE" dirty="0"/>
            </a:br>
            <a:br>
              <a:rPr lang="de-DE" dirty="0"/>
            </a:br>
            <a:r>
              <a:rPr lang="de-DE" dirty="0"/>
              <a:t>In jedem Fall können die Fehler verhindert werden, indem Schritte im Compliance-Prozess ordnungsgemäß angewendet werden. Zum Beispiel sollte Quellcode für freigegebene Binärdateien erfasst und zusammen mit der Binärversion gespeichert werden. Überprüfungen vor der Veröffentlichung sollten sicherstellen, dass mit der Binärversion der richtige Quellcode bereitgestellt wird.</a:t>
            </a:r>
            <a:endParaRPr lang="en-US" dirty="0">
              <a:latin typeface="Times"/>
              <a:cs typeface="Times"/>
            </a:endParaRPr>
          </a:p>
        </p:txBody>
      </p:sp>
      <p:sp>
        <p:nvSpPr>
          <p:cNvPr id="4" name="Shape 908">
            <a:extLst>
              <a:ext uri="{FF2B5EF4-FFF2-40B4-BE49-F238E27FC236}">
                <a16:creationId xmlns:a16="http://schemas.microsoft.com/office/drawing/2014/main" id="{C2527A0F-5E75-4AFD-98A4-184FD3990630}"/>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A984992-1725-43A8-A181-11EB9F3F00A9}" type="slidenum">
              <a:t>74</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7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13">
            <a:extLst>
              <a:ext uri="{FF2B5EF4-FFF2-40B4-BE49-F238E27FC236}">
                <a16:creationId xmlns:a16="http://schemas.microsoft.com/office/drawing/2014/main" id="{C7E1ED44-0D15-4A2D-9358-BDD151EB4081}"/>
              </a:ext>
            </a:extLst>
          </p:cNvPr>
          <p:cNvSpPr>
            <a:spLocks noGrp="1" noRot="1" noChangeAspect="1"/>
          </p:cNvSpPr>
          <p:nvPr>
            <p:ph type="sldImg"/>
          </p:nvPr>
        </p:nvSpPr>
        <p:spPr>
          <a:xfrm>
            <a:off x="381000" y="685800"/>
            <a:ext cx="6096000" cy="3429000"/>
          </a:xfrm>
          <a:ln>
            <a:noFill/>
            <a:prstDash val="solid"/>
          </a:ln>
        </p:spPr>
      </p:sp>
      <p:sp>
        <p:nvSpPr>
          <p:cNvPr id="3" name="Shape 914">
            <a:extLst>
              <a:ext uri="{FF2B5EF4-FFF2-40B4-BE49-F238E27FC236}">
                <a16:creationId xmlns:a16="http://schemas.microsoft.com/office/drawing/2014/main" id="{054C9B82-E061-4BBA-9801-4A54A3C3F699}"/>
              </a:ext>
            </a:extLst>
          </p:cNvPr>
          <p:cNvSpPr txBox="1">
            <a:spLocks noGrp="1"/>
          </p:cNvSpPr>
          <p:nvPr>
            <p:ph type="body" sz="quarter" idx="1"/>
          </p:nvPr>
        </p:nvSpPr>
        <p:spPr/>
        <p:txBody>
          <a:bodyPr tIns="45701" bIns="45701"/>
          <a:lstStyle/>
          <a:p>
            <a:pPr lvl="0"/>
            <a:r>
              <a:rPr lang="de-DE" dirty="0"/>
              <a:t>Der auf dieser Folie genannte Fallstrick tritt auf, wenn ein Unternehmen eine FOSS-Komponente ändert - aber seine Änderungen nicht bzw. nicht so markiert, wie dies von der FOSS-Lizenz gefordert wird. Dieser Fallstrick kann durch Implementieren von Prozessen zur Code-Kennzeichnung oder durch Verifikationsschritte verhindert werden.</a:t>
            </a:r>
            <a:endParaRPr lang="en-US" dirty="0">
              <a:latin typeface="Times"/>
              <a:cs typeface="Times"/>
            </a:endParaRPr>
          </a:p>
        </p:txBody>
      </p:sp>
      <p:sp>
        <p:nvSpPr>
          <p:cNvPr id="4" name="Shape 915">
            <a:extLst>
              <a:ext uri="{FF2B5EF4-FFF2-40B4-BE49-F238E27FC236}">
                <a16:creationId xmlns:a16="http://schemas.microsoft.com/office/drawing/2014/main" id="{AC04950B-9188-4F97-88BC-03C2B537065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E133791D-1004-4437-A296-B4E4214F77B8}" type="slidenum">
              <a:t>75</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7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20">
            <a:extLst>
              <a:ext uri="{FF2B5EF4-FFF2-40B4-BE49-F238E27FC236}">
                <a16:creationId xmlns:a16="http://schemas.microsoft.com/office/drawing/2014/main" id="{106F8C90-CBE3-490C-8028-C28E1F575736}"/>
              </a:ext>
            </a:extLst>
          </p:cNvPr>
          <p:cNvSpPr>
            <a:spLocks noGrp="1" noRot="1" noChangeAspect="1"/>
          </p:cNvSpPr>
          <p:nvPr>
            <p:ph type="sldImg"/>
          </p:nvPr>
        </p:nvSpPr>
        <p:spPr>
          <a:xfrm>
            <a:off x="381000" y="685800"/>
            <a:ext cx="6096000" cy="3429000"/>
          </a:xfrm>
          <a:ln>
            <a:noFill/>
            <a:prstDash val="solid"/>
          </a:ln>
        </p:spPr>
      </p:sp>
      <p:sp>
        <p:nvSpPr>
          <p:cNvPr id="3" name="Shape 921">
            <a:extLst>
              <a:ext uri="{FF2B5EF4-FFF2-40B4-BE49-F238E27FC236}">
                <a16:creationId xmlns:a16="http://schemas.microsoft.com/office/drawing/2014/main" id="{BCE51330-D425-4AC6-8DA4-EEF1F39D9FAE}"/>
              </a:ext>
            </a:extLst>
          </p:cNvPr>
          <p:cNvSpPr txBox="1">
            <a:spLocks noGrp="1"/>
          </p:cNvSpPr>
          <p:nvPr>
            <p:ph type="body" sz="quarter" idx="1"/>
          </p:nvPr>
        </p:nvSpPr>
        <p:spPr/>
        <p:txBody>
          <a:bodyPr tIns="45701" bIns="45701"/>
          <a:lstStyle/>
          <a:p>
            <a:pPr lvl="0"/>
            <a:r>
              <a:rPr lang="de-DE" dirty="0"/>
              <a:t>Die Fallstricke auf dieser Folie ergeben sich aus der fehlenden Verankerung des FOSS-Compliance-Prozesses im Entwicklerteam. In diesen Fällen meldet das Entwicklerteam dem Compliance-Prozess eine Nutzung von FOSS-Nutzung nicht - oder erhält keine Schulung , wie FOSS-Nutzung vorzunehmen ist.</a:t>
            </a:r>
            <a:br>
              <a:rPr lang="de-DE" dirty="0"/>
            </a:br>
            <a:br>
              <a:rPr lang="de-DE" dirty="0"/>
            </a:br>
            <a:r>
              <a:rPr lang="de-DE" dirty="0"/>
              <a:t>Zu den vorbeugenden Maßnahmen gehören die Überwachung der Entwickler-Ausbildung - sowie die Schaffung leichten Zugangs des Entwicklungsteam zum Compliance-Prozess.</a:t>
            </a:r>
            <a:endParaRPr lang="en-US" dirty="0">
              <a:latin typeface="Times"/>
              <a:cs typeface="Times"/>
            </a:endParaRPr>
          </a:p>
        </p:txBody>
      </p:sp>
      <p:sp>
        <p:nvSpPr>
          <p:cNvPr id="4" name="Shape 922">
            <a:extLst>
              <a:ext uri="{FF2B5EF4-FFF2-40B4-BE49-F238E27FC236}">
                <a16:creationId xmlns:a16="http://schemas.microsoft.com/office/drawing/2014/main" id="{BE525E24-D8E1-47E4-A914-05D3323128EA}"/>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72EAEA3C-3694-455E-96D2-BD46534D93CD}" type="slidenum">
              <a:t>76</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7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27">
            <a:extLst>
              <a:ext uri="{FF2B5EF4-FFF2-40B4-BE49-F238E27FC236}">
                <a16:creationId xmlns:a16="http://schemas.microsoft.com/office/drawing/2014/main" id="{8265F50F-181F-4FEB-9A9D-7AC326E4DD65}"/>
              </a:ext>
            </a:extLst>
          </p:cNvPr>
          <p:cNvSpPr>
            <a:spLocks noGrp="1" noRot="1" noChangeAspect="1"/>
          </p:cNvSpPr>
          <p:nvPr>
            <p:ph type="sldImg"/>
          </p:nvPr>
        </p:nvSpPr>
        <p:spPr>
          <a:xfrm>
            <a:off x="381000" y="685800"/>
            <a:ext cx="6096000" cy="3429000"/>
          </a:xfrm>
          <a:ln>
            <a:noFill/>
            <a:prstDash val="solid"/>
          </a:ln>
        </p:spPr>
      </p:sp>
      <p:sp>
        <p:nvSpPr>
          <p:cNvPr id="3" name="Shape 928">
            <a:extLst>
              <a:ext uri="{FF2B5EF4-FFF2-40B4-BE49-F238E27FC236}">
                <a16:creationId xmlns:a16="http://schemas.microsoft.com/office/drawing/2014/main" id="{A97F7C4D-A46C-49F3-B595-235436257FC7}"/>
              </a:ext>
            </a:extLst>
          </p:cNvPr>
          <p:cNvSpPr txBox="1">
            <a:spLocks noGrp="1"/>
          </p:cNvSpPr>
          <p:nvPr>
            <p:ph type="body" sz="quarter" idx="1"/>
          </p:nvPr>
        </p:nvSpPr>
        <p:spPr/>
        <p:txBody>
          <a:bodyPr tIns="45701" bIns="45701"/>
          <a:lstStyle/>
          <a:p>
            <a:pPr lvl="0"/>
            <a:r>
              <a:rPr lang="de-DE" dirty="0"/>
              <a:t>Diese Folie beschreibt mögliche Konsequenzen von Fehlern im Compliance-Prozess. Im ersten Fall kann eine Codebasis in der Entwicklung und in Releases ohne ordnungsgemäßen Review verwendet werden. Im zweiten Fall kann die Nutzung von FOSS bekannt sein, aber die Lizenzverpflichtungen werden nicht überprüft oder festgelegt. Im letzten Fall könnte der Compliance-Prozess mit einem Release-Termindruck konfrontiert sein und zeitlich begrenzt sein, um seine Aufgaben zu erfüllen.</a:t>
            </a:r>
            <a:endParaRPr lang="en-US" b="1" dirty="0">
              <a:latin typeface="Times"/>
              <a:cs typeface="Times"/>
            </a:endParaRPr>
          </a:p>
        </p:txBody>
      </p:sp>
      <p:sp>
        <p:nvSpPr>
          <p:cNvPr id="4" name="Shape 929">
            <a:extLst>
              <a:ext uri="{FF2B5EF4-FFF2-40B4-BE49-F238E27FC236}">
                <a16:creationId xmlns:a16="http://schemas.microsoft.com/office/drawing/2014/main" id="{BB14925B-FF36-46E7-B158-098B72C58A98}"/>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375C5D3C-34D9-4FB2-B190-4C1A81DA8215}" type="slidenum">
              <a:t>77</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7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34">
            <a:extLst>
              <a:ext uri="{FF2B5EF4-FFF2-40B4-BE49-F238E27FC236}">
                <a16:creationId xmlns:a16="http://schemas.microsoft.com/office/drawing/2014/main" id="{F4DCB45A-DF53-4E34-86DD-3C337F6C16F1}"/>
              </a:ext>
            </a:extLst>
          </p:cNvPr>
          <p:cNvSpPr>
            <a:spLocks noGrp="1" noRot="1" noChangeAspect="1"/>
          </p:cNvSpPr>
          <p:nvPr>
            <p:ph type="sldImg"/>
          </p:nvPr>
        </p:nvSpPr>
        <p:spPr>
          <a:xfrm>
            <a:off x="381000" y="685800"/>
            <a:ext cx="6096000" cy="3429000"/>
          </a:xfrm>
          <a:ln>
            <a:noFill/>
            <a:prstDash val="solid"/>
          </a:ln>
        </p:spPr>
      </p:sp>
      <p:sp>
        <p:nvSpPr>
          <p:cNvPr id="3" name="Shape 935">
            <a:extLst>
              <a:ext uri="{FF2B5EF4-FFF2-40B4-BE49-F238E27FC236}">
                <a16:creationId xmlns:a16="http://schemas.microsoft.com/office/drawing/2014/main" id="{99713F2E-60F8-42E8-8C46-D155494A2EE4}"/>
              </a:ext>
            </a:extLst>
          </p:cNvPr>
          <p:cNvSpPr txBox="1">
            <a:spLocks noGrp="1"/>
          </p:cNvSpPr>
          <p:nvPr>
            <p:ph type="body" sz="quarter" idx="1"/>
          </p:nvPr>
        </p:nvSpPr>
        <p:spPr/>
        <p:txBody>
          <a:bodyPr tIns="45701" bIns="45701"/>
          <a:lstStyle/>
          <a:p>
            <a:pPr lvl="0"/>
            <a:r>
              <a:rPr lang="de-DE" dirty="0"/>
              <a:t>Die Vermeidung der in diesem Kapitel beschriebenen Fallstricke kann Ressourcen und Aufwand erfordern, jedoch ist die Priorisierung des Compliance-Prozesses von FOSS wichtig. Es kann Ihnen dabei helfen, FOSS effektiver in Ihrem Entwicklungsprozess zu nutzen und gute Arbeitsbeziehungen innerhalb der FOSS-Community zu erhalten.</a:t>
            </a:r>
            <a:endParaRPr lang="en-US" b="1" dirty="0">
              <a:latin typeface="Times"/>
              <a:cs typeface="Times"/>
            </a:endParaRPr>
          </a:p>
        </p:txBody>
      </p:sp>
      <p:sp>
        <p:nvSpPr>
          <p:cNvPr id="4" name="Shape 936">
            <a:extLst>
              <a:ext uri="{FF2B5EF4-FFF2-40B4-BE49-F238E27FC236}">
                <a16:creationId xmlns:a16="http://schemas.microsoft.com/office/drawing/2014/main" id="{878A45DA-EB31-424A-B707-15469D254CF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55B1EC3-CDE4-4C14-97DD-077F3CDF1E83}" type="slidenum">
              <a:t>78</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7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41">
            <a:extLst>
              <a:ext uri="{FF2B5EF4-FFF2-40B4-BE49-F238E27FC236}">
                <a16:creationId xmlns:a16="http://schemas.microsoft.com/office/drawing/2014/main" id="{D7CECD2F-12B7-4029-949D-B9CEE41FB817}"/>
              </a:ext>
            </a:extLst>
          </p:cNvPr>
          <p:cNvSpPr>
            <a:spLocks noGrp="1" noRot="1" noChangeAspect="1"/>
          </p:cNvSpPr>
          <p:nvPr>
            <p:ph type="sldImg"/>
          </p:nvPr>
        </p:nvSpPr>
        <p:spPr>
          <a:xfrm>
            <a:off x="685800" y="1143000"/>
            <a:ext cx="5486400" cy="3086100"/>
          </a:xfrm>
        </p:spPr>
      </p:sp>
      <p:sp>
        <p:nvSpPr>
          <p:cNvPr id="3" name="Shape 942">
            <a:extLst>
              <a:ext uri="{FF2B5EF4-FFF2-40B4-BE49-F238E27FC236}">
                <a16:creationId xmlns:a16="http://schemas.microsoft.com/office/drawing/2014/main" id="{60BC5E69-8B6D-4DB6-A87D-AB9A4C8D1B8F}"/>
              </a:ext>
            </a:extLst>
          </p:cNvPr>
          <p:cNvSpPr txBox="1">
            <a:spLocks noGrp="1"/>
          </p:cNvSpPr>
          <p:nvPr>
            <p:ph type="body" sz="quarter" idx="1"/>
          </p:nvPr>
        </p:nvSpPr>
        <p:spPr/>
        <p:txBody>
          <a:bodyPr tIns="45701" bIns="45701"/>
          <a:lstStyle/>
          <a:p>
            <a:pPr lvl="0"/>
            <a:r>
              <a:rPr lang="de-DE" dirty="0"/>
              <a:t>Ihr FOSS-Compliance-Prozess ist ein Baustein zum Aufbau guter Arbeitsbeziehungen zur FOSS-Community.</a:t>
            </a:r>
            <a:endParaRPr lang="en-US" dirty="0"/>
          </a:p>
        </p:txBody>
      </p:sp>
      <p:sp>
        <p:nvSpPr>
          <p:cNvPr id="4" name="Shape 943">
            <a:extLst>
              <a:ext uri="{FF2B5EF4-FFF2-40B4-BE49-F238E27FC236}">
                <a16:creationId xmlns:a16="http://schemas.microsoft.com/office/drawing/2014/main" id="{A5B25B64-FD76-410C-97E1-8305863E4F5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7A0F884-BEDA-4DD8-8E04-7B41B95427CC}" type="slidenum">
              <a:t>79</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7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49">
            <a:extLst>
              <a:ext uri="{FF2B5EF4-FFF2-40B4-BE49-F238E27FC236}">
                <a16:creationId xmlns:a16="http://schemas.microsoft.com/office/drawing/2014/main" id="{5575CE61-25A6-4F7B-8AD1-A7E14463FDC8}"/>
              </a:ext>
            </a:extLst>
          </p:cNvPr>
          <p:cNvSpPr>
            <a:spLocks noGrp="1" noRot="1" noChangeAspect="1"/>
          </p:cNvSpPr>
          <p:nvPr>
            <p:ph type="sldImg"/>
          </p:nvPr>
        </p:nvSpPr>
        <p:spPr>
          <a:xfrm>
            <a:off x="381000" y="685800"/>
            <a:ext cx="6096000" cy="3429000"/>
          </a:xfrm>
          <a:ln>
            <a:noFill/>
            <a:prstDash val="solid"/>
          </a:ln>
        </p:spPr>
      </p:sp>
      <p:sp>
        <p:nvSpPr>
          <p:cNvPr id="3" name="Shape 950">
            <a:extLst>
              <a:ext uri="{FF2B5EF4-FFF2-40B4-BE49-F238E27FC236}">
                <a16:creationId xmlns:a16="http://schemas.microsoft.com/office/drawing/2014/main" id="{6C92D20F-B7E4-464C-966B-15F7D54848A2}"/>
              </a:ext>
            </a:extLst>
          </p:cNvPr>
          <p:cNvSpPr txBox="1">
            <a:spLocks noGrp="1"/>
          </p:cNvSpPr>
          <p:nvPr>
            <p:ph type="body" sz="quarter" idx="1"/>
          </p:nvPr>
        </p:nvSpPr>
        <p:spPr/>
        <p:txBody>
          <a:bodyPr tIns="45701" bIns="45701"/>
          <a:lstStyle/>
          <a:p>
            <a:pPr lvl="0"/>
            <a:r>
              <a:rPr lang="de-DE" dirty="0"/>
              <a:t>Fallstricke können in den folgenden Kategorien auftreten: Geistiges Eigentum, Lizenzcompliance und beim Complianceprozess selbst.</a:t>
            </a:r>
            <a:br>
              <a:rPr lang="de-DE" dirty="0"/>
            </a:br>
            <a:br>
              <a:rPr lang="de-DE" dirty="0"/>
            </a:br>
            <a:r>
              <a:rPr lang="de-DE" dirty="0"/>
              <a:t>Ein Beispiel für einen Fallstrick im Bereich geistiges Eigentum wäre die Vermischung von proprietärem Code und Open-Source-Code, was dazu führen könnte, dass proprietäre Software - trotz anderer Präferenz des Unternehmens - der Öffentlichkeit zugänglich gemacht werden muss.</a:t>
            </a:r>
            <a:br>
              <a:rPr lang="de-DE" dirty="0"/>
            </a:br>
            <a:br>
              <a:rPr lang="de-DE" dirty="0"/>
            </a:br>
            <a:r>
              <a:rPr lang="de-DE" dirty="0"/>
              <a:t>Ein Beispiel für einen Fallstrick im Bereich Lizenzcompliance ist, Änderungen an einer Open-Source-Software nicht zu kennzeichnen, Open-Source-Softwarekomponenten in der Software nicht ordnungsgemäß aufzulisten oder den vollständigen bzw. zugehörigen Quellcode nicht verfügbar zu machen.</a:t>
            </a:r>
            <a:br>
              <a:rPr lang="de-DE" dirty="0"/>
            </a:br>
            <a:br>
              <a:rPr lang="de-DE" dirty="0"/>
            </a:br>
            <a:r>
              <a:rPr lang="de-DE" dirty="0"/>
              <a:t>Ein Beispiel für einen Fallstrick im Bereich Compliance-Prozess wäre ein Prozess, der sich nicht auf Prüfung, Überprüfung oder Freigabe von Open-Source-Software bezieht. Auditoren würden in einem solchen auf alle rot markierten Elemente in einem Bericht "verzichten" bzw. der Überprüfungs- und Freigabeprozess würde zu lange dauern.</a:t>
            </a:r>
            <a:br>
              <a:rPr lang="de-DE" dirty="0"/>
            </a:br>
            <a:br>
              <a:rPr lang="de-DE" dirty="0"/>
            </a:br>
            <a:r>
              <a:rPr lang="de-DE" dirty="0"/>
              <a:t>Die Vorteile davon, dem Thema Compliance hohe Priorität beizumessen, besteht in einer Effizienzsteigerung bei der Verwendung von FOSS und im Aufbau besserer Beziehungen zur Open-Source-Community.</a:t>
            </a:r>
            <a:br>
              <a:rPr lang="de-DE" dirty="0"/>
            </a:br>
            <a:br>
              <a:rPr lang="de-DE" dirty="0"/>
            </a:br>
            <a:r>
              <a:rPr lang="de-DE" dirty="0"/>
              <a:t>Die Vorteile einer guten Community-Beziehung bestehen darin, besser einschätzen zu können, wie man FOSS-Lizenzanforderungen erfüllen kann - bzw. darin, in einen besseren Dialog in Bezug auf den Beitrag zur und die Verwendung von FOSS eintreten zu können.</a:t>
            </a:r>
            <a:endParaRPr lang="en-US" dirty="0">
              <a:latin typeface="Times"/>
              <a:cs typeface="Times"/>
            </a:endParaRPr>
          </a:p>
        </p:txBody>
      </p:sp>
      <p:sp>
        <p:nvSpPr>
          <p:cNvPr id="4" name="Shape 951">
            <a:extLst>
              <a:ext uri="{FF2B5EF4-FFF2-40B4-BE49-F238E27FC236}">
                <a16:creationId xmlns:a16="http://schemas.microsoft.com/office/drawing/2014/main" id="{060F6914-342F-43B5-B006-836D5A93D1B0}"/>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EEFC320C-C32A-490F-8323-F0D01CF30658}" type="slidenum">
              <a:t>80</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7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56">
            <a:extLst>
              <a:ext uri="{FF2B5EF4-FFF2-40B4-BE49-F238E27FC236}">
                <a16:creationId xmlns:a16="http://schemas.microsoft.com/office/drawing/2014/main" id="{ADDCDF76-DAF0-43AB-9ACA-CB90C84D38AD}"/>
              </a:ext>
            </a:extLst>
          </p:cNvPr>
          <p:cNvSpPr>
            <a:spLocks noGrp="1" noRot="1" noChangeAspect="1"/>
          </p:cNvSpPr>
          <p:nvPr>
            <p:ph type="sldImg"/>
          </p:nvPr>
        </p:nvSpPr>
        <p:spPr>
          <a:xfrm>
            <a:off x="685800" y="1143000"/>
            <a:ext cx="5486400" cy="3086100"/>
          </a:xfrm>
        </p:spPr>
      </p:sp>
      <p:sp>
        <p:nvSpPr>
          <p:cNvPr id="3" name="Shape 957">
            <a:extLst>
              <a:ext uri="{FF2B5EF4-FFF2-40B4-BE49-F238E27FC236}">
                <a16:creationId xmlns:a16="http://schemas.microsoft.com/office/drawing/2014/main" id="{95BC5154-5773-4395-91E7-4A3D3E2EFD58}"/>
              </a:ext>
            </a:extLst>
          </p:cNvPr>
          <p:cNvSpPr txBox="1">
            <a:spLocks noGrp="1"/>
          </p:cNvSpPr>
          <p:nvPr>
            <p:ph type="body" sz="quarter" idx="1"/>
          </p:nvPr>
        </p:nvSpPr>
        <p:spPr/>
        <p:txBody>
          <a:bodyPr tIns="45701" bIns="45701"/>
          <a:lstStyle/>
          <a:p>
            <a:pPr lvl="0"/>
            <a:r>
              <a:rPr lang="en-US" i="1" dirty="0">
                <a:solidFill>
                  <a:srgbClr val="FFFFFF"/>
                </a:solidFill>
              </a:rPr>
              <a:t>(Nathan) I think this chapter could be useful if we can work out a "developer cheat sheet" or something similar. As it is now,this content seems to be more fully reproduced in other chapters and we are not adding much.</a:t>
            </a:r>
          </a:p>
          <a:p>
            <a:pPr lvl="0"/>
            <a:endParaRPr lang="en-US" i="1" dirty="0">
              <a:solidFill>
                <a:srgbClr val="FFFFFF"/>
              </a:solidFill>
            </a:endParaRPr>
          </a:p>
          <a:p>
            <a:pPr lvl="0"/>
            <a:r>
              <a:rPr lang="en-US" i="1" dirty="0">
                <a:solidFill>
                  <a:srgbClr val="FFFFFF"/>
                </a:solidFill>
              </a:rPr>
              <a:t>(shane) this chapter needs expansion, so this will be one of our key focuses in 2017</a:t>
            </a:r>
            <a:br>
              <a:rPr lang="en-US" i="1" dirty="0">
                <a:solidFill>
                  <a:srgbClr val="FFFFFF"/>
                </a:solidFill>
              </a:rPr>
            </a:br>
            <a:endParaRPr lang="en-US" i="1" dirty="0">
              <a:solidFill>
                <a:srgbClr val="FFFFFF"/>
              </a:solidFill>
            </a:endParaRPr>
          </a:p>
        </p:txBody>
      </p:sp>
      <p:sp>
        <p:nvSpPr>
          <p:cNvPr id="4" name="Shape 958">
            <a:extLst>
              <a:ext uri="{FF2B5EF4-FFF2-40B4-BE49-F238E27FC236}">
                <a16:creationId xmlns:a16="http://schemas.microsoft.com/office/drawing/2014/main" id="{A9B97138-2DB9-421D-B33C-ADAF7F7455E5}"/>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E16ABF89-D858-451B-B2BD-7E48FE8CD749}" type="slidenum">
              <a:t>81</a:t>
            </a:fld>
            <a:endParaRPr lang="en-US" sz="1200" b="0" i="0" u="none" strike="noStrike" kern="0" cap="none" spc="0" baseline="0%" dirty="0">
              <a:solidFill>
                <a:srgbClr val="FFFFFF"/>
              </a:solidFill>
              <a:uFillTx/>
              <a:latin typeface="Roboto"/>
              <a:ea typeface="Roboto"/>
              <a:cs typeface="Roboto"/>
            </a:endParaRPr>
          </a:p>
        </p:txBody>
      </p:sp>
    </p:spTree>
  </p:cSld>
  <p:clrMapOvr>
    <a:masterClrMapping/>
  </p:clrMapOvr>
</p:notes>
</file>

<file path=ppt/notesSlides/notesSlide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9">
            <a:extLst>
              <a:ext uri="{FF2B5EF4-FFF2-40B4-BE49-F238E27FC236}">
                <a16:creationId xmlns:a16="http://schemas.microsoft.com/office/drawing/2014/main" id="{8F3E6605-BAF0-4C36-BBC9-979CF55644F0}"/>
              </a:ext>
            </a:extLst>
          </p:cNvPr>
          <p:cNvSpPr>
            <a:spLocks noGrp="1" noRot="1" noChangeAspect="1"/>
          </p:cNvSpPr>
          <p:nvPr>
            <p:ph type="sldImg"/>
          </p:nvPr>
        </p:nvSpPr>
        <p:spPr>
          <a:xfrm>
            <a:off x="381000" y="685800"/>
            <a:ext cx="6096000" cy="3429000"/>
          </a:xfrm>
        </p:spPr>
      </p:sp>
      <p:sp>
        <p:nvSpPr>
          <p:cNvPr id="3" name="Shape 100">
            <a:extLst>
              <a:ext uri="{FF2B5EF4-FFF2-40B4-BE49-F238E27FC236}">
                <a16:creationId xmlns:a16="http://schemas.microsoft.com/office/drawing/2014/main" id="{2FFC047D-4864-46BE-8CF0-99C9FD3CD4F9}"/>
              </a:ext>
            </a:extLst>
          </p:cNvPr>
          <p:cNvSpPr txBox="1">
            <a:spLocks noGrp="1"/>
          </p:cNvSpPr>
          <p:nvPr>
            <p:ph type="body" sz="quarter" idx="1"/>
          </p:nvPr>
        </p:nvSpPr>
        <p:spPr/>
        <p:txBody>
          <a:bodyPr tIns="45701" bIns="45701"/>
          <a:lstStyle/>
          <a:p>
            <a:pPr lvl="0"/>
            <a:r>
              <a:rPr lang="de-DE" dirty="0"/>
              <a:t>Diese Folie stellt die wichtigsten Teile des Urheberrechts für Software dar.</a:t>
            </a:r>
          </a:p>
        </p:txBody>
      </p:sp>
      <p:sp>
        <p:nvSpPr>
          <p:cNvPr id="4" name="Shape 101">
            <a:extLst>
              <a:ext uri="{FF2B5EF4-FFF2-40B4-BE49-F238E27FC236}">
                <a16:creationId xmlns:a16="http://schemas.microsoft.com/office/drawing/2014/main" id="{98AA15BC-D0C9-441D-8973-7B26759885E1}"/>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7C171456-DAD7-4DA9-9AA2-494FCBF98F75}" type="slidenum">
              <a:t>9</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8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63">
            <a:extLst>
              <a:ext uri="{FF2B5EF4-FFF2-40B4-BE49-F238E27FC236}">
                <a16:creationId xmlns:a16="http://schemas.microsoft.com/office/drawing/2014/main" id="{D448F4AD-7B3D-4D57-A6E1-634C4868287A}"/>
              </a:ext>
            </a:extLst>
          </p:cNvPr>
          <p:cNvSpPr>
            <a:spLocks noGrp="1" noRot="1" noChangeAspect="1"/>
          </p:cNvSpPr>
          <p:nvPr>
            <p:ph type="sldImg"/>
          </p:nvPr>
        </p:nvSpPr>
        <p:spPr>
          <a:xfrm>
            <a:off x="381000" y="685800"/>
            <a:ext cx="6096000" cy="3429000"/>
          </a:xfrm>
          <a:ln>
            <a:noFill/>
            <a:prstDash val="solid"/>
          </a:ln>
        </p:spPr>
      </p:sp>
      <p:sp>
        <p:nvSpPr>
          <p:cNvPr id="3" name="Shape 964">
            <a:extLst>
              <a:ext uri="{FF2B5EF4-FFF2-40B4-BE49-F238E27FC236}">
                <a16:creationId xmlns:a16="http://schemas.microsoft.com/office/drawing/2014/main" id="{62C18D20-E266-4A7A-9585-3F81C6F570BA}"/>
              </a:ext>
            </a:extLst>
          </p:cNvPr>
          <p:cNvSpPr txBox="1">
            <a:spLocks noGrp="1"/>
          </p:cNvSpPr>
          <p:nvPr>
            <p:ph type="body" sz="quarter" idx="1"/>
          </p:nvPr>
        </p:nvSpPr>
        <p:spPr/>
        <p:txBody>
          <a:bodyPr tIns="45701" bIns="45701"/>
          <a:lstStyle/>
          <a:p>
            <a:pPr marL="226423" lvl="0" indent="-226423"/>
            <a:r>
              <a:rPr lang="de-DE" dirty="0"/>
              <a:t>Diese Folie beschreibt die wichtigsten Leitplanken für Entwickler, die für einen qualitativ hochwertigen Compliance-Ansatz erforderlich sind.</a:t>
            </a:r>
            <a:endParaRPr lang="en-US" dirty="0"/>
          </a:p>
        </p:txBody>
      </p:sp>
      <p:sp>
        <p:nvSpPr>
          <p:cNvPr id="4" name="Shape 965">
            <a:extLst>
              <a:ext uri="{FF2B5EF4-FFF2-40B4-BE49-F238E27FC236}">
                <a16:creationId xmlns:a16="http://schemas.microsoft.com/office/drawing/2014/main" id="{3E8DD0F6-2509-4855-8606-70FA057D433B}"/>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02FE03B-9F9F-442A-98D9-2A39FF0244BE}" type="slidenum">
              <a:t>82</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8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70">
            <a:extLst>
              <a:ext uri="{FF2B5EF4-FFF2-40B4-BE49-F238E27FC236}">
                <a16:creationId xmlns:a16="http://schemas.microsoft.com/office/drawing/2014/main" id="{BB4CA6AD-FDCF-4963-8D2D-6166D2E2D3D9}"/>
              </a:ext>
            </a:extLst>
          </p:cNvPr>
          <p:cNvSpPr>
            <a:spLocks noGrp="1" noRot="1" noChangeAspect="1"/>
          </p:cNvSpPr>
          <p:nvPr>
            <p:ph type="sldImg"/>
          </p:nvPr>
        </p:nvSpPr>
        <p:spPr>
          <a:xfrm>
            <a:off x="381000" y="685800"/>
            <a:ext cx="6096000" cy="3429000"/>
          </a:xfrm>
          <a:ln>
            <a:noFill/>
            <a:prstDash val="solid"/>
          </a:ln>
        </p:spPr>
      </p:sp>
      <p:sp>
        <p:nvSpPr>
          <p:cNvPr id="3" name="Shape 971">
            <a:extLst>
              <a:ext uri="{FF2B5EF4-FFF2-40B4-BE49-F238E27FC236}">
                <a16:creationId xmlns:a16="http://schemas.microsoft.com/office/drawing/2014/main" id="{4BA4C55A-2EF1-4DE3-87DF-F94B88DE5D3D}"/>
              </a:ext>
            </a:extLst>
          </p:cNvPr>
          <p:cNvSpPr txBox="1">
            <a:spLocks noGrp="1"/>
          </p:cNvSpPr>
          <p:nvPr>
            <p:ph type="body" sz="quarter" idx="1"/>
          </p:nvPr>
        </p:nvSpPr>
        <p:spPr/>
        <p:txBody>
          <a:bodyPr tIns="45701" bIns="45701"/>
          <a:lstStyle/>
          <a:p>
            <a:pPr marL="226423" lvl="0" indent="-226423"/>
            <a:r>
              <a:rPr lang="de-DE" noProof="0" dirty="0"/>
              <a:t>Diese Folie erläutert, wie man den Anforderungen des Compliance-Prozesses Rechnung trägt.</a:t>
            </a:r>
          </a:p>
        </p:txBody>
      </p:sp>
      <p:sp>
        <p:nvSpPr>
          <p:cNvPr id="4" name="Shape 972">
            <a:extLst>
              <a:ext uri="{FF2B5EF4-FFF2-40B4-BE49-F238E27FC236}">
                <a16:creationId xmlns:a16="http://schemas.microsoft.com/office/drawing/2014/main" id="{49589596-95AB-4D8C-B011-64FEA751DEBB}"/>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FA49585-711F-4C0B-A212-DA32540B52E7}" type="slidenum">
              <a:t>83</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8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77">
            <a:extLst>
              <a:ext uri="{FF2B5EF4-FFF2-40B4-BE49-F238E27FC236}">
                <a16:creationId xmlns:a16="http://schemas.microsoft.com/office/drawing/2014/main" id="{57E56BF9-A921-4A90-AE82-E04DACADAFE0}"/>
              </a:ext>
            </a:extLst>
          </p:cNvPr>
          <p:cNvSpPr>
            <a:spLocks noGrp="1" noRot="1" noChangeAspect="1"/>
          </p:cNvSpPr>
          <p:nvPr>
            <p:ph type="sldImg"/>
          </p:nvPr>
        </p:nvSpPr>
        <p:spPr>
          <a:xfrm>
            <a:off x="381000" y="685800"/>
            <a:ext cx="6096000" cy="3429000"/>
          </a:xfrm>
          <a:ln>
            <a:noFill/>
            <a:prstDash val="solid"/>
          </a:ln>
        </p:spPr>
      </p:sp>
      <p:sp>
        <p:nvSpPr>
          <p:cNvPr id="3" name="Shape 978">
            <a:extLst>
              <a:ext uri="{FF2B5EF4-FFF2-40B4-BE49-F238E27FC236}">
                <a16:creationId xmlns:a16="http://schemas.microsoft.com/office/drawing/2014/main" id="{E191FA36-370D-41DD-ACFE-D7C7AE9E6E8C}"/>
              </a:ext>
            </a:extLst>
          </p:cNvPr>
          <p:cNvSpPr txBox="1">
            <a:spLocks noGrp="1"/>
          </p:cNvSpPr>
          <p:nvPr>
            <p:ph type="body" sz="quarter" idx="1"/>
          </p:nvPr>
        </p:nvSpPr>
        <p:spPr/>
        <p:txBody>
          <a:bodyPr tIns="45701" bIns="45701"/>
          <a:lstStyle/>
          <a:p>
            <a:pPr marL="226423" lvl="0" indent="-226423"/>
            <a:r>
              <a:rPr lang="de-DE" dirty="0"/>
              <a:t>Diese Folie zeigt, wie ein Compliance-Prozess für alle FOSS-Komponenten in einem Unternehmen gelten kann und sollte.</a:t>
            </a:r>
            <a:endParaRPr lang="en-US" dirty="0"/>
          </a:p>
        </p:txBody>
      </p:sp>
      <p:sp>
        <p:nvSpPr>
          <p:cNvPr id="4" name="Shape 979">
            <a:extLst>
              <a:ext uri="{FF2B5EF4-FFF2-40B4-BE49-F238E27FC236}">
                <a16:creationId xmlns:a16="http://schemas.microsoft.com/office/drawing/2014/main" id="{84B2B191-4EA0-46A4-910A-5A0922B91C4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727C2190-3F85-4072-A865-3FAD3CF959C4}" type="slidenum">
              <a:t>84</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8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84">
            <a:extLst>
              <a:ext uri="{FF2B5EF4-FFF2-40B4-BE49-F238E27FC236}">
                <a16:creationId xmlns:a16="http://schemas.microsoft.com/office/drawing/2014/main" id="{42405231-A893-4402-A4CE-A0A40C8A1C27}"/>
              </a:ext>
            </a:extLst>
          </p:cNvPr>
          <p:cNvSpPr>
            <a:spLocks noGrp="1" noRot="1" noChangeAspect="1"/>
          </p:cNvSpPr>
          <p:nvPr>
            <p:ph type="sldImg"/>
          </p:nvPr>
        </p:nvSpPr>
        <p:spPr>
          <a:xfrm>
            <a:off x="381000" y="685800"/>
            <a:ext cx="6096000" cy="3429000"/>
          </a:xfrm>
          <a:ln>
            <a:noFill/>
            <a:prstDash val="solid"/>
          </a:ln>
        </p:spPr>
      </p:sp>
      <p:sp>
        <p:nvSpPr>
          <p:cNvPr id="3" name="Shape 985">
            <a:extLst>
              <a:ext uri="{FF2B5EF4-FFF2-40B4-BE49-F238E27FC236}">
                <a16:creationId xmlns:a16="http://schemas.microsoft.com/office/drawing/2014/main" id="{505B55EF-4E32-49D3-AFD0-8E8971CF47FD}"/>
              </a:ext>
            </a:extLst>
          </p:cNvPr>
          <p:cNvSpPr txBox="1">
            <a:spLocks noGrp="1"/>
          </p:cNvSpPr>
          <p:nvPr>
            <p:ph type="body" sz="quarter" idx="1"/>
          </p:nvPr>
        </p:nvSpPr>
        <p:spPr/>
        <p:txBody>
          <a:bodyPr tIns="45701" bIns="45701"/>
          <a:lstStyle/>
          <a:p>
            <a:pPr marL="226423" lvl="0" indent="-226423"/>
            <a:r>
              <a:rPr lang="de-DE" dirty="0"/>
              <a:t>Allgemeine Richtlinien, die für Entwickler bei der Arbeit mit FOSS gelten können:</a:t>
            </a:r>
            <a:br>
              <a:rPr lang="de-DE" dirty="0"/>
            </a:br>
            <a:r>
              <a:rPr lang="de-DE" dirty="0"/>
              <a:t>- Code aus hochwertigen FOSS-Communities auswählen</a:t>
            </a:r>
            <a:br>
              <a:rPr lang="de-DE" dirty="0"/>
            </a:br>
            <a:r>
              <a:rPr lang="de-DE" dirty="0"/>
              <a:t>- Leitplanken einhalten</a:t>
            </a:r>
            <a:br>
              <a:rPr lang="de-DE" dirty="0"/>
            </a:br>
            <a:r>
              <a:rPr lang="de-DE" dirty="0"/>
              <a:t>- vorhandene Lizenzinformationen aufbewahren</a:t>
            </a:r>
            <a:br>
              <a:rPr lang="de-DE" dirty="0"/>
            </a:br>
            <a:r>
              <a:rPr lang="de-DE" dirty="0"/>
              <a:t>- FOSS-Projektinformationen für den Review-Prozess erfassen und speichern</a:t>
            </a:r>
            <a:br>
              <a:rPr lang="de-DE" dirty="0"/>
            </a:br>
            <a:endParaRPr lang="de-DE" dirty="0"/>
          </a:p>
          <a:p>
            <a:pPr marL="226423" lvl="0" indent="-226423"/>
            <a:r>
              <a:rPr lang="de-DE" dirty="0"/>
              <a:t>Sollten Sie FOSS-Lizenz-Header-Informationen entfernen oder ändern? </a:t>
            </a:r>
          </a:p>
          <a:p>
            <a:pPr marL="226423" lvl="0" indent="-226423"/>
            <a:r>
              <a:rPr lang="de-DE" dirty="0"/>
              <a:t>Nein - vorhandene Lizenzinformationen sollten beibehalten werden, zusätzliche Headerinformationen können für Änderungen oder Ergänzungen des Quellcodes hinzugefügt werden (beachten Sie, dass einige Lizenzen dokumentierende Änderungen einfordern).</a:t>
            </a:r>
          </a:p>
          <a:p>
            <a:pPr marL="226423" lvl="0" indent="-226423"/>
            <a:endParaRPr lang="de-DE" dirty="0"/>
          </a:p>
          <a:p>
            <a:pPr marL="226423" lvl="0" indent="-226423"/>
            <a:r>
              <a:rPr lang="de-DE" dirty="0"/>
              <a:t>Wichtige Schritte in einem Compliance-Prozess:</a:t>
            </a:r>
            <a:br>
              <a:rPr lang="de-DE" dirty="0"/>
            </a:br>
            <a:r>
              <a:rPr lang="de-DE" dirty="0"/>
              <a:t>- Entwicklerrichtlinien befolgen, insbesondere für jeden FOSS-Code, der in proprietärem Code enthalten oder damit verknüpft ist</a:t>
            </a:r>
            <a:br>
              <a:rPr lang="de-DE" dirty="0"/>
            </a:br>
            <a:r>
              <a:rPr lang="de-DE" dirty="0"/>
              <a:t>- Jede FOSS früh im Zyklus überprüfen und freigeben</a:t>
            </a:r>
            <a:br>
              <a:rPr lang="de-DE" dirty="0"/>
            </a:br>
            <a:r>
              <a:rPr lang="de-DE" dirty="0"/>
              <a:t>- Architektur überprüfen und Mischung von Komponenten vermeiden, die unter inkompatiblen Lizenzen stehen</a:t>
            </a:r>
            <a:br>
              <a:rPr lang="de-DE" dirty="0"/>
            </a:br>
            <a:r>
              <a:rPr lang="de-DE" dirty="0"/>
              <a:t>- FOSS-Compliance für jedes Produkt und jede Version vor der Veröffentlichung prüfen</a:t>
            </a:r>
            <a:br>
              <a:rPr lang="de-DE" dirty="0"/>
            </a:br>
            <a:r>
              <a:rPr lang="de-DE" dirty="0"/>
              <a:t>- FOSS-Compliance für neue Versionen von OSS prüfen</a:t>
            </a:r>
          </a:p>
          <a:p>
            <a:pPr marL="226423" lvl="0" indent="-226423"/>
            <a:endParaRPr lang="de-DE" dirty="0"/>
          </a:p>
          <a:p>
            <a:pPr marL="226423" lvl="0" indent="-226423"/>
            <a:r>
              <a:rPr lang="de-DE" dirty="0"/>
              <a:t>Eine neue Version einer zuvor überprüften FOSS-Komponente kann durch folgende Probleme neue Compliance-Probleme verursachen:</a:t>
            </a:r>
            <a:br>
              <a:rPr lang="de-DE" dirty="0"/>
            </a:br>
            <a:r>
              <a:rPr lang="de-DE" dirty="0"/>
              <a:t>- Es liegt eine Änderung der FOSS-Lizenz für die neue Version der FOSS-Komponente vor (z. B. ghostscript https://en.wikipedia.org/wiki/Ghostscript)</a:t>
            </a:r>
            <a:br>
              <a:rPr lang="de-DE" dirty="0"/>
            </a:br>
            <a:r>
              <a:rPr lang="de-DE" dirty="0"/>
              <a:t>- Es bestehen durch neue Versionen auch neue Dependencies, die zusätzliche FOSS-Verpflichtungen schaffen. Diese Abhängigkeiten könnten in die FOSS-Distribution eingebettet sein oder Build-Time-Dependencies sein.</a:t>
            </a:r>
            <a:br>
              <a:rPr lang="de-DE" dirty="0"/>
            </a:br>
            <a:endParaRPr lang="de-DE" dirty="0"/>
          </a:p>
          <a:p>
            <a:pPr marL="226423" lvl="0" indent="-226423"/>
            <a:r>
              <a:rPr lang="de-DE" dirty="0"/>
              <a:t>Welche Risiken sollten Sie mit eingehender Software angehen?</a:t>
            </a:r>
            <a:br>
              <a:rPr lang="de-DE" dirty="0"/>
            </a:br>
            <a:r>
              <a:rPr lang="de-DE" dirty="0"/>
              <a:t>- Einhaltung von Lizenzbestimmungen für alle in der Inbound-Software enthaltenen FOSS</a:t>
            </a:r>
            <a:br>
              <a:rPr lang="de-DE" dirty="0"/>
            </a:br>
            <a:r>
              <a:rPr lang="de-DE" dirty="0"/>
              <a:t>- Die Möglichkeit, Lizenzkonflikte durch Integration von Inbound-Software mit anderer FOSS- oder proprietärer Software zu erzeugen</a:t>
            </a:r>
            <a:br>
              <a:rPr lang="de-DE" dirty="0"/>
            </a:br>
            <a:r>
              <a:rPr lang="de-DE" dirty="0"/>
              <a:t>- Nicht deklarierte oder unbekannte FOSS, welche in der eingehenden Software enthalten ist</a:t>
            </a:r>
            <a:endParaRPr lang="en-US" dirty="0"/>
          </a:p>
        </p:txBody>
      </p:sp>
      <p:sp>
        <p:nvSpPr>
          <p:cNvPr id="4" name="Shape 986">
            <a:extLst>
              <a:ext uri="{FF2B5EF4-FFF2-40B4-BE49-F238E27FC236}">
                <a16:creationId xmlns:a16="http://schemas.microsoft.com/office/drawing/2014/main" id="{81B8EFF2-0199-4741-A5C6-29F96827CF06}"/>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BDD09BA-3496-4709-8CE1-D690C2B57C1F}" type="slidenum">
              <a:t>85</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notesSlides/notesSlide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06">
            <a:extLst>
              <a:ext uri="{FF2B5EF4-FFF2-40B4-BE49-F238E27FC236}">
                <a16:creationId xmlns:a16="http://schemas.microsoft.com/office/drawing/2014/main" id="{ABBA4D25-F2DC-4259-98AC-06B3F9B52EE0}"/>
              </a:ext>
            </a:extLst>
          </p:cNvPr>
          <p:cNvSpPr>
            <a:spLocks noGrp="1" noRot="1" noChangeAspect="1"/>
          </p:cNvSpPr>
          <p:nvPr>
            <p:ph type="sldImg"/>
          </p:nvPr>
        </p:nvSpPr>
        <p:spPr>
          <a:xfrm>
            <a:off x="381000" y="685800"/>
            <a:ext cx="6096000" cy="3429000"/>
          </a:xfrm>
        </p:spPr>
      </p:sp>
      <p:sp>
        <p:nvSpPr>
          <p:cNvPr id="3" name="Shape 107">
            <a:extLst>
              <a:ext uri="{FF2B5EF4-FFF2-40B4-BE49-F238E27FC236}">
                <a16:creationId xmlns:a16="http://schemas.microsoft.com/office/drawing/2014/main" id="{1EA98863-3478-46D1-90A5-551504D74C98}"/>
              </a:ext>
            </a:extLst>
          </p:cNvPr>
          <p:cNvSpPr txBox="1">
            <a:spLocks noGrp="1"/>
          </p:cNvSpPr>
          <p:nvPr>
            <p:ph type="body" sz="quarter" idx="1"/>
          </p:nvPr>
        </p:nvSpPr>
        <p:spPr/>
        <p:txBody>
          <a:bodyPr tIns="45701" bIns="45701"/>
          <a:lstStyle/>
          <a:p>
            <a:pPr lvl="0"/>
            <a:r>
              <a:rPr lang="de-DE" dirty="0"/>
              <a:t>Diese Folie erläutert für den Themenkontext ‘Software’ relevante Patentkonzepte.</a:t>
            </a:r>
          </a:p>
        </p:txBody>
      </p:sp>
      <p:sp>
        <p:nvSpPr>
          <p:cNvPr id="4" name="Shape 108">
            <a:extLst>
              <a:ext uri="{FF2B5EF4-FFF2-40B4-BE49-F238E27FC236}">
                <a16:creationId xmlns:a16="http://schemas.microsoft.com/office/drawing/2014/main" id="{3D66A919-83BC-4F18-9873-93181AE7AFC1}"/>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B4EDDF8-B96C-41EE-AA68-46315BE21390}" type="slidenum">
              <a:t>10</a:t>
            </a:fld>
            <a:endParaRPr lang="en-US" sz="1200" b="0" i="0" u="none" strike="noStrike" kern="0" cap="none" spc="0" baseline="0%" dirty="0">
              <a:solidFill>
                <a:srgbClr val="000000"/>
              </a:solidFill>
              <a:uFillTx/>
              <a:latin typeface="Roboto"/>
              <a:ea typeface="Roboto"/>
              <a:cs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2.xml"/></Relationships>
</file>

<file path=ppt/slideLayouts/slideLayout1.xml><?xml version="1.0" encoding="utf-8"?>
<p:sldLayout xmlns:a="http://purl.oclc.org/ooxml/drawingml/main" xmlns:r="http://purl.oclc.org/ooxml/officeDocument/relationships" xmlns:p="http://purl.oclc.org/ooxml/presentationml/main" type="title" preserve="1">
  <p:cSld name="Title Slide">
    <p:spTree>
      <p:nvGrpSpPr>
        <p:cNvPr id="1" name=""/>
        <p:cNvGrpSpPr/>
        <p:nvPr/>
      </p:nvGrpSpPr>
      <p:grpSpPr>
        <a:xfrm>
          <a:off x="0" y="0"/>
          <a:ext cx="0" cy="0"/>
          <a:chOff x="0" y="0"/>
          <a:chExt cx="0" cy="0"/>
        </a:xfrm>
      </p:grpSpPr>
      <p:sp>
        <p:nvSpPr>
          <p:cNvPr id="2" name="Shape 17">
            <a:extLst>
              <a:ext uri="{FF2B5EF4-FFF2-40B4-BE49-F238E27FC236}">
                <a16:creationId xmlns:a16="http://schemas.microsoft.com/office/drawing/2014/main" id="{10545DD0-4B69-4910-ACFF-0A2BD3E52284}"/>
              </a:ext>
            </a:extLst>
          </p:cNvPr>
          <p:cNvSpPr txBox="1">
            <a:spLocks noGrp="1"/>
          </p:cNvSpPr>
          <p:nvPr>
            <p:ph type="ctrTitle"/>
          </p:nvPr>
        </p:nvSpPr>
        <p:spPr>
          <a:xfrm>
            <a:off x="914400" y="1371600"/>
            <a:ext cx="10464795" cy="1927226"/>
          </a:xfrm>
        </p:spPr>
        <p:txBody>
          <a:bodyPr anchor="b"/>
          <a:lstStyle>
            <a:lvl1pPr>
              <a:defRPr sz="5400"/>
            </a:lvl1pPr>
          </a:lstStyle>
          <a:p>
            <a:pPr lvl="0"/>
            <a:endParaRPr lang="de-DE"/>
          </a:p>
        </p:txBody>
      </p:sp>
      <p:sp>
        <p:nvSpPr>
          <p:cNvPr id="3" name="Shape 18">
            <a:extLst>
              <a:ext uri="{FF2B5EF4-FFF2-40B4-BE49-F238E27FC236}">
                <a16:creationId xmlns:a16="http://schemas.microsoft.com/office/drawing/2014/main" id="{61A6159F-3F4B-4094-93D9-E97C627164C3}"/>
              </a:ext>
            </a:extLst>
          </p:cNvPr>
          <p:cNvSpPr txBox="1">
            <a:spLocks noGrp="1"/>
          </p:cNvSpPr>
          <p:nvPr>
            <p:ph type="subTitle" idx="1"/>
          </p:nvPr>
        </p:nvSpPr>
        <p:spPr>
          <a:xfrm>
            <a:off x="914400" y="3505196"/>
            <a:ext cx="8534396" cy="1752603"/>
          </a:xfrm>
        </p:spPr>
        <p:txBody>
          <a:bodyPr/>
          <a:lstStyle>
            <a:lvl1pPr marL="0" indent="0">
              <a:buNone/>
              <a:defRPr>
                <a:solidFill>
                  <a:srgbClr val="55556F"/>
                </a:solidFill>
              </a:defRPr>
            </a:lvl1pPr>
          </a:lstStyle>
          <a:p>
            <a:pPr lvl="0"/>
            <a:endParaRPr lang="de-DE"/>
          </a:p>
        </p:txBody>
      </p:sp>
      <p:cxnSp>
        <p:nvCxnSpPr>
          <p:cNvPr id="4" name="Shape 19">
            <a:extLst>
              <a:ext uri="{FF2B5EF4-FFF2-40B4-BE49-F238E27FC236}">
                <a16:creationId xmlns:a16="http://schemas.microsoft.com/office/drawing/2014/main" id="{957387D4-E23B-4B62-93E4-28DF118C8E38}"/>
              </a:ext>
            </a:extLst>
          </p:cNvPr>
          <p:cNvCxnSpPr/>
          <p:nvPr/>
        </p:nvCxnSpPr>
        <p:spPr>
          <a:xfrm>
            <a:off x="914400" y="3398523"/>
            <a:ext cx="10464795" cy="1581"/>
          </a:xfrm>
          <a:prstGeom prst="straightConnector1">
            <a:avLst/>
          </a:prstGeom>
          <a:noFill/>
          <a:ln w="19046" cap="flat">
            <a:solidFill>
              <a:srgbClr val="D2533C"/>
            </a:solidFill>
            <a:prstDash val="solid"/>
            <a:round/>
          </a:ln>
        </p:spPr>
      </p:cxnSp>
      <p:sp>
        <p:nvSpPr>
          <p:cNvPr id="5" name="Shape 20">
            <a:extLst>
              <a:ext uri="{FF2B5EF4-FFF2-40B4-BE49-F238E27FC236}">
                <a16:creationId xmlns:a16="http://schemas.microsoft.com/office/drawing/2014/main" id="{1B8FE7C8-F0B4-4CC6-B855-14F77E9384A0}"/>
              </a:ext>
            </a:extLst>
          </p:cNvPr>
          <p:cNvSpPr txBox="1"/>
          <p:nvPr/>
        </p:nvSpPr>
        <p:spPr>
          <a:xfrm>
            <a:off x="3080247" y="6488664"/>
            <a:ext cx="6133100" cy="369335"/>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800" b="0" i="0" u="none" strike="noStrike" kern="0" cap="none" spc="0" baseline="0%" noProof="0" dirty="0">
                <a:solidFill>
                  <a:srgbClr val="7F7F7F"/>
                </a:solidFill>
                <a:uFillTx/>
                <a:latin typeface="Roboto"/>
                <a:ea typeface="Roboto"/>
                <a:cs typeface="Roboto"/>
              </a:rPr>
              <a:t>Die folgenden Folien stellen keine Rechtsberatung dar.</a:t>
            </a:r>
          </a:p>
        </p:txBody>
      </p:sp>
    </p:spTree>
    <p:extLst>
      <p:ext uri="{BB962C8B-B14F-4D97-AF65-F5344CB8AC3E}">
        <p14:creationId xmlns:p14="http://schemas.microsoft.com/office/powerpoint/2010/main" val="492972480"/>
      </p:ext>
    </p:extLst>
  </p:cSld>
  <p:clrMapOvr>
    <a:masterClrMapping/>
  </p:clrMapOvr>
  <p:hf sldNum="0" hdr="0" ftr="0" dt="0"/>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Shape 22">
            <a:extLst>
              <a:ext uri="{FF2B5EF4-FFF2-40B4-BE49-F238E27FC236}">
                <a16:creationId xmlns:a16="http://schemas.microsoft.com/office/drawing/2014/main" id="{ADE3CCED-AB3D-40FA-9075-FDAA605D510E}"/>
              </a:ext>
            </a:extLst>
          </p:cNvPr>
          <p:cNvSpPr txBox="1">
            <a:spLocks noGrp="1"/>
          </p:cNvSpPr>
          <p:nvPr>
            <p:ph type="title"/>
          </p:nvPr>
        </p:nvSpPr>
        <p:spPr/>
        <p:txBody>
          <a:bodyPr/>
          <a:lstStyle>
            <a:lvl1pPr>
              <a:defRPr/>
            </a:lvl1pPr>
          </a:lstStyle>
          <a:p>
            <a:pPr lvl="0"/>
            <a:endParaRPr lang="de-DE"/>
          </a:p>
        </p:txBody>
      </p:sp>
      <p:sp>
        <p:nvSpPr>
          <p:cNvPr id="3" name="Shape 23">
            <a:extLst>
              <a:ext uri="{FF2B5EF4-FFF2-40B4-BE49-F238E27FC236}">
                <a16:creationId xmlns:a16="http://schemas.microsoft.com/office/drawing/2014/main" id="{DF1E5372-F352-41A9-A62E-F79A8A8F9A15}"/>
              </a:ext>
            </a:extLst>
          </p:cNvPr>
          <p:cNvSpPr txBox="1">
            <a:spLocks noGrp="1"/>
          </p:cNvSpPr>
          <p:nvPr>
            <p:ph idx="1"/>
          </p:nvPr>
        </p:nvSpPr>
        <p:spPr/>
        <p:txBody>
          <a:bodyPr/>
          <a:lstStyle>
            <a:lvl1pPr>
              <a:defRPr/>
            </a:lvl1pPr>
          </a:lstStyle>
          <a:p>
            <a:pPr lvl="0"/>
            <a:endParaRPr lang="de-DE"/>
          </a:p>
        </p:txBody>
      </p:sp>
      <p:pic>
        <p:nvPicPr>
          <p:cNvPr id="4" name="Shape 24">
            <a:extLst>
              <a:ext uri="{FF2B5EF4-FFF2-40B4-BE49-F238E27FC236}">
                <a16:creationId xmlns:a16="http://schemas.microsoft.com/office/drawing/2014/main" id="{A1E62E55-4196-4D49-B436-6BFAC4072713}"/>
              </a:ext>
            </a:extLst>
          </p:cNvPr>
          <p:cNvPicPr>
            <a:picLocks noChangeAspect="1"/>
          </p:cNvPicPr>
          <p:nvPr/>
        </p:nvPicPr>
        <p:blipFill>
          <a:blip r:embed="rId2">
            <a:alphaModFix/>
          </a:blip>
          <a:srcRect/>
          <a:stretch>
            <a:fillRect/>
          </a:stretch>
        </p:blipFill>
        <p:spPr>
          <a:xfrm>
            <a:off x="10963966" y="501063"/>
            <a:ext cx="949741" cy="527636"/>
          </a:xfrm>
          <a:prstGeom prst="rect">
            <a:avLst/>
          </a:prstGeom>
          <a:noFill/>
          <a:ln cap="flat">
            <a:noFill/>
          </a:ln>
        </p:spPr>
      </p:pic>
    </p:spTree>
    <p:extLst>
      <p:ext uri="{BB962C8B-B14F-4D97-AF65-F5344CB8AC3E}">
        <p14:creationId xmlns:p14="http://schemas.microsoft.com/office/powerpoint/2010/main" val="130436860"/>
      </p:ext>
    </p:extLst>
  </p:cSld>
  <p:clrMapOvr>
    <a:masterClrMapping/>
  </p:clrMapOvr>
  <p:hf sldNum="0" hdr="0" ftr="0" dt="0"/>
</p:sldLayout>
</file>

<file path=ppt/slideLayouts/slideLayout3.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Shape 26">
            <a:extLst>
              <a:ext uri="{FF2B5EF4-FFF2-40B4-BE49-F238E27FC236}">
                <a16:creationId xmlns:a16="http://schemas.microsoft.com/office/drawing/2014/main" id="{1EC7DA8D-8A43-468F-96A4-92E9A8EADC2D}"/>
              </a:ext>
            </a:extLst>
          </p:cNvPr>
          <p:cNvSpPr txBox="1">
            <a:spLocks noGrp="1"/>
          </p:cNvSpPr>
          <p:nvPr>
            <p:ph type="title"/>
          </p:nvPr>
        </p:nvSpPr>
        <p:spPr/>
        <p:txBody>
          <a:bodyPr/>
          <a:lstStyle>
            <a:lvl1pPr>
              <a:defRPr/>
            </a:lvl1pPr>
          </a:lstStyle>
          <a:p>
            <a:pPr lvl="0"/>
            <a:endParaRPr lang="de-DE"/>
          </a:p>
        </p:txBody>
      </p:sp>
      <p:sp>
        <p:nvSpPr>
          <p:cNvPr id="3" name="Shape 27">
            <a:extLst>
              <a:ext uri="{FF2B5EF4-FFF2-40B4-BE49-F238E27FC236}">
                <a16:creationId xmlns:a16="http://schemas.microsoft.com/office/drawing/2014/main" id="{92E2C989-C9E9-4892-A7ED-AFD06D52A43D}"/>
              </a:ext>
            </a:extLst>
          </p:cNvPr>
          <p:cNvSpPr txBox="1">
            <a:spLocks noGrp="1"/>
          </p:cNvSpPr>
          <p:nvPr>
            <p:ph idx="1"/>
          </p:nvPr>
        </p:nvSpPr>
        <p:spPr>
          <a:xfrm>
            <a:off x="609603" y="1673352"/>
            <a:ext cx="5384801" cy="4718303"/>
          </a:xfrm>
        </p:spPr>
        <p:txBody>
          <a:bodyPr/>
          <a:lstStyle>
            <a:lvl1pPr indent="-31747">
              <a:spcBef>
                <a:spcPts val="560"/>
              </a:spcBef>
              <a:defRPr sz="2800"/>
            </a:lvl1pPr>
          </a:lstStyle>
          <a:p>
            <a:pPr lvl="0"/>
            <a:endParaRPr lang="de-DE"/>
          </a:p>
        </p:txBody>
      </p:sp>
      <p:sp>
        <p:nvSpPr>
          <p:cNvPr id="4" name="Shape 28">
            <a:extLst>
              <a:ext uri="{FF2B5EF4-FFF2-40B4-BE49-F238E27FC236}">
                <a16:creationId xmlns:a16="http://schemas.microsoft.com/office/drawing/2014/main" id="{A4AD1558-5A38-4082-9BAF-D869E6725ED6}"/>
              </a:ext>
            </a:extLst>
          </p:cNvPr>
          <p:cNvSpPr txBox="1">
            <a:spLocks noGrp="1"/>
          </p:cNvSpPr>
          <p:nvPr>
            <p:ph idx="2"/>
          </p:nvPr>
        </p:nvSpPr>
        <p:spPr>
          <a:xfrm>
            <a:off x="6197602" y="1673352"/>
            <a:ext cx="5384801" cy="4718303"/>
          </a:xfrm>
        </p:spPr>
        <p:txBody>
          <a:bodyPr/>
          <a:lstStyle>
            <a:lvl1pPr indent="-31747">
              <a:spcBef>
                <a:spcPts val="560"/>
              </a:spcBef>
              <a:defRPr sz="2800"/>
            </a:lvl1pPr>
          </a:lstStyle>
          <a:p>
            <a:pPr lvl="0"/>
            <a:endParaRPr lang="de-DE"/>
          </a:p>
        </p:txBody>
      </p:sp>
      <p:pic>
        <p:nvPicPr>
          <p:cNvPr id="5" name="Shape 29">
            <a:extLst>
              <a:ext uri="{FF2B5EF4-FFF2-40B4-BE49-F238E27FC236}">
                <a16:creationId xmlns:a16="http://schemas.microsoft.com/office/drawing/2014/main" id="{FB45136C-3B52-451E-AC02-A00CE19002CD}"/>
              </a:ext>
            </a:extLst>
          </p:cNvPr>
          <p:cNvPicPr>
            <a:picLocks noChangeAspect="1"/>
          </p:cNvPicPr>
          <p:nvPr/>
        </p:nvPicPr>
        <p:blipFill>
          <a:blip r:embed="rId2">
            <a:alphaModFix/>
          </a:blip>
          <a:srcRect/>
          <a:stretch>
            <a:fillRect/>
          </a:stretch>
        </p:blipFill>
        <p:spPr>
          <a:xfrm>
            <a:off x="10963966" y="501063"/>
            <a:ext cx="949741" cy="527636"/>
          </a:xfrm>
          <a:prstGeom prst="rect">
            <a:avLst/>
          </a:prstGeom>
          <a:noFill/>
          <a:ln cap="flat">
            <a:noFill/>
          </a:ln>
        </p:spPr>
      </p:pic>
    </p:spTree>
    <p:extLst>
      <p:ext uri="{BB962C8B-B14F-4D97-AF65-F5344CB8AC3E}">
        <p14:creationId xmlns:p14="http://schemas.microsoft.com/office/powerpoint/2010/main" val="4171239538"/>
      </p:ext>
    </p:extLst>
  </p:cSld>
  <p:clrMapOvr>
    <a:masterClrMapping/>
  </p:clrMapOvr>
  <p:hf sldNum="0" hdr="0" ftr="0" dt="0"/>
</p:sldLayout>
</file>

<file path=ppt/slideLayouts/slideLayout4.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pic>
        <p:nvPicPr>
          <p:cNvPr id="2" name="Shape 31">
            <a:extLst>
              <a:ext uri="{FF2B5EF4-FFF2-40B4-BE49-F238E27FC236}">
                <a16:creationId xmlns:a16="http://schemas.microsoft.com/office/drawing/2014/main" id="{401323B0-293B-4247-A7CD-0370541D115A}"/>
              </a:ext>
            </a:extLst>
          </p:cNvPr>
          <p:cNvPicPr>
            <a:picLocks noChangeAspect="1"/>
          </p:cNvPicPr>
          <p:nvPr/>
        </p:nvPicPr>
        <p:blipFill>
          <a:blip r:embed="rId2">
            <a:alphaModFix/>
          </a:blip>
          <a:srcRect/>
          <a:stretch>
            <a:fillRect/>
          </a:stretch>
        </p:blipFill>
        <p:spPr>
          <a:xfrm>
            <a:off x="10963966" y="501063"/>
            <a:ext cx="949741" cy="527636"/>
          </a:xfrm>
          <a:prstGeom prst="rect">
            <a:avLst/>
          </a:prstGeom>
          <a:noFill/>
          <a:ln cap="flat">
            <a:noFill/>
          </a:ln>
        </p:spPr>
      </p:pic>
    </p:spTree>
    <p:extLst>
      <p:ext uri="{BB962C8B-B14F-4D97-AF65-F5344CB8AC3E}">
        <p14:creationId xmlns:p14="http://schemas.microsoft.com/office/powerpoint/2010/main" val="772658370"/>
      </p:ext>
    </p:extLst>
  </p:cSld>
  <p:clrMapOvr>
    <a:masterClrMapping/>
  </p:clrMapOvr>
  <p:hf sldNum="0" hdr="0" ftr="0" dt="0"/>
</p:sldLayout>
</file>

<file path=ppt/slideLayouts/slideLayout5.xml><?xml version="1.0" encoding="utf-8"?>
<p:sldLayout xmlns:a="http://purl.oclc.org/ooxml/drawingml/main" xmlns:r="http://purl.oclc.org/ooxml/officeDocument/relationships" xmlns:p="http://purl.oclc.org/ooxml/presentationml/main" type="secHead" preserve="1">
  <p:cSld name="Section Header">
    <p:bg>
      <p:bgPr>
        <a:solidFill>
          <a:srgbClr val="D2533C"/>
        </a:solidFill>
        <a:effectLst/>
      </p:bgPr>
    </p:bg>
    <p:spTree>
      <p:nvGrpSpPr>
        <p:cNvPr id="1" name=""/>
        <p:cNvGrpSpPr/>
        <p:nvPr/>
      </p:nvGrpSpPr>
      <p:grpSpPr>
        <a:xfrm>
          <a:off x="0" y="0"/>
          <a:ext cx="0" cy="0"/>
          <a:chOff x="0" y="0"/>
          <a:chExt cx="0" cy="0"/>
        </a:xfrm>
      </p:grpSpPr>
      <p:sp>
        <p:nvSpPr>
          <p:cNvPr id="2" name="Shape 33">
            <a:extLst>
              <a:ext uri="{FF2B5EF4-FFF2-40B4-BE49-F238E27FC236}">
                <a16:creationId xmlns:a16="http://schemas.microsoft.com/office/drawing/2014/main" id="{35082299-6266-4F66-B8B6-CCBCCCAF5744}"/>
              </a:ext>
            </a:extLst>
          </p:cNvPr>
          <p:cNvSpPr txBox="1">
            <a:spLocks noGrp="1"/>
          </p:cNvSpPr>
          <p:nvPr>
            <p:ph type="title"/>
          </p:nvPr>
        </p:nvSpPr>
        <p:spPr>
          <a:xfrm>
            <a:off x="963082" y="2362196"/>
            <a:ext cx="10363196" cy="2200274"/>
          </a:xfrm>
        </p:spPr>
        <p:txBody>
          <a:bodyPr anchor="b"/>
          <a:lstStyle>
            <a:lvl1pPr>
              <a:defRPr sz="3200">
                <a:solidFill>
                  <a:srgbClr val="F3F2DC"/>
                </a:solidFill>
              </a:defRPr>
            </a:lvl1pPr>
          </a:lstStyle>
          <a:p>
            <a:pPr lvl="0"/>
            <a:endParaRPr lang="de-DE"/>
          </a:p>
        </p:txBody>
      </p:sp>
      <p:sp>
        <p:nvSpPr>
          <p:cNvPr id="3" name="Shape 34">
            <a:extLst>
              <a:ext uri="{FF2B5EF4-FFF2-40B4-BE49-F238E27FC236}">
                <a16:creationId xmlns:a16="http://schemas.microsoft.com/office/drawing/2014/main" id="{413FA1A9-D5CF-4127-86A6-186410E8323F}"/>
              </a:ext>
            </a:extLst>
          </p:cNvPr>
          <p:cNvSpPr txBox="1">
            <a:spLocks noGrp="1"/>
          </p:cNvSpPr>
          <p:nvPr>
            <p:ph type="body" idx="1"/>
          </p:nvPr>
        </p:nvSpPr>
        <p:spPr>
          <a:xfrm>
            <a:off x="963082" y="4626864"/>
            <a:ext cx="10363196" cy="1500182"/>
          </a:xfrm>
        </p:spPr>
        <p:txBody>
          <a:bodyPr/>
          <a:lstStyle>
            <a:lvl1pPr marL="0" indent="0">
              <a:spcBef>
                <a:spcPts val="960"/>
              </a:spcBef>
              <a:buNone/>
              <a:defRPr sz="4800">
                <a:solidFill>
                  <a:srgbClr val="F3F2DC"/>
                </a:solidFill>
                <a:latin typeface="Roboto Medium"/>
                <a:ea typeface="Roboto Medium"/>
                <a:cs typeface="Roboto Medium"/>
              </a:defRPr>
            </a:lvl1pPr>
          </a:lstStyle>
          <a:p>
            <a:pPr lvl="0"/>
            <a:endParaRPr lang="de-DE"/>
          </a:p>
        </p:txBody>
      </p:sp>
      <p:cxnSp>
        <p:nvCxnSpPr>
          <p:cNvPr id="4" name="Shape 35">
            <a:extLst>
              <a:ext uri="{FF2B5EF4-FFF2-40B4-BE49-F238E27FC236}">
                <a16:creationId xmlns:a16="http://schemas.microsoft.com/office/drawing/2014/main" id="{7431950F-617D-49C5-A195-99CDCC780CC4}"/>
              </a:ext>
            </a:extLst>
          </p:cNvPr>
          <p:cNvCxnSpPr/>
          <p:nvPr/>
        </p:nvCxnSpPr>
        <p:spPr>
          <a:xfrm>
            <a:off x="975363" y="4599432"/>
            <a:ext cx="10464795" cy="1591"/>
          </a:xfrm>
          <a:prstGeom prst="straightConnector1">
            <a:avLst/>
          </a:prstGeom>
          <a:noFill/>
          <a:ln w="19046" cap="flat">
            <a:solidFill>
              <a:srgbClr val="F3F2DC"/>
            </a:solidFill>
            <a:prstDash val="solid"/>
            <a:round/>
          </a:ln>
        </p:spPr>
      </p:cxnSp>
    </p:spTree>
    <p:extLst>
      <p:ext uri="{BB962C8B-B14F-4D97-AF65-F5344CB8AC3E}">
        <p14:creationId xmlns:p14="http://schemas.microsoft.com/office/powerpoint/2010/main" val="504066685"/>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secHead" preserve="1">
  <p:cSld name="Section Header">
    <p:bg>
      <p:bgPr>
        <a:solidFill>
          <a:srgbClr val="D2533C"/>
        </a:solidFill>
        <a:effectLst/>
      </p:bgPr>
    </p:bg>
    <p:spTree>
      <p:nvGrpSpPr>
        <p:cNvPr id="1" name=""/>
        <p:cNvGrpSpPr/>
        <p:nvPr/>
      </p:nvGrpSpPr>
      <p:grpSpPr>
        <a:xfrm>
          <a:off x="0" y="0"/>
          <a:ext cx="0" cy="0"/>
          <a:chOff x="0" y="0"/>
          <a:chExt cx="0" cy="0"/>
        </a:xfrm>
      </p:grpSpPr>
      <p:sp>
        <p:nvSpPr>
          <p:cNvPr id="2" name="Shape 44">
            <a:extLst>
              <a:ext uri="{FF2B5EF4-FFF2-40B4-BE49-F238E27FC236}">
                <a16:creationId xmlns:a16="http://schemas.microsoft.com/office/drawing/2014/main" id="{5179AEA3-5A10-406E-9D63-D806B370AB38}"/>
              </a:ext>
            </a:extLst>
          </p:cNvPr>
          <p:cNvSpPr txBox="1">
            <a:spLocks noGrp="1"/>
          </p:cNvSpPr>
          <p:nvPr>
            <p:ph type="title"/>
          </p:nvPr>
        </p:nvSpPr>
        <p:spPr>
          <a:xfrm>
            <a:off x="963082" y="2362196"/>
            <a:ext cx="10363196" cy="2200274"/>
          </a:xfrm>
        </p:spPr>
        <p:txBody>
          <a:bodyPr anchor="b"/>
          <a:lstStyle>
            <a:lvl1pPr>
              <a:defRPr sz="3200"/>
            </a:lvl1pPr>
          </a:lstStyle>
          <a:p>
            <a:pPr lvl="0"/>
            <a:endParaRPr lang="de-DE"/>
          </a:p>
        </p:txBody>
      </p:sp>
      <p:sp>
        <p:nvSpPr>
          <p:cNvPr id="3" name="Shape 45">
            <a:extLst>
              <a:ext uri="{FF2B5EF4-FFF2-40B4-BE49-F238E27FC236}">
                <a16:creationId xmlns:a16="http://schemas.microsoft.com/office/drawing/2014/main" id="{DEBB4F6D-F26F-4F5B-9343-9B5836DF9800}"/>
              </a:ext>
            </a:extLst>
          </p:cNvPr>
          <p:cNvSpPr txBox="1">
            <a:spLocks noGrp="1"/>
          </p:cNvSpPr>
          <p:nvPr>
            <p:ph type="body" idx="1"/>
          </p:nvPr>
        </p:nvSpPr>
        <p:spPr>
          <a:xfrm>
            <a:off x="963082" y="4626864"/>
            <a:ext cx="10363196" cy="1500182"/>
          </a:xfrm>
        </p:spPr>
        <p:txBody>
          <a:bodyPr/>
          <a:lstStyle>
            <a:lvl1pPr marL="0" indent="0">
              <a:spcBef>
                <a:spcPts val="960"/>
              </a:spcBef>
              <a:buNone/>
              <a:defRPr sz="4800">
                <a:solidFill>
                  <a:srgbClr val="F3F2DC"/>
                </a:solidFill>
                <a:latin typeface="Roboto Medium"/>
                <a:ea typeface="Roboto Medium"/>
                <a:cs typeface="Roboto Medium"/>
              </a:defRPr>
            </a:lvl1pPr>
          </a:lstStyle>
          <a:p>
            <a:pPr lvl="0"/>
            <a:endParaRPr lang="de-DE"/>
          </a:p>
        </p:txBody>
      </p:sp>
      <p:cxnSp>
        <p:nvCxnSpPr>
          <p:cNvPr id="4" name="Shape 46">
            <a:extLst>
              <a:ext uri="{FF2B5EF4-FFF2-40B4-BE49-F238E27FC236}">
                <a16:creationId xmlns:a16="http://schemas.microsoft.com/office/drawing/2014/main" id="{4F5D82C0-F2B9-4E5F-A928-11A8088E6FC9}"/>
              </a:ext>
            </a:extLst>
          </p:cNvPr>
          <p:cNvCxnSpPr/>
          <p:nvPr/>
        </p:nvCxnSpPr>
        <p:spPr>
          <a:xfrm>
            <a:off x="975363" y="4599432"/>
            <a:ext cx="10464795" cy="1591"/>
          </a:xfrm>
          <a:prstGeom prst="straightConnector1">
            <a:avLst/>
          </a:prstGeom>
          <a:noFill/>
          <a:ln w="19046" cap="flat">
            <a:solidFill>
              <a:srgbClr val="F3F2DC"/>
            </a:solidFill>
            <a:prstDash val="solid"/>
            <a:round/>
          </a:ln>
        </p:spPr>
      </p:cxnSp>
    </p:spTree>
    <p:extLst>
      <p:ext uri="{BB962C8B-B14F-4D97-AF65-F5344CB8AC3E}">
        <p14:creationId xmlns:p14="http://schemas.microsoft.com/office/powerpoint/2010/main" val="64340896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purl.oclc.org/ooxml/officeDocument/relationships/slideLayout" Target="../slideLayouts/slideLayout3.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theme" Target="../theme/theme1.xml"/><Relationship Id="rId5" Type="http://purl.oclc.org/ooxml/officeDocument/relationships/slideLayout" Target="../slideLayouts/slideLayout5.xml"/><Relationship Id="rId4" Type="http://purl.oclc.org/ooxml/officeDocument/relationships/slideLayout" Target="../slideLayouts/slideLayout4.xml"/></Relationships>
</file>

<file path=ppt/slideMasters/_rels/slideMaster2.xml.rels><?xml version="1.0" encoding="UTF-8" standalone="yes"?>
<Relationships xmlns="http://schemas.openxmlformats.org/package/2006/relationships"><Relationship Id="rId2" Type="http://purl.oclc.org/ooxml/officeDocument/relationships/theme" Target="../theme/theme2.xml"/><Relationship Id="rId1" Type="http://purl.oclc.org/ooxml/officeDocument/relationships/slideLayout" Target="../slideLayouts/slideLayout6.xml"/></Relationships>
</file>

<file path=ppt/slideMasters/slideMaster1.xml><?xml version="1.0" encoding="utf-8"?>
<p:sldMaster xmlns:a="http://purl.oclc.org/ooxml/drawingml/main" xmlns:r="http://purl.oclc.org/ooxml/officeDocument/relationships" xmlns:p="http://purl.oclc.org/ooxml/presentationml/main">
  <p:cSld>
    <p:bg>
      <p:bgPr>
        <a:solidFill>
          <a:srgbClr val="FFFFFF"/>
        </a:solidFill>
        <a:effectLst/>
      </p:bgPr>
    </p:bg>
    <p:spTree>
      <p:nvGrpSpPr>
        <p:cNvPr id="1" name=""/>
        <p:cNvGrpSpPr/>
        <p:nvPr/>
      </p:nvGrpSpPr>
      <p:grpSpPr>
        <a:xfrm>
          <a:off x="0" y="0"/>
          <a:ext cx="0" cy="0"/>
          <a:chOff x="0" y="0"/>
          <a:chExt cx="0" cy="0"/>
        </a:xfrm>
      </p:grpSpPr>
      <p:sp>
        <p:nvSpPr>
          <p:cNvPr id="2" name="Shape 10">
            <a:extLst>
              <a:ext uri="{FF2B5EF4-FFF2-40B4-BE49-F238E27FC236}">
                <a16:creationId xmlns:a16="http://schemas.microsoft.com/office/drawing/2014/main" id="{C2E44AF7-A88C-4211-9E32-D1F8E3B11411}"/>
              </a:ext>
            </a:extLst>
          </p:cNvPr>
          <p:cNvSpPr/>
          <p:nvPr/>
        </p:nvSpPr>
        <p:spPr>
          <a:xfrm>
            <a:off x="0" y="220781"/>
            <a:ext cx="12191996" cy="228600"/>
          </a:xfrm>
          <a:prstGeom prst="rect">
            <a:avLst/>
          </a:prstGeom>
          <a:solidFill>
            <a:srgbClr val="FFFFFF"/>
          </a:solid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dirty="0">
              <a:solidFill>
                <a:srgbClr val="FFFFFF"/>
              </a:solidFill>
              <a:uFillTx/>
              <a:latin typeface="Roboto"/>
              <a:ea typeface="Roboto"/>
              <a:cs typeface="Roboto"/>
            </a:endParaRPr>
          </a:p>
        </p:txBody>
      </p:sp>
      <p:sp>
        <p:nvSpPr>
          <p:cNvPr id="3" name="Shape 11">
            <a:extLst>
              <a:ext uri="{FF2B5EF4-FFF2-40B4-BE49-F238E27FC236}">
                <a16:creationId xmlns:a16="http://schemas.microsoft.com/office/drawing/2014/main" id="{E497AF67-D578-4BA7-898C-1A188A971A29}"/>
              </a:ext>
            </a:extLst>
          </p:cNvPr>
          <p:cNvSpPr txBox="1">
            <a:spLocks noGrp="1"/>
          </p:cNvSpPr>
          <p:nvPr>
            <p:ph type="title"/>
          </p:nvPr>
        </p:nvSpPr>
        <p:spPr>
          <a:xfrm>
            <a:off x="609603" y="533396"/>
            <a:ext cx="10972800" cy="990596"/>
          </a:xfrm>
          <a:prstGeom prst="rect">
            <a:avLst/>
          </a:prstGeom>
          <a:noFill/>
          <a:ln>
            <a:noFill/>
          </a:ln>
        </p:spPr>
        <p:txBody>
          <a:bodyPr vert="horz" wrap="square" lIns="91421" tIns="91421" rIns="91421" bIns="91421" anchor="ctr" anchorCtr="0" compatLnSpc="1">
            <a:noAutofit/>
          </a:bodyPr>
          <a:lstStyle/>
          <a:p>
            <a:pPr lvl="0"/>
            <a:endParaRPr lang="de-DE"/>
          </a:p>
        </p:txBody>
      </p:sp>
      <p:sp>
        <p:nvSpPr>
          <p:cNvPr id="4" name="Shape 12">
            <a:extLst>
              <a:ext uri="{FF2B5EF4-FFF2-40B4-BE49-F238E27FC236}">
                <a16:creationId xmlns:a16="http://schemas.microsoft.com/office/drawing/2014/main" id="{209D26FF-3262-4A31-A889-F7C748AB5406}"/>
              </a:ext>
            </a:extLst>
          </p:cNvPr>
          <p:cNvSpPr txBox="1">
            <a:spLocks noGrp="1"/>
          </p:cNvSpPr>
          <p:nvPr>
            <p:ph type="body" idx="1"/>
          </p:nvPr>
        </p:nvSpPr>
        <p:spPr>
          <a:xfrm>
            <a:off x="609603" y="1608008"/>
            <a:ext cx="10972800" cy="4876796"/>
          </a:xfrm>
          <a:prstGeom prst="rect">
            <a:avLst/>
          </a:prstGeom>
          <a:noFill/>
          <a:ln>
            <a:noFill/>
          </a:ln>
        </p:spPr>
        <p:txBody>
          <a:bodyPr vert="horz" wrap="square" lIns="91421" tIns="91421" rIns="91421" bIns="91421" anchor="t" anchorCtr="0" compatLnSpc="1">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Shape 13">
            <a:extLst>
              <a:ext uri="{FF2B5EF4-FFF2-40B4-BE49-F238E27FC236}">
                <a16:creationId xmlns:a16="http://schemas.microsoft.com/office/drawing/2014/main" id="{0AFBA61C-82BA-4B28-B6E4-E5069F6D5237}"/>
              </a:ext>
            </a:extLst>
          </p:cNvPr>
          <p:cNvSpPr/>
          <p:nvPr/>
        </p:nvSpPr>
        <p:spPr>
          <a:xfrm>
            <a:off x="0" y="0"/>
            <a:ext cx="12191996" cy="365760"/>
          </a:xfrm>
          <a:prstGeom prst="rect">
            <a:avLst/>
          </a:prstGeom>
          <a:solidFill>
            <a:srgbClr val="93A299"/>
          </a:solid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dirty="0">
              <a:solidFill>
                <a:srgbClr val="FFFFFF"/>
              </a:solidFill>
              <a:uFillTx/>
              <a:latin typeface="Roboto"/>
              <a:ea typeface="Roboto"/>
              <a:cs typeface="Roboto"/>
            </a:endParaRPr>
          </a:p>
        </p:txBody>
      </p:sp>
      <p:sp>
        <p:nvSpPr>
          <p:cNvPr id="6" name="Shape 14">
            <a:extLst>
              <a:ext uri="{FF2B5EF4-FFF2-40B4-BE49-F238E27FC236}">
                <a16:creationId xmlns:a16="http://schemas.microsoft.com/office/drawing/2014/main" id="{EAA2B2D6-D43C-4169-A423-B37EAC7FBA59}"/>
              </a:ext>
            </a:extLst>
          </p:cNvPr>
          <p:cNvSpPr txBox="1">
            <a:spLocks noGrp="1"/>
          </p:cNvSpPr>
          <p:nvPr>
            <p:ph type="ftr" sz="quarter" idx="3"/>
          </p:nvPr>
        </p:nvSpPr>
        <p:spPr>
          <a:xfrm>
            <a:off x="0" y="18288"/>
            <a:ext cx="11092074" cy="347472"/>
          </a:xfrm>
          <a:prstGeom prst="rect">
            <a:avLst/>
          </a:prstGeom>
          <a:noFill/>
          <a:ln>
            <a:noFill/>
          </a:ln>
        </p:spPr>
        <p:txBody>
          <a:bodyPr vert="horz" wrap="square" lIns="91421" tIns="91421" rIns="91421" bIns="91421" anchor="ctr" anchorCtr="1" compatLnSpc="1">
            <a:noAutofit/>
          </a:bodyPr>
          <a:lstStyle>
            <a:lvl1pPr marL="0" marR="0" lvl="0" indent="0" algn="ctr" defTabSz="914400" rtl="0" fontAlgn="auto" hangingPunct="1">
              <a:lnSpc>
                <a:spcPct val="100%"/>
              </a:lnSpc>
              <a:spcBef>
                <a:spcPts val="0"/>
              </a:spcBef>
              <a:spcAft>
                <a:spcPts val="0"/>
              </a:spcAft>
              <a:buNone/>
              <a:tabLst/>
              <a:defRPr lang="de-DE" sz="1050" b="0" i="0" u="none" strike="noStrike" kern="0" cap="none" spc="0" baseline="0%">
                <a:solidFill>
                  <a:srgbClr val="FFFFFF"/>
                </a:solidFill>
                <a:uFillTx/>
                <a:latin typeface="Roboto Condensed"/>
                <a:ea typeface="Roboto Condensed"/>
                <a:cs typeface="Roboto Condensed"/>
              </a:defRPr>
            </a:lvl1pPr>
          </a:lstStyle>
          <a:p>
            <a:pPr lvl="0"/>
            <a:endParaRPr lang="de-DE" dirty="0"/>
          </a:p>
        </p:txBody>
      </p:sp>
      <p:sp>
        <p:nvSpPr>
          <p:cNvPr id="7" name="Shape 15">
            <a:extLst>
              <a:ext uri="{FF2B5EF4-FFF2-40B4-BE49-F238E27FC236}">
                <a16:creationId xmlns:a16="http://schemas.microsoft.com/office/drawing/2014/main" id="{0FB81B9A-DCBE-4F7D-AF3D-EDDC67F1F221}"/>
              </a:ext>
            </a:extLst>
          </p:cNvPr>
          <p:cNvSpPr txBox="1">
            <a:spLocks noGrp="1"/>
          </p:cNvSpPr>
          <p:nvPr>
            <p:ph type="sldNum" sz="quarter" idx="4"/>
          </p:nvPr>
        </p:nvSpPr>
        <p:spPr>
          <a:xfrm>
            <a:off x="11092074" y="18288"/>
            <a:ext cx="490328" cy="329184"/>
          </a:xfrm>
          <a:prstGeom prst="rect">
            <a:avLst/>
          </a:prstGeom>
          <a:noFill/>
          <a:ln>
            <a:noFill/>
          </a:ln>
        </p:spPr>
        <p:txBody>
          <a:bodyPr vert="horz" wrap="square" lIns="91421" tIns="45701" rIns="91421" bIns="45701" anchor="ctr" anchorCtr="0" compatLnSpc="1">
            <a:noAutofit/>
          </a:bodyPr>
          <a:lstStyle>
            <a:lvl1pPr marL="0" marR="0" lvl="0" indent="0" algn="l" defTabSz="914400" rtl="0" fontAlgn="auto" hangingPunct="1">
              <a:lnSpc>
                <a:spcPct val="100%"/>
              </a:lnSpc>
              <a:spcBef>
                <a:spcPts val="0"/>
              </a:spcBef>
              <a:spcAft>
                <a:spcPts val="0"/>
              </a:spcAft>
              <a:buNone/>
              <a:tabLst/>
              <a:defRPr lang="en-US" sz="1200" b="0" i="0" u="none" strike="noStrike" kern="0" cap="none" spc="0" baseline="0%">
                <a:solidFill>
                  <a:srgbClr val="FFFFFF"/>
                </a:solidFill>
                <a:uFillTx/>
                <a:latin typeface="Roboto"/>
                <a:ea typeface="Roboto"/>
                <a:cs typeface="Roboto"/>
              </a:defRPr>
            </a:lvl1pPr>
          </a:lstStyle>
          <a:p>
            <a:pPr lvl="0"/>
            <a:fld id="{B894BDA5-9970-4AEF-B563-0356F5A4671B}" type="slidenum">
              <a:t>‹Nr.›</a:t>
            </a:fld>
            <a:endParaRPr lang="en-US" dirty="0"/>
          </a:p>
        </p:txBody>
      </p:sp>
      <p:sp>
        <p:nvSpPr>
          <p:cNvPr id="8" name="Rechteck 1">
            <a:extLst>
              <a:ext uri="{FF2B5EF4-FFF2-40B4-BE49-F238E27FC236}">
                <a16:creationId xmlns:a16="http://schemas.microsoft.com/office/drawing/2014/main" id="{144B9A03-D1A7-4B55-9106-1EE17F7EA6AA}"/>
              </a:ext>
            </a:extLst>
          </p:cNvPr>
          <p:cNvSpPr/>
          <p:nvPr/>
        </p:nvSpPr>
        <p:spPr>
          <a:xfrm>
            <a:off x="0" y="-7370"/>
            <a:ext cx="1903616" cy="498759"/>
          </a:xfrm>
          <a:prstGeom prst="rect">
            <a:avLst/>
          </a:prstGeom>
          <a:solidFill>
            <a:srgbClr val="292934"/>
          </a:solidFill>
          <a:ln w="38103" cap="flat">
            <a:solidFill>
              <a:srgbClr val="FFFFFF"/>
            </a:solidFill>
            <a:prstDash val="solid"/>
            <a:miter/>
          </a:ln>
          <a:effectLst>
            <a:outerShdw dist="19997" dir="5400000" algn="tl">
              <a:srgbClr val="000000">
                <a:alpha val="38%"/>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 DRAFT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marL="0" marR="0" lvl="0" indent="0" algn="l" defTabSz="914400" rtl="0" fontAlgn="auto" hangingPunct="1">
        <a:lnSpc>
          <a:spcPct val="100%"/>
        </a:lnSpc>
        <a:spcBef>
          <a:spcPts val="0"/>
        </a:spcBef>
        <a:spcAft>
          <a:spcPts val="0"/>
        </a:spcAft>
        <a:buNone/>
        <a:tabLst/>
        <a:defRPr lang="de-DE" sz="4000" b="0" i="0" u="none" strike="noStrike" kern="0" cap="none" spc="0" baseline="0%">
          <a:solidFill>
            <a:srgbClr val="D2533C"/>
          </a:solidFill>
          <a:uFillTx/>
          <a:latin typeface="Roboto"/>
          <a:ea typeface="Roboto"/>
          <a:cs typeface="Roboto"/>
        </a:defRPr>
      </a:lvl1pPr>
    </p:titleStyle>
    <p:bodyStyle>
      <a:lvl1pPr marL="182880" marR="0" lvl="0" indent="-53336" algn="l" defTabSz="914400" rtl="0" fontAlgn="auto" hangingPunct="1">
        <a:lnSpc>
          <a:spcPct val="100%"/>
        </a:lnSpc>
        <a:spcBef>
          <a:spcPts val="480"/>
        </a:spcBef>
        <a:spcAft>
          <a:spcPts val="0"/>
        </a:spcAft>
        <a:buClr>
          <a:srgbClr val="93A299"/>
        </a:buClr>
        <a:buSzPct val="85%"/>
        <a:buFont typeface="Arial"/>
        <a:buChar char="•"/>
        <a:tabLst/>
        <a:defRPr lang="de-DE" sz="2400" b="0" i="0" u="none" strike="noStrike" kern="0" cap="none" spc="0" baseline="0%">
          <a:solidFill>
            <a:srgbClr val="292934"/>
          </a:solidFill>
          <a:uFillTx/>
          <a:latin typeface="Roboto"/>
          <a:ea typeface="Roboto"/>
          <a:cs typeface="Roboto"/>
        </a:defRPr>
      </a:lvl1pPr>
      <a:lvl2pPr marL="685800" marR="0" lvl="1" indent="-228600" algn="l" defTabSz="914400" rtl="0" fontAlgn="auto" hangingPunct="1">
        <a:lnSpc>
          <a:spcPct val="90%"/>
        </a:lnSpc>
        <a:spcBef>
          <a:spcPts val="500"/>
        </a:spcBef>
        <a:spcAft>
          <a:spcPts val="0"/>
        </a:spcAft>
        <a:buSzPct val="100%"/>
        <a:buFont typeface="Arial" pitchFamily="34"/>
        <a:buChar char="•"/>
        <a:tabLst/>
        <a:defRPr lang="de-DE" sz="2400" b="0" i="0" u="none" strike="noStrike" kern="1200" cap="none" spc="0" baseline="0%">
          <a:solidFill>
            <a:srgbClr val="000000"/>
          </a:solidFill>
          <a:uFillTx/>
          <a:latin typeface="Calibri"/>
        </a:defRPr>
      </a:lvl2pPr>
      <a:lvl3pPr marL="1143000" marR="0" lvl="2" indent="-228600" algn="l" defTabSz="914400" rtl="0" fontAlgn="auto" hangingPunct="1">
        <a:lnSpc>
          <a:spcPct val="90%"/>
        </a:lnSpc>
        <a:spcBef>
          <a:spcPts val="500"/>
        </a:spcBef>
        <a:spcAft>
          <a:spcPts val="0"/>
        </a:spcAft>
        <a:buSzPct val="100%"/>
        <a:buFont typeface="Arial" pitchFamily="34"/>
        <a:buChar char="•"/>
        <a:tabLst/>
        <a:defRPr lang="de-DE" sz="2000" b="0" i="0" u="none" strike="noStrike" kern="1200" cap="none" spc="0" baseline="0%">
          <a:solidFill>
            <a:srgbClr val="000000"/>
          </a:solidFill>
          <a:uFillTx/>
          <a:latin typeface="Calibri"/>
        </a:defRPr>
      </a:lvl3pPr>
      <a:lvl4pPr marL="1600200" marR="0" lvl="3" indent="-228600" algn="l" defTabSz="914400" rtl="0" fontAlgn="auto" hangingPunct="1">
        <a:lnSpc>
          <a:spcPct val="90%"/>
        </a:lnSpc>
        <a:spcBef>
          <a:spcPts val="500"/>
        </a:spcBef>
        <a:spcAft>
          <a:spcPts val="0"/>
        </a:spcAft>
        <a:buSzPct val="100%"/>
        <a:buFont typeface="Arial" pitchFamily="34"/>
        <a:buChar char="•"/>
        <a:tabLst/>
        <a:defRPr lang="de-DE" sz="1800" b="0" i="0" u="none" strike="noStrike" kern="1200" cap="none" spc="0" baseline="0%">
          <a:solidFill>
            <a:srgbClr val="000000"/>
          </a:solidFill>
          <a:uFillTx/>
          <a:latin typeface="Calibri"/>
        </a:defRPr>
      </a:lvl4pPr>
      <a:lvl5pPr marL="2057400" marR="0" lvl="4" indent="-228600" algn="l" defTabSz="914400" rtl="0" fontAlgn="auto" hangingPunct="1">
        <a:lnSpc>
          <a:spcPct val="90%"/>
        </a:lnSpc>
        <a:spcBef>
          <a:spcPts val="500"/>
        </a:spcBef>
        <a:spcAft>
          <a:spcPts val="0"/>
        </a:spcAft>
        <a:buSzPct val="100%"/>
        <a:buFont typeface="Arial" pitchFamily="34"/>
        <a:buChar char="•"/>
        <a:tabLst/>
        <a:defRPr lang="de-DE" sz="1800" b="0" i="0" u="none" strike="noStrike" kern="1200" cap="none" spc="0" baseline="0%">
          <a:solidFill>
            <a:srgbClr val="000000"/>
          </a:solidFill>
          <a:uFillTx/>
          <a:latin typeface="Calibri"/>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purl.oclc.org/ooxml/drawingml/main" xmlns:r="http://purl.oclc.org/ooxml/officeDocument/relationships" xmlns:p="http://purl.oclc.org/ooxml/presentationml/main">
  <p:cSld>
    <p:bg>
      <p:bgPr>
        <a:solidFill>
          <a:srgbClr val="292934"/>
        </a:solidFill>
        <a:effectLst/>
      </p:bgPr>
    </p:bg>
    <p:spTree>
      <p:nvGrpSpPr>
        <p:cNvPr id="1" name=""/>
        <p:cNvGrpSpPr/>
        <p:nvPr/>
      </p:nvGrpSpPr>
      <p:grpSpPr>
        <a:xfrm>
          <a:off x="0" y="0"/>
          <a:ext cx="0" cy="0"/>
          <a:chOff x="0" y="0"/>
          <a:chExt cx="0" cy="0"/>
        </a:xfrm>
      </p:grpSpPr>
      <p:sp>
        <p:nvSpPr>
          <p:cNvPr id="2" name="Shape 37">
            <a:extLst>
              <a:ext uri="{FF2B5EF4-FFF2-40B4-BE49-F238E27FC236}">
                <a16:creationId xmlns:a16="http://schemas.microsoft.com/office/drawing/2014/main" id="{E43CECE5-578F-4AC0-8610-15424DE5F0AA}"/>
              </a:ext>
            </a:extLst>
          </p:cNvPr>
          <p:cNvSpPr/>
          <p:nvPr/>
        </p:nvSpPr>
        <p:spPr>
          <a:xfrm>
            <a:off x="0" y="220781"/>
            <a:ext cx="12191996" cy="228600"/>
          </a:xfrm>
          <a:prstGeom prst="rect">
            <a:avLst/>
          </a:prstGeom>
          <a:solidFill>
            <a:srgbClr val="FFFFFF"/>
          </a:solid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dirty="0">
              <a:solidFill>
                <a:srgbClr val="FFFFFF"/>
              </a:solidFill>
              <a:uFillTx/>
              <a:latin typeface="Roboto"/>
              <a:ea typeface="Roboto"/>
              <a:cs typeface="Roboto"/>
            </a:endParaRPr>
          </a:p>
        </p:txBody>
      </p:sp>
      <p:sp>
        <p:nvSpPr>
          <p:cNvPr id="3" name="Shape 38">
            <a:extLst>
              <a:ext uri="{FF2B5EF4-FFF2-40B4-BE49-F238E27FC236}">
                <a16:creationId xmlns:a16="http://schemas.microsoft.com/office/drawing/2014/main" id="{BA2E6031-B5D9-4012-BF82-034282DE05F3}"/>
              </a:ext>
            </a:extLst>
          </p:cNvPr>
          <p:cNvSpPr txBox="1">
            <a:spLocks noGrp="1"/>
          </p:cNvSpPr>
          <p:nvPr>
            <p:ph type="title"/>
          </p:nvPr>
        </p:nvSpPr>
        <p:spPr>
          <a:xfrm>
            <a:off x="609603" y="533396"/>
            <a:ext cx="10972800" cy="990596"/>
          </a:xfrm>
          <a:prstGeom prst="rect">
            <a:avLst/>
          </a:prstGeom>
          <a:noFill/>
          <a:ln>
            <a:noFill/>
          </a:ln>
        </p:spPr>
        <p:txBody>
          <a:bodyPr vert="horz" wrap="square" lIns="91421" tIns="91421" rIns="91421" bIns="91421" anchor="ctr" anchorCtr="0" compatLnSpc="1">
            <a:noAutofit/>
          </a:bodyPr>
          <a:lstStyle/>
          <a:p>
            <a:pPr lvl="0"/>
            <a:endParaRPr lang="de-DE"/>
          </a:p>
        </p:txBody>
      </p:sp>
      <p:sp>
        <p:nvSpPr>
          <p:cNvPr id="4" name="Shape 39">
            <a:extLst>
              <a:ext uri="{FF2B5EF4-FFF2-40B4-BE49-F238E27FC236}">
                <a16:creationId xmlns:a16="http://schemas.microsoft.com/office/drawing/2014/main" id="{69522414-588A-4B19-A742-6AADF9F99E9A}"/>
              </a:ext>
            </a:extLst>
          </p:cNvPr>
          <p:cNvSpPr txBox="1">
            <a:spLocks noGrp="1"/>
          </p:cNvSpPr>
          <p:nvPr>
            <p:ph type="body" idx="1"/>
          </p:nvPr>
        </p:nvSpPr>
        <p:spPr>
          <a:xfrm>
            <a:off x="609603" y="1608008"/>
            <a:ext cx="10972800" cy="4876796"/>
          </a:xfrm>
          <a:prstGeom prst="rect">
            <a:avLst/>
          </a:prstGeom>
          <a:noFill/>
          <a:ln>
            <a:noFill/>
          </a:ln>
        </p:spPr>
        <p:txBody>
          <a:bodyPr vert="horz" wrap="square" lIns="91421" tIns="91421" rIns="91421" bIns="91421" anchor="t" anchorCtr="0" compatLnSpc="1">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Shape 40">
            <a:extLst>
              <a:ext uri="{FF2B5EF4-FFF2-40B4-BE49-F238E27FC236}">
                <a16:creationId xmlns:a16="http://schemas.microsoft.com/office/drawing/2014/main" id="{942BEF0B-8EB5-4774-B2DC-C93BC480D1B5}"/>
              </a:ext>
            </a:extLst>
          </p:cNvPr>
          <p:cNvSpPr/>
          <p:nvPr/>
        </p:nvSpPr>
        <p:spPr>
          <a:xfrm>
            <a:off x="0" y="0"/>
            <a:ext cx="12191996" cy="365760"/>
          </a:xfrm>
          <a:prstGeom prst="rect">
            <a:avLst/>
          </a:prstGeom>
          <a:solidFill>
            <a:srgbClr val="93A299"/>
          </a:solid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dirty="0">
              <a:solidFill>
                <a:srgbClr val="FFFFFF"/>
              </a:solidFill>
              <a:uFillTx/>
              <a:latin typeface="Roboto"/>
              <a:ea typeface="Roboto"/>
              <a:cs typeface="Roboto"/>
            </a:endParaRPr>
          </a:p>
        </p:txBody>
      </p:sp>
      <p:sp>
        <p:nvSpPr>
          <p:cNvPr id="6" name="Shape 41">
            <a:extLst>
              <a:ext uri="{FF2B5EF4-FFF2-40B4-BE49-F238E27FC236}">
                <a16:creationId xmlns:a16="http://schemas.microsoft.com/office/drawing/2014/main" id="{C5998C55-0057-45E2-BC49-D62E2E06836B}"/>
              </a:ext>
            </a:extLst>
          </p:cNvPr>
          <p:cNvSpPr txBox="1">
            <a:spLocks noGrp="1"/>
          </p:cNvSpPr>
          <p:nvPr>
            <p:ph type="ftr" sz="quarter" idx="3"/>
          </p:nvPr>
        </p:nvSpPr>
        <p:spPr>
          <a:xfrm>
            <a:off x="0" y="18288"/>
            <a:ext cx="11092074" cy="347472"/>
          </a:xfrm>
          <a:prstGeom prst="rect">
            <a:avLst/>
          </a:prstGeom>
          <a:noFill/>
          <a:ln>
            <a:noFill/>
          </a:ln>
        </p:spPr>
        <p:txBody>
          <a:bodyPr vert="horz" wrap="square" lIns="91421" tIns="91421" rIns="91421" bIns="91421" anchor="ctr" anchorCtr="1" compatLnSpc="1">
            <a:noAutofit/>
          </a:bodyPr>
          <a:lstStyle>
            <a:lvl1pPr marL="0" marR="0" lvl="0" indent="0" algn="ctr" defTabSz="914400" rtl="0" fontAlgn="auto" hangingPunct="1">
              <a:lnSpc>
                <a:spcPct val="100%"/>
              </a:lnSpc>
              <a:spcBef>
                <a:spcPts val="0"/>
              </a:spcBef>
              <a:spcAft>
                <a:spcPts val="0"/>
              </a:spcAft>
              <a:buNone/>
              <a:tabLst/>
              <a:defRPr lang="de-DE" sz="1050" b="0" i="0" u="none" strike="noStrike" kern="0" cap="none" spc="0" baseline="0%">
                <a:solidFill>
                  <a:srgbClr val="FFFFFF"/>
                </a:solidFill>
                <a:uFillTx/>
                <a:latin typeface="Roboto Condensed"/>
                <a:ea typeface="Roboto Condensed"/>
                <a:cs typeface="Roboto Condensed"/>
              </a:defRPr>
            </a:lvl1pPr>
          </a:lstStyle>
          <a:p>
            <a:pPr lvl="0"/>
            <a:endParaRPr lang="de-DE" dirty="0"/>
          </a:p>
        </p:txBody>
      </p:sp>
      <p:sp>
        <p:nvSpPr>
          <p:cNvPr id="7" name="Shape 42">
            <a:extLst>
              <a:ext uri="{FF2B5EF4-FFF2-40B4-BE49-F238E27FC236}">
                <a16:creationId xmlns:a16="http://schemas.microsoft.com/office/drawing/2014/main" id="{90912A11-FEB8-40A4-8390-712B82867767}"/>
              </a:ext>
            </a:extLst>
          </p:cNvPr>
          <p:cNvSpPr txBox="1">
            <a:spLocks noGrp="1"/>
          </p:cNvSpPr>
          <p:nvPr>
            <p:ph type="sldNum" sz="quarter" idx="4"/>
          </p:nvPr>
        </p:nvSpPr>
        <p:spPr>
          <a:xfrm>
            <a:off x="11092074" y="18288"/>
            <a:ext cx="490328" cy="329184"/>
          </a:xfrm>
          <a:prstGeom prst="rect">
            <a:avLst/>
          </a:prstGeom>
          <a:noFill/>
          <a:ln>
            <a:noFill/>
          </a:ln>
        </p:spPr>
        <p:txBody>
          <a:bodyPr vert="horz" wrap="square" lIns="91421" tIns="45701" rIns="91421" bIns="45701" anchor="ctr" anchorCtr="0" compatLnSpc="1">
            <a:noAutofit/>
          </a:bodyPr>
          <a:lstStyle>
            <a:lvl1pPr marL="0" marR="0" lvl="0" indent="0" algn="l" defTabSz="914400" rtl="0" fontAlgn="auto" hangingPunct="1">
              <a:lnSpc>
                <a:spcPct val="100%"/>
              </a:lnSpc>
              <a:spcBef>
                <a:spcPts val="0"/>
              </a:spcBef>
              <a:spcAft>
                <a:spcPts val="0"/>
              </a:spcAft>
              <a:buNone/>
              <a:tabLst/>
              <a:defRPr lang="en-US" sz="1200" b="0" i="0" u="none" strike="noStrike" kern="0" cap="none" spc="0" baseline="0%">
                <a:solidFill>
                  <a:srgbClr val="FFFFFF"/>
                </a:solidFill>
                <a:uFillTx/>
                <a:latin typeface="Roboto"/>
                <a:ea typeface="Roboto"/>
                <a:cs typeface="Roboto"/>
              </a:defRPr>
            </a:lvl1pPr>
          </a:lstStyle>
          <a:p>
            <a:pPr lvl="0"/>
            <a:fld id="{B45C449C-2449-41DD-BFE0-58DBA78B873C}" type="slidenum">
              <a:t>‹Nr.›</a:t>
            </a:fld>
            <a:endParaRPr lang="en-US" dirty="0"/>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marL="0" marR="0" lvl="0" indent="0" algn="l" defTabSz="914400" rtl="0" fontAlgn="auto" hangingPunct="1">
        <a:lnSpc>
          <a:spcPct val="100%"/>
        </a:lnSpc>
        <a:spcBef>
          <a:spcPts val="0"/>
        </a:spcBef>
        <a:spcAft>
          <a:spcPts val="0"/>
        </a:spcAft>
        <a:buNone/>
        <a:tabLst/>
        <a:defRPr lang="de-DE" sz="4000" b="0" i="0" u="none" strike="noStrike" kern="0" cap="none" spc="0" baseline="0%">
          <a:solidFill>
            <a:srgbClr val="F3F2DC"/>
          </a:solidFill>
          <a:uFillTx/>
          <a:latin typeface="Roboto"/>
          <a:ea typeface="Roboto"/>
          <a:cs typeface="Roboto"/>
        </a:defRPr>
      </a:lvl1pPr>
    </p:titleStyle>
    <p:bodyStyle>
      <a:lvl1pPr marL="182880" marR="0" lvl="0" indent="-53336" algn="l" defTabSz="914400" rtl="0" fontAlgn="auto" hangingPunct="1">
        <a:lnSpc>
          <a:spcPct val="100%"/>
        </a:lnSpc>
        <a:spcBef>
          <a:spcPts val="480"/>
        </a:spcBef>
        <a:spcAft>
          <a:spcPts val="0"/>
        </a:spcAft>
        <a:buClr>
          <a:srgbClr val="93A299"/>
        </a:buClr>
        <a:buSzPct val="85%"/>
        <a:buFont typeface="Arial"/>
        <a:buChar char="•"/>
        <a:tabLst/>
        <a:defRPr lang="de-DE" sz="2400" b="0" i="0" u="none" strike="noStrike" kern="0" cap="none" spc="0" baseline="0%">
          <a:solidFill>
            <a:srgbClr val="FFFFFF"/>
          </a:solidFill>
          <a:uFillTx/>
          <a:latin typeface="Roboto"/>
          <a:ea typeface="Roboto"/>
          <a:cs typeface="Roboto"/>
        </a:defRPr>
      </a:lvl1pPr>
      <a:lvl2pPr marL="685800" marR="0" lvl="1" indent="-228600" algn="l" defTabSz="914400" rtl="0" fontAlgn="auto" hangingPunct="1">
        <a:lnSpc>
          <a:spcPct val="90%"/>
        </a:lnSpc>
        <a:spcBef>
          <a:spcPts val="500"/>
        </a:spcBef>
        <a:spcAft>
          <a:spcPts val="0"/>
        </a:spcAft>
        <a:buSzPct val="100%"/>
        <a:buFont typeface="Arial" pitchFamily="34"/>
        <a:buChar char="•"/>
        <a:tabLst/>
        <a:defRPr lang="de-DE" sz="2400" b="0" i="0" u="none" strike="noStrike" kern="1200" cap="none" spc="0" baseline="0%">
          <a:solidFill>
            <a:srgbClr val="000000"/>
          </a:solidFill>
          <a:uFillTx/>
          <a:latin typeface="Calibri"/>
        </a:defRPr>
      </a:lvl2pPr>
      <a:lvl3pPr marL="1143000" marR="0" lvl="2" indent="-228600" algn="l" defTabSz="914400" rtl="0" fontAlgn="auto" hangingPunct="1">
        <a:lnSpc>
          <a:spcPct val="90%"/>
        </a:lnSpc>
        <a:spcBef>
          <a:spcPts val="500"/>
        </a:spcBef>
        <a:spcAft>
          <a:spcPts val="0"/>
        </a:spcAft>
        <a:buSzPct val="100%"/>
        <a:buFont typeface="Arial" pitchFamily="34"/>
        <a:buChar char="•"/>
        <a:tabLst/>
        <a:defRPr lang="de-DE" sz="2000" b="0" i="0" u="none" strike="noStrike" kern="1200" cap="none" spc="0" baseline="0%">
          <a:solidFill>
            <a:srgbClr val="000000"/>
          </a:solidFill>
          <a:uFillTx/>
          <a:latin typeface="Calibri"/>
        </a:defRPr>
      </a:lvl3pPr>
      <a:lvl4pPr marL="1600200" marR="0" lvl="3" indent="-228600" algn="l" defTabSz="914400" rtl="0" fontAlgn="auto" hangingPunct="1">
        <a:lnSpc>
          <a:spcPct val="90%"/>
        </a:lnSpc>
        <a:spcBef>
          <a:spcPts val="500"/>
        </a:spcBef>
        <a:spcAft>
          <a:spcPts val="0"/>
        </a:spcAft>
        <a:buSzPct val="100%"/>
        <a:buFont typeface="Arial" pitchFamily="34"/>
        <a:buChar char="•"/>
        <a:tabLst/>
        <a:defRPr lang="de-DE" sz="1800" b="0" i="0" u="none" strike="noStrike" kern="1200" cap="none" spc="0" baseline="0%">
          <a:solidFill>
            <a:srgbClr val="000000"/>
          </a:solidFill>
          <a:uFillTx/>
          <a:latin typeface="Calibri"/>
        </a:defRPr>
      </a:lvl4pPr>
      <a:lvl5pPr marL="2057400" marR="0" lvl="4" indent="-228600" algn="l" defTabSz="914400" rtl="0" fontAlgn="auto" hangingPunct="1">
        <a:lnSpc>
          <a:spcPct val="90%"/>
        </a:lnSpc>
        <a:spcBef>
          <a:spcPts val="500"/>
        </a:spcBef>
        <a:spcAft>
          <a:spcPts val="0"/>
        </a:spcAft>
        <a:buSzPct val="100%"/>
        <a:buFont typeface="Arial" pitchFamily="34"/>
        <a:buChar char="•"/>
        <a:tabLst/>
        <a:defRPr lang="de-DE" sz="1800" b="0" i="0" u="none" strike="noStrike" kern="1200" cap="none" spc="0" baseline="0%">
          <a:solidFill>
            <a:srgbClr val="000000"/>
          </a:solidFill>
          <a:uFillTx/>
          <a:latin typeface="Calibri"/>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purl.oclc.org/ooxml/officeDocument/relationships/image" Target="../media/image1.png"/><Relationship Id="rId2" Type="http://purl.oclc.org/ooxml/officeDocument/relationships/notesSlide" Target="../notesSlides/notesSlide1.xml"/><Relationship Id="rId1" Type="http://purl.oclc.org/ooxml/officeDocument/relationships/slideLayout" Target="../slideLayouts/slideLayout1.xml"/></Relationships>
</file>

<file path=ppt/slides/_rels/slide10.xml.rels><?xml version="1.0" encoding="UTF-8" standalone="yes"?>
<Relationships xmlns="http://schemas.openxmlformats.org/package/2006/relationships"><Relationship Id="rId2" Type="http://purl.oclc.org/ooxml/officeDocument/relationships/notesSlide" Target="../notesSlides/notesSlide9.xml"/><Relationship Id="rId1" Type="http://purl.oclc.org/ooxml/officeDocument/relationships/slideLayout" Target="../slideLayouts/slideLayout2.xml"/></Relationships>
</file>

<file path=ppt/slides/_rels/slide11.xml.rels><?xml version="1.0" encoding="UTF-8" standalone="yes"?>
<Relationships xmlns="http://schemas.openxmlformats.org/package/2006/relationships"><Relationship Id="rId2" Type="http://purl.oclc.org/ooxml/officeDocument/relationships/notesSlide" Target="../notesSlides/notesSlide10.xml"/><Relationship Id="rId1" Type="http://purl.oclc.org/ooxml/officeDocument/relationships/slideLayout" Target="../slideLayouts/slideLayout2.xml"/></Relationships>
</file>

<file path=ppt/slides/_rels/slide12.xml.rels><?xml version="1.0" encoding="UTF-8" standalone="yes"?>
<Relationships xmlns="http://schemas.openxmlformats.org/package/2006/relationships"><Relationship Id="rId2" Type="http://purl.oclc.org/ooxml/officeDocument/relationships/notesSlide" Target="../notesSlides/notesSlide11.xml"/><Relationship Id="rId1" Type="http://purl.oclc.org/ooxml/officeDocument/relationships/slideLayout" Target="../slideLayouts/slideLayout2.xml"/></Relationships>
</file>

<file path=ppt/slides/_rels/slide13.xml.rels><?xml version="1.0" encoding="UTF-8" standalone="yes"?>
<Relationships xmlns="http://schemas.openxmlformats.org/package/2006/relationships"><Relationship Id="rId2" Type="http://purl.oclc.org/ooxml/officeDocument/relationships/notesSlide" Target="../notesSlides/notesSlide12.xml"/><Relationship Id="rId1" Type="http://purl.oclc.org/ooxml/officeDocument/relationships/slideLayout" Target="../slideLayouts/slideLayout6.xml"/></Relationships>
</file>

<file path=ppt/slides/_rels/slide14.xml.rels><?xml version="1.0" encoding="UTF-8" standalone="yes"?>
<Relationships xmlns="http://schemas.openxmlformats.org/package/2006/relationships"><Relationship Id="rId3" Type="http://purl.oclc.org/ooxml/officeDocument/relationships/hyperlink" Target="http://www.opensource.org/licenses/" TargetMode="External"/><Relationship Id="rId2" Type="http://purl.oclc.org/ooxml/officeDocument/relationships/notesSlide" Target="../notesSlides/notesSlide13.xml"/><Relationship Id="rId1" Type="http://purl.oclc.org/ooxml/officeDocument/relationships/slideLayout" Target="../slideLayouts/slideLayout2.xml"/></Relationships>
</file>

<file path=ppt/slides/_rels/slide15.xml.rels><?xml version="1.0" encoding="UTF-8" standalone="yes"?>
<Relationships xmlns="http://schemas.openxmlformats.org/package/2006/relationships"><Relationship Id="rId2" Type="http://purl.oclc.org/ooxml/officeDocument/relationships/notesSlide" Target="../notesSlides/notesSlide14.xml"/><Relationship Id="rId1" Type="http://purl.oclc.org/ooxml/officeDocument/relationships/slideLayout" Target="../slideLayouts/slideLayout2.xml"/></Relationships>
</file>

<file path=ppt/slides/_rels/slide16.xml.rels><?xml version="1.0" encoding="UTF-8" standalone="yes"?>
<Relationships xmlns="http://schemas.openxmlformats.org/package/2006/relationships"><Relationship Id="rId2" Type="http://purl.oclc.org/ooxml/officeDocument/relationships/notesSlide" Target="../notesSlides/notesSlide15.xml"/><Relationship Id="rId1" Type="http://purl.oclc.org/ooxml/officeDocument/relationships/slideLayout" Target="../slideLayouts/slideLayout2.xml"/></Relationships>
</file>

<file path=ppt/slides/_rels/slide17.xml.rels><?xml version="1.0" encoding="UTF-8" standalone="yes"?>
<Relationships xmlns="http://schemas.openxmlformats.org/package/2006/relationships"><Relationship Id="rId2" Type="http://purl.oclc.org/ooxml/officeDocument/relationships/notesSlide" Target="../notesSlides/notesSlide16.xml"/><Relationship Id="rId1" Type="http://purl.oclc.org/ooxml/officeDocument/relationships/slideLayout" Target="../slideLayouts/slideLayout2.xml"/></Relationships>
</file>

<file path=ppt/slides/_rels/slide18.xml.rels><?xml version="1.0" encoding="UTF-8" standalone="yes"?>
<Relationships xmlns="http://schemas.openxmlformats.org/package/2006/relationships"><Relationship Id="rId2" Type="http://purl.oclc.org/ooxml/officeDocument/relationships/notesSlide" Target="../notesSlides/notesSlide17.xml"/><Relationship Id="rId1" Type="http://purl.oclc.org/ooxml/officeDocument/relationships/slideLayout" Target="../slideLayouts/slideLayout2.xml"/></Relationships>
</file>

<file path=ppt/slides/_rels/slide19.xml.rels><?xml version="1.0" encoding="UTF-8" standalone="yes"?>
<Relationships xmlns="http://schemas.openxmlformats.org/package/2006/relationships"><Relationship Id="rId2" Type="http://purl.oclc.org/ooxml/officeDocument/relationships/notesSlide" Target="../notesSlides/notesSlide18.xml"/><Relationship Id="rId1" Type="http://purl.oclc.org/ooxml/officeDocument/relationships/slideLayout" Target="../slideLayouts/slideLayout2.xml"/></Relationships>
</file>

<file path=ppt/slides/_rels/slide2.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0.xml.rels><?xml version="1.0" encoding="UTF-8" standalone="yes"?>
<Relationships xmlns="http://schemas.openxmlformats.org/package/2006/relationships"><Relationship Id="rId2" Type="http://purl.oclc.org/ooxml/officeDocument/relationships/notesSlide" Target="../notesSlides/notesSlide19.xml"/><Relationship Id="rId1" Type="http://purl.oclc.org/ooxml/officeDocument/relationships/slideLayout" Target="../slideLayouts/slideLayout2.xml"/></Relationships>
</file>

<file path=ppt/slides/_rels/slide21.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2.xml.rels><?xml version="1.0" encoding="UTF-8" standalone="yes"?>
<Relationships xmlns="http://schemas.openxmlformats.org/package/2006/relationships"><Relationship Id="rId2" Type="http://purl.oclc.org/ooxml/officeDocument/relationships/notesSlide" Target="../notesSlides/notesSlide20.xml"/><Relationship Id="rId1" Type="http://purl.oclc.org/ooxml/officeDocument/relationships/slideLayout" Target="../slideLayouts/slideLayout2.xml"/></Relationships>
</file>

<file path=ppt/slides/_rels/slide23.xml.rels><?xml version="1.0" encoding="UTF-8" standalone="yes"?>
<Relationships xmlns="http://schemas.openxmlformats.org/package/2006/relationships"><Relationship Id="rId2" Type="http://purl.oclc.org/ooxml/officeDocument/relationships/notesSlide" Target="../notesSlides/notesSlide21.xml"/><Relationship Id="rId1" Type="http://purl.oclc.org/ooxml/officeDocument/relationships/slideLayout" Target="../slideLayouts/slideLayout2.xml"/></Relationships>
</file>

<file path=ppt/slides/_rels/slide24.xml.rels><?xml version="1.0" encoding="UTF-8" standalone="yes"?>
<Relationships xmlns="http://schemas.openxmlformats.org/package/2006/relationships"><Relationship Id="rId2" Type="http://purl.oclc.org/ooxml/officeDocument/relationships/notesSlide" Target="../notesSlides/notesSlide22.xml"/><Relationship Id="rId1" Type="http://purl.oclc.org/ooxml/officeDocument/relationships/slideLayout" Target="../slideLayouts/slideLayout2.xml"/></Relationships>
</file>

<file path=ppt/slides/_rels/slide25.xml.rels><?xml version="1.0" encoding="UTF-8" standalone="yes"?>
<Relationships xmlns="http://schemas.openxmlformats.org/package/2006/relationships"><Relationship Id="rId2" Type="http://purl.oclc.org/ooxml/officeDocument/relationships/notesSlide" Target="../notesSlides/notesSlide23.xml"/><Relationship Id="rId1" Type="http://purl.oclc.org/ooxml/officeDocument/relationships/slideLayout" Target="../slideLayouts/slideLayout2.xml"/></Relationships>
</file>

<file path=ppt/slides/_rels/slide26.xml.rels><?xml version="1.0" encoding="UTF-8" standalone="yes"?>
<Relationships xmlns="http://schemas.openxmlformats.org/package/2006/relationships"><Relationship Id="rId2" Type="http://purl.oclc.org/ooxml/officeDocument/relationships/notesSlide" Target="../notesSlides/notesSlide24.xml"/><Relationship Id="rId1" Type="http://purl.oclc.org/ooxml/officeDocument/relationships/slideLayout" Target="../slideLayouts/slideLayout6.xml"/></Relationships>
</file>

<file path=ppt/slides/_rels/slide27.xml.rels><?xml version="1.0" encoding="UTF-8" standalone="yes"?>
<Relationships xmlns="http://schemas.openxmlformats.org/package/2006/relationships"><Relationship Id="rId2" Type="http://purl.oclc.org/ooxml/officeDocument/relationships/notesSlide" Target="../notesSlides/notesSlide25.xml"/><Relationship Id="rId1" Type="http://purl.oclc.org/ooxml/officeDocument/relationships/slideLayout" Target="../slideLayouts/slideLayout2.xml"/></Relationships>
</file>

<file path=ppt/slides/_rels/slide28.xml.rels><?xml version="1.0" encoding="UTF-8" standalone="yes"?>
<Relationships xmlns="http://schemas.openxmlformats.org/package/2006/relationships"><Relationship Id="rId2" Type="http://purl.oclc.org/ooxml/officeDocument/relationships/notesSlide" Target="../notesSlides/notesSlide26.xml"/><Relationship Id="rId1" Type="http://purl.oclc.org/ooxml/officeDocument/relationships/slideLayout" Target="../slideLayouts/slideLayout2.xml"/></Relationships>
</file>

<file path=ppt/slides/_rels/slide29.xml.rels><?xml version="1.0" encoding="UTF-8" standalone="yes"?>
<Relationships xmlns="http://schemas.openxmlformats.org/package/2006/relationships"><Relationship Id="rId2" Type="http://purl.oclc.org/ooxml/officeDocument/relationships/notesSlide" Target="../notesSlides/notesSlide27.xml"/><Relationship Id="rId1" Type="http://purl.oclc.org/ooxml/officeDocument/relationships/slideLayout" Target="../slideLayouts/slideLayout2.xml"/></Relationships>
</file>

<file path=ppt/slides/_rels/slide3.xml.rels><?xml version="1.0" encoding="UTF-8" standalone="yes"?>
<Relationships xmlns="http://schemas.openxmlformats.org/package/2006/relationships"><Relationship Id="rId2" Type="http://purl.oclc.org/ooxml/officeDocument/relationships/notesSlide" Target="../notesSlides/notesSlide2.xml"/><Relationship Id="rId1" Type="http://purl.oclc.org/ooxml/officeDocument/relationships/slideLayout" Target="../slideLayouts/slideLayout2.xml"/></Relationships>
</file>

<file path=ppt/slides/_rels/slide30.xml.rels><?xml version="1.0" encoding="UTF-8" standalone="yes"?>
<Relationships xmlns="http://schemas.openxmlformats.org/package/2006/relationships"><Relationship Id="rId2" Type="http://purl.oclc.org/ooxml/officeDocument/relationships/notesSlide" Target="../notesSlides/notesSlide28.xml"/><Relationship Id="rId1" Type="http://purl.oclc.org/ooxml/officeDocument/relationships/slideLayout" Target="../slideLayouts/slideLayout2.xml"/></Relationships>
</file>

<file path=ppt/slides/_rels/slide31.xml.rels><?xml version="1.0" encoding="UTF-8" standalone="yes"?>
<Relationships xmlns="http://schemas.openxmlformats.org/package/2006/relationships"><Relationship Id="rId2" Type="http://purl.oclc.org/ooxml/officeDocument/relationships/notesSlide" Target="../notesSlides/notesSlide29.xml"/><Relationship Id="rId1" Type="http://purl.oclc.org/ooxml/officeDocument/relationships/slideLayout" Target="../slideLayouts/slideLayout2.xml"/></Relationships>
</file>

<file path=ppt/slides/_rels/slide32.xml.rels><?xml version="1.0" encoding="UTF-8" standalone="yes"?>
<Relationships xmlns="http://schemas.openxmlformats.org/package/2006/relationships"><Relationship Id="rId2" Type="http://purl.oclc.org/ooxml/officeDocument/relationships/notesSlide" Target="../notesSlides/notesSlide30.xml"/><Relationship Id="rId1" Type="http://purl.oclc.org/ooxml/officeDocument/relationships/slideLayout" Target="../slideLayouts/slideLayout2.xml"/></Relationships>
</file>

<file path=ppt/slides/_rels/slide33.xml.rels><?xml version="1.0" encoding="UTF-8" standalone="yes"?>
<Relationships xmlns="http://schemas.openxmlformats.org/package/2006/relationships"><Relationship Id="rId2" Type="http://purl.oclc.org/ooxml/officeDocument/relationships/notesSlide" Target="../notesSlides/notesSlide31.xml"/><Relationship Id="rId1" Type="http://purl.oclc.org/ooxml/officeDocument/relationships/slideLayout" Target="../slideLayouts/slideLayout2.xml"/></Relationships>
</file>

<file path=ppt/slides/_rels/slide34.xml.rels><?xml version="1.0" encoding="UTF-8" standalone="yes"?>
<Relationships xmlns="http://schemas.openxmlformats.org/package/2006/relationships"><Relationship Id="rId2" Type="http://purl.oclc.org/ooxml/officeDocument/relationships/notesSlide" Target="../notesSlides/notesSlide32.xml"/><Relationship Id="rId1" Type="http://purl.oclc.org/ooxml/officeDocument/relationships/slideLayout" Target="../slideLayouts/slideLayout2.xml"/></Relationships>
</file>

<file path=ppt/slides/_rels/slide35.xml.rels><?xml version="1.0" encoding="UTF-8" standalone="yes"?>
<Relationships xmlns="http://schemas.openxmlformats.org/package/2006/relationships"><Relationship Id="rId2" Type="http://purl.oclc.org/ooxml/officeDocument/relationships/notesSlide" Target="../notesSlides/notesSlide33.xml"/><Relationship Id="rId1" Type="http://purl.oclc.org/ooxml/officeDocument/relationships/slideLayout" Target="../slideLayouts/slideLayout6.xml"/></Relationships>
</file>

<file path=ppt/slides/_rels/slide36.xml.rels><?xml version="1.0" encoding="UTF-8" standalone="yes"?>
<Relationships xmlns="http://schemas.openxmlformats.org/package/2006/relationships"><Relationship Id="rId2" Type="http://purl.oclc.org/ooxml/officeDocument/relationships/notesSlide" Target="../notesSlides/notesSlide34.xml"/><Relationship Id="rId1" Type="http://purl.oclc.org/ooxml/officeDocument/relationships/slideLayout" Target="../slideLayouts/slideLayout2.xml"/></Relationships>
</file>

<file path=ppt/slides/_rels/slide37.xml.rels><?xml version="1.0" encoding="UTF-8" standalone="yes"?>
<Relationships xmlns="http://schemas.openxmlformats.org/package/2006/relationships"><Relationship Id="rId3" Type="http://purl.oclc.org/ooxml/officeDocument/relationships/image" Target="../media/image2.png"/><Relationship Id="rId2" Type="http://purl.oclc.org/ooxml/officeDocument/relationships/notesSlide" Target="../notesSlides/notesSlide35.xml"/><Relationship Id="rId1" Type="http://purl.oclc.org/ooxml/officeDocument/relationships/slideLayout" Target="../slideLayouts/slideLayout2.xml"/></Relationships>
</file>

<file path=ppt/slides/_rels/slide38.xml.rels><?xml version="1.0" encoding="UTF-8" standalone="yes"?>
<Relationships xmlns="http://schemas.openxmlformats.org/package/2006/relationships"><Relationship Id="rId3" Type="http://purl.oclc.org/ooxml/officeDocument/relationships/image" Target="../media/image3.png"/><Relationship Id="rId2" Type="http://purl.oclc.org/ooxml/officeDocument/relationships/notesSlide" Target="../notesSlides/notesSlide36.xml"/><Relationship Id="rId1" Type="http://purl.oclc.org/ooxml/officeDocument/relationships/slideLayout" Target="../slideLayouts/slideLayout2.xml"/></Relationships>
</file>

<file path=ppt/slides/_rels/slide39.xml.rels><?xml version="1.0" encoding="UTF-8" standalone="yes"?>
<Relationships xmlns="http://schemas.openxmlformats.org/package/2006/relationships"><Relationship Id="rId3" Type="http://purl.oclc.org/ooxml/officeDocument/relationships/image" Target="../media/image4.png"/><Relationship Id="rId2" Type="http://purl.oclc.org/ooxml/officeDocument/relationships/notesSlide" Target="../notesSlides/notesSlide37.xml"/><Relationship Id="rId1" Type="http://purl.oclc.org/ooxml/officeDocument/relationships/slideLayout" Target="../slideLayouts/slideLayout2.xml"/></Relationships>
</file>

<file path=ppt/slides/_rels/slide4.xml.rels><?xml version="1.0" encoding="UTF-8" standalone="yes"?>
<Relationships xmlns="http://schemas.openxmlformats.org/package/2006/relationships"><Relationship Id="rId2" Type="http://purl.oclc.org/ooxml/officeDocument/relationships/notesSlide" Target="../notesSlides/notesSlide3.xml"/><Relationship Id="rId1" Type="http://purl.oclc.org/ooxml/officeDocument/relationships/slideLayout" Target="../slideLayouts/slideLayout3.xml"/></Relationships>
</file>

<file path=ppt/slides/_rels/slide40.xml.rels><?xml version="1.0" encoding="UTF-8" standalone="yes"?>
<Relationships xmlns="http://schemas.openxmlformats.org/package/2006/relationships"><Relationship Id="rId3" Type="http://purl.oclc.org/ooxml/officeDocument/relationships/image" Target="../media/image5.png"/><Relationship Id="rId2" Type="http://purl.oclc.org/ooxml/officeDocument/relationships/notesSlide" Target="../notesSlides/notesSlide38.xml"/><Relationship Id="rId1" Type="http://purl.oclc.org/ooxml/officeDocument/relationships/slideLayout" Target="../slideLayouts/slideLayout2.xml"/></Relationships>
</file>

<file path=ppt/slides/_rels/slide41.xml.rels><?xml version="1.0" encoding="UTF-8" standalone="yes"?>
<Relationships xmlns="http://schemas.openxmlformats.org/package/2006/relationships"><Relationship Id="rId3" Type="http://purl.oclc.org/ooxml/officeDocument/relationships/image" Target="../media/image6.png"/><Relationship Id="rId2" Type="http://purl.oclc.org/ooxml/officeDocument/relationships/notesSlide" Target="../notesSlides/notesSlide39.xml"/><Relationship Id="rId1" Type="http://purl.oclc.org/ooxml/officeDocument/relationships/slideLayout" Target="../slideLayouts/slideLayout2.xml"/></Relationships>
</file>

<file path=ppt/slides/_rels/slide42.xml.rels><?xml version="1.0" encoding="UTF-8" standalone="yes"?>
<Relationships xmlns="http://schemas.openxmlformats.org/package/2006/relationships"><Relationship Id="rId2" Type="http://purl.oclc.org/ooxml/officeDocument/relationships/notesSlide" Target="../notesSlides/notesSlide40.xml"/><Relationship Id="rId1" Type="http://purl.oclc.org/ooxml/officeDocument/relationships/slideLayout" Target="../slideLayouts/slideLayout2.xml"/></Relationships>
</file>

<file path=ppt/slides/_rels/slide43.xml.rels><?xml version="1.0" encoding="UTF-8" standalone="yes"?>
<Relationships xmlns="http://schemas.openxmlformats.org/package/2006/relationships"><Relationship Id="rId2" Type="http://purl.oclc.org/ooxml/officeDocument/relationships/notesSlide" Target="../notesSlides/notesSlide41.xml"/><Relationship Id="rId1" Type="http://purl.oclc.org/ooxml/officeDocument/relationships/slideLayout" Target="../slideLayouts/slideLayout2.xml"/></Relationships>
</file>

<file path=ppt/slides/_rels/slide44.xml.rels><?xml version="1.0" encoding="UTF-8" standalone="yes"?>
<Relationships xmlns="http://schemas.openxmlformats.org/package/2006/relationships"><Relationship Id="rId2" Type="http://purl.oclc.org/ooxml/officeDocument/relationships/notesSlide" Target="../notesSlides/notesSlide42.xml"/><Relationship Id="rId1" Type="http://purl.oclc.org/ooxml/officeDocument/relationships/slideLayout" Target="../slideLayouts/slideLayout6.xml"/></Relationships>
</file>

<file path=ppt/slides/_rels/slide45.xml.rels><?xml version="1.0" encoding="UTF-8" standalone="yes"?>
<Relationships xmlns="http://schemas.openxmlformats.org/package/2006/relationships"><Relationship Id="rId2" Type="http://purl.oclc.org/ooxml/officeDocument/relationships/notesSlide" Target="../notesSlides/notesSlide43.xml"/><Relationship Id="rId1" Type="http://purl.oclc.org/ooxml/officeDocument/relationships/slideLayout" Target="../slideLayouts/slideLayout2.xml"/></Relationships>
</file>

<file path=ppt/slides/_rels/slide46.xml.rels><?xml version="1.0" encoding="UTF-8" standalone="yes"?>
<Relationships xmlns="http://schemas.openxmlformats.org/package/2006/relationships"><Relationship Id="rId3" Type="http://purl.oclc.org/ooxml/officeDocument/relationships/image" Target="../media/image7.png"/><Relationship Id="rId2" Type="http://purl.oclc.org/ooxml/officeDocument/relationships/notesSlide" Target="../notesSlides/notesSlide44.xml"/><Relationship Id="rId1" Type="http://purl.oclc.org/ooxml/officeDocument/relationships/slideLayout" Target="../slideLayouts/slideLayout2.xml"/><Relationship Id="rId4" Type="http://purl.oclc.org/ooxml/officeDocument/relationships/image" Target="../media/image8.png"/></Relationships>
</file>

<file path=ppt/slides/_rels/slide47.xml.rels><?xml version="1.0" encoding="UTF-8" standalone="yes"?>
<Relationships xmlns="http://schemas.openxmlformats.org/package/2006/relationships"><Relationship Id="rId2" Type="http://purl.oclc.org/ooxml/officeDocument/relationships/notesSlide" Target="../notesSlides/notesSlide45.xml"/><Relationship Id="rId1" Type="http://purl.oclc.org/ooxml/officeDocument/relationships/slideLayout" Target="../slideLayouts/slideLayout2.xml"/></Relationships>
</file>

<file path=ppt/slides/_rels/slide48.xml.rels><?xml version="1.0" encoding="UTF-8" standalone="yes"?>
<Relationships xmlns="http://schemas.openxmlformats.org/package/2006/relationships"><Relationship Id="rId3" Type="http://purl.oclc.org/ooxml/officeDocument/relationships/image" Target="../media/image7.png"/><Relationship Id="rId7" Type="http://purl.oclc.org/ooxml/officeDocument/relationships/image" Target="../media/image11.png"/><Relationship Id="rId2" Type="http://purl.oclc.org/ooxml/officeDocument/relationships/notesSlide" Target="../notesSlides/notesSlide46.xml"/><Relationship Id="rId1" Type="http://purl.oclc.org/ooxml/officeDocument/relationships/slideLayout" Target="../slideLayouts/slideLayout2.xml"/><Relationship Id="rId6" Type="http://purl.oclc.org/ooxml/officeDocument/relationships/image" Target="../media/image10.png"/><Relationship Id="rId5" Type="http://purl.oclc.org/ooxml/officeDocument/relationships/image" Target="../media/image9.png"/><Relationship Id="rId4" Type="http://purl.oclc.org/ooxml/officeDocument/relationships/image" Target="../media/image8.png"/></Relationships>
</file>

<file path=ppt/slides/_rels/slide49.xml.rels><?xml version="1.0" encoding="UTF-8" standalone="yes"?>
<Relationships xmlns="http://schemas.openxmlformats.org/package/2006/relationships"><Relationship Id="rId3" Type="http://purl.oclc.org/ooxml/officeDocument/relationships/image" Target="../media/image9.png"/><Relationship Id="rId2" Type="http://purl.oclc.org/ooxml/officeDocument/relationships/notesSlide" Target="../notesSlides/notesSlide47.xml"/><Relationship Id="rId1" Type="http://purl.oclc.org/ooxml/officeDocument/relationships/slideLayout" Target="../slideLayouts/slideLayout2.xml"/><Relationship Id="rId5" Type="http://purl.oclc.org/ooxml/officeDocument/relationships/image" Target="../media/image11.png"/><Relationship Id="rId4" Type="http://purl.oclc.org/ooxml/officeDocument/relationships/image" Target="../media/image10.png"/></Relationships>
</file>

<file path=ppt/slides/_rels/slide5.xml.rels><?xml version="1.0" encoding="UTF-8" standalone="yes"?>
<Relationships xmlns="http://schemas.openxmlformats.org/package/2006/relationships"><Relationship Id="rId3" Type="http://purl.oclc.org/ooxml/officeDocument/relationships/hyperlink" Target="https://www.linux.com/publications/generic-foss-policy" TargetMode="External"/><Relationship Id="rId2" Type="http://purl.oclc.org/ooxml/officeDocument/relationships/notesSlide" Target="../notesSlides/notesSlide4.xml"/><Relationship Id="rId1" Type="http://purl.oclc.org/ooxml/officeDocument/relationships/slideLayout" Target="../slideLayouts/slideLayout2.xml"/></Relationships>
</file>

<file path=ppt/slides/_rels/slide50.xml.rels><?xml version="1.0" encoding="UTF-8" standalone="yes"?>
<Relationships xmlns="http://schemas.openxmlformats.org/package/2006/relationships"><Relationship Id="rId3" Type="http://purl.oclc.org/ooxml/officeDocument/relationships/hyperlink" Target="https://www.fossology.org/" TargetMode="External"/><Relationship Id="rId2" Type="http://purl.oclc.org/ooxml/officeDocument/relationships/notesSlide" Target="../notesSlides/notesSlide48.xml"/><Relationship Id="rId1" Type="http://purl.oclc.org/ooxml/officeDocument/relationships/slideLayout" Target="../slideLayouts/slideLayout2.xml"/></Relationships>
</file>

<file path=ppt/slides/_rels/slide51.xml.rels><?xml version="1.0" encoding="UTF-8" standalone="yes"?>
<Relationships xmlns="http://schemas.openxmlformats.org/package/2006/relationships"><Relationship Id="rId8" Type="http://purl.oclc.org/ooxml/officeDocument/relationships/image" Target="../media/image12.png"/><Relationship Id="rId3" Type="http://purl.oclc.org/ooxml/officeDocument/relationships/image" Target="../media/image7.png"/><Relationship Id="rId7" Type="http://purl.oclc.org/ooxml/officeDocument/relationships/image" Target="../media/image11.png"/><Relationship Id="rId2" Type="http://purl.oclc.org/ooxml/officeDocument/relationships/notesSlide" Target="../notesSlides/notesSlide49.xml"/><Relationship Id="rId1" Type="http://purl.oclc.org/ooxml/officeDocument/relationships/slideLayout" Target="../slideLayouts/slideLayout2.xml"/><Relationship Id="rId6" Type="http://purl.oclc.org/ooxml/officeDocument/relationships/image" Target="../media/image10.png"/><Relationship Id="rId5" Type="http://purl.oclc.org/ooxml/officeDocument/relationships/image" Target="../media/image9.png"/><Relationship Id="rId10" Type="http://purl.oclc.org/ooxml/officeDocument/relationships/image" Target="../media/image14.png"/><Relationship Id="rId4" Type="http://purl.oclc.org/ooxml/officeDocument/relationships/image" Target="../media/image8.png"/><Relationship Id="rId9" Type="http://purl.oclc.org/ooxml/officeDocument/relationships/image" Target="../media/image13.png"/></Relationships>
</file>

<file path=ppt/slides/_rels/slide52.xml.rels><?xml version="1.0" encoding="UTF-8" standalone="yes"?>
<Relationships xmlns="http://schemas.openxmlformats.org/package/2006/relationships"><Relationship Id="rId8" Type="http://purl.oclc.org/ooxml/officeDocument/relationships/image" Target="../media/image12.png"/><Relationship Id="rId3" Type="http://purl.oclc.org/ooxml/officeDocument/relationships/image" Target="../media/image7.png"/><Relationship Id="rId7" Type="http://purl.oclc.org/ooxml/officeDocument/relationships/image" Target="../media/image11.png"/><Relationship Id="rId2" Type="http://purl.oclc.org/ooxml/officeDocument/relationships/notesSlide" Target="../notesSlides/notesSlide50.xml"/><Relationship Id="rId1" Type="http://purl.oclc.org/ooxml/officeDocument/relationships/slideLayout" Target="../slideLayouts/slideLayout2.xml"/><Relationship Id="rId6" Type="http://purl.oclc.org/ooxml/officeDocument/relationships/image" Target="../media/image10.png"/><Relationship Id="rId11" Type="http://purl.oclc.org/ooxml/officeDocument/relationships/image" Target="../media/image15.png"/><Relationship Id="rId5" Type="http://purl.oclc.org/ooxml/officeDocument/relationships/image" Target="../media/image9.png"/><Relationship Id="rId10" Type="http://purl.oclc.org/ooxml/officeDocument/relationships/image" Target="../media/image14.png"/><Relationship Id="rId4" Type="http://purl.oclc.org/ooxml/officeDocument/relationships/image" Target="../media/image8.png"/><Relationship Id="rId9" Type="http://purl.oclc.org/ooxml/officeDocument/relationships/image" Target="../media/image13.png"/></Relationships>
</file>

<file path=ppt/slides/_rels/slide53.xml.rels><?xml version="1.0" encoding="UTF-8" standalone="yes"?>
<Relationships xmlns="http://schemas.openxmlformats.org/package/2006/relationships"><Relationship Id="rId2" Type="http://purl.oclc.org/ooxml/officeDocument/relationships/notesSlide" Target="../notesSlides/notesSlide51.xml"/><Relationship Id="rId1" Type="http://purl.oclc.org/ooxml/officeDocument/relationships/slideLayout" Target="../slideLayouts/slideLayout2.xml"/></Relationships>
</file>

<file path=ppt/slides/_rels/slide54.xml.rels><?xml version="1.0" encoding="UTF-8" standalone="yes"?>
<Relationships xmlns="http://schemas.openxmlformats.org/package/2006/relationships"><Relationship Id="rId2" Type="http://purl.oclc.org/ooxml/officeDocument/relationships/notesSlide" Target="../notesSlides/notesSlide52.xml"/><Relationship Id="rId1" Type="http://purl.oclc.org/ooxml/officeDocument/relationships/slideLayout" Target="../slideLayouts/slideLayout6.xml"/></Relationships>
</file>

<file path=ppt/slides/_rels/slide55.xml.rels><?xml version="1.0" encoding="UTF-8" standalone="yes"?>
<Relationships xmlns="http://schemas.openxmlformats.org/package/2006/relationships"><Relationship Id="rId2" Type="http://purl.oclc.org/ooxml/officeDocument/relationships/notesSlide" Target="../notesSlides/notesSlide53.xml"/><Relationship Id="rId1" Type="http://purl.oclc.org/ooxml/officeDocument/relationships/slideLayout" Target="../slideLayouts/slideLayout2.xml"/></Relationships>
</file>

<file path=ppt/slides/_rels/slide56.xml.rels><?xml version="1.0" encoding="UTF-8" standalone="yes"?>
<Relationships xmlns="http://schemas.openxmlformats.org/package/2006/relationships"><Relationship Id="rId2" Type="http://purl.oclc.org/ooxml/officeDocument/relationships/notesSlide" Target="../notesSlides/notesSlide54.xml"/><Relationship Id="rId1" Type="http://purl.oclc.org/ooxml/officeDocument/relationships/slideLayout" Target="../slideLayouts/slideLayout2.xml"/></Relationships>
</file>

<file path=ppt/slides/_rels/slide57.xml.rels><?xml version="1.0" encoding="UTF-8" standalone="yes"?>
<Relationships xmlns="http://schemas.openxmlformats.org/package/2006/relationships"><Relationship Id="rId2" Type="http://purl.oclc.org/ooxml/officeDocument/relationships/notesSlide" Target="../notesSlides/notesSlide55.xml"/><Relationship Id="rId1" Type="http://purl.oclc.org/ooxml/officeDocument/relationships/slideLayout" Target="../slideLayouts/slideLayout4.xml"/></Relationships>
</file>

<file path=ppt/slides/_rels/slide58.xml.rels><?xml version="1.0" encoding="UTF-8" standalone="yes"?>
<Relationships xmlns="http://schemas.openxmlformats.org/package/2006/relationships"><Relationship Id="rId2" Type="http://purl.oclc.org/ooxml/officeDocument/relationships/notesSlide" Target="../notesSlides/notesSlide56.xml"/><Relationship Id="rId1" Type="http://purl.oclc.org/ooxml/officeDocument/relationships/slideLayout" Target="../slideLayouts/slideLayout4.xml"/></Relationships>
</file>

<file path=ppt/slides/_rels/slide59.xml.rels><?xml version="1.0" encoding="UTF-8" standalone="yes"?>
<Relationships xmlns="http://schemas.openxmlformats.org/package/2006/relationships"><Relationship Id="rId2" Type="http://purl.oclc.org/ooxml/officeDocument/relationships/notesSlide" Target="../notesSlides/notesSlide57.xml"/><Relationship Id="rId1" Type="http://purl.oclc.org/ooxml/officeDocument/relationships/slideLayout" Target="../slideLayouts/slideLayout4.xml"/></Relationships>
</file>

<file path=ppt/slides/_rels/slide6.xml.rels><?xml version="1.0" encoding="UTF-8" standalone="yes"?>
<Relationships xmlns="http://schemas.openxmlformats.org/package/2006/relationships"><Relationship Id="rId2" Type="http://purl.oclc.org/ooxml/officeDocument/relationships/notesSlide" Target="../notesSlides/notesSlide5.xml"/><Relationship Id="rId1" Type="http://purl.oclc.org/ooxml/officeDocument/relationships/slideLayout" Target="../slideLayouts/slideLayout6.xml"/></Relationships>
</file>

<file path=ppt/slides/_rels/slide60.xml.rels><?xml version="1.0" encoding="UTF-8" standalone="yes"?>
<Relationships xmlns="http://schemas.openxmlformats.org/package/2006/relationships"><Relationship Id="rId2" Type="http://purl.oclc.org/ooxml/officeDocument/relationships/notesSlide" Target="../notesSlides/notesSlide58.xml"/><Relationship Id="rId1" Type="http://purl.oclc.org/ooxml/officeDocument/relationships/slideLayout" Target="../slideLayouts/slideLayout4.xml"/></Relationships>
</file>

<file path=ppt/slides/_rels/slide61.xml.rels><?xml version="1.0" encoding="UTF-8" standalone="yes"?>
<Relationships xmlns="http://schemas.openxmlformats.org/package/2006/relationships"><Relationship Id="rId2" Type="http://purl.oclc.org/ooxml/officeDocument/relationships/notesSlide" Target="../notesSlides/notesSlide59.xml"/><Relationship Id="rId1" Type="http://purl.oclc.org/ooxml/officeDocument/relationships/slideLayout" Target="../slideLayouts/slideLayout4.xml"/></Relationships>
</file>

<file path=ppt/slides/_rels/slide62.xml.rels><?xml version="1.0" encoding="UTF-8" standalone="yes"?>
<Relationships xmlns="http://schemas.openxmlformats.org/package/2006/relationships"><Relationship Id="rId2" Type="http://purl.oclc.org/ooxml/officeDocument/relationships/notesSlide" Target="../notesSlides/notesSlide60.xml"/><Relationship Id="rId1" Type="http://purl.oclc.org/ooxml/officeDocument/relationships/slideLayout" Target="../slideLayouts/slideLayout4.xml"/></Relationships>
</file>

<file path=ppt/slides/_rels/slide63.xml.rels><?xml version="1.0" encoding="UTF-8" standalone="yes"?>
<Relationships xmlns="http://schemas.openxmlformats.org/package/2006/relationships"><Relationship Id="rId2" Type="http://purl.oclc.org/ooxml/officeDocument/relationships/notesSlide" Target="../notesSlides/notesSlide61.xml"/><Relationship Id="rId1" Type="http://purl.oclc.org/ooxml/officeDocument/relationships/slideLayout" Target="../slideLayouts/slideLayout4.xml"/></Relationships>
</file>

<file path=ppt/slides/_rels/slide64.xml.rels><?xml version="1.0" encoding="UTF-8" standalone="yes"?>
<Relationships xmlns="http://schemas.openxmlformats.org/package/2006/relationships"><Relationship Id="rId2" Type="http://purl.oclc.org/ooxml/officeDocument/relationships/notesSlide" Target="../notesSlides/notesSlide62.xml"/><Relationship Id="rId1" Type="http://purl.oclc.org/ooxml/officeDocument/relationships/slideLayout" Target="../slideLayouts/slideLayout4.xml"/></Relationships>
</file>

<file path=ppt/slides/_rels/slide65.xml.rels><?xml version="1.0" encoding="UTF-8" standalone="yes"?>
<Relationships xmlns="http://schemas.openxmlformats.org/package/2006/relationships"><Relationship Id="rId2" Type="http://purl.oclc.org/ooxml/officeDocument/relationships/notesSlide" Target="../notesSlides/notesSlide63.xml"/><Relationship Id="rId1" Type="http://purl.oclc.org/ooxml/officeDocument/relationships/slideLayout" Target="../slideLayouts/slideLayout4.xml"/></Relationships>
</file>

<file path=ppt/slides/_rels/slide66.xml.rels><?xml version="1.0" encoding="UTF-8" standalone="yes"?>
<Relationships xmlns="http://schemas.openxmlformats.org/package/2006/relationships"><Relationship Id="rId2" Type="http://purl.oclc.org/ooxml/officeDocument/relationships/notesSlide" Target="../notesSlides/notesSlide64.xml"/><Relationship Id="rId1" Type="http://purl.oclc.org/ooxml/officeDocument/relationships/slideLayout" Target="../slideLayouts/slideLayout4.xml"/></Relationships>
</file>

<file path=ppt/slides/_rels/slide67.xml.rels><?xml version="1.0" encoding="UTF-8" standalone="yes"?>
<Relationships xmlns="http://schemas.openxmlformats.org/package/2006/relationships"><Relationship Id="rId2" Type="http://purl.oclc.org/ooxml/officeDocument/relationships/notesSlide" Target="../notesSlides/notesSlide65.xml"/><Relationship Id="rId1" Type="http://purl.oclc.org/ooxml/officeDocument/relationships/slideLayout" Target="../slideLayouts/slideLayout4.xml"/></Relationships>
</file>

<file path=ppt/slides/_rels/slide68.xml.rels><?xml version="1.0" encoding="UTF-8" standalone="yes"?>
<Relationships xmlns="http://schemas.openxmlformats.org/package/2006/relationships"><Relationship Id="rId2" Type="http://purl.oclc.org/ooxml/officeDocument/relationships/notesSlide" Target="../notesSlides/notesSlide66.xml"/><Relationship Id="rId1" Type="http://purl.oclc.org/ooxml/officeDocument/relationships/slideLayout" Target="../slideLayouts/slideLayout4.xml"/></Relationships>
</file>

<file path=ppt/slides/_rels/slide69.xml.rels><?xml version="1.0" encoding="UTF-8" standalone="yes"?>
<Relationships xmlns="http://schemas.openxmlformats.org/package/2006/relationships"><Relationship Id="rId2" Type="http://purl.oclc.org/ooxml/officeDocument/relationships/notesSlide" Target="../notesSlides/notesSlide67.xml"/><Relationship Id="rId1" Type="http://purl.oclc.org/ooxml/officeDocument/relationships/slideLayout" Target="../slideLayouts/slideLayout2.xml"/></Relationships>
</file>

<file path=ppt/slides/_rels/slide7.xml.rels><?xml version="1.0" encoding="UTF-8" standalone="yes"?>
<Relationships xmlns="http://schemas.openxmlformats.org/package/2006/relationships"><Relationship Id="rId2" Type="http://purl.oclc.org/ooxml/officeDocument/relationships/notesSlide" Target="../notesSlides/notesSlide6.xml"/><Relationship Id="rId1" Type="http://purl.oclc.org/ooxml/officeDocument/relationships/slideLayout" Target="../slideLayouts/slideLayout2.xml"/></Relationships>
</file>

<file path=ppt/slides/_rels/slide70.xml.rels><?xml version="1.0" encoding="UTF-8" standalone="yes"?>
<Relationships xmlns="http://schemas.openxmlformats.org/package/2006/relationships"><Relationship Id="rId2" Type="http://purl.oclc.org/ooxml/officeDocument/relationships/notesSlide" Target="../notesSlides/notesSlide68.xml"/><Relationship Id="rId1" Type="http://purl.oclc.org/ooxml/officeDocument/relationships/slideLayout" Target="../slideLayouts/slideLayout6.xml"/></Relationships>
</file>

<file path=ppt/slides/_rels/slide71.xml.rels><?xml version="1.0" encoding="UTF-8" standalone="yes"?>
<Relationships xmlns="http://schemas.openxmlformats.org/package/2006/relationships"><Relationship Id="rId2" Type="http://purl.oclc.org/ooxml/officeDocument/relationships/notesSlide" Target="../notesSlides/notesSlide69.xml"/><Relationship Id="rId1" Type="http://purl.oclc.org/ooxml/officeDocument/relationships/slideLayout" Target="../slideLayouts/slideLayout2.xml"/></Relationships>
</file>

<file path=ppt/slides/_rels/slide72.xml.rels><?xml version="1.0" encoding="UTF-8" standalone="yes"?>
<Relationships xmlns="http://schemas.openxmlformats.org/package/2006/relationships"><Relationship Id="rId2" Type="http://purl.oclc.org/ooxml/officeDocument/relationships/notesSlide" Target="../notesSlides/notesSlide70.xml"/><Relationship Id="rId1" Type="http://purl.oclc.org/ooxml/officeDocument/relationships/slideLayout" Target="../slideLayouts/slideLayout2.xml"/></Relationships>
</file>

<file path=ppt/slides/_rels/slide73.xml.rels><?xml version="1.0" encoding="UTF-8" standalone="yes"?>
<Relationships xmlns="http://schemas.openxmlformats.org/package/2006/relationships"><Relationship Id="rId2" Type="http://purl.oclc.org/ooxml/officeDocument/relationships/notesSlide" Target="../notesSlides/notesSlide71.xml"/><Relationship Id="rId1" Type="http://purl.oclc.org/ooxml/officeDocument/relationships/slideLayout" Target="../slideLayouts/slideLayout2.xml"/></Relationships>
</file>

<file path=ppt/slides/_rels/slide74.xml.rels><?xml version="1.0" encoding="UTF-8" standalone="yes"?>
<Relationships xmlns="http://schemas.openxmlformats.org/package/2006/relationships"><Relationship Id="rId2" Type="http://purl.oclc.org/ooxml/officeDocument/relationships/notesSlide" Target="../notesSlides/notesSlide72.xml"/><Relationship Id="rId1" Type="http://purl.oclc.org/ooxml/officeDocument/relationships/slideLayout" Target="../slideLayouts/slideLayout2.xml"/></Relationships>
</file>

<file path=ppt/slides/_rels/slide75.xml.rels><?xml version="1.0" encoding="UTF-8" standalone="yes"?>
<Relationships xmlns="http://schemas.openxmlformats.org/package/2006/relationships"><Relationship Id="rId2" Type="http://purl.oclc.org/ooxml/officeDocument/relationships/notesSlide" Target="../notesSlides/notesSlide73.xml"/><Relationship Id="rId1" Type="http://purl.oclc.org/ooxml/officeDocument/relationships/slideLayout" Target="../slideLayouts/slideLayout2.xml"/></Relationships>
</file>

<file path=ppt/slides/_rels/slide76.xml.rels><?xml version="1.0" encoding="UTF-8" standalone="yes"?>
<Relationships xmlns="http://schemas.openxmlformats.org/package/2006/relationships"><Relationship Id="rId2" Type="http://purl.oclc.org/ooxml/officeDocument/relationships/notesSlide" Target="../notesSlides/notesSlide74.xml"/><Relationship Id="rId1" Type="http://purl.oclc.org/ooxml/officeDocument/relationships/slideLayout" Target="../slideLayouts/slideLayout2.xml"/></Relationships>
</file>

<file path=ppt/slides/_rels/slide77.xml.rels><?xml version="1.0" encoding="UTF-8" standalone="yes"?>
<Relationships xmlns="http://schemas.openxmlformats.org/package/2006/relationships"><Relationship Id="rId2" Type="http://purl.oclc.org/ooxml/officeDocument/relationships/notesSlide" Target="../notesSlides/notesSlide75.xml"/><Relationship Id="rId1" Type="http://purl.oclc.org/ooxml/officeDocument/relationships/slideLayout" Target="../slideLayouts/slideLayout2.xml"/></Relationships>
</file>

<file path=ppt/slides/_rels/slide78.xml.rels><?xml version="1.0" encoding="UTF-8" standalone="yes"?>
<Relationships xmlns="http://schemas.openxmlformats.org/package/2006/relationships"><Relationship Id="rId2" Type="http://purl.oclc.org/ooxml/officeDocument/relationships/notesSlide" Target="../notesSlides/notesSlide76.xml"/><Relationship Id="rId1" Type="http://purl.oclc.org/ooxml/officeDocument/relationships/slideLayout" Target="../slideLayouts/slideLayout2.xml"/></Relationships>
</file>

<file path=ppt/slides/_rels/slide79.xml.rels><?xml version="1.0" encoding="UTF-8" standalone="yes"?>
<Relationships xmlns="http://schemas.openxmlformats.org/package/2006/relationships"><Relationship Id="rId2" Type="http://purl.oclc.org/ooxml/officeDocument/relationships/notesSlide" Target="../notesSlides/notesSlide77.xml"/><Relationship Id="rId1" Type="http://purl.oclc.org/ooxml/officeDocument/relationships/slideLayout" Target="../slideLayouts/slideLayout3.xml"/></Relationships>
</file>

<file path=ppt/slides/_rels/slide8.xml.rels><?xml version="1.0" encoding="UTF-8" standalone="yes"?>
<Relationships xmlns="http://schemas.openxmlformats.org/package/2006/relationships"><Relationship Id="rId2" Type="http://purl.oclc.org/ooxml/officeDocument/relationships/notesSlide" Target="../notesSlides/notesSlide7.xml"/><Relationship Id="rId1" Type="http://purl.oclc.org/ooxml/officeDocument/relationships/slideLayout" Target="../slideLayouts/slideLayout2.xml"/></Relationships>
</file>

<file path=ppt/slides/_rels/slide80.xml.rels><?xml version="1.0" encoding="UTF-8" standalone="yes"?>
<Relationships xmlns="http://schemas.openxmlformats.org/package/2006/relationships"><Relationship Id="rId2" Type="http://purl.oclc.org/ooxml/officeDocument/relationships/notesSlide" Target="../notesSlides/notesSlide78.xml"/><Relationship Id="rId1" Type="http://purl.oclc.org/ooxml/officeDocument/relationships/slideLayout" Target="../slideLayouts/slideLayout2.xml"/></Relationships>
</file>

<file path=ppt/slides/_rels/slide81.xml.rels><?xml version="1.0" encoding="UTF-8" standalone="yes"?>
<Relationships xmlns="http://schemas.openxmlformats.org/package/2006/relationships"><Relationship Id="rId2" Type="http://purl.oclc.org/ooxml/officeDocument/relationships/notesSlide" Target="../notesSlides/notesSlide79.xml"/><Relationship Id="rId1" Type="http://purl.oclc.org/ooxml/officeDocument/relationships/slideLayout" Target="../slideLayouts/slideLayout6.xml"/></Relationships>
</file>

<file path=ppt/slides/_rels/slide82.xml.rels><?xml version="1.0" encoding="UTF-8" standalone="yes"?>
<Relationships xmlns="http://schemas.openxmlformats.org/package/2006/relationships"><Relationship Id="rId2" Type="http://purl.oclc.org/ooxml/officeDocument/relationships/notesSlide" Target="../notesSlides/notesSlide80.xml"/><Relationship Id="rId1" Type="http://purl.oclc.org/ooxml/officeDocument/relationships/slideLayout" Target="../slideLayouts/slideLayout2.xml"/></Relationships>
</file>

<file path=ppt/slides/_rels/slide83.xml.rels><?xml version="1.0" encoding="UTF-8" standalone="yes"?>
<Relationships xmlns="http://schemas.openxmlformats.org/package/2006/relationships"><Relationship Id="rId2" Type="http://purl.oclc.org/ooxml/officeDocument/relationships/notesSlide" Target="../notesSlides/notesSlide81.xml"/><Relationship Id="rId1" Type="http://purl.oclc.org/ooxml/officeDocument/relationships/slideLayout" Target="../slideLayouts/slideLayout2.xml"/></Relationships>
</file>

<file path=ppt/slides/_rels/slide84.xml.rels><?xml version="1.0" encoding="UTF-8" standalone="yes"?>
<Relationships xmlns="http://schemas.openxmlformats.org/package/2006/relationships"><Relationship Id="rId2" Type="http://purl.oclc.org/ooxml/officeDocument/relationships/notesSlide" Target="../notesSlides/notesSlide82.xml"/><Relationship Id="rId1" Type="http://purl.oclc.org/ooxml/officeDocument/relationships/slideLayout" Target="../slideLayouts/slideLayout2.xml"/></Relationships>
</file>

<file path=ppt/slides/_rels/slide85.xml.rels><?xml version="1.0" encoding="UTF-8" standalone="yes"?>
<Relationships xmlns="http://schemas.openxmlformats.org/package/2006/relationships"><Relationship Id="rId3" Type="http://purl.oclc.org/ooxml/officeDocument/relationships/hyperlink" Target="https://training.linuxfoundation.org/linux-courses/open-source-compliance-courses/compliance-basics-for-developers" TargetMode="External"/><Relationship Id="rId2" Type="http://purl.oclc.org/ooxml/officeDocument/relationships/notesSlide" Target="../notesSlides/notesSlide83.xml"/><Relationship Id="rId1" Type="http://purl.oclc.org/ooxml/officeDocument/relationships/slideLayout" Target="../slideLayouts/slideLayout2.xml"/></Relationships>
</file>

<file path=ppt/slides/_rels/slide9.xml.rels><?xml version="1.0" encoding="UTF-8" standalone="yes"?>
<Relationships xmlns="http://schemas.openxmlformats.org/package/2006/relationships"><Relationship Id="rId2" Type="http://purl.oclc.org/ooxml/officeDocument/relationships/notesSlide" Target="../notesSlides/notesSlide8.xml"/><Relationship Id="rId1" Type="http://purl.oclc.org/ooxml/officeDocument/relationships/slideLayout" Target="../slideLayouts/slideLayout2.xml"/></Relationships>
</file>

<file path=ppt/slides/slide1.xml><?xml version="1.0" encoding="utf-8"?>
<p:sld xmlns:a="http://purl.oclc.org/ooxml/drawingml/main" xmlns:r="http://purl.oclc.org/ooxml/officeDocument/relationships" xmlns:p="http://purl.oclc.org/ooxml/presentationml/main">
  <p:cSld name="Slide1">
    <p:spTree>
      <p:nvGrpSpPr>
        <p:cNvPr id="1" name=""/>
        <p:cNvGrpSpPr/>
        <p:nvPr/>
      </p:nvGrpSpPr>
      <p:grpSpPr>
        <a:xfrm>
          <a:off x="0" y="0"/>
          <a:ext cx="0" cy="0"/>
          <a:chOff x="0" y="0"/>
          <a:chExt cx="0" cy="0"/>
        </a:xfrm>
      </p:grpSpPr>
      <p:sp>
        <p:nvSpPr>
          <p:cNvPr id="2" name="Shape 52">
            <a:extLst>
              <a:ext uri="{FF2B5EF4-FFF2-40B4-BE49-F238E27FC236}">
                <a16:creationId xmlns:a16="http://schemas.microsoft.com/office/drawing/2014/main" id="{8182A8CA-3E4D-4E05-A441-5BDD81A805B8}"/>
              </a:ext>
            </a:extLst>
          </p:cNvPr>
          <p:cNvSpPr txBox="1">
            <a:spLocks noGrp="1"/>
          </p:cNvSpPr>
          <p:nvPr>
            <p:ph type="ctrTitle"/>
          </p:nvPr>
        </p:nvSpPr>
        <p:spPr/>
        <p:txBody>
          <a:bodyPr tIns="45701" bIns="45701"/>
          <a:lstStyle/>
          <a:p>
            <a:pPr lvl="0"/>
            <a:r>
              <a:rPr lang="en-US" dirty="0">
                <a:solidFill>
                  <a:srgbClr val="E56B45"/>
                </a:solidFill>
              </a:rPr>
              <a:t>CURRICULUM</a:t>
            </a:r>
          </a:p>
        </p:txBody>
      </p:sp>
      <p:pic>
        <p:nvPicPr>
          <p:cNvPr id="3" name="Shape 53">
            <a:extLst>
              <a:ext uri="{FF2B5EF4-FFF2-40B4-BE49-F238E27FC236}">
                <a16:creationId xmlns:a16="http://schemas.microsoft.com/office/drawing/2014/main" id="{45CF08ED-87CE-4594-9628-3F90DE204AB8}"/>
              </a:ext>
            </a:extLst>
          </p:cNvPr>
          <p:cNvPicPr>
            <a:picLocks noChangeAspect="1"/>
          </p:cNvPicPr>
          <p:nvPr/>
        </p:nvPicPr>
        <p:blipFill>
          <a:blip r:embed="rId3">
            <a:alphaModFix/>
          </a:blip>
          <a:srcRect/>
          <a:stretch>
            <a:fillRect/>
          </a:stretch>
        </p:blipFill>
        <p:spPr>
          <a:xfrm>
            <a:off x="1043266" y="874715"/>
            <a:ext cx="2628899" cy="1460497"/>
          </a:xfrm>
          <a:prstGeom prst="rect">
            <a:avLst/>
          </a:prstGeom>
          <a:noFill/>
          <a:ln cap="flat">
            <a:noFill/>
          </a:ln>
        </p:spPr>
      </p:pic>
      <p:sp>
        <p:nvSpPr>
          <p:cNvPr id="4" name="Shape 54">
            <a:extLst>
              <a:ext uri="{FF2B5EF4-FFF2-40B4-BE49-F238E27FC236}">
                <a16:creationId xmlns:a16="http://schemas.microsoft.com/office/drawing/2014/main" id="{32C40F81-DF0C-465E-8292-621D71BB521E}"/>
              </a:ext>
            </a:extLst>
          </p:cNvPr>
          <p:cNvSpPr txBox="1">
            <a:spLocks noGrp="1"/>
          </p:cNvSpPr>
          <p:nvPr>
            <p:ph type="subTitle" idx="1"/>
          </p:nvPr>
        </p:nvSpPr>
        <p:spPr>
          <a:xfrm>
            <a:off x="914400" y="3505196"/>
            <a:ext cx="10459775" cy="2779465"/>
          </a:xfrm>
        </p:spPr>
        <p:txBody>
          <a:bodyPr tIns="45701" bIns="45701"/>
          <a:lstStyle/>
          <a:p>
            <a:pPr lvl="0">
              <a:lnSpc>
                <a:spcPct val="90%"/>
              </a:lnSpc>
              <a:spcBef>
                <a:spcPts val="0"/>
              </a:spcBef>
            </a:pPr>
            <a:r>
              <a:rPr lang="de-DE" sz="2590" dirty="0">
                <a:solidFill>
                  <a:srgbClr val="292934"/>
                </a:solidFill>
              </a:rPr>
              <a:t>FOSS-Training-Referenzpräsentation zur OpenChain-Spezifikation 1.1</a:t>
            </a:r>
          </a:p>
          <a:p>
            <a:pPr lvl="0">
              <a:lnSpc>
                <a:spcPct val="90%"/>
              </a:lnSpc>
              <a:spcBef>
                <a:spcPts val="445"/>
              </a:spcBef>
            </a:pPr>
            <a:endParaRPr lang="de-DE" sz="1200" dirty="0">
              <a:solidFill>
                <a:srgbClr val="292934"/>
              </a:solidFill>
            </a:endParaRPr>
          </a:p>
          <a:p>
            <a:pPr lvl="0">
              <a:lnSpc>
                <a:spcPct val="90%"/>
              </a:lnSpc>
              <a:spcBef>
                <a:spcPts val="445"/>
              </a:spcBef>
            </a:pPr>
            <a:r>
              <a:rPr lang="de-DE" sz="1600" dirty="0">
                <a:solidFill>
                  <a:srgbClr val="292934"/>
                </a:solidFill>
              </a:rPr>
              <a:t>Veröffentlicht unter CC0-1.0-Lizenz.</a:t>
            </a:r>
            <a:br>
              <a:rPr lang="de-DE" sz="1600" dirty="0">
                <a:solidFill>
                  <a:srgbClr val="292934"/>
                </a:solidFill>
              </a:rPr>
            </a:br>
            <a:r>
              <a:rPr lang="de-DE" sz="1600" dirty="0">
                <a:solidFill>
                  <a:srgbClr val="292934"/>
                </a:solidFill>
              </a:rPr>
              <a:t>Sie dürfen das Werk kopieren, verändern und verbreiten, ohne um weitere Erlaubnis bitten zu müssen. Seitens der Verfasser werden keine Garantien hinsichtlich des Werks sowie keinerlei Haftung für irgendwelche Nutzungen des Werks übernommen.</a:t>
            </a:r>
            <a:br>
              <a:rPr lang="de-DE" sz="1600" dirty="0">
                <a:solidFill>
                  <a:srgbClr val="292934"/>
                </a:solidFill>
              </a:rPr>
            </a:br>
            <a:endParaRPr lang="de-DE" sz="1600" dirty="0">
              <a:solidFill>
                <a:srgbClr val="292934"/>
              </a:solidFill>
            </a:endParaRPr>
          </a:p>
          <a:p>
            <a:pPr lvl="0">
              <a:lnSpc>
                <a:spcPct val="90%"/>
              </a:lnSpc>
              <a:spcBef>
                <a:spcPts val="405"/>
              </a:spcBef>
            </a:pPr>
            <a:r>
              <a:rPr lang="de-DE" sz="1600" dirty="0">
                <a:solidFill>
                  <a:srgbClr val="292934"/>
                </a:solidFill>
                <a:latin typeface="Roboto Condensed"/>
              </a:rPr>
              <a:t>Bitte beachten, sofern die vorliegende Präsentation </a:t>
            </a:r>
            <a:br>
              <a:rPr lang="de-DE" sz="1600" dirty="0">
                <a:solidFill>
                  <a:srgbClr val="292934"/>
                </a:solidFill>
                <a:latin typeface="Roboto Condensed"/>
              </a:rPr>
            </a:br>
            <a:r>
              <a:rPr lang="de-DE" sz="1600" dirty="0">
                <a:solidFill>
                  <a:srgbClr val="292934"/>
                </a:solidFill>
                <a:latin typeface="Roboto Condensed"/>
              </a:rPr>
              <a:t>zu Trainingszwecken im Kontext eines Compliance-Projektes herangezogen wird:</a:t>
            </a:r>
          </a:p>
          <a:p>
            <a:pPr marL="285750" lvl="0" indent="-285750">
              <a:lnSpc>
                <a:spcPct val="90%"/>
              </a:lnSpc>
              <a:spcBef>
                <a:spcPts val="405"/>
              </a:spcBef>
              <a:buSzPct val="25%"/>
              <a:buFont typeface="Arial" pitchFamily="34"/>
              <a:buChar char="•"/>
            </a:pPr>
            <a:r>
              <a:rPr lang="de-DE" sz="1600" dirty="0">
                <a:solidFill>
                  <a:srgbClr val="292934"/>
                </a:solidFill>
                <a:latin typeface="Roboto Condensed"/>
              </a:rPr>
              <a:t>Die Inhalte der Präsentation folgen aktuellem deutschem Recht.</a:t>
            </a:r>
          </a:p>
          <a:p>
            <a:pPr marL="285750" lvl="0" indent="-285750">
              <a:lnSpc>
                <a:spcPct val="90%"/>
              </a:lnSpc>
              <a:spcBef>
                <a:spcPts val="405"/>
              </a:spcBef>
              <a:buSzPct val="25%"/>
              <a:buFont typeface="Arial" pitchFamily="34"/>
              <a:buChar char="•"/>
            </a:pPr>
            <a:r>
              <a:rPr lang="de-DE" sz="1600" dirty="0">
                <a:solidFill>
                  <a:srgbClr val="292934"/>
                </a:solidFill>
                <a:latin typeface="Roboto Condensed"/>
              </a:rPr>
              <a:t>Rechtsordnungen anderer Staaten können unterschiedliche gesetzliche Anforderungen haben.</a:t>
            </a:r>
          </a:p>
        </p:txBody>
      </p:sp>
      <p:sp>
        <p:nvSpPr>
          <p:cNvPr id="5" name="Rechteck 1">
            <a:extLst>
              <a:ext uri="{FF2B5EF4-FFF2-40B4-BE49-F238E27FC236}">
                <a16:creationId xmlns:a16="http://schemas.microsoft.com/office/drawing/2014/main" id="{8250EE49-F5AC-40F9-B02C-EB1858C33668}"/>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6" name="Rechteck 5">
            <a:extLst>
              <a:ext uri="{FF2B5EF4-FFF2-40B4-BE49-F238E27FC236}">
                <a16:creationId xmlns:a16="http://schemas.microsoft.com/office/drawing/2014/main" id="{C6B45776-FC68-4F93-A337-F70F71D559DF}"/>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10.xml><?xml version="1.0" encoding="utf-8"?>
<p:sld xmlns:a="http://purl.oclc.org/ooxml/drawingml/main" xmlns:r="http://purl.oclc.org/ooxml/officeDocument/relationships" xmlns:p="http://purl.oclc.org/ooxml/presentationml/main">
  <p:cSld name="Slide9">
    <p:spTree>
      <p:nvGrpSpPr>
        <p:cNvPr id="1" name=""/>
        <p:cNvGrpSpPr/>
        <p:nvPr/>
      </p:nvGrpSpPr>
      <p:grpSpPr>
        <a:xfrm>
          <a:off x="0" y="0"/>
          <a:ext cx="0" cy="0"/>
          <a:chOff x="0" y="0"/>
          <a:chExt cx="0" cy="0"/>
        </a:xfrm>
      </p:grpSpPr>
      <p:sp>
        <p:nvSpPr>
          <p:cNvPr id="2" name="Shape 110">
            <a:extLst>
              <a:ext uri="{FF2B5EF4-FFF2-40B4-BE49-F238E27FC236}">
                <a16:creationId xmlns:a16="http://schemas.microsoft.com/office/drawing/2014/main" id="{5FBA2E9A-94A7-42ED-90B2-6ED46E1F79E6}"/>
              </a:ext>
            </a:extLst>
          </p:cNvPr>
          <p:cNvSpPr txBox="1">
            <a:spLocks noGrp="1"/>
          </p:cNvSpPr>
          <p:nvPr>
            <p:ph type="title"/>
          </p:nvPr>
        </p:nvSpPr>
        <p:spPr/>
        <p:txBody>
          <a:bodyPr tIns="45701" bIns="45701"/>
          <a:lstStyle/>
          <a:p>
            <a:pPr lvl="0"/>
            <a:r>
              <a:rPr lang="de-DE" dirty="0"/>
              <a:t>Konzepte: Patentschutz für Software</a:t>
            </a:r>
          </a:p>
        </p:txBody>
      </p:sp>
      <p:sp>
        <p:nvSpPr>
          <p:cNvPr id="3" name="Shape 111">
            <a:extLst>
              <a:ext uri="{FF2B5EF4-FFF2-40B4-BE49-F238E27FC236}">
                <a16:creationId xmlns:a16="http://schemas.microsoft.com/office/drawing/2014/main" id="{4EFD05C7-AA86-4A93-9ECB-05250EB12C60}"/>
              </a:ext>
            </a:extLst>
          </p:cNvPr>
          <p:cNvSpPr txBox="1">
            <a:spLocks noGrp="1"/>
          </p:cNvSpPr>
          <p:nvPr>
            <p:ph idx="1"/>
          </p:nvPr>
        </p:nvSpPr>
        <p:spPr/>
        <p:txBody>
          <a:bodyPr tIns="45701" bIns="45701"/>
          <a:lstStyle/>
          <a:p>
            <a:pPr lvl="0" indent="-182880">
              <a:spcBef>
                <a:spcPts val="0"/>
              </a:spcBef>
            </a:pPr>
            <a:r>
              <a:rPr lang="de-DE" dirty="0"/>
              <a:t>Patente schützen Funktionalität – </a:t>
            </a:r>
            <a:br>
              <a:rPr lang="de-DE" dirty="0"/>
            </a:br>
            <a:r>
              <a:rPr lang="de-DE" dirty="0"/>
              <a:t>wie ein Betriebsverfahren oder bspw. auch konkret ein Computerprogramm.</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Kein Schutz besteht für abstrakte Ideen oder Naturgesetze</a:t>
            </a:r>
          </a:p>
          <a:p>
            <a:pPr lvl="0" indent="-182880"/>
            <a:r>
              <a:rPr lang="de-DE" dirty="0"/>
              <a:t>Ein Patentantrag muss in einem bestimmten Land eingereicht werden, um dort ein Patent zu erhalten. Mit Erhalt eines Patents hat der Inhaber das Recht, jedermann davon abzuhalten, seine ‚patentierte‘ Funktionalität auszuüben - unabhängig davon, wie dessen Implementierung aussieht. </a:t>
            </a:r>
          </a:p>
          <a:p>
            <a:pPr lvl="0" indent="-182880"/>
            <a:r>
              <a:rPr lang="de-DE" dirty="0"/>
              <a:t>Parteien, die die ‚patentierte‘ Technologie nutzen möchten, können eine Patentlizenz beantragen (welche Rechte zur Verwendung, Herstellung, zum Verkauf, zum Verkauf und zum Importieren der Technologie gewähren kann).</a:t>
            </a:r>
          </a:p>
          <a:p>
            <a:pPr lvl="0" indent="-182880"/>
            <a:r>
              <a:rPr lang="de-DE" dirty="0"/>
              <a:t>Ein patentrechtlicher Verstoß kann auftreten, auch wenn andere Parteien unabhängig die gleiche Erfindung schaffen.</a:t>
            </a:r>
          </a:p>
        </p:txBody>
      </p:sp>
      <p:sp>
        <p:nvSpPr>
          <p:cNvPr id="4" name="Rechteck 3">
            <a:extLst>
              <a:ext uri="{FF2B5EF4-FFF2-40B4-BE49-F238E27FC236}">
                <a16:creationId xmlns:a16="http://schemas.microsoft.com/office/drawing/2014/main" id="{9E8AA580-692C-47C1-84B1-B425DA07557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552ACBDC-AD83-46FE-B1F7-B1FE8CB9B8BC}"/>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11.xml><?xml version="1.0" encoding="utf-8"?>
<p:sld xmlns:a="http://purl.oclc.org/ooxml/drawingml/main" xmlns:r="http://purl.oclc.org/ooxml/officeDocument/relationships" xmlns:p="http://purl.oclc.org/ooxml/presentationml/main">
  <p:cSld name="Slide10">
    <p:spTree>
      <p:nvGrpSpPr>
        <p:cNvPr id="1" name=""/>
        <p:cNvGrpSpPr/>
        <p:nvPr/>
      </p:nvGrpSpPr>
      <p:grpSpPr>
        <a:xfrm>
          <a:off x="0" y="0"/>
          <a:ext cx="0" cy="0"/>
          <a:chOff x="0" y="0"/>
          <a:chExt cx="0" cy="0"/>
        </a:xfrm>
      </p:grpSpPr>
      <p:sp>
        <p:nvSpPr>
          <p:cNvPr id="2" name="Shape 117">
            <a:extLst>
              <a:ext uri="{FF2B5EF4-FFF2-40B4-BE49-F238E27FC236}">
                <a16:creationId xmlns:a16="http://schemas.microsoft.com/office/drawing/2014/main" id="{6EE289BE-8BE8-479D-8986-1269766D71BE}"/>
              </a:ext>
            </a:extLst>
          </p:cNvPr>
          <p:cNvSpPr txBox="1">
            <a:spLocks noGrp="1"/>
          </p:cNvSpPr>
          <p:nvPr>
            <p:ph type="title"/>
          </p:nvPr>
        </p:nvSpPr>
        <p:spPr/>
        <p:txBody>
          <a:bodyPr tIns="45701" bIns="45701"/>
          <a:lstStyle/>
          <a:p>
            <a:pPr lvl="0"/>
            <a:r>
              <a:rPr lang="de-DE" dirty="0"/>
              <a:t>Lizenzen</a:t>
            </a:r>
          </a:p>
        </p:txBody>
      </p:sp>
      <p:sp>
        <p:nvSpPr>
          <p:cNvPr id="3" name="Shape 118">
            <a:extLst>
              <a:ext uri="{FF2B5EF4-FFF2-40B4-BE49-F238E27FC236}">
                <a16:creationId xmlns:a16="http://schemas.microsoft.com/office/drawing/2014/main" id="{07D9FAA1-6F27-41CA-B8C9-CA0F194A0DC0}"/>
              </a:ext>
            </a:extLst>
          </p:cNvPr>
          <p:cNvSpPr txBox="1">
            <a:spLocks noGrp="1"/>
          </p:cNvSpPr>
          <p:nvPr>
            <p:ph idx="1"/>
          </p:nvPr>
        </p:nvSpPr>
        <p:spPr>
          <a:xfrm>
            <a:off x="838203" y="1481766"/>
            <a:ext cx="10515600" cy="5176573"/>
          </a:xfrm>
        </p:spPr>
        <p:txBody>
          <a:bodyPr tIns="45701" bIns="45701"/>
          <a:lstStyle/>
          <a:p>
            <a:pPr lvl="0" indent="-182880">
              <a:spcBef>
                <a:spcPts val="0"/>
              </a:spcBef>
            </a:pPr>
            <a:r>
              <a:rPr lang="de-DE" dirty="0"/>
              <a:t>Über eine “Lizenz” räumt ein Urheber/Rechteinhaber </a:t>
            </a:r>
            <a:br>
              <a:rPr lang="de-DE" dirty="0"/>
            </a:br>
            <a:r>
              <a:rPr lang="de-DE" dirty="0"/>
              <a:t>bzw. Patentinhaber einem Dritten Rechte ein.</a:t>
            </a:r>
          </a:p>
          <a:p>
            <a:pPr lvl="0" indent="-182880"/>
            <a:r>
              <a:rPr lang="de-DE" dirty="0">
                <a:solidFill>
                  <a:srgbClr val="000000"/>
                </a:solidFill>
              </a:rPr>
              <a:t>Die Lizenz kann einschränken bzw. definieren:</a:t>
            </a:r>
          </a:p>
          <a:p>
            <a:pPr marL="457200" lvl="1" indent="-190496">
              <a:lnSpc>
                <a:spcPct val="100%"/>
              </a:lnSpc>
              <a:spcBef>
                <a:spcPts val="400"/>
              </a:spcBef>
              <a:buClr>
                <a:srgbClr val="93A299"/>
              </a:buClr>
              <a:buSzPct val="85%"/>
              <a:buFont typeface="Arial"/>
            </a:pPr>
            <a:r>
              <a:rPr lang="de-DE" sz="2000" kern="0" dirty="0">
                <a:latin typeface="Roboto"/>
              </a:rPr>
              <a:t>Gestattete Nutzungsarten (kommerzielle / nicht-kommerzielle Nutzung, Verbreitung, zukünftige / vergangene Bearbeitung)</a:t>
            </a:r>
          </a:p>
          <a:p>
            <a:pPr marL="457200" lvl="1" indent="-190496">
              <a:lnSpc>
                <a:spcPct val="100%"/>
              </a:lnSpc>
              <a:spcBef>
                <a:spcPts val="400"/>
              </a:spcBef>
              <a:buClr>
                <a:srgbClr val="93A299"/>
              </a:buClr>
              <a:buSzPct val="85%"/>
              <a:buFont typeface="Arial"/>
            </a:pPr>
            <a:r>
              <a:rPr lang="de-DE" sz="2000" kern="0" dirty="0">
                <a:latin typeface="Roboto"/>
              </a:rPr>
              <a:t>Exklusive vs. nicht-exklusive Rechteeinräumung</a:t>
            </a:r>
          </a:p>
          <a:p>
            <a:pPr marL="457200" lvl="1" indent="-190496">
              <a:lnSpc>
                <a:spcPct val="100%"/>
              </a:lnSpc>
              <a:spcBef>
                <a:spcPts val="400"/>
              </a:spcBef>
              <a:buClr>
                <a:srgbClr val="93A299"/>
              </a:buClr>
              <a:buSzPct val="85%"/>
              <a:buFont typeface="Arial"/>
            </a:pPr>
            <a:r>
              <a:rPr lang="de-DE" sz="2000" kern="0" dirty="0">
                <a:latin typeface="Roboto"/>
              </a:rPr>
              <a:t>Geographischer Geltungsbereich</a:t>
            </a:r>
          </a:p>
          <a:p>
            <a:pPr marL="457200" lvl="1" indent="-190496">
              <a:lnSpc>
                <a:spcPct val="100%"/>
              </a:lnSpc>
              <a:spcBef>
                <a:spcPts val="400"/>
              </a:spcBef>
              <a:buClr>
                <a:srgbClr val="93A299"/>
              </a:buClr>
              <a:buSzPct val="85%"/>
              <a:buFont typeface="Arial"/>
            </a:pPr>
            <a:r>
              <a:rPr lang="de-DE" sz="2000" kern="0" dirty="0">
                <a:latin typeface="Roboto"/>
              </a:rPr>
              <a:t>Unbeschränkte vs. beschränkte Nutzungsdauer</a:t>
            </a:r>
          </a:p>
          <a:p>
            <a:pPr lvl="0" indent="-182880"/>
            <a:r>
              <a:rPr lang="de-DE" dirty="0"/>
              <a:t>Die Lizenz kann zeitgleich die Einräumung von Nutzungsrechten unter Bedingungen stellen – d.h. man erhält die Nutzungsrechte nur dann, wenn man bestimmten Verpflichtungen nachkommt.</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Z.B. öffentliche Zuschreibung der genutzten Software, Lizenzgewährung im Gegenzug</a:t>
            </a:r>
          </a:p>
          <a:p>
            <a:pPr lvl="0" indent="-182880"/>
            <a:r>
              <a:rPr lang="de-DE" dirty="0">
                <a:solidFill>
                  <a:srgbClr val="000000"/>
                </a:solidFill>
              </a:rPr>
              <a:t>Die Lizenz kann auch Vertragsbedingungen hinsichtlich Garantien, </a:t>
            </a:r>
            <a:r>
              <a:rPr lang="de-DE" dirty="0"/>
              <a:t>Entschädigungen, Support, Upgrades, Wartung beinhalten.</a:t>
            </a:r>
            <a:endParaRPr lang="de-DE" dirty="0">
              <a:solidFill>
                <a:srgbClr val="000000"/>
              </a:solidFill>
            </a:endParaRPr>
          </a:p>
        </p:txBody>
      </p:sp>
      <p:sp>
        <p:nvSpPr>
          <p:cNvPr id="4" name="Rechteck 3">
            <a:extLst>
              <a:ext uri="{FF2B5EF4-FFF2-40B4-BE49-F238E27FC236}">
                <a16:creationId xmlns:a16="http://schemas.microsoft.com/office/drawing/2014/main" id="{14D8FFF6-31A2-4011-8EF4-960BAB7FF716}"/>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FB72BF54-830F-46F7-A0FC-4B60EE033642}"/>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12.xml><?xml version="1.0" encoding="utf-8"?>
<p:sld xmlns:a="http://purl.oclc.org/ooxml/drawingml/main" xmlns:r="http://purl.oclc.org/ooxml/officeDocument/relationships" xmlns:p="http://purl.oclc.org/ooxml/presentationml/main">
  <p:cSld name="Slide11">
    <p:spTree>
      <p:nvGrpSpPr>
        <p:cNvPr id="1" name=""/>
        <p:cNvGrpSpPr/>
        <p:nvPr/>
      </p:nvGrpSpPr>
      <p:grpSpPr>
        <a:xfrm>
          <a:off x="0" y="0"/>
          <a:ext cx="0" cy="0"/>
          <a:chOff x="0" y="0"/>
          <a:chExt cx="0" cy="0"/>
        </a:xfrm>
      </p:grpSpPr>
      <p:sp>
        <p:nvSpPr>
          <p:cNvPr id="2" name="Shape 124">
            <a:extLst>
              <a:ext uri="{FF2B5EF4-FFF2-40B4-BE49-F238E27FC236}">
                <a16:creationId xmlns:a16="http://schemas.microsoft.com/office/drawing/2014/main" id="{24E47CC7-CAA4-46DC-B3F6-E008ADE60C84}"/>
              </a:ext>
            </a:extLst>
          </p:cNvPr>
          <p:cNvSpPr txBox="1">
            <a:spLocks noGrp="1"/>
          </p:cNvSpPr>
          <p:nvPr>
            <p:ph type="title"/>
          </p:nvPr>
        </p:nvSpPr>
        <p:spPr/>
        <p:txBody>
          <a:bodyPr tIns="45701" bIns="45701"/>
          <a:lstStyle/>
          <a:p>
            <a:pPr lvl="0"/>
            <a:r>
              <a:rPr lang="de-DE" dirty="0"/>
              <a:t>Verständnisfragen</a:t>
            </a:r>
          </a:p>
        </p:txBody>
      </p:sp>
      <p:sp>
        <p:nvSpPr>
          <p:cNvPr id="3" name="Shape 125">
            <a:extLst>
              <a:ext uri="{FF2B5EF4-FFF2-40B4-BE49-F238E27FC236}">
                <a16:creationId xmlns:a16="http://schemas.microsoft.com/office/drawing/2014/main" id="{C87525F8-232A-49F9-8BD9-FBC90E71A85D}"/>
              </a:ext>
            </a:extLst>
          </p:cNvPr>
          <p:cNvSpPr txBox="1">
            <a:spLocks noGrp="1"/>
          </p:cNvSpPr>
          <p:nvPr>
            <p:ph idx="1"/>
          </p:nvPr>
        </p:nvSpPr>
        <p:spPr>
          <a:xfrm>
            <a:off x="923928" y="1682148"/>
            <a:ext cx="10515600" cy="4268071"/>
          </a:xfrm>
        </p:spPr>
        <p:txBody>
          <a:bodyPr tIns="45701" bIns="45701"/>
          <a:lstStyle/>
          <a:p>
            <a:pPr lvl="0" indent="-182880">
              <a:spcBef>
                <a:spcPts val="0"/>
              </a:spcBef>
            </a:pPr>
            <a:r>
              <a:rPr lang="de-DE" dirty="0"/>
              <a:t>Was wird durch das Urheberrecht geschützt?</a:t>
            </a:r>
          </a:p>
          <a:p>
            <a:pPr lvl="0" indent="-182880"/>
            <a:r>
              <a:rPr lang="de-DE" dirty="0"/>
              <a:t>Welches sind die wichtigsten Nutzungsrechte für Software im UrhG?</a:t>
            </a:r>
          </a:p>
          <a:p>
            <a:pPr lvl="0" indent="-182880"/>
            <a:r>
              <a:rPr lang="de-DE" dirty="0"/>
              <a:t>Kann Software Gegenstand eines Patents sein? </a:t>
            </a:r>
          </a:p>
          <a:p>
            <a:pPr lvl="0" indent="-182880"/>
            <a:r>
              <a:rPr lang="de-DE" dirty="0"/>
              <a:t>Welche Rechte erhält ein Patentinhaber durch ein Patent?</a:t>
            </a:r>
          </a:p>
          <a:p>
            <a:pPr lvl="0" indent="-182880"/>
            <a:r>
              <a:rPr lang="de-DE" dirty="0"/>
              <a:t>Wenn man komplett unabhängig seine Software entwickelt: </a:t>
            </a:r>
            <a:br>
              <a:rPr lang="de-DE" dirty="0"/>
            </a:br>
            <a:r>
              <a:rPr lang="de-DE" dirty="0"/>
              <a:t>benötigt man dann…</a:t>
            </a:r>
          </a:p>
          <a:p>
            <a:pPr marL="457200" lvl="1" indent="-182880">
              <a:lnSpc>
                <a:spcPct val="100%"/>
              </a:lnSpc>
              <a:spcBef>
                <a:spcPts val="480"/>
              </a:spcBef>
              <a:buClr>
                <a:srgbClr val="93A299"/>
              </a:buClr>
              <a:buSzPct val="85%"/>
              <a:buFont typeface="Arial"/>
            </a:pPr>
            <a:r>
              <a:rPr lang="de-DE" sz="2000" kern="0" dirty="0">
                <a:solidFill>
                  <a:srgbClr val="292934"/>
                </a:solidFill>
                <a:latin typeface="Roboto"/>
              </a:rPr>
              <a:t>…eine Softwarelizenz von einem Dritten?</a:t>
            </a:r>
          </a:p>
          <a:p>
            <a:pPr marL="457200" lvl="1" indent="-182880">
              <a:lnSpc>
                <a:spcPct val="100%"/>
              </a:lnSpc>
              <a:spcBef>
                <a:spcPts val="480"/>
              </a:spcBef>
              <a:buClr>
                <a:srgbClr val="93A299"/>
              </a:buClr>
              <a:buSzPct val="85%"/>
              <a:buFont typeface="Arial"/>
            </a:pPr>
            <a:r>
              <a:rPr lang="de-DE" sz="2000" kern="0" dirty="0">
                <a:solidFill>
                  <a:srgbClr val="292934"/>
                </a:solidFill>
                <a:latin typeface="Roboto"/>
              </a:rPr>
              <a:t>…eine Patentlizenz von einem Dritten?</a:t>
            </a:r>
          </a:p>
        </p:txBody>
      </p:sp>
      <p:sp>
        <p:nvSpPr>
          <p:cNvPr id="4" name="Rechteck 3">
            <a:extLst>
              <a:ext uri="{FF2B5EF4-FFF2-40B4-BE49-F238E27FC236}">
                <a16:creationId xmlns:a16="http://schemas.microsoft.com/office/drawing/2014/main" id="{72CF32A0-6BAB-4F90-A691-650C96A5473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707B5A08-6AF4-4D87-A521-C585A9158624}"/>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13.xml><?xml version="1.0" encoding="utf-8"?>
<p:sld xmlns:a="http://purl.oclc.org/ooxml/drawingml/main" xmlns:r="http://purl.oclc.org/ooxml/officeDocument/relationships" xmlns:p="http://purl.oclc.org/ooxml/presentationml/main">
  <p:cSld name="Slide12">
    <p:spTree>
      <p:nvGrpSpPr>
        <p:cNvPr id="1" name=""/>
        <p:cNvGrpSpPr/>
        <p:nvPr/>
      </p:nvGrpSpPr>
      <p:grpSpPr>
        <a:xfrm>
          <a:off x="0" y="0"/>
          <a:ext cx="0" cy="0"/>
          <a:chOff x="0" y="0"/>
          <a:chExt cx="0" cy="0"/>
        </a:xfrm>
      </p:grpSpPr>
      <p:sp>
        <p:nvSpPr>
          <p:cNvPr id="2" name="Shape 131">
            <a:extLst>
              <a:ext uri="{FF2B5EF4-FFF2-40B4-BE49-F238E27FC236}">
                <a16:creationId xmlns:a16="http://schemas.microsoft.com/office/drawing/2014/main" id="{EC7B3899-F0E6-4F08-A500-C0CADBCA1135}"/>
              </a:ext>
            </a:extLst>
          </p:cNvPr>
          <p:cNvSpPr txBox="1">
            <a:spLocks noGrp="1"/>
          </p:cNvSpPr>
          <p:nvPr>
            <p:ph type="title"/>
          </p:nvPr>
        </p:nvSpPr>
        <p:spPr/>
        <p:txBody>
          <a:bodyPr tIns="45701" bIns="45701"/>
          <a:lstStyle/>
          <a:p>
            <a:pPr lvl="0"/>
            <a:r>
              <a:rPr lang="en-US" dirty="0"/>
              <a:t>ABSCHNITT 2</a:t>
            </a:r>
          </a:p>
        </p:txBody>
      </p:sp>
      <p:sp>
        <p:nvSpPr>
          <p:cNvPr id="3" name="Shape 132">
            <a:extLst>
              <a:ext uri="{FF2B5EF4-FFF2-40B4-BE49-F238E27FC236}">
                <a16:creationId xmlns:a16="http://schemas.microsoft.com/office/drawing/2014/main" id="{92B72A32-DD23-4384-A11D-181B1ACA4E4B}"/>
              </a:ext>
            </a:extLst>
          </p:cNvPr>
          <p:cNvSpPr txBox="1">
            <a:spLocks noGrp="1"/>
          </p:cNvSpPr>
          <p:nvPr>
            <p:ph type="body" idx="1"/>
          </p:nvPr>
        </p:nvSpPr>
        <p:spPr/>
        <p:txBody>
          <a:bodyPr tIns="45701" bIns="45701"/>
          <a:lstStyle/>
          <a:p>
            <a:pPr lvl="0">
              <a:spcBef>
                <a:spcPts val="0"/>
              </a:spcBef>
            </a:pPr>
            <a:r>
              <a:rPr lang="de-DE" dirty="0">
                <a:latin typeface="Roboto"/>
              </a:rPr>
              <a:t>Einführung in die FOSS-Lizenzierung</a:t>
            </a:r>
          </a:p>
        </p:txBody>
      </p:sp>
      <p:sp>
        <p:nvSpPr>
          <p:cNvPr id="4" name="Rechteck 3">
            <a:extLst>
              <a:ext uri="{FF2B5EF4-FFF2-40B4-BE49-F238E27FC236}">
                <a16:creationId xmlns:a16="http://schemas.microsoft.com/office/drawing/2014/main" id="{E05F3C9E-E53C-4A3B-9BD7-DE4B7C5D6395}"/>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9C57F770-4543-46F9-9810-3E6085DA3590}"/>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14.xml><?xml version="1.0" encoding="utf-8"?>
<p:sld xmlns:a="http://purl.oclc.org/ooxml/drawingml/main" xmlns:r="http://purl.oclc.org/ooxml/officeDocument/relationships" xmlns:p="http://purl.oclc.org/ooxml/presentationml/main">
  <p:cSld name="Slide13">
    <p:spTree>
      <p:nvGrpSpPr>
        <p:cNvPr id="1" name=""/>
        <p:cNvGrpSpPr/>
        <p:nvPr/>
      </p:nvGrpSpPr>
      <p:grpSpPr>
        <a:xfrm>
          <a:off x="0" y="0"/>
          <a:ext cx="0" cy="0"/>
          <a:chOff x="0" y="0"/>
          <a:chExt cx="0" cy="0"/>
        </a:xfrm>
      </p:grpSpPr>
      <p:sp>
        <p:nvSpPr>
          <p:cNvPr id="2" name="Shape 138">
            <a:extLst>
              <a:ext uri="{FF2B5EF4-FFF2-40B4-BE49-F238E27FC236}">
                <a16:creationId xmlns:a16="http://schemas.microsoft.com/office/drawing/2014/main" id="{B2858E70-4C4C-4C6B-97D1-458246D4E1A5}"/>
              </a:ext>
            </a:extLst>
          </p:cNvPr>
          <p:cNvSpPr txBox="1">
            <a:spLocks noGrp="1"/>
          </p:cNvSpPr>
          <p:nvPr>
            <p:ph type="title"/>
          </p:nvPr>
        </p:nvSpPr>
        <p:spPr/>
        <p:txBody>
          <a:bodyPr tIns="45701" bIns="45701"/>
          <a:lstStyle/>
          <a:p>
            <a:pPr lvl="0"/>
            <a:r>
              <a:rPr lang="de-DE" dirty="0"/>
              <a:t>FOSS-Lizenzen</a:t>
            </a:r>
          </a:p>
        </p:txBody>
      </p:sp>
      <p:sp>
        <p:nvSpPr>
          <p:cNvPr id="3" name="Shape 139">
            <a:extLst>
              <a:ext uri="{FF2B5EF4-FFF2-40B4-BE49-F238E27FC236}">
                <a16:creationId xmlns:a16="http://schemas.microsoft.com/office/drawing/2014/main" id="{3FD13288-0FEC-4694-9E4A-3C8D5F48D197}"/>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dirty="0"/>
              <a:t>FOSS-Lizenzen stellen – per Definition! – </a:t>
            </a:r>
            <a:br>
              <a:rPr lang="de-DE" dirty="0"/>
            </a:br>
            <a:r>
              <a:rPr lang="de-DE" dirty="0"/>
              <a:t>Quellcode unter Nutzungsbedingungen zur Verfügung, welche mindestens das Recht zur Anpassung und (Weiter-)Verteilung mit einschließen. </a:t>
            </a:r>
          </a:p>
          <a:p>
            <a:pPr lvl="0" indent="-182880">
              <a:spcBef>
                <a:spcPts val="0"/>
              </a:spcBef>
            </a:pPr>
            <a:r>
              <a:rPr lang="de-DE" dirty="0"/>
              <a:t>FOSS-Lizenzen können Verpflichtungen in Bezug auf Zuschreibung, Beibehaltung der Copyrightinformation bzw. der Unterbreitung eines schriftlichen Angebots zur Offenlegung beinhalten.</a:t>
            </a:r>
          </a:p>
          <a:p>
            <a:pPr lvl="0" indent="-182880">
              <a:spcBef>
                <a:spcPts val="0"/>
              </a:spcBef>
            </a:pPr>
            <a:endParaRPr lang="de-DE" dirty="0"/>
          </a:p>
          <a:p>
            <a:pPr lvl="0" indent="-182880"/>
            <a:r>
              <a:rPr lang="de-DE" dirty="0"/>
              <a:t>Weite Verbreitung haben diejenigen FOSS-Lizenzen gefunden, die von der Open Source Initiative (OSI) basierend auf ihrer FOSS-Definition (OSD) freigegeben wurden. </a:t>
            </a:r>
            <a:br>
              <a:rPr lang="de-DE" dirty="0"/>
            </a:br>
            <a:r>
              <a:rPr lang="de-DE" dirty="0"/>
              <a:t>Eine vollständige Liste der OSI-konformen Lizenzen findet sich unter </a:t>
            </a:r>
            <a:r>
              <a:rPr lang="de-DE" sz="2000" u="sng" dirty="0">
                <a:solidFill>
                  <a:srgbClr val="0000FF"/>
                </a:solidFill>
                <a:latin typeface="Roboto Mono"/>
                <a:hlinkClick r:id="rId3"/>
              </a:rPr>
              <a:t>http://www.opensource.org/licenses/</a:t>
            </a:r>
          </a:p>
          <a:p>
            <a:pPr lvl="0" indent="-182880">
              <a:buNone/>
            </a:pPr>
            <a:endParaRPr lang="de-DE" dirty="0"/>
          </a:p>
        </p:txBody>
      </p:sp>
      <p:sp>
        <p:nvSpPr>
          <p:cNvPr id="4" name="Rechteck 3">
            <a:extLst>
              <a:ext uri="{FF2B5EF4-FFF2-40B4-BE49-F238E27FC236}">
                <a16:creationId xmlns:a16="http://schemas.microsoft.com/office/drawing/2014/main" id="{68749FEB-B0A9-4C71-9614-E8CE2645E36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0A740C91-829A-4025-B8ED-53DB6C6A7A92}"/>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15.xml><?xml version="1.0" encoding="utf-8"?>
<p:sld xmlns:a="http://purl.oclc.org/ooxml/drawingml/main" xmlns:r="http://purl.oclc.org/ooxml/officeDocument/relationships" xmlns:p="http://purl.oclc.org/ooxml/presentationml/main">
  <p:cSld name="Slide14">
    <p:spTree>
      <p:nvGrpSpPr>
        <p:cNvPr id="1" name=""/>
        <p:cNvGrpSpPr/>
        <p:nvPr/>
      </p:nvGrpSpPr>
      <p:grpSpPr>
        <a:xfrm>
          <a:off x="0" y="0"/>
          <a:ext cx="0" cy="0"/>
          <a:chOff x="0" y="0"/>
          <a:chExt cx="0" cy="0"/>
        </a:xfrm>
      </p:grpSpPr>
      <p:sp>
        <p:nvSpPr>
          <p:cNvPr id="2" name="Shape 145">
            <a:extLst>
              <a:ext uri="{FF2B5EF4-FFF2-40B4-BE49-F238E27FC236}">
                <a16:creationId xmlns:a16="http://schemas.microsoft.com/office/drawing/2014/main" id="{9A3F11F5-8A57-48EB-B3B3-F016E9A45EDF}"/>
              </a:ext>
            </a:extLst>
          </p:cNvPr>
          <p:cNvSpPr txBox="1">
            <a:spLocks noGrp="1"/>
          </p:cNvSpPr>
          <p:nvPr>
            <p:ph type="title"/>
          </p:nvPr>
        </p:nvSpPr>
        <p:spPr/>
        <p:txBody>
          <a:bodyPr tIns="45701" bIns="45701"/>
          <a:lstStyle/>
          <a:p>
            <a:pPr lvl="0"/>
            <a:r>
              <a:rPr lang="de-DE" dirty="0"/>
              <a:t>‘Permissive’ FOSS-Lizenzen</a:t>
            </a:r>
          </a:p>
        </p:txBody>
      </p:sp>
      <p:sp>
        <p:nvSpPr>
          <p:cNvPr id="3" name="Shape 146">
            <a:extLst>
              <a:ext uri="{FF2B5EF4-FFF2-40B4-BE49-F238E27FC236}">
                <a16:creationId xmlns:a16="http://schemas.microsoft.com/office/drawing/2014/main" id="{7F3E940E-584B-4370-9327-FFB3B32C8714}"/>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dirty="0"/>
              <a:t>= Beschreibung für FOSS-Lizenzen, welche keine bzw. Minimale Nutzungsbeschränkungen auferlegen.</a:t>
            </a:r>
          </a:p>
          <a:p>
            <a:pPr lvl="0" indent="-182880"/>
            <a:r>
              <a:rPr lang="de-DE" dirty="0"/>
              <a:t>Beispiel: BSD-3-Clause-Lizenz</a:t>
            </a:r>
          </a:p>
          <a:p>
            <a:pPr marL="457200" lvl="1" indent="-190496">
              <a:lnSpc>
                <a:spcPct val="100%"/>
              </a:lnSpc>
              <a:spcBef>
                <a:spcPts val="420"/>
              </a:spcBef>
              <a:buClr>
                <a:srgbClr val="93A299"/>
              </a:buClr>
              <a:buSzPct val="85%"/>
              <a:buFont typeface="Arial"/>
            </a:pPr>
            <a:r>
              <a:rPr lang="de-DE" sz="2100" kern="0" dirty="0">
                <a:solidFill>
                  <a:srgbClr val="292934"/>
                </a:solidFill>
                <a:latin typeface="Roboto"/>
              </a:rPr>
              <a:t>Die BSD-Lizenz ist ein Beispiel für eine Lizenz, welche unbeschränkte (Weiter-) Verbreitung von Quell- wie Objektcode zu jedwedem Zweck gestattet, solange Copyright-Hinweise und der in der Lizenz angeführte Haftungsausschluss erhalten bleiben.</a:t>
            </a:r>
          </a:p>
          <a:p>
            <a:pPr marL="457200" lvl="1" indent="-190496">
              <a:lnSpc>
                <a:spcPct val="100%"/>
              </a:lnSpc>
              <a:spcBef>
                <a:spcPts val="420"/>
              </a:spcBef>
              <a:buClr>
                <a:srgbClr val="93A299"/>
              </a:buClr>
              <a:buSzPct val="85%"/>
              <a:buFont typeface="Arial"/>
            </a:pPr>
            <a:r>
              <a:rPr lang="de-DE" sz="2100" kern="0" dirty="0">
                <a:solidFill>
                  <a:srgbClr val="292934"/>
                </a:solidFill>
                <a:latin typeface="Roboto"/>
              </a:rPr>
              <a:t>Die Lizenz enthält eine Klausel, welche eine Namensnennung der Kontributoren an der Ursprungs-OSS einschränkt – insbesondere ist diese für ein abgeleitetes Werk von einer ausdrücklichen Erlaubnis abhängig.</a:t>
            </a:r>
          </a:p>
          <a:p>
            <a:pPr lvl="0" indent="-182880">
              <a:spcBef>
                <a:spcPts val="500"/>
              </a:spcBef>
            </a:pPr>
            <a:r>
              <a:rPr lang="de-DE" sz="2500" dirty="0"/>
              <a:t>Weitere Beispiele: MIT-Lizenz, Apache-2.0-Lizenz</a:t>
            </a:r>
          </a:p>
        </p:txBody>
      </p:sp>
      <p:sp>
        <p:nvSpPr>
          <p:cNvPr id="4" name="Rechteck 3">
            <a:extLst>
              <a:ext uri="{FF2B5EF4-FFF2-40B4-BE49-F238E27FC236}">
                <a16:creationId xmlns:a16="http://schemas.microsoft.com/office/drawing/2014/main" id="{31E54E2E-3492-4B4B-A7FD-EB06599D3A23}"/>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272B80F9-94D9-493C-83C0-05AF0B2400F9}"/>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16.xml><?xml version="1.0" encoding="utf-8"?>
<p:sld xmlns:a="http://purl.oclc.org/ooxml/drawingml/main" xmlns:r="http://purl.oclc.org/ooxml/officeDocument/relationships" xmlns:p="http://purl.oclc.org/ooxml/presentationml/main">
  <p:cSld name="Slide15">
    <p:spTree>
      <p:nvGrpSpPr>
        <p:cNvPr id="1" name=""/>
        <p:cNvGrpSpPr/>
        <p:nvPr/>
      </p:nvGrpSpPr>
      <p:grpSpPr>
        <a:xfrm>
          <a:off x="0" y="0"/>
          <a:ext cx="0" cy="0"/>
          <a:chOff x="0" y="0"/>
          <a:chExt cx="0" cy="0"/>
        </a:xfrm>
      </p:grpSpPr>
      <p:sp>
        <p:nvSpPr>
          <p:cNvPr id="2" name="Shape 152">
            <a:extLst>
              <a:ext uri="{FF2B5EF4-FFF2-40B4-BE49-F238E27FC236}">
                <a16:creationId xmlns:a16="http://schemas.microsoft.com/office/drawing/2014/main" id="{5C231488-4522-4779-86B1-1357A64D5788}"/>
              </a:ext>
            </a:extLst>
          </p:cNvPr>
          <p:cNvSpPr txBox="1">
            <a:spLocks noGrp="1"/>
          </p:cNvSpPr>
          <p:nvPr>
            <p:ph type="title"/>
          </p:nvPr>
        </p:nvSpPr>
        <p:spPr/>
        <p:txBody>
          <a:bodyPr tIns="45701" bIns="45701"/>
          <a:lstStyle/>
          <a:p>
            <a:pPr lvl="0"/>
            <a:r>
              <a:rPr lang="de-DE" dirty="0"/>
              <a:t>Lizenz-Reziprozität/ Copyleft-Lizenzen</a:t>
            </a:r>
          </a:p>
        </p:txBody>
      </p:sp>
      <p:sp>
        <p:nvSpPr>
          <p:cNvPr id="3" name="Shape 153">
            <a:extLst>
              <a:ext uri="{FF2B5EF4-FFF2-40B4-BE49-F238E27FC236}">
                <a16:creationId xmlns:a16="http://schemas.microsoft.com/office/drawing/2014/main" id="{0B577E19-B62E-4536-938A-DB7C616D1EB5}"/>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dirty="0"/>
              <a:t>Einige Lizenzen erfordern, dass, wenn ‘derivate works’ (oder Software, die in der selben Datei, im selben Programm oder in anderem Zusammenhang gemeinsam) weiterverbreitet werden, dies unter den selben Lizenzbedingungen wie beim Original erfolgen muss.</a:t>
            </a:r>
          </a:p>
          <a:p>
            <a:pPr lvl="0" indent="-182880"/>
            <a:r>
              <a:rPr lang="de-DE" dirty="0"/>
              <a:t>Dieser Effekt wird auch als “Reziprozitäts-Effekt” bzw. “Copyleft-Effekt” bezeichnet.</a:t>
            </a:r>
          </a:p>
          <a:p>
            <a:pPr lvl="0" indent="-182880"/>
            <a:r>
              <a:rPr lang="de-DE" dirty="0"/>
              <a:t>Beispiel: GPL Version 2.0:</a:t>
            </a:r>
          </a:p>
          <a:p>
            <a:pPr marL="457200" lvl="1" indent="0">
              <a:lnSpc>
                <a:spcPct val="100%"/>
              </a:lnSpc>
              <a:spcBef>
                <a:spcPts val="400"/>
              </a:spcBef>
              <a:buNone/>
            </a:pPr>
            <a:r>
              <a:rPr lang="en-GB" sz="2000" i="1" kern="0" dirty="0">
                <a:solidFill>
                  <a:srgbClr val="292934"/>
                </a:solidFill>
                <a:latin typeface="Roboto"/>
              </a:rPr>
              <a:t>“You must cause any work that you distribute or publish, that in whole or in part contains</a:t>
            </a:r>
            <a:br>
              <a:rPr lang="en-GB" sz="2000" i="1" kern="0" dirty="0">
                <a:solidFill>
                  <a:srgbClr val="292934"/>
                </a:solidFill>
                <a:latin typeface="Roboto"/>
              </a:rPr>
            </a:br>
            <a:r>
              <a:rPr lang="en-GB" sz="2000" i="1" kern="0" dirty="0">
                <a:solidFill>
                  <a:srgbClr val="292934"/>
                </a:solidFill>
                <a:latin typeface="Roboto"/>
              </a:rPr>
              <a:t>or is derived from the Program or any part thereof, to be licensed […] under the terms</a:t>
            </a:r>
            <a:br>
              <a:rPr lang="en-GB" sz="2000" i="1" kern="0" dirty="0">
                <a:solidFill>
                  <a:srgbClr val="292934"/>
                </a:solidFill>
                <a:latin typeface="Roboto"/>
              </a:rPr>
            </a:br>
            <a:r>
              <a:rPr lang="en-GB" sz="2000" i="1" kern="0" dirty="0">
                <a:solidFill>
                  <a:srgbClr val="292934"/>
                </a:solidFill>
                <a:latin typeface="Roboto"/>
              </a:rPr>
              <a:t>of this License.”</a:t>
            </a:r>
          </a:p>
          <a:p>
            <a:pPr lvl="0" indent="-182880"/>
            <a:r>
              <a:rPr lang="de-DE" dirty="0"/>
              <a:t>Alle Versionen der GPL, LGPL, AGPL, MPL und CDDL sind Copyleft-Lizenzen.</a:t>
            </a:r>
          </a:p>
          <a:p>
            <a:pPr marL="0" lvl="0" indent="0">
              <a:buNone/>
            </a:pPr>
            <a:endParaRPr lang="de-DE" dirty="0"/>
          </a:p>
        </p:txBody>
      </p:sp>
      <p:sp>
        <p:nvSpPr>
          <p:cNvPr id="4" name="Rechteck 3">
            <a:extLst>
              <a:ext uri="{FF2B5EF4-FFF2-40B4-BE49-F238E27FC236}">
                <a16:creationId xmlns:a16="http://schemas.microsoft.com/office/drawing/2014/main" id="{84245E01-125C-48F2-9200-D1F43475BA25}"/>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D5D5EC63-957E-48AD-8478-3BF15F7380BE}"/>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17.xml><?xml version="1.0" encoding="utf-8"?>
<p:sld xmlns:a="http://purl.oclc.org/ooxml/drawingml/main" xmlns:r="http://purl.oclc.org/ooxml/officeDocument/relationships" xmlns:p="http://purl.oclc.org/ooxml/presentationml/main">
  <p:cSld name="Slide16">
    <p:spTree>
      <p:nvGrpSpPr>
        <p:cNvPr id="1" name=""/>
        <p:cNvGrpSpPr/>
        <p:nvPr/>
      </p:nvGrpSpPr>
      <p:grpSpPr>
        <a:xfrm>
          <a:off x="0" y="0"/>
          <a:ext cx="0" cy="0"/>
          <a:chOff x="0" y="0"/>
          <a:chExt cx="0" cy="0"/>
        </a:xfrm>
      </p:grpSpPr>
      <p:sp>
        <p:nvSpPr>
          <p:cNvPr id="2" name="Shape 159">
            <a:extLst>
              <a:ext uri="{FF2B5EF4-FFF2-40B4-BE49-F238E27FC236}">
                <a16:creationId xmlns:a16="http://schemas.microsoft.com/office/drawing/2014/main" id="{44574707-35EF-4B42-B6D5-6A54C1B5442B}"/>
              </a:ext>
            </a:extLst>
          </p:cNvPr>
          <p:cNvSpPr txBox="1">
            <a:spLocks noGrp="1"/>
          </p:cNvSpPr>
          <p:nvPr>
            <p:ph type="title"/>
          </p:nvPr>
        </p:nvSpPr>
        <p:spPr/>
        <p:txBody>
          <a:bodyPr tIns="45701" bIns="45701"/>
          <a:lstStyle/>
          <a:p>
            <a:pPr lvl="0"/>
            <a:r>
              <a:rPr lang="de-DE" dirty="0"/>
              <a:t>Proprietäre Lizenzen / ‘Closed Source’</a:t>
            </a:r>
          </a:p>
        </p:txBody>
      </p:sp>
      <p:sp>
        <p:nvSpPr>
          <p:cNvPr id="3" name="Shape 160">
            <a:extLst>
              <a:ext uri="{FF2B5EF4-FFF2-40B4-BE49-F238E27FC236}">
                <a16:creationId xmlns:a16="http://schemas.microsoft.com/office/drawing/2014/main" id="{FC5D88ED-5BBC-4709-B4ED-7DFB350B9378}"/>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dirty="0"/>
              <a:t>Eine proprietäre Softwarelizenz (bzw. Kommerzielle Lizenz / EULA) schränkt die Rechte bzgl. Nutzung, Bearbeitung und Verbreitung der Software ein.</a:t>
            </a:r>
          </a:p>
          <a:p>
            <a:pPr lvl="0" indent="-182880"/>
            <a:r>
              <a:rPr lang="de-DE" dirty="0"/>
              <a:t>Proprietäre Lizenzen sind herstellerindividuell – es gibt so viele Varianten an proprietären Lizenzen wie unterschiedliche Hersteller; deshalb muss jede proprietäre Lizenz für sich individuell bewertet werden.</a:t>
            </a:r>
          </a:p>
          <a:p>
            <a:pPr lvl="0" indent="-182880"/>
            <a:r>
              <a:rPr lang="de-DE" dirty="0"/>
              <a:t>FOSS-Entwickler benutzen oft den Begriff “proprietär” ausschließlich für eine kommerzielle Nicht-FOSS-Lizenz – allerdings  basieren FOSS-Lizenzen wie proprietäre Lizenzen gleichermaßen auf ‘geistigem Eigentum’, dessen Nutzung über Lizenzen reglementiert wird.</a:t>
            </a:r>
          </a:p>
        </p:txBody>
      </p:sp>
      <p:sp>
        <p:nvSpPr>
          <p:cNvPr id="4" name="Rechteck 3">
            <a:extLst>
              <a:ext uri="{FF2B5EF4-FFF2-40B4-BE49-F238E27FC236}">
                <a16:creationId xmlns:a16="http://schemas.microsoft.com/office/drawing/2014/main" id="{DFB6FFE8-C6B3-4A68-86F9-CDBF0B739249}"/>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AB9B65BE-4D39-43C7-870D-6E86B3E4BB84}"/>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18.xml><?xml version="1.0" encoding="utf-8"?>
<p:sld xmlns:a="http://purl.oclc.org/ooxml/drawingml/main" xmlns:r="http://purl.oclc.org/ooxml/officeDocument/relationships" xmlns:p="http://purl.oclc.org/ooxml/presentationml/main">
  <p:cSld name="Slide17">
    <p:spTree>
      <p:nvGrpSpPr>
        <p:cNvPr id="1" name=""/>
        <p:cNvGrpSpPr/>
        <p:nvPr/>
      </p:nvGrpSpPr>
      <p:grpSpPr>
        <a:xfrm>
          <a:off x="0" y="0"/>
          <a:ext cx="0" cy="0"/>
          <a:chOff x="0" y="0"/>
          <a:chExt cx="0" cy="0"/>
        </a:xfrm>
      </p:grpSpPr>
      <p:sp>
        <p:nvSpPr>
          <p:cNvPr id="2" name="Shape 166">
            <a:extLst>
              <a:ext uri="{FF2B5EF4-FFF2-40B4-BE49-F238E27FC236}">
                <a16:creationId xmlns:a16="http://schemas.microsoft.com/office/drawing/2014/main" id="{584F6CD4-7E71-4B9A-83E0-620A806BBA62}"/>
              </a:ext>
            </a:extLst>
          </p:cNvPr>
          <p:cNvSpPr txBox="1">
            <a:spLocks noGrp="1"/>
          </p:cNvSpPr>
          <p:nvPr>
            <p:ph type="title"/>
          </p:nvPr>
        </p:nvSpPr>
        <p:spPr/>
        <p:txBody>
          <a:bodyPr tIns="45701" bIns="45701"/>
          <a:lstStyle/>
          <a:p>
            <a:pPr lvl="0"/>
            <a:r>
              <a:rPr lang="de-DE" dirty="0"/>
              <a:t>Andere Nicht-FOSS-Lizenzierungsarten</a:t>
            </a:r>
          </a:p>
        </p:txBody>
      </p:sp>
      <p:sp>
        <p:nvSpPr>
          <p:cNvPr id="3" name="Shape 167">
            <a:extLst>
              <a:ext uri="{FF2B5EF4-FFF2-40B4-BE49-F238E27FC236}">
                <a16:creationId xmlns:a16="http://schemas.microsoft.com/office/drawing/2014/main" id="{C1F18261-26DB-4DCF-A269-DD68B72D83BA}"/>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dirty="0"/>
              <a:t>Freeware – Software unter einer proprietären Lizenz, </a:t>
            </a:r>
            <a:br>
              <a:rPr lang="de-DE" dirty="0"/>
            </a:br>
            <a:r>
              <a:rPr lang="de-DE" dirty="0"/>
              <a:t>die kostenfrei oder zu sehr niedrigen Kosten bereitgestellt wird</a:t>
            </a:r>
          </a:p>
          <a:p>
            <a:pPr marL="457200" lvl="1" indent="-190496">
              <a:lnSpc>
                <a:spcPct val="100%"/>
              </a:lnSpc>
              <a:spcBef>
                <a:spcPts val="360"/>
              </a:spcBef>
              <a:buClr>
                <a:srgbClr val="93A299"/>
              </a:buClr>
              <a:buSzPct val="85%"/>
              <a:buFont typeface="Arial"/>
            </a:pPr>
            <a:r>
              <a:rPr lang="de-DE" sz="1800" kern="0" dirty="0">
                <a:solidFill>
                  <a:srgbClr val="292934"/>
                </a:solidFill>
                <a:latin typeface="Roboto"/>
              </a:rPr>
              <a:t>Der Quellcode muss nicht öffentlich verfügbar sein, </a:t>
            </a:r>
            <a:br>
              <a:rPr lang="de-DE" sz="1800" kern="0" dirty="0">
                <a:solidFill>
                  <a:srgbClr val="292934"/>
                </a:solidFill>
                <a:latin typeface="Roboto"/>
              </a:rPr>
            </a:br>
            <a:r>
              <a:rPr lang="de-DE" sz="1800" kern="0" dirty="0">
                <a:solidFill>
                  <a:srgbClr val="292934"/>
                </a:solidFill>
                <a:latin typeface="Roboto"/>
              </a:rPr>
              <a:t>eine Bearbeitung (Schaffung von ‘derivative works’) ist meist beschränkt</a:t>
            </a:r>
          </a:p>
          <a:p>
            <a:pPr marL="457200" lvl="1" indent="-190496">
              <a:lnSpc>
                <a:spcPct val="100%"/>
              </a:lnSpc>
              <a:spcBef>
                <a:spcPts val="360"/>
              </a:spcBef>
              <a:buClr>
                <a:srgbClr val="93A299"/>
              </a:buClr>
              <a:buSzPct val="85%"/>
              <a:buFont typeface="Arial"/>
            </a:pPr>
            <a:r>
              <a:rPr lang="de-DE" sz="1800" kern="0" dirty="0">
                <a:solidFill>
                  <a:srgbClr val="292934"/>
                </a:solidFill>
                <a:latin typeface="Roboto"/>
              </a:rPr>
              <a:t>Freeware ist meist voll funktional (keine versteckten Features) </a:t>
            </a:r>
            <a:br>
              <a:rPr lang="de-DE" sz="1800" kern="0" dirty="0">
                <a:solidFill>
                  <a:srgbClr val="292934"/>
                </a:solidFill>
                <a:latin typeface="Roboto"/>
              </a:rPr>
            </a:br>
            <a:r>
              <a:rPr lang="de-DE" sz="1800" kern="0" dirty="0">
                <a:solidFill>
                  <a:srgbClr val="292934"/>
                </a:solidFill>
                <a:latin typeface="Roboto"/>
              </a:rPr>
              <a:t>und für unbegrenzte Nutzung verfügbar (keine Beschränkung der Nutzungstage)</a:t>
            </a:r>
          </a:p>
          <a:p>
            <a:pPr marL="457200" lvl="1" indent="-190496">
              <a:lnSpc>
                <a:spcPct val="100%"/>
              </a:lnSpc>
              <a:spcBef>
                <a:spcPts val="360"/>
              </a:spcBef>
              <a:buClr>
                <a:srgbClr val="93A299"/>
              </a:buClr>
              <a:buSzPct val="85%"/>
              <a:buFont typeface="Arial"/>
            </a:pPr>
            <a:r>
              <a:rPr lang="de-DE" sz="1800" kern="0" dirty="0">
                <a:solidFill>
                  <a:srgbClr val="292934"/>
                </a:solidFill>
                <a:latin typeface="Roboto"/>
              </a:rPr>
              <a:t>Freeware-Lizenzen schränken meist Nutzungsrechte wie Vervielfältigung, Verteilung und Anpassung/Bearbeitung ein – sowie die Nutzungsart (privat, kommerziell, zu Bildungszwecken), etc.</a:t>
            </a:r>
          </a:p>
          <a:p>
            <a:pPr lvl="0" indent="-182880"/>
            <a:r>
              <a:rPr lang="de-DE" dirty="0"/>
              <a:t>Shareware – proprietäre Software, die Benutzern kostenlos für einen beschränkten Zeitraum und mit eingeschränkter Funktionalität ‘zum Testen’ überlassen wird.</a:t>
            </a:r>
          </a:p>
          <a:p>
            <a:pPr marL="457200" lvl="1" indent="-190496">
              <a:lnSpc>
                <a:spcPct val="100%"/>
              </a:lnSpc>
              <a:spcBef>
                <a:spcPts val="360"/>
              </a:spcBef>
              <a:buClr>
                <a:srgbClr val="93A299"/>
              </a:buClr>
              <a:buSzPct val="85%"/>
              <a:buFont typeface="Arial"/>
            </a:pPr>
            <a:r>
              <a:rPr lang="de-DE" sz="1800" kern="0" dirty="0">
                <a:solidFill>
                  <a:srgbClr val="292934"/>
                </a:solidFill>
                <a:latin typeface="Roboto"/>
              </a:rPr>
              <a:t>Ziel von Shareware ist, potentiellen Käufern eine Möglichkeit zu bieten, </a:t>
            </a:r>
            <a:br>
              <a:rPr lang="de-DE" sz="1800" kern="0" dirty="0">
                <a:solidFill>
                  <a:srgbClr val="292934"/>
                </a:solidFill>
                <a:latin typeface="Roboto"/>
              </a:rPr>
            </a:br>
            <a:r>
              <a:rPr lang="de-DE" sz="1800" kern="0" dirty="0">
                <a:solidFill>
                  <a:srgbClr val="292934"/>
                </a:solidFill>
                <a:latin typeface="Roboto"/>
              </a:rPr>
              <a:t>eine Software - vor dem Kauf einer Volllizenz – auf Anwendbarkeit / Nützlichkeit zu testen</a:t>
            </a:r>
          </a:p>
          <a:p>
            <a:pPr marL="457200" lvl="1" indent="-190496">
              <a:lnSpc>
                <a:spcPct val="100%"/>
              </a:lnSpc>
              <a:spcBef>
                <a:spcPts val="360"/>
              </a:spcBef>
              <a:buClr>
                <a:srgbClr val="93A299"/>
              </a:buClr>
              <a:buSzPct val="85%"/>
              <a:buFont typeface="Arial"/>
            </a:pPr>
            <a:r>
              <a:rPr lang="de-DE" sz="1800" kern="0" dirty="0">
                <a:solidFill>
                  <a:srgbClr val="292934"/>
                </a:solidFill>
                <a:latin typeface="Roboto"/>
              </a:rPr>
              <a:t>Die meisten Unternehmen misstrauen Shareware, da Shareware-Lizenzgeber nach einer Durchdringung des Unternehmens mit kostenfreier Shareware hohen Lizenzkosten-Forderungen stellen.</a:t>
            </a:r>
          </a:p>
        </p:txBody>
      </p:sp>
      <p:sp>
        <p:nvSpPr>
          <p:cNvPr id="4" name="Rechteck 3">
            <a:extLst>
              <a:ext uri="{FF2B5EF4-FFF2-40B4-BE49-F238E27FC236}">
                <a16:creationId xmlns:a16="http://schemas.microsoft.com/office/drawing/2014/main" id="{91910FB4-D34C-43C8-B0C9-DF89D6017474}"/>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C3A3A188-08C2-4525-B3D1-1CA48C3D22A0}"/>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19.xml><?xml version="1.0" encoding="utf-8"?>
<p:sld xmlns:a="http://purl.oclc.org/ooxml/drawingml/main" xmlns:r="http://purl.oclc.org/ooxml/officeDocument/relationships" xmlns:p="http://purl.oclc.org/ooxml/presentationml/main">
  <p:cSld name="Slide18">
    <p:spTree>
      <p:nvGrpSpPr>
        <p:cNvPr id="1" name=""/>
        <p:cNvGrpSpPr/>
        <p:nvPr/>
      </p:nvGrpSpPr>
      <p:grpSpPr>
        <a:xfrm>
          <a:off x="0" y="0"/>
          <a:ext cx="0" cy="0"/>
          <a:chOff x="0" y="0"/>
          <a:chExt cx="0" cy="0"/>
        </a:xfrm>
      </p:grpSpPr>
      <p:sp>
        <p:nvSpPr>
          <p:cNvPr id="2" name="Shape 173">
            <a:extLst>
              <a:ext uri="{FF2B5EF4-FFF2-40B4-BE49-F238E27FC236}">
                <a16:creationId xmlns:a16="http://schemas.microsoft.com/office/drawing/2014/main" id="{8BAEDDEF-9922-4213-8A2B-7A667FD8A54E}"/>
              </a:ext>
            </a:extLst>
          </p:cNvPr>
          <p:cNvSpPr txBox="1">
            <a:spLocks noGrp="1"/>
          </p:cNvSpPr>
          <p:nvPr>
            <p:ph type="title"/>
          </p:nvPr>
        </p:nvSpPr>
        <p:spPr/>
        <p:txBody>
          <a:bodyPr tIns="45701" bIns="45701"/>
          <a:lstStyle/>
          <a:p>
            <a:pPr lvl="0"/>
            <a:r>
              <a:rPr lang="de-DE" dirty="0"/>
              <a:t>Andere Nicht-FOSS-Lizenzen</a:t>
            </a:r>
          </a:p>
        </p:txBody>
      </p:sp>
      <p:sp>
        <p:nvSpPr>
          <p:cNvPr id="3" name="Shape 174">
            <a:extLst>
              <a:ext uri="{FF2B5EF4-FFF2-40B4-BE49-F238E27FC236}">
                <a16:creationId xmlns:a16="http://schemas.microsoft.com/office/drawing/2014/main" id="{275A6668-CD80-4B75-AFD1-D115EE7B8255}"/>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dirty="0"/>
              <a:t>“Nicht-Kommerziell” – manche Lizenzen haben die meisten Merkmale einer FOSS-Lizenz, schränken die Nutzung jedoch auf nicht-kommerzielle Nutzung ein (z.B. CC-BY-NC).</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FOSS schränkt – per Definition! – nicht das Anwendungsfeld der Software ein</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Kommerzielle Nutzung ist hierbei ebenso ein mögliches Anwendungsfeld; </a:t>
            </a:r>
            <a:br>
              <a:rPr lang="de-DE" sz="2000" kern="0" dirty="0">
                <a:solidFill>
                  <a:srgbClr val="292934"/>
                </a:solidFill>
                <a:latin typeface="Roboto"/>
              </a:rPr>
            </a:br>
            <a:r>
              <a:rPr lang="de-DE" sz="2000" kern="0" dirty="0">
                <a:solidFill>
                  <a:srgbClr val="292934"/>
                </a:solidFill>
                <a:latin typeface="Roboto"/>
              </a:rPr>
              <a:t>wenn also eine Lizenz kommerzielle Nutzung einschränkt, dann ist sie keine FOSS-Lizenz.</a:t>
            </a:r>
          </a:p>
        </p:txBody>
      </p:sp>
      <p:sp>
        <p:nvSpPr>
          <p:cNvPr id="4" name="Rechteck 3">
            <a:extLst>
              <a:ext uri="{FF2B5EF4-FFF2-40B4-BE49-F238E27FC236}">
                <a16:creationId xmlns:a16="http://schemas.microsoft.com/office/drawing/2014/main" id="{E4E3C7CB-9707-4453-BB32-C36553041374}"/>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C1DA15E1-5787-4943-A13C-C13EDE837517}"/>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2.xml><?xml version="1.0" encoding="utf-8"?>
<p:sld xmlns:a="http://purl.oclc.org/ooxml/drawingml/main" xmlns:r="http://purl.oclc.org/ooxml/officeDocument/relationships" xmlns:p="http://purl.oclc.org/ooxml/presentationml/main">
  <p:cSld name="Slide85">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E293F0-D08A-4B1B-90DD-6EC46EAB4378}"/>
              </a:ext>
            </a:extLst>
          </p:cNvPr>
          <p:cNvSpPr txBox="1">
            <a:spLocks noGrp="1"/>
          </p:cNvSpPr>
          <p:nvPr>
            <p:ph type="title"/>
          </p:nvPr>
        </p:nvSpPr>
        <p:spPr/>
        <p:txBody>
          <a:bodyPr/>
          <a:lstStyle/>
          <a:p>
            <a:pPr lvl="0"/>
            <a:r>
              <a:rPr lang="de-DE" dirty="0"/>
              <a:t>Disclaimer</a:t>
            </a:r>
          </a:p>
        </p:txBody>
      </p:sp>
      <p:sp>
        <p:nvSpPr>
          <p:cNvPr id="3" name="Inhaltsplatzhalter 2">
            <a:extLst>
              <a:ext uri="{FF2B5EF4-FFF2-40B4-BE49-F238E27FC236}">
                <a16:creationId xmlns:a16="http://schemas.microsoft.com/office/drawing/2014/main" id="{BE341E84-4281-4102-B612-83E62CE9B627}"/>
              </a:ext>
            </a:extLst>
          </p:cNvPr>
          <p:cNvSpPr txBox="1">
            <a:spLocks noGrp="1"/>
          </p:cNvSpPr>
          <p:nvPr>
            <p:ph idx="1"/>
          </p:nvPr>
        </p:nvSpPr>
        <p:spPr/>
        <p:txBody>
          <a:bodyPr/>
          <a:lstStyle/>
          <a:p>
            <a:pPr lvl="0"/>
            <a:r>
              <a:rPr lang="de-DE" sz="2000" dirty="0"/>
              <a:t>Dieses Dokument ist eine </a:t>
            </a:r>
            <a:r>
              <a:rPr lang="de-DE" sz="2000" b="1" dirty="0"/>
              <a:t>inoffizielle</a:t>
            </a:r>
            <a:r>
              <a:rPr lang="de-DE" sz="2000" dirty="0"/>
              <a:t> Übersetzung des englischsprachigen Dokuments "Curriculum for OpenChain Specification 1.1" des OpenChain-Projekts der Linux Foundation. Wenn es einen Bedeutungsunterschied zwischen der übersetzten Version und der englischsprachigen Version gibt, hat die </a:t>
            </a:r>
            <a:r>
              <a:rPr lang="de-DE" sz="2000" b="1" dirty="0"/>
              <a:t>offizielle</a:t>
            </a:r>
            <a:r>
              <a:rPr lang="de-DE" sz="2000" dirty="0"/>
              <a:t> englischsprachige Version Vorrang.</a:t>
            </a:r>
            <a:br>
              <a:rPr lang="de-DE" sz="2000" dirty="0"/>
            </a:br>
            <a:r>
              <a:rPr lang="de-DE" sz="2000" dirty="0"/>
              <a:t>Auch wenn OpenChain ein Projekt ist, an dem Mitgliedsunternehmen weltweit teilnehmen, besteht die Möglichkeit, dass des Material im Detail nicht zwingend den Gesetzen jedes Landes entspricht. Wenn Sie diese übersetzte Version in Deutschland verwenden, müssen Sie dennoch unbedingt die Rechtsabteilung ihres Unternehmens konsultieren.</a:t>
            </a:r>
          </a:p>
          <a:p>
            <a:pPr lvl="0"/>
            <a:r>
              <a:rPr lang="en-US" sz="2000" dirty="0">
                <a:ea typeface="メイリオ" pitchFamily="50"/>
              </a:rPr>
              <a:t>This is an </a:t>
            </a:r>
            <a:r>
              <a:rPr lang="en-US" sz="2000" b="1" dirty="0">
                <a:ea typeface="メイリオ" pitchFamily="50"/>
              </a:rPr>
              <a:t>inofficial</a:t>
            </a:r>
            <a:r>
              <a:rPr lang="en-US" sz="2000" dirty="0">
                <a:ea typeface="メイリオ" pitchFamily="50"/>
              </a:rPr>
              <a:t> translation from the OpenChain Project. It has been translated from the original English text. In the event there is confusion between a translation and the English version, The English text shall take precedence.</a:t>
            </a:r>
          </a:p>
          <a:p>
            <a:pPr marL="129543" lvl="0" indent="0">
              <a:buNone/>
            </a:pPr>
            <a:endParaRPr lang="de-DE" sz="2000" dirty="0"/>
          </a:p>
        </p:txBody>
      </p:sp>
    </p:spTree>
  </p:cSld>
  <p:clrMapOvr>
    <a:masterClrMapping/>
  </p:clrMapOvr>
</p:sld>
</file>

<file path=ppt/slides/slide20.xml><?xml version="1.0" encoding="utf-8"?>
<p:sld xmlns:a="http://purl.oclc.org/ooxml/drawingml/main" xmlns:r="http://purl.oclc.org/ooxml/officeDocument/relationships" xmlns:p="http://purl.oclc.org/ooxml/presentationml/main">
  <p:cSld name="Slide19">
    <p:spTree>
      <p:nvGrpSpPr>
        <p:cNvPr id="1" name=""/>
        <p:cNvGrpSpPr/>
        <p:nvPr/>
      </p:nvGrpSpPr>
      <p:grpSpPr>
        <a:xfrm>
          <a:off x="0" y="0"/>
          <a:ext cx="0" cy="0"/>
          <a:chOff x="0" y="0"/>
          <a:chExt cx="0" cy="0"/>
        </a:xfrm>
      </p:grpSpPr>
      <p:sp>
        <p:nvSpPr>
          <p:cNvPr id="2" name="Shape 180">
            <a:extLst>
              <a:ext uri="{FF2B5EF4-FFF2-40B4-BE49-F238E27FC236}">
                <a16:creationId xmlns:a16="http://schemas.microsoft.com/office/drawing/2014/main" id="{D3AAD582-A6A3-49A5-AE45-4F801BEE86B4}"/>
              </a:ext>
            </a:extLst>
          </p:cNvPr>
          <p:cNvSpPr txBox="1">
            <a:spLocks noGrp="1"/>
          </p:cNvSpPr>
          <p:nvPr>
            <p:ph type="title"/>
          </p:nvPr>
        </p:nvSpPr>
        <p:spPr/>
        <p:txBody>
          <a:bodyPr tIns="45701" bIns="45701"/>
          <a:lstStyle/>
          <a:p>
            <a:pPr lvl="0"/>
            <a:r>
              <a:rPr lang="en-US" dirty="0"/>
              <a:t>Public Domain</a:t>
            </a:r>
          </a:p>
        </p:txBody>
      </p:sp>
      <p:sp>
        <p:nvSpPr>
          <p:cNvPr id="3" name="Shape 181">
            <a:extLst>
              <a:ext uri="{FF2B5EF4-FFF2-40B4-BE49-F238E27FC236}">
                <a16:creationId xmlns:a16="http://schemas.microsoft.com/office/drawing/2014/main" id="{301EC1B3-178C-4B84-AE98-6973FA840635}"/>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dirty="0"/>
              <a:t>Der Begriff ‘</a:t>
            </a:r>
            <a:r>
              <a:rPr lang="de-DE" b="1" dirty="0"/>
              <a:t>Public Domain’ </a:t>
            </a:r>
            <a:r>
              <a:rPr lang="de-DE" dirty="0"/>
              <a:t>bezieht sich auf Software, für die der Urheber explizit auf urheberrechtlichen Schutz verzichten möchte und diese deshalb der Allgemeinheit ohne Lizenz zur Verfügung stellt.  </a:t>
            </a:r>
          </a:p>
          <a:p>
            <a:pPr lvl="0" indent="-182880"/>
            <a:r>
              <a:rPr lang="de-DE" dirty="0"/>
              <a:t>Entwickler können Ihrer Software eine Public-Domain-Erklärung beifügen</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Z.B. “Der gesamte Code und die Dokumentation in dieser Software wurden von den Autoren unter ‚Public Domain‘ bereitgestellt.”</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Diese Public-Domain-Erklärung ist nicht das Gleiche wie eine FOSS-Lizenz!</a:t>
            </a:r>
          </a:p>
          <a:p>
            <a:pPr lvl="0" indent="-182880">
              <a:spcBef>
                <a:spcPts val="400"/>
              </a:spcBef>
            </a:pPr>
            <a:r>
              <a:rPr lang="de-DE" sz="2000" dirty="0"/>
              <a:t>Eine Public-Domain-Erklärung versucht, auf geistige Eigentumsrechte der Entwickler in der Software zu verzichten oder diese zu beseitigen, um deutlich zu machen, dass sie ohne Einschränkung verwendet werden können, aber die Durchsetzbarkeit dieser Erklärungen ist innerhalb der FOSS-Gemeinschaft umstritten – und ist je nach lokaler Rechtsprechung unterschiedlich zu behandeln (siehe Zusatzfolie ‚Public Domain nach deutschem Recht‘).</a:t>
            </a:r>
          </a:p>
          <a:p>
            <a:pPr lvl="0" indent="-182880">
              <a:spcBef>
                <a:spcPts val="400"/>
              </a:spcBef>
            </a:pPr>
            <a:r>
              <a:rPr lang="de-DE" sz="2000" dirty="0"/>
              <a:t>Oft wird die Public-Domain-Erklärung durch andere Klauseln wie einen Haftungsausschluss ergänzt – in diesen Fällen ist die Software eher als ‘unter einer Lizenz stehend’ zu sehen als unter Public Domain.</a:t>
            </a:r>
            <a:endParaRPr lang="de-DE" dirty="0"/>
          </a:p>
        </p:txBody>
      </p:sp>
      <p:sp>
        <p:nvSpPr>
          <p:cNvPr id="4" name="Rechteck 3">
            <a:extLst>
              <a:ext uri="{FF2B5EF4-FFF2-40B4-BE49-F238E27FC236}">
                <a16:creationId xmlns:a16="http://schemas.microsoft.com/office/drawing/2014/main" id="{8B14CA57-92B4-4CED-ACE4-684D8A05D7D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885D3936-5311-4FD7-B86E-FB0FAAB32765}"/>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21.xml><?xml version="1.0" encoding="utf-8"?>
<p:sld xmlns:a="http://purl.oclc.org/ooxml/drawingml/main" xmlns:r="http://purl.oclc.org/ooxml/officeDocument/relationships" xmlns:p="http://purl.oclc.org/ooxml/presentationml/main">
  <p:cSld name="Slide8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B9A0B9-F09A-4BF0-BEB5-703BE0834FFB}"/>
              </a:ext>
            </a:extLst>
          </p:cNvPr>
          <p:cNvSpPr txBox="1">
            <a:spLocks noGrp="1"/>
          </p:cNvSpPr>
          <p:nvPr>
            <p:ph type="title"/>
          </p:nvPr>
        </p:nvSpPr>
        <p:spPr/>
        <p:txBody>
          <a:bodyPr/>
          <a:lstStyle/>
          <a:p>
            <a:pPr lvl="0"/>
            <a:r>
              <a:rPr lang="de-DE" dirty="0"/>
              <a:t>Public Domain nach deutschem Recht</a:t>
            </a:r>
          </a:p>
        </p:txBody>
      </p:sp>
      <p:sp>
        <p:nvSpPr>
          <p:cNvPr id="3" name="Textplatzhalter 2">
            <a:extLst>
              <a:ext uri="{FF2B5EF4-FFF2-40B4-BE49-F238E27FC236}">
                <a16:creationId xmlns:a16="http://schemas.microsoft.com/office/drawing/2014/main" id="{C69EF853-07DD-4B08-9B56-A2C3E7CAC546}"/>
              </a:ext>
            </a:extLst>
          </p:cNvPr>
          <p:cNvSpPr txBox="1">
            <a:spLocks noGrp="1"/>
          </p:cNvSpPr>
          <p:nvPr>
            <p:ph idx="1"/>
          </p:nvPr>
        </p:nvSpPr>
        <p:spPr/>
        <p:txBody>
          <a:bodyPr/>
          <a:lstStyle/>
          <a:p>
            <a:pPr marL="129543" lvl="0" indent="0">
              <a:buNone/>
            </a:pPr>
            <a:r>
              <a:rPr lang="de-DE" sz="1800" b="1" i="1" dirty="0">
                <a:solidFill>
                  <a:srgbClr val="A6A6A6"/>
                </a:solidFill>
              </a:rPr>
              <a:t>Hinweis: diese Folie ist NICHT Bestandteil des originalen Openchain-Curriculums und wurde von den Übersetzern zur Klarstellung der rechtlichen Situation in Deutschland eingefügt!</a:t>
            </a:r>
          </a:p>
          <a:p>
            <a:pPr marL="363538" lvl="0" indent="-188915"/>
            <a:r>
              <a:rPr lang="de-DE" dirty="0"/>
              <a:t>Im US-Copyright gibt es kein zu deutschem Recht äquivalentes Urheberpersönlichkeitsrecht </a:t>
            </a:r>
          </a:p>
          <a:p>
            <a:pPr marL="363538" lvl="0" indent="-188915"/>
            <a:r>
              <a:rPr lang="de-DE" dirty="0"/>
              <a:t>In Deutschland kann das Urheber(-persönlichkeits-)recht an einem eigenen geistigen Werk nicht komplett aufgegeben werden. Der Allgemeinheit kann lediglich ein unbeschränktes Nutzungsrecht eingeräumt werden. </a:t>
            </a:r>
          </a:p>
          <a:p>
            <a:pPr marL="363538" lvl="0" indent="-188915"/>
            <a:r>
              <a:rPr lang="de-DE" dirty="0"/>
              <a:t>Der Begriff ‚Public Domain‘ ist damit nicht ohne weiteres äquivalent zum deutschen Rechtsbegriff ‚Gemeinfreiheit‘.</a:t>
            </a:r>
          </a:p>
          <a:p>
            <a:pPr marL="363538" lvl="0" indent="-188915"/>
            <a:r>
              <a:rPr lang="de-DE" dirty="0"/>
              <a:t>Bestimmte Nutzungsformen von Public Domain-Software können demnach nach deutschem Recht die Urheberpersönlichkeitsrechte verletzen.</a:t>
            </a:r>
          </a:p>
          <a:p>
            <a:pPr marL="363538" lvl="0" indent="-188915"/>
            <a:r>
              <a:rPr lang="de-DE" dirty="0"/>
              <a:t>Eine rechtssichere Nutzung von Public-Domain-Software ist in Deutschland deshalb nicht pauschal ‚unbedenklich‘ – und fallweise zu genau zu prüfen.</a:t>
            </a:r>
          </a:p>
        </p:txBody>
      </p:sp>
      <p:sp>
        <p:nvSpPr>
          <p:cNvPr id="4" name="Rechteck 3">
            <a:extLst>
              <a:ext uri="{FF2B5EF4-FFF2-40B4-BE49-F238E27FC236}">
                <a16:creationId xmlns:a16="http://schemas.microsoft.com/office/drawing/2014/main" id="{D5315E23-3A82-496F-A89E-5E9556E8843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added.</a:t>
            </a:r>
          </a:p>
        </p:txBody>
      </p:sp>
    </p:spTree>
  </p:cSld>
  <p:clrMapOvr>
    <a:masterClrMapping/>
  </p:clrMapOvr>
</p:sld>
</file>

<file path=ppt/slides/slide22.xml><?xml version="1.0" encoding="utf-8"?>
<p:sld xmlns:a="http://purl.oclc.org/ooxml/drawingml/main" xmlns:r="http://purl.oclc.org/ooxml/officeDocument/relationships" xmlns:p="http://purl.oclc.org/ooxml/presentationml/main">
  <p:cSld name="Slide20">
    <p:spTree>
      <p:nvGrpSpPr>
        <p:cNvPr id="1" name=""/>
        <p:cNvGrpSpPr/>
        <p:nvPr/>
      </p:nvGrpSpPr>
      <p:grpSpPr>
        <a:xfrm>
          <a:off x="0" y="0"/>
          <a:ext cx="0" cy="0"/>
          <a:chOff x="0" y="0"/>
          <a:chExt cx="0" cy="0"/>
        </a:xfrm>
      </p:grpSpPr>
      <p:sp>
        <p:nvSpPr>
          <p:cNvPr id="2" name="Shape 187">
            <a:extLst>
              <a:ext uri="{FF2B5EF4-FFF2-40B4-BE49-F238E27FC236}">
                <a16:creationId xmlns:a16="http://schemas.microsoft.com/office/drawing/2014/main" id="{51ADA748-778C-4136-AC41-BAAA5F235419}"/>
              </a:ext>
            </a:extLst>
          </p:cNvPr>
          <p:cNvSpPr txBox="1">
            <a:spLocks noGrp="1"/>
          </p:cNvSpPr>
          <p:nvPr>
            <p:ph type="title"/>
          </p:nvPr>
        </p:nvSpPr>
        <p:spPr/>
        <p:txBody>
          <a:bodyPr tIns="45701" bIns="45701"/>
          <a:lstStyle/>
          <a:p>
            <a:pPr lvl="0"/>
            <a:r>
              <a:rPr lang="de-DE" dirty="0"/>
              <a:t>Lizenzkompatibilität</a:t>
            </a:r>
          </a:p>
        </p:txBody>
      </p:sp>
      <p:sp>
        <p:nvSpPr>
          <p:cNvPr id="3" name="Shape 188">
            <a:extLst>
              <a:ext uri="{FF2B5EF4-FFF2-40B4-BE49-F238E27FC236}">
                <a16:creationId xmlns:a16="http://schemas.microsoft.com/office/drawing/2014/main" id="{789D79AA-8CD0-471A-B923-793A81271545}"/>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sz="2000" dirty="0"/>
              <a:t>Lizenzkompatibilität wurde erreicht, wenn die Lizenzklauseln der Einzelkomponenten einer Software untereinander nicht in Konflikt stehen. </a:t>
            </a:r>
          </a:p>
          <a:p>
            <a:pPr lvl="0" indent="-182880"/>
            <a:r>
              <a:rPr lang="de-DE" sz="2000" dirty="0"/>
              <a:t>Falls Lizenz A eine Handlung fordert, welche Lizenz B verbietet, </a:t>
            </a:r>
            <a:br>
              <a:rPr lang="de-DE" sz="2000" dirty="0"/>
            </a:br>
            <a:r>
              <a:rPr lang="de-DE" sz="2000" dirty="0"/>
              <a:t>sind diese beiden Lizenzen konfliktär – und inkompatibel, wenn um die geltenden Lizenzverpflichtungen geht, wenn beide Komponenten innerhalb einer Software genutzt werden sollen.</a:t>
            </a:r>
          </a:p>
          <a:p>
            <a:pPr marL="457200" lvl="1" indent="-190496">
              <a:lnSpc>
                <a:spcPct val="100%"/>
              </a:lnSpc>
              <a:spcBef>
                <a:spcPts val="360"/>
              </a:spcBef>
              <a:buClr>
                <a:srgbClr val="93A299"/>
              </a:buClr>
              <a:buSzPct val="85%"/>
              <a:buFont typeface="Arial"/>
            </a:pPr>
            <a:r>
              <a:rPr lang="de-DE" sz="1600" kern="0" dirty="0">
                <a:solidFill>
                  <a:srgbClr val="292934"/>
                </a:solidFill>
                <a:latin typeface="Roboto"/>
              </a:rPr>
              <a:t>GPL-2.0 und EPL-1.0 stellen Verpflichtungen in Bezug auf weiterverteilte “derivative works” auf. </a:t>
            </a:r>
          </a:p>
          <a:p>
            <a:pPr marL="457200" lvl="1" indent="-190496">
              <a:lnSpc>
                <a:spcPct val="100%"/>
              </a:lnSpc>
              <a:spcBef>
                <a:spcPts val="360"/>
              </a:spcBef>
              <a:buClr>
                <a:srgbClr val="93A299"/>
              </a:buClr>
              <a:buSzPct val="85%"/>
              <a:buFont typeface="Arial"/>
            </a:pPr>
            <a:r>
              <a:rPr lang="de-DE" sz="1600" kern="0" dirty="0">
                <a:solidFill>
                  <a:srgbClr val="292934"/>
                </a:solidFill>
                <a:latin typeface="Roboto"/>
              </a:rPr>
              <a:t>Wenn ein GPL-2.0-Modul mit einem EPL-1.0-Modul kombiniert wird und das kombinierte Modul verteilt würde, müssten dieses </a:t>
            </a:r>
          </a:p>
          <a:p>
            <a:pPr marL="731520" lvl="2" indent="-185422">
              <a:lnSpc>
                <a:spcPct val="100%"/>
              </a:lnSpc>
              <a:spcBef>
                <a:spcPts val="320"/>
              </a:spcBef>
              <a:buClr>
                <a:srgbClr val="93A299"/>
              </a:buClr>
              <a:buSzPct val="90%"/>
              <a:buFont typeface="Arial"/>
            </a:pPr>
            <a:r>
              <a:rPr lang="de-DE" sz="1400" kern="0" dirty="0">
                <a:solidFill>
                  <a:srgbClr val="292934"/>
                </a:solidFill>
                <a:latin typeface="Roboto"/>
              </a:rPr>
              <a:t>(nach der GPL-2.0) ausschließlich unter GPL-2.0 lizenziert sein, und</a:t>
            </a:r>
          </a:p>
          <a:p>
            <a:pPr marL="731520" lvl="2" indent="-185422">
              <a:lnSpc>
                <a:spcPct val="100%"/>
              </a:lnSpc>
              <a:spcBef>
                <a:spcPts val="320"/>
              </a:spcBef>
              <a:buClr>
                <a:srgbClr val="93A299"/>
              </a:buClr>
              <a:buSzPct val="90%"/>
              <a:buFont typeface="Arial"/>
            </a:pPr>
            <a:r>
              <a:rPr lang="de-DE" sz="1400" kern="0" dirty="0">
                <a:solidFill>
                  <a:srgbClr val="292934"/>
                </a:solidFill>
                <a:latin typeface="Roboto"/>
              </a:rPr>
              <a:t>(nach der EPL-1.0) ausschließlich unter EPL-1.0 lizenziert sein. </a:t>
            </a:r>
          </a:p>
          <a:p>
            <a:pPr marL="731520" lvl="2" indent="-185422">
              <a:lnSpc>
                <a:spcPct val="100%"/>
              </a:lnSpc>
              <a:spcBef>
                <a:spcPts val="320"/>
              </a:spcBef>
              <a:buClr>
                <a:srgbClr val="93A299"/>
              </a:buClr>
              <a:buSzPct val="90%"/>
              <a:buFont typeface="Arial"/>
            </a:pPr>
            <a:r>
              <a:rPr lang="de-DE" sz="1400" kern="0" dirty="0">
                <a:solidFill>
                  <a:srgbClr val="292934"/>
                </a:solidFill>
                <a:latin typeface="Roboto"/>
              </a:rPr>
              <a:t>Der Distributor kann nicht beide Lizenzbedingungen gleichzeitig erfüllen </a:t>
            </a:r>
            <a:br>
              <a:rPr lang="de-DE" sz="1400" kern="0" dirty="0">
                <a:solidFill>
                  <a:srgbClr val="292934"/>
                </a:solidFill>
                <a:latin typeface="Roboto"/>
              </a:rPr>
            </a:br>
            <a:r>
              <a:rPr lang="de-DE" sz="1400" kern="0" dirty="0">
                <a:solidFill>
                  <a:srgbClr val="292934"/>
                </a:solidFill>
                <a:latin typeface="Roboto"/>
              </a:rPr>
              <a:t>– damit kann das kombinierte Modul nicht verteilt werden.</a:t>
            </a:r>
          </a:p>
          <a:p>
            <a:pPr marL="731520" lvl="2" indent="-185422">
              <a:lnSpc>
                <a:spcPct val="100%"/>
              </a:lnSpc>
              <a:spcBef>
                <a:spcPts val="320"/>
              </a:spcBef>
              <a:buClr>
                <a:srgbClr val="93A299"/>
              </a:buClr>
              <a:buSzPct val="90%"/>
              <a:buFont typeface="Arial"/>
            </a:pPr>
            <a:r>
              <a:rPr lang="de-DE" sz="1400" kern="0" dirty="0">
                <a:solidFill>
                  <a:srgbClr val="292934"/>
                </a:solidFill>
                <a:latin typeface="Roboto"/>
              </a:rPr>
              <a:t>Dies ist ein Beispiel für Lizenzinkompatibilität.</a:t>
            </a:r>
          </a:p>
          <a:p>
            <a:pPr marL="0" lvl="0" indent="0">
              <a:spcBef>
                <a:spcPts val="400"/>
              </a:spcBef>
              <a:buNone/>
            </a:pPr>
            <a:r>
              <a:rPr lang="de-DE" sz="1800" dirty="0">
                <a:latin typeface="Roboto Condensed"/>
              </a:rPr>
              <a:t>Zur Definition von „derivative work" gibt es in der FOSS-Community unterschiedliche Auffassungen, eine rechtliche Auslegung des Begriffes kann international je nach Rechtsprechung unterschiedlich sein.</a:t>
            </a:r>
          </a:p>
        </p:txBody>
      </p:sp>
      <p:sp>
        <p:nvSpPr>
          <p:cNvPr id="4" name="Rechteck 3">
            <a:extLst>
              <a:ext uri="{FF2B5EF4-FFF2-40B4-BE49-F238E27FC236}">
                <a16:creationId xmlns:a16="http://schemas.microsoft.com/office/drawing/2014/main" id="{BE97B251-1496-434A-ABC4-176A2D1AC6C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4268EDF7-D90A-41D1-A0C1-9BD93690A875}"/>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23.xml><?xml version="1.0" encoding="utf-8"?>
<p:sld xmlns:a="http://purl.oclc.org/ooxml/drawingml/main" xmlns:r="http://purl.oclc.org/ooxml/officeDocument/relationships" xmlns:p="http://purl.oclc.org/ooxml/presentationml/main">
  <p:cSld name="Slide21">
    <p:spTree>
      <p:nvGrpSpPr>
        <p:cNvPr id="1" name=""/>
        <p:cNvGrpSpPr/>
        <p:nvPr/>
      </p:nvGrpSpPr>
      <p:grpSpPr>
        <a:xfrm>
          <a:off x="0" y="0"/>
          <a:ext cx="0" cy="0"/>
          <a:chOff x="0" y="0"/>
          <a:chExt cx="0" cy="0"/>
        </a:xfrm>
      </p:grpSpPr>
      <p:sp>
        <p:nvSpPr>
          <p:cNvPr id="2" name="Shape 194">
            <a:extLst>
              <a:ext uri="{FF2B5EF4-FFF2-40B4-BE49-F238E27FC236}">
                <a16:creationId xmlns:a16="http://schemas.microsoft.com/office/drawing/2014/main" id="{732184CF-E621-40C3-BE69-88F7CF5C4651}"/>
              </a:ext>
            </a:extLst>
          </p:cNvPr>
          <p:cNvSpPr txBox="1">
            <a:spLocks noGrp="1"/>
          </p:cNvSpPr>
          <p:nvPr>
            <p:ph type="title"/>
          </p:nvPr>
        </p:nvSpPr>
        <p:spPr/>
        <p:txBody>
          <a:bodyPr tIns="45701" bIns="45701"/>
          <a:lstStyle/>
          <a:p>
            <a:pPr lvl="0"/>
            <a:r>
              <a:rPr lang="de-DE" dirty="0"/>
              <a:t>Hinweise (‘Notices’)</a:t>
            </a:r>
          </a:p>
        </p:txBody>
      </p:sp>
      <p:sp>
        <p:nvSpPr>
          <p:cNvPr id="3" name="Shape 195">
            <a:extLst>
              <a:ext uri="{FF2B5EF4-FFF2-40B4-BE49-F238E27FC236}">
                <a16:creationId xmlns:a16="http://schemas.microsoft.com/office/drawing/2014/main" id="{A8C5A737-A1A3-47B5-B447-BC36A692825B}"/>
              </a:ext>
            </a:extLst>
          </p:cNvPr>
          <p:cNvSpPr txBox="1">
            <a:spLocks noGrp="1"/>
          </p:cNvSpPr>
          <p:nvPr>
            <p:ph idx="1"/>
          </p:nvPr>
        </p:nvSpPr>
        <p:spPr>
          <a:xfrm>
            <a:off x="556970" y="1481766"/>
            <a:ext cx="11451232" cy="5376223"/>
          </a:xfrm>
        </p:spPr>
        <p:txBody>
          <a:bodyPr tIns="45701" bIns="45701"/>
          <a:lstStyle/>
          <a:p>
            <a:pPr marL="0" lvl="0" indent="0">
              <a:spcBef>
                <a:spcPts val="0"/>
              </a:spcBef>
              <a:buNone/>
            </a:pPr>
            <a:r>
              <a:rPr lang="de-DE" dirty="0"/>
              <a:t>Hinweise, wie Kommentare in Dateiheadern, beinhalten oft Autoren- und Lizenzinformationen. FOSS-Lizenzen verlangen teilweise die Unterbringung von Hinweisen im oder beim Quellcode zur Autorennennung (‘Attribution’) bzw. zur Hervorhebung eventueller Bearbeitungen / Codeanpassungen.</a:t>
            </a:r>
          </a:p>
          <a:p>
            <a:pPr lvl="0" indent="-182880"/>
            <a:r>
              <a:rPr lang="de-DE" b="1" dirty="0"/>
              <a:t>Copyright- bzw. Urheber-Hinweis </a:t>
            </a:r>
            <a:r>
              <a:rPr lang="de-DE" dirty="0"/>
              <a:t>– ein Urhebervermerk in und für Kopien eines Werkes ; Beispiel</a:t>
            </a:r>
            <a:r>
              <a:rPr lang="de-DE" dirty="0">
                <a:solidFill>
                  <a:srgbClr val="000000"/>
                </a:solidFill>
              </a:rPr>
              <a:t>: </a:t>
            </a:r>
            <a:r>
              <a:rPr lang="de-DE" sz="2000" dirty="0">
                <a:latin typeface="Roboto Mono"/>
              </a:rPr>
              <a:t>Copyright © A. Person (2016) </a:t>
            </a:r>
          </a:p>
          <a:p>
            <a:pPr lvl="0" indent="-182880"/>
            <a:r>
              <a:rPr lang="de-DE" b="1" dirty="0"/>
              <a:t>Lizenz-Hinweis</a:t>
            </a:r>
            <a:r>
              <a:rPr lang="de-DE" dirty="0"/>
              <a:t> – ein Hinweis, der die Lizenzbedingungen der im Produkt enthaltenen FOSS angibt und anerkennt.</a:t>
            </a:r>
          </a:p>
          <a:p>
            <a:pPr lvl="0" indent="-182880"/>
            <a:r>
              <a:rPr lang="de-DE" b="1" dirty="0"/>
              <a:t>Attributions-Hinweis </a:t>
            </a:r>
            <a:r>
              <a:rPr lang="de-DE" dirty="0"/>
              <a:t>– ein Hinweis, der die Identität der ursprünglichen Autoren und / oder Sponsoren der im Produkt enthaltenen FOSS beinhaltet.</a:t>
            </a:r>
          </a:p>
          <a:p>
            <a:pPr lvl="0" indent="-182880"/>
            <a:r>
              <a:rPr lang="de-DE" b="1" dirty="0"/>
              <a:t>Änderungshinweis </a:t>
            </a:r>
            <a:r>
              <a:rPr lang="de-DE" dirty="0"/>
              <a:t>– Ein Hinweis, dass Änderungen am Quellcode einer Datei vorgenommen wurden, z. B. das Hinzufügen eines eigenen </a:t>
            </a:r>
            <a:br>
              <a:rPr lang="de-DE" dirty="0"/>
            </a:br>
            <a:r>
              <a:rPr lang="de-DE" dirty="0"/>
              <a:t>Urheber-Hinweises im Datei-Header.</a:t>
            </a:r>
          </a:p>
        </p:txBody>
      </p:sp>
      <p:sp>
        <p:nvSpPr>
          <p:cNvPr id="4" name="Rechteck 3">
            <a:extLst>
              <a:ext uri="{FF2B5EF4-FFF2-40B4-BE49-F238E27FC236}">
                <a16:creationId xmlns:a16="http://schemas.microsoft.com/office/drawing/2014/main" id="{2951D4E3-0108-41CA-810C-4631B315E56D}"/>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5C303826-478B-4051-BB83-248A259C6109}"/>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24.xml><?xml version="1.0" encoding="utf-8"?>
<p:sld xmlns:a="http://purl.oclc.org/ooxml/drawingml/main" xmlns:r="http://purl.oclc.org/ooxml/officeDocument/relationships" xmlns:p="http://purl.oclc.org/ooxml/presentationml/main">
  <p:cSld name="Slide22">
    <p:spTree>
      <p:nvGrpSpPr>
        <p:cNvPr id="1" name=""/>
        <p:cNvGrpSpPr/>
        <p:nvPr/>
      </p:nvGrpSpPr>
      <p:grpSpPr>
        <a:xfrm>
          <a:off x="0" y="0"/>
          <a:ext cx="0" cy="0"/>
          <a:chOff x="0" y="0"/>
          <a:chExt cx="0" cy="0"/>
        </a:xfrm>
      </p:grpSpPr>
      <p:sp>
        <p:nvSpPr>
          <p:cNvPr id="2" name="Shape 201">
            <a:extLst>
              <a:ext uri="{FF2B5EF4-FFF2-40B4-BE49-F238E27FC236}">
                <a16:creationId xmlns:a16="http://schemas.microsoft.com/office/drawing/2014/main" id="{D57BD3F2-2A02-48B7-927D-52EF7B2835BE}"/>
              </a:ext>
            </a:extLst>
          </p:cNvPr>
          <p:cNvSpPr txBox="1">
            <a:spLocks noGrp="1"/>
          </p:cNvSpPr>
          <p:nvPr>
            <p:ph type="title"/>
          </p:nvPr>
        </p:nvSpPr>
        <p:spPr/>
        <p:txBody>
          <a:bodyPr tIns="45701" bIns="45701"/>
          <a:lstStyle/>
          <a:p>
            <a:pPr lvl="0"/>
            <a:r>
              <a:rPr lang="de-DE" dirty="0"/>
              <a:t>Multiple Lizenzierung</a:t>
            </a:r>
          </a:p>
        </p:txBody>
      </p:sp>
      <p:sp>
        <p:nvSpPr>
          <p:cNvPr id="3" name="Shape 202">
            <a:extLst>
              <a:ext uri="{FF2B5EF4-FFF2-40B4-BE49-F238E27FC236}">
                <a16:creationId xmlns:a16="http://schemas.microsoft.com/office/drawing/2014/main" id="{90392881-87B7-48A2-9FDC-1BF8F30ABB90}"/>
              </a:ext>
            </a:extLst>
          </p:cNvPr>
          <p:cNvSpPr txBox="1">
            <a:spLocks noGrp="1"/>
          </p:cNvSpPr>
          <p:nvPr>
            <p:ph idx="1"/>
          </p:nvPr>
        </p:nvSpPr>
        <p:spPr>
          <a:xfrm>
            <a:off x="556970" y="1481766"/>
            <a:ext cx="11451232" cy="5136669"/>
          </a:xfrm>
        </p:spPr>
        <p:txBody>
          <a:bodyPr tIns="45701" bIns="45701"/>
          <a:lstStyle/>
          <a:p>
            <a:pPr lvl="0" indent="-182880">
              <a:spcBef>
                <a:spcPts val="0"/>
              </a:spcBef>
            </a:pPr>
            <a:r>
              <a:rPr lang="de-DE" dirty="0"/>
              <a:t>‘Multiple Lizenzierung’ bezieht sich auf die Praxis, eine Software unter zwei oder mehreren Lizenzbedingungen gleichzeitig zu veröffentlichen.</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Z.B. ist eine Software dann ‘dual lizenziert’, wenn der Urheberrechtsinhaber </a:t>
            </a:r>
            <a:br>
              <a:rPr lang="de-DE" sz="2000" kern="0" dirty="0">
                <a:solidFill>
                  <a:srgbClr val="292934"/>
                </a:solidFill>
                <a:latin typeface="Roboto"/>
              </a:rPr>
            </a:br>
            <a:r>
              <a:rPr lang="de-DE" sz="2000" kern="0" dirty="0">
                <a:solidFill>
                  <a:srgbClr val="292934"/>
                </a:solidFill>
                <a:latin typeface="Roboto"/>
              </a:rPr>
              <a:t>eine Wahlmöglichkeit zwischen zwei Lizenzen einräumt.</a:t>
            </a:r>
          </a:p>
          <a:p>
            <a:pPr lvl="0" indent="-182880"/>
            <a:r>
              <a:rPr lang="de-DE" dirty="0"/>
              <a:t>Hinweis: Das Vorhandensein eines Wahlrechts sollte nicht mit der Situation verwechselt werden, in welcher ein Lizenzgeber seine Software </a:t>
            </a:r>
            <a:r>
              <a:rPr lang="de-DE" i="1" dirty="0"/>
              <a:t>gleichzeitig</a:t>
            </a:r>
            <a:r>
              <a:rPr lang="de-DE" dirty="0"/>
              <a:t> unter mehr als eine Lizenz stellt – und man </a:t>
            </a:r>
            <a:r>
              <a:rPr lang="de-DE" i="1" dirty="0"/>
              <a:t>gleichzeitig alle</a:t>
            </a:r>
            <a:r>
              <a:rPr lang="de-DE" dirty="0"/>
              <a:t> dieser Lizenzbedingungen einhalten muss.</a:t>
            </a:r>
          </a:p>
          <a:p>
            <a:pPr marL="0" lvl="0" indent="0">
              <a:buNone/>
            </a:pPr>
            <a:endParaRPr lang="de-DE" dirty="0"/>
          </a:p>
        </p:txBody>
      </p:sp>
      <p:sp>
        <p:nvSpPr>
          <p:cNvPr id="4" name="Rechteck 3">
            <a:extLst>
              <a:ext uri="{FF2B5EF4-FFF2-40B4-BE49-F238E27FC236}">
                <a16:creationId xmlns:a16="http://schemas.microsoft.com/office/drawing/2014/main" id="{D9DB5EE7-437E-49A6-8AD6-9D77950F104C}"/>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47E61674-085C-4BB7-8B6F-9E633B410959}"/>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25.xml><?xml version="1.0" encoding="utf-8"?>
<p:sld xmlns:a="http://purl.oclc.org/ooxml/drawingml/main" xmlns:r="http://purl.oclc.org/ooxml/officeDocument/relationships" xmlns:p="http://purl.oclc.org/ooxml/presentationml/main">
  <p:cSld name="Slide23">
    <p:spTree>
      <p:nvGrpSpPr>
        <p:cNvPr id="1" name=""/>
        <p:cNvGrpSpPr/>
        <p:nvPr/>
      </p:nvGrpSpPr>
      <p:grpSpPr>
        <a:xfrm>
          <a:off x="0" y="0"/>
          <a:ext cx="0" cy="0"/>
          <a:chOff x="0" y="0"/>
          <a:chExt cx="0" cy="0"/>
        </a:xfrm>
      </p:grpSpPr>
      <p:sp>
        <p:nvSpPr>
          <p:cNvPr id="2" name="Shape 208">
            <a:extLst>
              <a:ext uri="{FF2B5EF4-FFF2-40B4-BE49-F238E27FC236}">
                <a16:creationId xmlns:a16="http://schemas.microsoft.com/office/drawing/2014/main" id="{DAB42ECC-B29A-423F-9A1B-96974B80C889}"/>
              </a:ext>
            </a:extLst>
          </p:cNvPr>
          <p:cNvSpPr txBox="1">
            <a:spLocks noGrp="1"/>
          </p:cNvSpPr>
          <p:nvPr>
            <p:ph type="title"/>
          </p:nvPr>
        </p:nvSpPr>
        <p:spPr/>
        <p:txBody>
          <a:bodyPr tIns="45701" bIns="45701"/>
          <a:lstStyle/>
          <a:p>
            <a:pPr lvl="0"/>
            <a:r>
              <a:rPr lang="de-DE" dirty="0"/>
              <a:t>Verständnisfragen</a:t>
            </a:r>
          </a:p>
        </p:txBody>
      </p:sp>
      <p:sp>
        <p:nvSpPr>
          <p:cNvPr id="3" name="Shape 209">
            <a:extLst>
              <a:ext uri="{FF2B5EF4-FFF2-40B4-BE49-F238E27FC236}">
                <a16:creationId xmlns:a16="http://schemas.microsoft.com/office/drawing/2014/main" id="{6CE3E11C-4B8A-4D96-961A-3A1E9D4FF706}"/>
              </a:ext>
            </a:extLst>
          </p:cNvPr>
          <p:cNvSpPr txBox="1">
            <a:spLocks noGrp="1"/>
          </p:cNvSpPr>
          <p:nvPr>
            <p:ph idx="1"/>
          </p:nvPr>
        </p:nvSpPr>
        <p:spPr>
          <a:xfrm>
            <a:off x="556970" y="1481766"/>
            <a:ext cx="11451232" cy="5376223"/>
          </a:xfrm>
        </p:spPr>
        <p:txBody>
          <a:bodyPr tIns="45701" bIns="45701"/>
          <a:lstStyle/>
          <a:p>
            <a:pPr lvl="0" indent="-182880">
              <a:spcBef>
                <a:spcPts val="0"/>
              </a:spcBef>
            </a:pPr>
            <a:r>
              <a:rPr lang="de-DE" dirty="0"/>
              <a:t>Was ist eine FOSS-Lizenz?</a:t>
            </a:r>
          </a:p>
          <a:p>
            <a:pPr lvl="0" indent="-182880"/>
            <a:r>
              <a:rPr lang="de-DE" dirty="0"/>
              <a:t>Welche typischen Verpflichtungen sieht eine ‘permissive’ FOSS-Lizenz vor?</a:t>
            </a:r>
          </a:p>
          <a:p>
            <a:pPr lvl="0" indent="-182880"/>
            <a:r>
              <a:rPr lang="de-DE" dirty="0"/>
              <a:t>Nennen Sie einige ‘permissive’ FOSS-Lizenzen.</a:t>
            </a:r>
          </a:p>
          <a:p>
            <a:pPr lvl="0" indent="-182880"/>
            <a:r>
              <a:rPr lang="de-DE" dirty="0"/>
              <a:t>Was versteht man unter ‘Lizenz-Reziprozität?</a:t>
            </a:r>
          </a:p>
          <a:p>
            <a:pPr lvl="0" indent="-182880"/>
            <a:r>
              <a:rPr lang="de-DE" dirty="0"/>
              <a:t>Nennen sie einige Copyleft-Lizenzen.</a:t>
            </a:r>
          </a:p>
          <a:p>
            <a:pPr lvl="0" indent="-182880"/>
            <a:r>
              <a:rPr lang="de-DE" dirty="0"/>
              <a:t>Was muss bei Code unter Copyleft-Lizenz beachtet / verteilt werden?</a:t>
            </a:r>
          </a:p>
          <a:p>
            <a:pPr lvl="0" indent="-182880"/>
            <a:r>
              <a:rPr lang="de-DE" dirty="0"/>
              <a:t>Sind Freeware und Shareware gleichbedeutend mit FOSS?</a:t>
            </a:r>
          </a:p>
          <a:p>
            <a:pPr lvl="0" indent="-182880"/>
            <a:r>
              <a:rPr lang="de-DE" dirty="0"/>
              <a:t>Was ist eine multiple Lizenz? </a:t>
            </a:r>
          </a:p>
          <a:p>
            <a:pPr lvl="0" indent="-182880"/>
            <a:r>
              <a:rPr lang="de-DE" dirty="0"/>
              <a:t>Welche Information findet man in FOSS-Hinweisen – und wie können diese Informationen genutzt werden?</a:t>
            </a:r>
          </a:p>
        </p:txBody>
      </p:sp>
      <p:sp>
        <p:nvSpPr>
          <p:cNvPr id="4" name="Rechteck 3">
            <a:extLst>
              <a:ext uri="{FF2B5EF4-FFF2-40B4-BE49-F238E27FC236}">
                <a16:creationId xmlns:a16="http://schemas.microsoft.com/office/drawing/2014/main" id="{3F8AB471-D5F2-42D7-8141-1396782BC608}"/>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55D4ED53-0B34-46EF-B83A-2FFD3454CC12}"/>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26.xml><?xml version="1.0" encoding="utf-8"?>
<p:sld xmlns:a="http://purl.oclc.org/ooxml/drawingml/main" xmlns:r="http://purl.oclc.org/ooxml/officeDocument/relationships" xmlns:p="http://purl.oclc.org/ooxml/presentationml/main">
  <p:cSld name="Slide24">
    <p:spTree>
      <p:nvGrpSpPr>
        <p:cNvPr id="1" name=""/>
        <p:cNvGrpSpPr/>
        <p:nvPr/>
      </p:nvGrpSpPr>
      <p:grpSpPr>
        <a:xfrm>
          <a:off x="0" y="0"/>
          <a:ext cx="0" cy="0"/>
          <a:chOff x="0" y="0"/>
          <a:chExt cx="0" cy="0"/>
        </a:xfrm>
      </p:grpSpPr>
      <p:sp>
        <p:nvSpPr>
          <p:cNvPr id="2" name="Shape 215">
            <a:extLst>
              <a:ext uri="{FF2B5EF4-FFF2-40B4-BE49-F238E27FC236}">
                <a16:creationId xmlns:a16="http://schemas.microsoft.com/office/drawing/2014/main" id="{2D510BD0-39E6-4206-8E4F-B094767A4D6F}"/>
              </a:ext>
            </a:extLst>
          </p:cNvPr>
          <p:cNvSpPr txBox="1">
            <a:spLocks noGrp="1"/>
          </p:cNvSpPr>
          <p:nvPr>
            <p:ph type="title"/>
          </p:nvPr>
        </p:nvSpPr>
        <p:spPr/>
        <p:txBody>
          <a:bodyPr tIns="45701" bIns="45701"/>
          <a:lstStyle/>
          <a:p>
            <a:pPr lvl="0"/>
            <a:r>
              <a:rPr lang="en-US" dirty="0"/>
              <a:t>ABSCHNITT 3</a:t>
            </a:r>
          </a:p>
        </p:txBody>
      </p:sp>
      <p:sp>
        <p:nvSpPr>
          <p:cNvPr id="3" name="Shape 216">
            <a:extLst>
              <a:ext uri="{FF2B5EF4-FFF2-40B4-BE49-F238E27FC236}">
                <a16:creationId xmlns:a16="http://schemas.microsoft.com/office/drawing/2014/main" id="{13620EED-A124-4F60-BB19-A2EC482DDA6D}"/>
              </a:ext>
            </a:extLst>
          </p:cNvPr>
          <p:cNvSpPr txBox="1">
            <a:spLocks noGrp="1"/>
          </p:cNvSpPr>
          <p:nvPr>
            <p:ph type="body" idx="1"/>
          </p:nvPr>
        </p:nvSpPr>
        <p:spPr/>
        <p:txBody>
          <a:bodyPr tIns="45701" bIns="45701"/>
          <a:lstStyle/>
          <a:p>
            <a:pPr lvl="0">
              <a:spcBef>
                <a:spcPts val="0"/>
              </a:spcBef>
            </a:pPr>
            <a:r>
              <a:rPr lang="de-DE" dirty="0"/>
              <a:t>Einführung in FOSS-Compliance</a:t>
            </a:r>
          </a:p>
        </p:txBody>
      </p:sp>
      <p:sp>
        <p:nvSpPr>
          <p:cNvPr id="4" name="Rechteck 3">
            <a:extLst>
              <a:ext uri="{FF2B5EF4-FFF2-40B4-BE49-F238E27FC236}">
                <a16:creationId xmlns:a16="http://schemas.microsoft.com/office/drawing/2014/main" id="{8027F1BC-AD88-43C3-B08B-D83FE40ACA8E}"/>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BAC16CA7-B0B7-40F0-AFAB-629BCED445F9}"/>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27.xml><?xml version="1.0" encoding="utf-8"?>
<p:sld xmlns:a="http://purl.oclc.org/ooxml/drawingml/main" xmlns:r="http://purl.oclc.org/ooxml/officeDocument/relationships" xmlns:p="http://purl.oclc.org/ooxml/presentationml/main">
  <p:cSld name="Slide25">
    <p:spTree>
      <p:nvGrpSpPr>
        <p:cNvPr id="1" name=""/>
        <p:cNvGrpSpPr/>
        <p:nvPr/>
      </p:nvGrpSpPr>
      <p:grpSpPr>
        <a:xfrm>
          <a:off x="0" y="0"/>
          <a:ext cx="0" cy="0"/>
          <a:chOff x="0" y="0"/>
          <a:chExt cx="0" cy="0"/>
        </a:xfrm>
      </p:grpSpPr>
      <p:sp>
        <p:nvSpPr>
          <p:cNvPr id="2" name="Shape 222">
            <a:extLst>
              <a:ext uri="{FF2B5EF4-FFF2-40B4-BE49-F238E27FC236}">
                <a16:creationId xmlns:a16="http://schemas.microsoft.com/office/drawing/2014/main" id="{02F9C62A-E4F9-47B3-AC0B-B7F4AE419D96}"/>
              </a:ext>
            </a:extLst>
          </p:cNvPr>
          <p:cNvSpPr txBox="1">
            <a:spLocks noGrp="1"/>
          </p:cNvSpPr>
          <p:nvPr>
            <p:ph type="title"/>
          </p:nvPr>
        </p:nvSpPr>
        <p:spPr/>
        <p:txBody>
          <a:bodyPr tIns="45701" bIns="45701"/>
          <a:lstStyle/>
          <a:p>
            <a:pPr lvl="0"/>
            <a:r>
              <a:rPr lang="de-DE" dirty="0"/>
              <a:t>FOSS-Compliance: Ziele</a:t>
            </a:r>
          </a:p>
        </p:txBody>
      </p:sp>
      <p:sp>
        <p:nvSpPr>
          <p:cNvPr id="3" name="Shape 223">
            <a:extLst>
              <a:ext uri="{FF2B5EF4-FFF2-40B4-BE49-F238E27FC236}">
                <a16:creationId xmlns:a16="http://schemas.microsoft.com/office/drawing/2014/main" id="{8355591B-44A7-4AEB-A693-633255B41F2D}"/>
              </a:ext>
            </a:extLst>
          </p:cNvPr>
          <p:cNvSpPr txBox="1">
            <a:spLocks noGrp="1"/>
          </p:cNvSpPr>
          <p:nvPr>
            <p:ph idx="1"/>
          </p:nvPr>
        </p:nvSpPr>
        <p:spPr/>
        <p:txBody>
          <a:bodyPr tIns="45701" bIns="45701"/>
          <a:lstStyle/>
          <a:p>
            <a:pPr lvl="0" indent="-182880">
              <a:spcBef>
                <a:spcPts val="0"/>
              </a:spcBef>
            </a:pPr>
            <a:r>
              <a:rPr lang="de-DE" b="1" dirty="0"/>
              <a:t>Verpflichtungen kennen: </a:t>
            </a:r>
            <a:r>
              <a:rPr lang="de-DE" dirty="0"/>
              <a:t>Es sollte ein Prozess definiert sein, wie FOSS-Komponenten innerhalb der eigenen Software identifiziert und nachverfolgt werden.</a:t>
            </a:r>
          </a:p>
          <a:p>
            <a:pPr lvl="0" indent="-182880">
              <a:buNone/>
            </a:pPr>
            <a:endParaRPr lang="de-DE" dirty="0"/>
          </a:p>
          <a:p>
            <a:pPr lvl="0" indent="-182880"/>
            <a:r>
              <a:rPr lang="de-DE" b="1" dirty="0"/>
              <a:t>Verpflichtungen erfüllen: </a:t>
            </a:r>
            <a:r>
              <a:rPr lang="de-DE" dirty="0"/>
              <a:t>Der Prozess sollte mit Lizenzverpflichtungen umgehen können, die aus den Geschäftspraktiken des eigenen Unternehmens entstehen.</a:t>
            </a:r>
          </a:p>
          <a:p>
            <a:pPr lvl="0" indent="-182880">
              <a:buNone/>
            </a:pPr>
            <a:endParaRPr lang="de-DE" dirty="0"/>
          </a:p>
        </p:txBody>
      </p:sp>
      <p:sp>
        <p:nvSpPr>
          <p:cNvPr id="4" name="Rechteck 3">
            <a:extLst>
              <a:ext uri="{FF2B5EF4-FFF2-40B4-BE49-F238E27FC236}">
                <a16:creationId xmlns:a16="http://schemas.microsoft.com/office/drawing/2014/main" id="{9DD8F3FD-8AE6-498F-B4D7-B6E690DBE269}"/>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F03889D2-0D1C-4752-8EB7-34C51C479A70}"/>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28.xml><?xml version="1.0" encoding="utf-8"?>
<p:sld xmlns:a="http://purl.oclc.org/ooxml/drawingml/main" xmlns:r="http://purl.oclc.org/ooxml/officeDocument/relationships" xmlns:p="http://purl.oclc.org/ooxml/presentationml/main">
  <p:cSld name="Slide26">
    <p:spTree>
      <p:nvGrpSpPr>
        <p:cNvPr id="1" name=""/>
        <p:cNvGrpSpPr/>
        <p:nvPr/>
      </p:nvGrpSpPr>
      <p:grpSpPr>
        <a:xfrm>
          <a:off x="0" y="0"/>
          <a:ext cx="0" cy="0"/>
          <a:chOff x="0" y="0"/>
          <a:chExt cx="0" cy="0"/>
        </a:xfrm>
      </p:grpSpPr>
      <p:sp>
        <p:nvSpPr>
          <p:cNvPr id="2" name="Shape 229">
            <a:extLst>
              <a:ext uri="{FF2B5EF4-FFF2-40B4-BE49-F238E27FC236}">
                <a16:creationId xmlns:a16="http://schemas.microsoft.com/office/drawing/2014/main" id="{D2D1E967-5A33-4DA3-96FF-1A39C75210ED}"/>
              </a:ext>
            </a:extLst>
          </p:cNvPr>
          <p:cNvSpPr txBox="1">
            <a:spLocks noGrp="1"/>
          </p:cNvSpPr>
          <p:nvPr>
            <p:ph type="title"/>
          </p:nvPr>
        </p:nvSpPr>
        <p:spPr/>
        <p:txBody>
          <a:bodyPr tIns="45701" bIns="45701"/>
          <a:lstStyle/>
          <a:p>
            <a:pPr lvl="0"/>
            <a:r>
              <a:rPr lang="de-DE" dirty="0"/>
              <a:t>Welche Compliance-Verpflichtungen müssen erfüllt werden?</a:t>
            </a:r>
          </a:p>
        </p:txBody>
      </p:sp>
      <p:sp>
        <p:nvSpPr>
          <p:cNvPr id="3" name="Shape 230">
            <a:extLst>
              <a:ext uri="{FF2B5EF4-FFF2-40B4-BE49-F238E27FC236}">
                <a16:creationId xmlns:a16="http://schemas.microsoft.com/office/drawing/2014/main" id="{DCEE2C3A-A86C-4526-B5DA-DB7BAEB16FC3}"/>
              </a:ext>
            </a:extLst>
          </p:cNvPr>
          <p:cNvSpPr txBox="1">
            <a:spLocks noGrp="1"/>
          </p:cNvSpPr>
          <p:nvPr>
            <p:ph idx="1"/>
          </p:nvPr>
        </p:nvSpPr>
        <p:spPr/>
        <p:txBody>
          <a:bodyPr tIns="45701" bIns="45701"/>
          <a:lstStyle/>
          <a:p>
            <a:pPr marL="0" lvl="0" indent="0">
              <a:spcBef>
                <a:spcPts val="0"/>
              </a:spcBef>
              <a:buNone/>
            </a:pPr>
            <a:r>
              <a:rPr lang="de-DE" sz="2000" dirty="0"/>
              <a:t>In Abhängigkeit von der/den gültigen FOSS-Lizenz/en können die Compliance-Verpflichtungen bestehen aus:</a:t>
            </a:r>
          </a:p>
          <a:p>
            <a:pPr lvl="0" indent="-182880">
              <a:spcBef>
                <a:spcPts val="400"/>
              </a:spcBef>
            </a:pPr>
            <a:r>
              <a:rPr lang="de-DE" sz="1800" b="1" dirty="0"/>
              <a:t>Attributions- und Hinweispflichten: </a:t>
            </a:r>
            <a:r>
              <a:rPr lang="de-DE" sz="1800" dirty="0"/>
              <a:t>Es müssen Urheberrechts- und Lizenztexte im Quellcode und / oder in der Produktdokumentation oder Benutzeroberfläche bereitstellen oder aufbewahren, damit weitere Empfänger in der Distributionskette (‚Downstream‘) die Herkunft der Software und ihre Lizenzrechte kennen. Möglicherweise müssen auch Hinweise zu vorgenommenen Änderungen oder vollständige Kopien der Lizenz angegeben werden.</a:t>
            </a:r>
          </a:p>
          <a:p>
            <a:pPr lvl="0" indent="-182880">
              <a:spcBef>
                <a:spcPts val="400"/>
              </a:spcBef>
            </a:pPr>
            <a:r>
              <a:rPr lang="de-DE" sz="1800" b="1" dirty="0"/>
              <a:t>Offenlegung des Quellcodes:</a:t>
            </a:r>
            <a:r>
              <a:rPr lang="de-DE" sz="1800" dirty="0"/>
              <a:t> Es müssen der Quellcode für die FOSS-Software, für  vorgenommene Änderungen, für kombinierte oder verknüpfte Software und/oder für Build-Skripte bereitgestellt werden. </a:t>
            </a:r>
          </a:p>
          <a:p>
            <a:pPr lvl="0" indent="-182880">
              <a:spcBef>
                <a:spcPts val="400"/>
              </a:spcBef>
            </a:pPr>
            <a:r>
              <a:rPr lang="de-DE" sz="1800" b="1" dirty="0"/>
              <a:t>Lizenz-Reziprozität / „Copyleft“: G</a:t>
            </a:r>
            <a:r>
              <a:rPr lang="de-DE" sz="1800" dirty="0"/>
              <a:t>eänderte Versionen oder ‚derivative works‘ müssen unter derselben Lizenz bereitgestellt werden, die für die originale FOSS-Komponente gilt.</a:t>
            </a:r>
          </a:p>
          <a:p>
            <a:pPr lvl="0" indent="-182880">
              <a:spcBef>
                <a:spcPts val="400"/>
              </a:spcBef>
            </a:pPr>
            <a:r>
              <a:rPr lang="de-DE" sz="1800" b="1" dirty="0"/>
              <a:t>Weitere Klauseln: </a:t>
            </a:r>
            <a:r>
              <a:rPr lang="de-DE" sz="1800" dirty="0"/>
              <a:t>Die FOSS-Lizenz kann eine Verwendung von Namen oder Marken des Urheberrechtsinhabers einschränken und kann verlangen, dass modifizierte Versionen einen anderen Namen verwenden, um Verwechslungen zu vermeiden – ein Verstoß kann zu Lizenzentzug führen.</a:t>
            </a:r>
          </a:p>
        </p:txBody>
      </p:sp>
      <p:sp>
        <p:nvSpPr>
          <p:cNvPr id="4" name="Rechteck 3">
            <a:extLst>
              <a:ext uri="{FF2B5EF4-FFF2-40B4-BE49-F238E27FC236}">
                <a16:creationId xmlns:a16="http://schemas.microsoft.com/office/drawing/2014/main" id="{8B8DB7BD-2ADA-4E8A-B334-065EFA68DF3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D98996B2-6BAC-4AE7-8E1C-20E0F109848D}"/>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29.xml><?xml version="1.0" encoding="utf-8"?>
<p:sld xmlns:a="http://purl.oclc.org/ooxml/drawingml/main" xmlns:r="http://purl.oclc.org/ooxml/officeDocument/relationships" xmlns:p="http://purl.oclc.org/ooxml/presentationml/main">
  <p:cSld name="Slide27">
    <p:spTree>
      <p:nvGrpSpPr>
        <p:cNvPr id="1" name=""/>
        <p:cNvGrpSpPr/>
        <p:nvPr/>
      </p:nvGrpSpPr>
      <p:grpSpPr>
        <a:xfrm>
          <a:off x="0" y="0"/>
          <a:ext cx="0" cy="0"/>
          <a:chOff x="0" y="0"/>
          <a:chExt cx="0" cy="0"/>
        </a:xfrm>
      </p:grpSpPr>
      <p:sp>
        <p:nvSpPr>
          <p:cNvPr id="2" name="Shape 236">
            <a:extLst>
              <a:ext uri="{FF2B5EF4-FFF2-40B4-BE49-F238E27FC236}">
                <a16:creationId xmlns:a16="http://schemas.microsoft.com/office/drawing/2014/main" id="{5CF08DE7-6BDF-4BDA-A1D1-A4D696960EC2}"/>
              </a:ext>
            </a:extLst>
          </p:cNvPr>
          <p:cNvSpPr txBox="1">
            <a:spLocks noGrp="1"/>
          </p:cNvSpPr>
          <p:nvPr>
            <p:ph type="title"/>
          </p:nvPr>
        </p:nvSpPr>
        <p:spPr/>
        <p:txBody>
          <a:bodyPr tIns="45701" bIns="45701"/>
          <a:lstStyle/>
          <a:p>
            <a:pPr lvl="0"/>
            <a:r>
              <a:rPr lang="de-DE" dirty="0"/>
              <a:t>FOSS-Compliance-Themen: Verbreitung</a:t>
            </a:r>
          </a:p>
        </p:txBody>
      </p:sp>
      <p:sp>
        <p:nvSpPr>
          <p:cNvPr id="3" name="Shape 237">
            <a:extLst>
              <a:ext uri="{FF2B5EF4-FFF2-40B4-BE49-F238E27FC236}">
                <a16:creationId xmlns:a16="http://schemas.microsoft.com/office/drawing/2014/main" id="{B6A9611D-D839-4BC7-AD7B-737F7C19A4E5}"/>
              </a:ext>
            </a:extLst>
          </p:cNvPr>
          <p:cNvSpPr txBox="1">
            <a:spLocks noGrp="1"/>
          </p:cNvSpPr>
          <p:nvPr>
            <p:ph idx="1"/>
          </p:nvPr>
        </p:nvSpPr>
        <p:spPr>
          <a:xfrm>
            <a:off x="838203" y="1564977"/>
            <a:ext cx="10515600" cy="4887349"/>
          </a:xfrm>
        </p:spPr>
        <p:txBody>
          <a:bodyPr tIns="45701" bIns="45701"/>
          <a:lstStyle/>
          <a:p>
            <a:pPr lvl="0" indent="-182880">
              <a:spcBef>
                <a:spcPts val="0"/>
              </a:spcBef>
            </a:pPr>
            <a:r>
              <a:rPr lang="de-DE" dirty="0"/>
              <a:t>Weitergabe von Material an Dritte</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Applikationen, die auf ein System / Mobilgerät des Anwenders heruntergeladen werden.</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JavaScript, Web Clients, oder andere Software, die auf den Rechner des Anwenders heruntergeladen wird.</a:t>
            </a:r>
          </a:p>
          <a:p>
            <a:pPr lvl="0" indent="-182880"/>
            <a:r>
              <a:rPr lang="de-DE" dirty="0"/>
              <a:t>Für manche FOSS-Lizenzen ist ein Netzwerk-Zugriff der „Trigger“</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Einige Lizenzen gestalten den Trigger derart, dass auch der Fall einbezogen wird, dass eine FOSS auf einem eigenen Server für den Zugriff durch Dritte bereitgehalten wird (z.B. alle Versionen der Affero GPL, falls die Software angepasst wurde) </a:t>
            </a:r>
            <a:br>
              <a:rPr lang="de-DE" sz="2000" kern="0" dirty="0">
                <a:solidFill>
                  <a:srgbClr val="292934"/>
                </a:solidFill>
                <a:latin typeface="Roboto"/>
              </a:rPr>
            </a:br>
            <a:r>
              <a:rPr lang="de-DE" sz="2000" kern="0" dirty="0">
                <a:solidFill>
                  <a:srgbClr val="292934"/>
                </a:solidFill>
                <a:latin typeface="Roboto"/>
              </a:rPr>
              <a:t>bzw. den Fall, dass Benutzer mit der Software über ein Computernetzwerk interagieren</a:t>
            </a:r>
            <a:br>
              <a:rPr lang="de-DE" sz="2000" kern="0" dirty="0">
                <a:solidFill>
                  <a:srgbClr val="292934"/>
                </a:solidFill>
                <a:latin typeface="Roboto"/>
              </a:rPr>
            </a:br>
            <a:r>
              <a:rPr lang="de-DE" sz="2000" kern="0" dirty="0">
                <a:solidFill>
                  <a:srgbClr val="292934"/>
                </a:solidFill>
                <a:latin typeface="Roboto"/>
              </a:rPr>
              <a:t>(Zitat AGPL-3.0: “</a:t>
            </a:r>
            <a:r>
              <a:rPr lang="en-US" sz="2000" kern="0" dirty="0">
                <a:solidFill>
                  <a:srgbClr val="292934"/>
                </a:solidFill>
                <a:latin typeface="Roboto"/>
              </a:rPr>
              <a:t>users interacting with it remotely through a computer network</a:t>
            </a:r>
            <a:r>
              <a:rPr lang="de-DE" sz="2000" kern="0" dirty="0">
                <a:solidFill>
                  <a:srgbClr val="292934"/>
                </a:solidFill>
                <a:latin typeface="Roboto"/>
              </a:rPr>
              <a:t>”).</a:t>
            </a:r>
          </a:p>
          <a:p>
            <a:pPr marL="457200" lvl="1" indent="-190496">
              <a:lnSpc>
                <a:spcPct val="100%"/>
              </a:lnSpc>
              <a:spcBef>
                <a:spcPts val="400"/>
              </a:spcBef>
              <a:buNone/>
            </a:pPr>
            <a:endParaRPr lang="de-DE" sz="2000" kern="0" dirty="0">
              <a:solidFill>
                <a:srgbClr val="292934"/>
              </a:solidFill>
              <a:latin typeface="Roboto"/>
            </a:endParaRPr>
          </a:p>
        </p:txBody>
      </p:sp>
      <p:sp>
        <p:nvSpPr>
          <p:cNvPr id="4" name="Rechteck 3">
            <a:extLst>
              <a:ext uri="{FF2B5EF4-FFF2-40B4-BE49-F238E27FC236}">
                <a16:creationId xmlns:a16="http://schemas.microsoft.com/office/drawing/2014/main" id="{1856CFF4-B942-4863-AF96-E45E60137B2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9B079BD1-242A-494D-A25F-03A13169B120}"/>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3.xml><?xml version="1.0" encoding="utf-8"?>
<p:sld xmlns:a="http://purl.oclc.org/ooxml/drawingml/main" xmlns:r="http://purl.oclc.org/ooxml/officeDocument/relationships" xmlns:p="http://purl.oclc.org/ooxml/presentationml/main">
  <p:cSld name="Slide2">
    <p:spTree>
      <p:nvGrpSpPr>
        <p:cNvPr id="1" name=""/>
        <p:cNvGrpSpPr/>
        <p:nvPr/>
      </p:nvGrpSpPr>
      <p:grpSpPr>
        <a:xfrm>
          <a:off x="0" y="0"/>
          <a:ext cx="0" cy="0"/>
          <a:chOff x="0" y="0"/>
          <a:chExt cx="0" cy="0"/>
        </a:xfrm>
      </p:grpSpPr>
      <p:sp>
        <p:nvSpPr>
          <p:cNvPr id="2" name="Shape 60">
            <a:extLst>
              <a:ext uri="{FF2B5EF4-FFF2-40B4-BE49-F238E27FC236}">
                <a16:creationId xmlns:a16="http://schemas.microsoft.com/office/drawing/2014/main" id="{088D584C-BE3A-4052-BFCF-0CA88F3D7D18}"/>
              </a:ext>
            </a:extLst>
          </p:cNvPr>
          <p:cNvSpPr txBox="1">
            <a:spLocks noGrp="1"/>
          </p:cNvSpPr>
          <p:nvPr>
            <p:ph type="title"/>
          </p:nvPr>
        </p:nvSpPr>
        <p:spPr/>
        <p:txBody>
          <a:bodyPr tIns="45701" bIns="45701"/>
          <a:lstStyle/>
          <a:p>
            <a:pPr lvl="0"/>
            <a:r>
              <a:rPr lang="de-DE" dirty="0"/>
              <a:t>Was ist das OpenChain Curriculum?</a:t>
            </a:r>
          </a:p>
        </p:txBody>
      </p:sp>
      <p:sp>
        <p:nvSpPr>
          <p:cNvPr id="3" name="Shape 61">
            <a:extLst>
              <a:ext uri="{FF2B5EF4-FFF2-40B4-BE49-F238E27FC236}">
                <a16:creationId xmlns:a16="http://schemas.microsoft.com/office/drawing/2014/main" id="{F810DF7B-C242-4A92-8F10-4F936F460120}"/>
              </a:ext>
            </a:extLst>
          </p:cNvPr>
          <p:cNvSpPr txBox="1">
            <a:spLocks noGrp="1"/>
          </p:cNvSpPr>
          <p:nvPr>
            <p:ph idx="1"/>
          </p:nvPr>
        </p:nvSpPr>
        <p:spPr>
          <a:xfrm>
            <a:off x="623090" y="1600200"/>
            <a:ext cx="10945806" cy="4953003"/>
          </a:xfrm>
        </p:spPr>
        <p:txBody>
          <a:bodyPr tIns="45701" bIns="45701"/>
          <a:lstStyle/>
          <a:p>
            <a:pPr lvl="0" indent="-182880">
              <a:spcBef>
                <a:spcPts val="0"/>
              </a:spcBef>
            </a:pPr>
            <a:r>
              <a:rPr lang="de-DE" dirty="0"/>
              <a:t>Das OpenChain-Projekt zielt darauf ab, zentrale Bestandteile eines Compliance-Programms für Free and Open Source-Software (FOSS) zu identifizieren und allgemein zugänglich zu machen.</a:t>
            </a:r>
          </a:p>
          <a:p>
            <a:pPr lvl="0" indent="-182880"/>
            <a:r>
              <a:rPr lang="de-DE" dirty="0"/>
              <a:t>Fokalpunkt des OpenChain-Projekts ist die </a:t>
            </a:r>
            <a:r>
              <a:rPr lang="de-DE" b="1" dirty="0"/>
              <a:t>Spezifikation</a:t>
            </a:r>
            <a:r>
              <a:rPr lang="de-DE" dirty="0"/>
              <a:t>. </a:t>
            </a:r>
            <a:br>
              <a:rPr lang="de-DE" dirty="0"/>
            </a:br>
            <a:r>
              <a:rPr lang="de-DE" dirty="0"/>
              <a:t>Diese zeigt die zentralen Anforderungen auf, die ein FOSS-Compliance-Programm erfüllen sollte.</a:t>
            </a:r>
          </a:p>
          <a:p>
            <a:pPr lvl="0" indent="-182880"/>
            <a:r>
              <a:rPr lang="de-DE" dirty="0"/>
              <a:t>Das OpenChain-</a:t>
            </a:r>
            <a:r>
              <a:rPr lang="de-DE" b="1" dirty="0"/>
              <a:t>Curriculum </a:t>
            </a:r>
            <a:r>
              <a:rPr lang="de-DE" dirty="0"/>
              <a:t>untermauert die Spezifikation durch die Bereitstellung von frei nutzbarem Trainingsmaterial.</a:t>
            </a:r>
          </a:p>
          <a:p>
            <a:pPr lvl="0" indent="-182880"/>
            <a:r>
              <a:rPr lang="de-DE" dirty="0"/>
              <a:t>Die vorliegenden Folien unterstützen Unternehmen dabei, die Anforderungen der Spezifikation in Abschnitt 1.2 zu erfüllen. Sie können auch für allgemeine Compliance-Trainings-Zwecke genutzt werden.</a:t>
            </a:r>
          </a:p>
          <a:p>
            <a:pPr marL="0" lvl="0" indent="0" algn="ctr">
              <a:buNone/>
            </a:pPr>
            <a:r>
              <a:rPr lang="de-DE" dirty="0"/>
              <a:t>Mehr Information unter: </a:t>
            </a:r>
            <a:r>
              <a:rPr lang="de-DE" dirty="0">
                <a:latin typeface="Roboto Mono"/>
              </a:rPr>
              <a:t>https://www.openchainproject.org</a:t>
            </a:r>
          </a:p>
          <a:p>
            <a:pPr marL="457200" lvl="1" indent="-190496">
              <a:lnSpc>
                <a:spcPct val="100%"/>
              </a:lnSpc>
              <a:spcBef>
                <a:spcPts val="400"/>
              </a:spcBef>
              <a:buNone/>
            </a:pPr>
            <a:endParaRPr lang="de-DE" sz="2000" kern="0" dirty="0">
              <a:solidFill>
                <a:srgbClr val="292934"/>
              </a:solidFill>
              <a:latin typeface="Roboto"/>
            </a:endParaRPr>
          </a:p>
        </p:txBody>
      </p:sp>
      <p:sp>
        <p:nvSpPr>
          <p:cNvPr id="4" name="Rechteck 3">
            <a:extLst>
              <a:ext uri="{FF2B5EF4-FFF2-40B4-BE49-F238E27FC236}">
                <a16:creationId xmlns:a16="http://schemas.microsoft.com/office/drawing/2014/main" id="{9FDE91F3-8CFC-4D38-A04B-6ABC621C3E2B}"/>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6B6ADD77-8ECD-4A3F-A726-63572FA4FEE5}"/>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30.xml><?xml version="1.0" encoding="utf-8"?>
<p:sld xmlns:a="http://purl.oclc.org/ooxml/drawingml/main" xmlns:r="http://purl.oclc.org/ooxml/officeDocument/relationships" xmlns:p="http://purl.oclc.org/ooxml/presentationml/main">
  <p:cSld name="Slide28">
    <p:spTree>
      <p:nvGrpSpPr>
        <p:cNvPr id="1" name=""/>
        <p:cNvGrpSpPr/>
        <p:nvPr/>
      </p:nvGrpSpPr>
      <p:grpSpPr>
        <a:xfrm>
          <a:off x="0" y="0"/>
          <a:ext cx="0" cy="0"/>
          <a:chOff x="0" y="0"/>
          <a:chExt cx="0" cy="0"/>
        </a:xfrm>
      </p:grpSpPr>
      <p:sp>
        <p:nvSpPr>
          <p:cNvPr id="2" name="Shape 243">
            <a:extLst>
              <a:ext uri="{FF2B5EF4-FFF2-40B4-BE49-F238E27FC236}">
                <a16:creationId xmlns:a16="http://schemas.microsoft.com/office/drawing/2014/main" id="{36EDE367-4146-456F-ABEF-901B239FA1C5}"/>
              </a:ext>
            </a:extLst>
          </p:cNvPr>
          <p:cNvSpPr txBox="1">
            <a:spLocks noGrp="1"/>
          </p:cNvSpPr>
          <p:nvPr>
            <p:ph type="title"/>
          </p:nvPr>
        </p:nvSpPr>
        <p:spPr/>
        <p:txBody>
          <a:bodyPr tIns="45701" bIns="45701"/>
          <a:lstStyle/>
          <a:p>
            <a:pPr lvl="0"/>
            <a:r>
              <a:rPr lang="de-DE" dirty="0"/>
              <a:t>FOSS-Compliance-Themen : Modifikation</a:t>
            </a:r>
          </a:p>
        </p:txBody>
      </p:sp>
      <p:sp>
        <p:nvSpPr>
          <p:cNvPr id="3" name="Shape 244">
            <a:extLst>
              <a:ext uri="{FF2B5EF4-FFF2-40B4-BE49-F238E27FC236}">
                <a16:creationId xmlns:a16="http://schemas.microsoft.com/office/drawing/2014/main" id="{8165E63A-B99D-4120-9EE7-6B6ED991106F}"/>
              </a:ext>
            </a:extLst>
          </p:cNvPr>
          <p:cNvSpPr txBox="1">
            <a:spLocks noGrp="1"/>
          </p:cNvSpPr>
          <p:nvPr>
            <p:ph idx="1"/>
          </p:nvPr>
        </p:nvSpPr>
        <p:spPr/>
        <p:txBody>
          <a:bodyPr tIns="45701" bIns="45701"/>
          <a:lstStyle/>
          <a:p>
            <a:pPr lvl="0" indent="-182880">
              <a:spcBef>
                <a:spcPts val="0"/>
              </a:spcBef>
            </a:pPr>
            <a:r>
              <a:rPr lang="de-DE" dirty="0"/>
              <a:t>Änderungen am existierenden Programm (z.B. hinzufügen / löschen  von Code in einer Datei; Verknüpfung / Verlinkung von Komponenten)</a:t>
            </a:r>
          </a:p>
          <a:p>
            <a:pPr lvl="0" indent="-182880"/>
            <a:r>
              <a:rPr lang="de-DE" dirty="0"/>
              <a:t>Manche FOSS-Lizenzen sehen bei Modifikation zusätzliche Verpflichtungen bei Weiterverbreitung, darunter:</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Bereitstellung von Änderungshinweisen</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Bereitstellung des zugehörigen Quellcodes  </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Bereitstellung der geänderten Software unter der gleichen Lizenz, </a:t>
            </a:r>
            <a:br>
              <a:rPr lang="de-DE" sz="2000" kern="0" dirty="0">
                <a:solidFill>
                  <a:srgbClr val="292934"/>
                </a:solidFill>
                <a:latin typeface="Roboto"/>
              </a:rPr>
            </a:br>
            <a:r>
              <a:rPr lang="de-DE" sz="2000" kern="0" dirty="0">
                <a:solidFill>
                  <a:srgbClr val="292934"/>
                </a:solidFill>
                <a:latin typeface="Roboto"/>
              </a:rPr>
              <a:t>unter welcher die Original-FOSS bereitgestellt wurde.</a:t>
            </a:r>
          </a:p>
          <a:p>
            <a:pPr lvl="0" indent="-182880">
              <a:buNone/>
            </a:pPr>
            <a:endParaRPr lang="de-DE" dirty="0"/>
          </a:p>
          <a:p>
            <a:pPr marL="0" lvl="0" indent="0">
              <a:buNone/>
            </a:pPr>
            <a:endParaRPr lang="de-DE" dirty="0"/>
          </a:p>
        </p:txBody>
      </p:sp>
      <p:sp>
        <p:nvSpPr>
          <p:cNvPr id="4" name="Rechteck 3">
            <a:extLst>
              <a:ext uri="{FF2B5EF4-FFF2-40B4-BE49-F238E27FC236}">
                <a16:creationId xmlns:a16="http://schemas.microsoft.com/office/drawing/2014/main" id="{DDA6AA5C-70E5-46F0-87CA-25B4C8C47AFD}"/>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48677D2F-146C-4B05-9771-3F89D838FB6B}"/>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31.xml><?xml version="1.0" encoding="utf-8"?>
<p:sld xmlns:a="http://purl.oclc.org/ooxml/drawingml/main" xmlns:r="http://purl.oclc.org/ooxml/officeDocument/relationships" xmlns:p="http://purl.oclc.org/ooxml/presentationml/main">
  <p:cSld name="Slide29">
    <p:spTree>
      <p:nvGrpSpPr>
        <p:cNvPr id="1" name=""/>
        <p:cNvGrpSpPr/>
        <p:nvPr/>
      </p:nvGrpSpPr>
      <p:grpSpPr>
        <a:xfrm>
          <a:off x="0" y="0"/>
          <a:ext cx="0" cy="0"/>
          <a:chOff x="0" y="0"/>
          <a:chExt cx="0" cy="0"/>
        </a:xfrm>
      </p:grpSpPr>
      <p:sp>
        <p:nvSpPr>
          <p:cNvPr id="2" name="Shape 250">
            <a:extLst>
              <a:ext uri="{FF2B5EF4-FFF2-40B4-BE49-F238E27FC236}">
                <a16:creationId xmlns:a16="http://schemas.microsoft.com/office/drawing/2014/main" id="{3CBB01B8-0056-40F4-9343-3EB278373E83}"/>
              </a:ext>
            </a:extLst>
          </p:cNvPr>
          <p:cNvSpPr txBox="1">
            <a:spLocks noGrp="1"/>
          </p:cNvSpPr>
          <p:nvPr>
            <p:ph type="title"/>
          </p:nvPr>
        </p:nvSpPr>
        <p:spPr/>
        <p:txBody>
          <a:bodyPr tIns="45701" bIns="45701"/>
          <a:lstStyle/>
          <a:p>
            <a:pPr lvl="0"/>
            <a:r>
              <a:rPr lang="de-DE" dirty="0"/>
              <a:t>FOSS-Compliance-Programm</a:t>
            </a:r>
          </a:p>
        </p:txBody>
      </p:sp>
      <p:sp>
        <p:nvSpPr>
          <p:cNvPr id="3" name="Shape 251">
            <a:extLst>
              <a:ext uri="{FF2B5EF4-FFF2-40B4-BE49-F238E27FC236}">
                <a16:creationId xmlns:a16="http://schemas.microsoft.com/office/drawing/2014/main" id="{D910D738-9346-40A1-B78B-8EFCA239E39C}"/>
              </a:ext>
            </a:extLst>
          </p:cNvPr>
          <p:cNvSpPr txBox="1">
            <a:spLocks noGrp="1"/>
          </p:cNvSpPr>
          <p:nvPr>
            <p:ph idx="1"/>
          </p:nvPr>
        </p:nvSpPr>
        <p:spPr/>
        <p:txBody>
          <a:bodyPr tIns="45701" bIns="45701"/>
          <a:lstStyle/>
          <a:p>
            <a:pPr marL="0" lvl="0" indent="0">
              <a:spcBef>
                <a:spcPts val="0"/>
              </a:spcBef>
              <a:buNone/>
            </a:pPr>
            <a:r>
              <a:rPr lang="de-DE" dirty="0"/>
              <a:t>In Bezug auf FOSS-Compliance erfolgreiche Organisationen haben ein eigenes FOSS-Compliance-Programm (bestehend aus Richtlinien, Prozessen, Schulungen und Werkzeugen) etabliert, um:</a:t>
            </a:r>
          </a:p>
          <a:p>
            <a:pPr marL="457200" lvl="0" indent="-457200">
              <a:buAutoNum type="arabicPeriod"/>
            </a:pPr>
            <a:r>
              <a:rPr lang="de-DE" dirty="0"/>
              <a:t>die effektive Nutzung von FOSS in Ihren Produkten zu ermöglichen (kommerziell oder nicht-kommerziell)</a:t>
            </a:r>
          </a:p>
          <a:p>
            <a:pPr marL="457200" lvl="0" indent="-457200">
              <a:buAutoNum type="arabicPeriod"/>
            </a:pPr>
            <a:r>
              <a:rPr lang="de-DE" dirty="0"/>
              <a:t>die Rechte der Urheber / Rechteinhaber zu achten und um  Lizenzverpflichtungen nachzukommen.</a:t>
            </a:r>
          </a:p>
          <a:p>
            <a:pPr marL="457200" lvl="0" indent="-457200">
              <a:buAutoNum type="arabicPeriod"/>
            </a:pPr>
            <a:r>
              <a:rPr lang="de-DE" dirty="0"/>
              <a:t>An der FOSS-Community teilzunehmen und FOSS-Beiträge zu leisten.</a:t>
            </a:r>
          </a:p>
        </p:txBody>
      </p:sp>
      <p:sp>
        <p:nvSpPr>
          <p:cNvPr id="4" name="Rechteck 3">
            <a:extLst>
              <a:ext uri="{FF2B5EF4-FFF2-40B4-BE49-F238E27FC236}">
                <a16:creationId xmlns:a16="http://schemas.microsoft.com/office/drawing/2014/main" id="{992A095D-436B-49A7-B824-AB99E9106854}"/>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66DBB649-CD1D-4B1B-A9C6-0CD2FE5ABA94}"/>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32.xml><?xml version="1.0" encoding="utf-8"?>
<p:sld xmlns:a="http://purl.oclc.org/ooxml/drawingml/main" xmlns:r="http://purl.oclc.org/ooxml/officeDocument/relationships" xmlns:p="http://purl.oclc.org/ooxml/presentationml/main">
  <p:cSld name="Slide30">
    <p:spTree>
      <p:nvGrpSpPr>
        <p:cNvPr id="1" name=""/>
        <p:cNvGrpSpPr/>
        <p:nvPr/>
      </p:nvGrpSpPr>
      <p:grpSpPr>
        <a:xfrm>
          <a:off x="0" y="0"/>
          <a:ext cx="0" cy="0"/>
          <a:chOff x="0" y="0"/>
          <a:chExt cx="0" cy="0"/>
        </a:xfrm>
      </p:grpSpPr>
      <p:sp>
        <p:nvSpPr>
          <p:cNvPr id="2" name="Shape 257">
            <a:extLst>
              <a:ext uri="{FF2B5EF4-FFF2-40B4-BE49-F238E27FC236}">
                <a16:creationId xmlns:a16="http://schemas.microsoft.com/office/drawing/2014/main" id="{A30D5E8E-4DA6-4213-9854-76389EECA4DC}"/>
              </a:ext>
            </a:extLst>
          </p:cNvPr>
          <p:cNvSpPr txBox="1">
            <a:spLocks noGrp="1"/>
          </p:cNvSpPr>
          <p:nvPr>
            <p:ph type="title"/>
          </p:nvPr>
        </p:nvSpPr>
        <p:spPr/>
        <p:txBody>
          <a:bodyPr tIns="45701" bIns="45701"/>
          <a:lstStyle/>
          <a:p>
            <a:pPr lvl="0"/>
            <a:r>
              <a:rPr lang="de-DE" dirty="0"/>
              <a:t>Compliance in die </a:t>
            </a:r>
            <a:br>
              <a:rPr lang="de-DE" dirty="0"/>
            </a:br>
            <a:r>
              <a:rPr lang="de-DE" dirty="0"/>
              <a:t>(Unternehmens-)Praxis umsetzen</a:t>
            </a:r>
          </a:p>
        </p:txBody>
      </p:sp>
      <p:sp>
        <p:nvSpPr>
          <p:cNvPr id="3" name="Shape 258">
            <a:extLst>
              <a:ext uri="{FF2B5EF4-FFF2-40B4-BE49-F238E27FC236}">
                <a16:creationId xmlns:a16="http://schemas.microsoft.com/office/drawing/2014/main" id="{095F5698-1A4F-4820-BCDC-8FFA24F447F5}"/>
              </a:ext>
            </a:extLst>
          </p:cNvPr>
          <p:cNvSpPr txBox="1">
            <a:spLocks noGrp="1"/>
          </p:cNvSpPr>
          <p:nvPr>
            <p:ph idx="1"/>
          </p:nvPr>
        </p:nvSpPr>
        <p:spPr/>
        <p:txBody>
          <a:bodyPr tIns="45701" bIns="45701"/>
          <a:lstStyle/>
          <a:p>
            <a:pPr marL="0" lvl="0" indent="0">
              <a:lnSpc>
                <a:spcPct val="130%"/>
              </a:lnSpc>
              <a:spcBef>
                <a:spcPts val="0"/>
              </a:spcBef>
              <a:buNone/>
            </a:pPr>
            <a:r>
              <a:rPr lang="de-DE" dirty="0"/>
              <a:t>Vorbereitung von Geschäftsprozessen und ausreichend Personalkapazität, um:</a:t>
            </a:r>
          </a:p>
          <a:p>
            <a:pPr lvl="0" indent="-182880">
              <a:lnSpc>
                <a:spcPct val="130%"/>
              </a:lnSpc>
            </a:pPr>
            <a:r>
              <a:rPr lang="de-DE" dirty="0"/>
              <a:t>Identifikation von Herkunft und Lizenzierung aller internen+externen Software</a:t>
            </a:r>
          </a:p>
          <a:p>
            <a:pPr lvl="0" indent="-182880">
              <a:lnSpc>
                <a:spcPct val="130%"/>
              </a:lnSpc>
            </a:pPr>
            <a:r>
              <a:rPr lang="de-DE" dirty="0"/>
              <a:t>Tracking von FOSS im Entwicklungsprozess</a:t>
            </a:r>
          </a:p>
          <a:p>
            <a:pPr lvl="0" indent="-182880">
              <a:lnSpc>
                <a:spcPct val="130%"/>
              </a:lnSpc>
            </a:pPr>
            <a:r>
              <a:rPr lang="de-DE" dirty="0"/>
              <a:t>Durchführung von FOSS-Reviews, Identifizierung von Lizenzverpflichtungen</a:t>
            </a:r>
          </a:p>
          <a:p>
            <a:pPr lvl="0" indent="-182880">
              <a:lnSpc>
                <a:spcPct val="130%"/>
              </a:lnSpc>
            </a:pPr>
            <a:r>
              <a:rPr lang="de-DE" dirty="0"/>
              <a:t>Erfüllung der Lizenzverpflichtungen, wenn die Software ausgeliefert wird </a:t>
            </a:r>
          </a:p>
          <a:p>
            <a:pPr lvl="0" indent="-182880">
              <a:lnSpc>
                <a:spcPct val="130%"/>
              </a:lnSpc>
            </a:pPr>
            <a:r>
              <a:rPr lang="de-DE" dirty="0"/>
              <a:t>Überwachung des FOSS-Compliance-Programms, der Erstellung von Richtlinien und der Compliance-Entscheidungen</a:t>
            </a:r>
          </a:p>
          <a:p>
            <a:pPr lvl="0" indent="-182880">
              <a:lnSpc>
                <a:spcPct val="130%"/>
              </a:lnSpc>
            </a:pPr>
            <a:r>
              <a:rPr lang="de-DE" dirty="0"/>
              <a:t>Training</a:t>
            </a:r>
          </a:p>
        </p:txBody>
      </p:sp>
      <p:sp>
        <p:nvSpPr>
          <p:cNvPr id="4" name="Rechteck 3">
            <a:extLst>
              <a:ext uri="{FF2B5EF4-FFF2-40B4-BE49-F238E27FC236}">
                <a16:creationId xmlns:a16="http://schemas.microsoft.com/office/drawing/2014/main" id="{C56CF55A-890E-4A5F-907E-9698D1DA1425}"/>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AE09B7FF-2A76-445B-BDBE-921B0ED64D2D}"/>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33.xml><?xml version="1.0" encoding="utf-8"?>
<p:sld xmlns:a="http://purl.oclc.org/ooxml/drawingml/main" xmlns:r="http://purl.oclc.org/ooxml/officeDocument/relationships" xmlns:p="http://purl.oclc.org/ooxml/presentationml/main">
  <p:cSld name="Slide31">
    <p:spTree>
      <p:nvGrpSpPr>
        <p:cNvPr id="1" name=""/>
        <p:cNvGrpSpPr/>
        <p:nvPr/>
      </p:nvGrpSpPr>
      <p:grpSpPr>
        <a:xfrm>
          <a:off x="0" y="0"/>
          <a:ext cx="0" cy="0"/>
          <a:chOff x="0" y="0"/>
          <a:chExt cx="0" cy="0"/>
        </a:xfrm>
      </p:grpSpPr>
      <p:sp>
        <p:nvSpPr>
          <p:cNvPr id="2" name="Shape 264">
            <a:extLst>
              <a:ext uri="{FF2B5EF4-FFF2-40B4-BE49-F238E27FC236}">
                <a16:creationId xmlns:a16="http://schemas.microsoft.com/office/drawing/2014/main" id="{A6211C8B-DEB7-44A9-ADC4-93D45052BB1C}"/>
              </a:ext>
            </a:extLst>
          </p:cNvPr>
          <p:cNvSpPr txBox="1">
            <a:spLocks noGrp="1"/>
          </p:cNvSpPr>
          <p:nvPr>
            <p:ph type="title"/>
          </p:nvPr>
        </p:nvSpPr>
        <p:spPr/>
        <p:txBody>
          <a:bodyPr tIns="45701" bIns="45701"/>
          <a:lstStyle/>
          <a:p>
            <a:pPr lvl="0"/>
            <a:r>
              <a:rPr lang="de-DE" dirty="0"/>
              <a:t>Vorteile von FOSS-Compliance</a:t>
            </a:r>
          </a:p>
        </p:txBody>
      </p:sp>
      <p:sp>
        <p:nvSpPr>
          <p:cNvPr id="3" name="Shape 265">
            <a:extLst>
              <a:ext uri="{FF2B5EF4-FFF2-40B4-BE49-F238E27FC236}">
                <a16:creationId xmlns:a16="http://schemas.microsoft.com/office/drawing/2014/main" id="{5AC1424D-F6DB-43E0-9B53-40482D27BF2E}"/>
              </a:ext>
            </a:extLst>
          </p:cNvPr>
          <p:cNvSpPr txBox="1">
            <a:spLocks noGrp="1"/>
          </p:cNvSpPr>
          <p:nvPr>
            <p:ph idx="1"/>
          </p:nvPr>
        </p:nvSpPr>
        <p:spPr/>
        <p:txBody>
          <a:bodyPr tIns="45701" bIns="45701"/>
          <a:lstStyle/>
          <a:p>
            <a:pPr marL="0" lvl="0" indent="0">
              <a:spcBef>
                <a:spcPts val="0"/>
              </a:spcBef>
              <a:buNone/>
            </a:pPr>
            <a:r>
              <a:rPr lang="de-DE" dirty="0"/>
              <a:t>Vorteile eine nachhaltigen FOSS-Compliance-Programms beinhalten:</a:t>
            </a:r>
          </a:p>
          <a:p>
            <a:pPr lvl="0" indent="-182880">
              <a:lnSpc>
                <a:spcPct val="130%"/>
              </a:lnSpc>
            </a:pPr>
            <a:r>
              <a:rPr lang="de-DE" dirty="0"/>
              <a:t>Verbessertes Verständnis der Vorteile von FOSS und deren Auswirkung auf das Unternehmen</a:t>
            </a:r>
          </a:p>
          <a:p>
            <a:pPr lvl="0" indent="-182880">
              <a:lnSpc>
                <a:spcPct val="130%"/>
              </a:lnSpc>
            </a:pPr>
            <a:r>
              <a:rPr lang="de-DE" dirty="0"/>
              <a:t>Verbessertes Verständnis der mit FOSS verbundenen Kosten und Risiken. </a:t>
            </a:r>
          </a:p>
          <a:p>
            <a:pPr lvl="0" indent="-182880">
              <a:lnSpc>
                <a:spcPct val="130%"/>
              </a:lnSpc>
            </a:pPr>
            <a:r>
              <a:rPr lang="de-DE" dirty="0"/>
              <a:t>Verbesserte Kenntnis der angebotenen FOSS-Lösungen</a:t>
            </a:r>
          </a:p>
          <a:p>
            <a:pPr lvl="0" indent="-182880">
              <a:lnSpc>
                <a:spcPct val="129.998%"/>
              </a:lnSpc>
            </a:pPr>
            <a:r>
              <a:rPr lang="de-DE" dirty="0"/>
              <a:t>Verringerung und verbesserte Steuerung der Incompliancerisiken; stärkere Beachtung der Lizenzierungsentscheidungen der FOSS-Entwickler und -Rechteinhaber</a:t>
            </a:r>
          </a:p>
          <a:p>
            <a:pPr lvl="0" indent="-182880">
              <a:lnSpc>
                <a:spcPct val="130%"/>
              </a:lnSpc>
            </a:pPr>
            <a:r>
              <a:rPr lang="de-DE" dirty="0"/>
              <a:t>Förderung der Beziehung zur FOSS-Community und zu FOSS-Organisationen</a:t>
            </a:r>
          </a:p>
          <a:p>
            <a:pPr lvl="0" indent="-182880">
              <a:lnSpc>
                <a:spcPct val="129.998%"/>
              </a:lnSpc>
              <a:buNone/>
            </a:pPr>
            <a:endParaRPr lang="de-DE" dirty="0"/>
          </a:p>
        </p:txBody>
      </p:sp>
      <p:sp>
        <p:nvSpPr>
          <p:cNvPr id="4" name="Rechteck 3">
            <a:extLst>
              <a:ext uri="{FF2B5EF4-FFF2-40B4-BE49-F238E27FC236}">
                <a16:creationId xmlns:a16="http://schemas.microsoft.com/office/drawing/2014/main" id="{02F80163-1D30-465A-A9F4-34504B1FCD26}"/>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BC675A5F-F499-42ED-8515-02D09E2B29B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34.xml><?xml version="1.0" encoding="utf-8"?>
<p:sld xmlns:a="http://purl.oclc.org/ooxml/drawingml/main" xmlns:r="http://purl.oclc.org/ooxml/officeDocument/relationships" xmlns:p="http://purl.oclc.org/ooxml/presentationml/main">
  <p:cSld name="Slide32">
    <p:spTree>
      <p:nvGrpSpPr>
        <p:cNvPr id="1" name=""/>
        <p:cNvGrpSpPr/>
        <p:nvPr/>
      </p:nvGrpSpPr>
      <p:grpSpPr>
        <a:xfrm>
          <a:off x="0" y="0"/>
          <a:ext cx="0" cy="0"/>
          <a:chOff x="0" y="0"/>
          <a:chExt cx="0" cy="0"/>
        </a:xfrm>
      </p:grpSpPr>
      <p:sp>
        <p:nvSpPr>
          <p:cNvPr id="2" name="Shape 271">
            <a:extLst>
              <a:ext uri="{FF2B5EF4-FFF2-40B4-BE49-F238E27FC236}">
                <a16:creationId xmlns:a16="http://schemas.microsoft.com/office/drawing/2014/main" id="{18F0501D-57EA-4A61-AAA4-05B4360639E4}"/>
              </a:ext>
            </a:extLst>
          </p:cNvPr>
          <p:cNvSpPr txBox="1">
            <a:spLocks noGrp="1"/>
          </p:cNvSpPr>
          <p:nvPr>
            <p:ph type="title"/>
          </p:nvPr>
        </p:nvSpPr>
        <p:spPr/>
        <p:txBody>
          <a:bodyPr tIns="45701" bIns="45701"/>
          <a:lstStyle/>
          <a:p>
            <a:pPr lvl="0"/>
            <a:r>
              <a:rPr lang="de-DE" dirty="0"/>
              <a:t>Verständnisfragen</a:t>
            </a:r>
          </a:p>
        </p:txBody>
      </p:sp>
      <p:sp>
        <p:nvSpPr>
          <p:cNvPr id="3" name="Shape 272">
            <a:extLst>
              <a:ext uri="{FF2B5EF4-FFF2-40B4-BE49-F238E27FC236}">
                <a16:creationId xmlns:a16="http://schemas.microsoft.com/office/drawing/2014/main" id="{BA0B3627-9B5D-44E6-AF02-3FB4B230B644}"/>
              </a:ext>
            </a:extLst>
          </p:cNvPr>
          <p:cNvSpPr txBox="1">
            <a:spLocks noGrp="1"/>
          </p:cNvSpPr>
          <p:nvPr>
            <p:ph idx="1"/>
          </p:nvPr>
        </p:nvSpPr>
        <p:spPr/>
        <p:txBody>
          <a:bodyPr tIns="45701" bIns="45701"/>
          <a:lstStyle/>
          <a:p>
            <a:pPr lvl="0" indent="-182880">
              <a:lnSpc>
                <a:spcPct val="130%"/>
              </a:lnSpc>
              <a:spcBef>
                <a:spcPts val="0"/>
              </a:spcBef>
            </a:pPr>
            <a:r>
              <a:rPr lang="de-DE" dirty="0"/>
              <a:t>Was versteht man unter FOSS-Compliance?</a:t>
            </a:r>
          </a:p>
          <a:p>
            <a:pPr lvl="0" indent="-182880">
              <a:lnSpc>
                <a:spcPct val="130%"/>
              </a:lnSpc>
            </a:pPr>
            <a:r>
              <a:rPr lang="de-DE" dirty="0"/>
              <a:t>Was sind die zwei Hauptziele eines FOSS-Compliance-Programms?</a:t>
            </a:r>
          </a:p>
          <a:p>
            <a:pPr lvl="0" indent="-182880">
              <a:lnSpc>
                <a:spcPct val="130%"/>
              </a:lnSpc>
            </a:pPr>
            <a:r>
              <a:rPr lang="de-DE" dirty="0"/>
              <a:t>Nennen und beschreiben Sie wichtige Unternehmenspraktiken </a:t>
            </a:r>
            <a:br>
              <a:rPr lang="de-DE" dirty="0"/>
            </a:br>
            <a:r>
              <a:rPr lang="de-DE" dirty="0"/>
              <a:t>eines FOSS-Compliance-Programms.</a:t>
            </a:r>
          </a:p>
          <a:p>
            <a:pPr lvl="0" indent="-182880">
              <a:lnSpc>
                <a:spcPct val="130%"/>
              </a:lnSpc>
            </a:pPr>
            <a:r>
              <a:rPr lang="de-DE" dirty="0"/>
              <a:t>Was sind Vorteile eines FOSS-Compliance-Programms?</a:t>
            </a:r>
          </a:p>
          <a:p>
            <a:pPr marL="0" lvl="0" indent="0">
              <a:lnSpc>
                <a:spcPct val="130%"/>
              </a:lnSpc>
              <a:buNone/>
            </a:pPr>
            <a:endParaRPr lang="en-US" dirty="0"/>
          </a:p>
        </p:txBody>
      </p:sp>
      <p:sp>
        <p:nvSpPr>
          <p:cNvPr id="4" name="Rechteck 3">
            <a:extLst>
              <a:ext uri="{FF2B5EF4-FFF2-40B4-BE49-F238E27FC236}">
                <a16:creationId xmlns:a16="http://schemas.microsoft.com/office/drawing/2014/main" id="{F2B5B9BB-5EC8-49F8-AB88-63B650D0E9D8}"/>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0918AE21-6328-4A06-94B6-A96965FF00E5}"/>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35.xml><?xml version="1.0" encoding="utf-8"?>
<p:sld xmlns:a="http://purl.oclc.org/ooxml/drawingml/main" xmlns:r="http://purl.oclc.org/ooxml/officeDocument/relationships" xmlns:p="http://purl.oclc.org/ooxml/presentationml/main">
  <p:cSld name="Slide33">
    <p:spTree>
      <p:nvGrpSpPr>
        <p:cNvPr id="1" name=""/>
        <p:cNvGrpSpPr/>
        <p:nvPr/>
      </p:nvGrpSpPr>
      <p:grpSpPr>
        <a:xfrm>
          <a:off x="0" y="0"/>
          <a:ext cx="0" cy="0"/>
          <a:chOff x="0" y="0"/>
          <a:chExt cx="0" cy="0"/>
        </a:xfrm>
      </p:grpSpPr>
      <p:sp>
        <p:nvSpPr>
          <p:cNvPr id="2" name="Shape 278">
            <a:extLst>
              <a:ext uri="{FF2B5EF4-FFF2-40B4-BE49-F238E27FC236}">
                <a16:creationId xmlns:a16="http://schemas.microsoft.com/office/drawing/2014/main" id="{F47AC5E2-5EBF-4929-B589-5E679DA04225}"/>
              </a:ext>
            </a:extLst>
          </p:cNvPr>
          <p:cNvSpPr txBox="1">
            <a:spLocks noGrp="1"/>
          </p:cNvSpPr>
          <p:nvPr>
            <p:ph type="title"/>
          </p:nvPr>
        </p:nvSpPr>
        <p:spPr/>
        <p:txBody>
          <a:bodyPr tIns="45701" bIns="45701"/>
          <a:lstStyle/>
          <a:p>
            <a:pPr lvl="0"/>
            <a:r>
              <a:rPr lang="en-US" dirty="0"/>
              <a:t>ABSCHNITT 4</a:t>
            </a:r>
          </a:p>
        </p:txBody>
      </p:sp>
      <p:sp>
        <p:nvSpPr>
          <p:cNvPr id="3" name="Shape 279">
            <a:extLst>
              <a:ext uri="{FF2B5EF4-FFF2-40B4-BE49-F238E27FC236}">
                <a16:creationId xmlns:a16="http://schemas.microsoft.com/office/drawing/2014/main" id="{0B75CBF0-0425-4279-A45F-40CB1B51E1CA}"/>
              </a:ext>
            </a:extLst>
          </p:cNvPr>
          <p:cNvSpPr txBox="1">
            <a:spLocks noGrp="1"/>
          </p:cNvSpPr>
          <p:nvPr>
            <p:ph type="body" idx="1"/>
          </p:nvPr>
        </p:nvSpPr>
        <p:spPr/>
        <p:txBody>
          <a:bodyPr tIns="45701" bIns="45701"/>
          <a:lstStyle/>
          <a:p>
            <a:pPr lvl="0">
              <a:lnSpc>
                <a:spcPct val="90%"/>
              </a:lnSpc>
              <a:spcBef>
                <a:spcPts val="0"/>
              </a:spcBef>
            </a:pPr>
            <a:r>
              <a:rPr lang="de-DE" dirty="0"/>
              <a:t>Zentrale Softwarekonzepte </a:t>
            </a:r>
            <a:br>
              <a:rPr lang="de-DE" dirty="0"/>
            </a:br>
            <a:r>
              <a:rPr lang="de-DE" dirty="0"/>
              <a:t>für einen FOSS-Review</a:t>
            </a:r>
          </a:p>
        </p:txBody>
      </p:sp>
      <p:sp>
        <p:nvSpPr>
          <p:cNvPr id="4" name="Rechteck 3">
            <a:extLst>
              <a:ext uri="{FF2B5EF4-FFF2-40B4-BE49-F238E27FC236}">
                <a16:creationId xmlns:a16="http://schemas.microsoft.com/office/drawing/2014/main" id="{BD80C549-ADBF-4248-A009-4E0910D27965}"/>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A6424449-B580-40AF-87DD-F5506E67DC1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36.xml><?xml version="1.0" encoding="utf-8"?>
<p:sld xmlns:a="http://purl.oclc.org/ooxml/drawingml/main" xmlns:r="http://purl.oclc.org/ooxml/officeDocument/relationships" xmlns:p="http://purl.oclc.org/ooxml/presentationml/main">
  <p:cSld name="Slide34">
    <p:spTree>
      <p:nvGrpSpPr>
        <p:cNvPr id="1" name=""/>
        <p:cNvGrpSpPr/>
        <p:nvPr/>
      </p:nvGrpSpPr>
      <p:grpSpPr>
        <a:xfrm>
          <a:off x="0" y="0"/>
          <a:ext cx="0" cy="0"/>
          <a:chOff x="0" y="0"/>
          <a:chExt cx="0" cy="0"/>
        </a:xfrm>
      </p:grpSpPr>
      <p:sp>
        <p:nvSpPr>
          <p:cNvPr id="2" name="Shape 285">
            <a:extLst>
              <a:ext uri="{FF2B5EF4-FFF2-40B4-BE49-F238E27FC236}">
                <a16:creationId xmlns:a16="http://schemas.microsoft.com/office/drawing/2014/main" id="{3875A66F-7872-4E71-B8FF-0F05210B9A0F}"/>
              </a:ext>
            </a:extLst>
          </p:cNvPr>
          <p:cNvSpPr txBox="1">
            <a:spLocks noGrp="1"/>
          </p:cNvSpPr>
          <p:nvPr>
            <p:ph type="title"/>
          </p:nvPr>
        </p:nvSpPr>
        <p:spPr>
          <a:xfrm>
            <a:off x="609603" y="533396"/>
            <a:ext cx="10250469" cy="990596"/>
          </a:xfrm>
        </p:spPr>
        <p:txBody>
          <a:bodyPr tIns="45701" bIns="45701"/>
          <a:lstStyle/>
          <a:p>
            <a:pPr lvl="0"/>
            <a:r>
              <a:rPr lang="de-DE" dirty="0"/>
              <a:t>Wie soll die FOSS-Komponente </a:t>
            </a:r>
            <a:br>
              <a:rPr lang="de-DE" dirty="0"/>
            </a:br>
            <a:r>
              <a:rPr lang="de-DE" dirty="0"/>
              <a:t>genutzt werden?</a:t>
            </a:r>
          </a:p>
        </p:txBody>
      </p:sp>
      <p:sp>
        <p:nvSpPr>
          <p:cNvPr id="3" name="Shape 286">
            <a:extLst>
              <a:ext uri="{FF2B5EF4-FFF2-40B4-BE49-F238E27FC236}">
                <a16:creationId xmlns:a16="http://schemas.microsoft.com/office/drawing/2014/main" id="{F4B94327-0821-4CF3-B4C5-1B0219CACD90}"/>
              </a:ext>
            </a:extLst>
          </p:cNvPr>
          <p:cNvSpPr txBox="1">
            <a:spLocks noGrp="1"/>
          </p:cNvSpPr>
          <p:nvPr>
            <p:ph idx="1"/>
          </p:nvPr>
        </p:nvSpPr>
        <p:spPr/>
        <p:txBody>
          <a:bodyPr tIns="45701" bIns="45701"/>
          <a:lstStyle/>
          <a:p>
            <a:pPr marL="0" lvl="0" indent="0">
              <a:spcBef>
                <a:spcPts val="0"/>
              </a:spcBef>
              <a:buNone/>
            </a:pPr>
            <a:r>
              <a:rPr lang="de-DE" dirty="0"/>
              <a:t>Übliche Szenarien sind</a:t>
            </a:r>
          </a:p>
          <a:p>
            <a:pPr marL="342900" lvl="0" indent="-342900"/>
            <a:r>
              <a:rPr lang="de-DE" dirty="0"/>
              <a:t>Einbettung</a:t>
            </a:r>
          </a:p>
          <a:p>
            <a:pPr marL="342900" lvl="0" indent="-342900"/>
            <a:r>
              <a:rPr lang="de-DE" dirty="0"/>
              <a:t>Verknüpfung / Linking</a:t>
            </a:r>
          </a:p>
          <a:p>
            <a:pPr marL="342900" lvl="0" indent="-342900"/>
            <a:r>
              <a:rPr lang="de-DE" dirty="0"/>
              <a:t>Anpassung / Modifikation</a:t>
            </a:r>
          </a:p>
          <a:p>
            <a:pPr marL="342900" lvl="0" indent="-342900"/>
            <a:r>
              <a:rPr lang="de-DE" dirty="0"/>
              <a:t>Übersetzung</a:t>
            </a:r>
          </a:p>
          <a:p>
            <a:pPr marL="342900" lvl="0" indent="-342900">
              <a:buNone/>
            </a:pPr>
            <a:endParaRPr lang="de-DE" b="1" dirty="0"/>
          </a:p>
          <a:p>
            <a:pPr lvl="0" indent="-182880">
              <a:buNone/>
            </a:pPr>
            <a:endParaRPr lang="de-DE" dirty="0"/>
          </a:p>
        </p:txBody>
      </p:sp>
      <p:sp>
        <p:nvSpPr>
          <p:cNvPr id="4" name="Rechteck 3">
            <a:extLst>
              <a:ext uri="{FF2B5EF4-FFF2-40B4-BE49-F238E27FC236}">
                <a16:creationId xmlns:a16="http://schemas.microsoft.com/office/drawing/2014/main" id="{F2BCA24E-A5D8-4C67-8026-CB941CBFFBAC}"/>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6D197C80-F188-4D03-A8A4-7075B9017294}"/>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37.xml><?xml version="1.0" encoding="utf-8"?>
<p:sld xmlns:a="http://purl.oclc.org/ooxml/drawingml/main" xmlns:r="http://purl.oclc.org/ooxml/officeDocument/relationships" xmlns:p="http://purl.oclc.org/ooxml/presentationml/main">
  <p:cSld name="Slide35">
    <p:spTree>
      <p:nvGrpSpPr>
        <p:cNvPr id="1" name=""/>
        <p:cNvGrpSpPr/>
        <p:nvPr/>
      </p:nvGrpSpPr>
      <p:grpSpPr>
        <a:xfrm>
          <a:off x="0" y="0"/>
          <a:ext cx="0" cy="0"/>
          <a:chOff x="0" y="0"/>
          <a:chExt cx="0" cy="0"/>
        </a:xfrm>
      </p:grpSpPr>
      <p:sp>
        <p:nvSpPr>
          <p:cNvPr id="2" name="Shape 292">
            <a:extLst>
              <a:ext uri="{FF2B5EF4-FFF2-40B4-BE49-F238E27FC236}">
                <a16:creationId xmlns:a16="http://schemas.microsoft.com/office/drawing/2014/main" id="{1216DA1A-F494-40E3-B05D-1AD3755745A4}"/>
              </a:ext>
            </a:extLst>
          </p:cNvPr>
          <p:cNvSpPr txBox="1">
            <a:spLocks noGrp="1"/>
          </p:cNvSpPr>
          <p:nvPr>
            <p:ph type="title"/>
          </p:nvPr>
        </p:nvSpPr>
        <p:spPr/>
        <p:txBody>
          <a:bodyPr tIns="45701" bIns="45701"/>
          <a:lstStyle/>
          <a:p>
            <a:pPr lvl="0"/>
            <a:r>
              <a:rPr lang="de-DE" dirty="0"/>
              <a:t>Einbettung</a:t>
            </a:r>
          </a:p>
        </p:txBody>
      </p:sp>
      <p:sp>
        <p:nvSpPr>
          <p:cNvPr id="3" name="Shape 293">
            <a:extLst>
              <a:ext uri="{FF2B5EF4-FFF2-40B4-BE49-F238E27FC236}">
                <a16:creationId xmlns:a16="http://schemas.microsoft.com/office/drawing/2014/main" id="{288C5028-1A86-4BF4-B709-78F2793367CA}"/>
              </a:ext>
            </a:extLst>
          </p:cNvPr>
          <p:cNvSpPr txBox="1">
            <a:spLocks noGrp="1"/>
          </p:cNvSpPr>
          <p:nvPr>
            <p:ph idx="1"/>
          </p:nvPr>
        </p:nvSpPr>
        <p:spPr>
          <a:xfrm>
            <a:off x="609603" y="1600200"/>
            <a:ext cx="5639946" cy="4876796"/>
          </a:xfrm>
        </p:spPr>
        <p:txBody>
          <a:bodyPr tIns="45701" bIns="45701"/>
          <a:lstStyle/>
          <a:p>
            <a:pPr marL="0" lvl="0" indent="0">
              <a:spcBef>
                <a:spcPts val="0"/>
              </a:spcBef>
              <a:buNone/>
            </a:pPr>
            <a:r>
              <a:rPr lang="de-DE" dirty="0"/>
              <a:t>Ein Entwickler kann Teile einer FOSS-Komponente in Ihr Softwareprodukt kopieren.</a:t>
            </a:r>
          </a:p>
          <a:p>
            <a:pPr marL="0" lvl="0" indent="0">
              <a:spcBef>
                <a:spcPts val="0"/>
              </a:spcBef>
              <a:buNone/>
            </a:pPr>
            <a:endParaRPr lang="de-DE" dirty="0"/>
          </a:p>
          <a:p>
            <a:pPr marL="0" lvl="0" indent="0">
              <a:buNone/>
            </a:pPr>
            <a:r>
              <a:rPr lang="de-DE" dirty="0"/>
              <a:t>Relevante Begriffe umfassen:</a:t>
            </a:r>
          </a:p>
          <a:p>
            <a:pPr marL="342900" lvl="0" indent="-342900"/>
            <a:r>
              <a:rPr lang="de-DE" dirty="0"/>
              <a:t>Integrieren</a:t>
            </a:r>
          </a:p>
          <a:p>
            <a:pPr marL="342900" lvl="0" indent="-342900"/>
            <a:r>
              <a:rPr lang="de-DE" dirty="0"/>
              <a:t>Zusammenführen</a:t>
            </a:r>
          </a:p>
          <a:p>
            <a:pPr marL="342900" lvl="0" indent="-342900"/>
            <a:r>
              <a:rPr lang="de-DE" dirty="0"/>
              <a:t>Einkopieren</a:t>
            </a:r>
          </a:p>
          <a:p>
            <a:pPr marL="342900" lvl="0" indent="-342900"/>
            <a:r>
              <a:rPr lang="de-DE" dirty="0"/>
              <a:t>Anpassen</a:t>
            </a:r>
          </a:p>
          <a:p>
            <a:pPr marL="342900" lvl="0" indent="-342900"/>
            <a:r>
              <a:rPr lang="de-DE" dirty="0"/>
              <a:t>Einfügen</a:t>
            </a:r>
          </a:p>
          <a:p>
            <a:pPr lvl="0" indent="-182880">
              <a:buNone/>
            </a:pPr>
            <a:endParaRPr lang="de-DE" dirty="0"/>
          </a:p>
        </p:txBody>
      </p:sp>
      <p:pic>
        <p:nvPicPr>
          <p:cNvPr id="4" name="Shape 294">
            <a:extLst>
              <a:ext uri="{FF2B5EF4-FFF2-40B4-BE49-F238E27FC236}">
                <a16:creationId xmlns:a16="http://schemas.microsoft.com/office/drawing/2014/main" id="{30D98F3E-23F3-4145-A147-30A382D77BBD}"/>
              </a:ext>
            </a:extLst>
          </p:cNvPr>
          <p:cNvPicPr>
            <a:picLocks noChangeAspect="1"/>
          </p:cNvPicPr>
          <p:nvPr/>
        </p:nvPicPr>
        <p:blipFill>
          <a:blip r:embed="rId3">
            <a:alphaModFix/>
          </a:blip>
          <a:srcRect/>
          <a:stretch>
            <a:fillRect/>
          </a:stretch>
        </p:blipFill>
        <p:spPr>
          <a:xfrm>
            <a:off x="5321798" y="1377186"/>
            <a:ext cx="7600931" cy="4275524"/>
          </a:xfrm>
          <a:prstGeom prst="rect">
            <a:avLst/>
          </a:prstGeom>
          <a:noFill/>
          <a:ln cap="flat">
            <a:noFill/>
          </a:ln>
        </p:spPr>
      </p:pic>
      <p:sp>
        <p:nvSpPr>
          <p:cNvPr id="5" name="Rechteck 4">
            <a:extLst>
              <a:ext uri="{FF2B5EF4-FFF2-40B4-BE49-F238E27FC236}">
                <a16:creationId xmlns:a16="http://schemas.microsoft.com/office/drawing/2014/main" id="{23161201-46CC-4FD7-B6F9-666F40AE440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6" name="Rechteck 5">
            <a:extLst>
              <a:ext uri="{FF2B5EF4-FFF2-40B4-BE49-F238E27FC236}">
                <a16:creationId xmlns:a16="http://schemas.microsoft.com/office/drawing/2014/main" id="{B7D58C9B-225B-4535-A2CE-B0AFE0C4AF0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38.xml><?xml version="1.0" encoding="utf-8"?>
<p:sld xmlns:a="http://purl.oclc.org/ooxml/drawingml/main" xmlns:r="http://purl.oclc.org/ooxml/officeDocument/relationships" xmlns:p="http://purl.oclc.org/ooxml/presentationml/main">
  <p:cSld name="Slide36">
    <p:spTree>
      <p:nvGrpSpPr>
        <p:cNvPr id="1" name=""/>
        <p:cNvGrpSpPr/>
        <p:nvPr/>
      </p:nvGrpSpPr>
      <p:grpSpPr>
        <a:xfrm>
          <a:off x="0" y="0"/>
          <a:ext cx="0" cy="0"/>
          <a:chOff x="0" y="0"/>
          <a:chExt cx="0" cy="0"/>
        </a:xfrm>
      </p:grpSpPr>
      <p:sp>
        <p:nvSpPr>
          <p:cNvPr id="2" name="Shape 300">
            <a:extLst>
              <a:ext uri="{FF2B5EF4-FFF2-40B4-BE49-F238E27FC236}">
                <a16:creationId xmlns:a16="http://schemas.microsoft.com/office/drawing/2014/main" id="{798A0481-23EB-479E-AF70-6B094FF9611F}"/>
              </a:ext>
            </a:extLst>
          </p:cNvPr>
          <p:cNvSpPr txBox="1">
            <a:spLocks noGrp="1"/>
          </p:cNvSpPr>
          <p:nvPr>
            <p:ph type="title"/>
          </p:nvPr>
        </p:nvSpPr>
        <p:spPr/>
        <p:txBody>
          <a:bodyPr tIns="45701" bIns="45701"/>
          <a:lstStyle/>
          <a:p>
            <a:pPr lvl="0"/>
            <a:r>
              <a:rPr lang="de-DE" dirty="0"/>
              <a:t>Verknüpfung / Linking</a:t>
            </a:r>
          </a:p>
        </p:txBody>
      </p:sp>
      <p:sp>
        <p:nvSpPr>
          <p:cNvPr id="3" name="Shape 301">
            <a:extLst>
              <a:ext uri="{FF2B5EF4-FFF2-40B4-BE49-F238E27FC236}">
                <a16:creationId xmlns:a16="http://schemas.microsoft.com/office/drawing/2014/main" id="{D926D4E3-28F6-4517-9772-F12944B66EDA}"/>
              </a:ext>
            </a:extLst>
          </p:cNvPr>
          <p:cNvSpPr txBox="1">
            <a:spLocks noGrp="1"/>
          </p:cNvSpPr>
          <p:nvPr>
            <p:ph idx="1"/>
          </p:nvPr>
        </p:nvSpPr>
        <p:spPr>
          <a:xfrm>
            <a:off x="609603" y="1600200"/>
            <a:ext cx="5639946" cy="4876796"/>
          </a:xfrm>
        </p:spPr>
        <p:txBody>
          <a:bodyPr tIns="45701" bIns="45701"/>
          <a:lstStyle/>
          <a:p>
            <a:pPr marL="0" lvl="0" indent="0">
              <a:spcBef>
                <a:spcPts val="0"/>
              </a:spcBef>
              <a:buNone/>
            </a:pPr>
            <a:r>
              <a:rPr lang="de-DE" dirty="0"/>
              <a:t>Ein Entwickler kann eine FOSS-Komponente mit Ihrem Softwareprodukt verknüpfen oder diese zusammenführen.</a:t>
            </a:r>
          </a:p>
          <a:p>
            <a:pPr marL="0" lvl="0" indent="0">
              <a:spcBef>
                <a:spcPts val="0"/>
              </a:spcBef>
              <a:buNone/>
            </a:pPr>
            <a:endParaRPr lang="de-DE" dirty="0"/>
          </a:p>
          <a:p>
            <a:pPr marL="0" lvl="0" indent="0">
              <a:buNone/>
            </a:pPr>
            <a:r>
              <a:rPr lang="de-DE" dirty="0"/>
              <a:t>Relevante Begriffe umfassen:</a:t>
            </a:r>
          </a:p>
          <a:p>
            <a:pPr marL="342900" lvl="0" indent="-342900"/>
            <a:r>
              <a:rPr lang="de-DE" dirty="0"/>
              <a:t>Statisches / Dynamisches Linken</a:t>
            </a:r>
          </a:p>
          <a:p>
            <a:pPr marL="342900" lvl="0" indent="-342900"/>
            <a:r>
              <a:rPr lang="de-DE" dirty="0"/>
              <a:t>Paaren</a:t>
            </a:r>
          </a:p>
          <a:p>
            <a:pPr marL="342900" lvl="0" indent="-342900"/>
            <a:r>
              <a:rPr lang="de-DE" dirty="0"/>
              <a:t>Kombinieren</a:t>
            </a:r>
          </a:p>
          <a:p>
            <a:pPr marL="342900" lvl="0" indent="-342900"/>
            <a:r>
              <a:rPr lang="de-DE" dirty="0"/>
              <a:t>Benutzen</a:t>
            </a:r>
          </a:p>
          <a:p>
            <a:pPr marL="342900" lvl="0" indent="-342900"/>
            <a:r>
              <a:rPr lang="de-DE" dirty="0"/>
              <a:t>Paketieren</a:t>
            </a:r>
          </a:p>
          <a:p>
            <a:pPr marL="342900" lvl="0" indent="-342900"/>
            <a:r>
              <a:rPr lang="de-DE" dirty="0"/>
              <a:t>Schaffung von Interdependenz</a:t>
            </a:r>
          </a:p>
          <a:p>
            <a:pPr lvl="0" indent="-182880">
              <a:buNone/>
            </a:pPr>
            <a:endParaRPr lang="de-DE" dirty="0"/>
          </a:p>
        </p:txBody>
      </p:sp>
      <p:pic>
        <p:nvPicPr>
          <p:cNvPr id="4" name="Shape 302">
            <a:extLst>
              <a:ext uri="{FF2B5EF4-FFF2-40B4-BE49-F238E27FC236}">
                <a16:creationId xmlns:a16="http://schemas.microsoft.com/office/drawing/2014/main" id="{3BEBE15A-2B1C-4310-B95F-2E017472A87E}"/>
              </a:ext>
            </a:extLst>
          </p:cNvPr>
          <p:cNvPicPr>
            <a:picLocks noChangeAspect="1"/>
          </p:cNvPicPr>
          <p:nvPr/>
        </p:nvPicPr>
        <p:blipFill>
          <a:blip r:embed="rId3">
            <a:alphaModFix/>
          </a:blip>
          <a:srcRect/>
          <a:stretch>
            <a:fillRect/>
          </a:stretch>
        </p:blipFill>
        <p:spPr>
          <a:xfrm>
            <a:off x="4365052" y="1441277"/>
            <a:ext cx="9234918" cy="5194642"/>
          </a:xfrm>
          <a:prstGeom prst="rect">
            <a:avLst/>
          </a:prstGeom>
          <a:noFill/>
          <a:ln cap="flat">
            <a:noFill/>
          </a:ln>
        </p:spPr>
      </p:pic>
      <p:sp>
        <p:nvSpPr>
          <p:cNvPr id="5" name="Rechteck 4">
            <a:extLst>
              <a:ext uri="{FF2B5EF4-FFF2-40B4-BE49-F238E27FC236}">
                <a16:creationId xmlns:a16="http://schemas.microsoft.com/office/drawing/2014/main" id="{DB15B56C-E86E-4FEE-82F9-DDD3B6992D74}"/>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6" name="Rechteck 5">
            <a:extLst>
              <a:ext uri="{FF2B5EF4-FFF2-40B4-BE49-F238E27FC236}">
                <a16:creationId xmlns:a16="http://schemas.microsoft.com/office/drawing/2014/main" id="{F48634DD-B596-4573-9B0A-FEAD8C6F9C46}"/>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39.xml><?xml version="1.0" encoding="utf-8"?>
<p:sld xmlns:a="http://purl.oclc.org/ooxml/drawingml/main" xmlns:r="http://purl.oclc.org/ooxml/officeDocument/relationships" xmlns:p="http://purl.oclc.org/ooxml/presentationml/main">
  <p:cSld name="Slide37">
    <p:spTree>
      <p:nvGrpSpPr>
        <p:cNvPr id="1" name=""/>
        <p:cNvGrpSpPr/>
        <p:nvPr/>
      </p:nvGrpSpPr>
      <p:grpSpPr>
        <a:xfrm>
          <a:off x="0" y="0"/>
          <a:ext cx="0" cy="0"/>
          <a:chOff x="0" y="0"/>
          <a:chExt cx="0" cy="0"/>
        </a:xfrm>
      </p:grpSpPr>
      <p:sp>
        <p:nvSpPr>
          <p:cNvPr id="2" name="Shape 308">
            <a:extLst>
              <a:ext uri="{FF2B5EF4-FFF2-40B4-BE49-F238E27FC236}">
                <a16:creationId xmlns:a16="http://schemas.microsoft.com/office/drawing/2014/main" id="{1545BB49-D50C-45CC-AC60-15F5683364EE}"/>
              </a:ext>
            </a:extLst>
          </p:cNvPr>
          <p:cNvSpPr txBox="1">
            <a:spLocks noGrp="1"/>
          </p:cNvSpPr>
          <p:nvPr>
            <p:ph type="title"/>
          </p:nvPr>
        </p:nvSpPr>
        <p:spPr/>
        <p:txBody>
          <a:bodyPr tIns="45701" bIns="45701"/>
          <a:lstStyle/>
          <a:p>
            <a:pPr lvl="0"/>
            <a:r>
              <a:rPr lang="de-DE" dirty="0"/>
              <a:t>Modifikation</a:t>
            </a:r>
          </a:p>
        </p:txBody>
      </p:sp>
      <p:sp>
        <p:nvSpPr>
          <p:cNvPr id="3" name="Shape 309">
            <a:extLst>
              <a:ext uri="{FF2B5EF4-FFF2-40B4-BE49-F238E27FC236}">
                <a16:creationId xmlns:a16="http://schemas.microsoft.com/office/drawing/2014/main" id="{3F1C8C1C-BC97-406F-856D-072F1DAF43ED}"/>
              </a:ext>
            </a:extLst>
          </p:cNvPr>
          <p:cNvSpPr txBox="1">
            <a:spLocks noGrp="1"/>
          </p:cNvSpPr>
          <p:nvPr>
            <p:ph idx="1"/>
          </p:nvPr>
        </p:nvSpPr>
        <p:spPr>
          <a:xfrm>
            <a:off x="609603" y="1600200"/>
            <a:ext cx="3604884" cy="4876796"/>
          </a:xfrm>
        </p:spPr>
        <p:txBody>
          <a:bodyPr tIns="45701" bIns="45701"/>
          <a:lstStyle/>
          <a:p>
            <a:pPr marL="0" lvl="0" indent="0">
              <a:spcBef>
                <a:spcPts val="0"/>
              </a:spcBef>
              <a:buNone/>
            </a:pPr>
            <a:r>
              <a:rPr lang="de-DE" dirty="0"/>
              <a:t>Ein Entwickler kann Änderungen an einer FOSS-Komponente vornehmen, darunter:</a:t>
            </a:r>
          </a:p>
          <a:p>
            <a:pPr marL="0" lvl="0" indent="0">
              <a:buNone/>
            </a:pPr>
            <a:endParaRPr lang="de-DE" sz="1400" dirty="0"/>
          </a:p>
          <a:p>
            <a:pPr lvl="0" indent="-182880"/>
            <a:r>
              <a:rPr lang="de-DE" dirty="0"/>
              <a:t>Hinzufügen / Einbau neues Codes in der FOSS-Komponente</a:t>
            </a:r>
          </a:p>
          <a:p>
            <a:pPr lvl="0" indent="-182880"/>
            <a:r>
              <a:rPr lang="de-DE" dirty="0"/>
              <a:t>Fixen, optimieren oder ändern der FOSS-Komponente</a:t>
            </a:r>
          </a:p>
          <a:p>
            <a:pPr lvl="0" indent="-182880"/>
            <a:r>
              <a:rPr lang="de-DE" dirty="0"/>
              <a:t>Löschen oder Entfernen von Code</a:t>
            </a:r>
          </a:p>
        </p:txBody>
      </p:sp>
      <p:pic>
        <p:nvPicPr>
          <p:cNvPr id="4" name="Shape 310">
            <a:extLst>
              <a:ext uri="{FF2B5EF4-FFF2-40B4-BE49-F238E27FC236}">
                <a16:creationId xmlns:a16="http://schemas.microsoft.com/office/drawing/2014/main" id="{D4A4CE7F-6FD4-48FE-9DFA-7D33C92D7EBB}"/>
              </a:ext>
            </a:extLst>
          </p:cNvPr>
          <p:cNvPicPr>
            <a:picLocks noChangeAspect="1"/>
          </p:cNvPicPr>
          <p:nvPr/>
        </p:nvPicPr>
        <p:blipFill>
          <a:blip r:embed="rId3">
            <a:alphaModFix/>
          </a:blip>
          <a:srcRect/>
          <a:stretch>
            <a:fillRect/>
          </a:stretch>
        </p:blipFill>
        <p:spPr>
          <a:xfrm>
            <a:off x="3499491" y="482419"/>
            <a:ext cx="7619996" cy="5819771"/>
          </a:xfrm>
          <a:prstGeom prst="rect">
            <a:avLst/>
          </a:prstGeom>
          <a:noFill/>
          <a:ln cap="flat">
            <a:noFill/>
          </a:ln>
        </p:spPr>
      </p:pic>
      <p:sp>
        <p:nvSpPr>
          <p:cNvPr id="5" name="Shape 311">
            <a:extLst>
              <a:ext uri="{FF2B5EF4-FFF2-40B4-BE49-F238E27FC236}">
                <a16:creationId xmlns:a16="http://schemas.microsoft.com/office/drawing/2014/main" id="{699CD5F8-A6CF-4881-A38B-47E752DFC015}"/>
              </a:ext>
            </a:extLst>
          </p:cNvPr>
          <p:cNvSpPr txBox="1"/>
          <p:nvPr/>
        </p:nvSpPr>
        <p:spPr>
          <a:xfrm>
            <a:off x="9891256" y="2744105"/>
            <a:ext cx="1850169" cy="156965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dirty="0">
                <a:solidFill>
                  <a:srgbClr val="292934"/>
                </a:solidFill>
                <a:uFillTx/>
                <a:latin typeface="Roboto Condensed"/>
                <a:ea typeface="Roboto Condensed"/>
                <a:cs typeface="Roboto Condensed"/>
              </a:rPr>
              <a:t>Fixen</a:t>
            </a:r>
          </a:p>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dirty="0">
                <a:solidFill>
                  <a:srgbClr val="292934"/>
                </a:solidFill>
                <a:uFillTx/>
                <a:latin typeface="Roboto Condensed"/>
                <a:ea typeface="Roboto Condensed"/>
                <a:cs typeface="Roboto Condensed"/>
              </a:rPr>
              <a:t>Optimieren</a:t>
            </a:r>
          </a:p>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dirty="0">
                <a:solidFill>
                  <a:srgbClr val="292934"/>
                </a:solidFill>
                <a:uFillTx/>
                <a:latin typeface="Roboto Condensed"/>
                <a:ea typeface="Roboto Condensed"/>
                <a:cs typeface="Roboto Condensed"/>
              </a:rPr>
              <a:t>Ändern</a:t>
            </a:r>
          </a:p>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2400" b="0" i="0" u="none" strike="noStrike" kern="0" cap="none" spc="0" baseline="0%" dirty="0">
              <a:solidFill>
                <a:srgbClr val="292934"/>
              </a:solidFill>
              <a:uFillTx/>
              <a:latin typeface="Roboto Condensed"/>
              <a:ea typeface="Roboto Condensed"/>
              <a:cs typeface="Roboto Condensed"/>
            </a:endParaRPr>
          </a:p>
        </p:txBody>
      </p:sp>
      <p:sp>
        <p:nvSpPr>
          <p:cNvPr id="6" name="Shape 312">
            <a:extLst>
              <a:ext uri="{FF2B5EF4-FFF2-40B4-BE49-F238E27FC236}">
                <a16:creationId xmlns:a16="http://schemas.microsoft.com/office/drawing/2014/main" id="{1CCE047A-E690-49BA-80AF-0E4C13E492F1}"/>
              </a:ext>
            </a:extLst>
          </p:cNvPr>
          <p:cNvSpPr txBox="1"/>
          <p:nvPr/>
        </p:nvSpPr>
        <p:spPr>
          <a:xfrm>
            <a:off x="4427524" y="1459044"/>
            <a:ext cx="1741392" cy="1107996"/>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dirty="0">
                <a:solidFill>
                  <a:srgbClr val="292934"/>
                </a:solidFill>
                <a:uFillTx/>
                <a:latin typeface="Roboto Condensed"/>
                <a:ea typeface="Roboto Condensed"/>
                <a:cs typeface="Roboto Condensed"/>
              </a:rPr>
              <a:t>Hinzufügen / Injizieren</a:t>
            </a:r>
          </a:p>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dirty="0">
              <a:solidFill>
                <a:srgbClr val="292934"/>
              </a:solidFill>
              <a:uFillTx/>
              <a:latin typeface="Roboto Condensed"/>
              <a:ea typeface="Roboto Condensed"/>
              <a:cs typeface="Roboto Condensed"/>
            </a:endParaRPr>
          </a:p>
        </p:txBody>
      </p:sp>
      <p:sp>
        <p:nvSpPr>
          <p:cNvPr id="7" name="Shape 313">
            <a:extLst>
              <a:ext uri="{FF2B5EF4-FFF2-40B4-BE49-F238E27FC236}">
                <a16:creationId xmlns:a16="http://schemas.microsoft.com/office/drawing/2014/main" id="{E83BCA9E-5E2D-4285-B0E6-408E322D1629}"/>
              </a:ext>
            </a:extLst>
          </p:cNvPr>
          <p:cNvSpPr txBox="1"/>
          <p:nvPr/>
        </p:nvSpPr>
        <p:spPr>
          <a:xfrm>
            <a:off x="4380698" y="5853147"/>
            <a:ext cx="1940137" cy="461662"/>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dirty="0">
                <a:solidFill>
                  <a:srgbClr val="292934"/>
                </a:solidFill>
                <a:uFillTx/>
                <a:latin typeface="Roboto Condensed"/>
                <a:ea typeface="Roboto Condensed"/>
                <a:cs typeface="Roboto Condensed"/>
              </a:rPr>
              <a:t>Löschen</a:t>
            </a:r>
          </a:p>
        </p:txBody>
      </p:sp>
      <p:sp>
        <p:nvSpPr>
          <p:cNvPr id="8" name="Rechteck 7">
            <a:extLst>
              <a:ext uri="{FF2B5EF4-FFF2-40B4-BE49-F238E27FC236}">
                <a16:creationId xmlns:a16="http://schemas.microsoft.com/office/drawing/2014/main" id="{89024EAE-9731-4786-9C94-6B87B288D68D}"/>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9" name="Rechteck 8">
            <a:extLst>
              <a:ext uri="{FF2B5EF4-FFF2-40B4-BE49-F238E27FC236}">
                <a16:creationId xmlns:a16="http://schemas.microsoft.com/office/drawing/2014/main" id="{1CA85004-EEB3-4F43-9CC8-9676B2A57094}"/>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4.xml><?xml version="1.0" encoding="utf-8"?>
<p:sld xmlns:a="http://purl.oclc.org/ooxml/drawingml/main" xmlns:r="http://purl.oclc.org/ooxml/officeDocument/relationships" xmlns:p="http://purl.oclc.org/ooxml/presentationml/main">
  <p:cSld name="Slide3">
    <p:spTree>
      <p:nvGrpSpPr>
        <p:cNvPr id="1" name=""/>
        <p:cNvGrpSpPr/>
        <p:nvPr/>
      </p:nvGrpSpPr>
      <p:grpSpPr>
        <a:xfrm>
          <a:off x="0" y="0"/>
          <a:ext cx="0" cy="0"/>
          <a:chOff x="0" y="0"/>
          <a:chExt cx="0" cy="0"/>
        </a:xfrm>
      </p:grpSpPr>
      <p:sp>
        <p:nvSpPr>
          <p:cNvPr id="2" name="Shape 67">
            <a:extLst>
              <a:ext uri="{FF2B5EF4-FFF2-40B4-BE49-F238E27FC236}">
                <a16:creationId xmlns:a16="http://schemas.microsoft.com/office/drawing/2014/main" id="{8A3B447D-A442-46F7-8E8C-9DF7CA409133}"/>
              </a:ext>
            </a:extLst>
          </p:cNvPr>
          <p:cNvSpPr txBox="1">
            <a:spLocks noGrp="1"/>
          </p:cNvSpPr>
          <p:nvPr>
            <p:ph type="title"/>
          </p:nvPr>
        </p:nvSpPr>
        <p:spPr/>
        <p:txBody>
          <a:bodyPr tIns="45701" bIns="45701"/>
          <a:lstStyle/>
          <a:p>
            <a:pPr lvl="0"/>
            <a:r>
              <a:rPr lang="de-DE" dirty="0"/>
              <a:t>Inhalte</a:t>
            </a:r>
          </a:p>
        </p:txBody>
      </p:sp>
      <p:sp>
        <p:nvSpPr>
          <p:cNvPr id="3" name="Shape 68">
            <a:extLst>
              <a:ext uri="{FF2B5EF4-FFF2-40B4-BE49-F238E27FC236}">
                <a16:creationId xmlns:a16="http://schemas.microsoft.com/office/drawing/2014/main" id="{31FF4ED9-B7AD-477D-A274-71032E230F0C}"/>
              </a:ext>
            </a:extLst>
          </p:cNvPr>
          <p:cNvSpPr txBox="1">
            <a:spLocks noGrp="1"/>
          </p:cNvSpPr>
          <p:nvPr>
            <p:ph idx="1"/>
          </p:nvPr>
        </p:nvSpPr>
        <p:spPr/>
        <p:txBody>
          <a:bodyPr tIns="45701" bIns="45701"/>
          <a:lstStyle/>
          <a:p>
            <a:pPr marL="514350" lvl="0" indent="-514350">
              <a:spcBef>
                <a:spcPts val="0"/>
              </a:spcBef>
              <a:buAutoNum type="arabicPeriod"/>
            </a:pPr>
            <a:r>
              <a:rPr lang="de-DE" dirty="0"/>
              <a:t>Was ist geistiges Eigentum?</a:t>
            </a:r>
          </a:p>
          <a:p>
            <a:pPr marL="514350" lvl="0" indent="-514350">
              <a:buAutoNum type="arabicPeriod"/>
            </a:pPr>
            <a:r>
              <a:rPr lang="de-DE" dirty="0"/>
              <a:t>Einführung in die FOSS-Lizenzierung</a:t>
            </a:r>
          </a:p>
          <a:p>
            <a:pPr marL="514350" lvl="0" indent="-514350">
              <a:buAutoNum type="arabicPeriod"/>
            </a:pPr>
            <a:r>
              <a:rPr lang="de-DE" dirty="0"/>
              <a:t>Einführung</a:t>
            </a:r>
            <a:r>
              <a:rPr lang="en-US" dirty="0"/>
              <a:t> in FOSS-Compliance</a:t>
            </a:r>
          </a:p>
          <a:p>
            <a:pPr marL="514350" lvl="0" indent="-514350">
              <a:buAutoNum type="arabicPeriod"/>
            </a:pPr>
            <a:r>
              <a:rPr lang="de-DE" dirty="0"/>
              <a:t>Zentrale Softwarekonzepte für einen FOSS-Review</a:t>
            </a:r>
          </a:p>
        </p:txBody>
      </p:sp>
      <p:sp>
        <p:nvSpPr>
          <p:cNvPr id="4" name="Shape 69">
            <a:extLst>
              <a:ext uri="{FF2B5EF4-FFF2-40B4-BE49-F238E27FC236}">
                <a16:creationId xmlns:a16="http://schemas.microsoft.com/office/drawing/2014/main" id="{F8E3DF25-F5B6-4ACE-8690-ED1E76F1E945}"/>
              </a:ext>
            </a:extLst>
          </p:cNvPr>
          <p:cNvSpPr txBox="1">
            <a:spLocks noGrp="1"/>
          </p:cNvSpPr>
          <p:nvPr>
            <p:ph idx="2"/>
          </p:nvPr>
        </p:nvSpPr>
        <p:spPr/>
        <p:txBody>
          <a:bodyPr tIns="45701" bIns="45701"/>
          <a:lstStyle/>
          <a:p>
            <a:pPr marL="514350" lvl="0" indent="-514350">
              <a:spcBef>
                <a:spcPts val="0"/>
              </a:spcBef>
              <a:buAutoNum type="arabicPeriod" startAt="5"/>
            </a:pPr>
            <a:r>
              <a:rPr lang="de-DE" dirty="0"/>
              <a:t>Durchführung eines </a:t>
            </a:r>
            <a:br>
              <a:rPr lang="de-DE" dirty="0"/>
            </a:br>
            <a:r>
              <a:rPr lang="de-DE" dirty="0"/>
              <a:t>FOSS-Reviews</a:t>
            </a:r>
          </a:p>
          <a:p>
            <a:pPr marL="514350" lvl="0" indent="-514350">
              <a:buAutoNum type="arabicPeriod" startAt="5"/>
            </a:pPr>
            <a:r>
              <a:rPr lang="de-DE" dirty="0"/>
              <a:t>Ende-zu-Ende-</a:t>
            </a:r>
            <a:br>
              <a:rPr lang="de-DE" dirty="0"/>
            </a:br>
            <a:r>
              <a:rPr lang="de-DE" dirty="0"/>
              <a:t>Compliance-Management (Musterprozess)</a:t>
            </a:r>
          </a:p>
          <a:p>
            <a:pPr marL="514350" lvl="0" indent="-514350">
              <a:buAutoNum type="arabicPeriod" startAt="5"/>
            </a:pPr>
            <a:r>
              <a:rPr lang="de-DE" dirty="0"/>
              <a:t>Vermeiden von </a:t>
            </a:r>
            <a:br>
              <a:rPr lang="de-DE" dirty="0"/>
            </a:br>
            <a:r>
              <a:rPr lang="de-DE" dirty="0"/>
              <a:t>Compliance-Fallstricken</a:t>
            </a:r>
          </a:p>
          <a:p>
            <a:pPr marL="514350" lvl="0" indent="-514350">
              <a:buAutoNum type="arabicPeriod" startAt="5"/>
            </a:pPr>
            <a:r>
              <a:rPr lang="de-DE" dirty="0"/>
              <a:t>Entwicklungsrichtlinien</a:t>
            </a:r>
          </a:p>
        </p:txBody>
      </p:sp>
      <p:sp>
        <p:nvSpPr>
          <p:cNvPr id="5" name="Rechteck 4">
            <a:extLst>
              <a:ext uri="{FF2B5EF4-FFF2-40B4-BE49-F238E27FC236}">
                <a16:creationId xmlns:a16="http://schemas.microsoft.com/office/drawing/2014/main" id="{3474F166-95E1-4D89-A26A-F32332CCACE8}"/>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6" name="Rechteck 5">
            <a:extLst>
              <a:ext uri="{FF2B5EF4-FFF2-40B4-BE49-F238E27FC236}">
                <a16:creationId xmlns:a16="http://schemas.microsoft.com/office/drawing/2014/main" id="{C9F95AAB-0564-43FE-8CCD-F3A7A08E487B}"/>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40.xml><?xml version="1.0" encoding="utf-8"?>
<p:sld xmlns:a="http://purl.oclc.org/ooxml/drawingml/main" xmlns:r="http://purl.oclc.org/ooxml/officeDocument/relationships" xmlns:p="http://purl.oclc.org/ooxml/presentationml/main">
  <p:cSld name="Slide38">
    <p:spTree>
      <p:nvGrpSpPr>
        <p:cNvPr id="1" name=""/>
        <p:cNvGrpSpPr/>
        <p:nvPr/>
      </p:nvGrpSpPr>
      <p:grpSpPr>
        <a:xfrm>
          <a:off x="0" y="0"/>
          <a:ext cx="0" cy="0"/>
          <a:chOff x="0" y="0"/>
          <a:chExt cx="0" cy="0"/>
        </a:xfrm>
      </p:grpSpPr>
      <p:sp>
        <p:nvSpPr>
          <p:cNvPr id="2" name="Shape 319">
            <a:extLst>
              <a:ext uri="{FF2B5EF4-FFF2-40B4-BE49-F238E27FC236}">
                <a16:creationId xmlns:a16="http://schemas.microsoft.com/office/drawing/2014/main" id="{75CE3583-C6B0-499E-A5E3-69988D13C1C4}"/>
              </a:ext>
            </a:extLst>
          </p:cNvPr>
          <p:cNvSpPr txBox="1">
            <a:spLocks noGrp="1"/>
          </p:cNvSpPr>
          <p:nvPr>
            <p:ph type="title"/>
          </p:nvPr>
        </p:nvSpPr>
        <p:spPr/>
        <p:txBody>
          <a:bodyPr tIns="45701" bIns="45701"/>
          <a:lstStyle/>
          <a:p>
            <a:pPr lvl="0"/>
            <a:r>
              <a:rPr lang="de-DE" dirty="0"/>
              <a:t>Bearbeitung / Übersetzung</a:t>
            </a:r>
          </a:p>
        </p:txBody>
      </p:sp>
      <p:sp>
        <p:nvSpPr>
          <p:cNvPr id="3" name="Shape 320">
            <a:extLst>
              <a:ext uri="{FF2B5EF4-FFF2-40B4-BE49-F238E27FC236}">
                <a16:creationId xmlns:a16="http://schemas.microsoft.com/office/drawing/2014/main" id="{8A1A1F2E-5F23-4562-B3A9-D60CCDC33944}"/>
              </a:ext>
            </a:extLst>
          </p:cNvPr>
          <p:cNvSpPr txBox="1">
            <a:spLocks noGrp="1"/>
          </p:cNvSpPr>
          <p:nvPr>
            <p:ph idx="1"/>
          </p:nvPr>
        </p:nvSpPr>
        <p:spPr>
          <a:xfrm>
            <a:off x="609603" y="1600200"/>
            <a:ext cx="5365315" cy="4876796"/>
          </a:xfrm>
        </p:spPr>
        <p:txBody>
          <a:bodyPr tIns="45701" bIns="45701"/>
          <a:lstStyle/>
          <a:p>
            <a:pPr marL="0" lvl="0" indent="0">
              <a:spcBef>
                <a:spcPts val="0"/>
              </a:spcBef>
              <a:buNone/>
            </a:pPr>
            <a:r>
              <a:rPr lang="de-DE" dirty="0"/>
              <a:t>Ein Entwickler kann einen Code vom Ausgangszustand ausgehend in einen anderen Zustand bringen</a:t>
            </a:r>
          </a:p>
          <a:p>
            <a:pPr marL="0" lvl="0" indent="0">
              <a:buNone/>
            </a:pPr>
            <a:endParaRPr lang="de-DE" dirty="0"/>
          </a:p>
          <a:p>
            <a:pPr marL="0" lvl="0" indent="0">
              <a:buNone/>
            </a:pPr>
            <a:r>
              <a:rPr lang="de-DE" dirty="0"/>
              <a:t>Beispiele:</a:t>
            </a:r>
          </a:p>
          <a:p>
            <a:pPr marL="342900" lvl="0" indent="-342900"/>
            <a:r>
              <a:rPr lang="de-DE" dirty="0"/>
              <a:t>Übersetzung von Chinesisch </a:t>
            </a:r>
            <a:br>
              <a:rPr lang="de-DE" dirty="0"/>
            </a:br>
            <a:r>
              <a:rPr lang="de-DE" dirty="0"/>
              <a:t>auf Englisch </a:t>
            </a:r>
          </a:p>
          <a:p>
            <a:pPr marL="342900" lvl="0" indent="-342900"/>
            <a:r>
              <a:rPr lang="de-DE" dirty="0"/>
              <a:t>Konvertierung von C++ zu Java </a:t>
            </a:r>
          </a:p>
          <a:p>
            <a:pPr marL="342900" lvl="0" indent="-342900"/>
            <a:r>
              <a:rPr lang="de-DE" dirty="0"/>
              <a:t>Kompilierung zu Binär- / Objektcode</a:t>
            </a:r>
          </a:p>
          <a:p>
            <a:pPr lvl="0" indent="-182880">
              <a:buNone/>
            </a:pPr>
            <a:endParaRPr lang="de-DE" dirty="0"/>
          </a:p>
        </p:txBody>
      </p:sp>
      <p:pic>
        <p:nvPicPr>
          <p:cNvPr id="4" name="Shape 321">
            <a:extLst>
              <a:ext uri="{FF2B5EF4-FFF2-40B4-BE49-F238E27FC236}">
                <a16:creationId xmlns:a16="http://schemas.microsoft.com/office/drawing/2014/main" id="{89F72E61-8408-480A-B661-B282719C58DC}"/>
              </a:ext>
            </a:extLst>
          </p:cNvPr>
          <p:cNvPicPr>
            <a:picLocks noChangeAspect="1"/>
          </p:cNvPicPr>
          <p:nvPr/>
        </p:nvPicPr>
        <p:blipFill>
          <a:blip r:embed="rId3">
            <a:alphaModFix/>
          </a:blip>
          <a:srcRect/>
          <a:stretch>
            <a:fillRect/>
          </a:stretch>
        </p:blipFill>
        <p:spPr>
          <a:xfrm>
            <a:off x="4454472" y="913540"/>
            <a:ext cx="10158407" cy="5714103"/>
          </a:xfrm>
          <a:prstGeom prst="rect">
            <a:avLst/>
          </a:prstGeom>
          <a:noFill/>
          <a:ln cap="flat">
            <a:noFill/>
          </a:ln>
        </p:spPr>
      </p:pic>
      <p:sp>
        <p:nvSpPr>
          <p:cNvPr id="5" name="Rechteck 4">
            <a:extLst>
              <a:ext uri="{FF2B5EF4-FFF2-40B4-BE49-F238E27FC236}">
                <a16:creationId xmlns:a16="http://schemas.microsoft.com/office/drawing/2014/main" id="{577A08D5-1CD5-436C-B823-A0AF2648368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6" name="Rechteck 5">
            <a:extLst>
              <a:ext uri="{FF2B5EF4-FFF2-40B4-BE49-F238E27FC236}">
                <a16:creationId xmlns:a16="http://schemas.microsoft.com/office/drawing/2014/main" id="{D90F83DA-6486-4519-A843-D1AA4D1DF8C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41.xml><?xml version="1.0" encoding="utf-8"?>
<p:sld xmlns:a="http://purl.oclc.org/ooxml/drawingml/main" xmlns:r="http://purl.oclc.org/ooxml/officeDocument/relationships" xmlns:p="http://purl.oclc.org/ooxml/presentationml/main">
  <p:cSld name="Slide39">
    <p:spTree>
      <p:nvGrpSpPr>
        <p:cNvPr id="1" name=""/>
        <p:cNvGrpSpPr/>
        <p:nvPr/>
      </p:nvGrpSpPr>
      <p:grpSpPr>
        <a:xfrm>
          <a:off x="0" y="0"/>
          <a:ext cx="0" cy="0"/>
          <a:chOff x="0" y="0"/>
          <a:chExt cx="0" cy="0"/>
        </a:xfrm>
      </p:grpSpPr>
      <p:sp>
        <p:nvSpPr>
          <p:cNvPr id="2" name="Shape 327">
            <a:extLst>
              <a:ext uri="{FF2B5EF4-FFF2-40B4-BE49-F238E27FC236}">
                <a16:creationId xmlns:a16="http://schemas.microsoft.com/office/drawing/2014/main" id="{D6993890-0DE2-4ABB-9036-F68A258460AC}"/>
              </a:ext>
            </a:extLst>
          </p:cNvPr>
          <p:cNvSpPr txBox="1">
            <a:spLocks noGrp="1"/>
          </p:cNvSpPr>
          <p:nvPr>
            <p:ph type="title"/>
          </p:nvPr>
        </p:nvSpPr>
        <p:spPr/>
        <p:txBody>
          <a:bodyPr tIns="45701" bIns="45701"/>
          <a:lstStyle/>
          <a:p>
            <a:pPr lvl="0"/>
            <a:r>
              <a:rPr lang="de-DE" dirty="0"/>
              <a:t>Entwicklerwerkzeuge</a:t>
            </a:r>
          </a:p>
        </p:txBody>
      </p:sp>
      <p:sp>
        <p:nvSpPr>
          <p:cNvPr id="3" name="Shape 328">
            <a:extLst>
              <a:ext uri="{FF2B5EF4-FFF2-40B4-BE49-F238E27FC236}">
                <a16:creationId xmlns:a16="http://schemas.microsoft.com/office/drawing/2014/main" id="{7CA2E884-5F66-48AA-9D0A-7226F3FD452D}"/>
              </a:ext>
            </a:extLst>
          </p:cNvPr>
          <p:cNvSpPr txBox="1">
            <a:spLocks noGrp="1"/>
          </p:cNvSpPr>
          <p:nvPr>
            <p:ph idx="1"/>
          </p:nvPr>
        </p:nvSpPr>
        <p:spPr>
          <a:xfrm>
            <a:off x="609603" y="1600200"/>
            <a:ext cx="4539913" cy="4876796"/>
          </a:xfrm>
        </p:spPr>
        <p:txBody>
          <a:bodyPr tIns="45701" bIns="45701"/>
          <a:lstStyle/>
          <a:p>
            <a:pPr marL="0" lvl="0" indent="0">
              <a:spcBef>
                <a:spcPts val="0"/>
              </a:spcBef>
              <a:buNone/>
            </a:pPr>
            <a:r>
              <a:rPr lang="de-DE" dirty="0"/>
              <a:t>Entwicklerwerkzeuge führen mache dieser Aktionen im Hintergrund aus.</a:t>
            </a:r>
          </a:p>
          <a:p>
            <a:pPr marL="0" lvl="0" indent="0">
              <a:buNone/>
            </a:pPr>
            <a:endParaRPr lang="de-DE" dirty="0"/>
          </a:p>
          <a:p>
            <a:pPr marL="0" lvl="0" indent="0">
              <a:buNone/>
            </a:pPr>
            <a:r>
              <a:rPr lang="de-DE" dirty="0"/>
              <a:t>Beispielsweise kann ein Werkzeug Teile seines eigenen Codes in den Tooloutput injizieren.</a:t>
            </a:r>
          </a:p>
        </p:txBody>
      </p:sp>
      <p:pic>
        <p:nvPicPr>
          <p:cNvPr id="4" name="Shape 329">
            <a:extLst>
              <a:ext uri="{FF2B5EF4-FFF2-40B4-BE49-F238E27FC236}">
                <a16:creationId xmlns:a16="http://schemas.microsoft.com/office/drawing/2014/main" id="{24D856EF-EA7D-4ABA-AA1A-0016A370D185}"/>
              </a:ext>
            </a:extLst>
          </p:cNvPr>
          <p:cNvPicPr>
            <a:picLocks noChangeAspect="1"/>
          </p:cNvPicPr>
          <p:nvPr/>
        </p:nvPicPr>
        <p:blipFill>
          <a:blip r:embed="rId3">
            <a:alphaModFix/>
          </a:blip>
          <a:srcRect/>
          <a:stretch>
            <a:fillRect/>
          </a:stretch>
        </p:blipFill>
        <p:spPr>
          <a:xfrm>
            <a:off x="4850654" y="1104128"/>
            <a:ext cx="6156664" cy="4702155"/>
          </a:xfrm>
          <a:prstGeom prst="rect">
            <a:avLst/>
          </a:prstGeom>
          <a:noFill/>
          <a:ln cap="flat">
            <a:noFill/>
          </a:ln>
        </p:spPr>
      </p:pic>
      <p:sp>
        <p:nvSpPr>
          <p:cNvPr id="5" name="Shape 330">
            <a:extLst>
              <a:ext uri="{FF2B5EF4-FFF2-40B4-BE49-F238E27FC236}">
                <a16:creationId xmlns:a16="http://schemas.microsoft.com/office/drawing/2014/main" id="{D5241C2A-1273-4764-8C89-526AFEE6D8D8}"/>
              </a:ext>
            </a:extLst>
          </p:cNvPr>
          <p:cNvSpPr txBox="1"/>
          <p:nvPr/>
        </p:nvSpPr>
        <p:spPr>
          <a:xfrm>
            <a:off x="7337886" y="1166856"/>
            <a:ext cx="2423946" cy="461662"/>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dirty="0">
                <a:solidFill>
                  <a:srgbClr val="292934"/>
                </a:solidFill>
                <a:uFillTx/>
                <a:latin typeface="Roboto Condensed"/>
                <a:ea typeface="Roboto Condensed"/>
                <a:cs typeface="Roboto Condensed"/>
              </a:rPr>
              <a:t>Injektion</a:t>
            </a:r>
          </a:p>
        </p:txBody>
      </p:sp>
      <p:sp>
        <p:nvSpPr>
          <p:cNvPr id="6" name="Shape 331">
            <a:extLst>
              <a:ext uri="{FF2B5EF4-FFF2-40B4-BE49-F238E27FC236}">
                <a16:creationId xmlns:a16="http://schemas.microsoft.com/office/drawing/2014/main" id="{B5D9945A-9370-4997-BE3D-38B644870CCD}"/>
              </a:ext>
            </a:extLst>
          </p:cNvPr>
          <p:cNvSpPr txBox="1"/>
          <p:nvPr/>
        </p:nvSpPr>
        <p:spPr>
          <a:xfrm>
            <a:off x="7200461" y="5575453"/>
            <a:ext cx="2943700" cy="461662"/>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dirty="0">
                <a:solidFill>
                  <a:srgbClr val="292934"/>
                </a:solidFill>
                <a:uFillTx/>
                <a:latin typeface="Roboto Condensed"/>
                <a:ea typeface="Roboto Condensed"/>
                <a:cs typeface="Roboto Condensed"/>
              </a:rPr>
              <a:t>Modifikation</a:t>
            </a:r>
          </a:p>
        </p:txBody>
      </p:sp>
      <p:sp>
        <p:nvSpPr>
          <p:cNvPr id="7" name="Shape 332">
            <a:extLst>
              <a:ext uri="{FF2B5EF4-FFF2-40B4-BE49-F238E27FC236}">
                <a16:creationId xmlns:a16="http://schemas.microsoft.com/office/drawing/2014/main" id="{6604906B-9D50-4976-97D2-101A27244320}"/>
              </a:ext>
            </a:extLst>
          </p:cNvPr>
          <p:cNvSpPr txBox="1"/>
          <p:nvPr/>
        </p:nvSpPr>
        <p:spPr>
          <a:xfrm>
            <a:off x="8886011" y="4338983"/>
            <a:ext cx="3400900" cy="461662"/>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dirty="0">
                <a:solidFill>
                  <a:srgbClr val="292934"/>
                </a:solidFill>
                <a:uFillTx/>
                <a:latin typeface="Roboto Condensed"/>
                <a:ea typeface="Roboto Condensed"/>
                <a:cs typeface="Roboto Condensed"/>
              </a:rPr>
              <a:t>Übersetzung</a:t>
            </a:r>
          </a:p>
        </p:txBody>
      </p:sp>
      <p:sp>
        <p:nvSpPr>
          <p:cNvPr id="8" name="Rechteck 7">
            <a:extLst>
              <a:ext uri="{FF2B5EF4-FFF2-40B4-BE49-F238E27FC236}">
                <a16:creationId xmlns:a16="http://schemas.microsoft.com/office/drawing/2014/main" id="{0D83A20B-B974-436D-97C1-4B2E05B5B548}"/>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9" name="Rechteck 8">
            <a:extLst>
              <a:ext uri="{FF2B5EF4-FFF2-40B4-BE49-F238E27FC236}">
                <a16:creationId xmlns:a16="http://schemas.microsoft.com/office/drawing/2014/main" id="{73E0E715-5763-4C6C-B5F9-7563EE7D123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42.xml><?xml version="1.0" encoding="utf-8"?>
<p:sld xmlns:a="http://purl.oclc.org/ooxml/drawingml/main" xmlns:r="http://purl.oclc.org/ooxml/officeDocument/relationships" xmlns:p="http://purl.oclc.org/ooxml/presentationml/main">
  <p:cSld name="Slide40">
    <p:spTree>
      <p:nvGrpSpPr>
        <p:cNvPr id="1" name=""/>
        <p:cNvGrpSpPr/>
        <p:nvPr/>
      </p:nvGrpSpPr>
      <p:grpSpPr>
        <a:xfrm>
          <a:off x="0" y="0"/>
          <a:ext cx="0" cy="0"/>
          <a:chOff x="0" y="0"/>
          <a:chExt cx="0" cy="0"/>
        </a:xfrm>
      </p:grpSpPr>
      <p:sp>
        <p:nvSpPr>
          <p:cNvPr id="2" name="Shape 338">
            <a:extLst>
              <a:ext uri="{FF2B5EF4-FFF2-40B4-BE49-F238E27FC236}">
                <a16:creationId xmlns:a16="http://schemas.microsoft.com/office/drawing/2014/main" id="{DD242AA3-C0E9-4343-B205-0947B9981EA6}"/>
              </a:ext>
            </a:extLst>
          </p:cNvPr>
          <p:cNvSpPr txBox="1">
            <a:spLocks noGrp="1"/>
          </p:cNvSpPr>
          <p:nvPr>
            <p:ph type="title"/>
          </p:nvPr>
        </p:nvSpPr>
        <p:spPr/>
        <p:txBody>
          <a:bodyPr tIns="45701" bIns="45701"/>
          <a:lstStyle/>
          <a:p>
            <a:pPr lvl="0"/>
            <a:r>
              <a:rPr lang="de-DE" dirty="0"/>
              <a:t>Wie wird eine FOSS-Komponente verbreitet?</a:t>
            </a:r>
          </a:p>
        </p:txBody>
      </p:sp>
      <p:sp>
        <p:nvSpPr>
          <p:cNvPr id="3" name="Shape 339">
            <a:extLst>
              <a:ext uri="{FF2B5EF4-FFF2-40B4-BE49-F238E27FC236}">
                <a16:creationId xmlns:a16="http://schemas.microsoft.com/office/drawing/2014/main" id="{EED779AD-25C7-4AC4-BBA1-740F4AA7453A}"/>
              </a:ext>
            </a:extLst>
          </p:cNvPr>
          <p:cNvSpPr txBox="1">
            <a:spLocks noGrp="1"/>
          </p:cNvSpPr>
          <p:nvPr>
            <p:ph idx="1"/>
          </p:nvPr>
        </p:nvSpPr>
        <p:spPr>
          <a:xfrm>
            <a:off x="609603" y="1600200"/>
            <a:ext cx="10972800" cy="5123730"/>
          </a:xfrm>
        </p:spPr>
        <p:txBody>
          <a:bodyPr tIns="45701" bIns="45701"/>
          <a:lstStyle/>
          <a:p>
            <a:pPr lvl="0" indent="-182880">
              <a:spcBef>
                <a:spcPts val="0"/>
              </a:spcBef>
            </a:pPr>
            <a:r>
              <a:rPr lang="de-DE" dirty="0"/>
              <a:t>Wer empfängt die Software?</a:t>
            </a:r>
          </a:p>
          <a:p>
            <a:pPr marL="560070" lvl="1" indent="-293366">
              <a:lnSpc>
                <a:spcPct val="100%"/>
              </a:lnSpc>
              <a:spcBef>
                <a:spcPts val="480"/>
              </a:spcBef>
              <a:buClr>
                <a:srgbClr val="93A299"/>
              </a:buClr>
              <a:buSzPct val="85%"/>
              <a:buFont typeface="Arial"/>
            </a:pPr>
            <a:r>
              <a:rPr lang="de-DE" kern="0" dirty="0">
                <a:solidFill>
                  <a:srgbClr val="292934"/>
                </a:solidFill>
                <a:latin typeface="Roboto"/>
              </a:rPr>
              <a:t>Kunde / Partner</a:t>
            </a:r>
          </a:p>
          <a:p>
            <a:pPr marL="560070" lvl="1" indent="-293366">
              <a:lnSpc>
                <a:spcPct val="100%"/>
              </a:lnSpc>
              <a:spcBef>
                <a:spcPts val="480"/>
              </a:spcBef>
              <a:buClr>
                <a:srgbClr val="93A299"/>
              </a:buClr>
              <a:buSzPct val="85%"/>
              <a:buFont typeface="Arial"/>
            </a:pPr>
            <a:r>
              <a:rPr lang="de-DE" kern="0" dirty="0">
                <a:solidFill>
                  <a:srgbClr val="292934"/>
                </a:solidFill>
                <a:latin typeface="Roboto"/>
              </a:rPr>
              <a:t>(FOSS-)Community-Projekt</a:t>
            </a:r>
          </a:p>
          <a:p>
            <a:pPr marL="560070" lvl="1" indent="-293366">
              <a:lnSpc>
                <a:spcPct val="100%"/>
              </a:lnSpc>
              <a:spcBef>
                <a:spcPts val="480"/>
              </a:spcBef>
              <a:buClr>
                <a:srgbClr val="93A299"/>
              </a:buClr>
              <a:buSzPct val="85%"/>
              <a:buFont typeface="Arial"/>
            </a:pPr>
            <a:r>
              <a:rPr lang="de-DE" kern="0" dirty="0">
                <a:solidFill>
                  <a:srgbClr val="292934"/>
                </a:solidFill>
                <a:latin typeface="Roboto"/>
              </a:rPr>
              <a:t>Eine weitere juristische Person innerhalb der Unternehmensgruppe </a:t>
            </a:r>
            <a:br>
              <a:rPr lang="de-DE" kern="0" dirty="0">
                <a:solidFill>
                  <a:srgbClr val="292934"/>
                </a:solidFill>
                <a:latin typeface="Roboto"/>
              </a:rPr>
            </a:br>
            <a:r>
              <a:rPr lang="de-DE" kern="0" dirty="0">
                <a:solidFill>
                  <a:srgbClr val="292934"/>
                </a:solidFill>
                <a:latin typeface="Roboto"/>
              </a:rPr>
              <a:t>(dies kann als Weiterverbreitung gelten)</a:t>
            </a:r>
          </a:p>
          <a:p>
            <a:pPr lvl="0" indent="-182880">
              <a:buNone/>
            </a:pPr>
            <a:endParaRPr lang="de-DE" dirty="0"/>
          </a:p>
          <a:p>
            <a:pPr lvl="0" indent="-182880"/>
            <a:r>
              <a:rPr lang="de-DE" dirty="0"/>
              <a:t>In welchem Format wird bereitgestellt?</a:t>
            </a:r>
          </a:p>
          <a:p>
            <a:pPr marL="560070" lvl="1" indent="-293366">
              <a:lnSpc>
                <a:spcPct val="100%"/>
              </a:lnSpc>
              <a:spcBef>
                <a:spcPts val="480"/>
              </a:spcBef>
              <a:buClr>
                <a:srgbClr val="93A299"/>
              </a:buClr>
              <a:buSzPct val="85%"/>
              <a:buFont typeface="Arial"/>
            </a:pPr>
            <a:r>
              <a:rPr lang="de-DE" kern="0" dirty="0">
                <a:solidFill>
                  <a:srgbClr val="292934"/>
                </a:solidFill>
                <a:latin typeface="Roboto"/>
              </a:rPr>
              <a:t>Bereitstellung von Quellcode</a:t>
            </a:r>
          </a:p>
          <a:p>
            <a:pPr marL="560070" lvl="1" indent="-293366">
              <a:lnSpc>
                <a:spcPct val="100%"/>
              </a:lnSpc>
              <a:spcBef>
                <a:spcPts val="480"/>
              </a:spcBef>
              <a:buClr>
                <a:srgbClr val="93A299"/>
              </a:buClr>
              <a:buSzPct val="85%"/>
              <a:buFont typeface="Arial"/>
            </a:pPr>
            <a:r>
              <a:rPr lang="de-DE" kern="0" dirty="0">
                <a:solidFill>
                  <a:srgbClr val="292934"/>
                </a:solidFill>
                <a:latin typeface="Roboto"/>
              </a:rPr>
              <a:t>Bereitstellung der Binaries / von Objektcode</a:t>
            </a:r>
          </a:p>
          <a:p>
            <a:pPr marL="560070" lvl="1" indent="-293366">
              <a:lnSpc>
                <a:spcPct val="100%"/>
              </a:lnSpc>
              <a:spcBef>
                <a:spcPts val="480"/>
              </a:spcBef>
              <a:buClr>
                <a:srgbClr val="93A299"/>
              </a:buClr>
              <a:buSzPct val="85%"/>
              <a:buFont typeface="Arial"/>
            </a:pPr>
            <a:r>
              <a:rPr lang="de-DE" kern="0" dirty="0">
                <a:solidFill>
                  <a:srgbClr val="292934"/>
                </a:solidFill>
                <a:latin typeface="Roboto"/>
              </a:rPr>
              <a:t>Vorinstallation auf Hardware (“Embedded”)</a:t>
            </a:r>
          </a:p>
        </p:txBody>
      </p:sp>
      <p:sp>
        <p:nvSpPr>
          <p:cNvPr id="4" name="Rechteck 3">
            <a:extLst>
              <a:ext uri="{FF2B5EF4-FFF2-40B4-BE49-F238E27FC236}">
                <a16:creationId xmlns:a16="http://schemas.microsoft.com/office/drawing/2014/main" id="{097591B8-C536-4F2C-9AF6-CA9BD0730CF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EF697869-CDC0-445F-8D82-8B920A902DED}"/>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43.xml><?xml version="1.0" encoding="utf-8"?>
<p:sld xmlns:a="http://purl.oclc.org/ooxml/drawingml/main" xmlns:r="http://purl.oclc.org/ooxml/officeDocument/relationships" xmlns:p="http://purl.oclc.org/ooxml/presentationml/main">
  <p:cSld name="Slide41">
    <p:spTree>
      <p:nvGrpSpPr>
        <p:cNvPr id="1" name=""/>
        <p:cNvGrpSpPr/>
        <p:nvPr/>
      </p:nvGrpSpPr>
      <p:grpSpPr>
        <a:xfrm>
          <a:off x="0" y="0"/>
          <a:ext cx="0" cy="0"/>
          <a:chOff x="0" y="0"/>
          <a:chExt cx="0" cy="0"/>
        </a:xfrm>
      </p:grpSpPr>
      <p:sp>
        <p:nvSpPr>
          <p:cNvPr id="2" name="Shape 345">
            <a:extLst>
              <a:ext uri="{FF2B5EF4-FFF2-40B4-BE49-F238E27FC236}">
                <a16:creationId xmlns:a16="http://schemas.microsoft.com/office/drawing/2014/main" id="{0AB709FB-DA8B-42AA-A206-6F034F265F2A}"/>
              </a:ext>
            </a:extLst>
          </p:cNvPr>
          <p:cNvSpPr txBox="1">
            <a:spLocks noGrp="1"/>
          </p:cNvSpPr>
          <p:nvPr>
            <p:ph type="title"/>
          </p:nvPr>
        </p:nvSpPr>
        <p:spPr/>
        <p:txBody>
          <a:bodyPr tIns="45701" bIns="45701"/>
          <a:lstStyle/>
          <a:p>
            <a:pPr lvl="0"/>
            <a:r>
              <a:rPr lang="de-DE" dirty="0"/>
              <a:t>Verständnisfragen</a:t>
            </a:r>
          </a:p>
        </p:txBody>
      </p:sp>
      <p:sp>
        <p:nvSpPr>
          <p:cNvPr id="3" name="Shape 346">
            <a:extLst>
              <a:ext uri="{FF2B5EF4-FFF2-40B4-BE49-F238E27FC236}">
                <a16:creationId xmlns:a16="http://schemas.microsoft.com/office/drawing/2014/main" id="{1674BE9B-133F-44A2-A85B-8B838463806B}"/>
              </a:ext>
            </a:extLst>
          </p:cNvPr>
          <p:cNvSpPr txBox="1">
            <a:spLocks noGrp="1"/>
          </p:cNvSpPr>
          <p:nvPr>
            <p:ph idx="1"/>
          </p:nvPr>
        </p:nvSpPr>
        <p:spPr/>
        <p:txBody>
          <a:bodyPr tIns="45701" bIns="45701"/>
          <a:lstStyle/>
          <a:p>
            <a:pPr lvl="0" indent="-182880">
              <a:spcBef>
                <a:spcPts val="0"/>
              </a:spcBef>
            </a:pPr>
            <a:r>
              <a:rPr lang="de-DE" dirty="0"/>
              <a:t>Was ist Einbettung?</a:t>
            </a:r>
          </a:p>
          <a:p>
            <a:pPr lvl="0" indent="-182880"/>
            <a:r>
              <a:rPr lang="de-DE" dirty="0"/>
              <a:t>Was ist Verknüpfung / Linking?</a:t>
            </a:r>
          </a:p>
          <a:p>
            <a:pPr lvl="0" indent="-182880"/>
            <a:r>
              <a:rPr lang="de-DE" dirty="0"/>
              <a:t>Was ist Modifikation?</a:t>
            </a:r>
          </a:p>
          <a:p>
            <a:pPr lvl="0" indent="-182880"/>
            <a:r>
              <a:rPr lang="de-DE" dirty="0"/>
              <a:t>Was ist Bearbeitung / Übersetzung?</a:t>
            </a:r>
          </a:p>
          <a:p>
            <a:pPr lvl="0" indent="-182880"/>
            <a:r>
              <a:rPr lang="de-DE" dirty="0"/>
              <a:t>Welche Faktoren sind bei der Beurteilung einer </a:t>
            </a:r>
            <a:br>
              <a:rPr lang="de-DE" dirty="0"/>
            </a:br>
            <a:r>
              <a:rPr lang="de-DE" dirty="0"/>
              <a:t>(Weiter-)Verbreitung von FOSS wichtig?</a:t>
            </a:r>
          </a:p>
          <a:p>
            <a:pPr lvl="0" indent="-182880">
              <a:buNone/>
            </a:pPr>
            <a:endParaRPr lang="de-DE" dirty="0"/>
          </a:p>
          <a:p>
            <a:pPr lvl="0" indent="-182880">
              <a:buNone/>
            </a:pPr>
            <a:endParaRPr lang="de-DE" dirty="0"/>
          </a:p>
        </p:txBody>
      </p:sp>
      <p:sp>
        <p:nvSpPr>
          <p:cNvPr id="4" name="Rechteck 3">
            <a:extLst>
              <a:ext uri="{FF2B5EF4-FFF2-40B4-BE49-F238E27FC236}">
                <a16:creationId xmlns:a16="http://schemas.microsoft.com/office/drawing/2014/main" id="{00B1F29D-59D7-4C5A-AED2-9C08EA3FBD1D}"/>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5D9B651A-6AAD-4C90-ACC1-9D75D255A90B}"/>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44.xml><?xml version="1.0" encoding="utf-8"?>
<p:sld xmlns:a="http://purl.oclc.org/ooxml/drawingml/main" xmlns:r="http://purl.oclc.org/ooxml/officeDocument/relationships" xmlns:p="http://purl.oclc.org/ooxml/presentationml/main">
  <p:cSld name="Slide42">
    <p:spTree>
      <p:nvGrpSpPr>
        <p:cNvPr id="1" name=""/>
        <p:cNvGrpSpPr/>
        <p:nvPr/>
      </p:nvGrpSpPr>
      <p:grpSpPr>
        <a:xfrm>
          <a:off x="0" y="0"/>
          <a:ext cx="0" cy="0"/>
          <a:chOff x="0" y="0"/>
          <a:chExt cx="0" cy="0"/>
        </a:xfrm>
      </p:grpSpPr>
      <p:sp>
        <p:nvSpPr>
          <p:cNvPr id="2" name="Shape 352">
            <a:extLst>
              <a:ext uri="{FF2B5EF4-FFF2-40B4-BE49-F238E27FC236}">
                <a16:creationId xmlns:a16="http://schemas.microsoft.com/office/drawing/2014/main" id="{F2032307-BF2A-4805-8A51-D5BEBC9C2AC8}"/>
              </a:ext>
            </a:extLst>
          </p:cNvPr>
          <p:cNvSpPr txBox="1">
            <a:spLocks noGrp="1"/>
          </p:cNvSpPr>
          <p:nvPr>
            <p:ph type="title"/>
          </p:nvPr>
        </p:nvSpPr>
        <p:spPr/>
        <p:txBody>
          <a:bodyPr tIns="45701" bIns="45701"/>
          <a:lstStyle/>
          <a:p>
            <a:pPr lvl="0"/>
            <a:r>
              <a:rPr lang="en-US" dirty="0"/>
              <a:t>ABSCHNITT 5</a:t>
            </a:r>
          </a:p>
        </p:txBody>
      </p:sp>
      <p:sp>
        <p:nvSpPr>
          <p:cNvPr id="3" name="Shape 353">
            <a:extLst>
              <a:ext uri="{FF2B5EF4-FFF2-40B4-BE49-F238E27FC236}">
                <a16:creationId xmlns:a16="http://schemas.microsoft.com/office/drawing/2014/main" id="{74008133-DEEA-475B-A3A1-4A591665A7A1}"/>
              </a:ext>
            </a:extLst>
          </p:cNvPr>
          <p:cNvSpPr txBox="1">
            <a:spLocks noGrp="1"/>
          </p:cNvSpPr>
          <p:nvPr>
            <p:ph type="body" idx="1"/>
          </p:nvPr>
        </p:nvSpPr>
        <p:spPr/>
        <p:txBody>
          <a:bodyPr tIns="45701" bIns="45701"/>
          <a:lstStyle/>
          <a:p>
            <a:pPr lvl="0">
              <a:spcBef>
                <a:spcPts val="0"/>
              </a:spcBef>
            </a:pPr>
            <a:r>
              <a:rPr lang="de-DE" dirty="0"/>
              <a:t>Durchführung eines </a:t>
            </a:r>
            <a:br>
              <a:rPr lang="de-DE" dirty="0"/>
            </a:br>
            <a:r>
              <a:rPr lang="de-DE" dirty="0"/>
              <a:t>FOSS-Reviews</a:t>
            </a:r>
          </a:p>
        </p:txBody>
      </p:sp>
      <p:sp>
        <p:nvSpPr>
          <p:cNvPr id="4" name="Rechteck 3">
            <a:extLst>
              <a:ext uri="{FF2B5EF4-FFF2-40B4-BE49-F238E27FC236}">
                <a16:creationId xmlns:a16="http://schemas.microsoft.com/office/drawing/2014/main" id="{6D98B540-0674-4F34-AD47-203690827471}"/>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8B974871-1AAD-457C-A277-6743A638F94C}"/>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45.xml><?xml version="1.0" encoding="utf-8"?>
<p:sld xmlns:a="http://purl.oclc.org/ooxml/drawingml/main" xmlns:r="http://purl.oclc.org/ooxml/officeDocument/relationships" xmlns:p="http://purl.oclc.org/ooxml/presentationml/main">
  <p:cSld name="Slide43">
    <p:spTree>
      <p:nvGrpSpPr>
        <p:cNvPr id="1" name=""/>
        <p:cNvGrpSpPr/>
        <p:nvPr/>
      </p:nvGrpSpPr>
      <p:grpSpPr>
        <a:xfrm>
          <a:off x="0" y="0"/>
          <a:ext cx="0" cy="0"/>
          <a:chOff x="0" y="0"/>
          <a:chExt cx="0" cy="0"/>
        </a:xfrm>
      </p:grpSpPr>
      <p:sp>
        <p:nvSpPr>
          <p:cNvPr id="2" name="Shape 359">
            <a:extLst>
              <a:ext uri="{FF2B5EF4-FFF2-40B4-BE49-F238E27FC236}">
                <a16:creationId xmlns:a16="http://schemas.microsoft.com/office/drawing/2014/main" id="{6F93A39A-BFE7-4DC3-B470-A0ACE65D87F1}"/>
              </a:ext>
            </a:extLst>
          </p:cNvPr>
          <p:cNvSpPr txBox="1">
            <a:spLocks noGrp="1"/>
          </p:cNvSpPr>
          <p:nvPr>
            <p:ph type="title"/>
          </p:nvPr>
        </p:nvSpPr>
        <p:spPr/>
        <p:txBody>
          <a:bodyPr tIns="45701" bIns="45701"/>
          <a:lstStyle/>
          <a:p>
            <a:pPr lvl="0"/>
            <a:r>
              <a:rPr lang="de-DE" dirty="0"/>
              <a:t>Der FOSS-Review</a:t>
            </a:r>
          </a:p>
        </p:txBody>
      </p:sp>
      <p:sp>
        <p:nvSpPr>
          <p:cNvPr id="3" name="Shape 360">
            <a:extLst>
              <a:ext uri="{FF2B5EF4-FFF2-40B4-BE49-F238E27FC236}">
                <a16:creationId xmlns:a16="http://schemas.microsoft.com/office/drawing/2014/main" id="{106445E6-89AD-4456-AC06-EA6ECB91ADE5}"/>
              </a:ext>
            </a:extLst>
          </p:cNvPr>
          <p:cNvSpPr txBox="1">
            <a:spLocks noGrp="1"/>
          </p:cNvSpPr>
          <p:nvPr>
            <p:ph idx="1"/>
          </p:nvPr>
        </p:nvSpPr>
        <p:spPr/>
        <p:txBody>
          <a:bodyPr tIns="45701" bIns="45701"/>
          <a:lstStyle/>
          <a:p>
            <a:pPr lvl="0" indent="-182880">
              <a:spcBef>
                <a:spcPts val="0"/>
              </a:spcBef>
            </a:pPr>
            <a:r>
              <a:rPr lang="de-DE" dirty="0"/>
              <a:t>Nachdem Programm- und Produktmanagement sowie Entwickler die vorgeschlagenen FOSS-Komponenten auf Nutzbarkeit und Qualität geprüft haben, sollten die Rechte und Pflichten im Zusammenhang mit der Verwendung der ausgewählten FOSS-Komponenten geprüft werden.</a:t>
            </a:r>
          </a:p>
          <a:p>
            <a:pPr lvl="0" indent="-182880"/>
            <a:r>
              <a:rPr lang="de-DE" dirty="0"/>
              <a:t>Ein Schlüsselelement für ein FOSS-Compliance-Programm ist der </a:t>
            </a:r>
            <a:br>
              <a:rPr lang="de-DE" dirty="0"/>
            </a:br>
            <a:r>
              <a:rPr lang="de-DE" i="1" dirty="0"/>
              <a:t>FOSS-Review-Prozess</a:t>
            </a:r>
            <a:r>
              <a:rPr lang="de-DE" dirty="0"/>
              <a:t>. In diesem Prozess kann ein Unternehmen die von ihm verwendete FOSS-Software analysieren und seine Rechte und Pflichten verstehen </a:t>
            </a:r>
          </a:p>
          <a:p>
            <a:pPr lvl="0" indent="-182880"/>
            <a:r>
              <a:rPr lang="de-DE" dirty="0"/>
              <a:t>Der FOSS-Review-Prozess besteht aus folgenden Schritten:</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Relevante Informationen sammeln</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Lizenzverpflichtungen analysieren und verstehen</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Bereitstellung von Leitlinien, </a:t>
            </a:r>
            <a:br>
              <a:rPr lang="de-DE" sz="2000" kern="0" dirty="0">
                <a:solidFill>
                  <a:srgbClr val="292934"/>
                </a:solidFill>
                <a:latin typeface="Roboto"/>
              </a:rPr>
            </a:br>
            <a:r>
              <a:rPr lang="de-DE" sz="2000" kern="0" dirty="0">
                <a:solidFill>
                  <a:srgbClr val="292934"/>
                </a:solidFill>
                <a:latin typeface="Roboto"/>
              </a:rPr>
              <a:t>die mit Unternehmensrichtlinien und Geschäftszielen im Einklang stehen sind</a:t>
            </a:r>
          </a:p>
          <a:p>
            <a:pPr marL="0" lvl="0" indent="0">
              <a:buNone/>
            </a:pPr>
            <a:endParaRPr lang="de-DE" dirty="0"/>
          </a:p>
        </p:txBody>
      </p:sp>
      <p:sp>
        <p:nvSpPr>
          <p:cNvPr id="4" name="Rechteck 3">
            <a:extLst>
              <a:ext uri="{FF2B5EF4-FFF2-40B4-BE49-F238E27FC236}">
                <a16:creationId xmlns:a16="http://schemas.microsoft.com/office/drawing/2014/main" id="{AB9101CE-FF1A-4C30-BE36-971005B8CB6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6FA14187-44F9-4E5C-AEA3-48364C47E627}"/>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46.xml><?xml version="1.0" encoding="utf-8"?>
<p:sld xmlns:a="http://purl.oclc.org/ooxml/drawingml/main" xmlns:r="http://purl.oclc.org/ooxml/officeDocument/relationships" xmlns:p="http://purl.oclc.org/ooxml/presentationml/main">
  <p:cSld name="Slide44">
    <p:spTree>
      <p:nvGrpSpPr>
        <p:cNvPr id="1" name=""/>
        <p:cNvGrpSpPr/>
        <p:nvPr/>
      </p:nvGrpSpPr>
      <p:grpSpPr>
        <a:xfrm>
          <a:off x="0" y="0"/>
          <a:ext cx="0" cy="0"/>
          <a:chOff x="0" y="0"/>
          <a:chExt cx="0" cy="0"/>
        </a:xfrm>
      </p:grpSpPr>
      <p:sp>
        <p:nvSpPr>
          <p:cNvPr id="2" name="Shape 366">
            <a:extLst>
              <a:ext uri="{FF2B5EF4-FFF2-40B4-BE49-F238E27FC236}">
                <a16:creationId xmlns:a16="http://schemas.microsoft.com/office/drawing/2014/main" id="{81915CD0-7B53-48FB-999C-9CC3AD8F4474}"/>
              </a:ext>
            </a:extLst>
          </p:cNvPr>
          <p:cNvSpPr txBox="1">
            <a:spLocks noGrp="1"/>
          </p:cNvSpPr>
          <p:nvPr>
            <p:ph type="title"/>
          </p:nvPr>
        </p:nvSpPr>
        <p:spPr/>
        <p:txBody>
          <a:bodyPr tIns="45701" bIns="45701"/>
          <a:lstStyle/>
          <a:p>
            <a:pPr lvl="0"/>
            <a:r>
              <a:rPr lang="de-DE" dirty="0"/>
              <a:t>Initiieren eines FOSS-Reviews</a:t>
            </a:r>
          </a:p>
        </p:txBody>
      </p:sp>
      <p:sp>
        <p:nvSpPr>
          <p:cNvPr id="3" name="Shape 367">
            <a:extLst>
              <a:ext uri="{FF2B5EF4-FFF2-40B4-BE49-F238E27FC236}">
                <a16:creationId xmlns:a16="http://schemas.microsoft.com/office/drawing/2014/main" id="{E349092F-7149-43F3-8223-10A926D1607E}"/>
              </a:ext>
            </a:extLst>
          </p:cNvPr>
          <p:cNvSpPr txBox="1"/>
          <p:nvPr/>
        </p:nvSpPr>
        <p:spPr>
          <a:xfrm>
            <a:off x="304796" y="4877107"/>
            <a:ext cx="11432770" cy="1776907"/>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dirty="0">
                <a:solidFill>
                  <a:srgbClr val="292934"/>
                </a:solidFill>
                <a:uFillTx/>
                <a:latin typeface="Roboto"/>
                <a:ea typeface="Roboto"/>
                <a:cs typeface="Roboto"/>
              </a:rPr>
              <a:t>Jeder im Unternehmen, der mit FOSS arbeitet, sollte einen FOSS-Review einleiten dürfen - einschließlich Programm- oder Produktmanager, Entwickler und Rechtsabteilung </a:t>
            </a:r>
            <a:br>
              <a:rPr lang="de-DE" sz="2400" b="0" i="0" u="none" strike="noStrike" kern="0" cap="none" spc="0" baseline="0%" dirty="0">
                <a:solidFill>
                  <a:srgbClr val="292934"/>
                </a:solidFill>
                <a:uFillTx/>
                <a:latin typeface="Roboto"/>
                <a:ea typeface="Roboto"/>
                <a:cs typeface="Roboto"/>
              </a:rPr>
            </a:br>
            <a:r>
              <a:rPr lang="de-DE" sz="2400" b="0" i="1" u="none" strike="noStrike" kern="0" cap="none" spc="0" baseline="0%" dirty="0">
                <a:solidFill>
                  <a:srgbClr val="292934"/>
                </a:solidFill>
                <a:uFillTx/>
                <a:latin typeface="Roboto"/>
                <a:ea typeface="Roboto"/>
                <a:cs typeface="Roboto"/>
              </a:rPr>
              <a:t>Hinweis: Der Prozess beginnt oft, wenn neue FOSS-basierte Software von der Anwendungsentwicklung oder von externen Lieferanten ausgewählt wird.</a:t>
            </a:r>
            <a:endParaRPr lang="en-US" sz="2400" b="0" i="0" u="none" strike="noStrike" kern="0" cap="none" spc="0" baseline="0%" dirty="0">
              <a:solidFill>
                <a:srgbClr val="292934"/>
              </a:solidFill>
              <a:uFillTx/>
              <a:latin typeface="Roboto"/>
              <a:ea typeface="Roboto"/>
              <a:cs typeface="Roboto"/>
            </a:endParaRPr>
          </a:p>
        </p:txBody>
      </p:sp>
      <p:pic>
        <p:nvPicPr>
          <p:cNvPr id="4" name="Shape 368">
            <a:extLst>
              <a:ext uri="{FF2B5EF4-FFF2-40B4-BE49-F238E27FC236}">
                <a16:creationId xmlns:a16="http://schemas.microsoft.com/office/drawing/2014/main" id="{3C53B1E0-1956-45A1-883A-F287186B558C}"/>
              </a:ext>
            </a:extLst>
          </p:cNvPr>
          <p:cNvPicPr>
            <a:picLocks noChangeAspect="1"/>
          </p:cNvPicPr>
          <p:nvPr/>
        </p:nvPicPr>
        <p:blipFill>
          <a:blip r:embed="rId3">
            <a:alphaModFix/>
          </a:blip>
          <a:srcRect/>
          <a:stretch>
            <a:fillRect/>
          </a:stretch>
        </p:blipFill>
        <p:spPr>
          <a:xfrm>
            <a:off x="3959223" y="1703243"/>
            <a:ext cx="4273018" cy="1460315"/>
          </a:xfrm>
          <a:prstGeom prst="rect">
            <a:avLst/>
          </a:prstGeom>
          <a:noFill/>
          <a:ln cap="flat">
            <a:noFill/>
          </a:ln>
        </p:spPr>
      </p:pic>
      <p:sp>
        <p:nvSpPr>
          <p:cNvPr id="5" name="Shape 369">
            <a:extLst>
              <a:ext uri="{FF2B5EF4-FFF2-40B4-BE49-F238E27FC236}">
                <a16:creationId xmlns:a16="http://schemas.microsoft.com/office/drawing/2014/main" id="{4AFB8830-E6AB-4250-954C-95605B5BA0E3}"/>
              </a:ext>
            </a:extLst>
          </p:cNvPr>
          <p:cNvSpPr txBox="1"/>
          <p:nvPr/>
        </p:nvSpPr>
        <p:spPr>
          <a:xfrm>
            <a:off x="4748214" y="2332040"/>
            <a:ext cx="2609935" cy="830256"/>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1" i="0" u="none" strike="noStrike" kern="0" cap="none" spc="0" baseline="0%" dirty="0">
                <a:solidFill>
                  <a:srgbClr val="808080"/>
                </a:solidFill>
                <a:uFillTx/>
                <a:latin typeface="Roboto"/>
                <a:ea typeface="Roboto"/>
                <a:cs typeface="Roboto"/>
              </a:rPr>
              <a:t>Initiierung eines FOSS-Review </a:t>
            </a:r>
          </a:p>
        </p:txBody>
      </p:sp>
      <p:pic>
        <p:nvPicPr>
          <p:cNvPr id="6" name="Shape 370">
            <a:extLst>
              <a:ext uri="{FF2B5EF4-FFF2-40B4-BE49-F238E27FC236}">
                <a16:creationId xmlns:a16="http://schemas.microsoft.com/office/drawing/2014/main" id="{2E8FC687-E1C3-4C7B-9BC5-51D17C26100B}"/>
              </a:ext>
            </a:extLst>
          </p:cNvPr>
          <p:cNvPicPr>
            <a:picLocks noChangeAspect="1"/>
          </p:cNvPicPr>
          <p:nvPr/>
        </p:nvPicPr>
        <p:blipFill>
          <a:blip r:embed="rId4">
            <a:alphaModFix/>
          </a:blip>
          <a:srcRect/>
          <a:stretch>
            <a:fillRect/>
          </a:stretch>
        </p:blipFill>
        <p:spPr>
          <a:xfrm>
            <a:off x="3325837" y="3284808"/>
            <a:ext cx="658852" cy="1298704"/>
          </a:xfrm>
          <a:prstGeom prst="rect">
            <a:avLst/>
          </a:prstGeom>
          <a:noFill/>
          <a:ln cap="flat">
            <a:noFill/>
          </a:ln>
        </p:spPr>
      </p:pic>
      <p:grpSp>
        <p:nvGrpSpPr>
          <p:cNvPr id="7" name="Shape 371">
            <a:extLst>
              <a:ext uri="{FF2B5EF4-FFF2-40B4-BE49-F238E27FC236}">
                <a16:creationId xmlns:a16="http://schemas.microsoft.com/office/drawing/2014/main" id="{A634156E-83BB-4A0A-A3AE-803F2E17FE11}"/>
              </a:ext>
            </a:extLst>
          </p:cNvPr>
          <p:cNvGrpSpPr/>
          <p:nvPr/>
        </p:nvGrpSpPr>
        <p:grpSpPr>
          <a:xfrm>
            <a:off x="1313407" y="3284808"/>
            <a:ext cx="1986625" cy="1212412"/>
            <a:chOff x="1313407" y="3284808"/>
            <a:chExt cx="1986625" cy="1212412"/>
          </a:xfrm>
        </p:grpSpPr>
        <p:grpSp>
          <p:nvGrpSpPr>
            <p:cNvPr id="8" name="Shape 372">
              <a:extLst>
                <a:ext uri="{FF2B5EF4-FFF2-40B4-BE49-F238E27FC236}">
                  <a16:creationId xmlns:a16="http://schemas.microsoft.com/office/drawing/2014/main" id="{21941652-E6DE-48DC-A8FF-31B7CA3906B5}"/>
                </a:ext>
              </a:extLst>
            </p:cNvPr>
            <p:cNvGrpSpPr/>
            <p:nvPr/>
          </p:nvGrpSpPr>
          <p:grpSpPr>
            <a:xfrm>
              <a:off x="1313407" y="3284808"/>
              <a:ext cx="1986625" cy="771113"/>
              <a:chOff x="1313407" y="3284808"/>
              <a:chExt cx="1986625" cy="771113"/>
            </a:xfrm>
          </p:grpSpPr>
          <p:sp>
            <p:nvSpPr>
              <p:cNvPr id="9" name="Shape 373">
                <a:extLst>
                  <a:ext uri="{FF2B5EF4-FFF2-40B4-BE49-F238E27FC236}">
                    <a16:creationId xmlns:a16="http://schemas.microsoft.com/office/drawing/2014/main" id="{7E9B440E-36D5-4774-91FC-61E3EB6BDFC2}"/>
                  </a:ext>
                </a:extLst>
              </p:cNvPr>
              <p:cNvSpPr txBox="1"/>
              <p:nvPr/>
            </p:nvSpPr>
            <p:spPr>
              <a:xfrm>
                <a:off x="1313407" y="3778922"/>
                <a:ext cx="1904055"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333333"/>
                    </a:solidFill>
                    <a:uFillTx/>
                    <a:latin typeface="Roboto"/>
                    <a:ea typeface="Roboto"/>
                    <a:cs typeface="Roboto"/>
                  </a:rPr>
                  <a:t>Produktmanager</a:t>
                </a:r>
              </a:p>
            </p:txBody>
          </p:sp>
          <p:sp>
            <p:nvSpPr>
              <p:cNvPr id="10" name="Shape 374">
                <a:extLst>
                  <a:ext uri="{FF2B5EF4-FFF2-40B4-BE49-F238E27FC236}">
                    <a16:creationId xmlns:a16="http://schemas.microsoft.com/office/drawing/2014/main" id="{D3D4DB87-ECA6-473B-8E37-E19A0293647E}"/>
                  </a:ext>
                </a:extLst>
              </p:cNvPr>
              <p:cNvSpPr txBox="1"/>
              <p:nvPr/>
            </p:nvSpPr>
            <p:spPr>
              <a:xfrm>
                <a:off x="1320110" y="3284808"/>
                <a:ext cx="1979922"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333333"/>
                    </a:solidFill>
                    <a:uFillTx/>
                    <a:latin typeface="Roboto"/>
                    <a:ea typeface="Roboto"/>
                    <a:cs typeface="Roboto"/>
                  </a:rPr>
                  <a:t>Programm-Manager</a:t>
                </a:r>
              </a:p>
            </p:txBody>
          </p:sp>
        </p:grpSp>
        <p:sp>
          <p:nvSpPr>
            <p:cNvPr id="11" name="Shape 375">
              <a:extLst>
                <a:ext uri="{FF2B5EF4-FFF2-40B4-BE49-F238E27FC236}">
                  <a16:creationId xmlns:a16="http://schemas.microsoft.com/office/drawing/2014/main" id="{EC1E54E3-7358-436E-A466-38EF58E408F0}"/>
                </a:ext>
              </a:extLst>
            </p:cNvPr>
            <p:cNvSpPr txBox="1"/>
            <p:nvPr/>
          </p:nvSpPr>
          <p:spPr>
            <a:xfrm>
              <a:off x="2076648" y="4220221"/>
              <a:ext cx="1140823"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333333"/>
                  </a:solidFill>
                  <a:uFillTx/>
                  <a:latin typeface="Roboto"/>
                  <a:ea typeface="Roboto"/>
                  <a:cs typeface="Roboto"/>
                </a:rPr>
                <a:t>Entwickler</a:t>
              </a:r>
            </a:p>
          </p:txBody>
        </p:sp>
      </p:grpSp>
      <p:sp>
        <p:nvSpPr>
          <p:cNvPr id="12" name="Rechteck 11">
            <a:extLst>
              <a:ext uri="{FF2B5EF4-FFF2-40B4-BE49-F238E27FC236}">
                <a16:creationId xmlns:a16="http://schemas.microsoft.com/office/drawing/2014/main" id="{DE3AFCDC-E75B-4070-BFD3-9773001E8F72}"/>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13" name="Rechteck 12">
            <a:extLst>
              <a:ext uri="{FF2B5EF4-FFF2-40B4-BE49-F238E27FC236}">
                <a16:creationId xmlns:a16="http://schemas.microsoft.com/office/drawing/2014/main" id="{2D3DD0D9-E1B3-4306-B177-210D805CA1CD}"/>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47.xml><?xml version="1.0" encoding="utf-8"?>
<p:sld xmlns:a="http://purl.oclc.org/ooxml/drawingml/main" xmlns:r="http://purl.oclc.org/ooxml/officeDocument/relationships" xmlns:p="http://purl.oclc.org/ooxml/presentationml/main">
  <p:cSld name="Slide45">
    <p:spTree>
      <p:nvGrpSpPr>
        <p:cNvPr id="1" name=""/>
        <p:cNvGrpSpPr/>
        <p:nvPr/>
      </p:nvGrpSpPr>
      <p:grpSpPr>
        <a:xfrm>
          <a:off x="0" y="0"/>
          <a:ext cx="0" cy="0"/>
          <a:chOff x="0" y="0"/>
          <a:chExt cx="0" cy="0"/>
        </a:xfrm>
      </p:grpSpPr>
      <p:sp>
        <p:nvSpPr>
          <p:cNvPr id="2" name="Shape 381">
            <a:extLst>
              <a:ext uri="{FF2B5EF4-FFF2-40B4-BE49-F238E27FC236}">
                <a16:creationId xmlns:a16="http://schemas.microsoft.com/office/drawing/2014/main" id="{6755EA52-D7FE-40DB-8D91-491D12EEE937}"/>
              </a:ext>
            </a:extLst>
          </p:cNvPr>
          <p:cNvSpPr txBox="1">
            <a:spLocks noGrp="1"/>
          </p:cNvSpPr>
          <p:nvPr>
            <p:ph type="title"/>
          </p:nvPr>
        </p:nvSpPr>
        <p:spPr/>
        <p:txBody>
          <a:bodyPr tIns="45701" bIns="45701"/>
          <a:lstStyle/>
          <a:p>
            <a:pPr lvl="0"/>
            <a:r>
              <a:rPr lang="de-DE" dirty="0"/>
              <a:t>Welche Information ist zu sammeln?</a:t>
            </a:r>
          </a:p>
        </p:txBody>
      </p:sp>
      <p:sp>
        <p:nvSpPr>
          <p:cNvPr id="3" name="Shape 382">
            <a:extLst>
              <a:ext uri="{FF2B5EF4-FFF2-40B4-BE49-F238E27FC236}">
                <a16:creationId xmlns:a16="http://schemas.microsoft.com/office/drawing/2014/main" id="{77DDAC08-E7DE-4F35-BC37-D46ABB70048B}"/>
              </a:ext>
            </a:extLst>
          </p:cNvPr>
          <p:cNvSpPr txBox="1">
            <a:spLocks noGrp="1"/>
          </p:cNvSpPr>
          <p:nvPr>
            <p:ph idx="1"/>
          </p:nvPr>
        </p:nvSpPr>
        <p:spPr/>
        <p:txBody>
          <a:bodyPr tIns="45701" bIns="45701"/>
          <a:lstStyle/>
          <a:p>
            <a:pPr marL="0" lvl="0" indent="0">
              <a:spcBef>
                <a:spcPts val="0"/>
              </a:spcBef>
              <a:buNone/>
            </a:pPr>
            <a:r>
              <a:rPr lang="de-DE" dirty="0"/>
              <a:t>Zur Analyse der FOSS-Nutzung sollten Informationen zur Identität der FOSS-Komponente, ihrer Quelle / Herkunft und ihrer geplanten Nutzung gesammelt werden. Dies kann u.a. umfassen:</a:t>
            </a:r>
          </a:p>
        </p:txBody>
      </p:sp>
      <p:graphicFrame>
        <p:nvGraphicFramePr>
          <p:cNvPr id="4" name="Shape 383">
            <a:extLst>
              <a:ext uri="{FF2B5EF4-FFF2-40B4-BE49-F238E27FC236}">
                <a16:creationId xmlns:a16="http://schemas.microsoft.com/office/drawing/2014/main" id="{6DE439AE-6EDB-4AD8-9C2E-022720FA27F7}"/>
              </a:ext>
            </a:extLst>
          </p:cNvPr>
          <p:cNvGraphicFramePr>
            <a:graphicFrameLocks noGrp="1"/>
          </p:cNvGraphicFramePr>
          <p:nvPr>
            <p:extLst>
              <p:ext uri="{D42A27DB-BD31-4B8C-83A1-F6EECF244321}">
                <p14:modId xmlns:p14="http://schemas.microsoft.com/office/powerpoint/2010/main" val="155732248"/>
              </p:ext>
            </p:extLst>
          </p:nvPr>
        </p:nvGraphicFramePr>
        <p:xfrm>
          <a:off x="952503" y="2821106"/>
          <a:ext cx="10286998" cy="4023322"/>
        </p:xfrm>
        <a:graphic>
          <a:graphicData uri="http://purl.oclc.org/ooxml/drawingml/table">
            <a:tbl>
              <a:tblPr>
                <a:effectLst/>
                <a:tableStyleId>{F4F82D48-C7AC-4557-B803-6118D1D7CCD9}</a:tableStyleId>
              </a:tblPr>
              <a:tblGrid>
                <a:gridCol w="5143499">
                  <a:extLst>
                    <a:ext uri="{9D8B030D-6E8A-4147-A177-3AD203B41FA5}">
                      <a16:colId xmlns:a16="http://schemas.microsoft.com/office/drawing/2014/main" val="241465161"/>
                    </a:ext>
                  </a:extLst>
                </a:gridCol>
                <a:gridCol w="5143499">
                  <a:extLst>
                    <a:ext uri="{9D8B030D-6E8A-4147-A177-3AD203B41FA5}">
                      <a16:colId xmlns:a16="http://schemas.microsoft.com/office/drawing/2014/main" val="3966350678"/>
                    </a:ext>
                  </a:extLst>
                </a:gridCol>
              </a:tblGrid>
              <a:tr h="381003">
                <a:tc>
                  <a:txBody>
                    <a:bodyPr/>
                    <a:lstStyle/>
                    <a:p>
                      <a:pPr marL="457200" lvl="0" indent="-342900">
                        <a:spcBef>
                          <a:spcPts val="0"/>
                        </a:spcBef>
                        <a:buSzPct val="100%"/>
                        <a:buFont typeface="Roboto"/>
                        <a:buChar char="●"/>
                      </a:pPr>
                      <a:r>
                        <a:rPr lang="de-DE" sz="1800" dirty="0">
                          <a:latin typeface="Roboto"/>
                          <a:ea typeface="Roboto"/>
                          <a:cs typeface="Roboto"/>
                        </a:rPr>
                        <a:t>Paketnamen</a:t>
                      </a:r>
                    </a:p>
                    <a:p>
                      <a:pPr marL="457200" lvl="0" indent="-342900">
                        <a:spcBef>
                          <a:spcPts val="0"/>
                        </a:spcBef>
                        <a:buSzPct val="100%"/>
                        <a:buFont typeface="Roboto"/>
                        <a:buChar char="●"/>
                      </a:pPr>
                      <a:r>
                        <a:rPr lang="de-DE" sz="1800" dirty="0">
                          <a:latin typeface="Roboto"/>
                          <a:ea typeface="Roboto"/>
                          <a:cs typeface="Roboto"/>
                        </a:rPr>
                        <a:t>Status der Community rund um das Paket (Aktivität, Vielfältigkeit, Reaktionsfähigkeit)</a:t>
                      </a:r>
                    </a:p>
                    <a:p>
                      <a:pPr marL="457200" lvl="0" indent="-342900">
                        <a:spcBef>
                          <a:spcPts val="0"/>
                        </a:spcBef>
                        <a:buSzPct val="100%"/>
                        <a:buFont typeface="Roboto"/>
                        <a:buChar char="●"/>
                      </a:pPr>
                      <a:r>
                        <a:rPr lang="de-DE" sz="1800" dirty="0">
                          <a:latin typeface="Roboto"/>
                          <a:ea typeface="Roboto"/>
                          <a:cs typeface="Roboto"/>
                        </a:rPr>
                        <a:t>Version</a:t>
                      </a:r>
                    </a:p>
                    <a:p>
                      <a:pPr marL="457200" lvl="0" indent="-342900">
                        <a:spcBef>
                          <a:spcPts val="0"/>
                        </a:spcBef>
                        <a:buSzPct val="100%"/>
                        <a:buFont typeface="Roboto"/>
                        <a:buChar char="●"/>
                      </a:pPr>
                      <a:r>
                        <a:rPr lang="de-DE" sz="1800" dirty="0">
                          <a:latin typeface="Roboto"/>
                          <a:ea typeface="Roboto"/>
                          <a:cs typeface="Roboto"/>
                        </a:rPr>
                        <a:t>Download- oder Quellcode-URL</a:t>
                      </a:r>
                    </a:p>
                    <a:p>
                      <a:pPr marL="457200" lvl="0" indent="-342900">
                        <a:spcBef>
                          <a:spcPts val="0"/>
                        </a:spcBef>
                        <a:buSzPct val="100%"/>
                        <a:buFont typeface="Roboto"/>
                        <a:buChar char="●"/>
                      </a:pPr>
                      <a:r>
                        <a:rPr lang="de-DE" sz="1800" dirty="0">
                          <a:latin typeface="Roboto"/>
                          <a:ea typeface="Roboto"/>
                          <a:cs typeface="Roboto"/>
                        </a:rPr>
                        <a:t>Urheberrechtsinhaber</a:t>
                      </a:r>
                    </a:p>
                    <a:p>
                      <a:pPr marL="457200" lvl="0" indent="-342900">
                        <a:spcBef>
                          <a:spcPts val="0"/>
                        </a:spcBef>
                        <a:buSzPct val="100%"/>
                        <a:buFont typeface="Roboto"/>
                        <a:buChar char="●"/>
                      </a:pPr>
                      <a:r>
                        <a:rPr lang="de-DE" sz="1800" dirty="0">
                          <a:latin typeface="Roboto"/>
                          <a:ea typeface="Roboto"/>
                          <a:cs typeface="Roboto"/>
                        </a:rPr>
                        <a:t>Lizenz, Lizenztext und Lizenz-URL</a:t>
                      </a:r>
                    </a:p>
                    <a:p>
                      <a:pPr marL="457200" lvl="0" indent="-342900">
                        <a:spcBef>
                          <a:spcPts val="0"/>
                        </a:spcBef>
                        <a:buSzPct val="100%"/>
                        <a:buFont typeface="Roboto"/>
                        <a:buChar char="●"/>
                      </a:pPr>
                      <a:r>
                        <a:rPr lang="de-DE" sz="1800" dirty="0">
                          <a:latin typeface="Roboto"/>
                          <a:ea typeface="Roboto"/>
                          <a:cs typeface="Roboto"/>
                        </a:rPr>
                        <a:t>Attributions- und andere Hinweise und zugehörige URLs</a:t>
                      </a:r>
                    </a:p>
                    <a:p>
                      <a:pPr marL="457200" lvl="0" indent="-342900">
                        <a:spcBef>
                          <a:spcPts val="0"/>
                        </a:spcBef>
                        <a:buSzPct val="100%"/>
                        <a:buFont typeface="Roboto"/>
                        <a:buChar char="●"/>
                      </a:pPr>
                      <a:r>
                        <a:rPr lang="de-DE" sz="1800" dirty="0">
                          <a:latin typeface="Roboto"/>
                          <a:ea typeface="Roboto"/>
                          <a:cs typeface="Roboto"/>
                        </a:rPr>
                        <a:t>Beschreibung, welche Änderungen an der FOSS beabsichtigt sind</a:t>
                      </a:r>
                    </a:p>
                  </a:txBody>
                  <a:tcPr marL="91421" marR="91421" marT="91421" marB="91421"/>
                </a:tc>
                <a:tc>
                  <a:txBody>
                    <a:bodyPr/>
                    <a:lstStyle/>
                    <a:p>
                      <a:pPr marL="457200" lvl="0" indent="-342900" rtl="0">
                        <a:spcBef>
                          <a:spcPts val="0"/>
                        </a:spcBef>
                        <a:buSzPct val="100%"/>
                        <a:buFont typeface="Roboto"/>
                        <a:buChar char="●"/>
                      </a:pPr>
                      <a:r>
                        <a:rPr lang="de-DE" sz="1800" dirty="0">
                          <a:latin typeface="Roboto"/>
                          <a:ea typeface="Roboto"/>
                          <a:cs typeface="Roboto"/>
                        </a:rPr>
                        <a:t>Liste der Abhängigkeiten</a:t>
                      </a:r>
                    </a:p>
                    <a:p>
                      <a:pPr marL="457200" lvl="0" indent="-342900" rtl="0">
                        <a:spcBef>
                          <a:spcPts val="0"/>
                        </a:spcBef>
                        <a:buSzPct val="100%"/>
                        <a:buFont typeface="Roboto"/>
                        <a:buChar char="●"/>
                      </a:pPr>
                      <a:r>
                        <a:rPr lang="de-DE" sz="1800" dirty="0">
                          <a:latin typeface="Roboto"/>
                          <a:ea typeface="Roboto"/>
                          <a:cs typeface="Roboto"/>
                        </a:rPr>
                        <a:t>Vorgesehene Verwendung im eigenen Produkt</a:t>
                      </a:r>
                    </a:p>
                    <a:p>
                      <a:pPr marL="457200" lvl="0" indent="-342900" rtl="0">
                        <a:spcBef>
                          <a:spcPts val="0"/>
                        </a:spcBef>
                        <a:buSzPct val="100%"/>
                        <a:buFont typeface="Roboto"/>
                        <a:buChar char="●"/>
                      </a:pPr>
                      <a:r>
                        <a:rPr lang="de-DE" sz="1800" dirty="0">
                          <a:latin typeface="Roboto"/>
                          <a:ea typeface="Roboto"/>
                          <a:cs typeface="Roboto"/>
                        </a:rPr>
                        <a:t>Erste Produktversion, die das Paket enthält</a:t>
                      </a:r>
                    </a:p>
                    <a:p>
                      <a:pPr marL="457200" lvl="0" indent="-342900" rtl="0">
                        <a:spcBef>
                          <a:spcPts val="0"/>
                        </a:spcBef>
                        <a:buSzPct val="100%"/>
                        <a:buFont typeface="Roboto"/>
                        <a:buChar char="●"/>
                      </a:pPr>
                      <a:r>
                        <a:rPr lang="de-DE" sz="1800" dirty="0">
                          <a:latin typeface="Roboto"/>
                          <a:ea typeface="Roboto"/>
                          <a:cs typeface="Roboto"/>
                        </a:rPr>
                        <a:t>Ort, an dem der Quellcode gepflegt wird</a:t>
                      </a:r>
                    </a:p>
                    <a:p>
                      <a:pPr marL="457200" lvl="0" indent="-342900" rtl="0">
                        <a:spcBef>
                          <a:spcPts val="0"/>
                        </a:spcBef>
                        <a:buSzPct val="100%"/>
                        <a:buFont typeface="Roboto"/>
                        <a:buChar char="●"/>
                      </a:pPr>
                      <a:r>
                        <a:rPr lang="de-DE" sz="1800" dirty="0">
                          <a:latin typeface="Roboto"/>
                          <a:ea typeface="Roboto"/>
                          <a:cs typeface="Roboto"/>
                        </a:rPr>
                        <a:t>Vorherige Freigaben in einem anderen Kontext</a:t>
                      </a:r>
                    </a:p>
                    <a:p>
                      <a:pPr marL="457200" lvl="0" indent="-342900" rtl="0">
                        <a:spcBef>
                          <a:spcPts val="0"/>
                        </a:spcBef>
                        <a:buSzPct val="100%"/>
                        <a:buFont typeface="Roboto"/>
                        <a:buChar char="●"/>
                      </a:pPr>
                      <a:r>
                        <a:rPr lang="de-DE" sz="1800" dirty="0">
                          <a:latin typeface="Roboto"/>
                          <a:ea typeface="Roboto"/>
                          <a:cs typeface="Roboto"/>
                        </a:rPr>
                        <a:t>Wenn von einem externen Lieferanten:</a:t>
                      </a:r>
                    </a:p>
                    <a:p>
                      <a:pPr marL="914400" lvl="1" indent="-342900" rtl="0">
                        <a:spcBef>
                          <a:spcPts val="0"/>
                        </a:spcBef>
                        <a:buSzPct val="100%"/>
                        <a:buFont typeface="Roboto"/>
                        <a:buChar char="●"/>
                      </a:pPr>
                      <a:r>
                        <a:rPr lang="de-DE" sz="1800" dirty="0">
                          <a:latin typeface="Roboto"/>
                          <a:ea typeface="Roboto"/>
                          <a:cs typeface="Roboto"/>
                        </a:rPr>
                        <a:t>Ansprechpartner des Entwicklungsteams</a:t>
                      </a:r>
                    </a:p>
                    <a:p>
                      <a:pPr marL="914400" lvl="1" indent="-342900" rtl="0">
                        <a:spcBef>
                          <a:spcPts val="0"/>
                        </a:spcBef>
                        <a:buSzPct val="100%"/>
                        <a:buFont typeface="Roboto"/>
                        <a:buChar char="●"/>
                      </a:pPr>
                      <a:r>
                        <a:rPr lang="de-DE" sz="1800" dirty="0">
                          <a:latin typeface="Roboto"/>
                          <a:ea typeface="Roboto"/>
                          <a:cs typeface="Roboto"/>
                        </a:rPr>
                        <a:t>Copyright-Hinweise, Attributionen, Quellcode für Änderungen des Anbieters, falls dies zur Erfüllung von Lizenzverpflichtungen erforderlich ist.</a:t>
                      </a:r>
                    </a:p>
                  </a:txBody>
                  <a:tcPr marL="91421" marR="91421" marT="91421" marB="91421"/>
                </a:tc>
                <a:extLst>
                  <a:ext uri="{0D108BD9-81ED-4DB2-BD59-A6C34878D82A}">
                    <a16:rowId xmlns:a16="http://schemas.microsoft.com/office/drawing/2014/main" val="117554809"/>
                  </a:ext>
                </a:extLst>
              </a:tr>
            </a:tbl>
          </a:graphicData>
        </a:graphic>
      </p:graphicFrame>
      <p:sp>
        <p:nvSpPr>
          <p:cNvPr id="5" name="Rechteck 4">
            <a:extLst>
              <a:ext uri="{FF2B5EF4-FFF2-40B4-BE49-F238E27FC236}">
                <a16:creationId xmlns:a16="http://schemas.microsoft.com/office/drawing/2014/main" id="{AE4EDA73-5788-4E31-AF6A-DA458A9AC411}"/>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6" name="Rechteck 5">
            <a:extLst>
              <a:ext uri="{FF2B5EF4-FFF2-40B4-BE49-F238E27FC236}">
                <a16:creationId xmlns:a16="http://schemas.microsoft.com/office/drawing/2014/main" id="{014D2DB0-CDF2-4DC6-B70E-15DE146AC1F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48.xml><?xml version="1.0" encoding="utf-8"?>
<p:sld xmlns:a="http://purl.oclc.org/ooxml/drawingml/main" xmlns:r="http://purl.oclc.org/ooxml/officeDocument/relationships" xmlns:p="http://purl.oclc.org/ooxml/presentationml/main">
  <p:cSld name="Slide46">
    <p:spTree>
      <p:nvGrpSpPr>
        <p:cNvPr id="1" name=""/>
        <p:cNvGrpSpPr/>
        <p:nvPr/>
      </p:nvGrpSpPr>
      <p:grpSpPr>
        <a:xfrm>
          <a:off x="0" y="0"/>
          <a:ext cx="0" cy="0"/>
          <a:chOff x="0" y="0"/>
          <a:chExt cx="0" cy="0"/>
        </a:xfrm>
      </p:grpSpPr>
      <p:sp>
        <p:nvSpPr>
          <p:cNvPr id="2" name="Shape 389">
            <a:extLst>
              <a:ext uri="{FF2B5EF4-FFF2-40B4-BE49-F238E27FC236}">
                <a16:creationId xmlns:a16="http://schemas.microsoft.com/office/drawing/2014/main" id="{C1A6E4FA-5C1D-415E-B445-605715C723A1}"/>
              </a:ext>
            </a:extLst>
          </p:cNvPr>
          <p:cNvSpPr txBox="1">
            <a:spLocks noGrp="1"/>
          </p:cNvSpPr>
          <p:nvPr>
            <p:ph type="title"/>
          </p:nvPr>
        </p:nvSpPr>
        <p:spPr/>
        <p:txBody>
          <a:bodyPr tIns="45701" bIns="45701"/>
          <a:lstStyle/>
          <a:p>
            <a:pPr lvl="0"/>
            <a:r>
              <a:rPr lang="en-US" dirty="0"/>
              <a:t>Das FOSS-Review-Team</a:t>
            </a:r>
          </a:p>
        </p:txBody>
      </p:sp>
      <p:sp>
        <p:nvSpPr>
          <p:cNvPr id="3" name="Shape 390">
            <a:extLst>
              <a:ext uri="{FF2B5EF4-FFF2-40B4-BE49-F238E27FC236}">
                <a16:creationId xmlns:a16="http://schemas.microsoft.com/office/drawing/2014/main" id="{991615EB-871F-4579-8F5C-63C53BB589F3}"/>
              </a:ext>
            </a:extLst>
          </p:cNvPr>
          <p:cNvSpPr txBox="1">
            <a:spLocks noGrp="1"/>
          </p:cNvSpPr>
          <p:nvPr>
            <p:ph idx="1"/>
          </p:nvPr>
        </p:nvSpPr>
        <p:spPr>
          <a:xfrm>
            <a:off x="304796" y="4307646"/>
            <a:ext cx="11277596" cy="2593375"/>
          </a:xfrm>
        </p:spPr>
        <p:txBody>
          <a:bodyPr tIns="45701" bIns="45701"/>
          <a:lstStyle/>
          <a:p>
            <a:pPr marL="0" lvl="0" indent="0">
              <a:spcBef>
                <a:spcPts val="0"/>
              </a:spcBef>
              <a:buNone/>
            </a:pPr>
            <a:r>
              <a:rPr lang="de-DE" sz="1800" dirty="0"/>
              <a:t>Ein FOSS-Review-Team umfasst die Unternehmensvertreter, die den Einsatz von FOSS unterstützen, begleiten, koordinieren und überprüfen. Die Unternehmensvertreter können sein:</a:t>
            </a:r>
          </a:p>
          <a:p>
            <a:pPr lvl="0" indent="-182880">
              <a:lnSpc>
                <a:spcPct val="130%"/>
              </a:lnSpc>
              <a:spcBef>
                <a:spcPts val="400"/>
              </a:spcBef>
            </a:pPr>
            <a:r>
              <a:rPr lang="de-DE" sz="1800" dirty="0"/>
              <a:t>Mitarbeiter der Rechtsabteilung, um Lizenzverpflichtungen zu identifizieren und zu bewerten </a:t>
            </a:r>
          </a:p>
          <a:p>
            <a:pPr lvl="0" indent="-182880">
              <a:lnSpc>
                <a:spcPct val="130%"/>
              </a:lnSpc>
              <a:spcBef>
                <a:spcPts val="400"/>
              </a:spcBef>
            </a:pPr>
            <a:r>
              <a:rPr lang="de-DE" sz="1800" dirty="0"/>
              <a:t>Mitarbeiter aus dem Bereich Quellcode-Scanning- und Tool-Unterstützung zur Identifizierung und Nachverfolgung der FOSS-Nutzung</a:t>
            </a:r>
          </a:p>
          <a:p>
            <a:pPr lvl="0" indent="-182880">
              <a:lnSpc>
                <a:spcPct val="130%"/>
              </a:lnSpc>
              <a:spcBef>
                <a:spcPts val="400"/>
              </a:spcBef>
            </a:pPr>
            <a:r>
              <a:rPr lang="de-DE" sz="1800" dirty="0"/>
              <a:t>Entwicklungs-Spezialisten, die vor den Hintergründen Unternehmenssteuerung, kommerzielle Lizenzen, Export-Compliance usw. arbeiten und von FOSS-Nutzung betroffen sein könnten</a:t>
            </a:r>
          </a:p>
        </p:txBody>
      </p:sp>
      <p:pic>
        <p:nvPicPr>
          <p:cNvPr id="4" name="Shape 391">
            <a:extLst>
              <a:ext uri="{FF2B5EF4-FFF2-40B4-BE49-F238E27FC236}">
                <a16:creationId xmlns:a16="http://schemas.microsoft.com/office/drawing/2014/main" id="{C4E96E18-8276-4A33-8E92-6E4B41E90F26}"/>
              </a:ext>
            </a:extLst>
          </p:cNvPr>
          <p:cNvPicPr>
            <a:picLocks noChangeAspect="1"/>
          </p:cNvPicPr>
          <p:nvPr/>
        </p:nvPicPr>
        <p:blipFill>
          <a:blip r:embed="rId3">
            <a:alphaModFix/>
          </a:blip>
          <a:srcRect/>
          <a:stretch>
            <a:fillRect/>
          </a:stretch>
        </p:blipFill>
        <p:spPr>
          <a:xfrm>
            <a:off x="3959223" y="1402909"/>
            <a:ext cx="4273018" cy="1460315"/>
          </a:xfrm>
          <a:prstGeom prst="rect">
            <a:avLst/>
          </a:prstGeom>
          <a:noFill/>
          <a:ln cap="flat">
            <a:noFill/>
          </a:ln>
        </p:spPr>
      </p:pic>
      <p:sp>
        <p:nvSpPr>
          <p:cNvPr id="5" name="Shape 392">
            <a:extLst>
              <a:ext uri="{FF2B5EF4-FFF2-40B4-BE49-F238E27FC236}">
                <a16:creationId xmlns:a16="http://schemas.microsoft.com/office/drawing/2014/main" id="{B651D6A4-EA96-461E-80DE-CEFABF4213D1}"/>
              </a:ext>
            </a:extLst>
          </p:cNvPr>
          <p:cNvSpPr txBox="1"/>
          <p:nvPr/>
        </p:nvSpPr>
        <p:spPr>
          <a:xfrm>
            <a:off x="4633914" y="2031997"/>
            <a:ext cx="2738618" cy="830266"/>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1" i="0" u="none" strike="noStrike" kern="0" cap="none" spc="0" baseline="0%" dirty="0">
                <a:solidFill>
                  <a:srgbClr val="808080"/>
                </a:solidFill>
                <a:uFillTx/>
                <a:latin typeface="Roboto"/>
                <a:ea typeface="Roboto"/>
                <a:cs typeface="Roboto"/>
              </a:rPr>
              <a:t>Initiierung eines FOSS-Review </a:t>
            </a:r>
          </a:p>
        </p:txBody>
      </p:sp>
      <p:pic>
        <p:nvPicPr>
          <p:cNvPr id="6" name="Shape 393">
            <a:extLst>
              <a:ext uri="{FF2B5EF4-FFF2-40B4-BE49-F238E27FC236}">
                <a16:creationId xmlns:a16="http://schemas.microsoft.com/office/drawing/2014/main" id="{75765C9C-43CB-4A88-91B7-8A974E7B202C}"/>
              </a:ext>
            </a:extLst>
          </p:cNvPr>
          <p:cNvPicPr>
            <a:picLocks noChangeAspect="1"/>
          </p:cNvPicPr>
          <p:nvPr/>
        </p:nvPicPr>
        <p:blipFill>
          <a:blip r:embed="rId4">
            <a:alphaModFix/>
          </a:blip>
          <a:srcRect/>
          <a:stretch>
            <a:fillRect/>
          </a:stretch>
        </p:blipFill>
        <p:spPr>
          <a:xfrm>
            <a:off x="3325837" y="2984473"/>
            <a:ext cx="658852" cy="1298704"/>
          </a:xfrm>
          <a:prstGeom prst="rect">
            <a:avLst/>
          </a:prstGeom>
          <a:noFill/>
          <a:ln cap="flat">
            <a:noFill/>
          </a:ln>
        </p:spPr>
      </p:pic>
      <p:pic>
        <p:nvPicPr>
          <p:cNvPr id="7" name="Shape 399">
            <a:extLst>
              <a:ext uri="{FF2B5EF4-FFF2-40B4-BE49-F238E27FC236}">
                <a16:creationId xmlns:a16="http://schemas.microsoft.com/office/drawing/2014/main" id="{62AF7004-F4EE-4FF1-8E9B-14008AA2D5CB}"/>
              </a:ext>
            </a:extLst>
          </p:cNvPr>
          <p:cNvPicPr>
            <a:picLocks noChangeAspect="1"/>
          </p:cNvPicPr>
          <p:nvPr/>
        </p:nvPicPr>
        <p:blipFill>
          <a:blip r:embed="rId5">
            <a:alphaModFix/>
          </a:blip>
          <a:srcRect/>
          <a:stretch>
            <a:fillRect/>
          </a:stretch>
        </p:blipFill>
        <p:spPr>
          <a:xfrm>
            <a:off x="8772525" y="2797469"/>
            <a:ext cx="660315" cy="1301584"/>
          </a:xfrm>
          <a:prstGeom prst="rect">
            <a:avLst/>
          </a:prstGeom>
          <a:noFill/>
          <a:ln cap="flat">
            <a:noFill/>
          </a:ln>
        </p:spPr>
      </p:pic>
      <p:pic>
        <p:nvPicPr>
          <p:cNvPr id="8" name="Shape 400">
            <a:extLst>
              <a:ext uri="{FF2B5EF4-FFF2-40B4-BE49-F238E27FC236}">
                <a16:creationId xmlns:a16="http://schemas.microsoft.com/office/drawing/2014/main" id="{8F7FDB5F-B889-45BA-B648-E44C96E41AE3}"/>
              </a:ext>
            </a:extLst>
          </p:cNvPr>
          <p:cNvPicPr>
            <a:picLocks noChangeAspect="1"/>
          </p:cNvPicPr>
          <p:nvPr/>
        </p:nvPicPr>
        <p:blipFill>
          <a:blip r:embed="rId6">
            <a:alphaModFix/>
          </a:blip>
          <a:srcRect/>
          <a:stretch>
            <a:fillRect/>
          </a:stretch>
        </p:blipFill>
        <p:spPr>
          <a:xfrm>
            <a:off x="7821539" y="2797469"/>
            <a:ext cx="660315" cy="1301584"/>
          </a:xfrm>
          <a:prstGeom prst="rect">
            <a:avLst/>
          </a:prstGeom>
          <a:noFill/>
          <a:ln cap="flat">
            <a:noFill/>
          </a:ln>
        </p:spPr>
      </p:pic>
      <p:pic>
        <p:nvPicPr>
          <p:cNvPr id="9" name="Shape 401">
            <a:extLst>
              <a:ext uri="{FF2B5EF4-FFF2-40B4-BE49-F238E27FC236}">
                <a16:creationId xmlns:a16="http://schemas.microsoft.com/office/drawing/2014/main" id="{968BC753-D38F-40E9-BDF2-F5BB829B48A2}"/>
              </a:ext>
            </a:extLst>
          </p:cNvPr>
          <p:cNvPicPr>
            <a:picLocks noChangeAspect="1"/>
          </p:cNvPicPr>
          <p:nvPr/>
        </p:nvPicPr>
        <p:blipFill>
          <a:blip r:embed="rId7">
            <a:alphaModFix/>
          </a:blip>
          <a:srcRect/>
          <a:stretch>
            <a:fillRect/>
          </a:stretch>
        </p:blipFill>
        <p:spPr>
          <a:xfrm>
            <a:off x="9846880" y="2797469"/>
            <a:ext cx="660315" cy="1301584"/>
          </a:xfrm>
          <a:prstGeom prst="rect">
            <a:avLst/>
          </a:prstGeom>
          <a:noFill/>
          <a:ln cap="flat">
            <a:noFill/>
          </a:ln>
        </p:spPr>
      </p:pic>
      <p:sp>
        <p:nvSpPr>
          <p:cNvPr id="10" name="Shape 402">
            <a:extLst>
              <a:ext uri="{FF2B5EF4-FFF2-40B4-BE49-F238E27FC236}">
                <a16:creationId xmlns:a16="http://schemas.microsoft.com/office/drawing/2014/main" id="{D546FFBE-E498-49AC-A0BF-F609B1402CC6}"/>
              </a:ext>
            </a:extLst>
          </p:cNvPr>
          <p:cNvSpPr txBox="1"/>
          <p:nvPr/>
        </p:nvSpPr>
        <p:spPr>
          <a:xfrm>
            <a:off x="7640177" y="4138985"/>
            <a:ext cx="81784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333333"/>
                </a:solidFill>
                <a:uFillTx/>
                <a:latin typeface="Roboto"/>
                <a:ea typeface="Roboto"/>
                <a:cs typeface="Roboto"/>
              </a:rPr>
              <a:t>Recht</a:t>
            </a:r>
          </a:p>
        </p:txBody>
      </p:sp>
      <p:sp>
        <p:nvSpPr>
          <p:cNvPr id="11" name="Shape 403">
            <a:extLst>
              <a:ext uri="{FF2B5EF4-FFF2-40B4-BE49-F238E27FC236}">
                <a16:creationId xmlns:a16="http://schemas.microsoft.com/office/drawing/2014/main" id="{88A5B7B1-F884-4392-9D66-57C9D423C8C1}"/>
              </a:ext>
            </a:extLst>
          </p:cNvPr>
          <p:cNvSpPr txBox="1"/>
          <p:nvPr/>
        </p:nvSpPr>
        <p:spPr>
          <a:xfrm>
            <a:off x="8576989" y="4141847"/>
            <a:ext cx="81784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333333"/>
                </a:solidFill>
                <a:uFillTx/>
                <a:latin typeface="Roboto"/>
                <a:ea typeface="Roboto"/>
                <a:cs typeface="Roboto"/>
              </a:rPr>
              <a:t>Scanning</a:t>
            </a:r>
          </a:p>
        </p:txBody>
      </p:sp>
      <p:sp>
        <p:nvSpPr>
          <p:cNvPr id="12" name="Shape 404">
            <a:extLst>
              <a:ext uri="{FF2B5EF4-FFF2-40B4-BE49-F238E27FC236}">
                <a16:creationId xmlns:a16="http://schemas.microsoft.com/office/drawing/2014/main" id="{6B2FF5E0-C3B3-4EE6-A1F0-C144FE629EAA}"/>
              </a:ext>
            </a:extLst>
          </p:cNvPr>
          <p:cNvSpPr txBox="1"/>
          <p:nvPr/>
        </p:nvSpPr>
        <p:spPr>
          <a:xfrm>
            <a:off x="9467853" y="4141847"/>
            <a:ext cx="1039343" cy="277813"/>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333333"/>
                </a:solidFill>
                <a:uFillTx/>
                <a:latin typeface="Roboto"/>
                <a:ea typeface="Roboto"/>
                <a:cs typeface="Roboto"/>
              </a:rPr>
              <a:t>Spezialisten</a:t>
            </a:r>
          </a:p>
        </p:txBody>
      </p:sp>
      <p:grpSp>
        <p:nvGrpSpPr>
          <p:cNvPr id="13" name="Shape 371">
            <a:extLst>
              <a:ext uri="{FF2B5EF4-FFF2-40B4-BE49-F238E27FC236}">
                <a16:creationId xmlns:a16="http://schemas.microsoft.com/office/drawing/2014/main" id="{A1B5B961-9BF3-485F-B676-1151CFA89650}"/>
              </a:ext>
            </a:extLst>
          </p:cNvPr>
          <p:cNvGrpSpPr/>
          <p:nvPr/>
        </p:nvGrpSpPr>
        <p:grpSpPr>
          <a:xfrm>
            <a:off x="1313407" y="3072374"/>
            <a:ext cx="1986625" cy="1212412"/>
            <a:chOff x="1313407" y="3072374"/>
            <a:chExt cx="1986625" cy="1212412"/>
          </a:xfrm>
        </p:grpSpPr>
        <p:grpSp>
          <p:nvGrpSpPr>
            <p:cNvPr id="14" name="Shape 372">
              <a:extLst>
                <a:ext uri="{FF2B5EF4-FFF2-40B4-BE49-F238E27FC236}">
                  <a16:creationId xmlns:a16="http://schemas.microsoft.com/office/drawing/2014/main" id="{16320509-7F08-4CA7-A5F5-56D7EDDB4682}"/>
                </a:ext>
              </a:extLst>
            </p:cNvPr>
            <p:cNvGrpSpPr/>
            <p:nvPr/>
          </p:nvGrpSpPr>
          <p:grpSpPr>
            <a:xfrm>
              <a:off x="1313407" y="3072374"/>
              <a:ext cx="1986625" cy="771114"/>
              <a:chOff x="1313407" y="3072374"/>
              <a:chExt cx="1986625" cy="771114"/>
            </a:xfrm>
          </p:grpSpPr>
          <p:sp>
            <p:nvSpPr>
              <p:cNvPr id="15" name="Shape 373">
                <a:extLst>
                  <a:ext uri="{FF2B5EF4-FFF2-40B4-BE49-F238E27FC236}">
                    <a16:creationId xmlns:a16="http://schemas.microsoft.com/office/drawing/2014/main" id="{865097EB-697D-47A4-A64B-5DBED745F40A}"/>
                  </a:ext>
                </a:extLst>
              </p:cNvPr>
              <p:cNvSpPr txBox="1"/>
              <p:nvPr/>
            </p:nvSpPr>
            <p:spPr>
              <a:xfrm>
                <a:off x="1313407" y="3566489"/>
                <a:ext cx="1904055"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333333"/>
                    </a:solidFill>
                    <a:uFillTx/>
                    <a:latin typeface="Roboto"/>
                    <a:ea typeface="Roboto"/>
                    <a:cs typeface="Roboto"/>
                  </a:rPr>
                  <a:t>Produktmanager</a:t>
                </a:r>
              </a:p>
            </p:txBody>
          </p:sp>
          <p:sp>
            <p:nvSpPr>
              <p:cNvPr id="16" name="Shape 374">
                <a:extLst>
                  <a:ext uri="{FF2B5EF4-FFF2-40B4-BE49-F238E27FC236}">
                    <a16:creationId xmlns:a16="http://schemas.microsoft.com/office/drawing/2014/main" id="{E48E38EB-46ED-4EC2-AE55-ECC7FF1827A5}"/>
                  </a:ext>
                </a:extLst>
              </p:cNvPr>
              <p:cNvSpPr txBox="1"/>
              <p:nvPr/>
            </p:nvSpPr>
            <p:spPr>
              <a:xfrm>
                <a:off x="1320110" y="3072374"/>
                <a:ext cx="1979922"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333333"/>
                    </a:solidFill>
                    <a:uFillTx/>
                    <a:latin typeface="Roboto"/>
                    <a:ea typeface="Roboto"/>
                    <a:cs typeface="Roboto"/>
                  </a:rPr>
                  <a:t>Programm-Manager</a:t>
                </a:r>
              </a:p>
            </p:txBody>
          </p:sp>
        </p:grpSp>
        <p:sp>
          <p:nvSpPr>
            <p:cNvPr id="17" name="Shape 375">
              <a:extLst>
                <a:ext uri="{FF2B5EF4-FFF2-40B4-BE49-F238E27FC236}">
                  <a16:creationId xmlns:a16="http://schemas.microsoft.com/office/drawing/2014/main" id="{6420B75D-9F21-4B7B-A170-0855DE8E069E}"/>
                </a:ext>
              </a:extLst>
            </p:cNvPr>
            <p:cNvSpPr txBox="1"/>
            <p:nvPr/>
          </p:nvSpPr>
          <p:spPr>
            <a:xfrm>
              <a:off x="2076648" y="4007787"/>
              <a:ext cx="1140823"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333333"/>
                  </a:solidFill>
                  <a:uFillTx/>
                  <a:latin typeface="Roboto"/>
                  <a:ea typeface="Roboto"/>
                  <a:cs typeface="Roboto"/>
                </a:rPr>
                <a:t>Entwickler</a:t>
              </a:r>
            </a:p>
          </p:txBody>
        </p:sp>
      </p:grpSp>
      <p:sp>
        <p:nvSpPr>
          <p:cNvPr id="18" name="Rechteck 22">
            <a:extLst>
              <a:ext uri="{FF2B5EF4-FFF2-40B4-BE49-F238E27FC236}">
                <a16:creationId xmlns:a16="http://schemas.microsoft.com/office/drawing/2014/main" id="{8A2BDD43-07F6-4828-92B5-77A12AB7A6BE}"/>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19" name="Rechteck 23">
            <a:extLst>
              <a:ext uri="{FF2B5EF4-FFF2-40B4-BE49-F238E27FC236}">
                <a16:creationId xmlns:a16="http://schemas.microsoft.com/office/drawing/2014/main" id="{78922A01-9C7D-4C54-8919-94D8C35F6389}"/>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49.xml><?xml version="1.0" encoding="utf-8"?>
<p:sld xmlns:a="http://purl.oclc.org/ooxml/drawingml/main" xmlns:r="http://purl.oclc.org/ooxml/officeDocument/relationships" xmlns:p="http://purl.oclc.org/ooxml/presentationml/main">
  <p:cSld name="Slide47">
    <p:spTree>
      <p:nvGrpSpPr>
        <p:cNvPr id="1" name=""/>
        <p:cNvGrpSpPr/>
        <p:nvPr/>
      </p:nvGrpSpPr>
      <p:grpSpPr>
        <a:xfrm>
          <a:off x="0" y="0"/>
          <a:ext cx="0" cy="0"/>
          <a:chOff x="0" y="0"/>
          <a:chExt cx="0" cy="0"/>
        </a:xfrm>
      </p:grpSpPr>
      <p:sp>
        <p:nvSpPr>
          <p:cNvPr id="2" name="Shape 410">
            <a:extLst>
              <a:ext uri="{FF2B5EF4-FFF2-40B4-BE49-F238E27FC236}">
                <a16:creationId xmlns:a16="http://schemas.microsoft.com/office/drawing/2014/main" id="{E5720DC3-31A5-42D9-A872-457A923B18CF}"/>
              </a:ext>
            </a:extLst>
          </p:cNvPr>
          <p:cNvSpPr txBox="1">
            <a:spLocks noGrp="1"/>
          </p:cNvSpPr>
          <p:nvPr>
            <p:ph type="title"/>
          </p:nvPr>
        </p:nvSpPr>
        <p:spPr>
          <a:xfrm>
            <a:off x="609603" y="533396"/>
            <a:ext cx="10972800" cy="990596"/>
          </a:xfrm>
        </p:spPr>
        <p:txBody>
          <a:bodyPr tIns="45701" bIns="45701"/>
          <a:lstStyle/>
          <a:p>
            <a:pPr lvl="0"/>
            <a:r>
              <a:rPr lang="de-DE" dirty="0"/>
              <a:t>Analyse einer zur Nutzung </a:t>
            </a:r>
            <a:br>
              <a:rPr lang="de-DE" dirty="0"/>
            </a:br>
            <a:r>
              <a:rPr lang="de-DE" dirty="0"/>
              <a:t>vorgeschlagenen FOSS</a:t>
            </a:r>
          </a:p>
        </p:txBody>
      </p:sp>
      <p:sp>
        <p:nvSpPr>
          <p:cNvPr id="3" name="Shape 411">
            <a:extLst>
              <a:ext uri="{FF2B5EF4-FFF2-40B4-BE49-F238E27FC236}">
                <a16:creationId xmlns:a16="http://schemas.microsoft.com/office/drawing/2014/main" id="{5B30C163-A476-4983-BFA4-1E37F926DE76}"/>
              </a:ext>
            </a:extLst>
          </p:cNvPr>
          <p:cNvSpPr txBox="1">
            <a:spLocks noGrp="1"/>
          </p:cNvSpPr>
          <p:nvPr>
            <p:ph idx="1"/>
          </p:nvPr>
        </p:nvSpPr>
        <p:spPr>
          <a:xfrm>
            <a:off x="417505" y="3539816"/>
            <a:ext cx="11277596" cy="2953749"/>
          </a:xfrm>
        </p:spPr>
        <p:txBody>
          <a:bodyPr tIns="45701" bIns="45701"/>
          <a:lstStyle/>
          <a:p>
            <a:pPr marL="0" lvl="0" indent="0">
              <a:spcBef>
                <a:spcPts val="0"/>
              </a:spcBef>
              <a:buNone/>
            </a:pPr>
            <a:r>
              <a:rPr lang="de-DE" sz="2000" dirty="0"/>
              <a:t>Das FOSS-Review-Team sollte die von ihm gesammelten Informationen </a:t>
            </a:r>
            <a:r>
              <a:rPr lang="de-DE" sz="2000" i="1" dirty="0"/>
              <a:t>vor</a:t>
            </a:r>
            <a:r>
              <a:rPr lang="de-DE" sz="2000" dirty="0"/>
              <a:t> einem potentiellen Auftreten von Problemen bewerten. </a:t>
            </a:r>
            <a:br>
              <a:rPr lang="de-DE" sz="2000" dirty="0"/>
            </a:br>
            <a:r>
              <a:rPr lang="de-DE" sz="2000" dirty="0"/>
              <a:t>Dies kann das Scannen des Codes umfassen, um die Güte der Information zu prüfen.</a:t>
            </a:r>
          </a:p>
          <a:p>
            <a:pPr marL="0" lvl="0" indent="0">
              <a:spcBef>
                <a:spcPts val="0"/>
              </a:spcBef>
              <a:buNone/>
            </a:pPr>
            <a:endParaRPr lang="en-US" sz="2000" dirty="0"/>
          </a:p>
          <a:p>
            <a:pPr marL="0" lvl="0" indent="0">
              <a:spcBef>
                <a:spcPts val="0"/>
              </a:spcBef>
              <a:buNone/>
            </a:pPr>
            <a:r>
              <a:rPr lang="de-DE" sz="2000" dirty="0"/>
              <a:t>Das FOSS Review-Team sollte Folgendes berücksichtigen:</a:t>
            </a:r>
          </a:p>
          <a:p>
            <a:pPr marL="342900" lvl="0" indent="-342900">
              <a:spcBef>
                <a:spcPts val="0"/>
              </a:spcBef>
            </a:pPr>
            <a:r>
              <a:rPr lang="de-DE" sz="2000" dirty="0"/>
              <a:t>Sind der Code und die zugehörigen Informationen vollständig, konsistent und genau?</a:t>
            </a:r>
          </a:p>
          <a:p>
            <a:pPr marL="342900" lvl="0" indent="-342900">
              <a:spcBef>
                <a:spcPts val="0"/>
              </a:spcBef>
            </a:pPr>
            <a:r>
              <a:rPr lang="de-DE" sz="2000" dirty="0"/>
              <a:t>Entspricht die angegebene Lizenz den Angaben im Quellcode?</a:t>
            </a:r>
          </a:p>
          <a:p>
            <a:pPr marL="342900" lvl="0" indent="-342900">
              <a:spcBef>
                <a:spcPts val="0"/>
              </a:spcBef>
            </a:pPr>
            <a:r>
              <a:rPr lang="de-DE" sz="2000" dirty="0"/>
              <a:t>Erlaubt die Lizenz die Verwendung mit anderen Softwarekomponenten?</a:t>
            </a:r>
            <a:endParaRPr lang="en-US" sz="2000" dirty="0"/>
          </a:p>
          <a:p>
            <a:pPr marL="0" lvl="0" indent="0">
              <a:spcBef>
                <a:spcPts val="400"/>
              </a:spcBef>
              <a:buNone/>
            </a:pPr>
            <a:endParaRPr lang="en-US" sz="2000" dirty="0"/>
          </a:p>
        </p:txBody>
      </p:sp>
      <p:pic>
        <p:nvPicPr>
          <p:cNvPr id="4" name="Shape 412">
            <a:extLst>
              <a:ext uri="{FF2B5EF4-FFF2-40B4-BE49-F238E27FC236}">
                <a16:creationId xmlns:a16="http://schemas.microsoft.com/office/drawing/2014/main" id="{08DDEB2E-917F-4C2E-9130-C5D8248D5BFC}"/>
              </a:ext>
            </a:extLst>
          </p:cNvPr>
          <p:cNvPicPr>
            <a:picLocks noChangeAspect="1"/>
          </p:cNvPicPr>
          <p:nvPr/>
        </p:nvPicPr>
        <p:blipFill>
          <a:blip r:embed="rId3">
            <a:alphaModFix/>
          </a:blip>
          <a:srcRect/>
          <a:stretch>
            <a:fillRect/>
          </a:stretch>
        </p:blipFill>
        <p:spPr>
          <a:xfrm>
            <a:off x="5709733" y="1916481"/>
            <a:ext cx="660315" cy="1301584"/>
          </a:xfrm>
          <a:prstGeom prst="rect">
            <a:avLst/>
          </a:prstGeom>
          <a:noFill/>
          <a:ln cap="flat">
            <a:noFill/>
          </a:ln>
        </p:spPr>
      </p:pic>
      <p:pic>
        <p:nvPicPr>
          <p:cNvPr id="5" name="Shape 413">
            <a:extLst>
              <a:ext uri="{FF2B5EF4-FFF2-40B4-BE49-F238E27FC236}">
                <a16:creationId xmlns:a16="http://schemas.microsoft.com/office/drawing/2014/main" id="{7F49E8E6-8B5D-4E03-B4FF-0F8C9B396B07}"/>
              </a:ext>
            </a:extLst>
          </p:cNvPr>
          <p:cNvPicPr>
            <a:picLocks noChangeAspect="1"/>
          </p:cNvPicPr>
          <p:nvPr/>
        </p:nvPicPr>
        <p:blipFill>
          <a:blip r:embed="rId4">
            <a:alphaModFix/>
          </a:blip>
          <a:srcRect/>
          <a:stretch>
            <a:fillRect/>
          </a:stretch>
        </p:blipFill>
        <p:spPr>
          <a:xfrm>
            <a:off x="4998595" y="1916481"/>
            <a:ext cx="660315" cy="1301584"/>
          </a:xfrm>
          <a:prstGeom prst="rect">
            <a:avLst/>
          </a:prstGeom>
          <a:noFill/>
          <a:ln cap="flat">
            <a:noFill/>
          </a:ln>
        </p:spPr>
      </p:pic>
      <p:pic>
        <p:nvPicPr>
          <p:cNvPr id="6" name="Shape 414">
            <a:extLst>
              <a:ext uri="{FF2B5EF4-FFF2-40B4-BE49-F238E27FC236}">
                <a16:creationId xmlns:a16="http://schemas.microsoft.com/office/drawing/2014/main" id="{36ECD2DD-39FB-4FF5-A6C4-3F7EC408AAA0}"/>
              </a:ext>
            </a:extLst>
          </p:cNvPr>
          <p:cNvPicPr>
            <a:picLocks noChangeAspect="1"/>
          </p:cNvPicPr>
          <p:nvPr/>
        </p:nvPicPr>
        <p:blipFill>
          <a:blip r:embed="rId5">
            <a:alphaModFix/>
          </a:blip>
          <a:srcRect/>
          <a:stretch>
            <a:fillRect/>
          </a:stretch>
        </p:blipFill>
        <p:spPr>
          <a:xfrm>
            <a:off x="6503130" y="1916481"/>
            <a:ext cx="660315" cy="1301584"/>
          </a:xfrm>
          <a:prstGeom prst="rect">
            <a:avLst/>
          </a:prstGeom>
          <a:noFill/>
          <a:ln cap="flat">
            <a:noFill/>
          </a:ln>
        </p:spPr>
      </p:pic>
      <p:sp>
        <p:nvSpPr>
          <p:cNvPr id="7" name="Shape 415">
            <a:extLst>
              <a:ext uri="{FF2B5EF4-FFF2-40B4-BE49-F238E27FC236}">
                <a16:creationId xmlns:a16="http://schemas.microsoft.com/office/drawing/2014/main" id="{F8651278-5555-4D78-9424-16B92A6D04EC}"/>
              </a:ext>
            </a:extLst>
          </p:cNvPr>
          <p:cNvSpPr txBox="1"/>
          <p:nvPr/>
        </p:nvSpPr>
        <p:spPr>
          <a:xfrm>
            <a:off x="4762240" y="3237378"/>
            <a:ext cx="817848" cy="302437"/>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333333"/>
                </a:solidFill>
                <a:uFillTx/>
                <a:latin typeface="Roboto"/>
                <a:ea typeface="Roboto"/>
                <a:cs typeface="Roboto"/>
              </a:rPr>
              <a:t>Recht</a:t>
            </a:r>
          </a:p>
        </p:txBody>
      </p:sp>
      <p:sp>
        <p:nvSpPr>
          <p:cNvPr id="8" name="Shape 416">
            <a:extLst>
              <a:ext uri="{FF2B5EF4-FFF2-40B4-BE49-F238E27FC236}">
                <a16:creationId xmlns:a16="http://schemas.microsoft.com/office/drawing/2014/main" id="{829C417F-D4B9-42D6-9C57-054191E96657}"/>
              </a:ext>
            </a:extLst>
          </p:cNvPr>
          <p:cNvSpPr txBox="1"/>
          <p:nvPr/>
        </p:nvSpPr>
        <p:spPr>
          <a:xfrm>
            <a:off x="5563794" y="3242544"/>
            <a:ext cx="81784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333333"/>
                </a:solidFill>
                <a:uFillTx/>
                <a:latin typeface="Roboto"/>
                <a:ea typeface="Roboto"/>
                <a:cs typeface="Roboto"/>
              </a:rPr>
              <a:t>Scanning</a:t>
            </a:r>
          </a:p>
        </p:txBody>
      </p:sp>
      <p:sp>
        <p:nvSpPr>
          <p:cNvPr id="9" name="Shape 417">
            <a:extLst>
              <a:ext uri="{FF2B5EF4-FFF2-40B4-BE49-F238E27FC236}">
                <a16:creationId xmlns:a16="http://schemas.microsoft.com/office/drawing/2014/main" id="{163E2798-DA34-4D10-8407-9D5C11A25CD0}"/>
              </a:ext>
            </a:extLst>
          </p:cNvPr>
          <p:cNvSpPr txBox="1"/>
          <p:nvPr/>
        </p:nvSpPr>
        <p:spPr>
          <a:xfrm>
            <a:off x="6312158" y="3242544"/>
            <a:ext cx="1003041" cy="297271"/>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333333"/>
                </a:solidFill>
                <a:uFillTx/>
                <a:latin typeface="Roboto"/>
                <a:ea typeface="Roboto"/>
                <a:cs typeface="Roboto"/>
              </a:rPr>
              <a:t>Spezialisten</a:t>
            </a:r>
          </a:p>
        </p:txBody>
      </p:sp>
      <p:sp>
        <p:nvSpPr>
          <p:cNvPr id="10" name="Rechteck 9">
            <a:extLst>
              <a:ext uri="{FF2B5EF4-FFF2-40B4-BE49-F238E27FC236}">
                <a16:creationId xmlns:a16="http://schemas.microsoft.com/office/drawing/2014/main" id="{91C71E19-2301-492B-BE05-EC65E87A568E}"/>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11" name="Rechteck 10">
            <a:extLst>
              <a:ext uri="{FF2B5EF4-FFF2-40B4-BE49-F238E27FC236}">
                <a16:creationId xmlns:a16="http://schemas.microsoft.com/office/drawing/2014/main" id="{1F46983B-4A23-4627-B78B-078D7B205B36}"/>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5.xml><?xml version="1.0" encoding="utf-8"?>
<p:sld xmlns:a="http://purl.oclc.org/ooxml/drawingml/main" xmlns:r="http://purl.oclc.org/ooxml/officeDocument/relationships" xmlns:p="http://purl.oclc.org/ooxml/presentationml/main">
  <p:cSld name="Slide4">
    <p:spTree>
      <p:nvGrpSpPr>
        <p:cNvPr id="1" name=""/>
        <p:cNvGrpSpPr/>
        <p:nvPr/>
      </p:nvGrpSpPr>
      <p:grpSpPr>
        <a:xfrm>
          <a:off x="0" y="0"/>
          <a:ext cx="0" cy="0"/>
          <a:chOff x="0" y="0"/>
          <a:chExt cx="0" cy="0"/>
        </a:xfrm>
      </p:grpSpPr>
      <p:sp>
        <p:nvSpPr>
          <p:cNvPr id="2" name="Shape 75">
            <a:extLst>
              <a:ext uri="{FF2B5EF4-FFF2-40B4-BE49-F238E27FC236}">
                <a16:creationId xmlns:a16="http://schemas.microsoft.com/office/drawing/2014/main" id="{68479EB0-F465-4A65-A1AF-2083D1A0EEDB}"/>
              </a:ext>
            </a:extLst>
          </p:cNvPr>
          <p:cNvSpPr txBox="1">
            <a:spLocks noGrp="1"/>
          </p:cNvSpPr>
          <p:nvPr>
            <p:ph type="title"/>
          </p:nvPr>
        </p:nvSpPr>
        <p:spPr/>
        <p:txBody>
          <a:bodyPr tIns="45701" bIns="45701"/>
          <a:lstStyle/>
          <a:p>
            <a:pPr lvl="0"/>
            <a:r>
              <a:rPr lang="de-DE" dirty="0"/>
              <a:t>FOSS-Richtlinie</a:t>
            </a:r>
          </a:p>
        </p:txBody>
      </p:sp>
      <p:sp>
        <p:nvSpPr>
          <p:cNvPr id="3" name="Shape 76">
            <a:extLst>
              <a:ext uri="{FF2B5EF4-FFF2-40B4-BE49-F238E27FC236}">
                <a16:creationId xmlns:a16="http://schemas.microsoft.com/office/drawing/2014/main" id="{0FFA4BFA-8690-47AC-AD38-687DFE758481}"/>
              </a:ext>
            </a:extLst>
          </p:cNvPr>
          <p:cNvSpPr txBox="1">
            <a:spLocks noGrp="1"/>
          </p:cNvSpPr>
          <p:nvPr>
            <p:ph idx="1"/>
          </p:nvPr>
        </p:nvSpPr>
        <p:spPr/>
        <p:txBody>
          <a:bodyPr tIns="45701" bIns="45701"/>
          <a:lstStyle/>
          <a:p>
            <a:pPr lvl="0" indent="-182880">
              <a:spcBef>
                <a:spcPts val="0"/>
              </a:spcBef>
            </a:pPr>
            <a:r>
              <a:rPr lang="de-DE" dirty="0"/>
              <a:t>&lt;&lt;</a:t>
            </a:r>
            <a:r>
              <a:rPr lang="de-DE" dirty="0">
                <a:latin typeface="Roboto Condensed"/>
              </a:rPr>
              <a:t>Diese Folie ist ein Platzhalter, um auf Ihre eigene FOSS-Richtlinie hinweisen bzw. diese verlinken zu können. (siehe OpenChain-Spezifikation 1.1, Abschnitt 1.1.1)</a:t>
            </a:r>
            <a:r>
              <a:rPr lang="de-DE" dirty="0"/>
              <a:t>&gt;&gt;</a:t>
            </a:r>
          </a:p>
          <a:p>
            <a:pPr marL="0" lvl="0" indent="0">
              <a:buNone/>
            </a:pPr>
            <a:endParaRPr lang="de-DE" dirty="0"/>
          </a:p>
          <a:p>
            <a:pPr lvl="0" indent="-182880"/>
            <a:r>
              <a:rPr lang="de-DE" dirty="0"/>
              <a:t>Eine Muster-FOSS-Richtlinie ist über das ‘Linux Foundation</a:t>
            </a:r>
            <a:br>
              <a:rPr lang="de-DE" dirty="0"/>
            </a:br>
            <a:r>
              <a:rPr lang="de-DE" dirty="0"/>
              <a:t>Open Compliance Program’ erhältlich (englischsprachig):</a:t>
            </a:r>
            <a:br>
              <a:rPr lang="de-DE" dirty="0"/>
            </a:br>
            <a:r>
              <a:rPr lang="de-DE" sz="2000" u="sng" dirty="0">
                <a:solidFill>
                  <a:srgbClr val="0000FF"/>
                </a:solidFill>
                <a:latin typeface="Roboto Mono"/>
                <a:hlinkClick r:id="rId3"/>
              </a:rPr>
              <a:t>https://www.linux.com/publications/generic-foss-policy</a:t>
            </a:r>
          </a:p>
          <a:p>
            <a:pPr lvl="0" indent="-182880">
              <a:buNone/>
            </a:pPr>
            <a:endParaRPr lang="de-DE" dirty="0"/>
          </a:p>
        </p:txBody>
      </p:sp>
      <p:sp>
        <p:nvSpPr>
          <p:cNvPr id="4" name="Rechteck 3">
            <a:extLst>
              <a:ext uri="{FF2B5EF4-FFF2-40B4-BE49-F238E27FC236}">
                <a16:creationId xmlns:a16="http://schemas.microsoft.com/office/drawing/2014/main" id="{28916DFB-D3CD-47FF-BC29-E53781B60A4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02C3B9CF-768D-474D-80E5-5EFA07675D94}"/>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50.xml><?xml version="1.0" encoding="utf-8"?>
<p:sld xmlns:a="http://purl.oclc.org/ooxml/drawingml/main" xmlns:r="http://purl.oclc.org/ooxml/officeDocument/relationships" xmlns:p="http://purl.oclc.org/ooxml/presentationml/main">
  <p:cSld name="Slide48">
    <p:spTree>
      <p:nvGrpSpPr>
        <p:cNvPr id="1" name=""/>
        <p:cNvGrpSpPr/>
        <p:nvPr/>
      </p:nvGrpSpPr>
      <p:grpSpPr>
        <a:xfrm>
          <a:off x="0" y="0"/>
          <a:ext cx="0" cy="0"/>
          <a:chOff x="0" y="0"/>
          <a:chExt cx="0" cy="0"/>
        </a:xfrm>
      </p:grpSpPr>
      <p:sp>
        <p:nvSpPr>
          <p:cNvPr id="2" name="Shape 423">
            <a:extLst>
              <a:ext uri="{FF2B5EF4-FFF2-40B4-BE49-F238E27FC236}">
                <a16:creationId xmlns:a16="http://schemas.microsoft.com/office/drawing/2014/main" id="{E782C361-02B6-4D56-9287-C05FC7E1DD7B}"/>
              </a:ext>
            </a:extLst>
          </p:cNvPr>
          <p:cNvSpPr txBox="1">
            <a:spLocks noGrp="1"/>
          </p:cNvSpPr>
          <p:nvPr>
            <p:ph type="title"/>
          </p:nvPr>
        </p:nvSpPr>
        <p:spPr/>
        <p:txBody>
          <a:bodyPr tIns="45701" bIns="45701"/>
          <a:lstStyle/>
          <a:p>
            <a:pPr lvl="0"/>
            <a:r>
              <a:rPr lang="de-DE" dirty="0"/>
              <a:t>Werkzeuge für Quellcode-Scanning</a:t>
            </a:r>
          </a:p>
        </p:txBody>
      </p:sp>
      <p:sp>
        <p:nvSpPr>
          <p:cNvPr id="3" name="Shape 424">
            <a:extLst>
              <a:ext uri="{FF2B5EF4-FFF2-40B4-BE49-F238E27FC236}">
                <a16:creationId xmlns:a16="http://schemas.microsoft.com/office/drawing/2014/main" id="{29C53220-A352-45AB-A856-5D82DEE0D562}"/>
              </a:ext>
            </a:extLst>
          </p:cNvPr>
          <p:cNvSpPr txBox="1">
            <a:spLocks noGrp="1"/>
          </p:cNvSpPr>
          <p:nvPr>
            <p:ph idx="1"/>
          </p:nvPr>
        </p:nvSpPr>
        <p:spPr>
          <a:xfrm>
            <a:off x="623090" y="1600200"/>
            <a:ext cx="10945806" cy="4953003"/>
          </a:xfrm>
        </p:spPr>
        <p:txBody>
          <a:bodyPr tIns="45701" bIns="45701"/>
          <a:lstStyle/>
          <a:p>
            <a:pPr lvl="0" indent="-182880">
              <a:spcBef>
                <a:spcPts val="0"/>
              </a:spcBef>
            </a:pPr>
            <a:r>
              <a:rPr lang="de-DE" dirty="0"/>
              <a:t>Es gibt viele Werkzeuge für automatisiertes Quellcode-Scanning. </a:t>
            </a:r>
          </a:p>
          <a:p>
            <a:pPr lvl="0" indent="-182880"/>
            <a:r>
              <a:rPr lang="de-DE" dirty="0"/>
              <a:t>Alle Lösungen adressieren jeweils spezifische Bedürfnisse – aus diesem Grund wird kein Tool alle möglichen Herausforderungen gleichsam lösen</a:t>
            </a:r>
          </a:p>
          <a:p>
            <a:pPr lvl="0" indent="-182880"/>
            <a:r>
              <a:rPr lang="de-DE" dirty="0"/>
              <a:t>Unternehmen wählen die Lösung, die am besten zu ihrer spezifischen Branche bzw. zu deren Produktportfolio passt</a:t>
            </a:r>
          </a:p>
          <a:p>
            <a:pPr lvl="0" indent="-182880"/>
            <a:r>
              <a:rPr lang="de-DE" dirty="0"/>
              <a:t>Viele Unternehmen nutzen sowohl automatisierte Werkzeuge </a:t>
            </a:r>
            <a:br>
              <a:rPr lang="de-DE" dirty="0"/>
            </a:br>
            <a:r>
              <a:rPr lang="de-DE" dirty="0"/>
              <a:t>als auch manuelle Reviews</a:t>
            </a:r>
          </a:p>
          <a:p>
            <a:pPr lvl="0" indent="-182880"/>
            <a:r>
              <a:rPr lang="de-DE" dirty="0"/>
              <a:t>Ein gutes Beispiel für ein frei verfügbares Quellcode-Scan-Werkzeug ist FOSSology - ein Projekt, das von der Linux Foundation gehostet wird:</a:t>
            </a:r>
            <a:br>
              <a:rPr lang="de-DE" dirty="0"/>
            </a:br>
            <a:r>
              <a:rPr lang="de-DE" sz="2000" u="sng" dirty="0">
                <a:solidFill>
                  <a:srgbClr val="0000FF"/>
                </a:solidFill>
                <a:latin typeface="Roboto Mono"/>
                <a:hlinkClick r:id="rId3"/>
              </a:rPr>
              <a:t>https://www.fossology.org</a:t>
            </a:r>
            <a:r>
              <a:rPr lang="de-DE" dirty="0"/>
              <a:t> </a:t>
            </a:r>
          </a:p>
        </p:txBody>
      </p:sp>
      <p:sp>
        <p:nvSpPr>
          <p:cNvPr id="4" name="Rechteck 3">
            <a:extLst>
              <a:ext uri="{FF2B5EF4-FFF2-40B4-BE49-F238E27FC236}">
                <a16:creationId xmlns:a16="http://schemas.microsoft.com/office/drawing/2014/main" id="{16175D45-634F-4F31-81AF-5856037F8CAD}"/>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D54099A5-81FD-45C8-BDE6-D010F73E8732}"/>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51.xml><?xml version="1.0" encoding="utf-8"?>
<p:sld xmlns:a="http://purl.oclc.org/ooxml/drawingml/main" xmlns:r="http://purl.oclc.org/ooxml/officeDocument/relationships" xmlns:p="http://purl.oclc.org/ooxml/presentationml/main">
  <p:cSld name="Slide49">
    <p:spTree>
      <p:nvGrpSpPr>
        <p:cNvPr id="1" name=""/>
        <p:cNvGrpSpPr/>
        <p:nvPr/>
      </p:nvGrpSpPr>
      <p:grpSpPr>
        <a:xfrm>
          <a:off x="0" y="0"/>
          <a:ext cx="0" cy="0"/>
          <a:chOff x="0" y="0"/>
          <a:chExt cx="0" cy="0"/>
        </a:xfrm>
      </p:grpSpPr>
      <p:sp>
        <p:nvSpPr>
          <p:cNvPr id="2" name="Shape 430">
            <a:extLst>
              <a:ext uri="{FF2B5EF4-FFF2-40B4-BE49-F238E27FC236}">
                <a16:creationId xmlns:a16="http://schemas.microsoft.com/office/drawing/2014/main" id="{8CE9C7BC-F78D-43D9-BA05-01DE679ACED6}"/>
              </a:ext>
            </a:extLst>
          </p:cNvPr>
          <p:cNvSpPr txBox="1">
            <a:spLocks noGrp="1"/>
          </p:cNvSpPr>
          <p:nvPr>
            <p:ph type="title"/>
          </p:nvPr>
        </p:nvSpPr>
        <p:spPr/>
        <p:txBody>
          <a:bodyPr tIns="45701" bIns="45701"/>
          <a:lstStyle/>
          <a:p>
            <a:pPr lvl="0"/>
            <a:r>
              <a:rPr lang="de-DE" dirty="0"/>
              <a:t>Das Durcharbeiten eines FOSS-Reviews</a:t>
            </a:r>
          </a:p>
        </p:txBody>
      </p:sp>
      <p:sp>
        <p:nvSpPr>
          <p:cNvPr id="3" name="Shape 431">
            <a:extLst>
              <a:ext uri="{FF2B5EF4-FFF2-40B4-BE49-F238E27FC236}">
                <a16:creationId xmlns:a16="http://schemas.microsoft.com/office/drawing/2014/main" id="{00B26018-6AF8-440C-AFA3-8BAD497A1785}"/>
              </a:ext>
            </a:extLst>
          </p:cNvPr>
          <p:cNvSpPr txBox="1">
            <a:spLocks noGrp="1"/>
          </p:cNvSpPr>
          <p:nvPr>
            <p:ph idx="1"/>
          </p:nvPr>
        </p:nvSpPr>
        <p:spPr>
          <a:xfrm>
            <a:off x="311673" y="5813480"/>
            <a:ext cx="11421285" cy="1044519"/>
          </a:xfrm>
        </p:spPr>
        <p:txBody>
          <a:bodyPr tIns="45701" bIns="45701"/>
          <a:lstStyle/>
          <a:p>
            <a:pPr marL="0" lvl="0" indent="0">
              <a:spcBef>
                <a:spcPts val="0"/>
              </a:spcBef>
              <a:buNone/>
            </a:pPr>
            <a:r>
              <a:rPr lang="de-DE" sz="2000" dirty="0"/>
              <a:t>Der FOSS Review-Prozess führt unterschiedliche Disziplinen zusammen, einschließlich Entwicklungs-, Business- und Rechtsteams. Er sollte interaktiv sein, um sicherzustellen, dass alle diese Gruppen die Probleme richtig verstehen und klare, gemeinsame Leitlinien erstellen können.</a:t>
            </a:r>
            <a:endParaRPr lang="en-US" sz="2000" dirty="0"/>
          </a:p>
        </p:txBody>
      </p:sp>
      <p:pic>
        <p:nvPicPr>
          <p:cNvPr id="4" name="Shape 432">
            <a:extLst>
              <a:ext uri="{FF2B5EF4-FFF2-40B4-BE49-F238E27FC236}">
                <a16:creationId xmlns:a16="http://schemas.microsoft.com/office/drawing/2014/main" id="{28A28107-55AB-4ACB-A5ED-DE3226A5617D}"/>
              </a:ext>
            </a:extLst>
          </p:cNvPr>
          <p:cNvPicPr>
            <a:picLocks noChangeAspect="1"/>
          </p:cNvPicPr>
          <p:nvPr/>
        </p:nvPicPr>
        <p:blipFill>
          <a:blip r:embed="rId3">
            <a:alphaModFix/>
          </a:blip>
          <a:srcRect/>
          <a:stretch>
            <a:fillRect/>
          </a:stretch>
        </p:blipFill>
        <p:spPr>
          <a:xfrm>
            <a:off x="3966100" y="1457910"/>
            <a:ext cx="4273018" cy="1460315"/>
          </a:xfrm>
          <a:prstGeom prst="rect">
            <a:avLst/>
          </a:prstGeom>
          <a:noFill/>
          <a:ln cap="flat">
            <a:noFill/>
          </a:ln>
        </p:spPr>
      </p:pic>
      <p:sp>
        <p:nvSpPr>
          <p:cNvPr id="5" name="Shape 433">
            <a:extLst>
              <a:ext uri="{FF2B5EF4-FFF2-40B4-BE49-F238E27FC236}">
                <a16:creationId xmlns:a16="http://schemas.microsoft.com/office/drawing/2014/main" id="{763EB958-CE45-49DF-BDB9-0860A8082985}"/>
              </a:ext>
            </a:extLst>
          </p:cNvPr>
          <p:cNvSpPr txBox="1"/>
          <p:nvPr/>
        </p:nvSpPr>
        <p:spPr>
          <a:xfrm>
            <a:off x="4576974" y="1866601"/>
            <a:ext cx="2977670" cy="830256"/>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1" i="0" u="none" strike="noStrike" kern="0" cap="none" spc="0" baseline="0%" dirty="0">
                <a:solidFill>
                  <a:srgbClr val="808080"/>
                </a:solidFill>
                <a:uFillTx/>
                <a:latin typeface="Roboto"/>
                <a:ea typeface="Roboto"/>
                <a:cs typeface="Roboto"/>
              </a:rPr>
              <a:t>Initiierung eines FOSS-Review </a:t>
            </a:r>
          </a:p>
        </p:txBody>
      </p:sp>
      <p:pic>
        <p:nvPicPr>
          <p:cNvPr id="6" name="Shape 434">
            <a:extLst>
              <a:ext uri="{FF2B5EF4-FFF2-40B4-BE49-F238E27FC236}">
                <a16:creationId xmlns:a16="http://schemas.microsoft.com/office/drawing/2014/main" id="{48A56F95-DF2E-41C0-8EEF-E1B661183E5B}"/>
              </a:ext>
            </a:extLst>
          </p:cNvPr>
          <p:cNvPicPr>
            <a:picLocks noChangeAspect="1"/>
          </p:cNvPicPr>
          <p:nvPr/>
        </p:nvPicPr>
        <p:blipFill>
          <a:blip r:embed="rId4">
            <a:alphaModFix/>
          </a:blip>
          <a:srcRect/>
          <a:stretch>
            <a:fillRect/>
          </a:stretch>
        </p:blipFill>
        <p:spPr>
          <a:xfrm>
            <a:off x="3332713" y="3039474"/>
            <a:ext cx="658852" cy="1298704"/>
          </a:xfrm>
          <a:prstGeom prst="rect">
            <a:avLst/>
          </a:prstGeom>
          <a:noFill/>
          <a:ln cap="flat">
            <a:noFill/>
          </a:ln>
        </p:spPr>
      </p:pic>
      <p:pic>
        <p:nvPicPr>
          <p:cNvPr id="7" name="Shape 440">
            <a:extLst>
              <a:ext uri="{FF2B5EF4-FFF2-40B4-BE49-F238E27FC236}">
                <a16:creationId xmlns:a16="http://schemas.microsoft.com/office/drawing/2014/main" id="{BDD56124-990A-4C46-BE05-B4CA6D00AA2F}"/>
              </a:ext>
            </a:extLst>
          </p:cNvPr>
          <p:cNvPicPr>
            <a:picLocks noChangeAspect="1"/>
          </p:cNvPicPr>
          <p:nvPr/>
        </p:nvPicPr>
        <p:blipFill>
          <a:blip r:embed="rId5">
            <a:alphaModFix/>
          </a:blip>
          <a:srcRect/>
          <a:stretch>
            <a:fillRect/>
          </a:stretch>
        </p:blipFill>
        <p:spPr>
          <a:xfrm>
            <a:off x="8539554" y="2852470"/>
            <a:ext cx="660315" cy="1301584"/>
          </a:xfrm>
          <a:prstGeom prst="rect">
            <a:avLst/>
          </a:prstGeom>
          <a:noFill/>
          <a:ln cap="flat">
            <a:noFill/>
          </a:ln>
        </p:spPr>
      </p:pic>
      <p:pic>
        <p:nvPicPr>
          <p:cNvPr id="8" name="Shape 441">
            <a:extLst>
              <a:ext uri="{FF2B5EF4-FFF2-40B4-BE49-F238E27FC236}">
                <a16:creationId xmlns:a16="http://schemas.microsoft.com/office/drawing/2014/main" id="{3A425FE5-9AC2-4DFD-8C96-DA31719EFD75}"/>
              </a:ext>
            </a:extLst>
          </p:cNvPr>
          <p:cNvPicPr>
            <a:picLocks noChangeAspect="1"/>
          </p:cNvPicPr>
          <p:nvPr/>
        </p:nvPicPr>
        <p:blipFill>
          <a:blip r:embed="rId6">
            <a:alphaModFix/>
          </a:blip>
          <a:srcRect/>
          <a:stretch>
            <a:fillRect/>
          </a:stretch>
        </p:blipFill>
        <p:spPr>
          <a:xfrm>
            <a:off x="7828406" y="2852470"/>
            <a:ext cx="660315" cy="1301584"/>
          </a:xfrm>
          <a:prstGeom prst="rect">
            <a:avLst/>
          </a:prstGeom>
          <a:noFill/>
          <a:ln cap="flat">
            <a:noFill/>
          </a:ln>
        </p:spPr>
      </p:pic>
      <p:pic>
        <p:nvPicPr>
          <p:cNvPr id="9" name="Shape 442">
            <a:extLst>
              <a:ext uri="{FF2B5EF4-FFF2-40B4-BE49-F238E27FC236}">
                <a16:creationId xmlns:a16="http://schemas.microsoft.com/office/drawing/2014/main" id="{4C851ABB-D7DC-4B03-9EC1-68B06814A9E6}"/>
              </a:ext>
            </a:extLst>
          </p:cNvPr>
          <p:cNvPicPr>
            <a:picLocks noChangeAspect="1"/>
          </p:cNvPicPr>
          <p:nvPr/>
        </p:nvPicPr>
        <p:blipFill>
          <a:blip r:embed="rId7">
            <a:alphaModFix/>
          </a:blip>
          <a:srcRect/>
          <a:stretch>
            <a:fillRect/>
          </a:stretch>
        </p:blipFill>
        <p:spPr>
          <a:xfrm>
            <a:off x="9332942" y="2852470"/>
            <a:ext cx="660315" cy="1301584"/>
          </a:xfrm>
          <a:prstGeom prst="rect">
            <a:avLst/>
          </a:prstGeom>
          <a:noFill/>
          <a:ln cap="flat">
            <a:noFill/>
          </a:ln>
        </p:spPr>
      </p:pic>
      <p:sp>
        <p:nvSpPr>
          <p:cNvPr id="10" name="Shape 443">
            <a:extLst>
              <a:ext uri="{FF2B5EF4-FFF2-40B4-BE49-F238E27FC236}">
                <a16:creationId xmlns:a16="http://schemas.microsoft.com/office/drawing/2014/main" id="{9A88631E-2E96-49CA-AFA0-C02423146C14}"/>
              </a:ext>
            </a:extLst>
          </p:cNvPr>
          <p:cNvSpPr txBox="1"/>
          <p:nvPr/>
        </p:nvSpPr>
        <p:spPr>
          <a:xfrm>
            <a:off x="7828406" y="4186260"/>
            <a:ext cx="636495" cy="261545"/>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333333"/>
                </a:solidFill>
                <a:uFillTx/>
                <a:latin typeface="Roboto"/>
                <a:ea typeface="Roboto"/>
                <a:cs typeface="Roboto"/>
              </a:rPr>
              <a:t>Recht</a:t>
            </a:r>
          </a:p>
        </p:txBody>
      </p:sp>
      <p:sp>
        <p:nvSpPr>
          <p:cNvPr id="11" name="Shape 444">
            <a:extLst>
              <a:ext uri="{FF2B5EF4-FFF2-40B4-BE49-F238E27FC236}">
                <a16:creationId xmlns:a16="http://schemas.microsoft.com/office/drawing/2014/main" id="{911F19AC-51FF-480D-90E7-FA853D1E5CFA}"/>
              </a:ext>
            </a:extLst>
          </p:cNvPr>
          <p:cNvSpPr txBox="1"/>
          <p:nvPr/>
        </p:nvSpPr>
        <p:spPr>
          <a:xfrm>
            <a:off x="8394512" y="4178533"/>
            <a:ext cx="81784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333333"/>
                </a:solidFill>
                <a:uFillTx/>
                <a:latin typeface="Roboto"/>
                <a:ea typeface="Roboto"/>
                <a:cs typeface="Roboto"/>
              </a:rPr>
              <a:t>Scanning</a:t>
            </a:r>
          </a:p>
        </p:txBody>
      </p:sp>
      <p:sp>
        <p:nvSpPr>
          <p:cNvPr id="12" name="Shape 445">
            <a:extLst>
              <a:ext uri="{FF2B5EF4-FFF2-40B4-BE49-F238E27FC236}">
                <a16:creationId xmlns:a16="http://schemas.microsoft.com/office/drawing/2014/main" id="{602D714D-6E05-4777-9E91-7D4F6CDE1984}"/>
              </a:ext>
            </a:extLst>
          </p:cNvPr>
          <p:cNvSpPr txBox="1"/>
          <p:nvPr/>
        </p:nvSpPr>
        <p:spPr>
          <a:xfrm>
            <a:off x="9141970" y="4178533"/>
            <a:ext cx="1107502"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333333"/>
                </a:solidFill>
                <a:uFillTx/>
                <a:latin typeface="Roboto"/>
                <a:ea typeface="Roboto"/>
                <a:cs typeface="Roboto"/>
              </a:rPr>
              <a:t>Spezialisten</a:t>
            </a:r>
          </a:p>
        </p:txBody>
      </p:sp>
      <p:pic>
        <p:nvPicPr>
          <p:cNvPr id="13" name="Shape 446">
            <a:extLst>
              <a:ext uri="{FF2B5EF4-FFF2-40B4-BE49-F238E27FC236}">
                <a16:creationId xmlns:a16="http://schemas.microsoft.com/office/drawing/2014/main" id="{004091DA-F55E-4320-BC4A-6860AD345613}"/>
              </a:ext>
            </a:extLst>
          </p:cNvPr>
          <p:cNvPicPr>
            <a:picLocks noChangeAspect="1"/>
          </p:cNvPicPr>
          <p:nvPr/>
        </p:nvPicPr>
        <p:blipFill>
          <a:blip r:embed="rId8">
            <a:alphaModFix/>
          </a:blip>
          <a:srcRect/>
          <a:stretch>
            <a:fillRect/>
          </a:stretch>
        </p:blipFill>
        <p:spPr>
          <a:xfrm>
            <a:off x="4938829" y="3005477"/>
            <a:ext cx="2253968" cy="507940"/>
          </a:xfrm>
          <a:prstGeom prst="rect">
            <a:avLst/>
          </a:prstGeom>
          <a:noFill/>
          <a:ln cap="flat">
            <a:noFill/>
          </a:ln>
        </p:spPr>
      </p:pic>
      <p:pic>
        <p:nvPicPr>
          <p:cNvPr id="14" name="Shape 447">
            <a:extLst>
              <a:ext uri="{FF2B5EF4-FFF2-40B4-BE49-F238E27FC236}">
                <a16:creationId xmlns:a16="http://schemas.microsoft.com/office/drawing/2014/main" id="{618CDA80-6094-407E-907F-E836E45A8471}"/>
              </a:ext>
            </a:extLst>
          </p:cNvPr>
          <p:cNvPicPr>
            <a:picLocks noChangeAspect="1"/>
          </p:cNvPicPr>
          <p:nvPr/>
        </p:nvPicPr>
        <p:blipFill>
          <a:blip r:embed="rId9">
            <a:alphaModFix/>
          </a:blip>
          <a:srcRect/>
          <a:stretch>
            <a:fillRect/>
          </a:stretch>
        </p:blipFill>
        <p:spPr>
          <a:xfrm>
            <a:off x="4904174" y="3846304"/>
            <a:ext cx="2253968" cy="507940"/>
          </a:xfrm>
          <a:prstGeom prst="rect">
            <a:avLst/>
          </a:prstGeom>
          <a:noFill/>
          <a:ln cap="flat">
            <a:noFill/>
          </a:ln>
        </p:spPr>
      </p:pic>
      <p:sp>
        <p:nvSpPr>
          <p:cNvPr id="15" name="Shape 448">
            <a:extLst>
              <a:ext uri="{FF2B5EF4-FFF2-40B4-BE49-F238E27FC236}">
                <a16:creationId xmlns:a16="http://schemas.microsoft.com/office/drawing/2014/main" id="{DE82E416-F1FA-449A-A0BC-8F7FE097718B}"/>
              </a:ext>
            </a:extLst>
          </p:cNvPr>
          <p:cNvSpPr txBox="1"/>
          <p:nvPr/>
        </p:nvSpPr>
        <p:spPr>
          <a:xfrm>
            <a:off x="5151473" y="3430508"/>
            <a:ext cx="1741675" cy="461662"/>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1" i="0" u="none" strike="noStrike" kern="0" cap="none" spc="0" baseline="0%" dirty="0">
                <a:solidFill>
                  <a:srgbClr val="808080"/>
                </a:solidFill>
                <a:uFillTx/>
                <a:latin typeface="Roboto"/>
                <a:ea typeface="Roboto"/>
                <a:cs typeface="Roboto"/>
              </a:rPr>
              <a:t>Interaktion</a:t>
            </a:r>
          </a:p>
        </p:txBody>
      </p:sp>
      <p:pic>
        <p:nvPicPr>
          <p:cNvPr id="16" name="Shape 449">
            <a:extLst>
              <a:ext uri="{FF2B5EF4-FFF2-40B4-BE49-F238E27FC236}">
                <a16:creationId xmlns:a16="http://schemas.microsoft.com/office/drawing/2014/main" id="{3F90EDBA-B431-4F98-8D52-22233D9EFF8C}"/>
              </a:ext>
            </a:extLst>
          </p:cNvPr>
          <p:cNvPicPr>
            <a:picLocks noChangeAspect="1"/>
          </p:cNvPicPr>
          <p:nvPr/>
        </p:nvPicPr>
        <p:blipFill>
          <a:blip r:embed="rId10">
            <a:alphaModFix/>
          </a:blip>
          <a:srcRect/>
          <a:stretch>
            <a:fillRect/>
          </a:stretch>
        </p:blipFill>
        <p:spPr>
          <a:xfrm>
            <a:off x="3964829" y="4310344"/>
            <a:ext cx="4273018" cy="1460315"/>
          </a:xfrm>
          <a:prstGeom prst="rect">
            <a:avLst/>
          </a:prstGeom>
          <a:noFill/>
          <a:ln cap="flat">
            <a:noFill/>
          </a:ln>
        </p:spPr>
      </p:pic>
      <p:sp>
        <p:nvSpPr>
          <p:cNvPr id="17" name="Shape 450">
            <a:extLst>
              <a:ext uri="{FF2B5EF4-FFF2-40B4-BE49-F238E27FC236}">
                <a16:creationId xmlns:a16="http://schemas.microsoft.com/office/drawing/2014/main" id="{0F854FA5-4CF5-4FEC-B294-EDD644576FE5}"/>
              </a:ext>
            </a:extLst>
          </p:cNvPr>
          <p:cNvSpPr txBox="1"/>
          <p:nvPr/>
        </p:nvSpPr>
        <p:spPr>
          <a:xfrm>
            <a:off x="5151473" y="5019287"/>
            <a:ext cx="2041315" cy="461662"/>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1" i="0" u="none" strike="noStrike" kern="0" cap="none" spc="0" baseline="0%" dirty="0">
                <a:solidFill>
                  <a:srgbClr val="808080"/>
                </a:solidFill>
                <a:uFillTx/>
                <a:latin typeface="Roboto"/>
                <a:ea typeface="Roboto"/>
                <a:cs typeface="Roboto"/>
              </a:rPr>
              <a:t>Leitlinien</a:t>
            </a:r>
          </a:p>
        </p:txBody>
      </p:sp>
      <p:grpSp>
        <p:nvGrpSpPr>
          <p:cNvPr id="18" name="Shape 371">
            <a:extLst>
              <a:ext uri="{FF2B5EF4-FFF2-40B4-BE49-F238E27FC236}">
                <a16:creationId xmlns:a16="http://schemas.microsoft.com/office/drawing/2014/main" id="{3FEC4BD9-F92A-40A3-A67E-5D8E0DA968C0}"/>
              </a:ext>
            </a:extLst>
          </p:cNvPr>
          <p:cNvGrpSpPr/>
          <p:nvPr/>
        </p:nvGrpSpPr>
        <p:grpSpPr>
          <a:xfrm>
            <a:off x="1313407" y="3183200"/>
            <a:ext cx="1986625" cy="1212412"/>
            <a:chOff x="1313407" y="3183200"/>
            <a:chExt cx="1986625" cy="1212412"/>
          </a:xfrm>
        </p:grpSpPr>
        <p:grpSp>
          <p:nvGrpSpPr>
            <p:cNvPr id="19" name="Shape 372">
              <a:extLst>
                <a:ext uri="{FF2B5EF4-FFF2-40B4-BE49-F238E27FC236}">
                  <a16:creationId xmlns:a16="http://schemas.microsoft.com/office/drawing/2014/main" id="{1E376974-1104-41D6-AAF8-A853A0E2068D}"/>
                </a:ext>
              </a:extLst>
            </p:cNvPr>
            <p:cNvGrpSpPr/>
            <p:nvPr/>
          </p:nvGrpSpPr>
          <p:grpSpPr>
            <a:xfrm>
              <a:off x="1313407" y="3183200"/>
              <a:ext cx="1986625" cy="771113"/>
              <a:chOff x="1313407" y="3183200"/>
              <a:chExt cx="1986625" cy="771113"/>
            </a:xfrm>
          </p:grpSpPr>
          <p:sp>
            <p:nvSpPr>
              <p:cNvPr id="20" name="Shape 373">
                <a:extLst>
                  <a:ext uri="{FF2B5EF4-FFF2-40B4-BE49-F238E27FC236}">
                    <a16:creationId xmlns:a16="http://schemas.microsoft.com/office/drawing/2014/main" id="{4268458D-6598-4B03-929E-C5E7B4C27C35}"/>
                  </a:ext>
                </a:extLst>
              </p:cNvPr>
              <p:cNvSpPr txBox="1"/>
              <p:nvPr/>
            </p:nvSpPr>
            <p:spPr>
              <a:xfrm>
                <a:off x="1313407" y="3677314"/>
                <a:ext cx="1904055"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333333"/>
                    </a:solidFill>
                    <a:uFillTx/>
                    <a:latin typeface="Roboto"/>
                    <a:ea typeface="Roboto"/>
                    <a:cs typeface="Roboto"/>
                  </a:rPr>
                  <a:t>Produktmanager</a:t>
                </a:r>
              </a:p>
            </p:txBody>
          </p:sp>
          <p:sp>
            <p:nvSpPr>
              <p:cNvPr id="21" name="Shape 374">
                <a:extLst>
                  <a:ext uri="{FF2B5EF4-FFF2-40B4-BE49-F238E27FC236}">
                    <a16:creationId xmlns:a16="http://schemas.microsoft.com/office/drawing/2014/main" id="{F7800DE2-0269-4C58-A746-3BC346DDBE65}"/>
                  </a:ext>
                </a:extLst>
              </p:cNvPr>
              <p:cNvSpPr txBox="1"/>
              <p:nvPr/>
            </p:nvSpPr>
            <p:spPr>
              <a:xfrm>
                <a:off x="1320110" y="3183200"/>
                <a:ext cx="1979922"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333333"/>
                    </a:solidFill>
                    <a:uFillTx/>
                    <a:latin typeface="Roboto"/>
                    <a:ea typeface="Roboto"/>
                    <a:cs typeface="Roboto"/>
                  </a:rPr>
                  <a:t>Programm-Manager</a:t>
                </a:r>
              </a:p>
            </p:txBody>
          </p:sp>
        </p:grpSp>
        <p:sp>
          <p:nvSpPr>
            <p:cNvPr id="22" name="Shape 375">
              <a:extLst>
                <a:ext uri="{FF2B5EF4-FFF2-40B4-BE49-F238E27FC236}">
                  <a16:creationId xmlns:a16="http://schemas.microsoft.com/office/drawing/2014/main" id="{0F691379-C3D4-4243-8BB9-1986A5311615}"/>
                </a:ext>
              </a:extLst>
            </p:cNvPr>
            <p:cNvSpPr txBox="1"/>
            <p:nvPr/>
          </p:nvSpPr>
          <p:spPr>
            <a:xfrm>
              <a:off x="2076648" y="4118613"/>
              <a:ext cx="1140823"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333333"/>
                  </a:solidFill>
                  <a:uFillTx/>
                  <a:latin typeface="Roboto"/>
                  <a:ea typeface="Roboto"/>
                  <a:cs typeface="Roboto"/>
                </a:rPr>
                <a:t>Entwickler</a:t>
              </a:r>
            </a:p>
          </p:txBody>
        </p:sp>
      </p:grpSp>
      <p:sp>
        <p:nvSpPr>
          <p:cNvPr id="23" name="Rechteck 27">
            <a:extLst>
              <a:ext uri="{FF2B5EF4-FFF2-40B4-BE49-F238E27FC236}">
                <a16:creationId xmlns:a16="http://schemas.microsoft.com/office/drawing/2014/main" id="{B98790F3-636C-435A-9E1A-94D0429B26F6}"/>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24" name="Rechteck 28">
            <a:extLst>
              <a:ext uri="{FF2B5EF4-FFF2-40B4-BE49-F238E27FC236}">
                <a16:creationId xmlns:a16="http://schemas.microsoft.com/office/drawing/2014/main" id="{5DC23BFC-45F9-4F43-A234-A7D79677DD3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52.xml><?xml version="1.0" encoding="utf-8"?>
<p:sld xmlns:a="http://purl.oclc.org/ooxml/drawingml/main" xmlns:r="http://purl.oclc.org/ooxml/officeDocument/relationships" xmlns:p="http://purl.oclc.org/ooxml/presentationml/main">
  <p:cSld name="Slide50">
    <p:spTree>
      <p:nvGrpSpPr>
        <p:cNvPr id="1" name=""/>
        <p:cNvGrpSpPr/>
        <p:nvPr/>
      </p:nvGrpSpPr>
      <p:grpSpPr>
        <a:xfrm>
          <a:off x="0" y="0"/>
          <a:ext cx="0" cy="0"/>
          <a:chOff x="0" y="0"/>
          <a:chExt cx="0" cy="0"/>
        </a:xfrm>
      </p:grpSpPr>
      <p:sp>
        <p:nvSpPr>
          <p:cNvPr id="2" name="Shape 456">
            <a:extLst>
              <a:ext uri="{FF2B5EF4-FFF2-40B4-BE49-F238E27FC236}">
                <a16:creationId xmlns:a16="http://schemas.microsoft.com/office/drawing/2014/main" id="{361497F4-0A35-40E1-B727-874E1ED3C26F}"/>
              </a:ext>
            </a:extLst>
          </p:cNvPr>
          <p:cNvSpPr txBox="1">
            <a:spLocks noGrp="1"/>
          </p:cNvSpPr>
          <p:nvPr>
            <p:ph type="title"/>
          </p:nvPr>
        </p:nvSpPr>
        <p:spPr/>
        <p:txBody>
          <a:bodyPr tIns="45701" bIns="45701"/>
          <a:lstStyle/>
          <a:p>
            <a:pPr lvl="0"/>
            <a:r>
              <a:rPr lang="de-DE" dirty="0"/>
              <a:t>Übersicht eines FOSS-Reviews</a:t>
            </a:r>
          </a:p>
        </p:txBody>
      </p:sp>
      <p:sp>
        <p:nvSpPr>
          <p:cNvPr id="3" name="Shape 457">
            <a:extLst>
              <a:ext uri="{FF2B5EF4-FFF2-40B4-BE49-F238E27FC236}">
                <a16:creationId xmlns:a16="http://schemas.microsoft.com/office/drawing/2014/main" id="{504EBDFB-9EE9-407B-94DB-5C1E216C166A}"/>
              </a:ext>
            </a:extLst>
          </p:cNvPr>
          <p:cNvSpPr txBox="1"/>
          <p:nvPr/>
        </p:nvSpPr>
        <p:spPr>
          <a:xfrm>
            <a:off x="325425" y="6113102"/>
            <a:ext cx="11421285" cy="701527"/>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000" b="0" i="0" u="none" strike="noStrike" kern="0" cap="none" spc="0" baseline="0%" dirty="0">
                <a:solidFill>
                  <a:srgbClr val="292934"/>
                </a:solidFill>
                <a:uFillTx/>
                <a:latin typeface="Roboto"/>
                <a:ea typeface="Roboto"/>
                <a:cs typeface="Roboto"/>
              </a:rPr>
              <a:t>Der FOSS-Review-Prozess sollte unter Management-Steuerung stehen, um Meinungs-verschiedenheiten lösen und Entscheidungen zu den wichtigsten Themen bekommen zu können.</a:t>
            </a:r>
            <a:endParaRPr lang="en-US" sz="2000" b="0" i="0" u="none" strike="noStrike" kern="0" cap="none" spc="0" baseline="0%" dirty="0">
              <a:solidFill>
                <a:srgbClr val="292934"/>
              </a:solidFill>
              <a:uFillTx/>
              <a:latin typeface="Roboto"/>
              <a:ea typeface="Roboto"/>
              <a:cs typeface="Roboto"/>
            </a:endParaRPr>
          </a:p>
        </p:txBody>
      </p:sp>
      <p:pic>
        <p:nvPicPr>
          <p:cNvPr id="4" name="Shape 432">
            <a:extLst>
              <a:ext uri="{FF2B5EF4-FFF2-40B4-BE49-F238E27FC236}">
                <a16:creationId xmlns:a16="http://schemas.microsoft.com/office/drawing/2014/main" id="{BF051047-FB96-41D8-8250-03F156CE5C1D}"/>
              </a:ext>
            </a:extLst>
          </p:cNvPr>
          <p:cNvPicPr>
            <a:picLocks noChangeAspect="1"/>
          </p:cNvPicPr>
          <p:nvPr/>
        </p:nvPicPr>
        <p:blipFill>
          <a:blip r:embed="rId3">
            <a:alphaModFix/>
          </a:blip>
          <a:srcRect/>
          <a:stretch>
            <a:fillRect/>
          </a:stretch>
        </p:blipFill>
        <p:spPr>
          <a:xfrm>
            <a:off x="3966100" y="1348721"/>
            <a:ext cx="4273018" cy="1460315"/>
          </a:xfrm>
          <a:prstGeom prst="rect">
            <a:avLst/>
          </a:prstGeom>
          <a:noFill/>
          <a:ln cap="flat">
            <a:noFill/>
          </a:ln>
        </p:spPr>
      </p:pic>
      <p:sp>
        <p:nvSpPr>
          <p:cNvPr id="5" name="Shape 433">
            <a:extLst>
              <a:ext uri="{FF2B5EF4-FFF2-40B4-BE49-F238E27FC236}">
                <a16:creationId xmlns:a16="http://schemas.microsoft.com/office/drawing/2014/main" id="{F0B2B763-6E78-4508-9B0A-C43963634729}"/>
              </a:ext>
            </a:extLst>
          </p:cNvPr>
          <p:cNvSpPr txBox="1"/>
          <p:nvPr/>
        </p:nvSpPr>
        <p:spPr>
          <a:xfrm>
            <a:off x="4576974" y="1757421"/>
            <a:ext cx="2977670" cy="830256"/>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1" i="0" u="none" strike="noStrike" kern="0" cap="none" spc="0" baseline="0%" dirty="0">
                <a:solidFill>
                  <a:srgbClr val="808080"/>
                </a:solidFill>
                <a:uFillTx/>
                <a:latin typeface="Roboto"/>
                <a:ea typeface="Roboto"/>
                <a:cs typeface="Roboto"/>
              </a:rPr>
              <a:t>Initiierung eines FOSS-Review </a:t>
            </a:r>
          </a:p>
        </p:txBody>
      </p:sp>
      <p:pic>
        <p:nvPicPr>
          <p:cNvPr id="6" name="Shape 434">
            <a:extLst>
              <a:ext uri="{FF2B5EF4-FFF2-40B4-BE49-F238E27FC236}">
                <a16:creationId xmlns:a16="http://schemas.microsoft.com/office/drawing/2014/main" id="{46A728B4-5611-47D9-8885-A8188519366C}"/>
              </a:ext>
            </a:extLst>
          </p:cNvPr>
          <p:cNvPicPr>
            <a:picLocks noChangeAspect="1"/>
          </p:cNvPicPr>
          <p:nvPr/>
        </p:nvPicPr>
        <p:blipFill>
          <a:blip r:embed="rId4">
            <a:alphaModFix/>
          </a:blip>
          <a:srcRect/>
          <a:stretch>
            <a:fillRect/>
          </a:stretch>
        </p:blipFill>
        <p:spPr>
          <a:xfrm>
            <a:off x="3332713" y="2930286"/>
            <a:ext cx="658852" cy="1298704"/>
          </a:xfrm>
          <a:prstGeom prst="rect">
            <a:avLst/>
          </a:prstGeom>
          <a:noFill/>
          <a:ln cap="flat">
            <a:noFill/>
          </a:ln>
        </p:spPr>
      </p:pic>
      <p:pic>
        <p:nvPicPr>
          <p:cNvPr id="7" name="Shape 440">
            <a:extLst>
              <a:ext uri="{FF2B5EF4-FFF2-40B4-BE49-F238E27FC236}">
                <a16:creationId xmlns:a16="http://schemas.microsoft.com/office/drawing/2014/main" id="{CD23AE4A-A1CA-4E24-AC67-A44842EA8929}"/>
              </a:ext>
            </a:extLst>
          </p:cNvPr>
          <p:cNvPicPr>
            <a:picLocks noChangeAspect="1"/>
          </p:cNvPicPr>
          <p:nvPr/>
        </p:nvPicPr>
        <p:blipFill>
          <a:blip r:embed="rId5">
            <a:alphaModFix/>
          </a:blip>
          <a:srcRect/>
          <a:stretch>
            <a:fillRect/>
          </a:stretch>
        </p:blipFill>
        <p:spPr>
          <a:xfrm>
            <a:off x="8539554" y="2743282"/>
            <a:ext cx="660315" cy="1301584"/>
          </a:xfrm>
          <a:prstGeom prst="rect">
            <a:avLst/>
          </a:prstGeom>
          <a:noFill/>
          <a:ln cap="flat">
            <a:noFill/>
          </a:ln>
        </p:spPr>
      </p:pic>
      <p:pic>
        <p:nvPicPr>
          <p:cNvPr id="8" name="Shape 441">
            <a:extLst>
              <a:ext uri="{FF2B5EF4-FFF2-40B4-BE49-F238E27FC236}">
                <a16:creationId xmlns:a16="http://schemas.microsoft.com/office/drawing/2014/main" id="{9E31F60C-2A93-4EE2-ADA5-3291FB01FCB3}"/>
              </a:ext>
            </a:extLst>
          </p:cNvPr>
          <p:cNvPicPr>
            <a:picLocks noChangeAspect="1"/>
          </p:cNvPicPr>
          <p:nvPr/>
        </p:nvPicPr>
        <p:blipFill>
          <a:blip r:embed="rId6">
            <a:alphaModFix/>
          </a:blip>
          <a:srcRect/>
          <a:stretch>
            <a:fillRect/>
          </a:stretch>
        </p:blipFill>
        <p:spPr>
          <a:xfrm>
            <a:off x="7828406" y="2743282"/>
            <a:ext cx="660315" cy="1301584"/>
          </a:xfrm>
          <a:prstGeom prst="rect">
            <a:avLst/>
          </a:prstGeom>
          <a:noFill/>
          <a:ln cap="flat">
            <a:noFill/>
          </a:ln>
        </p:spPr>
      </p:pic>
      <p:pic>
        <p:nvPicPr>
          <p:cNvPr id="9" name="Shape 442">
            <a:extLst>
              <a:ext uri="{FF2B5EF4-FFF2-40B4-BE49-F238E27FC236}">
                <a16:creationId xmlns:a16="http://schemas.microsoft.com/office/drawing/2014/main" id="{524DC513-8BCE-47D4-B941-7534EA2AB8CF}"/>
              </a:ext>
            </a:extLst>
          </p:cNvPr>
          <p:cNvPicPr>
            <a:picLocks noChangeAspect="1"/>
          </p:cNvPicPr>
          <p:nvPr/>
        </p:nvPicPr>
        <p:blipFill>
          <a:blip r:embed="rId7">
            <a:alphaModFix/>
          </a:blip>
          <a:srcRect/>
          <a:stretch>
            <a:fillRect/>
          </a:stretch>
        </p:blipFill>
        <p:spPr>
          <a:xfrm>
            <a:off x="9332942" y="2743282"/>
            <a:ext cx="660315" cy="1301584"/>
          </a:xfrm>
          <a:prstGeom prst="rect">
            <a:avLst/>
          </a:prstGeom>
          <a:noFill/>
          <a:ln cap="flat">
            <a:noFill/>
          </a:ln>
        </p:spPr>
      </p:pic>
      <p:sp>
        <p:nvSpPr>
          <p:cNvPr id="10" name="Shape 443">
            <a:extLst>
              <a:ext uri="{FF2B5EF4-FFF2-40B4-BE49-F238E27FC236}">
                <a16:creationId xmlns:a16="http://schemas.microsoft.com/office/drawing/2014/main" id="{A461C9FE-042D-47C8-8B07-8AD473314D9E}"/>
              </a:ext>
            </a:extLst>
          </p:cNvPr>
          <p:cNvSpPr txBox="1"/>
          <p:nvPr/>
        </p:nvSpPr>
        <p:spPr>
          <a:xfrm>
            <a:off x="7828406" y="4077071"/>
            <a:ext cx="636495" cy="261545"/>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333333"/>
                </a:solidFill>
                <a:uFillTx/>
                <a:latin typeface="Roboto"/>
                <a:ea typeface="Roboto"/>
                <a:cs typeface="Roboto"/>
              </a:rPr>
              <a:t>Recht</a:t>
            </a:r>
          </a:p>
        </p:txBody>
      </p:sp>
      <p:sp>
        <p:nvSpPr>
          <p:cNvPr id="11" name="Shape 444">
            <a:extLst>
              <a:ext uri="{FF2B5EF4-FFF2-40B4-BE49-F238E27FC236}">
                <a16:creationId xmlns:a16="http://schemas.microsoft.com/office/drawing/2014/main" id="{C6CCDC35-3A13-40F1-B201-4C3DCB5CDE4F}"/>
              </a:ext>
            </a:extLst>
          </p:cNvPr>
          <p:cNvSpPr txBox="1"/>
          <p:nvPr/>
        </p:nvSpPr>
        <p:spPr>
          <a:xfrm>
            <a:off x="8394512" y="4069345"/>
            <a:ext cx="81784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333333"/>
                </a:solidFill>
                <a:uFillTx/>
                <a:latin typeface="Roboto"/>
                <a:ea typeface="Roboto"/>
                <a:cs typeface="Roboto"/>
              </a:rPr>
              <a:t>Scanning</a:t>
            </a:r>
          </a:p>
        </p:txBody>
      </p:sp>
      <p:sp>
        <p:nvSpPr>
          <p:cNvPr id="12" name="Shape 445">
            <a:extLst>
              <a:ext uri="{FF2B5EF4-FFF2-40B4-BE49-F238E27FC236}">
                <a16:creationId xmlns:a16="http://schemas.microsoft.com/office/drawing/2014/main" id="{F4F752A2-B3B8-4787-98D0-C05A4A9AAAD1}"/>
              </a:ext>
            </a:extLst>
          </p:cNvPr>
          <p:cNvSpPr txBox="1"/>
          <p:nvPr/>
        </p:nvSpPr>
        <p:spPr>
          <a:xfrm>
            <a:off x="9141970" y="4069345"/>
            <a:ext cx="1107502"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333333"/>
                </a:solidFill>
                <a:uFillTx/>
                <a:latin typeface="Roboto"/>
                <a:ea typeface="Roboto"/>
                <a:cs typeface="Roboto"/>
              </a:rPr>
              <a:t>Spezialisten</a:t>
            </a:r>
          </a:p>
        </p:txBody>
      </p:sp>
      <p:pic>
        <p:nvPicPr>
          <p:cNvPr id="13" name="Shape 446">
            <a:extLst>
              <a:ext uri="{FF2B5EF4-FFF2-40B4-BE49-F238E27FC236}">
                <a16:creationId xmlns:a16="http://schemas.microsoft.com/office/drawing/2014/main" id="{E6E45AC9-CEB3-4974-9D38-84A3D2CFEBDC}"/>
              </a:ext>
            </a:extLst>
          </p:cNvPr>
          <p:cNvPicPr>
            <a:picLocks noChangeAspect="1"/>
          </p:cNvPicPr>
          <p:nvPr/>
        </p:nvPicPr>
        <p:blipFill>
          <a:blip r:embed="rId8">
            <a:alphaModFix/>
          </a:blip>
          <a:srcRect/>
          <a:stretch>
            <a:fillRect/>
          </a:stretch>
        </p:blipFill>
        <p:spPr>
          <a:xfrm>
            <a:off x="4938829" y="2896288"/>
            <a:ext cx="2253968" cy="507940"/>
          </a:xfrm>
          <a:prstGeom prst="rect">
            <a:avLst/>
          </a:prstGeom>
          <a:noFill/>
          <a:ln cap="flat">
            <a:noFill/>
          </a:ln>
        </p:spPr>
      </p:pic>
      <p:pic>
        <p:nvPicPr>
          <p:cNvPr id="14" name="Shape 447">
            <a:extLst>
              <a:ext uri="{FF2B5EF4-FFF2-40B4-BE49-F238E27FC236}">
                <a16:creationId xmlns:a16="http://schemas.microsoft.com/office/drawing/2014/main" id="{476A6C29-CB66-405E-80EE-36CE90409A5A}"/>
              </a:ext>
            </a:extLst>
          </p:cNvPr>
          <p:cNvPicPr>
            <a:picLocks noChangeAspect="1"/>
          </p:cNvPicPr>
          <p:nvPr/>
        </p:nvPicPr>
        <p:blipFill>
          <a:blip r:embed="rId9">
            <a:alphaModFix/>
          </a:blip>
          <a:srcRect/>
          <a:stretch>
            <a:fillRect/>
          </a:stretch>
        </p:blipFill>
        <p:spPr>
          <a:xfrm>
            <a:off x="4904174" y="3737116"/>
            <a:ext cx="2253968" cy="507940"/>
          </a:xfrm>
          <a:prstGeom prst="rect">
            <a:avLst/>
          </a:prstGeom>
          <a:noFill/>
          <a:ln cap="flat">
            <a:noFill/>
          </a:ln>
        </p:spPr>
      </p:pic>
      <p:sp>
        <p:nvSpPr>
          <p:cNvPr id="15" name="Shape 448">
            <a:extLst>
              <a:ext uri="{FF2B5EF4-FFF2-40B4-BE49-F238E27FC236}">
                <a16:creationId xmlns:a16="http://schemas.microsoft.com/office/drawing/2014/main" id="{8506F206-4248-4F89-BC6B-96D088B06D64}"/>
              </a:ext>
            </a:extLst>
          </p:cNvPr>
          <p:cNvSpPr txBox="1"/>
          <p:nvPr/>
        </p:nvSpPr>
        <p:spPr>
          <a:xfrm>
            <a:off x="5151473" y="3321329"/>
            <a:ext cx="1741675" cy="461662"/>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1" i="0" u="none" strike="noStrike" kern="0" cap="none" spc="0" baseline="0%" dirty="0">
                <a:solidFill>
                  <a:srgbClr val="808080"/>
                </a:solidFill>
                <a:uFillTx/>
                <a:latin typeface="Roboto"/>
                <a:ea typeface="Roboto"/>
                <a:cs typeface="Roboto"/>
              </a:rPr>
              <a:t>Interaktion</a:t>
            </a:r>
          </a:p>
        </p:txBody>
      </p:sp>
      <p:pic>
        <p:nvPicPr>
          <p:cNvPr id="16" name="Shape 449">
            <a:extLst>
              <a:ext uri="{FF2B5EF4-FFF2-40B4-BE49-F238E27FC236}">
                <a16:creationId xmlns:a16="http://schemas.microsoft.com/office/drawing/2014/main" id="{8144DE81-2664-4390-831D-CBC779654D4B}"/>
              </a:ext>
            </a:extLst>
          </p:cNvPr>
          <p:cNvPicPr>
            <a:picLocks noChangeAspect="1"/>
          </p:cNvPicPr>
          <p:nvPr/>
        </p:nvPicPr>
        <p:blipFill>
          <a:blip r:embed="rId10">
            <a:alphaModFix/>
          </a:blip>
          <a:srcRect/>
          <a:stretch>
            <a:fillRect/>
          </a:stretch>
        </p:blipFill>
        <p:spPr>
          <a:xfrm>
            <a:off x="3964829" y="4201155"/>
            <a:ext cx="4273018" cy="1460315"/>
          </a:xfrm>
          <a:prstGeom prst="rect">
            <a:avLst/>
          </a:prstGeom>
          <a:noFill/>
          <a:ln cap="flat">
            <a:noFill/>
          </a:ln>
        </p:spPr>
      </p:pic>
      <p:sp>
        <p:nvSpPr>
          <p:cNvPr id="17" name="Shape 450">
            <a:extLst>
              <a:ext uri="{FF2B5EF4-FFF2-40B4-BE49-F238E27FC236}">
                <a16:creationId xmlns:a16="http://schemas.microsoft.com/office/drawing/2014/main" id="{CF08A623-D50C-42A8-8554-0F6738872292}"/>
              </a:ext>
            </a:extLst>
          </p:cNvPr>
          <p:cNvSpPr txBox="1"/>
          <p:nvPr/>
        </p:nvSpPr>
        <p:spPr>
          <a:xfrm>
            <a:off x="5151473" y="4678088"/>
            <a:ext cx="2041315" cy="461662"/>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1" i="0" u="none" strike="noStrike" kern="0" cap="none" spc="0" baseline="0%" dirty="0">
                <a:solidFill>
                  <a:srgbClr val="808080"/>
                </a:solidFill>
                <a:uFillTx/>
                <a:latin typeface="Roboto"/>
                <a:ea typeface="Roboto"/>
                <a:cs typeface="Roboto"/>
              </a:rPr>
              <a:t>Leitlinien</a:t>
            </a:r>
          </a:p>
        </p:txBody>
      </p:sp>
      <p:grpSp>
        <p:nvGrpSpPr>
          <p:cNvPr id="18" name="Shape 371">
            <a:extLst>
              <a:ext uri="{FF2B5EF4-FFF2-40B4-BE49-F238E27FC236}">
                <a16:creationId xmlns:a16="http://schemas.microsoft.com/office/drawing/2014/main" id="{8B878028-CD81-48A6-899B-765D3F5268DE}"/>
              </a:ext>
            </a:extLst>
          </p:cNvPr>
          <p:cNvGrpSpPr/>
          <p:nvPr/>
        </p:nvGrpSpPr>
        <p:grpSpPr>
          <a:xfrm>
            <a:off x="1313407" y="3074020"/>
            <a:ext cx="1986625" cy="1212412"/>
            <a:chOff x="1313407" y="3074020"/>
            <a:chExt cx="1986625" cy="1212412"/>
          </a:xfrm>
        </p:grpSpPr>
        <p:grpSp>
          <p:nvGrpSpPr>
            <p:cNvPr id="19" name="Shape 372">
              <a:extLst>
                <a:ext uri="{FF2B5EF4-FFF2-40B4-BE49-F238E27FC236}">
                  <a16:creationId xmlns:a16="http://schemas.microsoft.com/office/drawing/2014/main" id="{BBB6D565-2346-4AD2-BA63-922D8D96B20C}"/>
                </a:ext>
              </a:extLst>
            </p:cNvPr>
            <p:cNvGrpSpPr/>
            <p:nvPr/>
          </p:nvGrpSpPr>
          <p:grpSpPr>
            <a:xfrm>
              <a:off x="1313407" y="3074020"/>
              <a:ext cx="1986625" cy="771114"/>
              <a:chOff x="1313407" y="3074020"/>
              <a:chExt cx="1986625" cy="771114"/>
            </a:xfrm>
          </p:grpSpPr>
          <p:sp>
            <p:nvSpPr>
              <p:cNvPr id="20" name="Shape 373">
                <a:extLst>
                  <a:ext uri="{FF2B5EF4-FFF2-40B4-BE49-F238E27FC236}">
                    <a16:creationId xmlns:a16="http://schemas.microsoft.com/office/drawing/2014/main" id="{30BA8BBC-8826-43AD-8C11-76B609192361}"/>
                  </a:ext>
                </a:extLst>
              </p:cNvPr>
              <p:cNvSpPr txBox="1"/>
              <p:nvPr/>
            </p:nvSpPr>
            <p:spPr>
              <a:xfrm>
                <a:off x="1313407" y="3568135"/>
                <a:ext cx="1904055"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333333"/>
                    </a:solidFill>
                    <a:uFillTx/>
                    <a:latin typeface="Roboto"/>
                    <a:ea typeface="Roboto"/>
                    <a:cs typeface="Roboto"/>
                  </a:rPr>
                  <a:t>Produktmanager</a:t>
                </a:r>
              </a:p>
            </p:txBody>
          </p:sp>
          <p:sp>
            <p:nvSpPr>
              <p:cNvPr id="21" name="Shape 374">
                <a:extLst>
                  <a:ext uri="{FF2B5EF4-FFF2-40B4-BE49-F238E27FC236}">
                    <a16:creationId xmlns:a16="http://schemas.microsoft.com/office/drawing/2014/main" id="{2F07A7BB-E241-4300-B1D4-52243F0E2A9B}"/>
                  </a:ext>
                </a:extLst>
              </p:cNvPr>
              <p:cNvSpPr txBox="1"/>
              <p:nvPr/>
            </p:nvSpPr>
            <p:spPr>
              <a:xfrm>
                <a:off x="1320110" y="3074020"/>
                <a:ext cx="1979922"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333333"/>
                    </a:solidFill>
                    <a:uFillTx/>
                    <a:latin typeface="Roboto"/>
                    <a:ea typeface="Roboto"/>
                    <a:cs typeface="Roboto"/>
                  </a:rPr>
                  <a:t>Programm-Manager</a:t>
                </a:r>
              </a:p>
            </p:txBody>
          </p:sp>
        </p:grpSp>
        <p:sp>
          <p:nvSpPr>
            <p:cNvPr id="22" name="Shape 375">
              <a:extLst>
                <a:ext uri="{FF2B5EF4-FFF2-40B4-BE49-F238E27FC236}">
                  <a16:creationId xmlns:a16="http://schemas.microsoft.com/office/drawing/2014/main" id="{CE07D916-6275-44C6-9ED5-A30754527948}"/>
                </a:ext>
              </a:extLst>
            </p:cNvPr>
            <p:cNvSpPr txBox="1"/>
            <p:nvPr/>
          </p:nvSpPr>
          <p:spPr>
            <a:xfrm>
              <a:off x="2076648" y="4009433"/>
              <a:ext cx="1140823"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333333"/>
                  </a:solidFill>
                  <a:uFillTx/>
                  <a:latin typeface="Roboto"/>
                  <a:ea typeface="Roboto"/>
                  <a:cs typeface="Roboto"/>
                </a:rPr>
                <a:t>Entwickler</a:t>
              </a:r>
            </a:p>
          </p:txBody>
        </p:sp>
      </p:grpSp>
      <p:grpSp>
        <p:nvGrpSpPr>
          <p:cNvPr id="23" name="Shape 477">
            <a:extLst>
              <a:ext uri="{FF2B5EF4-FFF2-40B4-BE49-F238E27FC236}">
                <a16:creationId xmlns:a16="http://schemas.microsoft.com/office/drawing/2014/main" id="{3F77C8E9-B462-452D-94BA-73952EC2C840}"/>
              </a:ext>
            </a:extLst>
          </p:cNvPr>
          <p:cNvGrpSpPr/>
          <p:nvPr/>
        </p:nvGrpSpPr>
        <p:grpSpPr>
          <a:xfrm>
            <a:off x="4818476" y="5187784"/>
            <a:ext cx="2736168" cy="937735"/>
            <a:chOff x="4818476" y="5187784"/>
            <a:chExt cx="2736168" cy="937735"/>
          </a:xfrm>
        </p:grpSpPr>
        <p:pic>
          <p:nvPicPr>
            <p:cNvPr id="24" name="Shape 478">
              <a:extLst>
                <a:ext uri="{FF2B5EF4-FFF2-40B4-BE49-F238E27FC236}">
                  <a16:creationId xmlns:a16="http://schemas.microsoft.com/office/drawing/2014/main" id="{1BD9C928-B579-4DCC-A9C0-9838BA95EFBB}"/>
                </a:ext>
              </a:extLst>
            </p:cNvPr>
            <p:cNvPicPr>
              <a:picLocks noChangeAspect="1"/>
            </p:cNvPicPr>
            <p:nvPr/>
          </p:nvPicPr>
          <p:blipFill>
            <a:blip r:embed="rId11">
              <a:alphaModFix/>
            </a:blip>
            <a:srcRect/>
            <a:stretch>
              <a:fillRect/>
            </a:stretch>
          </p:blipFill>
          <p:spPr>
            <a:xfrm>
              <a:off x="5063233" y="5187784"/>
              <a:ext cx="2114284" cy="660315"/>
            </a:xfrm>
            <a:prstGeom prst="rect">
              <a:avLst/>
            </a:prstGeom>
            <a:noFill/>
            <a:ln cap="flat">
              <a:noFill/>
            </a:ln>
          </p:spPr>
        </p:pic>
        <p:sp>
          <p:nvSpPr>
            <p:cNvPr id="25" name="Shape 479">
              <a:extLst>
                <a:ext uri="{FF2B5EF4-FFF2-40B4-BE49-F238E27FC236}">
                  <a16:creationId xmlns:a16="http://schemas.microsoft.com/office/drawing/2014/main" id="{0962B41F-6031-487D-83A2-A5A2846ED154}"/>
                </a:ext>
              </a:extLst>
            </p:cNvPr>
            <p:cNvSpPr txBox="1"/>
            <p:nvPr/>
          </p:nvSpPr>
          <p:spPr>
            <a:xfrm>
              <a:off x="4818476" y="5845841"/>
              <a:ext cx="2736168" cy="279678"/>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333333"/>
                  </a:solidFill>
                  <a:uFillTx/>
                  <a:latin typeface="Roboto"/>
                  <a:ea typeface="Roboto"/>
                  <a:cs typeface="Roboto"/>
                </a:rPr>
                <a:t>Management-Steuerungsausschuss</a:t>
              </a:r>
            </a:p>
          </p:txBody>
        </p:sp>
      </p:grpSp>
      <p:sp>
        <p:nvSpPr>
          <p:cNvPr id="26" name="Rechteck 44">
            <a:extLst>
              <a:ext uri="{FF2B5EF4-FFF2-40B4-BE49-F238E27FC236}">
                <a16:creationId xmlns:a16="http://schemas.microsoft.com/office/drawing/2014/main" id="{4685F922-3063-4DD6-B1A3-A5BDA63DD312}"/>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27" name="Rechteck 45">
            <a:extLst>
              <a:ext uri="{FF2B5EF4-FFF2-40B4-BE49-F238E27FC236}">
                <a16:creationId xmlns:a16="http://schemas.microsoft.com/office/drawing/2014/main" id="{8FBDC363-DC30-4DDF-A5F5-8E3075F69498}"/>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53.xml><?xml version="1.0" encoding="utf-8"?>
<p:sld xmlns:a="http://purl.oclc.org/ooxml/drawingml/main" xmlns:r="http://purl.oclc.org/ooxml/officeDocument/relationships" xmlns:p="http://purl.oclc.org/ooxml/presentationml/main">
  <p:cSld name="Slide51">
    <p:spTree>
      <p:nvGrpSpPr>
        <p:cNvPr id="1" name=""/>
        <p:cNvGrpSpPr/>
        <p:nvPr/>
      </p:nvGrpSpPr>
      <p:grpSpPr>
        <a:xfrm>
          <a:off x="0" y="0"/>
          <a:ext cx="0" cy="0"/>
          <a:chOff x="0" y="0"/>
          <a:chExt cx="0" cy="0"/>
        </a:xfrm>
      </p:grpSpPr>
      <p:sp>
        <p:nvSpPr>
          <p:cNvPr id="2" name="Shape 485">
            <a:extLst>
              <a:ext uri="{FF2B5EF4-FFF2-40B4-BE49-F238E27FC236}">
                <a16:creationId xmlns:a16="http://schemas.microsoft.com/office/drawing/2014/main" id="{70BC42DF-1880-4ADE-AB95-259B83679503}"/>
              </a:ext>
            </a:extLst>
          </p:cNvPr>
          <p:cNvSpPr txBox="1">
            <a:spLocks noGrp="1"/>
          </p:cNvSpPr>
          <p:nvPr>
            <p:ph type="title"/>
          </p:nvPr>
        </p:nvSpPr>
        <p:spPr/>
        <p:txBody>
          <a:bodyPr tIns="45701" bIns="45701"/>
          <a:lstStyle/>
          <a:p>
            <a:pPr lvl="0"/>
            <a:r>
              <a:rPr lang="de-DE" dirty="0"/>
              <a:t>Verständnisfragen</a:t>
            </a:r>
          </a:p>
        </p:txBody>
      </p:sp>
      <p:sp>
        <p:nvSpPr>
          <p:cNvPr id="3" name="Shape 486">
            <a:extLst>
              <a:ext uri="{FF2B5EF4-FFF2-40B4-BE49-F238E27FC236}">
                <a16:creationId xmlns:a16="http://schemas.microsoft.com/office/drawing/2014/main" id="{32D176AE-545B-4BAB-91A3-294C340B6F5B}"/>
              </a:ext>
            </a:extLst>
          </p:cNvPr>
          <p:cNvSpPr txBox="1">
            <a:spLocks noGrp="1"/>
          </p:cNvSpPr>
          <p:nvPr>
            <p:ph idx="1"/>
          </p:nvPr>
        </p:nvSpPr>
        <p:spPr/>
        <p:txBody>
          <a:bodyPr tIns="45701" bIns="45701"/>
          <a:lstStyle/>
          <a:p>
            <a:pPr lvl="0" indent="-182880">
              <a:spcBef>
                <a:spcPts val="0"/>
              </a:spcBef>
            </a:pPr>
            <a:r>
              <a:rPr lang="de-DE" dirty="0"/>
              <a:t>Worin besteht der Zweck eines FOSS-Reviews?</a:t>
            </a:r>
          </a:p>
          <a:p>
            <a:pPr lvl="0" indent="-182880"/>
            <a:r>
              <a:rPr lang="de-DE" dirty="0"/>
              <a:t>Was ist die erste Maßnahme, die man ergreifen sollte, wenn man FOSS-Komponenten verwenden möchten?</a:t>
            </a:r>
          </a:p>
          <a:p>
            <a:pPr lvl="0" indent="-182880"/>
            <a:r>
              <a:rPr lang="de-DE" dirty="0"/>
              <a:t>Was sollte man tun, wenn man eine Frage zur Verwendung von FOSS hat?</a:t>
            </a:r>
          </a:p>
          <a:p>
            <a:pPr lvl="0" indent="-182880"/>
            <a:r>
              <a:rPr lang="de-DE" dirty="0"/>
              <a:t>Welche Art von Informationen sollte man für einen FOSS-Review sammeln?</a:t>
            </a:r>
          </a:p>
          <a:p>
            <a:pPr lvl="0" indent="-182880"/>
            <a:r>
              <a:rPr lang="de-DE" dirty="0"/>
              <a:t>Welche Informationen helfen zu identifizieren, wer die Software lizenziert?</a:t>
            </a:r>
          </a:p>
          <a:p>
            <a:pPr lvl="0" indent="-182880"/>
            <a:r>
              <a:rPr lang="de-DE" dirty="0"/>
              <a:t>Welche zusätzlichen Informationen sind wichtig, wenn man eine FOSS-Komponente eines externen Anbieters überprüfen möchte?</a:t>
            </a:r>
          </a:p>
          <a:p>
            <a:pPr lvl="0" indent="-182880"/>
            <a:r>
              <a:rPr lang="de-DE" dirty="0"/>
              <a:t>Welche Schritte können unternommen werden, um die Qualität der in einem FOSS-Review gesammelten Informationen zu bewerten?</a:t>
            </a:r>
          </a:p>
        </p:txBody>
      </p:sp>
      <p:sp>
        <p:nvSpPr>
          <p:cNvPr id="4" name="Rechteck 3">
            <a:extLst>
              <a:ext uri="{FF2B5EF4-FFF2-40B4-BE49-F238E27FC236}">
                <a16:creationId xmlns:a16="http://schemas.microsoft.com/office/drawing/2014/main" id="{BBB83CA3-87B9-4F36-99F4-099F732F1EC4}"/>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E55ECEF0-176C-401D-90E5-13189D9D288A}"/>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54.xml><?xml version="1.0" encoding="utf-8"?>
<p:sld xmlns:a="http://purl.oclc.org/ooxml/drawingml/main" xmlns:r="http://purl.oclc.org/ooxml/officeDocument/relationships" xmlns:p="http://purl.oclc.org/ooxml/presentationml/main">
  <p:cSld name="Slide52">
    <p:spTree>
      <p:nvGrpSpPr>
        <p:cNvPr id="1" name=""/>
        <p:cNvGrpSpPr/>
        <p:nvPr/>
      </p:nvGrpSpPr>
      <p:grpSpPr>
        <a:xfrm>
          <a:off x="0" y="0"/>
          <a:ext cx="0" cy="0"/>
          <a:chOff x="0" y="0"/>
          <a:chExt cx="0" cy="0"/>
        </a:xfrm>
      </p:grpSpPr>
      <p:sp>
        <p:nvSpPr>
          <p:cNvPr id="2" name="Shape 492">
            <a:extLst>
              <a:ext uri="{FF2B5EF4-FFF2-40B4-BE49-F238E27FC236}">
                <a16:creationId xmlns:a16="http://schemas.microsoft.com/office/drawing/2014/main" id="{766A620E-2E85-49F5-9D6E-0CC5F0F0D4A9}"/>
              </a:ext>
            </a:extLst>
          </p:cNvPr>
          <p:cNvSpPr txBox="1">
            <a:spLocks noGrp="1"/>
          </p:cNvSpPr>
          <p:nvPr>
            <p:ph type="title"/>
          </p:nvPr>
        </p:nvSpPr>
        <p:spPr/>
        <p:txBody>
          <a:bodyPr tIns="45701" bIns="45701"/>
          <a:lstStyle/>
          <a:p>
            <a:pPr lvl="0"/>
            <a:r>
              <a:rPr lang="en-US" dirty="0"/>
              <a:t>ABSCHNITT 6</a:t>
            </a:r>
          </a:p>
        </p:txBody>
      </p:sp>
      <p:sp>
        <p:nvSpPr>
          <p:cNvPr id="3" name="Shape 493">
            <a:extLst>
              <a:ext uri="{FF2B5EF4-FFF2-40B4-BE49-F238E27FC236}">
                <a16:creationId xmlns:a16="http://schemas.microsoft.com/office/drawing/2014/main" id="{461790A7-2D3B-4548-A75C-45ADADAF4FBA}"/>
              </a:ext>
            </a:extLst>
          </p:cNvPr>
          <p:cNvSpPr txBox="1">
            <a:spLocks noGrp="1"/>
          </p:cNvSpPr>
          <p:nvPr>
            <p:ph type="body" idx="1"/>
          </p:nvPr>
        </p:nvSpPr>
        <p:spPr/>
        <p:txBody>
          <a:bodyPr tIns="45701" bIns="45701"/>
          <a:lstStyle/>
          <a:p>
            <a:pPr lvl="0">
              <a:lnSpc>
                <a:spcPct val="90%"/>
              </a:lnSpc>
              <a:spcBef>
                <a:spcPts val="0"/>
              </a:spcBef>
            </a:pPr>
            <a:r>
              <a:rPr lang="de-DE" dirty="0"/>
              <a:t>Ende-zu-Ende-Compliance-Management (Musterprozess)</a:t>
            </a:r>
          </a:p>
        </p:txBody>
      </p:sp>
      <p:sp>
        <p:nvSpPr>
          <p:cNvPr id="4" name="Rechteck 3">
            <a:extLst>
              <a:ext uri="{FF2B5EF4-FFF2-40B4-BE49-F238E27FC236}">
                <a16:creationId xmlns:a16="http://schemas.microsoft.com/office/drawing/2014/main" id="{FF3AC743-0F45-4BEA-A8FE-4C2747C30DB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449A908C-8AF9-45F2-874E-3872C9186AF8}"/>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55.xml><?xml version="1.0" encoding="utf-8"?>
<p:sld xmlns:a="http://purl.oclc.org/ooxml/drawingml/main" xmlns:r="http://purl.oclc.org/ooxml/officeDocument/relationships" xmlns:p="http://purl.oclc.org/ooxml/presentationml/main">
  <p:cSld name="Slide53">
    <p:spTree>
      <p:nvGrpSpPr>
        <p:cNvPr id="1" name=""/>
        <p:cNvGrpSpPr/>
        <p:nvPr/>
      </p:nvGrpSpPr>
      <p:grpSpPr>
        <a:xfrm>
          <a:off x="0" y="0"/>
          <a:ext cx="0" cy="0"/>
          <a:chOff x="0" y="0"/>
          <a:chExt cx="0" cy="0"/>
        </a:xfrm>
      </p:grpSpPr>
      <p:sp>
        <p:nvSpPr>
          <p:cNvPr id="2" name="Shape 499">
            <a:extLst>
              <a:ext uri="{FF2B5EF4-FFF2-40B4-BE49-F238E27FC236}">
                <a16:creationId xmlns:a16="http://schemas.microsoft.com/office/drawing/2014/main" id="{53A92757-2A0B-43CC-A6B4-578C1E47895D}"/>
              </a:ext>
            </a:extLst>
          </p:cNvPr>
          <p:cNvSpPr txBox="1">
            <a:spLocks noGrp="1"/>
          </p:cNvSpPr>
          <p:nvPr>
            <p:ph type="title"/>
          </p:nvPr>
        </p:nvSpPr>
        <p:spPr/>
        <p:txBody>
          <a:bodyPr tIns="45701" bIns="45701"/>
          <a:lstStyle/>
          <a:p>
            <a:pPr lvl="0"/>
            <a:r>
              <a:rPr lang="de-DE" dirty="0"/>
              <a:t>Einführung</a:t>
            </a:r>
          </a:p>
        </p:txBody>
      </p:sp>
      <p:sp>
        <p:nvSpPr>
          <p:cNvPr id="3" name="Shape 500">
            <a:extLst>
              <a:ext uri="{FF2B5EF4-FFF2-40B4-BE49-F238E27FC236}">
                <a16:creationId xmlns:a16="http://schemas.microsoft.com/office/drawing/2014/main" id="{8045783D-916B-4CDE-94CC-FC43E92BB463}"/>
              </a:ext>
            </a:extLst>
          </p:cNvPr>
          <p:cNvSpPr txBox="1">
            <a:spLocks noGrp="1"/>
          </p:cNvSpPr>
          <p:nvPr>
            <p:ph idx="1"/>
          </p:nvPr>
        </p:nvSpPr>
        <p:spPr/>
        <p:txBody>
          <a:bodyPr tIns="45701" bIns="45701"/>
          <a:lstStyle/>
          <a:p>
            <a:pPr lvl="0" indent="-182880">
              <a:spcBef>
                <a:spcPts val="0"/>
              </a:spcBef>
            </a:pPr>
            <a:r>
              <a:rPr lang="de-DE" sz="2000" dirty="0"/>
              <a:t>Das Compliance-Management umfasst eine Reihe von Aktionen, mit denen in Produkten verwendete OSS-Komponenten verwaltet werden. Unternehmen können ähnliche Prozesse für proprietäre Komponenten eingerichtet haben. FOSS-Komponenten werden in der OpenChain-Spezifikation "Supplied Software" genannt.</a:t>
            </a:r>
          </a:p>
          <a:p>
            <a:pPr lvl="0" indent="-182880">
              <a:spcBef>
                <a:spcPts val="0"/>
              </a:spcBef>
            </a:pPr>
            <a:r>
              <a:rPr lang="de-DE" sz="2000" dirty="0"/>
              <a:t>Die Aktionen des Compliance-Managements umfassen unter anderem: </a:t>
            </a:r>
          </a:p>
          <a:p>
            <a:pPr marL="457200" lvl="1" indent="-190496">
              <a:lnSpc>
                <a:spcPct val="100%"/>
              </a:lnSpc>
              <a:spcBef>
                <a:spcPts val="400"/>
              </a:spcBef>
              <a:buClr>
                <a:srgbClr val="93A299"/>
              </a:buClr>
              <a:buSzPct val="85%"/>
              <a:buFont typeface="Arial"/>
            </a:pPr>
            <a:r>
              <a:rPr lang="de-DE" sz="1800" kern="0" dirty="0">
                <a:solidFill>
                  <a:srgbClr val="292934"/>
                </a:solidFill>
                <a:latin typeface="Roboto"/>
              </a:rPr>
              <a:t>Identifikation aller FOSS-Bestandsteile einer ‘Supplied Software’</a:t>
            </a:r>
          </a:p>
          <a:p>
            <a:pPr marL="457200" lvl="1" indent="-190496">
              <a:lnSpc>
                <a:spcPct val="100%"/>
              </a:lnSpc>
              <a:spcBef>
                <a:spcPts val="400"/>
              </a:spcBef>
              <a:buClr>
                <a:srgbClr val="93A299"/>
              </a:buClr>
              <a:buSzPct val="85%"/>
              <a:buFont typeface="Arial"/>
            </a:pPr>
            <a:r>
              <a:rPr lang="de-DE" sz="1800" kern="0" dirty="0">
                <a:solidFill>
                  <a:srgbClr val="292934"/>
                </a:solidFill>
                <a:latin typeface="Roboto"/>
              </a:rPr>
              <a:t>Identifikation und Nachverfolgung aller Lizenzverpflichtungen dieser Komponenten</a:t>
            </a:r>
          </a:p>
          <a:p>
            <a:pPr marL="457200" lvl="1" indent="-190496">
              <a:lnSpc>
                <a:spcPct val="100%"/>
              </a:lnSpc>
              <a:spcBef>
                <a:spcPts val="400"/>
              </a:spcBef>
              <a:buClr>
                <a:srgbClr val="93A299"/>
              </a:buClr>
              <a:buSzPct val="85%"/>
              <a:buFont typeface="Arial"/>
            </a:pPr>
            <a:r>
              <a:rPr lang="de-DE" sz="1800" kern="0" dirty="0">
                <a:solidFill>
                  <a:srgbClr val="292934"/>
                </a:solidFill>
                <a:latin typeface="Roboto"/>
              </a:rPr>
              <a:t>Sicherstellen, dass alle Verpflichtungen erfüllt wurden bzw. werden.</a:t>
            </a:r>
          </a:p>
          <a:p>
            <a:pPr lvl="0" indent="-182880"/>
            <a:r>
              <a:rPr lang="de-DE" sz="2000" dirty="0"/>
              <a:t>Kleinere Unternehmen können dies mittels einer Checkliste bewerkstelligen – </a:t>
            </a:r>
            <a:br>
              <a:rPr lang="de-DE" sz="2000" dirty="0"/>
            </a:br>
            <a:r>
              <a:rPr lang="de-DE" sz="2000" dirty="0"/>
              <a:t>während größere Unternehmen detaillierte Prozesse ausarbeiten.</a:t>
            </a:r>
          </a:p>
        </p:txBody>
      </p:sp>
      <p:sp>
        <p:nvSpPr>
          <p:cNvPr id="4" name="Shape 501">
            <a:extLst>
              <a:ext uri="{FF2B5EF4-FFF2-40B4-BE49-F238E27FC236}">
                <a16:creationId xmlns:a16="http://schemas.microsoft.com/office/drawing/2014/main" id="{0B5FFF7A-2F19-4DAB-A85D-8E62EF981D8C}"/>
              </a:ext>
            </a:extLst>
          </p:cNvPr>
          <p:cNvSpPr/>
          <p:nvPr/>
        </p:nvSpPr>
        <p:spPr>
          <a:xfrm rot="5400013">
            <a:off x="3343220" y="5276856"/>
            <a:ext cx="720720" cy="1360490"/>
          </a:xfrm>
          <a:prstGeom prst="rect">
            <a:avLst/>
          </a:prstGeom>
          <a:gradFill>
            <a:gsLst>
              <a:gs pos="0%">
                <a:srgbClr val="788C81"/>
              </a:gs>
              <a:gs pos="100%">
                <a:srgbClr val="798B81"/>
              </a:gs>
            </a:gsLst>
            <a:path path="circle">
              <a:fillToRect l="50%" t="50%" r="50%" b="50%"/>
            </a:path>
          </a:gradFill>
          <a:ln cap="flat">
            <a:noFill/>
            <a:prstDash val="solid"/>
          </a:ln>
          <a:effectLst>
            <a:outerShdw dist="25396" dir="2700000" algn="tl">
              <a:srgbClr val="000000">
                <a:alpha val="60%"/>
              </a:srgbClr>
            </a:outerShdw>
          </a:effectLst>
        </p:spPr>
        <p:txBody>
          <a:bodyPr vert="horz" wrap="square" lIns="91421" tIns="91421" rIns="91421" bIns="9142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400" b="0" i="0" u="none" strike="noStrike" kern="0" cap="none" spc="0" baseline="0%" dirty="0">
              <a:solidFill>
                <a:srgbClr val="000000"/>
              </a:solidFill>
              <a:uFillTx/>
              <a:latin typeface="Arial"/>
              <a:ea typeface="Arial"/>
              <a:cs typeface="Arial"/>
            </a:endParaRPr>
          </a:p>
        </p:txBody>
      </p:sp>
      <p:sp>
        <p:nvSpPr>
          <p:cNvPr id="5" name="Shape 502">
            <a:extLst>
              <a:ext uri="{FF2B5EF4-FFF2-40B4-BE49-F238E27FC236}">
                <a16:creationId xmlns:a16="http://schemas.microsoft.com/office/drawing/2014/main" id="{F878FE25-FFFE-48E7-B768-EC39034DD247}"/>
              </a:ext>
            </a:extLst>
          </p:cNvPr>
          <p:cNvSpPr txBox="1"/>
          <p:nvPr/>
        </p:nvSpPr>
        <p:spPr>
          <a:xfrm>
            <a:off x="3023390" y="5596731"/>
            <a:ext cx="1360490" cy="720720"/>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1" i="0" u="none" strike="noStrike" kern="0" cap="none" spc="0" baseline="0%" dirty="0">
                <a:solidFill>
                  <a:srgbClr val="000000"/>
                </a:solidFill>
                <a:uFillTx/>
                <a:latin typeface="Roboto"/>
                <a:ea typeface="Roboto"/>
                <a:cs typeface="Roboto"/>
              </a:rPr>
              <a:t>Neu eintreffende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1" i="0" u="none" strike="noStrike" kern="0" cap="none" spc="0" baseline="0%" dirty="0">
                <a:solidFill>
                  <a:srgbClr val="000000"/>
                </a:solidFill>
                <a:uFillTx/>
                <a:latin typeface="Roboto"/>
                <a:ea typeface="Roboto"/>
                <a:cs typeface="Roboto"/>
              </a:rPr>
              <a:t>FOSS</a:t>
            </a:r>
          </a:p>
        </p:txBody>
      </p:sp>
      <p:sp>
        <p:nvSpPr>
          <p:cNvPr id="6" name="Shape 503">
            <a:extLst>
              <a:ext uri="{FF2B5EF4-FFF2-40B4-BE49-F238E27FC236}">
                <a16:creationId xmlns:a16="http://schemas.microsoft.com/office/drawing/2014/main" id="{83EAAD0A-CBE0-41BC-B6C7-EF3807D84491}"/>
              </a:ext>
            </a:extLst>
          </p:cNvPr>
          <p:cNvSpPr/>
          <p:nvPr/>
        </p:nvSpPr>
        <p:spPr>
          <a:xfrm>
            <a:off x="4762496" y="5257800"/>
            <a:ext cx="2449513" cy="1406520"/>
          </a:xfrm>
          <a:custGeom>
            <a:avLst>
              <a:gd name="f0" fmla="val 9239"/>
              <a:gd name="f1" fmla="val 11873"/>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dirty="0">
              <a:solidFill>
                <a:srgbClr val="292934"/>
              </a:solidFill>
              <a:uFillTx/>
              <a:latin typeface="Roboto"/>
              <a:ea typeface="Roboto"/>
              <a:cs typeface="Roboto"/>
            </a:endParaRPr>
          </a:p>
        </p:txBody>
      </p:sp>
      <p:sp>
        <p:nvSpPr>
          <p:cNvPr id="7" name="Shape 504">
            <a:extLst>
              <a:ext uri="{FF2B5EF4-FFF2-40B4-BE49-F238E27FC236}">
                <a16:creationId xmlns:a16="http://schemas.microsoft.com/office/drawing/2014/main" id="{14C35749-C827-465C-AE58-68873A5AB2A7}"/>
              </a:ext>
            </a:extLst>
          </p:cNvPr>
          <p:cNvSpPr/>
          <p:nvPr/>
        </p:nvSpPr>
        <p:spPr>
          <a:xfrm>
            <a:off x="7562554" y="5448598"/>
            <a:ext cx="1687506" cy="1039215"/>
          </a:xfrm>
          <a:prstGeom prst="rect">
            <a:avLst/>
          </a:prstGeom>
          <a:solidFill>
            <a:srgbClr val="92D050"/>
          </a:solidFill>
          <a:ln cap="flat">
            <a:noFill/>
            <a:prstDash val="solid"/>
          </a:ln>
          <a:effectLst>
            <a:outerShdw dist="25396" dir="2700000" algn="tl">
              <a:srgbClr val="000000">
                <a:alpha val="60%"/>
              </a:srgbClr>
            </a:outerShdw>
          </a:effectLst>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1" i="0" u="none" strike="noStrike" kern="0" cap="none" spc="0" baseline="0%" dirty="0">
                <a:solidFill>
                  <a:srgbClr val="000000"/>
                </a:solidFill>
                <a:uFillTx/>
                <a:latin typeface="Roboto"/>
                <a:ea typeface="Roboto"/>
                <a:cs typeface="Roboto"/>
              </a:rPr>
              <a:t>FOSS identifiziert;</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1" i="0" u="none" strike="noStrike" kern="0" cap="none" spc="0" baseline="0%" dirty="0">
                <a:solidFill>
                  <a:srgbClr val="000000"/>
                </a:solidFill>
                <a:uFillTx/>
                <a:latin typeface="Roboto"/>
                <a:ea typeface="Roboto"/>
                <a:cs typeface="Roboto"/>
              </a:rPr>
              <a:t>Verpflichtungen erfüllt.</a:t>
            </a:r>
          </a:p>
        </p:txBody>
      </p:sp>
      <p:cxnSp>
        <p:nvCxnSpPr>
          <p:cNvPr id="8" name="Shape 505">
            <a:extLst>
              <a:ext uri="{FF2B5EF4-FFF2-40B4-BE49-F238E27FC236}">
                <a16:creationId xmlns:a16="http://schemas.microsoft.com/office/drawing/2014/main" id="{E50C7212-F63A-40AB-85AD-E96B96383144}"/>
              </a:ext>
            </a:extLst>
          </p:cNvPr>
          <p:cNvCxnSpPr/>
          <p:nvPr/>
        </p:nvCxnSpPr>
        <p:spPr>
          <a:xfrm>
            <a:off x="4391021" y="5953128"/>
            <a:ext cx="385768" cy="6345"/>
          </a:xfrm>
          <a:prstGeom prst="straightConnector1">
            <a:avLst/>
          </a:prstGeom>
          <a:noFill/>
          <a:ln w="9528" cap="flat">
            <a:solidFill>
              <a:srgbClr val="292934"/>
            </a:solidFill>
            <a:prstDash val="solid"/>
            <a:round/>
            <a:tailEnd type="arrow"/>
          </a:ln>
        </p:spPr>
      </p:cxnSp>
      <p:cxnSp>
        <p:nvCxnSpPr>
          <p:cNvPr id="9" name="Shape 506">
            <a:extLst>
              <a:ext uri="{FF2B5EF4-FFF2-40B4-BE49-F238E27FC236}">
                <a16:creationId xmlns:a16="http://schemas.microsoft.com/office/drawing/2014/main" id="{0C39A68C-CB8B-4965-A261-81856F00922C}"/>
              </a:ext>
            </a:extLst>
          </p:cNvPr>
          <p:cNvCxnSpPr/>
          <p:nvPr/>
        </p:nvCxnSpPr>
        <p:spPr>
          <a:xfrm rot="10800009" flipH="1">
            <a:off x="7210428" y="5953128"/>
            <a:ext cx="327026" cy="4754"/>
          </a:xfrm>
          <a:prstGeom prst="straightConnector1">
            <a:avLst/>
          </a:prstGeom>
          <a:noFill/>
          <a:ln w="9528" cap="flat">
            <a:solidFill>
              <a:srgbClr val="292934"/>
            </a:solidFill>
            <a:prstDash val="solid"/>
            <a:round/>
            <a:tailEnd type="arrow"/>
          </a:ln>
        </p:spPr>
      </p:cxnSp>
      <p:sp>
        <p:nvSpPr>
          <p:cNvPr id="10" name="Shape 507">
            <a:extLst>
              <a:ext uri="{FF2B5EF4-FFF2-40B4-BE49-F238E27FC236}">
                <a16:creationId xmlns:a16="http://schemas.microsoft.com/office/drawing/2014/main" id="{F330DA13-270E-4A9A-8C84-C2E26CEBEA07}"/>
              </a:ext>
            </a:extLst>
          </p:cNvPr>
          <p:cNvSpPr/>
          <p:nvPr/>
        </p:nvSpPr>
        <p:spPr>
          <a:xfrm>
            <a:off x="5230212" y="5588556"/>
            <a:ext cx="1573252" cy="738661"/>
          </a:xfrm>
          <a:prstGeom prst="rect">
            <a:avLst/>
          </a:prstGeom>
          <a:no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800" b="1" i="0" u="none" strike="noStrike" kern="0" cap="none" spc="0" baseline="0%" dirty="0">
                <a:solidFill>
                  <a:srgbClr val="292934"/>
                </a:solidFill>
                <a:uFillTx/>
                <a:latin typeface="Roboto"/>
                <a:ea typeface="Roboto"/>
                <a:cs typeface="Roboto"/>
              </a:rPr>
              <a:t>Compliance-Prozess</a:t>
            </a:r>
          </a:p>
        </p:txBody>
      </p:sp>
      <p:sp>
        <p:nvSpPr>
          <p:cNvPr id="11" name="Rechteck 10">
            <a:extLst>
              <a:ext uri="{FF2B5EF4-FFF2-40B4-BE49-F238E27FC236}">
                <a16:creationId xmlns:a16="http://schemas.microsoft.com/office/drawing/2014/main" id="{147C7A48-4FC9-4999-954E-2AF2EF96BB3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12" name="Rechteck 11">
            <a:extLst>
              <a:ext uri="{FF2B5EF4-FFF2-40B4-BE49-F238E27FC236}">
                <a16:creationId xmlns:a16="http://schemas.microsoft.com/office/drawing/2014/main" id="{503518D9-2F15-4E0E-A601-83D816CF9A6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56.xml><?xml version="1.0" encoding="utf-8"?>
<p:sld xmlns:a="http://purl.oclc.org/ooxml/drawingml/main" xmlns:r="http://purl.oclc.org/ooxml/officeDocument/relationships" xmlns:p="http://purl.oclc.org/ooxml/presentationml/main">
  <p:cSld name="Slide54">
    <p:spTree>
      <p:nvGrpSpPr>
        <p:cNvPr id="1" name=""/>
        <p:cNvGrpSpPr/>
        <p:nvPr/>
      </p:nvGrpSpPr>
      <p:grpSpPr>
        <a:xfrm>
          <a:off x="0" y="0"/>
          <a:ext cx="0" cy="0"/>
          <a:chOff x="0" y="0"/>
          <a:chExt cx="0" cy="0"/>
        </a:xfrm>
      </p:grpSpPr>
      <p:sp>
        <p:nvSpPr>
          <p:cNvPr id="2" name="Shape 513">
            <a:extLst>
              <a:ext uri="{FF2B5EF4-FFF2-40B4-BE49-F238E27FC236}">
                <a16:creationId xmlns:a16="http://schemas.microsoft.com/office/drawing/2014/main" id="{153CBA2F-E569-4DA3-AEB5-9A0CB6EB3A75}"/>
              </a:ext>
            </a:extLst>
          </p:cNvPr>
          <p:cNvSpPr txBox="1">
            <a:spLocks noGrp="1"/>
          </p:cNvSpPr>
          <p:nvPr>
            <p:ph type="title"/>
          </p:nvPr>
        </p:nvSpPr>
        <p:spPr>
          <a:xfrm>
            <a:off x="447662" y="514350"/>
            <a:ext cx="10972800" cy="990596"/>
          </a:xfrm>
        </p:spPr>
        <p:txBody>
          <a:bodyPr tIns="45701" bIns="45701"/>
          <a:lstStyle/>
          <a:p>
            <a:pPr lvl="0"/>
            <a:r>
              <a:rPr lang="de-DE" dirty="0"/>
              <a:t>Beispiel: Checkliste für den Einsatz bei KMU</a:t>
            </a:r>
          </a:p>
        </p:txBody>
      </p:sp>
      <p:sp>
        <p:nvSpPr>
          <p:cNvPr id="3" name="Shape 514">
            <a:extLst>
              <a:ext uri="{FF2B5EF4-FFF2-40B4-BE49-F238E27FC236}">
                <a16:creationId xmlns:a16="http://schemas.microsoft.com/office/drawing/2014/main" id="{A9DC60A7-4A12-4549-B52C-F7886D616D9C}"/>
              </a:ext>
            </a:extLst>
          </p:cNvPr>
          <p:cNvSpPr txBox="1">
            <a:spLocks noGrp="1"/>
          </p:cNvSpPr>
          <p:nvPr>
            <p:ph idx="1"/>
          </p:nvPr>
        </p:nvSpPr>
        <p:spPr>
          <a:xfrm>
            <a:off x="609603" y="1504946"/>
            <a:ext cx="10972800" cy="4876796"/>
          </a:xfrm>
        </p:spPr>
        <p:txBody>
          <a:bodyPr tIns="45701" bIns="45701"/>
          <a:lstStyle/>
          <a:p>
            <a:pPr marL="0" lvl="0" indent="0">
              <a:spcBef>
                <a:spcPts val="0"/>
              </a:spcBef>
              <a:buNone/>
            </a:pPr>
            <a:r>
              <a:rPr lang="de-DE" dirty="0"/>
              <a:t>Laufende Compliance-Aufgaben:</a:t>
            </a:r>
          </a:p>
          <a:p>
            <a:pPr marL="457200" lvl="0" indent="-457200">
              <a:spcBef>
                <a:spcPts val="400"/>
              </a:spcBef>
              <a:buAutoNum type="arabicPeriod"/>
            </a:pPr>
            <a:r>
              <a:rPr lang="de-DE" sz="2000" dirty="0"/>
              <a:t>Früh im Beschaffungs- / Entwicklungszyklus alle FOSS erfassen</a:t>
            </a:r>
          </a:p>
          <a:p>
            <a:pPr marL="457200" lvl="0" indent="-457200">
              <a:spcBef>
                <a:spcPts val="400"/>
              </a:spcBef>
              <a:buAutoNum type="arabicPeriod"/>
            </a:pPr>
            <a:r>
              <a:rPr lang="de-DE" sz="2000" dirty="0"/>
              <a:t>Alle genutzten FOSS-Komponenten reviewen und freigeben</a:t>
            </a:r>
          </a:p>
          <a:p>
            <a:pPr marL="457200" lvl="0" indent="-457200">
              <a:spcBef>
                <a:spcPts val="400"/>
              </a:spcBef>
              <a:buAutoNum type="arabicPeriod"/>
            </a:pPr>
            <a:r>
              <a:rPr lang="de-DE" sz="2000" dirty="0"/>
              <a:t>Prüfung der zur Verpflichtungserfüllung notwendigen Informationen</a:t>
            </a:r>
          </a:p>
          <a:p>
            <a:pPr marL="457200" lvl="0" indent="-457200">
              <a:spcBef>
                <a:spcPts val="400"/>
              </a:spcBef>
              <a:buAutoNum type="arabicPeriod"/>
            </a:pPr>
            <a:r>
              <a:rPr lang="de-DE" sz="2000" dirty="0"/>
              <a:t>Review und Freigabe jeglicher, das Unternehmen verlassender </a:t>
            </a:r>
            <a:br>
              <a:rPr lang="de-DE" sz="2000" dirty="0"/>
            </a:br>
            <a:r>
              <a:rPr lang="de-DE" sz="2000" dirty="0"/>
              <a:t>Beiträge zu FOSS-Projekten (“Contributions”)</a:t>
            </a:r>
          </a:p>
          <a:p>
            <a:pPr marL="457200" lvl="0" indent="-457200">
              <a:spcBef>
                <a:spcPts val="400"/>
              </a:spcBef>
              <a:buNone/>
            </a:pPr>
            <a:endParaRPr lang="de-DE" sz="1000" dirty="0"/>
          </a:p>
          <a:p>
            <a:pPr marL="0" lvl="0" indent="0">
              <a:buNone/>
            </a:pPr>
            <a:r>
              <a:rPr lang="de-DE" dirty="0"/>
              <a:t>Erforderliche Unterstützung:</a:t>
            </a:r>
          </a:p>
          <a:p>
            <a:pPr marL="457200" lvl="0" indent="-457200">
              <a:spcBef>
                <a:spcPts val="400"/>
              </a:spcBef>
              <a:buAutoNum type="arabicPeriod"/>
            </a:pPr>
            <a:r>
              <a:rPr lang="de-DE" sz="2000" dirty="0"/>
              <a:t>Angemessene Personalausstattung und klarer Verantwortungsbereich </a:t>
            </a:r>
            <a:br>
              <a:rPr lang="de-DE" sz="2000" dirty="0"/>
            </a:br>
            <a:r>
              <a:rPr lang="de-DE" sz="2000" dirty="0"/>
              <a:t>des Compliance-Teams  muss sichergestellt werden.</a:t>
            </a:r>
          </a:p>
          <a:p>
            <a:pPr marL="457200" lvl="0" indent="-457200">
              <a:spcBef>
                <a:spcPts val="400"/>
              </a:spcBef>
              <a:buAutoNum type="arabicPeriod"/>
            </a:pPr>
            <a:r>
              <a:rPr lang="de-DE" sz="2000" dirty="0"/>
              <a:t>Anpassung bestehender Geschäftsprozesse zur Unterstützung des </a:t>
            </a:r>
            <a:br>
              <a:rPr lang="de-DE" sz="2000" dirty="0"/>
            </a:br>
            <a:r>
              <a:rPr lang="de-DE" sz="2000" dirty="0"/>
              <a:t>FOSS-Compliance-Programms</a:t>
            </a:r>
          </a:p>
          <a:p>
            <a:pPr marL="457200" lvl="0" indent="-457200">
              <a:spcBef>
                <a:spcPts val="400"/>
              </a:spcBef>
              <a:buAutoNum type="arabicPeriod"/>
            </a:pPr>
            <a:r>
              <a:rPr lang="de-DE" sz="2000" dirty="0"/>
              <a:t>Schulungen zur FOSS-Policy müssen allen Mitarbeitern zur Verfügung stehen.</a:t>
            </a:r>
          </a:p>
          <a:p>
            <a:pPr marL="457200" lvl="0" indent="-457200">
              <a:spcBef>
                <a:spcPts val="400"/>
              </a:spcBef>
              <a:buAutoNum type="arabicPeriod"/>
            </a:pPr>
            <a:r>
              <a:rPr lang="de-DE" sz="2000" dirty="0"/>
              <a:t>Nachverfolgung des Fortschritts alles FOSS-Compliance-Aktivitäten</a:t>
            </a:r>
          </a:p>
          <a:p>
            <a:pPr marL="0" lvl="0" indent="0">
              <a:buNone/>
            </a:pPr>
            <a:endParaRPr lang="de-DE" dirty="0"/>
          </a:p>
        </p:txBody>
      </p:sp>
      <p:sp>
        <p:nvSpPr>
          <p:cNvPr id="4" name="Shape 515">
            <a:extLst>
              <a:ext uri="{FF2B5EF4-FFF2-40B4-BE49-F238E27FC236}">
                <a16:creationId xmlns:a16="http://schemas.microsoft.com/office/drawing/2014/main" id="{BC0C72D5-F403-4585-9F1D-CC2FF6D71947}"/>
              </a:ext>
            </a:extLst>
          </p:cNvPr>
          <p:cNvSpPr txBox="1"/>
          <p:nvPr/>
        </p:nvSpPr>
        <p:spPr>
          <a:xfrm>
            <a:off x="447671" y="6438903"/>
            <a:ext cx="11246635" cy="30777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292934"/>
                </a:solidFill>
                <a:uFillTx/>
                <a:latin typeface="Roboto Condensed"/>
                <a:ea typeface="Roboto Condensed"/>
                <a:cs typeface="Roboto Condensed"/>
              </a:rPr>
              <a:t>Detaillierte Checklisten zu den o.g. Punkten sind erhältlich unter: </a:t>
            </a:r>
            <a:r>
              <a:rPr lang="de-DE" sz="1050" b="0" i="0" u="none" strike="noStrike" kern="0" cap="none" spc="0" baseline="0%" dirty="0">
                <a:solidFill>
                  <a:srgbClr val="292934"/>
                </a:solidFill>
                <a:uFillTx/>
                <a:latin typeface="Roboto Mono"/>
                <a:ea typeface="Roboto Mono"/>
                <a:cs typeface="Roboto Mono"/>
              </a:rPr>
              <a:t>https://www.linuxfoundation.org/projects/opencompliance/self-assessment-compliance-checklist</a:t>
            </a:r>
          </a:p>
        </p:txBody>
      </p:sp>
      <p:sp>
        <p:nvSpPr>
          <p:cNvPr id="5" name="Rechteck 4">
            <a:extLst>
              <a:ext uri="{FF2B5EF4-FFF2-40B4-BE49-F238E27FC236}">
                <a16:creationId xmlns:a16="http://schemas.microsoft.com/office/drawing/2014/main" id="{3B8A652D-8628-4A84-954D-4D4A0D2A75E1}"/>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6" name="Rechteck 5">
            <a:extLst>
              <a:ext uri="{FF2B5EF4-FFF2-40B4-BE49-F238E27FC236}">
                <a16:creationId xmlns:a16="http://schemas.microsoft.com/office/drawing/2014/main" id="{333B3738-48E3-43AF-8061-AD624DCA79BB}"/>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57.xml><?xml version="1.0" encoding="utf-8"?>
<p:sld xmlns:a="http://purl.oclc.org/ooxml/drawingml/main" xmlns:r="http://purl.oclc.org/ooxml/officeDocument/relationships" xmlns:p="http://purl.oclc.org/ooxml/presentationml/main">
  <p:cSld name="Slide55">
    <p:spTree>
      <p:nvGrpSpPr>
        <p:cNvPr id="1" name=""/>
        <p:cNvGrpSpPr/>
        <p:nvPr/>
      </p:nvGrpSpPr>
      <p:grpSpPr>
        <a:xfrm>
          <a:off x="0" y="0"/>
          <a:ext cx="0" cy="0"/>
          <a:chOff x="0" y="0"/>
          <a:chExt cx="0" cy="0"/>
        </a:xfrm>
      </p:grpSpPr>
      <p:sp>
        <p:nvSpPr>
          <p:cNvPr id="2" name="Shape 521">
            <a:extLst>
              <a:ext uri="{FF2B5EF4-FFF2-40B4-BE49-F238E27FC236}">
                <a16:creationId xmlns:a16="http://schemas.microsoft.com/office/drawing/2014/main" id="{53B3C73C-EACA-4B5E-B039-5C16C7DDCED3}"/>
              </a:ext>
            </a:extLst>
          </p:cNvPr>
          <p:cNvSpPr txBox="1"/>
          <p:nvPr/>
        </p:nvSpPr>
        <p:spPr>
          <a:xfrm>
            <a:off x="274640" y="500057"/>
            <a:ext cx="4522046" cy="1544631"/>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4000" b="0" i="0" u="none" strike="noStrike" kern="0" cap="none" spc="0" baseline="0%" dirty="0">
                <a:solidFill>
                  <a:srgbClr val="D2533C"/>
                </a:solidFill>
                <a:uFillTx/>
                <a:latin typeface="Roboto"/>
                <a:ea typeface="Roboto"/>
                <a:cs typeface="Roboto"/>
              </a:rPr>
              <a:t>Beispiel eines Unternehmens-prozesses</a:t>
            </a:r>
          </a:p>
        </p:txBody>
      </p:sp>
      <p:sp>
        <p:nvSpPr>
          <p:cNvPr id="3" name="Shape 522">
            <a:extLst>
              <a:ext uri="{FF2B5EF4-FFF2-40B4-BE49-F238E27FC236}">
                <a16:creationId xmlns:a16="http://schemas.microsoft.com/office/drawing/2014/main" id="{0C861ACE-7F95-4F9A-B49F-14E5EA42A89E}"/>
              </a:ext>
            </a:extLst>
          </p:cNvPr>
          <p:cNvSpPr/>
          <p:nvPr/>
        </p:nvSpPr>
        <p:spPr>
          <a:xfrm>
            <a:off x="1501545" y="2366970"/>
            <a:ext cx="1830381" cy="347664"/>
          </a:xfrm>
          <a:prstGeom prst="rect">
            <a:avLst/>
          </a:prstGeom>
          <a:solidFill>
            <a:srgbClr val="009900"/>
          </a:solidFill>
          <a:ln w="9528" cap="flat">
            <a:solidFill>
              <a:srgbClr val="003359"/>
            </a:solidFill>
            <a:prstDash val="solid"/>
            <a:miter/>
          </a:ln>
          <a:effectLst>
            <a:outerShdw dist="38096" dir="2700000" algn="tl">
              <a:srgbClr val="000000">
                <a:alpha val="39.607%"/>
              </a:srgbClr>
            </a:outerShdw>
          </a:effectLst>
        </p:spPr>
        <p:txBody>
          <a:bodyPr vert="horz" wrap="square" lIns="82926" tIns="41449" rIns="82926" bIns="41449"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FFFFFF"/>
                </a:solidFill>
                <a:uFillTx/>
                <a:latin typeface="Roboto"/>
                <a:ea typeface="Roboto"/>
                <a:cs typeface="Roboto"/>
              </a:rPr>
              <a:t>Eingangswarteschlange</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1" i="0" u="none" strike="noStrike" kern="0" cap="none" spc="0" baseline="0%" dirty="0">
              <a:solidFill>
                <a:srgbClr val="FFFFFF"/>
              </a:solidFill>
              <a:uFillTx/>
              <a:latin typeface="Roboto"/>
              <a:ea typeface="Roboto"/>
              <a:cs typeface="Roboto"/>
            </a:endParaRPr>
          </a:p>
        </p:txBody>
      </p:sp>
      <p:sp>
        <p:nvSpPr>
          <p:cNvPr id="4" name="Shape 523">
            <a:extLst>
              <a:ext uri="{FF2B5EF4-FFF2-40B4-BE49-F238E27FC236}">
                <a16:creationId xmlns:a16="http://schemas.microsoft.com/office/drawing/2014/main" id="{C2686FD2-C544-417F-ABA6-1C8FD1B093BF}"/>
              </a:ext>
            </a:extLst>
          </p:cNvPr>
          <p:cNvSpPr/>
          <p:nvPr/>
        </p:nvSpPr>
        <p:spPr>
          <a:xfrm>
            <a:off x="3666890" y="1993904"/>
            <a:ext cx="4625977" cy="2157407"/>
          </a:xfrm>
          <a:custGeom>
            <a:avLst>
              <a:gd name="f0" fmla="val 4821"/>
              <a:gd name="f1" fmla="val 14882"/>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gradFill>
            <a:gsLst>
              <a:gs pos="0%">
                <a:srgbClr val="B0BCD2"/>
              </a:gs>
              <a:gs pos="100%">
                <a:srgbClr val="C8D0DF"/>
              </a:gs>
            </a:gsLst>
            <a:lin ang="16200000"/>
          </a:gradFill>
          <a:ln cap="flat">
            <a:noFill/>
            <a:prstDash val="solid"/>
          </a:ln>
          <a:effectLst>
            <a:outerShdw dist="19997" dir="5400000" algn="tl">
              <a:srgbClr val="000000">
                <a:alpha val="37.647%"/>
              </a:srgbClr>
            </a:outerShdw>
          </a:effectLst>
        </p:spPr>
        <p:txBody>
          <a:bodyPr vert="horz" wrap="square" lIns="82926" tIns="41449" rIns="82926" bIns="41449"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500" b="0" i="0" u="none" strike="noStrike" kern="0" cap="none" spc="0" baseline="0%" dirty="0">
              <a:solidFill>
                <a:srgbClr val="292934"/>
              </a:solidFill>
              <a:uFillTx/>
              <a:latin typeface="Roboto"/>
              <a:ea typeface="Roboto"/>
              <a:cs typeface="Roboto"/>
            </a:endParaRPr>
          </a:p>
        </p:txBody>
      </p:sp>
      <p:sp>
        <p:nvSpPr>
          <p:cNvPr id="5" name="Shape 524">
            <a:extLst>
              <a:ext uri="{FF2B5EF4-FFF2-40B4-BE49-F238E27FC236}">
                <a16:creationId xmlns:a16="http://schemas.microsoft.com/office/drawing/2014/main" id="{C4D47246-214B-4448-8F3B-E539E8D9768F}"/>
              </a:ext>
            </a:extLst>
          </p:cNvPr>
          <p:cNvSpPr/>
          <p:nvPr/>
        </p:nvSpPr>
        <p:spPr>
          <a:xfrm rot="5400013">
            <a:off x="3326318" y="2875336"/>
            <a:ext cx="1419221"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dirty="0">
                <a:solidFill>
                  <a:srgbClr val="FFFFFF"/>
                </a:solidFill>
                <a:uFillTx/>
                <a:latin typeface="Roboto"/>
                <a:ea typeface="Roboto"/>
                <a:cs typeface="Roboto"/>
              </a:rPr>
              <a:t>Identifikation</a:t>
            </a:r>
          </a:p>
        </p:txBody>
      </p:sp>
      <p:sp>
        <p:nvSpPr>
          <p:cNvPr id="6" name="Shape 525">
            <a:extLst>
              <a:ext uri="{FF2B5EF4-FFF2-40B4-BE49-F238E27FC236}">
                <a16:creationId xmlns:a16="http://schemas.microsoft.com/office/drawing/2014/main" id="{B1ADEF55-5121-4E61-BCAA-92ED9F28E54B}"/>
              </a:ext>
            </a:extLst>
          </p:cNvPr>
          <p:cNvSpPr/>
          <p:nvPr/>
        </p:nvSpPr>
        <p:spPr>
          <a:xfrm rot="5400013">
            <a:off x="3758125" y="2883273"/>
            <a:ext cx="1419221"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dirty="0">
                <a:solidFill>
                  <a:srgbClr val="FFFFFF"/>
                </a:solidFill>
                <a:uFillTx/>
                <a:latin typeface="Roboto"/>
                <a:ea typeface="Roboto"/>
                <a:cs typeface="Roboto"/>
              </a:rPr>
              <a:t>Audit</a:t>
            </a:r>
          </a:p>
        </p:txBody>
      </p:sp>
      <p:sp>
        <p:nvSpPr>
          <p:cNvPr id="7" name="Shape 526">
            <a:extLst>
              <a:ext uri="{FF2B5EF4-FFF2-40B4-BE49-F238E27FC236}">
                <a16:creationId xmlns:a16="http://schemas.microsoft.com/office/drawing/2014/main" id="{19CC3E01-4BDD-45A4-B9E1-0E2C431336EC}"/>
              </a:ext>
            </a:extLst>
          </p:cNvPr>
          <p:cNvSpPr/>
          <p:nvPr/>
        </p:nvSpPr>
        <p:spPr>
          <a:xfrm rot="5400013">
            <a:off x="4195505" y="2879318"/>
            <a:ext cx="1417640"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dirty="0">
                <a:solidFill>
                  <a:srgbClr val="FFFFFF"/>
                </a:solidFill>
                <a:uFillTx/>
                <a:latin typeface="Roboto"/>
                <a:ea typeface="Roboto"/>
                <a:cs typeface="Roboto"/>
              </a:rPr>
              <a:t>Probleme lösen</a:t>
            </a:r>
          </a:p>
        </p:txBody>
      </p:sp>
      <p:sp>
        <p:nvSpPr>
          <p:cNvPr id="8" name="Shape 527">
            <a:extLst>
              <a:ext uri="{FF2B5EF4-FFF2-40B4-BE49-F238E27FC236}">
                <a16:creationId xmlns:a16="http://schemas.microsoft.com/office/drawing/2014/main" id="{53B3BE16-629C-4F18-8B50-289829E67BBD}"/>
              </a:ext>
            </a:extLst>
          </p:cNvPr>
          <p:cNvSpPr/>
          <p:nvPr/>
        </p:nvSpPr>
        <p:spPr>
          <a:xfrm rot="5400013">
            <a:off x="4626485" y="2876927"/>
            <a:ext cx="1419221"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dirty="0">
                <a:solidFill>
                  <a:srgbClr val="FFFFFF"/>
                </a:solidFill>
                <a:uFillTx/>
                <a:latin typeface="Roboto"/>
                <a:ea typeface="Roboto"/>
                <a:cs typeface="Roboto"/>
              </a:rPr>
              <a:t>Reviews</a:t>
            </a:r>
          </a:p>
        </p:txBody>
      </p:sp>
      <p:sp>
        <p:nvSpPr>
          <p:cNvPr id="9" name="Shape 528">
            <a:extLst>
              <a:ext uri="{FF2B5EF4-FFF2-40B4-BE49-F238E27FC236}">
                <a16:creationId xmlns:a16="http://schemas.microsoft.com/office/drawing/2014/main" id="{445AE626-93AD-4E23-96D1-F5AB01EC3474}"/>
              </a:ext>
            </a:extLst>
          </p:cNvPr>
          <p:cNvSpPr/>
          <p:nvPr/>
        </p:nvSpPr>
        <p:spPr>
          <a:xfrm rot="5400013">
            <a:off x="5057487" y="2876927"/>
            <a:ext cx="1419221"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dirty="0">
                <a:solidFill>
                  <a:srgbClr val="FFFFFF"/>
                </a:solidFill>
                <a:uFillTx/>
                <a:latin typeface="Roboto"/>
                <a:ea typeface="Roboto"/>
                <a:cs typeface="Roboto"/>
              </a:rPr>
              <a:t>Freigabe</a:t>
            </a:r>
          </a:p>
        </p:txBody>
      </p:sp>
      <p:sp>
        <p:nvSpPr>
          <p:cNvPr id="10" name="Shape 529">
            <a:extLst>
              <a:ext uri="{FF2B5EF4-FFF2-40B4-BE49-F238E27FC236}">
                <a16:creationId xmlns:a16="http://schemas.microsoft.com/office/drawing/2014/main" id="{DE0D8CDA-FAAB-404A-A1DC-F3FCAE9A723B}"/>
              </a:ext>
            </a:extLst>
          </p:cNvPr>
          <p:cNvSpPr/>
          <p:nvPr/>
        </p:nvSpPr>
        <p:spPr>
          <a:xfrm rot="5400013">
            <a:off x="5496435" y="2872958"/>
            <a:ext cx="1420813"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dirty="0">
                <a:solidFill>
                  <a:srgbClr val="FFFFFF"/>
                </a:solidFill>
                <a:uFillTx/>
                <a:latin typeface="Roboto"/>
                <a:ea typeface="Roboto"/>
                <a:cs typeface="Roboto"/>
              </a:rPr>
              <a:t>Registrierung</a:t>
            </a:r>
          </a:p>
        </p:txBody>
      </p:sp>
      <p:sp>
        <p:nvSpPr>
          <p:cNvPr id="11" name="Shape 530">
            <a:extLst>
              <a:ext uri="{FF2B5EF4-FFF2-40B4-BE49-F238E27FC236}">
                <a16:creationId xmlns:a16="http://schemas.microsoft.com/office/drawing/2014/main" id="{F564B939-B48B-4CB0-8F20-D9001616B0C0}"/>
              </a:ext>
            </a:extLst>
          </p:cNvPr>
          <p:cNvSpPr/>
          <p:nvPr/>
        </p:nvSpPr>
        <p:spPr>
          <a:xfrm rot="5400013">
            <a:off x="5936989" y="2869790"/>
            <a:ext cx="1417640"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dirty="0">
                <a:solidFill>
                  <a:srgbClr val="FFFFFF"/>
                </a:solidFill>
                <a:uFillTx/>
                <a:latin typeface="Roboto"/>
                <a:ea typeface="Roboto"/>
                <a:cs typeface="Roboto"/>
              </a:rPr>
              <a:t>Hinweise</a:t>
            </a:r>
          </a:p>
        </p:txBody>
      </p:sp>
      <p:sp>
        <p:nvSpPr>
          <p:cNvPr id="12" name="Shape 531">
            <a:extLst>
              <a:ext uri="{FF2B5EF4-FFF2-40B4-BE49-F238E27FC236}">
                <a16:creationId xmlns:a16="http://schemas.microsoft.com/office/drawing/2014/main" id="{4FA3B740-2338-4AA0-90D6-BB24C4A02F15}"/>
              </a:ext>
            </a:extLst>
          </p:cNvPr>
          <p:cNvSpPr/>
          <p:nvPr/>
        </p:nvSpPr>
        <p:spPr>
          <a:xfrm rot="5400013">
            <a:off x="6369601" y="2866617"/>
            <a:ext cx="1417640"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dirty="0">
                <a:solidFill>
                  <a:srgbClr val="FFFFFF"/>
                </a:solidFill>
                <a:uFillTx/>
                <a:latin typeface="Roboto"/>
                <a:ea typeface="Roboto"/>
                <a:cs typeface="Roboto"/>
              </a:rPr>
              <a:t>Verifikation</a:t>
            </a:r>
          </a:p>
        </p:txBody>
      </p:sp>
      <p:sp>
        <p:nvSpPr>
          <p:cNvPr id="13" name="Shape 532">
            <a:extLst>
              <a:ext uri="{FF2B5EF4-FFF2-40B4-BE49-F238E27FC236}">
                <a16:creationId xmlns:a16="http://schemas.microsoft.com/office/drawing/2014/main" id="{AA630852-CDE2-49B9-B484-CAB0CC780A0F}"/>
              </a:ext>
            </a:extLst>
          </p:cNvPr>
          <p:cNvSpPr/>
          <p:nvPr/>
        </p:nvSpPr>
        <p:spPr>
          <a:xfrm rot="5400013">
            <a:off x="6801399" y="2863444"/>
            <a:ext cx="1417640"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dirty="0">
                <a:solidFill>
                  <a:srgbClr val="FFFFFF"/>
                </a:solidFill>
                <a:uFillTx/>
                <a:latin typeface="Roboto"/>
                <a:ea typeface="Roboto"/>
                <a:cs typeface="Roboto"/>
              </a:rPr>
              <a:t>Distribution</a:t>
            </a:r>
          </a:p>
        </p:txBody>
      </p:sp>
      <p:sp>
        <p:nvSpPr>
          <p:cNvPr id="14" name="Shape 533">
            <a:extLst>
              <a:ext uri="{FF2B5EF4-FFF2-40B4-BE49-F238E27FC236}">
                <a16:creationId xmlns:a16="http://schemas.microsoft.com/office/drawing/2014/main" id="{B0D4D821-7ACD-455D-81C6-2788C0291FC9}"/>
              </a:ext>
            </a:extLst>
          </p:cNvPr>
          <p:cNvSpPr/>
          <p:nvPr/>
        </p:nvSpPr>
        <p:spPr>
          <a:xfrm rot="5400013">
            <a:off x="7236338" y="2883273"/>
            <a:ext cx="1419221"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dirty="0">
                <a:solidFill>
                  <a:srgbClr val="FFFFFF"/>
                </a:solidFill>
                <a:uFillTx/>
                <a:latin typeface="Roboto"/>
                <a:ea typeface="Roboto"/>
                <a:cs typeface="Roboto"/>
              </a:rPr>
              <a:t>Verifikation</a:t>
            </a:r>
          </a:p>
        </p:txBody>
      </p:sp>
      <p:sp>
        <p:nvSpPr>
          <p:cNvPr id="15" name="Shape 534">
            <a:extLst>
              <a:ext uri="{FF2B5EF4-FFF2-40B4-BE49-F238E27FC236}">
                <a16:creationId xmlns:a16="http://schemas.microsoft.com/office/drawing/2014/main" id="{57465068-13CE-42E1-896D-C49A27E358BD}"/>
              </a:ext>
            </a:extLst>
          </p:cNvPr>
          <p:cNvSpPr/>
          <p:nvPr/>
        </p:nvSpPr>
        <p:spPr>
          <a:xfrm>
            <a:off x="1554992" y="2691829"/>
            <a:ext cx="1721339" cy="46724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9528" cap="flat">
            <a:solidFill>
              <a:srgbClr val="292934"/>
            </a:solidFill>
            <a:prstDash val="solid"/>
            <a:round/>
          </a:ln>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D2533C"/>
                </a:solidFill>
                <a:uFillTx/>
                <a:latin typeface="Roboto"/>
                <a:ea typeface="Roboto"/>
                <a:cs typeface="Roboto"/>
              </a:rPr>
              <a:t>Eigene proprietäre Software</a:t>
            </a:r>
          </a:p>
        </p:txBody>
      </p:sp>
      <p:sp>
        <p:nvSpPr>
          <p:cNvPr id="16" name="Shape 535">
            <a:extLst>
              <a:ext uri="{FF2B5EF4-FFF2-40B4-BE49-F238E27FC236}">
                <a16:creationId xmlns:a16="http://schemas.microsoft.com/office/drawing/2014/main" id="{05C60B4F-CD27-4584-A5AD-E7FD5AB532B6}"/>
              </a:ext>
            </a:extLst>
          </p:cNvPr>
          <p:cNvSpPr/>
          <p:nvPr/>
        </p:nvSpPr>
        <p:spPr>
          <a:xfrm>
            <a:off x="1554992" y="3147693"/>
            <a:ext cx="1719867" cy="279394"/>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9528" cap="flat">
            <a:solidFill>
              <a:srgbClr val="292934"/>
            </a:solidFill>
            <a:prstDash val="solid"/>
            <a:round/>
          </a:ln>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D2533C"/>
                </a:solidFill>
                <a:uFillTx/>
                <a:latin typeface="Roboto"/>
                <a:ea typeface="Roboto"/>
                <a:cs typeface="Roboto"/>
              </a:rPr>
              <a:t>3</a:t>
            </a:r>
            <a:r>
              <a:rPr lang="de-DE" sz="1100" b="1" i="0" u="none" strike="noStrike" kern="0" cap="none" spc="0" baseline="30%" dirty="0">
                <a:solidFill>
                  <a:srgbClr val="D2533C"/>
                </a:solidFill>
                <a:uFillTx/>
                <a:latin typeface="Roboto"/>
                <a:ea typeface="Roboto"/>
                <a:cs typeface="Roboto"/>
              </a:rPr>
              <a:t>rd</a:t>
            </a:r>
            <a:r>
              <a:rPr lang="de-DE" sz="1100" b="1" i="0" u="none" strike="noStrike" kern="0" cap="none" spc="0" baseline="0%" dirty="0">
                <a:solidFill>
                  <a:srgbClr val="D2533C"/>
                </a:solidFill>
                <a:uFillTx/>
                <a:latin typeface="Roboto"/>
                <a:ea typeface="Roboto"/>
                <a:cs typeface="Roboto"/>
              </a:rPr>
              <a:t> Party Software</a:t>
            </a:r>
          </a:p>
        </p:txBody>
      </p:sp>
      <p:sp>
        <p:nvSpPr>
          <p:cNvPr id="17" name="Shape 536">
            <a:extLst>
              <a:ext uri="{FF2B5EF4-FFF2-40B4-BE49-F238E27FC236}">
                <a16:creationId xmlns:a16="http://schemas.microsoft.com/office/drawing/2014/main" id="{3FC823E3-161C-44D8-A17B-9451950AAEA2}"/>
              </a:ext>
            </a:extLst>
          </p:cNvPr>
          <p:cNvSpPr/>
          <p:nvPr/>
        </p:nvSpPr>
        <p:spPr>
          <a:xfrm>
            <a:off x="1556564" y="3508059"/>
            <a:ext cx="1721339" cy="279394"/>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9528" cap="flat">
            <a:solidFill>
              <a:srgbClr val="292934"/>
            </a:solidFill>
            <a:prstDash val="solid"/>
            <a:round/>
          </a:ln>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D2533C"/>
                </a:solidFill>
                <a:uFillTx/>
                <a:latin typeface="Roboto"/>
                <a:ea typeface="Roboto"/>
                <a:cs typeface="Roboto"/>
              </a:rPr>
              <a:t>FOSS</a:t>
            </a:r>
          </a:p>
        </p:txBody>
      </p:sp>
      <p:cxnSp>
        <p:nvCxnSpPr>
          <p:cNvPr id="18" name="Shape 537">
            <a:extLst>
              <a:ext uri="{FF2B5EF4-FFF2-40B4-BE49-F238E27FC236}">
                <a16:creationId xmlns:a16="http://schemas.microsoft.com/office/drawing/2014/main" id="{F5CDD938-CDF2-4F98-909F-9C299AE42553}"/>
              </a:ext>
            </a:extLst>
          </p:cNvPr>
          <p:cNvCxnSpPr>
            <a:endCxn id="5" idx="3"/>
          </p:cNvCxnSpPr>
          <p:nvPr/>
        </p:nvCxnSpPr>
        <p:spPr>
          <a:xfrm rot="10800009" flipH="1">
            <a:off x="3761721" y="2349504"/>
            <a:ext cx="274202" cy="1499"/>
          </a:xfrm>
          <a:prstGeom prst="straightConnector1">
            <a:avLst/>
          </a:prstGeom>
          <a:noFill/>
          <a:ln w="19046" cap="flat">
            <a:solidFill>
              <a:srgbClr val="31313F"/>
            </a:solidFill>
            <a:prstDash val="solid"/>
            <a:round/>
            <a:tailEnd type="arrow"/>
          </a:ln>
        </p:spPr>
      </p:cxnSp>
      <p:sp>
        <p:nvSpPr>
          <p:cNvPr id="19" name="Shape 538">
            <a:extLst>
              <a:ext uri="{FF2B5EF4-FFF2-40B4-BE49-F238E27FC236}">
                <a16:creationId xmlns:a16="http://schemas.microsoft.com/office/drawing/2014/main" id="{70394A34-5CF2-41C9-8F63-9FBF599A1CEA}"/>
              </a:ext>
            </a:extLst>
          </p:cNvPr>
          <p:cNvSpPr/>
          <p:nvPr/>
        </p:nvSpPr>
        <p:spPr>
          <a:xfrm>
            <a:off x="8737366" y="2411419"/>
            <a:ext cx="1612901" cy="319089"/>
          </a:xfrm>
          <a:prstGeom prst="rect">
            <a:avLst/>
          </a:prstGeom>
          <a:solidFill>
            <a:srgbClr val="CC6600"/>
          </a:solidFill>
          <a:ln w="9528" cap="flat">
            <a:solidFill>
              <a:srgbClr val="003359"/>
            </a:solidFill>
            <a:prstDash val="solid"/>
            <a:miter/>
          </a:ln>
          <a:effectLst>
            <a:outerShdw dist="38096" dir="2700000" algn="tl">
              <a:srgbClr val="000000">
                <a:alpha val="39.607%"/>
              </a:srgbClr>
            </a:outerShdw>
          </a:effectLst>
        </p:spPr>
        <p:txBody>
          <a:bodyPr vert="horz" wrap="square" lIns="82926" tIns="41449" rIns="82926" bIns="41449"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FFFFFF"/>
                </a:solidFill>
                <a:uFillTx/>
                <a:latin typeface="Roboto"/>
                <a:ea typeface="Roboto"/>
                <a:cs typeface="Roboto"/>
              </a:rPr>
              <a:t>Software</a:t>
            </a:r>
          </a:p>
        </p:txBody>
      </p:sp>
      <p:cxnSp>
        <p:nvCxnSpPr>
          <p:cNvPr id="20" name="Shape 539">
            <a:extLst>
              <a:ext uri="{FF2B5EF4-FFF2-40B4-BE49-F238E27FC236}">
                <a16:creationId xmlns:a16="http://schemas.microsoft.com/office/drawing/2014/main" id="{7BE99EF4-1775-4F3A-8B66-E5B3080D5B97}"/>
              </a:ext>
            </a:extLst>
          </p:cNvPr>
          <p:cNvCxnSpPr>
            <a:stCxn id="14" idx="1"/>
          </p:cNvCxnSpPr>
          <p:nvPr/>
        </p:nvCxnSpPr>
        <p:spPr>
          <a:xfrm>
            <a:off x="7945989" y="3776664"/>
            <a:ext cx="383710" cy="1499"/>
          </a:xfrm>
          <a:prstGeom prst="straightConnector1">
            <a:avLst/>
          </a:prstGeom>
          <a:noFill/>
          <a:ln w="19046" cap="flat">
            <a:solidFill>
              <a:srgbClr val="31313F"/>
            </a:solidFill>
            <a:prstDash val="solid"/>
            <a:round/>
            <a:tailEnd type="arrow"/>
          </a:ln>
        </p:spPr>
      </p:cxnSp>
      <p:sp>
        <p:nvSpPr>
          <p:cNvPr id="21" name="Shape 540">
            <a:extLst>
              <a:ext uri="{FF2B5EF4-FFF2-40B4-BE49-F238E27FC236}">
                <a16:creationId xmlns:a16="http://schemas.microsoft.com/office/drawing/2014/main" id="{FD6E2FDD-913E-499C-BD93-5C38CF158289}"/>
              </a:ext>
            </a:extLst>
          </p:cNvPr>
          <p:cNvSpPr/>
          <p:nvPr/>
        </p:nvSpPr>
        <p:spPr>
          <a:xfrm>
            <a:off x="8724299" y="2868628"/>
            <a:ext cx="1612901" cy="409477"/>
          </a:xfrm>
          <a:prstGeom prst="rect">
            <a:avLst/>
          </a:prstGeom>
          <a:solidFill>
            <a:srgbClr val="CC6600"/>
          </a:solidFill>
          <a:ln w="9528" cap="flat">
            <a:solidFill>
              <a:srgbClr val="003359"/>
            </a:solidFill>
            <a:prstDash val="solid"/>
            <a:miter/>
          </a:ln>
          <a:effectLst>
            <a:outerShdw dist="38096" dir="2700000" algn="tl">
              <a:srgbClr val="000000">
                <a:alpha val="39.607%"/>
              </a:srgbClr>
            </a:outerShdw>
          </a:effectLst>
        </p:spPr>
        <p:txBody>
          <a:bodyPr vert="horz" wrap="square" lIns="82926" tIns="41449" rIns="82926" bIns="41449"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FFFFFF"/>
                </a:solidFill>
                <a:uFillTx/>
                <a:latin typeface="Roboto"/>
                <a:ea typeface="Roboto"/>
                <a:cs typeface="Roboto"/>
              </a:rPr>
              <a:t>Hinweise &amp; Attributionen</a:t>
            </a:r>
          </a:p>
        </p:txBody>
      </p:sp>
      <p:sp>
        <p:nvSpPr>
          <p:cNvPr id="22" name="Shape 541">
            <a:extLst>
              <a:ext uri="{FF2B5EF4-FFF2-40B4-BE49-F238E27FC236}">
                <a16:creationId xmlns:a16="http://schemas.microsoft.com/office/drawing/2014/main" id="{DC4A8337-4D4E-4A38-BCFB-C748D66F729B}"/>
              </a:ext>
            </a:extLst>
          </p:cNvPr>
          <p:cNvSpPr/>
          <p:nvPr/>
        </p:nvSpPr>
        <p:spPr>
          <a:xfrm>
            <a:off x="8737366" y="3440119"/>
            <a:ext cx="1612901" cy="309560"/>
          </a:xfrm>
          <a:prstGeom prst="rect">
            <a:avLst/>
          </a:prstGeom>
          <a:solidFill>
            <a:srgbClr val="CC6600"/>
          </a:solidFill>
          <a:ln w="9528" cap="flat">
            <a:solidFill>
              <a:srgbClr val="003359"/>
            </a:solidFill>
            <a:prstDash val="solid"/>
            <a:miter/>
          </a:ln>
          <a:effectLst>
            <a:outerShdw dist="38096" dir="2700000" algn="tl">
              <a:srgbClr val="000000">
                <a:alpha val="39.607%"/>
              </a:srgbClr>
            </a:outerShdw>
          </a:effectLst>
        </p:spPr>
        <p:txBody>
          <a:bodyPr vert="horz" wrap="square" lIns="82926" tIns="41449" rIns="82926" bIns="41449"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FFFFFF"/>
                </a:solidFill>
                <a:uFillTx/>
                <a:latin typeface="Roboto"/>
                <a:ea typeface="Roboto"/>
                <a:cs typeface="Roboto"/>
              </a:rPr>
              <a:t>Schriftliches Angebot</a:t>
            </a:r>
          </a:p>
        </p:txBody>
      </p:sp>
      <p:sp>
        <p:nvSpPr>
          <p:cNvPr id="23" name="Shape 542">
            <a:extLst>
              <a:ext uri="{FF2B5EF4-FFF2-40B4-BE49-F238E27FC236}">
                <a16:creationId xmlns:a16="http://schemas.microsoft.com/office/drawing/2014/main" id="{A0B93F4C-86B3-4950-93FB-E1A4EA4D2352}"/>
              </a:ext>
            </a:extLst>
          </p:cNvPr>
          <p:cNvSpPr txBox="1"/>
          <p:nvPr/>
        </p:nvSpPr>
        <p:spPr>
          <a:xfrm>
            <a:off x="2967319" y="4945066"/>
            <a:ext cx="1665817" cy="107156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dirty="0">
                <a:solidFill>
                  <a:srgbClr val="292934"/>
                </a:solidFill>
                <a:uFillTx/>
                <a:latin typeface="Roboto Condensed"/>
                <a:ea typeface="Roboto Condensed"/>
                <a:cs typeface="Roboto Condensed"/>
              </a:rPr>
              <a:t>Scan oder Audit des Quellcodes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dirty="0">
                <a:solidFill>
                  <a:srgbClr val="292934"/>
                </a:solidFill>
                <a:uFillTx/>
                <a:latin typeface="Roboto Condensed"/>
                <a:ea typeface="Roboto Condensed"/>
                <a:cs typeface="Roboto Condensed"/>
              </a:rPr>
              <a:t>– UND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dirty="0">
                <a:solidFill>
                  <a:srgbClr val="292934"/>
                </a:solidFill>
                <a:uFillTx/>
                <a:latin typeface="Roboto Condensed"/>
                <a:ea typeface="Roboto Condensed"/>
                <a:cs typeface="Roboto Condensed"/>
              </a:rPr>
              <a:t>Bestätigung von Herkunft und Lizenz des Quellcodes</a:t>
            </a:r>
          </a:p>
        </p:txBody>
      </p:sp>
      <p:sp>
        <p:nvSpPr>
          <p:cNvPr id="24" name="Shape 543">
            <a:extLst>
              <a:ext uri="{FF2B5EF4-FFF2-40B4-BE49-F238E27FC236}">
                <a16:creationId xmlns:a16="http://schemas.microsoft.com/office/drawing/2014/main" id="{06B171F7-9420-4880-9302-570950680EA4}"/>
              </a:ext>
            </a:extLst>
          </p:cNvPr>
          <p:cNvSpPr txBox="1"/>
          <p:nvPr/>
        </p:nvSpPr>
        <p:spPr>
          <a:xfrm>
            <a:off x="4340583" y="4941893"/>
            <a:ext cx="1486284" cy="60015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dirty="0">
                <a:solidFill>
                  <a:srgbClr val="292934"/>
                </a:solidFill>
                <a:uFillTx/>
                <a:latin typeface="Roboto Condensed"/>
                <a:ea typeface="Roboto Condensed"/>
                <a:cs typeface="Roboto Condensed"/>
              </a:rPr>
              <a:t>Klärung aller</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dirty="0">
                <a:solidFill>
                  <a:srgbClr val="292934"/>
                </a:solidFill>
                <a:uFillTx/>
                <a:latin typeface="Roboto Condensed"/>
                <a:ea typeface="Roboto Condensed"/>
                <a:cs typeface="Roboto Condensed"/>
              </a:rPr>
              <a:t>Im Audit aufgedeckten Probleme im Einklang mit</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dirty="0">
                <a:solidFill>
                  <a:srgbClr val="292934"/>
                </a:solidFill>
                <a:uFillTx/>
                <a:latin typeface="Roboto Condensed"/>
                <a:ea typeface="Roboto Condensed"/>
                <a:cs typeface="Roboto Condensed"/>
              </a:rPr>
              <a:t>den FOSS-Richtlinien des Unternehmens</a:t>
            </a:r>
          </a:p>
        </p:txBody>
      </p:sp>
      <p:sp>
        <p:nvSpPr>
          <p:cNvPr id="25" name="Shape 544">
            <a:extLst>
              <a:ext uri="{FF2B5EF4-FFF2-40B4-BE49-F238E27FC236}">
                <a16:creationId xmlns:a16="http://schemas.microsoft.com/office/drawing/2014/main" id="{E86A70CC-0506-4241-805D-CA3098000892}"/>
              </a:ext>
            </a:extLst>
          </p:cNvPr>
          <p:cNvSpPr txBox="1"/>
          <p:nvPr/>
        </p:nvSpPr>
        <p:spPr>
          <a:xfrm>
            <a:off x="1742316" y="4941573"/>
            <a:ext cx="1099611" cy="60015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dirty="0">
                <a:solidFill>
                  <a:srgbClr val="292934"/>
                </a:solidFill>
                <a:uFillTx/>
                <a:latin typeface="Roboto Condensed"/>
                <a:ea typeface="Roboto Condensed"/>
                <a:cs typeface="Roboto Condensed"/>
              </a:rPr>
              <a:t>Identifikation der zu reviewenden FOSS-Komponenten</a:t>
            </a:r>
          </a:p>
        </p:txBody>
      </p:sp>
      <p:sp>
        <p:nvSpPr>
          <p:cNvPr id="26" name="Shape 545">
            <a:extLst>
              <a:ext uri="{FF2B5EF4-FFF2-40B4-BE49-F238E27FC236}">
                <a16:creationId xmlns:a16="http://schemas.microsoft.com/office/drawing/2014/main" id="{7BC67A56-A7CC-4FDF-828E-8EC5E82F7027}"/>
              </a:ext>
            </a:extLst>
          </p:cNvPr>
          <p:cNvSpPr/>
          <p:nvPr/>
        </p:nvSpPr>
        <p:spPr>
          <a:xfrm rot="5400013">
            <a:off x="4332782" y="4171219"/>
            <a:ext cx="142875"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6"/>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dirty="0">
              <a:solidFill>
                <a:srgbClr val="292934"/>
              </a:solidFill>
              <a:uFillTx/>
              <a:latin typeface="Roboto"/>
              <a:ea typeface="Roboto"/>
              <a:cs typeface="Roboto"/>
            </a:endParaRPr>
          </a:p>
        </p:txBody>
      </p:sp>
      <p:sp>
        <p:nvSpPr>
          <p:cNvPr id="27" name="Shape 546">
            <a:extLst>
              <a:ext uri="{FF2B5EF4-FFF2-40B4-BE49-F238E27FC236}">
                <a16:creationId xmlns:a16="http://schemas.microsoft.com/office/drawing/2014/main" id="{52448F98-AD1A-4D98-8695-36272BA8F254}"/>
              </a:ext>
            </a:extLst>
          </p:cNvPr>
          <p:cNvSpPr/>
          <p:nvPr/>
        </p:nvSpPr>
        <p:spPr>
          <a:xfrm rot="5400013">
            <a:off x="4788400" y="4171219"/>
            <a:ext cx="142875"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6"/>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dirty="0">
              <a:solidFill>
                <a:srgbClr val="292934"/>
              </a:solidFill>
              <a:uFillTx/>
              <a:latin typeface="Roboto"/>
              <a:ea typeface="Roboto"/>
              <a:cs typeface="Roboto"/>
            </a:endParaRPr>
          </a:p>
        </p:txBody>
      </p:sp>
      <p:sp>
        <p:nvSpPr>
          <p:cNvPr id="28" name="Shape 547">
            <a:extLst>
              <a:ext uri="{FF2B5EF4-FFF2-40B4-BE49-F238E27FC236}">
                <a16:creationId xmlns:a16="http://schemas.microsoft.com/office/drawing/2014/main" id="{5749A2AE-3D8A-47F3-B1DA-B1CB27636808}"/>
              </a:ext>
            </a:extLst>
          </p:cNvPr>
          <p:cNvSpPr txBox="1"/>
          <p:nvPr/>
        </p:nvSpPr>
        <p:spPr>
          <a:xfrm>
            <a:off x="6754581" y="4957767"/>
            <a:ext cx="1612901" cy="110798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dirty="0">
                <a:solidFill>
                  <a:srgbClr val="292934"/>
                </a:solidFill>
                <a:uFillTx/>
                <a:latin typeface="Roboto Condensed"/>
                <a:ea typeface="Roboto Condensed"/>
                <a:cs typeface="Roboto Condensed"/>
              </a:rPr>
              <a:t>Überprüfung der Quellcode-Pakete für die Verteilung</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dirty="0">
                <a:solidFill>
                  <a:srgbClr val="292934"/>
                </a:solidFill>
                <a:uFillTx/>
                <a:latin typeface="Roboto Condensed"/>
                <a:ea typeface="Roboto Condensed"/>
                <a:cs typeface="Roboto Condensed"/>
              </a:rPr>
              <a:t>- und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dirty="0">
                <a:solidFill>
                  <a:srgbClr val="292934"/>
                </a:solidFill>
                <a:uFillTx/>
                <a:latin typeface="Roboto Condensed"/>
                <a:ea typeface="Roboto Condensed"/>
                <a:cs typeface="Roboto Condensed"/>
              </a:rPr>
              <a:t>Sicherstellung, dass entsprechende Hinweise zur Verfügung gestellt werden</a:t>
            </a:r>
          </a:p>
        </p:txBody>
      </p:sp>
      <p:sp>
        <p:nvSpPr>
          <p:cNvPr id="29" name="Shape 548">
            <a:extLst>
              <a:ext uri="{FF2B5EF4-FFF2-40B4-BE49-F238E27FC236}">
                <a16:creationId xmlns:a16="http://schemas.microsoft.com/office/drawing/2014/main" id="{F4BDFC85-C13C-4851-8B65-D290BF8CDA76}"/>
              </a:ext>
            </a:extLst>
          </p:cNvPr>
          <p:cNvSpPr/>
          <p:nvPr/>
        </p:nvSpPr>
        <p:spPr>
          <a:xfrm rot="5400013">
            <a:off x="7033280" y="4176732"/>
            <a:ext cx="144466"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27"/>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dirty="0">
              <a:solidFill>
                <a:srgbClr val="292934"/>
              </a:solidFill>
              <a:uFillTx/>
              <a:latin typeface="Roboto"/>
              <a:ea typeface="Roboto"/>
              <a:cs typeface="Roboto"/>
            </a:endParaRPr>
          </a:p>
        </p:txBody>
      </p:sp>
      <p:sp>
        <p:nvSpPr>
          <p:cNvPr id="30" name="Shape 549">
            <a:extLst>
              <a:ext uri="{FF2B5EF4-FFF2-40B4-BE49-F238E27FC236}">
                <a16:creationId xmlns:a16="http://schemas.microsoft.com/office/drawing/2014/main" id="{9A57FCF0-49E8-4E83-A78B-91C6B0C083F1}"/>
              </a:ext>
            </a:extLst>
          </p:cNvPr>
          <p:cNvSpPr/>
          <p:nvPr/>
        </p:nvSpPr>
        <p:spPr>
          <a:xfrm rot="5400013">
            <a:off x="3874787" y="4176732"/>
            <a:ext cx="144466"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27"/>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dirty="0">
              <a:solidFill>
                <a:srgbClr val="292934"/>
              </a:solidFill>
              <a:uFillTx/>
              <a:latin typeface="Roboto"/>
              <a:ea typeface="Roboto"/>
              <a:cs typeface="Roboto"/>
            </a:endParaRPr>
          </a:p>
        </p:txBody>
      </p:sp>
      <p:cxnSp>
        <p:nvCxnSpPr>
          <p:cNvPr id="31" name="Shape 550">
            <a:extLst>
              <a:ext uri="{FF2B5EF4-FFF2-40B4-BE49-F238E27FC236}">
                <a16:creationId xmlns:a16="http://schemas.microsoft.com/office/drawing/2014/main" id="{68A7D9B6-19CF-45E5-A6F7-C677045A5778}"/>
              </a:ext>
            </a:extLst>
          </p:cNvPr>
          <p:cNvCxnSpPr>
            <a:stCxn id="25" idx="0"/>
          </p:cNvCxnSpPr>
          <p:nvPr/>
        </p:nvCxnSpPr>
        <p:spPr>
          <a:xfrm rot="10800009" flipH="1">
            <a:off x="2292090" y="4514967"/>
            <a:ext cx="1630494" cy="426605"/>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cxnSp>
        <p:nvCxnSpPr>
          <p:cNvPr id="32" name="Shape 551">
            <a:extLst>
              <a:ext uri="{FF2B5EF4-FFF2-40B4-BE49-F238E27FC236}">
                <a16:creationId xmlns:a16="http://schemas.microsoft.com/office/drawing/2014/main" id="{B153A510-7B56-42C3-A903-A28A2268A1FE}"/>
              </a:ext>
            </a:extLst>
          </p:cNvPr>
          <p:cNvCxnSpPr>
            <a:stCxn id="23" idx="0"/>
          </p:cNvCxnSpPr>
          <p:nvPr/>
        </p:nvCxnSpPr>
        <p:spPr>
          <a:xfrm flipV="1">
            <a:off x="3800237" y="4514859"/>
            <a:ext cx="547799" cy="430207"/>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cxnSp>
        <p:nvCxnSpPr>
          <p:cNvPr id="33" name="Shape 552">
            <a:extLst>
              <a:ext uri="{FF2B5EF4-FFF2-40B4-BE49-F238E27FC236}">
                <a16:creationId xmlns:a16="http://schemas.microsoft.com/office/drawing/2014/main" id="{28129DA1-0867-421F-94C2-3FCF72406F4E}"/>
              </a:ext>
            </a:extLst>
          </p:cNvPr>
          <p:cNvCxnSpPr>
            <a:stCxn id="24" idx="0"/>
          </p:cNvCxnSpPr>
          <p:nvPr/>
        </p:nvCxnSpPr>
        <p:spPr>
          <a:xfrm rot="10799991">
            <a:off x="4889334" y="4565689"/>
            <a:ext cx="194401" cy="376203"/>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sp>
        <p:nvSpPr>
          <p:cNvPr id="34" name="Shape 553">
            <a:extLst>
              <a:ext uri="{FF2B5EF4-FFF2-40B4-BE49-F238E27FC236}">
                <a16:creationId xmlns:a16="http://schemas.microsoft.com/office/drawing/2014/main" id="{CB35EB57-B039-4E5E-93F1-90E12E59C853}"/>
              </a:ext>
            </a:extLst>
          </p:cNvPr>
          <p:cNvSpPr/>
          <p:nvPr/>
        </p:nvSpPr>
        <p:spPr>
          <a:xfrm rot="5400013">
            <a:off x="6056810" y="4175983"/>
            <a:ext cx="142875"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6"/>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dirty="0">
              <a:solidFill>
                <a:srgbClr val="292934"/>
              </a:solidFill>
              <a:uFillTx/>
              <a:latin typeface="Roboto"/>
              <a:ea typeface="Roboto"/>
              <a:cs typeface="Roboto"/>
            </a:endParaRPr>
          </a:p>
        </p:txBody>
      </p:sp>
      <p:sp>
        <p:nvSpPr>
          <p:cNvPr id="35" name="Shape 554">
            <a:extLst>
              <a:ext uri="{FF2B5EF4-FFF2-40B4-BE49-F238E27FC236}">
                <a16:creationId xmlns:a16="http://schemas.microsoft.com/office/drawing/2014/main" id="{E85946D5-F7B0-499C-8C3D-4E3E81FC1CBB}"/>
              </a:ext>
            </a:extLst>
          </p:cNvPr>
          <p:cNvSpPr txBox="1"/>
          <p:nvPr/>
        </p:nvSpPr>
        <p:spPr>
          <a:xfrm>
            <a:off x="5678881" y="4946657"/>
            <a:ext cx="1151257" cy="110798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dirty="0">
                <a:solidFill>
                  <a:srgbClr val="292934"/>
                </a:solidFill>
                <a:uFillTx/>
                <a:latin typeface="Roboto Condensed"/>
                <a:ea typeface="Roboto Condensed"/>
                <a:cs typeface="Roboto Condensed"/>
              </a:rPr>
              <a:t>Aufzeichnung genehmigter Software / Versionen im Inventar - pro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dirty="0">
                <a:solidFill>
                  <a:srgbClr val="292934"/>
                </a:solidFill>
                <a:uFillTx/>
                <a:latin typeface="Roboto Condensed"/>
                <a:ea typeface="Roboto Condensed"/>
                <a:cs typeface="Roboto Condensed"/>
              </a:rPr>
              <a:t>Produkt und pro</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dirty="0">
                <a:solidFill>
                  <a:srgbClr val="292934"/>
                </a:solidFill>
                <a:uFillTx/>
                <a:latin typeface="Roboto Condensed"/>
                <a:ea typeface="Roboto Condensed"/>
                <a:cs typeface="Roboto Condensed"/>
              </a:rPr>
              <a:t>Release</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dirty="0">
              <a:solidFill>
                <a:srgbClr val="292934"/>
              </a:solidFill>
              <a:uFillTx/>
              <a:latin typeface="Roboto Condensed"/>
              <a:ea typeface="Roboto Condensed"/>
              <a:cs typeface="Roboto Condensed"/>
            </a:endParaRPr>
          </a:p>
        </p:txBody>
      </p:sp>
      <p:cxnSp>
        <p:nvCxnSpPr>
          <p:cNvPr id="36" name="Shape 555">
            <a:extLst>
              <a:ext uri="{FF2B5EF4-FFF2-40B4-BE49-F238E27FC236}">
                <a16:creationId xmlns:a16="http://schemas.microsoft.com/office/drawing/2014/main" id="{7CCF005D-AE74-4DC7-893B-72307AFB5AB9}"/>
              </a:ext>
            </a:extLst>
          </p:cNvPr>
          <p:cNvCxnSpPr>
            <a:stCxn id="35" idx="0"/>
          </p:cNvCxnSpPr>
          <p:nvPr/>
        </p:nvCxnSpPr>
        <p:spPr>
          <a:xfrm rot="10799991">
            <a:off x="6129103" y="4514914"/>
            <a:ext cx="125401" cy="431697"/>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cxnSp>
        <p:nvCxnSpPr>
          <p:cNvPr id="37" name="Shape 556">
            <a:extLst>
              <a:ext uri="{FF2B5EF4-FFF2-40B4-BE49-F238E27FC236}">
                <a16:creationId xmlns:a16="http://schemas.microsoft.com/office/drawing/2014/main" id="{F59139DD-548F-4874-ABE4-BA98D474E4F5}"/>
              </a:ext>
            </a:extLst>
          </p:cNvPr>
          <p:cNvCxnSpPr>
            <a:stCxn id="28" idx="0"/>
            <a:endCxn id="29" idx="5"/>
          </p:cNvCxnSpPr>
          <p:nvPr/>
        </p:nvCxnSpPr>
        <p:spPr>
          <a:xfrm flipH="1" flipV="1">
            <a:off x="7105513" y="4464073"/>
            <a:ext cx="455519" cy="493694"/>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sp>
        <p:nvSpPr>
          <p:cNvPr id="38" name="Shape 557">
            <a:extLst>
              <a:ext uri="{FF2B5EF4-FFF2-40B4-BE49-F238E27FC236}">
                <a16:creationId xmlns:a16="http://schemas.microsoft.com/office/drawing/2014/main" id="{03D3672C-0C55-4416-B6F7-42DF894990F9}"/>
              </a:ext>
            </a:extLst>
          </p:cNvPr>
          <p:cNvSpPr/>
          <p:nvPr/>
        </p:nvSpPr>
        <p:spPr>
          <a:xfrm rot="5400013">
            <a:off x="9398505" y="3475873"/>
            <a:ext cx="174622" cy="1865311"/>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58"/>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dirty="0">
              <a:solidFill>
                <a:srgbClr val="292934"/>
              </a:solidFill>
              <a:uFillTx/>
              <a:latin typeface="Roboto"/>
              <a:ea typeface="Roboto"/>
              <a:cs typeface="Roboto"/>
            </a:endParaRPr>
          </a:p>
        </p:txBody>
      </p:sp>
      <p:sp>
        <p:nvSpPr>
          <p:cNvPr id="39" name="Shape 558">
            <a:extLst>
              <a:ext uri="{FF2B5EF4-FFF2-40B4-BE49-F238E27FC236}">
                <a16:creationId xmlns:a16="http://schemas.microsoft.com/office/drawing/2014/main" id="{AB4FD32E-25C7-447C-A507-EC3D53A041A8}"/>
              </a:ext>
            </a:extLst>
          </p:cNvPr>
          <p:cNvSpPr txBox="1"/>
          <p:nvPr/>
        </p:nvSpPr>
        <p:spPr>
          <a:xfrm>
            <a:off x="8691326" y="4964122"/>
            <a:ext cx="1611309" cy="600075"/>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dirty="0">
                <a:solidFill>
                  <a:srgbClr val="292934"/>
                </a:solidFill>
                <a:uFillTx/>
                <a:latin typeface="Roboto Condensed"/>
                <a:ea typeface="Roboto Condensed"/>
                <a:cs typeface="Roboto Condensed"/>
              </a:rPr>
              <a:t>Veröffentlichung des Quellcodes, der Hinweise bzw. Ausstellen eines schriftlichen Angebots</a:t>
            </a:r>
          </a:p>
        </p:txBody>
      </p:sp>
      <p:cxnSp>
        <p:nvCxnSpPr>
          <p:cNvPr id="40" name="Shape 559">
            <a:extLst>
              <a:ext uri="{FF2B5EF4-FFF2-40B4-BE49-F238E27FC236}">
                <a16:creationId xmlns:a16="http://schemas.microsoft.com/office/drawing/2014/main" id="{5C8B514A-9E1B-4848-B184-79AE6DC04F55}"/>
              </a:ext>
            </a:extLst>
          </p:cNvPr>
          <p:cNvCxnSpPr/>
          <p:nvPr/>
        </p:nvCxnSpPr>
        <p:spPr>
          <a:xfrm rot="5400013">
            <a:off x="9309634" y="4737936"/>
            <a:ext cx="346073" cy="1582"/>
          </a:xfrm>
          <a:prstGeom prst="straightConnector1">
            <a:avLst/>
          </a:prstGeom>
          <a:noFill/>
          <a:ln w="19046" cap="flat">
            <a:solidFill>
              <a:srgbClr val="292934"/>
            </a:solidFill>
            <a:prstDash val="solid"/>
            <a:round/>
            <a:tailEnd type="arrow"/>
          </a:ln>
        </p:spPr>
      </p:cxnSp>
      <p:sp>
        <p:nvSpPr>
          <p:cNvPr id="41" name="Shape 560">
            <a:extLst>
              <a:ext uri="{FF2B5EF4-FFF2-40B4-BE49-F238E27FC236}">
                <a16:creationId xmlns:a16="http://schemas.microsoft.com/office/drawing/2014/main" id="{B2472DE7-EBD6-4D23-8969-F2B15F42B322}"/>
              </a:ext>
            </a:extLst>
          </p:cNvPr>
          <p:cNvSpPr/>
          <p:nvPr/>
        </p:nvSpPr>
        <p:spPr>
          <a:xfrm rot="5399996" flipH="1">
            <a:off x="5442449" y="1593063"/>
            <a:ext cx="138110" cy="828675"/>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3"/>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dirty="0">
              <a:solidFill>
                <a:srgbClr val="000000"/>
              </a:solidFill>
              <a:uFillTx/>
              <a:latin typeface="Roboto"/>
              <a:ea typeface="Roboto"/>
              <a:cs typeface="Roboto"/>
            </a:endParaRPr>
          </a:p>
        </p:txBody>
      </p:sp>
      <p:sp>
        <p:nvSpPr>
          <p:cNvPr id="42" name="Shape 561">
            <a:extLst>
              <a:ext uri="{FF2B5EF4-FFF2-40B4-BE49-F238E27FC236}">
                <a16:creationId xmlns:a16="http://schemas.microsoft.com/office/drawing/2014/main" id="{C0DFCBA8-1DE2-4FE7-B628-AA9438B3D1E0}"/>
              </a:ext>
            </a:extLst>
          </p:cNvPr>
          <p:cNvSpPr/>
          <p:nvPr/>
        </p:nvSpPr>
        <p:spPr>
          <a:xfrm rot="5399996" flipH="1">
            <a:off x="6556078" y="1792292"/>
            <a:ext cx="138110"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5"/>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dirty="0">
              <a:solidFill>
                <a:srgbClr val="000000"/>
              </a:solidFill>
              <a:uFillTx/>
              <a:latin typeface="Roboto"/>
              <a:ea typeface="Roboto"/>
              <a:cs typeface="Roboto"/>
            </a:endParaRPr>
          </a:p>
        </p:txBody>
      </p:sp>
      <p:sp>
        <p:nvSpPr>
          <p:cNvPr id="43" name="Shape 562">
            <a:extLst>
              <a:ext uri="{FF2B5EF4-FFF2-40B4-BE49-F238E27FC236}">
                <a16:creationId xmlns:a16="http://schemas.microsoft.com/office/drawing/2014/main" id="{CAD1E28D-EFD1-4B45-B000-CFF6A7E701C0}"/>
              </a:ext>
            </a:extLst>
          </p:cNvPr>
          <p:cNvSpPr/>
          <p:nvPr/>
        </p:nvSpPr>
        <p:spPr>
          <a:xfrm rot="5399996" flipH="1">
            <a:off x="7853073" y="1792292"/>
            <a:ext cx="138110"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5"/>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dirty="0">
              <a:solidFill>
                <a:srgbClr val="000000"/>
              </a:solidFill>
              <a:uFillTx/>
              <a:latin typeface="Roboto"/>
              <a:ea typeface="Roboto"/>
              <a:cs typeface="Roboto"/>
            </a:endParaRPr>
          </a:p>
        </p:txBody>
      </p:sp>
      <p:sp>
        <p:nvSpPr>
          <p:cNvPr id="44" name="Shape 563">
            <a:extLst>
              <a:ext uri="{FF2B5EF4-FFF2-40B4-BE49-F238E27FC236}">
                <a16:creationId xmlns:a16="http://schemas.microsoft.com/office/drawing/2014/main" id="{C30EE32B-BA2E-4D01-A21E-45A6E30BC1CA}"/>
              </a:ext>
            </a:extLst>
          </p:cNvPr>
          <p:cNvSpPr txBox="1"/>
          <p:nvPr/>
        </p:nvSpPr>
        <p:spPr>
          <a:xfrm>
            <a:off x="4474927" y="813221"/>
            <a:ext cx="1574797" cy="87586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dirty="0">
                <a:solidFill>
                  <a:srgbClr val="000000"/>
                </a:solidFill>
                <a:uFillTx/>
                <a:latin typeface="Roboto Condensed"/>
                <a:ea typeface="Roboto Condensed"/>
                <a:cs typeface="Roboto Condensed"/>
              </a:rPr>
              <a:t>Überprüfen und Freigeben der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dirty="0">
                <a:solidFill>
                  <a:srgbClr val="000000"/>
                </a:solidFill>
                <a:uFillTx/>
                <a:latin typeface="Roboto Condensed"/>
                <a:ea typeface="Roboto Condensed"/>
                <a:cs typeface="Roboto Condensed"/>
              </a:rPr>
              <a:t>Compliance-Informationen von FOSS Komponenten</a:t>
            </a:r>
          </a:p>
        </p:txBody>
      </p:sp>
      <p:sp>
        <p:nvSpPr>
          <p:cNvPr id="45" name="Shape 564">
            <a:extLst>
              <a:ext uri="{FF2B5EF4-FFF2-40B4-BE49-F238E27FC236}">
                <a16:creationId xmlns:a16="http://schemas.microsoft.com/office/drawing/2014/main" id="{E9CF21DC-8735-4471-85CA-C2995BE8721D}"/>
              </a:ext>
            </a:extLst>
          </p:cNvPr>
          <p:cNvSpPr txBox="1"/>
          <p:nvPr/>
        </p:nvSpPr>
        <p:spPr>
          <a:xfrm>
            <a:off x="5841763" y="903290"/>
            <a:ext cx="1576389" cy="639778"/>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dirty="0">
                <a:solidFill>
                  <a:srgbClr val="000000"/>
                </a:solidFill>
                <a:uFillTx/>
                <a:latin typeface="Roboto Condensed"/>
                <a:ea typeface="Roboto Condensed"/>
                <a:cs typeface="Roboto Condensed"/>
              </a:rPr>
              <a:t>Zusammenstellen der Hinweise für die Veröffentlichung</a:t>
            </a:r>
          </a:p>
        </p:txBody>
      </p:sp>
      <p:cxnSp>
        <p:nvCxnSpPr>
          <p:cNvPr id="46" name="Shape 565">
            <a:extLst>
              <a:ext uri="{FF2B5EF4-FFF2-40B4-BE49-F238E27FC236}">
                <a16:creationId xmlns:a16="http://schemas.microsoft.com/office/drawing/2014/main" id="{D4452616-89C6-407A-BCEB-EAFBBEFEA107}"/>
              </a:ext>
            </a:extLst>
          </p:cNvPr>
          <p:cNvCxnSpPr>
            <a:stCxn id="44" idx="2"/>
          </p:cNvCxnSpPr>
          <p:nvPr/>
        </p:nvCxnSpPr>
        <p:spPr>
          <a:xfrm>
            <a:off x="5262326" y="1689088"/>
            <a:ext cx="228838" cy="187434"/>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cxnSp>
        <p:nvCxnSpPr>
          <p:cNvPr id="47" name="Shape 566">
            <a:extLst>
              <a:ext uri="{FF2B5EF4-FFF2-40B4-BE49-F238E27FC236}">
                <a16:creationId xmlns:a16="http://schemas.microsoft.com/office/drawing/2014/main" id="{D3F0F89A-5FDA-4B83-B520-03936FE7ABEC}"/>
              </a:ext>
            </a:extLst>
          </p:cNvPr>
          <p:cNvCxnSpPr>
            <a:stCxn id="45" idx="2"/>
          </p:cNvCxnSpPr>
          <p:nvPr/>
        </p:nvCxnSpPr>
        <p:spPr>
          <a:xfrm flipH="1">
            <a:off x="6624407" y="1543077"/>
            <a:ext cx="5550" cy="273021"/>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sp>
        <p:nvSpPr>
          <p:cNvPr id="48" name="Shape 567">
            <a:extLst>
              <a:ext uri="{FF2B5EF4-FFF2-40B4-BE49-F238E27FC236}">
                <a16:creationId xmlns:a16="http://schemas.microsoft.com/office/drawing/2014/main" id="{68E1C881-DC1E-4C57-B078-315D3E799A9B}"/>
              </a:ext>
            </a:extLst>
          </p:cNvPr>
          <p:cNvSpPr txBox="1"/>
          <p:nvPr/>
        </p:nvSpPr>
        <p:spPr>
          <a:xfrm>
            <a:off x="7505696" y="901708"/>
            <a:ext cx="1207849" cy="581201"/>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dirty="0">
                <a:solidFill>
                  <a:srgbClr val="000000"/>
                </a:solidFill>
                <a:uFillTx/>
                <a:latin typeface="Roboto Condensed"/>
                <a:ea typeface="Roboto Condensed"/>
                <a:cs typeface="Roboto Condensed"/>
              </a:rPr>
              <a:t>Überprüfung nach der Veröffentlichung</a:t>
            </a:r>
          </a:p>
        </p:txBody>
      </p:sp>
      <p:cxnSp>
        <p:nvCxnSpPr>
          <p:cNvPr id="49" name="Shape 568">
            <a:extLst>
              <a:ext uri="{FF2B5EF4-FFF2-40B4-BE49-F238E27FC236}">
                <a16:creationId xmlns:a16="http://schemas.microsoft.com/office/drawing/2014/main" id="{2F6C0900-FF0E-42CC-823E-8D46228772B1}"/>
              </a:ext>
            </a:extLst>
          </p:cNvPr>
          <p:cNvCxnSpPr>
            <a:stCxn id="48" idx="2"/>
          </p:cNvCxnSpPr>
          <p:nvPr/>
        </p:nvCxnSpPr>
        <p:spPr>
          <a:xfrm flipH="1">
            <a:off x="7921401" y="1482919"/>
            <a:ext cx="188220" cy="331598"/>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sp>
        <p:nvSpPr>
          <p:cNvPr id="50" name="Shape 569">
            <a:extLst>
              <a:ext uri="{FF2B5EF4-FFF2-40B4-BE49-F238E27FC236}">
                <a16:creationId xmlns:a16="http://schemas.microsoft.com/office/drawing/2014/main" id="{55971F13-3D89-4DC5-B2EB-0437A35127E1}"/>
              </a:ext>
            </a:extLst>
          </p:cNvPr>
          <p:cNvSpPr/>
          <p:nvPr/>
        </p:nvSpPr>
        <p:spPr>
          <a:xfrm>
            <a:off x="8553215" y="2430466"/>
            <a:ext cx="161921" cy="1312858"/>
          </a:xfrm>
          <a:custGeom>
            <a:avLst/>
            <a:gdLst>
              <a:gd name="f0" fmla="val 10800000"/>
              <a:gd name="f1" fmla="val 5400000"/>
              <a:gd name="f2" fmla="val 180"/>
              <a:gd name="f3" fmla="val w"/>
              <a:gd name="f4" fmla="val h"/>
              <a:gd name="f5" fmla="val ss"/>
              <a:gd name="f6" fmla="val 0"/>
              <a:gd name="f7" fmla="*/ 5419351 1 1725033"/>
              <a:gd name="f8" fmla="+- 0 0 5400000"/>
              <a:gd name="f9" fmla="val 8333"/>
              <a:gd name="f10" fmla="val 50000"/>
              <a:gd name="f11" fmla="+- 0 0 -180"/>
              <a:gd name="f12" fmla="+- 0 0 -270"/>
              <a:gd name="f13" fmla="+- 0 0 -360"/>
              <a:gd name="f14" fmla="abs f3"/>
              <a:gd name="f15" fmla="abs f4"/>
              <a:gd name="f16" fmla="abs f5"/>
              <a:gd name="f17" fmla="+- 2700000 f1 0"/>
              <a:gd name="f18" fmla="*/ f11 f0 1"/>
              <a:gd name="f19" fmla="*/ f12 f0 1"/>
              <a:gd name="f20" fmla="*/ f13 f0 1"/>
              <a:gd name="f21" fmla="?: f14 f3 1"/>
              <a:gd name="f22" fmla="?: f15 f4 1"/>
              <a:gd name="f23" fmla="?: f16 f5 1"/>
              <a:gd name="f24" fmla="+- f17 0 f1"/>
              <a:gd name="f25" fmla="*/ f18 1 f2"/>
              <a:gd name="f26" fmla="*/ f19 1 f2"/>
              <a:gd name="f27" fmla="*/ f20 1 f2"/>
              <a:gd name="f28" fmla="*/ f21 1 21600"/>
              <a:gd name="f29" fmla="*/ f22 1 21600"/>
              <a:gd name="f30" fmla="*/ 21600 f21 1"/>
              <a:gd name="f31" fmla="*/ 21600 f22 1"/>
              <a:gd name="f32" fmla="+- f24 f1 0"/>
              <a:gd name="f33" fmla="+- f25 0 f1"/>
              <a:gd name="f34" fmla="+- f26 0 f1"/>
              <a:gd name="f35" fmla="+- f27 0 f1"/>
              <a:gd name="f36" fmla="min f29 f28"/>
              <a:gd name="f37" fmla="*/ f30 1 f23"/>
              <a:gd name="f38" fmla="*/ f31 1 f23"/>
              <a:gd name="f39" fmla="*/ f32 f7 1"/>
              <a:gd name="f40" fmla="val f37"/>
              <a:gd name="f41" fmla="val f38"/>
              <a:gd name="f42" fmla="*/ f39 1 f0"/>
              <a:gd name="f43" fmla="*/ f6 f36 1"/>
              <a:gd name="f44" fmla="+- f41 0 f6"/>
              <a:gd name="f45" fmla="+- f40 0 f6"/>
              <a:gd name="f46" fmla="+- 0 0 f42"/>
              <a:gd name="f47" fmla="*/ f40 f36 1"/>
              <a:gd name="f48" fmla="*/ f41 f36 1"/>
              <a:gd name="f49" fmla="*/ f45 1 2"/>
              <a:gd name="f50" fmla="min f45 f44"/>
              <a:gd name="f51" fmla="*/ f44 f10 1"/>
              <a:gd name="f52" fmla="+- 0 0 f46"/>
              <a:gd name="f53" fmla="+- f6 f49 0"/>
              <a:gd name="f54" fmla="*/ f50 f9 1"/>
              <a:gd name="f55" fmla="*/ f51 1 100000"/>
              <a:gd name="f56" fmla="*/ f52 f0 1"/>
              <a:gd name="f57" fmla="*/ f49 f36 1"/>
              <a:gd name="f58" fmla="*/ f54 1 100000"/>
              <a:gd name="f59" fmla="*/ f56 1 f7"/>
              <a:gd name="f60" fmla="*/ f53 f36 1"/>
              <a:gd name="f61" fmla="*/ f55 f36 1"/>
              <a:gd name="f62" fmla="+- f55 f58 0"/>
              <a:gd name="f63" fmla="+- f59 0 f1"/>
              <a:gd name="f64" fmla="*/ f58 f36 1"/>
              <a:gd name="f65" fmla="cos 1 f63"/>
              <a:gd name="f66" fmla="sin 1 f63"/>
              <a:gd name="f67" fmla="*/ f62 f36 1"/>
              <a:gd name="f68" fmla="+- 0 0 f65"/>
              <a:gd name="f69" fmla="+- 0 0 f66"/>
              <a:gd name="f70" fmla="+- 0 0 f68"/>
              <a:gd name="f71" fmla="+- 0 0 f69"/>
              <a:gd name="f72" fmla="val f70"/>
              <a:gd name="f73" fmla="val f71"/>
              <a:gd name="f74" fmla="*/ f72 f49 1"/>
              <a:gd name="f75" fmla="*/ f73 f58 1"/>
              <a:gd name="f76" fmla="+- f40 0 f74"/>
              <a:gd name="f77" fmla="+- f58 0 f75"/>
              <a:gd name="f78" fmla="+- f41 f75 0"/>
              <a:gd name="f79" fmla="+- f78 0 f58"/>
              <a:gd name="f80" fmla="*/ f76 f36 1"/>
              <a:gd name="f81" fmla="*/ f77 f36 1"/>
              <a:gd name="f82" fmla="*/ f79 f36 1"/>
            </a:gdLst>
            <a:ahLst/>
            <a:cxnLst>
              <a:cxn ang="3cd4">
                <a:pos x="hc" y="t"/>
              </a:cxn>
              <a:cxn ang="0">
                <a:pos x="r" y="vc"/>
              </a:cxn>
              <a:cxn ang="cd4">
                <a:pos x="hc" y="b"/>
              </a:cxn>
              <a:cxn ang="cd2">
                <a:pos x="l" y="vc"/>
              </a:cxn>
              <a:cxn ang="f33">
                <a:pos x="f47" y="f43"/>
              </a:cxn>
              <a:cxn ang="f34">
                <a:pos x="f43" y="f61"/>
              </a:cxn>
              <a:cxn ang="f35">
                <a:pos x="f47" y="f48"/>
              </a:cxn>
            </a:cxnLst>
            <a:rect l="f80" t="f81" r="f47" b="f82"/>
            <a:pathLst>
              <a:path stroke="0">
                <a:moveTo>
                  <a:pt x="f47" y="f48"/>
                </a:moveTo>
                <a:arcTo wR="f57" hR="f64" stAng="f1" swAng="f1"/>
                <a:lnTo>
                  <a:pt x="f60" y="f67"/>
                </a:lnTo>
                <a:arcTo wR="f57" hR="f64" stAng="f6" swAng="f8"/>
                <a:arcTo wR="f57" hR="f64" stAng="f1" swAng="f8"/>
                <a:lnTo>
                  <a:pt x="f60" y="f64"/>
                </a:lnTo>
                <a:arcTo wR="f57" hR="f64" stAng="f0" swAng="f1"/>
                <a:close/>
              </a:path>
              <a:path fill="none">
                <a:moveTo>
                  <a:pt x="f47" y="f48"/>
                </a:moveTo>
                <a:arcTo wR="f57" hR="f64" stAng="f1" swAng="f1"/>
                <a:lnTo>
                  <a:pt x="f60" y="f67"/>
                </a:lnTo>
                <a:arcTo wR="f57" hR="f64" stAng="f6" swAng="f8"/>
                <a:arcTo wR="f57" hR="f64" stAng="f1" swAng="f8"/>
                <a:lnTo>
                  <a:pt x="f60" y="f64"/>
                </a:lnTo>
                <a:arcTo wR="f57" hR="f64" stAng="f0" swAng="f1"/>
              </a:path>
            </a:pathLst>
          </a:custGeom>
          <a:noFill/>
          <a:ln w="12701" cap="flat">
            <a:solidFill>
              <a:srgbClr val="292934"/>
            </a:solidFill>
            <a:prstDash val="solid"/>
            <a:round/>
          </a:ln>
        </p:spPr>
        <p:txBody>
          <a:bodyPr vert="horz" wrap="square" lIns="82926" tIns="41449" rIns="82926" bIns="41449" anchor="t" anchorCtr="0" compatLnSpc="1">
            <a:noAutofit/>
          </a:bodyPr>
          <a:lstStyle/>
          <a:p>
            <a:pPr marL="0" marR="0" lvl="0" indent="0" algn="l" defTabSz="914400" rtl="0" fontAlgn="auto" hangingPunct="1">
              <a:lnSpc>
                <a:spcPct val="93%"/>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dirty="0">
              <a:solidFill>
                <a:srgbClr val="292934"/>
              </a:solidFill>
              <a:uFillTx/>
              <a:latin typeface="Roboto"/>
              <a:ea typeface="Roboto"/>
              <a:cs typeface="Roboto"/>
            </a:endParaRPr>
          </a:p>
        </p:txBody>
      </p:sp>
      <p:sp>
        <p:nvSpPr>
          <p:cNvPr id="51" name="Shape 570">
            <a:extLst>
              <a:ext uri="{FF2B5EF4-FFF2-40B4-BE49-F238E27FC236}">
                <a16:creationId xmlns:a16="http://schemas.microsoft.com/office/drawing/2014/main" id="{5F9D2461-2045-4126-8C84-404525A12010}"/>
              </a:ext>
            </a:extLst>
          </p:cNvPr>
          <p:cNvSpPr/>
          <p:nvPr/>
        </p:nvSpPr>
        <p:spPr>
          <a:xfrm flipH="1">
            <a:off x="3368439" y="2352678"/>
            <a:ext cx="138110" cy="1452560"/>
          </a:xfrm>
          <a:custGeom>
            <a:avLst/>
            <a:gdLst>
              <a:gd name="f0" fmla="val 10800000"/>
              <a:gd name="f1" fmla="val 5400000"/>
              <a:gd name="f2" fmla="val 180"/>
              <a:gd name="f3" fmla="val w"/>
              <a:gd name="f4" fmla="val h"/>
              <a:gd name="f5" fmla="val ss"/>
              <a:gd name="f6" fmla="val 0"/>
              <a:gd name="f7" fmla="*/ 5419351 1 1725033"/>
              <a:gd name="f8" fmla="+- 0 0 5400000"/>
              <a:gd name="f9" fmla="val 8333"/>
              <a:gd name="f10" fmla="val 50000"/>
              <a:gd name="f11" fmla="+- 0 0 -180"/>
              <a:gd name="f12" fmla="+- 0 0 -270"/>
              <a:gd name="f13" fmla="+- 0 0 -360"/>
              <a:gd name="f14" fmla="abs f3"/>
              <a:gd name="f15" fmla="abs f4"/>
              <a:gd name="f16" fmla="abs f5"/>
              <a:gd name="f17" fmla="+- 2700000 f1 0"/>
              <a:gd name="f18" fmla="*/ f11 f0 1"/>
              <a:gd name="f19" fmla="*/ f12 f0 1"/>
              <a:gd name="f20" fmla="*/ f13 f0 1"/>
              <a:gd name="f21" fmla="?: f14 f3 1"/>
              <a:gd name="f22" fmla="?: f15 f4 1"/>
              <a:gd name="f23" fmla="?: f16 f5 1"/>
              <a:gd name="f24" fmla="+- f17 0 f1"/>
              <a:gd name="f25" fmla="*/ f18 1 f2"/>
              <a:gd name="f26" fmla="*/ f19 1 f2"/>
              <a:gd name="f27" fmla="*/ f20 1 f2"/>
              <a:gd name="f28" fmla="*/ f21 1 21600"/>
              <a:gd name="f29" fmla="*/ f22 1 21600"/>
              <a:gd name="f30" fmla="*/ 21600 f21 1"/>
              <a:gd name="f31" fmla="*/ 21600 f22 1"/>
              <a:gd name="f32" fmla="+- f24 f1 0"/>
              <a:gd name="f33" fmla="+- f25 0 f1"/>
              <a:gd name="f34" fmla="+- f26 0 f1"/>
              <a:gd name="f35" fmla="+- f27 0 f1"/>
              <a:gd name="f36" fmla="min f29 f28"/>
              <a:gd name="f37" fmla="*/ f30 1 f23"/>
              <a:gd name="f38" fmla="*/ f31 1 f23"/>
              <a:gd name="f39" fmla="*/ f32 f7 1"/>
              <a:gd name="f40" fmla="val f37"/>
              <a:gd name="f41" fmla="val f38"/>
              <a:gd name="f42" fmla="*/ f39 1 f0"/>
              <a:gd name="f43" fmla="*/ f6 f36 1"/>
              <a:gd name="f44" fmla="+- f41 0 f6"/>
              <a:gd name="f45" fmla="+- f40 0 f6"/>
              <a:gd name="f46" fmla="+- 0 0 f42"/>
              <a:gd name="f47" fmla="*/ f40 f36 1"/>
              <a:gd name="f48" fmla="*/ f41 f36 1"/>
              <a:gd name="f49" fmla="*/ f45 1 2"/>
              <a:gd name="f50" fmla="min f45 f44"/>
              <a:gd name="f51" fmla="*/ f44 f10 1"/>
              <a:gd name="f52" fmla="+- 0 0 f46"/>
              <a:gd name="f53" fmla="+- f6 f49 0"/>
              <a:gd name="f54" fmla="*/ f50 f9 1"/>
              <a:gd name="f55" fmla="*/ f51 1 100000"/>
              <a:gd name="f56" fmla="*/ f52 f0 1"/>
              <a:gd name="f57" fmla="*/ f49 f36 1"/>
              <a:gd name="f58" fmla="*/ f54 1 100000"/>
              <a:gd name="f59" fmla="*/ f56 1 f7"/>
              <a:gd name="f60" fmla="*/ f53 f36 1"/>
              <a:gd name="f61" fmla="*/ f55 f36 1"/>
              <a:gd name="f62" fmla="+- f55 f58 0"/>
              <a:gd name="f63" fmla="+- f59 0 f1"/>
              <a:gd name="f64" fmla="*/ f58 f36 1"/>
              <a:gd name="f65" fmla="cos 1 f63"/>
              <a:gd name="f66" fmla="sin 1 f63"/>
              <a:gd name="f67" fmla="*/ f62 f36 1"/>
              <a:gd name="f68" fmla="+- 0 0 f65"/>
              <a:gd name="f69" fmla="+- 0 0 f66"/>
              <a:gd name="f70" fmla="+- 0 0 f68"/>
              <a:gd name="f71" fmla="+- 0 0 f69"/>
              <a:gd name="f72" fmla="val f70"/>
              <a:gd name="f73" fmla="val f71"/>
              <a:gd name="f74" fmla="*/ f72 f49 1"/>
              <a:gd name="f75" fmla="*/ f73 f58 1"/>
              <a:gd name="f76" fmla="+- f40 0 f74"/>
              <a:gd name="f77" fmla="+- f58 0 f75"/>
              <a:gd name="f78" fmla="+- f41 f75 0"/>
              <a:gd name="f79" fmla="+- f78 0 f58"/>
              <a:gd name="f80" fmla="*/ f76 f36 1"/>
              <a:gd name="f81" fmla="*/ f77 f36 1"/>
              <a:gd name="f82" fmla="*/ f79 f36 1"/>
            </a:gdLst>
            <a:ahLst/>
            <a:cxnLst>
              <a:cxn ang="3cd4">
                <a:pos x="hc" y="t"/>
              </a:cxn>
              <a:cxn ang="0">
                <a:pos x="r" y="vc"/>
              </a:cxn>
              <a:cxn ang="cd4">
                <a:pos x="hc" y="b"/>
              </a:cxn>
              <a:cxn ang="cd2">
                <a:pos x="l" y="vc"/>
              </a:cxn>
              <a:cxn ang="f33">
                <a:pos x="f47" y="f43"/>
              </a:cxn>
              <a:cxn ang="f34">
                <a:pos x="f43" y="f61"/>
              </a:cxn>
              <a:cxn ang="f35">
                <a:pos x="f47" y="f48"/>
              </a:cxn>
            </a:cxnLst>
            <a:rect l="f80" t="f81" r="f47" b="f82"/>
            <a:pathLst>
              <a:path stroke="0">
                <a:moveTo>
                  <a:pt x="f47" y="f48"/>
                </a:moveTo>
                <a:arcTo wR="f57" hR="f64" stAng="f1" swAng="f1"/>
                <a:lnTo>
                  <a:pt x="f60" y="f67"/>
                </a:lnTo>
                <a:arcTo wR="f57" hR="f64" stAng="f6" swAng="f8"/>
                <a:arcTo wR="f57" hR="f64" stAng="f1" swAng="f8"/>
                <a:lnTo>
                  <a:pt x="f60" y="f64"/>
                </a:lnTo>
                <a:arcTo wR="f57" hR="f64" stAng="f0" swAng="f1"/>
                <a:close/>
              </a:path>
              <a:path fill="none">
                <a:moveTo>
                  <a:pt x="f47" y="f48"/>
                </a:moveTo>
                <a:arcTo wR="f57" hR="f64" stAng="f1" swAng="f1"/>
                <a:lnTo>
                  <a:pt x="f60" y="f67"/>
                </a:lnTo>
                <a:arcTo wR="f57" hR="f64" stAng="f6" swAng="f8"/>
                <a:arcTo wR="f57" hR="f64" stAng="f1" swAng="f8"/>
                <a:lnTo>
                  <a:pt x="f60" y="f64"/>
                </a:lnTo>
                <a:arcTo wR="f57" hR="f64" stAng="f0" swAng="f1"/>
              </a:path>
            </a:pathLst>
          </a:custGeom>
          <a:noFill/>
          <a:ln w="12701" cap="flat">
            <a:solidFill>
              <a:srgbClr val="292934"/>
            </a:solidFill>
            <a:prstDash val="solid"/>
            <a:round/>
          </a:ln>
        </p:spPr>
        <p:txBody>
          <a:bodyPr vert="horz" wrap="square" lIns="82926" tIns="41449" rIns="82926" bIns="41449" anchor="t" anchorCtr="0" compatLnSpc="1">
            <a:noAutofit/>
          </a:bodyPr>
          <a:lstStyle/>
          <a:p>
            <a:pPr marL="0" marR="0" lvl="0" indent="0" algn="l" defTabSz="914400" rtl="0" fontAlgn="auto" hangingPunct="1">
              <a:lnSpc>
                <a:spcPct val="93%"/>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dirty="0">
              <a:solidFill>
                <a:srgbClr val="292934"/>
              </a:solidFill>
              <a:uFillTx/>
              <a:latin typeface="Roboto"/>
              <a:ea typeface="Roboto"/>
              <a:cs typeface="Roboto"/>
            </a:endParaRPr>
          </a:p>
        </p:txBody>
      </p:sp>
      <p:sp>
        <p:nvSpPr>
          <p:cNvPr id="52" name="Shape 571">
            <a:extLst>
              <a:ext uri="{FF2B5EF4-FFF2-40B4-BE49-F238E27FC236}">
                <a16:creationId xmlns:a16="http://schemas.microsoft.com/office/drawing/2014/main" id="{E60213D0-09AE-4D30-955C-03359AE50E22}"/>
              </a:ext>
            </a:extLst>
          </p:cNvPr>
          <p:cNvSpPr/>
          <p:nvPr/>
        </p:nvSpPr>
        <p:spPr>
          <a:xfrm>
            <a:off x="1501545" y="6362706"/>
            <a:ext cx="8848721" cy="484183"/>
          </a:xfrm>
          <a:custGeom>
            <a:avLst>
              <a:gd name="f0" fmla="val 21009"/>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rgbClr val="55556F"/>
          </a:solidFill>
          <a:ln w="9528" cap="flat">
            <a:solidFill>
              <a:srgbClr val="292934"/>
            </a:solidFill>
            <a:prstDash val="solid"/>
            <a:round/>
          </a:ln>
        </p:spPr>
        <p:txBody>
          <a:bodyPr vert="horz" wrap="square" lIns="82926" tIns="41449" rIns="82926" bIns="41449" anchor="t" anchorCtr="1" compatLnSpc="1">
            <a:noAutofit/>
          </a:bodyPr>
          <a:lstStyle/>
          <a:p>
            <a:pPr marL="0" marR="0" lvl="0" indent="0" algn="ctr" defTabSz="914400" rtl="0" fontAlgn="auto" hangingPunct="1">
              <a:lnSpc>
                <a:spcPct val="93%"/>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dirty="0">
                <a:solidFill>
                  <a:srgbClr val="FFFFFF"/>
                </a:solidFill>
                <a:uFillTx/>
                <a:latin typeface="Roboto"/>
                <a:ea typeface="Roboto"/>
                <a:cs typeface="Roboto"/>
              </a:rPr>
              <a:t>Beispiel eines Compliance-Management Ende-zu-Ende-Prozesses</a:t>
            </a:r>
          </a:p>
        </p:txBody>
      </p:sp>
      <p:sp>
        <p:nvSpPr>
          <p:cNvPr id="53" name="Rechteck 62">
            <a:extLst>
              <a:ext uri="{FF2B5EF4-FFF2-40B4-BE49-F238E27FC236}">
                <a16:creationId xmlns:a16="http://schemas.microsoft.com/office/drawing/2014/main" id="{81FC4F9E-907A-481F-B6A6-D57829F4D6DE}"/>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4" name="Rechteck 63">
            <a:extLst>
              <a:ext uri="{FF2B5EF4-FFF2-40B4-BE49-F238E27FC236}">
                <a16:creationId xmlns:a16="http://schemas.microsoft.com/office/drawing/2014/main" id="{C450D054-40EF-4CA6-944E-460CFC54ADB2}"/>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58.xml><?xml version="1.0" encoding="utf-8"?>
<p:sld xmlns:a="http://purl.oclc.org/ooxml/drawingml/main" xmlns:r="http://purl.oclc.org/ooxml/officeDocument/relationships" xmlns:p="http://purl.oclc.org/ooxml/presentationml/main">
  <p:cSld name="Slide56">
    <p:spTree>
      <p:nvGrpSpPr>
        <p:cNvPr id="1" name=""/>
        <p:cNvGrpSpPr/>
        <p:nvPr/>
      </p:nvGrpSpPr>
      <p:grpSpPr>
        <a:xfrm>
          <a:off x="0" y="0"/>
          <a:ext cx="0" cy="0"/>
          <a:chOff x="0" y="0"/>
          <a:chExt cx="0" cy="0"/>
        </a:xfrm>
      </p:grpSpPr>
      <p:sp>
        <p:nvSpPr>
          <p:cNvPr id="2" name="Shape 577">
            <a:extLst>
              <a:ext uri="{FF2B5EF4-FFF2-40B4-BE49-F238E27FC236}">
                <a16:creationId xmlns:a16="http://schemas.microsoft.com/office/drawing/2014/main" id="{24D90790-CF51-492F-888A-099DA9471846}"/>
              </a:ext>
            </a:extLst>
          </p:cNvPr>
          <p:cNvSpPr txBox="1">
            <a:spLocks noGrp="1"/>
          </p:cNvSpPr>
          <p:nvPr>
            <p:ph type="body" idx="4294967295"/>
          </p:nvPr>
        </p:nvSpPr>
        <p:spPr>
          <a:xfrm>
            <a:off x="6264270" y="3843332"/>
            <a:ext cx="5927726" cy="2301873"/>
          </a:xfrm>
        </p:spPr>
        <p:txBody>
          <a:bodyPr tIns="45701" bIns="45701"/>
          <a:lstStyle/>
          <a:p>
            <a:pPr lvl="0" indent="-182880">
              <a:spcBef>
                <a:spcPts val="0"/>
              </a:spcBef>
            </a:pPr>
            <a:r>
              <a:rPr lang="de-DE" sz="1800" u="sng" dirty="0">
                <a:solidFill>
                  <a:srgbClr val="0070C0"/>
                </a:solidFill>
              </a:rPr>
              <a:t>Ergebnis: </a:t>
            </a:r>
          </a:p>
          <a:p>
            <a:pPr marL="457200" lvl="1" indent="-190496">
              <a:lnSpc>
                <a:spcPct val="100%"/>
              </a:lnSpc>
              <a:spcBef>
                <a:spcPts val="320"/>
              </a:spcBef>
              <a:buClr>
                <a:srgbClr val="93A299"/>
              </a:buClr>
              <a:buSzPct val="85%"/>
              <a:buFont typeface="Arial"/>
            </a:pPr>
            <a:r>
              <a:rPr lang="de-DE" sz="1600" kern="0" dirty="0">
                <a:solidFill>
                  <a:srgbClr val="292934"/>
                </a:solidFill>
                <a:latin typeface="Roboto"/>
              </a:rPr>
              <a:t>Für die FOSS wird ein Compliance-Datensatz erstellt (oder aktualisiert)</a:t>
            </a:r>
          </a:p>
          <a:p>
            <a:pPr marL="457200" lvl="1" indent="-190496">
              <a:lnSpc>
                <a:spcPct val="100%"/>
              </a:lnSpc>
              <a:spcBef>
                <a:spcPts val="320"/>
              </a:spcBef>
              <a:buClr>
                <a:srgbClr val="93A299"/>
              </a:buClr>
              <a:buSzPct val="85%"/>
              <a:buFont typeface="Arial"/>
            </a:pPr>
            <a:r>
              <a:rPr lang="de-DE" sz="1600" kern="0" dirty="0">
                <a:solidFill>
                  <a:srgbClr val="292934"/>
                </a:solidFill>
                <a:latin typeface="Roboto"/>
              </a:rPr>
              <a:t>Ein Audit wird angefordert, um den Quellcode im erschöpfenden bzw. begrenzten Umfang zu prüfen, der sich aus den Anforderungen der FOSS-Richtlinie(n) ergibt.</a:t>
            </a:r>
          </a:p>
        </p:txBody>
      </p:sp>
      <p:sp>
        <p:nvSpPr>
          <p:cNvPr id="3" name="Shape 578">
            <a:extLst>
              <a:ext uri="{FF2B5EF4-FFF2-40B4-BE49-F238E27FC236}">
                <a16:creationId xmlns:a16="http://schemas.microsoft.com/office/drawing/2014/main" id="{450027F1-171F-43E6-9EBF-E3CD20E3E037}"/>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dirty="0">
              <a:solidFill>
                <a:srgbClr val="292934"/>
              </a:solidFill>
              <a:uFillTx/>
              <a:latin typeface="Roboto"/>
              <a:ea typeface="Roboto"/>
              <a:cs typeface="Roboto"/>
            </a:endParaRPr>
          </a:p>
        </p:txBody>
      </p:sp>
      <p:sp>
        <p:nvSpPr>
          <p:cNvPr id="4" name="Shape 595">
            <a:extLst>
              <a:ext uri="{FF2B5EF4-FFF2-40B4-BE49-F238E27FC236}">
                <a16:creationId xmlns:a16="http://schemas.microsoft.com/office/drawing/2014/main" id="{D9F10054-7B4A-41A4-A24E-027BA70AEB12}"/>
              </a:ext>
            </a:extLst>
          </p:cNvPr>
          <p:cNvSpPr txBox="1"/>
          <p:nvPr/>
        </p:nvSpPr>
        <p:spPr>
          <a:xfrm>
            <a:off x="400050" y="3887791"/>
            <a:ext cx="5504816" cy="2619371"/>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sz="1800" b="0" i="0" u="sng" strike="noStrike" kern="0" cap="none" spc="0" baseline="0%" dirty="0">
                <a:solidFill>
                  <a:srgbClr val="0070C0"/>
                </a:solidFill>
                <a:uFillTx/>
                <a:latin typeface="Roboto"/>
                <a:ea typeface="Roboto"/>
                <a:cs typeface="Roboto"/>
              </a:rPr>
              <a:t>Auslöser: </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Eingehende Anfragen aus der Entwicklung</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Software-Scans</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Due Diligence für 3rd-party-Software</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Manuelle Erkennung neuer Komponenten – </a:t>
            </a:r>
            <a:br>
              <a:rPr lang="de-DE" sz="1600" b="0" i="0" u="none" strike="noStrike" kern="0" cap="none" spc="0" baseline="0%" dirty="0">
                <a:solidFill>
                  <a:srgbClr val="292934"/>
                </a:solidFill>
                <a:uFillTx/>
                <a:latin typeface="Roboto"/>
                <a:ea typeface="Roboto"/>
                <a:cs typeface="Roboto"/>
              </a:rPr>
            </a:br>
            <a:r>
              <a:rPr lang="de-DE" sz="1600" b="0" i="0" u="none" strike="noStrike" kern="0" cap="none" spc="0" baseline="0%" dirty="0">
                <a:solidFill>
                  <a:srgbClr val="292934"/>
                </a:solidFill>
                <a:uFillTx/>
                <a:latin typeface="Roboto"/>
                <a:ea typeface="Roboto"/>
                <a:cs typeface="Roboto"/>
              </a:rPr>
              <a:t>beim Hinzufügen zum Repository</a:t>
            </a:r>
          </a:p>
        </p:txBody>
      </p:sp>
      <p:sp>
        <p:nvSpPr>
          <p:cNvPr id="5" name="Shape 596">
            <a:extLst>
              <a:ext uri="{FF2B5EF4-FFF2-40B4-BE49-F238E27FC236}">
                <a16:creationId xmlns:a16="http://schemas.microsoft.com/office/drawing/2014/main" id="{302EF4C1-BCD1-4BCD-92CC-A304A671A319}"/>
              </a:ext>
            </a:extLst>
          </p:cNvPr>
          <p:cNvSpPr/>
          <p:nvPr/>
        </p:nvSpPr>
        <p:spPr>
          <a:xfrm>
            <a:off x="238128" y="3228974"/>
            <a:ext cx="5425254" cy="830997"/>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dirty="0">
                <a:solidFill>
                  <a:srgbClr val="292934"/>
                </a:solidFill>
                <a:uFillTx/>
                <a:latin typeface="Roboto"/>
                <a:ea typeface="Roboto"/>
                <a:cs typeface="Roboto"/>
              </a:rPr>
              <a:t>Identifikation der FOSS Komponenten</a:t>
            </a:r>
          </a:p>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2400" b="0" i="0" u="none" strike="noStrike" kern="0" cap="none" spc="0" baseline="0%" dirty="0">
              <a:solidFill>
                <a:srgbClr val="292934"/>
              </a:solidFill>
              <a:uFillTx/>
              <a:latin typeface="Roboto"/>
              <a:ea typeface="Roboto"/>
              <a:cs typeface="Roboto"/>
            </a:endParaRPr>
          </a:p>
        </p:txBody>
      </p:sp>
      <p:sp>
        <p:nvSpPr>
          <p:cNvPr id="6" name="Shape 597">
            <a:extLst>
              <a:ext uri="{FF2B5EF4-FFF2-40B4-BE49-F238E27FC236}">
                <a16:creationId xmlns:a16="http://schemas.microsoft.com/office/drawing/2014/main" id="{19C5897E-BE31-40F2-AFC6-8BC2EE07A248}"/>
              </a:ext>
            </a:extLst>
          </p:cNvPr>
          <p:cNvSpPr txBox="1"/>
          <p:nvPr/>
        </p:nvSpPr>
        <p:spPr>
          <a:xfrm>
            <a:off x="261747" y="531275"/>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3600" b="0" i="0" u="none" strike="noStrike" kern="0" cap="none" spc="0" baseline="0%" dirty="0">
                <a:solidFill>
                  <a:srgbClr val="D2533C"/>
                </a:solidFill>
                <a:uFillTx/>
                <a:latin typeface="Roboto"/>
                <a:ea typeface="Roboto"/>
                <a:cs typeface="Roboto"/>
              </a:rPr>
              <a:t>Identifizieren und Verfolgen der FOSS-Nutzung</a:t>
            </a:r>
          </a:p>
        </p:txBody>
      </p:sp>
      <p:sp>
        <p:nvSpPr>
          <p:cNvPr id="7" name="Rechteck 24">
            <a:extLst>
              <a:ext uri="{FF2B5EF4-FFF2-40B4-BE49-F238E27FC236}">
                <a16:creationId xmlns:a16="http://schemas.microsoft.com/office/drawing/2014/main" id="{2C2E031B-E991-427B-8707-86FD38884858}"/>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8" name="Rechteck 25">
            <a:extLst>
              <a:ext uri="{FF2B5EF4-FFF2-40B4-BE49-F238E27FC236}">
                <a16:creationId xmlns:a16="http://schemas.microsoft.com/office/drawing/2014/main" id="{8DD0A5C4-B446-439E-A906-C87A3AEEE3EE}"/>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
        <p:nvSpPr>
          <p:cNvPr id="9" name="Shape 579">
            <a:extLst>
              <a:ext uri="{FF2B5EF4-FFF2-40B4-BE49-F238E27FC236}">
                <a16:creationId xmlns:a16="http://schemas.microsoft.com/office/drawing/2014/main" id="{2965EAC5-3228-4EA1-B509-9527AB1A7889}"/>
              </a:ext>
            </a:extLst>
          </p:cNvPr>
          <p:cNvSpPr/>
          <p:nvPr/>
        </p:nvSpPr>
        <p:spPr>
          <a:xfrm>
            <a:off x="2524630" y="1933590"/>
            <a:ext cx="1007522"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Input:</a:t>
            </a:r>
            <a:br>
              <a:rPr lang="de-DE" sz="1100" b="1" i="0" u="none" strike="noStrike" kern="0" cap="none" spc="0" baseline="0%" dirty="0">
                <a:solidFill>
                  <a:srgbClr val="000000"/>
                </a:solidFill>
                <a:uFillTx/>
                <a:latin typeface="Roboto"/>
                <a:ea typeface="Roboto"/>
                <a:cs typeface="Roboto"/>
              </a:rPr>
            </a:br>
            <a:endParaRPr lang="de-DE" sz="1100" b="1" i="0" u="none" strike="noStrike" kern="0" cap="none" spc="0" baseline="0%" dirty="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FOSS</a:t>
            </a:r>
          </a:p>
        </p:txBody>
      </p:sp>
      <p:sp>
        <p:nvSpPr>
          <p:cNvPr id="10" name="Shape 580">
            <a:extLst>
              <a:ext uri="{FF2B5EF4-FFF2-40B4-BE49-F238E27FC236}">
                <a16:creationId xmlns:a16="http://schemas.microsoft.com/office/drawing/2014/main" id="{2B8D5A0A-6B8D-45AA-98CC-44117316808B}"/>
              </a:ext>
            </a:extLst>
          </p:cNvPr>
          <p:cNvSpPr/>
          <p:nvPr/>
        </p:nvSpPr>
        <p:spPr>
          <a:xfrm>
            <a:off x="8602675" y="1933590"/>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Output:</a:t>
            </a:r>
            <a:br>
              <a:rPr lang="de-DE" sz="1100" b="1" i="0" u="none" strike="noStrike" kern="0" cap="none" spc="0" baseline="0%" dirty="0">
                <a:solidFill>
                  <a:srgbClr val="000000"/>
                </a:solidFill>
                <a:uFillTx/>
                <a:latin typeface="Roboto"/>
                <a:ea typeface="Roboto"/>
                <a:cs typeface="Roboto"/>
              </a:rPr>
            </a:br>
            <a:r>
              <a:rPr lang="de-DE" sz="1100" b="1" i="0" u="none" strike="noStrike" kern="0" cap="none" spc="0" baseline="0%" dirty="0">
                <a:solidFill>
                  <a:srgbClr val="000000"/>
                </a:solidFill>
                <a:uFillTx/>
                <a:latin typeface="Roboto"/>
                <a:ea typeface="Roboto"/>
                <a:cs typeface="Roboto"/>
              </a:rPr>
              <a:t> FOSS + Anpassungen</a:t>
            </a:r>
          </a:p>
        </p:txBody>
      </p:sp>
      <p:cxnSp>
        <p:nvCxnSpPr>
          <p:cNvPr id="11" name="Shape 581">
            <a:extLst>
              <a:ext uri="{FF2B5EF4-FFF2-40B4-BE49-F238E27FC236}">
                <a16:creationId xmlns:a16="http://schemas.microsoft.com/office/drawing/2014/main" id="{2E96402D-51FB-467F-B9C6-A1DDDF3FF867}"/>
              </a:ext>
            </a:extLst>
          </p:cNvPr>
          <p:cNvCxnSpPr/>
          <p:nvPr/>
        </p:nvCxnSpPr>
        <p:spPr>
          <a:xfrm>
            <a:off x="3532153" y="2167731"/>
            <a:ext cx="311179" cy="0"/>
          </a:xfrm>
          <a:prstGeom prst="straightConnector1">
            <a:avLst/>
          </a:prstGeom>
          <a:noFill/>
          <a:ln w="9528" cap="flat">
            <a:solidFill>
              <a:srgbClr val="292934"/>
            </a:solidFill>
            <a:prstDash val="solid"/>
            <a:round/>
            <a:tailEnd type="arrow"/>
          </a:ln>
        </p:spPr>
      </p:cxnSp>
      <p:cxnSp>
        <p:nvCxnSpPr>
          <p:cNvPr id="12" name="Shape 582">
            <a:extLst>
              <a:ext uri="{FF2B5EF4-FFF2-40B4-BE49-F238E27FC236}">
                <a16:creationId xmlns:a16="http://schemas.microsoft.com/office/drawing/2014/main" id="{5387D1C6-AD29-4D43-99ED-A3F9843E7583}"/>
              </a:ext>
            </a:extLst>
          </p:cNvPr>
          <p:cNvCxnSpPr/>
          <p:nvPr/>
        </p:nvCxnSpPr>
        <p:spPr>
          <a:xfrm rot="10800009" flipH="1">
            <a:off x="8348087" y="2181128"/>
            <a:ext cx="255603" cy="4800"/>
          </a:xfrm>
          <a:prstGeom prst="straightConnector1">
            <a:avLst/>
          </a:prstGeom>
          <a:noFill/>
          <a:ln w="9528" cap="flat">
            <a:solidFill>
              <a:srgbClr val="292934"/>
            </a:solidFill>
            <a:prstDash val="solid"/>
            <a:round/>
            <a:tailEnd type="arrow"/>
          </a:ln>
        </p:spPr>
      </p:cxnSp>
      <p:sp>
        <p:nvSpPr>
          <p:cNvPr id="13" name="Shape 585">
            <a:extLst>
              <a:ext uri="{FF2B5EF4-FFF2-40B4-BE49-F238E27FC236}">
                <a16:creationId xmlns:a16="http://schemas.microsoft.com/office/drawing/2014/main" id="{106A5F4A-9E0D-4441-9E64-63E1E102282D}"/>
              </a:ext>
            </a:extLst>
          </p:cNvPr>
          <p:cNvSpPr/>
          <p:nvPr/>
        </p:nvSpPr>
        <p:spPr>
          <a:xfrm rot="5400013">
            <a:off x="4119797"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Audit</a:t>
            </a:r>
          </a:p>
        </p:txBody>
      </p:sp>
      <p:sp>
        <p:nvSpPr>
          <p:cNvPr id="14" name="Shape 586">
            <a:extLst>
              <a:ext uri="{FF2B5EF4-FFF2-40B4-BE49-F238E27FC236}">
                <a16:creationId xmlns:a16="http://schemas.microsoft.com/office/drawing/2014/main" id="{256E2875-0187-4C6C-88F5-5C3F6ADF429A}"/>
              </a:ext>
            </a:extLst>
          </p:cNvPr>
          <p:cNvSpPr/>
          <p:nvPr/>
        </p:nvSpPr>
        <p:spPr>
          <a:xfrm rot="5400013">
            <a:off x="4611076" y="1921909"/>
            <a:ext cx="1115997"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Probleme lösen</a:t>
            </a:r>
          </a:p>
        </p:txBody>
      </p:sp>
      <p:sp>
        <p:nvSpPr>
          <p:cNvPr id="15" name="Shape 587">
            <a:extLst>
              <a:ext uri="{FF2B5EF4-FFF2-40B4-BE49-F238E27FC236}">
                <a16:creationId xmlns:a16="http://schemas.microsoft.com/office/drawing/2014/main" id="{A0DFC7CE-DA33-4016-9EDD-389971262BDF}"/>
              </a:ext>
            </a:extLst>
          </p:cNvPr>
          <p:cNvSpPr/>
          <p:nvPr/>
        </p:nvSpPr>
        <p:spPr>
          <a:xfrm rot="5400013">
            <a:off x="5102356"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Reviews</a:t>
            </a:r>
          </a:p>
        </p:txBody>
      </p:sp>
      <p:sp>
        <p:nvSpPr>
          <p:cNvPr id="16" name="Shape 588">
            <a:extLst>
              <a:ext uri="{FF2B5EF4-FFF2-40B4-BE49-F238E27FC236}">
                <a16:creationId xmlns:a16="http://schemas.microsoft.com/office/drawing/2014/main" id="{0045C308-FE02-4478-BCB8-6D0395C05631}"/>
              </a:ext>
            </a:extLst>
          </p:cNvPr>
          <p:cNvSpPr/>
          <p:nvPr/>
        </p:nvSpPr>
        <p:spPr>
          <a:xfrm rot="5400013">
            <a:off x="5512035"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Freigaben</a:t>
            </a:r>
          </a:p>
        </p:txBody>
      </p:sp>
      <p:sp>
        <p:nvSpPr>
          <p:cNvPr id="17" name="Shape 589">
            <a:extLst>
              <a:ext uri="{FF2B5EF4-FFF2-40B4-BE49-F238E27FC236}">
                <a16:creationId xmlns:a16="http://schemas.microsoft.com/office/drawing/2014/main" id="{76A2B763-9AA0-4067-A9F1-8DA427DBA647}"/>
              </a:ext>
            </a:extLst>
          </p:cNvPr>
          <p:cNvSpPr/>
          <p:nvPr/>
        </p:nvSpPr>
        <p:spPr>
          <a:xfrm rot="5400013">
            <a:off x="592170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Registrierung</a:t>
            </a:r>
          </a:p>
        </p:txBody>
      </p:sp>
      <p:sp>
        <p:nvSpPr>
          <p:cNvPr id="18" name="Shape 590">
            <a:extLst>
              <a:ext uri="{FF2B5EF4-FFF2-40B4-BE49-F238E27FC236}">
                <a16:creationId xmlns:a16="http://schemas.microsoft.com/office/drawing/2014/main" id="{3AE2C6AE-CE66-465D-8696-9604F185E568}"/>
              </a:ext>
            </a:extLst>
          </p:cNvPr>
          <p:cNvSpPr/>
          <p:nvPr/>
        </p:nvSpPr>
        <p:spPr>
          <a:xfrm rot="5400013">
            <a:off x="633137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Hinweise</a:t>
            </a:r>
          </a:p>
        </p:txBody>
      </p:sp>
      <p:sp>
        <p:nvSpPr>
          <p:cNvPr id="19" name="Shape 591">
            <a:extLst>
              <a:ext uri="{FF2B5EF4-FFF2-40B4-BE49-F238E27FC236}">
                <a16:creationId xmlns:a16="http://schemas.microsoft.com/office/drawing/2014/main" id="{3962598D-C4EF-47BD-B6BE-90BB3B99B5B4}"/>
              </a:ext>
            </a:extLst>
          </p:cNvPr>
          <p:cNvSpPr/>
          <p:nvPr/>
        </p:nvSpPr>
        <p:spPr>
          <a:xfrm rot="5400013">
            <a:off x="674105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Verifikation</a:t>
            </a:r>
          </a:p>
        </p:txBody>
      </p:sp>
      <p:sp>
        <p:nvSpPr>
          <p:cNvPr id="20" name="Shape 592">
            <a:extLst>
              <a:ext uri="{FF2B5EF4-FFF2-40B4-BE49-F238E27FC236}">
                <a16:creationId xmlns:a16="http://schemas.microsoft.com/office/drawing/2014/main" id="{69C46CC6-6FA3-4B23-A59D-71E7574CA1C6}"/>
              </a:ext>
            </a:extLst>
          </p:cNvPr>
          <p:cNvSpPr/>
          <p:nvPr/>
        </p:nvSpPr>
        <p:spPr>
          <a:xfrm rot="5400013">
            <a:off x="715072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Distribution</a:t>
            </a:r>
          </a:p>
        </p:txBody>
      </p:sp>
      <p:sp>
        <p:nvSpPr>
          <p:cNvPr id="21" name="Shape 593">
            <a:extLst>
              <a:ext uri="{FF2B5EF4-FFF2-40B4-BE49-F238E27FC236}">
                <a16:creationId xmlns:a16="http://schemas.microsoft.com/office/drawing/2014/main" id="{1DE7C807-751F-4224-BBD0-96C492FFB662}"/>
              </a:ext>
            </a:extLst>
          </p:cNvPr>
          <p:cNvSpPr/>
          <p:nvPr/>
        </p:nvSpPr>
        <p:spPr>
          <a:xfrm rot="5400013">
            <a:off x="7560391"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Verifikation</a:t>
            </a:r>
          </a:p>
        </p:txBody>
      </p:sp>
      <p:sp>
        <p:nvSpPr>
          <p:cNvPr id="22" name="Shape 585">
            <a:extLst>
              <a:ext uri="{FF2B5EF4-FFF2-40B4-BE49-F238E27FC236}">
                <a16:creationId xmlns:a16="http://schemas.microsoft.com/office/drawing/2014/main" id="{2522ADAE-57B0-47D7-ADCD-72365931105F}"/>
              </a:ext>
            </a:extLst>
          </p:cNvPr>
          <p:cNvSpPr/>
          <p:nvPr/>
        </p:nvSpPr>
        <p:spPr>
          <a:xfrm rot="5400013">
            <a:off x="3548118" y="1997891"/>
            <a:ext cx="1439997" cy="359999"/>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Identifikation</a:t>
            </a:r>
          </a:p>
        </p:txBody>
      </p:sp>
    </p:spTree>
  </p:cSld>
  <p:clrMapOvr>
    <a:masterClrMapping/>
  </p:clrMapOvr>
</p:sld>
</file>

<file path=ppt/slides/slide59.xml><?xml version="1.0" encoding="utf-8"?>
<p:sld xmlns:a="http://purl.oclc.org/ooxml/drawingml/main" xmlns:r="http://purl.oclc.org/ooxml/officeDocument/relationships" xmlns:p="http://purl.oclc.org/ooxml/presentationml/main">
  <p:cSld name="Slide57">
    <p:spTree>
      <p:nvGrpSpPr>
        <p:cNvPr id="1" name=""/>
        <p:cNvGrpSpPr/>
        <p:nvPr/>
      </p:nvGrpSpPr>
      <p:grpSpPr>
        <a:xfrm>
          <a:off x="0" y="0"/>
          <a:ext cx="0" cy="0"/>
          <a:chOff x="0" y="0"/>
          <a:chExt cx="0" cy="0"/>
        </a:xfrm>
      </p:grpSpPr>
      <p:sp>
        <p:nvSpPr>
          <p:cNvPr id="2" name="Shape 617">
            <a:extLst>
              <a:ext uri="{FF2B5EF4-FFF2-40B4-BE49-F238E27FC236}">
                <a16:creationId xmlns:a16="http://schemas.microsoft.com/office/drawing/2014/main" id="{1955D5B4-CDAC-4612-88B5-0E390718CB60}"/>
              </a:ext>
            </a:extLst>
          </p:cNvPr>
          <p:cNvSpPr txBox="1"/>
          <p:nvPr/>
        </p:nvSpPr>
        <p:spPr>
          <a:xfrm>
            <a:off x="5784915" y="3659191"/>
            <a:ext cx="5781604" cy="2301873"/>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sz="1800" b="0" i="0" u="sng" strike="noStrike" kern="0" cap="none" spc="0" baseline="0%" dirty="0">
                <a:solidFill>
                  <a:srgbClr val="0070C0"/>
                </a:solidFill>
                <a:uFillTx/>
                <a:latin typeface="Roboto"/>
                <a:ea typeface="Roboto"/>
                <a:cs typeface="Roboto"/>
              </a:rPr>
              <a:t>Ergebnis: </a:t>
            </a:r>
          </a:p>
          <a:p>
            <a:pPr marL="971550" marR="0" lvl="0" indent="-285750"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Ein Audit Report, welcher ausweist:</a:t>
            </a:r>
          </a:p>
          <a:p>
            <a:pPr marL="1485900" marR="0" lvl="1" indent="-342900" algn="l" defTabSz="914400" rtl="0" fontAlgn="auto" hangingPunct="1">
              <a:lnSpc>
                <a:spcPct val="100%"/>
              </a:lnSpc>
              <a:spcBef>
                <a:spcPts val="0"/>
              </a:spcBef>
              <a:spcAft>
                <a:spcPts val="0"/>
              </a:spcAft>
              <a:buClr>
                <a:srgbClr val="292934"/>
              </a:buClr>
              <a:buSzPct val="100%"/>
              <a:buFont typeface="Arial"/>
              <a:buAutoNum type="arabicPeriod"/>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Ursprung und Lizenzierung des Quellcodes </a:t>
            </a:r>
          </a:p>
          <a:p>
            <a:pPr marL="1485900" marR="0" lvl="1" indent="-342900" algn="l" defTabSz="914400" rtl="0" fontAlgn="auto" hangingPunct="1">
              <a:lnSpc>
                <a:spcPct val="100%"/>
              </a:lnSpc>
              <a:spcBef>
                <a:spcPts val="0"/>
              </a:spcBef>
              <a:spcAft>
                <a:spcPts val="0"/>
              </a:spcAft>
              <a:buClr>
                <a:srgbClr val="292934"/>
              </a:buClr>
              <a:buSzPct val="100%"/>
              <a:buFont typeface="Arial"/>
              <a:buAutoNum type="arabicPeriod"/>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Probleme, die gelöst werden müssen</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dirty="0">
              <a:solidFill>
                <a:srgbClr val="292934"/>
              </a:solidFill>
              <a:uFillTx/>
              <a:latin typeface="Roboto"/>
              <a:ea typeface="Roboto"/>
              <a:cs typeface="Roboto"/>
            </a:endParaRPr>
          </a:p>
        </p:txBody>
      </p:sp>
      <p:sp>
        <p:nvSpPr>
          <p:cNvPr id="3" name="Shape 618">
            <a:extLst>
              <a:ext uri="{FF2B5EF4-FFF2-40B4-BE49-F238E27FC236}">
                <a16:creationId xmlns:a16="http://schemas.microsoft.com/office/drawing/2014/main" id="{B3C049DA-8987-4A1E-87D8-6FBE44A3716B}"/>
              </a:ext>
            </a:extLst>
          </p:cNvPr>
          <p:cNvSpPr txBox="1"/>
          <p:nvPr/>
        </p:nvSpPr>
        <p:spPr>
          <a:xfrm>
            <a:off x="368302" y="3705221"/>
            <a:ext cx="5308512" cy="2619371"/>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sz="1800" b="0" i="0" u="sng" strike="noStrike" kern="0" cap="none" spc="0" baseline="0%" dirty="0">
                <a:solidFill>
                  <a:srgbClr val="0070C0"/>
                </a:solidFill>
                <a:uFillTx/>
                <a:latin typeface="Roboto"/>
                <a:ea typeface="Roboto"/>
                <a:cs typeface="Roboto"/>
              </a:rPr>
              <a:t>Schritte: </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Der Quellcode für den Audit ist identifiziert</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Der Quellcode kann mit einem Tool gescannt werden</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“Treffer” aus dem Audit oder Scan werden geprüft und in Bezug auf den echten Ursprung des Codes überprüft</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Audits oder Scans werden iterativ </a:t>
            </a:r>
            <a:br>
              <a:rPr lang="de-DE" sz="1600" b="0" i="0" u="none" strike="noStrike" kern="0" cap="none" spc="0" baseline="0%" dirty="0">
                <a:solidFill>
                  <a:srgbClr val="292934"/>
                </a:solidFill>
                <a:uFillTx/>
                <a:latin typeface="Roboto"/>
                <a:ea typeface="Roboto"/>
                <a:cs typeface="Roboto"/>
              </a:rPr>
            </a:br>
            <a:r>
              <a:rPr lang="de-DE" sz="1600" b="0" i="0" u="none" strike="noStrike" kern="0" cap="none" spc="0" baseline="0%" dirty="0">
                <a:solidFill>
                  <a:srgbClr val="292934"/>
                </a:solidFill>
                <a:uFillTx/>
                <a:latin typeface="Roboto"/>
                <a:ea typeface="Roboto"/>
                <a:cs typeface="Roboto"/>
              </a:rPr>
              <a:t>durchgeführt - basierend auf den Softwareentwicklungs- und Release-Zyklen</a:t>
            </a:r>
          </a:p>
        </p:txBody>
      </p:sp>
      <p:sp>
        <p:nvSpPr>
          <p:cNvPr id="4" name="Shape 619">
            <a:extLst>
              <a:ext uri="{FF2B5EF4-FFF2-40B4-BE49-F238E27FC236}">
                <a16:creationId xmlns:a16="http://schemas.microsoft.com/office/drawing/2014/main" id="{DE677CF5-AEF4-4FFC-B99C-0D6CFF6CC246}"/>
              </a:ext>
            </a:extLst>
          </p:cNvPr>
          <p:cNvSpPr/>
          <p:nvPr/>
        </p:nvSpPr>
        <p:spPr>
          <a:xfrm>
            <a:off x="246503" y="3091933"/>
            <a:ext cx="5308512"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dirty="0">
                <a:solidFill>
                  <a:srgbClr val="292934"/>
                </a:solidFill>
                <a:uFillTx/>
                <a:latin typeface="Roboto"/>
                <a:ea typeface="Roboto"/>
                <a:cs typeface="Roboto"/>
              </a:rPr>
              <a:t>Identifikation der FOSS-Lizenzen </a:t>
            </a:r>
          </a:p>
        </p:txBody>
      </p:sp>
      <p:sp>
        <p:nvSpPr>
          <p:cNvPr id="5" name="Shape 620">
            <a:extLst>
              <a:ext uri="{FF2B5EF4-FFF2-40B4-BE49-F238E27FC236}">
                <a16:creationId xmlns:a16="http://schemas.microsoft.com/office/drawing/2014/main" id="{C4DA9BA7-6665-4B63-ACA2-2A8B57E3186E}"/>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4000" b="0" i="0" u="none" strike="noStrike" kern="0" cap="none" spc="0" baseline="0%" dirty="0">
                <a:solidFill>
                  <a:srgbClr val="D2533C"/>
                </a:solidFill>
                <a:uFillTx/>
                <a:latin typeface="Roboto"/>
                <a:ea typeface="Roboto"/>
                <a:cs typeface="Roboto"/>
              </a:rPr>
              <a:t>Audit des Quellcodes</a:t>
            </a:r>
          </a:p>
        </p:txBody>
      </p:sp>
      <p:sp>
        <p:nvSpPr>
          <p:cNvPr id="6" name="Shape 578">
            <a:extLst>
              <a:ext uri="{FF2B5EF4-FFF2-40B4-BE49-F238E27FC236}">
                <a16:creationId xmlns:a16="http://schemas.microsoft.com/office/drawing/2014/main" id="{F776A8DB-F3A3-478F-863E-BD60D3030A47}"/>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dirty="0">
              <a:solidFill>
                <a:srgbClr val="292934"/>
              </a:solidFill>
              <a:uFillTx/>
              <a:latin typeface="Roboto"/>
              <a:ea typeface="Roboto"/>
              <a:cs typeface="Roboto"/>
            </a:endParaRPr>
          </a:p>
        </p:txBody>
      </p:sp>
      <p:sp>
        <p:nvSpPr>
          <p:cNvPr id="7" name="Shape 579">
            <a:extLst>
              <a:ext uri="{FF2B5EF4-FFF2-40B4-BE49-F238E27FC236}">
                <a16:creationId xmlns:a16="http://schemas.microsoft.com/office/drawing/2014/main" id="{5F9F9492-279A-428E-9816-E9E5A8A32B59}"/>
              </a:ext>
            </a:extLst>
          </p:cNvPr>
          <p:cNvSpPr/>
          <p:nvPr/>
        </p:nvSpPr>
        <p:spPr>
          <a:xfrm>
            <a:off x="2524630" y="1933590"/>
            <a:ext cx="1007522"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Input:</a:t>
            </a:r>
            <a:br>
              <a:rPr lang="de-DE" sz="1100" b="1" i="0" u="none" strike="noStrike" kern="0" cap="none" spc="0" baseline="0%" dirty="0">
                <a:solidFill>
                  <a:srgbClr val="000000"/>
                </a:solidFill>
                <a:uFillTx/>
                <a:latin typeface="Roboto"/>
                <a:ea typeface="Roboto"/>
                <a:cs typeface="Roboto"/>
              </a:rPr>
            </a:br>
            <a:endParaRPr lang="de-DE" sz="1100" b="1" i="0" u="none" strike="noStrike" kern="0" cap="none" spc="0" baseline="0%" dirty="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FOSS</a:t>
            </a:r>
          </a:p>
        </p:txBody>
      </p:sp>
      <p:sp>
        <p:nvSpPr>
          <p:cNvPr id="8" name="Shape 580">
            <a:extLst>
              <a:ext uri="{FF2B5EF4-FFF2-40B4-BE49-F238E27FC236}">
                <a16:creationId xmlns:a16="http://schemas.microsoft.com/office/drawing/2014/main" id="{CFF7BA2D-FB01-4AAC-AB2F-1D0F650DC158}"/>
              </a:ext>
            </a:extLst>
          </p:cNvPr>
          <p:cNvSpPr/>
          <p:nvPr/>
        </p:nvSpPr>
        <p:spPr>
          <a:xfrm>
            <a:off x="8602675" y="1933590"/>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Output:</a:t>
            </a:r>
            <a:br>
              <a:rPr lang="de-DE" sz="1100" b="1" i="0" u="none" strike="noStrike" kern="0" cap="none" spc="0" baseline="0%" dirty="0">
                <a:solidFill>
                  <a:srgbClr val="000000"/>
                </a:solidFill>
                <a:uFillTx/>
                <a:latin typeface="Roboto"/>
                <a:ea typeface="Roboto"/>
                <a:cs typeface="Roboto"/>
              </a:rPr>
            </a:br>
            <a:r>
              <a:rPr lang="de-DE" sz="1100" b="1" i="0" u="none" strike="noStrike" kern="0" cap="none" spc="0" baseline="0%" dirty="0">
                <a:solidFill>
                  <a:srgbClr val="000000"/>
                </a:solidFill>
                <a:uFillTx/>
                <a:latin typeface="Roboto"/>
                <a:ea typeface="Roboto"/>
                <a:cs typeface="Roboto"/>
              </a:rPr>
              <a:t> FOSS + Anpassungen</a:t>
            </a:r>
          </a:p>
        </p:txBody>
      </p:sp>
      <p:cxnSp>
        <p:nvCxnSpPr>
          <p:cNvPr id="9" name="Shape 581">
            <a:extLst>
              <a:ext uri="{FF2B5EF4-FFF2-40B4-BE49-F238E27FC236}">
                <a16:creationId xmlns:a16="http://schemas.microsoft.com/office/drawing/2014/main" id="{83A961DF-1157-4B77-B735-FE5E25F48845}"/>
              </a:ext>
            </a:extLst>
          </p:cNvPr>
          <p:cNvCxnSpPr/>
          <p:nvPr/>
        </p:nvCxnSpPr>
        <p:spPr>
          <a:xfrm>
            <a:off x="3532153" y="2167731"/>
            <a:ext cx="311179" cy="0"/>
          </a:xfrm>
          <a:prstGeom prst="straightConnector1">
            <a:avLst/>
          </a:prstGeom>
          <a:noFill/>
          <a:ln w="9528" cap="flat">
            <a:solidFill>
              <a:srgbClr val="292934"/>
            </a:solidFill>
            <a:prstDash val="solid"/>
            <a:round/>
            <a:tailEnd type="arrow"/>
          </a:ln>
        </p:spPr>
      </p:cxnSp>
      <p:cxnSp>
        <p:nvCxnSpPr>
          <p:cNvPr id="10" name="Shape 582">
            <a:extLst>
              <a:ext uri="{FF2B5EF4-FFF2-40B4-BE49-F238E27FC236}">
                <a16:creationId xmlns:a16="http://schemas.microsoft.com/office/drawing/2014/main" id="{714E3142-42DF-463C-815B-A4CD470DE790}"/>
              </a:ext>
            </a:extLst>
          </p:cNvPr>
          <p:cNvCxnSpPr/>
          <p:nvPr/>
        </p:nvCxnSpPr>
        <p:spPr>
          <a:xfrm rot="10800009" flipH="1">
            <a:off x="8348087" y="2181128"/>
            <a:ext cx="255603" cy="4800"/>
          </a:xfrm>
          <a:prstGeom prst="straightConnector1">
            <a:avLst/>
          </a:prstGeom>
          <a:noFill/>
          <a:ln w="9528" cap="flat">
            <a:solidFill>
              <a:srgbClr val="292934"/>
            </a:solidFill>
            <a:prstDash val="solid"/>
            <a:round/>
            <a:tailEnd type="arrow"/>
          </a:ln>
        </p:spPr>
      </p:cxnSp>
      <p:sp>
        <p:nvSpPr>
          <p:cNvPr id="11" name="Shape 585">
            <a:extLst>
              <a:ext uri="{FF2B5EF4-FFF2-40B4-BE49-F238E27FC236}">
                <a16:creationId xmlns:a16="http://schemas.microsoft.com/office/drawing/2014/main" id="{657CEB8E-1F24-4AD3-94A7-E25E98B86FF3}"/>
              </a:ext>
            </a:extLst>
          </p:cNvPr>
          <p:cNvSpPr/>
          <p:nvPr/>
        </p:nvSpPr>
        <p:spPr>
          <a:xfrm rot="5400013">
            <a:off x="3957797" y="1997891"/>
            <a:ext cx="1439997" cy="359999"/>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rPr>
              <a:t>Audit</a:t>
            </a:r>
          </a:p>
        </p:txBody>
      </p:sp>
      <p:sp>
        <p:nvSpPr>
          <p:cNvPr id="12" name="Shape 586">
            <a:extLst>
              <a:ext uri="{FF2B5EF4-FFF2-40B4-BE49-F238E27FC236}">
                <a16:creationId xmlns:a16="http://schemas.microsoft.com/office/drawing/2014/main" id="{D19D548B-6ADC-4714-95EA-418285358B40}"/>
              </a:ext>
            </a:extLst>
          </p:cNvPr>
          <p:cNvSpPr/>
          <p:nvPr/>
        </p:nvSpPr>
        <p:spPr>
          <a:xfrm rot="5400013">
            <a:off x="4611076" y="1921909"/>
            <a:ext cx="1115997"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Probleme lösen</a:t>
            </a:r>
          </a:p>
        </p:txBody>
      </p:sp>
      <p:sp>
        <p:nvSpPr>
          <p:cNvPr id="13" name="Shape 587">
            <a:extLst>
              <a:ext uri="{FF2B5EF4-FFF2-40B4-BE49-F238E27FC236}">
                <a16:creationId xmlns:a16="http://schemas.microsoft.com/office/drawing/2014/main" id="{CD80C040-754E-4627-857B-CF2BFD6C8338}"/>
              </a:ext>
            </a:extLst>
          </p:cNvPr>
          <p:cNvSpPr/>
          <p:nvPr/>
        </p:nvSpPr>
        <p:spPr>
          <a:xfrm rot="5400013">
            <a:off x="5102356"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Reviews</a:t>
            </a:r>
          </a:p>
        </p:txBody>
      </p:sp>
      <p:sp>
        <p:nvSpPr>
          <p:cNvPr id="14" name="Shape 588">
            <a:extLst>
              <a:ext uri="{FF2B5EF4-FFF2-40B4-BE49-F238E27FC236}">
                <a16:creationId xmlns:a16="http://schemas.microsoft.com/office/drawing/2014/main" id="{68FBCFA6-E882-4793-8F57-7F588C8BF91E}"/>
              </a:ext>
            </a:extLst>
          </p:cNvPr>
          <p:cNvSpPr/>
          <p:nvPr/>
        </p:nvSpPr>
        <p:spPr>
          <a:xfrm rot="5400013">
            <a:off x="5512035"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Freigaben</a:t>
            </a:r>
          </a:p>
        </p:txBody>
      </p:sp>
      <p:sp>
        <p:nvSpPr>
          <p:cNvPr id="15" name="Shape 589">
            <a:extLst>
              <a:ext uri="{FF2B5EF4-FFF2-40B4-BE49-F238E27FC236}">
                <a16:creationId xmlns:a16="http://schemas.microsoft.com/office/drawing/2014/main" id="{90AD8313-4542-420F-9F63-9716BA34B661}"/>
              </a:ext>
            </a:extLst>
          </p:cNvPr>
          <p:cNvSpPr/>
          <p:nvPr/>
        </p:nvSpPr>
        <p:spPr>
          <a:xfrm rot="5400013">
            <a:off x="592170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Registrierung</a:t>
            </a:r>
          </a:p>
        </p:txBody>
      </p:sp>
      <p:sp>
        <p:nvSpPr>
          <p:cNvPr id="16" name="Shape 590">
            <a:extLst>
              <a:ext uri="{FF2B5EF4-FFF2-40B4-BE49-F238E27FC236}">
                <a16:creationId xmlns:a16="http://schemas.microsoft.com/office/drawing/2014/main" id="{FFED7CFE-8232-4275-A832-B032B28B048C}"/>
              </a:ext>
            </a:extLst>
          </p:cNvPr>
          <p:cNvSpPr/>
          <p:nvPr/>
        </p:nvSpPr>
        <p:spPr>
          <a:xfrm rot="5400013">
            <a:off x="633137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Hinweise</a:t>
            </a:r>
          </a:p>
        </p:txBody>
      </p:sp>
      <p:sp>
        <p:nvSpPr>
          <p:cNvPr id="17" name="Shape 591">
            <a:extLst>
              <a:ext uri="{FF2B5EF4-FFF2-40B4-BE49-F238E27FC236}">
                <a16:creationId xmlns:a16="http://schemas.microsoft.com/office/drawing/2014/main" id="{521C67CE-D913-43BD-8612-100AC05C1531}"/>
              </a:ext>
            </a:extLst>
          </p:cNvPr>
          <p:cNvSpPr/>
          <p:nvPr/>
        </p:nvSpPr>
        <p:spPr>
          <a:xfrm rot="5400013">
            <a:off x="674105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Verifikation</a:t>
            </a:r>
          </a:p>
        </p:txBody>
      </p:sp>
      <p:sp>
        <p:nvSpPr>
          <p:cNvPr id="18" name="Shape 592">
            <a:extLst>
              <a:ext uri="{FF2B5EF4-FFF2-40B4-BE49-F238E27FC236}">
                <a16:creationId xmlns:a16="http://schemas.microsoft.com/office/drawing/2014/main" id="{0DD83CBA-AC5E-449A-AC93-D2C2E38A298C}"/>
              </a:ext>
            </a:extLst>
          </p:cNvPr>
          <p:cNvSpPr/>
          <p:nvPr/>
        </p:nvSpPr>
        <p:spPr>
          <a:xfrm rot="5400013">
            <a:off x="715072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Distribution</a:t>
            </a:r>
          </a:p>
        </p:txBody>
      </p:sp>
      <p:sp>
        <p:nvSpPr>
          <p:cNvPr id="19" name="Shape 593">
            <a:extLst>
              <a:ext uri="{FF2B5EF4-FFF2-40B4-BE49-F238E27FC236}">
                <a16:creationId xmlns:a16="http://schemas.microsoft.com/office/drawing/2014/main" id="{608909C9-54B5-4A33-9DBD-6AEE3502C671}"/>
              </a:ext>
            </a:extLst>
          </p:cNvPr>
          <p:cNvSpPr/>
          <p:nvPr/>
        </p:nvSpPr>
        <p:spPr>
          <a:xfrm rot="5400013">
            <a:off x="7560391"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Verifikation</a:t>
            </a:r>
          </a:p>
        </p:txBody>
      </p:sp>
      <p:sp>
        <p:nvSpPr>
          <p:cNvPr id="20" name="Shape 585">
            <a:extLst>
              <a:ext uri="{FF2B5EF4-FFF2-40B4-BE49-F238E27FC236}">
                <a16:creationId xmlns:a16="http://schemas.microsoft.com/office/drawing/2014/main" id="{99DCAFEA-10E7-4AE9-8682-78FD3B849E51}"/>
              </a:ext>
            </a:extLst>
          </p:cNvPr>
          <p:cNvSpPr/>
          <p:nvPr/>
        </p:nvSpPr>
        <p:spPr>
          <a:xfrm rot="5400013">
            <a:off x="3706351" y="1994420"/>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rPr>
              <a:t>Identifikation</a:t>
            </a:r>
          </a:p>
        </p:txBody>
      </p:sp>
      <p:sp>
        <p:nvSpPr>
          <p:cNvPr id="21" name="Rechteck 81">
            <a:extLst>
              <a:ext uri="{FF2B5EF4-FFF2-40B4-BE49-F238E27FC236}">
                <a16:creationId xmlns:a16="http://schemas.microsoft.com/office/drawing/2014/main" id="{87FBEB0D-D3A7-490E-8FA1-4675F53D5FDD}"/>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22" name="Rechteck 82">
            <a:extLst>
              <a:ext uri="{FF2B5EF4-FFF2-40B4-BE49-F238E27FC236}">
                <a16:creationId xmlns:a16="http://schemas.microsoft.com/office/drawing/2014/main" id="{DFA54C0E-8396-45A9-BA5D-008DB5A659A1}"/>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23" name="Rechteck 83">
            <a:extLst>
              <a:ext uri="{FF2B5EF4-FFF2-40B4-BE49-F238E27FC236}">
                <a16:creationId xmlns:a16="http://schemas.microsoft.com/office/drawing/2014/main" id="{A2B1B116-C599-4673-84B4-FC3667F7FFDD}"/>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6.xml><?xml version="1.0" encoding="utf-8"?>
<p:sld xmlns:a="http://purl.oclc.org/ooxml/drawingml/main" xmlns:r="http://purl.oclc.org/ooxml/officeDocument/relationships" xmlns:p="http://purl.oclc.org/ooxml/presentationml/main">
  <p:cSld name="Slide5">
    <p:spTree>
      <p:nvGrpSpPr>
        <p:cNvPr id="1" name=""/>
        <p:cNvGrpSpPr/>
        <p:nvPr/>
      </p:nvGrpSpPr>
      <p:grpSpPr>
        <a:xfrm>
          <a:off x="0" y="0"/>
          <a:ext cx="0" cy="0"/>
          <a:chOff x="0" y="0"/>
          <a:chExt cx="0" cy="0"/>
        </a:xfrm>
      </p:grpSpPr>
      <p:sp>
        <p:nvSpPr>
          <p:cNvPr id="2" name="Shape 82">
            <a:extLst>
              <a:ext uri="{FF2B5EF4-FFF2-40B4-BE49-F238E27FC236}">
                <a16:creationId xmlns:a16="http://schemas.microsoft.com/office/drawing/2014/main" id="{581DDE8E-B0A4-4099-AD71-49F855C200AF}"/>
              </a:ext>
            </a:extLst>
          </p:cNvPr>
          <p:cNvSpPr txBox="1">
            <a:spLocks noGrp="1"/>
          </p:cNvSpPr>
          <p:nvPr>
            <p:ph type="title"/>
          </p:nvPr>
        </p:nvSpPr>
        <p:spPr/>
        <p:txBody>
          <a:bodyPr tIns="45701" bIns="45701"/>
          <a:lstStyle/>
          <a:p>
            <a:pPr lvl="0"/>
            <a:r>
              <a:rPr lang="en-US" dirty="0"/>
              <a:t>ABSCHNITT 1</a:t>
            </a:r>
          </a:p>
        </p:txBody>
      </p:sp>
      <p:sp>
        <p:nvSpPr>
          <p:cNvPr id="3" name="Shape 83">
            <a:extLst>
              <a:ext uri="{FF2B5EF4-FFF2-40B4-BE49-F238E27FC236}">
                <a16:creationId xmlns:a16="http://schemas.microsoft.com/office/drawing/2014/main" id="{551F2115-A236-4FEB-886C-70D2294C0CCB}"/>
              </a:ext>
            </a:extLst>
          </p:cNvPr>
          <p:cNvSpPr txBox="1">
            <a:spLocks noGrp="1"/>
          </p:cNvSpPr>
          <p:nvPr>
            <p:ph type="body" idx="1"/>
          </p:nvPr>
        </p:nvSpPr>
        <p:spPr/>
        <p:txBody>
          <a:bodyPr tIns="45701" bIns="45701"/>
          <a:lstStyle/>
          <a:p>
            <a:pPr lvl="0">
              <a:spcBef>
                <a:spcPts val="0"/>
              </a:spcBef>
            </a:pPr>
            <a:r>
              <a:rPr lang="de-DE" dirty="0"/>
              <a:t>Was ist geistiges Eigentum?</a:t>
            </a:r>
          </a:p>
        </p:txBody>
      </p:sp>
      <p:sp>
        <p:nvSpPr>
          <p:cNvPr id="4" name="Rechteck 3">
            <a:extLst>
              <a:ext uri="{FF2B5EF4-FFF2-40B4-BE49-F238E27FC236}">
                <a16:creationId xmlns:a16="http://schemas.microsoft.com/office/drawing/2014/main" id="{E3AC99DA-18DA-4FCF-B65D-E4AF1B4CE7F1}"/>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5">
            <a:extLst>
              <a:ext uri="{FF2B5EF4-FFF2-40B4-BE49-F238E27FC236}">
                <a16:creationId xmlns:a16="http://schemas.microsoft.com/office/drawing/2014/main" id="{18C6E1A1-386D-4D7A-9349-E54241274DF4}"/>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60.xml><?xml version="1.0" encoding="utf-8"?>
<p:sld xmlns:a="http://purl.oclc.org/ooxml/drawingml/main" xmlns:r="http://purl.oclc.org/ooxml/officeDocument/relationships" xmlns:p="http://purl.oclc.org/ooxml/presentationml/main">
  <p:cSld name="Slide58">
    <p:spTree>
      <p:nvGrpSpPr>
        <p:cNvPr id="1" name=""/>
        <p:cNvGrpSpPr/>
        <p:nvPr/>
      </p:nvGrpSpPr>
      <p:grpSpPr>
        <a:xfrm>
          <a:off x="0" y="0"/>
          <a:ext cx="0" cy="0"/>
          <a:chOff x="0" y="0"/>
          <a:chExt cx="0" cy="0"/>
        </a:xfrm>
      </p:grpSpPr>
      <p:sp>
        <p:nvSpPr>
          <p:cNvPr id="2" name="Shape 629">
            <a:extLst>
              <a:ext uri="{FF2B5EF4-FFF2-40B4-BE49-F238E27FC236}">
                <a16:creationId xmlns:a16="http://schemas.microsoft.com/office/drawing/2014/main" id="{73123BCB-999D-496E-8F9B-1B0D605D3D0E}"/>
              </a:ext>
            </a:extLst>
          </p:cNvPr>
          <p:cNvSpPr txBox="1"/>
          <p:nvPr/>
        </p:nvSpPr>
        <p:spPr>
          <a:xfrm>
            <a:off x="6061841" y="3675065"/>
            <a:ext cx="5504678" cy="2301873"/>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sz="1800" b="0" i="0" u="sng" strike="noStrike" kern="0" cap="none" spc="0" baseline="0%" dirty="0">
                <a:solidFill>
                  <a:srgbClr val="0070C0"/>
                </a:solidFill>
                <a:uFillTx/>
                <a:latin typeface="Roboto"/>
                <a:ea typeface="Roboto"/>
                <a:cs typeface="Roboto"/>
              </a:rPr>
              <a:t>Ergebnis: </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Eine Lösung für jede der im Bericht „markierten“ Dateien und eine Lösung für jeden ausgewiesenen Lizenzkonflikt </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dirty="0">
              <a:solidFill>
                <a:srgbClr val="292934"/>
              </a:solidFill>
              <a:uFillTx/>
              <a:latin typeface="Roboto"/>
              <a:ea typeface="Roboto"/>
              <a:cs typeface="Roboto"/>
            </a:endParaRPr>
          </a:p>
        </p:txBody>
      </p:sp>
      <p:sp>
        <p:nvSpPr>
          <p:cNvPr id="3" name="Shape 630">
            <a:extLst>
              <a:ext uri="{FF2B5EF4-FFF2-40B4-BE49-F238E27FC236}">
                <a16:creationId xmlns:a16="http://schemas.microsoft.com/office/drawing/2014/main" id="{29B0A93D-82F2-432B-9DF8-1725E16DA522}"/>
              </a:ext>
            </a:extLst>
          </p:cNvPr>
          <p:cNvSpPr txBox="1"/>
          <p:nvPr/>
        </p:nvSpPr>
        <p:spPr>
          <a:xfrm>
            <a:off x="433389" y="3721095"/>
            <a:ext cx="5536637" cy="2619371"/>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sz="1800" b="0" i="0" u="sng" strike="noStrike" kern="0" cap="none" spc="0" baseline="0%" dirty="0">
                <a:solidFill>
                  <a:srgbClr val="0070C0"/>
                </a:solidFill>
                <a:uFillTx/>
                <a:latin typeface="Roboto"/>
                <a:ea typeface="Roboto"/>
                <a:cs typeface="Roboto"/>
              </a:rPr>
              <a:t>Schritte: </a:t>
            </a:r>
          </a:p>
          <a:p>
            <a:pPr marL="742950" marR="0" lvl="1" indent="-28575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Feedback an die jeweiligen Entwickler, die aus Widerspruch zur FOSS-Richtlinie bestehenden Probleme aus dem Auditbericht zu beheben. </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Die angesprochenen Entwickler führen dann FOSS-Reviews des jeweiligen Quellcodes durch (Vorlage siehe Folgefolie)</a:t>
            </a:r>
          </a:p>
        </p:txBody>
      </p:sp>
      <p:sp>
        <p:nvSpPr>
          <p:cNvPr id="4" name="Shape 631">
            <a:extLst>
              <a:ext uri="{FF2B5EF4-FFF2-40B4-BE49-F238E27FC236}">
                <a16:creationId xmlns:a16="http://schemas.microsoft.com/office/drawing/2014/main" id="{093BB016-EF48-40B9-AAB4-271D9824AAF4}"/>
              </a:ext>
            </a:extLst>
          </p:cNvPr>
          <p:cNvSpPr/>
          <p:nvPr/>
        </p:nvSpPr>
        <p:spPr>
          <a:xfrm>
            <a:off x="246503" y="3070792"/>
            <a:ext cx="8907024"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dirty="0">
                <a:solidFill>
                  <a:srgbClr val="292934"/>
                </a:solidFill>
                <a:uFillTx/>
                <a:latin typeface="Roboto"/>
                <a:ea typeface="Roboto"/>
                <a:cs typeface="Roboto"/>
              </a:rPr>
              <a:t>Lösung aller Probleme, die im Audit festgestellt wurden</a:t>
            </a:r>
          </a:p>
        </p:txBody>
      </p:sp>
      <p:sp>
        <p:nvSpPr>
          <p:cNvPr id="5" name="Shape 632">
            <a:extLst>
              <a:ext uri="{FF2B5EF4-FFF2-40B4-BE49-F238E27FC236}">
                <a16:creationId xmlns:a16="http://schemas.microsoft.com/office/drawing/2014/main" id="{D68A9F6A-76C6-413F-B234-74D2C57226E8}"/>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4000" b="0" i="0" u="none" strike="noStrike" kern="0" cap="none" spc="0" baseline="0%" dirty="0">
                <a:solidFill>
                  <a:srgbClr val="D2533C"/>
                </a:solidFill>
                <a:uFillTx/>
                <a:latin typeface="Roboto"/>
                <a:ea typeface="Roboto"/>
                <a:cs typeface="Roboto"/>
              </a:rPr>
              <a:t>Probleme lösen</a:t>
            </a:r>
          </a:p>
        </p:txBody>
      </p:sp>
      <p:sp>
        <p:nvSpPr>
          <p:cNvPr id="6" name="Shape 578">
            <a:extLst>
              <a:ext uri="{FF2B5EF4-FFF2-40B4-BE49-F238E27FC236}">
                <a16:creationId xmlns:a16="http://schemas.microsoft.com/office/drawing/2014/main" id="{9F2087A0-78F6-4E01-907F-762318545B0C}"/>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dirty="0">
              <a:solidFill>
                <a:srgbClr val="292934"/>
              </a:solidFill>
              <a:uFillTx/>
              <a:latin typeface="Roboto"/>
              <a:ea typeface="Roboto"/>
              <a:cs typeface="Roboto"/>
            </a:endParaRPr>
          </a:p>
        </p:txBody>
      </p:sp>
      <p:sp>
        <p:nvSpPr>
          <p:cNvPr id="7" name="Shape 579">
            <a:extLst>
              <a:ext uri="{FF2B5EF4-FFF2-40B4-BE49-F238E27FC236}">
                <a16:creationId xmlns:a16="http://schemas.microsoft.com/office/drawing/2014/main" id="{EB4AAE65-50DC-4683-8569-3007749DA0A4}"/>
              </a:ext>
            </a:extLst>
          </p:cNvPr>
          <p:cNvSpPr/>
          <p:nvPr/>
        </p:nvSpPr>
        <p:spPr>
          <a:xfrm>
            <a:off x="2524630" y="1933590"/>
            <a:ext cx="1007522"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Input:</a:t>
            </a:r>
            <a:br>
              <a:rPr lang="de-DE" sz="1100" b="1" i="0" u="none" strike="noStrike" kern="0" cap="none" spc="0" baseline="0%" dirty="0">
                <a:solidFill>
                  <a:srgbClr val="000000"/>
                </a:solidFill>
                <a:uFillTx/>
                <a:latin typeface="Roboto"/>
                <a:ea typeface="Roboto"/>
                <a:cs typeface="Roboto"/>
              </a:rPr>
            </a:br>
            <a:endParaRPr lang="de-DE" sz="1100" b="1" i="0" u="none" strike="noStrike" kern="0" cap="none" spc="0" baseline="0%" dirty="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FOSS</a:t>
            </a:r>
          </a:p>
        </p:txBody>
      </p:sp>
      <p:sp>
        <p:nvSpPr>
          <p:cNvPr id="8" name="Shape 580">
            <a:extLst>
              <a:ext uri="{FF2B5EF4-FFF2-40B4-BE49-F238E27FC236}">
                <a16:creationId xmlns:a16="http://schemas.microsoft.com/office/drawing/2014/main" id="{DF79CCD5-37BF-4D28-83B3-689B670A4F86}"/>
              </a:ext>
            </a:extLst>
          </p:cNvPr>
          <p:cNvSpPr/>
          <p:nvPr/>
        </p:nvSpPr>
        <p:spPr>
          <a:xfrm>
            <a:off x="8602675" y="1933590"/>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Output:</a:t>
            </a:r>
            <a:br>
              <a:rPr lang="de-DE" sz="1100" b="1" i="0" u="none" strike="noStrike" kern="0" cap="none" spc="0" baseline="0%" dirty="0">
                <a:solidFill>
                  <a:srgbClr val="000000"/>
                </a:solidFill>
                <a:uFillTx/>
                <a:latin typeface="Roboto"/>
                <a:ea typeface="Roboto"/>
                <a:cs typeface="Roboto"/>
              </a:rPr>
            </a:br>
            <a:r>
              <a:rPr lang="de-DE" sz="1100" b="1" i="0" u="none" strike="noStrike" kern="0" cap="none" spc="0" baseline="0%" dirty="0">
                <a:solidFill>
                  <a:srgbClr val="000000"/>
                </a:solidFill>
                <a:uFillTx/>
                <a:latin typeface="Roboto"/>
                <a:ea typeface="Roboto"/>
                <a:cs typeface="Roboto"/>
              </a:rPr>
              <a:t> FOSS + Anpassungen</a:t>
            </a:r>
          </a:p>
        </p:txBody>
      </p:sp>
      <p:cxnSp>
        <p:nvCxnSpPr>
          <p:cNvPr id="9" name="Shape 581">
            <a:extLst>
              <a:ext uri="{FF2B5EF4-FFF2-40B4-BE49-F238E27FC236}">
                <a16:creationId xmlns:a16="http://schemas.microsoft.com/office/drawing/2014/main" id="{18592196-3853-41EE-BB23-C41EC47014E5}"/>
              </a:ext>
            </a:extLst>
          </p:cNvPr>
          <p:cNvCxnSpPr/>
          <p:nvPr/>
        </p:nvCxnSpPr>
        <p:spPr>
          <a:xfrm>
            <a:off x="3532153" y="2167731"/>
            <a:ext cx="311179" cy="0"/>
          </a:xfrm>
          <a:prstGeom prst="straightConnector1">
            <a:avLst/>
          </a:prstGeom>
          <a:noFill/>
          <a:ln w="9528" cap="flat">
            <a:solidFill>
              <a:srgbClr val="292934"/>
            </a:solidFill>
            <a:prstDash val="solid"/>
            <a:round/>
            <a:tailEnd type="arrow"/>
          </a:ln>
        </p:spPr>
      </p:cxnSp>
      <p:cxnSp>
        <p:nvCxnSpPr>
          <p:cNvPr id="10" name="Shape 582">
            <a:extLst>
              <a:ext uri="{FF2B5EF4-FFF2-40B4-BE49-F238E27FC236}">
                <a16:creationId xmlns:a16="http://schemas.microsoft.com/office/drawing/2014/main" id="{DAFD0EA3-03A8-434E-91D8-8D00FD7F2481}"/>
              </a:ext>
            </a:extLst>
          </p:cNvPr>
          <p:cNvCxnSpPr/>
          <p:nvPr/>
        </p:nvCxnSpPr>
        <p:spPr>
          <a:xfrm rot="10800009" flipH="1">
            <a:off x="8348087" y="2181128"/>
            <a:ext cx="255603" cy="4800"/>
          </a:xfrm>
          <a:prstGeom prst="straightConnector1">
            <a:avLst/>
          </a:prstGeom>
          <a:noFill/>
          <a:ln w="9528" cap="flat">
            <a:solidFill>
              <a:srgbClr val="292934"/>
            </a:solidFill>
            <a:prstDash val="solid"/>
            <a:round/>
            <a:tailEnd type="arrow"/>
          </a:ln>
        </p:spPr>
      </p:cxnSp>
      <p:sp>
        <p:nvSpPr>
          <p:cNvPr id="11" name="Shape 585">
            <a:extLst>
              <a:ext uri="{FF2B5EF4-FFF2-40B4-BE49-F238E27FC236}">
                <a16:creationId xmlns:a16="http://schemas.microsoft.com/office/drawing/2014/main" id="{CA59A1FE-B757-4F02-A14B-9C5DD21A7BA2}"/>
              </a:ext>
            </a:extLst>
          </p:cNvPr>
          <p:cNvSpPr/>
          <p:nvPr/>
        </p:nvSpPr>
        <p:spPr>
          <a:xfrm rot="5400013">
            <a:off x="4119797"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Audit</a:t>
            </a:r>
          </a:p>
        </p:txBody>
      </p:sp>
      <p:sp>
        <p:nvSpPr>
          <p:cNvPr id="12" name="Shape 586">
            <a:extLst>
              <a:ext uri="{FF2B5EF4-FFF2-40B4-BE49-F238E27FC236}">
                <a16:creationId xmlns:a16="http://schemas.microsoft.com/office/drawing/2014/main" id="{9BCF5D3A-5172-46FF-9C38-2F002153D976}"/>
              </a:ext>
            </a:extLst>
          </p:cNvPr>
          <p:cNvSpPr/>
          <p:nvPr/>
        </p:nvSpPr>
        <p:spPr>
          <a:xfrm rot="5400013">
            <a:off x="4449076" y="1921914"/>
            <a:ext cx="1439997" cy="523219"/>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rPr>
              <a:t>Probleme lösen</a:t>
            </a:r>
          </a:p>
        </p:txBody>
      </p:sp>
      <p:sp>
        <p:nvSpPr>
          <p:cNvPr id="13" name="Shape 587">
            <a:extLst>
              <a:ext uri="{FF2B5EF4-FFF2-40B4-BE49-F238E27FC236}">
                <a16:creationId xmlns:a16="http://schemas.microsoft.com/office/drawing/2014/main" id="{0C012F28-4DC8-48A5-8CFB-0486CAC30456}"/>
              </a:ext>
            </a:extLst>
          </p:cNvPr>
          <p:cNvSpPr/>
          <p:nvPr/>
        </p:nvSpPr>
        <p:spPr>
          <a:xfrm rot="5400013">
            <a:off x="5102356"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Reviews</a:t>
            </a:r>
          </a:p>
        </p:txBody>
      </p:sp>
      <p:sp>
        <p:nvSpPr>
          <p:cNvPr id="14" name="Shape 588">
            <a:extLst>
              <a:ext uri="{FF2B5EF4-FFF2-40B4-BE49-F238E27FC236}">
                <a16:creationId xmlns:a16="http://schemas.microsoft.com/office/drawing/2014/main" id="{8E01775B-FC47-4073-9C3D-EB79E9E0C34F}"/>
              </a:ext>
            </a:extLst>
          </p:cNvPr>
          <p:cNvSpPr/>
          <p:nvPr/>
        </p:nvSpPr>
        <p:spPr>
          <a:xfrm rot="5400013">
            <a:off x="5512035"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Freigaben</a:t>
            </a:r>
          </a:p>
        </p:txBody>
      </p:sp>
      <p:sp>
        <p:nvSpPr>
          <p:cNvPr id="15" name="Shape 589">
            <a:extLst>
              <a:ext uri="{FF2B5EF4-FFF2-40B4-BE49-F238E27FC236}">
                <a16:creationId xmlns:a16="http://schemas.microsoft.com/office/drawing/2014/main" id="{35329A77-383F-4A7D-BA09-C736324C9421}"/>
              </a:ext>
            </a:extLst>
          </p:cNvPr>
          <p:cNvSpPr/>
          <p:nvPr/>
        </p:nvSpPr>
        <p:spPr>
          <a:xfrm rot="5400013">
            <a:off x="592170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Registrierung</a:t>
            </a:r>
          </a:p>
        </p:txBody>
      </p:sp>
      <p:sp>
        <p:nvSpPr>
          <p:cNvPr id="16" name="Shape 590">
            <a:extLst>
              <a:ext uri="{FF2B5EF4-FFF2-40B4-BE49-F238E27FC236}">
                <a16:creationId xmlns:a16="http://schemas.microsoft.com/office/drawing/2014/main" id="{B47EEB46-0C2E-4B33-82D8-EE73A173FEB2}"/>
              </a:ext>
            </a:extLst>
          </p:cNvPr>
          <p:cNvSpPr/>
          <p:nvPr/>
        </p:nvSpPr>
        <p:spPr>
          <a:xfrm rot="5400013">
            <a:off x="633137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Hinweise</a:t>
            </a:r>
          </a:p>
        </p:txBody>
      </p:sp>
      <p:sp>
        <p:nvSpPr>
          <p:cNvPr id="17" name="Shape 591">
            <a:extLst>
              <a:ext uri="{FF2B5EF4-FFF2-40B4-BE49-F238E27FC236}">
                <a16:creationId xmlns:a16="http://schemas.microsoft.com/office/drawing/2014/main" id="{85313FCC-2D7C-4F1D-B120-16EA3F85D064}"/>
              </a:ext>
            </a:extLst>
          </p:cNvPr>
          <p:cNvSpPr/>
          <p:nvPr/>
        </p:nvSpPr>
        <p:spPr>
          <a:xfrm rot="5400013">
            <a:off x="674105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Verifikation</a:t>
            </a:r>
          </a:p>
        </p:txBody>
      </p:sp>
      <p:sp>
        <p:nvSpPr>
          <p:cNvPr id="18" name="Shape 592">
            <a:extLst>
              <a:ext uri="{FF2B5EF4-FFF2-40B4-BE49-F238E27FC236}">
                <a16:creationId xmlns:a16="http://schemas.microsoft.com/office/drawing/2014/main" id="{B4919F99-A38B-45D2-A522-947B5D0EE7C4}"/>
              </a:ext>
            </a:extLst>
          </p:cNvPr>
          <p:cNvSpPr/>
          <p:nvPr/>
        </p:nvSpPr>
        <p:spPr>
          <a:xfrm rot="5400013">
            <a:off x="715072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Distribution</a:t>
            </a:r>
          </a:p>
        </p:txBody>
      </p:sp>
      <p:sp>
        <p:nvSpPr>
          <p:cNvPr id="19" name="Shape 593">
            <a:extLst>
              <a:ext uri="{FF2B5EF4-FFF2-40B4-BE49-F238E27FC236}">
                <a16:creationId xmlns:a16="http://schemas.microsoft.com/office/drawing/2014/main" id="{180B9AE3-6712-45BB-A7C5-8104981C7BCD}"/>
              </a:ext>
            </a:extLst>
          </p:cNvPr>
          <p:cNvSpPr/>
          <p:nvPr/>
        </p:nvSpPr>
        <p:spPr>
          <a:xfrm rot="5400013">
            <a:off x="7560391"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Verifikation</a:t>
            </a:r>
          </a:p>
        </p:txBody>
      </p:sp>
      <p:sp>
        <p:nvSpPr>
          <p:cNvPr id="20" name="Shape 585">
            <a:extLst>
              <a:ext uri="{FF2B5EF4-FFF2-40B4-BE49-F238E27FC236}">
                <a16:creationId xmlns:a16="http://schemas.microsoft.com/office/drawing/2014/main" id="{D4FE554C-0440-4E36-867E-3AA19BC7B9CE}"/>
              </a:ext>
            </a:extLst>
          </p:cNvPr>
          <p:cNvSpPr/>
          <p:nvPr/>
        </p:nvSpPr>
        <p:spPr>
          <a:xfrm rot="5400013">
            <a:off x="3706351"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rPr>
              <a:t>Identifikation</a:t>
            </a:r>
          </a:p>
        </p:txBody>
      </p:sp>
      <p:sp>
        <p:nvSpPr>
          <p:cNvPr id="21" name="Rechteck 81">
            <a:extLst>
              <a:ext uri="{FF2B5EF4-FFF2-40B4-BE49-F238E27FC236}">
                <a16:creationId xmlns:a16="http://schemas.microsoft.com/office/drawing/2014/main" id="{08CFF51E-C1D2-4C5F-AAA0-E45F6099D2B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22" name="Rechteck 82">
            <a:extLst>
              <a:ext uri="{FF2B5EF4-FFF2-40B4-BE49-F238E27FC236}">
                <a16:creationId xmlns:a16="http://schemas.microsoft.com/office/drawing/2014/main" id="{244981E4-EEA2-4CA5-B852-F30132D8B1D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23" name="Rechteck 83">
            <a:extLst>
              <a:ext uri="{FF2B5EF4-FFF2-40B4-BE49-F238E27FC236}">
                <a16:creationId xmlns:a16="http://schemas.microsoft.com/office/drawing/2014/main" id="{8E73CE83-1C19-41ED-99A2-0431BD776CA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61.xml><?xml version="1.0" encoding="utf-8"?>
<p:sld xmlns:a="http://purl.oclc.org/ooxml/drawingml/main" xmlns:r="http://purl.oclc.org/ooxml/officeDocument/relationships" xmlns:p="http://purl.oclc.org/ooxml/presentationml/main">
  <p:cSld name="Slide59">
    <p:spTree>
      <p:nvGrpSpPr>
        <p:cNvPr id="1" name=""/>
        <p:cNvGrpSpPr/>
        <p:nvPr/>
      </p:nvGrpSpPr>
      <p:grpSpPr>
        <a:xfrm>
          <a:off x="0" y="0"/>
          <a:ext cx="0" cy="0"/>
          <a:chOff x="0" y="0"/>
          <a:chExt cx="0" cy="0"/>
        </a:xfrm>
      </p:grpSpPr>
      <p:sp>
        <p:nvSpPr>
          <p:cNvPr id="2" name="Shape 655">
            <a:extLst>
              <a:ext uri="{FF2B5EF4-FFF2-40B4-BE49-F238E27FC236}">
                <a16:creationId xmlns:a16="http://schemas.microsoft.com/office/drawing/2014/main" id="{BC9BC39B-4A81-47B3-8D5A-7229AC76DC04}"/>
              </a:ext>
            </a:extLst>
          </p:cNvPr>
          <p:cNvSpPr txBox="1"/>
          <p:nvPr/>
        </p:nvSpPr>
        <p:spPr>
          <a:xfrm>
            <a:off x="3346447" y="2105927"/>
            <a:ext cx="934873"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292934"/>
                </a:solidFill>
                <a:uFillTx/>
                <a:latin typeface="Roboto"/>
                <a:ea typeface="Roboto"/>
                <a:cs typeface="Roboto"/>
              </a:rPr>
              <a:t>Proprietär</a:t>
            </a:r>
          </a:p>
        </p:txBody>
      </p:sp>
      <p:sp>
        <p:nvSpPr>
          <p:cNvPr id="3" name="Shape 656">
            <a:extLst>
              <a:ext uri="{FF2B5EF4-FFF2-40B4-BE49-F238E27FC236}">
                <a16:creationId xmlns:a16="http://schemas.microsoft.com/office/drawing/2014/main" id="{5B2968D1-AD7D-4CE8-BEFE-1211F3AC6A62}"/>
              </a:ext>
            </a:extLst>
          </p:cNvPr>
          <p:cNvSpPr txBox="1"/>
          <p:nvPr/>
        </p:nvSpPr>
        <p:spPr>
          <a:xfrm>
            <a:off x="2914650" y="1721751"/>
            <a:ext cx="927101" cy="307777"/>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1" i="0" u="none" strike="noStrike" kern="0" cap="none" spc="0" baseline="0%" dirty="0">
                <a:solidFill>
                  <a:srgbClr val="292934"/>
                </a:solidFill>
                <a:uFillTx/>
                <a:latin typeface="Roboto"/>
                <a:ea typeface="Roboto"/>
                <a:cs typeface="Roboto"/>
              </a:rPr>
              <a:t>Legende</a:t>
            </a:r>
          </a:p>
        </p:txBody>
      </p:sp>
      <p:sp>
        <p:nvSpPr>
          <p:cNvPr id="4" name="Shape 657">
            <a:extLst>
              <a:ext uri="{FF2B5EF4-FFF2-40B4-BE49-F238E27FC236}">
                <a16:creationId xmlns:a16="http://schemas.microsoft.com/office/drawing/2014/main" id="{FFB6808B-1155-47B3-910A-AA837AB77644}"/>
              </a:ext>
            </a:extLst>
          </p:cNvPr>
          <p:cNvSpPr/>
          <p:nvPr/>
        </p:nvSpPr>
        <p:spPr>
          <a:xfrm>
            <a:off x="2889247" y="1675711"/>
            <a:ext cx="2230441" cy="4340227"/>
          </a:xfrm>
          <a:prstGeom prst="rect">
            <a:avLst/>
          </a:prstGeom>
          <a:noFill/>
          <a:ln w="12701"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dirty="0">
              <a:solidFill>
                <a:srgbClr val="292934"/>
              </a:solidFill>
              <a:uFillTx/>
              <a:latin typeface="Roboto"/>
              <a:ea typeface="Roboto"/>
              <a:cs typeface="Roboto"/>
            </a:endParaRPr>
          </a:p>
        </p:txBody>
      </p:sp>
      <p:sp>
        <p:nvSpPr>
          <p:cNvPr id="5" name="Shape 658">
            <a:extLst>
              <a:ext uri="{FF2B5EF4-FFF2-40B4-BE49-F238E27FC236}">
                <a16:creationId xmlns:a16="http://schemas.microsoft.com/office/drawing/2014/main" id="{D787118C-B833-418B-9ED6-4CA82F54FC78}"/>
              </a:ext>
            </a:extLst>
          </p:cNvPr>
          <p:cNvSpPr/>
          <p:nvPr/>
        </p:nvSpPr>
        <p:spPr>
          <a:xfrm>
            <a:off x="3003547" y="2059887"/>
            <a:ext cx="284158" cy="260347"/>
          </a:xfrm>
          <a:prstGeom prst="rect">
            <a:avLst/>
          </a:prstGeom>
          <a:solidFill>
            <a:srgbClr val="009900"/>
          </a:solidFill>
          <a:ln w="9528"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dirty="0">
              <a:solidFill>
                <a:srgbClr val="292934"/>
              </a:solidFill>
              <a:uFillTx/>
              <a:latin typeface="Roboto"/>
              <a:ea typeface="Roboto"/>
              <a:cs typeface="Roboto"/>
            </a:endParaRPr>
          </a:p>
        </p:txBody>
      </p:sp>
      <p:sp>
        <p:nvSpPr>
          <p:cNvPr id="6" name="Shape 659">
            <a:extLst>
              <a:ext uri="{FF2B5EF4-FFF2-40B4-BE49-F238E27FC236}">
                <a16:creationId xmlns:a16="http://schemas.microsoft.com/office/drawing/2014/main" id="{BC27B9CA-1BFE-453B-B1CC-B3B98BA5D198}"/>
              </a:ext>
            </a:extLst>
          </p:cNvPr>
          <p:cNvSpPr/>
          <p:nvPr/>
        </p:nvSpPr>
        <p:spPr>
          <a:xfrm>
            <a:off x="3003547" y="2425016"/>
            <a:ext cx="284158" cy="260347"/>
          </a:xfrm>
          <a:prstGeom prst="rect">
            <a:avLst/>
          </a:prstGeom>
          <a:solidFill>
            <a:srgbClr val="CC6600"/>
          </a:solidFill>
          <a:ln w="9528"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dirty="0">
              <a:solidFill>
                <a:srgbClr val="292934"/>
              </a:solidFill>
              <a:uFillTx/>
              <a:latin typeface="Roboto"/>
              <a:ea typeface="Roboto"/>
              <a:cs typeface="Roboto"/>
            </a:endParaRPr>
          </a:p>
        </p:txBody>
      </p:sp>
      <p:sp>
        <p:nvSpPr>
          <p:cNvPr id="7" name="Shape 660">
            <a:extLst>
              <a:ext uri="{FF2B5EF4-FFF2-40B4-BE49-F238E27FC236}">
                <a16:creationId xmlns:a16="http://schemas.microsoft.com/office/drawing/2014/main" id="{7E6210DD-82F3-4865-A1B0-D0EDFDAE054C}"/>
              </a:ext>
            </a:extLst>
          </p:cNvPr>
          <p:cNvSpPr/>
          <p:nvPr/>
        </p:nvSpPr>
        <p:spPr>
          <a:xfrm>
            <a:off x="3003547" y="2790136"/>
            <a:ext cx="284158" cy="260347"/>
          </a:xfrm>
          <a:prstGeom prst="rect">
            <a:avLst/>
          </a:prstGeom>
          <a:solidFill>
            <a:srgbClr val="FF3300"/>
          </a:solidFill>
          <a:ln w="9528"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dirty="0">
              <a:solidFill>
                <a:srgbClr val="292934"/>
              </a:solidFill>
              <a:uFillTx/>
              <a:latin typeface="Roboto"/>
              <a:ea typeface="Roboto"/>
              <a:cs typeface="Roboto"/>
            </a:endParaRPr>
          </a:p>
        </p:txBody>
      </p:sp>
      <p:sp>
        <p:nvSpPr>
          <p:cNvPr id="8" name="Shape 661">
            <a:extLst>
              <a:ext uri="{FF2B5EF4-FFF2-40B4-BE49-F238E27FC236}">
                <a16:creationId xmlns:a16="http://schemas.microsoft.com/office/drawing/2014/main" id="{3FA80648-7417-4078-8C7E-E3AD723B649C}"/>
              </a:ext>
            </a:extLst>
          </p:cNvPr>
          <p:cNvSpPr/>
          <p:nvPr/>
        </p:nvSpPr>
        <p:spPr>
          <a:xfrm>
            <a:off x="3003547" y="3153674"/>
            <a:ext cx="284158" cy="260347"/>
          </a:xfrm>
          <a:prstGeom prst="rect">
            <a:avLst/>
          </a:prstGeom>
          <a:solidFill>
            <a:srgbClr val="FFFF66"/>
          </a:solidFill>
          <a:ln w="9528"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dirty="0">
              <a:solidFill>
                <a:srgbClr val="292934"/>
              </a:solidFill>
              <a:uFillTx/>
              <a:latin typeface="Roboto"/>
              <a:ea typeface="Roboto"/>
              <a:cs typeface="Roboto"/>
            </a:endParaRPr>
          </a:p>
        </p:txBody>
      </p:sp>
      <p:sp>
        <p:nvSpPr>
          <p:cNvPr id="9" name="Shape 662">
            <a:extLst>
              <a:ext uri="{FF2B5EF4-FFF2-40B4-BE49-F238E27FC236}">
                <a16:creationId xmlns:a16="http://schemas.microsoft.com/office/drawing/2014/main" id="{C4640B40-B352-4919-8204-5E1E726AC8F5}"/>
              </a:ext>
            </a:extLst>
          </p:cNvPr>
          <p:cNvSpPr/>
          <p:nvPr/>
        </p:nvSpPr>
        <p:spPr>
          <a:xfrm>
            <a:off x="3003547" y="3518803"/>
            <a:ext cx="284158" cy="260347"/>
          </a:xfrm>
          <a:prstGeom prst="rect">
            <a:avLst/>
          </a:prstGeom>
          <a:solidFill>
            <a:srgbClr val="3366CC"/>
          </a:solidFill>
          <a:ln w="9528"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dirty="0">
              <a:solidFill>
                <a:srgbClr val="292934"/>
              </a:solidFill>
              <a:uFillTx/>
              <a:latin typeface="Roboto"/>
              <a:ea typeface="Roboto"/>
              <a:cs typeface="Roboto"/>
            </a:endParaRPr>
          </a:p>
        </p:txBody>
      </p:sp>
      <p:sp>
        <p:nvSpPr>
          <p:cNvPr id="10" name="Shape 663">
            <a:extLst>
              <a:ext uri="{FF2B5EF4-FFF2-40B4-BE49-F238E27FC236}">
                <a16:creationId xmlns:a16="http://schemas.microsoft.com/office/drawing/2014/main" id="{6CB502D2-76AD-4FA4-A236-935CA193474A}"/>
              </a:ext>
            </a:extLst>
          </p:cNvPr>
          <p:cNvSpPr txBox="1"/>
          <p:nvPr/>
        </p:nvSpPr>
        <p:spPr>
          <a:xfrm>
            <a:off x="3346447" y="2471056"/>
            <a:ext cx="1747564"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292934"/>
                </a:solidFill>
                <a:uFillTx/>
                <a:latin typeface="Roboto"/>
                <a:ea typeface="Roboto"/>
                <a:cs typeface="Roboto"/>
              </a:rPr>
              <a:t>3</a:t>
            </a:r>
            <a:r>
              <a:rPr lang="de-DE" sz="1200" b="0" i="0" u="none" strike="noStrike" kern="0" cap="none" spc="0" baseline="30%" dirty="0">
                <a:solidFill>
                  <a:srgbClr val="292934"/>
                </a:solidFill>
                <a:uFillTx/>
                <a:latin typeface="Roboto"/>
                <a:ea typeface="Roboto"/>
                <a:cs typeface="Roboto"/>
              </a:rPr>
              <a:t>rd</a:t>
            </a:r>
            <a:r>
              <a:rPr lang="de-DE" sz="1200" b="0" i="0" u="none" strike="noStrike" kern="0" cap="none" spc="0" baseline="0%" dirty="0">
                <a:solidFill>
                  <a:srgbClr val="292934"/>
                </a:solidFill>
                <a:uFillTx/>
                <a:latin typeface="Roboto"/>
                <a:ea typeface="Roboto"/>
                <a:cs typeface="Roboto"/>
              </a:rPr>
              <a:t> Party, kommerziell</a:t>
            </a:r>
          </a:p>
        </p:txBody>
      </p:sp>
      <p:sp>
        <p:nvSpPr>
          <p:cNvPr id="11" name="Shape 664">
            <a:extLst>
              <a:ext uri="{FF2B5EF4-FFF2-40B4-BE49-F238E27FC236}">
                <a16:creationId xmlns:a16="http://schemas.microsoft.com/office/drawing/2014/main" id="{C628A93C-BD44-41C6-83CC-B319F32E0B0C}"/>
              </a:ext>
            </a:extLst>
          </p:cNvPr>
          <p:cNvSpPr txBox="1"/>
          <p:nvPr/>
        </p:nvSpPr>
        <p:spPr>
          <a:xfrm>
            <a:off x="3346447" y="2855223"/>
            <a:ext cx="1082677"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292934"/>
                </a:solidFill>
                <a:uFillTx/>
                <a:latin typeface="Roboto"/>
                <a:ea typeface="Roboto"/>
                <a:cs typeface="Roboto"/>
              </a:rPr>
              <a:t>GPL</a:t>
            </a:r>
          </a:p>
        </p:txBody>
      </p:sp>
      <p:sp>
        <p:nvSpPr>
          <p:cNvPr id="12" name="Shape 665">
            <a:extLst>
              <a:ext uri="{FF2B5EF4-FFF2-40B4-BE49-F238E27FC236}">
                <a16:creationId xmlns:a16="http://schemas.microsoft.com/office/drawing/2014/main" id="{CD56019C-CFE3-4116-B946-7D0C91A1D495}"/>
              </a:ext>
            </a:extLst>
          </p:cNvPr>
          <p:cNvSpPr txBox="1"/>
          <p:nvPr/>
        </p:nvSpPr>
        <p:spPr>
          <a:xfrm>
            <a:off x="3346447" y="3220352"/>
            <a:ext cx="1181093"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292934"/>
                </a:solidFill>
                <a:uFillTx/>
                <a:latin typeface="Roboto"/>
                <a:ea typeface="Roboto"/>
                <a:cs typeface="Roboto"/>
              </a:rPr>
              <a:t>LGPL</a:t>
            </a:r>
          </a:p>
        </p:txBody>
      </p:sp>
      <p:sp>
        <p:nvSpPr>
          <p:cNvPr id="13" name="Shape 666">
            <a:extLst>
              <a:ext uri="{FF2B5EF4-FFF2-40B4-BE49-F238E27FC236}">
                <a16:creationId xmlns:a16="http://schemas.microsoft.com/office/drawing/2014/main" id="{BE8C2F56-6897-4966-BE09-04E26970DE0D}"/>
              </a:ext>
            </a:extLst>
          </p:cNvPr>
          <p:cNvSpPr txBox="1"/>
          <p:nvPr/>
        </p:nvSpPr>
        <p:spPr>
          <a:xfrm>
            <a:off x="3346447" y="3595000"/>
            <a:ext cx="1622557"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292934"/>
                </a:solidFill>
                <a:uFillTx/>
                <a:latin typeface="Roboto"/>
                <a:ea typeface="Roboto"/>
                <a:cs typeface="Roboto"/>
              </a:rPr>
              <a:t>FOSS Permissiv</a:t>
            </a:r>
          </a:p>
        </p:txBody>
      </p:sp>
      <p:cxnSp>
        <p:nvCxnSpPr>
          <p:cNvPr id="14" name="Shape 667">
            <a:extLst>
              <a:ext uri="{FF2B5EF4-FFF2-40B4-BE49-F238E27FC236}">
                <a16:creationId xmlns:a16="http://schemas.microsoft.com/office/drawing/2014/main" id="{FEB2A3F1-7DB7-475B-AFE9-BD8F3CF1E8F9}"/>
              </a:ext>
            </a:extLst>
          </p:cNvPr>
          <p:cNvCxnSpPr/>
          <p:nvPr/>
        </p:nvCxnSpPr>
        <p:spPr>
          <a:xfrm>
            <a:off x="3028949" y="4877702"/>
            <a:ext cx="628651" cy="0"/>
          </a:xfrm>
          <a:prstGeom prst="straightConnector1">
            <a:avLst/>
          </a:prstGeom>
          <a:noFill/>
          <a:ln w="12701" cap="flat">
            <a:solidFill>
              <a:srgbClr val="292934"/>
            </a:solidFill>
            <a:prstDash val="solid"/>
            <a:round/>
            <a:headEnd type="arrow"/>
            <a:tailEnd type="arrow"/>
          </a:ln>
        </p:spPr>
      </p:cxnSp>
      <p:cxnSp>
        <p:nvCxnSpPr>
          <p:cNvPr id="15" name="Shape 668">
            <a:extLst>
              <a:ext uri="{FF2B5EF4-FFF2-40B4-BE49-F238E27FC236}">
                <a16:creationId xmlns:a16="http://schemas.microsoft.com/office/drawing/2014/main" id="{4A7FCAB9-C91D-4F3A-A922-755E1D0F2BEE}"/>
              </a:ext>
            </a:extLst>
          </p:cNvPr>
          <p:cNvCxnSpPr/>
          <p:nvPr/>
        </p:nvCxnSpPr>
        <p:spPr>
          <a:xfrm>
            <a:off x="3028949" y="5109475"/>
            <a:ext cx="628651" cy="0"/>
          </a:xfrm>
          <a:prstGeom prst="straightConnector1">
            <a:avLst/>
          </a:prstGeom>
          <a:noFill/>
          <a:ln w="12701" cap="flat">
            <a:solidFill>
              <a:srgbClr val="292934"/>
            </a:solidFill>
            <a:custDash>
              <a:ds d="799.921%" sp="799.921%"/>
            </a:custDash>
            <a:round/>
            <a:headEnd type="arrow"/>
            <a:tailEnd type="arrow"/>
          </a:ln>
        </p:spPr>
      </p:cxnSp>
      <p:sp>
        <p:nvSpPr>
          <p:cNvPr id="16" name="Shape 669">
            <a:extLst>
              <a:ext uri="{FF2B5EF4-FFF2-40B4-BE49-F238E27FC236}">
                <a16:creationId xmlns:a16="http://schemas.microsoft.com/office/drawing/2014/main" id="{14910FEE-150C-4CD7-9CD0-B75E758F0022}"/>
              </a:ext>
            </a:extLst>
          </p:cNvPr>
          <p:cNvSpPr txBox="1"/>
          <p:nvPr/>
        </p:nvSpPr>
        <p:spPr>
          <a:xfrm>
            <a:off x="3841751" y="4776103"/>
            <a:ext cx="1252261"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292934"/>
                </a:solidFill>
                <a:uFillTx/>
                <a:latin typeface="Roboto"/>
                <a:ea typeface="Roboto"/>
                <a:cs typeface="Roboto"/>
              </a:rPr>
              <a:t>Funktionsaufruf</a:t>
            </a:r>
          </a:p>
        </p:txBody>
      </p:sp>
      <p:sp>
        <p:nvSpPr>
          <p:cNvPr id="17" name="Shape 670">
            <a:extLst>
              <a:ext uri="{FF2B5EF4-FFF2-40B4-BE49-F238E27FC236}">
                <a16:creationId xmlns:a16="http://schemas.microsoft.com/office/drawing/2014/main" id="{ABD7998C-0F94-406A-8A30-57430298A8D3}"/>
              </a:ext>
            </a:extLst>
          </p:cNvPr>
          <p:cNvSpPr txBox="1"/>
          <p:nvPr/>
        </p:nvSpPr>
        <p:spPr>
          <a:xfrm>
            <a:off x="3841751" y="5015813"/>
            <a:ext cx="1295549"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292934"/>
                </a:solidFill>
                <a:uFillTx/>
                <a:latin typeface="Roboto"/>
                <a:ea typeface="Roboto"/>
                <a:cs typeface="Roboto"/>
              </a:rPr>
              <a:t>Socket interface</a:t>
            </a:r>
          </a:p>
        </p:txBody>
      </p:sp>
      <p:sp>
        <p:nvSpPr>
          <p:cNvPr id="18" name="Shape 671">
            <a:extLst>
              <a:ext uri="{FF2B5EF4-FFF2-40B4-BE49-F238E27FC236}">
                <a16:creationId xmlns:a16="http://schemas.microsoft.com/office/drawing/2014/main" id="{F1C58C57-DB50-46E2-B927-98E216E1E39F}"/>
              </a:ext>
            </a:extLst>
          </p:cNvPr>
          <p:cNvSpPr txBox="1"/>
          <p:nvPr/>
        </p:nvSpPr>
        <p:spPr>
          <a:xfrm>
            <a:off x="3162296" y="4720535"/>
            <a:ext cx="385044"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000" b="0" i="0" u="none" strike="noStrike" kern="0" cap="none" spc="0" baseline="0%" dirty="0">
                <a:solidFill>
                  <a:srgbClr val="292934"/>
                </a:solidFill>
                <a:uFillTx/>
                <a:latin typeface="Roboto"/>
                <a:ea typeface="Roboto"/>
                <a:cs typeface="Roboto"/>
              </a:rPr>
              <a:t>(fc)</a:t>
            </a:r>
          </a:p>
        </p:txBody>
      </p:sp>
      <p:sp>
        <p:nvSpPr>
          <p:cNvPr id="19" name="Shape 672">
            <a:extLst>
              <a:ext uri="{FF2B5EF4-FFF2-40B4-BE49-F238E27FC236}">
                <a16:creationId xmlns:a16="http://schemas.microsoft.com/office/drawing/2014/main" id="{1BC8A85D-43E6-458E-AD19-558BA52E7DA3}"/>
              </a:ext>
            </a:extLst>
          </p:cNvPr>
          <p:cNvSpPr txBox="1"/>
          <p:nvPr/>
        </p:nvSpPr>
        <p:spPr>
          <a:xfrm>
            <a:off x="3162296" y="4931679"/>
            <a:ext cx="369015"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000" b="0" i="0" u="none" strike="noStrike" kern="0" cap="none" spc="0" baseline="0%" dirty="0">
                <a:solidFill>
                  <a:srgbClr val="292934"/>
                </a:solidFill>
                <a:uFillTx/>
                <a:latin typeface="Roboto"/>
                <a:ea typeface="Roboto"/>
                <a:cs typeface="Roboto"/>
              </a:rPr>
              <a:t>(si)</a:t>
            </a:r>
          </a:p>
        </p:txBody>
      </p:sp>
      <p:cxnSp>
        <p:nvCxnSpPr>
          <p:cNvPr id="20" name="Shape 673">
            <a:extLst>
              <a:ext uri="{FF2B5EF4-FFF2-40B4-BE49-F238E27FC236}">
                <a16:creationId xmlns:a16="http://schemas.microsoft.com/office/drawing/2014/main" id="{F01EE472-2E75-47B6-8EAD-2DCDC21CFA16}"/>
              </a:ext>
            </a:extLst>
          </p:cNvPr>
          <p:cNvCxnSpPr/>
          <p:nvPr/>
        </p:nvCxnSpPr>
        <p:spPr>
          <a:xfrm>
            <a:off x="3028949" y="5349185"/>
            <a:ext cx="628651" cy="0"/>
          </a:xfrm>
          <a:prstGeom prst="straightConnector1">
            <a:avLst/>
          </a:prstGeom>
          <a:noFill/>
          <a:ln w="12701" cap="flat">
            <a:solidFill>
              <a:srgbClr val="292934"/>
            </a:solidFill>
            <a:prstDash val="solid"/>
            <a:round/>
            <a:tailEnd type="arrow"/>
          </a:ln>
        </p:spPr>
      </p:cxnSp>
      <p:sp>
        <p:nvSpPr>
          <p:cNvPr id="21" name="Shape 674">
            <a:extLst>
              <a:ext uri="{FF2B5EF4-FFF2-40B4-BE49-F238E27FC236}">
                <a16:creationId xmlns:a16="http://schemas.microsoft.com/office/drawing/2014/main" id="{8F427618-C2F9-46E9-B17E-007FFF6E6535}"/>
              </a:ext>
            </a:extLst>
          </p:cNvPr>
          <p:cNvSpPr txBox="1"/>
          <p:nvPr/>
        </p:nvSpPr>
        <p:spPr>
          <a:xfrm>
            <a:off x="3841751" y="5255532"/>
            <a:ext cx="1127254"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292934"/>
                </a:solidFill>
                <a:uFillTx/>
                <a:latin typeface="Roboto"/>
                <a:ea typeface="Roboto"/>
                <a:cs typeface="Roboto"/>
              </a:rPr>
              <a:t>Systemaufruf</a:t>
            </a:r>
          </a:p>
        </p:txBody>
      </p:sp>
      <p:sp>
        <p:nvSpPr>
          <p:cNvPr id="22" name="Shape 675">
            <a:extLst>
              <a:ext uri="{FF2B5EF4-FFF2-40B4-BE49-F238E27FC236}">
                <a16:creationId xmlns:a16="http://schemas.microsoft.com/office/drawing/2014/main" id="{658B2700-1F58-45C5-9313-9C701AD2D9BB}"/>
              </a:ext>
            </a:extLst>
          </p:cNvPr>
          <p:cNvSpPr txBox="1"/>
          <p:nvPr/>
        </p:nvSpPr>
        <p:spPr>
          <a:xfrm>
            <a:off x="3143250" y="5174562"/>
            <a:ext cx="405883"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000" b="0" i="0" u="none" strike="noStrike" kern="0" cap="none" spc="0" baseline="0%" dirty="0">
                <a:solidFill>
                  <a:srgbClr val="292934"/>
                </a:solidFill>
                <a:uFillTx/>
                <a:latin typeface="Roboto"/>
                <a:ea typeface="Roboto"/>
                <a:cs typeface="Roboto"/>
              </a:rPr>
              <a:t>(sc)</a:t>
            </a:r>
          </a:p>
        </p:txBody>
      </p:sp>
      <p:cxnSp>
        <p:nvCxnSpPr>
          <p:cNvPr id="23" name="Shape 676">
            <a:extLst>
              <a:ext uri="{FF2B5EF4-FFF2-40B4-BE49-F238E27FC236}">
                <a16:creationId xmlns:a16="http://schemas.microsoft.com/office/drawing/2014/main" id="{2436E443-EE14-4AEE-8693-35A5B321FDE3}"/>
              </a:ext>
            </a:extLst>
          </p:cNvPr>
          <p:cNvCxnSpPr/>
          <p:nvPr/>
        </p:nvCxnSpPr>
        <p:spPr>
          <a:xfrm>
            <a:off x="3028949" y="5612715"/>
            <a:ext cx="628651" cy="0"/>
          </a:xfrm>
          <a:prstGeom prst="straightConnector1">
            <a:avLst/>
          </a:prstGeom>
          <a:noFill/>
          <a:ln w="12701" cap="flat">
            <a:solidFill>
              <a:srgbClr val="292934"/>
            </a:solidFill>
            <a:custDash>
              <a:ds d="300%" sp="300%"/>
            </a:custDash>
            <a:round/>
            <a:headEnd type="arrow"/>
            <a:tailEnd type="arrow"/>
          </a:ln>
        </p:spPr>
      </p:cxnSp>
      <p:sp>
        <p:nvSpPr>
          <p:cNvPr id="24" name="Shape 677">
            <a:extLst>
              <a:ext uri="{FF2B5EF4-FFF2-40B4-BE49-F238E27FC236}">
                <a16:creationId xmlns:a16="http://schemas.microsoft.com/office/drawing/2014/main" id="{8533E7BA-7BD3-4A9E-9D74-B866EA92CCAE}"/>
              </a:ext>
            </a:extLst>
          </p:cNvPr>
          <p:cNvSpPr txBox="1"/>
          <p:nvPr/>
        </p:nvSpPr>
        <p:spPr>
          <a:xfrm>
            <a:off x="3841751" y="5541282"/>
            <a:ext cx="1252261"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dirty="0">
                <a:solidFill>
                  <a:srgbClr val="292934"/>
                </a:solidFill>
                <a:uFillTx/>
                <a:latin typeface="Roboto"/>
                <a:ea typeface="Roboto"/>
                <a:cs typeface="Roboto"/>
              </a:rPr>
              <a:t>Shared headers</a:t>
            </a:r>
          </a:p>
        </p:txBody>
      </p:sp>
      <p:sp>
        <p:nvSpPr>
          <p:cNvPr id="25" name="Shape 678">
            <a:extLst>
              <a:ext uri="{FF2B5EF4-FFF2-40B4-BE49-F238E27FC236}">
                <a16:creationId xmlns:a16="http://schemas.microsoft.com/office/drawing/2014/main" id="{3577E03F-1047-4E60-BCB8-1F4EFE721D5D}"/>
              </a:ext>
            </a:extLst>
          </p:cNvPr>
          <p:cNvSpPr txBox="1"/>
          <p:nvPr/>
        </p:nvSpPr>
        <p:spPr>
          <a:xfrm>
            <a:off x="3143250" y="5458730"/>
            <a:ext cx="409084"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000" b="0" i="0" u="none" strike="noStrike" kern="0" cap="none" spc="0" baseline="0%" dirty="0">
                <a:solidFill>
                  <a:srgbClr val="292934"/>
                </a:solidFill>
                <a:uFillTx/>
                <a:latin typeface="Roboto"/>
                <a:ea typeface="Roboto"/>
                <a:cs typeface="Roboto"/>
              </a:rPr>
              <a:t>(sh)</a:t>
            </a:r>
          </a:p>
        </p:txBody>
      </p:sp>
      <p:cxnSp>
        <p:nvCxnSpPr>
          <p:cNvPr id="26" name="Shape 679">
            <a:extLst>
              <a:ext uri="{FF2B5EF4-FFF2-40B4-BE49-F238E27FC236}">
                <a16:creationId xmlns:a16="http://schemas.microsoft.com/office/drawing/2014/main" id="{20D2944C-2694-436B-B54B-D5F98CD8075C}"/>
              </a:ext>
            </a:extLst>
          </p:cNvPr>
          <p:cNvCxnSpPr/>
          <p:nvPr/>
        </p:nvCxnSpPr>
        <p:spPr>
          <a:xfrm>
            <a:off x="5319714" y="4926915"/>
            <a:ext cx="3767136" cy="0"/>
          </a:xfrm>
          <a:prstGeom prst="straightConnector1">
            <a:avLst/>
          </a:prstGeom>
          <a:noFill/>
          <a:ln w="12701" cap="flat">
            <a:solidFill>
              <a:srgbClr val="292934"/>
            </a:solidFill>
            <a:prstDash val="solid"/>
            <a:round/>
          </a:ln>
        </p:spPr>
      </p:cxnSp>
      <p:cxnSp>
        <p:nvCxnSpPr>
          <p:cNvPr id="27" name="Shape 680">
            <a:extLst>
              <a:ext uri="{FF2B5EF4-FFF2-40B4-BE49-F238E27FC236}">
                <a16:creationId xmlns:a16="http://schemas.microsoft.com/office/drawing/2014/main" id="{5306695B-4C7F-4D74-9616-E94C6598D462}"/>
              </a:ext>
            </a:extLst>
          </p:cNvPr>
          <p:cNvCxnSpPr/>
          <p:nvPr/>
        </p:nvCxnSpPr>
        <p:spPr>
          <a:xfrm>
            <a:off x="5319714" y="3763277"/>
            <a:ext cx="3767136" cy="0"/>
          </a:xfrm>
          <a:prstGeom prst="straightConnector1">
            <a:avLst/>
          </a:prstGeom>
          <a:noFill/>
          <a:ln w="12701" cap="flat">
            <a:solidFill>
              <a:srgbClr val="292934"/>
            </a:solidFill>
            <a:prstDash val="solid"/>
            <a:round/>
          </a:ln>
        </p:spPr>
      </p:cxnSp>
      <p:sp>
        <p:nvSpPr>
          <p:cNvPr id="28" name="Shape 681">
            <a:extLst>
              <a:ext uri="{FF2B5EF4-FFF2-40B4-BE49-F238E27FC236}">
                <a16:creationId xmlns:a16="http://schemas.microsoft.com/office/drawing/2014/main" id="{5030D2E6-5199-4851-AB0A-55EC87083520}"/>
              </a:ext>
            </a:extLst>
          </p:cNvPr>
          <p:cNvSpPr txBox="1"/>
          <p:nvPr/>
        </p:nvSpPr>
        <p:spPr>
          <a:xfrm>
            <a:off x="8402641" y="3079068"/>
            <a:ext cx="968532"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1" i="0" u="none" strike="noStrike" kern="0" cap="none" spc="0" baseline="0%" dirty="0">
                <a:solidFill>
                  <a:srgbClr val="292934"/>
                </a:solidFill>
                <a:uFillTx/>
                <a:latin typeface="Roboto"/>
                <a:ea typeface="Roboto"/>
                <a:cs typeface="Roboto"/>
              </a:rPr>
              <a:t>User Space</a:t>
            </a:r>
          </a:p>
        </p:txBody>
      </p:sp>
      <p:sp>
        <p:nvSpPr>
          <p:cNvPr id="29" name="Shape 682">
            <a:extLst>
              <a:ext uri="{FF2B5EF4-FFF2-40B4-BE49-F238E27FC236}">
                <a16:creationId xmlns:a16="http://schemas.microsoft.com/office/drawing/2014/main" id="{F5069005-3DCA-4D71-8006-6E421F8FE953}"/>
              </a:ext>
            </a:extLst>
          </p:cNvPr>
          <p:cNvSpPr txBox="1"/>
          <p:nvPr/>
        </p:nvSpPr>
        <p:spPr>
          <a:xfrm>
            <a:off x="8402641" y="4099831"/>
            <a:ext cx="1096777"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1" i="0" u="none" strike="noStrike" kern="0" cap="none" spc="0" baseline="0%" dirty="0">
                <a:solidFill>
                  <a:srgbClr val="292934"/>
                </a:solidFill>
                <a:uFillTx/>
                <a:latin typeface="Roboto"/>
                <a:ea typeface="Roboto"/>
                <a:cs typeface="Roboto"/>
              </a:rPr>
              <a:t>Kernel Space</a:t>
            </a:r>
          </a:p>
        </p:txBody>
      </p:sp>
      <p:sp>
        <p:nvSpPr>
          <p:cNvPr id="30" name="Shape 683">
            <a:extLst>
              <a:ext uri="{FF2B5EF4-FFF2-40B4-BE49-F238E27FC236}">
                <a16:creationId xmlns:a16="http://schemas.microsoft.com/office/drawing/2014/main" id="{DD89F48B-33E1-4A48-B9B6-0DCFCAB5781F}"/>
              </a:ext>
            </a:extLst>
          </p:cNvPr>
          <p:cNvSpPr txBox="1"/>
          <p:nvPr/>
        </p:nvSpPr>
        <p:spPr>
          <a:xfrm>
            <a:off x="8402641" y="5279343"/>
            <a:ext cx="900107"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1" i="0" u="none" strike="noStrike" kern="0" cap="none" spc="0" baseline="0%" dirty="0">
                <a:solidFill>
                  <a:srgbClr val="292934"/>
                </a:solidFill>
                <a:uFillTx/>
                <a:latin typeface="Roboto"/>
                <a:ea typeface="Roboto"/>
                <a:cs typeface="Roboto"/>
              </a:rPr>
              <a:t>Hardware</a:t>
            </a:r>
          </a:p>
        </p:txBody>
      </p:sp>
      <p:sp>
        <p:nvSpPr>
          <p:cNvPr id="31" name="Shape 684">
            <a:extLst>
              <a:ext uri="{FF2B5EF4-FFF2-40B4-BE49-F238E27FC236}">
                <a16:creationId xmlns:a16="http://schemas.microsoft.com/office/drawing/2014/main" id="{40A95871-4DCD-4244-9832-7B4A04D6C574}"/>
              </a:ext>
            </a:extLst>
          </p:cNvPr>
          <p:cNvSpPr/>
          <p:nvPr/>
        </p:nvSpPr>
        <p:spPr>
          <a:xfrm>
            <a:off x="5197477" y="1678893"/>
            <a:ext cx="4265611" cy="4340227"/>
          </a:xfrm>
          <a:prstGeom prst="rect">
            <a:avLst/>
          </a:prstGeom>
          <a:noFill/>
          <a:ln w="12701"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dirty="0">
              <a:solidFill>
                <a:srgbClr val="292934"/>
              </a:solidFill>
              <a:uFillTx/>
              <a:latin typeface="Roboto"/>
              <a:ea typeface="Roboto"/>
              <a:cs typeface="Roboto"/>
            </a:endParaRPr>
          </a:p>
        </p:txBody>
      </p:sp>
      <p:sp>
        <p:nvSpPr>
          <p:cNvPr id="32" name="Shape 685">
            <a:extLst>
              <a:ext uri="{FF2B5EF4-FFF2-40B4-BE49-F238E27FC236}">
                <a16:creationId xmlns:a16="http://schemas.microsoft.com/office/drawing/2014/main" id="{F2EC2BF3-421E-42FF-8328-57D6D074F0B8}"/>
              </a:ext>
            </a:extLst>
          </p:cNvPr>
          <p:cNvSpPr txBox="1"/>
          <p:nvPr/>
        </p:nvSpPr>
        <p:spPr>
          <a:xfrm>
            <a:off x="5992813" y="2853641"/>
            <a:ext cx="2317903" cy="338556"/>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[Komponente einfügen]</a:t>
            </a:r>
          </a:p>
        </p:txBody>
      </p:sp>
      <p:sp>
        <p:nvSpPr>
          <p:cNvPr id="33" name="Shape 686">
            <a:extLst>
              <a:ext uri="{FF2B5EF4-FFF2-40B4-BE49-F238E27FC236}">
                <a16:creationId xmlns:a16="http://schemas.microsoft.com/office/drawing/2014/main" id="{05EF8ACD-A012-4690-9A4C-56289F908F03}"/>
              </a:ext>
            </a:extLst>
          </p:cNvPr>
          <p:cNvSpPr txBox="1"/>
          <p:nvPr/>
        </p:nvSpPr>
        <p:spPr>
          <a:xfrm>
            <a:off x="5992813" y="4082366"/>
            <a:ext cx="2332030" cy="338556"/>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[Komponente einfügen]</a:t>
            </a:r>
          </a:p>
        </p:txBody>
      </p:sp>
      <p:sp>
        <p:nvSpPr>
          <p:cNvPr id="34" name="Shape 687">
            <a:extLst>
              <a:ext uri="{FF2B5EF4-FFF2-40B4-BE49-F238E27FC236}">
                <a16:creationId xmlns:a16="http://schemas.microsoft.com/office/drawing/2014/main" id="{FE06F26E-8349-4E9B-B232-3D97190DF3E0}"/>
              </a:ext>
            </a:extLst>
          </p:cNvPr>
          <p:cNvSpPr txBox="1"/>
          <p:nvPr/>
        </p:nvSpPr>
        <p:spPr>
          <a:xfrm>
            <a:off x="5992813" y="5246004"/>
            <a:ext cx="2317903" cy="338556"/>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[Komponente einfügen]</a:t>
            </a:r>
          </a:p>
        </p:txBody>
      </p:sp>
      <p:cxnSp>
        <p:nvCxnSpPr>
          <p:cNvPr id="35" name="Shape 688">
            <a:extLst>
              <a:ext uri="{FF2B5EF4-FFF2-40B4-BE49-F238E27FC236}">
                <a16:creationId xmlns:a16="http://schemas.microsoft.com/office/drawing/2014/main" id="{68534609-6B35-47F5-A6E7-ACCBC907D04B}"/>
              </a:ext>
            </a:extLst>
          </p:cNvPr>
          <p:cNvCxnSpPr/>
          <p:nvPr/>
        </p:nvCxnSpPr>
        <p:spPr>
          <a:xfrm>
            <a:off x="6807195" y="3194950"/>
            <a:ext cx="0" cy="863596"/>
          </a:xfrm>
          <a:prstGeom prst="straightConnector1">
            <a:avLst/>
          </a:prstGeom>
          <a:noFill/>
          <a:ln w="9528" cap="flat">
            <a:solidFill>
              <a:srgbClr val="292934"/>
            </a:solidFill>
            <a:prstDash val="solid"/>
            <a:round/>
            <a:headEnd type="arrow"/>
            <a:tailEnd type="arrow"/>
          </a:ln>
        </p:spPr>
      </p:cxnSp>
      <p:cxnSp>
        <p:nvCxnSpPr>
          <p:cNvPr id="36" name="Shape 689">
            <a:extLst>
              <a:ext uri="{FF2B5EF4-FFF2-40B4-BE49-F238E27FC236}">
                <a16:creationId xmlns:a16="http://schemas.microsoft.com/office/drawing/2014/main" id="{B98D05AD-9513-4BB4-9795-B354DB74C9EC}"/>
              </a:ext>
            </a:extLst>
          </p:cNvPr>
          <p:cNvCxnSpPr/>
          <p:nvPr/>
        </p:nvCxnSpPr>
        <p:spPr>
          <a:xfrm>
            <a:off x="6807195" y="4445904"/>
            <a:ext cx="0" cy="777871"/>
          </a:xfrm>
          <a:prstGeom prst="straightConnector1">
            <a:avLst/>
          </a:prstGeom>
          <a:noFill/>
          <a:ln w="9528" cap="flat">
            <a:solidFill>
              <a:srgbClr val="292934"/>
            </a:solidFill>
            <a:prstDash val="solid"/>
            <a:round/>
            <a:headEnd type="arrow"/>
            <a:tailEnd type="arrow"/>
          </a:ln>
        </p:spPr>
      </p:cxnSp>
      <p:sp>
        <p:nvSpPr>
          <p:cNvPr id="37" name="Shape 690">
            <a:extLst>
              <a:ext uri="{FF2B5EF4-FFF2-40B4-BE49-F238E27FC236}">
                <a16:creationId xmlns:a16="http://schemas.microsoft.com/office/drawing/2014/main" id="{80D0D207-1A72-4B61-BB6A-A2304995A81A}"/>
              </a:ext>
            </a:extLst>
          </p:cNvPr>
          <p:cNvSpPr txBox="1"/>
          <p:nvPr/>
        </p:nvSpPr>
        <p:spPr>
          <a:xfrm>
            <a:off x="6807195" y="3382274"/>
            <a:ext cx="1659425"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000" b="0" i="1" u="none" strike="noStrike" kern="0" cap="none" spc="0" baseline="0%" dirty="0">
                <a:solidFill>
                  <a:srgbClr val="292934"/>
                </a:solidFill>
                <a:uFillTx/>
                <a:latin typeface="Roboto"/>
                <a:ea typeface="Roboto"/>
                <a:cs typeface="Roboto"/>
              </a:rPr>
              <a:t>[Interaktionsmethode]</a:t>
            </a:r>
          </a:p>
        </p:txBody>
      </p:sp>
      <p:sp>
        <p:nvSpPr>
          <p:cNvPr id="38" name="Shape 691">
            <a:extLst>
              <a:ext uri="{FF2B5EF4-FFF2-40B4-BE49-F238E27FC236}">
                <a16:creationId xmlns:a16="http://schemas.microsoft.com/office/drawing/2014/main" id="{58925FB2-9411-4C2C-B16E-8BF21F6E2127}"/>
              </a:ext>
            </a:extLst>
          </p:cNvPr>
          <p:cNvSpPr txBox="1"/>
          <p:nvPr/>
        </p:nvSpPr>
        <p:spPr>
          <a:xfrm>
            <a:off x="6807195" y="4447486"/>
            <a:ext cx="1659425"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000" b="0" i="1" u="none" strike="noStrike" kern="0" cap="none" spc="0" baseline="0%" dirty="0">
                <a:solidFill>
                  <a:srgbClr val="292934"/>
                </a:solidFill>
                <a:uFillTx/>
                <a:latin typeface="Roboto"/>
                <a:ea typeface="Roboto"/>
                <a:cs typeface="Roboto"/>
              </a:rPr>
              <a:t>[Interaktionsmethode]</a:t>
            </a:r>
          </a:p>
        </p:txBody>
      </p:sp>
      <p:sp>
        <p:nvSpPr>
          <p:cNvPr id="39" name="Shape 692">
            <a:extLst>
              <a:ext uri="{FF2B5EF4-FFF2-40B4-BE49-F238E27FC236}">
                <a16:creationId xmlns:a16="http://schemas.microsoft.com/office/drawing/2014/main" id="{2AB79FCE-C5FB-4080-B8A5-D262762FEBE9}"/>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4000" b="0" i="0" u="none" strike="noStrike" kern="0" cap="none" spc="0" baseline="0%" dirty="0">
                <a:solidFill>
                  <a:srgbClr val="D2533C"/>
                </a:solidFill>
                <a:uFillTx/>
                <a:latin typeface="Roboto"/>
                <a:ea typeface="Roboto"/>
                <a:cs typeface="Roboto"/>
              </a:rPr>
              <a:t>Architektur-Review (Beispielvorlage)</a:t>
            </a:r>
          </a:p>
        </p:txBody>
      </p:sp>
      <p:sp>
        <p:nvSpPr>
          <p:cNvPr id="40" name="Rechteck 81">
            <a:extLst>
              <a:ext uri="{FF2B5EF4-FFF2-40B4-BE49-F238E27FC236}">
                <a16:creationId xmlns:a16="http://schemas.microsoft.com/office/drawing/2014/main" id="{405D7199-C224-439A-BF40-0A6CDE882B35}"/>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41" name="Rechteck 82">
            <a:extLst>
              <a:ext uri="{FF2B5EF4-FFF2-40B4-BE49-F238E27FC236}">
                <a16:creationId xmlns:a16="http://schemas.microsoft.com/office/drawing/2014/main" id="{2464039A-3972-45B3-B32F-25E64444E9CB}"/>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42" name="Rechteck 83">
            <a:extLst>
              <a:ext uri="{FF2B5EF4-FFF2-40B4-BE49-F238E27FC236}">
                <a16:creationId xmlns:a16="http://schemas.microsoft.com/office/drawing/2014/main" id="{EA2755D8-D200-4F9A-9FBC-45ADCF2C0704}"/>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62.xml><?xml version="1.0" encoding="utf-8"?>
<p:sld xmlns:a="http://purl.oclc.org/ooxml/drawingml/main" xmlns:r="http://purl.oclc.org/ooxml/officeDocument/relationships" xmlns:p="http://purl.oclc.org/ooxml/presentationml/main">
  <p:cSld name="Slide60">
    <p:spTree>
      <p:nvGrpSpPr>
        <p:cNvPr id="1" name=""/>
        <p:cNvGrpSpPr/>
        <p:nvPr/>
      </p:nvGrpSpPr>
      <p:grpSpPr>
        <a:xfrm>
          <a:off x="0" y="0"/>
          <a:ext cx="0" cy="0"/>
          <a:chOff x="0" y="0"/>
          <a:chExt cx="0" cy="0"/>
        </a:xfrm>
      </p:grpSpPr>
      <p:sp>
        <p:nvSpPr>
          <p:cNvPr id="2" name="Shape 712">
            <a:extLst>
              <a:ext uri="{FF2B5EF4-FFF2-40B4-BE49-F238E27FC236}">
                <a16:creationId xmlns:a16="http://schemas.microsoft.com/office/drawing/2014/main" id="{C2591C67-387E-4FB8-B360-C8ECAF51EEEA}"/>
              </a:ext>
            </a:extLst>
          </p:cNvPr>
          <p:cNvSpPr txBox="1"/>
          <p:nvPr/>
        </p:nvSpPr>
        <p:spPr>
          <a:xfrm>
            <a:off x="6132094" y="3735388"/>
            <a:ext cx="5434425" cy="283368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90%"/>
              </a:lnSpc>
              <a:spcBef>
                <a:spcPts val="0"/>
              </a:spcBef>
              <a:spcAft>
                <a:spcPts val="0"/>
              </a:spcAft>
              <a:buNone/>
              <a:tabLst/>
              <a:defRPr sz="1800" b="0" i="0" u="none" strike="noStrike" kern="0" cap="none" spc="0" baseline="0%">
                <a:solidFill>
                  <a:srgbClr val="000000"/>
                </a:solidFill>
                <a:uFillTx/>
              </a:defRPr>
            </a:pPr>
            <a:r>
              <a:rPr lang="de-DE" sz="1800" b="0" i="0" u="sng" strike="noStrike" kern="0" cap="none" spc="0" baseline="0%" dirty="0">
                <a:solidFill>
                  <a:srgbClr val="0070C0"/>
                </a:solidFill>
                <a:uFillTx/>
                <a:latin typeface="Roboto"/>
                <a:ea typeface="Roboto"/>
                <a:cs typeface="Roboto"/>
              </a:rPr>
              <a:t>Ergebnis: </a:t>
            </a:r>
          </a:p>
          <a:p>
            <a:pPr marL="228600" marR="0" lvl="0" indent="-228600" algn="l" defTabSz="914400" rtl="0" fontAlgn="auto" hangingPunct="1">
              <a:lnSpc>
                <a:spcPct val="90%"/>
              </a:lnSpc>
              <a:spcBef>
                <a:spcPts val="10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Sicherstellen, dass die Software im Auditbericht den FOSS-Richtlinien entspricht</a:t>
            </a:r>
          </a:p>
          <a:p>
            <a:pPr marL="228600" marR="0" lvl="0" indent="-228600" algn="l" defTabSz="914400" rtl="0" fontAlgn="auto" hangingPunct="1">
              <a:lnSpc>
                <a:spcPct val="90%"/>
              </a:lnSpc>
              <a:spcBef>
                <a:spcPts val="10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Problemmarker aus dem Audit-Bericht werden beibehalten; das zugehörige gelöste Problem wird als bereit für den nächsten Schritt (d. H. „genehmigt“) gekennzeichnet</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dirty="0">
              <a:solidFill>
                <a:srgbClr val="292934"/>
              </a:solidFill>
              <a:uFillTx/>
              <a:latin typeface="Roboto"/>
              <a:ea typeface="Roboto"/>
              <a:cs typeface="Roboto"/>
            </a:endParaRP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dirty="0">
              <a:solidFill>
                <a:srgbClr val="292934"/>
              </a:solidFill>
              <a:uFillTx/>
              <a:latin typeface="Roboto"/>
              <a:ea typeface="Roboto"/>
              <a:cs typeface="Roboto"/>
            </a:endParaRPr>
          </a:p>
        </p:txBody>
      </p:sp>
      <p:sp>
        <p:nvSpPr>
          <p:cNvPr id="3" name="Shape 713">
            <a:extLst>
              <a:ext uri="{FF2B5EF4-FFF2-40B4-BE49-F238E27FC236}">
                <a16:creationId xmlns:a16="http://schemas.microsoft.com/office/drawing/2014/main" id="{A47E3D0B-7FCD-4C61-B000-D31F0A463A2F}"/>
              </a:ext>
            </a:extLst>
          </p:cNvPr>
          <p:cNvSpPr txBox="1"/>
          <p:nvPr/>
        </p:nvSpPr>
        <p:spPr>
          <a:xfrm>
            <a:off x="498476" y="3781428"/>
            <a:ext cx="5357524" cy="2771774"/>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90%"/>
              </a:lnSpc>
              <a:spcBef>
                <a:spcPts val="0"/>
              </a:spcBef>
              <a:spcAft>
                <a:spcPts val="0"/>
              </a:spcAft>
              <a:buNone/>
              <a:tabLst/>
              <a:defRPr sz="1800" b="0" i="0" u="none" strike="noStrike" kern="0" cap="none" spc="0" baseline="0%">
                <a:solidFill>
                  <a:srgbClr val="000000"/>
                </a:solidFill>
                <a:uFillTx/>
              </a:defRPr>
            </a:pPr>
            <a:r>
              <a:rPr lang="de-DE" sz="1800" b="0" i="0" u="sng" strike="noStrike" kern="0" cap="none" spc="0" baseline="0%" dirty="0">
                <a:solidFill>
                  <a:srgbClr val="0070C0"/>
                </a:solidFill>
                <a:uFillTx/>
                <a:latin typeface="Roboto"/>
                <a:ea typeface="Roboto"/>
                <a:cs typeface="Roboto"/>
              </a:rPr>
              <a:t>Schritte: </a:t>
            </a:r>
          </a:p>
          <a:p>
            <a:pPr marL="285750" marR="0" lvl="0" indent="-285750" algn="l" defTabSz="914400" rtl="0" fontAlgn="auto" hangingPunct="1">
              <a:lnSpc>
                <a:spcPct val="90%"/>
              </a:lnSpc>
              <a:spcBef>
                <a:spcPts val="10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Aufnahme entsprechender Hierarchie-/Autoritätsstufen in das Review-Team</a:t>
            </a:r>
          </a:p>
          <a:p>
            <a:pPr marL="285750" marR="0" lvl="0" indent="-285750" algn="l" defTabSz="914400" rtl="0" fontAlgn="auto" hangingPunct="1">
              <a:lnSpc>
                <a:spcPct val="90%"/>
              </a:lnSpc>
              <a:spcBef>
                <a:spcPts val="10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Durchführung des Reviews unter Bezugnahme auf die und im Rahmen der FOSS-Policy</a:t>
            </a:r>
          </a:p>
        </p:txBody>
      </p:sp>
      <p:sp>
        <p:nvSpPr>
          <p:cNvPr id="4" name="Shape 714">
            <a:extLst>
              <a:ext uri="{FF2B5EF4-FFF2-40B4-BE49-F238E27FC236}">
                <a16:creationId xmlns:a16="http://schemas.microsoft.com/office/drawing/2014/main" id="{ED17B551-A4EE-4ACA-A1E9-72BBBBEE46E5}"/>
              </a:ext>
            </a:extLst>
          </p:cNvPr>
          <p:cNvSpPr/>
          <p:nvPr/>
        </p:nvSpPr>
        <p:spPr>
          <a:xfrm>
            <a:off x="246513" y="3279696"/>
            <a:ext cx="11945493"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dirty="0">
                <a:solidFill>
                  <a:srgbClr val="292934"/>
                </a:solidFill>
                <a:uFillTx/>
                <a:latin typeface="Roboto"/>
                <a:ea typeface="Roboto"/>
                <a:cs typeface="Roboto"/>
              </a:rPr>
              <a:t>Review gelöster Probleme, um zu bestätigen, dass diese FOSS-Policy-konform sind</a:t>
            </a:r>
          </a:p>
        </p:txBody>
      </p:sp>
      <p:sp>
        <p:nvSpPr>
          <p:cNvPr id="5" name="Shape 715">
            <a:extLst>
              <a:ext uri="{FF2B5EF4-FFF2-40B4-BE49-F238E27FC236}">
                <a16:creationId xmlns:a16="http://schemas.microsoft.com/office/drawing/2014/main" id="{0484DE08-2149-43A3-A75A-3E91F7642550}"/>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4000" b="0" i="0" u="none" strike="noStrike" kern="0" cap="none" spc="0" baseline="0%" dirty="0">
                <a:solidFill>
                  <a:srgbClr val="D2533C"/>
                </a:solidFill>
                <a:uFillTx/>
                <a:latin typeface="Roboto"/>
                <a:ea typeface="Roboto"/>
                <a:cs typeface="Roboto"/>
              </a:rPr>
              <a:t>Durchführung von Reviews</a:t>
            </a:r>
          </a:p>
        </p:txBody>
      </p:sp>
      <p:sp>
        <p:nvSpPr>
          <p:cNvPr id="6" name="Shape 578">
            <a:extLst>
              <a:ext uri="{FF2B5EF4-FFF2-40B4-BE49-F238E27FC236}">
                <a16:creationId xmlns:a16="http://schemas.microsoft.com/office/drawing/2014/main" id="{3832F217-972B-4486-BDB9-24D06C28429D}"/>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dirty="0">
              <a:solidFill>
                <a:srgbClr val="292934"/>
              </a:solidFill>
              <a:uFillTx/>
              <a:latin typeface="Roboto"/>
              <a:ea typeface="Roboto"/>
              <a:cs typeface="Roboto"/>
            </a:endParaRPr>
          </a:p>
        </p:txBody>
      </p:sp>
      <p:sp>
        <p:nvSpPr>
          <p:cNvPr id="7" name="Shape 579">
            <a:extLst>
              <a:ext uri="{FF2B5EF4-FFF2-40B4-BE49-F238E27FC236}">
                <a16:creationId xmlns:a16="http://schemas.microsoft.com/office/drawing/2014/main" id="{F0FF44C7-9329-406E-B551-96FAF547945C}"/>
              </a:ext>
            </a:extLst>
          </p:cNvPr>
          <p:cNvSpPr/>
          <p:nvPr/>
        </p:nvSpPr>
        <p:spPr>
          <a:xfrm>
            <a:off x="2524630" y="1933590"/>
            <a:ext cx="1007522"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Input:</a:t>
            </a:r>
            <a:br>
              <a:rPr lang="de-DE" sz="1100" b="1" i="0" u="none" strike="noStrike" kern="0" cap="none" spc="0" baseline="0%" dirty="0">
                <a:solidFill>
                  <a:srgbClr val="000000"/>
                </a:solidFill>
                <a:uFillTx/>
                <a:latin typeface="Roboto"/>
                <a:ea typeface="Roboto"/>
                <a:cs typeface="Roboto"/>
              </a:rPr>
            </a:br>
            <a:endParaRPr lang="de-DE" sz="1100" b="1" i="0" u="none" strike="noStrike" kern="0" cap="none" spc="0" baseline="0%" dirty="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FOSS</a:t>
            </a:r>
          </a:p>
        </p:txBody>
      </p:sp>
      <p:sp>
        <p:nvSpPr>
          <p:cNvPr id="8" name="Shape 580">
            <a:extLst>
              <a:ext uri="{FF2B5EF4-FFF2-40B4-BE49-F238E27FC236}">
                <a16:creationId xmlns:a16="http://schemas.microsoft.com/office/drawing/2014/main" id="{C0D72E1F-9257-4B6B-BD0D-0B18264A8D5A}"/>
              </a:ext>
            </a:extLst>
          </p:cNvPr>
          <p:cNvSpPr/>
          <p:nvPr/>
        </p:nvSpPr>
        <p:spPr>
          <a:xfrm>
            <a:off x="8602675" y="1933590"/>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Output:</a:t>
            </a:r>
            <a:br>
              <a:rPr lang="de-DE" sz="1100" b="1" i="0" u="none" strike="noStrike" kern="0" cap="none" spc="0" baseline="0%" dirty="0">
                <a:solidFill>
                  <a:srgbClr val="000000"/>
                </a:solidFill>
                <a:uFillTx/>
                <a:latin typeface="Roboto"/>
                <a:ea typeface="Roboto"/>
                <a:cs typeface="Roboto"/>
              </a:rPr>
            </a:br>
            <a:r>
              <a:rPr lang="de-DE" sz="1100" b="1" i="0" u="none" strike="noStrike" kern="0" cap="none" spc="0" baseline="0%" dirty="0">
                <a:solidFill>
                  <a:srgbClr val="000000"/>
                </a:solidFill>
                <a:uFillTx/>
                <a:latin typeface="Roboto"/>
                <a:ea typeface="Roboto"/>
                <a:cs typeface="Roboto"/>
              </a:rPr>
              <a:t> FOSS + Anpassungen</a:t>
            </a:r>
          </a:p>
        </p:txBody>
      </p:sp>
      <p:cxnSp>
        <p:nvCxnSpPr>
          <p:cNvPr id="9" name="Shape 581">
            <a:extLst>
              <a:ext uri="{FF2B5EF4-FFF2-40B4-BE49-F238E27FC236}">
                <a16:creationId xmlns:a16="http://schemas.microsoft.com/office/drawing/2014/main" id="{9A54E696-C22D-46B9-9CD3-2E9A7DCC64A7}"/>
              </a:ext>
            </a:extLst>
          </p:cNvPr>
          <p:cNvCxnSpPr/>
          <p:nvPr/>
        </p:nvCxnSpPr>
        <p:spPr>
          <a:xfrm>
            <a:off x="3532153" y="2167731"/>
            <a:ext cx="311179" cy="0"/>
          </a:xfrm>
          <a:prstGeom prst="straightConnector1">
            <a:avLst/>
          </a:prstGeom>
          <a:noFill/>
          <a:ln w="9528" cap="flat">
            <a:solidFill>
              <a:srgbClr val="292934"/>
            </a:solidFill>
            <a:prstDash val="solid"/>
            <a:round/>
            <a:tailEnd type="arrow"/>
          </a:ln>
        </p:spPr>
      </p:cxnSp>
      <p:cxnSp>
        <p:nvCxnSpPr>
          <p:cNvPr id="10" name="Shape 582">
            <a:extLst>
              <a:ext uri="{FF2B5EF4-FFF2-40B4-BE49-F238E27FC236}">
                <a16:creationId xmlns:a16="http://schemas.microsoft.com/office/drawing/2014/main" id="{10D193F4-B552-46B3-9FAE-9361D8E6392D}"/>
              </a:ext>
            </a:extLst>
          </p:cNvPr>
          <p:cNvCxnSpPr/>
          <p:nvPr/>
        </p:nvCxnSpPr>
        <p:spPr>
          <a:xfrm rot="10800009" flipH="1">
            <a:off x="8348087" y="2181128"/>
            <a:ext cx="255603" cy="4800"/>
          </a:xfrm>
          <a:prstGeom prst="straightConnector1">
            <a:avLst/>
          </a:prstGeom>
          <a:noFill/>
          <a:ln w="9528" cap="flat">
            <a:solidFill>
              <a:srgbClr val="292934"/>
            </a:solidFill>
            <a:prstDash val="solid"/>
            <a:round/>
            <a:tailEnd type="arrow"/>
          </a:ln>
        </p:spPr>
      </p:cxnSp>
      <p:sp>
        <p:nvSpPr>
          <p:cNvPr id="11" name="Shape 585">
            <a:extLst>
              <a:ext uri="{FF2B5EF4-FFF2-40B4-BE49-F238E27FC236}">
                <a16:creationId xmlns:a16="http://schemas.microsoft.com/office/drawing/2014/main" id="{C3BEB686-8F3B-4DDB-BA17-40DBE22D377A}"/>
              </a:ext>
            </a:extLst>
          </p:cNvPr>
          <p:cNvSpPr/>
          <p:nvPr/>
        </p:nvSpPr>
        <p:spPr>
          <a:xfrm rot="5400013">
            <a:off x="4119797"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Audit</a:t>
            </a:r>
          </a:p>
        </p:txBody>
      </p:sp>
      <p:sp>
        <p:nvSpPr>
          <p:cNvPr id="12" name="Shape 586">
            <a:extLst>
              <a:ext uri="{FF2B5EF4-FFF2-40B4-BE49-F238E27FC236}">
                <a16:creationId xmlns:a16="http://schemas.microsoft.com/office/drawing/2014/main" id="{F4D9F888-A60E-41E7-A8E2-B3B529C0DCA7}"/>
              </a:ext>
            </a:extLst>
          </p:cNvPr>
          <p:cNvSpPr/>
          <p:nvPr/>
        </p:nvSpPr>
        <p:spPr>
          <a:xfrm rot="5400013">
            <a:off x="4611076" y="1921909"/>
            <a:ext cx="1115997"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Probleme lösen</a:t>
            </a:r>
          </a:p>
        </p:txBody>
      </p:sp>
      <p:sp>
        <p:nvSpPr>
          <p:cNvPr id="13" name="Shape 587">
            <a:extLst>
              <a:ext uri="{FF2B5EF4-FFF2-40B4-BE49-F238E27FC236}">
                <a16:creationId xmlns:a16="http://schemas.microsoft.com/office/drawing/2014/main" id="{162CFA99-2FD7-4D79-B627-0704D66F9439}"/>
              </a:ext>
            </a:extLst>
          </p:cNvPr>
          <p:cNvSpPr/>
          <p:nvPr/>
        </p:nvSpPr>
        <p:spPr>
          <a:xfrm rot="5400013">
            <a:off x="4936589" y="1997891"/>
            <a:ext cx="1439997" cy="359999"/>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rPr>
              <a:t>Reviews</a:t>
            </a:r>
          </a:p>
        </p:txBody>
      </p:sp>
      <p:sp>
        <p:nvSpPr>
          <p:cNvPr id="14" name="Shape 588">
            <a:extLst>
              <a:ext uri="{FF2B5EF4-FFF2-40B4-BE49-F238E27FC236}">
                <a16:creationId xmlns:a16="http://schemas.microsoft.com/office/drawing/2014/main" id="{E9EC3872-85AC-4991-9723-CF46C4A70D38}"/>
              </a:ext>
            </a:extLst>
          </p:cNvPr>
          <p:cNvSpPr/>
          <p:nvPr/>
        </p:nvSpPr>
        <p:spPr>
          <a:xfrm rot="5400013">
            <a:off x="5512035"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Freigaben</a:t>
            </a:r>
          </a:p>
        </p:txBody>
      </p:sp>
      <p:sp>
        <p:nvSpPr>
          <p:cNvPr id="15" name="Shape 589">
            <a:extLst>
              <a:ext uri="{FF2B5EF4-FFF2-40B4-BE49-F238E27FC236}">
                <a16:creationId xmlns:a16="http://schemas.microsoft.com/office/drawing/2014/main" id="{89B911CD-0841-4923-9DD2-9E32351DF473}"/>
              </a:ext>
            </a:extLst>
          </p:cNvPr>
          <p:cNvSpPr/>
          <p:nvPr/>
        </p:nvSpPr>
        <p:spPr>
          <a:xfrm rot="5400013">
            <a:off x="592170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Registrierung</a:t>
            </a:r>
          </a:p>
        </p:txBody>
      </p:sp>
      <p:sp>
        <p:nvSpPr>
          <p:cNvPr id="16" name="Shape 590">
            <a:extLst>
              <a:ext uri="{FF2B5EF4-FFF2-40B4-BE49-F238E27FC236}">
                <a16:creationId xmlns:a16="http://schemas.microsoft.com/office/drawing/2014/main" id="{3D813B81-38A9-4A7C-92CE-BE3611350F3A}"/>
              </a:ext>
            </a:extLst>
          </p:cNvPr>
          <p:cNvSpPr/>
          <p:nvPr/>
        </p:nvSpPr>
        <p:spPr>
          <a:xfrm rot="5400013">
            <a:off x="633137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Hinweise</a:t>
            </a:r>
          </a:p>
        </p:txBody>
      </p:sp>
      <p:sp>
        <p:nvSpPr>
          <p:cNvPr id="17" name="Shape 591">
            <a:extLst>
              <a:ext uri="{FF2B5EF4-FFF2-40B4-BE49-F238E27FC236}">
                <a16:creationId xmlns:a16="http://schemas.microsoft.com/office/drawing/2014/main" id="{9E46A574-A8D0-4577-9BE5-931F6563F523}"/>
              </a:ext>
            </a:extLst>
          </p:cNvPr>
          <p:cNvSpPr/>
          <p:nvPr/>
        </p:nvSpPr>
        <p:spPr>
          <a:xfrm rot="5400013">
            <a:off x="674105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Verifikation</a:t>
            </a:r>
          </a:p>
        </p:txBody>
      </p:sp>
      <p:sp>
        <p:nvSpPr>
          <p:cNvPr id="18" name="Shape 592">
            <a:extLst>
              <a:ext uri="{FF2B5EF4-FFF2-40B4-BE49-F238E27FC236}">
                <a16:creationId xmlns:a16="http://schemas.microsoft.com/office/drawing/2014/main" id="{D8ECF6EC-E6D1-45BF-9CB8-CB6662BB8291}"/>
              </a:ext>
            </a:extLst>
          </p:cNvPr>
          <p:cNvSpPr/>
          <p:nvPr/>
        </p:nvSpPr>
        <p:spPr>
          <a:xfrm rot="5400013">
            <a:off x="715072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Distribution</a:t>
            </a:r>
          </a:p>
        </p:txBody>
      </p:sp>
      <p:sp>
        <p:nvSpPr>
          <p:cNvPr id="19" name="Shape 593">
            <a:extLst>
              <a:ext uri="{FF2B5EF4-FFF2-40B4-BE49-F238E27FC236}">
                <a16:creationId xmlns:a16="http://schemas.microsoft.com/office/drawing/2014/main" id="{C99F7F38-DFF0-47AB-9FEA-6E18307420C5}"/>
              </a:ext>
            </a:extLst>
          </p:cNvPr>
          <p:cNvSpPr/>
          <p:nvPr/>
        </p:nvSpPr>
        <p:spPr>
          <a:xfrm rot="5400013">
            <a:off x="7560391"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Verifikation</a:t>
            </a:r>
          </a:p>
        </p:txBody>
      </p:sp>
      <p:sp>
        <p:nvSpPr>
          <p:cNvPr id="20" name="Shape 585">
            <a:extLst>
              <a:ext uri="{FF2B5EF4-FFF2-40B4-BE49-F238E27FC236}">
                <a16:creationId xmlns:a16="http://schemas.microsoft.com/office/drawing/2014/main" id="{83960182-0322-4644-976A-8E2328F2BBC3}"/>
              </a:ext>
            </a:extLst>
          </p:cNvPr>
          <p:cNvSpPr/>
          <p:nvPr/>
        </p:nvSpPr>
        <p:spPr>
          <a:xfrm rot="5400013">
            <a:off x="3706351" y="1996917"/>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rPr>
              <a:t>Identifikation</a:t>
            </a:r>
          </a:p>
        </p:txBody>
      </p:sp>
      <p:sp>
        <p:nvSpPr>
          <p:cNvPr id="21" name="Rechteck 81">
            <a:extLst>
              <a:ext uri="{FF2B5EF4-FFF2-40B4-BE49-F238E27FC236}">
                <a16:creationId xmlns:a16="http://schemas.microsoft.com/office/drawing/2014/main" id="{19270F45-5857-4CCE-BF5C-7D403150404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22" name="Rechteck 82">
            <a:extLst>
              <a:ext uri="{FF2B5EF4-FFF2-40B4-BE49-F238E27FC236}">
                <a16:creationId xmlns:a16="http://schemas.microsoft.com/office/drawing/2014/main" id="{1206699A-2ED4-4740-8CA2-79EB79E9A41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23" name="Rechteck 83">
            <a:extLst>
              <a:ext uri="{FF2B5EF4-FFF2-40B4-BE49-F238E27FC236}">
                <a16:creationId xmlns:a16="http://schemas.microsoft.com/office/drawing/2014/main" id="{0F01B2B0-B82D-403D-831D-A84DA5404F02}"/>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63.xml><?xml version="1.0" encoding="utf-8"?>
<p:sld xmlns:a="http://purl.oclc.org/ooxml/drawingml/main" xmlns:r="http://purl.oclc.org/ooxml/officeDocument/relationships" xmlns:p="http://purl.oclc.org/ooxml/presentationml/main">
  <p:cSld name="Slide61">
    <p:spTree>
      <p:nvGrpSpPr>
        <p:cNvPr id="1" name=""/>
        <p:cNvGrpSpPr/>
        <p:nvPr/>
      </p:nvGrpSpPr>
      <p:grpSpPr>
        <a:xfrm>
          <a:off x="0" y="0"/>
          <a:ext cx="0" cy="0"/>
          <a:chOff x="0" y="0"/>
          <a:chExt cx="0" cy="0"/>
        </a:xfrm>
      </p:grpSpPr>
      <p:sp>
        <p:nvSpPr>
          <p:cNvPr id="2" name="Shape 724">
            <a:extLst>
              <a:ext uri="{FF2B5EF4-FFF2-40B4-BE49-F238E27FC236}">
                <a16:creationId xmlns:a16="http://schemas.microsoft.com/office/drawing/2014/main" id="{62EE03DB-C4DD-4FDE-BCEA-81F8DB69AFED}"/>
              </a:ext>
            </a:extLst>
          </p:cNvPr>
          <p:cNvSpPr txBox="1">
            <a:spLocks noGrp="1"/>
          </p:cNvSpPr>
          <p:nvPr>
            <p:ph type="body" idx="4294967295"/>
          </p:nvPr>
        </p:nvSpPr>
        <p:spPr>
          <a:xfrm>
            <a:off x="0" y="1446215"/>
            <a:ext cx="8458200" cy="2738435"/>
          </a:xfrm>
        </p:spPr>
        <p:txBody>
          <a:bodyPr lIns="251999" tIns="179999" rIns="179999" bIns="215999"/>
          <a:lstStyle/>
          <a:p>
            <a:pPr lvl="0" indent="-182880">
              <a:spcBef>
                <a:spcPts val="0"/>
              </a:spcBef>
            </a:pPr>
            <a:r>
              <a:rPr lang="de-DE" sz="2000" dirty="0"/>
              <a:t>Basierend auf den Ergebnissen des Software-Audits und der Reviews in vorherigen Schritten kann Software nun für die Verwendung freigegeben werden</a:t>
            </a:r>
          </a:p>
          <a:p>
            <a:pPr lvl="0" indent="-182880">
              <a:spcBef>
                <a:spcPts val="0"/>
              </a:spcBef>
            </a:pPr>
            <a:r>
              <a:rPr lang="de-DE" sz="2000" dirty="0"/>
              <a:t>Die Freigabe(-Dokumentation) sollte die Versionen der genehmigten FOSS-Komponenten, das genehmigte Nutzungsmodell für die Komponente sowie alle anderen fälligen Verpflichtungen aus der FOSS-Lizenz enthalten</a:t>
            </a:r>
          </a:p>
          <a:p>
            <a:pPr lvl="0" indent="-182880">
              <a:spcBef>
                <a:spcPts val="0"/>
              </a:spcBef>
            </a:pPr>
            <a:r>
              <a:rPr lang="de-DE" sz="2000" dirty="0"/>
              <a:t>Die Freigaben sollten durch die entsprechenden Hierarchie- bzw. Autoritätsebenen erteilt werden</a:t>
            </a:r>
          </a:p>
        </p:txBody>
      </p:sp>
      <p:sp>
        <p:nvSpPr>
          <p:cNvPr id="3" name="Shape 739">
            <a:extLst>
              <a:ext uri="{FF2B5EF4-FFF2-40B4-BE49-F238E27FC236}">
                <a16:creationId xmlns:a16="http://schemas.microsoft.com/office/drawing/2014/main" id="{5DF5C2ED-F45E-4918-8FC7-3492A7381838}"/>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4000" b="0" i="0" u="none" strike="noStrike" kern="0" cap="none" spc="0" baseline="0%" dirty="0">
                <a:solidFill>
                  <a:srgbClr val="D2533C"/>
                </a:solidFill>
                <a:uFillTx/>
                <a:latin typeface="Roboto"/>
                <a:ea typeface="Roboto"/>
                <a:cs typeface="Roboto"/>
              </a:rPr>
              <a:t>Freigaben</a:t>
            </a:r>
          </a:p>
        </p:txBody>
      </p:sp>
      <p:sp>
        <p:nvSpPr>
          <p:cNvPr id="4" name="Shape 578">
            <a:extLst>
              <a:ext uri="{FF2B5EF4-FFF2-40B4-BE49-F238E27FC236}">
                <a16:creationId xmlns:a16="http://schemas.microsoft.com/office/drawing/2014/main" id="{2240F5E6-695A-49B7-A612-42CC7BD32635}"/>
              </a:ext>
            </a:extLst>
          </p:cNvPr>
          <p:cNvSpPr/>
          <p:nvPr/>
        </p:nvSpPr>
        <p:spPr>
          <a:xfrm>
            <a:off x="3843332" y="4632633"/>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dirty="0">
              <a:solidFill>
                <a:srgbClr val="292934"/>
              </a:solidFill>
              <a:uFillTx/>
              <a:latin typeface="Roboto"/>
              <a:ea typeface="Roboto"/>
              <a:cs typeface="Roboto"/>
            </a:endParaRPr>
          </a:p>
        </p:txBody>
      </p:sp>
      <p:sp>
        <p:nvSpPr>
          <p:cNvPr id="5" name="Shape 579">
            <a:extLst>
              <a:ext uri="{FF2B5EF4-FFF2-40B4-BE49-F238E27FC236}">
                <a16:creationId xmlns:a16="http://schemas.microsoft.com/office/drawing/2014/main" id="{1EF65931-2211-4260-94E7-4787FDEA86C7}"/>
              </a:ext>
            </a:extLst>
          </p:cNvPr>
          <p:cNvSpPr/>
          <p:nvPr/>
        </p:nvSpPr>
        <p:spPr>
          <a:xfrm>
            <a:off x="2524630" y="5294632"/>
            <a:ext cx="1007522"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Input:</a:t>
            </a:r>
            <a:br>
              <a:rPr lang="de-DE" sz="1100" b="1" i="0" u="none" strike="noStrike" kern="0" cap="none" spc="0" baseline="0%" dirty="0">
                <a:solidFill>
                  <a:srgbClr val="000000"/>
                </a:solidFill>
                <a:uFillTx/>
                <a:latin typeface="Roboto"/>
                <a:ea typeface="Roboto"/>
                <a:cs typeface="Roboto"/>
              </a:rPr>
            </a:br>
            <a:endParaRPr lang="de-DE" sz="1100" b="1" i="0" u="none" strike="noStrike" kern="0" cap="none" spc="0" baseline="0%" dirty="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FOSS</a:t>
            </a:r>
          </a:p>
        </p:txBody>
      </p:sp>
      <p:sp>
        <p:nvSpPr>
          <p:cNvPr id="6" name="Shape 580">
            <a:extLst>
              <a:ext uri="{FF2B5EF4-FFF2-40B4-BE49-F238E27FC236}">
                <a16:creationId xmlns:a16="http://schemas.microsoft.com/office/drawing/2014/main" id="{0BA18CA8-2E75-461F-8C0C-3CEC3944FA94}"/>
              </a:ext>
            </a:extLst>
          </p:cNvPr>
          <p:cNvSpPr/>
          <p:nvPr/>
        </p:nvSpPr>
        <p:spPr>
          <a:xfrm>
            <a:off x="8602675" y="5294632"/>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Output:</a:t>
            </a:r>
            <a:br>
              <a:rPr lang="de-DE" sz="1100" b="1" i="0" u="none" strike="noStrike" kern="0" cap="none" spc="0" baseline="0%" dirty="0">
                <a:solidFill>
                  <a:srgbClr val="000000"/>
                </a:solidFill>
                <a:uFillTx/>
                <a:latin typeface="Roboto"/>
                <a:ea typeface="Roboto"/>
                <a:cs typeface="Roboto"/>
              </a:rPr>
            </a:br>
            <a:r>
              <a:rPr lang="de-DE" sz="1100" b="1" i="0" u="none" strike="noStrike" kern="0" cap="none" spc="0" baseline="0%" dirty="0">
                <a:solidFill>
                  <a:srgbClr val="000000"/>
                </a:solidFill>
                <a:uFillTx/>
                <a:latin typeface="Roboto"/>
                <a:ea typeface="Roboto"/>
                <a:cs typeface="Roboto"/>
              </a:rPr>
              <a:t> FOSS + Anpassungen</a:t>
            </a:r>
          </a:p>
        </p:txBody>
      </p:sp>
      <p:cxnSp>
        <p:nvCxnSpPr>
          <p:cNvPr id="7" name="Shape 581">
            <a:extLst>
              <a:ext uri="{FF2B5EF4-FFF2-40B4-BE49-F238E27FC236}">
                <a16:creationId xmlns:a16="http://schemas.microsoft.com/office/drawing/2014/main" id="{8DB17861-56FE-4771-AFC9-4B66E0AE6A85}"/>
              </a:ext>
            </a:extLst>
          </p:cNvPr>
          <p:cNvCxnSpPr/>
          <p:nvPr/>
        </p:nvCxnSpPr>
        <p:spPr>
          <a:xfrm>
            <a:off x="3532153" y="5528782"/>
            <a:ext cx="311179" cy="0"/>
          </a:xfrm>
          <a:prstGeom prst="straightConnector1">
            <a:avLst/>
          </a:prstGeom>
          <a:noFill/>
          <a:ln w="9528" cap="flat">
            <a:solidFill>
              <a:srgbClr val="292934"/>
            </a:solidFill>
            <a:prstDash val="solid"/>
            <a:round/>
            <a:tailEnd type="arrow"/>
          </a:ln>
        </p:spPr>
      </p:cxnSp>
      <p:cxnSp>
        <p:nvCxnSpPr>
          <p:cNvPr id="8" name="Shape 582">
            <a:extLst>
              <a:ext uri="{FF2B5EF4-FFF2-40B4-BE49-F238E27FC236}">
                <a16:creationId xmlns:a16="http://schemas.microsoft.com/office/drawing/2014/main" id="{38B3849D-A68A-47BB-BD33-61312F7A01FF}"/>
              </a:ext>
            </a:extLst>
          </p:cNvPr>
          <p:cNvCxnSpPr/>
          <p:nvPr/>
        </p:nvCxnSpPr>
        <p:spPr>
          <a:xfrm rot="10800009" flipH="1">
            <a:off x="8348087" y="5542169"/>
            <a:ext cx="255603" cy="4801"/>
          </a:xfrm>
          <a:prstGeom prst="straightConnector1">
            <a:avLst/>
          </a:prstGeom>
          <a:noFill/>
          <a:ln w="9528" cap="flat">
            <a:solidFill>
              <a:srgbClr val="292934"/>
            </a:solidFill>
            <a:prstDash val="solid"/>
            <a:round/>
            <a:tailEnd type="arrow"/>
          </a:ln>
        </p:spPr>
      </p:cxnSp>
      <p:sp>
        <p:nvSpPr>
          <p:cNvPr id="9" name="Shape 585">
            <a:extLst>
              <a:ext uri="{FF2B5EF4-FFF2-40B4-BE49-F238E27FC236}">
                <a16:creationId xmlns:a16="http://schemas.microsoft.com/office/drawing/2014/main" id="{3D92CB08-4488-4DA5-B228-7B0CB23B762C}"/>
              </a:ext>
            </a:extLst>
          </p:cNvPr>
          <p:cNvSpPr/>
          <p:nvPr/>
        </p:nvSpPr>
        <p:spPr>
          <a:xfrm rot="5400013">
            <a:off x="4119797" y="536456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Audit</a:t>
            </a:r>
          </a:p>
        </p:txBody>
      </p:sp>
      <p:sp>
        <p:nvSpPr>
          <p:cNvPr id="10" name="Shape 586">
            <a:extLst>
              <a:ext uri="{FF2B5EF4-FFF2-40B4-BE49-F238E27FC236}">
                <a16:creationId xmlns:a16="http://schemas.microsoft.com/office/drawing/2014/main" id="{57D6DC47-471F-4D1C-88FF-730C9A8C1811}"/>
              </a:ext>
            </a:extLst>
          </p:cNvPr>
          <p:cNvSpPr/>
          <p:nvPr/>
        </p:nvSpPr>
        <p:spPr>
          <a:xfrm rot="5400013">
            <a:off x="4611076" y="5282959"/>
            <a:ext cx="1115997"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Probleme lösen</a:t>
            </a:r>
          </a:p>
        </p:txBody>
      </p:sp>
      <p:sp>
        <p:nvSpPr>
          <p:cNvPr id="11" name="Shape 587">
            <a:extLst>
              <a:ext uri="{FF2B5EF4-FFF2-40B4-BE49-F238E27FC236}">
                <a16:creationId xmlns:a16="http://schemas.microsoft.com/office/drawing/2014/main" id="{D74A0A8C-BD31-4442-AD8A-022DA2DADFE2}"/>
              </a:ext>
            </a:extLst>
          </p:cNvPr>
          <p:cNvSpPr/>
          <p:nvPr/>
        </p:nvSpPr>
        <p:spPr>
          <a:xfrm rot="5400013">
            <a:off x="5102356" y="536456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Reviews</a:t>
            </a:r>
          </a:p>
        </p:txBody>
      </p:sp>
      <p:sp>
        <p:nvSpPr>
          <p:cNvPr id="12" name="Shape 588">
            <a:extLst>
              <a:ext uri="{FF2B5EF4-FFF2-40B4-BE49-F238E27FC236}">
                <a16:creationId xmlns:a16="http://schemas.microsoft.com/office/drawing/2014/main" id="{D184841C-412A-4895-AE35-EEC0C5F4A177}"/>
              </a:ext>
            </a:extLst>
          </p:cNvPr>
          <p:cNvSpPr/>
          <p:nvPr/>
        </p:nvSpPr>
        <p:spPr>
          <a:xfrm rot="5400013">
            <a:off x="5350035" y="5348783"/>
            <a:ext cx="1439997" cy="359999"/>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rPr>
              <a:t>Freigaben</a:t>
            </a:r>
          </a:p>
        </p:txBody>
      </p:sp>
      <p:sp>
        <p:nvSpPr>
          <p:cNvPr id="13" name="Shape 589">
            <a:extLst>
              <a:ext uri="{FF2B5EF4-FFF2-40B4-BE49-F238E27FC236}">
                <a16:creationId xmlns:a16="http://schemas.microsoft.com/office/drawing/2014/main" id="{C4399643-81B7-4D43-966C-C9937B33D580}"/>
              </a:ext>
            </a:extLst>
          </p:cNvPr>
          <p:cNvSpPr/>
          <p:nvPr/>
        </p:nvSpPr>
        <p:spPr>
          <a:xfrm rot="5400013">
            <a:off x="5921704" y="536456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Registrierung</a:t>
            </a:r>
          </a:p>
        </p:txBody>
      </p:sp>
      <p:sp>
        <p:nvSpPr>
          <p:cNvPr id="14" name="Shape 590">
            <a:extLst>
              <a:ext uri="{FF2B5EF4-FFF2-40B4-BE49-F238E27FC236}">
                <a16:creationId xmlns:a16="http://schemas.microsoft.com/office/drawing/2014/main" id="{B3B206ED-23F6-4511-8583-2F32EB22AB75}"/>
              </a:ext>
            </a:extLst>
          </p:cNvPr>
          <p:cNvSpPr/>
          <p:nvPr/>
        </p:nvSpPr>
        <p:spPr>
          <a:xfrm rot="5400013">
            <a:off x="6331374" y="536456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Hinweise</a:t>
            </a:r>
          </a:p>
        </p:txBody>
      </p:sp>
      <p:sp>
        <p:nvSpPr>
          <p:cNvPr id="15" name="Shape 591">
            <a:extLst>
              <a:ext uri="{FF2B5EF4-FFF2-40B4-BE49-F238E27FC236}">
                <a16:creationId xmlns:a16="http://schemas.microsoft.com/office/drawing/2014/main" id="{DFABD74E-9C2B-4A70-A769-B7F05B5C4311}"/>
              </a:ext>
            </a:extLst>
          </p:cNvPr>
          <p:cNvSpPr/>
          <p:nvPr/>
        </p:nvSpPr>
        <p:spPr>
          <a:xfrm rot="5400013">
            <a:off x="6741052" y="536456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Verifikation</a:t>
            </a:r>
          </a:p>
        </p:txBody>
      </p:sp>
      <p:sp>
        <p:nvSpPr>
          <p:cNvPr id="16" name="Shape 592">
            <a:extLst>
              <a:ext uri="{FF2B5EF4-FFF2-40B4-BE49-F238E27FC236}">
                <a16:creationId xmlns:a16="http://schemas.microsoft.com/office/drawing/2014/main" id="{04DEF6CA-8C1A-4BC5-9722-558519881485}"/>
              </a:ext>
            </a:extLst>
          </p:cNvPr>
          <p:cNvSpPr/>
          <p:nvPr/>
        </p:nvSpPr>
        <p:spPr>
          <a:xfrm rot="5400013">
            <a:off x="7150722" y="536456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Distribution</a:t>
            </a:r>
          </a:p>
        </p:txBody>
      </p:sp>
      <p:sp>
        <p:nvSpPr>
          <p:cNvPr id="17" name="Shape 593">
            <a:extLst>
              <a:ext uri="{FF2B5EF4-FFF2-40B4-BE49-F238E27FC236}">
                <a16:creationId xmlns:a16="http://schemas.microsoft.com/office/drawing/2014/main" id="{164F377B-273B-464F-A641-B6D984801F0B}"/>
              </a:ext>
            </a:extLst>
          </p:cNvPr>
          <p:cNvSpPr/>
          <p:nvPr/>
        </p:nvSpPr>
        <p:spPr>
          <a:xfrm rot="5400013">
            <a:off x="7560391" y="536456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Verifikation</a:t>
            </a:r>
          </a:p>
        </p:txBody>
      </p:sp>
      <p:sp>
        <p:nvSpPr>
          <p:cNvPr id="18" name="Shape 585">
            <a:extLst>
              <a:ext uri="{FF2B5EF4-FFF2-40B4-BE49-F238E27FC236}">
                <a16:creationId xmlns:a16="http://schemas.microsoft.com/office/drawing/2014/main" id="{61E97630-1011-4051-A2F6-08512B513368}"/>
              </a:ext>
            </a:extLst>
          </p:cNvPr>
          <p:cNvSpPr/>
          <p:nvPr/>
        </p:nvSpPr>
        <p:spPr>
          <a:xfrm rot="5400013">
            <a:off x="3710118" y="5362165"/>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rPr>
              <a:t>Identifikation</a:t>
            </a:r>
          </a:p>
        </p:txBody>
      </p:sp>
      <p:sp>
        <p:nvSpPr>
          <p:cNvPr id="19" name="Rechteck 81">
            <a:extLst>
              <a:ext uri="{FF2B5EF4-FFF2-40B4-BE49-F238E27FC236}">
                <a16:creationId xmlns:a16="http://schemas.microsoft.com/office/drawing/2014/main" id="{7F724292-DFDB-4F33-A6FA-45B22D0D950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20" name="Rechteck 82">
            <a:extLst>
              <a:ext uri="{FF2B5EF4-FFF2-40B4-BE49-F238E27FC236}">
                <a16:creationId xmlns:a16="http://schemas.microsoft.com/office/drawing/2014/main" id="{D432BB37-85EC-4790-85D3-67284DDF10EB}"/>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21" name="Rechteck 83">
            <a:extLst>
              <a:ext uri="{FF2B5EF4-FFF2-40B4-BE49-F238E27FC236}">
                <a16:creationId xmlns:a16="http://schemas.microsoft.com/office/drawing/2014/main" id="{3C570BD5-7FD1-49DA-8DE0-E65C79A968B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64.xml><?xml version="1.0" encoding="utf-8"?>
<p:sld xmlns:a="http://purl.oclc.org/ooxml/drawingml/main" xmlns:r="http://purl.oclc.org/ooxml/officeDocument/relationships" xmlns:p="http://purl.oclc.org/ooxml/presentationml/main">
  <p:cSld name="Slide62">
    <p:spTree>
      <p:nvGrpSpPr>
        <p:cNvPr id="1" name=""/>
        <p:cNvGrpSpPr/>
        <p:nvPr/>
      </p:nvGrpSpPr>
      <p:grpSpPr>
        <a:xfrm>
          <a:off x="0" y="0"/>
          <a:ext cx="0" cy="0"/>
          <a:chOff x="0" y="0"/>
          <a:chExt cx="0" cy="0"/>
        </a:xfrm>
      </p:grpSpPr>
      <p:sp>
        <p:nvSpPr>
          <p:cNvPr id="2" name="Shape 748">
            <a:extLst>
              <a:ext uri="{FF2B5EF4-FFF2-40B4-BE49-F238E27FC236}">
                <a16:creationId xmlns:a16="http://schemas.microsoft.com/office/drawing/2014/main" id="{CB06C68C-B06F-49EA-81D2-B55A34DA6BE3}"/>
              </a:ext>
            </a:extLst>
          </p:cNvPr>
          <p:cNvSpPr txBox="1">
            <a:spLocks noGrp="1"/>
          </p:cNvSpPr>
          <p:nvPr>
            <p:ph type="body" idx="4294967295"/>
          </p:nvPr>
        </p:nvSpPr>
        <p:spPr>
          <a:xfrm>
            <a:off x="4016373" y="1576389"/>
            <a:ext cx="8175622" cy="3049588"/>
          </a:xfrm>
        </p:spPr>
        <p:txBody>
          <a:bodyPr lIns="251999" tIns="179999" rIns="179999" bIns="215999"/>
          <a:lstStyle/>
          <a:p>
            <a:pPr lvl="0" indent="-182880">
              <a:spcBef>
                <a:spcPts val="0"/>
              </a:spcBef>
            </a:pPr>
            <a:r>
              <a:rPr lang="de-DE" sz="2000" dirty="0"/>
              <a:t>Sobald eine FOSS-Komponente für die Verwendung in einem Produkt freigegeben wurde, sollte sie auch dem Softwareinventar für dieses Produkt hinzugefügt werden</a:t>
            </a:r>
          </a:p>
          <a:p>
            <a:pPr lvl="0" indent="-182880">
              <a:spcBef>
                <a:spcPts val="0"/>
              </a:spcBef>
            </a:pPr>
            <a:r>
              <a:rPr lang="de-DE" sz="2000" dirty="0"/>
              <a:t>Die Freigabe und eventuelle Auflagen sollten in einem </a:t>
            </a:r>
            <a:br>
              <a:rPr lang="de-DE" sz="2000" dirty="0"/>
            </a:br>
            <a:r>
              <a:rPr lang="de-DE" sz="2000" dirty="0"/>
              <a:t>Tracking-System registriert werden</a:t>
            </a:r>
          </a:p>
          <a:p>
            <a:pPr lvl="0" indent="-182880">
              <a:spcBef>
                <a:spcPts val="0"/>
              </a:spcBef>
            </a:pPr>
            <a:r>
              <a:rPr lang="de-DE" sz="2000" dirty="0"/>
              <a:t>Das Trackingsystem sollte klarstellen, dass eine neue Genehmigung erforderlich ist, wenn eine neue Version einer FOSS-Komponente erforderlich ist oder wenn ein neues Nutzungsmodell vorgeschlagen wird</a:t>
            </a:r>
            <a:endParaRPr lang="en-US" sz="2000" dirty="0"/>
          </a:p>
        </p:txBody>
      </p:sp>
      <p:sp>
        <p:nvSpPr>
          <p:cNvPr id="3" name="Shape 763">
            <a:extLst>
              <a:ext uri="{FF2B5EF4-FFF2-40B4-BE49-F238E27FC236}">
                <a16:creationId xmlns:a16="http://schemas.microsoft.com/office/drawing/2014/main" id="{FCC6A075-6177-4C9A-9991-16CAEC128EB1}"/>
              </a:ext>
            </a:extLst>
          </p:cNvPr>
          <p:cNvSpPr/>
          <p:nvPr/>
        </p:nvSpPr>
        <p:spPr>
          <a:xfrm>
            <a:off x="974750" y="4655118"/>
            <a:ext cx="10639309" cy="369335"/>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dirty="0">
              <a:solidFill>
                <a:srgbClr val="292934"/>
              </a:solidFill>
              <a:uFillTx/>
              <a:latin typeface="Roboto"/>
              <a:ea typeface="Roboto"/>
              <a:cs typeface="Roboto"/>
            </a:endParaRPr>
          </a:p>
        </p:txBody>
      </p:sp>
      <p:sp>
        <p:nvSpPr>
          <p:cNvPr id="4" name="Shape 764">
            <a:extLst>
              <a:ext uri="{FF2B5EF4-FFF2-40B4-BE49-F238E27FC236}">
                <a16:creationId xmlns:a16="http://schemas.microsoft.com/office/drawing/2014/main" id="{B3A5C122-455F-4E6B-B2F7-81C3885F4ACC}"/>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4000" b="0" i="0" u="none" strike="noStrike" kern="0" cap="none" spc="0" baseline="0%" dirty="0">
                <a:solidFill>
                  <a:srgbClr val="D2533C"/>
                </a:solidFill>
                <a:uFillTx/>
                <a:latin typeface="Roboto"/>
                <a:ea typeface="Roboto"/>
                <a:cs typeface="Roboto"/>
              </a:rPr>
              <a:t>Registrierung / Tracking der Freigabe</a:t>
            </a:r>
          </a:p>
        </p:txBody>
      </p:sp>
      <p:sp>
        <p:nvSpPr>
          <p:cNvPr id="5" name="Shape 578">
            <a:extLst>
              <a:ext uri="{FF2B5EF4-FFF2-40B4-BE49-F238E27FC236}">
                <a16:creationId xmlns:a16="http://schemas.microsoft.com/office/drawing/2014/main" id="{AFFBDD6C-13F7-4D80-A1AA-070E85DDA0B3}"/>
              </a:ext>
            </a:extLst>
          </p:cNvPr>
          <p:cNvSpPr/>
          <p:nvPr/>
        </p:nvSpPr>
        <p:spPr>
          <a:xfrm>
            <a:off x="3843332" y="4632633"/>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dirty="0">
              <a:solidFill>
                <a:srgbClr val="292934"/>
              </a:solidFill>
              <a:uFillTx/>
              <a:latin typeface="Roboto"/>
              <a:ea typeface="Roboto"/>
              <a:cs typeface="Roboto"/>
            </a:endParaRPr>
          </a:p>
        </p:txBody>
      </p:sp>
      <p:sp>
        <p:nvSpPr>
          <p:cNvPr id="6" name="Shape 579">
            <a:extLst>
              <a:ext uri="{FF2B5EF4-FFF2-40B4-BE49-F238E27FC236}">
                <a16:creationId xmlns:a16="http://schemas.microsoft.com/office/drawing/2014/main" id="{0A41D0F7-8AD5-4978-B139-711906C2118C}"/>
              </a:ext>
            </a:extLst>
          </p:cNvPr>
          <p:cNvSpPr/>
          <p:nvPr/>
        </p:nvSpPr>
        <p:spPr>
          <a:xfrm>
            <a:off x="2524630" y="5294632"/>
            <a:ext cx="1007522"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Input:</a:t>
            </a:r>
            <a:br>
              <a:rPr lang="de-DE" sz="1100" b="1" i="0" u="none" strike="noStrike" kern="0" cap="none" spc="0" baseline="0%" dirty="0">
                <a:solidFill>
                  <a:srgbClr val="000000"/>
                </a:solidFill>
                <a:uFillTx/>
                <a:latin typeface="Roboto"/>
                <a:ea typeface="Roboto"/>
                <a:cs typeface="Roboto"/>
              </a:rPr>
            </a:br>
            <a:endParaRPr lang="de-DE" sz="1100" b="1" i="0" u="none" strike="noStrike" kern="0" cap="none" spc="0" baseline="0%" dirty="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FOSS</a:t>
            </a:r>
          </a:p>
        </p:txBody>
      </p:sp>
      <p:sp>
        <p:nvSpPr>
          <p:cNvPr id="7" name="Shape 580">
            <a:extLst>
              <a:ext uri="{FF2B5EF4-FFF2-40B4-BE49-F238E27FC236}">
                <a16:creationId xmlns:a16="http://schemas.microsoft.com/office/drawing/2014/main" id="{72081A9A-8894-4A0D-B368-7D7117090A89}"/>
              </a:ext>
            </a:extLst>
          </p:cNvPr>
          <p:cNvSpPr/>
          <p:nvPr/>
        </p:nvSpPr>
        <p:spPr>
          <a:xfrm>
            <a:off x="8602675" y="5294632"/>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Output:</a:t>
            </a:r>
            <a:br>
              <a:rPr lang="de-DE" sz="1100" b="1" i="0" u="none" strike="noStrike" kern="0" cap="none" spc="0" baseline="0%" dirty="0">
                <a:solidFill>
                  <a:srgbClr val="000000"/>
                </a:solidFill>
                <a:uFillTx/>
                <a:latin typeface="Roboto"/>
                <a:ea typeface="Roboto"/>
                <a:cs typeface="Roboto"/>
              </a:rPr>
            </a:br>
            <a:r>
              <a:rPr lang="de-DE" sz="1100" b="1" i="0" u="none" strike="noStrike" kern="0" cap="none" spc="0" baseline="0%" dirty="0">
                <a:solidFill>
                  <a:srgbClr val="000000"/>
                </a:solidFill>
                <a:uFillTx/>
                <a:latin typeface="Roboto"/>
                <a:ea typeface="Roboto"/>
                <a:cs typeface="Roboto"/>
              </a:rPr>
              <a:t> FOSS + Anpassungen</a:t>
            </a:r>
          </a:p>
        </p:txBody>
      </p:sp>
      <p:cxnSp>
        <p:nvCxnSpPr>
          <p:cNvPr id="8" name="Shape 581">
            <a:extLst>
              <a:ext uri="{FF2B5EF4-FFF2-40B4-BE49-F238E27FC236}">
                <a16:creationId xmlns:a16="http://schemas.microsoft.com/office/drawing/2014/main" id="{00548CBE-7B2D-4C15-AC4D-C401EE271074}"/>
              </a:ext>
            </a:extLst>
          </p:cNvPr>
          <p:cNvCxnSpPr/>
          <p:nvPr/>
        </p:nvCxnSpPr>
        <p:spPr>
          <a:xfrm>
            <a:off x="3532153" y="5528782"/>
            <a:ext cx="311179" cy="0"/>
          </a:xfrm>
          <a:prstGeom prst="straightConnector1">
            <a:avLst/>
          </a:prstGeom>
          <a:noFill/>
          <a:ln w="9528" cap="flat">
            <a:solidFill>
              <a:srgbClr val="292934"/>
            </a:solidFill>
            <a:prstDash val="solid"/>
            <a:round/>
            <a:tailEnd type="arrow"/>
          </a:ln>
        </p:spPr>
      </p:cxnSp>
      <p:cxnSp>
        <p:nvCxnSpPr>
          <p:cNvPr id="9" name="Shape 582">
            <a:extLst>
              <a:ext uri="{FF2B5EF4-FFF2-40B4-BE49-F238E27FC236}">
                <a16:creationId xmlns:a16="http://schemas.microsoft.com/office/drawing/2014/main" id="{BC505410-2671-468F-8795-B3A72AA82F3E}"/>
              </a:ext>
            </a:extLst>
          </p:cNvPr>
          <p:cNvCxnSpPr/>
          <p:nvPr/>
        </p:nvCxnSpPr>
        <p:spPr>
          <a:xfrm rot="10800009" flipH="1">
            <a:off x="8348087" y="5542169"/>
            <a:ext cx="255603" cy="4801"/>
          </a:xfrm>
          <a:prstGeom prst="straightConnector1">
            <a:avLst/>
          </a:prstGeom>
          <a:noFill/>
          <a:ln w="9528" cap="flat">
            <a:solidFill>
              <a:srgbClr val="292934"/>
            </a:solidFill>
            <a:prstDash val="solid"/>
            <a:round/>
            <a:tailEnd type="arrow"/>
          </a:ln>
        </p:spPr>
      </p:cxnSp>
      <p:sp>
        <p:nvSpPr>
          <p:cNvPr id="10" name="Shape 585">
            <a:extLst>
              <a:ext uri="{FF2B5EF4-FFF2-40B4-BE49-F238E27FC236}">
                <a16:creationId xmlns:a16="http://schemas.microsoft.com/office/drawing/2014/main" id="{726E4359-5691-4292-BD54-8E4C8B5B2876}"/>
              </a:ext>
            </a:extLst>
          </p:cNvPr>
          <p:cNvSpPr/>
          <p:nvPr/>
        </p:nvSpPr>
        <p:spPr>
          <a:xfrm rot="5400013">
            <a:off x="4119797" y="536456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Audit</a:t>
            </a:r>
          </a:p>
        </p:txBody>
      </p:sp>
      <p:sp>
        <p:nvSpPr>
          <p:cNvPr id="11" name="Shape 586">
            <a:extLst>
              <a:ext uri="{FF2B5EF4-FFF2-40B4-BE49-F238E27FC236}">
                <a16:creationId xmlns:a16="http://schemas.microsoft.com/office/drawing/2014/main" id="{A2D9826A-B5B7-456D-B267-91DA896C108B}"/>
              </a:ext>
            </a:extLst>
          </p:cNvPr>
          <p:cNvSpPr/>
          <p:nvPr/>
        </p:nvSpPr>
        <p:spPr>
          <a:xfrm rot="5400013">
            <a:off x="4611076" y="5282959"/>
            <a:ext cx="1115997"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Probleme lösen</a:t>
            </a:r>
          </a:p>
        </p:txBody>
      </p:sp>
      <p:sp>
        <p:nvSpPr>
          <p:cNvPr id="12" name="Shape 587">
            <a:extLst>
              <a:ext uri="{FF2B5EF4-FFF2-40B4-BE49-F238E27FC236}">
                <a16:creationId xmlns:a16="http://schemas.microsoft.com/office/drawing/2014/main" id="{1E0F139D-9BCD-4E98-B9D7-3E66C9805A0B}"/>
              </a:ext>
            </a:extLst>
          </p:cNvPr>
          <p:cNvSpPr/>
          <p:nvPr/>
        </p:nvSpPr>
        <p:spPr>
          <a:xfrm rot="5400013">
            <a:off x="5102356" y="536456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Reviews</a:t>
            </a:r>
          </a:p>
        </p:txBody>
      </p:sp>
      <p:sp>
        <p:nvSpPr>
          <p:cNvPr id="13" name="Shape 588">
            <a:extLst>
              <a:ext uri="{FF2B5EF4-FFF2-40B4-BE49-F238E27FC236}">
                <a16:creationId xmlns:a16="http://schemas.microsoft.com/office/drawing/2014/main" id="{5E224C4C-5E5B-4F77-A064-12AD3E7065B0}"/>
              </a:ext>
            </a:extLst>
          </p:cNvPr>
          <p:cNvSpPr/>
          <p:nvPr/>
        </p:nvSpPr>
        <p:spPr>
          <a:xfrm rot="5400013">
            <a:off x="5512035" y="536456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Freigaben</a:t>
            </a:r>
          </a:p>
        </p:txBody>
      </p:sp>
      <p:sp>
        <p:nvSpPr>
          <p:cNvPr id="14" name="Shape 589">
            <a:extLst>
              <a:ext uri="{FF2B5EF4-FFF2-40B4-BE49-F238E27FC236}">
                <a16:creationId xmlns:a16="http://schemas.microsoft.com/office/drawing/2014/main" id="{6E9117D0-404E-43EA-8BC3-0BE616902F97}"/>
              </a:ext>
            </a:extLst>
          </p:cNvPr>
          <p:cNvSpPr/>
          <p:nvPr/>
        </p:nvSpPr>
        <p:spPr>
          <a:xfrm rot="5400013">
            <a:off x="5755937" y="5348783"/>
            <a:ext cx="1439997" cy="359999"/>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rPr>
              <a:t>Registrierung</a:t>
            </a:r>
          </a:p>
        </p:txBody>
      </p:sp>
      <p:sp>
        <p:nvSpPr>
          <p:cNvPr id="15" name="Shape 590">
            <a:extLst>
              <a:ext uri="{FF2B5EF4-FFF2-40B4-BE49-F238E27FC236}">
                <a16:creationId xmlns:a16="http://schemas.microsoft.com/office/drawing/2014/main" id="{D015760C-C428-41C9-B111-94F160C67C94}"/>
              </a:ext>
            </a:extLst>
          </p:cNvPr>
          <p:cNvSpPr/>
          <p:nvPr/>
        </p:nvSpPr>
        <p:spPr>
          <a:xfrm rot="5400013">
            <a:off x="6331374" y="536456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Hinweise</a:t>
            </a:r>
          </a:p>
        </p:txBody>
      </p:sp>
      <p:sp>
        <p:nvSpPr>
          <p:cNvPr id="16" name="Shape 591">
            <a:extLst>
              <a:ext uri="{FF2B5EF4-FFF2-40B4-BE49-F238E27FC236}">
                <a16:creationId xmlns:a16="http://schemas.microsoft.com/office/drawing/2014/main" id="{B5D5342B-86AE-42CC-8E01-CE783D5FDC70}"/>
              </a:ext>
            </a:extLst>
          </p:cNvPr>
          <p:cNvSpPr/>
          <p:nvPr/>
        </p:nvSpPr>
        <p:spPr>
          <a:xfrm rot="5400013">
            <a:off x="6741052" y="536456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Verifikation</a:t>
            </a:r>
          </a:p>
        </p:txBody>
      </p:sp>
      <p:sp>
        <p:nvSpPr>
          <p:cNvPr id="17" name="Shape 592">
            <a:extLst>
              <a:ext uri="{FF2B5EF4-FFF2-40B4-BE49-F238E27FC236}">
                <a16:creationId xmlns:a16="http://schemas.microsoft.com/office/drawing/2014/main" id="{6429E039-FF0B-4ABB-9418-1C3822DF6F56}"/>
              </a:ext>
            </a:extLst>
          </p:cNvPr>
          <p:cNvSpPr/>
          <p:nvPr/>
        </p:nvSpPr>
        <p:spPr>
          <a:xfrm rot="5400013">
            <a:off x="7150722" y="536456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Distribution</a:t>
            </a:r>
          </a:p>
        </p:txBody>
      </p:sp>
      <p:sp>
        <p:nvSpPr>
          <p:cNvPr id="18" name="Shape 593">
            <a:extLst>
              <a:ext uri="{FF2B5EF4-FFF2-40B4-BE49-F238E27FC236}">
                <a16:creationId xmlns:a16="http://schemas.microsoft.com/office/drawing/2014/main" id="{46C9C6F6-727F-48A3-A7AA-F3643DAA4095}"/>
              </a:ext>
            </a:extLst>
          </p:cNvPr>
          <p:cNvSpPr/>
          <p:nvPr/>
        </p:nvSpPr>
        <p:spPr>
          <a:xfrm rot="5400013">
            <a:off x="7560391" y="536456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Verifikation</a:t>
            </a:r>
          </a:p>
        </p:txBody>
      </p:sp>
      <p:sp>
        <p:nvSpPr>
          <p:cNvPr id="19" name="Shape 585">
            <a:extLst>
              <a:ext uri="{FF2B5EF4-FFF2-40B4-BE49-F238E27FC236}">
                <a16:creationId xmlns:a16="http://schemas.microsoft.com/office/drawing/2014/main" id="{4B08E15C-2A14-48D0-85E1-61E534D17458}"/>
              </a:ext>
            </a:extLst>
          </p:cNvPr>
          <p:cNvSpPr/>
          <p:nvPr/>
        </p:nvSpPr>
        <p:spPr>
          <a:xfrm rot="5400013">
            <a:off x="3705189" y="5362165"/>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rPr>
              <a:t>Identifikation</a:t>
            </a:r>
          </a:p>
        </p:txBody>
      </p:sp>
      <p:sp>
        <p:nvSpPr>
          <p:cNvPr id="20" name="Rechteck 81">
            <a:extLst>
              <a:ext uri="{FF2B5EF4-FFF2-40B4-BE49-F238E27FC236}">
                <a16:creationId xmlns:a16="http://schemas.microsoft.com/office/drawing/2014/main" id="{E46E1AB1-BB70-40C5-8ACB-75F5DB5FD866}"/>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21" name="Rechteck 82">
            <a:extLst>
              <a:ext uri="{FF2B5EF4-FFF2-40B4-BE49-F238E27FC236}">
                <a16:creationId xmlns:a16="http://schemas.microsoft.com/office/drawing/2014/main" id="{5916227B-9019-4DAF-AF83-8EA65106A242}"/>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22" name="Rechteck 83">
            <a:extLst>
              <a:ext uri="{FF2B5EF4-FFF2-40B4-BE49-F238E27FC236}">
                <a16:creationId xmlns:a16="http://schemas.microsoft.com/office/drawing/2014/main" id="{51E97025-E676-4A1B-A226-7C0C072944FA}"/>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65.xml><?xml version="1.0" encoding="utf-8"?>
<p:sld xmlns:a="http://purl.oclc.org/ooxml/drawingml/main" xmlns:r="http://purl.oclc.org/ooxml/officeDocument/relationships" xmlns:p="http://purl.oclc.org/ooxml/presentationml/main">
  <p:cSld name="Slide63">
    <p:spTree>
      <p:nvGrpSpPr>
        <p:cNvPr id="1" name=""/>
        <p:cNvGrpSpPr/>
        <p:nvPr/>
      </p:nvGrpSpPr>
      <p:grpSpPr>
        <a:xfrm>
          <a:off x="0" y="0"/>
          <a:ext cx="0" cy="0"/>
          <a:chOff x="0" y="0"/>
          <a:chExt cx="0" cy="0"/>
        </a:xfrm>
      </p:grpSpPr>
      <p:sp>
        <p:nvSpPr>
          <p:cNvPr id="2" name="Shape 773">
            <a:extLst>
              <a:ext uri="{FF2B5EF4-FFF2-40B4-BE49-F238E27FC236}">
                <a16:creationId xmlns:a16="http://schemas.microsoft.com/office/drawing/2014/main" id="{9362190A-49E2-4D43-B044-0D98A0CC1EF6}"/>
              </a:ext>
            </a:extLst>
          </p:cNvPr>
          <p:cNvSpPr txBox="1">
            <a:spLocks noGrp="1"/>
          </p:cNvSpPr>
          <p:nvPr>
            <p:ph type="body" idx="4294967295"/>
          </p:nvPr>
        </p:nvSpPr>
        <p:spPr>
          <a:xfrm>
            <a:off x="832588" y="3837627"/>
            <a:ext cx="10972800" cy="2505071"/>
          </a:xfrm>
        </p:spPr>
        <p:txBody>
          <a:bodyPr lIns="251999" tIns="179999" rIns="179999" bIns="215999"/>
          <a:lstStyle/>
          <a:p>
            <a:pPr lvl="0" indent="-182880">
              <a:spcBef>
                <a:spcPts val="0"/>
              </a:spcBef>
            </a:pPr>
            <a:r>
              <a:rPr lang="de-DE" dirty="0"/>
              <a:t>Vorbereitung der FOSS-Lizenz-Hinweise zur Nutzung im Produkt-Release</a:t>
            </a:r>
          </a:p>
          <a:p>
            <a:pPr marL="457200" lvl="1" indent="-190496">
              <a:lnSpc>
                <a:spcPct val="100%"/>
              </a:lnSpc>
              <a:spcBef>
                <a:spcPts val="360"/>
              </a:spcBef>
              <a:buClr>
                <a:srgbClr val="93A299"/>
              </a:buClr>
              <a:buSzPct val="85%"/>
              <a:buFont typeface="Arial"/>
            </a:pPr>
            <a:r>
              <a:rPr lang="de-DE" sz="1800" kern="0" dirty="0">
                <a:solidFill>
                  <a:srgbClr val="292934"/>
                </a:solidFill>
                <a:latin typeface="Roboto"/>
              </a:rPr>
              <a:t>Würdigung der Verwendung von FOSS durch Angabe vollständiger </a:t>
            </a:r>
            <a:br>
              <a:rPr lang="de-DE" sz="1800" kern="0" dirty="0">
                <a:solidFill>
                  <a:srgbClr val="292934"/>
                </a:solidFill>
                <a:latin typeface="Roboto"/>
              </a:rPr>
            </a:br>
            <a:r>
              <a:rPr lang="de-DE" sz="1800" kern="0" dirty="0">
                <a:solidFill>
                  <a:srgbClr val="292934"/>
                </a:solidFill>
                <a:latin typeface="Roboto"/>
              </a:rPr>
              <a:t>Copyright- und Attributions-Hinweise</a:t>
            </a:r>
          </a:p>
          <a:p>
            <a:pPr marL="457200" lvl="1" indent="-190496">
              <a:lnSpc>
                <a:spcPct val="100%"/>
              </a:lnSpc>
              <a:spcBef>
                <a:spcPts val="360"/>
              </a:spcBef>
              <a:buClr>
                <a:srgbClr val="93A299"/>
              </a:buClr>
              <a:buSzPct val="85%"/>
              <a:buFont typeface="Arial"/>
            </a:pPr>
            <a:r>
              <a:rPr lang="de-DE" sz="1800" kern="0" dirty="0">
                <a:solidFill>
                  <a:srgbClr val="292934"/>
                </a:solidFill>
                <a:latin typeface="Roboto"/>
              </a:rPr>
              <a:t>Information des Endbenutzer des Produkts darüber, wie er eine Kopie des FOSS-Quellcodes erhalten kann (sofern erforderlich, z. B. wie bei GPL und LGPL).</a:t>
            </a:r>
          </a:p>
          <a:p>
            <a:pPr marL="457200" lvl="1" indent="-190496">
              <a:lnSpc>
                <a:spcPct val="100%"/>
              </a:lnSpc>
              <a:spcBef>
                <a:spcPts val="360"/>
              </a:spcBef>
              <a:buClr>
                <a:srgbClr val="93A299"/>
              </a:buClr>
              <a:buSzPct val="85%"/>
              <a:buFont typeface="Arial"/>
            </a:pPr>
            <a:r>
              <a:rPr lang="de-DE" sz="1800" kern="0" dirty="0">
                <a:solidFill>
                  <a:srgbClr val="292934"/>
                </a:solidFill>
                <a:latin typeface="Roboto"/>
              </a:rPr>
              <a:t>Reproduktion der vollständigen Texte der Lizenzvereinbarungen der im Produkt enthaltenen FOSS-Komponenten (sofern erforderlich)</a:t>
            </a:r>
          </a:p>
        </p:txBody>
      </p:sp>
      <p:sp>
        <p:nvSpPr>
          <p:cNvPr id="3" name="Shape 788">
            <a:extLst>
              <a:ext uri="{FF2B5EF4-FFF2-40B4-BE49-F238E27FC236}">
                <a16:creationId xmlns:a16="http://schemas.microsoft.com/office/drawing/2014/main" id="{268C7794-7654-4513-AC70-AF8F0112E05B}"/>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4000" b="0" i="0" u="none" strike="noStrike" kern="0" cap="none" spc="0" baseline="0%" dirty="0">
                <a:solidFill>
                  <a:srgbClr val="D2533C"/>
                </a:solidFill>
                <a:uFillTx/>
                <a:latin typeface="Roboto"/>
                <a:ea typeface="Roboto"/>
                <a:cs typeface="Roboto"/>
              </a:rPr>
              <a:t>Hinweise</a:t>
            </a:r>
          </a:p>
        </p:txBody>
      </p:sp>
      <p:sp>
        <p:nvSpPr>
          <p:cNvPr id="4" name="Shape 578">
            <a:extLst>
              <a:ext uri="{FF2B5EF4-FFF2-40B4-BE49-F238E27FC236}">
                <a16:creationId xmlns:a16="http://schemas.microsoft.com/office/drawing/2014/main" id="{22394173-F4E7-414B-8D7C-CC5B5ABE51D8}"/>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dirty="0">
              <a:solidFill>
                <a:srgbClr val="292934"/>
              </a:solidFill>
              <a:uFillTx/>
              <a:latin typeface="Roboto"/>
              <a:ea typeface="Roboto"/>
              <a:cs typeface="Roboto"/>
            </a:endParaRPr>
          </a:p>
        </p:txBody>
      </p:sp>
      <p:sp>
        <p:nvSpPr>
          <p:cNvPr id="5" name="Shape 579">
            <a:extLst>
              <a:ext uri="{FF2B5EF4-FFF2-40B4-BE49-F238E27FC236}">
                <a16:creationId xmlns:a16="http://schemas.microsoft.com/office/drawing/2014/main" id="{9A96C87E-3272-47AA-8024-431B103708F6}"/>
              </a:ext>
            </a:extLst>
          </p:cNvPr>
          <p:cNvSpPr/>
          <p:nvPr/>
        </p:nvSpPr>
        <p:spPr>
          <a:xfrm>
            <a:off x="2524630" y="1933590"/>
            <a:ext cx="1007522"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Input:</a:t>
            </a:r>
            <a:br>
              <a:rPr lang="de-DE" sz="1100" b="1" i="0" u="none" strike="noStrike" kern="0" cap="none" spc="0" baseline="0%" dirty="0">
                <a:solidFill>
                  <a:srgbClr val="000000"/>
                </a:solidFill>
                <a:uFillTx/>
                <a:latin typeface="Roboto"/>
                <a:ea typeface="Roboto"/>
                <a:cs typeface="Roboto"/>
              </a:rPr>
            </a:br>
            <a:endParaRPr lang="de-DE" sz="1100" b="1" i="0" u="none" strike="noStrike" kern="0" cap="none" spc="0" baseline="0%" dirty="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FOSS</a:t>
            </a:r>
          </a:p>
        </p:txBody>
      </p:sp>
      <p:sp>
        <p:nvSpPr>
          <p:cNvPr id="6" name="Shape 580">
            <a:extLst>
              <a:ext uri="{FF2B5EF4-FFF2-40B4-BE49-F238E27FC236}">
                <a16:creationId xmlns:a16="http://schemas.microsoft.com/office/drawing/2014/main" id="{408559F4-49B1-4B6A-BFBB-3FA8777CECC3}"/>
              </a:ext>
            </a:extLst>
          </p:cNvPr>
          <p:cNvSpPr/>
          <p:nvPr/>
        </p:nvSpPr>
        <p:spPr>
          <a:xfrm>
            <a:off x="8602675" y="1933590"/>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Output:</a:t>
            </a:r>
            <a:br>
              <a:rPr lang="de-DE" sz="1100" b="1" i="0" u="none" strike="noStrike" kern="0" cap="none" spc="0" baseline="0%" dirty="0">
                <a:solidFill>
                  <a:srgbClr val="000000"/>
                </a:solidFill>
                <a:uFillTx/>
                <a:latin typeface="Roboto"/>
                <a:ea typeface="Roboto"/>
                <a:cs typeface="Roboto"/>
              </a:rPr>
            </a:br>
            <a:r>
              <a:rPr lang="de-DE" sz="1100" b="1" i="0" u="none" strike="noStrike" kern="0" cap="none" spc="0" baseline="0%" dirty="0">
                <a:solidFill>
                  <a:srgbClr val="000000"/>
                </a:solidFill>
                <a:uFillTx/>
                <a:latin typeface="Roboto"/>
                <a:ea typeface="Roboto"/>
                <a:cs typeface="Roboto"/>
              </a:rPr>
              <a:t> FOSS + Anpassungen</a:t>
            </a:r>
          </a:p>
        </p:txBody>
      </p:sp>
      <p:cxnSp>
        <p:nvCxnSpPr>
          <p:cNvPr id="7" name="Shape 581">
            <a:extLst>
              <a:ext uri="{FF2B5EF4-FFF2-40B4-BE49-F238E27FC236}">
                <a16:creationId xmlns:a16="http://schemas.microsoft.com/office/drawing/2014/main" id="{E3E9E9F5-997A-4636-B984-5BEEC516438B}"/>
              </a:ext>
            </a:extLst>
          </p:cNvPr>
          <p:cNvCxnSpPr/>
          <p:nvPr/>
        </p:nvCxnSpPr>
        <p:spPr>
          <a:xfrm>
            <a:off x="3532153" y="2167731"/>
            <a:ext cx="311179" cy="0"/>
          </a:xfrm>
          <a:prstGeom prst="straightConnector1">
            <a:avLst/>
          </a:prstGeom>
          <a:noFill/>
          <a:ln w="9528" cap="flat">
            <a:solidFill>
              <a:srgbClr val="292934"/>
            </a:solidFill>
            <a:prstDash val="solid"/>
            <a:round/>
            <a:tailEnd type="arrow"/>
          </a:ln>
        </p:spPr>
      </p:cxnSp>
      <p:cxnSp>
        <p:nvCxnSpPr>
          <p:cNvPr id="8" name="Shape 582">
            <a:extLst>
              <a:ext uri="{FF2B5EF4-FFF2-40B4-BE49-F238E27FC236}">
                <a16:creationId xmlns:a16="http://schemas.microsoft.com/office/drawing/2014/main" id="{5F1F6026-DA59-46BD-97FF-0616B49AA3CA}"/>
              </a:ext>
            </a:extLst>
          </p:cNvPr>
          <p:cNvCxnSpPr/>
          <p:nvPr/>
        </p:nvCxnSpPr>
        <p:spPr>
          <a:xfrm rot="10800009" flipH="1">
            <a:off x="8348087" y="2181128"/>
            <a:ext cx="255603" cy="4800"/>
          </a:xfrm>
          <a:prstGeom prst="straightConnector1">
            <a:avLst/>
          </a:prstGeom>
          <a:noFill/>
          <a:ln w="9528" cap="flat">
            <a:solidFill>
              <a:srgbClr val="292934"/>
            </a:solidFill>
            <a:prstDash val="solid"/>
            <a:round/>
            <a:tailEnd type="arrow"/>
          </a:ln>
        </p:spPr>
      </p:cxnSp>
      <p:sp>
        <p:nvSpPr>
          <p:cNvPr id="9" name="Shape 585">
            <a:extLst>
              <a:ext uri="{FF2B5EF4-FFF2-40B4-BE49-F238E27FC236}">
                <a16:creationId xmlns:a16="http://schemas.microsoft.com/office/drawing/2014/main" id="{DB5CC12B-90D5-4DBE-9156-392257C7CBCB}"/>
              </a:ext>
            </a:extLst>
          </p:cNvPr>
          <p:cNvSpPr/>
          <p:nvPr/>
        </p:nvSpPr>
        <p:spPr>
          <a:xfrm rot="5400013">
            <a:off x="4119797"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Audit</a:t>
            </a:r>
          </a:p>
        </p:txBody>
      </p:sp>
      <p:sp>
        <p:nvSpPr>
          <p:cNvPr id="10" name="Shape 586">
            <a:extLst>
              <a:ext uri="{FF2B5EF4-FFF2-40B4-BE49-F238E27FC236}">
                <a16:creationId xmlns:a16="http://schemas.microsoft.com/office/drawing/2014/main" id="{32828BCB-8E72-41B2-86D3-C55C9AF5B384}"/>
              </a:ext>
            </a:extLst>
          </p:cNvPr>
          <p:cNvSpPr/>
          <p:nvPr/>
        </p:nvSpPr>
        <p:spPr>
          <a:xfrm rot="5400013">
            <a:off x="4611076" y="1921909"/>
            <a:ext cx="1115997"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Probleme lösen</a:t>
            </a:r>
          </a:p>
        </p:txBody>
      </p:sp>
      <p:sp>
        <p:nvSpPr>
          <p:cNvPr id="11" name="Shape 587">
            <a:extLst>
              <a:ext uri="{FF2B5EF4-FFF2-40B4-BE49-F238E27FC236}">
                <a16:creationId xmlns:a16="http://schemas.microsoft.com/office/drawing/2014/main" id="{A5B72363-B8CB-47D5-8A8D-E90763181402}"/>
              </a:ext>
            </a:extLst>
          </p:cNvPr>
          <p:cNvSpPr/>
          <p:nvPr/>
        </p:nvSpPr>
        <p:spPr>
          <a:xfrm rot="5400013">
            <a:off x="5102356"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Reviews</a:t>
            </a:r>
          </a:p>
        </p:txBody>
      </p:sp>
      <p:sp>
        <p:nvSpPr>
          <p:cNvPr id="12" name="Shape 588">
            <a:extLst>
              <a:ext uri="{FF2B5EF4-FFF2-40B4-BE49-F238E27FC236}">
                <a16:creationId xmlns:a16="http://schemas.microsoft.com/office/drawing/2014/main" id="{8533E04E-F096-4843-BD20-1E5DE9CE52EA}"/>
              </a:ext>
            </a:extLst>
          </p:cNvPr>
          <p:cNvSpPr/>
          <p:nvPr/>
        </p:nvSpPr>
        <p:spPr>
          <a:xfrm rot="5400013">
            <a:off x="5512035"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Freigaben</a:t>
            </a:r>
          </a:p>
        </p:txBody>
      </p:sp>
      <p:sp>
        <p:nvSpPr>
          <p:cNvPr id="13" name="Shape 589">
            <a:extLst>
              <a:ext uri="{FF2B5EF4-FFF2-40B4-BE49-F238E27FC236}">
                <a16:creationId xmlns:a16="http://schemas.microsoft.com/office/drawing/2014/main" id="{766FE4FC-6F7B-457A-BABF-6589DD89BA0C}"/>
              </a:ext>
            </a:extLst>
          </p:cNvPr>
          <p:cNvSpPr/>
          <p:nvPr/>
        </p:nvSpPr>
        <p:spPr>
          <a:xfrm rot="5400013">
            <a:off x="592170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Registrierung</a:t>
            </a:r>
          </a:p>
        </p:txBody>
      </p:sp>
      <p:sp>
        <p:nvSpPr>
          <p:cNvPr id="14" name="Shape 590">
            <a:extLst>
              <a:ext uri="{FF2B5EF4-FFF2-40B4-BE49-F238E27FC236}">
                <a16:creationId xmlns:a16="http://schemas.microsoft.com/office/drawing/2014/main" id="{E0694C44-6FC0-4773-A113-01FAADF9A28C}"/>
              </a:ext>
            </a:extLst>
          </p:cNvPr>
          <p:cNvSpPr/>
          <p:nvPr/>
        </p:nvSpPr>
        <p:spPr>
          <a:xfrm rot="5400013">
            <a:off x="6169374" y="2001128"/>
            <a:ext cx="1439997" cy="359999"/>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rPr>
              <a:t>Hinweise</a:t>
            </a:r>
          </a:p>
        </p:txBody>
      </p:sp>
      <p:sp>
        <p:nvSpPr>
          <p:cNvPr id="15" name="Shape 591">
            <a:extLst>
              <a:ext uri="{FF2B5EF4-FFF2-40B4-BE49-F238E27FC236}">
                <a16:creationId xmlns:a16="http://schemas.microsoft.com/office/drawing/2014/main" id="{42A3B48A-1498-4050-85DC-F3B8C194F704}"/>
              </a:ext>
            </a:extLst>
          </p:cNvPr>
          <p:cNvSpPr/>
          <p:nvPr/>
        </p:nvSpPr>
        <p:spPr>
          <a:xfrm rot="5400013">
            <a:off x="674105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Verifikation</a:t>
            </a:r>
          </a:p>
        </p:txBody>
      </p:sp>
      <p:sp>
        <p:nvSpPr>
          <p:cNvPr id="16" name="Shape 592">
            <a:extLst>
              <a:ext uri="{FF2B5EF4-FFF2-40B4-BE49-F238E27FC236}">
                <a16:creationId xmlns:a16="http://schemas.microsoft.com/office/drawing/2014/main" id="{908A98BC-29B4-47B6-B57C-A13616DD949D}"/>
              </a:ext>
            </a:extLst>
          </p:cNvPr>
          <p:cNvSpPr/>
          <p:nvPr/>
        </p:nvSpPr>
        <p:spPr>
          <a:xfrm rot="5400013">
            <a:off x="715072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Distribution</a:t>
            </a:r>
          </a:p>
        </p:txBody>
      </p:sp>
      <p:sp>
        <p:nvSpPr>
          <p:cNvPr id="17" name="Shape 593">
            <a:extLst>
              <a:ext uri="{FF2B5EF4-FFF2-40B4-BE49-F238E27FC236}">
                <a16:creationId xmlns:a16="http://schemas.microsoft.com/office/drawing/2014/main" id="{6CE15ACF-80BD-4EBA-8387-A10631C1AB30}"/>
              </a:ext>
            </a:extLst>
          </p:cNvPr>
          <p:cNvSpPr/>
          <p:nvPr/>
        </p:nvSpPr>
        <p:spPr>
          <a:xfrm rot="5400013">
            <a:off x="7560391"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Verifikation</a:t>
            </a:r>
          </a:p>
        </p:txBody>
      </p:sp>
      <p:sp>
        <p:nvSpPr>
          <p:cNvPr id="18" name="Shape 585">
            <a:extLst>
              <a:ext uri="{FF2B5EF4-FFF2-40B4-BE49-F238E27FC236}">
                <a16:creationId xmlns:a16="http://schemas.microsoft.com/office/drawing/2014/main" id="{D64DD588-D58B-4F37-839E-A4C992DD2375}"/>
              </a:ext>
            </a:extLst>
          </p:cNvPr>
          <p:cNvSpPr/>
          <p:nvPr/>
        </p:nvSpPr>
        <p:spPr>
          <a:xfrm rot="5400013">
            <a:off x="3706351"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rPr>
              <a:t>Identifikation</a:t>
            </a:r>
          </a:p>
        </p:txBody>
      </p:sp>
      <p:sp>
        <p:nvSpPr>
          <p:cNvPr id="19" name="Rechteck 52">
            <a:extLst>
              <a:ext uri="{FF2B5EF4-FFF2-40B4-BE49-F238E27FC236}">
                <a16:creationId xmlns:a16="http://schemas.microsoft.com/office/drawing/2014/main" id="{CA7BB3BB-3185-49A1-A033-2DCF3377F5D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20" name="Rechteck 81">
            <a:extLst>
              <a:ext uri="{FF2B5EF4-FFF2-40B4-BE49-F238E27FC236}">
                <a16:creationId xmlns:a16="http://schemas.microsoft.com/office/drawing/2014/main" id="{567816DF-DB45-4DA6-AE9C-0D47896A564D}"/>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21" name="Rechteck 82">
            <a:extLst>
              <a:ext uri="{FF2B5EF4-FFF2-40B4-BE49-F238E27FC236}">
                <a16:creationId xmlns:a16="http://schemas.microsoft.com/office/drawing/2014/main" id="{99776280-6F59-4741-88B8-A757A4D0FFA3}"/>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22" name="Rechteck 83">
            <a:extLst>
              <a:ext uri="{FF2B5EF4-FFF2-40B4-BE49-F238E27FC236}">
                <a16:creationId xmlns:a16="http://schemas.microsoft.com/office/drawing/2014/main" id="{0CF2D200-7625-4C19-9F84-CE5C398E2492}"/>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66.xml><?xml version="1.0" encoding="utf-8"?>
<p:sld xmlns:a="http://purl.oclc.org/ooxml/drawingml/main" xmlns:r="http://purl.oclc.org/ooxml/officeDocument/relationships" xmlns:p="http://purl.oclc.org/ooxml/presentationml/main">
  <p:cSld name="Slide64">
    <p:spTree>
      <p:nvGrpSpPr>
        <p:cNvPr id="1" name=""/>
        <p:cNvGrpSpPr/>
        <p:nvPr/>
      </p:nvGrpSpPr>
      <p:grpSpPr>
        <a:xfrm>
          <a:off x="0" y="0"/>
          <a:ext cx="0" cy="0"/>
          <a:chOff x="0" y="0"/>
          <a:chExt cx="0" cy="0"/>
        </a:xfrm>
      </p:grpSpPr>
      <p:sp>
        <p:nvSpPr>
          <p:cNvPr id="2" name="Shape 811">
            <a:extLst>
              <a:ext uri="{FF2B5EF4-FFF2-40B4-BE49-F238E27FC236}">
                <a16:creationId xmlns:a16="http://schemas.microsoft.com/office/drawing/2014/main" id="{762176C1-2A11-40C1-8E9B-E112D5B3BAA1}"/>
              </a:ext>
            </a:extLst>
          </p:cNvPr>
          <p:cNvSpPr txBox="1"/>
          <p:nvPr/>
        </p:nvSpPr>
        <p:spPr>
          <a:xfrm>
            <a:off x="6241036" y="3735388"/>
            <a:ext cx="5325493" cy="2679704"/>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sz="1800" b="0" i="0" u="sng" strike="noStrike" kern="0" cap="none" spc="0" baseline="0%" dirty="0">
                <a:solidFill>
                  <a:srgbClr val="0070C0"/>
                </a:solidFill>
                <a:uFillTx/>
                <a:latin typeface="Roboto"/>
                <a:ea typeface="Roboto"/>
                <a:cs typeface="Roboto"/>
              </a:rPr>
              <a:t>Ergebnis: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Das Distributionspaket enthält nur Software, die überprüft und genehmigt wurde</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„Distributions-Compliance-Artefakte" (siehe Definition in der OpenChain-Spezifikation), einschließlich entsprechender Hinweistexte, sind im Distributionspaket oder für alle anderen Bereitstellungsmethoden enthalten</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dirty="0">
              <a:solidFill>
                <a:srgbClr val="292934"/>
              </a:solidFill>
              <a:uFillTx/>
              <a:latin typeface="Roboto"/>
              <a:ea typeface="Roboto"/>
              <a:cs typeface="Roboto"/>
            </a:endParaRPr>
          </a:p>
        </p:txBody>
      </p:sp>
      <p:sp>
        <p:nvSpPr>
          <p:cNvPr id="3" name="Shape 812">
            <a:extLst>
              <a:ext uri="{FF2B5EF4-FFF2-40B4-BE49-F238E27FC236}">
                <a16:creationId xmlns:a16="http://schemas.microsoft.com/office/drawing/2014/main" id="{397A7922-A22A-436B-BBFF-CB3D44264FE6}"/>
              </a:ext>
            </a:extLst>
          </p:cNvPr>
          <p:cNvSpPr txBox="1"/>
          <p:nvPr/>
        </p:nvSpPr>
        <p:spPr>
          <a:xfrm>
            <a:off x="530223" y="3781428"/>
            <a:ext cx="5456087" cy="2771774"/>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sz="1800" b="0" i="0" u="sng" strike="noStrike" kern="0" cap="none" spc="0" baseline="0%" dirty="0">
                <a:solidFill>
                  <a:srgbClr val="0070C0"/>
                </a:solidFill>
                <a:uFillTx/>
                <a:latin typeface="Roboto"/>
                <a:ea typeface="Roboto"/>
                <a:cs typeface="Roboto"/>
              </a:rPr>
              <a:t>Schritte: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Prüfung, ob FOSS-Pakete, die für die Distribution bestimmt sind, identifiziert und genehmigt wurden</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Prüfung, ob der reviewte Quellcode mit den im Produkt enthaltenen Binärdateien übereinstimmt</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Prüfung, ob alle erforderlichen Hinweise enthalten sind, um Endbenutzer über ihr Recht zu informieren, Quellcode für die identifizierte FOSS anzufordern</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Prüfung auf Einhaltung der anderen identifizierten Verpflichtungen</a:t>
            </a:r>
          </a:p>
        </p:txBody>
      </p:sp>
      <p:sp>
        <p:nvSpPr>
          <p:cNvPr id="4" name="Shape 813">
            <a:extLst>
              <a:ext uri="{FF2B5EF4-FFF2-40B4-BE49-F238E27FC236}">
                <a16:creationId xmlns:a16="http://schemas.microsoft.com/office/drawing/2014/main" id="{773BC62C-E898-4161-B75C-CD0949C0D65C}"/>
              </a:ext>
            </a:extLst>
          </p:cNvPr>
          <p:cNvSpPr/>
          <p:nvPr/>
        </p:nvSpPr>
        <p:spPr>
          <a:xfrm>
            <a:off x="246503" y="3216804"/>
            <a:ext cx="11945493"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dirty="0">
                <a:solidFill>
                  <a:srgbClr val="292934"/>
                </a:solidFill>
                <a:uFillTx/>
                <a:latin typeface="Roboto"/>
                <a:ea typeface="Roboto"/>
                <a:cs typeface="Roboto"/>
              </a:rPr>
              <a:t>Verifikation, dass die zu verteilende Software geprüft und freigegeben wurde</a:t>
            </a:r>
          </a:p>
        </p:txBody>
      </p:sp>
      <p:sp>
        <p:nvSpPr>
          <p:cNvPr id="5" name="Shape 814">
            <a:extLst>
              <a:ext uri="{FF2B5EF4-FFF2-40B4-BE49-F238E27FC236}">
                <a16:creationId xmlns:a16="http://schemas.microsoft.com/office/drawing/2014/main" id="{EB6EB05D-AC37-46F0-9C8F-6393C704DA47}"/>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4000" b="0" i="0" u="none" strike="noStrike" kern="0" cap="none" spc="0" baseline="0%" dirty="0">
                <a:solidFill>
                  <a:srgbClr val="D2533C"/>
                </a:solidFill>
                <a:uFillTx/>
                <a:latin typeface="Roboto"/>
                <a:ea typeface="Roboto"/>
                <a:cs typeface="Roboto"/>
              </a:rPr>
              <a:t>Verifikation vor der Distribution</a:t>
            </a:r>
          </a:p>
        </p:txBody>
      </p:sp>
      <p:sp>
        <p:nvSpPr>
          <p:cNvPr id="6" name="Shape 578">
            <a:extLst>
              <a:ext uri="{FF2B5EF4-FFF2-40B4-BE49-F238E27FC236}">
                <a16:creationId xmlns:a16="http://schemas.microsoft.com/office/drawing/2014/main" id="{C424A375-1496-4946-B392-1B640D0F048F}"/>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dirty="0">
              <a:solidFill>
                <a:srgbClr val="292934"/>
              </a:solidFill>
              <a:uFillTx/>
              <a:latin typeface="Roboto"/>
              <a:ea typeface="Roboto"/>
              <a:cs typeface="Roboto"/>
            </a:endParaRPr>
          </a:p>
        </p:txBody>
      </p:sp>
      <p:sp>
        <p:nvSpPr>
          <p:cNvPr id="7" name="Shape 579">
            <a:extLst>
              <a:ext uri="{FF2B5EF4-FFF2-40B4-BE49-F238E27FC236}">
                <a16:creationId xmlns:a16="http://schemas.microsoft.com/office/drawing/2014/main" id="{556E8BCD-30B4-434D-9097-DCAC010E0BA8}"/>
              </a:ext>
            </a:extLst>
          </p:cNvPr>
          <p:cNvSpPr/>
          <p:nvPr/>
        </p:nvSpPr>
        <p:spPr>
          <a:xfrm>
            <a:off x="2524630" y="1933590"/>
            <a:ext cx="1007522"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Input:</a:t>
            </a:r>
            <a:br>
              <a:rPr lang="de-DE" sz="1100" b="1" i="0" u="none" strike="noStrike" kern="0" cap="none" spc="0" baseline="0%" dirty="0">
                <a:solidFill>
                  <a:srgbClr val="000000"/>
                </a:solidFill>
                <a:uFillTx/>
                <a:latin typeface="Roboto"/>
                <a:ea typeface="Roboto"/>
                <a:cs typeface="Roboto"/>
              </a:rPr>
            </a:br>
            <a:endParaRPr lang="de-DE" sz="1100" b="1" i="0" u="none" strike="noStrike" kern="0" cap="none" spc="0" baseline="0%" dirty="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FOSS</a:t>
            </a:r>
          </a:p>
        </p:txBody>
      </p:sp>
      <p:sp>
        <p:nvSpPr>
          <p:cNvPr id="8" name="Shape 580">
            <a:extLst>
              <a:ext uri="{FF2B5EF4-FFF2-40B4-BE49-F238E27FC236}">
                <a16:creationId xmlns:a16="http://schemas.microsoft.com/office/drawing/2014/main" id="{E46CD138-FCD8-4C07-9D24-A752AC8E6E23}"/>
              </a:ext>
            </a:extLst>
          </p:cNvPr>
          <p:cNvSpPr/>
          <p:nvPr/>
        </p:nvSpPr>
        <p:spPr>
          <a:xfrm>
            <a:off x="8602675" y="1933590"/>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Output:</a:t>
            </a:r>
            <a:br>
              <a:rPr lang="de-DE" sz="1100" b="1" i="0" u="none" strike="noStrike" kern="0" cap="none" spc="0" baseline="0%" dirty="0">
                <a:solidFill>
                  <a:srgbClr val="000000"/>
                </a:solidFill>
                <a:uFillTx/>
                <a:latin typeface="Roboto"/>
                <a:ea typeface="Roboto"/>
                <a:cs typeface="Roboto"/>
              </a:rPr>
            </a:br>
            <a:r>
              <a:rPr lang="de-DE" sz="1100" b="1" i="0" u="none" strike="noStrike" kern="0" cap="none" spc="0" baseline="0%" dirty="0">
                <a:solidFill>
                  <a:srgbClr val="000000"/>
                </a:solidFill>
                <a:uFillTx/>
                <a:latin typeface="Roboto"/>
                <a:ea typeface="Roboto"/>
                <a:cs typeface="Roboto"/>
              </a:rPr>
              <a:t> FOSS + Anpassungen</a:t>
            </a:r>
          </a:p>
        </p:txBody>
      </p:sp>
      <p:cxnSp>
        <p:nvCxnSpPr>
          <p:cNvPr id="9" name="Shape 581">
            <a:extLst>
              <a:ext uri="{FF2B5EF4-FFF2-40B4-BE49-F238E27FC236}">
                <a16:creationId xmlns:a16="http://schemas.microsoft.com/office/drawing/2014/main" id="{01130E58-C649-4910-99A8-070FF9B86E8F}"/>
              </a:ext>
            </a:extLst>
          </p:cNvPr>
          <p:cNvCxnSpPr/>
          <p:nvPr/>
        </p:nvCxnSpPr>
        <p:spPr>
          <a:xfrm>
            <a:off x="3532153" y="2167731"/>
            <a:ext cx="311179" cy="0"/>
          </a:xfrm>
          <a:prstGeom prst="straightConnector1">
            <a:avLst/>
          </a:prstGeom>
          <a:noFill/>
          <a:ln w="9528" cap="flat">
            <a:solidFill>
              <a:srgbClr val="292934"/>
            </a:solidFill>
            <a:prstDash val="solid"/>
            <a:round/>
            <a:tailEnd type="arrow"/>
          </a:ln>
        </p:spPr>
      </p:cxnSp>
      <p:cxnSp>
        <p:nvCxnSpPr>
          <p:cNvPr id="10" name="Shape 582">
            <a:extLst>
              <a:ext uri="{FF2B5EF4-FFF2-40B4-BE49-F238E27FC236}">
                <a16:creationId xmlns:a16="http://schemas.microsoft.com/office/drawing/2014/main" id="{811448DC-1A17-49F3-8923-A5778031189E}"/>
              </a:ext>
            </a:extLst>
          </p:cNvPr>
          <p:cNvCxnSpPr/>
          <p:nvPr/>
        </p:nvCxnSpPr>
        <p:spPr>
          <a:xfrm rot="10800009" flipH="1">
            <a:off x="8348087" y="2181128"/>
            <a:ext cx="255603" cy="4800"/>
          </a:xfrm>
          <a:prstGeom prst="straightConnector1">
            <a:avLst/>
          </a:prstGeom>
          <a:noFill/>
          <a:ln w="9528" cap="flat">
            <a:solidFill>
              <a:srgbClr val="292934"/>
            </a:solidFill>
            <a:prstDash val="solid"/>
            <a:round/>
            <a:tailEnd type="arrow"/>
          </a:ln>
        </p:spPr>
      </p:cxnSp>
      <p:sp>
        <p:nvSpPr>
          <p:cNvPr id="11" name="Shape 585">
            <a:extLst>
              <a:ext uri="{FF2B5EF4-FFF2-40B4-BE49-F238E27FC236}">
                <a16:creationId xmlns:a16="http://schemas.microsoft.com/office/drawing/2014/main" id="{388C1016-5169-4E0E-B896-AFC712A3DAFC}"/>
              </a:ext>
            </a:extLst>
          </p:cNvPr>
          <p:cNvSpPr/>
          <p:nvPr/>
        </p:nvSpPr>
        <p:spPr>
          <a:xfrm rot="5400013">
            <a:off x="4119797"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Audit</a:t>
            </a:r>
          </a:p>
        </p:txBody>
      </p:sp>
      <p:sp>
        <p:nvSpPr>
          <p:cNvPr id="12" name="Shape 586">
            <a:extLst>
              <a:ext uri="{FF2B5EF4-FFF2-40B4-BE49-F238E27FC236}">
                <a16:creationId xmlns:a16="http://schemas.microsoft.com/office/drawing/2014/main" id="{94F21AF1-A31C-4D8A-AD04-08FA2B084F24}"/>
              </a:ext>
            </a:extLst>
          </p:cNvPr>
          <p:cNvSpPr/>
          <p:nvPr/>
        </p:nvSpPr>
        <p:spPr>
          <a:xfrm rot="5400013">
            <a:off x="4611076" y="1921909"/>
            <a:ext cx="1115997"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Probleme lösen</a:t>
            </a:r>
          </a:p>
        </p:txBody>
      </p:sp>
      <p:sp>
        <p:nvSpPr>
          <p:cNvPr id="13" name="Shape 587">
            <a:extLst>
              <a:ext uri="{FF2B5EF4-FFF2-40B4-BE49-F238E27FC236}">
                <a16:creationId xmlns:a16="http://schemas.microsoft.com/office/drawing/2014/main" id="{0BA9186C-5203-47F7-95AA-464B8173F72E}"/>
              </a:ext>
            </a:extLst>
          </p:cNvPr>
          <p:cNvSpPr/>
          <p:nvPr/>
        </p:nvSpPr>
        <p:spPr>
          <a:xfrm rot="5400013">
            <a:off x="5102356"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Reviews</a:t>
            </a:r>
          </a:p>
        </p:txBody>
      </p:sp>
      <p:sp>
        <p:nvSpPr>
          <p:cNvPr id="14" name="Shape 588">
            <a:extLst>
              <a:ext uri="{FF2B5EF4-FFF2-40B4-BE49-F238E27FC236}">
                <a16:creationId xmlns:a16="http://schemas.microsoft.com/office/drawing/2014/main" id="{261143E6-B084-4A60-A2B2-9D91FB007AEC}"/>
              </a:ext>
            </a:extLst>
          </p:cNvPr>
          <p:cNvSpPr/>
          <p:nvPr/>
        </p:nvSpPr>
        <p:spPr>
          <a:xfrm rot="5400013">
            <a:off x="5512035"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Freigaben</a:t>
            </a:r>
          </a:p>
        </p:txBody>
      </p:sp>
      <p:sp>
        <p:nvSpPr>
          <p:cNvPr id="15" name="Shape 589">
            <a:extLst>
              <a:ext uri="{FF2B5EF4-FFF2-40B4-BE49-F238E27FC236}">
                <a16:creationId xmlns:a16="http://schemas.microsoft.com/office/drawing/2014/main" id="{CD04A558-FC86-46D8-817A-7EB8A0AAA6AF}"/>
              </a:ext>
            </a:extLst>
          </p:cNvPr>
          <p:cNvSpPr/>
          <p:nvPr/>
        </p:nvSpPr>
        <p:spPr>
          <a:xfrm rot="5400013">
            <a:off x="592170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Registrierung</a:t>
            </a:r>
          </a:p>
        </p:txBody>
      </p:sp>
      <p:sp>
        <p:nvSpPr>
          <p:cNvPr id="16" name="Shape 590">
            <a:extLst>
              <a:ext uri="{FF2B5EF4-FFF2-40B4-BE49-F238E27FC236}">
                <a16:creationId xmlns:a16="http://schemas.microsoft.com/office/drawing/2014/main" id="{82F874BE-B217-42B1-A709-D1FD634EFF0E}"/>
              </a:ext>
            </a:extLst>
          </p:cNvPr>
          <p:cNvSpPr/>
          <p:nvPr/>
        </p:nvSpPr>
        <p:spPr>
          <a:xfrm rot="5400013">
            <a:off x="633137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Hinweise</a:t>
            </a:r>
          </a:p>
        </p:txBody>
      </p:sp>
      <p:sp>
        <p:nvSpPr>
          <p:cNvPr id="17" name="Shape 591">
            <a:extLst>
              <a:ext uri="{FF2B5EF4-FFF2-40B4-BE49-F238E27FC236}">
                <a16:creationId xmlns:a16="http://schemas.microsoft.com/office/drawing/2014/main" id="{3FEAA83B-A4BF-4E4D-8A99-FE89A9E7A008}"/>
              </a:ext>
            </a:extLst>
          </p:cNvPr>
          <p:cNvSpPr/>
          <p:nvPr/>
        </p:nvSpPr>
        <p:spPr>
          <a:xfrm rot="5400013">
            <a:off x="6579052" y="2001128"/>
            <a:ext cx="1439997" cy="359999"/>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rPr>
              <a:t>Verifikation</a:t>
            </a:r>
          </a:p>
        </p:txBody>
      </p:sp>
      <p:sp>
        <p:nvSpPr>
          <p:cNvPr id="18" name="Shape 592">
            <a:extLst>
              <a:ext uri="{FF2B5EF4-FFF2-40B4-BE49-F238E27FC236}">
                <a16:creationId xmlns:a16="http://schemas.microsoft.com/office/drawing/2014/main" id="{CB880303-9A17-4A7E-95D1-0AFF1785E010}"/>
              </a:ext>
            </a:extLst>
          </p:cNvPr>
          <p:cNvSpPr/>
          <p:nvPr/>
        </p:nvSpPr>
        <p:spPr>
          <a:xfrm rot="5400013">
            <a:off x="715072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Distribution</a:t>
            </a:r>
          </a:p>
        </p:txBody>
      </p:sp>
      <p:sp>
        <p:nvSpPr>
          <p:cNvPr id="19" name="Shape 593">
            <a:extLst>
              <a:ext uri="{FF2B5EF4-FFF2-40B4-BE49-F238E27FC236}">
                <a16:creationId xmlns:a16="http://schemas.microsoft.com/office/drawing/2014/main" id="{6A1A173D-82D8-40E3-B461-EBAC3CBEE8D9}"/>
              </a:ext>
            </a:extLst>
          </p:cNvPr>
          <p:cNvSpPr/>
          <p:nvPr/>
        </p:nvSpPr>
        <p:spPr>
          <a:xfrm rot="5400013">
            <a:off x="7560391"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Verifikation</a:t>
            </a:r>
          </a:p>
        </p:txBody>
      </p:sp>
      <p:sp>
        <p:nvSpPr>
          <p:cNvPr id="20" name="Shape 585">
            <a:extLst>
              <a:ext uri="{FF2B5EF4-FFF2-40B4-BE49-F238E27FC236}">
                <a16:creationId xmlns:a16="http://schemas.microsoft.com/office/drawing/2014/main" id="{7E3BEECE-82F5-461E-981E-1CA19C82B7F1}"/>
              </a:ext>
            </a:extLst>
          </p:cNvPr>
          <p:cNvSpPr/>
          <p:nvPr/>
        </p:nvSpPr>
        <p:spPr>
          <a:xfrm rot="5400013">
            <a:off x="3704577" y="2001123"/>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rPr>
              <a:t>Identifikation</a:t>
            </a:r>
          </a:p>
        </p:txBody>
      </p:sp>
      <p:sp>
        <p:nvSpPr>
          <p:cNvPr id="21" name="Rechteck 52">
            <a:extLst>
              <a:ext uri="{FF2B5EF4-FFF2-40B4-BE49-F238E27FC236}">
                <a16:creationId xmlns:a16="http://schemas.microsoft.com/office/drawing/2014/main" id="{1FAFD87B-62A3-4500-B693-E65AF9A93196}"/>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22" name="Rechteck 81">
            <a:extLst>
              <a:ext uri="{FF2B5EF4-FFF2-40B4-BE49-F238E27FC236}">
                <a16:creationId xmlns:a16="http://schemas.microsoft.com/office/drawing/2014/main" id="{94EABEB5-E023-4C8B-8209-204D828141F6}"/>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23" name="Rechteck 82">
            <a:extLst>
              <a:ext uri="{FF2B5EF4-FFF2-40B4-BE49-F238E27FC236}">
                <a16:creationId xmlns:a16="http://schemas.microsoft.com/office/drawing/2014/main" id="{06D4240A-ED9A-43EF-B44F-2C9D3A646EEB}"/>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24" name="Rechteck 83">
            <a:extLst>
              <a:ext uri="{FF2B5EF4-FFF2-40B4-BE49-F238E27FC236}">
                <a16:creationId xmlns:a16="http://schemas.microsoft.com/office/drawing/2014/main" id="{988FD7F9-A4FF-4B97-A4B5-85F7BF75FD8A}"/>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67.xml><?xml version="1.0" encoding="utf-8"?>
<p:sld xmlns:a="http://purl.oclc.org/ooxml/drawingml/main" xmlns:r="http://purl.oclc.org/ooxml/officeDocument/relationships" xmlns:p="http://purl.oclc.org/ooxml/presentationml/main">
  <p:cSld name="Slide65">
    <p:spTree>
      <p:nvGrpSpPr>
        <p:cNvPr id="1" name=""/>
        <p:cNvGrpSpPr/>
        <p:nvPr/>
      </p:nvGrpSpPr>
      <p:grpSpPr>
        <a:xfrm>
          <a:off x="0" y="0"/>
          <a:ext cx="0" cy="0"/>
          <a:chOff x="0" y="0"/>
          <a:chExt cx="0" cy="0"/>
        </a:xfrm>
      </p:grpSpPr>
      <p:sp>
        <p:nvSpPr>
          <p:cNvPr id="2" name="Shape 837">
            <a:extLst>
              <a:ext uri="{FF2B5EF4-FFF2-40B4-BE49-F238E27FC236}">
                <a16:creationId xmlns:a16="http://schemas.microsoft.com/office/drawing/2014/main" id="{6AACFD8A-B525-460C-A54E-48787B60C9DA}"/>
              </a:ext>
            </a:extLst>
          </p:cNvPr>
          <p:cNvSpPr txBox="1"/>
          <p:nvPr/>
        </p:nvSpPr>
        <p:spPr>
          <a:xfrm>
            <a:off x="5524283" y="3908429"/>
            <a:ext cx="6042245" cy="2301873"/>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sz="1800" b="0" i="0" u="sng" strike="noStrike" kern="0" cap="none" spc="0" baseline="0%" dirty="0">
                <a:solidFill>
                  <a:srgbClr val="0070C0"/>
                </a:solidFill>
                <a:uFillTx/>
                <a:latin typeface="Roboto"/>
                <a:ea typeface="Roboto"/>
                <a:cs typeface="Roboto"/>
              </a:rPr>
              <a:t>Ergebnis: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Verpflichtungen zur Bereitstellung des produktzugehörigen Quellcodes werden erfüllt</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dirty="0">
              <a:solidFill>
                <a:srgbClr val="292934"/>
              </a:solidFill>
              <a:uFillTx/>
              <a:latin typeface="Roboto"/>
              <a:ea typeface="Roboto"/>
              <a:cs typeface="Roboto"/>
            </a:endParaRPr>
          </a:p>
        </p:txBody>
      </p:sp>
      <p:sp>
        <p:nvSpPr>
          <p:cNvPr id="3" name="Shape 838">
            <a:extLst>
              <a:ext uri="{FF2B5EF4-FFF2-40B4-BE49-F238E27FC236}">
                <a16:creationId xmlns:a16="http://schemas.microsoft.com/office/drawing/2014/main" id="{11216C4A-9113-4FBE-A532-A91E7E7E017D}"/>
              </a:ext>
            </a:extLst>
          </p:cNvPr>
          <p:cNvSpPr txBox="1"/>
          <p:nvPr/>
        </p:nvSpPr>
        <p:spPr>
          <a:xfrm>
            <a:off x="481010" y="3954459"/>
            <a:ext cx="4935163" cy="2771774"/>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sz="1800" b="0" i="0" u="sng" strike="noStrike" kern="0" cap="none" spc="0" baseline="0%" dirty="0">
                <a:solidFill>
                  <a:srgbClr val="0070C0"/>
                </a:solidFill>
                <a:uFillTx/>
                <a:latin typeface="Roboto"/>
                <a:ea typeface="Roboto"/>
                <a:cs typeface="Roboto"/>
              </a:rPr>
              <a:t>Schritte: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Weitergabe des zum Produkt gehörigen Quellcodes - zusammen mit den zugehörigen Build-Tools und der zugehörigen Dokumentation (z. B. durch Hochladen auf eine Vertriebswebsite oder per Integration in das Distributionspaket)</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Der Quellcode ist hierbei mit einer Kennzeichnung versehen, zu welchem Produkt und welcher Version er gehört</a:t>
            </a:r>
          </a:p>
        </p:txBody>
      </p:sp>
      <p:sp>
        <p:nvSpPr>
          <p:cNvPr id="4" name="Shape 839">
            <a:extLst>
              <a:ext uri="{FF2B5EF4-FFF2-40B4-BE49-F238E27FC236}">
                <a16:creationId xmlns:a16="http://schemas.microsoft.com/office/drawing/2014/main" id="{A4AD8CD9-C7E0-42FA-B290-D38427A65E6B}"/>
              </a:ext>
            </a:extLst>
          </p:cNvPr>
          <p:cNvSpPr/>
          <p:nvPr/>
        </p:nvSpPr>
        <p:spPr>
          <a:xfrm>
            <a:off x="246513" y="3279779"/>
            <a:ext cx="11945493"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dirty="0">
                <a:solidFill>
                  <a:srgbClr val="292934"/>
                </a:solidFill>
                <a:uFillTx/>
                <a:latin typeface="Roboto"/>
                <a:ea typeface="Roboto"/>
                <a:cs typeface="Roboto"/>
              </a:rPr>
              <a:t>Sofern angefordert: Bereitstellung des Quellcodes </a:t>
            </a:r>
          </a:p>
        </p:txBody>
      </p:sp>
      <p:sp>
        <p:nvSpPr>
          <p:cNvPr id="5" name="Shape 840">
            <a:extLst>
              <a:ext uri="{FF2B5EF4-FFF2-40B4-BE49-F238E27FC236}">
                <a16:creationId xmlns:a16="http://schemas.microsoft.com/office/drawing/2014/main" id="{6A614198-97C6-4543-B095-8B9AFD48AE6F}"/>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4000" b="0" i="0" u="none" strike="noStrike" kern="0" cap="none" spc="0" baseline="0%" dirty="0">
                <a:solidFill>
                  <a:srgbClr val="D2533C"/>
                </a:solidFill>
                <a:uFillTx/>
                <a:latin typeface="Roboto"/>
                <a:ea typeface="Roboto"/>
                <a:cs typeface="Roboto"/>
              </a:rPr>
              <a:t>Begleitung der Quellcode-Distribution</a:t>
            </a:r>
          </a:p>
        </p:txBody>
      </p:sp>
      <p:sp>
        <p:nvSpPr>
          <p:cNvPr id="6" name="Shape 578">
            <a:extLst>
              <a:ext uri="{FF2B5EF4-FFF2-40B4-BE49-F238E27FC236}">
                <a16:creationId xmlns:a16="http://schemas.microsoft.com/office/drawing/2014/main" id="{AF7131B2-6492-4651-906F-F07A33F56954}"/>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dirty="0">
              <a:solidFill>
                <a:srgbClr val="292934"/>
              </a:solidFill>
              <a:uFillTx/>
              <a:latin typeface="Roboto"/>
              <a:ea typeface="Roboto"/>
              <a:cs typeface="Roboto"/>
            </a:endParaRPr>
          </a:p>
        </p:txBody>
      </p:sp>
      <p:sp>
        <p:nvSpPr>
          <p:cNvPr id="7" name="Shape 579">
            <a:extLst>
              <a:ext uri="{FF2B5EF4-FFF2-40B4-BE49-F238E27FC236}">
                <a16:creationId xmlns:a16="http://schemas.microsoft.com/office/drawing/2014/main" id="{EDC35BCA-139F-4865-8BE2-42E6184A1074}"/>
              </a:ext>
            </a:extLst>
          </p:cNvPr>
          <p:cNvSpPr/>
          <p:nvPr/>
        </p:nvSpPr>
        <p:spPr>
          <a:xfrm>
            <a:off x="2524630" y="1933590"/>
            <a:ext cx="1007522"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Input:</a:t>
            </a:r>
            <a:br>
              <a:rPr lang="de-DE" sz="1100" b="1" i="0" u="none" strike="noStrike" kern="0" cap="none" spc="0" baseline="0%" dirty="0">
                <a:solidFill>
                  <a:srgbClr val="000000"/>
                </a:solidFill>
                <a:uFillTx/>
                <a:latin typeface="Roboto"/>
                <a:ea typeface="Roboto"/>
                <a:cs typeface="Roboto"/>
              </a:rPr>
            </a:br>
            <a:endParaRPr lang="de-DE" sz="1100" b="1" i="0" u="none" strike="noStrike" kern="0" cap="none" spc="0" baseline="0%" dirty="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FOSS</a:t>
            </a:r>
          </a:p>
        </p:txBody>
      </p:sp>
      <p:sp>
        <p:nvSpPr>
          <p:cNvPr id="8" name="Shape 580">
            <a:extLst>
              <a:ext uri="{FF2B5EF4-FFF2-40B4-BE49-F238E27FC236}">
                <a16:creationId xmlns:a16="http://schemas.microsoft.com/office/drawing/2014/main" id="{7F2490A2-5F88-4113-BD8C-143D26513C56}"/>
              </a:ext>
            </a:extLst>
          </p:cNvPr>
          <p:cNvSpPr/>
          <p:nvPr/>
        </p:nvSpPr>
        <p:spPr>
          <a:xfrm>
            <a:off x="8602675" y="1933590"/>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Output:</a:t>
            </a:r>
            <a:br>
              <a:rPr lang="de-DE" sz="1100" b="1" i="0" u="none" strike="noStrike" kern="0" cap="none" spc="0" baseline="0%" dirty="0">
                <a:solidFill>
                  <a:srgbClr val="000000"/>
                </a:solidFill>
                <a:uFillTx/>
                <a:latin typeface="Roboto"/>
                <a:ea typeface="Roboto"/>
                <a:cs typeface="Roboto"/>
              </a:rPr>
            </a:br>
            <a:r>
              <a:rPr lang="de-DE" sz="1100" b="1" i="0" u="none" strike="noStrike" kern="0" cap="none" spc="0" baseline="0%" dirty="0">
                <a:solidFill>
                  <a:srgbClr val="000000"/>
                </a:solidFill>
                <a:uFillTx/>
                <a:latin typeface="Roboto"/>
                <a:ea typeface="Roboto"/>
                <a:cs typeface="Roboto"/>
              </a:rPr>
              <a:t> FOSS + Anpassungen</a:t>
            </a:r>
          </a:p>
        </p:txBody>
      </p:sp>
      <p:cxnSp>
        <p:nvCxnSpPr>
          <p:cNvPr id="9" name="Shape 581">
            <a:extLst>
              <a:ext uri="{FF2B5EF4-FFF2-40B4-BE49-F238E27FC236}">
                <a16:creationId xmlns:a16="http://schemas.microsoft.com/office/drawing/2014/main" id="{7237AF13-32BE-4AD7-AAED-0460C0D37354}"/>
              </a:ext>
            </a:extLst>
          </p:cNvPr>
          <p:cNvCxnSpPr/>
          <p:nvPr/>
        </p:nvCxnSpPr>
        <p:spPr>
          <a:xfrm>
            <a:off x="3532153" y="2167731"/>
            <a:ext cx="311179" cy="0"/>
          </a:xfrm>
          <a:prstGeom prst="straightConnector1">
            <a:avLst/>
          </a:prstGeom>
          <a:noFill/>
          <a:ln w="9528" cap="flat">
            <a:solidFill>
              <a:srgbClr val="292934"/>
            </a:solidFill>
            <a:prstDash val="solid"/>
            <a:round/>
            <a:tailEnd type="arrow"/>
          </a:ln>
        </p:spPr>
      </p:cxnSp>
      <p:cxnSp>
        <p:nvCxnSpPr>
          <p:cNvPr id="10" name="Shape 582">
            <a:extLst>
              <a:ext uri="{FF2B5EF4-FFF2-40B4-BE49-F238E27FC236}">
                <a16:creationId xmlns:a16="http://schemas.microsoft.com/office/drawing/2014/main" id="{327A8200-4D87-42CD-9CAC-B02ECD9E2C24}"/>
              </a:ext>
            </a:extLst>
          </p:cNvPr>
          <p:cNvCxnSpPr/>
          <p:nvPr/>
        </p:nvCxnSpPr>
        <p:spPr>
          <a:xfrm rot="10800009" flipH="1">
            <a:off x="8348087" y="2181128"/>
            <a:ext cx="255603" cy="4800"/>
          </a:xfrm>
          <a:prstGeom prst="straightConnector1">
            <a:avLst/>
          </a:prstGeom>
          <a:noFill/>
          <a:ln w="9528" cap="flat">
            <a:solidFill>
              <a:srgbClr val="292934"/>
            </a:solidFill>
            <a:prstDash val="solid"/>
            <a:round/>
            <a:tailEnd type="arrow"/>
          </a:ln>
        </p:spPr>
      </p:cxnSp>
      <p:sp>
        <p:nvSpPr>
          <p:cNvPr id="11" name="Shape 585">
            <a:extLst>
              <a:ext uri="{FF2B5EF4-FFF2-40B4-BE49-F238E27FC236}">
                <a16:creationId xmlns:a16="http://schemas.microsoft.com/office/drawing/2014/main" id="{D3184F9C-1E11-4BE5-B22D-C8C1EC41CA62}"/>
              </a:ext>
            </a:extLst>
          </p:cNvPr>
          <p:cNvSpPr/>
          <p:nvPr/>
        </p:nvSpPr>
        <p:spPr>
          <a:xfrm rot="5400013">
            <a:off x="4119797"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Audit</a:t>
            </a:r>
          </a:p>
        </p:txBody>
      </p:sp>
      <p:sp>
        <p:nvSpPr>
          <p:cNvPr id="12" name="Shape 586">
            <a:extLst>
              <a:ext uri="{FF2B5EF4-FFF2-40B4-BE49-F238E27FC236}">
                <a16:creationId xmlns:a16="http://schemas.microsoft.com/office/drawing/2014/main" id="{23BF6D90-03D2-457C-A868-4BD2E7AE0A26}"/>
              </a:ext>
            </a:extLst>
          </p:cNvPr>
          <p:cNvSpPr/>
          <p:nvPr/>
        </p:nvSpPr>
        <p:spPr>
          <a:xfrm rot="5400013">
            <a:off x="4611076" y="1921909"/>
            <a:ext cx="1115997"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Probleme lösen</a:t>
            </a:r>
          </a:p>
        </p:txBody>
      </p:sp>
      <p:sp>
        <p:nvSpPr>
          <p:cNvPr id="13" name="Shape 587">
            <a:extLst>
              <a:ext uri="{FF2B5EF4-FFF2-40B4-BE49-F238E27FC236}">
                <a16:creationId xmlns:a16="http://schemas.microsoft.com/office/drawing/2014/main" id="{527C8D1E-4688-44D3-964D-2BE1AEDF5430}"/>
              </a:ext>
            </a:extLst>
          </p:cNvPr>
          <p:cNvSpPr/>
          <p:nvPr/>
        </p:nvSpPr>
        <p:spPr>
          <a:xfrm rot="5400013">
            <a:off x="5102356"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Reviews</a:t>
            </a:r>
          </a:p>
        </p:txBody>
      </p:sp>
      <p:sp>
        <p:nvSpPr>
          <p:cNvPr id="14" name="Shape 588">
            <a:extLst>
              <a:ext uri="{FF2B5EF4-FFF2-40B4-BE49-F238E27FC236}">
                <a16:creationId xmlns:a16="http://schemas.microsoft.com/office/drawing/2014/main" id="{FC51630D-7959-4350-A91A-8BDF4C95C95C}"/>
              </a:ext>
            </a:extLst>
          </p:cNvPr>
          <p:cNvSpPr/>
          <p:nvPr/>
        </p:nvSpPr>
        <p:spPr>
          <a:xfrm rot="5400013">
            <a:off x="5512035"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Freigaben</a:t>
            </a:r>
          </a:p>
        </p:txBody>
      </p:sp>
      <p:sp>
        <p:nvSpPr>
          <p:cNvPr id="15" name="Shape 589">
            <a:extLst>
              <a:ext uri="{FF2B5EF4-FFF2-40B4-BE49-F238E27FC236}">
                <a16:creationId xmlns:a16="http://schemas.microsoft.com/office/drawing/2014/main" id="{E2E1BC12-53ED-4479-B8E0-F57481A0E952}"/>
              </a:ext>
            </a:extLst>
          </p:cNvPr>
          <p:cNvSpPr/>
          <p:nvPr/>
        </p:nvSpPr>
        <p:spPr>
          <a:xfrm rot="5400013">
            <a:off x="592170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Registrierung</a:t>
            </a:r>
          </a:p>
        </p:txBody>
      </p:sp>
      <p:sp>
        <p:nvSpPr>
          <p:cNvPr id="16" name="Shape 590">
            <a:extLst>
              <a:ext uri="{FF2B5EF4-FFF2-40B4-BE49-F238E27FC236}">
                <a16:creationId xmlns:a16="http://schemas.microsoft.com/office/drawing/2014/main" id="{D3E8B6F5-C8E7-4FC2-A8B3-68BF4B531DB3}"/>
              </a:ext>
            </a:extLst>
          </p:cNvPr>
          <p:cNvSpPr/>
          <p:nvPr/>
        </p:nvSpPr>
        <p:spPr>
          <a:xfrm rot="5400013">
            <a:off x="633137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Hinweise</a:t>
            </a:r>
          </a:p>
        </p:txBody>
      </p:sp>
      <p:sp>
        <p:nvSpPr>
          <p:cNvPr id="17" name="Shape 591">
            <a:extLst>
              <a:ext uri="{FF2B5EF4-FFF2-40B4-BE49-F238E27FC236}">
                <a16:creationId xmlns:a16="http://schemas.microsoft.com/office/drawing/2014/main" id="{CAF532E4-E129-48BC-81B8-953503694E0B}"/>
              </a:ext>
            </a:extLst>
          </p:cNvPr>
          <p:cNvSpPr/>
          <p:nvPr/>
        </p:nvSpPr>
        <p:spPr>
          <a:xfrm rot="5400013">
            <a:off x="674105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Verifikation</a:t>
            </a:r>
          </a:p>
        </p:txBody>
      </p:sp>
      <p:sp>
        <p:nvSpPr>
          <p:cNvPr id="18" name="Shape 592">
            <a:extLst>
              <a:ext uri="{FF2B5EF4-FFF2-40B4-BE49-F238E27FC236}">
                <a16:creationId xmlns:a16="http://schemas.microsoft.com/office/drawing/2014/main" id="{B7C3FEB2-ABB7-4469-96B7-FE028698C05A}"/>
              </a:ext>
            </a:extLst>
          </p:cNvPr>
          <p:cNvSpPr/>
          <p:nvPr/>
        </p:nvSpPr>
        <p:spPr>
          <a:xfrm rot="5400013">
            <a:off x="6988722" y="1987732"/>
            <a:ext cx="1439997" cy="359999"/>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rPr>
              <a:t>Distribution</a:t>
            </a:r>
          </a:p>
        </p:txBody>
      </p:sp>
      <p:sp>
        <p:nvSpPr>
          <p:cNvPr id="19" name="Shape 593">
            <a:extLst>
              <a:ext uri="{FF2B5EF4-FFF2-40B4-BE49-F238E27FC236}">
                <a16:creationId xmlns:a16="http://schemas.microsoft.com/office/drawing/2014/main" id="{92EA8CAC-71A3-4A4B-9B39-C22CE997443A}"/>
              </a:ext>
            </a:extLst>
          </p:cNvPr>
          <p:cNvSpPr/>
          <p:nvPr/>
        </p:nvSpPr>
        <p:spPr>
          <a:xfrm rot="5400013">
            <a:off x="7560391"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Verifikation</a:t>
            </a:r>
          </a:p>
        </p:txBody>
      </p:sp>
      <p:sp>
        <p:nvSpPr>
          <p:cNvPr id="20" name="Shape 585">
            <a:extLst>
              <a:ext uri="{FF2B5EF4-FFF2-40B4-BE49-F238E27FC236}">
                <a16:creationId xmlns:a16="http://schemas.microsoft.com/office/drawing/2014/main" id="{0FC37789-F317-44C9-80BA-F507C71B5E09}"/>
              </a:ext>
            </a:extLst>
          </p:cNvPr>
          <p:cNvSpPr/>
          <p:nvPr/>
        </p:nvSpPr>
        <p:spPr>
          <a:xfrm rot="5400013">
            <a:off x="3706351" y="2008237"/>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rPr>
              <a:t>Identifikation</a:t>
            </a:r>
          </a:p>
        </p:txBody>
      </p:sp>
      <p:sp>
        <p:nvSpPr>
          <p:cNvPr id="21" name="Rechteck 52">
            <a:extLst>
              <a:ext uri="{FF2B5EF4-FFF2-40B4-BE49-F238E27FC236}">
                <a16:creationId xmlns:a16="http://schemas.microsoft.com/office/drawing/2014/main" id="{1409ACEE-7D41-4EC2-AD9F-7AD324CBBD0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22" name="Rechteck 81">
            <a:extLst>
              <a:ext uri="{FF2B5EF4-FFF2-40B4-BE49-F238E27FC236}">
                <a16:creationId xmlns:a16="http://schemas.microsoft.com/office/drawing/2014/main" id="{868931D9-0D96-41BE-958E-9325A28495AB}"/>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23" name="Rechteck 82">
            <a:extLst>
              <a:ext uri="{FF2B5EF4-FFF2-40B4-BE49-F238E27FC236}">
                <a16:creationId xmlns:a16="http://schemas.microsoft.com/office/drawing/2014/main" id="{01A28CE6-9000-4FC2-9657-9D968194A261}"/>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24" name="Rechteck 83">
            <a:extLst>
              <a:ext uri="{FF2B5EF4-FFF2-40B4-BE49-F238E27FC236}">
                <a16:creationId xmlns:a16="http://schemas.microsoft.com/office/drawing/2014/main" id="{4832B648-E8E5-464B-AFF0-F2130433A475}"/>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68.xml><?xml version="1.0" encoding="utf-8"?>
<p:sld xmlns:a="http://purl.oclc.org/ooxml/drawingml/main" xmlns:r="http://purl.oclc.org/ooxml/officeDocument/relationships" xmlns:p="http://purl.oclc.org/ooxml/presentationml/main">
  <p:cSld name="Slide66">
    <p:spTree>
      <p:nvGrpSpPr>
        <p:cNvPr id="1" name=""/>
        <p:cNvGrpSpPr/>
        <p:nvPr/>
      </p:nvGrpSpPr>
      <p:grpSpPr>
        <a:xfrm>
          <a:off x="0" y="0"/>
          <a:ext cx="0" cy="0"/>
          <a:chOff x="0" y="0"/>
          <a:chExt cx="0" cy="0"/>
        </a:xfrm>
      </p:grpSpPr>
      <p:sp>
        <p:nvSpPr>
          <p:cNvPr id="2" name="Shape 863">
            <a:extLst>
              <a:ext uri="{FF2B5EF4-FFF2-40B4-BE49-F238E27FC236}">
                <a16:creationId xmlns:a16="http://schemas.microsoft.com/office/drawing/2014/main" id="{18F7DA79-8898-41BD-9B76-ECD091938BB0}"/>
              </a:ext>
            </a:extLst>
          </p:cNvPr>
          <p:cNvSpPr txBox="1"/>
          <p:nvPr/>
        </p:nvSpPr>
        <p:spPr>
          <a:xfrm>
            <a:off x="5426543" y="3944941"/>
            <a:ext cx="6139976" cy="2301873"/>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sz="1800" b="0" i="0" u="sng" strike="noStrike" kern="0" cap="none" spc="0" baseline="0%" dirty="0">
                <a:solidFill>
                  <a:srgbClr val="0070C0"/>
                </a:solidFill>
                <a:uFillTx/>
                <a:latin typeface="Roboto"/>
                <a:ea typeface="Roboto"/>
                <a:cs typeface="Roboto"/>
              </a:rPr>
              <a:t>Ergebnis: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Es wurde sichergestellt, dass die Distributions-Compliance-Artefakte ordnungsgemäß bereitgestellt wurden.</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dirty="0">
              <a:solidFill>
                <a:srgbClr val="292934"/>
              </a:solidFill>
              <a:uFillTx/>
              <a:latin typeface="Roboto"/>
              <a:ea typeface="Roboto"/>
              <a:cs typeface="Roboto"/>
            </a:endParaRPr>
          </a:p>
        </p:txBody>
      </p:sp>
      <p:sp>
        <p:nvSpPr>
          <p:cNvPr id="3" name="Shape 864">
            <a:extLst>
              <a:ext uri="{FF2B5EF4-FFF2-40B4-BE49-F238E27FC236}">
                <a16:creationId xmlns:a16="http://schemas.microsoft.com/office/drawing/2014/main" id="{EE5D93A8-6F87-4C9D-9660-AB78D82D1FEC}"/>
              </a:ext>
            </a:extLst>
          </p:cNvPr>
          <p:cNvSpPr txBox="1"/>
          <p:nvPr/>
        </p:nvSpPr>
        <p:spPr>
          <a:xfrm>
            <a:off x="465136" y="3990971"/>
            <a:ext cx="4869582" cy="2771774"/>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sz="1800" b="0" i="0" u="sng" strike="noStrike" kern="0" cap="none" spc="0" baseline="0%" dirty="0">
                <a:solidFill>
                  <a:srgbClr val="0070C0"/>
                </a:solidFill>
                <a:uFillTx/>
                <a:latin typeface="Roboto"/>
                <a:ea typeface="Roboto"/>
                <a:cs typeface="Roboto"/>
              </a:rPr>
              <a:t>Schritte: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Prüfung, ob der produktzugehörige Quellcode (sofern erforderlich) korrekt hochgeladen oder distribuiert wurde</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Prüfung, ob der hochgeladene oder distribuierte Quellcode der Version entspricht, die freigegeben wurde</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Prüfung, ob Hinweise ordnungsgemäß veröffentlicht und verfügbar gemacht wurden</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dirty="0">
                <a:solidFill>
                  <a:srgbClr val="292934"/>
                </a:solidFill>
                <a:uFillTx/>
                <a:latin typeface="Roboto"/>
                <a:ea typeface="Roboto"/>
                <a:cs typeface="Roboto"/>
              </a:rPr>
              <a:t>Prüfung, ob andere identifizierte Verpflichtungen erfüllt sind</a:t>
            </a:r>
          </a:p>
          <a:p>
            <a:pPr marL="614367" marR="0" lvl="0" indent="-347664"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dirty="0">
              <a:solidFill>
                <a:srgbClr val="292934"/>
              </a:solidFill>
              <a:uFillTx/>
              <a:latin typeface="Roboto"/>
              <a:ea typeface="Roboto"/>
              <a:cs typeface="Roboto"/>
            </a:endParaRPr>
          </a:p>
          <a:p>
            <a:pPr marL="614367" marR="0" lvl="0" indent="-347664"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dirty="0">
              <a:solidFill>
                <a:srgbClr val="292934"/>
              </a:solidFill>
              <a:uFillTx/>
              <a:latin typeface="Roboto"/>
              <a:ea typeface="Roboto"/>
              <a:cs typeface="Roboto"/>
            </a:endParaRPr>
          </a:p>
        </p:txBody>
      </p:sp>
      <p:sp>
        <p:nvSpPr>
          <p:cNvPr id="4" name="Shape 865">
            <a:extLst>
              <a:ext uri="{FF2B5EF4-FFF2-40B4-BE49-F238E27FC236}">
                <a16:creationId xmlns:a16="http://schemas.microsoft.com/office/drawing/2014/main" id="{1AF3E080-1088-4D2B-ACD2-BF3660655634}"/>
              </a:ext>
            </a:extLst>
          </p:cNvPr>
          <p:cNvSpPr/>
          <p:nvPr/>
        </p:nvSpPr>
        <p:spPr>
          <a:xfrm>
            <a:off x="246513" y="3316766"/>
            <a:ext cx="11945493"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dirty="0">
                <a:solidFill>
                  <a:srgbClr val="292934"/>
                </a:solidFill>
                <a:uFillTx/>
                <a:latin typeface="Roboto"/>
                <a:ea typeface="Roboto"/>
                <a:cs typeface="Roboto"/>
              </a:rPr>
              <a:t>Überprüfung auf Einhaltung der Lizenzbedingungen</a:t>
            </a:r>
          </a:p>
        </p:txBody>
      </p:sp>
      <p:sp>
        <p:nvSpPr>
          <p:cNvPr id="5" name="Shape 866">
            <a:extLst>
              <a:ext uri="{FF2B5EF4-FFF2-40B4-BE49-F238E27FC236}">
                <a16:creationId xmlns:a16="http://schemas.microsoft.com/office/drawing/2014/main" id="{12BBFF95-E136-450C-96FF-6B3836EAA0BE}"/>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4000" b="0" i="0" u="none" strike="noStrike" kern="0" cap="none" spc="0" baseline="0%" dirty="0">
                <a:solidFill>
                  <a:srgbClr val="D2533C"/>
                </a:solidFill>
                <a:uFillTx/>
                <a:latin typeface="Roboto"/>
                <a:ea typeface="Roboto"/>
                <a:cs typeface="Roboto"/>
              </a:rPr>
              <a:t>Abschließende Verifikation</a:t>
            </a:r>
          </a:p>
        </p:txBody>
      </p:sp>
      <p:sp>
        <p:nvSpPr>
          <p:cNvPr id="6" name="Shape 578">
            <a:extLst>
              <a:ext uri="{FF2B5EF4-FFF2-40B4-BE49-F238E27FC236}">
                <a16:creationId xmlns:a16="http://schemas.microsoft.com/office/drawing/2014/main" id="{B485EC50-6C6A-46A2-ABAE-4CA4BD8EF2D5}"/>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dirty="0">
              <a:solidFill>
                <a:srgbClr val="292934"/>
              </a:solidFill>
              <a:uFillTx/>
              <a:latin typeface="Roboto"/>
              <a:ea typeface="Roboto"/>
              <a:cs typeface="Roboto"/>
            </a:endParaRPr>
          </a:p>
        </p:txBody>
      </p:sp>
      <p:sp>
        <p:nvSpPr>
          <p:cNvPr id="7" name="Shape 579">
            <a:extLst>
              <a:ext uri="{FF2B5EF4-FFF2-40B4-BE49-F238E27FC236}">
                <a16:creationId xmlns:a16="http://schemas.microsoft.com/office/drawing/2014/main" id="{C53BD372-ADB0-4F17-92C6-0C18FB3E6C2A}"/>
              </a:ext>
            </a:extLst>
          </p:cNvPr>
          <p:cNvSpPr/>
          <p:nvPr/>
        </p:nvSpPr>
        <p:spPr>
          <a:xfrm>
            <a:off x="2524630" y="1933590"/>
            <a:ext cx="1007522"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Input:</a:t>
            </a:r>
            <a:br>
              <a:rPr lang="de-DE" sz="1100" b="1" i="0" u="none" strike="noStrike" kern="0" cap="none" spc="0" baseline="0%" dirty="0">
                <a:solidFill>
                  <a:srgbClr val="000000"/>
                </a:solidFill>
                <a:uFillTx/>
                <a:latin typeface="Roboto"/>
                <a:ea typeface="Roboto"/>
                <a:cs typeface="Roboto"/>
              </a:rPr>
            </a:br>
            <a:endParaRPr lang="de-DE" sz="1100" b="1" i="0" u="none" strike="noStrike" kern="0" cap="none" spc="0" baseline="0%" dirty="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FOSS</a:t>
            </a:r>
          </a:p>
        </p:txBody>
      </p:sp>
      <p:sp>
        <p:nvSpPr>
          <p:cNvPr id="8" name="Shape 580">
            <a:extLst>
              <a:ext uri="{FF2B5EF4-FFF2-40B4-BE49-F238E27FC236}">
                <a16:creationId xmlns:a16="http://schemas.microsoft.com/office/drawing/2014/main" id="{0E07E16C-80A8-4614-8913-E0B512B58AD7}"/>
              </a:ext>
            </a:extLst>
          </p:cNvPr>
          <p:cNvSpPr/>
          <p:nvPr/>
        </p:nvSpPr>
        <p:spPr>
          <a:xfrm>
            <a:off x="8602675" y="1933590"/>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Output:</a:t>
            </a:r>
            <a:br>
              <a:rPr lang="de-DE" sz="1100" b="1" i="0" u="none" strike="noStrike" kern="0" cap="none" spc="0" baseline="0%" dirty="0">
                <a:solidFill>
                  <a:srgbClr val="000000"/>
                </a:solidFill>
                <a:uFillTx/>
                <a:latin typeface="Roboto"/>
                <a:ea typeface="Roboto"/>
                <a:cs typeface="Roboto"/>
              </a:rPr>
            </a:br>
            <a:r>
              <a:rPr lang="de-DE" sz="1100" b="1" i="0" u="none" strike="noStrike" kern="0" cap="none" spc="0" baseline="0%" dirty="0">
                <a:solidFill>
                  <a:srgbClr val="000000"/>
                </a:solidFill>
                <a:uFillTx/>
                <a:latin typeface="Roboto"/>
                <a:ea typeface="Roboto"/>
                <a:cs typeface="Roboto"/>
              </a:rPr>
              <a:t> FOSS + Anpassungen</a:t>
            </a:r>
          </a:p>
        </p:txBody>
      </p:sp>
      <p:cxnSp>
        <p:nvCxnSpPr>
          <p:cNvPr id="9" name="Shape 581">
            <a:extLst>
              <a:ext uri="{FF2B5EF4-FFF2-40B4-BE49-F238E27FC236}">
                <a16:creationId xmlns:a16="http://schemas.microsoft.com/office/drawing/2014/main" id="{EFF77272-6F3E-4C7A-B039-9A36EB871C8B}"/>
              </a:ext>
            </a:extLst>
          </p:cNvPr>
          <p:cNvCxnSpPr/>
          <p:nvPr/>
        </p:nvCxnSpPr>
        <p:spPr>
          <a:xfrm>
            <a:off x="3532153" y="2167731"/>
            <a:ext cx="311179" cy="0"/>
          </a:xfrm>
          <a:prstGeom prst="straightConnector1">
            <a:avLst/>
          </a:prstGeom>
          <a:noFill/>
          <a:ln w="9528" cap="flat">
            <a:solidFill>
              <a:srgbClr val="292934"/>
            </a:solidFill>
            <a:prstDash val="solid"/>
            <a:round/>
            <a:tailEnd type="arrow"/>
          </a:ln>
        </p:spPr>
      </p:cxnSp>
      <p:cxnSp>
        <p:nvCxnSpPr>
          <p:cNvPr id="10" name="Shape 582">
            <a:extLst>
              <a:ext uri="{FF2B5EF4-FFF2-40B4-BE49-F238E27FC236}">
                <a16:creationId xmlns:a16="http://schemas.microsoft.com/office/drawing/2014/main" id="{9EAABBDA-5568-4E44-962A-AD68CC52C535}"/>
              </a:ext>
            </a:extLst>
          </p:cNvPr>
          <p:cNvCxnSpPr/>
          <p:nvPr/>
        </p:nvCxnSpPr>
        <p:spPr>
          <a:xfrm rot="10800009" flipH="1">
            <a:off x="8348087" y="2181128"/>
            <a:ext cx="255603" cy="4800"/>
          </a:xfrm>
          <a:prstGeom prst="straightConnector1">
            <a:avLst/>
          </a:prstGeom>
          <a:noFill/>
          <a:ln w="9528" cap="flat">
            <a:solidFill>
              <a:srgbClr val="292934"/>
            </a:solidFill>
            <a:prstDash val="solid"/>
            <a:round/>
            <a:tailEnd type="arrow"/>
          </a:ln>
        </p:spPr>
      </p:cxnSp>
      <p:sp>
        <p:nvSpPr>
          <p:cNvPr id="11" name="Shape 585">
            <a:extLst>
              <a:ext uri="{FF2B5EF4-FFF2-40B4-BE49-F238E27FC236}">
                <a16:creationId xmlns:a16="http://schemas.microsoft.com/office/drawing/2014/main" id="{2F7157AF-932E-496C-8EE2-566A1045CB46}"/>
              </a:ext>
            </a:extLst>
          </p:cNvPr>
          <p:cNvSpPr/>
          <p:nvPr/>
        </p:nvSpPr>
        <p:spPr>
          <a:xfrm rot="5400013">
            <a:off x="4119797"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Audit</a:t>
            </a:r>
          </a:p>
        </p:txBody>
      </p:sp>
      <p:sp>
        <p:nvSpPr>
          <p:cNvPr id="12" name="Shape 586">
            <a:extLst>
              <a:ext uri="{FF2B5EF4-FFF2-40B4-BE49-F238E27FC236}">
                <a16:creationId xmlns:a16="http://schemas.microsoft.com/office/drawing/2014/main" id="{BC60E7FC-3FD2-4564-BABE-182A010BD9C9}"/>
              </a:ext>
            </a:extLst>
          </p:cNvPr>
          <p:cNvSpPr/>
          <p:nvPr/>
        </p:nvSpPr>
        <p:spPr>
          <a:xfrm rot="5400013">
            <a:off x="4611076" y="1921909"/>
            <a:ext cx="1115997"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Probleme lösen</a:t>
            </a:r>
          </a:p>
        </p:txBody>
      </p:sp>
      <p:sp>
        <p:nvSpPr>
          <p:cNvPr id="13" name="Shape 587">
            <a:extLst>
              <a:ext uri="{FF2B5EF4-FFF2-40B4-BE49-F238E27FC236}">
                <a16:creationId xmlns:a16="http://schemas.microsoft.com/office/drawing/2014/main" id="{644F9908-3F3B-41BC-8038-2EF3ED044F05}"/>
              </a:ext>
            </a:extLst>
          </p:cNvPr>
          <p:cNvSpPr/>
          <p:nvPr/>
        </p:nvSpPr>
        <p:spPr>
          <a:xfrm rot="5400013">
            <a:off x="5102356"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Reviews</a:t>
            </a:r>
          </a:p>
        </p:txBody>
      </p:sp>
      <p:sp>
        <p:nvSpPr>
          <p:cNvPr id="14" name="Shape 588">
            <a:extLst>
              <a:ext uri="{FF2B5EF4-FFF2-40B4-BE49-F238E27FC236}">
                <a16:creationId xmlns:a16="http://schemas.microsoft.com/office/drawing/2014/main" id="{F19C8036-6607-4AC1-89EC-A48A36086E06}"/>
              </a:ext>
            </a:extLst>
          </p:cNvPr>
          <p:cNvSpPr/>
          <p:nvPr/>
        </p:nvSpPr>
        <p:spPr>
          <a:xfrm rot="5400013">
            <a:off x="5512035"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Freigaben</a:t>
            </a:r>
          </a:p>
        </p:txBody>
      </p:sp>
      <p:sp>
        <p:nvSpPr>
          <p:cNvPr id="15" name="Shape 589">
            <a:extLst>
              <a:ext uri="{FF2B5EF4-FFF2-40B4-BE49-F238E27FC236}">
                <a16:creationId xmlns:a16="http://schemas.microsoft.com/office/drawing/2014/main" id="{C0265046-8420-48E1-9720-D84FAC514B09}"/>
              </a:ext>
            </a:extLst>
          </p:cNvPr>
          <p:cNvSpPr/>
          <p:nvPr/>
        </p:nvSpPr>
        <p:spPr>
          <a:xfrm rot="5400013">
            <a:off x="592170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Registrierung</a:t>
            </a:r>
          </a:p>
        </p:txBody>
      </p:sp>
      <p:sp>
        <p:nvSpPr>
          <p:cNvPr id="16" name="Shape 590">
            <a:extLst>
              <a:ext uri="{FF2B5EF4-FFF2-40B4-BE49-F238E27FC236}">
                <a16:creationId xmlns:a16="http://schemas.microsoft.com/office/drawing/2014/main" id="{CA08CFDE-4844-4B85-9267-5584FF291A83}"/>
              </a:ext>
            </a:extLst>
          </p:cNvPr>
          <p:cNvSpPr/>
          <p:nvPr/>
        </p:nvSpPr>
        <p:spPr>
          <a:xfrm rot="5400013">
            <a:off x="633137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Hinweise</a:t>
            </a:r>
          </a:p>
        </p:txBody>
      </p:sp>
      <p:sp>
        <p:nvSpPr>
          <p:cNvPr id="17" name="Shape 591">
            <a:extLst>
              <a:ext uri="{FF2B5EF4-FFF2-40B4-BE49-F238E27FC236}">
                <a16:creationId xmlns:a16="http://schemas.microsoft.com/office/drawing/2014/main" id="{B329CC4D-6333-4481-9AED-B9453442959E}"/>
              </a:ext>
            </a:extLst>
          </p:cNvPr>
          <p:cNvSpPr/>
          <p:nvPr/>
        </p:nvSpPr>
        <p:spPr>
          <a:xfrm rot="5400013">
            <a:off x="674105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Verifikation</a:t>
            </a:r>
          </a:p>
        </p:txBody>
      </p:sp>
      <p:sp>
        <p:nvSpPr>
          <p:cNvPr id="18" name="Shape 592">
            <a:extLst>
              <a:ext uri="{FF2B5EF4-FFF2-40B4-BE49-F238E27FC236}">
                <a16:creationId xmlns:a16="http://schemas.microsoft.com/office/drawing/2014/main" id="{F45D8F23-F39C-455E-9699-7297BC4D6488}"/>
              </a:ext>
            </a:extLst>
          </p:cNvPr>
          <p:cNvSpPr/>
          <p:nvPr/>
        </p:nvSpPr>
        <p:spPr>
          <a:xfrm rot="5400013">
            <a:off x="715072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ea typeface="Roboto"/>
                <a:cs typeface="Roboto"/>
              </a:rPr>
              <a:t>Distribution</a:t>
            </a:r>
          </a:p>
        </p:txBody>
      </p:sp>
      <p:sp>
        <p:nvSpPr>
          <p:cNvPr id="19" name="Shape 593">
            <a:extLst>
              <a:ext uri="{FF2B5EF4-FFF2-40B4-BE49-F238E27FC236}">
                <a16:creationId xmlns:a16="http://schemas.microsoft.com/office/drawing/2014/main" id="{0DACA6A7-8278-4FBB-B749-FD24B9C55643}"/>
              </a:ext>
            </a:extLst>
          </p:cNvPr>
          <p:cNvSpPr/>
          <p:nvPr/>
        </p:nvSpPr>
        <p:spPr>
          <a:xfrm rot="5400013">
            <a:off x="7398391" y="2002810"/>
            <a:ext cx="1439997" cy="359999"/>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rPr>
              <a:t>Verifikation</a:t>
            </a:r>
          </a:p>
        </p:txBody>
      </p:sp>
      <p:sp>
        <p:nvSpPr>
          <p:cNvPr id="20" name="Shape 585">
            <a:extLst>
              <a:ext uri="{FF2B5EF4-FFF2-40B4-BE49-F238E27FC236}">
                <a16:creationId xmlns:a16="http://schemas.microsoft.com/office/drawing/2014/main" id="{9D172FC1-ED34-4816-83D8-51F648CCC155}"/>
              </a:ext>
            </a:extLst>
          </p:cNvPr>
          <p:cNvSpPr/>
          <p:nvPr/>
        </p:nvSpPr>
        <p:spPr>
          <a:xfrm rot="5400013">
            <a:off x="3710118" y="2001123"/>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dirty="0">
                <a:solidFill>
                  <a:srgbClr val="000000"/>
                </a:solidFill>
                <a:uFillTx/>
                <a:latin typeface="Roboto"/>
              </a:rPr>
              <a:t>Identifikation</a:t>
            </a:r>
          </a:p>
        </p:txBody>
      </p:sp>
      <p:sp>
        <p:nvSpPr>
          <p:cNvPr id="21" name="Rechteck 54">
            <a:extLst>
              <a:ext uri="{FF2B5EF4-FFF2-40B4-BE49-F238E27FC236}">
                <a16:creationId xmlns:a16="http://schemas.microsoft.com/office/drawing/2014/main" id="{564F17EA-252E-478E-A785-59610C8278C3}"/>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22" name="Rechteck 52">
            <a:extLst>
              <a:ext uri="{FF2B5EF4-FFF2-40B4-BE49-F238E27FC236}">
                <a16:creationId xmlns:a16="http://schemas.microsoft.com/office/drawing/2014/main" id="{51993348-E7DA-47A0-A35F-E6ABF45CCFE2}"/>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23" name="Rechteck 81">
            <a:extLst>
              <a:ext uri="{FF2B5EF4-FFF2-40B4-BE49-F238E27FC236}">
                <a16:creationId xmlns:a16="http://schemas.microsoft.com/office/drawing/2014/main" id="{DDFCBE6C-333F-4F2E-82F6-8DF617D636B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24" name="Rechteck 82">
            <a:extLst>
              <a:ext uri="{FF2B5EF4-FFF2-40B4-BE49-F238E27FC236}">
                <a16:creationId xmlns:a16="http://schemas.microsoft.com/office/drawing/2014/main" id="{CF9C73AC-9C99-4D76-A97B-33BEF3C3F56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25" name="Rechteck 83">
            <a:extLst>
              <a:ext uri="{FF2B5EF4-FFF2-40B4-BE49-F238E27FC236}">
                <a16:creationId xmlns:a16="http://schemas.microsoft.com/office/drawing/2014/main" id="{D334D3DB-F9D8-40A6-B348-B108EC23B86F}"/>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69.xml><?xml version="1.0" encoding="utf-8"?>
<p:sld xmlns:a="http://purl.oclc.org/ooxml/drawingml/main" xmlns:r="http://purl.oclc.org/ooxml/officeDocument/relationships" xmlns:p="http://purl.oclc.org/ooxml/presentationml/main">
  <p:cSld name="Slide67">
    <p:spTree>
      <p:nvGrpSpPr>
        <p:cNvPr id="1" name=""/>
        <p:cNvGrpSpPr/>
        <p:nvPr/>
      </p:nvGrpSpPr>
      <p:grpSpPr>
        <a:xfrm>
          <a:off x="0" y="0"/>
          <a:ext cx="0" cy="0"/>
          <a:chOff x="0" y="0"/>
          <a:chExt cx="0" cy="0"/>
        </a:xfrm>
      </p:grpSpPr>
      <p:sp>
        <p:nvSpPr>
          <p:cNvPr id="2" name="Shape 875">
            <a:extLst>
              <a:ext uri="{FF2B5EF4-FFF2-40B4-BE49-F238E27FC236}">
                <a16:creationId xmlns:a16="http://schemas.microsoft.com/office/drawing/2014/main" id="{18478782-E166-4DE6-B6B2-2EE31E51A6A8}"/>
              </a:ext>
            </a:extLst>
          </p:cNvPr>
          <p:cNvSpPr txBox="1">
            <a:spLocks noGrp="1"/>
          </p:cNvSpPr>
          <p:nvPr>
            <p:ph type="title"/>
          </p:nvPr>
        </p:nvSpPr>
        <p:spPr/>
        <p:txBody>
          <a:bodyPr tIns="45701" bIns="45701"/>
          <a:lstStyle/>
          <a:p>
            <a:pPr lvl="0"/>
            <a:r>
              <a:rPr lang="de-DE" dirty="0"/>
              <a:t>Verständnisfragen</a:t>
            </a:r>
          </a:p>
        </p:txBody>
      </p:sp>
      <p:sp>
        <p:nvSpPr>
          <p:cNvPr id="3" name="Shape 876">
            <a:extLst>
              <a:ext uri="{FF2B5EF4-FFF2-40B4-BE49-F238E27FC236}">
                <a16:creationId xmlns:a16="http://schemas.microsoft.com/office/drawing/2014/main" id="{66828B43-2D1B-4FA5-8A6A-32EFBD44D295}"/>
              </a:ext>
            </a:extLst>
          </p:cNvPr>
          <p:cNvSpPr txBox="1">
            <a:spLocks noGrp="1"/>
          </p:cNvSpPr>
          <p:nvPr>
            <p:ph idx="1"/>
          </p:nvPr>
        </p:nvSpPr>
        <p:spPr/>
        <p:txBody>
          <a:bodyPr tIns="45701" bIns="45701"/>
          <a:lstStyle/>
          <a:p>
            <a:pPr lvl="0" indent="-182880">
              <a:spcBef>
                <a:spcPts val="0"/>
              </a:spcBef>
            </a:pPr>
            <a:r>
              <a:rPr lang="de-DE" dirty="0"/>
              <a:t>Was ist für Compliance-Due-Diligence nötig </a:t>
            </a:r>
            <a:br>
              <a:rPr lang="de-DE" dirty="0"/>
            </a:br>
            <a:r>
              <a:rPr lang="de-DE" dirty="0"/>
              <a:t>(beschreiben Sie - ‚high-level‘ - die Schritte unseres Beispielprozesses)?</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Identifikation</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Audit des Quellcodes</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Lösung von Problemen</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Durchführung von Reviews</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Freigabe</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Registrierung / Tracking der Freigabe</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Hinweise</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Verifikation vor der Distribution</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Begleitung der Quellcode-Distribution</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Abschließende Verifikation</a:t>
            </a:r>
          </a:p>
          <a:p>
            <a:pPr lvl="0" indent="-182880"/>
            <a:r>
              <a:rPr lang="de-DE" dirty="0"/>
              <a:t>Wonach sucht ein Architektur-Review?</a:t>
            </a:r>
          </a:p>
        </p:txBody>
      </p:sp>
      <p:sp>
        <p:nvSpPr>
          <p:cNvPr id="4" name="Rechteck 54">
            <a:extLst>
              <a:ext uri="{FF2B5EF4-FFF2-40B4-BE49-F238E27FC236}">
                <a16:creationId xmlns:a16="http://schemas.microsoft.com/office/drawing/2014/main" id="{575DAAB4-6FED-4008-BF90-BD3BC6FF4305}"/>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5" name="Rechteck 52">
            <a:extLst>
              <a:ext uri="{FF2B5EF4-FFF2-40B4-BE49-F238E27FC236}">
                <a16:creationId xmlns:a16="http://schemas.microsoft.com/office/drawing/2014/main" id="{E0366A4D-26E2-44FB-8BBD-F357996955C9}"/>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6" name="Rechteck 81">
            <a:extLst>
              <a:ext uri="{FF2B5EF4-FFF2-40B4-BE49-F238E27FC236}">
                <a16:creationId xmlns:a16="http://schemas.microsoft.com/office/drawing/2014/main" id="{E42E6DE9-E6FE-435E-8086-44A6F468E2D3}"/>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7" name="Rechteck 82">
            <a:extLst>
              <a:ext uri="{FF2B5EF4-FFF2-40B4-BE49-F238E27FC236}">
                <a16:creationId xmlns:a16="http://schemas.microsoft.com/office/drawing/2014/main" id="{6D9C754F-403C-40DF-8954-DD592212FFE2}"/>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8" name="Rechteck 83">
            <a:extLst>
              <a:ext uri="{FF2B5EF4-FFF2-40B4-BE49-F238E27FC236}">
                <a16:creationId xmlns:a16="http://schemas.microsoft.com/office/drawing/2014/main" id="{09C22E16-2321-4864-A537-BEBA27A8877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7.xml><?xml version="1.0" encoding="utf-8"?>
<p:sld xmlns:a="http://purl.oclc.org/ooxml/drawingml/main" xmlns:r="http://purl.oclc.org/ooxml/officeDocument/relationships" xmlns:p="http://purl.oclc.org/ooxml/presentationml/main">
  <p:cSld name="Slide6">
    <p:spTree>
      <p:nvGrpSpPr>
        <p:cNvPr id="1" name=""/>
        <p:cNvGrpSpPr/>
        <p:nvPr/>
      </p:nvGrpSpPr>
      <p:grpSpPr>
        <a:xfrm>
          <a:off x="0" y="0"/>
          <a:ext cx="0" cy="0"/>
          <a:chOff x="0" y="0"/>
          <a:chExt cx="0" cy="0"/>
        </a:xfrm>
      </p:grpSpPr>
      <p:sp>
        <p:nvSpPr>
          <p:cNvPr id="2" name="Shape 89">
            <a:extLst>
              <a:ext uri="{FF2B5EF4-FFF2-40B4-BE49-F238E27FC236}">
                <a16:creationId xmlns:a16="http://schemas.microsoft.com/office/drawing/2014/main" id="{628A9D0A-DAD5-41DD-BC70-6308EEABB0C5}"/>
              </a:ext>
            </a:extLst>
          </p:cNvPr>
          <p:cNvSpPr txBox="1">
            <a:spLocks noGrp="1"/>
          </p:cNvSpPr>
          <p:nvPr>
            <p:ph type="title"/>
          </p:nvPr>
        </p:nvSpPr>
        <p:spPr/>
        <p:txBody>
          <a:bodyPr tIns="45701" bIns="45701"/>
          <a:lstStyle/>
          <a:p>
            <a:pPr lvl="0"/>
            <a:r>
              <a:rPr lang="de-DE" dirty="0"/>
              <a:t>Was ist „geistiges Eigentum”?</a:t>
            </a:r>
          </a:p>
        </p:txBody>
      </p:sp>
      <p:sp>
        <p:nvSpPr>
          <p:cNvPr id="3" name="Shape 90">
            <a:extLst>
              <a:ext uri="{FF2B5EF4-FFF2-40B4-BE49-F238E27FC236}">
                <a16:creationId xmlns:a16="http://schemas.microsoft.com/office/drawing/2014/main" id="{A2DE6D99-26C1-40C9-9402-33715B2A5F29}"/>
              </a:ext>
            </a:extLst>
          </p:cNvPr>
          <p:cNvSpPr txBox="1">
            <a:spLocks noGrp="1"/>
          </p:cNvSpPr>
          <p:nvPr>
            <p:ph idx="1"/>
          </p:nvPr>
        </p:nvSpPr>
        <p:spPr>
          <a:xfrm>
            <a:off x="623090" y="1600200"/>
            <a:ext cx="10945806" cy="4953003"/>
          </a:xfrm>
        </p:spPr>
        <p:txBody>
          <a:bodyPr tIns="45701" bIns="45701"/>
          <a:lstStyle/>
          <a:p>
            <a:pPr lvl="0" indent="-182880">
              <a:spcBef>
                <a:spcPts val="0"/>
              </a:spcBef>
            </a:pPr>
            <a:r>
              <a:rPr lang="de-DE" dirty="0"/>
              <a:t>Urheberrecht: Schutz ‘persönlicher geistiger Schöpfungen’</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Schutz des ‘Werks’  (nicht der zugrundeliegenden Idee) </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Erstreckt sich auf Software, Sprach-/ Musikwerke, etc.</a:t>
            </a:r>
          </a:p>
          <a:p>
            <a:pPr lvl="0" indent="-182880"/>
            <a:r>
              <a:rPr lang="de-DE" dirty="0"/>
              <a:t>Patente: Schutz für Erfindungen mit hinreichender Höhe und Neuheit </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Erteilung eines beschränkten Monopols als Anreiz für Innovation.</a:t>
            </a:r>
          </a:p>
          <a:p>
            <a:pPr lvl="0" indent="-182880"/>
            <a:r>
              <a:rPr lang="de-DE" dirty="0"/>
              <a:t>Geschäftsgeheimnisse: Schutz wertvoller, vertraulicher Information</a:t>
            </a:r>
          </a:p>
          <a:p>
            <a:pPr lvl="0" indent="-182880"/>
            <a:r>
              <a:rPr lang="de-DE" dirty="0"/>
              <a:t>Waren- und Markenzeichen: Schutz einer ‘Marke’ (Wort- und Bildmarken, Markenfarben, Slogans, etc.), die die Herkunft eines Produktes kennzeichnen</a:t>
            </a:r>
          </a:p>
          <a:p>
            <a:pPr marL="457200" lvl="1" indent="-182880">
              <a:lnSpc>
                <a:spcPct val="100%"/>
              </a:lnSpc>
              <a:spcBef>
                <a:spcPts val="480"/>
              </a:spcBef>
              <a:buClr>
                <a:srgbClr val="93A299"/>
              </a:buClr>
              <a:buSzPct val="85%"/>
              <a:buFont typeface="Arial"/>
            </a:pPr>
            <a:r>
              <a:rPr lang="de-DE" sz="2000" kern="0" dirty="0">
                <a:solidFill>
                  <a:srgbClr val="292934"/>
                </a:solidFill>
                <a:latin typeface="Roboto"/>
              </a:rPr>
              <a:t>Verbraucher- und Markenschutz; Vermeidung einer ‘Verwässerung” der Marke </a:t>
            </a:r>
            <a:br>
              <a:rPr lang="de-DE" sz="2000" kern="0" dirty="0">
                <a:solidFill>
                  <a:srgbClr val="292934"/>
                </a:solidFill>
                <a:latin typeface="Roboto"/>
              </a:rPr>
            </a:br>
            <a:r>
              <a:rPr lang="de-DE" sz="2000" kern="0" dirty="0">
                <a:solidFill>
                  <a:srgbClr val="292934"/>
                </a:solidFill>
                <a:latin typeface="Roboto"/>
              </a:rPr>
              <a:t>sowie einer eventuellen Verwirrung beim Verbraucher</a:t>
            </a:r>
            <a:br>
              <a:rPr lang="de-DE" sz="2000" kern="0" dirty="0">
                <a:solidFill>
                  <a:srgbClr val="292934"/>
                </a:solidFill>
                <a:latin typeface="Roboto"/>
              </a:rPr>
            </a:br>
            <a:endParaRPr lang="de-DE" sz="2000" kern="0" dirty="0">
              <a:solidFill>
                <a:srgbClr val="292934"/>
              </a:solidFill>
              <a:latin typeface="Roboto"/>
            </a:endParaRPr>
          </a:p>
          <a:p>
            <a:pPr marL="0" lvl="0" indent="0" algn="ctr">
              <a:buNone/>
            </a:pPr>
            <a:r>
              <a:rPr lang="de-DE" i="1" dirty="0">
                <a:latin typeface="Roboto Condensed"/>
              </a:rPr>
              <a:t>Der vorliegende Abschnitt fokussiert - aufgrund ihrer Relevanz </a:t>
            </a:r>
            <a:br>
              <a:rPr lang="de-DE" i="1" dirty="0">
                <a:latin typeface="Roboto Condensed"/>
              </a:rPr>
            </a:br>
            <a:r>
              <a:rPr lang="de-DE" i="1" dirty="0">
                <a:latin typeface="Roboto Condensed"/>
              </a:rPr>
              <a:t>für FOSS-Compliance - auf Urheberrecht und Patente.</a:t>
            </a:r>
            <a:br>
              <a:rPr lang="de-DE" i="1" dirty="0">
                <a:latin typeface="Roboto Condensed"/>
              </a:rPr>
            </a:br>
            <a:endParaRPr lang="de-DE" i="1" dirty="0">
              <a:latin typeface="Roboto Condensed"/>
            </a:endParaRPr>
          </a:p>
          <a:p>
            <a:pPr marL="457200" lvl="1" indent="-190496">
              <a:lnSpc>
                <a:spcPct val="100%"/>
              </a:lnSpc>
              <a:spcBef>
                <a:spcPts val="400"/>
              </a:spcBef>
              <a:buNone/>
            </a:pPr>
            <a:endParaRPr lang="de-DE" sz="2000" kern="0" dirty="0">
              <a:solidFill>
                <a:srgbClr val="292934"/>
              </a:solidFill>
              <a:latin typeface="Roboto"/>
            </a:endParaRPr>
          </a:p>
        </p:txBody>
      </p:sp>
      <p:sp>
        <p:nvSpPr>
          <p:cNvPr id="4" name="Rechteck 3">
            <a:extLst>
              <a:ext uri="{FF2B5EF4-FFF2-40B4-BE49-F238E27FC236}">
                <a16:creationId xmlns:a16="http://schemas.microsoft.com/office/drawing/2014/main" id="{3225811A-A52B-4046-B834-74238B1F1C03}"/>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621C20F2-10A1-4516-831B-FD5825C7D76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70.xml><?xml version="1.0" encoding="utf-8"?>
<p:sld xmlns:a="http://purl.oclc.org/ooxml/drawingml/main" xmlns:r="http://purl.oclc.org/ooxml/officeDocument/relationships" xmlns:p="http://purl.oclc.org/ooxml/presentationml/main">
  <p:cSld name="Slide68">
    <p:spTree>
      <p:nvGrpSpPr>
        <p:cNvPr id="1" name=""/>
        <p:cNvGrpSpPr/>
        <p:nvPr/>
      </p:nvGrpSpPr>
      <p:grpSpPr>
        <a:xfrm>
          <a:off x="0" y="0"/>
          <a:ext cx="0" cy="0"/>
          <a:chOff x="0" y="0"/>
          <a:chExt cx="0" cy="0"/>
        </a:xfrm>
      </p:grpSpPr>
      <p:sp>
        <p:nvSpPr>
          <p:cNvPr id="2" name="Shape 882">
            <a:extLst>
              <a:ext uri="{FF2B5EF4-FFF2-40B4-BE49-F238E27FC236}">
                <a16:creationId xmlns:a16="http://schemas.microsoft.com/office/drawing/2014/main" id="{3C335F7F-7E02-4655-A013-E607379DD80B}"/>
              </a:ext>
            </a:extLst>
          </p:cNvPr>
          <p:cNvSpPr txBox="1">
            <a:spLocks noGrp="1"/>
          </p:cNvSpPr>
          <p:nvPr>
            <p:ph type="title"/>
          </p:nvPr>
        </p:nvSpPr>
        <p:spPr/>
        <p:txBody>
          <a:bodyPr tIns="45701" bIns="45701"/>
          <a:lstStyle/>
          <a:p>
            <a:pPr lvl="0"/>
            <a:r>
              <a:rPr lang="en-US" dirty="0"/>
              <a:t>ABSCHNITT 7</a:t>
            </a:r>
          </a:p>
        </p:txBody>
      </p:sp>
      <p:sp>
        <p:nvSpPr>
          <p:cNvPr id="3" name="Shape 883">
            <a:extLst>
              <a:ext uri="{FF2B5EF4-FFF2-40B4-BE49-F238E27FC236}">
                <a16:creationId xmlns:a16="http://schemas.microsoft.com/office/drawing/2014/main" id="{54B02AF9-63EC-4340-A6B3-D797FA327B7E}"/>
              </a:ext>
            </a:extLst>
          </p:cNvPr>
          <p:cNvSpPr txBox="1">
            <a:spLocks noGrp="1"/>
          </p:cNvSpPr>
          <p:nvPr>
            <p:ph type="body" idx="1"/>
          </p:nvPr>
        </p:nvSpPr>
        <p:spPr/>
        <p:txBody>
          <a:bodyPr tIns="45701" bIns="45701"/>
          <a:lstStyle/>
          <a:p>
            <a:pPr lvl="0">
              <a:spcBef>
                <a:spcPts val="0"/>
              </a:spcBef>
            </a:pPr>
            <a:r>
              <a:rPr lang="de-DE" dirty="0"/>
              <a:t>Vermeiden von Compliance-Fallstricken</a:t>
            </a:r>
          </a:p>
        </p:txBody>
      </p:sp>
      <p:sp>
        <p:nvSpPr>
          <p:cNvPr id="4" name="Rechteck 3">
            <a:extLst>
              <a:ext uri="{FF2B5EF4-FFF2-40B4-BE49-F238E27FC236}">
                <a16:creationId xmlns:a16="http://schemas.microsoft.com/office/drawing/2014/main" id="{9ED70A8A-EDC7-4CA2-B178-54FBE0A2563B}"/>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C0A744E7-1F1C-4723-84BC-B6101BD41535}"/>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71.xml><?xml version="1.0" encoding="utf-8"?>
<p:sld xmlns:a="http://purl.oclc.org/ooxml/drawingml/main" xmlns:r="http://purl.oclc.org/ooxml/officeDocument/relationships" xmlns:p="http://purl.oclc.org/ooxml/presentationml/main">
  <p:cSld name="Slide69">
    <p:spTree>
      <p:nvGrpSpPr>
        <p:cNvPr id="1" name=""/>
        <p:cNvGrpSpPr/>
        <p:nvPr/>
      </p:nvGrpSpPr>
      <p:grpSpPr>
        <a:xfrm>
          <a:off x="0" y="0"/>
          <a:ext cx="0" cy="0"/>
          <a:chOff x="0" y="0"/>
          <a:chExt cx="0" cy="0"/>
        </a:xfrm>
      </p:grpSpPr>
      <p:sp>
        <p:nvSpPr>
          <p:cNvPr id="2" name="Shape 889">
            <a:extLst>
              <a:ext uri="{FF2B5EF4-FFF2-40B4-BE49-F238E27FC236}">
                <a16:creationId xmlns:a16="http://schemas.microsoft.com/office/drawing/2014/main" id="{DDA643DA-48BD-47AD-B572-045C626BCCDE}"/>
              </a:ext>
            </a:extLst>
          </p:cNvPr>
          <p:cNvSpPr txBox="1">
            <a:spLocks noGrp="1"/>
          </p:cNvSpPr>
          <p:nvPr>
            <p:ph type="title"/>
          </p:nvPr>
        </p:nvSpPr>
        <p:spPr/>
        <p:txBody>
          <a:bodyPr tIns="45701" bIns="45701"/>
          <a:lstStyle/>
          <a:p>
            <a:pPr lvl="0"/>
            <a:r>
              <a:rPr lang="de-DE" dirty="0"/>
              <a:t>Compliance-Fallstricke</a:t>
            </a:r>
          </a:p>
        </p:txBody>
      </p:sp>
      <p:sp>
        <p:nvSpPr>
          <p:cNvPr id="3" name="Shape 890">
            <a:extLst>
              <a:ext uri="{FF2B5EF4-FFF2-40B4-BE49-F238E27FC236}">
                <a16:creationId xmlns:a16="http://schemas.microsoft.com/office/drawing/2014/main" id="{BD691503-C805-49FC-AD5C-AA9D02743D6F}"/>
              </a:ext>
            </a:extLst>
          </p:cNvPr>
          <p:cNvSpPr txBox="1">
            <a:spLocks noGrp="1"/>
          </p:cNvSpPr>
          <p:nvPr>
            <p:ph idx="1"/>
          </p:nvPr>
        </p:nvSpPr>
        <p:spPr/>
        <p:txBody>
          <a:bodyPr tIns="45701" bIns="45701"/>
          <a:lstStyle/>
          <a:p>
            <a:pPr marL="0" lvl="0" indent="0">
              <a:spcBef>
                <a:spcPts val="0"/>
              </a:spcBef>
              <a:buNone/>
            </a:pPr>
            <a:r>
              <a:rPr lang="de-DE" dirty="0"/>
              <a:t>In diesem Abschnitt werden einige mögliche Fallstricke beschrieben, </a:t>
            </a:r>
            <a:br>
              <a:rPr lang="de-DE" dirty="0"/>
            </a:br>
            <a:r>
              <a:rPr lang="de-DE" dirty="0"/>
              <a:t>die im Compliance-Prozess vermieden werden sollten:</a:t>
            </a:r>
          </a:p>
          <a:p>
            <a:pPr marL="457200" lvl="0" indent="-457200">
              <a:spcBef>
                <a:spcPts val="0"/>
              </a:spcBef>
              <a:buFont typeface="Calibri Light"/>
              <a:buAutoNum type="arabicPeriod"/>
            </a:pPr>
            <a:r>
              <a:rPr lang="de-DE" dirty="0"/>
              <a:t>Probleme mit geistigem Eigentum</a:t>
            </a:r>
          </a:p>
          <a:p>
            <a:pPr marL="457200" lvl="0" indent="-457200">
              <a:spcBef>
                <a:spcPts val="0"/>
              </a:spcBef>
              <a:buFont typeface="Calibri Light"/>
              <a:buAutoNum type="arabicPeriod"/>
            </a:pPr>
            <a:r>
              <a:rPr lang="de-DE" dirty="0"/>
              <a:t>Lizenz-Compliance-Fallstricke</a:t>
            </a:r>
          </a:p>
          <a:p>
            <a:pPr marL="457200" lvl="0" indent="-457200">
              <a:spcBef>
                <a:spcPts val="0"/>
              </a:spcBef>
              <a:buFont typeface="Calibri Light"/>
              <a:buAutoNum type="arabicPeriod"/>
            </a:pPr>
            <a:r>
              <a:rPr lang="de-DE" dirty="0"/>
              <a:t>Fehler des Compliance-Prozesses</a:t>
            </a:r>
            <a:endParaRPr lang="en-US" dirty="0"/>
          </a:p>
          <a:p>
            <a:pPr lvl="0" indent="-182880">
              <a:buNone/>
            </a:pPr>
            <a:endParaRPr lang="en-US" dirty="0"/>
          </a:p>
        </p:txBody>
      </p:sp>
      <p:sp>
        <p:nvSpPr>
          <p:cNvPr id="4" name="Rechteck 54">
            <a:extLst>
              <a:ext uri="{FF2B5EF4-FFF2-40B4-BE49-F238E27FC236}">
                <a16:creationId xmlns:a16="http://schemas.microsoft.com/office/drawing/2014/main" id="{17AD9FCC-E170-4AE0-BADD-50E39C25C692}"/>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5" name="Rechteck 52">
            <a:extLst>
              <a:ext uri="{FF2B5EF4-FFF2-40B4-BE49-F238E27FC236}">
                <a16:creationId xmlns:a16="http://schemas.microsoft.com/office/drawing/2014/main" id="{DBC1977D-ACAA-4D30-B1A8-5661CF3995D8}"/>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6" name="Rechteck 81">
            <a:extLst>
              <a:ext uri="{FF2B5EF4-FFF2-40B4-BE49-F238E27FC236}">
                <a16:creationId xmlns:a16="http://schemas.microsoft.com/office/drawing/2014/main" id="{735C8B28-BA8F-4DF7-87FA-7D0D58A56358}"/>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7" name="Rechteck 82">
            <a:extLst>
              <a:ext uri="{FF2B5EF4-FFF2-40B4-BE49-F238E27FC236}">
                <a16:creationId xmlns:a16="http://schemas.microsoft.com/office/drawing/2014/main" id="{03985B05-63A1-4237-9CC5-6FC81F5D22BC}"/>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8" name="Rechteck 83">
            <a:extLst>
              <a:ext uri="{FF2B5EF4-FFF2-40B4-BE49-F238E27FC236}">
                <a16:creationId xmlns:a16="http://schemas.microsoft.com/office/drawing/2014/main" id="{FE0F8989-3EA3-46DB-9424-CF4A7BA08D2B}"/>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72.xml><?xml version="1.0" encoding="utf-8"?>
<p:sld xmlns:a="http://purl.oclc.org/ooxml/drawingml/main" xmlns:r="http://purl.oclc.org/ooxml/officeDocument/relationships" xmlns:p="http://purl.oclc.org/ooxml/presentationml/main">
  <p:cSld name="Slide70">
    <p:spTree>
      <p:nvGrpSpPr>
        <p:cNvPr id="1" name=""/>
        <p:cNvGrpSpPr/>
        <p:nvPr/>
      </p:nvGrpSpPr>
      <p:grpSpPr>
        <a:xfrm>
          <a:off x="0" y="0"/>
          <a:ext cx="0" cy="0"/>
          <a:chOff x="0" y="0"/>
          <a:chExt cx="0" cy="0"/>
        </a:xfrm>
      </p:grpSpPr>
      <p:sp>
        <p:nvSpPr>
          <p:cNvPr id="2" name="Shape 896">
            <a:extLst>
              <a:ext uri="{FF2B5EF4-FFF2-40B4-BE49-F238E27FC236}">
                <a16:creationId xmlns:a16="http://schemas.microsoft.com/office/drawing/2014/main" id="{78F7012C-74FA-44F1-9BB9-22CC774D5835}"/>
              </a:ext>
            </a:extLst>
          </p:cNvPr>
          <p:cNvSpPr txBox="1">
            <a:spLocks noGrp="1"/>
          </p:cNvSpPr>
          <p:nvPr>
            <p:ph type="title"/>
          </p:nvPr>
        </p:nvSpPr>
        <p:spPr/>
        <p:txBody>
          <a:bodyPr tIns="45701" bIns="45701"/>
          <a:lstStyle/>
          <a:p>
            <a:pPr lvl="0"/>
            <a:r>
              <a:rPr lang="de-DE" dirty="0"/>
              <a:t>Fallstricke: geistiges Eigentum</a:t>
            </a:r>
          </a:p>
        </p:txBody>
      </p:sp>
      <p:graphicFrame>
        <p:nvGraphicFramePr>
          <p:cNvPr id="3" name="Shape 897">
            <a:extLst>
              <a:ext uri="{FF2B5EF4-FFF2-40B4-BE49-F238E27FC236}">
                <a16:creationId xmlns:a16="http://schemas.microsoft.com/office/drawing/2014/main" id="{99AA6D80-B390-4F88-B727-3C94177B84A2}"/>
              </a:ext>
            </a:extLst>
          </p:cNvPr>
          <p:cNvGraphicFramePr>
            <a:graphicFrameLocks noGrp="1"/>
          </p:cNvGraphicFramePr>
          <p:nvPr>
            <p:extLst>
              <p:ext uri="{D42A27DB-BD31-4B8C-83A1-F6EECF244321}">
                <p14:modId xmlns:p14="http://schemas.microsoft.com/office/powerpoint/2010/main" val="2466631162"/>
              </p:ext>
            </p:extLst>
          </p:nvPr>
        </p:nvGraphicFramePr>
        <p:xfrm>
          <a:off x="667319" y="1782970"/>
          <a:ext cx="10720159" cy="4651452"/>
        </p:xfrm>
        <a:graphic>
          <a:graphicData uri="http://purl.oclc.org/ooxml/drawingml/table">
            <a:tbl>
              <a:tblPr>
                <a:effectLst/>
                <a:tableStyleId>{3008B7F7-1031-4B05-B229-2884EDF7C79B}</a:tableStyleId>
              </a:tblPr>
              <a:tblGrid>
                <a:gridCol w="3659904">
                  <a:extLst>
                    <a:ext uri="{9D8B030D-6E8A-4147-A177-3AD203B41FA5}">
                      <a16:colId xmlns:a16="http://schemas.microsoft.com/office/drawing/2014/main" val="4276681582"/>
                    </a:ext>
                  </a:extLst>
                </a:gridCol>
                <a:gridCol w="3529126">
                  <a:extLst>
                    <a:ext uri="{9D8B030D-6E8A-4147-A177-3AD203B41FA5}">
                      <a16:colId xmlns:a16="http://schemas.microsoft.com/office/drawing/2014/main" val="3347514329"/>
                    </a:ext>
                  </a:extLst>
                </a:gridCol>
                <a:gridCol w="3531129">
                  <a:extLst>
                    <a:ext uri="{9D8B030D-6E8A-4147-A177-3AD203B41FA5}">
                      <a16:colId xmlns:a16="http://schemas.microsoft.com/office/drawing/2014/main" val="219193379"/>
                    </a:ext>
                  </a:extLst>
                </a:gridCol>
              </a:tblGrid>
              <a:tr h="457328">
                <a:tc>
                  <a:txBody>
                    <a:bodyPr/>
                    <a:lstStyle/>
                    <a:p>
                      <a:pPr marL="342900" marR="0" lvl="0" indent="-342900" algn="ctr" rtl="0">
                        <a:lnSpc>
                          <a:spcPct val="100%"/>
                        </a:lnSpc>
                        <a:spcBef>
                          <a:spcPts val="0"/>
                        </a:spcBef>
                        <a:spcAft>
                          <a:spcPts val="0"/>
                        </a:spcAft>
                        <a:buNone/>
                      </a:pPr>
                      <a:r>
                        <a:rPr lang="de-DE" sz="1600" b="1" i="0" u="none" strike="noStrike" cap="none" noProof="0" dirty="0">
                          <a:solidFill>
                            <a:srgbClr val="292934"/>
                          </a:solidFill>
                          <a:latin typeface="Roboto"/>
                          <a:ea typeface="Roboto"/>
                          <a:cs typeface="Roboto"/>
                        </a:rPr>
                        <a:t>Typ &amp; Beschreibung</a:t>
                      </a: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de-DE" sz="1600" b="1" i="0" u="none" strike="noStrike" cap="none" noProof="0" dirty="0">
                          <a:solidFill>
                            <a:srgbClr val="292934"/>
                          </a:solidFill>
                          <a:latin typeface="Roboto"/>
                          <a:ea typeface="Roboto"/>
                          <a:cs typeface="Roboto"/>
                        </a:rPr>
                        <a:t> Aufdeckung</a:t>
                      </a: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de-DE" sz="1600" b="1" i="0" u="none" strike="noStrike" cap="none" noProof="0" dirty="0">
                          <a:solidFill>
                            <a:srgbClr val="292934"/>
                          </a:solidFill>
                          <a:latin typeface="Roboto"/>
                          <a:ea typeface="Roboto"/>
                          <a:cs typeface="Roboto"/>
                        </a:rPr>
                        <a:t>Vermeidung</a:t>
                      </a: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6313026"/>
                  </a:ext>
                </a:extLst>
              </a:tr>
              <a:tr h="4194124">
                <a:tc>
                  <a:txBody>
                    <a:bodyPr/>
                    <a:lstStyle/>
                    <a:p>
                      <a:pPr marL="0" marR="0" lvl="0" indent="0" algn="l" rtl="0">
                        <a:spcBef>
                          <a:spcPts val="0"/>
                        </a:spcBef>
                        <a:spcAft>
                          <a:spcPts val="0"/>
                        </a:spcAft>
                        <a:buNone/>
                      </a:pPr>
                      <a:r>
                        <a:rPr lang="de-DE" sz="1800" b="1" i="0" u="none" strike="noStrike" cap="none" noProof="0" dirty="0">
                          <a:solidFill>
                            <a:srgbClr val="0070C0"/>
                          </a:solidFill>
                          <a:latin typeface="Roboto"/>
                          <a:ea typeface="Roboto"/>
                          <a:cs typeface="Roboto"/>
                        </a:rPr>
                        <a:t>Ungeplante Integration von Copyleft-FOSS in proprietären Code oder 3rd Party Code:</a:t>
                      </a:r>
                      <a:r>
                        <a:rPr lang="de-DE" sz="1800" b="0" i="0" u="none" strike="noStrike" cap="none" noProof="0" dirty="0">
                          <a:solidFill>
                            <a:srgbClr val="0070C0"/>
                          </a:solidFill>
                          <a:latin typeface="Roboto"/>
                          <a:ea typeface="Roboto"/>
                          <a:cs typeface="Roboto"/>
                        </a:rPr>
                        <a:t> </a:t>
                      </a:r>
                    </a:p>
                    <a:p>
                      <a:pPr marL="0" marR="0" lvl="0" indent="0" algn="l" rtl="0">
                        <a:lnSpc>
                          <a:spcPct val="100%"/>
                        </a:lnSpc>
                        <a:spcBef>
                          <a:spcPts val="0"/>
                        </a:spcBef>
                        <a:spcAft>
                          <a:spcPts val="0"/>
                        </a:spcAft>
                        <a:buNone/>
                      </a:pPr>
                      <a:endParaRPr lang="de-DE" sz="1600" b="0" i="0" u="none" strike="noStrike" cap="none" noProof="0" dirty="0">
                        <a:solidFill>
                          <a:srgbClr val="292934"/>
                        </a:solidFill>
                        <a:latin typeface="Roboto"/>
                        <a:ea typeface="Roboto"/>
                        <a:cs typeface="Roboto"/>
                      </a:endParaRPr>
                    </a:p>
                    <a:p>
                      <a:pPr marL="0" marR="0" lvl="0" indent="0" algn="l" rtl="0">
                        <a:lnSpc>
                          <a:spcPct val="100%"/>
                        </a:lnSpc>
                        <a:spcBef>
                          <a:spcPts val="0"/>
                        </a:spcBef>
                        <a:spcAft>
                          <a:spcPts val="0"/>
                        </a:spcAft>
                        <a:buNone/>
                      </a:pPr>
                      <a:r>
                        <a:rPr lang="de-DE" sz="1600" b="0" i="0" u="none" strike="noStrike" cap="none" noProof="0" dirty="0">
                          <a:solidFill>
                            <a:srgbClr val="292934"/>
                          </a:solidFill>
                          <a:latin typeface="Roboto"/>
                          <a:ea typeface="Roboto"/>
                          <a:cs typeface="Roboto"/>
                        </a:rPr>
                        <a:t>Diese Art von Fehler tritt während des Entwicklungsprozesses auf, wenn Entwickler - im Widerspruch zur FOSS-Richtlinie – Copyleft-FOSS-Code in Quellcode einfügen, der proprietär lizenziert werden sein soll.</a:t>
                      </a: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noProof="0" dirty="0">
                          <a:solidFill>
                            <a:srgbClr val="292934"/>
                          </a:solidFill>
                          <a:latin typeface="Roboto"/>
                          <a:ea typeface="Roboto"/>
                          <a:cs typeface="Roboto"/>
                        </a:rPr>
                        <a:t>Diese Art von Fehler kann durch Quellcode-Scans bzw. -Audits auf entsprechende Hinweise zu</a:t>
                      </a:r>
                    </a:p>
                    <a:p>
                      <a:pPr marL="285750" marR="0" lvl="0" indent="-285750" algn="l" rtl="0">
                        <a:lnSpc>
                          <a:spcPct val="100%"/>
                        </a:lnSpc>
                        <a:spcBef>
                          <a:spcPts val="0"/>
                        </a:spcBef>
                        <a:spcAft>
                          <a:spcPts val="0"/>
                        </a:spcAft>
                        <a:buSzPct val="100%"/>
                        <a:buFont typeface="Arial" pitchFamily="34"/>
                        <a:buChar char="•"/>
                      </a:pPr>
                      <a:r>
                        <a:rPr lang="de-DE" sz="1600" b="0" i="0" u="none" strike="noStrike" cap="none" noProof="0" dirty="0">
                          <a:solidFill>
                            <a:srgbClr val="292934"/>
                          </a:solidFill>
                          <a:latin typeface="Roboto"/>
                          <a:ea typeface="Roboto"/>
                          <a:cs typeface="Roboto"/>
                        </a:rPr>
                        <a:t>FOSS-Quellcode</a:t>
                      </a:r>
                    </a:p>
                    <a:p>
                      <a:pPr marL="285750" marR="0" lvl="0" indent="-285750" algn="l" rtl="0">
                        <a:lnSpc>
                          <a:spcPct val="100%"/>
                        </a:lnSpc>
                        <a:spcBef>
                          <a:spcPts val="0"/>
                        </a:spcBef>
                        <a:spcAft>
                          <a:spcPts val="0"/>
                        </a:spcAft>
                        <a:buSzPct val="100%"/>
                        <a:buFont typeface="Arial" pitchFamily="34"/>
                        <a:buChar char="•"/>
                      </a:pPr>
                      <a:r>
                        <a:rPr lang="de-DE" sz="1600" b="0" i="0" u="none" strike="noStrike" cap="none" noProof="0" dirty="0">
                          <a:solidFill>
                            <a:srgbClr val="292934"/>
                          </a:solidFill>
                          <a:latin typeface="Roboto"/>
                          <a:ea typeface="Roboto"/>
                          <a:cs typeface="Roboto"/>
                        </a:rPr>
                        <a:t>Urheberrechtshinweisen</a:t>
                      </a:r>
                    </a:p>
                    <a:p>
                      <a:pPr marL="0" marR="0" lvl="0" indent="0" algn="l" rtl="0">
                        <a:lnSpc>
                          <a:spcPct val="100%"/>
                        </a:lnSpc>
                        <a:spcBef>
                          <a:spcPts val="0"/>
                        </a:spcBef>
                        <a:spcAft>
                          <a:spcPts val="0"/>
                        </a:spcAft>
                        <a:buNone/>
                      </a:pPr>
                      <a:r>
                        <a:rPr lang="de-DE" sz="1600" b="0" i="0" u="none" strike="noStrike" cap="none" noProof="0" dirty="0">
                          <a:solidFill>
                            <a:srgbClr val="292934"/>
                          </a:solidFill>
                          <a:latin typeface="Roboto"/>
                          <a:ea typeface="Roboto"/>
                          <a:cs typeface="Roboto"/>
                        </a:rPr>
                        <a:t>entdeckt werden.</a:t>
                      </a:r>
                    </a:p>
                    <a:p>
                      <a:pPr marL="0" marR="0" lvl="0" indent="0" algn="l" rtl="0">
                        <a:lnSpc>
                          <a:spcPct val="100%"/>
                        </a:lnSpc>
                        <a:spcBef>
                          <a:spcPts val="0"/>
                        </a:spcBef>
                        <a:spcAft>
                          <a:spcPts val="0"/>
                        </a:spcAft>
                        <a:buNone/>
                      </a:pPr>
                      <a:r>
                        <a:rPr lang="de-DE" sz="1600" b="0" i="0" u="none" strike="noStrike" cap="none" noProof="0" dirty="0">
                          <a:solidFill>
                            <a:srgbClr val="292934"/>
                          </a:solidFill>
                          <a:latin typeface="Roboto"/>
                          <a:ea typeface="Roboto"/>
                          <a:cs typeface="Roboto"/>
                        </a:rPr>
                        <a:t>Zu diesem Zweck können automatisierte Quellcode-Scan-Tools verwendet werden.</a:t>
                      </a: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noProof="0" dirty="0">
                          <a:solidFill>
                            <a:srgbClr val="292934"/>
                          </a:solidFill>
                          <a:latin typeface="Roboto"/>
                          <a:ea typeface="Roboto"/>
                          <a:cs typeface="Roboto"/>
                        </a:rPr>
                        <a:t>Diese Art von Fehler kann vermieden werden durch:</a:t>
                      </a:r>
                    </a:p>
                    <a:p>
                      <a:pPr marL="342900" marR="0" lvl="0" indent="-342900" algn="l" rtl="0">
                        <a:lnSpc>
                          <a:spcPct val="100%"/>
                        </a:lnSpc>
                        <a:spcBef>
                          <a:spcPts val="0"/>
                        </a:spcBef>
                        <a:spcAft>
                          <a:spcPts val="0"/>
                        </a:spcAft>
                        <a:buSzPct val="100%"/>
                        <a:buFont typeface="Arial" pitchFamily="34"/>
                        <a:buChar char="•"/>
                      </a:pPr>
                      <a:r>
                        <a:rPr lang="de-DE" sz="1600" b="0" i="0" u="none" strike="noStrike" cap="none" noProof="0" dirty="0">
                          <a:solidFill>
                            <a:srgbClr val="292934"/>
                          </a:solidFill>
                          <a:latin typeface="Roboto"/>
                          <a:ea typeface="Roboto"/>
                          <a:cs typeface="Roboto"/>
                        </a:rPr>
                        <a:t>Schulung der Entwickler zu Compliance-Fragen, zu unterschiedlichen FOSS-Lizenzen und zu Implikationen einer Einbindung von FOSS in proprietären Quellcode</a:t>
                      </a:r>
                    </a:p>
                    <a:p>
                      <a:pPr marL="342900" marR="0" lvl="0" indent="-342900" algn="l" rtl="0">
                        <a:lnSpc>
                          <a:spcPct val="100%"/>
                        </a:lnSpc>
                        <a:spcBef>
                          <a:spcPts val="0"/>
                        </a:spcBef>
                        <a:spcAft>
                          <a:spcPts val="0"/>
                        </a:spcAft>
                        <a:buSzPct val="100%"/>
                        <a:buFont typeface="Arial" pitchFamily="34"/>
                        <a:buChar char="•"/>
                      </a:pPr>
                      <a:r>
                        <a:rPr lang="de-DE" sz="1600" b="0" i="0" u="none" strike="noStrike" cap="none" noProof="0" dirty="0">
                          <a:solidFill>
                            <a:srgbClr val="292934"/>
                          </a:solidFill>
                          <a:latin typeface="Roboto"/>
                          <a:ea typeface="Roboto"/>
                          <a:cs typeface="Roboto"/>
                        </a:rPr>
                        <a:t>Durchführung von regelmäßigen Quellcode-Scans oder -Audits des gesamten Quellcodes in der Build-Umgebung. </a:t>
                      </a:r>
                    </a:p>
                    <a:p>
                      <a:pPr marL="285750" marR="0" lvl="0" indent="-285750" algn="l" rtl="0">
                        <a:lnSpc>
                          <a:spcPct val="100%"/>
                        </a:lnSpc>
                        <a:spcBef>
                          <a:spcPts val="0"/>
                        </a:spcBef>
                        <a:spcAft>
                          <a:spcPts val="0"/>
                        </a:spcAft>
                        <a:buNone/>
                      </a:pPr>
                      <a:endParaRPr lang="de-DE" sz="1600" b="0" i="0" u="none" strike="noStrike" cap="none" noProof="0" dirty="0">
                        <a:solidFill>
                          <a:srgbClr val="292934"/>
                        </a:solidFill>
                        <a:latin typeface="Roboto"/>
                        <a:ea typeface="Roboto"/>
                        <a:cs typeface="Roboto"/>
                      </a:endParaRPr>
                    </a:p>
                    <a:p>
                      <a:pPr marL="0" marR="0" lvl="0" indent="0" algn="l" rtl="0">
                        <a:lnSpc>
                          <a:spcPct val="100%"/>
                        </a:lnSpc>
                        <a:spcBef>
                          <a:spcPts val="0"/>
                        </a:spcBef>
                        <a:spcAft>
                          <a:spcPts val="0"/>
                        </a:spcAft>
                        <a:buNone/>
                      </a:pPr>
                      <a:endParaRPr lang="de-DE" sz="1600" b="0" i="0" u="none" strike="noStrike" cap="none" noProof="0" dirty="0">
                        <a:solidFill>
                          <a:srgbClr val="292934"/>
                        </a:solidFill>
                        <a:latin typeface="Roboto"/>
                        <a:ea typeface="Roboto"/>
                        <a:cs typeface="Roboto"/>
                      </a:endParaRP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0218068"/>
                  </a:ext>
                </a:extLst>
              </a:tr>
            </a:tbl>
          </a:graphicData>
        </a:graphic>
      </p:graphicFrame>
      <p:sp>
        <p:nvSpPr>
          <p:cNvPr id="4" name="Rechteck 54">
            <a:extLst>
              <a:ext uri="{FF2B5EF4-FFF2-40B4-BE49-F238E27FC236}">
                <a16:creationId xmlns:a16="http://schemas.microsoft.com/office/drawing/2014/main" id="{194EB1B7-DD03-4720-A6C0-739CD3F2D2A3}"/>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5" name="Rechteck 52">
            <a:extLst>
              <a:ext uri="{FF2B5EF4-FFF2-40B4-BE49-F238E27FC236}">
                <a16:creationId xmlns:a16="http://schemas.microsoft.com/office/drawing/2014/main" id="{C0DEE0C6-EE67-465B-872A-4A84EAC0560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6" name="Rechteck 81">
            <a:extLst>
              <a:ext uri="{FF2B5EF4-FFF2-40B4-BE49-F238E27FC236}">
                <a16:creationId xmlns:a16="http://schemas.microsoft.com/office/drawing/2014/main" id="{FA5B58E7-D4C9-47B0-B41D-0F61BD87D275}"/>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7" name="Rechteck 82">
            <a:extLst>
              <a:ext uri="{FF2B5EF4-FFF2-40B4-BE49-F238E27FC236}">
                <a16:creationId xmlns:a16="http://schemas.microsoft.com/office/drawing/2014/main" id="{D45213DD-872B-4054-AA3F-1A10403AEF8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8" name="Rechteck 83">
            <a:extLst>
              <a:ext uri="{FF2B5EF4-FFF2-40B4-BE49-F238E27FC236}">
                <a16:creationId xmlns:a16="http://schemas.microsoft.com/office/drawing/2014/main" id="{6F944BD5-117C-42BF-8674-350491C1875B}"/>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73.xml><?xml version="1.0" encoding="utf-8"?>
<p:sld xmlns:a="http://purl.oclc.org/ooxml/drawingml/main" xmlns:r="http://purl.oclc.org/ooxml/officeDocument/relationships" xmlns:p="http://purl.oclc.org/ooxml/presentationml/main">
  <p:cSld name="Slide71">
    <p:spTree>
      <p:nvGrpSpPr>
        <p:cNvPr id="1" name=""/>
        <p:cNvGrpSpPr/>
        <p:nvPr/>
      </p:nvGrpSpPr>
      <p:grpSpPr>
        <a:xfrm>
          <a:off x="0" y="0"/>
          <a:ext cx="0" cy="0"/>
          <a:chOff x="0" y="0"/>
          <a:chExt cx="0" cy="0"/>
        </a:xfrm>
      </p:grpSpPr>
      <p:sp>
        <p:nvSpPr>
          <p:cNvPr id="2" name="Shape 903">
            <a:extLst>
              <a:ext uri="{FF2B5EF4-FFF2-40B4-BE49-F238E27FC236}">
                <a16:creationId xmlns:a16="http://schemas.microsoft.com/office/drawing/2014/main" id="{27991EF3-EB9A-4D1E-8D13-AEF481CE68B4}"/>
              </a:ext>
            </a:extLst>
          </p:cNvPr>
          <p:cNvSpPr txBox="1">
            <a:spLocks noGrp="1"/>
          </p:cNvSpPr>
          <p:nvPr>
            <p:ph type="title"/>
          </p:nvPr>
        </p:nvSpPr>
        <p:spPr/>
        <p:txBody>
          <a:bodyPr tIns="45701" bIns="45701"/>
          <a:lstStyle/>
          <a:p>
            <a:pPr lvl="0"/>
            <a:r>
              <a:rPr lang="de-DE" dirty="0"/>
              <a:t>Fallstricke: geistiges Eigentum</a:t>
            </a:r>
          </a:p>
        </p:txBody>
      </p:sp>
      <p:graphicFrame>
        <p:nvGraphicFramePr>
          <p:cNvPr id="3" name="Shape 904">
            <a:extLst>
              <a:ext uri="{FF2B5EF4-FFF2-40B4-BE49-F238E27FC236}">
                <a16:creationId xmlns:a16="http://schemas.microsoft.com/office/drawing/2014/main" id="{A4C7299F-6732-4068-BBD1-21AD4AAD788C}"/>
              </a:ext>
            </a:extLst>
          </p:cNvPr>
          <p:cNvGraphicFramePr>
            <a:graphicFrameLocks noGrp="1"/>
          </p:cNvGraphicFramePr>
          <p:nvPr/>
        </p:nvGraphicFramePr>
        <p:xfrm>
          <a:off x="753419" y="1479480"/>
          <a:ext cx="10667370" cy="5179825"/>
        </p:xfrm>
        <a:graphic>
          <a:graphicData uri="http://purl.oclc.org/ooxml/drawingml/table">
            <a:tbl>
              <a:tblPr>
                <a:effectLst/>
                <a:tableStyleId>{3008B7F7-1031-4B05-B229-2884EDF7C79B}</a:tableStyleId>
              </a:tblPr>
              <a:tblGrid>
                <a:gridCol w="3642329">
                  <a:extLst>
                    <a:ext uri="{9D8B030D-6E8A-4147-A177-3AD203B41FA5}">
                      <a16:colId xmlns:a16="http://schemas.microsoft.com/office/drawing/2014/main" val="1346359196"/>
                    </a:ext>
                  </a:extLst>
                </a:gridCol>
                <a:gridCol w="3071853">
                  <a:extLst>
                    <a:ext uri="{9D8B030D-6E8A-4147-A177-3AD203B41FA5}">
                      <a16:colId xmlns:a16="http://schemas.microsoft.com/office/drawing/2014/main" val="1232379587"/>
                    </a:ext>
                  </a:extLst>
                </a:gridCol>
                <a:gridCol w="3953188">
                  <a:extLst>
                    <a:ext uri="{9D8B030D-6E8A-4147-A177-3AD203B41FA5}">
                      <a16:colId xmlns:a16="http://schemas.microsoft.com/office/drawing/2014/main" val="1052126686"/>
                    </a:ext>
                  </a:extLst>
                </a:gridCol>
              </a:tblGrid>
              <a:tr h="363949">
                <a:tc>
                  <a:txBody>
                    <a:bodyPr/>
                    <a:lstStyle/>
                    <a:p>
                      <a:pPr marL="342900" marR="0" lvl="0" indent="-342900" algn="ctr" rtl="0">
                        <a:lnSpc>
                          <a:spcPct val="100%"/>
                        </a:lnSpc>
                        <a:spcBef>
                          <a:spcPts val="0"/>
                        </a:spcBef>
                        <a:spcAft>
                          <a:spcPts val="0"/>
                        </a:spcAft>
                        <a:buNone/>
                      </a:pPr>
                      <a:r>
                        <a:rPr lang="de-DE" sz="1600" b="1" i="0" u="none" strike="noStrike" cap="none" dirty="0">
                          <a:solidFill>
                            <a:srgbClr val="292934"/>
                          </a:solidFill>
                          <a:latin typeface="Roboto"/>
                          <a:ea typeface="Roboto"/>
                          <a:cs typeface="Roboto"/>
                        </a:rPr>
                        <a:t>Typ &amp; Beschreibung</a:t>
                      </a: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de-DE" sz="1600" b="1" i="0" u="none" strike="noStrike" cap="none" dirty="0">
                          <a:solidFill>
                            <a:srgbClr val="292934"/>
                          </a:solidFill>
                          <a:latin typeface="Roboto"/>
                          <a:ea typeface="Roboto"/>
                          <a:cs typeface="Roboto"/>
                        </a:rPr>
                        <a:t> Aufdeckung</a:t>
                      </a: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de-DE" sz="1600" b="1" i="0" u="none" strike="noStrike" cap="none" dirty="0">
                          <a:solidFill>
                            <a:srgbClr val="292934"/>
                          </a:solidFill>
                          <a:latin typeface="Roboto"/>
                          <a:ea typeface="Roboto"/>
                          <a:cs typeface="Roboto"/>
                        </a:rPr>
                        <a:t>Vermeidung</a:t>
                      </a: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4003560"/>
                  </a:ext>
                </a:extLst>
              </a:tr>
              <a:tr h="2703048">
                <a:tc>
                  <a:txBody>
                    <a:bodyPr/>
                    <a:lstStyle/>
                    <a:p>
                      <a:pPr marL="0" marR="0" lvl="0" indent="0" algn="l" rtl="0">
                        <a:spcBef>
                          <a:spcPts val="0"/>
                        </a:spcBef>
                        <a:spcAft>
                          <a:spcPts val="0"/>
                        </a:spcAft>
                        <a:buNone/>
                      </a:pPr>
                      <a:r>
                        <a:rPr lang="de-DE" sz="1800" b="1" i="0" u="none" strike="noStrike" cap="none" dirty="0">
                          <a:solidFill>
                            <a:srgbClr val="0070C0"/>
                          </a:solidFill>
                          <a:latin typeface="Roboto"/>
                          <a:ea typeface="Roboto"/>
                          <a:cs typeface="Roboto"/>
                        </a:rPr>
                        <a:t>Ungeplante Verknüpfung / ungeplantes Linking von Copyleft-FOSS mit proprietärem Quellcode: </a:t>
                      </a:r>
                    </a:p>
                    <a:p>
                      <a:pPr marL="0" marR="0" lvl="0" indent="0" algn="l" rtl="0">
                        <a:lnSpc>
                          <a:spcPct val="100%"/>
                        </a:lnSpc>
                        <a:spcBef>
                          <a:spcPts val="0"/>
                        </a:spcBef>
                        <a:spcAft>
                          <a:spcPts val="0"/>
                        </a:spcAft>
                        <a:buNone/>
                      </a:pPr>
                      <a:endParaRPr lang="de-DE" sz="1600" b="0" i="0" u="none" strike="noStrike" cap="none" dirty="0">
                        <a:solidFill>
                          <a:srgbClr val="009900"/>
                        </a:solidFill>
                        <a:latin typeface="Roboto"/>
                        <a:ea typeface="Roboto"/>
                        <a:cs typeface="Roboto"/>
                      </a:endParaRPr>
                    </a:p>
                    <a:p>
                      <a:pPr marL="0" marR="0" lvl="0" indent="0" algn="l" rtl="0">
                        <a:lnSpc>
                          <a:spcPct val="100%"/>
                        </a:lnSpc>
                        <a:spcBef>
                          <a:spcPts val="0"/>
                        </a:spcBef>
                        <a:spcAft>
                          <a:spcPts val="0"/>
                        </a:spcAft>
                        <a:buNone/>
                      </a:pPr>
                      <a:r>
                        <a:rPr lang="de-DE" sz="1600" b="0" i="0" u="none" strike="noStrike" cap="none" dirty="0">
                          <a:solidFill>
                            <a:srgbClr val="292934"/>
                          </a:solidFill>
                          <a:latin typeface="Roboto"/>
                          <a:ea typeface="Roboto"/>
                          <a:cs typeface="Roboto"/>
                        </a:rPr>
                        <a:t>Dieser Fehler tritt auf, wenn Software mit konfliktären bzw. Inkompatiblen Lizenzen miteinander verlinkt werden. Die rechtlichen Auswirkungen des Linkens sind in der FOSS-Community umstritten.</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dirty="0">
                          <a:solidFill>
                            <a:srgbClr val="292934"/>
                          </a:solidFill>
                          <a:latin typeface="Roboto"/>
                          <a:ea typeface="Roboto"/>
                          <a:cs typeface="Roboto"/>
                        </a:rPr>
                        <a:t>Diese Fehlerart kann durch ein Dependency-Tracking-Werkzeug aufgedeckt werden, welches alle Arten von Links zwischen den unterschiedlichen Softwarekomponenten aufzeigt.</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dirty="0">
                          <a:solidFill>
                            <a:srgbClr val="292934"/>
                          </a:solidFill>
                          <a:latin typeface="Roboto"/>
                          <a:ea typeface="Roboto"/>
                          <a:cs typeface="Roboto"/>
                        </a:rPr>
                        <a:t>Die Fehlerart kann vermieden werden durch:</a:t>
                      </a:r>
                    </a:p>
                    <a:p>
                      <a:pPr marL="533396" marR="0" lvl="0" indent="-533396" algn="l" rtl="0">
                        <a:lnSpc>
                          <a:spcPct val="100%"/>
                        </a:lnSpc>
                        <a:spcBef>
                          <a:spcPts val="0"/>
                        </a:spcBef>
                        <a:spcAft>
                          <a:spcPts val="0"/>
                        </a:spcAft>
                        <a:buClr>
                          <a:srgbClr val="000000"/>
                        </a:buClr>
                        <a:buSzPct val="100%"/>
                        <a:buFont typeface="Roboto"/>
                        <a:buAutoNum type="arabicPeriod"/>
                      </a:pPr>
                      <a:r>
                        <a:rPr lang="de-DE" sz="1600" b="0" i="0" u="none" strike="noStrike" cap="none" dirty="0">
                          <a:solidFill>
                            <a:srgbClr val="292934"/>
                          </a:solidFill>
                          <a:latin typeface="Roboto"/>
                          <a:ea typeface="Roboto"/>
                          <a:cs typeface="Roboto"/>
                        </a:rPr>
                        <a:t>Schulung der Entwickler, um eine Verlinkung zwischen Softwarekomponenten zu vermeiden, deren Lizenzen mit der FOSS-Policy in Konflikt stehen (welche zu diesen rechtlichen Risiken Stellung bezieht).</a:t>
                      </a:r>
                    </a:p>
                    <a:p>
                      <a:pPr marL="533396" marR="0" lvl="0" indent="-533396" algn="l" rtl="0">
                        <a:lnSpc>
                          <a:spcPct val="100%"/>
                        </a:lnSpc>
                        <a:spcBef>
                          <a:spcPts val="0"/>
                        </a:spcBef>
                        <a:spcAft>
                          <a:spcPts val="0"/>
                        </a:spcAft>
                        <a:buClr>
                          <a:srgbClr val="000000"/>
                        </a:buClr>
                        <a:buSzPct val="100%"/>
                        <a:buFont typeface="Roboto"/>
                        <a:buAutoNum type="arabicPeriod"/>
                      </a:pPr>
                      <a:r>
                        <a:rPr lang="de-DE" sz="1600" b="0" i="0" u="none" strike="noStrike" cap="none" dirty="0">
                          <a:solidFill>
                            <a:srgbClr val="292934"/>
                          </a:solidFill>
                          <a:latin typeface="Roboto"/>
                          <a:ea typeface="Roboto"/>
                          <a:cs typeface="Roboto"/>
                        </a:rPr>
                        <a:t>Kontinuierlicher Betrieb des Dependency-Tracking-Werkzeugs in der Build-Umgebung.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6350203"/>
                  </a:ext>
                </a:extLst>
              </a:tr>
              <a:tr h="1695398">
                <a:tc>
                  <a:txBody>
                    <a:bodyPr/>
                    <a:lstStyle/>
                    <a:p>
                      <a:pPr marL="0" marR="0" lvl="0" indent="0" algn="l" rtl="0">
                        <a:lnSpc>
                          <a:spcPct val="100%"/>
                        </a:lnSpc>
                        <a:spcBef>
                          <a:spcPts val="0"/>
                        </a:spcBef>
                        <a:spcAft>
                          <a:spcPts val="0"/>
                        </a:spcAft>
                        <a:buNone/>
                      </a:pPr>
                      <a:r>
                        <a:rPr lang="de-DE" sz="1800" b="1" i="0" u="none" strike="noStrike" cap="none" dirty="0">
                          <a:solidFill>
                            <a:srgbClr val="0070C0"/>
                          </a:solidFill>
                          <a:latin typeface="Roboto"/>
                          <a:ea typeface="Roboto"/>
                          <a:cs typeface="Roboto"/>
                        </a:rPr>
                        <a:t>Einbezug von proprietären</a:t>
                      </a:r>
                    </a:p>
                    <a:p>
                      <a:pPr marL="0" marR="0" lvl="0" indent="0" algn="l" rtl="0">
                        <a:lnSpc>
                          <a:spcPct val="100%"/>
                        </a:lnSpc>
                        <a:spcBef>
                          <a:spcPts val="0"/>
                        </a:spcBef>
                        <a:spcAft>
                          <a:spcPts val="0"/>
                        </a:spcAft>
                        <a:buNone/>
                      </a:pPr>
                      <a:r>
                        <a:rPr lang="de-DE" sz="1800" b="1" i="0" u="none" strike="noStrike" cap="none" dirty="0">
                          <a:solidFill>
                            <a:srgbClr val="0070C0"/>
                          </a:solidFill>
                          <a:latin typeface="Roboto"/>
                          <a:ea typeface="Roboto"/>
                          <a:cs typeface="Roboto"/>
                        </a:rPr>
                        <a:t>Code in Copyleft-FOSS durch</a:t>
                      </a:r>
                    </a:p>
                    <a:p>
                      <a:pPr marL="0" marR="0" lvl="0" indent="0" algn="l" rtl="0">
                        <a:lnSpc>
                          <a:spcPct val="100%"/>
                        </a:lnSpc>
                        <a:spcBef>
                          <a:spcPts val="0"/>
                        </a:spcBef>
                        <a:spcAft>
                          <a:spcPts val="0"/>
                        </a:spcAft>
                        <a:buNone/>
                      </a:pPr>
                      <a:r>
                        <a:rPr lang="de-DE" sz="1800" b="1" i="0" u="none" strike="noStrike" cap="none" dirty="0">
                          <a:solidFill>
                            <a:srgbClr val="0070C0"/>
                          </a:solidFill>
                          <a:latin typeface="Roboto"/>
                          <a:ea typeface="Roboto"/>
                          <a:cs typeface="Roboto"/>
                        </a:rPr>
                        <a:t>Änderungen am Quellcode</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dirty="0">
                          <a:solidFill>
                            <a:srgbClr val="292934"/>
                          </a:solidFill>
                          <a:latin typeface="Roboto"/>
                          <a:ea typeface="Roboto"/>
                          <a:cs typeface="Roboto"/>
                        </a:rPr>
                        <a:t>Diese Art von Fehler kann mit Hilfe von Audits oder Scans aufgedeckt werden, welche den Quellcode identifizieren und analysieren, der in die FOSS-Komponente einbezogen wurde.</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dirty="0">
                          <a:solidFill>
                            <a:srgbClr val="292934"/>
                          </a:solidFill>
                          <a:latin typeface="Roboto"/>
                          <a:ea typeface="Roboto"/>
                          <a:cs typeface="Roboto"/>
                        </a:rPr>
                        <a:t>Die Fehlerart kann vermieden werden durch:</a:t>
                      </a:r>
                    </a:p>
                    <a:p>
                      <a:pPr marL="533396" marR="0" lvl="0" indent="-533396" algn="l" rtl="0">
                        <a:lnSpc>
                          <a:spcPct val="100%"/>
                        </a:lnSpc>
                        <a:spcBef>
                          <a:spcPts val="0"/>
                        </a:spcBef>
                        <a:spcAft>
                          <a:spcPts val="0"/>
                        </a:spcAft>
                        <a:buSzPct val="100%"/>
                        <a:buFont typeface="+mj-lt"/>
                        <a:buAutoNum type="arabicPeriod"/>
                      </a:pPr>
                      <a:r>
                        <a:rPr lang="de-DE" sz="1600" b="0" i="0" u="none" strike="noStrike" cap="none" dirty="0">
                          <a:solidFill>
                            <a:srgbClr val="292934"/>
                          </a:solidFill>
                          <a:latin typeface="Roboto"/>
                          <a:ea typeface="Roboto"/>
                          <a:cs typeface="Roboto"/>
                        </a:rPr>
                        <a:t>Schulung der Entwickler</a:t>
                      </a:r>
                    </a:p>
                    <a:p>
                      <a:pPr marL="533396" marR="0" lvl="0" indent="-533396" algn="l" rtl="0">
                        <a:lnSpc>
                          <a:spcPct val="100%"/>
                        </a:lnSpc>
                        <a:spcBef>
                          <a:spcPts val="0"/>
                        </a:spcBef>
                        <a:spcAft>
                          <a:spcPts val="0"/>
                        </a:spcAft>
                        <a:buClr>
                          <a:srgbClr val="000000"/>
                        </a:buClr>
                        <a:buSzPct val="100%"/>
                        <a:buFont typeface="Roboto"/>
                        <a:buAutoNum type="arabicPeriod"/>
                      </a:pPr>
                      <a:r>
                        <a:rPr lang="de-DE" sz="1600" b="0" i="0" u="none" strike="noStrike" cap="none" dirty="0">
                          <a:solidFill>
                            <a:srgbClr val="292934"/>
                          </a:solidFill>
                          <a:latin typeface="Roboto"/>
                          <a:ea typeface="Roboto"/>
                          <a:cs typeface="Roboto"/>
                        </a:rPr>
                        <a:t>Durchführung regelmäßiger Code-Audits</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4288119"/>
                  </a:ext>
                </a:extLst>
              </a:tr>
            </a:tbl>
          </a:graphicData>
        </a:graphic>
      </p:graphicFrame>
      <p:sp>
        <p:nvSpPr>
          <p:cNvPr id="4" name="Rechteck 54">
            <a:extLst>
              <a:ext uri="{FF2B5EF4-FFF2-40B4-BE49-F238E27FC236}">
                <a16:creationId xmlns:a16="http://schemas.microsoft.com/office/drawing/2014/main" id="{DAD570E0-B1E6-497A-A21F-6B2F215BE721}"/>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5" name="Rechteck 52">
            <a:extLst>
              <a:ext uri="{FF2B5EF4-FFF2-40B4-BE49-F238E27FC236}">
                <a16:creationId xmlns:a16="http://schemas.microsoft.com/office/drawing/2014/main" id="{D2E3F718-BE76-411D-B808-EC478CD47E81}"/>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6" name="Rechteck 81">
            <a:extLst>
              <a:ext uri="{FF2B5EF4-FFF2-40B4-BE49-F238E27FC236}">
                <a16:creationId xmlns:a16="http://schemas.microsoft.com/office/drawing/2014/main" id="{079AA67B-CF46-4B25-840E-85FDF778EA2B}"/>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7" name="Rechteck 82">
            <a:extLst>
              <a:ext uri="{FF2B5EF4-FFF2-40B4-BE49-F238E27FC236}">
                <a16:creationId xmlns:a16="http://schemas.microsoft.com/office/drawing/2014/main" id="{CC7C5DCB-0E7C-4633-B7A0-7209C68BD6B8}"/>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8" name="Rechteck 83">
            <a:extLst>
              <a:ext uri="{FF2B5EF4-FFF2-40B4-BE49-F238E27FC236}">
                <a16:creationId xmlns:a16="http://schemas.microsoft.com/office/drawing/2014/main" id="{E052749C-8B67-4A14-A432-F7A0C683BB57}"/>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74.xml><?xml version="1.0" encoding="utf-8"?>
<p:sld xmlns:a="http://purl.oclc.org/ooxml/drawingml/main" xmlns:r="http://purl.oclc.org/ooxml/officeDocument/relationships" xmlns:p="http://purl.oclc.org/ooxml/presentationml/main">
  <p:cSld name="Slide72">
    <p:spTree>
      <p:nvGrpSpPr>
        <p:cNvPr id="1" name=""/>
        <p:cNvGrpSpPr/>
        <p:nvPr/>
      </p:nvGrpSpPr>
      <p:grpSpPr>
        <a:xfrm>
          <a:off x="0" y="0"/>
          <a:ext cx="0" cy="0"/>
          <a:chOff x="0" y="0"/>
          <a:chExt cx="0" cy="0"/>
        </a:xfrm>
      </p:grpSpPr>
      <p:graphicFrame>
        <p:nvGraphicFramePr>
          <p:cNvPr id="2" name="Shape 910">
            <a:extLst>
              <a:ext uri="{FF2B5EF4-FFF2-40B4-BE49-F238E27FC236}">
                <a16:creationId xmlns:a16="http://schemas.microsoft.com/office/drawing/2014/main" id="{6508A3C2-0A07-4349-BB5B-883C6D049902}"/>
              </a:ext>
            </a:extLst>
          </p:cNvPr>
          <p:cNvGraphicFramePr>
            <a:graphicFrameLocks noGrp="1"/>
          </p:cNvGraphicFramePr>
          <p:nvPr>
            <p:extLst>
              <p:ext uri="{D42A27DB-BD31-4B8C-83A1-F6EECF244321}">
                <p14:modId xmlns:p14="http://schemas.microsoft.com/office/powerpoint/2010/main" val="2374607354"/>
              </p:ext>
            </p:extLst>
          </p:nvPr>
        </p:nvGraphicFramePr>
        <p:xfrm>
          <a:off x="904103" y="1551023"/>
          <a:ext cx="10318427" cy="5155730"/>
        </p:xfrm>
        <a:graphic>
          <a:graphicData uri="http://purl.oclc.org/ooxml/drawingml/table">
            <a:tbl>
              <a:tblPr>
                <a:effectLst/>
                <a:tableStyleId>{3008B7F7-1031-4B05-B229-2884EDF7C79B}</a:tableStyleId>
              </a:tblPr>
              <a:tblGrid>
                <a:gridCol w="3762874">
                  <a:extLst>
                    <a:ext uri="{9D8B030D-6E8A-4147-A177-3AD203B41FA5}">
                      <a16:colId xmlns:a16="http://schemas.microsoft.com/office/drawing/2014/main" val="1382746564"/>
                    </a:ext>
                  </a:extLst>
                </a:gridCol>
                <a:gridCol w="6555553">
                  <a:extLst>
                    <a:ext uri="{9D8B030D-6E8A-4147-A177-3AD203B41FA5}">
                      <a16:colId xmlns:a16="http://schemas.microsoft.com/office/drawing/2014/main" val="2041676863"/>
                    </a:ext>
                  </a:extLst>
                </a:gridCol>
              </a:tblGrid>
              <a:tr h="313282">
                <a:tc>
                  <a:txBody>
                    <a:bodyPr/>
                    <a:lstStyle/>
                    <a:p>
                      <a:pPr marL="342900" marR="0" lvl="0" indent="-342900" algn="ctr" rtl="0">
                        <a:lnSpc>
                          <a:spcPct val="100%"/>
                        </a:lnSpc>
                        <a:spcBef>
                          <a:spcPts val="0"/>
                        </a:spcBef>
                        <a:spcAft>
                          <a:spcPts val="0"/>
                        </a:spcAft>
                        <a:buNone/>
                      </a:pPr>
                      <a:r>
                        <a:rPr lang="de-DE" sz="1600" b="1" i="0" u="none" strike="noStrike" cap="none" noProof="0" dirty="0">
                          <a:solidFill>
                            <a:srgbClr val="292934"/>
                          </a:solidFill>
                          <a:latin typeface="Roboto"/>
                          <a:ea typeface="Roboto"/>
                          <a:cs typeface="Roboto"/>
                        </a:rPr>
                        <a:t>Typ &amp; Beschreibung</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de-DE" sz="1600" b="1" i="0" u="none" strike="noStrike" cap="none" noProof="0" dirty="0">
                          <a:solidFill>
                            <a:srgbClr val="292934"/>
                          </a:solidFill>
                          <a:latin typeface="Roboto"/>
                          <a:ea typeface="Roboto"/>
                          <a:cs typeface="Roboto"/>
                        </a:rPr>
                        <a:t>Vermeidung</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6436462"/>
                  </a:ext>
                </a:extLst>
              </a:tr>
              <a:tr h="1623316">
                <a:tc>
                  <a:txBody>
                    <a:bodyPr/>
                    <a:lstStyle/>
                    <a:p>
                      <a:pPr marL="0" marR="0" lvl="0" indent="0" algn="l" rtl="0">
                        <a:lnSpc>
                          <a:spcPct val="100%"/>
                        </a:lnSpc>
                        <a:spcBef>
                          <a:spcPts val="0"/>
                        </a:spcBef>
                        <a:spcAft>
                          <a:spcPts val="0"/>
                        </a:spcAft>
                        <a:buNone/>
                      </a:pPr>
                      <a:r>
                        <a:rPr lang="de-DE" sz="1800" b="1" i="0" u="none" strike="noStrike" cap="none" noProof="0" dirty="0">
                          <a:solidFill>
                            <a:srgbClr val="0070C0"/>
                          </a:solidFill>
                          <a:latin typeface="Roboto"/>
                          <a:ea typeface="Roboto"/>
                          <a:cs typeface="Roboto"/>
                        </a:rPr>
                        <a:t>Nichtbereitstellung von zugehörigem Quellcode / entsprechender Lizenz-, Attributions- oder anderen Hinweisen</a:t>
                      </a:r>
                    </a:p>
                    <a:p>
                      <a:pPr marL="0" marR="0" lvl="0" indent="0" algn="l" rtl="0">
                        <a:lnSpc>
                          <a:spcPct val="100%"/>
                        </a:lnSpc>
                        <a:spcBef>
                          <a:spcPts val="0"/>
                        </a:spcBef>
                        <a:spcAft>
                          <a:spcPts val="0"/>
                        </a:spcAft>
                        <a:buNone/>
                      </a:pPr>
                      <a:endParaRPr lang="de-DE" sz="1800" b="0" i="0" u="none" strike="noStrike" cap="none" noProof="0" dirty="0">
                        <a:solidFill>
                          <a:srgbClr val="0070C0"/>
                        </a:solidFill>
                        <a:latin typeface="Roboto"/>
                        <a:ea typeface="Roboto"/>
                        <a:cs typeface="Roboto"/>
                      </a:endParaRP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noProof="0" dirty="0">
                          <a:solidFill>
                            <a:srgbClr val="292934"/>
                          </a:solidFill>
                          <a:latin typeface="Roboto"/>
                          <a:ea typeface="Roboto"/>
                          <a:cs typeface="Roboto"/>
                        </a:rPr>
                        <a:t>Diese Art von Fehler kann vermieden werden, in dem Quellcode-Aufzeichnung und –Veröffentlichung explizit als Checklisteneintrag derjenigen Produktlebenszyklusphase vorgesehen wird, bevor das Produkt auf dem Markt verfügbar gemacht wird.</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7314286"/>
                  </a:ext>
                </a:extLst>
              </a:tr>
              <a:tr h="1183955">
                <a:tc>
                  <a:txBody>
                    <a:bodyPr/>
                    <a:lstStyle/>
                    <a:p>
                      <a:pPr marL="0" marR="0" lvl="0" indent="0" algn="l" rtl="0">
                        <a:spcBef>
                          <a:spcPts val="0"/>
                        </a:spcBef>
                        <a:spcAft>
                          <a:spcPts val="0"/>
                        </a:spcAft>
                        <a:buNone/>
                      </a:pPr>
                      <a:r>
                        <a:rPr lang="de-DE" sz="1800" b="1" i="0" u="none" strike="noStrike" cap="none" noProof="0" dirty="0">
                          <a:solidFill>
                            <a:srgbClr val="0070C0"/>
                          </a:solidFill>
                          <a:latin typeface="Roboto"/>
                          <a:ea typeface="Roboto"/>
                          <a:cs typeface="Roboto"/>
                        </a:rPr>
                        <a:t>Bereitstellung der falschen Version des zugehörigen Quellcodes</a:t>
                      </a:r>
                    </a:p>
                    <a:p>
                      <a:pPr marL="0" marR="0" lvl="0" indent="0" algn="l" rtl="0">
                        <a:spcBef>
                          <a:spcPts val="0"/>
                        </a:spcBef>
                        <a:spcAft>
                          <a:spcPts val="0"/>
                        </a:spcAft>
                        <a:buNone/>
                      </a:pPr>
                      <a:endParaRPr lang="de-DE" sz="1800" b="0" i="0" u="none" strike="noStrike" cap="none" noProof="0" dirty="0">
                        <a:solidFill>
                          <a:srgbClr val="0070C0"/>
                        </a:solidFill>
                        <a:latin typeface="Roboto"/>
                        <a:ea typeface="Roboto"/>
                        <a:cs typeface="Roboto"/>
                      </a:endParaRP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noProof="0" dirty="0">
                          <a:solidFill>
                            <a:srgbClr val="292934"/>
                          </a:solidFill>
                          <a:latin typeface="Roboto"/>
                          <a:ea typeface="Roboto"/>
                          <a:cs typeface="Roboto"/>
                        </a:rPr>
                        <a:t>Diese Art von Fehler kann vermieden werden, in dem ein Prüfschritt im Complianceprozess verankert wird, welcher eine Bereitstellung des korrekten zugehörigen Quellcodes zu einer Binärcode-Version sicherstellt.</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9275957"/>
                  </a:ext>
                </a:extLst>
              </a:tr>
              <a:tr h="1894316">
                <a:tc>
                  <a:txBody>
                    <a:bodyPr/>
                    <a:lstStyle/>
                    <a:p>
                      <a:pPr marL="0" marR="0" lvl="0" indent="0" algn="l" rtl="0">
                        <a:spcBef>
                          <a:spcPts val="0"/>
                        </a:spcBef>
                        <a:spcAft>
                          <a:spcPts val="0"/>
                        </a:spcAft>
                        <a:buNone/>
                      </a:pPr>
                      <a:r>
                        <a:rPr lang="de-DE" sz="1800" b="1" i="0" u="none" strike="noStrike" cap="none" noProof="0" dirty="0">
                          <a:solidFill>
                            <a:srgbClr val="0070C0"/>
                          </a:solidFill>
                          <a:latin typeface="Roboto"/>
                          <a:ea typeface="Roboto"/>
                          <a:cs typeface="Roboto"/>
                        </a:rPr>
                        <a:t>Nichtbereitstellung des zugehörigen Quellcodes bei Anpassungen von FOSS-Komponenten</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noProof="0" dirty="0">
                          <a:solidFill>
                            <a:srgbClr val="292934"/>
                          </a:solidFill>
                          <a:latin typeface="Roboto"/>
                          <a:ea typeface="Roboto"/>
                          <a:cs typeface="Roboto"/>
                        </a:rPr>
                        <a:t>Dieser Fehlertyp vermieden werden, in dem dem Compliance-Prozess ein Kontrollschritt hinzugefügt wird, welcher sicherstellt, dass nicht nur der ursprüngliche Quellcode der FOSS-Komponente, sondern auch der Quellcode der durchgeführten Anpassungen veröffentlicht wird.</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2757408"/>
                  </a:ext>
                </a:extLst>
              </a:tr>
            </a:tbl>
          </a:graphicData>
        </a:graphic>
      </p:graphicFrame>
      <p:sp>
        <p:nvSpPr>
          <p:cNvPr id="3" name="Shape 911">
            <a:extLst>
              <a:ext uri="{FF2B5EF4-FFF2-40B4-BE49-F238E27FC236}">
                <a16:creationId xmlns:a16="http://schemas.microsoft.com/office/drawing/2014/main" id="{C3798B51-8FEC-4E61-B3BD-BF51142AE98C}"/>
              </a:ext>
            </a:extLst>
          </p:cNvPr>
          <p:cNvSpPr txBox="1">
            <a:spLocks noGrp="1"/>
          </p:cNvSpPr>
          <p:nvPr>
            <p:ph type="title"/>
          </p:nvPr>
        </p:nvSpPr>
        <p:spPr/>
        <p:txBody>
          <a:bodyPr tIns="45701" bIns="45701"/>
          <a:lstStyle/>
          <a:p>
            <a:pPr lvl="0"/>
            <a:r>
              <a:rPr lang="de-DE" dirty="0"/>
              <a:t>Fallstricke: Lizenzcompliance</a:t>
            </a:r>
          </a:p>
        </p:txBody>
      </p:sp>
      <p:sp>
        <p:nvSpPr>
          <p:cNvPr id="4" name="Rechteck 54">
            <a:extLst>
              <a:ext uri="{FF2B5EF4-FFF2-40B4-BE49-F238E27FC236}">
                <a16:creationId xmlns:a16="http://schemas.microsoft.com/office/drawing/2014/main" id="{CBE485AB-7617-468B-BC15-4C12064DA7B9}"/>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5" name="Rechteck 52">
            <a:extLst>
              <a:ext uri="{FF2B5EF4-FFF2-40B4-BE49-F238E27FC236}">
                <a16:creationId xmlns:a16="http://schemas.microsoft.com/office/drawing/2014/main" id="{7006DB8D-AE42-4EE0-8117-7BBFC390BF18}"/>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6" name="Rechteck 81">
            <a:extLst>
              <a:ext uri="{FF2B5EF4-FFF2-40B4-BE49-F238E27FC236}">
                <a16:creationId xmlns:a16="http://schemas.microsoft.com/office/drawing/2014/main" id="{27CF78B7-FD67-48A0-A033-C58033DAEDA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7" name="Rechteck 82">
            <a:extLst>
              <a:ext uri="{FF2B5EF4-FFF2-40B4-BE49-F238E27FC236}">
                <a16:creationId xmlns:a16="http://schemas.microsoft.com/office/drawing/2014/main" id="{7D582204-EBE4-4437-9C8C-5F69D05C9045}"/>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8" name="Rechteck 83">
            <a:extLst>
              <a:ext uri="{FF2B5EF4-FFF2-40B4-BE49-F238E27FC236}">
                <a16:creationId xmlns:a16="http://schemas.microsoft.com/office/drawing/2014/main" id="{D92966A5-EE30-4826-B970-B17DF549D78E}"/>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75.xml><?xml version="1.0" encoding="utf-8"?>
<p:sld xmlns:a="http://purl.oclc.org/ooxml/drawingml/main" xmlns:r="http://purl.oclc.org/ooxml/officeDocument/relationships" xmlns:p="http://purl.oclc.org/ooxml/presentationml/main">
  <p:cSld name="Slide73">
    <p:spTree>
      <p:nvGrpSpPr>
        <p:cNvPr id="1" name=""/>
        <p:cNvGrpSpPr/>
        <p:nvPr/>
      </p:nvGrpSpPr>
      <p:grpSpPr>
        <a:xfrm>
          <a:off x="0" y="0"/>
          <a:ext cx="0" cy="0"/>
          <a:chOff x="0" y="0"/>
          <a:chExt cx="0" cy="0"/>
        </a:xfrm>
      </p:grpSpPr>
      <p:sp>
        <p:nvSpPr>
          <p:cNvPr id="2" name="Shape 917">
            <a:extLst>
              <a:ext uri="{FF2B5EF4-FFF2-40B4-BE49-F238E27FC236}">
                <a16:creationId xmlns:a16="http://schemas.microsoft.com/office/drawing/2014/main" id="{04D506DD-8498-4D53-8190-0E7BB22ACB8A}"/>
              </a:ext>
            </a:extLst>
          </p:cNvPr>
          <p:cNvSpPr txBox="1">
            <a:spLocks noGrp="1"/>
          </p:cNvSpPr>
          <p:nvPr>
            <p:ph type="title"/>
          </p:nvPr>
        </p:nvSpPr>
        <p:spPr/>
        <p:txBody>
          <a:bodyPr tIns="45701" bIns="45701"/>
          <a:lstStyle/>
          <a:p>
            <a:pPr lvl="0"/>
            <a:r>
              <a:rPr lang="de-DE" dirty="0"/>
              <a:t>Fallstricke: Lizenzcompliance</a:t>
            </a:r>
          </a:p>
        </p:txBody>
      </p:sp>
      <p:graphicFrame>
        <p:nvGraphicFramePr>
          <p:cNvPr id="3" name="Shape 918">
            <a:extLst>
              <a:ext uri="{FF2B5EF4-FFF2-40B4-BE49-F238E27FC236}">
                <a16:creationId xmlns:a16="http://schemas.microsoft.com/office/drawing/2014/main" id="{7124A8A9-4579-43A9-B679-4955D5B0F30F}"/>
              </a:ext>
            </a:extLst>
          </p:cNvPr>
          <p:cNvGraphicFramePr>
            <a:graphicFrameLocks noGrp="1"/>
          </p:cNvGraphicFramePr>
          <p:nvPr/>
        </p:nvGraphicFramePr>
        <p:xfrm>
          <a:off x="783915" y="1516468"/>
          <a:ext cx="10517428" cy="4574752"/>
        </p:xfrm>
        <a:graphic>
          <a:graphicData uri="http://purl.oclc.org/ooxml/drawingml/table">
            <a:tbl>
              <a:tblPr>
                <a:effectLst/>
                <a:tableStyleId>{3008B7F7-1031-4B05-B229-2884EDF7C79B}</a:tableStyleId>
              </a:tblPr>
              <a:tblGrid>
                <a:gridCol w="3835450">
                  <a:extLst>
                    <a:ext uri="{9D8B030D-6E8A-4147-A177-3AD203B41FA5}">
                      <a16:colId xmlns:a16="http://schemas.microsoft.com/office/drawing/2014/main" val="3450477707"/>
                    </a:ext>
                  </a:extLst>
                </a:gridCol>
                <a:gridCol w="6681977">
                  <a:extLst>
                    <a:ext uri="{9D8B030D-6E8A-4147-A177-3AD203B41FA5}">
                      <a16:colId xmlns:a16="http://schemas.microsoft.com/office/drawing/2014/main" val="2138746656"/>
                    </a:ext>
                  </a:extLst>
                </a:gridCol>
              </a:tblGrid>
              <a:tr h="480828">
                <a:tc>
                  <a:txBody>
                    <a:bodyPr/>
                    <a:lstStyle/>
                    <a:p>
                      <a:pPr marL="342900" marR="0" lvl="0" indent="-342900" algn="ctr" rtl="0">
                        <a:lnSpc>
                          <a:spcPct val="100%"/>
                        </a:lnSpc>
                        <a:spcBef>
                          <a:spcPts val="0"/>
                        </a:spcBef>
                        <a:spcAft>
                          <a:spcPts val="0"/>
                        </a:spcAft>
                        <a:buNone/>
                      </a:pPr>
                      <a:r>
                        <a:rPr lang="de-DE" sz="1600" b="1" i="0" u="none" strike="noStrike" cap="none" dirty="0">
                          <a:solidFill>
                            <a:srgbClr val="292934"/>
                          </a:solidFill>
                          <a:latin typeface="Roboto"/>
                          <a:ea typeface="Roboto"/>
                          <a:cs typeface="Roboto"/>
                        </a:rPr>
                        <a:t>Typ &amp; Beschreibung</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de-DE" sz="1600" b="1" i="0" u="none" strike="noStrike" cap="none" dirty="0">
                          <a:solidFill>
                            <a:srgbClr val="292934"/>
                          </a:solidFill>
                          <a:latin typeface="Roboto"/>
                          <a:ea typeface="Roboto"/>
                          <a:cs typeface="Roboto"/>
                        </a:rPr>
                        <a:t>Vermeidung</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2373336"/>
                  </a:ext>
                </a:extLst>
              </a:tr>
              <a:tr h="4093924">
                <a:tc>
                  <a:txBody>
                    <a:bodyPr/>
                    <a:lstStyle/>
                    <a:p>
                      <a:pPr marL="0" marR="0" lvl="0" indent="0" algn="l" rtl="0">
                        <a:lnSpc>
                          <a:spcPct val="100%"/>
                        </a:lnSpc>
                        <a:spcBef>
                          <a:spcPts val="0"/>
                        </a:spcBef>
                        <a:spcAft>
                          <a:spcPts val="0"/>
                        </a:spcAft>
                        <a:buNone/>
                      </a:pPr>
                      <a:r>
                        <a:rPr lang="de-DE" sz="1800" b="1" i="0" u="none" strike="noStrike" cap="none" dirty="0">
                          <a:solidFill>
                            <a:srgbClr val="0070C0"/>
                          </a:solidFill>
                          <a:latin typeface="Roboto"/>
                          <a:ea typeface="Roboto"/>
                          <a:cs typeface="Roboto"/>
                        </a:rPr>
                        <a:t>Nicht-Markierung von FOSS-Quellcode-Anpassungen</a:t>
                      </a:r>
                    </a:p>
                    <a:p>
                      <a:pPr marL="0" marR="0" lvl="0" indent="0" algn="l" rtl="0">
                        <a:lnSpc>
                          <a:spcPct val="100%"/>
                        </a:lnSpc>
                        <a:spcBef>
                          <a:spcPts val="0"/>
                        </a:spcBef>
                        <a:spcAft>
                          <a:spcPts val="0"/>
                        </a:spcAft>
                        <a:buNone/>
                      </a:pPr>
                      <a:endParaRPr lang="de-DE" sz="1600" b="0" i="0" u="none" strike="noStrike" cap="none" dirty="0">
                        <a:solidFill>
                          <a:srgbClr val="009900"/>
                        </a:solidFill>
                        <a:latin typeface="Roboto"/>
                        <a:ea typeface="Roboto"/>
                        <a:cs typeface="Roboto"/>
                      </a:endParaRPr>
                    </a:p>
                    <a:p>
                      <a:pPr marL="0" marR="0" lvl="0" indent="0" algn="l" rtl="0">
                        <a:lnSpc>
                          <a:spcPct val="100%"/>
                        </a:lnSpc>
                        <a:spcBef>
                          <a:spcPts val="0"/>
                        </a:spcBef>
                        <a:spcAft>
                          <a:spcPts val="0"/>
                        </a:spcAft>
                        <a:buNone/>
                      </a:pPr>
                      <a:r>
                        <a:rPr lang="de-DE" sz="1600" b="0" i="0" u="none" strike="noStrike" cap="none" dirty="0">
                          <a:solidFill>
                            <a:srgbClr val="292934"/>
                          </a:solidFill>
                          <a:latin typeface="Roboto"/>
                          <a:ea typeface="Roboto"/>
                          <a:cs typeface="Roboto"/>
                        </a:rPr>
                        <a:t>Nicht-Markierung von geändertem FOSS-Quellcode trotz entsprechender Verpflichtung aus der FOSS-Lizenz (oder Weitergabe von Informationen zu Änderungen, die jedoch unklar bzw. zu wenig detailliert sind, um der Lizenz zu genügen)</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l" rtl="0">
                        <a:lnSpc>
                          <a:spcPct val="100%"/>
                        </a:lnSpc>
                        <a:spcBef>
                          <a:spcPts val="0"/>
                        </a:spcBef>
                        <a:spcAft>
                          <a:spcPts val="0"/>
                        </a:spcAft>
                        <a:buNone/>
                      </a:pPr>
                      <a:r>
                        <a:rPr lang="de-DE" sz="1600" b="0" i="0" u="none" strike="noStrike" cap="none" dirty="0">
                          <a:solidFill>
                            <a:srgbClr val="292934"/>
                          </a:solidFill>
                          <a:latin typeface="Roboto"/>
                          <a:ea typeface="Roboto"/>
                          <a:cs typeface="Roboto"/>
                        </a:rPr>
                        <a:t>Diese Art von Fehler kann vermieden werden durch:</a:t>
                      </a:r>
                    </a:p>
                    <a:p>
                      <a:pPr marL="533396" marR="0" lvl="0" indent="-533396" algn="l" rtl="0">
                        <a:lnSpc>
                          <a:spcPct val="100%"/>
                        </a:lnSpc>
                        <a:spcBef>
                          <a:spcPts val="0"/>
                        </a:spcBef>
                        <a:spcAft>
                          <a:spcPts val="0"/>
                        </a:spcAft>
                        <a:buSzPct val="100%"/>
                        <a:buFont typeface="+mj-lt"/>
                        <a:buAutoNum type="arabicPeriod"/>
                      </a:pPr>
                      <a:r>
                        <a:rPr lang="de-DE" sz="1600" b="0" i="0" u="none" strike="noStrike" cap="none" dirty="0">
                          <a:solidFill>
                            <a:srgbClr val="292934"/>
                          </a:solidFill>
                          <a:latin typeface="Roboto"/>
                          <a:ea typeface="Roboto"/>
                          <a:cs typeface="Roboto"/>
                        </a:rPr>
                        <a:t>Hinzufügen von Quellcode-Änderungsmarkierung als Verifizierungsschritt vor dem Freigeben des Quellcodes</a:t>
                      </a:r>
                    </a:p>
                    <a:p>
                      <a:pPr marL="533396" marR="0" lvl="0" indent="-533396" algn="l" rtl="0">
                        <a:lnSpc>
                          <a:spcPct val="100%"/>
                        </a:lnSpc>
                        <a:spcBef>
                          <a:spcPts val="0"/>
                        </a:spcBef>
                        <a:spcAft>
                          <a:spcPts val="0"/>
                        </a:spcAft>
                        <a:buSzPct val="100%"/>
                        <a:buFont typeface="+mj-lt"/>
                        <a:buAutoNum type="arabicPeriod"/>
                      </a:pPr>
                      <a:r>
                        <a:rPr lang="de-DE" sz="1600" b="0" i="0" u="none" strike="noStrike" cap="none" dirty="0">
                          <a:solidFill>
                            <a:srgbClr val="292934"/>
                          </a:solidFill>
                          <a:latin typeface="Roboto"/>
                          <a:ea typeface="Roboto"/>
                          <a:cs typeface="Roboto"/>
                        </a:rPr>
                        <a:t>Schulung von Entwicklern, um sicherzustellen, dass Copyright- oder Lizenzinformationen bei jeglicher FOSS- oder proprietärer Software aktualisiert werden, die der Öffentlichkeit zugänglich gemacht wird.</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4771"/>
                  </a:ext>
                </a:extLst>
              </a:tr>
            </a:tbl>
          </a:graphicData>
        </a:graphic>
      </p:graphicFrame>
      <p:sp>
        <p:nvSpPr>
          <p:cNvPr id="4" name="Rechteck 54">
            <a:extLst>
              <a:ext uri="{FF2B5EF4-FFF2-40B4-BE49-F238E27FC236}">
                <a16:creationId xmlns:a16="http://schemas.microsoft.com/office/drawing/2014/main" id="{E54C3628-E9A3-4D68-93B3-991DCC35143C}"/>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5" name="Rechteck 52">
            <a:extLst>
              <a:ext uri="{FF2B5EF4-FFF2-40B4-BE49-F238E27FC236}">
                <a16:creationId xmlns:a16="http://schemas.microsoft.com/office/drawing/2014/main" id="{7F42E7F6-775C-4FDB-87CD-AF9ABFD1E41C}"/>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6" name="Rechteck 81">
            <a:extLst>
              <a:ext uri="{FF2B5EF4-FFF2-40B4-BE49-F238E27FC236}">
                <a16:creationId xmlns:a16="http://schemas.microsoft.com/office/drawing/2014/main" id="{43FA0C9A-6F2A-4322-B70E-2C4D98129C8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7" name="Rechteck 82">
            <a:extLst>
              <a:ext uri="{FF2B5EF4-FFF2-40B4-BE49-F238E27FC236}">
                <a16:creationId xmlns:a16="http://schemas.microsoft.com/office/drawing/2014/main" id="{96C4BCAD-3E92-4B05-B654-F341AF4C2D8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8" name="Rechteck 83">
            <a:extLst>
              <a:ext uri="{FF2B5EF4-FFF2-40B4-BE49-F238E27FC236}">
                <a16:creationId xmlns:a16="http://schemas.microsoft.com/office/drawing/2014/main" id="{CBF65A13-7555-430F-8CB9-89967CE8C70F}"/>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76.xml><?xml version="1.0" encoding="utf-8"?>
<p:sld xmlns:a="http://purl.oclc.org/ooxml/drawingml/main" xmlns:r="http://purl.oclc.org/ooxml/officeDocument/relationships" xmlns:p="http://purl.oclc.org/ooxml/presentationml/main">
  <p:cSld name="Slide74">
    <p:spTree>
      <p:nvGrpSpPr>
        <p:cNvPr id="1" name=""/>
        <p:cNvGrpSpPr/>
        <p:nvPr/>
      </p:nvGrpSpPr>
      <p:grpSpPr>
        <a:xfrm>
          <a:off x="0" y="0"/>
          <a:ext cx="0" cy="0"/>
          <a:chOff x="0" y="0"/>
          <a:chExt cx="0" cy="0"/>
        </a:xfrm>
      </p:grpSpPr>
      <p:sp>
        <p:nvSpPr>
          <p:cNvPr id="2" name="Shape 924">
            <a:extLst>
              <a:ext uri="{FF2B5EF4-FFF2-40B4-BE49-F238E27FC236}">
                <a16:creationId xmlns:a16="http://schemas.microsoft.com/office/drawing/2014/main" id="{B13BF8FC-95A8-4095-9E5E-F9EA8812145E}"/>
              </a:ext>
            </a:extLst>
          </p:cNvPr>
          <p:cNvSpPr txBox="1">
            <a:spLocks noGrp="1"/>
          </p:cNvSpPr>
          <p:nvPr>
            <p:ph type="title"/>
          </p:nvPr>
        </p:nvSpPr>
        <p:spPr/>
        <p:txBody>
          <a:bodyPr tIns="45701" bIns="45701"/>
          <a:lstStyle/>
          <a:p>
            <a:pPr lvl="0"/>
            <a:r>
              <a:rPr lang="de-DE" dirty="0"/>
              <a:t>Fallstricke: Complianceprozess</a:t>
            </a:r>
          </a:p>
        </p:txBody>
      </p:sp>
      <p:graphicFrame>
        <p:nvGraphicFramePr>
          <p:cNvPr id="3" name="Shape 925">
            <a:extLst>
              <a:ext uri="{FF2B5EF4-FFF2-40B4-BE49-F238E27FC236}">
                <a16:creationId xmlns:a16="http://schemas.microsoft.com/office/drawing/2014/main" id="{96B5B35A-21C9-40A3-B39A-903C1E882D2E}"/>
              </a:ext>
            </a:extLst>
          </p:cNvPr>
          <p:cNvGraphicFramePr>
            <a:graphicFrameLocks noGrp="1"/>
          </p:cNvGraphicFramePr>
          <p:nvPr/>
        </p:nvGraphicFramePr>
        <p:xfrm>
          <a:off x="774944" y="1411742"/>
          <a:ext cx="10483376" cy="5280266"/>
        </p:xfrm>
        <a:graphic>
          <a:graphicData uri="http://purl.oclc.org/ooxml/drawingml/table">
            <a:tbl>
              <a:tblPr>
                <a:effectLst/>
                <a:tableStyleId>{3008B7F7-1031-4B05-B229-2884EDF7C79B}</a:tableStyleId>
              </a:tblPr>
              <a:tblGrid>
                <a:gridCol w="2438156">
                  <a:extLst>
                    <a:ext uri="{9D8B030D-6E8A-4147-A177-3AD203B41FA5}">
                      <a16:colId xmlns:a16="http://schemas.microsoft.com/office/drawing/2014/main" val="4097320048"/>
                    </a:ext>
                  </a:extLst>
                </a:gridCol>
                <a:gridCol w="4292595">
                  <a:extLst>
                    <a:ext uri="{9D8B030D-6E8A-4147-A177-3AD203B41FA5}">
                      <a16:colId xmlns:a16="http://schemas.microsoft.com/office/drawing/2014/main" val="1147089401"/>
                    </a:ext>
                  </a:extLst>
                </a:gridCol>
                <a:gridCol w="3752615">
                  <a:extLst>
                    <a:ext uri="{9D8B030D-6E8A-4147-A177-3AD203B41FA5}">
                      <a16:colId xmlns:a16="http://schemas.microsoft.com/office/drawing/2014/main" val="3202356667"/>
                    </a:ext>
                  </a:extLst>
                </a:gridCol>
              </a:tblGrid>
              <a:tr h="347938">
                <a:tc>
                  <a:txBody>
                    <a:bodyPr/>
                    <a:lstStyle/>
                    <a:p>
                      <a:pPr marL="342900" marR="0" lvl="0" indent="-342900" algn="ctr" rtl="0">
                        <a:lnSpc>
                          <a:spcPct val="100%"/>
                        </a:lnSpc>
                        <a:spcBef>
                          <a:spcPts val="0"/>
                        </a:spcBef>
                        <a:spcAft>
                          <a:spcPts val="0"/>
                        </a:spcAft>
                        <a:buNone/>
                      </a:pPr>
                      <a:r>
                        <a:rPr lang="de-DE" sz="1800" b="1" i="0" u="none" strike="noStrike" cap="none" dirty="0">
                          <a:solidFill>
                            <a:srgbClr val="292934"/>
                          </a:solidFill>
                          <a:latin typeface="Roboto"/>
                          <a:ea typeface="Roboto"/>
                          <a:cs typeface="Roboto"/>
                        </a:rPr>
                        <a:t>Beschreibung</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de-DE" sz="1800" b="1" i="0" u="none" strike="noStrike" cap="none" dirty="0">
                          <a:solidFill>
                            <a:srgbClr val="292934"/>
                          </a:solidFill>
                          <a:latin typeface="Roboto"/>
                          <a:ea typeface="Roboto"/>
                          <a:cs typeface="Roboto"/>
                        </a:rPr>
                        <a:t>Vermeidung</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de-DE" sz="1800" b="1" i="0" u="none" strike="noStrike" cap="none" dirty="0">
                          <a:solidFill>
                            <a:srgbClr val="292934"/>
                          </a:solidFill>
                          <a:latin typeface="Roboto"/>
                          <a:ea typeface="Roboto"/>
                          <a:cs typeface="Roboto"/>
                        </a:rPr>
                        <a:t>Prävention</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1916984"/>
                  </a:ext>
                </a:extLst>
              </a:tr>
              <a:tr h="3102312">
                <a:tc>
                  <a:txBody>
                    <a:bodyPr/>
                    <a:lstStyle/>
                    <a:p>
                      <a:pPr marL="0" marR="0" lvl="0" indent="0" algn="l" rtl="0">
                        <a:lnSpc>
                          <a:spcPct val="100%"/>
                        </a:lnSpc>
                        <a:spcBef>
                          <a:spcPts val="0"/>
                        </a:spcBef>
                        <a:spcAft>
                          <a:spcPts val="0"/>
                        </a:spcAft>
                        <a:buNone/>
                      </a:pPr>
                      <a:r>
                        <a:rPr lang="de-DE" sz="1800" b="1" i="0" u="none" strike="noStrike" cap="none" dirty="0">
                          <a:solidFill>
                            <a:srgbClr val="0070C0"/>
                          </a:solidFill>
                          <a:latin typeface="Roboto"/>
                          <a:ea typeface="Roboto"/>
                          <a:cs typeface="Roboto"/>
                        </a:rPr>
                        <a:t>Nutzung von FOSS ohne Einholen der nötigen Freigabe</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dirty="0">
                          <a:solidFill>
                            <a:srgbClr val="292934"/>
                          </a:solidFill>
                          <a:latin typeface="Roboto"/>
                          <a:ea typeface="Roboto"/>
                          <a:cs typeface="Roboto"/>
                        </a:rPr>
                        <a:t>Diese Art von Fehler kann vermieden werden, indem den Entwicklern Schulungen zu den FOSS-Richtlinien und -Prozessen des Unternehmens angeboten werden.</a:t>
                      </a:r>
                    </a:p>
                    <a:p>
                      <a:pPr marL="342900" marR="0" lvl="0" indent="-342900" algn="l" rtl="0">
                        <a:lnSpc>
                          <a:spcPct val="100%"/>
                        </a:lnSpc>
                        <a:spcBef>
                          <a:spcPts val="0"/>
                        </a:spcBef>
                        <a:spcAft>
                          <a:spcPts val="0"/>
                        </a:spcAft>
                        <a:buNone/>
                      </a:pPr>
                      <a:endParaRPr lang="de-DE" sz="1600" b="0" i="0" u="none" strike="noStrike" cap="none" dirty="0">
                        <a:solidFill>
                          <a:srgbClr val="292934"/>
                        </a:solidFill>
                        <a:latin typeface="Roboto"/>
                        <a:ea typeface="Roboto"/>
                        <a:cs typeface="Roboto"/>
                      </a:endParaRPr>
                    </a:p>
                    <a:p>
                      <a:pPr marL="342900" marR="0" lvl="0" indent="-342900" algn="l" rtl="0">
                        <a:lnSpc>
                          <a:spcPct val="100%"/>
                        </a:lnSpc>
                        <a:spcBef>
                          <a:spcPts val="0"/>
                        </a:spcBef>
                        <a:spcAft>
                          <a:spcPts val="0"/>
                        </a:spcAft>
                        <a:buNone/>
                      </a:pPr>
                      <a:r>
                        <a:rPr lang="de-DE" sz="1600" b="0" i="0" u="none" strike="noStrike" cap="none" dirty="0">
                          <a:solidFill>
                            <a:srgbClr val="292934"/>
                          </a:solidFill>
                          <a:latin typeface="Roboto"/>
                          <a:ea typeface="Roboto"/>
                          <a:cs typeface="Roboto"/>
                        </a:rPr>
                        <a:t>.</a:t>
                      </a:r>
                    </a:p>
                    <a:p>
                      <a:pPr marL="342900" marR="0" lvl="0" indent="-342900" algn="l" rtl="0">
                        <a:spcBef>
                          <a:spcPts val="0"/>
                        </a:spcBef>
                        <a:spcAft>
                          <a:spcPts val="0"/>
                        </a:spcAft>
                        <a:buNone/>
                      </a:pPr>
                      <a:endParaRPr lang="de-DE" sz="2800" b="0" i="0" u="none" strike="noStrike" cap="none" dirty="0">
                        <a:solidFill>
                          <a:srgbClr val="292934"/>
                        </a:solidFill>
                        <a:latin typeface="Roboto"/>
                        <a:ea typeface="Roboto"/>
                        <a:cs typeface="Roboto"/>
                      </a:endParaRP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dirty="0">
                          <a:solidFill>
                            <a:srgbClr val="292934"/>
                          </a:solidFill>
                          <a:latin typeface="Roboto"/>
                          <a:ea typeface="Roboto"/>
                          <a:cs typeface="Roboto"/>
                        </a:rPr>
                        <a:t>Diese Art von Fehler kann verhindert werden durch:</a:t>
                      </a:r>
                    </a:p>
                    <a:p>
                      <a:pPr marL="533396" marR="0" lvl="0" indent="-533396" algn="l" rtl="0">
                        <a:lnSpc>
                          <a:spcPct val="100%"/>
                        </a:lnSpc>
                        <a:spcBef>
                          <a:spcPts val="0"/>
                        </a:spcBef>
                        <a:spcAft>
                          <a:spcPts val="0"/>
                        </a:spcAft>
                        <a:buSzPct val="100%"/>
                        <a:buFont typeface="+mj-lt"/>
                        <a:buAutoNum type="arabicPeriod"/>
                      </a:pPr>
                      <a:r>
                        <a:rPr lang="de-DE" sz="1600" b="0" i="0" u="none" strike="noStrike" cap="none" dirty="0">
                          <a:solidFill>
                            <a:srgbClr val="292934"/>
                          </a:solidFill>
                          <a:latin typeface="Roboto"/>
                          <a:ea typeface="Roboto"/>
                          <a:cs typeface="Roboto"/>
                        </a:rPr>
                        <a:t>Durchführung regelmäßiger, vollständigen Scans der Softwareplattform, um "nicht deklarierte" FOSS-Nutzung zu erkennen.</a:t>
                      </a:r>
                    </a:p>
                    <a:p>
                      <a:pPr marL="533396" marR="0" lvl="0" indent="-533396" algn="l" rtl="0">
                        <a:lnSpc>
                          <a:spcPct val="100%"/>
                        </a:lnSpc>
                        <a:spcBef>
                          <a:spcPts val="0"/>
                        </a:spcBef>
                        <a:spcAft>
                          <a:spcPts val="0"/>
                        </a:spcAft>
                        <a:buSzPct val="100%"/>
                        <a:buFont typeface="+mj-lt"/>
                        <a:buAutoNum type="arabicPeriod"/>
                      </a:pPr>
                      <a:r>
                        <a:rPr lang="de-DE" sz="1600" b="0" i="0" u="none" strike="noStrike" cap="none" dirty="0">
                          <a:solidFill>
                            <a:srgbClr val="292934"/>
                          </a:solidFill>
                          <a:latin typeface="Roboto"/>
                          <a:ea typeface="Roboto"/>
                          <a:cs typeface="Roboto"/>
                        </a:rPr>
                        <a:t>Schulung von Entwicklern zu den FOSS-Richtlinien und -Prozessen des Unternehmens.</a:t>
                      </a:r>
                    </a:p>
                    <a:p>
                      <a:pPr marL="533396" marR="0" lvl="0" indent="-533396" algn="l" rtl="0">
                        <a:lnSpc>
                          <a:spcPct val="100%"/>
                        </a:lnSpc>
                        <a:spcBef>
                          <a:spcPts val="0"/>
                        </a:spcBef>
                        <a:spcAft>
                          <a:spcPts val="0"/>
                        </a:spcAft>
                        <a:buSzPct val="100%"/>
                        <a:buFont typeface="+mj-lt"/>
                        <a:buAutoNum type="arabicPeriod"/>
                      </a:pPr>
                      <a:r>
                        <a:rPr lang="de-DE" sz="1600" b="0" i="0" u="none" strike="noStrike" cap="none" dirty="0">
                          <a:solidFill>
                            <a:srgbClr val="292934"/>
                          </a:solidFill>
                          <a:latin typeface="Roboto"/>
                          <a:ea typeface="Roboto"/>
                          <a:cs typeface="Roboto"/>
                        </a:rPr>
                        <a:t>Einbezug der Compliance-Treue in die Leistungsbeurteilung der Mitarbeiter.</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4655040"/>
                  </a:ext>
                </a:extLst>
              </a:tr>
              <a:tr h="1653107">
                <a:tc>
                  <a:txBody>
                    <a:bodyPr/>
                    <a:lstStyle/>
                    <a:p>
                      <a:pPr marL="0" marR="0" lvl="0" indent="0" algn="l" rtl="0">
                        <a:lnSpc>
                          <a:spcPct val="100%"/>
                        </a:lnSpc>
                        <a:spcBef>
                          <a:spcPts val="0"/>
                        </a:spcBef>
                        <a:spcAft>
                          <a:spcPts val="0"/>
                        </a:spcAft>
                        <a:buNone/>
                      </a:pPr>
                      <a:r>
                        <a:rPr lang="de-DE" sz="1800" b="1" i="0" u="none" strike="noStrike" cap="none" dirty="0">
                          <a:solidFill>
                            <a:srgbClr val="0070C0"/>
                          </a:solidFill>
                          <a:latin typeface="Roboto"/>
                          <a:ea typeface="Roboto"/>
                          <a:cs typeface="Roboto"/>
                        </a:rPr>
                        <a:t>Nichtteilnahme an FOSS-Schulungen</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dirty="0">
                          <a:solidFill>
                            <a:srgbClr val="292934"/>
                          </a:solidFill>
                          <a:latin typeface="Roboto"/>
                          <a:ea typeface="Roboto"/>
                          <a:cs typeface="Roboto"/>
                        </a:rPr>
                        <a:t>Diese Art von Fehler kann vermieden werden, indem sichergestellt wird, dass der Abschluss der FOSS-Schulung Bestandteil des beruflichen Entwicklungsplans des Mitarbeiters ist und im Rahmen der Leistungsbeurteilung überwacht wird.</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dirty="0">
                          <a:solidFill>
                            <a:srgbClr val="292934"/>
                          </a:solidFill>
                          <a:latin typeface="Roboto"/>
                          <a:ea typeface="Roboto"/>
                          <a:cs typeface="Roboto"/>
                        </a:rPr>
                        <a:t>Diese Art von Fehler kann verhindert werden, indem Techniker dazu aufgefordert werden, das FOSS-Training bis zu einem bestimmten Zeitpunkt zu absolvieren.</a:t>
                      </a:r>
                    </a:p>
                    <a:p>
                      <a:pPr marL="342900" marR="0" lvl="0" indent="-342900" algn="l" rtl="0">
                        <a:lnSpc>
                          <a:spcPct val="100%"/>
                        </a:lnSpc>
                        <a:spcBef>
                          <a:spcPts val="0"/>
                        </a:spcBef>
                        <a:spcAft>
                          <a:spcPts val="0"/>
                        </a:spcAft>
                        <a:buNone/>
                      </a:pPr>
                      <a:endParaRPr lang="de-DE" sz="1600" b="0" i="0" u="none" strike="noStrike" cap="none" dirty="0">
                        <a:solidFill>
                          <a:srgbClr val="292934"/>
                        </a:solidFill>
                        <a:latin typeface="Roboto"/>
                        <a:ea typeface="Roboto"/>
                        <a:cs typeface="Roboto"/>
                      </a:endParaRP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3821350"/>
                  </a:ext>
                </a:extLst>
              </a:tr>
            </a:tbl>
          </a:graphicData>
        </a:graphic>
      </p:graphicFrame>
      <p:sp>
        <p:nvSpPr>
          <p:cNvPr id="4" name="Rechteck 54">
            <a:extLst>
              <a:ext uri="{FF2B5EF4-FFF2-40B4-BE49-F238E27FC236}">
                <a16:creationId xmlns:a16="http://schemas.microsoft.com/office/drawing/2014/main" id="{8AEAE496-7A0D-4549-8DFE-278CE69BED14}"/>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5" name="Rechteck 52">
            <a:extLst>
              <a:ext uri="{FF2B5EF4-FFF2-40B4-BE49-F238E27FC236}">
                <a16:creationId xmlns:a16="http://schemas.microsoft.com/office/drawing/2014/main" id="{06FAC5D2-5995-4C33-BCB9-C02E8F5508B9}"/>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6" name="Rechteck 81">
            <a:extLst>
              <a:ext uri="{FF2B5EF4-FFF2-40B4-BE49-F238E27FC236}">
                <a16:creationId xmlns:a16="http://schemas.microsoft.com/office/drawing/2014/main" id="{E1E81A17-2F5A-44AF-B519-567846104238}"/>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7" name="Rechteck 82">
            <a:extLst>
              <a:ext uri="{FF2B5EF4-FFF2-40B4-BE49-F238E27FC236}">
                <a16:creationId xmlns:a16="http://schemas.microsoft.com/office/drawing/2014/main" id="{9AAE584B-6C3E-4073-9112-73075B882AA6}"/>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8" name="Rechteck 83">
            <a:extLst>
              <a:ext uri="{FF2B5EF4-FFF2-40B4-BE49-F238E27FC236}">
                <a16:creationId xmlns:a16="http://schemas.microsoft.com/office/drawing/2014/main" id="{CFB1E923-245A-4727-828B-05A2B1809CEC}"/>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77.xml><?xml version="1.0" encoding="utf-8"?>
<p:sld xmlns:a="http://purl.oclc.org/ooxml/drawingml/main" xmlns:r="http://purl.oclc.org/ooxml/officeDocument/relationships" xmlns:p="http://purl.oclc.org/ooxml/presentationml/main">
  <p:cSld name="Slide75">
    <p:spTree>
      <p:nvGrpSpPr>
        <p:cNvPr id="1" name=""/>
        <p:cNvGrpSpPr/>
        <p:nvPr/>
      </p:nvGrpSpPr>
      <p:grpSpPr>
        <a:xfrm>
          <a:off x="0" y="0"/>
          <a:ext cx="0" cy="0"/>
          <a:chOff x="0" y="0"/>
          <a:chExt cx="0" cy="0"/>
        </a:xfrm>
      </p:grpSpPr>
      <p:sp>
        <p:nvSpPr>
          <p:cNvPr id="2" name="Shape 931">
            <a:extLst>
              <a:ext uri="{FF2B5EF4-FFF2-40B4-BE49-F238E27FC236}">
                <a16:creationId xmlns:a16="http://schemas.microsoft.com/office/drawing/2014/main" id="{C619554A-FE0D-4E61-8551-E1D6142F1333}"/>
              </a:ext>
            </a:extLst>
          </p:cNvPr>
          <p:cNvSpPr txBox="1">
            <a:spLocks noGrp="1"/>
          </p:cNvSpPr>
          <p:nvPr>
            <p:ph type="title"/>
          </p:nvPr>
        </p:nvSpPr>
        <p:spPr/>
        <p:txBody>
          <a:bodyPr tIns="45701" bIns="45701"/>
          <a:lstStyle/>
          <a:p>
            <a:pPr lvl="0"/>
            <a:r>
              <a:rPr lang="de-DE" dirty="0"/>
              <a:t>Fallstricke: Complianceprozess</a:t>
            </a:r>
          </a:p>
        </p:txBody>
      </p:sp>
      <p:graphicFrame>
        <p:nvGraphicFramePr>
          <p:cNvPr id="3" name="Shape 932">
            <a:extLst>
              <a:ext uri="{FF2B5EF4-FFF2-40B4-BE49-F238E27FC236}">
                <a16:creationId xmlns:a16="http://schemas.microsoft.com/office/drawing/2014/main" id="{95E63E2A-8BA2-42D3-B4A5-12645FC91934}"/>
              </a:ext>
            </a:extLst>
          </p:cNvPr>
          <p:cNvGraphicFramePr>
            <a:graphicFrameLocks noGrp="1"/>
          </p:cNvGraphicFramePr>
          <p:nvPr/>
        </p:nvGraphicFramePr>
        <p:xfrm>
          <a:off x="624260" y="1542373"/>
          <a:ext cx="10935410" cy="5273116"/>
        </p:xfrm>
        <a:graphic>
          <a:graphicData uri="http://purl.oclc.org/ooxml/drawingml/table">
            <a:tbl>
              <a:tblPr>
                <a:effectLst/>
                <a:tableStyleId>{3008B7F7-1031-4B05-B229-2884EDF7C79B}</a:tableStyleId>
              </a:tblPr>
              <a:tblGrid>
                <a:gridCol w="3427043">
                  <a:extLst>
                    <a:ext uri="{9D8B030D-6E8A-4147-A177-3AD203B41FA5}">
                      <a16:colId xmlns:a16="http://schemas.microsoft.com/office/drawing/2014/main" val="2684023452"/>
                    </a:ext>
                  </a:extLst>
                </a:gridCol>
                <a:gridCol w="3632197">
                  <a:extLst>
                    <a:ext uri="{9D8B030D-6E8A-4147-A177-3AD203B41FA5}">
                      <a16:colId xmlns:a16="http://schemas.microsoft.com/office/drawing/2014/main" val="775716185"/>
                    </a:ext>
                  </a:extLst>
                </a:gridCol>
                <a:gridCol w="3876169">
                  <a:extLst>
                    <a:ext uri="{9D8B030D-6E8A-4147-A177-3AD203B41FA5}">
                      <a16:colId xmlns:a16="http://schemas.microsoft.com/office/drawing/2014/main" val="2964798615"/>
                    </a:ext>
                  </a:extLst>
                </a:gridCol>
              </a:tblGrid>
              <a:tr h="354101">
                <a:tc>
                  <a:txBody>
                    <a:bodyPr/>
                    <a:lstStyle/>
                    <a:p>
                      <a:pPr marL="342900" marR="0" lvl="0" indent="-342900" algn="ctr" rtl="0">
                        <a:lnSpc>
                          <a:spcPct val="100%"/>
                        </a:lnSpc>
                        <a:spcBef>
                          <a:spcPts val="0"/>
                        </a:spcBef>
                        <a:spcAft>
                          <a:spcPts val="0"/>
                        </a:spcAft>
                        <a:buNone/>
                      </a:pPr>
                      <a:r>
                        <a:rPr lang="de-DE" sz="1800" b="1" i="0" u="none" strike="noStrike" cap="none" dirty="0">
                          <a:solidFill>
                            <a:srgbClr val="292934"/>
                          </a:solidFill>
                          <a:latin typeface="Roboto"/>
                          <a:ea typeface="Roboto"/>
                          <a:cs typeface="Roboto"/>
                        </a:rPr>
                        <a:t>Beschreibung</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de-DE" sz="1800" b="1" i="0" u="none" strike="noStrike" cap="none" dirty="0">
                          <a:solidFill>
                            <a:srgbClr val="292934"/>
                          </a:solidFill>
                          <a:latin typeface="Roboto"/>
                          <a:ea typeface="Roboto"/>
                          <a:cs typeface="Roboto"/>
                        </a:rPr>
                        <a:t>Vermeidung</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de-DE" sz="1800" b="1" i="0" u="none" strike="noStrike" cap="none" dirty="0">
                          <a:solidFill>
                            <a:srgbClr val="292934"/>
                          </a:solidFill>
                          <a:latin typeface="Roboto"/>
                          <a:ea typeface="Roboto"/>
                          <a:cs typeface="Roboto"/>
                        </a:rPr>
                        <a:t>Prävention</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1033381"/>
                  </a:ext>
                </a:extLst>
              </a:tr>
              <a:tr h="1268821">
                <a:tc>
                  <a:txBody>
                    <a:bodyPr/>
                    <a:lstStyle/>
                    <a:p>
                      <a:pPr marL="0" marR="0" lvl="0" indent="0" algn="l" rtl="0">
                        <a:lnSpc>
                          <a:spcPct val="100%"/>
                        </a:lnSpc>
                        <a:spcBef>
                          <a:spcPts val="0"/>
                        </a:spcBef>
                        <a:spcAft>
                          <a:spcPts val="0"/>
                        </a:spcAft>
                        <a:buNone/>
                      </a:pPr>
                      <a:r>
                        <a:rPr lang="de-DE" sz="1800" b="1" i="0" u="none" strike="noStrike" cap="none" dirty="0">
                          <a:solidFill>
                            <a:srgbClr val="0070C0"/>
                          </a:solidFill>
                          <a:latin typeface="Roboto"/>
                          <a:ea typeface="Roboto"/>
                          <a:cs typeface="Roboto"/>
                        </a:rPr>
                        <a:t>Quellcode wird nicht auditiert</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dirty="0">
                          <a:solidFill>
                            <a:srgbClr val="292934"/>
                          </a:solidFill>
                          <a:latin typeface="Roboto"/>
                          <a:ea typeface="Roboto"/>
                          <a:cs typeface="Roboto"/>
                        </a:rPr>
                        <a:t>Diese Art von Fehler kann vermieden werden durch:</a:t>
                      </a:r>
                    </a:p>
                    <a:p>
                      <a:pPr marL="533396" marR="0" lvl="0" indent="-533396" algn="l" rtl="0">
                        <a:lnSpc>
                          <a:spcPct val="100%"/>
                        </a:lnSpc>
                        <a:spcBef>
                          <a:spcPts val="0"/>
                        </a:spcBef>
                        <a:spcAft>
                          <a:spcPts val="0"/>
                        </a:spcAft>
                        <a:buClr>
                          <a:srgbClr val="000000"/>
                        </a:buClr>
                        <a:buSzPct val="100%"/>
                        <a:buFont typeface="Roboto"/>
                        <a:buAutoNum type="arabicPeriod"/>
                      </a:pPr>
                      <a:r>
                        <a:rPr lang="de-DE" sz="1600" b="0" i="0" u="none" strike="noStrike" cap="none" dirty="0">
                          <a:solidFill>
                            <a:srgbClr val="292934"/>
                          </a:solidFill>
                          <a:latin typeface="Roboto"/>
                          <a:ea typeface="Roboto"/>
                          <a:cs typeface="Roboto"/>
                        </a:rPr>
                        <a:t>Durchführung regelmäßiger Quellcode-Audits / -Scans</a:t>
                      </a:r>
                    </a:p>
                    <a:p>
                      <a:pPr marL="533396" marR="0" lvl="0" indent="-533396" algn="l" rtl="0">
                        <a:lnSpc>
                          <a:spcPct val="100%"/>
                        </a:lnSpc>
                        <a:spcBef>
                          <a:spcPts val="0"/>
                        </a:spcBef>
                        <a:spcAft>
                          <a:spcPts val="0"/>
                        </a:spcAft>
                        <a:buClr>
                          <a:srgbClr val="000000"/>
                        </a:buClr>
                        <a:buSzPct val="100%"/>
                        <a:buFont typeface="Roboto"/>
                        <a:buAutoNum type="arabicPeriod"/>
                      </a:pPr>
                      <a:r>
                        <a:rPr lang="de-DE" sz="1600" b="0" i="0" u="none" strike="noStrike" cap="none" dirty="0">
                          <a:solidFill>
                            <a:srgbClr val="292934"/>
                          </a:solidFill>
                          <a:latin typeface="Roboto"/>
                          <a:ea typeface="Roboto"/>
                          <a:cs typeface="Roboto"/>
                        </a:rPr>
                        <a:t>Verankerung des Audit als Meilenstein im Entwicklungsregelprozess</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dirty="0">
                          <a:solidFill>
                            <a:srgbClr val="292934"/>
                          </a:solidFill>
                          <a:latin typeface="Roboto"/>
                          <a:ea typeface="Roboto"/>
                          <a:cs typeface="Roboto"/>
                        </a:rPr>
                        <a:t>Diese Art von Fehlern kann verhindert werden</a:t>
                      </a:r>
                    </a:p>
                    <a:p>
                      <a:pPr marL="533396" marR="0" lvl="0" indent="-533396" algn="l" rtl="0">
                        <a:lnSpc>
                          <a:spcPct val="100%"/>
                        </a:lnSpc>
                        <a:spcBef>
                          <a:spcPts val="0"/>
                        </a:spcBef>
                        <a:spcAft>
                          <a:spcPts val="0"/>
                        </a:spcAft>
                        <a:buClr>
                          <a:srgbClr val="000000"/>
                        </a:buClr>
                        <a:buSzPct val="100%"/>
                        <a:buFont typeface="Roboto"/>
                        <a:buAutoNum type="arabicPeriod"/>
                      </a:pPr>
                      <a:r>
                        <a:rPr lang="de-DE" sz="1600" b="0" i="0" u="none" strike="noStrike" cap="none" dirty="0">
                          <a:solidFill>
                            <a:srgbClr val="292934"/>
                          </a:solidFill>
                          <a:latin typeface="Roboto"/>
                          <a:ea typeface="Roboto"/>
                          <a:cs typeface="Roboto"/>
                        </a:rPr>
                        <a:t>Einplanung ausreichenden Projektpersonals, um nicht gegenüber dem Zeitplan zurückzufallen</a:t>
                      </a:r>
                    </a:p>
                    <a:p>
                      <a:pPr marL="533396" marR="0" lvl="0" indent="-533396" algn="l" rtl="0">
                        <a:lnSpc>
                          <a:spcPct val="100%"/>
                        </a:lnSpc>
                        <a:spcBef>
                          <a:spcPts val="0"/>
                        </a:spcBef>
                        <a:spcAft>
                          <a:spcPts val="0"/>
                        </a:spcAft>
                        <a:buClr>
                          <a:srgbClr val="000000"/>
                        </a:buClr>
                        <a:buSzPct val="100%"/>
                        <a:buFont typeface="Roboto"/>
                        <a:buAutoNum type="arabicPeriod"/>
                      </a:pPr>
                      <a:r>
                        <a:rPr lang="de-DE" sz="1600" b="0" i="0" u="none" strike="noStrike" cap="none" dirty="0">
                          <a:solidFill>
                            <a:srgbClr val="292934"/>
                          </a:solidFill>
                          <a:latin typeface="Roboto"/>
                          <a:ea typeface="Roboto"/>
                          <a:cs typeface="Roboto"/>
                        </a:rPr>
                        <a:t>Durchsetzung regelmäßiger Audits</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4993851"/>
                  </a:ext>
                </a:extLst>
              </a:tr>
              <a:tr h="1538615">
                <a:tc>
                  <a:txBody>
                    <a:bodyPr/>
                    <a:lstStyle/>
                    <a:p>
                      <a:pPr marL="0" marR="0" lvl="0" indent="0" algn="l" rtl="0">
                        <a:lnSpc>
                          <a:spcPct val="100%"/>
                        </a:lnSpc>
                        <a:spcBef>
                          <a:spcPts val="0"/>
                        </a:spcBef>
                        <a:spcAft>
                          <a:spcPts val="0"/>
                        </a:spcAft>
                        <a:buNone/>
                      </a:pPr>
                      <a:r>
                        <a:rPr lang="de-DE" sz="1800" b="1" i="0" u="none" strike="noStrike" cap="none" dirty="0">
                          <a:solidFill>
                            <a:srgbClr val="0070C0"/>
                          </a:solidFill>
                          <a:latin typeface="Roboto"/>
                          <a:ea typeface="Roboto"/>
                          <a:cs typeface="Roboto"/>
                        </a:rPr>
                        <a:t>Audit-Feststellungen werden nicht nachverfolgt / aufgelöst</a:t>
                      </a:r>
                    </a:p>
                    <a:p>
                      <a:pPr marL="0" marR="0" lvl="0" indent="0" algn="l" rtl="0">
                        <a:lnSpc>
                          <a:spcPct val="100%"/>
                        </a:lnSpc>
                        <a:spcBef>
                          <a:spcPts val="0"/>
                        </a:spcBef>
                        <a:spcAft>
                          <a:spcPts val="0"/>
                        </a:spcAft>
                        <a:buNone/>
                      </a:pPr>
                      <a:r>
                        <a:rPr lang="de-DE" sz="1800" b="1" i="0" u="none" strike="noStrike" cap="none" dirty="0">
                          <a:solidFill>
                            <a:srgbClr val="0070C0"/>
                          </a:solidFill>
                          <a:latin typeface="Roboto"/>
                          <a:ea typeface="Roboto"/>
                          <a:cs typeface="Roboto"/>
                        </a:rPr>
                        <a:t>(Analyse der “Treffer” aus einem Scanwerkzeug / einem Audit)</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dirty="0">
                          <a:solidFill>
                            <a:srgbClr val="292934"/>
                          </a:solidFill>
                          <a:latin typeface="Roboto"/>
                          <a:ea typeface="Roboto"/>
                          <a:cs typeface="Roboto"/>
                        </a:rPr>
                        <a:t>Diese Art von Fehler kann vermieden werden, indem ein Compliance-Ticket so lange nicht aufgelöst (d. H. geschlossen) werden darf, solange der Auditbericht nicht abgeschlossen ist.</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dirty="0">
                          <a:solidFill>
                            <a:srgbClr val="292934"/>
                          </a:solidFill>
                          <a:latin typeface="Roboto"/>
                          <a:ea typeface="Roboto"/>
                          <a:cs typeface="Roboto"/>
                        </a:rPr>
                        <a:t>Diese Art von Fehlern kann durch die Einführung blockweiser Freigaben im FOSS-Compliance-Prozess verhindert werden.</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183658"/>
                  </a:ext>
                </a:extLst>
              </a:tr>
              <a:tr h="1268821">
                <a:tc>
                  <a:txBody>
                    <a:bodyPr/>
                    <a:lstStyle/>
                    <a:p>
                      <a:pPr marL="0" marR="0" lvl="0" indent="0" algn="l" rtl="0">
                        <a:lnSpc>
                          <a:spcPct val="100%"/>
                        </a:lnSpc>
                        <a:spcBef>
                          <a:spcPts val="0"/>
                        </a:spcBef>
                        <a:spcAft>
                          <a:spcPts val="0"/>
                        </a:spcAft>
                        <a:buNone/>
                      </a:pPr>
                      <a:r>
                        <a:rPr lang="de-DE" sz="1800" b="1" i="0" u="none" strike="noStrike" cap="none" dirty="0">
                          <a:solidFill>
                            <a:srgbClr val="0070C0"/>
                          </a:solidFill>
                          <a:latin typeface="Roboto"/>
                          <a:ea typeface="Roboto"/>
                          <a:cs typeface="Roboto"/>
                        </a:rPr>
                        <a:t>Nicht rechtzeitige Überprüfung von FOSS</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dirty="0">
                          <a:solidFill>
                            <a:srgbClr val="292934"/>
                          </a:solidFill>
                          <a:latin typeface="Roboto"/>
                          <a:ea typeface="Roboto"/>
                          <a:cs typeface="Roboto"/>
                        </a:rPr>
                        <a:t>Diese Art von Fehler kann vermieden werden, indem FOSS-Review-Anfragen frühzeitig eingeleitet werden, selbst wenn die Entwicklung noch nicht über die Übernahme des FOSS-Quellcodes entschieden hat.</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de-DE" sz="1600" b="0" i="0" u="none" strike="noStrike" cap="none" dirty="0">
                          <a:solidFill>
                            <a:srgbClr val="292934"/>
                          </a:solidFill>
                          <a:latin typeface="Roboto"/>
                          <a:ea typeface="Roboto"/>
                          <a:cs typeface="Roboto"/>
                        </a:rPr>
                        <a:t>Diese Art von Fehler kann durch Schulungen verhindert werden.</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213994"/>
                  </a:ext>
                </a:extLst>
              </a:tr>
            </a:tbl>
          </a:graphicData>
        </a:graphic>
      </p:graphicFrame>
      <p:sp>
        <p:nvSpPr>
          <p:cNvPr id="4" name="Rechteck 54">
            <a:extLst>
              <a:ext uri="{FF2B5EF4-FFF2-40B4-BE49-F238E27FC236}">
                <a16:creationId xmlns:a16="http://schemas.microsoft.com/office/drawing/2014/main" id="{3524BEDB-9F18-4078-B25C-EDF33CF922D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5" name="Rechteck 52">
            <a:extLst>
              <a:ext uri="{FF2B5EF4-FFF2-40B4-BE49-F238E27FC236}">
                <a16:creationId xmlns:a16="http://schemas.microsoft.com/office/drawing/2014/main" id="{3408A457-88A2-4FC7-99D4-6B10AD560BB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6" name="Rechteck 81">
            <a:extLst>
              <a:ext uri="{FF2B5EF4-FFF2-40B4-BE49-F238E27FC236}">
                <a16:creationId xmlns:a16="http://schemas.microsoft.com/office/drawing/2014/main" id="{14E6A358-3FDF-49F9-B561-947058FD948D}"/>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7" name="Rechteck 82">
            <a:extLst>
              <a:ext uri="{FF2B5EF4-FFF2-40B4-BE49-F238E27FC236}">
                <a16:creationId xmlns:a16="http://schemas.microsoft.com/office/drawing/2014/main" id="{0D48678F-6444-4419-B271-EB8EAACBC30C}"/>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8" name="Rechteck 83">
            <a:extLst>
              <a:ext uri="{FF2B5EF4-FFF2-40B4-BE49-F238E27FC236}">
                <a16:creationId xmlns:a16="http://schemas.microsoft.com/office/drawing/2014/main" id="{C9302A6E-BFAF-4E66-994E-2253EC6F4A32}"/>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78.xml><?xml version="1.0" encoding="utf-8"?>
<p:sld xmlns:a="http://purl.oclc.org/ooxml/drawingml/main" xmlns:r="http://purl.oclc.org/ooxml/officeDocument/relationships" xmlns:p="http://purl.oclc.org/ooxml/presentationml/main">
  <p:cSld name="Slide76">
    <p:spTree>
      <p:nvGrpSpPr>
        <p:cNvPr id="1" name=""/>
        <p:cNvGrpSpPr/>
        <p:nvPr/>
      </p:nvGrpSpPr>
      <p:grpSpPr>
        <a:xfrm>
          <a:off x="0" y="0"/>
          <a:ext cx="0" cy="0"/>
          <a:chOff x="0" y="0"/>
          <a:chExt cx="0" cy="0"/>
        </a:xfrm>
      </p:grpSpPr>
      <p:sp>
        <p:nvSpPr>
          <p:cNvPr id="2" name="Shape 938">
            <a:extLst>
              <a:ext uri="{FF2B5EF4-FFF2-40B4-BE49-F238E27FC236}">
                <a16:creationId xmlns:a16="http://schemas.microsoft.com/office/drawing/2014/main" id="{52DB6165-2FAC-4086-9079-822F057D2F14}"/>
              </a:ext>
            </a:extLst>
          </p:cNvPr>
          <p:cNvSpPr txBox="1">
            <a:spLocks noGrp="1"/>
          </p:cNvSpPr>
          <p:nvPr>
            <p:ph type="title"/>
          </p:nvPr>
        </p:nvSpPr>
        <p:spPr/>
        <p:txBody>
          <a:bodyPr tIns="45701" bIns="45701"/>
          <a:lstStyle/>
          <a:p>
            <a:pPr lvl="0"/>
            <a:r>
              <a:rPr lang="de-DE" sz="3600" dirty="0"/>
              <a:t>Compliancesicherung vor Produktauslieferung</a:t>
            </a:r>
          </a:p>
        </p:txBody>
      </p:sp>
      <p:sp>
        <p:nvSpPr>
          <p:cNvPr id="3" name="Shape 939">
            <a:extLst>
              <a:ext uri="{FF2B5EF4-FFF2-40B4-BE49-F238E27FC236}">
                <a16:creationId xmlns:a16="http://schemas.microsoft.com/office/drawing/2014/main" id="{10F2A058-430B-495F-B449-42314DA226B2}"/>
              </a:ext>
            </a:extLst>
          </p:cNvPr>
          <p:cNvSpPr txBox="1">
            <a:spLocks noGrp="1"/>
          </p:cNvSpPr>
          <p:nvPr>
            <p:ph idx="1"/>
          </p:nvPr>
        </p:nvSpPr>
        <p:spPr/>
        <p:txBody>
          <a:bodyPr tIns="45701" bIns="45701"/>
          <a:lstStyle/>
          <a:p>
            <a:pPr lvl="0" indent="-182880">
              <a:spcBef>
                <a:spcPts val="0"/>
              </a:spcBef>
            </a:pPr>
            <a:r>
              <a:rPr lang="de-DE" sz="2800" dirty="0"/>
              <a:t>Unternehmen müssen auf Compliance hohe Priorität legen, bevor ein Produkt (egal, in welcher Form) ausgeliefert wird. </a:t>
            </a:r>
          </a:p>
          <a:p>
            <a:pPr lvl="0" indent="-182880">
              <a:spcBef>
                <a:spcPts val="0"/>
              </a:spcBef>
            </a:pPr>
            <a:r>
              <a:rPr lang="de-DE" sz="2800" dirty="0"/>
              <a:t>Entsprechende Priorisierung von Compliance fördert:</a:t>
            </a:r>
          </a:p>
          <a:p>
            <a:pPr lvl="1" indent="-182880">
              <a:spcBef>
                <a:spcPts val="0"/>
              </a:spcBef>
            </a:pPr>
            <a:r>
              <a:rPr lang="de-DE" sz="2800" dirty="0">
                <a:latin typeface="Roboto"/>
              </a:rPr>
              <a:t>Effektiveren Einsatz von FOSS im Unternehmen</a:t>
            </a:r>
          </a:p>
          <a:p>
            <a:pPr lvl="1" indent="-182880">
              <a:spcBef>
                <a:spcPts val="0"/>
              </a:spcBef>
            </a:pPr>
            <a:r>
              <a:rPr lang="de-DE" sz="2800" dirty="0">
                <a:latin typeface="Roboto"/>
              </a:rPr>
              <a:t>Bessere Beziehungen mit der FOSS-Community und mit FOSS-Organisationen</a:t>
            </a:r>
          </a:p>
          <a:p>
            <a:pPr marL="0" lvl="0" indent="0">
              <a:spcBef>
                <a:spcPts val="400"/>
              </a:spcBef>
              <a:buNone/>
            </a:pPr>
            <a:endParaRPr lang="de-DE" sz="2000" dirty="0"/>
          </a:p>
          <a:p>
            <a:pPr marL="0" lvl="0" indent="0">
              <a:spcBef>
                <a:spcPts val="400"/>
              </a:spcBef>
              <a:buNone/>
            </a:pPr>
            <a:endParaRPr lang="de-DE" sz="2000" dirty="0"/>
          </a:p>
        </p:txBody>
      </p:sp>
      <p:sp>
        <p:nvSpPr>
          <p:cNvPr id="4" name="Rechteck 54">
            <a:extLst>
              <a:ext uri="{FF2B5EF4-FFF2-40B4-BE49-F238E27FC236}">
                <a16:creationId xmlns:a16="http://schemas.microsoft.com/office/drawing/2014/main" id="{2585C434-13BF-488C-AAF1-EAE21AB65219}"/>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5" name="Rechteck 52">
            <a:extLst>
              <a:ext uri="{FF2B5EF4-FFF2-40B4-BE49-F238E27FC236}">
                <a16:creationId xmlns:a16="http://schemas.microsoft.com/office/drawing/2014/main" id="{CA180F23-1D02-46F1-AB2F-14D29800ACA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6" name="Rechteck 81">
            <a:extLst>
              <a:ext uri="{FF2B5EF4-FFF2-40B4-BE49-F238E27FC236}">
                <a16:creationId xmlns:a16="http://schemas.microsoft.com/office/drawing/2014/main" id="{DCE877B3-E8E8-48C3-9520-03DE0DCA619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7" name="Rechteck 82">
            <a:extLst>
              <a:ext uri="{FF2B5EF4-FFF2-40B4-BE49-F238E27FC236}">
                <a16:creationId xmlns:a16="http://schemas.microsoft.com/office/drawing/2014/main" id="{DEB20039-6164-4580-81A4-34D1A23E9EC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8" name="Rechteck 83">
            <a:extLst>
              <a:ext uri="{FF2B5EF4-FFF2-40B4-BE49-F238E27FC236}">
                <a16:creationId xmlns:a16="http://schemas.microsoft.com/office/drawing/2014/main" id="{3E2E6B86-FF58-4649-841B-795BF7F44B35}"/>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79.xml><?xml version="1.0" encoding="utf-8"?>
<p:sld xmlns:a="http://purl.oclc.org/ooxml/drawingml/main" xmlns:r="http://purl.oclc.org/ooxml/officeDocument/relationships" xmlns:p="http://purl.oclc.org/ooxml/presentationml/main">
  <p:cSld name="Slide77">
    <p:spTree>
      <p:nvGrpSpPr>
        <p:cNvPr id="1" name=""/>
        <p:cNvGrpSpPr/>
        <p:nvPr/>
      </p:nvGrpSpPr>
      <p:grpSpPr>
        <a:xfrm>
          <a:off x="0" y="0"/>
          <a:ext cx="0" cy="0"/>
          <a:chOff x="0" y="0"/>
          <a:chExt cx="0" cy="0"/>
        </a:xfrm>
      </p:grpSpPr>
      <p:sp>
        <p:nvSpPr>
          <p:cNvPr id="2" name="Shape 945">
            <a:extLst>
              <a:ext uri="{FF2B5EF4-FFF2-40B4-BE49-F238E27FC236}">
                <a16:creationId xmlns:a16="http://schemas.microsoft.com/office/drawing/2014/main" id="{F40AB6CD-EC74-42AE-A328-AF2F1AEA841F}"/>
              </a:ext>
            </a:extLst>
          </p:cNvPr>
          <p:cNvSpPr txBox="1">
            <a:spLocks noGrp="1"/>
          </p:cNvSpPr>
          <p:nvPr>
            <p:ph type="title"/>
          </p:nvPr>
        </p:nvSpPr>
        <p:spPr/>
        <p:txBody>
          <a:bodyPr tIns="45701" bIns="45701"/>
          <a:lstStyle/>
          <a:p>
            <a:pPr lvl="0"/>
            <a:r>
              <a:rPr lang="de-DE" dirty="0"/>
              <a:t>Aufbau einer Beziehung zur Community</a:t>
            </a:r>
          </a:p>
        </p:txBody>
      </p:sp>
      <p:sp>
        <p:nvSpPr>
          <p:cNvPr id="3" name="Shape 946">
            <a:extLst>
              <a:ext uri="{FF2B5EF4-FFF2-40B4-BE49-F238E27FC236}">
                <a16:creationId xmlns:a16="http://schemas.microsoft.com/office/drawing/2014/main" id="{4C5DDD6B-14DC-4C81-8AAF-E6140BE7DED7}"/>
              </a:ext>
            </a:extLst>
          </p:cNvPr>
          <p:cNvSpPr txBox="1">
            <a:spLocks noGrp="1"/>
          </p:cNvSpPr>
          <p:nvPr>
            <p:ph idx="1"/>
          </p:nvPr>
        </p:nvSpPr>
        <p:spPr>
          <a:xfrm>
            <a:off x="609603" y="1673352"/>
            <a:ext cx="5384801" cy="3776060"/>
          </a:xfrm>
        </p:spPr>
        <p:txBody>
          <a:bodyPr tIns="45701" bIns="45701"/>
          <a:lstStyle/>
          <a:p>
            <a:pPr marL="0" lvl="0" indent="0">
              <a:lnSpc>
                <a:spcPct val="80%"/>
              </a:lnSpc>
              <a:spcBef>
                <a:spcPts val="0"/>
              </a:spcBef>
              <a:buNone/>
            </a:pPr>
            <a:r>
              <a:rPr lang="de-DE" sz="2380" dirty="0"/>
              <a:t>Für ein Unternehmen, welches FOSS in einem kommerziellen Produkt einsetzt, ist es empfehlenswert, eine gute Beziehung zur FOSS-Community aufzubauen und aufrechtzuerhalten - insbesondere mit den denjenigen Communities, die mit den FOSS-Projekten in Verbindung stehen, die in Ihren kommerziellen Produkten Verwendung finden.</a:t>
            </a:r>
            <a:endParaRPr lang="en-US" sz="2380" dirty="0"/>
          </a:p>
          <a:p>
            <a:pPr marL="0" lvl="0" indent="0">
              <a:lnSpc>
                <a:spcPct val="80%"/>
              </a:lnSpc>
              <a:spcBef>
                <a:spcPts val="475"/>
              </a:spcBef>
              <a:buNone/>
            </a:pPr>
            <a:endParaRPr lang="en-US" sz="2380" dirty="0"/>
          </a:p>
          <a:p>
            <a:pPr lvl="0" indent="-182880">
              <a:lnSpc>
                <a:spcPct val="80%"/>
              </a:lnSpc>
              <a:spcBef>
                <a:spcPts val="475"/>
              </a:spcBef>
              <a:buNone/>
            </a:pPr>
            <a:endParaRPr lang="en-US" sz="2380" dirty="0"/>
          </a:p>
        </p:txBody>
      </p:sp>
      <p:sp>
        <p:nvSpPr>
          <p:cNvPr id="4" name="Shape 947">
            <a:extLst>
              <a:ext uri="{FF2B5EF4-FFF2-40B4-BE49-F238E27FC236}">
                <a16:creationId xmlns:a16="http://schemas.microsoft.com/office/drawing/2014/main" id="{03F31949-079C-490D-8DDC-8CA976465D01}"/>
              </a:ext>
            </a:extLst>
          </p:cNvPr>
          <p:cNvSpPr txBox="1">
            <a:spLocks noGrp="1"/>
          </p:cNvSpPr>
          <p:nvPr>
            <p:ph idx="2"/>
          </p:nvPr>
        </p:nvSpPr>
        <p:spPr>
          <a:xfrm>
            <a:off x="6197602" y="1673352"/>
            <a:ext cx="5384801" cy="3776060"/>
          </a:xfrm>
        </p:spPr>
        <p:txBody>
          <a:bodyPr tIns="45701" bIns="45701"/>
          <a:lstStyle/>
          <a:p>
            <a:pPr marL="0" lvl="0" indent="0">
              <a:lnSpc>
                <a:spcPct val="80%"/>
              </a:lnSpc>
              <a:spcBef>
                <a:spcPts val="0"/>
              </a:spcBef>
              <a:buNone/>
            </a:pPr>
            <a:r>
              <a:rPr lang="de-DE" sz="2380" dirty="0"/>
              <a:t>Darüber hinaus können gute Beziehungen zu FOSS-Organisationen sehr hilfreich sein, wenn es darum geht, Empfehlungen zur Erfüllung der Compliance-Anforderungen bzw. Hilfe bei Complianceproblemen zu erhalten.</a:t>
            </a:r>
          </a:p>
          <a:p>
            <a:pPr marL="0" lvl="0" indent="0">
              <a:lnSpc>
                <a:spcPct val="80%"/>
              </a:lnSpc>
              <a:spcBef>
                <a:spcPts val="0"/>
              </a:spcBef>
              <a:buNone/>
            </a:pPr>
            <a:endParaRPr lang="de-DE" sz="2380" dirty="0"/>
          </a:p>
          <a:p>
            <a:pPr marL="0" lvl="0" indent="0">
              <a:lnSpc>
                <a:spcPct val="80%"/>
              </a:lnSpc>
              <a:spcBef>
                <a:spcPts val="0"/>
              </a:spcBef>
              <a:buNone/>
            </a:pPr>
            <a:r>
              <a:rPr lang="de-DE" sz="2380" dirty="0"/>
              <a:t>Gute Beziehungen zu den Software-Communities können auch für eine Kommunikation in beiden Richtungen hilfreich sein: „Upstream“-Zurückgabe von Verbesserungen im Gegenzug zu  Unterstützung durch die FOSS-Softwareentwickler.</a:t>
            </a:r>
            <a:endParaRPr lang="en-US" sz="2380" dirty="0"/>
          </a:p>
          <a:p>
            <a:pPr lvl="0" indent="-182880">
              <a:lnSpc>
                <a:spcPct val="80%"/>
              </a:lnSpc>
              <a:spcBef>
                <a:spcPts val="475"/>
              </a:spcBef>
              <a:buNone/>
            </a:pPr>
            <a:endParaRPr lang="en-US" sz="2380" dirty="0"/>
          </a:p>
        </p:txBody>
      </p:sp>
      <p:sp>
        <p:nvSpPr>
          <p:cNvPr id="5" name="Rechteck 54">
            <a:extLst>
              <a:ext uri="{FF2B5EF4-FFF2-40B4-BE49-F238E27FC236}">
                <a16:creationId xmlns:a16="http://schemas.microsoft.com/office/drawing/2014/main" id="{BCA9F1EB-9461-4F1F-9DE0-6B8BD15125CE}"/>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6" name="Rechteck 52">
            <a:extLst>
              <a:ext uri="{FF2B5EF4-FFF2-40B4-BE49-F238E27FC236}">
                <a16:creationId xmlns:a16="http://schemas.microsoft.com/office/drawing/2014/main" id="{8ED14976-3A7A-4B47-8EDF-D09F3ABD3A8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7" name="Rechteck 81">
            <a:extLst>
              <a:ext uri="{FF2B5EF4-FFF2-40B4-BE49-F238E27FC236}">
                <a16:creationId xmlns:a16="http://schemas.microsoft.com/office/drawing/2014/main" id="{F844147A-C6F4-4E09-9E0B-3747C3AAAA6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8" name="Rechteck 82">
            <a:extLst>
              <a:ext uri="{FF2B5EF4-FFF2-40B4-BE49-F238E27FC236}">
                <a16:creationId xmlns:a16="http://schemas.microsoft.com/office/drawing/2014/main" id="{451D5E6D-8C98-442E-BD71-A28119527833}"/>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9" name="Rechteck 83">
            <a:extLst>
              <a:ext uri="{FF2B5EF4-FFF2-40B4-BE49-F238E27FC236}">
                <a16:creationId xmlns:a16="http://schemas.microsoft.com/office/drawing/2014/main" id="{1815510A-202E-453B-B78B-9E0D8094B6D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8.xml><?xml version="1.0" encoding="utf-8"?>
<p:sld xmlns:a="http://purl.oclc.org/ooxml/drawingml/main" xmlns:r="http://purl.oclc.org/ooxml/officeDocument/relationships" xmlns:p="http://purl.oclc.org/ooxml/presentationml/main">
  <p:cSld name="Slide7">
    <p:spTree>
      <p:nvGrpSpPr>
        <p:cNvPr id="1" name=""/>
        <p:cNvGrpSpPr/>
        <p:nvPr/>
      </p:nvGrpSpPr>
      <p:grpSpPr>
        <a:xfrm>
          <a:off x="0" y="0"/>
          <a:ext cx="0" cy="0"/>
          <a:chOff x="0" y="0"/>
          <a:chExt cx="0" cy="0"/>
        </a:xfrm>
      </p:grpSpPr>
      <p:sp>
        <p:nvSpPr>
          <p:cNvPr id="2" name="Shape 96">
            <a:extLst>
              <a:ext uri="{FF2B5EF4-FFF2-40B4-BE49-F238E27FC236}">
                <a16:creationId xmlns:a16="http://schemas.microsoft.com/office/drawing/2014/main" id="{6AD7DF56-084B-4738-831D-05E72AD3313F}"/>
              </a:ext>
            </a:extLst>
          </p:cNvPr>
          <p:cNvSpPr txBox="1">
            <a:spLocks noGrp="1"/>
          </p:cNvSpPr>
          <p:nvPr>
            <p:ph type="title"/>
          </p:nvPr>
        </p:nvSpPr>
        <p:spPr/>
        <p:txBody>
          <a:bodyPr tIns="45701" bIns="45701"/>
          <a:lstStyle/>
          <a:p>
            <a:pPr lvl="0"/>
            <a:r>
              <a:rPr lang="de-DE" dirty="0"/>
              <a:t>Konzepte: Urheberrechtsschutz für Software</a:t>
            </a:r>
          </a:p>
        </p:txBody>
      </p:sp>
      <p:sp>
        <p:nvSpPr>
          <p:cNvPr id="3" name="Shape 97">
            <a:extLst>
              <a:ext uri="{FF2B5EF4-FFF2-40B4-BE49-F238E27FC236}">
                <a16:creationId xmlns:a16="http://schemas.microsoft.com/office/drawing/2014/main" id="{E4606EE4-8948-43D6-8620-4F4CF72B5179}"/>
              </a:ext>
            </a:extLst>
          </p:cNvPr>
          <p:cNvSpPr txBox="1">
            <a:spLocks noGrp="1"/>
          </p:cNvSpPr>
          <p:nvPr>
            <p:ph idx="1"/>
          </p:nvPr>
        </p:nvSpPr>
        <p:spPr>
          <a:xfrm>
            <a:off x="712911" y="1470986"/>
            <a:ext cx="10640881" cy="4991462"/>
          </a:xfrm>
        </p:spPr>
        <p:txBody>
          <a:bodyPr tIns="45701" bIns="45701"/>
          <a:lstStyle/>
          <a:p>
            <a:pPr lvl="0" indent="-182880">
              <a:spcBef>
                <a:spcPts val="0"/>
              </a:spcBef>
            </a:pPr>
            <a:r>
              <a:rPr lang="de-DE" dirty="0"/>
              <a:t>Grundregel: das Urheberrecht schützt ‘Werke geistiger Schöpfung’</a:t>
            </a:r>
          </a:p>
          <a:p>
            <a:pPr lvl="0" indent="-182880"/>
            <a:r>
              <a:rPr lang="de-DE" dirty="0"/>
              <a:t>Urheberrechtsschutz besteht generell für literarische Werke - wie </a:t>
            </a:r>
            <a:br>
              <a:rPr lang="de-DE" dirty="0"/>
            </a:br>
            <a:r>
              <a:rPr lang="de-DE" dirty="0"/>
              <a:t>Bücher, Filme, Bilder, Musik, Karten</a:t>
            </a:r>
          </a:p>
          <a:p>
            <a:pPr lvl="0" indent="-182880"/>
            <a:r>
              <a:rPr lang="de-DE" dirty="0"/>
              <a:t>Das Urheberrecht schützt auch Software</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…nicht deren allgemeine Funktionalität (welche durch Patente geschützt wird) aber deren Werkscharakter (den Ausdruck von Kreativität bei der konkreten Implementierung)</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Erstreckt sich auf Quellcode </a:t>
            </a:r>
            <a:r>
              <a:rPr lang="de-DE" sz="2000" u="sng" kern="0" dirty="0">
                <a:solidFill>
                  <a:srgbClr val="292934"/>
                </a:solidFill>
                <a:latin typeface="Roboto"/>
              </a:rPr>
              <a:t>und</a:t>
            </a:r>
            <a:r>
              <a:rPr lang="de-DE" sz="2000" kern="0" dirty="0">
                <a:solidFill>
                  <a:srgbClr val="292934"/>
                </a:solidFill>
                <a:latin typeface="Roboto"/>
              </a:rPr>
              <a:t> auf Objektcode</a:t>
            </a:r>
          </a:p>
          <a:p>
            <a:pPr lvl="0" indent="-182880"/>
            <a:r>
              <a:rPr lang="de-DE" dirty="0"/>
              <a:t>Der Urheber kontrolliert nur das Werk, dass er oder sie geschaffen hat – nicht die unabhängige Leistung eines Anderen</a:t>
            </a:r>
          </a:p>
          <a:p>
            <a:pPr lvl="0" indent="-182880"/>
            <a:r>
              <a:rPr lang="de-DE" dirty="0"/>
              <a:t>Wenn ein Werk ohne Zustimmung des Urhebers kopiert wird, </a:t>
            </a:r>
            <a:br>
              <a:rPr lang="de-DE" dirty="0"/>
            </a:br>
            <a:r>
              <a:rPr lang="de-DE" dirty="0"/>
              <a:t>liegt i.d.R. eine ‘Schutzrechtsverletzung’ vor</a:t>
            </a:r>
          </a:p>
        </p:txBody>
      </p:sp>
      <p:sp>
        <p:nvSpPr>
          <p:cNvPr id="4" name="Rechteck 3">
            <a:extLst>
              <a:ext uri="{FF2B5EF4-FFF2-40B4-BE49-F238E27FC236}">
                <a16:creationId xmlns:a16="http://schemas.microsoft.com/office/drawing/2014/main" id="{669C3729-D13E-4F78-BD94-10D5DF19BD79}"/>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2858026D-BEB8-4B48-A590-EE1AAC9F6F96}"/>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80.xml><?xml version="1.0" encoding="utf-8"?>
<p:sld xmlns:a="http://purl.oclc.org/ooxml/drawingml/main" xmlns:r="http://purl.oclc.org/ooxml/officeDocument/relationships" xmlns:p="http://purl.oclc.org/ooxml/presentationml/main">
  <p:cSld name="Slide78">
    <p:spTree>
      <p:nvGrpSpPr>
        <p:cNvPr id="1" name=""/>
        <p:cNvGrpSpPr/>
        <p:nvPr/>
      </p:nvGrpSpPr>
      <p:grpSpPr>
        <a:xfrm>
          <a:off x="0" y="0"/>
          <a:ext cx="0" cy="0"/>
          <a:chOff x="0" y="0"/>
          <a:chExt cx="0" cy="0"/>
        </a:xfrm>
      </p:grpSpPr>
      <p:sp>
        <p:nvSpPr>
          <p:cNvPr id="2" name="Shape 953">
            <a:extLst>
              <a:ext uri="{FF2B5EF4-FFF2-40B4-BE49-F238E27FC236}">
                <a16:creationId xmlns:a16="http://schemas.microsoft.com/office/drawing/2014/main" id="{E1C00DFC-6C1F-4CF3-BFCD-C957CEB36C17}"/>
              </a:ext>
            </a:extLst>
          </p:cNvPr>
          <p:cNvSpPr txBox="1">
            <a:spLocks noGrp="1"/>
          </p:cNvSpPr>
          <p:nvPr>
            <p:ph type="title"/>
          </p:nvPr>
        </p:nvSpPr>
        <p:spPr/>
        <p:txBody>
          <a:bodyPr tIns="45701" bIns="45701"/>
          <a:lstStyle/>
          <a:p>
            <a:pPr lvl="0"/>
            <a:r>
              <a:rPr lang="de-DE" dirty="0"/>
              <a:t>Verständnisfragen</a:t>
            </a:r>
          </a:p>
        </p:txBody>
      </p:sp>
      <p:sp>
        <p:nvSpPr>
          <p:cNvPr id="3" name="Shape 954">
            <a:extLst>
              <a:ext uri="{FF2B5EF4-FFF2-40B4-BE49-F238E27FC236}">
                <a16:creationId xmlns:a16="http://schemas.microsoft.com/office/drawing/2014/main" id="{0BF941D9-3CA8-4E86-ACA0-6D2FEE354F8F}"/>
              </a:ext>
            </a:extLst>
          </p:cNvPr>
          <p:cNvSpPr txBox="1">
            <a:spLocks noGrp="1"/>
          </p:cNvSpPr>
          <p:nvPr>
            <p:ph idx="1"/>
          </p:nvPr>
        </p:nvSpPr>
        <p:spPr/>
        <p:txBody>
          <a:bodyPr tIns="45701" bIns="45701"/>
          <a:lstStyle/>
          <a:p>
            <a:pPr lvl="0" indent="-182880">
              <a:spcBef>
                <a:spcPts val="0"/>
              </a:spcBef>
            </a:pPr>
            <a:r>
              <a:rPr lang="de-DE" dirty="0"/>
              <a:t>Welche Arten von Fallstricken können im </a:t>
            </a:r>
            <a:br>
              <a:rPr lang="de-DE" dirty="0"/>
            </a:br>
            <a:r>
              <a:rPr lang="de-DE" dirty="0"/>
              <a:t>Kontext FOSS-Compliance auftreten?</a:t>
            </a:r>
          </a:p>
          <a:p>
            <a:pPr lvl="0" indent="-182880">
              <a:spcBef>
                <a:spcPts val="0"/>
              </a:spcBef>
            </a:pPr>
            <a:r>
              <a:rPr lang="de-DE" dirty="0"/>
              <a:t>Geben Sie ein Beispiel für einen Fallstrick im Bereich geistiges Eigentum.</a:t>
            </a:r>
          </a:p>
          <a:p>
            <a:pPr lvl="0" indent="-182880">
              <a:spcBef>
                <a:spcPts val="0"/>
              </a:spcBef>
            </a:pPr>
            <a:r>
              <a:rPr lang="de-DE" dirty="0"/>
              <a:t>Geben Sie ein Beispiel für einen Fallstrick im Bereich Lizenzcompliance an.</a:t>
            </a:r>
          </a:p>
          <a:p>
            <a:pPr lvl="0" indent="-182880">
              <a:spcBef>
                <a:spcPts val="0"/>
              </a:spcBef>
            </a:pPr>
            <a:r>
              <a:rPr lang="de-DE" dirty="0"/>
              <a:t>Geben Sie ein Beispiel für einen Fallstrick im Bereich Compliance-Prozess an.</a:t>
            </a:r>
          </a:p>
          <a:p>
            <a:pPr lvl="0" indent="-182880">
              <a:spcBef>
                <a:spcPts val="0"/>
              </a:spcBef>
            </a:pPr>
            <a:r>
              <a:rPr lang="de-DE" dirty="0"/>
              <a:t>Welche Vorteile bietet es, dem Thema Compliance </a:t>
            </a:r>
            <a:br>
              <a:rPr lang="de-DE" dirty="0"/>
            </a:br>
            <a:r>
              <a:rPr lang="de-DE" dirty="0"/>
              <a:t>hohe Priorität einzuräumen?</a:t>
            </a:r>
          </a:p>
          <a:p>
            <a:pPr lvl="0" indent="-182880">
              <a:spcBef>
                <a:spcPts val="0"/>
              </a:spcBef>
            </a:pPr>
            <a:r>
              <a:rPr lang="de-DE" dirty="0"/>
              <a:t>Was sind die Vorteile einer guten Beziehung zur FOSS-Community</a:t>
            </a:r>
            <a:endParaRPr lang="en-US" dirty="0"/>
          </a:p>
        </p:txBody>
      </p:sp>
      <p:sp>
        <p:nvSpPr>
          <p:cNvPr id="4" name="Rechteck 54">
            <a:extLst>
              <a:ext uri="{FF2B5EF4-FFF2-40B4-BE49-F238E27FC236}">
                <a16:creationId xmlns:a16="http://schemas.microsoft.com/office/drawing/2014/main" id="{55A9A610-3130-4A4C-A068-E38202BF9735}"/>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5" name="Rechteck 52">
            <a:extLst>
              <a:ext uri="{FF2B5EF4-FFF2-40B4-BE49-F238E27FC236}">
                <a16:creationId xmlns:a16="http://schemas.microsoft.com/office/drawing/2014/main" id="{9D2BF23E-07EF-477E-8C0E-5E4B07089036}"/>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6" name="Rechteck 81">
            <a:extLst>
              <a:ext uri="{FF2B5EF4-FFF2-40B4-BE49-F238E27FC236}">
                <a16:creationId xmlns:a16="http://schemas.microsoft.com/office/drawing/2014/main" id="{F8660A83-B2E4-44D8-A529-A92C063BE8B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7" name="Rechteck 82">
            <a:extLst>
              <a:ext uri="{FF2B5EF4-FFF2-40B4-BE49-F238E27FC236}">
                <a16:creationId xmlns:a16="http://schemas.microsoft.com/office/drawing/2014/main" id="{BAAB4749-6843-4A49-9741-2AE25A80EE7D}"/>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8" name="Rechteck 83">
            <a:extLst>
              <a:ext uri="{FF2B5EF4-FFF2-40B4-BE49-F238E27FC236}">
                <a16:creationId xmlns:a16="http://schemas.microsoft.com/office/drawing/2014/main" id="{E847650B-F4B9-4C3F-89C1-278BDA25E06B}"/>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81.xml><?xml version="1.0" encoding="utf-8"?>
<p:sld xmlns:a="http://purl.oclc.org/ooxml/drawingml/main" xmlns:r="http://purl.oclc.org/ooxml/officeDocument/relationships" xmlns:p="http://purl.oclc.org/ooxml/presentationml/main">
  <p:cSld name="Slide79">
    <p:spTree>
      <p:nvGrpSpPr>
        <p:cNvPr id="1" name=""/>
        <p:cNvGrpSpPr/>
        <p:nvPr/>
      </p:nvGrpSpPr>
      <p:grpSpPr>
        <a:xfrm>
          <a:off x="0" y="0"/>
          <a:ext cx="0" cy="0"/>
          <a:chOff x="0" y="0"/>
          <a:chExt cx="0" cy="0"/>
        </a:xfrm>
      </p:grpSpPr>
      <p:sp>
        <p:nvSpPr>
          <p:cNvPr id="2" name="Shape 960">
            <a:extLst>
              <a:ext uri="{FF2B5EF4-FFF2-40B4-BE49-F238E27FC236}">
                <a16:creationId xmlns:a16="http://schemas.microsoft.com/office/drawing/2014/main" id="{FA141F37-42E4-4373-8ED1-8EE538EF3C2D}"/>
              </a:ext>
            </a:extLst>
          </p:cNvPr>
          <p:cNvSpPr txBox="1">
            <a:spLocks noGrp="1"/>
          </p:cNvSpPr>
          <p:nvPr>
            <p:ph type="title"/>
          </p:nvPr>
        </p:nvSpPr>
        <p:spPr/>
        <p:txBody>
          <a:bodyPr tIns="45701" bIns="45701"/>
          <a:lstStyle/>
          <a:p>
            <a:pPr lvl="0"/>
            <a:r>
              <a:rPr lang="en-US" dirty="0"/>
              <a:t>ABSCHNITT 8</a:t>
            </a:r>
          </a:p>
        </p:txBody>
      </p:sp>
      <p:sp>
        <p:nvSpPr>
          <p:cNvPr id="3" name="Shape 961">
            <a:extLst>
              <a:ext uri="{FF2B5EF4-FFF2-40B4-BE49-F238E27FC236}">
                <a16:creationId xmlns:a16="http://schemas.microsoft.com/office/drawing/2014/main" id="{7D882959-27AD-4F70-89C7-E5ACA0F6B0E4}"/>
              </a:ext>
            </a:extLst>
          </p:cNvPr>
          <p:cNvSpPr txBox="1">
            <a:spLocks noGrp="1"/>
          </p:cNvSpPr>
          <p:nvPr>
            <p:ph type="body" idx="1"/>
          </p:nvPr>
        </p:nvSpPr>
        <p:spPr/>
        <p:txBody>
          <a:bodyPr tIns="45701" bIns="45701"/>
          <a:lstStyle/>
          <a:p>
            <a:pPr lvl="0">
              <a:spcBef>
                <a:spcPts val="0"/>
              </a:spcBef>
            </a:pPr>
            <a:r>
              <a:rPr lang="de-DE" dirty="0"/>
              <a:t>Entwicklungsrichtlinien</a:t>
            </a:r>
          </a:p>
        </p:txBody>
      </p:sp>
      <p:sp>
        <p:nvSpPr>
          <p:cNvPr id="4" name="Rechteck 3">
            <a:extLst>
              <a:ext uri="{FF2B5EF4-FFF2-40B4-BE49-F238E27FC236}">
                <a16:creationId xmlns:a16="http://schemas.microsoft.com/office/drawing/2014/main" id="{137158A7-DEED-4977-A658-5126E9F87C29}"/>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Tree>
  </p:cSld>
  <p:clrMapOvr>
    <a:masterClrMapping/>
  </p:clrMapOvr>
</p:sld>
</file>

<file path=ppt/slides/slide82.xml><?xml version="1.0" encoding="utf-8"?>
<p:sld xmlns:a="http://purl.oclc.org/ooxml/drawingml/main" xmlns:r="http://purl.oclc.org/ooxml/officeDocument/relationships" xmlns:p="http://purl.oclc.org/ooxml/presentationml/main">
  <p:cSld name="Slide80">
    <p:spTree>
      <p:nvGrpSpPr>
        <p:cNvPr id="1" name=""/>
        <p:cNvGrpSpPr/>
        <p:nvPr/>
      </p:nvGrpSpPr>
      <p:grpSpPr>
        <a:xfrm>
          <a:off x="0" y="0"/>
          <a:ext cx="0" cy="0"/>
          <a:chOff x="0" y="0"/>
          <a:chExt cx="0" cy="0"/>
        </a:xfrm>
      </p:grpSpPr>
      <p:sp>
        <p:nvSpPr>
          <p:cNvPr id="2" name="Shape 967">
            <a:extLst>
              <a:ext uri="{FF2B5EF4-FFF2-40B4-BE49-F238E27FC236}">
                <a16:creationId xmlns:a16="http://schemas.microsoft.com/office/drawing/2014/main" id="{A2A7B0B7-84FB-4308-8E9E-3B163DF97885}"/>
              </a:ext>
            </a:extLst>
          </p:cNvPr>
          <p:cNvSpPr txBox="1">
            <a:spLocks noGrp="1"/>
          </p:cNvSpPr>
          <p:nvPr>
            <p:ph type="title"/>
          </p:nvPr>
        </p:nvSpPr>
        <p:spPr/>
        <p:txBody>
          <a:bodyPr tIns="45701" bIns="45701"/>
          <a:lstStyle/>
          <a:p>
            <a:pPr lvl="0"/>
            <a:r>
              <a:rPr lang="de-DE" dirty="0"/>
              <a:t>Entwicklungsrichtlinien</a:t>
            </a:r>
          </a:p>
        </p:txBody>
      </p:sp>
      <p:sp>
        <p:nvSpPr>
          <p:cNvPr id="3" name="Shape 968">
            <a:extLst>
              <a:ext uri="{FF2B5EF4-FFF2-40B4-BE49-F238E27FC236}">
                <a16:creationId xmlns:a16="http://schemas.microsoft.com/office/drawing/2014/main" id="{C0E3AFC3-D0A8-49A2-BB81-D852D5C20D52}"/>
              </a:ext>
            </a:extLst>
          </p:cNvPr>
          <p:cNvSpPr txBox="1">
            <a:spLocks noGrp="1"/>
          </p:cNvSpPr>
          <p:nvPr>
            <p:ph idx="1"/>
          </p:nvPr>
        </p:nvSpPr>
        <p:spPr/>
        <p:txBody>
          <a:bodyPr tIns="45701" bIns="45701"/>
          <a:lstStyle/>
          <a:p>
            <a:pPr lvl="0" indent="-182880">
              <a:lnSpc>
                <a:spcPct val="90%"/>
              </a:lnSpc>
              <a:spcBef>
                <a:spcPts val="0"/>
              </a:spcBef>
            </a:pPr>
            <a:r>
              <a:rPr lang="de-DE" dirty="0"/>
              <a:t>Code hoher Qualität aus FOSS-Communities </a:t>
            </a:r>
            <a:br>
              <a:rPr lang="de-DE" dirty="0"/>
            </a:br>
            <a:r>
              <a:rPr lang="de-DE" dirty="0"/>
              <a:t>mit breiter Unterstützungsbasis bevorzugen</a:t>
            </a:r>
          </a:p>
          <a:p>
            <a:pPr lvl="0" indent="-182880">
              <a:lnSpc>
                <a:spcPct val="90%"/>
              </a:lnSpc>
            </a:pPr>
            <a:r>
              <a:rPr lang="de-DE" dirty="0"/>
              <a:t>Leitplanken einhalten</a:t>
            </a:r>
          </a:p>
          <a:p>
            <a:pPr marL="457200" lvl="1" indent="-190496">
              <a:spcBef>
                <a:spcPts val="400"/>
              </a:spcBef>
              <a:buClr>
                <a:srgbClr val="93A299"/>
              </a:buClr>
              <a:buSzPct val="85%"/>
              <a:buFont typeface="Arial"/>
            </a:pPr>
            <a:r>
              <a:rPr lang="de-DE" sz="2000" kern="0" dirty="0">
                <a:solidFill>
                  <a:srgbClr val="292934"/>
                </a:solidFill>
                <a:latin typeface="Roboto"/>
              </a:rPr>
              <a:t>formelle Freigaben für jede verwendete FOSS-Komponente einholen</a:t>
            </a:r>
          </a:p>
          <a:p>
            <a:pPr marL="457200" lvl="1" indent="-190496">
              <a:spcBef>
                <a:spcPts val="400"/>
              </a:spcBef>
              <a:buClr>
                <a:srgbClr val="93A299"/>
              </a:buClr>
              <a:buSzPct val="85%"/>
              <a:buFont typeface="Arial"/>
            </a:pPr>
            <a:r>
              <a:rPr lang="de-DE" sz="2000" kern="0" dirty="0">
                <a:solidFill>
                  <a:srgbClr val="292934"/>
                </a:solidFill>
                <a:latin typeface="Roboto"/>
              </a:rPr>
              <a:t>nicht freigegebenen Code nicht in den eigenen Quellcodebestand einchecken</a:t>
            </a:r>
          </a:p>
          <a:p>
            <a:pPr marL="457200" lvl="1" indent="-190496">
              <a:spcBef>
                <a:spcPts val="400"/>
              </a:spcBef>
              <a:buClr>
                <a:srgbClr val="93A299"/>
              </a:buClr>
              <a:buSzPct val="85%"/>
              <a:buFont typeface="Arial"/>
            </a:pPr>
            <a:r>
              <a:rPr lang="de-DE" sz="2000" kern="0" dirty="0">
                <a:solidFill>
                  <a:srgbClr val="292934"/>
                </a:solidFill>
                <a:latin typeface="Roboto"/>
              </a:rPr>
              <a:t>formelle Freigaben für Kontributionen zu FOSS-Projekten einholen</a:t>
            </a:r>
          </a:p>
          <a:p>
            <a:pPr lvl="0" indent="-182880">
              <a:lnSpc>
                <a:spcPct val="90%"/>
              </a:lnSpc>
            </a:pPr>
            <a:r>
              <a:rPr lang="de-DE" dirty="0"/>
              <a:t>Bestehende Lizenzinformationen beibehalten</a:t>
            </a:r>
          </a:p>
          <a:p>
            <a:pPr marL="457200" lvl="1" indent="-190496">
              <a:spcBef>
                <a:spcPts val="400"/>
              </a:spcBef>
              <a:buClr>
                <a:srgbClr val="93A299"/>
              </a:buClr>
              <a:buSzPct val="85%"/>
              <a:buFont typeface="Arial"/>
            </a:pPr>
            <a:r>
              <a:rPr lang="de-DE" sz="2000" kern="0" dirty="0">
                <a:solidFill>
                  <a:srgbClr val="292934"/>
                </a:solidFill>
                <a:latin typeface="Roboto"/>
              </a:rPr>
              <a:t>bestehende FOSS-Copyright- oder andere Lizenzinformationen in den verwendeten FOSS-Komponenten auf keinen Fall entfernen oder verfälschen. Alle Copyright- und Lizenzinformationen müssen in allen FOSS-Komponenten erhalten bleiben.</a:t>
            </a:r>
          </a:p>
          <a:p>
            <a:pPr marL="457200" lvl="1" indent="-190496">
              <a:spcBef>
                <a:spcPts val="400"/>
              </a:spcBef>
              <a:buClr>
                <a:srgbClr val="93A299"/>
              </a:buClr>
              <a:buSzPct val="85%"/>
              <a:buFont typeface="Arial"/>
            </a:pPr>
            <a:r>
              <a:rPr lang="de-DE" sz="2000" kern="0" dirty="0">
                <a:solidFill>
                  <a:srgbClr val="292934"/>
                </a:solidFill>
                <a:latin typeface="Roboto"/>
              </a:rPr>
              <a:t>FOSS-Komponenten nicht umbenennen - es sei denn, dies ist eine Verpflichtung aus der FOSS-Lizenz (z. B. erforderliche Umbenennung modifizierter Versionen).</a:t>
            </a:r>
          </a:p>
          <a:p>
            <a:pPr marL="0" indent="-236216">
              <a:spcBef>
                <a:spcPts val="400"/>
              </a:spcBef>
            </a:pPr>
            <a:r>
              <a:rPr lang="de-DE" dirty="0"/>
              <a:t>Alle FOSS-Projektinformationen erfassen und speichern, </a:t>
            </a:r>
            <a:br>
              <a:rPr lang="de-DE" dirty="0"/>
            </a:br>
            <a:r>
              <a:rPr lang="de-DE" dirty="0"/>
              <a:t>die für den FOSS-Compliance-Prozess erforderlich sind</a:t>
            </a:r>
          </a:p>
        </p:txBody>
      </p:sp>
      <p:sp>
        <p:nvSpPr>
          <p:cNvPr id="4" name="Rechteck 54">
            <a:extLst>
              <a:ext uri="{FF2B5EF4-FFF2-40B4-BE49-F238E27FC236}">
                <a16:creationId xmlns:a16="http://schemas.microsoft.com/office/drawing/2014/main" id="{A56660C3-6FCD-4F62-A552-AE277B135335}"/>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5" name="Rechteck 52">
            <a:extLst>
              <a:ext uri="{FF2B5EF4-FFF2-40B4-BE49-F238E27FC236}">
                <a16:creationId xmlns:a16="http://schemas.microsoft.com/office/drawing/2014/main" id="{AB9B08F1-E0E2-41BD-95AC-B38A1FEF3202}"/>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6" name="Rechteck 81">
            <a:extLst>
              <a:ext uri="{FF2B5EF4-FFF2-40B4-BE49-F238E27FC236}">
                <a16:creationId xmlns:a16="http://schemas.microsoft.com/office/drawing/2014/main" id="{2093635B-F2DD-4D7B-BF31-84355BB94CC6}"/>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7" name="Rechteck 82">
            <a:extLst>
              <a:ext uri="{FF2B5EF4-FFF2-40B4-BE49-F238E27FC236}">
                <a16:creationId xmlns:a16="http://schemas.microsoft.com/office/drawing/2014/main" id="{21B873CE-4213-48F7-9540-34641AD57B6D}"/>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8" name="Rechteck 83">
            <a:extLst>
              <a:ext uri="{FF2B5EF4-FFF2-40B4-BE49-F238E27FC236}">
                <a16:creationId xmlns:a16="http://schemas.microsoft.com/office/drawing/2014/main" id="{C712C61F-5235-4394-86EF-048F7F03B8E8}"/>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83.xml><?xml version="1.0" encoding="utf-8"?>
<p:sld xmlns:a="http://purl.oclc.org/ooxml/drawingml/main" xmlns:r="http://purl.oclc.org/ooxml/officeDocument/relationships" xmlns:p="http://purl.oclc.org/ooxml/presentationml/main">
  <p:cSld name="Slide81">
    <p:spTree>
      <p:nvGrpSpPr>
        <p:cNvPr id="1" name=""/>
        <p:cNvGrpSpPr/>
        <p:nvPr/>
      </p:nvGrpSpPr>
      <p:grpSpPr>
        <a:xfrm>
          <a:off x="0" y="0"/>
          <a:ext cx="0" cy="0"/>
          <a:chOff x="0" y="0"/>
          <a:chExt cx="0" cy="0"/>
        </a:xfrm>
      </p:grpSpPr>
      <p:sp>
        <p:nvSpPr>
          <p:cNvPr id="2" name="Shape 974">
            <a:extLst>
              <a:ext uri="{FF2B5EF4-FFF2-40B4-BE49-F238E27FC236}">
                <a16:creationId xmlns:a16="http://schemas.microsoft.com/office/drawing/2014/main" id="{067A44D8-FFE5-44CD-91E7-3B6D82E19E7F}"/>
              </a:ext>
            </a:extLst>
          </p:cNvPr>
          <p:cNvSpPr txBox="1">
            <a:spLocks noGrp="1"/>
          </p:cNvSpPr>
          <p:nvPr>
            <p:ph type="title"/>
          </p:nvPr>
        </p:nvSpPr>
        <p:spPr/>
        <p:txBody>
          <a:bodyPr tIns="45701" bIns="45701"/>
          <a:lstStyle/>
          <a:p>
            <a:pPr lvl="0"/>
            <a:r>
              <a:rPr lang="de-DE" sz="3200" dirty="0"/>
              <a:t>Den Erfordernissen des Compliance-Prozesses </a:t>
            </a:r>
            <a:br>
              <a:rPr lang="de-DE" sz="3200" dirty="0"/>
            </a:br>
            <a:r>
              <a:rPr lang="de-DE" sz="3200" dirty="0"/>
              <a:t>Rechnung tragen</a:t>
            </a:r>
          </a:p>
        </p:txBody>
      </p:sp>
      <p:sp>
        <p:nvSpPr>
          <p:cNvPr id="3" name="Shape 975">
            <a:extLst>
              <a:ext uri="{FF2B5EF4-FFF2-40B4-BE49-F238E27FC236}">
                <a16:creationId xmlns:a16="http://schemas.microsoft.com/office/drawing/2014/main" id="{ACD0A1D9-FE26-4D93-A18A-6623D2FB0564}"/>
              </a:ext>
            </a:extLst>
          </p:cNvPr>
          <p:cNvSpPr txBox="1">
            <a:spLocks noGrp="1"/>
          </p:cNvSpPr>
          <p:nvPr>
            <p:ph idx="1"/>
          </p:nvPr>
        </p:nvSpPr>
        <p:spPr/>
        <p:txBody>
          <a:bodyPr tIns="45701" bIns="45701"/>
          <a:lstStyle/>
          <a:p>
            <a:pPr lvl="0" indent="-182880">
              <a:lnSpc>
                <a:spcPct val="90%"/>
              </a:lnSpc>
              <a:spcBef>
                <a:spcPts val="0"/>
              </a:spcBef>
              <a:buSzPct val="85.772%"/>
            </a:pPr>
            <a:r>
              <a:rPr lang="de-DE" sz="2220" dirty="0"/>
              <a:t>Zusätzliche Zeit für die Befolgung der festgelegten FOSS-Richtlinie einplanen</a:t>
            </a:r>
          </a:p>
          <a:p>
            <a:pPr marL="457200" lvl="1" indent="-190496">
              <a:spcBef>
                <a:spcPts val="370"/>
              </a:spcBef>
              <a:buClr>
                <a:srgbClr val="93A299"/>
              </a:buClr>
              <a:buSzPct val="82.763%"/>
              <a:buFont typeface="Arial"/>
            </a:pPr>
            <a:r>
              <a:rPr lang="de-DE" sz="1850" kern="0" dirty="0">
                <a:solidFill>
                  <a:srgbClr val="292934"/>
                </a:solidFill>
                <a:latin typeface="Roboto"/>
              </a:rPr>
              <a:t>Entwicklerrichtlinien für die Verwendung von FOSS-Software befolgen; insbesondere Regelungen zur Integration oder Verknüpfung von FOSS-Code mit proprietärem oder Drittanbieter-Quellcode oder umgekehrt</a:t>
            </a:r>
          </a:p>
          <a:p>
            <a:pPr marL="457200" lvl="1" indent="-190496">
              <a:spcBef>
                <a:spcPts val="370"/>
              </a:spcBef>
              <a:buClr>
                <a:srgbClr val="93A299"/>
              </a:buClr>
              <a:buSzPct val="82.763%"/>
              <a:buFont typeface="Arial"/>
            </a:pPr>
            <a:r>
              <a:rPr lang="de-DE" sz="1850" kern="0" dirty="0">
                <a:solidFill>
                  <a:srgbClr val="292934"/>
                </a:solidFill>
                <a:latin typeface="Roboto"/>
              </a:rPr>
              <a:t>Architekturpläne überprüfen und Mischen von Komponenten mit inkompatiblen FOSS-Lizenzen vermeiden.</a:t>
            </a:r>
          </a:p>
          <a:p>
            <a:pPr marL="0" indent="-236216">
              <a:spcBef>
                <a:spcPts val="370"/>
              </a:spcBef>
              <a:buSzPct val="82.763%"/>
            </a:pPr>
            <a:r>
              <a:rPr lang="de-DE" sz="2220" dirty="0"/>
              <a:t>Für jedes Produkt stets eine erneute Complianceprüfung &amp; -bestätigung durchführen</a:t>
            </a:r>
          </a:p>
          <a:p>
            <a:pPr marL="457200" lvl="1" indent="-190496">
              <a:spcBef>
                <a:spcPts val="370"/>
              </a:spcBef>
              <a:buClr>
                <a:srgbClr val="93A299"/>
              </a:buClr>
              <a:buSzPct val="82.763%"/>
              <a:buFont typeface="Arial"/>
            </a:pPr>
            <a:r>
              <a:rPr lang="de-DE" sz="1850" kern="0" dirty="0">
                <a:solidFill>
                  <a:srgbClr val="292934"/>
                </a:solidFill>
                <a:latin typeface="Roboto"/>
              </a:rPr>
              <a:t>Compliance auf Einzel-Produktbasis prüfen: Nur weil ein FOSS-Paket für die Verwendung in einem Produkt zugelassen ist, bedeutet dies nicht unbedingt, dass es auch für die Verwendung in jedem weiteren Produkt zugelassen ist.</a:t>
            </a:r>
          </a:p>
          <a:p>
            <a:pPr marL="0" indent="-236216">
              <a:spcBef>
                <a:spcPts val="370"/>
              </a:spcBef>
              <a:buSzPct val="82.763%"/>
            </a:pPr>
            <a:r>
              <a:rPr lang="de-DE" sz="2220" dirty="0"/>
              <a:t>Für jedes Upgrade auf die neuere Version einer FOSS </a:t>
            </a:r>
          </a:p>
          <a:p>
            <a:pPr marL="457200" lvl="1" indent="-190496">
              <a:spcBef>
                <a:spcPts val="370"/>
              </a:spcBef>
              <a:buClr>
                <a:srgbClr val="93A299"/>
              </a:buClr>
              <a:buSzPct val="82.763%"/>
              <a:buFont typeface="Arial"/>
            </a:pPr>
            <a:r>
              <a:rPr lang="de-DE" sz="1850" kern="0" dirty="0">
                <a:solidFill>
                  <a:srgbClr val="292934"/>
                </a:solidFill>
                <a:latin typeface="Roboto"/>
              </a:rPr>
              <a:t>Prüfung und Freigabe jeder neuen Version einer bestimmten FOSS-Komponente</a:t>
            </a:r>
          </a:p>
          <a:p>
            <a:pPr marL="457200" lvl="1" indent="-190496">
              <a:spcBef>
                <a:spcPts val="370"/>
              </a:spcBef>
              <a:buClr>
                <a:srgbClr val="93A299"/>
              </a:buClr>
              <a:buSzPct val="82.763%"/>
              <a:buFont typeface="Arial"/>
            </a:pPr>
            <a:r>
              <a:rPr lang="de-DE" sz="1850" kern="0" dirty="0">
                <a:solidFill>
                  <a:srgbClr val="292934"/>
                </a:solidFill>
                <a:latin typeface="Roboto"/>
              </a:rPr>
              <a:t>Beim Aktualisieren der Version eines FOSS-Pakets sicherstellen, dass die Lizenz der neuen Version mit der Lizenz der älteren verwendeten Version übereinstimmt (Lizenzänderungen können zwischen Versionsupgrades auftreten).</a:t>
            </a:r>
          </a:p>
          <a:p>
            <a:pPr marL="457200" lvl="1" indent="-190496">
              <a:spcBef>
                <a:spcPts val="370"/>
              </a:spcBef>
              <a:buClr>
                <a:srgbClr val="93A299"/>
              </a:buClr>
              <a:buSzPct val="82.763%"/>
              <a:buFont typeface="Arial"/>
            </a:pPr>
            <a:r>
              <a:rPr lang="de-DE" sz="1850" kern="0" dirty="0">
                <a:solidFill>
                  <a:srgbClr val="292934"/>
                </a:solidFill>
                <a:latin typeface="Roboto"/>
              </a:rPr>
              <a:t>Wenn sich die Lizenz eines FOSS-Projekts ändert: sicherstellen, dass die Compliance-Datensätze entsprechend aktualisiert werden und dass die neue Lizenz keinen Konflikt verursacht</a:t>
            </a:r>
          </a:p>
        </p:txBody>
      </p:sp>
      <p:sp>
        <p:nvSpPr>
          <p:cNvPr id="9" name="Rechteck 54">
            <a:extLst>
              <a:ext uri="{FF2B5EF4-FFF2-40B4-BE49-F238E27FC236}">
                <a16:creationId xmlns:a16="http://schemas.microsoft.com/office/drawing/2014/main" id="{0D7A1115-FCC7-4593-B07C-EDC5F47620E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10" name="Rechteck 52">
            <a:extLst>
              <a:ext uri="{FF2B5EF4-FFF2-40B4-BE49-F238E27FC236}">
                <a16:creationId xmlns:a16="http://schemas.microsoft.com/office/drawing/2014/main" id="{12B5E756-5A75-4F38-B65E-9D7607E5A543}"/>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11" name="Rechteck 81">
            <a:extLst>
              <a:ext uri="{FF2B5EF4-FFF2-40B4-BE49-F238E27FC236}">
                <a16:creationId xmlns:a16="http://schemas.microsoft.com/office/drawing/2014/main" id="{5325A43E-8D79-488C-8C94-82A780B8D79D}"/>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12" name="Rechteck 82">
            <a:extLst>
              <a:ext uri="{FF2B5EF4-FFF2-40B4-BE49-F238E27FC236}">
                <a16:creationId xmlns:a16="http://schemas.microsoft.com/office/drawing/2014/main" id="{892A3812-323B-40F6-BB38-A52DDC96916B}"/>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13" name="Rechteck 83">
            <a:extLst>
              <a:ext uri="{FF2B5EF4-FFF2-40B4-BE49-F238E27FC236}">
                <a16:creationId xmlns:a16="http://schemas.microsoft.com/office/drawing/2014/main" id="{2349DFDA-073E-48CB-8CD0-5DA335E21C07}"/>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84.xml><?xml version="1.0" encoding="utf-8"?>
<p:sld xmlns:a="http://purl.oclc.org/ooxml/drawingml/main" xmlns:r="http://purl.oclc.org/ooxml/officeDocument/relationships" xmlns:p="http://purl.oclc.org/ooxml/presentationml/main">
  <p:cSld name="Slide82">
    <p:spTree>
      <p:nvGrpSpPr>
        <p:cNvPr id="1" name=""/>
        <p:cNvGrpSpPr/>
        <p:nvPr/>
      </p:nvGrpSpPr>
      <p:grpSpPr>
        <a:xfrm>
          <a:off x="0" y="0"/>
          <a:ext cx="0" cy="0"/>
          <a:chOff x="0" y="0"/>
          <a:chExt cx="0" cy="0"/>
        </a:xfrm>
      </p:grpSpPr>
      <p:sp>
        <p:nvSpPr>
          <p:cNvPr id="2" name="Shape 981">
            <a:extLst>
              <a:ext uri="{FF2B5EF4-FFF2-40B4-BE49-F238E27FC236}">
                <a16:creationId xmlns:a16="http://schemas.microsoft.com/office/drawing/2014/main" id="{5176B094-7006-4390-B9C2-7DBB18CB269E}"/>
              </a:ext>
            </a:extLst>
          </p:cNvPr>
          <p:cNvSpPr txBox="1">
            <a:spLocks noGrp="1"/>
          </p:cNvSpPr>
          <p:nvPr>
            <p:ph type="title"/>
          </p:nvPr>
        </p:nvSpPr>
        <p:spPr/>
        <p:txBody>
          <a:bodyPr tIns="45701" bIns="45701"/>
          <a:lstStyle/>
          <a:p>
            <a:pPr lvl="0"/>
            <a:r>
              <a:rPr lang="de-DE" sz="3600" dirty="0"/>
              <a:t>Der Compliance-Prozess erstreckt sich auf </a:t>
            </a:r>
            <a:br>
              <a:rPr lang="de-DE" sz="3600" dirty="0"/>
            </a:br>
            <a:r>
              <a:rPr lang="de-DE" sz="3600" dirty="0"/>
              <a:t>alle FOSS-Komponenten</a:t>
            </a:r>
          </a:p>
        </p:txBody>
      </p:sp>
      <p:sp>
        <p:nvSpPr>
          <p:cNvPr id="3" name="Shape 982">
            <a:extLst>
              <a:ext uri="{FF2B5EF4-FFF2-40B4-BE49-F238E27FC236}">
                <a16:creationId xmlns:a16="http://schemas.microsoft.com/office/drawing/2014/main" id="{589E36DB-C53B-4194-A77C-3CD7D0B95C80}"/>
              </a:ext>
            </a:extLst>
          </p:cNvPr>
          <p:cNvSpPr txBox="1">
            <a:spLocks noGrp="1"/>
          </p:cNvSpPr>
          <p:nvPr>
            <p:ph idx="1"/>
          </p:nvPr>
        </p:nvSpPr>
        <p:spPr>
          <a:xfrm>
            <a:off x="609603" y="1600200"/>
            <a:ext cx="10972800" cy="3873873"/>
          </a:xfrm>
        </p:spPr>
        <p:txBody>
          <a:bodyPr tIns="45701" bIns="45701"/>
          <a:lstStyle/>
          <a:p>
            <a:pPr lvl="0" indent="-182880">
              <a:spcBef>
                <a:spcPts val="0"/>
              </a:spcBef>
            </a:pPr>
            <a:r>
              <a:rPr lang="de-DE" dirty="0"/>
              <a:t>Eingehende Software</a:t>
            </a:r>
          </a:p>
          <a:p>
            <a:pPr lvl="1" indent="-182880">
              <a:spcBef>
                <a:spcPts val="0"/>
              </a:spcBef>
            </a:pPr>
            <a:r>
              <a:rPr lang="de-DE" dirty="0">
                <a:latin typeface="Roboto"/>
              </a:rPr>
              <a:t>In Erfahrung bringen, welche FOSS in der Software von Lieferanten integriert ist</a:t>
            </a:r>
          </a:p>
          <a:p>
            <a:pPr lvl="1" indent="-182880">
              <a:spcBef>
                <a:spcPts val="0"/>
              </a:spcBef>
            </a:pPr>
            <a:r>
              <a:rPr lang="de-DE" dirty="0">
                <a:latin typeface="Roboto"/>
              </a:rPr>
              <a:t>Verpflichtungen für </a:t>
            </a:r>
            <a:r>
              <a:rPr lang="de-DE" b="1" dirty="0">
                <a:latin typeface="Roboto"/>
              </a:rPr>
              <a:t>jede</a:t>
            </a:r>
            <a:r>
              <a:rPr lang="de-DE" dirty="0">
                <a:latin typeface="Roboto"/>
              </a:rPr>
              <a:t> Software, die in eigenen Produkten enthalten sein wird, bewerten.</a:t>
            </a:r>
          </a:p>
          <a:p>
            <a:pPr lvl="1" indent="-182880">
              <a:spcBef>
                <a:spcPts val="0"/>
              </a:spcBef>
            </a:pPr>
            <a:r>
              <a:rPr lang="de-DE" dirty="0">
                <a:latin typeface="Roboto"/>
              </a:rPr>
              <a:t>Von Softwarelieferanten erhaltenen Quellcode überprüfen – oder Lieferanten dazu verpflichten, für jeden Quellcode einen zugehörigen Audit-Report zur Verfügung zu stellen.</a:t>
            </a:r>
            <a:endParaRPr lang="de-DE" sz="2000" kern="0" dirty="0">
              <a:solidFill>
                <a:srgbClr val="292934"/>
              </a:solidFill>
              <a:latin typeface="Roboto"/>
            </a:endParaRPr>
          </a:p>
        </p:txBody>
      </p:sp>
      <p:sp>
        <p:nvSpPr>
          <p:cNvPr id="4" name="Rechteck 54">
            <a:extLst>
              <a:ext uri="{FF2B5EF4-FFF2-40B4-BE49-F238E27FC236}">
                <a16:creationId xmlns:a16="http://schemas.microsoft.com/office/drawing/2014/main" id="{B2D9D10D-FF9A-4D7D-8EC3-0F9EF4A4022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5" name="Rechteck 52">
            <a:extLst>
              <a:ext uri="{FF2B5EF4-FFF2-40B4-BE49-F238E27FC236}">
                <a16:creationId xmlns:a16="http://schemas.microsoft.com/office/drawing/2014/main" id="{E51DE2C7-91C1-405B-B964-0C560215137C}"/>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6" name="Rechteck 81">
            <a:extLst>
              <a:ext uri="{FF2B5EF4-FFF2-40B4-BE49-F238E27FC236}">
                <a16:creationId xmlns:a16="http://schemas.microsoft.com/office/drawing/2014/main" id="{17A7105E-C247-4410-B501-EF4F43FBBEBD}"/>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7" name="Rechteck 82">
            <a:extLst>
              <a:ext uri="{FF2B5EF4-FFF2-40B4-BE49-F238E27FC236}">
                <a16:creationId xmlns:a16="http://schemas.microsoft.com/office/drawing/2014/main" id="{6A324A84-3C71-410C-9D42-E2C077FF705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8" name="Rechteck 83">
            <a:extLst>
              <a:ext uri="{FF2B5EF4-FFF2-40B4-BE49-F238E27FC236}">
                <a16:creationId xmlns:a16="http://schemas.microsoft.com/office/drawing/2014/main" id="{625FEF2E-F22C-4263-975E-A557957ADA3E}"/>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85.xml><?xml version="1.0" encoding="utf-8"?>
<p:sld xmlns:a="http://purl.oclc.org/ooxml/drawingml/main" xmlns:r="http://purl.oclc.org/ooxml/officeDocument/relationships" xmlns:p="http://purl.oclc.org/ooxml/presentationml/main">
  <p:cSld name="Slide83">
    <p:spTree>
      <p:nvGrpSpPr>
        <p:cNvPr id="1" name=""/>
        <p:cNvGrpSpPr/>
        <p:nvPr/>
      </p:nvGrpSpPr>
      <p:grpSpPr>
        <a:xfrm>
          <a:off x="0" y="0"/>
          <a:ext cx="0" cy="0"/>
          <a:chOff x="0" y="0"/>
          <a:chExt cx="0" cy="0"/>
        </a:xfrm>
      </p:grpSpPr>
      <p:sp>
        <p:nvSpPr>
          <p:cNvPr id="2" name="Shape 988">
            <a:extLst>
              <a:ext uri="{FF2B5EF4-FFF2-40B4-BE49-F238E27FC236}">
                <a16:creationId xmlns:a16="http://schemas.microsoft.com/office/drawing/2014/main" id="{D696E547-C6FD-4B7A-9595-A020953CF83A}"/>
              </a:ext>
            </a:extLst>
          </p:cNvPr>
          <p:cNvSpPr txBox="1">
            <a:spLocks noGrp="1"/>
          </p:cNvSpPr>
          <p:nvPr>
            <p:ph type="title"/>
          </p:nvPr>
        </p:nvSpPr>
        <p:spPr/>
        <p:txBody>
          <a:bodyPr tIns="45701" bIns="45701"/>
          <a:lstStyle/>
          <a:p>
            <a:pPr lvl="0"/>
            <a:r>
              <a:rPr lang="de-DE" dirty="0"/>
              <a:t>Verständnisfragen</a:t>
            </a:r>
          </a:p>
        </p:txBody>
      </p:sp>
      <p:sp>
        <p:nvSpPr>
          <p:cNvPr id="3" name="Shape 989">
            <a:extLst>
              <a:ext uri="{FF2B5EF4-FFF2-40B4-BE49-F238E27FC236}">
                <a16:creationId xmlns:a16="http://schemas.microsoft.com/office/drawing/2014/main" id="{5EAED82D-172F-4079-93FF-A8225C3E2792}"/>
              </a:ext>
            </a:extLst>
          </p:cNvPr>
          <p:cNvSpPr txBox="1">
            <a:spLocks noGrp="1"/>
          </p:cNvSpPr>
          <p:nvPr>
            <p:ph idx="1"/>
          </p:nvPr>
        </p:nvSpPr>
        <p:spPr/>
        <p:txBody>
          <a:bodyPr tIns="45701" bIns="45701"/>
          <a:lstStyle/>
          <a:p>
            <a:pPr lvl="0" indent="-182880">
              <a:spcBef>
                <a:spcPts val="0"/>
              </a:spcBef>
            </a:pPr>
            <a:r>
              <a:rPr lang="de-DE" dirty="0"/>
              <a:t>Nennen Sie einige allgemeine Leitplanken, die Entwickler bei der Arbeit mit FOSS anwenden können.</a:t>
            </a:r>
          </a:p>
          <a:p>
            <a:pPr lvl="0" indent="-182880">
              <a:spcBef>
                <a:spcPts val="0"/>
              </a:spcBef>
            </a:pPr>
            <a:r>
              <a:rPr lang="de-DE" dirty="0"/>
              <a:t>Sollten Sie FOSS-Lizenz-Informationen im Header entfernen oder ändern?</a:t>
            </a:r>
          </a:p>
          <a:p>
            <a:pPr lvl="0" indent="-182880">
              <a:spcBef>
                <a:spcPts val="0"/>
              </a:spcBef>
            </a:pPr>
            <a:r>
              <a:rPr lang="de-DE" dirty="0"/>
              <a:t>Nennen Sie einige wichtige Schritte in einem Compliance-Prozess.</a:t>
            </a:r>
          </a:p>
          <a:p>
            <a:pPr lvl="0" indent="-182880">
              <a:spcBef>
                <a:spcPts val="0"/>
              </a:spcBef>
            </a:pPr>
            <a:r>
              <a:rPr lang="de-DE" dirty="0"/>
              <a:t>Wie kann eine neue Version einer zuvor geprüften FOSS-Komponente neue Compliance-Probleme verursachen?</a:t>
            </a:r>
          </a:p>
          <a:p>
            <a:pPr lvl="0" indent="-182880">
              <a:spcBef>
                <a:spcPts val="0"/>
              </a:spcBef>
            </a:pPr>
            <a:r>
              <a:rPr lang="de-DE" dirty="0"/>
              <a:t>Welche Risiken sollten Sie mit eingehender Software angehen?</a:t>
            </a:r>
            <a:br>
              <a:rPr lang="de-DE" dirty="0"/>
            </a:br>
            <a:endParaRPr lang="de-DE" dirty="0"/>
          </a:p>
          <a:p>
            <a:pPr marL="0" lvl="0" indent="0">
              <a:buNone/>
            </a:pPr>
            <a:r>
              <a:rPr lang="de-DE" dirty="0"/>
              <a:t>Erfahren Sie mehr: über die kostenlose Schulung „Compliance-Grundlagen für Entwickler“ - bereitgestellt von der Linux Foundation:</a:t>
            </a:r>
            <a:br>
              <a:rPr lang="de-DE" dirty="0"/>
            </a:br>
            <a:r>
              <a:rPr lang="de-DE" sz="1600" u="sng" dirty="0">
                <a:solidFill>
                  <a:srgbClr val="0000FF"/>
                </a:solidFill>
                <a:latin typeface="Roboto Mono"/>
                <a:hlinkClick r:id="rId3"/>
              </a:rPr>
              <a:t>https://training.linuxfoundation.org/linux-courses/open-source-compliance-courses/ compliance-basics-for-developers</a:t>
            </a:r>
          </a:p>
          <a:p>
            <a:pPr lvl="0" indent="-182880">
              <a:buNone/>
            </a:pPr>
            <a:endParaRPr lang="de-DE" dirty="0"/>
          </a:p>
        </p:txBody>
      </p:sp>
      <p:sp>
        <p:nvSpPr>
          <p:cNvPr id="4" name="Rechteck 54">
            <a:extLst>
              <a:ext uri="{FF2B5EF4-FFF2-40B4-BE49-F238E27FC236}">
                <a16:creationId xmlns:a16="http://schemas.microsoft.com/office/drawing/2014/main" id="{792942E8-A8FA-4E02-BC56-0FF20F4733E2}"/>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5" name="Rechteck 52">
            <a:extLst>
              <a:ext uri="{FF2B5EF4-FFF2-40B4-BE49-F238E27FC236}">
                <a16:creationId xmlns:a16="http://schemas.microsoft.com/office/drawing/2014/main" id="{8C4A793E-B524-4AD2-B298-E700A4961C65}"/>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6" name="Rechteck 81">
            <a:extLst>
              <a:ext uri="{FF2B5EF4-FFF2-40B4-BE49-F238E27FC236}">
                <a16:creationId xmlns:a16="http://schemas.microsoft.com/office/drawing/2014/main" id="{9AD76BB4-D714-4E1A-9056-B12AB1F81001}"/>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translated.</a:t>
            </a:r>
          </a:p>
        </p:txBody>
      </p:sp>
      <p:sp>
        <p:nvSpPr>
          <p:cNvPr id="7" name="Rechteck 82">
            <a:extLst>
              <a:ext uri="{FF2B5EF4-FFF2-40B4-BE49-F238E27FC236}">
                <a16:creationId xmlns:a16="http://schemas.microsoft.com/office/drawing/2014/main" id="{3072981F-856E-407E-A9AD-5B3019FD73F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8" name="Rechteck 83">
            <a:extLst>
              <a:ext uri="{FF2B5EF4-FFF2-40B4-BE49-F238E27FC236}">
                <a16:creationId xmlns:a16="http://schemas.microsoft.com/office/drawing/2014/main" id="{83106D29-A27B-4FBF-B115-4F70D1D95DAB}"/>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slides/slide9.xml><?xml version="1.0" encoding="utf-8"?>
<p:sld xmlns:a="http://purl.oclc.org/ooxml/drawingml/main" xmlns:r="http://purl.oclc.org/ooxml/officeDocument/relationships" xmlns:p="http://purl.oclc.org/ooxml/presentationml/main">
  <p:cSld name="Slide8">
    <p:spTree>
      <p:nvGrpSpPr>
        <p:cNvPr id="1" name=""/>
        <p:cNvGrpSpPr/>
        <p:nvPr/>
      </p:nvGrpSpPr>
      <p:grpSpPr>
        <a:xfrm>
          <a:off x="0" y="0"/>
          <a:ext cx="0" cy="0"/>
          <a:chOff x="0" y="0"/>
          <a:chExt cx="0" cy="0"/>
        </a:xfrm>
      </p:grpSpPr>
      <p:sp>
        <p:nvSpPr>
          <p:cNvPr id="2" name="Shape 103">
            <a:extLst>
              <a:ext uri="{FF2B5EF4-FFF2-40B4-BE49-F238E27FC236}">
                <a16:creationId xmlns:a16="http://schemas.microsoft.com/office/drawing/2014/main" id="{43FB1F0A-B3B3-4531-8295-AC48EA5CFF72}"/>
              </a:ext>
            </a:extLst>
          </p:cNvPr>
          <p:cNvSpPr txBox="1">
            <a:spLocks noGrp="1"/>
          </p:cNvSpPr>
          <p:nvPr>
            <p:ph type="title"/>
          </p:nvPr>
        </p:nvSpPr>
        <p:spPr/>
        <p:txBody>
          <a:bodyPr tIns="45701" bIns="45701"/>
          <a:lstStyle/>
          <a:p>
            <a:pPr lvl="0"/>
            <a:r>
              <a:rPr lang="de-DE" dirty="0"/>
              <a:t>Wichtige Softwarenutzungsrechte im UrhG</a:t>
            </a:r>
          </a:p>
        </p:txBody>
      </p:sp>
      <p:sp>
        <p:nvSpPr>
          <p:cNvPr id="3" name="Shape 104">
            <a:extLst>
              <a:ext uri="{FF2B5EF4-FFF2-40B4-BE49-F238E27FC236}">
                <a16:creationId xmlns:a16="http://schemas.microsoft.com/office/drawing/2014/main" id="{3134DFE7-2F7C-4DE9-A108-C7ECB406CE29}"/>
              </a:ext>
            </a:extLst>
          </p:cNvPr>
          <p:cNvSpPr txBox="1">
            <a:spLocks noGrp="1"/>
          </p:cNvSpPr>
          <p:nvPr>
            <p:ph idx="1"/>
          </p:nvPr>
        </p:nvSpPr>
        <p:spPr>
          <a:xfrm>
            <a:off x="668362" y="1559902"/>
            <a:ext cx="10685440" cy="5275813"/>
          </a:xfrm>
        </p:spPr>
        <p:txBody>
          <a:bodyPr tIns="45701" bIns="45701"/>
          <a:lstStyle/>
          <a:p>
            <a:pPr lvl="0" indent="-182880">
              <a:spcBef>
                <a:spcPts val="0"/>
              </a:spcBef>
            </a:pPr>
            <a:r>
              <a:rPr lang="de-DE" dirty="0"/>
              <a:t>Das </a:t>
            </a:r>
            <a:r>
              <a:rPr lang="de-DE" i="1" dirty="0"/>
              <a:t>Vervielfältigung</a:t>
            </a:r>
            <a:r>
              <a:rPr lang="de-DE" dirty="0"/>
              <a:t>srecht – Anfertigen von Kopien</a:t>
            </a:r>
          </a:p>
          <a:p>
            <a:pPr lvl="0" indent="-182880"/>
            <a:r>
              <a:rPr lang="de-DE" dirty="0"/>
              <a:t>Das </a:t>
            </a:r>
            <a:r>
              <a:rPr lang="de-DE" i="1" dirty="0"/>
              <a:t>Bearbeitung</a:t>
            </a:r>
            <a:r>
              <a:rPr lang="de-DE" dirty="0"/>
              <a:t>srecht – Schaffung von  “</a:t>
            </a:r>
            <a:r>
              <a:rPr lang="de-DE" i="1" dirty="0"/>
              <a:t>derivative works</a:t>
            </a:r>
            <a:r>
              <a:rPr lang="de-DE" dirty="0"/>
              <a:t>”</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Der Begriff ‘derivative work’ stammt aus dem US-Urheberrecht</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Der Begriff ist ein Kunstbegriff, dessen Bedeutung auf einer Satzung und nicht auf einer Wörterbuchdefinition beruht.</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Im Allgemeinen bezieht er sich auf ein - auf einem Originalwerk basierendes - neues Werk mit ausreichender hinzugefügter Schöpfungshöhe, welche das Resultat zu einem eigenständigen ‚Werk geistiger Schöpfung‘ macht (in Kontrast zu einer ‚simplen Kopie‘).</a:t>
            </a:r>
          </a:p>
          <a:p>
            <a:pPr lvl="0" indent="-182880"/>
            <a:r>
              <a:rPr lang="de-DE" dirty="0"/>
              <a:t>Das </a:t>
            </a:r>
            <a:r>
              <a:rPr lang="de-DE" i="1" dirty="0"/>
              <a:t>Verbreitung</a:t>
            </a:r>
            <a:r>
              <a:rPr lang="de-DE" dirty="0"/>
              <a:t>srecht</a:t>
            </a:r>
            <a:endParaRPr lang="de-DE" i="1" dirty="0"/>
          </a:p>
          <a:p>
            <a:pPr marL="457200" lvl="1" indent="-190496">
              <a:lnSpc>
                <a:spcPct val="110%"/>
              </a:lnSpc>
              <a:spcBef>
                <a:spcPts val="400"/>
              </a:spcBef>
              <a:buClr>
                <a:srgbClr val="93A299"/>
              </a:buClr>
              <a:buSzPct val="85%"/>
              <a:buFont typeface="Arial"/>
            </a:pPr>
            <a:r>
              <a:rPr lang="de-DE" sz="2000" kern="0" dirty="0">
                <a:solidFill>
                  <a:srgbClr val="292934"/>
                </a:solidFill>
                <a:latin typeface="Roboto"/>
              </a:rPr>
              <a:t>Als Verbreitung wird im Allgemeinen die Bereitstellung einer Kopie einer Software in  Binär- oder Quellcodeform an eine andere Einheit (eine Einzelperson oder Organisation außerhalb des eigenen Unternehmens/ der eigenen Organisation) verstanden.</a:t>
            </a:r>
          </a:p>
          <a:p>
            <a:pPr marL="0" lvl="0" indent="0">
              <a:buNone/>
            </a:pPr>
            <a:r>
              <a:rPr lang="de-DE" i="1" dirty="0">
                <a:latin typeface="Roboto Condensed"/>
              </a:rPr>
              <a:t>Hinweis: Die Auslegung der Begriffe „derivative work" bzw. "Verbreitung" ist Gegenstand fortwährender Diskussion in FOSS-Community und –Rechtskreisen.</a:t>
            </a:r>
            <a:endParaRPr lang="de-DE" i="1" dirty="0"/>
          </a:p>
        </p:txBody>
      </p:sp>
      <p:sp>
        <p:nvSpPr>
          <p:cNvPr id="4" name="Rechteck 3">
            <a:extLst>
              <a:ext uri="{FF2B5EF4-FFF2-40B4-BE49-F238E27FC236}">
                <a16:creationId xmlns:a16="http://schemas.microsoft.com/office/drawing/2014/main" id="{B229BD0D-47BC-4CA3-A8B1-CD90795216E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translated.</a:t>
            </a:r>
          </a:p>
        </p:txBody>
      </p:sp>
      <p:sp>
        <p:nvSpPr>
          <p:cNvPr id="5" name="Rechteck 4">
            <a:extLst>
              <a:ext uri="{FF2B5EF4-FFF2-40B4-BE49-F238E27FC236}">
                <a16:creationId xmlns:a16="http://schemas.microsoft.com/office/drawing/2014/main" id="{2EBA9224-BB66-4031-AE04-E78B8A0846C8}"/>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Notes translated.</a:t>
            </a:r>
          </a:p>
        </p:txBody>
      </p:sp>
    </p:spTree>
  </p:cSld>
  <p:clrMapOvr>
    <a:masterClrMapping/>
  </p:clrMapOvr>
</p:sld>
</file>

<file path=ppt/theme/theme1.xml><?xml version="1.0" encoding="utf-8"?>
<a:theme xmlns:a="http://purl.oclc.org/ooxml/drawingml/main" name="Clari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purl.oclc.org/ooxml/drawingml/main" name="Clari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purl.oclc.org/ooxml/drawingml/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purl.oclc.org/ooxml/drawingml/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purl.oclc.org/ooxml/officeDocument/extendedProperties" xmlns:vt="http://purl.oclc.org/ooxml/officeDocument/docPropsVTypes">
  <TotalTime>0</TotalTime>
  <Words>9023</Words>
  <Application>Microsoft Office PowerPoint</Application>
  <PresentationFormat>Breitbild</PresentationFormat>
  <Paragraphs>1323</Paragraphs>
  <Slides>85</Slides>
  <Notes>83</Notes>
  <HiddenSlides>0</HiddenSlides>
  <MMClips>0</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85</vt:i4>
      </vt:variant>
    </vt:vector>
  </HeadingPairs>
  <TitlesOfParts>
    <vt:vector size="96" baseType="lpstr">
      <vt:lpstr>メイリオ</vt:lpstr>
      <vt:lpstr>Arial</vt:lpstr>
      <vt:lpstr>Calibri</vt:lpstr>
      <vt:lpstr>Calibri Light</vt:lpstr>
      <vt:lpstr>Roboto</vt:lpstr>
      <vt:lpstr>Roboto Condensed</vt:lpstr>
      <vt:lpstr>Roboto Medium</vt:lpstr>
      <vt:lpstr>Roboto Mono</vt:lpstr>
      <vt:lpstr>Times</vt:lpstr>
      <vt:lpstr>Clarity</vt:lpstr>
      <vt:lpstr>Clarity</vt:lpstr>
      <vt:lpstr>CURRICULUM</vt:lpstr>
      <vt:lpstr>Disclaimer</vt:lpstr>
      <vt:lpstr>Was ist das OpenChain Curriculum?</vt:lpstr>
      <vt:lpstr>Inhalte</vt:lpstr>
      <vt:lpstr>FOSS-Richtlinie</vt:lpstr>
      <vt:lpstr>ABSCHNITT 1</vt:lpstr>
      <vt:lpstr>Was ist „geistiges Eigentum”?</vt:lpstr>
      <vt:lpstr>Konzepte: Urheberrechtsschutz für Software</vt:lpstr>
      <vt:lpstr>Wichtige Softwarenutzungsrechte im UrhG</vt:lpstr>
      <vt:lpstr>Konzepte: Patentschutz für Software</vt:lpstr>
      <vt:lpstr>Lizenzen</vt:lpstr>
      <vt:lpstr>Verständnisfragen</vt:lpstr>
      <vt:lpstr>ABSCHNITT 2</vt:lpstr>
      <vt:lpstr>FOSS-Lizenzen</vt:lpstr>
      <vt:lpstr>‘Permissive’ FOSS-Lizenzen</vt:lpstr>
      <vt:lpstr>Lizenz-Reziprozität/ Copyleft-Lizenzen</vt:lpstr>
      <vt:lpstr>Proprietäre Lizenzen / ‘Closed Source’</vt:lpstr>
      <vt:lpstr>Andere Nicht-FOSS-Lizenzierungsarten</vt:lpstr>
      <vt:lpstr>Andere Nicht-FOSS-Lizenzen</vt:lpstr>
      <vt:lpstr>Public Domain</vt:lpstr>
      <vt:lpstr>Public Domain nach deutschem Recht</vt:lpstr>
      <vt:lpstr>Lizenzkompatibilität</vt:lpstr>
      <vt:lpstr>Hinweise (‘Notices’)</vt:lpstr>
      <vt:lpstr>Multiple Lizenzierung</vt:lpstr>
      <vt:lpstr>Verständnisfragen</vt:lpstr>
      <vt:lpstr>ABSCHNITT 3</vt:lpstr>
      <vt:lpstr>FOSS-Compliance: Ziele</vt:lpstr>
      <vt:lpstr>Welche Compliance-Verpflichtungen müssen erfüllt werden?</vt:lpstr>
      <vt:lpstr>FOSS-Compliance-Themen: Verbreitung</vt:lpstr>
      <vt:lpstr>FOSS-Compliance-Themen : Modifikation</vt:lpstr>
      <vt:lpstr>FOSS-Compliance-Programm</vt:lpstr>
      <vt:lpstr>Compliance in die  (Unternehmens-)Praxis umsetzen</vt:lpstr>
      <vt:lpstr>Vorteile von FOSS-Compliance</vt:lpstr>
      <vt:lpstr>Verständnisfragen</vt:lpstr>
      <vt:lpstr>ABSCHNITT 4</vt:lpstr>
      <vt:lpstr>Wie soll die FOSS-Komponente  genutzt werden?</vt:lpstr>
      <vt:lpstr>Einbettung</vt:lpstr>
      <vt:lpstr>Verknüpfung / Linking</vt:lpstr>
      <vt:lpstr>Modifikation</vt:lpstr>
      <vt:lpstr>Bearbeitung / Übersetzung</vt:lpstr>
      <vt:lpstr>Entwicklerwerkzeuge</vt:lpstr>
      <vt:lpstr>Wie wird eine FOSS-Komponente verbreitet?</vt:lpstr>
      <vt:lpstr>Verständnisfragen</vt:lpstr>
      <vt:lpstr>ABSCHNITT 5</vt:lpstr>
      <vt:lpstr>Der FOSS-Review</vt:lpstr>
      <vt:lpstr>Initiieren eines FOSS-Reviews</vt:lpstr>
      <vt:lpstr>Welche Information ist zu sammeln?</vt:lpstr>
      <vt:lpstr>Das FOSS-Review-Team</vt:lpstr>
      <vt:lpstr>Analyse einer zur Nutzung  vorgeschlagenen FOSS</vt:lpstr>
      <vt:lpstr>Werkzeuge für Quellcode-Scanning</vt:lpstr>
      <vt:lpstr>Das Durcharbeiten eines FOSS-Reviews</vt:lpstr>
      <vt:lpstr>Übersicht eines FOSS-Reviews</vt:lpstr>
      <vt:lpstr>Verständnisfragen</vt:lpstr>
      <vt:lpstr>ABSCHNITT 6</vt:lpstr>
      <vt:lpstr>Einführung</vt:lpstr>
      <vt:lpstr>Beispiel: Checkliste für den Einsatz bei KMU</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Verständnisfragen</vt:lpstr>
      <vt:lpstr>ABSCHNITT 7</vt:lpstr>
      <vt:lpstr>Compliance-Fallstricke</vt:lpstr>
      <vt:lpstr>Fallstricke: geistiges Eigentum</vt:lpstr>
      <vt:lpstr>Fallstricke: geistiges Eigentum</vt:lpstr>
      <vt:lpstr>Fallstricke: Lizenzcompliance</vt:lpstr>
      <vt:lpstr>Fallstricke: Lizenzcompliance</vt:lpstr>
      <vt:lpstr>Fallstricke: Complianceprozess</vt:lpstr>
      <vt:lpstr>Fallstricke: Complianceprozess</vt:lpstr>
      <vt:lpstr>Compliancesicherung vor Produktauslieferung</vt:lpstr>
      <vt:lpstr>Aufbau einer Beziehung zur Community</vt:lpstr>
      <vt:lpstr>Verständnisfragen</vt:lpstr>
      <vt:lpstr>ABSCHNITT 8</vt:lpstr>
      <vt:lpstr>Entwicklungsrichtlinien</vt:lpstr>
      <vt:lpstr>Den Erfordernissen des Compliance-Prozesses  Rechnung tragen</vt:lpstr>
      <vt:lpstr>Der Compliance-Prozess erstreckt sich auf  alle FOSS-Komponenten</vt:lpstr>
      <vt:lpstr>Verständnisfragen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dc:creator>Stefan</dc:creator>
  <cp:lastModifiedBy>Stefan</cp:lastModifiedBy>
  <cp:revision>115</cp:revision>
  <dcterms:modified xsi:type="dcterms:W3CDTF">2017-12-13T00:25:55Z</dcterms:modified>
</cp:coreProperties>
</file>