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2.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7"/>
  </p:notesMasterIdLst>
  <p:handoutMasterIdLst>
    <p:handoutMasterId r:id="rId88"/>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339"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Lst>
  <p:sldSz cx="12192000" cy="6858000"/>
  <p:notesSz cx="6858000" cy="9144000"/>
  <p:embeddedFontLst>
    <p:embeddedFont>
      <p:font typeface="Roboto" panose="020B0604020202020204" charset="0"/>
      <p:regular r:id="rId89"/>
      <p:bold r:id="rId90"/>
      <p:italic r:id="rId91"/>
      <p:boldItalic r:id="rId92"/>
    </p:embeddedFont>
    <p:embeddedFont>
      <p:font typeface="Times" panose="02020603050405020304" pitchFamily="18" charset="0"/>
      <p:regular r:id="rId93"/>
      <p:bold r:id="rId94"/>
      <p:italic r:id="rId95"/>
      <p:boldItalic r:id="rId96"/>
    </p:embeddedFont>
    <p:embeddedFont>
      <p:font typeface="Roboto Mono"/>
      <p:regular r:id="rId97"/>
      <p:bold r:id="rId98"/>
      <p:italic r:id="rId99"/>
      <p:boldItalic r:id="rId100"/>
    </p:embeddedFont>
    <p:embeddedFont>
      <p:font typeface="Roboto Medium" panose="020B0604020202020204" charset="0"/>
      <p:regular r:id="rId101"/>
      <p:bold r:id="rId102"/>
      <p:italic r:id="rId103"/>
      <p:boldItalic r:id="rId104"/>
    </p:embeddedFont>
    <p:embeddedFont>
      <p:font typeface="Roboto Condensed" panose="020B0604020202020204" charset="0"/>
      <p:regular r:id="rId105"/>
      <p:bold r:id="rId106"/>
      <p:italic r:id="rId107"/>
      <p:boldItalic r:id="rId10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 initials="S" lastIdx="2" clrIdx="0">
    <p:extLst>
      <p:ext uri="{19B8F6BF-5375-455C-9EA6-DF929625EA0E}">
        <p15:presenceInfo xmlns:p15="http://schemas.microsoft.com/office/powerpoint/2012/main" userId="Stef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975" autoAdjust="0"/>
  </p:normalViewPr>
  <p:slideViewPr>
    <p:cSldViewPr snapToGrid="0">
      <p:cViewPr varScale="1">
        <p:scale>
          <a:sx n="77" d="100"/>
          <a:sy n="77" d="100"/>
        </p:scale>
        <p:origin x="5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1.fntdata"/><Relationship Id="rId112"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font" Target="fonts/font19.fntdata"/><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font" Target="fonts/font14.fntdata"/><Relationship Id="rId5" Type="http://schemas.openxmlformats.org/officeDocument/2006/relationships/slide" Target="slides/slide3.xml"/><Relationship Id="rId90" Type="http://schemas.openxmlformats.org/officeDocument/2006/relationships/font" Target="fonts/font2.fntdata"/><Relationship Id="rId95" Type="http://schemas.openxmlformats.org/officeDocument/2006/relationships/font" Target="fonts/font7.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font" Target="fonts/font15.fntdata"/><Relationship Id="rId108" Type="http://schemas.openxmlformats.org/officeDocument/2006/relationships/font" Target="fonts/font20.fntdata"/><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font" Target="fonts/font3.fntdata"/><Relationship Id="rId96"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18.fntdata"/><Relationship Id="rId114" Type="http://schemas.microsoft.com/office/2015/10/relationships/revisionInfo" Target="revisionInfo.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font" Target="fonts/font6.fntdata"/><Relationship Id="rId99" Type="http://schemas.openxmlformats.org/officeDocument/2006/relationships/font" Target="fonts/font11.fntdata"/><Relationship Id="rId10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commentAuthors" Target="commentAuthor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9.fntdata"/><Relationship Id="rId104" Type="http://schemas.openxmlformats.org/officeDocument/2006/relationships/font" Target="fonts/font16.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4.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notesMaster" Target="notesMasters/notesMaster1.xml"/><Relationship Id="rId110"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font" Target="fonts/font12.fntdata"/><Relationship Id="rId105" Type="http://schemas.openxmlformats.org/officeDocument/2006/relationships/font" Target="fonts/font17.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5.fntdata"/><Relationship Id="rId98" Type="http://schemas.openxmlformats.org/officeDocument/2006/relationships/font" Target="fonts/font10.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handoutMaster" Target="handoutMasters/handoutMaster1.xml"/><Relationship Id="rId111"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1-21T22:52:53.698" idx="1">
    <p:pos x="2835" y="1952"/>
    <p:text>...holprige Übersetzung. Vorschläge willkommen.</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1-24T01:04:03.198" idx="2">
    <p:pos x="6720" y="2666"/>
    <p:text>Da im Zweifel bei der GPL der englischsprachige Originaltext gilt, würde ich hier die Nutzung des Originalzitats vorschlagen.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EE12652-6ACF-4015-B900-B2558E2B783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2D16DD66-F8F8-480B-9B04-8D74E10244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DB8A8B-337D-4287-9AB2-FB59F992D091}" type="datetimeFigureOut">
              <a:rPr lang="de-DE" smtClean="0"/>
              <a:t>27.11.2017</a:t>
            </a:fld>
            <a:endParaRPr lang="de-DE"/>
          </a:p>
        </p:txBody>
      </p:sp>
      <p:sp>
        <p:nvSpPr>
          <p:cNvPr id="4" name="Fußzeilenplatzhalter 3">
            <a:extLst>
              <a:ext uri="{FF2B5EF4-FFF2-40B4-BE49-F238E27FC236}">
                <a16:creationId xmlns:a16="http://schemas.microsoft.com/office/drawing/2014/main" id="{0B945202-1B9B-4770-88F8-8960CCEA29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6F4F9C67-1BB8-4F85-A93A-FC863A44BC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8431D4-5D57-4B57-9DF2-64B96ADE20B8}" type="slidenum">
              <a:rPr lang="de-DE" smtClean="0"/>
              <a:t>‹Nr.›</a:t>
            </a:fld>
            <a:endParaRPr lang="de-DE"/>
          </a:p>
        </p:txBody>
      </p:sp>
    </p:spTree>
    <p:extLst>
      <p:ext uri="{BB962C8B-B14F-4D97-AF65-F5344CB8AC3E}">
        <p14:creationId xmlns:p14="http://schemas.microsoft.com/office/powerpoint/2010/main" val="1290902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‹Nr.›</a:t>
            </a:fld>
            <a:endParaRPr lang="en-US" sz="1200" b="0" i="0" u="none" strike="noStrike" cap="none">
              <a:solidFill>
                <a:schemeClr val="dk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err="1">
                <a:solidFill>
                  <a:schemeClr val="dk1"/>
                </a:solidFill>
                <a:latin typeface="Roboto"/>
                <a:ea typeface="Roboto"/>
                <a:cs typeface="Roboto"/>
                <a:sym typeface="Roboto"/>
              </a:rPr>
              <a:t>Willkommen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beim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OpenChain</a:t>
            </a:r>
            <a:r>
              <a:rPr lang="en-US" sz="1200" b="0" i="0" u="none" strike="noStrike" cap="none" dirty="0">
                <a:solidFill>
                  <a:schemeClr val="dk1"/>
                </a:solidFill>
                <a:latin typeface="Roboto"/>
                <a:ea typeface="Roboto"/>
                <a:cs typeface="Roboto"/>
                <a:sym typeface="Roboto"/>
              </a:rPr>
              <a:t> Curriculum-</a:t>
            </a:r>
            <a:r>
              <a:rPr lang="en-US" sz="1200" b="0" i="0" u="none" strike="noStrike" cap="none" dirty="0" err="1">
                <a:solidFill>
                  <a:schemeClr val="dk1"/>
                </a:solidFill>
                <a:latin typeface="Roboto"/>
                <a:ea typeface="Roboto"/>
                <a:cs typeface="Roboto"/>
                <a:sym typeface="Roboto"/>
              </a:rPr>
              <a:t>Foliensatz</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vorliegenden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können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Unterstützung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dafür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genutzt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werden</a:t>
            </a:r>
            <a:r>
              <a:rPr lang="en-US" sz="1200" b="0" i="0" u="none" strike="noStrike" cap="none" dirty="0">
                <a:solidFill>
                  <a:schemeClr val="dk1"/>
                </a:solidFill>
                <a:latin typeface="Roboto"/>
                <a:ea typeface="Roboto"/>
                <a:cs typeface="Roboto"/>
                <a:sym typeface="Roboto"/>
              </a:rPr>
              <a:t>, um </a:t>
            </a:r>
            <a:r>
              <a:rPr lang="en-US" sz="1200" b="0" i="0" u="none" strike="noStrike" cap="none" dirty="0" err="1">
                <a:solidFill>
                  <a:schemeClr val="dk1"/>
                </a:solidFill>
                <a:latin typeface="Roboto"/>
                <a:ea typeface="Roboto"/>
                <a:cs typeface="Roboto"/>
                <a:sym typeface="Roboto"/>
              </a:rPr>
              <a:t>unternehmensinterne</a:t>
            </a:r>
            <a:r>
              <a:rPr lang="en-US" sz="1200" b="0" i="0" u="none" strike="noStrike" cap="none" dirty="0">
                <a:solidFill>
                  <a:schemeClr val="dk1"/>
                </a:solidFill>
                <a:latin typeface="Roboto"/>
                <a:ea typeface="Roboto"/>
                <a:cs typeface="Roboto"/>
                <a:sym typeface="Roboto"/>
              </a:rPr>
              <a:t> Teams </a:t>
            </a:r>
            <a:r>
              <a:rPr lang="en-US" sz="1200" b="0" i="0" u="none" strike="noStrike" cap="none" dirty="0" err="1">
                <a:solidFill>
                  <a:schemeClr val="dk1"/>
                </a:solidFill>
                <a:latin typeface="Roboto"/>
                <a:ea typeface="Roboto"/>
                <a:cs typeface="Roboto"/>
                <a:sym typeface="Roboto"/>
              </a:rPr>
              <a:t>zum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Thema</a:t>
            </a:r>
            <a:r>
              <a:rPr lang="en-US" sz="1200" b="0" i="0" u="none" strike="noStrike" cap="none" dirty="0">
                <a:solidFill>
                  <a:schemeClr val="dk1"/>
                </a:solidFill>
                <a:latin typeface="Roboto"/>
                <a:ea typeface="Roboto"/>
                <a:cs typeface="Roboto"/>
                <a:sym typeface="Roboto"/>
              </a:rPr>
              <a:t> FOSS-Compliance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trainieren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um </a:t>
            </a:r>
            <a:r>
              <a:rPr lang="en-US" sz="1200" b="0" i="0" u="none" strike="noStrike" cap="none" dirty="0" err="1">
                <a:solidFill>
                  <a:schemeClr val="dk1"/>
                </a:solidFill>
                <a:latin typeface="Roboto"/>
                <a:ea typeface="Roboto"/>
                <a:cs typeface="Roboto"/>
                <a:sym typeface="Roboto"/>
              </a:rPr>
              <a:t>OpenChain-Konformität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erreichen</a:t>
            </a:r>
            <a:r>
              <a:rPr lang="en-US" sz="1200" b="0" i="0" u="none" strike="noStrike" cap="none" dirty="0">
                <a:solidFill>
                  <a:schemeClr val="dk1"/>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ct val="25000"/>
              <a:buFont typeface="Roboto"/>
              <a:buNone/>
            </a:pP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err="1">
                <a:solidFill>
                  <a:schemeClr val="dk1"/>
                </a:solidFill>
                <a:latin typeface="Roboto"/>
                <a:ea typeface="Roboto"/>
                <a:cs typeface="Roboto"/>
                <a:sym typeface="Roboto"/>
              </a:rPr>
              <a:t>Es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ist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möglich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alle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Folien</a:t>
            </a:r>
            <a:r>
              <a:rPr lang="en-US" sz="1200" b="0" i="0" u="none" strike="noStrike" cap="none" dirty="0">
                <a:solidFill>
                  <a:schemeClr val="dk1"/>
                </a:solidFill>
                <a:latin typeface="Roboto"/>
                <a:ea typeface="Roboto"/>
                <a:cs typeface="Roboto"/>
                <a:sym typeface="Roboto"/>
              </a:rPr>
              <a:t> in </a:t>
            </a:r>
            <a:r>
              <a:rPr lang="en-US" sz="1200" b="0" i="0" u="none" strike="noStrike" cap="none" dirty="0" err="1">
                <a:solidFill>
                  <a:schemeClr val="dk1"/>
                </a:solidFill>
                <a:latin typeface="Roboto"/>
                <a:ea typeface="Roboto"/>
                <a:cs typeface="Roboto"/>
                <a:sym typeface="Roboto"/>
              </a:rPr>
              <a:t>einer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Halbtagesschulung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durchzuarbeiten</a:t>
            </a:r>
            <a:r>
              <a:rPr lang="en-US" sz="1200" b="0" i="0" u="none" strike="noStrike" cap="none" dirty="0">
                <a:solidFill>
                  <a:schemeClr val="dk1"/>
                </a:solidFill>
                <a:latin typeface="Roboto"/>
                <a:ea typeface="Roboto"/>
                <a:cs typeface="Roboto"/>
                <a:sym typeface="Roboto"/>
              </a:rPr>
              <a:t> – </a:t>
            </a:r>
            <a:r>
              <a:rPr lang="en-US" sz="1200" b="0" i="0" u="none" strike="noStrike" cap="none" dirty="0" err="1">
                <a:solidFill>
                  <a:schemeClr val="dk1"/>
                </a:solidFill>
                <a:latin typeface="Roboto"/>
                <a:ea typeface="Roboto"/>
                <a:cs typeface="Roboto"/>
                <a:sym typeface="Roboto"/>
              </a:rPr>
              <a:t>oder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abschnittsweise</a:t>
            </a:r>
            <a:r>
              <a:rPr lang="en-US" sz="1200" b="0" i="0" u="none" strike="noStrike" cap="none" dirty="0">
                <a:solidFill>
                  <a:schemeClr val="dk1"/>
                </a:solidFill>
                <a:latin typeface="Roboto"/>
                <a:ea typeface="Roboto"/>
                <a:cs typeface="Roboto"/>
                <a:sym typeface="Roboto"/>
              </a:rPr>
              <a:t> in </a:t>
            </a:r>
            <a:r>
              <a:rPr lang="en-US" sz="1200" b="0" i="0" u="none" strike="noStrike" cap="none" dirty="0" err="1">
                <a:solidFill>
                  <a:schemeClr val="dk1"/>
                </a:solidFill>
                <a:latin typeface="Roboto"/>
                <a:ea typeface="Roboto"/>
                <a:cs typeface="Roboto"/>
                <a:sym typeface="Roboto"/>
              </a:rPr>
              <a:t>mehreren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Lernmodulen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Bitte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beachten</a:t>
            </a:r>
            <a:r>
              <a:rPr lang="en-US" sz="1200" b="0" i="0" u="none" strike="noStrike" cap="none" dirty="0">
                <a:solidFill>
                  <a:schemeClr val="dk1"/>
                </a:solidFill>
                <a:latin typeface="Roboto"/>
                <a:ea typeface="Roboto"/>
                <a:cs typeface="Roboto"/>
                <a:sym typeface="Roboto"/>
              </a:rPr>
              <a:t> Sie,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jeder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Abschnitt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mit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Verständnisfragen</a:t>
            </a:r>
            <a:r>
              <a:rPr lang="en-US" sz="1200" b="0" i="0" u="none" strike="noStrike" cap="none" dirty="0">
                <a:solidFill>
                  <a:schemeClr val="dk1"/>
                </a:solidFill>
                <a:latin typeface="Roboto"/>
                <a:ea typeface="Roboto"/>
                <a:cs typeface="Roboto"/>
                <a:sym typeface="Roboto"/>
              </a:rPr>
              <a:t>” (und </a:t>
            </a:r>
            <a:r>
              <a:rPr lang="en-US" sz="1200" b="0" i="0" u="none" strike="noStrike" cap="none" dirty="0" err="1">
                <a:solidFill>
                  <a:schemeClr val="dk1"/>
                </a:solidFill>
                <a:latin typeface="Roboto"/>
                <a:ea typeface="Roboto"/>
                <a:cs typeface="Roboto"/>
                <a:sym typeface="Roboto"/>
              </a:rPr>
              <a:t>zugehörigen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Antworten</a:t>
            </a:r>
            <a:r>
              <a:rPr lang="en-US" sz="1200" b="0" i="0" u="none" strike="noStrike" cap="none" dirty="0">
                <a:solidFill>
                  <a:schemeClr val="dk1"/>
                </a:solidFill>
                <a:latin typeface="Roboto"/>
                <a:ea typeface="Roboto"/>
                <a:cs typeface="Roboto"/>
                <a:sym typeface="Roboto"/>
              </a:rPr>
              <a:t> in den </a:t>
            </a:r>
            <a:r>
              <a:rPr lang="en-US" sz="1200" b="0" i="0" u="none" strike="noStrike" cap="none" dirty="0" err="1">
                <a:solidFill>
                  <a:schemeClr val="dk1"/>
                </a:solidFill>
                <a:latin typeface="Roboto"/>
                <a:ea typeface="Roboto"/>
                <a:cs typeface="Roboto"/>
                <a:sym typeface="Roboto"/>
              </a:rPr>
              <a:t>Foliennotizen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enthält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können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auch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als</a:t>
            </a:r>
            <a:r>
              <a:rPr lang="en-US" sz="1200" b="0" i="0" u="none" strike="noStrike" cap="none" dirty="0">
                <a:solidFill>
                  <a:schemeClr val="dk1"/>
                </a:solidFill>
                <a:latin typeface="Roboto"/>
                <a:ea typeface="Roboto"/>
                <a:cs typeface="Roboto"/>
                <a:sym typeface="Roboto"/>
              </a:rPr>
              <a:t> Basis </a:t>
            </a:r>
            <a:r>
              <a:rPr lang="en-US" sz="1200" b="0" i="0" u="none" strike="noStrike" cap="none" dirty="0" err="1">
                <a:solidFill>
                  <a:schemeClr val="dk1"/>
                </a:solidFill>
                <a:latin typeface="Roboto"/>
                <a:ea typeface="Roboto"/>
                <a:cs typeface="Roboto"/>
                <a:sym typeface="Roboto"/>
              </a:rPr>
              <a:t>für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unternehmensinterne</a:t>
            </a:r>
            <a:r>
              <a:rPr lang="en-US" sz="1200" b="0" i="0" u="none" strike="noStrike" cap="none" dirty="0">
                <a:solidFill>
                  <a:schemeClr val="dk1"/>
                </a:solidFill>
                <a:latin typeface="Roboto"/>
                <a:ea typeface="Roboto"/>
                <a:cs typeface="Roboto"/>
                <a:sym typeface="Roboto"/>
              </a:rPr>
              <a:t> Tests </a:t>
            </a:r>
            <a:r>
              <a:rPr lang="en-US" sz="1200" b="0" i="0" u="none" strike="noStrike" cap="none" dirty="0" err="1">
                <a:solidFill>
                  <a:schemeClr val="dk1"/>
                </a:solidFill>
                <a:latin typeface="Roboto"/>
                <a:ea typeface="Roboto"/>
                <a:cs typeface="Roboto"/>
                <a:sym typeface="Roboto"/>
              </a:rPr>
              <a:t>im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Kontext</a:t>
            </a:r>
            <a:r>
              <a:rPr lang="en-US" sz="1200" b="0" i="0" u="none" strike="noStrike" cap="none" dirty="0">
                <a:solidFill>
                  <a:schemeClr val="dk1"/>
                </a:solidFill>
                <a:latin typeface="Roboto"/>
                <a:ea typeface="Roboto"/>
                <a:cs typeface="Roboto"/>
                <a:sym typeface="Roboto"/>
              </a:rPr>
              <a:t> FOSS-Compliance </a:t>
            </a:r>
            <a:r>
              <a:rPr lang="en-US" sz="1200" b="0" i="0" u="none" strike="noStrike" cap="none" dirty="0" err="1">
                <a:solidFill>
                  <a:schemeClr val="dk1"/>
                </a:solidFill>
                <a:latin typeface="Roboto"/>
                <a:ea typeface="Roboto"/>
                <a:cs typeface="Roboto"/>
                <a:sym typeface="Roboto"/>
              </a:rPr>
              <a:t>herangezogen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werden</a:t>
            </a:r>
            <a:r>
              <a:rPr lang="en-US" sz="1200" b="0" i="0" u="none" strike="noStrike" cap="none" dirty="0">
                <a:solidFill>
                  <a:schemeClr val="dk1"/>
                </a:solidFill>
                <a:latin typeface="Roboto"/>
                <a:ea typeface="Roboto"/>
                <a:cs typeface="Roboto"/>
                <a:sym typeface="Roboto"/>
              </a:rPr>
              <a:t>.</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erklärt</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Begriff</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Lizenz</a:t>
            </a:r>
            <a:r>
              <a:rPr lang="en-US" sz="1200" b="0" i="0" u="none" strike="noStrike" cap="none" dirty="0">
                <a:solidFill>
                  <a:schemeClr val="dk1"/>
                </a:solidFill>
                <a:latin typeface="Roboto"/>
                <a:ea typeface="Roboto"/>
                <a:cs typeface="Roboto"/>
                <a:sym typeface="Roboto"/>
              </a:rPr>
              <a:t>”. Eine </a:t>
            </a:r>
            <a:r>
              <a:rPr lang="en-US" sz="1200" b="0" i="0" u="none" strike="noStrike" cap="none" dirty="0" err="1">
                <a:solidFill>
                  <a:schemeClr val="dk1"/>
                </a:solidFill>
                <a:latin typeface="Roboto"/>
                <a:ea typeface="Roboto"/>
                <a:cs typeface="Roboto"/>
                <a:sym typeface="Roboto"/>
              </a:rPr>
              <a:t>Lizenz</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unterschiedet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im</a:t>
            </a:r>
            <a:r>
              <a:rPr lang="en-US" sz="1200" b="0" i="0" u="none" strike="noStrike" cap="none" dirty="0">
                <a:solidFill>
                  <a:schemeClr val="dk1"/>
                </a:solidFill>
                <a:latin typeface="Roboto"/>
                <a:ea typeface="Roboto"/>
                <a:cs typeface="Roboto"/>
                <a:sym typeface="Roboto"/>
              </a:rPr>
              <a:t> US-</a:t>
            </a:r>
            <a:r>
              <a:rPr lang="en-US" sz="1200" b="0" i="0" u="none" strike="noStrike" cap="none" dirty="0" err="1">
                <a:solidFill>
                  <a:schemeClr val="dk1"/>
                </a:solidFill>
                <a:latin typeface="Roboto"/>
                <a:ea typeface="Roboto"/>
                <a:cs typeface="Roboto"/>
                <a:sym typeface="Roboto"/>
              </a:rPr>
              <a:t>Recht</a:t>
            </a:r>
            <a:r>
              <a:rPr lang="en-US" sz="1200" b="0" i="0" u="none" strike="noStrike" cap="none" dirty="0">
                <a:solidFill>
                  <a:schemeClr val="dk1"/>
                </a:solidFill>
                <a:latin typeface="Roboto"/>
                <a:ea typeface="Roboto"/>
                <a:cs typeface="Roboto"/>
                <a:sym typeface="Roboto"/>
              </a:rPr>
              <a:t> von </a:t>
            </a:r>
            <a:r>
              <a:rPr lang="en-US" sz="1200" b="0" i="0" u="none" strike="noStrike" cap="none" dirty="0" err="1">
                <a:solidFill>
                  <a:schemeClr val="dk1"/>
                </a:solidFill>
                <a:latin typeface="Roboto"/>
                <a:ea typeface="Roboto"/>
                <a:cs typeface="Roboto"/>
                <a:sym typeface="Roboto"/>
              </a:rPr>
              <a:t>einem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Vertrag</a:t>
            </a:r>
            <a:r>
              <a:rPr lang="en-US" sz="1200" b="0" i="0" u="none" strike="noStrike" cap="none" dirty="0">
                <a:solidFill>
                  <a:schemeClr val="dk1"/>
                </a:solidFill>
                <a:latin typeface="Roboto"/>
                <a:ea typeface="Roboto"/>
                <a:cs typeface="Roboto"/>
                <a:sym typeface="Roboto"/>
              </a:rPr>
              <a:t>. </a:t>
            </a:r>
            <a:r>
              <a:rPr lang="de-DE" dirty="0"/>
              <a:t>Diese Folien erklären die Grenzen dessen, was in einer Lizenz geregelt werden kann.</a:t>
            </a:r>
            <a:endParaRPr lang="en-US"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a:solidFill>
                  <a:schemeClr val="dk1"/>
                </a:solidFill>
                <a:latin typeface="Roboto"/>
                <a:ea typeface="Roboto"/>
                <a:cs typeface="Roboto"/>
                <a:sym typeface="Roboto"/>
              </a:rPr>
              <a:t>Das </a:t>
            </a:r>
            <a:r>
              <a:rPr lang="en-US" sz="1200" b="0" i="0" u="none" strike="noStrike" cap="none" dirty="0" err="1">
                <a:solidFill>
                  <a:schemeClr val="dk1"/>
                </a:solidFill>
                <a:latin typeface="Roboto"/>
                <a:ea typeface="Roboto"/>
                <a:cs typeface="Roboto"/>
                <a:sym typeface="Roboto"/>
              </a:rPr>
              <a:t>Urheberrecht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schützt</a:t>
            </a:r>
            <a:r>
              <a:rPr lang="en-US" sz="1200" b="0" i="0" u="none" strike="noStrike" cap="none" dirty="0">
                <a:solidFill>
                  <a:schemeClr val="dk1"/>
                </a:solidFill>
                <a:latin typeface="Roboto"/>
                <a:ea typeface="Roboto"/>
                <a:cs typeface="Roboto"/>
                <a:sym typeface="Roboto"/>
              </a:rPr>
              <a:t> ‘Werke </a:t>
            </a:r>
            <a:r>
              <a:rPr lang="en-US" sz="1200" b="0" i="0" u="none" strike="noStrike" cap="none" dirty="0" err="1">
                <a:solidFill>
                  <a:schemeClr val="dk1"/>
                </a:solidFill>
                <a:latin typeface="Roboto"/>
                <a:ea typeface="Roboto"/>
                <a:cs typeface="Roboto"/>
                <a:sym typeface="Roboto"/>
              </a:rPr>
              <a:t>geistiger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Schöpfung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Dadurch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damit</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konkreten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Werkscharakter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Eine </a:t>
            </a:r>
            <a:r>
              <a:rPr lang="en-US" sz="1200" b="0" i="0" u="none" strike="noStrike" cap="none" dirty="0" err="1">
                <a:solidFill>
                  <a:schemeClr val="dk1"/>
                </a:solidFill>
                <a:latin typeface="Roboto"/>
                <a:ea typeface="Roboto"/>
                <a:cs typeface="Roboto"/>
                <a:sym typeface="Roboto"/>
              </a:rPr>
              <a:t>konkrete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Implementierung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schützt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steht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Kontrast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einem</a:t>
            </a:r>
            <a:r>
              <a:rPr lang="en-US" sz="1200" b="0" i="0" u="none" strike="noStrike" cap="none" dirty="0">
                <a:solidFill>
                  <a:schemeClr val="dk1"/>
                </a:solidFill>
                <a:latin typeface="Roboto"/>
                <a:ea typeface="Roboto"/>
                <a:cs typeface="Roboto"/>
                <a:sym typeface="Roboto"/>
              </a:rPr>
              <a:t> Patent, welches </a:t>
            </a:r>
            <a:r>
              <a:rPr lang="en-US" sz="1200" b="0" i="0" u="none" strike="noStrike" cap="none" dirty="0" err="1">
                <a:solidFill>
                  <a:schemeClr val="dk1"/>
                </a:solidFill>
                <a:latin typeface="Roboto"/>
                <a:ea typeface="Roboto"/>
                <a:cs typeface="Roboto"/>
                <a:sym typeface="Roboto"/>
              </a:rPr>
              <a:t>hingehen</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zugrundeliegende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Idee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schützt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Beispiele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urheberrechtlich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geschützter</a:t>
            </a:r>
            <a:r>
              <a:rPr lang="en-US" sz="1200" b="0" i="0" u="none" strike="noStrike" cap="none" dirty="0">
                <a:solidFill>
                  <a:schemeClr val="dk1"/>
                </a:solidFill>
                <a:latin typeface="Roboto"/>
                <a:ea typeface="Roboto"/>
                <a:cs typeface="Roboto"/>
                <a:sym typeface="Roboto"/>
              </a:rPr>
              <a:t> Werke </a:t>
            </a:r>
            <a:r>
              <a:rPr lang="en-US" sz="1200" b="0" i="0" u="none" strike="noStrike" cap="none" dirty="0" err="1">
                <a:solidFill>
                  <a:schemeClr val="dk1"/>
                </a:solidFill>
                <a:latin typeface="Roboto"/>
                <a:ea typeface="Roboto"/>
                <a:cs typeface="Roboto"/>
                <a:sym typeface="Roboto"/>
              </a:rPr>
              <a:t>sind</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Fotographien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Tonaufnahmen</a:t>
            </a:r>
            <a:r>
              <a:rPr lang="en-US" sz="1200" b="0" i="0" u="none" strike="noStrike" cap="none" dirty="0">
                <a:solidFill>
                  <a:schemeClr val="dk1"/>
                </a:solidFill>
                <a:latin typeface="Roboto"/>
                <a:ea typeface="Roboto"/>
                <a:cs typeface="Roboto"/>
                <a:sym typeface="Roboto"/>
              </a:rPr>
              <a:t> und Software-</a:t>
            </a:r>
            <a:r>
              <a:rPr lang="en-US" sz="1200" b="0" i="0" u="none" strike="noStrike" cap="none" dirty="0" err="1">
                <a:solidFill>
                  <a:schemeClr val="dk1"/>
                </a:solidFill>
                <a:latin typeface="Roboto"/>
                <a:ea typeface="Roboto"/>
                <a:cs typeface="Roboto"/>
                <a:sym typeface="Roboto"/>
              </a:rPr>
              <a:t>Quellcode</a:t>
            </a:r>
            <a:r>
              <a:rPr lang="en-US" sz="1200" b="0" i="0" u="none" strike="noStrike" cap="none" dirty="0">
                <a:solidFill>
                  <a:schemeClr val="dk1"/>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ct val="25000"/>
              <a:buFont typeface="Roboto"/>
              <a:buNone/>
            </a:pP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de-DE" sz="1200" b="0" i="0" u="none" strike="noStrike" cap="none" dirty="0">
                <a:solidFill>
                  <a:schemeClr val="dk1"/>
                </a:solidFill>
                <a:latin typeface="Roboto"/>
                <a:ea typeface="Roboto"/>
                <a:cs typeface="Roboto"/>
                <a:sym typeface="Roboto"/>
              </a:rPr>
              <a:t>Die </a:t>
            </a:r>
            <a:r>
              <a:rPr lang="de-DE" sz="1200" b="0" i="0" u="none" strike="noStrike" cap="none" dirty="0" err="1">
                <a:solidFill>
                  <a:schemeClr val="dk1"/>
                </a:solidFill>
                <a:latin typeface="Roboto"/>
                <a:ea typeface="Roboto"/>
                <a:cs typeface="Roboto"/>
                <a:sym typeface="Roboto"/>
              </a:rPr>
              <a:t>wichtigten</a:t>
            </a:r>
            <a:r>
              <a:rPr lang="de-DE" sz="1200" b="0" i="0" u="none" strike="noStrike" cap="none" dirty="0">
                <a:solidFill>
                  <a:schemeClr val="dk1"/>
                </a:solidFill>
                <a:latin typeface="Roboto"/>
                <a:ea typeface="Roboto"/>
                <a:cs typeface="Roboto"/>
                <a:sym typeface="Roboto"/>
              </a:rPr>
              <a:t> urheberrechtliche Nutzungsrechte sind: das </a:t>
            </a:r>
            <a:r>
              <a:rPr lang="de-DE" sz="1200" b="0" i="0" u="none" strike="noStrike" cap="none" dirty="0" err="1">
                <a:solidFill>
                  <a:schemeClr val="dk1"/>
                </a:solidFill>
                <a:latin typeface="Roboto"/>
                <a:ea typeface="Roboto"/>
                <a:cs typeface="Roboto"/>
                <a:sym typeface="Roboto"/>
              </a:rPr>
              <a:t>Vervielfältigungssrecht</a:t>
            </a:r>
            <a:r>
              <a:rPr lang="de-DE" sz="1200" b="0" i="0" u="none" strike="noStrike" cap="none" dirty="0">
                <a:solidFill>
                  <a:schemeClr val="dk1"/>
                </a:solidFill>
                <a:latin typeface="Roboto"/>
                <a:ea typeface="Roboto"/>
                <a:cs typeface="Roboto"/>
                <a:sym typeface="Roboto"/>
              </a:rPr>
              <a:t>, das Modifikationsrecht bzw. das Verteilungsrecht.</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a:solidFill>
                  <a:schemeClr val="dk1"/>
                </a:solidFill>
                <a:latin typeface="Roboto"/>
                <a:ea typeface="Roboto"/>
                <a:cs typeface="Roboto"/>
                <a:sym typeface="Roboto"/>
              </a:rPr>
              <a:t>Software </a:t>
            </a:r>
            <a:r>
              <a:rPr lang="en-US" sz="1200" b="0" i="0" u="none" strike="noStrike" cap="none" dirty="0" err="1">
                <a:solidFill>
                  <a:schemeClr val="dk1"/>
                </a:solidFill>
                <a:latin typeface="Roboto"/>
                <a:ea typeface="Roboto"/>
                <a:cs typeface="Roboto"/>
                <a:sym typeface="Roboto"/>
              </a:rPr>
              <a:t>kann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Gegenstand</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eines</a:t>
            </a:r>
            <a:r>
              <a:rPr lang="en-US" sz="1200" b="0" i="0" u="none" strike="noStrike" cap="none" dirty="0">
                <a:solidFill>
                  <a:schemeClr val="dk1"/>
                </a:solidFill>
                <a:latin typeface="Roboto"/>
                <a:ea typeface="Roboto"/>
                <a:cs typeface="Roboto"/>
                <a:sym typeface="Roboto"/>
              </a:rPr>
              <a:t> Patents sein. </a:t>
            </a:r>
            <a:r>
              <a:rPr lang="en-US" sz="1200" b="0" i="0" u="none" strike="noStrike" cap="none" dirty="0" err="1">
                <a:solidFill>
                  <a:schemeClr val="dk1"/>
                </a:solidFill>
                <a:latin typeface="Roboto"/>
                <a:ea typeface="Roboto"/>
                <a:cs typeface="Roboto"/>
                <a:sym typeface="Roboto"/>
              </a:rPr>
              <a:t>Patente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schützen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generell</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Betriebsverfahren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konkret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damit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auch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Computerprogramm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auch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sei</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Patrente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schützen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konkrete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Funktionalität</a:t>
            </a:r>
            <a:r>
              <a:rPr lang="en-US" sz="1200" b="0" i="0" u="none" strike="noStrike" cap="none" dirty="0">
                <a:solidFill>
                  <a:schemeClr val="dk1"/>
                </a:solidFill>
                <a:latin typeface="Roboto"/>
                <a:ea typeface="Roboto"/>
                <a:cs typeface="Roboto"/>
                <a:sym typeface="Roboto"/>
              </a:rPr>
              <a:t> und </a:t>
            </a:r>
            <a:r>
              <a:rPr lang="en-US" sz="1200" b="0" i="0" u="none" strike="noStrike" cap="none" dirty="0" err="1">
                <a:solidFill>
                  <a:schemeClr val="dk1"/>
                </a:solidFill>
                <a:latin typeface="Roboto"/>
                <a:ea typeface="Roboto"/>
                <a:cs typeface="Roboto"/>
                <a:sym typeface="Roboto"/>
              </a:rPr>
              <a:t>keine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abstrakten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Ideen</a:t>
            </a:r>
            <a:r>
              <a:rPr lang="en-US" sz="1200" b="0" i="0" u="none" strike="noStrike" cap="none" dirty="0">
                <a:solidFill>
                  <a:schemeClr val="dk1"/>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ct val="25000"/>
              <a:buFont typeface="Roboto"/>
              <a:buNone/>
            </a:pP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de-DE" sz="1200" b="0" i="0" u="none" strike="noStrike" cap="none" dirty="0">
                <a:solidFill>
                  <a:schemeClr val="dk1"/>
                </a:solidFill>
                <a:latin typeface="Roboto"/>
                <a:ea typeface="Roboto"/>
                <a:cs typeface="Roboto"/>
                <a:sym typeface="Roboto"/>
              </a:rPr>
              <a:t>Mit Erhalt eines Patents hat der Inhaber das Recht, jedermann davon abzuhalten, seine ‚patentierte‘ Funktionalität auszuüben - unabhängig davon, wie dessen Implementierung aussieht.</a:t>
            </a: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err="1">
                <a:solidFill>
                  <a:schemeClr val="dk1"/>
                </a:solidFill>
                <a:latin typeface="Roboto"/>
                <a:ea typeface="Roboto"/>
                <a:cs typeface="Roboto"/>
                <a:sym typeface="Roboto"/>
              </a:rPr>
              <a:t>Wenn</a:t>
            </a:r>
            <a:r>
              <a:rPr lang="en-US" sz="1200" b="0" i="0" u="none" strike="noStrike" cap="none" dirty="0">
                <a:solidFill>
                  <a:schemeClr val="dk1"/>
                </a:solidFill>
                <a:latin typeface="Roboto"/>
                <a:ea typeface="Roboto"/>
                <a:cs typeface="Roboto"/>
                <a:sym typeface="Roboto"/>
              </a:rPr>
              <a:t> man seine </a:t>
            </a:r>
            <a:r>
              <a:rPr lang="en-US" sz="1200" b="0" i="0" u="none" strike="noStrike" cap="none" dirty="0" err="1">
                <a:solidFill>
                  <a:schemeClr val="dk1"/>
                </a:solidFill>
                <a:latin typeface="Roboto"/>
                <a:ea typeface="Roboto"/>
                <a:cs typeface="Roboto"/>
                <a:sym typeface="Roboto"/>
              </a:rPr>
              <a:t>eigene</a:t>
            </a:r>
            <a:r>
              <a:rPr lang="en-US" sz="1200" b="0" i="0" u="none" strike="noStrike" cap="none" dirty="0">
                <a:solidFill>
                  <a:schemeClr val="dk1"/>
                </a:solidFill>
                <a:latin typeface="Roboto"/>
                <a:ea typeface="Roboto"/>
                <a:cs typeface="Roboto"/>
                <a:sym typeface="Roboto"/>
              </a:rPr>
              <a:t> Software </a:t>
            </a:r>
            <a:r>
              <a:rPr lang="en-US" sz="1200" b="0" i="0" u="none" strike="noStrike" cap="none" dirty="0" err="1">
                <a:solidFill>
                  <a:schemeClr val="dk1"/>
                </a:solidFill>
                <a:latin typeface="Roboto"/>
                <a:ea typeface="Roboto"/>
                <a:cs typeface="Roboto"/>
                <a:sym typeface="Roboto"/>
              </a:rPr>
              <a:t>wirklich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komplett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unabhängig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entwickelt</a:t>
            </a:r>
            <a:r>
              <a:rPr lang="en-US" sz="1200" b="0" i="0" u="none" strike="noStrike" cap="none" dirty="0">
                <a:solidFill>
                  <a:schemeClr val="dk1"/>
                </a:solidFill>
                <a:latin typeface="Roboto"/>
                <a:ea typeface="Roboto"/>
                <a:cs typeface="Roboto"/>
                <a:sym typeface="Roboto"/>
              </a:rPr>
              <a:t> hat, </a:t>
            </a:r>
            <a:r>
              <a:rPr lang="en-US" sz="1200" b="0" i="0" u="none" strike="noStrike" cap="none" dirty="0" err="1">
                <a:solidFill>
                  <a:schemeClr val="dk1"/>
                </a:solidFill>
                <a:latin typeface="Roboto"/>
                <a:ea typeface="Roboto"/>
                <a:cs typeface="Roboto"/>
                <a:sym typeface="Roboto"/>
              </a:rPr>
              <a:t>benötigt</a:t>
            </a:r>
            <a:r>
              <a:rPr lang="en-US" sz="1200" b="0" i="0" u="none" strike="noStrike" cap="none" dirty="0">
                <a:solidFill>
                  <a:schemeClr val="dk1"/>
                </a:solidFill>
                <a:latin typeface="Roboto"/>
                <a:ea typeface="Roboto"/>
                <a:cs typeface="Roboto"/>
                <a:sym typeface="Roboto"/>
              </a:rPr>
              <a:t> man </a:t>
            </a:r>
            <a:r>
              <a:rPr lang="en-US" sz="1200" b="0" i="0" u="none" strike="noStrike" cap="none" dirty="0" err="1">
                <a:solidFill>
                  <a:schemeClr val="dk1"/>
                </a:solidFill>
                <a:latin typeface="Roboto"/>
                <a:ea typeface="Roboto"/>
                <a:cs typeface="Roboto"/>
                <a:sym typeface="Roboto"/>
              </a:rPr>
              <a:t>keine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Lizenz</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wenn</a:t>
            </a:r>
            <a:r>
              <a:rPr lang="en-US" sz="1200" b="0" i="0" u="none" strike="noStrike" cap="none" dirty="0">
                <a:solidFill>
                  <a:schemeClr val="dk1"/>
                </a:solidFill>
                <a:latin typeface="Roboto"/>
                <a:ea typeface="Roboto"/>
                <a:cs typeface="Roboto"/>
                <a:sym typeface="Roboto"/>
              </a:rPr>
              <a:t> man die </a:t>
            </a:r>
            <a:r>
              <a:rPr lang="en-US" sz="1200" b="0" i="0" u="none" strike="noStrike" cap="none" dirty="0" err="1">
                <a:solidFill>
                  <a:schemeClr val="dk1"/>
                </a:solidFill>
                <a:latin typeface="Roboto"/>
                <a:ea typeface="Roboto"/>
                <a:cs typeface="Roboto"/>
                <a:sym typeface="Roboto"/>
              </a:rPr>
              <a:t>unabhängige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Entwicklung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nachweisen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kann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nachweisen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kann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man auf die </a:t>
            </a:r>
            <a:r>
              <a:rPr lang="en-US" sz="1200" b="0" i="0" u="none" strike="noStrike" cap="none" dirty="0" err="1">
                <a:solidFill>
                  <a:schemeClr val="dk1"/>
                </a:solidFill>
                <a:latin typeface="Roboto"/>
                <a:ea typeface="Roboto"/>
                <a:cs typeface="Roboto"/>
                <a:sym typeface="Roboto"/>
              </a:rPr>
              <a:t>urheberrechtlich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geschützte</a:t>
            </a:r>
            <a:r>
              <a:rPr lang="en-US" sz="1200" b="0" i="0" u="none" strike="noStrike" cap="none" dirty="0">
                <a:solidFill>
                  <a:schemeClr val="dk1"/>
                </a:solidFill>
                <a:latin typeface="Roboto"/>
                <a:ea typeface="Roboto"/>
                <a:cs typeface="Roboto"/>
                <a:sym typeface="Roboto"/>
              </a:rPr>
              <a:t> Software </a:t>
            </a:r>
            <a:r>
              <a:rPr lang="en-US" sz="1200" b="0" i="0" u="none" strike="noStrike" cap="none" dirty="0" err="1">
                <a:solidFill>
                  <a:schemeClr val="dk1"/>
                </a:solidFill>
                <a:latin typeface="Roboto"/>
                <a:ea typeface="Roboto"/>
                <a:cs typeface="Roboto"/>
                <a:sym typeface="Roboto"/>
              </a:rPr>
              <a:t>keinen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Zugriff</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hatte</a:t>
            </a:r>
            <a:r>
              <a:rPr lang="en-US" sz="1200" b="0" i="0" u="none" strike="noStrike" cap="none" dirty="0">
                <a:solidFill>
                  <a:schemeClr val="dk1"/>
                </a:solidFill>
                <a:latin typeface="Roboto"/>
                <a:ea typeface="Roboto"/>
                <a:cs typeface="Roboto"/>
                <a:sym typeface="Roboto"/>
              </a:rPr>
              <a:t>. Dies </a:t>
            </a:r>
            <a:r>
              <a:rPr lang="en-US" sz="1200" b="0" i="0" u="none" strike="noStrike" cap="none" dirty="0" err="1">
                <a:solidFill>
                  <a:schemeClr val="dk1"/>
                </a:solidFill>
                <a:latin typeface="Roboto"/>
                <a:ea typeface="Roboto"/>
                <a:cs typeface="Roboto"/>
                <a:sym typeface="Roboto"/>
              </a:rPr>
              <a:t>ist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insbesondere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dann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schwierig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wenn</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urheberrechtlich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geschützte</a:t>
            </a:r>
            <a:r>
              <a:rPr lang="en-US" sz="1200" b="0" i="0" u="none" strike="noStrike" cap="none" dirty="0">
                <a:solidFill>
                  <a:schemeClr val="dk1"/>
                </a:solidFill>
                <a:latin typeface="Roboto"/>
                <a:ea typeface="Roboto"/>
                <a:cs typeface="Roboto"/>
                <a:sym typeface="Roboto"/>
              </a:rPr>
              <a:t> Software </a:t>
            </a:r>
            <a:r>
              <a:rPr lang="en-US" sz="1200" b="0" i="0" u="none" strike="noStrike" cap="none" dirty="0" err="1">
                <a:solidFill>
                  <a:schemeClr val="dk1"/>
                </a:solidFill>
                <a:latin typeface="Roboto"/>
                <a:ea typeface="Roboto"/>
                <a:cs typeface="Roboto"/>
                <a:sym typeface="Roboto"/>
              </a:rPr>
              <a:t>weite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Verbreituing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gefunden</a:t>
            </a:r>
            <a:r>
              <a:rPr lang="en-US" sz="1200" b="0" i="0" u="none" strike="noStrike" cap="none" dirty="0">
                <a:solidFill>
                  <a:schemeClr val="dk1"/>
                </a:solidFill>
                <a:latin typeface="Roboto"/>
                <a:ea typeface="Roboto"/>
                <a:cs typeface="Roboto"/>
                <a:sym typeface="Roboto"/>
              </a:rPr>
              <a:t> hat – so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man </a:t>
            </a:r>
            <a:r>
              <a:rPr lang="en-US" sz="1200" b="0" i="0" u="none" strike="noStrike" cap="none" dirty="0" err="1">
                <a:solidFill>
                  <a:schemeClr val="dk1"/>
                </a:solidFill>
                <a:latin typeface="Roboto"/>
                <a:ea typeface="Roboto"/>
                <a:cs typeface="Roboto"/>
                <a:sym typeface="Roboto"/>
              </a:rPr>
              <a:t>annehmen</a:t>
            </a:r>
            <a:r>
              <a:rPr lang="en-US" sz="1200" b="0" i="0" u="none" strike="noStrike" cap="none" dirty="0">
                <a:solidFill>
                  <a:schemeClr val="dk1"/>
                </a:solidFill>
                <a:latin typeface="Roboto"/>
                <a:ea typeface="Roboto"/>
                <a:cs typeface="Roboto"/>
                <a:sym typeface="Roboto"/>
              </a:rPr>
              <a:t> muss,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Zugriff</a:t>
            </a:r>
            <a:r>
              <a:rPr lang="en-US" sz="1200" b="0" i="0" u="none" strike="noStrike" cap="none" dirty="0">
                <a:solidFill>
                  <a:schemeClr val="dk1"/>
                </a:solidFill>
                <a:latin typeface="Roboto"/>
                <a:ea typeface="Roboto"/>
                <a:cs typeface="Roboto"/>
                <a:sym typeface="Roboto"/>
              </a:rPr>
              <a:t> auf </a:t>
            </a:r>
            <a:r>
              <a:rPr lang="en-US" sz="1200" b="0" i="0" u="none" strike="noStrike" cap="none" dirty="0" err="1">
                <a:solidFill>
                  <a:schemeClr val="dk1"/>
                </a:solidFill>
                <a:latin typeface="Roboto"/>
                <a:ea typeface="Roboto"/>
                <a:cs typeface="Roboto"/>
                <a:sym typeface="Roboto"/>
              </a:rPr>
              <a:t>jeden</a:t>
            </a:r>
            <a:r>
              <a:rPr lang="en-US" sz="1200" b="0" i="0" u="none" strike="noStrike" cap="none" dirty="0">
                <a:solidFill>
                  <a:schemeClr val="dk1"/>
                </a:solidFill>
                <a:latin typeface="Roboto"/>
                <a:ea typeface="Roboto"/>
                <a:cs typeface="Roboto"/>
                <a:sym typeface="Roboto"/>
              </a:rPr>
              <a:t> Fall </a:t>
            </a:r>
            <a:r>
              <a:rPr lang="en-US" sz="1200" b="0" i="0" u="none" strike="noStrike" cap="none" dirty="0" err="1">
                <a:solidFill>
                  <a:schemeClr val="dk1"/>
                </a:solidFill>
                <a:latin typeface="Roboto"/>
                <a:ea typeface="Roboto"/>
                <a:cs typeface="Roboto"/>
                <a:sym typeface="Roboto"/>
              </a:rPr>
              <a:t>bestand</a:t>
            </a:r>
            <a:r>
              <a:rPr lang="en-US" sz="1200" b="0" i="0" u="none" strike="noStrike" cap="none" dirty="0">
                <a:solidFill>
                  <a:schemeClr val="dk1"/>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Roboto"/>
              <a:buNone/>
            </a:pPr>
            <a:r>
              <a:rPr lang="de-DE" dirty="0"/>
              <a:t>Wenn Ihre Software eine patentierte Idee umsetzt, wird eine Patentlizenz benötigt - unabhängig davon, ob die Software unabhängig entwickelt wurde. Ein Beispiel hierfür ist </a:t>
            </a:r>
            <a:r>
              <a:rPr lang="de-DE" dirty="0" err="1"/>
              <a:t>FFMpeg</a:t>
            </a:r>
            <a:r>
              <a:rPr lang="de-DE" dirty="0"/>
              <a:t>, ein freies Softwareprojekt, welches Codecs zum Kodieren und Dekodieren von Videos bereitstellt. Man benötigt jedoch eine Patentlizenz, um ein bestimmtes Format zu codieren und zu decodieren.</a:t>
            </a:r>
            <a:endParaRPr lang="en-US" sz="1200" b="0" i="0" u="none" strike="noStrike" cap="none" dirty="0">
              <a:solidFill>
                <a:schemeClr val="dk1"/>
              </a:solidFill>
              <a:latin typeface="Roboto"/>
              <a:ea typeface="Roboto"/>
              <a:cs typeface="Roboto"/>
              <a:sym typeface="Roboto"/>
            </a:endParaRP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dirty="0"/>
              <a:t>Dieses Kapitel ist nützlich für Anwälte, Manager oder Entwickler, die möglicherweise nicht mit FOSS-Lizenzierung vertraut sind.</a:t>
            </a:r>
            <a:endParaRPr lang="en-US" sz="1200" b="0" i="0" u="none" strike="noStrike" cap="none" dirty="0">
              <a:solidFill>
                <a:schemeClr val="lt1"/>
              </a:solidFill>
              <a:latin typeface="Roboto"/>
              <a:ea typeface="Roboto"/>
              <a:cs typeface="Roboto"/>
              <a:sym typeface="Roboto"/>
            </a:endParaRP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bietet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Überblicj</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grundsätzliche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Funktionsweise</a:t>
            </a:r>
            <a:r>
              <a:rPr lang="en-US" sz="1200" b="0" i="0" u="none" strike="noStrike" cap="none" dirty="0">
                <a:solidFill>
                  <a:schemeClr val="dk1"/>
                </a:solidFill>
                <a:latin typeface="Roboto"/>
                <a:ea typeface="Roboto"/>
                <a:cs typeface="Roboto"/>
                <a:sym typeface="Roboto"/>
              </a:rPr>
              <a:t> von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Sie </a:t>
            </a:r>
            <a:r>
              <a:rPr lang="en-US" sz="1200" b="0" i="0" u="none" strike="noStrike" cap="none" dirty="0" err="1">
                <a:solidFill>
                  <a:schemeClr val="dk1"/>
                </a:solidFill>
                <a:latin typeface="Roboto"/>
                <a:ea typeface="Roboto"/>
                <a:cs typeface="Roboto"/>
                <a:sym typeface="Roboto"/>
              </a:rPr>
              <a:t>führt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zudem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a:t>
            </a:r>
            <a:r>
              <a:rPr lang="en-US" sz="1200" b="0" i="0" u="none" strike="noStrike" cap="none" dirty="0">
                <a:solidFill>
                  <a:schemeClr val="dk1"/>
                </a:solidFill>
                <a:latin typeface="Roboto"/>
                <a:ea typeface="Roboto"/>
                <a:cs typeface="Roboto"/>
                <a:sym typeface="Roboto"/>
              </a:rPr>
              <a:t> Quelle an, </a:t>
            </a:r>
            <a:r>
              <a:rPr lang="en-US" sz="1200" b="0" i="0" u="none" strike="noStrike" cap="none" dirty="0" err="1">
                <a:solidFill>
                  <a:schemeClr val="dk1"/>
                </a:solidFill>
                <a:latin typeface="Roboto"/>
                <a:ea typeface="Roboto"/>
                <a:cs typeface="Roboto"/>
                <a:sym typeface="Roboto"/>
              </a:rPr>
              <a:t>unter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welcher</a:t>
            </a:r>
            <a:r>
              <a:rPr lang="en-US" sz="1200" b="0" i="0" u="none" strike="noStrike" cap="none" dirty="0">
                <a:solidFill>
                  <a:schemeClr val="dk1"/>
                </a:solidFill>
                <a:latin typeface="Roboto"/>
                <a:ea typeface="Roboto"/>
                <a:cs typeface="Roboto"/>
                <a:sym typeface="Roboto"/>
              </a:rPr>
              <a:t> man </a:t>
            </a:r>
            <a:r>
              <a:rPr lang="en-US" sz="1200" b="0" i="0" u="none" strike="noStrike" cap="none" dirty="0" err="1">
                <a:solidFill>
                  <a:schemeClr val="dk1"/>
                </a:solidFill>
                <a:latin typeface="Roboto"/>
                <a:ea typeface="Roboto"/>
                <a:cs typeface="Roboto"/>
                <a:sym typeface="Roboto"/>
              </a:rPr>
              <a:t>mehr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a:t>
            </a:r>
            <a:r>
              <a:rPr lang="en-US" sz="1200" b="0" i="0" u="none" strike="noStrike" cap="none" dirty="0">
                <a:solidFill>
                  <a:schemeClr val="dk1"/>
                </a:solidFill>
                <a:latin typeface="Roboto"/>
                <a:ea typeface="Roboto"/>
                <a:cs typeface="Roboto"/>
                <a:sym typeface="Roboto"/>
              </a:rPr>
              <a:t>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erfahren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kann</a:t>
            </a:r>
            <a:r>
              <a:rPr lang="en-US" sz="1200" b="0" i="0" u="none" strike="noStrike" cap="none" dirty="0">
                <a:solidFill>
                  <a:schemeClr val="dk1"/>
                </a:solidFill>
                <a:latin typeface="Roboto"/>
                <a:ea typeface="Roboto"/>
                <a:cs typeface="Roboto"/>
                <a:sym typeface="Roboto"/>
              </a:rPr>
              <a:t>.</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erklärt</a:t>
            </a:r>
            <a:r>
              <a:rPr lang="en-US" sz="1200" b="0" i="0" u="none" strike="noStrike" cap="none" dirty="0">
                <a:solidFill>
                  <a:schemeClr val="dk1"/>
                </a:solidFill>
                <a:latin typeface="Roboto"/>
                <a:ea typeface="Roboto"/>
                <a:cs typeface="Roboto"/>
                <a:sym typeface="Roboto"/>
              </a:rPr>
              <a:t> ‘permissive”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grundlegendstem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Typ</a:t>
            </a:r>
            <a:r>
              <a:rPr lang="en-US" sz="1200" b="0" i="0" u="none" strike="noStrike" cap="none" dirty="0">
                <a:solidFill>
                  <a:schemeClr val="dk1"/>
                </a:solidFill>
                <a:latin typeface="Roboto"/>
                <a:ea typeface="Roboto"/>
                <a:cs typeface="Roboto"/>
                <a:sym typeface="Roboto"/>
              </a:rPr>
              <a:t> der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welche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minimale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Verpflichtungen</a:t>
            </a:r>
            <a:r>
              <a:rPr lang="en-US" sz="1200" b="0" i="0" u="none" strike="noStrike" cap="none" dirty="0">
                <a:solidFill>
                  <a:schemeClr val="dk1"/>
                </a:solidFill>
                <a:latin typeface="Roboto"/>
                <a:ea typeface="Roboto"/>
                <a:cs typeface="Roboto"/>
                <a:sym typeface="Roboto"/>
              </a:rPr>
              <a:t> des </a:t>
            </a:r>
            <a:r>
              <a:rPr lang="en-US" sz="1200" b="0" i="0" u="none" strike="noStrike" cap="none" dirty="0" err="1">
                <a:solidFill>
                  <a:schemeClr val="dk1"/>
                </a:solidFill>
                <a:latin typeface="Roboto"/>
                <a:ea typeface="Roboto"/>
                <a:cs typeface="Roboto"/>
                <a:sym typeface="Roboto"/>
              </a:rPr>
              <a:t>Lizenznehmers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vorsehen</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einfachste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Verpflichtung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ist</a:t>
            </a:r>
            <a:r>
              <a:rPr lang="en-US" sz="1200" b="0" i="0" u="none" strike="noStrike" cap="none" dirty="0">
                <a:solidFill>
                  <a:schemeClr val="dk1"/>
                </a:solidFill>
                <a:latin typeface="Roboto"/>
                <a:ea typeface="Roboto"/>
                <a:cs typeface="Roboto"/>
                <a:sym typeface="Roboto"/>
              </a:rPr>
              <a:t> die der </a:t>
            </a:r>
            <a:r>
              <a:rPr lang="en-US" sz="1200" b="0" i="0" u="none" strike="noStrike" cap="none" dirty="0" err="1">
                <a:solidFill>
                  <a:schemeClr val="dk1"/>
                </a:solidFill>
                <a:latin typeface="Roboto"/>
                <a:ea typeface="Roboto"/>
                <a:cs typeface="Roboto"/>
                <a:sym typeface="Roboto"/>
              </a:rPr>
              <a:t>Weitergabe</a:t>
            </a:r>
            <a:r>
              <a:rPr lang="en-US" sz="1200" b="0" i="0" u="none" strike="noStrike" cap="none" dirty="0">
                <a:solidFill>
                  <a:schemeClr val="dk1"/>
                </a:solidFill>
                <a:latin typeface="Roboto"/>
                <a:ea typeface="Roboto"/>
                <a:cs typeface="Roboto"/>
                <a:sym typeface="Roboto"/>
              </a:rPr>
              <a:t> von Copyright-</a:t>
            </a:r>
            <a:r>
              <a:rPr lang="en-US" sz="1200" b="0" i="0" u="none" strike="noStrike" cap="none" dirty="0" err="1">
                <a:solidFill>
                  <a:schemeClr val="dk1"/>
                </a:solidFill>
                <a:latin typeface="Roboto"/>
                <a:ea typeface="Roboto"/>
                <a:cs typeface="Roboto"/>
                <a:sym typeface="Roboto"/>
              </a:rPr>
              <a:t>Informationen</a:t>
            </a:r>
            <a:r>
              <a:rPr lang="en-US" sz="1200" b="0" i="0" u="none" strike="noStrike" cap="none" dirty="0">
                <a:solidFill>
                  <a:schemeClr val="dk1"/>
                </a:solidFill>
                <a:latin typeface="Roboto"/>
                <a:ea typeface="Roboto"/>
                <a:cs typeface="Roboto"/>
                <a:sym typeface="Roboto"/>
              </a:rPr>
              <a:t>. Permissive </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erfordern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keine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Quellcode-Offenlegung</a:t>
            </a:r>
            <a:r>
              <a:rPr lang="en-US" sz="1200" b="0" i="0" u="none" strike="noStrike" cap="none" dirty="0">
                <a:solidFill>
                  <a:schemeClr val="dk1"/>
                </a:solidFill>
                <a:latin typeface="Roboto"/>
                <a:ea typeface="Roboto"/>
                <a:cs typeface="Roboto"/>
                <a:sym typeface="Roboto"/>
              </a:rPr>
              <a:t> an </a:t>
            </a:r>
            <a:r>
              <a:rPr lang="en-US" sz="1200" b="0" i="0" u="none" strike="noStrike" cap="none" dirty="0" err="1">
                <a:solidFill>
                  <a:schemeClr val="dk1"/>
                </a:solidFill>
                <a:latin typeface="Roboto"/>
                <a:ea typeface="Roboto"/>
                <a:cs typeface="Roboto"/>
                <a:sym typeface="Roboto"/>
              </a:rPr>
              <a:t>Empfänger</a:t>
            </a:r>
            <a:r>
              <a:rPr lang="en-US" sz="1200" b="0" i="0" u="none" strike="noStrike" cap="none" dirty="0">
                <a:solidFill>
                  <a:schemeClr val="dk1"/>
                </a:solidFill>
                <a:latin typeface="Roboto"/>
                <a:ea typeface="Roboto"/>
                <a:cs typeface="Roboto"/>
                <a:sym typeface="Roboto"/>
              </a:rPr>
              <a:t> in der </a:t>
            </a:r>
            <a:r>
              <a:rPr lang="en-US" sz="1200" b="0" i="0" u="none" strike="noStrike" cap="none" dirty="0" err="1">
                <a:solidFill>
                  <a:schemeClr val="dk1"/>
                </a:solidFill>
                <a:latin typeface="Roboto"/>
                <a:ea typeface="Roboto"/>
                <a:cs typeface="Roboto"/>
                <a:sym typeface="Roboto"/>
              </a:rPr>
              <a:t>weiteren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Distributionskette</a:t>
            </a:r>
            <a:r>
              <a:rPr lang="en-US" sz="1200" b="0" i="0" u="none" strike="noStrike" cap="none" dirty="0">
                <a:solidFill>
                  <a:schemeClr val="dk1"/>
                </a:solidFill>
                <a:latin typeface="Roboto"/>
                <a:ea typeface="Roboto"/>
                <a:cs typeface="Roboto"/>
                <a:sym typeface="Roboto"/>
              </a:rPr>
              <a:t> (“Downstream”). Der </a:t>
            </a:r>
            <a:r>
              <a:rPr lang="en-US" sz="1200" b="0" i="0" u="none" strike="noStrike" cap="none" dirty="0" err="1">
                <a:solidFill>
                  <a:schemeClr val="dk1"/>
                </a:solidFill>
                <a:latin typeface="Roboto"/>
                <a:ea typeface="Roboto"/>
                <a:cs typeface="Roboto"/>
                <a:sym typeface="Roboto"/>
              </a:rPr>
              <a:t>Urheber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stellt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Quellcode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a:t>
            </a:r>
            <a:r>
              <a:rPr lang="en-US" sz="1200" b="0" i="0" u="none" strike="noStrike" cap="none" dirty="0">
                <a:solidFill>
                  <a:schemeClr val="dk1"/>
                </a:solidFill>
                <a:latin typeface="Roboto"/>
                <a:ea typeface="Roboto"/>
                <a:cs typeface="Roboto"/>
                <a:sym typeface="Roboto"/>
              </a:rPr>
              <a:t> die FOSS-</a:t>
            </a:r>
            <a:r>
              <a:rPr lang="en-US" sz="1200" b="0" i="0" u="none" strike="noStrike" cap="none" dirty="0" err="1">
                <a:solidFill>
                  <a:schemeClr val="dk1"/>
                </a:solidFill>
                <a:latin typeface="Roboto"/>
                <a:ea typeface="Roboto"/>
                <a:cs typeface="Roboto"/>
                <a:sym typeface="Roboto"/>
              </a:rPr>
              <a:t>Lizenz</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fordert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jedoch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nicht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dessen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Weitergabe</a:t>
            </a:r>
            <a:r>
              <a:rPr lang="en-US" sz="1200" b="0" i="0" u="none" strike="noStrike" cap="none" dirty="0">
                <a:solidFill>
                  <a:schemeClr val="dk1"/>
                </a:solidFill>
                <a:latin typeface="Roboto"/>
                <a:ea typeface="Roboto"/>
                <a:cs typeface="Roboto"/>
                <a:sym typeface="Roboto"/>
              </a:rPr>
              <a:t> an </a:t>
            </a:r>
            <a:r>
              <a:rPr lang="en-US" sz="1200" b="0" i="0" u="none" strike="noStrike" cap="none" dirty="0" err="1">
                <a:solidFill>
                  <a:schemeClr val="dk1"/>
                </a:solidFill>
                <a:latin typeface="Roboto"/>
                <a:ea typeface="Roboto"/>
                <a:cs typeface="Roboto"/>
                <a:sym typeface="Roboto"/>
              </a:rPr>
              <a:t>weitere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Empfänger</a:t>
            </a:r>
            <a:r>
              <a:rPr lang="en-US" sz="1200" b="0" i="0" u="none" strike="noStrike" cap="none">
                <a:solidFill>
                  <a:schemeClr val="dk1"/>
                </a:solidFill>
                <a:latin typeface="Roboto"/>
                <a:ea typeface="Roboto"/>
                <a:cs typeface="Roboto"/>
                <a:sym typeface="Roboto"/>
              </a:rPr>
              <a:t>.</a:t>
            </a:r>
            <a:endParaRPr lang="en-US"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endParaRPr lang="en-US"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erklärt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virale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Copyleft-</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 </a:t>
            </a:r>
            <a:r>
              <a:rPr lang="en-US" sz="1200" b="0" i="0" u="none" strike="noStrike" cap="none" dirty="0" err="1">
                <a:solidFill>
                  <a:schemeClr val="dk1"/>
                </a:solidFill>
                <a:latin typeface="Roboto"/>
                <a:ea typeface="Roboto"/>
                <a:cs typeface="Roboto"/>
                <a:sym typeface="Roboto"/>
              </a:rPr>
              <a:t>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komplexeren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Typ</a:t>
            </a:r>
            <a:r>
              <a:rPr lang="en-US" sz="1200" b="0" i="0" u="none" strike="noStrike" cap="none" dirty="0">
                <a:solidFill>
                  <a:schemeClr val="dk1"/>
                </a:solidFill>
                <a:latin typeface="Roboto"/>
                <a:ea typeface="Roboto"/>
                <a:cs typeface="Roboto"/>
                <a:sym typeface="Roboto"/>
              </a:rPr>
              <a:t> von FOSS-</a:t>
            </a:r>
            <a:r>
              <a:rPr lang="en-US" sz="1200" b="0" i="0" u="none" strike="noStrike" cap="none" dirty="0" err="1">
                <a:solidFill>
                  <a:schemeClr val="dk1"/>
                </a:solidFill>
                <a:latin typeface="Roboto"/>
                <a:ea typeface="Roboto"/>
                <a:cs typeface="Roboto"/>
                <a:sym typeface="Roboto"/>
              </a:rPr>
              <a:t>Lizenz</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welcher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Gegensatz</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permissiven</a:t>
            </a:r>
            <a:r>
              <a:rPr lang="en-US" sz="1200" b="0" i="0" u="none" strike="noStrike" cap="none" dirty="0">
                <a:solidFill>
                  <a:schemeClr val="dk1"/>
                </a:solidFill>
                <a:latin typeface="Roboto"/>
                <a:ea typeface="Roboto"/>
                <a:cs typeface="Roboto"/>
                <a:sym typeface="Roboto"/>
              </a:rPr>
              <a:t>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erweiterte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Verpflichtungen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vorsieht</a:t>
            </a:r>
            <a:r>
              <a:rPr lang="en-US" sz="1200" b="0" i="0" u="none" strike="noStrike" cap="none" dirty="0">
                <a:solidFill>
                  <a:schemeClr val="dk1"/>
                </a:solidFill>
                <a:latin typeface="Roboto"/>
                <a:ea typeface="Roboto"/>
                <a:cs typeface="Roboto"/>
                <a:sym typeface="Roboto"/>
              </a:rPr>
              <a:t>. Eine (</a:t>
            </a:r>
            <a:r>
              <a:rPr lang="en-US" sz="1200" b="0" i="0" u="none" strike="noStrike" cap="none" dirty="0" err="1">
                <a:solidFill>
                  <a:schemeClr val="dk1"/>
                </a:solidFill>
                <a:latin typeface="Roboto"/>
                <a:ea typeface="Roboto"/>
                <a:cs typeface="Roboto"/>
                <a:sym typeface="Roboto"/>
              </a:rPr>
              <a:t>Weiter</a:t>
            </a:r>
            <a:r>
              <a:rPr lang="en-US" sz="1200" b="0" i="0" u="none" strike="noStrike" cap="none" dirty="0">
                <a:solidFill>
                  <a:schemeClr val="dk1"/>
                </a:solidFill>
                <a:latin typeface="Roboto"/>
                <a:ea typeface="Roboto"/>
                <a:cs typeface="Roboto"/>
                <a:sym typeface="Roboto"/>
              </a:rPr>
              <a:t>-)</a:t>
            </a:r>
            <a:r>
              <a:rPr lang="en-US" sz="1200" b="0" i="0" u="none" strike="noStrike" cap="none" dirty="0" err="1">
                <a:solidFill>
                  <a:schemeClr val="dk1"/>
                </a:solidFill>
                <a:latin typeface="Roboto"/>
                <a:ea typeface="Roboto"/>
                <a:cs typeface="Roboto"/>
                <a:sym typeface="Roboto"/>
              </a:rPr>
              <a:t>Verbreitung</a:t>
            </a:r>
            <a:r>
              <a:rPr lang="en-US" sz="1200" b="0" i="0" u="none" strike="noStrike" cap="none" dirty="0">
                <a:solidFill>
                  <a:schemeClr val="dk1"/>
                </a:solidFill>
                <a:latin typeface="Roboto"/>
                <a:ea typeface="Roboto"/>
                <a:cs typeface="Roboto"/>
                <a:sym typeface="Roboto"/>
              </a:rPr>
              <a:t> des Originals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eines</a:t>
            </a:r>
            <a:r>
              <a:rPr lang="en-US" sz="1200" b="0" i="0" u="none" strike="noStrike" cap="none" dirty="0">
                <a:solidFill>
                  <a:schemeClr val="dk1"/>
                </a:solidFill>
                <a:latin typeface="Roboto"/>
                <a:ea typeface="Roboto"/>
                <a:cs typeface="Roboto"/>
                <a:sym typeface="Roboto"/>
              </a:rPr>
              <a:t> ‘derivative work’ muss </a:t>
            </a:r>
            <a:r>
              <a:rPr lang="en-US" sz="1200" b="0" i="0" u="none" strike="noStrike" cap="none" dirty="0" err="1">
                <a:solidFill>
                  <a:schemeClr val="dk1"/>
                </a:solidFill>
                <a:latin typeface="Roboto"/>
                <a:ea typeface="Roboto"/>
                <a:cs typeface="Roboto"/>
                <a:sym typeface="Roboto"/>
              </a:rPr>
              <a:t>hier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selben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Bedingungen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bei</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Erhalt</a:t>
            </a:r>
            <a:r>
              <a:rPr lang="en-US" sz="1200" b="0" i="0" u="none" strike="noStrike" cap="none" dirty="0">
                <a:solidFill>
                  <a:schemeClr val="dk1"/>
                </a:solidFill>
                <a:latin typeface="Roboto"/>
                <a:ea typeface="Roboto"/>
                <a:cs typeface="Roboto"/>
                <a:sym typeface="Roboto"/>
              </a:rPr>
              <a:t> der </a:t>
            </a:r>
            <a:r>
              <a:rPr lang="en-US" sz="1200" b="0" i="0" u="none" strike="noStrike" cap="none" dirty="0" err="1">
                <a:solidFill>
                  <a:schemeClr val="dk1"/>
                </a:solidFill>
                <a:latin typeface="Roboto"/>
                <a:ea typeface="Roboto"/>
                <a:cs typeface="Roboto"/>
                <a:sym typeface="Roboto"/>
              </a:rPr>
              <a:t>Origninal</a:t>
            </a:r>
            <a:r>
              <a:rPr lang="en-US" sz="1200" b="0" i="0" u="none" strike="noStrike" cap="none" dirty="0">
                <a:solidFill>
                  <a:schemeClr val="dk1"/>
                </a:solidFill>
                <a:latin typeface="Roboto"/>
                <a:ea typeface="Roboto"/>
                <a:cs typeface="Roboto"/>
                <a:sym typeface="Roboto"/>
              </a:rPr>
              <a:t>-FOSS </a:t>
            </a:r>
            <a:r>
              <a:rPr lang="en-US" sz="1200" b="0" i="0" u="none" strike="noStrike" cap="none" dirty="0" err="1">
                <a:solidFill>
                  <a:schemeClr val="dk1"/>
                </a:solidFill>
                <a:latin typeface="Roboto"/>
                <a:ea typeface="Roboto"/>
                <a:cs typeface="Roboto"/>
                <a:sym typeface="Roboto"/>
              </a:rPr>
              <a:t>erfolgen</a:t>
            </a:r>
            <a:r>
              <a:rPr lang="en-US" sz="1200" b="0" i="0" u="none" strike="noStrike" cap="none" dirty="0">
                <a:solidFill>
                  <a:schemeClr val="dk1"/>
                </a:solidFill>
                <a:latin typeface="Roboto"/>
                <a:ea typeface="Roboto"/>
                <a:cs typeface="Roboto"/>
                <a:sym typeface="Roboto"/>
              </a:rPr>
              <a:t>.</a:t>
            </a: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erklärt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proprietäre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‘closed source’-</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haben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gegenüber</a:t>
            </a:r>
            <a:r>
              <a:rPr lang="en-US" sz="1200" b="0" i="0" u="none" strike="noStrike" cap="none" dirty="0">
                <a:solidFill>
                  <a:schemeClr val="dk1"/>
                </a:solidFill>
                <a:latin typeface="Roboto"/>
                <a:ea typeface="Roboto"/>
                <a:cs typeface="Roboto"/>
                <a:sym typeface="Roboto"/>
              </a:rPr>
              <a:t>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recht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unterschiedliche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Anforderungen</a:t>
            </a:r>
            <a:r>
              <a:rPr lang="en-US" sz="1200" b="0" i="0" u="none" strike="noStrike" cap="none" dirty="0">
                <a:solidFill>
                  <a:schemeClr val="dk1"/>
                </a:solidFill>
                <a:latin typeface="Roboto"/>
                <a:ea typeface="Roboto"/>
                <a:cs typeface="Roboto"/>
                <a:sym typeface="Roboto"/>
              </a:rPr>
              <a:t> / </a:t>
            </a:r>
            <a:r>
              <a:rPr lang="en-US" sz="1200" b="0" i="0" u="none" strike="noStrike" cap="none" dirty="0" err="1">
                <a:solidFill>
                  <a:schemeClr val="dk1"/>
                </a:solidFill>
                <a:latin typeface="Roboto"/>
                <a:ea typeface="Roboto"/>
                <a:cs typeface="Roboto"/>
                <a:sym typeface="Roboto"/>
              </a:rPr>
              <a:t>Verpflichtungen</a:t>
            </a:r>
            <a:r>
              <a:rPr lang="en-US" sz="1200" b="0" i="0" u="none" strike="noStrike" cap="none" dirty="0">
                <a:solidFill>
                  <a:schemeClr val="dk1"/>
                </a:solidFill>
                <a:latin typeface="Roboto"/>
                <a:ea typeface="Roboto"/>
                <a:cs typeface="Roboto"/>
                <a:sym typeface="Roboto"/>
              </a:rPr>
              <a:t>.</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Es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gibt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noch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weitere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Lizenztypen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Manchmal</a:t>
            </a:r>
            <a:r>
              <a:rPr lang="en-US" sz="1200" b="0" i="0" u="none" strike="noStrike" cap="none" dirty="0">
                <a:solidFill>
                  <a:schemeClr val="dk1"/>
                </a:solidFill>
                <a:latin typeface="Roboto"/>
                <a:ea typeface="Roboto"/>
                <a:cs typeface="Roboto"/>
                <a:sym typeface="Roboto"/>
              </a:rPr>
              <a:t> warden </a:t>
            </a: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mit</a:t>
            </a:r>
            <a:r>
              <a:rPr lang="en-US" sz="1200" b="0" i="0" u="none" strike="noStrike" cap="none" dirty="0">
                <a:solidFill>
                  <a:schemeClr val="dk1"/>
                </a:solidFill>
                <a:latin typeface="Roboto"/>
                <a:ea typeface="Roboto"/>
                <a:cs typeface="Roboto"/>
                <a:sym typeface="Roboto"/>
              </a:rPr>
              <a:t> FOSS </a:t>
            </a:r>
            <a:r>
              <a:rPr lang="en-US" sz="1200" b="0" i="0" u="none" strike="noStrike" cap="none" dirty="0" err="1">
                <a:solidFill>
                  <a:schemeClr val="dk1"/>
                </a:solidFill>
                <a:latin typeface="Roboto"/>
                <a:ea typeface="Roboto"/>
                <a:cs typeface="Roboto"/>
                <a:sym typeface="Roboto"/>
              </a:rPr>
              <a:t>verwechselt</a:t>
            </a:r>
            <a:r>
              <a:rPr lang="en-US" sz="1200" b="0" i="0" u="none" strike="noStrike" cap="none" dirty="0">
                <a:solidFill>
                  <a:schemeClr val="dk1"/>
                </a:solidFill>
                <a:latin typeface="Roboto"/>
                <a:ea typeface="Roboto"/>
                <a:cs typeface="Roboto"/>
                <a:sym typeface="Roboto"/>
              </a:rPr>
              <a:t> – </a:t>
            </a:r>
            <a:r>
              <a:rPr lang="en-US" sz="1200" b="0" i="0" u="none" strike="noStrike" cap="none" dirty="0" err="1">
                <a:solidFill>
                  <a:schemeClr val="dk1"/>
                </a:solidFill>
                <a:latin typeface="Roboto"/>
                <a:ea typeface="Roboto"/>
                <a:cs typeface="Roboto"/>
                <a:sym typeface="Roboto"/>
              </a:rPr>
              <a:t>besitzen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unterschiedliche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Eigenschaften</a:t>
            </a:r>
            <a:r>
              <a:rPr lang="en-US" sz="1200" b="0" i="0" u="none" strike="noStrike" cap="none" dirty="0">
                <a:solidFill>
                  <a:schemeClr val="dk1"/>
                </a:solidFill>
                <a:latin typeface="Roboto"/>
                <a:ea typeface="Roboto"/>
                <a:cs typeface="Roboto"/>
                <a:sym typeface="Roboto"/>
              </a:rPr>
              <a:t>. Freeware- und Shareware-</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sollten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nicht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gleich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oder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kompatibel</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FOSS-</a:t>
            </a:r>
            <a:r>
              <a:rPr lang="en-US" sz="1200" b="0" i="0" u="none" strike="noStrike" cap="none" dirty="0" err="1">
                <a:solidFill>
                  <a:schemeClr val="dk1"/>
                </a:solidFill>
                <a:latin typeface="Roboto"/>
                <a:ea typeface="Roboto"/>
                <a:cs typeface="Roboto"/>
                <a:sym typeface="Roboto"/>
              </a:rPr>
              <a:t>Lizenzen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angesehen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werden</a:t>
            </a:r>
            <a:r>
              <a:rPr lang="en-US" sz="1200" b="0" i="0" u="none" strike="noStrike" cap="none" dirty="0">
                <a:solidFill>
                  <a:schemeClr val="dk1"/>
                </a:solidFill>
                <a:latin typeface="Roboto"/>
                <a:ea typeface="Roboto"/>
                <a:cs typeface="Roboto"/>
                <a:sym typeface="Roboto"/>
              </a:rPr>
              <a:t>.</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Es gibt noch weitere Lizenzen / Arten der Lizenzierung. Manche dieser werden mit FOSS-Lizenzierung in einen Topf geworfen – sind aber von </a:t>
            </a:r>
            <a:r>
              <a:rPr lang="de-DE" sz="1200" b="0" i="0" u="none" strike="noStrike" cap="none" noProof="0" dirty="0" err="1">
                <a:solidFill>
                  <a:schemeClr val="dk1"/>
                </a:solidFill>
                <a:latin typeface="Roboto"/>
                <a:ea typeface="Roboto"/>
                <a:cs typeface="Roboto"/>
                <a:sym typeface="Roboto"/>
              </a:rPr>
              <a:t>diesn</a:t>
            </a:r>
            <a:r>
              <a:rPr lang="de-DE" sz="1200" b="0" i="0" u="none" strike="noStrike" cap="none" noProof="0" dirty="0">
                <a:solidFill>
                  <a:schemeClr val="dk1"/>
                </a:solidFill>
                <a:latin typeface="Roboto"/>
                <a:ea typeface="Roboto"/>
                <a:cs typeface="Roboto"/>
                <a:sym typeface="Roboto"/>
              </a:rPr>
              <a:t> zu unterscheiden. Freeware und Shareware sind keine FOSS-Lizenzen – und sind auch nicht mit FOSS-Lizenzen kompatibel.</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Diese Folie erklärt Public-Domain-Software – eine Veröffentlichungsart, durch welche Autoren ihr Werk ohne jegliche Einschränkung veröffentlichen wollen. In den USA kann Public-Domain-Software in FOSS-Quellcode integriert werden – es muss jedoch beachtet werden, dass nicht alle </a:t>
            </a:r>
            <a:r>
              <a:rPr lang="de-DE" sz="1200" b="0" i="0" u="none" strike="noStrike" cap="none" noProof="0" dirty="0" err="1">
                <a:solidFill>
                  <a:schemeClr val="dk1"/>
                </a:solidFill>
                <a:latin typeface="Roboto"/>
                <a:ea typeface="Roboto"/>
                <a:cs typeface="Roboto"/>
                <a:sym typeface="Roboto"/>
              </a:rPr>
              <a:t>Rechtssprechungen</a:t>
            </a:r>
            <a:r>
              <a:rPr lang="de-DE" sz="1200" b="0" i="0" u="none" strike="noStrike" cap="none" noProof="0" dirty="0">
                <a:solidFill>
                  <a:schemeClr val="dk1"/>
                </a:solidFill>
                <a:latin typeface="Roboto"/>
                <a:ea typeface="Roboto"/>
                <a:cs typeface="Roboto"/>
                <a:sym typeface="Roboto"/>
              </a:rPr>
              <a:t> weltweit diese Art der Public-Domain-Erklärung zulassen (wie zum Beispiel in Deutschland).</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rgbClr val="000000"/>
                </a:solidFill>
                <a:latin typeface="Roboto"/>
                <a:ea typeface="Roboto"/>
                <a:cs typeface="Roboto"/>
                <a:sym typeface="Roboto"/>
              </a:rPr>
              <a:t>Diese</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Folie</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erklärt</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wozu</a:t>
            </a:r>
            <a:r>
              <a:rPr lang="en-US" sz="1200" b="0" i="0" u="none" strike="noStrike" cap="none" dirty="0">
                <a:solidFill>
                  <a:srgbClr val="000000"/>
                </a:solidFill>
                <a:latin typeface="Roboto"/>
                <a:ea typeface="Roboto"/>
                <a:cs typeface="Roboto"/>
                <a:sym typeface="Roboto"/>
              </a:rPr>
              <a:t> das </a:t>
            </a:r>
            <a:r>
              <a:rPr lang="en-US" sz="1200" b="0" i="0" u="none" strike="noStrike" cap="none" dirty="0" err="1">
                <a:solidFill>
                  <a:srgbClr val="000000"/>
                </a:solidFill>
                <a:latin typeface="Roboto"/>
                <a:ea typeface="Roboto"/>
                <a:cs typeface="Roboto"/>
                <a:sym typeface="Roboto"/>
              </a:rPr>
              <a:t>OpenChain</a:t>
            </a:r>
            <a:r>
              <a:rPr lang="en-US" sz="1200" b="0" i="0" u="none" strike="noStrike" cap="none" dirty="0">
                <a:solidFill>
                  <a:srgbClr val="000000"/>
                </a:solidFill>
                <a:latin typeface="Roboto"/>
                <a:ea typeface="Roboto"/>
                <a:cs typeface="Roboto"/>
                <a:sym typeface="Roboto"/>
              </a:rPr>
              <a:t>-Curriculum und der </a:t>
            </a:r>
            <a:r>
              <a:rPr lang="en-US" sz="1200" b="0" i="0" u="none" strike="noStrike" cap="none" dirty="0" err="1">
                <a:solidFill>
                  <a:srgbClr val="000000"/>
                </a:solidFill>
                <a:latin typeface="Roboto"/>
                <a:ea typeface="Roboto"/>
                <a:cs typeface="Roboto"/>
                <a:sym typeface="Roboto"/>
              </a:rPr>
              <a:t>vorliegende</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Foliensatz</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dienen</a:t>
            </a:r>
            <a:r>
              <a:rPr lang="en-US" sz="1200" b="0" i="0" u="none" strike="noStrike" cap="none" dirty="0">
                <a:solidFill>
                  <a:srgbClr val="000000"/>
                </a:solidFill>
                <a:latin typeface="Roboto"/>
                <a:ea typeface="Roboto"/>
                <a:cs typeface="Roboto"/>
                <a:sym typeface="Roboto"/>
              </a:rPr>
              <a:t>.</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sz="1200" b="0" i="0" u="none" strike="noStrike" cap="none" noProof="0" dirty="0">
                <a:solidFill>
                  <a:schemeClr val="dk1"/>
                </a:solidFill>
                <a:latin typeface="Roboto"/>
                <a:ea typeface="Roboto"/>
                <a:cs typeface="Roboto"/>
                <a:sym typeface="Roboto"/>
              </a:rPr>
              <a:t>Diese Folie erläutert den Begriff der Lizenzkompatibilität bzw. das Konzept, welche Lizenzen miteinander genutzt werden können. Manche FOSS-Lizenzen sind untereinander kompatibel, andere inkompatibel. Dies ist insbesondere bei der Wahl des OSS-Moduls und der zugehörigen OSS-Lizenz zu beachten.</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slides explains multi-licensing. This is the situation where more than set of license terms can apply to a piece of software.</a:t>
            </a:r>
            <a:br>
              <a:rPr lang="en-US" sz="1200" b="0" i="0" u="none" strike="noStrike" cap="none">
                <a:solidFill>
                  <a:schemeClr val="dk1"/>
                </a:solidFill>
                <a:latin typeface="Roboto"/>
                <a:ea typeface="Roboto"/>
                <a:cs typeface="Roboto"/>
                <a:sym typeface="Roboto"/>
              </a:rPr>
            </a:br>
            <a:br>
              <a:rPr lang="en-US" sz="1200" b="0" i="0" u="none" strike="noStrike" cap="none">
                <a:solidFill>
                  <a:schemeClr val="dk1"/>
                </a:solidFill>
                <a:latin typeface="Roboto"/>
                <a:ea typeface="Roboto"/>
                <a:cs typeface="Roboto"/>
                <a:sym typeface="Roboto"/>
              </a:rPr>
            </a:br>
            <a:r>
              <a:rPr lang="en-US" sz="1200" b="1" i="0" u="none" strike="noStrike" cap="none">
                <a:solidFill>
                  <a:schemeClr val="dk1"/>
                </a:solidFill>
                <a:latin typeface="Roboto"/>
                <a:ea typeface="Roboto"/>
                <a:cs typeface="Roboto"/>
                <a:sym typeface="Roboto"/>
              </a:rPr>
              <a:t>Conjunctive</a:t>
            </a:r>
            <a:r>
              <a:rPr lang="en-US" sz="1200" b="0" i="0" u="none" strike="noStrike" cap="none">
                <a:solidFill>
                  <a:schemeClr val="dk1"/>
                </a:solidFill>
                <a:latin typeface="Roboto"/>
                <a:ea typeface="Roboto"/>
                <a:cs typeface="Roboto"/>
                <a:sym typeface="Roboto"/>
              </a:rPr>
              <a:t> = Multiple licenses apply</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GPL-2.0 project also includes code under BSD-3-Clause </a:t>
            </a:r>
          </a:p>
          <a:p>
            <a:pPr marL="596376" marR="0" lvl="1" indent="-12176" algn="l"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In this situation you have to comply with both sets of license terms</a:t>
            </a: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Disjunctive</a:t>
            </a:r>
            <a:r>
              <a:rPr lang="en-US" sz="1200" b="0" i="0" u="none" strike="noStrike" cap="none">
                <a:solidFill>
                  <a:schemeClr val="dk1"/>
                </a:solidFill>
                <a:latin typeface="Roboto"/>
                <a:ea typeface="Roboto"/>
                <a:cs typeface="Roboto"/>
                <a:sym typeface="Roboto"/>
              </a:rPr>
              <a:t> = Choice of one open source license or another</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Mozilla tri-license</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Jetty</a:t>
            </a:r>
          </a:p>
          <a:p>
            <a:pPr marL="457200" marR="0" lvl="1" indent="0" algn="l" rtl="0">
              <a:spcBef>
                <a:spcPts val="0"/>
              </a:spcBef>
              <a:spcAft>
                <a:spcPts val="0"/>
              </a:spcAft>
              <a:buSzPct val="25000"/>
              <a:buNone/>
            </a:pPr>
            <a:r>
              <a:rPr lang="en-US" sz="1200" b="0" i="0" u="none" strike="noStrike" cap="none">
                <a:solidFill>
                  <a:schemeClr val="dk1"/>
                </a:solidFill>
                <a:latin typeface="Roboto"/>
                <a:ea typeface="Roboto"/>
                <a:cs typeface="Roboto"/>
                <a:sym typeface="Roboto"/>
              </a:rPr>
              <a:t>Ruby</a:t>
            </a:r>
          </a:p>
          <a:p>
            <a:pPr marL="0" marR="0" lvl="0" indent="0" algn="l" rtl="0">
              <a:lnSpc>
                <a:spcPct val="100000"/>
              </a:lnSpc>
              <a:spcBef>
                <a:spcPts val="0"/>
              </a:spcBef>
              <a:spcAft>
                <a:spcPts val="0"/>
              </a:spcAft>
              <a:buClr>
                <a:schemeClr val="dk1"/>
              </a:buClr>
              <a:buSzPct val="25000"/>
              <a:buFont typeface="Roboto"/>
              <a:buNone/>
            </a:pP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Disjunctive licensing may be something important to explore more deeply when creating a FOSS policy.</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Example: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MPL 1.1/GPL 2.0/LGPL 2.1 -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t>
            </a:r>
            <a:r>
              <a:rPr lang="en-US" sz="1200" b="1" i="0" u="none" strike="noStrike" cap="none">
                <a:solidFill>
                  <a:schemeClr val="dk1"/>
                </a:solidFill>
                <a:latin typeface="Roboto"/>
                <a:ea typeface="Roboto"/>
                <a:cs typeface="Roboto"/>
                <a:sym typeface="Roboto"/>
              </a:rPr>
              <a:t>dual</a:t>
            </a:r>
            <a:r>
              <a:rPr lang="en-US" sz="1200" b="0" i="0" u="none" strike="noStrike" cap="non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For more on dual-licensing as a business model: http://oss-watch.ac.uk/resources/duallicence2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permissive FOSS licenses include MIT, BSD, and Apache.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copyleft-style licenses include GPL and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Roboto"/>
                <a:ea typeface="Roboto"/>
                <a:cs typeface="Roboto"/>
                <a:sym typeface="Roboto"/>
              </a:rPr>
              <a:t>Dieser </a:t>
            </a:r>
            <a:r>
              <a:rPr lang="en-US" sz="1200" b="0" i="0" u="none" strike="noStrike" cap="none" dirty="0" err="1">
                <a:solidFill>
                  <a:schemeClr val="lt1"/>
                </a:solidFill>
                <a:latin typeface="Roboto"/>
                <a:ea typeface="Roboto"/>
                <a:cs typeface="Roboto"/>
                <a:sym typeface="Roboto"/>
              </a:rPr>
              <a:t>Abschnitt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beinhaltet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einen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Überblick</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zum</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Thema</a:t>
            </a:r>
            <a:r>
              <a:rPr lang="en-US" sz="1200" b="0" i="0" u="none" strike="noStrike" cap="none" dirty="0">
                <a:solidFill>
                  <a:schemeClr val="lt1"/>
                </a:solidFill>
                <a:latin typeface="Roboto"/>
                <a:ea typeface="Roboto"/>
                <a:cs typeface="Roboto"/>
                <a:sym typeface="Roboto"/>
              </a:rPr>
              <a:t> FOSS-Compliance und </a:t>
            </a:r>
            <a:r>
              <a:rPr lang="en-US" sz="1200" b="0" i="0" u="none" strike="noStrike" cap="none" dirty="0" err="1">
                <a:solidFill>
                  <a:schemeClr val="lt1"/>
                </a:solidFill>
                <a:latin typeface="Roboto"/>
                <a:ea typeface="Roboto"/>
                <a:cs typeface="Roboto"/>
                <a:sym typeface="Roboto"/>
              </a:rPr>
              <a:t>erklärt</a:t>
            </a:r>
            <a:r>
              <a:rPr lang="en-US" sz="1200" b="0" i="0" u="none" strike="noStrike" cap="none" dirty="0">
                <a:solidFill>
                  <a:schemeClr val="lt1"/>
                </a:solidFill>
                <a:latin typeface="Roboto"/>
                <a:ea typeface="Roboto"/>
                <a:cs typeface="Roboto"/>
                <a:sym typeface="Roboto"/>
              </a:rPr>
              <a:t> Compliance ‘von der Pike auf’.</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25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expands on what compliance obligations must be satisfied in typical FOSS licenses.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dient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dazu</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Inhaltsblöcke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entweder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einzelnen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Drei-Stunden-Schulung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oder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abschnittsweisen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Schulung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erläutern</a:t>
            </a:r>
            <a:r>
              <a:rPr lang="en-US" sz="1200" b="0" i="0" u="none" strike="noStrike" cap="none" dirty="0">
                <a:solidFill>
                  <a:schemeClr val="dk1"/>
                </a:solidFill>
                <a:latin typeface="Roboto"/>
                <a:ea typeface="Roboto"/>
                <a:cs typeface="Roboto"/>
                <a:sym typeface="Roboto"/>
              </a:rPr>
              <a:t>.</a:t>
            </a:r>
            <a:br>
              <a:rPr lang="en-US" sz="1200" b="0" i="0" u="none" strike="noStrike" cap="none" dirty="0">
                <a:solidFill>
                  <a:schemeClr val="dk1"/>
                </a:solidFill>
                <a:latin typeface="Roboto"/>
                <a:ea typeface="Roboto"/>
                <a:cs typeface="Roboto"/>
                <a:sym typeface="Roboto"/>
              </a:rPr>
            </a:br>
            <a:endParaRPr lang="en-US" sz="1200" b="0" i="0" u="none" strike="noStrike" cap="none" dirty="0">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Roboto"/>
                <a:ea typeface="Roboto"/>
                <a:cs typeface="Roboto"/>
                <a:sym typeface="Roboto"/>
              </a:rPr>
              <a:t>The two main goals of a FOSS compliance program are </a:t>
            </a:r>
            <a:r>
              <a:rPr lang="en-US" sz="1200" b="1" i="0" u="none" strike="noStrike" cap="none">
                <a:solidFill>
                  <a:schemeClr val="dk1"/>
                </a:solidFill>
                <a:latin typeface="Roboto"/>
                <a:ea typeface="Roboto"/>
                <a:cs typeface="Roboto"/>
                <a:sym typeface="Roboto"/>
              </a:rPr>
              <a:t>know your obligations</a:t>
            </a:r>
            <a:r>
              <a:rPr lang="en-US" sz="1200" b="0" i="0" u="none" strike="noStrike" cap="none">
                <a:solidFill>
                  <a:schemeClr val="dk1"/>
                </a:solidFill>
                <a:latin typeface="Roboto"/>
                <a:ea typeface="Roboto"/>
                <a:cs typeface="Roboto"/>
                <a:sym typeface="Roboto"/>
              </a:rPr>
              <a:t> and to </a:t>
            </a:r>
            <a:r>
              <a:rPr lang="en-US" sz="1200" b="1" i="0" u="none" strike="noStrike" cap="none">
                <a:solidFill>
                  <a:schemeClr val="dk1"/>
                </a:solidFill>
                <a:latin typeface="Roboto"/>
                <a:ea typeface="Roboto"/>
                <a:cs typeface="Roboto"/>
                <a:sym typeface="Roboto"/>
              </a:rPr>
              <a:t>satisfy your obligations</a:t>
            </a:r>
            <a:r>
              <a:rPr lang="en-US" sz="1200" b="0" i="0" u="none" strike="noStrike" cap="none">
                <a:solidFill>
                  <a:schemeClr val="dk1"/>
                </a:solidFill>
                <a:latin typeface="Roboto"/>
                <a:ea typeface="Roboto"/>
                <a:cs typeface="Roboto"/>
                <a:sym typeface="Roboto"/>
              </a:rPr>
              <a:t>.</a:t>
            </a:r>
            <a:br>
              <a:rPr lang="en-US" sz="1200" b="0" i="0" u="none" strike="noStrike" cap="none">
                <a:solidFill>
                  <a:schemeClr val="dk1"/>
                </a:solidFill>
                <a:latin typeface="Roboto"/>
                <a:ea typeface="Roboto"/>
                <a:cs typeface="Roboto"/>
                <a:sym typeface="Roboto"/>
              </a:rPr>
            </a:b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The important business practices of a FOSS compliance program include:</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Roboto"/>
                <a:ea typeface="Roboto"/>
                <a:cs typeface="Roboto"/>
                <a:sym typeface="Roboto"/>
              </a:rPr>
              <a:t>Identification of the origin and license of FOSS software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Tracking FOSS software within the development process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Performing FOSS review and identifying license obligations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Fulfillment of license obligations when product ships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Oversight for FOSS Compliance Program, creation of policy, and compliance decisions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Training</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Roboto"/>
                <a:ea typeface="Roboto"/>
                <a:cs typeface="Roboto"/>
                <a:sym typeface="Roboto"/>
              </a:rPr>
              <a:t>Dieser </a:t>
            </a:r>
            <a:r>
              <a:rPr lang="en-US" sz="1200" b="0" i="0" u="none" strike="noStrike" cap="none" dirty="0" err="1">
                <a:solidFill>
                  <a:schemeClr val="lt1"/>
                </a:solidFill>
                <a:latin typeface="Roboto"/>
                <a:ea typeface="Roboto"/>
                <a:cs typeface="Roboto"/>
                <a:sym typeface="Roboto"/>
              </a:rPr>
              <a:t>Abschnitt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erklärt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einige</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Grundlagen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zum</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besseren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Verständnis</a:t>
            </a:r>
            <a:r>
              <a:rPr lang="en-US" sz="1200" b="0" i="0" u="none" strike="noStrike" cap="none" dirty="0">
                <a:solidFill>
                  <a:schemeClr val="lt1"/>
                </a:solidFill>
                <a:latin typeface="Roboto"/>
                <a:ea typeface="Roboto"/>
                <a:cs typeface="Roboto"/>
                <a:sym typeface="Roboto"/>
              </a:rPr>
              <a:t> von “FOSS-</a:t>
            </a:r>
            <a:r>
              <a:rPr lang="en-US" sz="1200" b="0" i="0" u="none" strike="noStrike" cap="none" dirty="0" err="1">
                <a:solidFill>
                  <a:schemeClr val="lt1"/>
                </a:solidFill>
                <a:latin typeface="Roboto"/>
                <a:ea typeface="Roboto"/>
                <a:cs typeface="Roboto"/>
                <a:sym typeface="Roboto"/>
              </a:rPr>
              <a:t>Nutzung</a:t>
            </a:r>
            <a:r>
              <a:rPr lang="en-US" sz="1200" b="0" i="0" u="none" strike="noStrike" cap="none" dirty="0">
                <a:solidFill>
                  <a:schemeClr val="lt1"/>
                </a:solidFill>
                <a:latin typeface="Roboto"/>
                <a:ea typeface="Roboto"/>
                <a:cs typeface="Roboto"/>
                <a:sym typeface="Roboto"/>
              </a:rPr>
              <a:t>”.</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34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is about how the use of FOSS components is a consideration for your compliance. Different use cases will have different legal effects. The next few slides explain these concepts in more detail.</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slides outlines what incorporation means when using FOSS.</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linking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modification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translation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explains that development tools may do some of these actions “behind the scene”, and this is an area that companies should be aware of.</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soll</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Unternehmen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darzustellen</a:t>
            </a:r>
            <a:r>
              <a:rPr lang="en-US" sz="1200" b="0" i="0" u="none" strike="noStrike" cap="none" dirty="0">
                <a:solidFill>
                  <a:schemeClr val="dk1"/>
                </a:solidFill>
                <a:latin typeface="Roboto"/>
                <a:ea typeface="Roboto"/>
                <a:cs typeface="Roboto"/>
                <a:sym typeface="Roboto"/>
              </a:rPr>
              <a:t>, wo </a:t>
            </a:r>
            <a:r>
              <a:rPr lang="en-US" sz="1200" b="0" i="0" u="none" strike="noStrike" cap="none" dirty="0" err="1">
                <a:solidFill>
                  <a:schemeClr val="dk1"/>
                </a:solidFill>
                <a:latin typeface="Roboto"/>
                <a:ea typeface="Roboto"/>
                <a:cs typeface="Roboto"/>
                <a:sym typeface="Roboto"/>
              </a:rPr>
              <a:t>sich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ihre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eigene</a:t>
            </a:r>
            <a:r>
              <a:rPr lang="en-US" sz="1200" b="0" i="0" u="none" strike="noStrike" cap="none" dirty="0">
                <a:solidFill>
                  <a:schemeClr val="dk1"/>
                </a:solidFill>
                <a:latin typeface="Roboto"/>
                <a:ea typeface="Roboto"/>
                <a:cs typeface="Roboto"/>
                <a:sym typeface="Roboto"/>
              </a:rPr>
              <a:t> interne FOSS-Policy </a:t>
            </a:r>
            <a:r>
              <a:rPr lang="en-US" sz="1200" b="0" i="0" u="none" strike="noStrike" cap="none" dirty="0" err="1">
                <a:solidFill>
                  <a:schemeClr val="dk1"/>
                </a:solidFill>
                <a:latin typeface="Roboto"/>
                <a:ea typeface="Roboto"/>
                <a:cs typeface="Roboto"/>
                <a:sym typeface="Roboto"/>
              </a:rPr>
              <a:t>innerhalb</a:t>
            </a:r>
            <a:r>
              <a:rPr lang="en-US" sz="1200" b="0" i="0" u="none" strike="noStrike" cap="none" dirty="0">
                <a:solidFill>
                  <a:schemeClr val="dk1"/>
                </a:solidFill>
                <a:latin typeface="Roboto"/>
                <a:ea typeface="Roboto"/>
                <a:cs typeface="Roboto"/>
                <a:sym typeface="Roboto"/>
              </a:rPr>
              <a:t> der </a:t>
            </a:r>
            <a:r>
              <a:rPr lang="en-US" sz="1200" b="0" i="0" u="none" strike="noStrike" cap="none" dirty="0" err="1">
                <a:solidFill>
                  <a:schemeClr val="dk1"/>
                </a:solidFill>
                <a:latin typeface="Roboto"/>
                <a:ea typeface="Roboto"/>
                <a:cs typeface="Roboto"/>
                <a:sym typeface="Roboto"/>
              </a:rPr>
              <a:t>Unternehmensdokumentation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befindet</a:t>
            </a:r>
            <a:r>
              <a:rPr lang="en-US" sz="1200" b="0" i="0" u="none" strike="noStrike" cap="none" dirty="0">
                <a:solidFill>
                  <a:schemeClr val="dk1"/>
                </a:solidFill>
                <a:latin typeface="Roboto"/>
                <a:ea typeface="Roboto"/>
                <a:cs typeface="Roboto"/>
                <a:sym typeface="Roboto"/>
              </a:rPr>
              <a:t>. </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explains some of the concepts behind distribution. Because FOSS licenses usually apply during distribution, this is a key point to consider in a compliance program.</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Incorporation is when you copy portions of a FOSS component into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Linking is when you link or join a FOSS component with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Modification is when you make changes to a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Translation is when you transform the code from one state to another.</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When thinking about distribution of Open Source you should consider to things:</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Who receives the software?</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Customer/Partner</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Community project</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What is the format for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Source code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Binary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Pre-loaded onto hardware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Roboto"/>
                <a:ea typeface="Roboto"/>
                <a:cs typeface="Roboto"/>
                <a:sym typeface="Roboto"/>
              </a:rPr>
              <a:t>Dieser </a:t>
            </a:r>
            <a:r>
              <a:rPr lang="en-US" sz="1200" b="0" i="0" u="none" strike="noStrike" cap="none" dirty="0" err="1">
                <a:solidFill>
                  <a:schemeClr val="lt1"/>
                </a:solidFill>
                <a:latin typeface="Roboto"/>
                <a:ea typeface="Roboto"/>
                <a:cs typeface="Roboto"/>
                <a:sym typeface="Roboto"/>
              </a:rPr>
              <a:t>Abschnitt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beschreibt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mögliches</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Vorgehen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für</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einen</a:t>
            </a:r>
            <a:r>
              <a:rPr lang="en-US" sz="1200" b="0" i="0" u="none" strike="noStrike" cap="none" dirty="0">
                <a:solidFill>
                  <a:schemeClr val="lt1"/>
                </a:solidFill>
                <a:latin typeface="Roboto"/>
                <a:ea typeface="Roboto"/>
                <a:cs typeface="Roboto"/>
                <a:sym typeface="Roboto"/>
              </a:rPr>
              <a:t> “FOSS-Review”, </a:t>
            </a:r>
            <a:r>
              <a:rPr lang="en-US" sz="1200" b="0" i="0" u="none" strike="noStrike" cap="none" dirty="0" err="1">
                <a:solidFill>
                  <a:schemeClr val="lt1"/>
                </a:solidFill>
                <a:latin typeface="Roboto"/>
                <a:ea typeface="Roboto"/>
                <a:cs typeface="Roboto"/>
                <a:sym typeface="Roboto"/>
              </a:rPr>
              <a:t>welcher</a:t>
            </a:r>
            <a:r>
              <a:rPr lang="en-US" sz="1200" b="0" i="0" u="none" strike="noStrike" cap="none" dirty="0">
                <a:solidFill>
                  <a:schemeClr val="lt1"/>
                </a:solidFill>
                <a:latin typeface="Roboto"/>
                <a:ea typeface="Roboto"/>
                <a:cs typeface="Roboto"/>
                <a:sym typeface="Roboto"/>
              </a:rPr>
              <a:t> FOSS-</a:t>
            </a:r>
            <a:r>
              <a:rPr lang="en-US" sz="1200" b="0" i="0" u="none" strike="noStrike" cap="none" dirty="0" err="1">
                <a:solidFill>
                  <a:schemeClr val="lt1"/>
                </a:solidFill>
                <a:latin typeface="Roboto"/>
                <a:ea typeface="Roboto"/>
                <a:cs typeface="Roboto"/>
                <a:sym typeface="Roboto"/>
              </a:rPr>
              <a:t>Nutzung</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analysiert</a:t>
            </a:r>
            <a:r>
              <a:rPr lang="en-US" sz="1200" b="0" i="0" u="none" strike="noStrike" cap="none" dirty="0">
                <a:solidFill>
                  <a:schemeClr val="lt1"/>
                </a:solidFill>
                <a:latin typeface="Roboto"/>
                <a:ea typeface="Roboto"/>
                <a:cs typeface="Roboto"/>
                <a:sym typeface="Roboto"/>
              </a:rPr>
              <a:t> und </a:t>
            </a:r>
            <a:r>
              <a:rPr lang="en-US" sz="1200" b="0" i="0" u="none" strike="noStrike" cap="none" dirty="0" err="1">
                <a:solidFill>
                  <a:schemeClr val="lt1"/>
                </a:solidFill>
                <a:latin typeface="Roboto"/>
                <a:ea typeface="Roboto"/>
                <a:cs typeface="Roboto"/>
                <a:sym typeface="Roboto"/>
              </a:rPr>
              <a:t>daraus</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entstandene</a:t>
            </a:r>
            <a:r>
              <a:rPr lang="en-US" sz="1200" b="0" i="0" u="none" strike="noStrike" cap="none" dirty="0">
                <a:solidFill>
                  <a:schemeClr val="lt1"/>
                </a:solidFill>
                <a:latin typeface="Roboto"/>
                <a:ea typeface="Roboto"/>
                <a:cs typeface="Roboto"/>
                <a:sym typeface="Roboto"/>
              </a:rPr>
              <a:t>/</a:t>
            </a:r>
            <a:r>
              <a:rPr lang="en-US" sz="1200" b="0" i="0" u="none" strike="noStrike" cap="none" dirty="0" err="1">
                <a:solidFill>
                  <a:schemeClr val="lt1"/>
                </a:solidFill>
                <a:latin typeface="Roboto"/>
                <a:ea typeface="Roboto"/>
                <a:cs typeface="Roboto"/>
                <a:sym typeface="Roboto"/>
              </a:rPr>
              <a:t>entstehende</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Verpflichtungen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bestimmt</a:t>
            </a:r>
            <a:r>
              <a:rPr lang="en-US" sz="1200" b="0" i="0" u="none" strike="noStrike" cap="none" dirty="0">
                <a:solidFill>
                  <a:schemeClr val="lt1"/>
                </a:solidFill>
                <a:latin typeface="Roboto"/>
                <a:ea typeface="Roboto"/>
                <a:cs typeface="Roboto"/>
                <a:sym typeface="Roboto"/>
              </a:rPr>
              <a:t>.</a:t>
            </a: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43</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is a basic building block of a FOSS Compliance Program.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 FOSS Review can be the meeting point for engineering, business and legal teams, and can require planning and organization to successfully conduct on a large scale.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Engineering or developer teams may participate in gathering relevant information</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Legal teams analyze and determine license obligations and provide guidance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Business and engineering teams may receive and implement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is to identify the proper parties to initiate a FOSS Review</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Important questions to ask include: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Who are the decision makers about FOSS usage (managers, architects, individual engineers, etc.)?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How can they raise questions about FOSS usage?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Is there a regular point in your development process where FOSS Reviews can begin?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may consist of an interdisciplinary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which may include in-house or outside attorneys, reviews and evaluates the FOSS usage for license obligations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may be supported by others, including:</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Other specialists or representatives that may be impacted by FOSS-related issues, such as commercial licensing, compliance or business planning teams.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the proposed FOSS usage has been fully assessed, the legal team will then have the necessary information on which to make its judgments.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de-DE" dirty="0"/>
              <a:t>Dieses Kapitel bietet einen Überblick zum Thema „geistiges Eigentum“. Dieses Kapitel ist wahrscheinlich hilfreich für Manager oder Entwickler, die möglicherweise die Grundlagen des Urheberrechts, Patent- und Markenrechts (noch) nicht vollständig durchdrungen haben.</a:t>
            </a:r>
            <a:endParaRPr lang="en-US" sz="1200" b="0" i="0" u="none" strike="noStrike" cap="none" dirty="0">
              <a:solidFill>
                <a:schemeClr val="lt1"/>
              </a:solidFill>
              <a:latin typeface="Roboto"/>
              <a:ea typeface="Roboto"/>
              <a:cs typeface="Roboto"/>
              <a:sym typeface="Roboto"/>
            </a:endParaRP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have oversight (for example, an Executive Review Committee in this diagram). The oversight committee may make important policy decisions or resolve disagreements between parties in the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To gather and analyze information regarding FOSS usage and to produce appropriate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The method for initiating this process may vary by company, but should be open to those who are involved in using FOSS in development.</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or contact the FOSS review team. The process should be flexible enough so that FOSS users in your organization have access to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package name, version, download URL, license, description and intended use in your product is a good starting point. The precisely level of detail you will need depends on your organization and intended use case.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copyright notices, attribution and source code normally helps to identify who is licensing the FOSS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Check information for completeness, consistency and accuracy. This process may be assisted by support teams, including teams that run code scanning tools to scan for undisclosed FOSS usage.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Roboto"/>
                <a:ea typeface="Roboto"/>
                <a:cs typeface="Roboto"/>
                <a:sym typeface="Roboto"/>
              </a:rPr>
              <a:t>Dieser </a:t>
            </a:r>
            <a:r>
              <a:rPr lang="en-US" sz="1200" b="0" i="0" u="none" strike="noStrike" cap="none" dirty="0" err="1">
                <a:solidFill>
                  <a:schemeClr val="lt1"/>
                </a:solidFill>
                <a:latin typeface="Roboto"/>
                <a:ea typeface="Roboto"/>
                <a:cs typeface="Roboto"/>
                <a:sym typeface="Roboto"/>
              </a:rPr>
              <a:t>Abschnitt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beschreibt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Beispiel</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eines</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detaillierten</a:t>
            </a:r>
            <a:r>
              <a:rPr lang="en-US" sz="1200" b="0" i="0" u="none" strike="noStrike" cap="none" dirty="0">
                <a:solidFill>
                  <a:schemeClr val="lt1"/>
                </a:solidFill>
                <a:latin typeface="Roboto"/>
                <a:ea typeface="Roboto"/>
                <a:cs typeface="Roboto"/>
                <a:sym typeface="Roboto"/>
              </a:rPr>
              <a:t> Ende-</a:t>
            </a:r>
            <a:r>
              <a:rPr lang="en-US" sz="1200" b="0" i="0" u="none" strike="noStrike" cap="none" dirty="0" err="1">
                <a:solidFill>
                  <a:schemeClr val="lt1"/>
                </a:solidFill>
                <a:latin typeface="Roboto"/>
                <a:ea typeface="Roboto"/>
                <a:cs typeface="Roboto"/>
                <a:sym typeface="Roboto"/>
              </a:rPr>
              <a:t>zu</a:t>
            </a:r>
            <a:r>
              <a:rPr lang="en-US" sz="1200" b="0" i="0" u="none" strike="noStrike" cap="none" dirty="0">
                <a:solidFill>
                  <a:schemeClr val="lt1"/>
                </a:solidFill>
                <a:latin typeface="Roboto"/>
                <a:ea typeface="Roboto"/>
                <a:cs typeface="Roboto"/>
                <a:sym typeface="Roboto"/>
              </a:rPr>
              <a:t>-Ende-Compliance-Management-</a:t>
            </a:r>
            <a:r>
              <a:rPr lang="en-US" sz="1200" b="0" i="0" u="none" strike="noStrike" cap="none" dirty="0" err="1">
                <a:solidFill>
                  <a:schemeClr val="lt1"/>
                </a:solidFill>
                <a:latin typeface="Roboto"/>
                <a:ea typeface="Roboto"/>
                <a:cs typeface="Roboto"/>
                <a:sym typeface="Roboto"/>
              </a:rPr>
              <a:t>Prozesses</a:t>
            </a:r>
            <a:r>
              <a:rPr lang="en-US" sz="1200" b="0" i="0" u="none" strike="noStrike" cap="none" dirty="0">
                <a:solidFill>
                  <a:schemeClr val="lt1"/>
                </a:solidFill>
                <a:latin typeface="Roboto"/>
                <a:ea typeface="Roboto"/>
                <a:cs typeface="Roboto"/>
                <a:sym typeface="Roboto"/>
              </a:rPr>
              <a:t>.</a:t>
            </a:r>
            <a:endParaRPr sz="1200" b="0" i="0" u="none" strike="noStrike" cap="none" dirty="0">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53</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 describes the definition of compliance management and its end goals.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Note that this section provides a detailed example of what may take place in a large enterprise. Smaller companies may wish to approach the process in a more streamlined way.</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497" name="Shape 4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what a Small to Medium Enterprise (SME)might need to do to build and deploy an effective compliance program.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an overview of the steps that a larger enterprise might use for their process.</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in our example process is to identify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next step is auditing source code identified in the previous step.</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our example, the company may conduct research into the identified FOSS component (e.g., review declared licenses, research origins of the FOSS component). The company may also scan the source code to verify the origin and composition of the code.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review team may then produce an audit report with its conclusions regarding the origin and licensing of the source code.</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dirty="0"/>
              <a:t>Diese Übersichtsfolie soll nicht alle Aspekte des Thema „geistiges Eigentum“ abdecken. Es soll einen Kontext für das "große Gesamtbild" schaffen – gleichzeitig aber signalisieren, dass der weitere Verlauf lediglich Urheberrechte und Patente betrachtet, welche für FOSS-Compliance am wichtigsten sind.</a:t>
            </a:r>
            <a:endParaRPr lang="en-US" sz="1200" b="0" i="0" u="none" strike="noStrike" cap="none" dirty="0">
              <a:solidFill>
                <a:schemeClr val="dk1"/>
              </a:solidFill>
              <a:latin typeface="Roboto"/>
              <a:ea typeface="Roboto"/>
              <a:cs typeface="Roboto"/>
              <a:sym typeface="Roboto"/>
            </a:endParaRP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FOSS review team reviews the facts collected in the previous steps and identifies the company’s obligations under the FOSS licenses.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Approval information from the previous step should be tracked or registered so that anyone releasing the software can understand and comply with the relevant license obligations.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lvl="0" indent="0" algn="l" rtl="0">
              <a:lnSpc>
                <a:spcPct val="100000"/>
              </a:lnSpc>
              <a:spcBef>
                <a:spcPts val="0"/>
              </a:spcBef>
              <a:spcAft>
                <a:spcPts val="0"/>
              </a:spcAft>
              <a:buClr>
                <a:schemeClr val="dk1"/>
              </a:buClr>
              <a:buSzPct val="25000"/>
              <a:buFont typeface="Roboto"/>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company verifies that its distribution complies with its FOSS license obligations. This step could be a function of an entity providing oversight for the overall FOSS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For our example process, the steps include: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Identification - Identify and track FOSS usage. This may take place through engineer requests, third party disclosures, or code scanning.</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Auditing source code - Review identified FOSS components for license and origin information.</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Resolving issues - Remove FOSS usage that is incompatible with FOSS policies.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Performing reviews - Assess and determine obligations for FOSS usage.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Approvals - Communicate approval conditions and license obligations.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Registration/approval tracking – Track approval conditions and license obligations for later compliance steps.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Notices - Prepare notices as required by FOSS licenses.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Pre-distribution verifications – Review distributions for compliance before release.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Accompanying Source Code Distribution – Make source code available as needed.</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Verification – Provide oversight for compliance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Architecture reviews examine the relationships between FOSS components and company software. For example, how are FOSS and company components linked together?</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lt1"/>
                </a:solidFill>
                <a:latin typeface="Roboto"/>
                <a:ea typeface="Roboto"/>
                <a:cs typeface="Roboto"/>
                <a:sym typeface="Roboto"/>
              </a:rPr>
              <a:t>Dieses </a:t>
            </a:r>
            <a:r>
              <a:rPr lang="en-US" sz="1200" b="0" i="0" u="none" strike="noStrike" cap="none" dirty="0" err="1">
                <a:solidFill>
                  <a:schemeClr val="lt1"/>
                </a:solidFill>
                <a:latin typeface="Roboto"/>
                <a:ea typeface="Roboto"/>
                <a:cs typeface="Roboto"/>
                <a:sym typeface="Roboto"/>
              </a:rPr>
              <a:t>Kapitel</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beschreibt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einige</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mögliche</a:t>
            </a:r>
            <a:r>
              <a:rPr lang="en-US" sz="1200" b="0" i="0" u="none" strike="noStrike" cap="none" dirty="0">
                <a:solidFill>
                  <a:schemeClr val="lt1"/>
                </a:solidFill>
                <a:latin typeface="Roboto"/>
                <a:ea typeface="Roboto"/>
                <a:cs typeface="Roboto"/>
                <a:sym typeface="Roboto"/>
              </a:rPr>
              <a:t> “Fallen” </a:t>
            </a:r>
            <a:r>
              <a:rPr lang="en-US" sz="1200" b="0" i="0" u="none" strike="noStrike" cap="none" dirty="0" err="1">
                <a:solidFill>
                  <a:schemeClr val="lt1"/>
                </a:solidFill>
                <a:latin typeface="Roboto"/>
                <a:ea typeface="Roboto"/>
                <a:cs typeface="Roboto"/>
                <a:sym typeface="Roboto"/>
              </a:rPr>
              <a:t>entlang</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eines</a:t>
            </a:r>
            <a:r>
              <a:rPr lang="en-US" sz="1200" b="0" i="0" u="none" strike="noStrike" cap="none" dirty="0">
                <a:solidFill>
                  <a:schemeClr val="lt1"/>
                </a:solidFill>
                <a:latin typeface="Roboto"/>
                <a:ea typeface="Roboto"/>
                <a:cs typeface="Roboto"/>
                <a:sym typeface="Roboto"/>
              </a:rPr>
              <a:t> FOSS-Compliance-</a:t>
            </a:r>
            <a:r>
              <a:rPr lang="en-US" sz="1200" b="0" i="0" u="none" strike="noStrike" cap="none" dirty="0" err="1">
                <a:solidFill>
                  <a:schemeClr val="lt1"/>
                </a:solidFill>
                <a:latin typeface="Roboto"/>
                <a:ea typeface="Roboto"/>
                <a:cs typeface="Roboto"/>
                <a:sym typeface="Roboto"/>
              </a:rPr>
              <a:t>Prozesses</a:t>
            </a:r>
            <a:r>
              <a:rPr lang="en-US" sz="1200" b="0" i="0" u="none" strike="noStrike" cap="none" dirty="0">
                <a:solidFill>
                  <a:schemeClr val="lt1"/>
                </a:solidFill>
                <a:latin typeface="Roboto"/>
                <a:ea typeface="Roboto"/>
                <a:cs typeface="Roboto"/>
                <a:sym typeface="Roboto"/>
              </a:rPr>
              <a:t> – und </a:t>
            </a:r>
            <a:r>
              <a:rPr lang="en-US" sz="1200" b="0" i="0" u="none" strike="noStrike" cap="none" dirty="0" err="1">
                <a:solidFill>
                  <a:schemeClr val="lt1"/>
                </a:solidFill>
                <a:latin typeface="Roboto"/>
                <a:ea typeface="Roboto"/>
                <a:cs typeface="Roboto"/>
                <a:sym typeface="Roboto"/>
              </a:rPr>
              <a:t>beschreibt</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Ansätze</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diese</a:t>
            </a:r>
            <a:r>
              <a:rPr lang="en-US" sz="1200" b="0" i="0" u="none" strike="noStrike" cap="none" dirty="0">
                <a:solidFill>
                  <a:schemeClr val="lt1"/>
                </a:solidFill>
                <a:latin typeface="Roboto"/>
                <a:ea typeface="Roboto"/>
                <a:cs typeface="Roboto"/>
                <a:sym typeface="Roboto"/>
              </a:rPr>
              <a:t> Fallen </a:t>
            </a:r>
            <a:r>
              <a:rPr lang="en-US" sz="1200" b="0" i="0" u="none" strike="noStrike" cap="none" dirty="0" err="1">
                <a:solidFill>
                  <a:schemeClr val="lt1"/>
                </a:solidFill>
                <a:latin typeface="Roboto"/>
                <a:ea typeface="Roboto"/>
                <a:cs typeface="Roboto"/>
                <a:sym typeface="Roboto"/>
              </a:rPr>
              <a:t>zu</a:t>
            </a:r>
            <a:r>
              <a:rPr lang="en-US" sz="1200" b="0" i="0" u="none" strike="noStrike" cap="none" dirty="0">
                <a:solidFill>
                  <a:schemeClr val="lt1"/>
                </a:solidFill>
                <a:latin typeface="Roboto"/>
                <a:ea typeface="Roboto"/>
                <a:cs typeface="Roboto"/>
                <a:sym typeface="Roboto"/>
              </a:rPr>
              <a:t> </a:t>
            </a:r>
            <a:r>
              <a:rPr lang="en-US" sz="1200" b="0" i="0" u="none" strike="noStrike" cap="none" dirty="0" err="1">
                <a:solidFill>
                  <a:schemeClr val="lt1"/>
                </a:solidFill>
                <a:latin typeface="Roboto"/>
                <a:ea typeface="Roboto"/>
                <a:cs typeface="Roboto"/>
                <a:sym typeface="Roboto"/>
              </a:rPr>
              <a:t>umgehen</a:t>
            </a:r>
            <a:r>
              <a:rPr lang="en-US" sz="1200" b="0" i="0" u="none" strike="noStrike" cap="none" dirty="0">
                <a:solidFill>
                  <a:schemeClr val="lt1"/>
                </a:solidFill>
                <a:latin typeface="Roboto"/>
                <a:ea typeface="Roboto"/>
                <a:cs typeface="Roboto"/>
                <a:sym typeface="Roboto"/>
              </a:rPr>
              <a:t>.</a:t>
            </a: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69</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In this chapter, we will describe some common pitfalls to avoid in the FOSS compliance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gibt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Überblick</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Urheberrechtsschutz</a:t>
            </a:r>
            <a:r>
              <a:rPr lang="en-US" sz="1200" b="0" i="0" u="none" strike="noStrike" cap="none" dirty="0">
                <a:solidFill>
                  <a:schemeClr val="dk1"/>
                </a:solidFill>
                <a:latin typeface="Roboto"/>
                <a:ea typeface="Roboto"/>
                <a:cs typeface="Roboto"/>
                <a:sym typeface="Roboto"/>
              </a:rPr>
              <a:t> von Software.</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The first pitfall described in this slide arises where copyleft-style licensed FOSS is inadvertently mixed with proprietary code.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may be discovered through auditing source code for license notices or using code scanning tools.</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or scans into the development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copyleft-style licensed FOSS is inadvertently linked to proprietary code.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detected using dependency tracking tools or reviews of architecture.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architectural reviews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proprietary code is included in copyleft-style licensed FOSS. For example, an engineering team making modifications to a FOSS component may include proprietary code in the modifications.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discovered through auditing source code introduced into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a company has an obligation to provide accompanying source code, but fails to do so.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a company provides accompanying source code, but fails to provide the correct version that matches the distributed binary version.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third pitfall arises where a company modifies a FOSS component, but fails to publish the modified version of the source code. The company instead publishes the source code for the original version of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Your FOSS compliance process is a building block to establishing good working relationships within the FOSS community.</a:t>
            </a: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Pitfalls can occur under the following categories: IP failure, license compliance failure, and compliance process failure.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marL="0" marR="0" lvl="0" indent="0" algn="l" rtl="0">
              <a:spcBef>
                <a:spcPts val="0"/>
              </a:spcBef>
              <a:buSzPct val="25000"/>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(shane) this chapter needs expansion, so this will be one of our key focuses in 2017</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80</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stellt</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wichtigsten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Teile</a:t>
            </a:r>
            <a:r>
              <a:rPr lang="en-US" sz="1200" b="0" i="0" u="none" strike="noStrike" cap="none" dirty="0">
                <a:solidFill>
                  <a:schemeClr val="dk1"/>
                </a:solidFill>
                <a:latin typeface="Roboto"/>
                <a:ea typeface="Roboto"/>
                <a:cs typeface="Roboto"/>
                <a:sym typeface="Roboto"/>
              </a:rPr>
              <a:t> des </a:t>
            </a:r>
            <a:r>
              <a:rPr lang="en-US" sz="1200" b="0" i="0" u="none" strike="noStrike" cap="none" dirty="0" err="1">
                <a:solidFill>
                  <a:schemeClr val="dk1"/>
                </a:solidFill>
                <a:latin typeface="Roboto"/>
                <a:ea typeface="Roboto"/>
                <a:cs typeface="Roboto"/>
                <a:sym typeface="Roboto"/>
              </a:rPr>
              <a:t>Urheberrechts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für</a:t>
            </a:r>
            <a:r>
              <a:rPr lang="en-US" sz="1200" b="0" i="0" u="none" strike="noStrike" cap="none" dirty="0">
                <a:solidFill>
                  <a:schemeClr val="dk1"/>
                </a:solidFill>
                <a:latin typeface="Roboto"/>
                <a:ea typeface="Roboto"/>
                <a:cs typeface="Roboto"/>
                <a:sym typeface="Roboto"/>
              </a:rPr>
              <a:t> Software </a:t>
            </a:r>
            <a:r>
              <a:rPr lang="en-US" sz="1200" b="0" i="0" u="none" strike="noStrike" cap="none" dirty="0" err="1">
                <a:solidFill>
                  <a:schemeClr val="dk1"/>
                </a:solidFill>
                <a:latin typeface="Roboto"/>
                <a:ea typeface="Roboto"/>
                <a:cs typeface="Roboto"/>
                <a:sym typeface="Roboto"/>
              </a:rPr>
              <a:t>dar</a:t>
            </a:r>
            <a:r>
              <a:rPr lang="en-US" sz="1200" b="0" i="0" u="none" strike="noStrike" cap="none" dirty="0">
                <a:solidFill>
                  <a:schemeClr val="dk1"/>
                </a:solidFill>
                <a:latin typeface="Roboto"/>
                <a:ea typeface="Roboto"/>
                <a:cs typeface="Roboto"/>
                <a:sym typeface="Roboto"/>
              </a:rPr>
              <a:t>.</a:t>
            </a: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a:t>
            </a:r>
            <a:r>
              <a:rPr lang="en-US"/>
              <a:t>emphasizes</a:t>
            </a:r>
            <a:r>
              <a:rPr lang="en-US" sz="1200" i="0" u="none" strike="noStrike" cap="none">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General guidelines developers can practices when working with FOSS: </a:t>
            </a:r>
          </a:p>
          <a:p>
            <a:pPr marL="226427" marR="0" lvl="0" indent="-226427" algn="l" rtl="0">
              <a:spcBef>
                <a:spcPts val="0"/>
              </a:spcBef>
              <a:buSzPct val="25000"/>
              <a:buNone/>
            </a:pPr>
            <a:r>
              <a:rPr lang="en-US" sz="1200" i="0" u="none" strike="noStrike" cap="none">
                <a:solidFill>
                  <a:srgbClr val="000000"/>
                </a:solidFill>
              </a:rPr>
              <a:t>- Select code from high quality FOSS communities </a:t>
            </a:r>
          </a:p>
          <a:p>
            <a:pPr marL="226427" marR="0" lvl="0" indent="-226427" algn="l" rtl="0">
              <a:spcBef>
                <a:spcPts val="0"/>
              </a:spcBef>
              <a:buSzPct val="25000"/>
              <a:buNone/>
            </a:pPr>
            <a:r>
              <a:rPr lang="en-US" sz="1200" i="0" u="none" strike="noStrike" cap="none">
                <a:solidFill>
                  <a:srgbClr val="000000"/>
                </a:solidFill>
              </a:rPr>
              <a:t>- Seek guidance </a:t>
            </a:r>
          </a:p>
          <a:p>
            <a:pPr marL="226427" marR="0" lvl="0" indent="-226427" algn="l" rtl="0">
              <a:spcBef>
                <a:spcPts val="0"/>
              </a:spcBef>
              <a:buSzPct val="25000"/>
              <a:buNone/>
            </a:pPr>
            <a:r>
              <a:rPr lang="en-US" sz="1200" i="0" u="none" strike="noStrike" cap="none">
                <a:solidFill>
                  <a:srgbClr val="000000"/>
                </a:solidFill>
              </a:rPr>
              <a:t>- Preserve existing licensing information </a:t>
            </a:r>
          </a:p>
          <a:p>
            <a:pPr marL="226427" marR="0" lvl="0" indent="-226427" algn="l" rtl="0">
              <a:spcBef>
                <a:spcPts val="0"/>
              </a:spcBef>
              <a:buSzPct val="25000"/>
              <a:buNone/>
            </a:pPr>
            <a:r>
              <a:rPr lang="en-US" sz="1200" i="0" u="none" strike="noStrike" cap="none">
                <a:solidFill>
                  <a:srgbClr val="000000"/>
                </a:solidFill>
              </a:rPr>
              <a:t>- Gather and retain FOSS project information for your review process </a:t>
            </a:r>
          </a:p>
          <a:p>
            <a:pPr marL="226427" marR="0" lvl="0" indent="-226427" algn="l" rtl="0">
              <a:spcBef>
                <a:spcPts val="0"/>
              </a:spcBef>
              <a:buSzPct val="25000"/>
              <a:buNone/>
            </a:pPr>
            <a:r>
              <a:rPr lang="en-US" sz="1200" i="0" u="none" strike="noStrike" cap="non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marL="226427" marR="0" lvl="0" indent="-226427" algn="l" rtl="0">
              <a:spcBef>
                <a:spcPts val="0"/>
              </a:spcBef>
              <a:buSzPct val="25000"/>
              <a:buNone/>
            </a:pPr>
            <a:r>
              <a:rPr lang="en-US" sz="1200" i="0" u="none" strike="noStrike" cap="none">
                <a:solidFill>
                  <a:srgbClr val="000000"/>
                </a:solidFill>
              </a:rPr>
              <a:t>Important steps in a compliance process: </a:t>
            </a:r>
          </a:p>
          <a:p>
            <a:pPr marL="226427" marR="0" lvl="0" indent="-226427" algn="l" rtl="0">
              <a:spcBef>
                <a:spcPts val="0"/>
              </a:spcBef>
              <a:buSzPct val="25000"/>
              <a:buNone/>
            </a:pPr>
            <a:r>
              <a:rPr lang="en-US" sz="1200" i="0" u="none" strike="noStrike" cap="none">
                <a:solidFill>
                  <a:srgbClr val="000000"/>
                </a:solidFill>
              </a:rPr>
              <a:t>- Follow developer guidelines, especially for any FOSS code included in or linked to proprietary code </a:t>
            </a:r>
          </a:p>
          <a:p>
            <a:pPr marL="226427" marR="0" lvl="0" indent="-226427" algn="l" rtl="0">
              <a:spcBef>
                <a:spcPts val="0"/>
              </a:spcBef>
              <a:buSzPct val="25000"/>
              <a:buNone/>
            </a:pPr>
            <a:r>
              <a:rPr lang="en-US" sz="1200" i="0" u="none" strike="noStrike" cap="none">
                <a:solidFill>
                  <a:srgbClr val="000000"/>
                </a:solidFill>
              </a:rPr>
              <a:t>- Review and approve all FOSS early in the cycle </a:t>
            </a:r>
          </a:p>
          <a:p>
            <a:pPr marL="226427" marR="0" lvl="0" indent="-226427" algn="l" rtl="0">
              <a:spcBef>
                <a:spcPts val="0"/>
              </a:spcBef>
              <a:buSzPct val="25000"/>
              <a:buNone/>
            </a:pPr>
            <a:r>
              <a:rPr lang="en-US" sz="1200" i="0" u="none" strike="noStrike" cap="none">
                <a:solidFill>
                  <a:srgbClr val="000000"/>
                </a:solidFill>
              </a:rPr>
              <a:t>- Review architecture and avoid mixing components governed by incompatible licenses </a:t>
            </a:r>
          </a:p>
          <a:p>
            <a:pPr marL="226427" marR="0" lvl="0" indent="-226427" algn="l" rtl="0">
              <a:spcBef>
                <a:spcPts val="0"/>
              </a:spcBef>
              <a:buSzPct val="25000"/>
              <a:buNone/>
            </a:pPr>
            <a:r>
              <a:rPr lang="en-US" sz="1200" i="0" u="none" strike="noStrike" cap="none">
                <a:solidFill>
                  <a:srgbClr val="000000"/>
                </a:solidFill>
              </a:rPr>
              <a:t>- Verify OSS compliance for every product and every version prior to release </a:t>
            </a:r>
          </a:p>
          <a:p>
            <a:pPr marL="226427" marR="0" lvl="0" indent="-226427" algn="l" rtl="0">
              <a:spcBef>
                <a:spcPts val="0"/>
              </a:spcBef>
              <a:buSzPct val="25000"/>
              <a:buNone/>
            </a:pPr>
            <a:r>
              <a:rPr lang="en-US" sz="1200" i="0" u="none" strike="noStrike" cap="none">
                <a:solidFill>
                  <a:srgbClr val="000000"/>
                </a:solidFill>
              </a:rPr>
              <a:t>- Review OSS compliance for new versions of OSS </a:t>
            </a:r>
          </a:p>
          <a:p>
            <a:pPr marL="226427" marR="0" lvl="0" indent="-226427" algn="l" rtl="0">
              <a:spcBef>
                <a:spcPts val="0"/>
              </a:spcBef>
              <a:buSzPct val="25000"/>
              <a:buNone/>
            </a:pPr>
            <a:r>
              <a:rPr lang="en-US" sz="1200" i="0" u="none" strike="noStrike" cap="none">
                <a:solidFill>
                  <a:srgbClr val="000000"/>
                </a:solidFill>
              </a:rPr>
              <a:t>A new version of a previously reviewed FOSS component can create new compliance issues by: </a:t>
            </a:r>
          </a:p>
          <a:p>
            <a:pPr marL="226427" marR="0" lvl="0" indent="-226427" algn="l" rtl="0">
              <a:spcBef>
                <a:spcPts val="0"/>
              </a:spcBef>
              <a:buSzPct val="25000"/>
              <a:buNone/>
            </a:pPr>
            <a:r>
              <a:rPr lang="en-US" sz="1200" i="0" u="none" strike="noStrike" cap="none">
                <a:solidFill>
                  <a:srgbClr val="000000"/>
                </a:solidFill>
              </a:rPr>
              <a:t>- A change in the FOSS license for the new version of the FOSS component(e.g.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New dependencies introduced with new versions which create additional FOSS obligations. These dependencies may be embedded in the FOSS distribution or they may be dependencies resolved at build time. </a:t>
            </a:r>
          </a:p>
          <a:p>
            <a:pPr marL="226427" marR="0" lvl="0" indent="-226427" algn="l" rtl="0">
              <a:spcBef>
                <a:spcPts val="0"/>
              </a:spcBef>
              <a:buSzPct val="25000"/>
              <a:buNone/>
            </a:pPr>
            <a:r>
              <a:rPr lang="en-US" sz="1200" i="0" u="none" strike="noStrike" cap="none">
                <a:solidFill>
                  <a:srgbClr val="000000"/>
                </a:solidFill>
              </a:rPr>
              <a:t>What risks should you address with in-bound software? </a:t>
            </a:r>
          </a:p>
          <a:p>
            <a:pPr marL="226427" marR="0" lvl="0" indent="-226427" algn="l" rtl="0">
              <a:spcBef>
                <a:spcPts val="0"/>
              </a:spcBef>
              <a:buSzPct val="25000"/>
              <a:buNone/>
            </a:pPr>
            <a:r>
              <a:rPr lang="en-US" sz="1200" i="0" u="none" strike="noStrike" cap="none">
                <a:solidFill>
                  <a:srgbClr val="000000"/>
                </a:solidFill>
              </a:rPr>
              <a:t>- License compliance for any disclosed FOSS embedded in the in-bound software </a:t>
            </a:r>
          </a:p>
          <a:p>
            <a:pPr marL="226427" marR="0" lvl="0" indent="-226427" algn="l" rtl="0">
              <a:spcBef>
                <a:spcPts val="0"/>
              </a:spcBef>
              <a:buSzPct val="25000"/>
              <a:buNone/>
            </a:pPr>
            <a:r>
              <a:rPr lang="en-US" sz="1200" i="0" u="none" strike="noStrike" cap="none">
                <a:solidFill>
                  <a:srgbClr val="000000"/>
                </a:solidFill>
              </a:rPr>
              <a:t>- The potential for creating license conflicts by integrating inbound software with other FOSS or proprietary software </a:t>
            </a:r>
          </a:p>
          <a:p>
            <a:pPr marL="226427" marR="0" lvl="0" indent="-226427" algn="l" rtl="0">
              <a:spcBef>
                <a:spcPts val="0"/>
              </a:spcBef>
              <a:buSzPct val="25000"/>
              <a:buNone/>
            </a:pPr>
            <a:r>
              <a:rPr lang="en-US" sz="1200" i="0" u="none" strike="noStrike" cap="none">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erläutert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für</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Themenkontext</a:t>
            </a:r>
            <a:r>
              <a:rPr lang="en-US" sz="1200" b="0" i="0" u="none" strike="noStrike" cap="none" dirty="0">
                <a:solidFill>
                  <a:schemeClr val="dk1"/>
                </a:solidFill>
                <a:latin typeface="Roboto"/>
                <a:ea typeface="Roboto"/>
                <a:cs typeface="Roboto"/>
                <a:sym typeface="Roboto"/>
              </a:rPr>
              <a:t> ‘Software’ </a:t>
            </a:r>
            <a:r>
              <a:rPr lang="en-US" sz="1200" b="0" i="0" u="none" strike="noStrike" cap="none" dirty="0" err="1">
                <a:solidFill>
                  <a:schemeClr val="dk1"/>
                </a:solidFill>
                <a:latin typeface="Roboto"/>
                <a:ea typeface="Roboto"/>
                <a:cs typeface="Roboto"/>
                <a:sym typeface="Roboto"/>
              </a:rPr>
              <a:t>relevante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Patentkonzepte</a:t>
            </a:r>
            <a:r>
              <a:rPr lang="en-US" sz="1200" b="0" i="0" u="none" strike="noStrike" cap="none" dirty="0">
                <a:solidFill>
                  <a:schemeClr val="dk1"/>
                </a:solidFill>
                <a:latin typeface="Roboto"/>
                <a:ea typeface="Roboto"/>
                <a:cs typeface="Roboto"/>
                <a:sym typeface="Roboto"/>
              </a:rPr>
              <a:t>.</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080248" y="6488668"/>
            <a:ext cx="6133104"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dirty="0">
                <a:solidFill>
                  <a:srgbClr val="7F7F7F"/>
                </a:solidFill>
                <a:latin typeface="Roboto"/>
                <a:ea typeface="Roboto"/>
                <a:cs typeface="Roboto"/>
                <a:sym typeface="Roboto"/>
              </a:rPr>
              <a:t>Die </a:t>
            </a:r>
            <a:r>
              <a:rPr lang="en-US" sz="1800" b="0" i="0" u="none" strike="noStrike" cap="none" dirty="0" err="1">
                <a:solidFill>
                  <a:srgbClr val="7F7F7F"/>
                </a:solidFill>
                <a:latin typeface="Roboto"/>
                <a:ea typeface="Roboto"/>
                <a:cs typeface="Roboto"/>
                <a:sym typeface="Roboto"/>
              </a:rPr>
              <a:t>folgenden</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Folien</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stellen</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keine</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Rechtsberatung</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dar</a:t>
            </a:r>
            <a:r>
              <a:rPr lang="en-US" sz="1800" b="0" i="0" u="none" strike="noStrike" cap="none" dirty="0">
                <a:solidFill>
                  <a:srgbClr val="7F7F7F"/>
                </a:solidFill>
                <a:latin typeface="Roboto"/>
                <a:ea typeface="Roboto"/>
                <a:cs typeface="Roboto"/>
                <a:sym typeface="Roboto"/>
              </a:rPr>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‹Nr.›</a:t>
            </a:fld>
            <a:endParaRPr lang="en-US" sz="1200" b="0" i="0" u="none" strike="noStrike" cap="none">
              <a:solidFill>
                <a:srgbClr val="FFFFFF"/>
              </a:solidFill>
              <a:latin typeface="Roboto"/>
              <a:ea typeface="Roboto"/>
              <a:cs typeface="Roboto"/>
              <a:sym typeface="Roboto"/>
            </a:endParaRPr>
          </a:p>
        </p:txBody>
      </p:sp>
      <p:sp>
        <p:nvSpPr>
          <p:cNvPr id="2" name="Rechteck 1">
            <a:extLst>
              <a:ext uri="{FF2B5EF4-FFF2-40B4-BE49-F238E27FC236}">
                <a16:creationId xmlns:a16="http://schemas.microsoft.com/office/drawing/2014/main" id="{01420012-BB31-4A71-9FCF-718C75F12945}"/>
              </a:ext>
            </a:extLst>
          </p:cNvPr>
          <p:cNvSpPr/>
          <p:nvPr userDrawn="1"/>
        </p:nvSpPr>
        <p:spPr>
          <a:xfrm>
            <a:off x="0" y="-7371"/>
            <a:ext cx="1903614" cy="49876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de-DE" dirty="0"/>
              <a:t>### DRAFT ###</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‹Nr.›</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en-US" sz="5400" b="0" i="0" u="none" strike="noStrike" cap="none">
                <a:solidFill>
                  <a:srgbClr val="E56B45"/>
                </a:solidFill>
                <a:latin typeface="Roboto"/>
                <a:ea typeface="Roboto"/>
                <a:cs typeface="Roboto"/>
                <a:sym typeface="Roboto"/>
              </a:rPr>
              <a:t>CURRICULUM</a:t>
            </a: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590" b="0" i="0" u="none" strike="noStrike" cap="none" dirty="0">
                <a:solidFill>
                  <a:schemeClr val="dk1"/>
                </a:solidFill>
                <a:latin typeface="Roboto"/>
                <a:ea typeface="Roboto"/>
                <a:cs typeface="Roboto"/>
                <a:sym typeface="Roboto"/>
              </a:rPr>
              <a:t>FOSS-Training-</a:t>
            </a:r>
            <a:r>
              <a:rPr lang="en-US" sz="2590" b="0" i="0" u="none" strike="noStrike" cap="none" dirty="0" err="1">
                <a:solidFill>
                  <a:schemeClr val="dk1"/>
                </a:solidFill>
                <a:latin typeface="Roboto"/>
                <a:ea typeface="Roboto"/>
                <a:cs typeface="Roboto"/>
                <a:sym typeface="Roboto"/>
              </a:rPr>
              <a:t>Referenzpräsentation</a:t>
            </a:r>
            <a:r>
              <a:rPr lang="en-US" sz="2590" b="0" i="0" u="none" strike="noStrike" cap="none" dirty="0">
                <a:solidFill>
                  <a:schemeClr val="dk1"/>
                </a:solidFill>
                <a:latin typeface="Roboto"/>
                <a:ea typeface="Roboto"/>
                <a:cs typeface="Roboto"/>
                <a:sym typeface="Roboto"/>
              </a:rPr>
              <a:t> </a:t>
            </a:r>
            <a:r>
              <a:rPr lang="en-US" sz="2590" b="0" i="0" u="none" strike="noStrike" cap="none" dirty="0" err="1">
                <a:solidFill>
                  <a:schemeClr val="dk1"/>
                </a:solidFill>
                <a:latin typeface="Roboto"/>
                <a:ea typeface="Roboto"/>
                <a:cs typeface="Roboto"/>
                <a:sym typeface="Roboto"/>
              </a:rPr>
              <a:t>zur</a:t>
            </a:r>
            <a:r>
              <a:rPr lang="en-US" sz="2590" b="0" i="0" u="none" strike="noStrike" cap="none" dirty="0">
                <a:solidFill>
                  <a:schemeClr val="dk1"/>
                </a:solidFill>
                <a:latin typeface="Roboto"/>
                <a:ea typeface="Roboto"/>
                <a:cs typeface="Roboto"/>
                <a:sym typeface="Roboto"/>
              </a:rPr>
              <a:t> </a:t>
            </a:r>
            <a:r>
              <a:rPr lang="en-US" sz="2590" b="0" i="0" u="none" strike="noStrike" cap="none" dirty="0" err="1">
                <a:solidFill>
                  <a:schemeClr val="dk1"/>
                </a:solidFill>
                <a:latin typeface="Roboto"/>
                <a:ea typeface="Roboto"/>
                <a:cs typeface="Roboto"/>
                <a:sym typeface="Roboto"/>
              </a:rPr>
              <a:t>OpenChain-Spezifikation</a:t>
            </a:r>
            <a:r>
              <a:rPr lang="en-US" sz="2590" b="0" i="0" u="none" strike="noStrike" cap="none" dirty="0">
                <a:solidFill>
                  <a:schemeClr val="dk1"/>
                </a:solidFill>
                <a:latin typeface="Roboto"/>
                <a:ea typeface="Roboto"/>
                <a:cs typeface="Roboto"/>
                <a:sym typeface="Roboto"/>
              </a:rPr>
              <a:t> 1.1</a:t>
            </a:r>
          </a:p>
          <a:p>
            <a:pPr marL="0" marR="0" lvl="0" indent="0" algn="l" rtl="0">
              <a:lnSpc>
                <a:spcPct val="90000"/>
              </a:lnSpc>
              <a:spcBef>
                <a:spcPts val="444"/>
              </a:spcBef>
              <a:spcAft>
                <a:spcPts val="0"/>
              </a:spcAft>
              <a:buClr>
                <a:schemeClr val="accent1"/>
              </a:buClr>
              <a:buSzPct val="25000"/>
              <a:buFont typeface="Arial"/>
              <a:buNone/>
            </a:pPr>
            <a:endParaRPr sz="1200" b="0" i="0" u="none" strike="noStrike" cap="none" dirty="0">
              <a:solidFill>
                <a:schemeClr val="dk1"/>
              </a:solidFill>
              <a:latin typeface="Roboto"/>
              <a:ea typeface="Roboto"/>
              <a:cs typeface="Roboto"/>
              <a:sym typeface="Roboto"/>
            </a:endParaRPr>
          </a:p>
          <a:p>
            <a:pPr lvl="0">
              <a:lnSpc>
                <a:spcPct val="90000"/>
              </a:lnSpc>
              <a:spcBef>
                <a:spcPts val="444"/>
              </a:spcBef>
              <a:buSzPct val="25000"/>
            </a:pPr>
            <a:r>
              <a:rPr lang="en-US" sz="1600" b="0" i="0" u="none" strike="noStrike" cap="none" dirty="0" err="1">
                <a:solidFill>
                  <a:schemeClr val="dk1"/>
                </a:solidFill>
                <a:latin typeface="Roboto"/>
                <a:ea typeface="Roboto"/>
                <a:cs typeface="Roboto"/>
                <a:sym typeface="Roboto"/>
              </a:rPr>
              <a:t>Veröffentlicht</a:t>
            </a:r>
            <a:r>
              <a:rPr lang="en-US" sz="1600" b="0" i="0" u="none" strike="noStrike" cap="none" dirty="0">
                <a:solidFill>
                  <a:schemeClr val="dk1"/>
                </a:solidFill>
                <a:latin typeface="Roboto"/>
                <a:ea typeface="Roboto"/>
                <a:cs typeface="Roboto"/>
                <a:sym typeface="Roboto"/>
              </a:rPr>
              <a:t> </a:t>
            </a:r>
            <a:r>
              <a:rPr lang="en-US" sz="1600" b="0" i="0" u="none" strike="noStrike" cap="none" dirty="0" err="1">
                <a:solidFill>
                  <a:schemeClr val="dk1"/>
                </a:solidFill>
                <a:latin typeface="Roboto"/>
                <a:ea typeface="Roboto"/>
                <a:cs typeface="Roboto"/>
                <a:sym typeface="Roboto"/>
              </a:rPr>
              <a:t>unter</a:t>
            </a:r>
            <a:r>
              <a:rPr lang="en-US" sz="1600" b="0" i="0" u="none" strike="noStrike" cap="none" dirty="0">
                <a:solidFill>
                  <a:schemeClr val="dk1"/>
                </a:solidFill>
                <a:latin typeface="Roboto"/>
                <a:ea typeface="Roboto"/>
                <a:cs typeface="Roboto"/>
                <a:sym typeface="Roboto"/>
              </a:rPr>
              <a:t> CC0-1.0-Lizenz.</a:t>
            </a:r>
            <a:br>
              <a:rPr lang="en-US" sz="1600" b="0" i="0" u="none" strike="noStrike" cap="none" dirty="0">
                <a:solidFill>
                  <a:schemeClr val="dk1"/>
                </a:solidFill>
                <a:latin typeface="Roboto"/>
                <a:ea typeface="Roboto"/>
                <a:cs typeface="Roboto"/>
                <a:sym typeface="Roboto"/>
              </a:rPr>
            </a:br>
            <a:r>
              <a:rPr lang="de-DE" sz="1600" dirty="0">
                <a:solidFill>
                  <a:schemeClr val="dk1"/>
                </a:solidFill>
              </a:rPr>
              <a:t>Sie dürfen das Werk kopieren, verändern und verbreiten, ohne um weitere Erlaubnis bitten zu müssen. Seitens der Verfasser werden keine Garantien hinsichtlich des Werks sowie keinerlei Haftung für irgendwelche Nutzungen des Werks übernommen.</a:t>
            </a:r>
            <a:br>
              <a:rPr lang="de-DE" sz="1600" dirty="0">
                <a:solidFill>
                  <a:schemeClr val="dk1"/>
                </a:solidFill>
              </a:rPr>
            </a:br>
            <a:endParaRPr sz="1600" b="0" i="0" u="none" strike="noStrike" cap="none" dirty="0">
              <a:solidFill>
                <a:schemeClr val="dk1"/>
              </a:solidFill>
              <a:latin typeface="Roboto"/>
              <a:ea typeface="Roboto"/>
              <a:cs typeface="Roboto"/>
              <a:sym typeface="Roboto"/>
            </a:endParaRPr>
          </a:p>
          <a:p>
            <a:pPr marL="0" marR="0" lvl="0" indent="0" algn="l" rtl="0">
              <a:lnSpc>
                <a:spcPct val="90000"/>
              </a:lnSpc>
              <a:spcBef>
                <a:spcPts val="407"/>
              </a:spcBef>
              <a:buClr>
                <a:schemeClr val="accent1"/>
              </a:buClr>
              <a:buSzPct val="25000"/>
              <a:buFont typeface="Arial"/>
              <a:buNone/>
            </a:pPr>
            <a:r>
              <a:rPr lang="en-US" sz="1600" b="0" i="0" u="none" strike="noStrike" cap="none" dirty="0" err="1">
                <a:solidFill>
                  <a:schemeClr val="dk1"/>
                </a:solidFill>
                <a:latin typeface="Roboto Condensed"/>
                <a:ea typeface="Roboto Condensed"/>
                <a:cs typeface="Roboto Condensed"/>
                <a:sym typeface="Roboto Condensed"/>
              </a:rPr>
              <a:t>Bitte</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beachten</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sofern</a:t>
            </a:r>
            <a:r>
              <a:rPr lang="en-US" sz="1600" b="0" i="0" u="none" strike="noStrike" cap="none" dirty="0">
                <a:solidFill>
                  <a:schemeClr val="dk1"/>
                </a:solidFill>
                <a:latin typeface="Roboto Condensed"/>
                <a:ea typeface="Roboto Condensed"/>
                <a:cs typeface="Roboto Condensed"/>
                <a:sym typeface="Roboto Condensed"/>
              </a:rPr>
              <a:t> die </a:t>
            </a:r>
            <a:r>
              <a:rPr lang="en-US" sz="1600" b="0" i="0" u="none" strike="noStrike" cap="none" dirty="0" err="1">
                <a:solidFill>
                  <a:schemeClr val="dk1"/>
                </a:solidFill>
                <a:latin typeface="Roboto Condensed"/>
                <a:ea typeface="Roboto Condensed"/>
                <a:cs typeface="Roboto Condensed"/>
                <a:sym typeface="Roboto Condensed"/>
              </a:rPr>
              <a:t>vorliegende</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Präsentation</a:t>
            </a:r>
            <a:r>
              <a:rPr lang="en-US" sz="1600" b="0" i="0" u="none" strike="noStrike" cap="none" dirty="0">
                <a:solidFill>
                  <a:schemeClr val="dk1"/>
                </a:solidFill>
                <a:latin typeface="Roboto Condensed"/>
                <a:ea typeface="Roboto Condensed"/>
                <a:cs typeface="Roboto Condensed"/>
                <a:sym typeface="Roboto Condensed"/>
              </a:rPr>
              <a:t> </a:t>
            </a:r>
            <a:br>
              <a:rPr lang="en-US" sz="1600" b="0" i="0" u="none" strike="noStrike" cap="none" dirty="0">
                <a:solidFill>
                  <a:schemeClr val="dk1"/>
                </a:solidFill>
                <a:latin typeface="Roboto Condensed"/>
                <a:ea typeface="Roboto Condensed"/>
                <a:cs typeface="Roboto Condensed"/>
                <a:sym typeface="Roboto Condensed"/>
              </a:rPr>
            </a:br>
            <a:r>
              <a:rPr lang="en-US" sz="1600" b="0" i="0" u="none" strike="noStrike" cap="none" dirty="0" err="1">
                <a:solidFill>
                  <a:schemeClr val="dk1"/>
                </a:solidFill>
                <a:latin typeface="Roboto Condensed"/>
                <a:ea typeface="Roboto Condensed"/>
                <a:cs typeface="Roboto Condensed"/>
                <a:sym typeface="Roboto Condensed"/>
              </a:rPr>
              <a:t>zu</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Trainingszwecken</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im</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Kontext</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eines</a:t>
            </a:r>
            <a:r>
              <a:rPr lang="en-US" sz="1600" b="0" i="0" u="none" strike="noStrike" cap="none" dirty="0">
                <a:solidFill>
                  <a:schemeClr val="dk1"/>
                </a:solidFill>
                <a:latin typeface="Roboto Condensed"/>
                <a:ea typeface="Roboto Condensed"/>
                <a:cs typeface="Roboto Condensed"/>
                <a:sym typeface="Roboto Condensed"/>
              </a:rPr>
              <a:t> Compliance-</a:t>
            </a:r>
            <a:r>
              <a:rPr lang="en-US" sz="1600" b="0" i="0" u="none" strike="noStrike" cap="none" dirty="0" err="1">
                <a:solidFill>
                  <a:schemeClr val="dk1"/>
                </a:solidFill>
                <a:latin typeface="Roboto Condensed"/>
                <a:ea typeface="Roboto Condensed"/>
                <a:cs typeface="Roboto Condensed"/>
                <a:sym typeface="Roboto Condensed"/>
              </a:rPr>
              <a:t>Projektes</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herangezogen</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wird</a:t>
            </a:r>
            <a:r>
              <a:rPr lang="en-US" sz="1600" b="0" i="0" u="none" strike="noStrike" cap="none" dirty="0">
                <a:solidFill>
                  <a:schemeClr val="dk1"/>
                </a:solidFill>
                <a:latin typeface="Roboto Condensed"/>
                <a:ea typeface="Roboto Condensed"/>
                <a:cs typeface="Roboto Condensed"/>
                <a:sym typeface="Roboto Condensed"/>
              </a:rPr>
              <a:t>:</a:t>
            </a:r>
          </a:p>
          <a:p>
            <a:pPr marL="285750" marR="0" lvl="0" indent="-285750" algn="l" rtl="0">
              <a:lnSpc>
                <a:spcPct val="90000"/>
              </a:lnSpc>
              <a:spcBef>
                <a:spcPts val="407"/>
              </a:spcBef>
              <a:buClr>
                <a:schemeClr val="accent1"/>
              </a:buClr>
              <a:buSzPct val="25000"/>
              <a:buFont typeface="Arial" panose="020B0604020202020204" pitchFamily="34" charset="0"/>
              <a:buChar char="•"/>
            </a:pPr>
            <a:r>
              <a:rPr lang="en-US" sz="1600" b="0" i="0" u="none" strike="noStrike" cap="none" dirty="0">
                <a:solidFill>
                  <a:schemeClr val="dk1"/>
                </a:solidFill>
                <a:latin typeface="Roboto Condensed"/>
                <a:ea typeface="Roboto Condensed"/>
                <a:cs typeface="Roboto Condensed"/>
                <a:sym typeface="Roboto Condensed"/>
              </a:rPr>
              <a:t>Die </a:t>
            </a:r>
            <a:r>
              <a:rPr lang="en-US" sz="1600" dirty="0" err="1">
                <a:solidFill>
                  <a:schemeClr val="dk1"/>
                </a:solidFill>
                <a:latin typeface="Roboto Condensed"/>
                <a:ea typeface="Roboto Condensed"/>
                <a:cs typeface="Roboto Condensed"/>
                <a:sym typeface="Roboto Condensed"/>
              </a:rPr>
              <a:t>Inhalte</a:t>
            </a:r>
            <a:r>
              <a:rPr lang="en-US" sz="1600" dirty="0">
                <a:solidFill>
                  <a:schemeClr val="dk1"/>
                </a:solidFill>
                <a:latin typeface="Roboto Condensed"/>
                <a:ea typeface="Roboto Condensed"/>
                <a:cs typeface="Roboto Condensed"/>
                <a:sym typeface="Roboto Condensed"/>
              </a:rPr>
              <a:t> der </a:t>
            </a:r>
            <a:r>
              <a:rPr lang="en-US" sz="1600" dirty="0" err="1">
                <a:solidFill>
                  <a:schemeClr val="dk1"/>
                </a:solidFill>
                <a:latin typeface="Roboto Condensed"/>
                <a:ea typeface="Roboto Condensed"/>
                <a:cs typeface="Roboto Condensed"/>
                <a:sym typeface="Roboto Condensed"/>
              </a:rPr>
              <a:t>Präsentation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folgen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aktuellem</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deutschem</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Recht</a:t>
            </a:r>
            <a:r>
              <a:rPr lang="en-US" sz="1600" dirty="0">
                <a:solidFill>
                  <a:schemeClr val="dk1"/>
                </a:solidFill>
                <a:latin typeface="Roboto Condensed"/>
                <a:ea typeface="Roboto Condensed"/>
                <a:cs typeface="Roboto Condensed"/>
                <a:sym typeface="Roboto Condensed"/>
              </a:rPr>
              <a:t>.</a:t>
            </a:r>
          </a:p>
          <a:p>
            <a:pPr marL="285750" marR="0" lvl="0" indent="-285750" algn="l" rtl="0">
              <a:lnSpc>
                <a:spcPct val="90000"/>
              </a:lnSpc>
              <a:spcBef>
                <a:spcPts val="407"/>
              </a:spcBef>
              <a:buClr>
                <a:schemeClr val="accent1"/>
              </a:buClr>
              <a:buSzPct val="25000"/>
              <a:buFont typeface="Arial" panose="020B0604020202020204" pitchFamily="34" charset="0"/>
              <a:buChar char="•"/>
            </a:pPr>
            <a:r>
              <a:rPr lang="en-US" sz="1600" dirty="0" err="1">
                <a:solidFill>
                  <a:schemeClr val="dk1"/>
                </a:solidFill>
                <a:latin typeface="Roboto Condensed"/>
                <a:ea typeface="Roboto Condensed"/>
                <a:cs typeface="Roboto Condensed"/>
                <a:sym typeface="Roboto Condensed"/>
              </a:rPr>
              <a:t>Rechtsordnungen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anderer</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Staaten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können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unterschiedliche</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gesetzliche</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Anforderungen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haben</a:t>
            </a:r>
            <a:r>
              <a:rPr lang="en-US" sz="1600" dirty="0">
                <a:solidFill>
                  <a:schemeClr val="dk1"/>
                </a:solidFill>
                <a:latin typeface="Roboto Condensed"/>
                <a:ea typeface="Roboto Condensed"/>
                <a:cs typeface="Roboto Condensed"/>
                <a:sym typeface="Roboto Condensed"/>
              </a:rPr>
              <a:t>.</a:t>
            </a:r>
            <a:endParaRPr lang="en-US" sz="1600" b="0" i="0" u="none" strike="noStrike" cap="none" dirty="0">
              <a:solidFill>
                <a:schemeClr val="dk1"/>
              </a:solidFill>
              <a:latin typeface="Roboto Condensed"/>
              <a:ea typeface="Roboto Condensed"/>
              <a:cs typeface="Roboto Condensed"/>
              <a:sym typeface="Roboto Condensed"/>
            </a:endParaRPr>
          </a:p>
        </p:txBody>
      </p:sp>
      <p:sp>
        <p:nvSpPr>
          <p:cNvPr id="2" name="Rechteck 1">
            <a:extLst>
              <a:ext uri="{FF2B5EF4-FFF2-40B4-BE49-F238E27FC236}">
                <a16:creationId xmlns:a16="http://schemas.microsoft.com/office/drawing/2014/main" id="{28900A0B-41A8-4E67-A592-5126AF005D39}"/>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BA518D64-CFED-4332-9F89-543D3E91AEB3}"/>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Lizenzen</a:t>
            </a:r>
            <a:endParaRPr lang="en-US" sz="4000" b="0" i="0" u="none" strike="noStrike" cap="none" dirty="0">
              <a:solidFill>
                <a:schemeClr val="dk2"/>
              </a:solidFill>
              <a:latin typeface="Roboto"/>
              <a:ea typeface="Roboto"/>
              <a:cs typeface="Roboto"/>
              <a:sym typeface="Roboto"/>
            </a:endParaRP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Über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räumt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Urheber</a:t>
            </a:r>
            <a:r>
              <a:rPr lang="en-US" dirty="0"/>
              <a:t>/</a:t>
            </a:r>
            <a:r>
              <a:rPr lang="en-US" sz="2400" b="0" i="0" u="none" strike="noStrike" cap="none" dirty="0" err="1">
                <a:solidFill>
                  <a:schemeClr val="dk1"/>
                </a:solidFill>
                <a:latin typeface="Roboto"/>
                <a:ea typeface="Roboto"/>
                <a:cs typeface="Roboto"/>
                <a:sym typeface="Roboto"/>
              </a:rPr>
              <a:t>Rechteinhaber</a:t>
            </a:r>
            <a:r>
              <a:rPr lang="en-US" sz="2400" b="0" i="0" u="none" strike="noStrike" cap="none" dirty="0">
                <a:solidFill>
                  <a:schemeClr val="dk1"/>
                </a:solidFill>
                <a:latin typeface="Roboto"/>
                <a:ea typeface="Roboto"/>
                <a:cs typeface="Roboto"/>
                <a:sym typeface="Roboto"/>
              </a:rPr>
              <a:t> </a:t>
            </a:r>
            <a:br>
              <a:rPr lang="en-US" sz="2400" b="0" i="0" u="none" strike="noStrike" cap="none" dirty="0">
                <a:solidFill>
                  <a:schemeClr val="dk1"/>
                </a:solidFill>
                <a:latin typeface="Roboto"/>
                <a:ea typeface="Roboto"/>
                <a:cs typeface="Roboto"/>
                <a:sym typeface="Roboto"/>
              </a:rPr>
            </a:br>
            <a:r>
              <a:rPr lang="en-US" sz="2400" b="0" i="0" u="none" strike="noStrike" cap="none" dirty="0" err="1">
                <a:solidFill>
                  <a:schemeClr val="dk1"/>
                </a:solidFill>
                <a:latin typeface="Roboto"/>
                <a:ea typeface="Roboto"/>
                <a:cs typeface="Roboto"/>
                <a:sym typeface="Roboto"/>
              </a:rPr>
              <a:t>bzw</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Patentinhaber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einem</a:t>
            </a:r>
            <a:r>
              <a:rPr lang="en-US" sz="2400" b="0" i="0" u="none" strike="noStrike" cap="none" dirty="0">
                <a:solidFill>
                  <a:schemeClr val="dk1"/>
                </a:solidFill>
                <a:latin typeface="Roboto"/>
                <a:ea typeface="Roboto"/>
                <a:cs typeface="Roboto"/>
                <a:sym typeface="Roboto"/>
              </a:rPr>
              <a:t> </a:t>
            </a:r>
            <a:r>
              <a:rPr lang="en-US" dirty="0" err="1"/>
              <a:t>D</a:t>
            </a:r>
            <a:r>
              <a:rPr lang="en-US" sz="2400" b="0" i="0" u="none" strike="noStrike" cap="none" dirty="0" err="1">
                <a:solidFill>
                  <a:schemeClr val="dk1"/>
                </a:solidFill>
                <a:latin typeface="Roboto"/>
                <a:ea typeface="Roboto"/>
                <a:cs typeface="Roboto"/>
                <a:sym typeface="Roboto"/>
              </a:rPr>
              <a:t>ritten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Rechte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rgbClr val="000000"/>
                </a:solidFill>
                <a:latin typeface="Roboto"/>
                <a:ea typeface="Roboto"/>
                <a:cs typeface="Roboto"/>
                <a:sym typeface="Roboto"/>
              </a:rPr>
              <a:t>Die </a:t>
            </a:r>
            <a:r>
              <a:rPr lang="en-US" sz="2400" b="0" i="0" u="none" strike="noStrike" cap="none" dirty="0" err="1">
                <a:solidFill>
                  <a:srgbClr val="000000"/>
                </a:solidFill>
                <a:latin typeface="Roboto"/>
                <a:ea typeface="Roboto"/>
                <a:cs typeface="Roboto"/>
                <a:sym typeface="Roboto"/>
              </a:rPr>
              <a:t>Lizenz</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kann</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einschränken</a:t>
            </a:r>
            <a:r>
              <a:rPr lang="en-US" dirty="0">
                <a:solidFill>
                  <a:srgbClr val="000000"/>
                </a:solidFill>
              </a:rPr>
              <a:t> </a:t>
            </a:r>
            <a:r>
              <a:rPr lang="en-US" dirty="0" err="1">
                <a:solidFill>
                  <a:srgbClr val="000000"/>
                </a:solidFill>
              </a:rPr>
              <a:t>bzw</a:t>
            </a:r>
            <a:r>
              <a:rPr lang="en-US" dirty="0">
                <a:solidFill>
                  <a:srgbClr val="000000"/>
                </a:solidFill>
              </a:rPr>
              <a:t>. </a:t>
            </a:r>
            <a:r>
              <a:rPr lang="en-US" dirty="0" err="1">
                <a:solidFill>
                  <a:srgbClr val="000000"/>
                </a:solidFill>
              </a:rPr>
              <a:t>definieren</a:t>
            </a:r>
            <a:r>
              <a:rPr lang="en-US" dirty="0">
                <a:solidFill>
                  <a:srgbClr val="000000"/>
                </a:solidFill>
              </a:rPr>
              <a:t>:</a:t>
            </a:r>
            <a:endParaRPr lang="en-US" sz="2400" b="0" i="0" u="none" strike="noStrike" cap="none" dirty="0">
              <a:solidFill>
                <a:srgbClr val="000000"/>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dirty="0" err="1">
                <a:solidFill>
                  <a:srgbClr val="000000"/>
                </a:solidFill>
              </a:rPr>
              <a:t>Gestattete</a:t>
            </a:r>
            <a:r>
              <a:rPr lang="en-US" dirty="0">
                <a:solidFill>
                  <a:srgbClr val="000000"/>
                </a:solidFill>
              </a:rPr>
              <a:t> </a:t>
            </a:r>
            <a:r>
              <a:rPr lang="en-US" dirty="0" err="1">
                <a:solidFill>
                  <a:srgbClr val="000000"/>
                </a:solidFill>
              </a:rPr>
              <a:t>Nutzungsarten</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kommerzielle</a:t>
            </a:r>
            <a:r>
              <a:rPr lang="en-US" sz="2000" b="0" i="0" u="none" strike="noStrike" cap="none" dirty="0">
                <a:solidFill>
                  <a:srgbClr val="000000"/>
                </a:solidFill>
                <a:latin typeface="Roboto"/>
                <a:ea typeface="Roboto"/>
                <a:cs typeface="Roboto"/>
                <a:sym typeface="Roboto"/>
              </a:rPr>
              <a:t> / </a:t>
            </a:r>
            <a:r>
              <a:rPr lang="en-US" sz="2000" b="0" i="0" u="none" strike="noStrike" cap="none" dirty="0" err="1">
                <a:solidFill>
                  <a:srgbClr val="000000"/>
                </a:solidFill>
                <a:latin typeface="Roboto"/>
                <a:ea typeface="Roboto"/>
                <a:cs typeface="Roboto"/>
                <a:sym typeface="Roboto"/>
              </a:rPr>
              <a:t>nicht-kommerzielle</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Nutzung</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Verbreitung</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zukünftige</a:t>
            </a:r>
            <a:r>
              <a:rPr lang="en-US" sz="2000" b="0" i="0" u="none" strike="noStrike" cap="none" dirty="0">
                <a:solidFill>
                  <a:srgbClr val="000000"/>
                </a:solidFill>
                <a:latin typeface="Roboto"/>
                <a:ea typeface="Roboto"/>
                <a:cs typeface="Roboto"/>
                <a:sym typeface="Roboto"/>
              </a:rPr>
              <a:t> / </a:t>
            </a:r>
            <a:r>
              <a:rPr lang="en-US" sz="2000" b="0" i="0" u="none" strike="noStrike" cap="none" dirty="0" err="1">
                <a:solidFill>
                  <a:srgbClr val="000000"/>
                </a:solidFill>
                <a:latin typeface="Roboto"/>
                <a:ea typeface="Roboto"/>
                <a:cs typeface="Roboto"/>
                <a:sym typeface="Roboto"/>
              </a:rPr>
              <a:t>vergangene</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Bearbeitung</a:t>
            </a:r>
            <a:r>
              <a:rPr lang="en-US" sz="2000" b="0" i="0" u="none" strike="noStrike" cap="none" dirty="0">
                <a:solidFill>
                  <a:srgbClr val="000000"/>
                </a:solidFill>
                <a:latin typeface="Roboto"/>
                <a:ea typeface="Roboto"/>
                <a:cs typeface="Roboto"/>
                <a:sym typeface="Roboto"/>
              </a:rPr>
              <a:t>)</a:t>
            </a: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rgbClr val="000000"/>
                </a:solidFill>
                <a:latin typeface="Roboto"/>
                <a:ea typeface="Roboto"/>
                <a:cs typeface="Roboto"/>
                <a:sym typeface="Roboto"/>
              </a:rPr>
              <a:t>Exklusive</a:t>
            </a:r>
            <a:r>
              <a:rPr lang="en-US" sz="2000" b="0" i="0" u="none" strike="noStrike" cap="none" dirty="0">
                <a:solidFill>
                  <a:srgbClr val="000000"/>
                </a:solidFill>
                <a:latin typeface="Roboto"/>
                <a:ea typeface="Roboto"/>
                <a:cs typeface="Roboto"/>
                <a:sym typeface="Roboto"/>
              </a:rPr>
              <a:t> vs. </a:t>
            </a:r>
            <a:r>
              <a:rPr lang="en-US" dirty="0" err="1">
                <a:solidFill>
                  <a:srgbClr val="000000"/>
                </a:solidFill>
              </a:rPr>
              <a:t>nicht</a:t>
            </a:r>
            <a:r>
              <a:rPr lang="en-US" dirty="0">
                <a:solidFill>
                  <a:srgbClr val="000000"/>
                </a:solidFill>
              </a:rPr>
              <a:t>-exclusive </a:t>
            </a:r>
            <a:r>
              <a:rPr lang="en-US" dirty="0" err="1">
                <a:solidFill>
                  <a:srgbClr val="000000"/>
                </a:solidFill>
              </a:rPr>
              <a:t>Rechteeinräumung</a:t>
            </a:r>
            <a:endParaRPr lang="en-US" sz="2000" b="0" i="0" u="none" strike="noStrike" cap="none" dirty="0">
              <a:solidFill>
                <a:srgbClr val="000000"/>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rgbClr val="000000"/>
                </a:solidFill>
                <a:latin typeface="Roboto"/>
                <a:ea typeface="Roboto"/>
                <a:cs typeface="Roboto"/>
                <a:sym typeface="Roboto"/>
              </a:rPr>
              <a:t>Geographischer</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Geltungsbereich</a:t>
            </a:r>
            <a:endParaRPr lang="en-US" sz="2000" b="0" i="0" u="none" strike="noStrike" cap="none" dirty="0">
              <a:solidFill>
                <a:srgbClr val="000000"/>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rgbClr val="000000"/>
                </a:solidFill>
                <a:latin typeface="Roboto"/>
                <a:ea typeface="Roboto"/>
                <a:cs typeface="Roboto"/>
                <a:sym typeface="Roboto"/>
              </a:rPr>
              <a:t>Unbeschränkte</a:t>
            </a:r>
            <a:r>
              <a:rPr lang="en-US" sz="2000" b="0" i="0" u="none" strike="noStrike" cap="none" dirty="0">
                <a:solidFill>
                  <a:srgbClr val="000000"/>
                </a:solidFill>
                <a:latin typeface="Roboto"/>
                <a:ea typeface="Roboto"/>
                <a:cs typeface="Roboto"/>
                <a:sym typeface="Roboto"/>
              </a:rPr>
              <a:t> vs. </a:t>
            </a:r>
            <a:r>
              <a:rPr lang="en-US" sz="2000" b="0" i="0" u="none" strike="noStrike" cap="none" dirty="0" err="1">
                <a:solidFill>
                  <a:srgbClr val="000000"/>
                </a:solidFill>
                <a:latin typeface="Roboto"/>
                <a:ea typeface="Roboto"/>
                <a:cs typeface="Roboto"/>
                <a:sym typeface="Roboto"/>
              </a:rPr>
              <a:t>beschränkte</a:t>
            </a:r>
            <a:r>
              <a:rPr lang="en-US" sz="2000" b="0" i="0" u="none" strike="noStrike" cap="none" dirty="0">
                <a:solidFill>
                  <a:srgbClr val="000000"/>
                </a:solidFill>
                <a:latin typeface="Roboto"/>
                <a:ea typeface="Roboto"/>
                <a:cs typeface="Roboto"/>
                <a:sym typeface="Roboto"/>
              </a:rPr>
              <a:t> </a:t>
            </a:r>
            <a:r>
              <a:rPr lang="en-US" sz="2000" b="0" i="0" u="none" strike="noStrike" cap="none" dirty="0" err="1">
                <a:solidFill>
                  <a:srgbClr val="000000"/>
                </a:solidFill>
                <a:latin typeface="Roboto"/>
                <a:ea typeface="Roboto"/>
                <a:cs typeface="Roboto"/>
                <a:sym typeface="Roboto"/>
              </a:rPr>
              <a:t>Nutzungsdauer</a:t>
            </a:r>
            <a:endParaRPr lang="en-US" sz="2000" b="0" i="0" u="none" strike="noStrike" cap="none" dirty="0">
              <a:solidFill>
                <a:srgbClr val="000000"/>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Die </a:t>
            </a:r>
            <a:r>
              <a:rPr lang="en-US" sz="2400" b="0" i="0" u="none" strike="noStrike" cap="none" dirty="0" err="1">
                <a:solidFill>
                  <a:schemeClr val="dk1"/>
                </a:solidFill>
                <a:latin typeface="Roboto"/>
                <a:ea typeface="Roboto"/>
                <a:cs typeface="Roboto"/>
                <a:sym typeface="Roboto"/>
              </a:rPr>
              <a:t>Lizenz</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kann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zeitgleich</a:t>
            </a:r>
            <a:r>
              <a:rPr lang="en-US" sz="2400" b="0" i="0" u="none" strike="noStrike" cap="none" dirty="0">
                <a:solidFill>
                  <a:schemeClr val="dk1"/>
                </a:solidFill>
                <a:latin typeface="Roboto"/>
                <a:ea typeface="Roboto"/>
                <a:cs typeface="Roboto"/>
                <a:sym typeface="Roboto"/>
              </a:rPr>
              <a:t> die </a:t>
            </a:r>
            <a:r>
              <a:rPr lang="en-US" sz="2400" b="0" i="0" u="none" strike="noStrike" cap="none" dirty="0" err="1">
                <a:solidFill>
                  <a:schemeClr val="dk1"/>
                </a:solidFill>
                <a:latin typeface="Roboto"/>
                <a:ea typeface="Roboto"/>
                <a:cs typeface="Roboto"/>
                <a:sym typeface="Roboto"/>
              </a:rPr>
              <a:t>Einräumung</a:t>
            </a:r>
            <a:r>
              <a:rPr lang="en-US" sz="2400" b="0" i="0" u="none" strike="noStrike" cap="none" dirty="0">
                <a:solidFill>
                  <a:schemeClr val="dk1"/>
                </a:solidFill>
                <a:latin typeface="Roboto"/>
                <a:ea typeface="Roboto"/>
                <a:cs typeface="Roboto"/>
                <a:sym typeface="Roboto"/>
              </a:rPr>
              <a:t> von </a:t>
            </a:r>
            <a:r>
              <a:rPr lang="en-US" sz="2400" b="0" i="0" u="none" strike="noStrike" cap="none" dirty="0" err="1">
                <a:solidFill>
                  <a:schemeClr val="dk1"/>
                </a:solidFill>
                <a:latin typeface="Roboto"/>
                <a:ea typeface="Roboto"/>
                <a:cs typeface="Roboto"/>
                <a:sym typeface="Roboto"/>
              </a:rPr>
              <a:t>Nutzungsrechten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unter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Bedingungen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stellen</a:t>
            </a:r>
            <a:r>
              <a:rPr lang="en-US" sz="2400" b="0" i="0" u="none" strike="noStrike" cap="none" dirty="0">
                <a:solidFill>
                  <a:schemeClr val="dk1"/>
                </a:solidFill>
                <a:latin typeface="Roboto"/>
                <a:ea typeface="Roboto"/>
                <a:cs typeface="Roboto"/>
                <a:sym typeface="Roboto"/>
              </a:rPr>
              <a:t> – </a:t>
            </a:r>
            <a:r>
              <a:rPr lang="en-US" sz="2400" b="0" i="0" u="none" strike="noStrike" cap="none" dirty="0" err="1">
                <a:solidFill>
                  <a:schemeClr val="dk1"/>
                </a:solidFill>
                <a:latin typeface="Roboto"/>
                <a:ea typeface="Roboto"/>
                <a:cs typeface="Roboto"/>
                <a:sym typeface="Roboto"/>
              </a:rPr>
              <a:t>d.h</a:t>
            </a:r>
            <a:r>
              <a:rPr lang="en-US" sz="2400" b="0" i="0" u="none" strike="noStrike" cap="none" dirty="0">
                <a:solidFill>
                  <a:schemeClr val="dk1"/>
                </a:solidFill>
                <a:latin typeface="Roboto"/>
                <a:ea typeface="Roboto"/>
                <a:cs typeface="Roboto"/>
                <a:sym typeface="Roboto"/>
              </a:rPr>
              <a:t>. man </a:t>
            </a:r>
            <a:r>
              <a:rPr lang="en-US" sz="2400" b="0" i="0" u="none" strike="noStrike" cap="none" dirty="0" err="1">
                <a:solidFill>
                  <a:schemeClr val="dk1"/>
                </a:solidFill>
                <a:latin typeface="Roboto"/>
                <a:ea typeface="Roboto"/>
                <a:cs typeface="Roboto"/>
                <a:sym typeface="Roboto"/>
              </a:rPr>
              <a:t>erhält</a:t>
            </a:r>
            <a:r>
              <a:rPr lang="en-US" sz="2400" b="0" i="0" u="none" strike="noStrike" cap="none" dirty="0">
                <a:solidFill>
                  <a:schemeClr val="dk1"/>
                </a:solidFill>
                <a:latin typeface="Roboto"/>
                <a:ea typeface="Roboto"/>
                <a:cs typeface="Roboto"/>
                <a:sym typeface="Roboto"/>
              </a:rPr>
              <a:t> die </a:t>
            </a:r>
            <a:r>
              <a:rPr lang="en-US" sz="2400" b="0" i="0" u="none" strike="noStrike" cap="none" dirty="0" err="1">
                <a:solidFill>
                  <a:schemeClr val="dk1"/>
                </a:solidFill>
                <a:latin typeface="Roboto"/>
                <a:ea typeface="Roboto"/>
                <a:cs typeface="Roboto"/>
                <a:sym typeface="Roboto"/>
              </a:rPr>
              <a:t>Nutzungsrechte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dann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wenn</a:t>
            </a:r>
            <a:r>
              <a:rPr lang="en-US" sz="2400" b="0" i="0" u="none" strike="noStrike" cap="none" dirty="0">
                <a:solidFill>
                  <a:schemeClr val="dk1"/>
                </a:solidFill>
                <a:latin typeface="Roboto"/>
                <a:ea typeface="Roboto"/>
                <a:cs typeface="Roboto"/>
                <a:sym typeface="Roboto"/>
              </a:rPr>
              <a:t> man </a:t>
            </a:r>
            <a:r>
              <a:rPr lang="en-US" sz="2400" b="0" i="0" u="none" strike="noStrike" cap="none" dirty="0" err="1">
                <a:solidFill>
                  <a:schemeClr val="dk1"/>
                </a:solidFill>
                <a:latin typeface="Roboto"/>
                <a:ea typeface="Roboto"/>
                <a:cs typeface="Roboto"/>
                <a:sym typeface="Roboto"/>
              </a:rPr>
              <a:t>bestimmten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Verpflichtungen</a:t>
            </a:r>
            <a:r>
              <a:rPr lang="en-US" sz="2400" b="0" i="0" u="none" strike="noStrike" cap="none" dirty="0">
                <a:solidFill>
                  <a:schemeClr val="dk1"/>
                </a:solidFill>
                <a:latin typeface="Roboto"/>
                <a:ea typeface="Roboto"/>
                <a:cs typeface="Roboto"/>
                <a:sym typeface="Roboto"/>
              </a:rPr>
              <a:t> </a:t>
            </a:r>
            <a:r>
              <a:rPr lang="en-US" dirty="0" err="1"/>
              <a:t>nachkommt</a:t>
            </a:r>
            <a:r>
              <a:rPr lang="en-US" dirty="0"/>
              <a:t>.</a:t>
            </a:r>
            <a:endParaRPr lang="en-US" sz="24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Z.B. </a:t>
            </a:r>
            <a:r>
              <a:rPr lang="en-US" sz="2000" b="0" i="0" u="none" strike="noStrike" cap="none" dirty="0" err="1">
                <a:solidFill>
                  <a:schemeClr val="dk1"/>
                </a:solidFill>
                <a:latin typeface="Roboto"/>
                <a:ea typeface="Roboto"/>
                <a:cs typeface="Roboto"/>
                <a:sym typeface="Roboto"/>
              </a:rPr>
              <a:t>öffentliche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Zuschreibung</a:t>
            </a:r>
            <a:r>
              <a:rPr lang="en-US" sz="2000" b="0" i="0" u="none" strike="noStrike" cap="none" dirty="0">
                <a:solidFill>
                  <a:schemeClr val="dk1"/>
                </a:solidFill>
                <a:latin typeface="Roboto"/>
                <a:ea typeface="Roboto"/>
                <a:cs typeface="Roboto"/>
                <a:sym typeface="Roboto"/>
              </a:rPr>
              <a:t> der </a:t>
            </a:r>
            <a:r>
              <a:rPr lang="en-US" sz="2000" b="0" i="0" u="none" strike="noStrike" cap="none" dirty="0" err="1">
                <a:solidFill>
                  <a:schemeClr val="dk1"/>
                </a:solidFill>
                <a:latin typeface="Roboto"/>
                <a:ea typeface="Roboto"/>
                <a:cs typeface="Roboto"/>
                <a:sym typeface="Roboto"/>
              </a:rPr>
              <a:t>genutzten</a:t>
            </a:r>
            <a:r>
              <a:rPr lang="en-US" sz="2000" b="0" i="0" u="none" strike="noStrike" cap="none" dirty="0">
                <a:solidFill>
                  <a:schemeClr val="dk1"/>
                </a:solidFill>
                <a:latin typeface="Roboto"/>
                <a:ea typeface="Roboto"/>
                <a:cs typeface="Roboto"/>
                <a:sym typeface="Roboto"/>
              </a:rPr>
              <a:t> Software</a:t>
            </a:r>
            <a:r>
              <a:rPr lang="en-US" dirty="0"/>
              <a:t>, </a:t>
            </a:r>
            <a:r>
              <a:rPr lang="en-US" dirty="0" err="1"/>
              <a:t>Lizenzgewährung</a:t>
            </a:r>
            <a:r>
              <a:rPr lang="en-US" dirty="0"/>
              <a:t> </a:t>
            </a:r>
            <a:r>
              <a:rPr lang="en-US" dirty="0" err="1"/>
              <a:t>im</a:t>
            </a:r>
            <a:r>
              <a:rPr lang="en-US" dirty="0"/>
              <a:t> </a:t>
            </a:r>
            <a:r>
              <a:rPr lang="en-US" dirty="0" err="1"/>
              <a:t>Gegenzug</a:t>
            </a:r>
            <a:endParaRPr lang="en-US" sz="2000" b="0" i="0" u="none" strike="noStrike" cap="none" dirty="0">
              <a:solidFill>
                <a:schemeClr val="dk1"/>
              </a:solidFill>
              <a:latin typeface="Roboto"/>
              <a:ea typeface="Roboto"/>
              <a:cs typeface="Roboto"/>
              <a:sym typeface="Roboto"/>
            </a:endParaRPr>
          </a:p>
          <a:p>
            <a:pPr lvl="0" indent="-182880"/>
            <a:r>
              <a:rPr lang="en-US" sz="2400" b="0" i="0" u="none" strike="noStrike" cap="none" dirty="0">
                <a:solidFill>
                  <a:srgbClr val="000000"/>
                </a:solidFill>
                <a:latin typeface="Roboto"/>
                <a:ea typeface="Roboto"/>
                <a:cs typeface="Roboto"/>
                <a:sym typeface="Roboto"/>
              </a:rPr>
              <a:t>Die </a:t>
            </a:r>
            <a:r>
              <a:rPr lang="en-US" sz="2400" b="0" i="0" u="none" strike="noStrike" cap="none" dirty="0" err="1">
                <a:solidFill>
                  <a:srgbClr val="000000"/>
                </a:solidFill>
                <a:latin typeface="Roboto"/>
                <a:ea typeface="Roboto"/>
                <a:cs typeface="Roboto"/>
                <a:sym typeface="Roboto"/>
              </a:rPr>
              <a:t>Lizenz</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kann</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auch</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Vertragsbedingungen</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hinsichtlich</a:t>
            </a:r>
            <a:r>
              <a:rPr lang="en-US" sz="2400" b="0" i="0" u="none" strike="noStrike" cap="none" dirty="0">
                <a:solidFill>
                  <a:srgbClr val="000000"/>
                </a:solidFill>
                <a:latin typeface="Roboto"/>
                <a:ea typeface="Roboto"/>
                <a:cs typeface="Roboto"/>
                <a:sym typeface="Roboto"/>
              </a:rPr>
              <a:t> </a:t>
            </a:r>
            <a:r>
              <a:rPr lang="en-US" sz="2400" b="0" i="0" u="none" strike="noStrike" cap="none" dirty="0" err="1">
                <a:solidFill>
                  <a:srgbClr val="000000"/>
                </a:solidFill>
                <a:latin typeface="Roboto"/>
                <a:ea typeface="Roboto"/>
                <a:cs typeface="Roboto"/>
                <a:sym typeface="Roboto"/>
              </a:rPr>
              <a:t>Garantien</a:t>
            </a:r>
            <a:r>
              <a:rPr lang="en-US" sz="2400" b="0" i="0" u="none" strike="noStrike" cap="none" dirty="0">
                <a:solidFill>
                  <a:srgbClr val="000000"/>
                </a:solidFill>
                <a:latin typeface="Roboto"/>
                <a:ea typeface="Roboto"/>
                <a:cs typeface="Roboto"/>
                <a:sym typeface="Roboto"/>
              </a:rPr>
              <a:t>, </a:t>
            </a:r>
            <a:r>
              <a:rPr lang="de-DE" dirty="0"/>
              <a:t>Entschädigungen, Support, Upgrades, Wartung beinhalten.</a:t>
            </a:r>
            <a:endParaRPr lang="en-US" sz="2400" b="0" i="0" u="none" strike="noStrike" cap="none" dirty="0">
              <a:solidFill>
                <a:srgbClr val="000000"/>
              </a:solidFill>
              <a:latin typeface="Roboto"/>
              <a:ea typeface="Roboto"/>
              <a:cs typeface="Roboto"/>
              <a:sym typeface="Roboto"/>
            </a:endParaRPr>
          </a:p>
        </p:txBody>
      </p:sp>
      <p:sp>
        <p:nvSpPr>
          <p:cNvPr id="4" name="Rechteck 3">
            <a:extLst>
              <a:ext uri="{FF2B5EF4-FFF2-40B4-BE49-F238E27FC236}">
                <a16:creationId xmlns:a16="http://schemas.microsoft.com/office/drawing/2014/main" id="{78DFED6E-0D75-4C8F-8BC4-5BE7E93E7281}"/>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A38AA259-F709-474F-9B73-52D3D0B37D71}"/>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Verständnisfragen</a:t>
            </a:r>
            <a:endParaRPr lang="en-US" sz="4000" b="0" i="0" u="none" strike="noStrike" cap="none" dirty="0">
              <a:solidFill>
                <a:schemeClr val="dk2"/>
              </a:solidFill>
              <a:latin typeface="Roboto"/>
              <a:ea typeface="Roboto"/>
              <a:cs typeface="Roboto"/>
              <a:sym typeface="Roboto"/>
            </a:endParaRP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Was </a:t>
            </a:r>
            <a:r>
              <a:rPr lang="en-US" sz="2400" b="0" i="0" u="none" strike="noStrike" cap="none" dirty="0" err="1">
                <a:solidFill>
                  <a:schemeClr val="dk1"/>
                </a:solidFill>
                <a:latin typeface="Roboto"/>
                <a:ea typeface="Roboto"/>
                <a:cs typeface="Roboto"/>
                <a:sym typeface="Roboto"/>
              </a:rPr>
              <a:t>wird</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durch</a:t>
            </a:r>
            <a:r>
              <a:rPr lang="en-US" sz="2400" b="0" i="0" u="none" strike="noStrike" cap="none" dirty="0">
                <a:solidFill>
                  <a:schemeClr val="dk1"/>
                </a:solidFill>
                <a:latin typeface="Roboto"/>
                <a:ea typeface="Roboto"/>
                <a:cs typeface="Roboto"/>
                <a:sym typeface="Roboto"/>
              </a:rPr>
              <a:t> das </a:t>
            </a:r>
            <a:r>
              <a:rPr lang="en-US" sz="2400" b="0" i="0" u="none" strike="noStrike" cap="none" dirty="0" err="1">
                <a:solidFill>
                  <a:schemeClr val="dk1"/>
                </a:solidFill>
                <a:latin typeface="Roboto"/>
                <a:ea typeface="Roboto"/>
                <a:cs typeface="Roboto"/>
                <a:sym typeface="Roboto"/>
              </a:rPr>
              <a:t>Urheberrecht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geschützt</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Welches </a:t>
            </a:r>
            <a:r>
              <a:rPr lang="en-US" sz="2400" b="0" i="0" u="none" strike="noStrike" cap="none" dirty="0" err="1">
                <a:solidFill>
                  <a:schemeClr val="dk1"/>
                </a:solidFill>
                <a:latin typeface="Roboto"/>
                <a:ea typeface="Roboto"/>
                <a:cs typeface="Roboto"/>
                <a:sym typeface="Roboto"/>
              </a:rPr>
              <a:t>sind</a:t>
            </a:r>
            <a:r>
              <a:rPr lang="en-US" sz="2400" b="0" i="0" u="none" strike="noStrike" cap="none" dirty="0">
                <a:solidFill>
                  <a:schemeClr val="dk1"/>
                </a:solidFill>
                <a:latin typeface="Roboto"/>
                <a:ea typeface="Roboto"/>
                <a:cs typeface="Roboto"/>
                <a:sym typeface="Roboto"/>
              </a:rPr>
              <a:t> die </a:t>
            </a:r>
            <a:r>
              <a:rPr lang="en-US" sz="2400" b="0" i="0" u="none" strike="noStrike" cap="none" dirty="0" err="1">
                <a:solidFill>
                  <a:schemeClr val="dk1"/>
                </a:solidFill>
                <a:latin typeface="Roboto"/>
                <a:ea typeface="Roboto"/>
                <a:cs typeface="Roboto"/>
                <a:sym typeface="Roboto"/>
              </a:rPr>
              <a:t>wichtigsten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Nutzungsrechte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für</a:t>
            </a:r>
            <a:r>
              <a:rPr lang="en-US" sz="2400" b="0" i="0" u="none" strike="noStrike" cap="none" dirty="0">
                <a:solidFill>
                  <a:schemeClr val="dk1"/>
                </a:solidFill>
                <a:latin typeface="Roboto"/>
                <a:ea typeface="Roboto"/>
                <a:cs typeface="Roboto"/>
                <a:sym typeface="Roboto"/>
              </a:rPr>
              <a:t> Software </a:t>
            </a:r>
            <a:r>
              <a:rPr lang="en-US" sz="2400" b="0" i="0" u="none" strike="noStrike" cap="none" dirty="0" err="1">
                <a:solidFill>
                  <a:schemeClr val="dk1"/>
                </a:solidFill>
                <a:latin typeface="Roboto"/>
                <a:ea typeface="Roboto"/>
                <a:cs typeface="Roboto"/>
                <a:sym typeface="Roboto"/>
              </a:rPr>
              <a:t>im</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UrhG</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Kann</a:t>
            </a:r>
            <a:r>
              <a:rPr lang="en-US" sz="2400" b="0" i="0" u="none" strike="noStrike" cap="none" dirty="0">
                <a:solidFill>
                  <a:schemeClr val="dk1"/>
                </a:solidFill>
                <a:latin typeface="Roboto"/>
                <a:ea typeface="Roboto"/>
                <a:cs typeface="Roboto"/>
                <a:sym typeface="Roboto"/>
              </a:rPr>
              <a:t> Software </a:t>
            </a:r>
            <a:r>
              <a:rPr lang="en-US" sz="2400" b="0" i="0" u="none" strike="noStrike" cap="none" dirty="0" err="1">
                <a:solidFill>
                  <a:schemeClr val="dk1"/>
                </a:solidFill>
                <a:latin typeface="Roboto"/>
                <a:ea typeface="Roboto"/>
                <a:cs typeface="Roboto"/>
                <a:sym typeface="Roboto"/>
              </a:rPr>
              <a:t>Gegenstand</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eines</a:t>
            </a:r>
            <a:r>
              <a:rPr lang="en-US" sz="2400" b="0" i="0" u="none" strike="noStrike" cap="none" dirty="0">
                <a:solidFill>
                  <a:schemeClr val="dk1"/>
                </a:solidFill>
                <a:latin typeface="Roboto"/>
                <a:ea typeface="Roboto"/>
                <a:cs typeface="Roboto"/>
                <a:sym typeface="Roboto"/>
              </a:rPr>
              <a:t> Patents sein? </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Welche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Rechte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erhält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Patentinhaber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durch</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 Patent?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Wenn</a:t>
            </a:r>
            <a:r>
              <a:rPr lang="en-US" sz="2400" b="0" i="0" u="none" strike="noStrike" cap="none" dirty="0">
                <a:solidFill>
                  <a:schemeClr val="dk1"/>
                </a:solidFill>
                <a:latin typeface="Roboto"/>
                <a:ea typeface="Roboto"/>
                <a:cs typeface="Roboto"/>
                <a:sym typeface="Roboto"/>
              </a:rPr>
              <a:t> man </a:t>
            </a:r>
            <a:r>
              <a:rPr lang="en-US" sz="2400" b="0" i="0" u="none" strike="noStrike" cap="none" dirty="0" err="1">
                <a:solidFill>
                  <a:schemeClr val="dk1"/>
                </a:solidFill>
                <a:latin typeface="Roboto"/>
                <a:ea typeface="Roboto"/>
                <a:cs typeface="Roboto"/>
                <a:sym typeface="Roboto"/>
              </a:rPr>
              <a:t>komplett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unabhängig</a:t>
            </a:r>
            <a:r>
              <a:rPr lang="en-US" sz="2400" b="0" i="0" u="none" strike="noStrike" cap="none" dirty="0">
                <a:solidFill>
                  <a:schemeClr val="dk1"/>
                </a:solidFill>
                <a:latin typeface="Roboto"/>
                <a:ea typeface="Roboto"/>
                <a:cs typeface="Roboto"/>
                <a:sym typeface="Roboto"/>
              </a:rPr>
              <a:t> seine Software </a:t>
            </a:r>
            <a:r>
              <a:rPr lang="en-US" sz="2400" b="0" i="0" u="none" strike="noStrike" cap="none" dirty="0" err="1">
                <a:solidFill>
                  <a:schemeClr val="dk1"/>
                </a:solidFill>
                <a:latin typeface="Roboto"/>
                <a:ea typeface="Roboto"/>
                <a:cs typeface="Roboto"/>
                <a:sym typeface="Roboto"/>
              </a:rPr>
              <a:t>entwickelt</a:t>
            </a:r>
            <a:r>
              <a:rPr lang="en-US" sz="2400" b="0" i="0" u="none" strike="noStrike" cap="none" dirty="0">
                <a:solidFill>
                  <a:schemeClr val="dk1"/>
                </a:solidFill>
                <a:latin typeface="Roboto"/>
                <a:ea typeface="Roboto"/>
                <a:cs typeface="Roboto"/>
                <a:sym typeface="Roboto"/>
              </a:rPr>
              <a:t>: </a:t>
            </a:r>
            <a:br>
              <a:rPr lang="en-US" sz="2400" b="0" i="0" u="none" strike="noStrike" cap="none" dirty="0">
                <a:solidFill>
                  <a:schemeClr val="dk1"/>
                </a:solidFill>
                <a:latin typeface="Roboto"/>
                <a:ea typeface="Roboto"/>
                <a:cs typeface="Roboto"/>
                <a:sym typeface="Roboto"/>
              </a:rPr>
            </a:br>
            <a:r>
              <a:rPr lang="en-US" sz="2400" b="0" i="0" u="none" strike="noStrike" cap="none" dirty="0" err="1">
                <a:solidFill>
                  <a:schemeClr val="dk1"/>
                </a:solidFill>
                <a:latin typeface="Roboto"/>
                <a:ea typeface="Roboto"/>
                <a:cs typeface="Roboto"/>
                <a:sym typeface="Roboto"/>
              </a:rPr>
              <a:t>benötigt</a:t>
            </a:r>
            <a:r>
              <a:rPr lang="en-US" sz="2400" b="0" i="0" u="none" strike="noStrike" cap="none" dirty="0">
                <a:solidFill>
                  <a:schemeClr val="dk1"/>
                </a:solidFill>
                <a:latin typeface="Roboto"/>
                <a:ea typeface="Roboto"/>
                <a:cs typeface="Roboto"/>
                <a:sym typeface="Roboto"/>
              </a:rPr>
              <a:t> man </a:t>
            </a:r>
            <a:r>
              <a:rPr lang="en-US" dirty="0" err="1"/>
              <a:t>d</a:t>
            </a:r>
            <a:r>
              <a:rPr lang="en-US" sz="2400" b="0" i="0" u="none" strike="noStrike" cap="none" dirty="0" err="1">
                <a:solidFill>
                  <a:schemeClr val="dk1"/>
                </a:solidFill>
                <a:latin typeface="Roboto"/>
                <a:ea typeface="Roboto"/>
                <a:cs typeface="Roboto"/>
                <a:sym typeface="Roboto"/>
              </a:rPr>
              <a:t>ann</a:t>
            </a:r>
            <a:r>
              <a:rPr lang="en-US" sz="2400" b="0" i="0" u="none" strike="noStrike" cap="none" dirty="0">
                <a:solidFill>
                  <a:schemeClr val="dk1"/>
                </a:solidFill>
                <a:latin typeface="Roboto"/>
                <a:ea typeface="Roboto"/>
                <a:cs typeface="Roboto"/>
                <a:sym typeface="Roboto"/>
              </a:rPr>
              <a:t>…</a:t>
            </a:r>
          </a:p>
          <a:p>
            <a:pPr lvl="1" indent="-182880">
              <a:spcBef>
                <a:spcPts val="480"/>
              </a:spcBef>
            </a:pPr>
            <a:r>
              <a:rPr lang="en-US" b="0" i="0" u="none" strike="noStrike" cap="none" dirty="0">
                <a:solidFill>
                  <a:schemeClr val="dk1"/>
                </a:solidFill>
                <a:latin typeface="Roboto"/>
                <a:ea typeface="Roboto"/>
                <a:cs typeface="Roboto"/>
                <a:sym typeface="Roboto"/>
              </a:rPr>
              <a:t>…</a:t>
            </a:r>
            <a:r>
              <a:rPr lang="en-US" b="0" i="0" u="none" strike="noStrike" cap="none" dirty="0" err="1">
                <a:solidFill>
                  <a:schemeClr val="dk1"/>
                </a:solidFill>
                <a:latin typeface="Roboto"/>
                <a:ea typeface="Roboto"/>
                <a:cs typeface="Roboto"/>
                <a:sym typeface="Roboto"/>
              </a:rPr>
              <a:t>eine</a:t>
            </a:r>
            <a:r>
              <a:rPr lang="en-US" b="0" i="0" u="none" strike="noStrike" cap="none" dirty="0">
                <a:solidFill>
                  <a:schemeClr val="dk1"/>
                </a:solidFill>
                <a:latin typeface="Roboto"/>
                <a:ea typeface="Roboto"/>
                <a:cs typeface="Roboto"/>
                <a:sym typeface="Roboto"/>
              </a:rPr>
              <a:t> </a:t>
            </a:r>
            <a:r>
              <a:rPr lang="en-US" b="0" i="0" u="none" strike="noStrike" cap="none" dirty="0" err="1">
                <a:solidFill>
                  <a:schemeClr val="dk1"/>
                </a:solidFill>
                <a:latin typeface="Roboto"/>
                <a:ea typeface="Roboto"/>
                <a:cs typeface="Roboto"/>
                <a:sym typeface="Roboto"/>
              </a:rPr>
              <a:t>Softwarelizenz</a:t>
            </a:r>
            <a:r>
              <a:rPr lang="en-US" b="0" i="0" u="none" strike="noStrike" cap="none" dirty="0">
                <a:solidFill>
                  <a:schemeClr val="dk1"/>
                </a:solidFill>
                <a:latin typeface="Roboto"/>
                <a:ea typeface="Roboto"/>
                <a:cs typeface="Roboto"/>
                <a:sym typeface="Roboto"/>
              </a:rPr>
              <a:t> von </a:t>
            </a:r>
            <a:r>
              <a:rPr lang="en-US" b="0" i="0" u="none" strike="noStrike" cap="none" dirty="0" err="1">
                <a:solidFill>
                  <a:schemeClr val="dk1"/>
                </a:solidFill>
                <a:latin typeface="Roboto"/>
                <a:ea typeface="Roboto"/>
                <a:cs typeface="Roboto"/>
                <a:sym typeface="Roboto"/>
              </a:rPr>
              <a:t>einem</a:t>
            </a:r>
            <a:r>
              <a:rPr lang="en-US" b="0" i="0" u="none" strike="noStrike" cap="none" dirty="0">
                <a:solidFill>
                  <a:schemeClr val="dk1"/>
                </a:solidFill>
                <a:latin typeface="Roboto"/>
                <a:ea typeface="Roboto"/>
                <a:cs typeface="Roboto"/>
                <a:sym typeface="Roboto"/>
              </a:rPr>
              <a:t> </a:t>
            </a:r>
            <a:r>
              <a:rPr lang="en-US" b="0" i="0" u="none" strike="noStrike" cap="none" dirty="0" err="1">
                <a:solidFill>
                  <a:schemeClr val="dk1"/>
                </a:solidFill>
                <a:latin typeface="Roboto"/>
                <a:ea typeface="Roboto"/>
                <a:cs typeface="Roboto"/>
                <a:sym typeface="Roboto"/>
              </a:rPr>
              <a:t>Dritten</a:t>
            </a:r>
            <a:r>
              <a:rPr lang="en-US" b="0" i="0" u="none" strike="noStrike" cap="none" dirty="0">
                <a:solidFill>
                  <a:schemeClr val="dk1"/>
                </a:solidFill>
                <a:latin typeface="Roboto"/>
                <a:ea typeface="Roboto"/>
                <a:cs typeface="Roboto"/>
                <a:sym typeface="Roboto"/>
              </a:rPr>
              <a:t>?</a:t>
            </a:r>
          </a:p>
          <a:p>
            <a:pPr lvl="1" indent="-182880">
              <a:spcBef>
                <a:spcPts val="480"/>
              </a:spcBef>
            </a:pPr>
            <a:r>
              <a:rPr lang="en-US" dirty="0"/>
              <a:t>…</a:t>
            </a:r>
            <a:r>
              <a:rPr lang="en-US" dirty="0" err="1"/>
              <a:t>eine</a:t>
            </a:r>
            <a:r>
              <a:rPr lang="en-US" dirty="0"/>
              <a:t> </a:t>
            </a:r>
            <a:r>
              <a:rPr lang="en-US" dirty="0" err="1"/>
              <a:t>Patentlizenz</a:t>
            </a:r>
            <a:r>
              <a:rPr lang="en-US" dirty="0"/>
              <a:t> von </a:t>
            </a:r>
            <a:r>
              <a:rPr lang="en-US" dirty="0" err="1"/>
              <a:t>einem</a:t>
            </a:r>
            <a:r>
              <a:rPr lang="en-US" dirty="0"/>
              <a:t> </a:t>
            </a:r>
            <a:r>
              <a:rPr lang="en-US" dirty="0" err="1"/>
              <a:t>Dritten</a:t>
            </a:r>
            <a:r>
              <a:rPr lang="en-US" dirty="0"/>
              <a:t>?</a:t>
            </a:r>
            <a:endParaRPr lang="en-US"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EFB2DB00-F4E7-486F-9C32-8235E202C098}"/>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E72635E3-6626-4D41-B784-1DC9773CCC8C}"/>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2</a:t>
            </a: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en-US" dirty="0" err="1">
                <a:latin typeface="Roboto"/>
                <a:ea typeface="Roboto"/>
                <a:cs typeface="Roboto"/>
                <a:sym typeface="Roboto"/>
              </a:rPr>
              <a:t>Einführung</a:t>
            </a:r>
            <a:r>
              <a:rPr lang="en-US" dirty="0">
                <a:latin typeface="Roboto"/>
                <a:ea typeface="Roboto"/>
                <a:cs typeface="Roboto"/>
                <a:sym typeface="Roboto"/>
              </a:rPr>
              <a:t> in die FOSS-</a:t>
            </a:r>
            <a:r>
              <a:rPr lang="en-US" dirty="0" err="1">
                <a:latin typeface="Roboto"/>
                <a:ea typeface="Roboto"/>
                <a:cs typeface="Roboto"/>
                <a:sym typeface="Roboto"/>
              </a:rPr>
              <a:t>Lizenzierung</a:t>
            </a:r>
            <a:endParaRPr lang="en-US" dirty="0">
              <a:latin typeface="Roboto"/>
              <a:ea typeface="Roboto"/>
              <a:cs typeface="Roboto"/>
              <a:sym typeface="Roboto"/>
            </a:endParaRPr>
          </a:p>
        </p:txBody>
      </p:sp>
      <p:sp>
        <p:nvSpPr>
          <p:cNvPr id="4" name="Rechteck 3">
            <a:extLst>
              <a:ext uri="{FF2B5EF4-FFF2-40B4-BE49-F238E27FC236}">
                <a16:creationId xmlns:a16="http://schemas.microsoft.com/office/drawing/2014/main" id="{3BEFE82F-BAAD-430F-BF4A-082F2CF960E1}"/>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853542F4-116A-459D-8BF2-5E26C10D74E7}"/>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FOSS-</a:t>
            </a:r>
            <a:r>
              <a:rPr lang="en-US" sz="4000" b="0" i="0" u="none" strike="noStrike" cap="none" dirty="0" err="1">
                <a:solidFill>
                  <a:schemeClr val="dk2"/>
                </a:solidFill>
                <a:latin typeface="Roboto"/>
                <a:ea typeface="Roboto"/>
                <a:cs typeface="Roboto"/>
                <a:sym typeface="Roboto"/>
              </a:rPr>
              <a:t>Lizenzen</a:t>
            </a:r>
            <a:endParaRPr lang="en-US" sz="4000" b="0" i="0" u="none" strike="noStrike" cap="none" dirty="0">
              <a:solidFill>
                <a:schemeClr val="dk2"/>
              </a:solidFill>
              <a:latin typeface="Roboto"/>
              <a:ea typeface="Roboto"/>
              <a:cs typeface="Roboto"/>
              <a:sym typeface="Roboto"/>
            </a:endParaRP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FOSS-</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stellen</a:t>
            </a:r>
            <a:r>
              <a:rPr lang="en-US" sz="2400" b="0" i="0" u="none" strike="noStrike" cap="none" dirty="0">
                <a:solidFill>
                  <a:schemeClr val="dk1"/>
                </a:solidFill>
                <a:latin typeface="Roboto"/>
                <a:ea typeface="Roboto"/>
                <a:cs typeface="Roboto"/>
                <a:sym typeface="Roboto"/>
              </a:rPr>
              <a:t> – per Definition! – </a:t>
            </a:r>
            <a:br>
              <a:rPr lang="en-US" sz="2400" b="0" i="0" u="none" strike="noStrike" cap="none" dirty="0">
                <a:solidFill>
                  <a:schemeClr val="dk1"/>
                </a:solidFill>
                <a:latin typeface="Roboto"/>
                <a:ea typeface="Roboto"/>
                <a:cs typeface="Roboto"/>
                <a:sym typeface="Roboto"/>
              </a:rPr>
            </a:br>
            <a:r>
              <a:rPr lang="en-US" sz="2400" b="0" i="0" u="none" strike="noStrike" cap="none" dirty="0" err="1">
                <a:solidFill>
                  <a:schemeClr val="dk1"/>
                </a:solidFill>
                <a:latin typeface="Roboto"/>
                <a:ea typeface="Roboto"/>
                <a:cs typeface="Roboto"/>
                <a:sym typeface="Roboto"/>
              </a:rPr>
              <a:t>Quellcode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unter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Nutzungsbedingungen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Verfügung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welche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mindestens</a:t>
            </a:r>
            <a:r>
              <a:rPr lang="en-US" sz="2400" b="0" i="0" u="none" strike="noStrike" cap="none" dirty="0">
                <a:solidFill>
                  <a:schemeClr val="dk1"/>
                </a:solidFill>
                <a:latin typeface="Roboto"/>
                <a:ea typeface="Roboto"/>
                <a:cs typeface="Roboto"/>
                <a:sym typeface="Roboto"/>
              </a:rPr>
              <a:t> das </a:t>
            </a:r>
            <a:r>
              <a:rPr lang="en-US" sz="2400" b="0" i="0" u="none" strike="noStrike" cap="none" dirty="0" err="1">
                <a:solidFill>
                  <a:schemeClr val="dk1"/>
                </a:solidFill>
                <a:latin typeface="Roboto"/>
                <a:ea typeface="Roboto"/>
                <a:cs typeface="Roboto"/>
                <a:sym typeface="Roboto"/>
              </a:rPr>
              <a:t>Recht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Anpassung</a:t>
            </a:r>
            <a:r>
              <a:rPr lang="en-US" sz="2400" b="0" i="0" u="none" strike="noStrike" cap="none" dirty="0">
                <a:solidFill>
                  <a:schemeClr val="dk1"/>
                </a:solidFill>
                <a:latin typeface="Roboto"/>
                <a:ea typeface="Roboto"/>
                <a:cs typeface="Roboto"/>
                <a:sym typeface="Roboto"/>
              </a:rPr>
              <a:t> und (</a:t>
            </a:r>
            <a:r>
              <a:rPr lang="en-US" sz="2400" b="0" i="0" u="none" strike="noStrike" cap="none" dirty="0" err="1">
                <a:solidFill>
                  <a:schemeClr val="dk1"/>
                </a:solidFill>
                <a:latin typeface="Roboto"/>
                <a:ea typeface="Roboto"/>
                <a:cs typeface="Roboto"/>
                <a:sym typeface="Roboto"/>
              </a:rPr>
              <a:t>Weiter</a:t>
            </a:r>
            <a:r>
              <a:rPr lang="en-US" sz="2400" b="0" i="0" u="none" strike="noStrike" cap="none" dirty="0">
                <a:solidFill>
                  <a:schemeClr val="dk1"/>
                </a:solidFill>
                <a:latin typeface="Roboto"/>
                <a:ea typeface="Roboto"/>
                <a:cs typeface="Roboto"/>
                <a:sym typeface="Roboto"/>
              </a:rPr>
              <a:t>-)</a:t>
            </a:r>
            <a:r>
              <a:rPr lang="en-US" sz="2400" b="0" i="0" u="none" strike="noStrike" cap="none" dirty="0" err="1">
                <a:solidFill>
                  <a:schemeClr val="dk1"/>
                </a:solidFill>
                <a:latin typeface="Roboto"/>
                <a:ea typeface="Roboto"/>
                <a:cs typeface="Roboto"/>
                <a:sym typeface="Roboto"/>
              </a:rPr>
              <a:t>Verteilung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mit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einschließen</a:t>
            </a:r>
            <a:r>
              <a:rPr lang="en-US" sz="2400" b="0" i="0" u="none" strike="noStrike" cap="none" dirty="0">
                <a:solidFill>
                  <a:schemeClr val="dk1"/>
                </a:solidFill>
                <a:latin typeface="Roboto"/>
                <a:ea typeface="Roboto"/>
                <a:cs typeface="Roboto"/>
                <a:sym typeface="Roboto"/>
              </a:rPr>
              <a:t>. </a:t>
            </a:r>
          </a:p>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FOSS-</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können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Verpflichtungen</a:t>
            </a:r>
            <a:r>
              <a:rPr lang="en-US" sz="2400" b="0" i="0" u="none" strike="noStrike" cap="none" dirty="0">
                <a:solidFill>
                  <a:schemeClr val="dk1"/>
                </a:solidFill>
                <a:latin typeface="Roboto"/>
                <a:ea typeface="Roboto"/>
                <a:cs typeface="Roboto"/>
                <a:sym typeface="Roboto"/>
              </a:rPr>
              <a:t> in </a:t>
            </a:r>
            <a:r>
              <a:rPr lang="en-US" sz="2400" b="0" i="0" u="none" strike="noStrike" cap="none" dirty="0" err="1">
                <a:solidFill>
                  <a:schemeClr val="dk1"/>
                </a:solidFill>
                <a:latin typeface="Roboto"/>
                <a:ea typeface="Roboto"/>
                <a:cs typeface="Roboto"/>
                <a:sym typeface="Roboto"/>
              </a:rPr>
              <a:t>Bezug</a:t>
            </a:r>
            <a:r>
              <a:rPr lang="en-US" sz="2400" b="0" i="0" u="none" strike="noStrike" cap="none" dirty="0">
                <a:solidFill>
                  <a:schemeClr val="dk1"/>
                </a:solidFill>
                <a:latin typeface="Roboto"/>
                <a:ea typeface="Roboto"/>
                <a:cs typeface="Roboto"/>
                <a:sym typeface="Roboto"/>
              </a:rPr>
              <a:t> auf </a:t>
            </a:r>
            <a:r>
              <a:rPr lang="en-US" sz="2400" b="0" i="0" u="none" strike="noStrike" cap="none" dirty="0" err="1">
                <a:solidFill>
                  <a:schemeClr val="dk1"/>
                </a:solidFill>
                <a:latin typeface="Roboto"/>
                <a:ea typeface="Roboto"/>
                <a:cs typeface="Roboto"/>
                <a:sym typeface="Roboto"/>
              </a:rPr>
              <a:t>Zuschreibung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Beibehaltung</a:t>
            </a:r>
            <a:r>
              <a:rPr lang="en-US" sz="2400" b="0" i="0" u="none" strike="noStrike" cap="none" dirty="0">
                <a:solidFill>
                  <a:schemeClr val="dk1"/>
                </a:solidFill>
                <a:latin typeface="Roboto"/>
                <a:ea typeface="Roboto"/>
                <a:cs typeface="Roboto"/>
                <a:sym typeface="Roboto"/>
              </a:rPr>
              <a:t> der </a:t>
            </a:r>
            <a:r>
              <a:rPr lang="en-US" sz="2400" b="0" i="0" u="none" strike="noStrike" cap="none" dirty="0" err="1">
                <a:solidFill>
                  <a:schemeClr val="dk1"/>
                </a:solidFill>
                <a:latin typeface="Roboto"/>
                <a:ea typeface="Roboto"/>
                <a:cs typeface="Roboto"/>
                <a:sym typeface="Roboto"/>
              </a:rPr>
              <a:t>Copyrightinformation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bzw</a:t>
            </a:r>
            <a:r>
              <a:rPr lang="en-US" sz="2400" b="0" i="0" u="none" strike="noStrike" cap="none" dirty="0">
                <a:solidFill>
                  <a:schemeClr val="dk1"/>
                </a:solidFill>
                <a:latin typeface="Roboto"/>
                <a:ea typeface="Roboto"/>
                <a:cs typeface="Roboto"/>
                <a:sym typeface="Roboto"/>
              </a:rPr>
              <a:t>. </a:t>
            </a:r>
            <a:r>
              <a:rPr lang="en-US" dirty="0"/>
              <a:t>der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Unterbreitung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dirty="0" err="1"/>
              <a:t>es</a:t>
            </a:r>
            <a:r>
              <a:rPr lang="en-US" dirty="0"/>
              <a:t> </a:t>
            </a:r>
            <a:r>
              <a:rPr lang="en-US" sz="2400" b="0" i="0" u="none" strike="noStrike" cap="none" dirty="0" err="1">
                <a:solidFill>
                  <a:schemeClr val="dk1"/>
                </a:solidFill>
                <a:latin typeface="Roboto"/>
                <a:ea typeface="Roboto"/>
                <a:cs typeface="Roboto"/>
                <a:sym typeface="Roboto"/>
              </a:rPr>
              <a:t>schriftlichen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Angebots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Offenlegung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beinhalten</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0"/>
              </a:spcBef>
              <a:spcAft>
                <a:spcPts val="0"/>
              </a:spcAft>
              <a:buClr>
                <a:schemeClr val="accent1"/>
              </a:buClr>
              <a:buSzPct val="85000"/>
              <a:buFont typeface="Arial"/>
              <a:buChar char="•"/>
            </a:pPr>
            <a:endParaRPr lang="en-US" sz="2400" b="0" i="0" u="none" strike="noStrike" cap="none" dirty="0">
              <a:solidFill>
                <a:schemeClr val="dk1"/>
              </a:solidFill>
              <a:latin typeface="Roboto"/>
              <a:ea typeface="Roboto"/>
              <a:cs typeface="Roboto"/>
              <a:sym typeface="Roboto"/>
            </a:endParaRPr>
          </a:p>
          <a:p>
            <a:pPr lvl="0" indent="-182880"/>
            <a:r>
              <a:rPr lang="de-DE" dirty="0"/>
              <a:t>Weite Verbreitung haben diejenigen FOSS-Lizenzen gefunden, die von der Open Source Initiative (OSI) basierend auf ihrer FOSS-Definition (OSD) freigegeben wurden. </a:t>
            </a:r>
            <a:br>
              <a:rPr lang="de-DE" dirty="0"/>
            </a:br>
            <a:r>
              <a:rPr lang="de-DE" dirty="0"/>
              <a:t>Eine vollständige Liste der OSI-konformen Lizenzen findet sich unter </a:t>
            </a:r>
            <a:r>
              <a:rPr lang="en-US" sz="2000" b="0" i="0" u="sng" strike="noStrike" cap="none" dirty="0">
                <a:solidFill>
                  <a:schemeClr val="hlink"/>
                </a:solidFill>
                <a:latin typeface="Roboto Mono"/>
                <a:ea typeface="Roboto Mono"/>
                <a:cs typeface="Roboto Mono"/>
                <a:sym typeface="Roboto Mono"/>
                <a:hlinkClick r:id="rId3"/>
              </a:rPr>
              <a:t>http://www.opensource.org/licenses/</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D3F7BB78-81BB-4EB0-BE49-881B07732152}"/>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37501248-F93E-43CE-A93B-7BDE76B27E56}"/>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‘Permissive’ FOSS-</a:t>
            </a:r>
            <a:r>
              <a:rPr lang="en-US" sz="4000" b="0" i="0" u="none" strike="noStrike" cap="none" dirty="0" err="1">
                <a:solidFill>
                  <a:schemeClr val="dk2"/>
                </a:solidFill>
                <a:latin typeface="Roboto"/>
                <a:ea typeface="Roboto"/>
                <a:cs typeface="Roboto"/>
                <a:sym typeface="Roboto"/>
              </a:rPr>
              <a:t>Lizenzen</a:t>
            </a:r>
            <a:endParaRPr lang="en-US" sz="4000" b="0" i="0" u="none" strike="noStrike" cap="none" dirty="0">
              <a:solidFill>
                <a:schemeClr val="dk2"/>
              </a:solidFill>
              <a:latin typeface="Roboto"/>
              <a:ea typeface="Roboto"/>
              <a:cs typeface="Roboto"/>
              <a:sym typeface="Roboto"/>
            </a:endParaRP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Beschreibung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für</a:t>
            </a:r>
            <a:r>
              <a:rPr lang="en-US" sz="2400" b="0" i="0" u="none" strike="noStrike" cap="none" dirty="0">
                <a:solidFill>
                  <a:schemeClr val="dk1"/>
                </a:solidFill>
                <a:latin typeface="Roboto"/>
                <a:ea typeface="Roboto"/>
                <a:cs typeface="Roboto"/>
                <a:sym typeface="Roboto"/>
              </a:rPr>
              <a:t> FOSS-</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welche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keine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bzw</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Minimale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Nutzungsbeschränkungen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auferlegen</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Beispiel</a:t>
            </a:r>
            <a:r>
              <a:rPr lang="en-US" sz="2400" b="0" i="0" u="none" strike="noStrike" cap="none" dirty="0">
                <a:solidFill>
                  <a:schemeClr val="dk1"/>
                </a:solidFill>
                <a:latin typeface="Roboto"/>
                <a:ea typeface="Roboto"/>
                <a:cs typeface="Roboto"/>
                <a:sym typeface="Roboto"/>
              </a:rPr>
              <a:t>: BSD-3-Clause-Lizenz</a:t>
            </a:r>
          </a:p>
          <a:p>
            <a:pPr marL="457200" marR="0" lvl="1" indent="-190500" algn="l" rtl="0">
              <a:spcBef>
                <a:spcPts val="420"/>
              </a:spcBef>
              <a:spcAft>
                <a:spcPts val="0"/>
              </a:spcAft>
              <a:buClr>
                <a:schemeClr val="accent1"/>
              </a:buClr>
              <a:buSzPct val="85000"/>
              <a:buFont typeface="Arial"/>
              <a:buChar char="•"/>
            </a:pPr>
            <a:r>
              <a:rPr lang="en-US" sz="2100" b="0" i="0" u="none" strike="noStrike" cap="none" dirty="0">
                <a:solidFill>
                  <a:schemeClr val="dk1"/>
                </a:solidFill>
                <a:latin typeface="Roboto"/>
                <a:ea typeface="Roboto"/>
                <a:cs typeface="Roboto"/>
                <a:sym typeface="Roboto"/>
              </a:rPr>
              <a:t>Die BSD-</a:t>
            </a:r>
            <a:r>
              <a:rPr lang="en-US" sz="2100" b="0" i="0" u="none" strike="noStrike" cap="none" dirty="0" err="1">
                <a:solidFill>
                  <a:schemeClr val="dk1"/>
                </a:solidFill>
                <a:latin typeface="Roboto"/>
                <a:ea typeface="Roboto"/>
                <a:cs typeface="Roboto"/>
                <a:sym typeface="Roboto"/>
              </a:rPr>
              <a:t>Lizenz</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ist</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ein</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Beispiel</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für</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eine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Lizenz</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welche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unbeschränkte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Weiter</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Verbreitung</a:t>
            </a:r>
            <a:r>
              <a:rPr lang="en-US" sz="2100" b="0" i="0" u="none" strike="noStrike" cap="none" dirty="0">
                <a:solidFill>
                  <a:schemeClr val="dk1"/>
                </a:solidFill>
                <a:latin typeface="Roboto"/>
                <a:ea typeface="Roboto"/>
                <a:cs typeface="Roboto"/>
                <a:sym typeface="Roboto"/>
              </a:rPr>
              <a:t> von Quell- </a:t>
            </a:r>
            <a:r>
              <a:rPr lang="en-US" sz="2100" b="0" i="0" u="none" strike="noStrike" cap="none" dirty="0" err="1">
                <a:solidFill>
                  <a:schemeClr val="dk1"/>
                </a:solidFill>
                <a:latin typeface="Roboto"/>
                <a:ea typeface="Roboto"/>
                <a:cs typeface="Roboto"/>
                <a:sym typeface="Roboto"/>
              </a:rPr>
              <a:t>wie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Objektcode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zu</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jedwedem</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Zweck</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gestattet</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solange</a:t>
            </a:r>
            <a:r>
              <a:rPr lang="en-US" sz="2100" b="0" i="0" u="none" strike="noStrike" cap="none" dirty="0">
                <a:solidFill>
                  <a:schemeClr val="dk1"/>
                </a:solidFill>
                <a:latin typeface="Roboto"/>
                <a:ea typeface="Roboto"/>
                <a:cs typeface="Roboto"/>
                <a:sym typeface="Roboto"/>
              </a:rPr>
              <a:t> Copyright-</a:t>
            </a:r>
            <a:r>
              <a:rPr lang="en-US" sz="2100" b="0" i="0" u="none" strike="noStrike" cap="none" dirty="0" err="1">
                <a:solidFill>
                  <a:schemeClr val="dk1"/>
                </a:solidFill>
                <a:latin typeface="Roboto"/>
                <a:ea typeface="Roboto"/>
                <a:cs typeface="Roboto"/>
                <a:sym typeface="Roboto"/>
              </a:rPr>
              <a:t>Hinweise</a:t>
            </a:r>
            <a:r>
              <a:rPr lang="en-US" sz="2100" b="0" i="0" u="none" strike="noStrike" cap="none" dirty="0">
                <a:solidFill>
                  <a:schemeClr val="dk1"/>
                </a:solidFill>
                <a:latin typeface="Roboto"/>
                <a:ea typeface="Roboto"/>
                <a:cs typeface="Roboto"/>
                <a:sym typeface="Roboto"/>
              </a:rPr>
              <a:t> und der in der </a:t>
            </a:r>
            <a:r>
              <a:rPr lang="en-US" sz="2100" b="0" i="0" u="none" strike="noStrike" cap="none" dirty="0" err="1">
                <a:solidFill>
                  <a:schemeClr val="dk1"/>
                </a:solidFill>
                <a:latin typeface="Roboto"/>
                <a:ea typeface="Roboto"/>
                <a:cs typeface="Roboto"/>
                <a:sym typeface="Roboto"/>
              </a:rPr>
              <a:t>Lizenz</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angeführte</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Haftungsausschluß</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erhalten</a:t>
            </a:r>
            <a:r>
              <a:rPr lang="en-US" sz="2100" b="0" i="0" u="none" strike="noStrike" cap="none" dirty="0">
                <a:solidFill>
                  <a:schemeClr val="dk1"/>
                </a:solidFill>
                <a:latin typeface="Roboto"/>
                <a:ea typeface="Roboto"/>
                <a:cs typeface="Roboto"/>
                <a:sym typeface="Roboto"/>
              </a:rPr>
              <a:t> </a:t>
            </a:r>
            <a:r>
              <a:rPr lang="en-US" sz="2100" b="0" i="0" u="none" strike="noStrike" cap="none" dirty="0" err="1">
                <a:solidFill>
                  <a:schemeClr val="dk1"/>
                </a:solidFill>
                <a:latin typeface="Roboto"/>
                <a:ea typeface="Roboto"/>
                <a:cs typeface="Roboto"/>
                <a:sym typeface="Roboto"/>
              </a:rPr>
              <a:t>bleiben</a:t>
            </a:r>
            <a:r>
              <a:rPr lang="en-US" sz="2100" b="0" i="0" u="none" strike="noStrike" cap="none" dirty="0">
                <a:solidFill>
                  <a:schemeClr val="dk1"/>
                </a:solidFill>
                <a:latin typeface="Roboto"/>
                <a:ea typeface="Roboto"/>
                <a:cs typeface="Roboto"/>
                <a:sym typeface="Roboto"/>
              </a:rPr>
              <a:t>.</a:t>
            </a:r>
          </a:p>
          <a:p>
            <a:pPr lvl="1" indent="-190500">
              <a:spcBef>
                <a:spcPts val="420"/>
              </a:spcBef>
            </a:pPr>
            <a:r>
              <a:rPr lang="de-DE" sz="2100" dirty="0"/>
              <a:t>Die Lizenz enthält eine Klausel, welche eine Namensnennung der </a:t>
            </a:r>
            <a:r>
              <a:rPr lang="de-DE" sz="2100" dirty="0" err="1"/>
              <a:t>Kontributoren</a:t>
            </a:r>
            <a:r>
              <a:rPr lang="de-DE" sz="2100" dirty="0"/>
              <a:t> an der Ursprungs-OSS einschränkt – </a:t>
            </a:r>
            <a:r>
              <a:rPr lang="de-DE" sz="2100" dirty="0" err="1"/>
              <a:t>inbesondere</a:t>
            </a:r>
            <a:r>
              <a:rPr lang="de-DE" sz="2100" dirty="0"/>
              <a:t> ist diese für ein abgeleitetes Werk von einer ausdrücklichen Erlaubnis abhängig.</a:t>
            </a:r>
            <a:endParaRPr lang="en-US" sz="2100" b="0" i="0" u="none" strike="noStrike" cap="none" dirty="0">
              <a:solidFill>
                <a:schemeClr val="dk1"/>
              </a:solidFill>
              <a:latin typeface="Roboto"/>
              <a:ea typeface="Roboto"/>
              <a:cs typeface="Roboto"/>
              <a:sym typeface="Roboto"/>
            </a:endParaRPr>
          </a:p>
          <a:p>
            <a:pPr marL="182880" marR="0" lvl="0" indent="-182880" algn="l" rtl="0">
              <a:spcBef>
                <a:spcPts val="500"/>
              </a:spcBef>
              <a:buClr>
                <a:schemeClr val="accent1"/>
              </a:buClr>
              <a:buSzPct val="85000"/>
              <a:buFont typeface="Arial"/>
              <a:buChar char="•"/>
            </a:pPr>
            <a:r>
              <a:rPr lang="en-US" sz="2500" b="0" i="0" u="none" strike="noStrike" cap="none" dirty="0" err="1">
                <a:solidFill>
                  <a:schemeClr val="dk1"/>
                </a:solidFill>
                <a:latin typeface="Roboto"/>
                <a:ea typeface="Roboto"/>
                <a:cs typeface="Roboto"/>
                <a:sym typeface="Roboto"/>
              </a:rPr>
              <a:t>Weitere</a:t>
            </a:r>
            <a:r>
              <a:rPr lang="en-US" sz="2500" b="0" i="0" u="none" strike="noStrike" cap="none" dirty="0">
                <a:solidFill>
                  <a:schemeClr val="dk1"/>
                </a:solidFill>
                <a:latin typeface="Roboto"/>
                <a:ea typeface="Roboto"/>
                <a:cs typeface="Roboto"/>
                <a:sym typeface="Roboto"/>
              </a:rPr>
              <a:t> </a:t>
            </a:r>
            <a:r>
              <a:rPr lang="en-US" sz="2500" b="0" i="0" u="none" strike="noStrike" cap="none" dirty="0" err="1">
                <a:solidFill>
                  <a:schemeClr val="dk1"/>
                </a:solidFill>
                <a:latin typeface="Roboto"/>
                <a:ea typeface="Roboto"/>
                <a:cs typeface="Roboto"/>
                <a:sym typeface="Roboto"/>
              </a:rPr>
              <a:t>Beispiele</a:t>
            </a:r>
            <a:r>
              <a:rPr lang="en-US" sz="2500" b="0" i="0" u="none" strike="noStrike" cap="none" dirty="0">
                <a:solidFill>
                  <a:schemeClr val="dk1"/>
                </a:solidFill>
                <a:latin typeface="Roboto"/>
                <a:ea typeface="Roboto"/>
                <a:cs typeface="Roboto"/>
                <a:sym typeface="Roboto"/>
              </a:rPr>
              <a:t>: MIT-</a:t>
            </a:r>
            <a:r>
              <a:rPr lang="en-US" sz="2500" b="0" i="0" u="none" strike="noStrike" cap="none" dirty="0" err="1">
                <a:solidFill>
                  <a:schemeClr val="dk1"/>
                </a:solidFill>
                <a:latin typeface="Roboto"/>
                <a:ea typeface="Roboto"/>
                <a:cs typeface="Roboto"/>
                <a:sym typeface="Roboto"/>
              </a:rPr>
              <a:t>Lizenz</a:t>
            </a:r>
            <a:r>
              <a:rPr lang="en-US" sz="2500" b="0" i="0" u="none" strike="noStrike" cap="none" dirty="0">
                <a:solidFill>
                  <a:schemeClr val="dk1"/>
                </a:solidFill>
                <a:latin typeface="Roboto"/>
                <a:ea typeface="Roboto"/>
                <a:cs typeface="Roboto"/>
                <a:sym typeface="Roboto"/>
              </a:rPr>
              <a:t>, Apache-2.0-Lizenz</a:t>
            </a:r>
          </a:p>
        </p:txBody>
      </p:sp>
      <p:sp>
        <p:nvSpPr>
          <p:cNvPr id="4" name="Rechteck 3">
            <a:extLst>
              <a:ext uri="{FF2B5EF4-FFF2-40B4-BE49-F238E27FC236}">
                <a16:creationId xmlns:a16="http://schemas.microsoft.com/office/drawing/2014/main" id="{EF53F62C-3D9C-4D7A-AAAA-FA42DFFF088F}"/>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42040716-71DA-45B1-9631-6E4C5385850F}"/>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a:t>
            </a:r>
            <a:r>
              <a:rPr lang="en-US" sz="4000" b="0" i="0" u="none" strike="noStrike" cap="none" dirty="0" err="1">
                <a:solidFill>
                  <a:schemeClr val="dk2"/>
                </a:solidFill>
                <a:latin typeface="Roboto"/>
                <a:ea typeface="Roboto"/>
                <a:cs typeface="Roboto"/>
                <a:sym typeface="Roboto"/>
              </a:rPr>
              <a:t>Virale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Lizenzen</a:t>
            </a:r>
            <a:r>
              <a:rPr lang="en-US" sz="4000" b="0" i="0" u="none" strike="noStrike" cap="none" dirty="0">
                <a:solidFill>
                  <a:schemeClr val="dk2"/>
                </a:solidFill>
                <a:latin typeface="Roboto"/>
                <a:ea typeface="Roboto"/>
                <a:cs typeface="Roboto"/>
                <a:sym typeface="Roboto"/>
              </a:rPr>
              <a:t> / Copyleft</a:t>
            </a: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Einige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erfordern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dass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wenn</a:t>
            </a:r>
            <a:r>
              <a:rPr lang="en-US" sz="2400" b="0" i="0" u="none" strike="noStrike" cap="none" dirty="0">
                <a:solidFill>
                  <a:schemeClr val="dk1"/>
                </a:solidFill>
                <a:latin typeface="Roboto"/>
                <a:ea typeface="Roboto"/>
                <a:cs typeface="Roboto"/>
                <a:sym typeface="Roboto"/>
              </a:rPr>
              <a:t> ‘derivate works’ (</a:t>
            </a:r>
            <a:r>
              <a:rPr lang="en-US" sz="2400" b="0" i="0" u="none" strike="noStrike" cap="none" dirty="0" err="1">
                <a:solidFill>
                  <a:schemeClr val="dk1"/>
                </a:solidFill>
                <a:latin typeface="Roboto"/>
                <a:ea typeface="Roboto"/>
                <a:cs typeface="Roboto"/>
                <a:sym typeface="Roboto"/>
              </a:rPr>
              <a:t>oder</a:t>
            </a:r>
            <a:r>
              <a:rPr lang="en-US" sz="2400" b="0" i="0" u="none" strike="noStrike" cap="none" dirty="0">
                <a:solidFill>
                  <a:schemeClr val="dk1"/>
                </a:solidFill>
                <a:latin typeface="Roboto"/>
                <a:ea typeface="Roboto"/>
                <a:cs typeface="Roboto"/>
                <a:sym typeface="Roboto"/>
              </a:rPr>
              <a:t> Software, die in der </a:t>
            </a:r>
            <a:r>
              <a:rPr lang="en-US" sz="2400" b="0" i="0" u="none" strike="noStrike" cap="none" dirty="0" err="1">
                <a:solidFill>
                  <a:schemeClr val="dk1"/>
                </a:solidFill>
                <a:latin typeface="Roboto"/>
                <a:ea typeface="Roboto"/>
                <a:cs typeface="Roboto"/>
                <a:sym typeface="Roboto"/>
              </a:rPr>
              <a:t>selben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Datei</a:t>
            </a:r>
            <a:r>
              <a:rPr lang="en-US" dirty="0"/>
              <a:t>, </a:t>
            </a:r>
            <a:r>
              <a:rPr lang="en-US" dirty="0" err="1"/>
              <a:t>im</a:t>
            </a:r>
            <a:r>
              <a:rPr lang="en-US" dirty="0"/>
              <a:t> </a:t>
            </a:r>
            <a:r>
              <a:rPr lang="en-US" dirty="0" err="1"/>
              <a:t>selben</a:t>
            </a:r>
            <a:r>
              <a:rPr lang="en-US" dirty="0"/>
              <a:t> </a:t>
            </a:r>
            <a:r>
              <a:rPr lang="en-US" dirty="0" err="1"/>
              <a:t>Programm</a:t>
            </a:r>
            <a:r>
              <a:rPr lang="en-US" dirty="0"/>
              <a:t> </a:t>
            </a:r>
            <a:r>
              <a:rPr lang="en-US" dirty="0" err="1"/>
              <a:t>oder</a:t>
            </a:r>
            <a:r>
              <a:rPr lang="en-US" dirty="0"/>
              <a:t> in </a:t>
            </a:r>
            <a:r>
              <a:rPr lang="en-US" dirty="0" err="1"/>
              <a:t>anderem</a:t>
            </a:r>
            <a:r>
              <a:rPr lang="en-US" dirty="0"/>
              <a:t> </a:t>
            </a:r>
            <a:r>
              <a:rPr lang="en-US" dirty="0" err="1"/>
              <a:t>Zusammenhang</a:t>
            </a:r>
            <a:r>
              <a:rPr lang="en-US" dirty="0"/>
              <a:t> </a:t>
            </a:r>
            <a:r>
              <a:rPr lang="en-US" dirty="0" err="1"/>
              <a:t>gemeinsam</a:t>
            </a:r>
            <a:r>
              <a:rPr lang="en-US" dirty="0"/>
              <a:t>) </a:t>
            </a:r>
            <a:r>
              <a:rPr lang="en-US" dirty="0" err="1"/>
              <a:t>weiterverbreitet</a:t>
            </a:r>
            <a:r>
              <a:rPr lang="en-US" dirty="0"/>
              <a:t> </a:t>
            </a:r>
            <a:r>
              <a:rPr lang="en-US" dirty="0" err="1"/>
              <a:t>werden</a:t>
            </a:r>
            <a:r>
              <a:rPr lang="en-US" dirty="0"/>
              <a:t>, dies </a:t>
            </a:r>
            <a:r>
              <a:rPr lang="en-US" dirty="0" err="1"/>
              <a:t>unter</a:t>
            </a:r>
            <a:r>
              <a:rPr lang="en-US" dirty="0"/>
              <a:t> den </a:t>
            </a:r>
            <a:r>
              <a:rPr lang="en-US" dirty="0" err="1"/>
              <a:t>selben</a:t>
            </a:r>
            <a:r>
              <a:rPr lang="en-US" dirty="0"/>
              <a:t> </a:t>
            </a:r>
            <a:r>
              <a:rPr lang="en-US" dirty="0" err="1"/>
              <a:t>Lizenzbedingungen</a:t>
            </a:r>
            <a:r>
              <a:rPr lang="en-US" dirty="0"/>
              <a:t> </a:t>
            </a:r>
            <a:r>
              <a:rPr lang="en-US" dirty="0" err="1"/>
              <a:t>wie</a:t>
            </a:r>
            <a:r>
              <a:rPr lang="en-US" dirty="0"/>
              <a:t> </a:t>
            </a:r>
            <a:r>
              <a:rPr lang="en-US" dirty="0" err="1"/>
              <a:t>beim</a:t>
            </a:r>
            <a:r>
              <a:rPr lang="en-US" dirty="0"/>
              <a:t> Original </a:t>
            </a:r>
            <a:r>
              <a:rPr lang="en-US" dirty="0" err="1"/>
              <a:t>erfolgen</a:t>
            </a:r>
            <a:r>
              <a:rPr lang="en-US" dirty="0"/>
              <a:t> muss.</a:t>
            </a:r>
            <a:endParaRPr lang="en-US"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Dieser </a:t>
            </a:r>
            <a:r>
              <a:rPr lang="en-US" sz="2400" b="0" i="0" u="none" strike="noStrike" cap="none" dirty="0" err="1">
                <a:solidFill>
                  <a:schemeClr val="dk1"/>
                </a:solidFill>
                <a:latin typeface="Roboto"/>
                <a:ea typeface="Roboto"/>
                <a:cs typeface="Roboto"/>
                <a:sym typeface="Roboto"/>
              </a:rPr>
              <a:t>Effekt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wird</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auch</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als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virale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bzw</a:t>
            </a:r>
            <a:r>
              <a:rPr lang="en-US" sz="2400" b="0" i="0" u="none" strike="noStrike" cap="none" dirty="0">
                <a:solidFill>
                  <a:schemeClr val="dk1"/>
                </a:solidFill>
                <a:latin typeface="Roboto"/>
                <a:ea typeface="Roboto"/>
                <a:cs typeface="Roboto"/>
                <a:sym typeface="Roboto"/>
              </a:rPr>
              <a:t> “Copyleft-</a:t>
            </a:r>
            <a:r>
              <a:rPr lang="en-US" sz="2400" b="0" i="0" u="none" strike="noStrike" cap="none" dirty="0" err="1">
                <a:solidFill>
                  <a:schemeClr val="dk1"/>
                </a:solidFill>
                <a:latin typeface="Roboto"/>
                <a:ea typeface="Roboto"/>
                <a:cs typeface="Roboto"/>
                <a:sym typeface="Roboto"/>
              </a:rPr>
              <a:t>Effekt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bezeichnet</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Beispiel</a:t>
            </a:r>
            <a:r>
              <a:rPr lang="en-US" sz="2400" b="0" i="0" u="none" strike="noStrike" cap="none" dirty="0">
                <a:solidFill>
                  <a:schemeClr val="dk1"/>
                </a:solidFill>
                <a:latin typeface="Roboto"/>
                <a:ea typeface="Roboto"/>
                <a:cs typeface="Roboto"/>
                <a:sym typeface="Roboto"/>
              </a:rPr>
              <a:t>: GPL Version 2.0:</a:t>
            </a:r>
          </a:p>
          <a:p>
            <a:pPr marL="457200" marR="0" lvl="1" indent="0" algn="l" rtl="0">
              <a:spcBef>
                <a:spcPts val="400"/>
              </a:spcBef>
              <a:spcAft>
                <a:spcPts val="0"/>
              </a:spcAft>
              <a:buClr>
                <a:schemeClr val="accent1"/>
              </a:buClr>
              <a:buSzPct val="25000"/>
              <a:buFont typeface="Arial"/>
              <a:buNone/>
            </a:pPr>
            <a:r>
              <a:rPr lang="en-US" sz="2000" b="0" i="1" u="none" strike="noStrike" cap="none" dirty="0">
                <a:solidFill>
                  <a:schemeClr val="dk1"/>
                </a:solidFill>
                <a:latin typeface="Roboto"/>
                <a:ea typeface="Roboto"/>
                <a:cs typeface="Roboto"/>
                <a:sym typeface="Roboto"/>
              </a:rPr>
              <a:t>“You must cause any work that you distribute or publish, that in whole or in part contains</a:t>
            </a:r>
            <a:br>
              <a:rPr lang="en-US" sz="2000" b="0" i="1" u="none" strike="noStrike" cap="none" dirty="0">
                <a:solidFill>
                  <a:schemeClr val="dk1"/>
                </a:solidFill>
                <a:latin typeface="Roboto"/>
                <a:ea typeface="Roboto"/>
                <a:cs typeface="Roboto"/>
                <a:sym typeface="Roboto"/>
              </a:rPr>
            </a:br>
            <a:r>
              <a:rPr lang="en-US" sz="2000" b="0" i="1" u="none" strike="noStrike" cap="none" dirty="0">
                <a:solidFill>
                  <a:schemeClr val="dk1"/>
                </a:solidFill>
                <a:latin typeface="Roboto"/>
                <a:ea typeface="Roboto"/>
                <a:cs typeface="Roboto"/>
                <a:sym typeface="Roboto"/>
              </a:rPr>
              <a:t>or is derived from the Program or any part thereof, to be licensed […] under the terms</a:t>
            </a:r>
            <a:br>
              <a:rPr lang="en-US" sz="2000" b="0" i="1" u="none" strike="noStrike" cap="none" dirty="0">
                <a:solidFill>
                  <a:schemeClr val="dk1"/>
                </a:solidFill>
                <a:latin typeface="Roboto"/>
                <a:ea typeface="Roboto"/>
                <a:cs typeface="Roboto"/>
                <a:sym typeface="Roboto"/>
              </a:rPr>
            </a:br>
            <a:r>
              <a:rPr lang="en-US" sz="2000" b="0" i="1" u="none" strike="noStrike" cap="none" dirty="0">
                <a:solidFill>
                  <a:schemeClr val="dk1"/>
                </a:solidFill>
                <a:latin typeface="Roboto"/>
                <a:ea typeface="Roboto"/>
                <a:cs typeface="Roboto"/>
                <a:sym typeface="Roboto"/>
              </a:rPr>
              <a:t>of this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Alle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Versionen</a:t>
            </a:r>
            <a:r>
              <a:rPr lang="en-US" sz="2400" b="0" i="0" u="none" strike="noStrike" cap="none" dirty="0">
                <a:solidFill>
                  <a:schemeClr val="dk1"/>
                </a:solidFill>
                <a:latin typeface="Roboto"/>
                <a:ea typeface="Roboto"/>
                <a:cs typeface="Roboto"/>
                <a:sym typeface="Roboto"/>
              </a:rPr>
              <a:t> der GPL, LGPL, AGPL, MPL und CDDL </a:t>
            </a:r>
            <a:r>
              <a:rPr lang="en-US" sz="2400" b="0" i="0" u="none" strike="noStrike" cap="none" dirty="0" err="1">
                <a:solidFill>
                  <a:schemeClr val="dk1"/>
                </a:solidFill>
                <a:latin typeface="Roboto"/>
                <a:ea typeface="Roboto"/>
                <a:cs typeface="Roboto"/>
                <a:sym typeface="Roboto"/>
              </a:rPr>
              <a:t>sind</a:t>
            </a:r>
            <a:r>
              <a:rPr lang="en-US" sz="2400" b="0" i="0" u="none" strike="noStrike" cap="none" dirty="0">
                <a:solidFill>
                  <a:schemeClr val="dk1"/>
                </a:solidFill>
                <a:latin typeface="Roboto"/>
                <a:ea typeface="Roboto"/>
                <a:cs typeface="Roboto"/>
                <a:sym typeface="Roboto"/>
              </a:rPr>
              <a:t> Copyleft-</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a:t>
            </a:r>
          </a:p>
          <a:p>
            <a:pPr marL="0" marR="0" lvl="0" indent="0" algn="l" rtl="0">
              <a:spcBef>
                <a:spcPts val="480"/>
              </a:spcBef>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4A647465-4048-40B6-8095-BCF6BE5AE6C3}"/>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3B9472EE-9886-4338-9DD0-12E56BFF9198}"/>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Proprietäre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Lizenzen</a:t>
            </a:r>
            <a:r>
              <a:rPr lang="en-US" sz="4000" b="0" i="0" u="none" strike="noStrike" cap="none" dirty="0">
                <a:solidFill>
                  <a:schemeClr val="dk2"/>
                </a:solidFill>
                <a:latin typeface="Roboto"/>
                <a:ea typeface="Roboto"/>
                <a:cs typeface="Roboto"/>
                <a:sym typeface="Roboto"/>
              </a:rPr>
              <a:t> / ‘Closed Source’</a:t>
            </a: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Eine </a:t>
            </a:r>
            <a:r>
              <a:rPr lang="en-US" sz="2400" b="0" i="0" u="none" strike="noStrike" cap="none" dirty="0" err="1">
                <a:solidFill>
                  <a:schemeClr val="dk1"/>
                </a:solidFill>
                <a:latin typeface="Roboto"/>
                <a:ea typeface="Roboto"/>
                <a:cs typeface="Roboto"/>
                <a:sym typeface="Roboto"/>
              </a:rPr>
              <a:t>proprietäre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Softwarelizenz</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bzw</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Kommerzielle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a:t>
            </a:r>
            <a:r>
              <a:rPr lang="en-US" sz="2400" b="0" i="0" u="none" strike="noStrike" cap="none" dirty="0">
                <a:solidFill>
                  <a:schemeClr val="dk1"/>
                </a:solidFill>
                <a:latin typeface="Roboto"/>
                <a:ea typeface="Roboto"/>
                <a:cs typeface="Roboto"/>
                <a:sym typeface="Roboto"/>
              </a:rPr>
              <a:t> / EULA) </a:t>
            </a:r>
            <a:r>
              <a:rPr lang="en-US" sz="2400" b="0" i="0" u="none" strike="noStrike" cap="none" dirty="0" err="1">
                <a:solidFill>
                  <a:schemeClr val="dk1"/>
                </a:solidFill>
                <a:latin typeface="Roboto"/>
                <a:ea typeface="Roboto"/>
                <a:cs typeface="Roboto"/>
                <a:sym typeface="Roboto"/>
              </a:rPr>
              <a:t>schränkt</a:t>
            </a:r>
            <a:r>
              <a:rPr lang="en-US" sz="2400" b="0" i="0" u="none" strike="noStrike" cap="none" dirty="0">
                <a:solidFill>
                  <a:schemeClr val="dk1"/>
                </a:solidFill>
                <a:latin typeface="Roboto"/>
                <a:ea typeface="Roboto"/>
                <a:cs typeface="Roboto"/>
                <a:sym typeface="Roboto"/>
              </a:rPr>
              <a:t> </a:t>
            </a:r>
            <a:r>
              <a:rPr lang="en-US" dirty="0"/>
              <a:t>die </a:t>
            </a:r>
            <a:r>
              <a:rPr lang="en-US" dirty="0" err="1"/>
              <a:t>Rechte</a:t>
            </a:r>
            <a:r>
              <a:rPr lang="en-US" dirty="0"/>
              <a:t> </a:t>
            </a:r>
            <a:r>
              <a:rPr lang="en-US" dirty="0" err="1"/>
              <a:t>bzgl</a:t>
            </a:r>
            <a:r>
              <a:rPr lang="en-US" dirty="0"/>
              <a:t>. </a:t>
            </a:r>
            <a:r>
              <a:rPr lang="en-US" sz="2400" b="0" i="0" u="none" strike="noStrike" cap="none" dirty="0" err="1">
                <a:solidFill>
                  <a:schemeClr val="dk1"/>
                </a:solidFill>
                <a:latin typeface="Roboto"/>
                <a:ea typeface="Roboto"/>
                <a:cs typeface="Roboto"/>
                <a:sym typeface="Roboto"/>
              </a:rPr>
              <a:t>Nutzung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Bearbeitung</a:t>
            </a:r>
            <a:r>
              <a:rPr lang="en-US" sz="2400" b="0" i="0" u="none" strike="noStrike" cap="none" dirty="0">
                <a:solidFill>
                  <a:schemeClr val="dk1"/>
                </a:solidFill>
                <a:latin typeface="Roboto"/>
                <a:ea typeface="Roboto"/>
                <a:cs typeface="Roboto"/>
                <a:sym typeface="Roboto"/>
              </a:rPr>
              <a:t> und </a:t>
            </a:r>
            <a:r>
              <a:rPr lang="en-US" sz="2400" b="0" i="0" u="none" strike="noStrike" cap="none" dirty="0" err="1">
                <a:solidFill>
                  <a:schemeClr val="dk1"/>
                </a:solidFill>
                <a:latin typeface="Roboto"/>
                <a:ea typeface="Roboto"/>
                <a:cs typeface="Roboto"/>
                <a:sym typeface="Roboto"/>
              </a:rPr>
              <a:t>Verbreitung</a:t>
            </a:r>
            <a:r>
              <a:rPr lang="en-US" sz="2400" b="0" i="0" u="none" strike="noStrike" cap="none" dirty="0">
                <a:solidFill>
                  <a:schemeClr val="dk1"/>
                </a:solidFill>
                <a:latin typeface="Roboto"/>
                <a:ea typeface="Roboto"/>
                <a:cs typeface="Roboto"/>
                <a:sym typeface="Roboto"/>
              </a:rPr>
              <a:t> der Software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dirty="0" err="1"/>
              <a:t>Proprietäre</a:t>
            </a:r>
            <a:r>
              <a:rPr lang="en-US" dirty="0"/>
              <a:t> </a:t>
            </a:r>
            <a:r>
              <a:rPr lang="en-US" dirty="0" err="1"/>
              <a:t>Lizenzen</a:t>
            </a:r>
            <a:r>
              <a:rPr lang="en-US" dirty="0"/>
              <a:t> </a:t>
            </a:r>
            <a:r>
              <a:rPr lang="en-US" dirty="0" err="1"/>
              <a:t>sind</a:t>
            </a:r>
            <a:r>
              <a:rPr lang="en-US" dirty="0"/>
              <a:t> </a:t>
            </a:r>
            <a:r>
              <a:rPr lang="en-US" dirty="0" err="1"/>
              <a:t>herstellerindividuell</a:t>
            </a:r>
            <a:r>
              <a:rPr lang="en-US" dirty="0"/>
              <a:t> – </a:t>
            </a:r>
            <a:r>
              <a:rPr lang="en-US" dirty="0" err="1"/>
              <a:t>es</a:t>
            </a:r>
            <a:r>
              <a:rPr lang="en-US" dirty="0"/>
              <a:t> </a:t>
            </a:r>
            <a:r>
              <a:rPr lang="en-US" dirty="0" err="1"/>
              <a:t>gibt</a:t>
            </a:r>
            <a:r>
              <a:rPr lang="en-US" dirty="0"/>
              <a:t> so </a:t>
            </a:r>
            <a:r>
              <a:rPr lang="en-US" dirty="0" err="1"/>
              <a:t>viele</a:t>
            </a:r>
            <a:r>
              <a:rPr lang="en-US" dirty="0"/>
              <a:t> </a:t>
            </a:r>
            <a:r>
              <a:rPr lang="en-US" dirty="0" err="1"/>
              <a:t>Varianten</a:t>
            </a:r>
            <a:r>
              <a:rPr lang="en-US" dirty="0"/>
              <a:t> an </a:t>
            </a:r>
            <a:r>
              <a:rPr lang="en-US" dirty="0" err="1"/>
              <a:t>proprietären</a:t>
            </a:r>
            <a:r>
              <a:rPr lang="en-US" dirty="0"/>
              <a:t> </a:t>
            </a:r>
            <a:r>
              <a:rPr lang="en-US" dirty="0" err="1"/>
              <a:t>Lizenzen</a:t>
            </a:r>
            <a:r>
              <a:rPr lang="en-US" dirty="0"/>
              <a:t> </a:t>
            </a:r>
            <a:r>
              <a:rPr lang="en-US" dirty="0" err="1"/>
              <a:t>wie</a:t>
            </a:r>
            <a:r>
              <a:rPr lang="en-US" dirty="0"/>
              <a:t> </a:t>
            </a:r>
            <a:r>
              <a:rPr lang="en-US" dirty="0" err="1"/>
              <a:t>unterschiedliche</a:t>
            </a:r>
            <a:r>
              <a:rPr lang="en-US" dirty="0"/>
              <a:t> </a:t>
            </a:r>
            <a:r>
              <a:rPr lang="en-US" dirty="0" err="1"/>
              <a:t>Hersteller</a:t>
            </a:r>
            <a:r>
              <a:rPr lang="en-US" dirty="0"/>
              <a:t>; </a:t>
            </a:r>
            <a:r>
              <a:rPr lang="en-US" dirty="0" err="1"/>
              <a:t>deshalb</a:t>
            </a:r>
            <a:r>
              <a:rPr lang="en-US" dirty="0"/>
              <a:t> muss </a:t>
            </a:r>
            <a:r>
              <a:rPr lang="en-US" dirty="0" err="1"/>
              <a:t>jede</a:t>
            </a:r>
            <a:r>
              <a:rPr lang="en-US" dirty="0"/>
              <a:t> </a:t>
            </a:r>
            <a:r>
              <a:rPr lang="en-US" dirty="0" err="1"/>
              <a:t>proprietäre</a:t>
            </a:r>
            <a:r>
              <a:rPr lang="en-US" dirty="0"/>
              <a:t> </a:t>
            </a:r>
            <a:r>
              <a:rPr lang="en-US" dirty="0" err="1"/>
              <a:t>Lizenz</a:t>
            </a:r>
            <a:r>
              <a:rPr lang="en-US" dirty="0"/>
              <a:t> </a:t>
            </a:r>
            <a:r>
              <a:rPr lang="en-US" dirty="0" err="1"/>
              <a:t>für</a:t>
            </a:r>
            <a:r>
              <a:rPr lang="en-US" dirty="0"/>
              <a:t> </a:t>
            </a:r>
            <a:r>
              <a:rPr lang="en-US" dirty="0" err="1"/>
              <a:t>sich</a:t>
            </a:r>
            <a:r>
              <a:rPr lang="en-US" dirty="0"/>
              <a:t> </a:t>
            </a:r>
            <a:r>
              <a:rPr lang="en-US" dirty="0" err="1"/>
              <a:t>individuell</a:t>
            </a:r>
            <a:r>
              <a:rPr lang="en-US" dirty="0"/>
              <a:t> </a:t>
            </a:r>
            <a:r>
              <a:rPr lang="en-US" dirty="0" err="1"/>
              <a:t>bewertet</a:t>
            </a:r>
            <a:r>
              <a:rPr lang="en-US" dirty="0"/>
              <a:t> </a:t>
            </a:r>
            <a:r>
              <a:rPr lang="en-US" dirty="0" err="1"/>
              <a:t>werden</a:t>
            </a:r>
            <a:r>
              <a:rPr lang="en-US" dirty="0"/>
              <a:t>.</a:t>
            </a:r>
            <a:endParaRPr lang="en-US" sz="2400" b="0" i="0" u="none" strike="noStrike" cap="none" dirty="0">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FOSS-</a:t>
            </a:r>
            <a:r>
              <a:rPr lang="en-US" sz="2400" b="0" i="0" u="none" strike="noStrike" cap="none" dirty="0" err="1">
                <a:solidFill>
                  <a:schemeClr val="dk1"/>
                </a:solidFill>
                <a:latin typeface="Roboto"/>
                <a:ea typeface="Roboto"/>
                <a:cs typeface="Roboto"/>
                <a:sym typeface="Roboto"/>
              </a:rPr>
              <a:t>Entwickler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benutzen</a:t>
            </a:r>
            <a:r>
              <a:rPr lang="en-US" sz="2400" b="0" i="0" u="none" strike="noStrike" cap="none" dirty="0">
                <a:solidFill>
                  <a:schemeClr val="dk1"/>
                </a:solidFill>
                <a:latin typeface="Roboto"/>
                <a:ea typeface="Roboto"/>
                <a:cs typeface="Roboto"/>
                <a:sym typeface="Roboto"/>
              </a:rPr>
              <a:t> oft den </a:t>
            </a:r>
            <a:r>
              <a:rPr lang="en-US" sz="2400" b="0" i="0" u="none" strike="noStrike" cap="none" dirty="0" err="1">
                <a:solidFill>
                  <a:schemeClr val="dk1"/>
                </a:solidFill>
                <a:latin typeface="Roboto"/>
                <a:ea typeface="Roboto"/>
                <a:cs typeface="Roboto"/>
                <a:sym typeface="Roboto"/>
              </a:rPr>
              <a:t>Begriff</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proprietär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ausschließlich</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für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kommerzielle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Nicht</a:t>
            </a:r>
            <a:r>
              <a:rPr lang="en-US" sz="2400" b="0" i="0" u="none" strike="noStrike" cap="none" dirty="0">
                <a:solidFill>
                  <a:schemeClr val="dk1"/>
                </a:solidFill>
                <a:latin typeface="Roboto"/>
                <a:ea typeface="Roboto"/>
                <a:cs typeface="Roboto"/>
                <a:sym typeface="Roboto"/>
              </a:rPr>
              <a:t>-FOSS-</a:t>
            </a:r>
            <a:r>
              <a:rPr lang="en-US" sz="2400" b="0" i="0" u="none" strike="noStrike" cap="none" dirty="0" err="1">
                <a:solidFill>
                  <a:schemeClr val="dk1"/>
                </a:solidFill>
                <a:latin typeface="Roboto"/>
                <a:ea typeface="Roboto"/>
                <a:cs typeface="Roboto"/>
                <a:sym typeface="Roboto"/>
              </a:rPr>
              <a:t>Lizenz</a:t>
            </a:r>
            <a:r>
              <a:rPr lang="en-US" sz="2400" b="0" i="0" u="none" strike="noStrike" cap="none" dirty="0">
                <a:solidFill>
                  <a:schemeClr val="dk1"/>
                </a:solidFill>
                <a:latin typeface="Roboto"/>
                <a:ea typeface="Roboto"/>
                <a:cs typeface="Roboto"/>
                <a:sym typeface="Roboto"/>
              </a:rPr>
              <a:t> – </a:t>
            </a:r>
            <a:r>
              <a:rPr lang="en-US" sz="2400" b="0" i="0" u="none" strike="noStrike" cap="none" dirty="0" err="1">
                <a:solidFill>
                  <a:schemeClr val="dk1"/>
                </a:solidFill>
                <a:latin typeface="Roboto"/>
                <a:ea typeface="Roboto"/>
                <a:cs typeface="Roboto"/>
                <a:sym typeface="Roboto"/>
              </a:rPr>
              <a:t>allerdings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basieren</a:t>
            </a:r>
            <a:r>
              <a:rPr lang="en-US" sz="2400" b="0" i="0" u="none" strike="noStrike" cap="none" dirty="0">
                <a:solidFill>
                  <a:schemeClr val="dk1"/>
                </a:solidFill>
                <a:latin typeface="Roboto"/>
                <a:ea typeface="Roboto"/>
                <a:cs typeface="Roboto"/>
                <a:sym typeface="Roboto"/>
              </a:rPr>
              <a:t> FOSS-</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wie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proprietäre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gleichermaßen</a:t>
            </a:r>
            <a:r>
              <a:rPr lang="en-US" sz="2400" b="0" i="0" u="none" strike="noStrike" cap="none" dirty="0">
                <a:solidFill>
                  <a:schemeClr val="dk1"/>
                </a:solidFill>
                <a:latin typeface="Roboto"/>
                <a:ea typeface="Roboto"/>
                <a:cs typeface="Roboto"/>
                <a:sym typeface="Roboto"/>
              </a:rPr>
              <a:t> auf ‘</a:t>
            </a:r>
            <a:r>
              <a:rPr lang="en-US" sz="2400" b="0" i="0" u="none" strike="noStrike" cap="none" dirty="0" err="1">
                <a:solidFill>
                  <a:schemeClr val="dk1"/>
                </a:solidFill>
                <a:latin typeface="Roboto"/>
                <a:ea typeface="Roboto"/>
                <a:cs typeface="Roboto"/>
                <a:sym typeface="Roboto"/>
              </a:rPr>
              <a:t>geistigem</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Eigentum</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dessen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Nutzung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über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reglementiert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wird</a:t>
            </a:r>
            <a:r>
              <a:rPr lang="en-US" sz="2400" b="0" i="0" u="none" strike="noStrike" cap="none" dirty="0">
                <a:solidFill>
                  <a:schemeClr val="dk1"/>
                </a:solidFill>
                <a:latin typeface="Roboto"/>
                <a:ea typeface="Roboto"/>
                <a:cs typeface="Roboto"/>
                <a:sym typeface="Roboto"/>
              </a:rPr>
              <a:t>.</a:t>
            </a:r>
          </a:p>
        </p:txBody>
      </p:sp>
      <p:sp>
        <p:nvSpPr>
          <p:cNvPr id="4" name="Rechteck 3">
            <a:extLst>
              <a:ext uri="{FF2B5EF4-FFF2-40B4-BE49-F238E27FC236}">
                <a16:creationId xmlns:a16="http://schemas.microsoft.com/office/drawing/2014/main" id="{207B79BD-0FA1-4113-8599-EE806B32D200}"/>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B5FF6A42-6346-46BC-AF9E-08183931053A}"/>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Andere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Nicht</a:t>
            </a:r>
            <a:r>
              <a:rPr lang="en-US" sz="4000" b="0" i="0" u="none" strike="noStrike" cap="none" dirty="0">
                <a:solidFill>
                  <a:schemeClr val="dk2"/>
                </a:solidFill>
                <a:latin typeface="Roboto"/>
                <a:ea typeface="Roboto"/>
                <a:cs typeface="Roboto"/>
                <a:sym typeface="Roboto"/>
              </a:rPr>
              <a:t>-FOSS-</a:t>
            </a:r>
            <a:r>
              <a:rPr lang="en-US" sz="4000" b="0" i="0" u="none" strike="noStrike" cap="none" dirty="0" err="1">
                <a:solidFill>
                  <a:schemeClr val="dk2"/>
                </a:solidFill>
                <a:latin typeface="Roboto"/>
                <a:ea typeface="Roboto"/>
                <a:cs typeface="Roboto"/>
                <a:sym typeface="Roboto"/>
              </a:rPr>
              <a:t>Lizenzierungsarten</a:t>
            </a:r>
            <a:endParaRPr lang="en-US" sz="4000" b="0" i="0" u="none" strike="noStrike" cap="none" dirty="0">
              <a:solidFill>
                <a:schemeClr val="dk2"/>
              </a:solidFill>
              <a:latin typeface="Roboto"/>
              <a:ea typeface="Roboto"/>
              <a:cs typeface="Roboto"/>
              <a:sym typeface="Roboto"/>
            </a:endParaRP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Freeware – Software </a:t>
            </a:r>
            <a:r>
              <a:rPr lang="en-US" sz="2400" b="0" i="0" u="none" strike="noStrike" cap="none" dirty="0" err="1">
                <a:solidFill>
                  <a:schemeClr val="dk1"/>
                </a:solidFill>
                <a:latin typeface="Roboto"/>
                <a:ea typeface="Roboto"/>
                <a:cs typeface="Roboto"/>
                <a:sym typeface="Roboto"/>
              </a:rPr>
              <a:t>unter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proprietären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Lizenz</a:t>
            </a:r>
            <a:r>
              <a:rPr lang="en-US" sz="2400" b="0" i="0" u="none" strike="noStrike" cap="none" dirty="0">
                <a:solidFill>
                  <a:schemeClr val="dk1"/>
                </a:solidFill>
                <a:latin typeface="Roboto"/>
                <a:ea typeface="Roboto"/>
                <a:cs typeface="Roboto"/>
                <a:sym typeface="Roboto"/>
              </a:rPr>
              <a:t>, </a:t>
            </a:r>
            <a:br>
              <a:rPr lang="en-US" sz="2400" b="0" i="0" u="none" strike="noStrike" cap="none" dirty="0">
                <a:solidFill>
                  <a:schemeClr val="dk1"/>
                </a:solidFill>
                <a:latin typeface="Roboto"/>
                <a:ea typeface="Roboto"/>
                <a:cs typeface="Roboto"/>
                <a:sym typeface="Roboto"/>
              </a:rPr>
            </a:br>
            <a:r>
              <a:rPr lang="en-US" sz="2400" b="0" i="0" u="none" strike="noStrike" cap="none" dirty="0">
                <a:solidFill>
                  <a:schemeClr val="dk1"/>
                </a:solidFill>
                <a:latin typeface="Roboto"/>
                <a:ea typeface="Roboto"/>
                <a:cs typeface="Roboto"/>
                <a:sym typeface="Roboto"/>
              </a:rPr>
              <a:t>die </a:t>
            </a:r>
            <a:r>
              <a:rPr lang="en-US" sz="2400" b="0" i="0" u="none" strike="noStrike" cap="none" dirty="0" err="1">
                <a:solidFill>
                  <a:schemeClr val="dk1"/>
                </a:solidFill>
                <a:latin typeface="Roboto"/>
                <a:ea typeface="Roboto"/>
                <a:cs typeface="Roboto"/>
                <a:sym typeface="Roboto"/>
              </a:rPr>
              <a:t>kostenfrei</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oder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sehr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niedrigen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Kosten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bereitgestellt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wird</a:t>
            </a:r>
            <a:endParaRPr lang="en-US" sz="2400" b="0" i="0" u="none" strike="noStrike" cap="none" dirty="0">
              <a:solidFill>
                <a:schemeClr val="dk1"/>
              </a:solidFill>
              <a:latin typeface="Roboto"/>
              <a:ea typeface="Roboto"/>
              <a:cs typeface="Roboto"/>
              <a:sym typeface="Roboto"/>
            </a:endParaRPr>
          </a:p>
          <a:p>
            <a:pPr marL="457200" marR="0" lvl="1" indent="-190500" algn="l" rtl="0">
              <a:spcBef>
                <a:spcPts val="360"/>
              </a:spcBef>
              <a:spcAft>
                <a:spcPts val="0"/>
              </a:spcAft>
              <a:buClr>
                <a:schemeClr val="accent1"/>
              </a:buClr>
              <a:buSzPct val="85000"/>
              <a:buFont typeface="Arial"/>
              <a:buChar char="•"/>
            </a:pPr>
            <a:r>
              <a:rPr lang="en-US" sz="1800" b="0" i="0" u="none" strike="noStrike" cap="none" dirty="0">
                <a:solidFill>
                  <a:schemeClr val="dk1"/>
                </a:solidFill>
                <a:latin typeface="Roboto"/>
                <a:ea typeface="Roboto"/>
                <a:cs typeface="Roboto"/>
                <a:sym typeface="Roboto"/>
              </a:rPr>
              <a:t>Der </a:t>
            </a:r>
            <a:r>
              <a:rPr lang="en-US" sz="1800" b="0" i="0" u="none" strike="noStrike" cap="none" dirty="0" err="1">
                <a:solidFill>
                  <a:schemeClr val="dk1"/>
                </a:solidFill>
                <a:latin typeface="Roboto"/>
                <a:ea typeface="Roboto"/>
                <a:cs typeface="Roboto"/>
                <a:sym typeface="Roboto"/>
              </a:rPr>
              <a:t>Quellcode</a:t>
            </a:r>
            <a:r>
              <a:rPr lang="en-US" sz="1800" b="0" i="0" u="none" strike="noStrike" cap="none" dirty="0">
                <a:solidFill>
                  <a:schemeClr val="dk1"/>
                </a:solidFill>
                <a:latin typeface="Roboto"/>
                <a:ea typeface="Roboto"/>
                <a:cs typeface="Roboto"/>
                <a:sym typeface="Roboto"/>
              </a:rPr>
              <a:t> </a:t>
            </a:r>
            <a:r>
              <a:rPr lang="en-US" sz="1800" dirty="0"/>
              <a:t>muss </a:t>
            </a:r>
            <a:r>
              <a:rPr lang="en-US" sz="1800" dirty="0" err="1"/>
              <a:t>nicht</a:t>
            </a:r>
            <a:r>
              <a:rPr lang="en-US" sz="1800" dirty="0"/>
              <a:t> </a:t>
            </a:r>
            <a:r>
              <a:rPr lang="en-US" sz="1800" dirty="0" err="1"/>
              <a:t>öffentlich</a:t>
            </a:r>
            <a:r>
              <a:rPr lang="en-US" sz="1800" dirty="0"/>
              <a:t> </a:t>
            </a:r>
            <a:r>
              <a:rPr lang="en-US" sz="1800" dirty="0" err="1"/>
              <a:t>verfügbar</a:t>
            </a:r>
            <a:r>
              <a:rPr lang="en-US" sz="1800" dirty="0"/>
              <a:t> sein, </a:t>
            </a:r>
            <a:br>
              <a:rPr lang="en-US" sz="1800" dirty="0"/>
            </a:br>
            <a:r>
              <a:rPr lang="en-US" sz="1800" dirty="0" err="1"/>
              <a:t>eine</a:t>
            </a:r>
            <a:r>
              <a:rPr lang="en-US" sz="1800" dirty="0"/>
              <a:t> </a:t>
            </a:r>
            <a:r>
              <a:rPr lang="en-US" sz="1800" dirty="0" err="1"/>
              <a:t>Bearbeitung</a:t>
            </a:r>
            <a:r>
              <a:rPr lang="en-US" sz="1800" dirty="0"/>
              <a:t> (</a:t>
            </a:r>
            <a:r>
              <a:rPr lang="en-US" sz="1800" dirty="0" err="1"/>
              <a:t>Schaffung</a:t>
            </a:r>
            <a:r>
              <a:rPr lang="en-US" sz="1800" dirty="0"/>
              <a:t> von ‘derivative works’) </a:t>
            </a:r>
            <a:r>
              <a:rPr lang="en-US" sz="1800" dirty="0" err="1"/>
              <a:t>ist</a:t>
            </a:r>
            <a:r>
              <a:rPr lang="en-US" sz="1800" dirty="0"/>
              <a:t> </a:t>
            </a:r>
            <a:r>
              <a:rPr lang="en-US" sz="1800" dirty="0" err="1"/>
              <a:t>meist</a:t>
            </a:r>
            <a:r>
              <a:rPr lang="en-US" sz="1800" dirty="0"/>
              <a:t> </a:t>
            </a:r>
            <a:r>
              <a:rPr lang="en-US" sz="1800" dirty="0" err="1"/>
              <a:t>beschränkt</a:t>
            </a:r>
            <a:endParaRPr lang="en-US" sz="1800" b="0" i="0" u="none" strike="noStrike" cap="none" dirty="0">
              <a:solidFill>
                <a:schemeClr val="dk1"/>
              </a:solidFill>
              <a:latin typeface="Roboto"/>
              <a:ea typeface="Roboto"/>
              <a:cs typeface="Roboto"/>
              <a:sym typeface="Roboto"/>
            </a:endParaRPr>
          </a:p>
          <a:p>
            <a:pPr marL="457200" marR="0" lvl="1" indent="-190500" algn="l" rtl="0">
              <a:spcBef>
                <a:spcPts val="360"/>
              </a:spcBef>
              <a:spcAft>
                <a:spcPts val="0"/>
              </a:spcAft>
              <a:buClr>
                <a:schemeClr val="accent1"/>
              </a:buClr>
              <a:buSzPct val="85000"/>
              <a:buFont typeface="Arial"/>
              <a:buChar char="•"/>
            </a:pPr>
            <a:r>
              <a:rPr lang="en-US" sz="1800" b="0" i="0" u="none" strike="noStrike" cap="none" dirty="0">
                <a:solidFill>
                  <a:schemeClr val="dk1"/>
                </a:solidFill>
                <a:latin typeface="Roboto"/>
                <a:ea typeface="Roboto"/>
                <a:cs typeface="Roboto"/>
                <a:sym typeface="Roboto"/>
              </a:rPr>
              <a:t>Freeware </a:t>
            </a:r>
            <a:r>
              <a:rPr lang="en-US" sz="1800" b="0" i="0" u="none" strike="noStrike" cap="none" dirty="0" err="1">
                <a:solidFill>
                  <a:schemeClr val="dk1"/>
                </a:solidFill>
                <a:latin typeface="Roboto"/>
                <a:ea typeface="Roboto"/>
                <a:cs typeface="Roboto"/>
                <a:sym typeface="Roboto"/>
              </a:rPr>
              <a:t>ist</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meist</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voll</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funktional</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keine</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versteckten</a:t>
            </a:r>
            <a:r>
              <a:rPr lang="en-US" sz="1800" b="0" i="0" u="none" strike="noStrike" cap="none" dirty="0">
                <a:solidFill>
                  <a:schemeClr val="dk1"/>
                </a:solidFill>
                <a:latin typeface="Roboto"/>
                <a:ea typeface="Roboto"/>
                <a:cs typeface="Roboto"/>
                <a:sym typeface="Roboto"/>
              </a:rPr>
              <a:t> Features) </a:t>
            </a:r>
            <a:br>
              <a:rPr lang="en-US" sz="1800" b="0" i="0" u="none" strike="noStrike" cap="none" dirty="0">
                <a:solidFill>
                  <a:schemeClr val="dk1"/>
                </a:solidFill>
                <a:latin typeface="Roboto"/>
                <a:ea typeface="Roboto"/>
                <a:cs typeface="Roboto"/>
                <a:sym typeface="Roboto"/>
              </a:rPr>
            </a:br>
            <a:r>
              <a:rPr lang="en-US" sz="1800" b="0" i="0" u="none" strike="noStrike" cap="none" dirty="0">
                <a:solidFill>
                  <a:schemeClr val="dk1"/>
                </a:solidFill>
                <a:latin typeface="Roboto"/>
                <a:ea typeface="Roboto"/>
                <a:cs typeface="Roboto"/>
                <a:sym typeface="Roboto"/>
              </a:rPr>
              <a:t>und </a:t>
            </a:r>
            <a:r>
              <a:rPr lang="en-US" sz="1800" b="0" i="0" u="none" strike="noStrike" cap="none" dirty="0" err="1">
                <a:solidFill>
                  <a:schemeClr val="dk1"/>
                </a:solidFill>
                <a:latin typeface="Roboto"/>
                <a:ea typeface="Roboto"/>
                <a:cs typeface="Roboto"/>
                <a:sym typeface="Roboto"/>
              </a:rPr>
              <a:t>für</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unbegrenzte</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Nutzung</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verfügbar</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kein</a:t>
            </a:r>
            <a:r>
              <a:rPr lang="en-US" sz="1800" dirty="0" err="1"/>
              <a:t>e</a:t>
            </a:r>
            <a:r>
              <a:rPr lang="en-US" sz="1800" dirty="0"/>
              <a:t> </a:t>
            </a:r>
            <a:r>
              <a:rPr lang="en-US" sz="1800" dirty="0" err="1"/>
              <a:t>Beschränkung</a:t>
            </a:r>
            <a:r>
              <a:rPr lang="en-US" sz="1800" dirty="0"/>
              <a:t> der </a:t>
            </a:r>
            <a:r>
              <a:rPr lang="en-US" sz="1800" dirty="0" err="1"/>
              <a:t>Nutzungstage</a:t>
            </a:r>
            <a:r>
              <a:rPr lang="en-US" sz="1800" dirty="0"/>
              <a:t>)</a:t>
            </a:r>
            <a:endParaRPr lang="en-US" sz="1800" b="0" i="0" u="none" strike="noStrike" cap="none" dirty="0">
              <a:solidFill>
                <a:schemeClr val="dk1"/>
              </a:solidFill>
              <a:latin typeface="Roboto"/>
              <a:ea typeface="Roboto"/>
              <a:cs typeface="Roboto"/>
              <a:sym typeface="Roboto"/>
            </a:endParaRPr>
          </a:p>
          <a:p>
            <a:pPr marL="457200" marR="0" lvl="1" indent="-190500" algn="l" rtl="0">
              <a:spcBef>
                <a:spcPts val="360"/>
              </a:spcBef>
              <a:spcAft>
                <a:spcPts val="0"/>
              </a:spcAft>
              <a:buClr>
                <a:schemeClr val="accent1"/>
              </a:buClr>
              <a:buSzPct val="85000"/>
              <a:buFont typeface="Arial"/>
              <a:buChar char="•"/>
            </a:pPr>
            <a:r>
              <a:rPr lang="en-US" sz="1800" b="0" i="0" u="none" strike="noStrike" cap="none" dirty="0">
                <a:solidFill>
                  <a:schemeClr val="dk1"/>
                </a:solidFill>
                <a:latin typeface="Roboto"/>
                <a:ea typeface="Roboto"/>
                <a:cs typeface="Roboto"/>
                <a:sym typeface="Roboto"/>
              </a:rPr>
              <a:t>Freeware-</a:t>
            </a:r>
            <a:r>
              <a:rPr lang="en-US" sz="1800" b="0" i="0" u="none" strike="noStrike" cap="none" dirty="0" err="1">
                <a:solidFill>
                  <a:schemeClr val="dk1"/>
                </a:solidFill>
                <a:latin typeface="Roboto"/>
                <a:ea typeface="Roboto"/>
                <a:cs typeface="Roboto"/>
                <a:sym typeface="Roboto"/>
              </a:rPr>
              <a:t>Lizenzen</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schränken</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meist</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Nutzungsrechte</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wie</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Vervielfältigung</a:t>
            </a:r>
            <a:r>
              <a:rPr lang="en-US" sz="1800" b="0" i="0" u="none" strike="noStrike" cap="none" dirty="0">
                <a:solidFill>
                  <a:schemeClr val="dk1"/>
                </a:solidFill>
                <a:latin typeface="Roboto"/>
                <a:ea typeface="Roboto"/>
                <a:cs typeface="Roboto"/>
                <a:sym typeface="Roboto"/>
              </a:rPr>
              <a:t>, </a:t>
            </a:r>
            <a:r>
              <a:rPr lang="en-US" sz="1800" dirty="0" err="1"/>
              <a:t>V</a:t>
            </a:r>
            <a:r>
              <a:rPr lang="en-US" sz="1800" b="0" i="0" u="none" strike="noStrike" cap="none" dirty="0" err="1">
                <a:solidFill>
                  <a:schemeClr val="dk1"/>
                </a:solidFill>
                <a:latin typeface="Roboto"/>
                <a:ea typeface="Roboto"/>
                <a:cs typeface="Roboto"/>
                <a:sym typeface="Roboto"/>
              </a:rPr>
              <a:t>erteilung</a:t>
            </a:r>
            <a:r>
              <a:rPr lang="en-US" sz="1800" dirty="0"/>
              <a:t> </a:t>
            </a:r>
            <a:r>
              <a:rPr lang="en-US" sz="1800" b="0" i="0" u="none" strike="noStrike" cap="none" dirty="0">
                <a:solidFill>
                  <a:schemeClr val="dk1"/>
                </a:solidFill>
                <a:latin typeface="Roboto"/>
                <a:ea typeface="Roboto"/>
                <a:cs typeface="Roboto"/>
                <a:sym typeface="Roboto"/>
              </a:rPr>
              <a:t>und </a:t>
            </a:r>
            <a:r>
              <a:rPr lang="en-US" sz="1800" b="0" i="0" u="none" strike="noStrike" cap="none" dirty="0" err="1">
                <a:solidFill>
                  <a:schemeClr val="dk1"/>
                </a:solidFill>
                <a:latin typeface="Roboto"/>
                <a:ea typeface="Roboto"/>
                <a:cs typeface="Roboto"/>
                <a:sym typeface="Roboto"/>
              </a:rPr>
              <a:t>Anpassung</a:t>
            </a:r>
            <a:r>
              <a:rPr lang="en-US" sz="1800" b="0" i="0" u="none" strike="noStrike" cap="none" dirty="0">
                <a:solidFill>
                  <a:schemeClr val="dk1"/>
                </a:solidFill>
                <a:latin typeface="Roboto"/>
                <a:ea typeface="Roboto"/>
                <a:cs typeface="Roboto"/>
                <a:sym typeface="Roboto"/>
              </a:rPr>
              <a:t>/</a:t>
            </a:r>
            <a:r>
              <a:rPr lang="en-US" sz="1800" b="0" i="0" u="none" strike="noStrike" cap="none" dirty="0" err="1">
                <a:solidFill>
                  <a:schemeClr val="dk1"/>
                </a:solidFill>
                <a:latin typeface="Roboto"/>
                <a:ea typeface="Roboto"/>
                <a:cs typeface="Roboto"/>
                <a:sym typeface="Roboto"/>
              </a:rPr>
              <a:t>Bearbeitung</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ein</a:t>
            </a:r>
            <a:r>
              <a:rPr lang="en-US" sz="1800" b="0" i="0" u="none" strike="noStrike" cap="none" dirty="0">
                <a:solidFill>
                  <a:schemeClr val="dk1"/>
                </a:solidFill>
                <a:latin typeface="Roboto"/>
                <a:ea typeface="Roboto"/>
                <a:cs typeface="Roboto"/>
                <a:sym typeface="Roboto"/>
              </a:rPr>
              <a:t> – </a:t>
            </a:r>
            <a:r>
              <a:rPr lang="en-US" sz="1800" b="0" i="0" u="none" strike="noStrike" cap="none" dirty="0" err="1">
                <a:solidFill>
                  <a:schemeClr val="dk1"/>
                </a:solidFill>
                <a:latin typeface="Roboto"/>
                <a:ea typeface="Roboto"/>
                <a:cs typeface="Roboto"/>
                <a:sym typeface="Roboto"/>
              </a:rPr>
              <a:t>sowie</a:t>
            </a:r>
            <a:r>
              <a:rPr lang="en-US" sz="1800" b="0" i="0" u="none" strike="noStrike" cap="none" dirty="0">
                <a:solidFill>
                  <a:schemeClr val="dk1"/>
                </a:solidFill>
                <a:latin typeface="Roboto"/>
                <a:ea typeface="Roboto"/>
                <a:cs typeface="Roboto"/>
                <a:sym typeface="Roboto"/>
              </a:rPr>
              <a:t> die </a:t>
            </a:r>
            <a:r>
              <a:rPr lang="en-US" sz="1800" dirty="0" err="1"/>
              <a:t>Nutzungsart</a:t>
            </a:r>
            <a:r>
              <a:rPr lang="en-US" sz="1800" dirty="0"/>
              <a:t> (</a:t>
            </a:r>
            <a:r>
              <a:rPr lang="en-US" sz="1800" dirty="0" err="1"/>
              <a:t>privat</a:t>
            </a:r>
            <a:r>
              <a:rPr lang="en-US" sz="1800" dirty="0"/>
              <a:t>, </a:t>
            </a:r>
            <a:r>
              <a:rPr lang="en-US" sz="1800" dirty="0" err="1"/>
              <a:t>kommerziell</a:t>
            </a:r>
            <a:r>
              <a:rPr lang="en-US" sz="1800" dirty="0"/>
              <a:t>, </a:t>
            </a:r>
            <a:r>
              <a:rPr lang="en-US" sz="1800" dirty="0" err="1"/>
              <a:t>zu</a:t>
            </a:r>
            <a:r>
              <a:rPr lang="en-US" sz="1800" dirty="0"/>
              <a:t> </a:t>
            </a:r>
            <a:r>
              <a:rPr lang="en-US" sz="1800" dirty="0" err="1"/>
              <a:t>Bildungszwecken</a:t>
            </a:r>
            <a:r>
              <a:rPr lang="en-US" sz="1800" dirty="0"/>
              <a:t>), etc.</a:t>
            </a:r>
            <a:endParaRPr lang="en-US" sz="18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Shareware – </a:t>
            </a:r>
            <a:r>
              <a:rPr lang="en-US" sz="2400" b="0" i="0" u="none" strike="noStrike" cap="none" dirty="0" err="1">
                <a:solidFill>
                  <a:schemeClr val="dk1"/>
                </a:solidFill>
                <a:latin typeface="Roboto"/>
                <a:ea typeface="Roboto"/>
                <a:cs typeface="Roboto"/>
                <a:sym typeface="Roboto"/>
              </a:rPr>
              <a:t>proprietäre</a:t>
            </a:r>
            <a:r>
              <a:rPr lang="en-US" sz="2400" b="0" i="0" u="none" strike="noStrike" cap="none" dirty="0">
                <a:solidFill>
                  <a:schemeClr val="dk1"/>
                </a:solidFill>
                <a:latin typeface="Roboto"/>
                <a:ea typeface="Roboto"/>
                <a:cs typeface="Roboto"/>
                <a:sym typeface="Roboto"/>
              </a:rPr>
              <a:t> Software, die </a:t>
            </a:r>
            <a:r>
              <a:rPr lang="en-US" sz="2400" b="0" i="0" u="none" strike="noStrike" cap="none" dirty="0" err="1">
                <a:solidFill>
                  <a:schemeClr val="dk1"/>
                </a:solidFill>
                <a:latin typeface="Roboto"/>
                <a:ea typeface="Roboto"/>
                <a:cs typeface="Roboto"/>
                <a:sym typeface="Roboto"/>
              </a:rPr>
              <a:t>Benutzern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kostenlos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für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beschränkten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Zeitraum</a:t>
            </a:r>
            <a:r>
              <a:rPr lang="en-US" sz="2400" b="0" i="0" u="none" strike="noStrike" cap="none" dirty="0">
                <a:solidFill>
                  <a:schemeClr val="dk1"/>
                </a:solidFill>
                <a:latin typeface="Roboto"/>
                <a:ea typeface="Roboto"/>
                <a:cs typeface="Roboto"/>
                <a:sym typeface="Roboto"/>
              </a:rPr>
              <a:t> und </a:t>
            </a:r>
            <a:r>
              <a:rPr lang="en-US" sz="2400" b="0" i="0" u="none" strike="noStrike" cap="none" dirty="0" err="1">
                <a:solidFill>
                  <a:schemeClr val="dk1"/>
                </a:solidFill>
                <a:latin typeface="Roboto"/>
                <a:ea typeface="Roboto"/>
                <a:cs typeface="Roboto"/>
                <a:sym typeface="Roboto"/>
              </a:rPr>
              <a:t>mit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eingeschränkter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Funktionalität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zum</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Testen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überlassen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wird</a:t>
            </a:r>
            <a:r>
              <a:rPr lang="en-US" sz="2400" b="0" i="0" u="none" strike="noStrike" cap="none" dirty="0">
                <a:solidFill>
                  <a:schemeClr val="dk1"/>
                </a:solidFill>
                <a:latin typeface="Roboto"/>
                <a:ea typeface="Roboto"/>
                <a:cs typeface="Roboto"/>
                <a:sym typeface="Roboto"/>
              </a:rPr>
              <a:t>.</a:t>
            </a:r>
          </a:p>
          <a:p>
            <a:pPr marL="457200" marR="0" lvl="1" indent="-190500" algn="l" rtl="0">
              <a:spcBef>
                <a:spcPts val="360"/>
              </a:spcBef>
              <a:spcAft>
                <a:spcPts val="0"/>
              </a:spcAft>
              <a:buClr>
                <a:schemeClr val="accent1"/>
              </a:buClr>
              <a:buSzPct val="85000"/>
              <a:buFont typeface="Arial"/>
              <a:buChar char="•"/>
            </a:pPr>
            <a:r>
              <a:rPr lang="en-US" sz="1800" b="0" i="0" u="none" strike="noStrike" cap="none" dirty="0" err="1">
                <a:solidFill>
                  <a:schemeClr val="dk1"/>
                </a:solidFill>
                <a:latin typeface="Roboto"/>
                <a:ea typeface="Roboto"/>
                <a:cs typeface="Roboto"/>
                <a:sym typeface="Roboto"/>
              </a:rPr>
              <a:t>Ziel</a:t>
            </a:r>
            <a:r>
              <a:rPr lang="en-US" sz="1800" b="0" i="0" u="none" strike="noStrike" cap="none" dirty="0">
                <a:solidFill>
                  <a:schemeClr val="dk1"/>
                </a:solidFill>
                <a:latin typeface="Roboto"/>
                <a:ea typeface="Roboto"/>
                <a:cs typeface="Roboto"/>
                <a:sym typeface="Roboto"/>
              </a:rPr>
              <a:t> von Shareware </a:t>
            </a:r>
            <a:r>
              <a:rPr lang="en-US" sz="1800" b="0" i="0" u="none" strike="noStrike" cap="none" dirty="0" err="1">
                <a:solidFill>
                  <a:schemeClr val="dk1"/>
                </a:solidFill>
                <a:latin typeface="Roboto"/>
                <a:ea typeface="Roboto"/>
                <a:cs typeface="Roboto"/>
                <a:sym typeface="Roboto"/>
              </a:rPr>
              <a:t>ist</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potentiellen</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Käufern</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eine</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Möglichkeit</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zu</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bieten</a:t>
            </a:r>
            <a:r>
              <a:rPr lang="en-US" sz="1800" b="0" i="0" u="none" strike="noStrike" cap="none" dirty="0">
                <a:solidFill>
                  <a:schemeClr val="dk1"/>
                </a:solidFill>
                <a:latin typeface="Roboto"/>
                <a:ea typeface="Roboto"/>
                <a:cs typeface="Roboto"/>
                <a:sym typeface="Roboto"/>
              </a:rPr>
              <a:t>, </a:t>
            </a:r>
            <a:br>
              <a:rPr lang="en-US" sz="1800" b="0" i="0" u="none" strike="noStrike" cap="none" dirty="0">
                <a:solidFill>
                  <a:schemeClr val="dk1"/>
                </a:solidFill>
                <a:latin typeface="Roboto"/>
                <a:ea typeface="Roboto"/>
                <a:cs typeface="Roboto"/>
                <a:sym typeface="Roboto"/>
              </a:rPr>
            </a:br>
            <a:r>
              <a:rPr lang="en-US" sz="1800" b="0" i="0" u="none" strike="noStrike" cap="none" dirty="0" err="1">
                <a:solidFill>
                  <a:schemeClr val="dk1"/>
                </a:solidFill>
                <a:latin typeface="Roboto"/>
                <a:ea typeface="Roboto"/>
                <a:cs typeface="Roboto"/>
                <a:sym typeface="Roboto"/>
              </a:rPr>
              <a:t>eine</a:t>
            </a:r>
            <a:r>
              <a:rPr lang="en-US" sz="1800" b="0" i="0" u="none" strike="noStrike" cap="none" dirty="0">
                <a:solidFill>
                  <a:schemeClr val="dk1"/>
                </a:solidFill>
                <a:latin typeface="Roboto"/>
                <a:ea typeface="Roboto"/>
                <a:cs typeface="Roboto"/>
                <a:sym typeface="Roboto"/>
              </a:rPr>
              <a:t> Software - </a:t>
            </a:r>
            <a:r>
              <a:rPr lang="en-US" sz="1800" b="0" i="0" u="none" strike="noStrike" cap="none" dirty="0" err="1">
                <a:solidFill>
                  <a:schemeClr val="dk1"/>
                </a:solidFill>
                <a:latin typeface="Roboto"/>
                <a:ea typeface="Roboto"/>
                <a:cs typeface="Roboto"/>
                <a:sym typeface="Roboto"/>
              </a:rPr>
              <a:t>vor</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dem</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Kauf</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einer</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Volllizenz</a:t>
            </a:r>
            <a:r>
              <a:rPr lang="en-US" sz="1800" b="0" i="0" u="none" strike="noStrike" cap="none" dirty="0">
                <a:solidFill>
                  <a:schemeClr val="dk1"/>
                </a:solidFill>
                <a:latin typeface="Roboto"/>
                <a:ea typeface="Roboto"/>
                <a:cs typeface="Roboto"/>
                <a:sym typeface="Roboto"/>
              </a:rPr>
              <a:t> – auf </a:t>
            </a:r>
            <a:r>
              <a:rPr lang="en-US" sz="1800" b="0" i="0" u="none" strike="noStrike" cap="none" dirty="0" err="1">
                <a:solidFill>
                  <a:schemeClr val="dk1"/>
                </a:solidFill>
                <a:latin typeface="Roboto"/>
                <a:ea typeface="Roboto"/>
                <a:cs typeface="Roboto"/>
                <a:sym typeface="Roboto"/>
              </a:rPr>
              <a:t>Anwendbariekti</a:t>
            </a:r>
            <a:r>
              <a:rPr lang="en-US" sz="1800" b="0" i="0" u="none" strike="noStrike" cap="none" dirty="0">
                <a:solidFill>
                  <a:schemeClr val="dk1"/>
                </a:solidFill>
                <a:latin typeface="Roboto"/>
                <a:ea typeface="Roboto"/>
                <a:cs typeface="Roboto"/>
                <a:sym typeface="Roboto"/>
              </a:rPr>
              <a:t> / </a:t>
            </a:r>
            <a:r>
              <a:rPr lang="en-US" sz="1800" b="0" i="0" u="none" strike="noStrike" cap="none" dirty="0" err="1">
                <a:solidFill>
                  <a:schemeClr val="dk1"/>
                </a:solidFill>
                <a:latin typeface="Roboto"/>
                <a:ea typeface="Roboto"/>
                <a:cs typeface="Roboto"/>
                <a:sym typeface="Roboto"/>
              </a:rPr>
              <a:t>Nützlichkeit</a:t>
            </a:r>
            <a:r>
              <a:rPr lang="en-US" sz="1800" dirty="0"/>
              <a:t> </a:t>
            </a:r>
            <a:r>
              <a:rPr lang="en-US" sz="1800" dirty="0" err="1"/>
              <a:t>zu</a:t>
            </a:r>
            <a:r>
              <a:rPr lang="en-US" sz="1800" dirty="0"/>
              <a:t> </a:t>
            </a:r>
            <a:r>
              <a:rPr lang="en-US" sz="1800" dirty="0" err="1"/>
              <a:t>testen</a:t>
            </a:r>
            <a:endParaRPr lang="en-US" sz="1800" b="0" i="0" u="none" strike="noStrike" cap="none" dirty="0">
              <a:solidFill>
                <a:schemeClr val="dk1"/>
              </a:solidFill>
              <a:latin typeface="Roboto"/>
              <a:ea typeface="Roboto"/>
              <a:cs typeface="Roboto"/>
              <a:sym typeface="Roboto"/>
            </a:endParaRPr>
          </a:p>
          <a:p>
            <a:pPr marL="457200" marR="0" lvl="1" indent="-190500" algn="l" rtl="0">
              <a:spcBef>
                <a:spcPts val="360"/>
              </a:spcBef>
              <a:buClr>
                <a:schemeClr val="accent1"/>
              </a:buClr>
              <a:buSzPct val="85000"/>
              <a:buFont typeface="Arial"/>
              <a:buChar char="•"/>
            </a:pPr>
            <a:r>
              <a:rPr lang="en-US" sz="1800" b="0" i="0" u="none" strike="noStrike" cap="none" dirty="0">
                <a:solidFill>
                  <a:schemeClr val="dk1"/>
                </a:solidFill>
                <a:latin typeface="Roboto"/>
                <a:ea typeface="Roboto"/>
                <a:cs typeface="Roboto"/>
                <a:sym typeface="Roboto"/>
              </a:rPr>
              <a:t>Die </a:t>
            </a:r>
            <a:r>
              <a:rPr lang="en-US" sz="1800" b="0" i="0" u="none" strike="noStrike" cap="none" dirty="0" err="1">
                <a:solidFill>
                  <a:schemeClr val="dk1"/>
                </a:solidFill>
                <a:latin typeface="Roboto"/>
                <a:ea typeface="Roboto"/>
                <a:cs typeface="Roboto"/>
                <a:sym typeface="Roboto"/>
              </a:rPr>
              <a:t>meisten</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Unternehmen</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mißtrauen</a:t>
            </a:r>
            <a:r>
              <a:rPr lang="en-US" sz="1800" b="0" i="0" u="none" strike="noStrike" cap="none" dirty="0">
                <a:solidFill>
                  <a:schemeClr val="dk1"/>
                </a:solidFill>
                <a:latin typeface="Roboto"/>
                <a:ea typeface="Roboto"/>
                <a:cs typeface="Roboto"/>
                <a:sym typeface="Roboto"/>
              </a:rPr>
              <a:t> Shareware, da Shareware-</a:t>
            </a:r>
            <a:r>
              <a:rPr lang="en-US" sz="1800" b="0" i="0" u="none" strike="noStrike" cap="none" dirty="0" err="1">
                <a:solidFill>
                  <a:schemeClr val="dk1"/>
                </a:solidFill>
                <a:latin typeface="Roboto"/>
                <a:ea typeface="Roboto"/>
                <a:cs typeface="Roboto"/>
                <a:sym typeface="Roboto"/>
              </a:rPr>
              <a:t>Lizenzgeber</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nach</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einer</a:t>
            </a:r>
            <a:r>
              <a:rPr lang="en-US" sz="1800" b="0" i="0" u="none" strike="noStrike" cap="none" dirty="0">
                <a:solidFill>
                  <a:schemeClr val="dk1"/>
                </a:solidFill>
                <a:latin typeface="Roboto"/>
                <a:ea typeface="Roboto"/>
                <a:cs typeface="Roboto"/>
                <a:sym typeface="Roboto"/>
              </a:rPr>
              <a:t> </a:t>
            </a:r>
            <a:r>
              <a:rPr lang="en-US" sz="1800" b="0" i="0" u="none" strike="noStrike" cap="none" dirty="0" err="1">
                <a:solidFill>
                  <a:schemeClr val="dk1"/>
                </a:solidFill>
                <a:latin typeface="Roboto"/>
                <a:ea typeface="Roboto"/>
                <a:cs typeface="Roboto"/>
                <a:sym typeface="Roboto"/>
              </a:rPr>
              <a:t>Durchdringung</a:t>
            </a:r>
            <a:r>
              <a:rPr lang="en-US" sz="1800" b="0" i="0" u="none" strike="noStrike" cap="none" dirty="0">
                <a:solidFill>
                  <a:schemeClr val="dk1"/>
                </a:solidFill>
                <a:latin typeface="Roboto"/>
                <a:ea typeface="Roboto"/>
                <a:cs typeface="Roboto"/>
                <a:sym typeface="Roboto"/>
              </a:rPr>
              <a:t> des </a:t>
            </a:r>
            <a:r>
              <a:rPr lang="en-US" sz="1800" b="0" i="0" u="none" strike="noStrike" cap="none" dirty="0" err="1">
                <a:solidFill>
                  <a:schemeClr val="dk1"/>
                </a:solidFill>
                <a:latin typeface="Roboto"/>
                <a:ea typeface="Roboto"/>
                <a:cs typeface="Roboto"/>
                <a:sym typeface="Roboto"/>
              </a:rPr>
              <a:t>Unternehmens</a:t>
            </a:r>
            <a:r>
              <a:rPr lang="en-US" sz="1800" dirty="0"/>
              <a:t> </a:t>
            </a:r>
            <a:r>
              <a:rPr lang="en-US" sz="1800" dirty="0" err="1"/>
              <a:t>mit</a:t>
            </a:r>
            <a:r>
              <a:rPr lang="en-US" sz="1800" dirty="0"/>
              <a:t> </a:t>
            </a:r>
            <a:r>
              <a:rPr lang="en-US" sz="1800" dirty="0" err="1"/>
              <a:t>kostenfreier</a:t>
            </a:r>
            <a:r>
              <a:rPr lang="en-US" sz="1800" dirty="0"/>
              <a:t> Shareware </a:t>
            </a:r>
            <a:r>
              <a:rPr lang="en-US" sz="1800" dirty="0" err="1"/>
              <a:t>hohen</a:t>
            </a:r>
            <a:r>
              <a:rPr lang="en-US" sz="1800" dirty="0"/>
              <a:t> </a:t>
            </a:r>
            <a:r>
              <a:rPr lang="en-US" sz="1800" dirty="0" err="1"/>
              <a:t>Lizenzkosten-Forderungen</a:t>
            </a:r>
            <a:r>
              <a:rPr lang="en-US" sz="1800" dirty="0"/>
              <a:t> </a:t>
            </a:r>
            <a:r>
              <a:rPr lang="en-US" sz="1800" dirty="0" err="1"/>
              <a:t>stellen</a:t>
            </a:r>
            <a:r>
              <a:rPr lang="en-US" sz="1800" dirty="0"/>
              <a:t>.</a:t>
            </a:r>
            <a:endParaRPr lang="en-US" sz="18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1E8E90AF-5D79-4ED5-9624-12FF2200F00D}"/>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C18DABBE-F14C-4441-9275-92A255A073A9}"/>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de-DE" sz="4000" b="0" i="0" u="none" strike="noStrike" cap="none">
                <a:solidFill>
                  <a:schemeClr val="dk2"/>
                </a:solidFill>
                <a:latin typeface="Roboto"/>
                <a:ea typeface="Roboto"/>
                <a:cs typeface="Roboto"/>
                <a:sym typeface="Roboto"/>
              </a:rPr>
              <a:t>Andere Nicht-FOSS-Lizenzen</a:t>
            </a: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0" i="0" u="none" strike="noStrike" cap="none">
                <a:solidFill>
                  <a:schemeClr val="dk1"/>
                </a:solidFill>
                <a:latin typeface="Roboto"/>
                <a:ea typeface="Roboto"/>
                <a:cs typeface="Roboto"/>
                <a:sym typeface="Roboto"/>
              </a:rPr>
              <a:t>“Nicht-Kommerziell” – manche Lizenzen haben die meisten Merkmal</a:t>
            </a:r>
            <a:r>
              <a:rPr lang="de-DE"/>
              <a:t>e einer FOSS-Lizenz, schränken die Nutzung jedoch auf nicht-kommerzielle Nutzung ein</a:t>
            </a:r>
            <a:r>
              <a:rPr lang="de-DE" sz="2400" b="0" i="0" u="none" strike="noStrike" cap="none">
                <a:solidFill>
                  <a:schemeClr val="dk1"/>
                </a:solidFill>
                <a:latin typeface="Roboto"/>
                <a:ea typeface="Roboto"/>
                <a:cs typeface="Roboto"/>
                <a:sym typeface="Roboto"/>
              </a:rPr>
              <a:t> (z.B. CC-BY-NC).</a:t>
            </a:r>
          </a:p>
          <a:p>
            <a:pPr marL="457200" marR="0" lvl="1" indent="-190500" algn="l" rtl="0">
              <a:spcBef>
                <a:spcPts val="400"/>
              </a:spcBef>
              <a:spcAft>
                <a:spcPts val="0"/>
              </a:spcAft>
              <a:buClr>
                <a:schemeClr val="accent1"/>
              </a:buClr>
              <a:buSzPct val="85000"/>
              <a:buFont typeface="Arial"/>
              <a:buChar char="•"/>
            </a:pPr>
            <a:r>
              <a:rPr lang="de-DE" sz="2000" b="0" i="0" u="none" strike="noStrike" cap="none">
                <a:solidFill>
                  <a:schemeClr val="dk1"/>
                </a:solidFill>
                <a:latin typeface="Roboto"/>
                <a:ea typeface="Roboto"/>
                <a:cs typeface="Roboto"/>
                <a:sym typeface="Roboto"/>
              </a:rPr>
              <a:t>FOSS schränkt – per Definition! – nicht das Anwendungsfeld der Software ein</a:t>
            </a:r>
          </a:p>
          <a:p>
            <a:pPr marL="457200" marR="0" lvl="1" indent="-190500" algn="l" rtl="0">
              <a:spcBef>
                <a:spcPts val="400"/>
              </a:spcBef>
              <a:buClr>
                <a:schemeClr val="accent1"/>
              </a:buClr>
              <a:buSzPct val="85000"/>
              <a:buFont typeface="Arial"/>
              <a:buChar char="•"/>
            </a:pPr>
            <a:r>
              <a:rPr lang="de-DE" sz="2000" b="0" i="0" u="none" strike="noStrike" cap="none">
                <a:solidFill>
                  <a:schemeClr val="dk1"/>
                </a:solidFill>
                <a:latin typeface="Roboto"/>
                <a:ea typeface="Roboto"/>
                <a:cs typeface="Roboto"/>
                <a:sym typeface="Roboto"/>
              </a:rPr>
              <a:t>Kommerzielle Nutzung ist hierbei ebenso ein mögliches Anwendungsfeld; </a:t>
            </a:r>
            <a:br>
              <a:rPr lang="de-DE" sz="2000" b="0" i="0" u="none" strike="noStrike" cap="none">
                <a:solidFill>
                  <a:schemeClr val="dk1"/>
                </a:solidFill>
                <a:latin typeface="Roboto"/>
                <a:ea typeface="Roboto"/>
                <a:cs typeface="Roboto"/>
                <a:sym typeface="Roboto"/>
              </a:rPr>
            </a:br>
            <a:r>
              <a:rPr lang="de-DE" sz="2000" b="0" i="0" u="none" strike="noStrike" cap="none">
                <a:solidFill>
                  <a:schemeClr val="dk1"/>
                </a:solidFill>
                <a:latin typeface="Roboto"/>
                <a:ea typeface="Roboto"/>
                <a:cs typeface="Roboto"/>
                <a:sym typeface="Roboto"/>
              </a:rPr>
              <a:t>wenn also eine Lizenz kommerzielle Nutzung einschränkt, dann ist sie keine FOSS-Lizenz.</a:t>
            </a:r>
          </a:p>
        </p:txBody>
      </p:sp>
      <p:sp>
        <p:nvSpPr>
          <p:cNvPr id="4" name="Rechteck 3">
            <a:extLst>
              <a:ext uri="{FF2B5EF4-FFF2-40B4-BE49-F238E27FC236}">
                <a16:creationId xmlns:a16="http://schemas.microsoft.com/office/drawing/2014/main" id="{BDE58BAB-CB89-4DC5-807B-5A5E83094E53}"/>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a:t>Slide translated.</a:t>
            </a:r>
          </a:p>
        </p:txBody>
      </p:sp>
      <p:sp>
        <p:nvSpPr>
          <p:cNvPr id="5" name="Rechteck 4">
            <a:extLst>
              <a:ext uri="{FF2B5EF4-FFF2-40B4-BE49-F238E27FC236}">
                <a16:creationId xmlns:a16="http://schemas.microsoft.com/office/drawing/2014/main" id="{AB490528-2341-4C73-A0AE-7596E722E5B9}"/>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a:t>Notes translated.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Public Domain</a:t>
            </a: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Der Begriff ‘</a:t>
            </a:r>
            <a:r>
              <a:rPr lang="de-DE" sz="2400" b="1" i="0" u="none" strike="noStrike" cap="none" dirty="0">
                <a:solidFill>
                  <a:schemeClr val="dk1"/>
                </a:solidFill>
                <a:latin typeface="Roboto"/>
                <a:ea typeface="Roboto"/>
                <a:cs typeface="Roboto"/>
                <a:sym typeface="Roboto"/>
              </a:rPr>
              <a:t>Public </a:t>
            </a:r>
            <a:r>
              <a:rPr lang="de-DE" sz="2400" b="1" i="0" u="none" strike="noStrike" cap="none" dirty="0" err="1">
                <a:solidFill>
                  <a:schemeClr val="dk1"/>
                </a:solidFill>
                <a:latin typeface="Roboto"/>
                <a:ea typeface="Roboto"/>
                <a:cs typeface="Roboto"/>
                <a:sym typeface="Roboto"/>
              </a:rPr>
              <a:t>domain</a:t>
            </a:r>
            <a:r>
              <a:rPr lang="de-DE" sz="2400" b="1" i="0" u="none" strike="noStrike" cap="none" dirty="0">
                <a:solidFill>
                  <a:schemeClr val="dk1"/>
                </a:solidFill>
                <a:latin typeface="Roboto"/>
                <a:ea typeface="Roboto"/>
                <a:cs typeface="Roboto"/>
                <a:sym typeface="Roboto"/>
              </a:rPr>
              <a:t>’ </a:t>
            </a:r>
            <a:r>
              <a:rPr lang="de-DE" sz="2400" i="0" u="none" strike="noStrike" cap="none" dirty="0">
                <a:solidFill>
                  <a:schemeClr val="dk1"/>
                </a:solidFill>
                <a:latin typeface="Roboto"/>
                <a:ea typeface="Roboto"/>
                <a:cs typeface="Roboto"/>
                <a:sym typeface="Roboto"/>
              </a:rPr>
              <a:t>bezieht sich auf Software, für die der Urheber explizit auf urheberrechtlichen Schutz verzichten möchte und diese deshalb der Allgemeinheit ohne Lizenz zur Verfügung stellt.</a:t>
            </a:r>
            <a:r>
              <a:rPr lang="de-DE" sz="2400" b="0" i="0" u="none" strike="noStrike" cap="none" dirty="0">
                <a:solidFill>
                  <a:schemeClr val="dk1"/>
                </a:solidFill>
                <a:latin typeface="Roboto"/>
                <a:ea typeface="Roboto"/>
                <a:cs typeface="Roboto"/>
                <a:sym typeface="Roboto"/>
              </a:rPr>
              <a:t>  </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Entwickler können Ihrer Software eine Public-Domain-Erklärung beifügen</a:t>
            </a:r>
          </a:p>
          <a:p>
            <a:pPr lvl="1" indent="-190500"/>
            <a:r>
              <a:rPr lang="de-DE" sz="2000" b="0" i="0" u="none" strike="noStrike" cap="none" dirty="0">
                <a:solidFill>
                  <a:schemeClr val="dk1"/>
                </a:solidFill>
                <a:latin typeface="Roboto"/>
                <a:ea typeface="Roboto"/>
                <a:cs typeface="Roboto"/>
                <a:sym typeface="Roboto"/>
              </a:rPr>
              <a:t>Z.B. “</a:t>
            </a:r>
            <a:r>
              <a:rPr lang="de-DE" dirty="0"/>
              <a:t>Der gesamte Code und die Dokumentation in dieser Software wurden von den Autoren unter ‚Public Domain‘ bereitgestellt.</a:t>
            </a:r>
            <a:r>
              <a:rPr lang="de-DE" sz="2000" b="0" i="0" u="none" strike="noStrike" cap="none" dirty="0">
                <a:solidFill>
                  <a:schemeClr val="dk1"/>
                </a:solidFill>
                <a:latin typeface="Roboto"/>
                <a:ea typeface="Roboto"/>
                <a:cs typeface="Roboto"/>
                <a:sym typeface="Roboto"/>
              </a:rPr>
              <a:t>”</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Diese Public-Domain-Erklärung ist nicht das Gleiche wie eine FOSS-Lizenz!</a:t>
            </a:r>
          </a:p>
          <a:p>
            <a:pPr lvl="0" indent="-182880">
              <a:spcBef>
                <a:spcPts val="400"/>
              </a:spcBef>
            </a:pPr>
            <a:r>
              <a:rPr lang="de-DE" sz="2000" dirty="0"/>
              <a:t>Eine Public-Domain-Erklärung versucht, auf geistige Eigentumsrechte der Entwickler in der Software zu verzichten oder diese zu beseitigen, um deutlich zu machen, dass sie ohne Einschränkung verwendet werden können, aber die Durchsetzbarkeit dieser Erklärungen ist innerhalb der FOSS-Gemeinschaft umstritten – und ist je nach lokaler </a:t>
            </a:r>
            <a:r>
              <a:rPr lang="de-DE" sz="2000" dirty="0" err="1"/>
              <a:t>Rechtssprechung</a:t>
            </a:r>
            <a:r>
              <a:rPr lang="de-DE" sz="2000" dirty="0"/>
              <a:t> unterschiedlich zu behandeln (siehe Zusatzfolie ‚Public Domain nach deutschem Recht‘).</a:t>
            </a:r>
          </a:p>
          <a:p>
            <a:pPr marL="182880" marR="0" lvl="0" indent="-18288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Oft wird die Public-Domain-Erklärung durch andere Klauseln wie einen </a:t>
            </a:r>
            <a:r>
              <a:rPr lang="de-DE" sz="2000" dirty="0"/>
              <a:t>Haftungsausschluss </a:t>
            </a:r>
            <a:r>
              <a:rPr lang="de-DE" sz="2000" b="0" i="0" u="none" strike="noStrike" cap="none" dirty="0">
                <a:solidFill>
                  <a:schemeClr val="dk1"/>
                </a:solidFill>
                <a:latin typeface="Roboto"/>
                <a:ea typeface="Roboto"/>
                <a:cs typeface="Roboto"/>
                <a:sym typeface="Roboto"/>
              </a:rPr>
              <a:t>ergänzt – in diesen Fällen ist die Software eher als ‘unter einer Lizenz stehend’ zu sehen als unter Public Domain.</a:t>
            </a:r>
            <a:endParaRPr lang="de-DE"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F8CBC9EC-4B59-49C4-A12E-D8BC59DA37FD}"/>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FE4DDFB7-2380-4BB3-BFFA-7411AF3D427B}"/>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Was </a:t>
            </a:r>
            <a:r>
              <a:rPr lang="en-US" sz="4000" b="0" i="0" u="none" strike="noStrike" cap="none" dirty="0" err="1">
                <a:solidFill>
                  <a:schemeClr val="dk2"/>
                </a:solidFill>
                <a:latin typeface="Roboto"/>
                <a:ea typeface="Roboto"/>
                <a:cs typeface="Roboto"/>
                <a:sym typeface="Roboto"/>
              </a:rPr>
              <a:t>ist</a:t>
            </a:r>
            <a:r>
              <a:rPr lang="en-US" sz="4000" b="0" i="0" u="none" strike="noStrike" cap="none" dirty="0">
                <a:solidFill>
                  <a:schemeClr val="dk2"/>
                </a:solidFill>
                <a:latin typeface="Roboto"/>
                <a:ea typeface="Roboto"/>
                <a:cs typeface="Roboto"/>
                <a:sym typeface="Roboto"/>
              </a:rPr>
              <a:t> das </a:t>
            </a:r>
            <a:r>
              <a:rPr lang="en-US" sz="4000" b="0" i="0" u="none" strike="noStrike" cap="none" dirty="0" err="1">
                <a:solidFill>
                  <a:schemeClr val="dk2"/>
                </a:solidFill>
                <a:latin typeface="Roboto"/>
                <a:ea typeface="Roboto"/>
                <a:cs typeface="Roboto"/>
                <a:sym typeface="Roboto"/>
              </a:rPr>
              <a:t>OpenChain</a:t>
            </a:r>
            <a:r>
              <a:rPr lang="en-US" sz="4000" b="0" i="0" u="none" strike="noStrike" cap="none" dirty="0">
                <a:solidFill>
                  <a:schemeClr val="dk2"/>
                </a:solidFill>
                <a:latin typeface="Roboto"/>
                <a:ea typeface="Roboto"/>
                <a:cs typeface="Roboto"/>
                <a:sym typeface="Roboto"/>
              </a:rPr>
              <a:t> Curriculum?</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dirty="0"/>
              <a:t>Das</a:t>
            </a:r>
            <a:r>
              <a:rPr lang="de-DE" b="0" i="0" u="none" strike="noStrike" cap="none" dirty="0">
                <a:solidFill>
                  <a:schemeClr val="dk1"/>
                </a:solidFill>
                <a:latin typeface="Roboto"/>
                <a:ea typeface="Roboto"/>
                <a:cs typeface="Roboto"/>
                <a:sym typeface="Roboto"/>
              </a:rPr>
              <a:t> </a:t>
            </a:r>
            <a:r>
              <a:rPr lang="de-DE" b="0" i="0" u="none" strike="noStrike" cap="none" dirty="0" err="1">
                <a:solidFill>
                  <a:schemeClr val="dk1"/>
                </a:solidFill>
                <a:latin typeface="Roboto"/>
                <a:ea typeface="Roboto"/>
                <a:cs typeface="Roboto"/>
                <a:sym typeface="Roboto"/>
              </a:rPr>
              <a:t>OpenChain</a:t>
            </a:r>
            <a:r>
              <a:rPr lang="de-DE" b="0" i="0" u="none" strike="noStrike" cap="none" dirty="0">
                <a:solidFill>
                  <a:schemeClr val="dk1"/>
                </a:solidFill>
                <a:latin typeface="Roboto"/>
                <a:ea typeface="Roboto"/>
                <a:cs typeface="Roboto"/>
                <a:sym typeface="Roboto"/>
              </a:rPr>
              <a:t>-Projekt zielt darauf ab, zentrale Bestandteile </a:t>
            </a:r>
            <a:r>
              <a:rPr lang="de-DE" dirty="0"/>
              <a:t>eines Compliance-Programms für Free and Open Source-Software (FOSS) zu identifizieren und allgemein zugänglich zu machen.</a:t>
            </a:r>
            <a:endParaRPr lang="de-DE"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b="0" i="0" u="none" strike="noStrike" cap="none" dirty="0">
                <a:solidFill>
                  <a:schemeClr val="dk1"/>
                </a:solidFill>
                <a:latin typeface="Roboto"/>
                <a:ea typeface="Roboto"/>
                <a:cs typeface="Roboto"/>
                <a:sym typeface="Roboto"/>
              </a:rPr>
              <a:t>Fokalpunkt des </a:t>
            </a:r>
            <a:r>
              <a:rPr lang="de-DE" b="0" i="0" u="none" strike="noStrike" cap="none" dirty="0" err="1">
                <a:solidFill>
                  <a:schemeClr val="dk1"/>
                </a:solidFill>
                <a:latin typeface="Roboto"/>
                <a:ea typeface="Roboto"/>
                <a:cs typeface="Roboto"/>
                <a:sym typeface="Roboto"/>
              </a:rPr>
              <a:t>OpenChain</a:t>
            </a:r>
            <a:r>
              <a:rPr lang="de-DE" b="0" i="0" u="none" strike="noStrike" cap="none" dirty="0">
                <a:solidFill>
                  <a:schemeClr val="dk1"/>
                </a:solidFill>
                <a:latin typeface="Roboto"/>
                <a:ea typeface="Roboto"/>
                <a:cs typeface="Roboto"/>
                <a:sym typeface="Roboto"/>
              </a:rPr>
              <a:t>-Projekts </a:t>
            </a:r>
            <a:r>
              <a:rPr lang="de-DE" dirty="0"/>
              <a:t>ist die </a:t>
            </a:r>
            <a:r>
              <a:rPr lang="de-DE" b="1" dirty="0"/>
              <a:t>Spezifikation</a:t>
            </a:r>
            <a:r>
              <a:rPr lang="de-DE" dirty="0"/>
              <a:t>. </a:t>
            </a:r>
            <a:br>
              <a:rPr lang="de-DE" dirty="0"/>
            </a:br>
            <a:r>
              <a:rPr lang="de-DE" dirty="0"/>
              <a:t>Diese zeigt die zentralen Anforderungen auf, die ein FOSS-Compliance-Programm erfüllen sollte.</a:t>
            </a:r>
            <a:endParaRPr lang="de-DE"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b="0" i="0" u="none" strike="noStrike" cap="none" dirty="0">
                <a:solidFill>
                  <a:schemeClr val="dk1"/>
                </a:solidFill>
                <a:latin typeface="Roboto"/>
                <a:ea typeface="Roboto"/>
                <a:cs typeface="Roboto"/>
                <a:sym typeface="Roboto"/>
              </a:rPr>
              <a:t>Das </a:t>
            </a:r>
            <a:r>
              <a:rPr lang="de-DE" b="0" i="0" u="none" strike="noStrike" cap="none" dirty="0" err="1">
                <a:solidFill>
                  <a:schemeClr val="dk1"/>
                </a:solidFill>
                <a:latin typeface="Roboto"/>
                <a:ea typeface="Roboto"/>
                <a:cs typeface="Roboto"/>
                <a:sym typeface="Roboto"/>
              </a:rPr>
              <a:t>OpenChain</a:t>
            </a:r>
            <a:r>
              <a:rPr lang="de-DE" b="0" i="0" u="none" strike="noStrike" cap="none" dirty="0">
                <a:solidFill>
                  <a:schemeClr val="dk1"/>
                </a:solidFill>
                <a:latin typeface="Roboto"/>
                <a:ea typeface="Roboto"/>
                <a:cs typeface="Roboto"/>
                <a:sym typeface="Roboto"/>
              </a:rPr>
              <a:t>-</a:t>
            </a:r>
            <a:r>
              <a:rPr lang="de-DE" b="1" i="0" u="none" strike="noStrike" cap="none" dirty="0">
                <a:solidFill>
                  <a:schemeClr val="dk1"/>
                </a:solidFill>
                <a:latin typeface="Roboto"/>
                <a:ea typeface="Roboto"/>
                <a:cs typeface="Roboto"/>
                <a:sym typeface="Roboto"/>
              </a:rPr>
              <a:t>Curriculum </a:t>
            </a:r>
            <a:r>
              <a:rPr lang="de-DE" i="0" u="none" strike="noStrike" cap="none" dirty="0">
                <a:solidFill>
                  <a:schemeClr val="dk1"/>
                </a:solidFill>
                <a:latin typeface="Roboto"/>
                <a:ea typeface="Roboto"/>
                <a:cs typeface="Roboto"/>
                <a:sym typeface="Roboto"/>
              </a:rPr>
              <a:t>untermauert die Spezifikation durch die Bereitstellung von frei nutzbarem Trainingsmaterial.</a:t>
            </a:r>
            <a:endParaRPr lang="de-DE"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b="0" i="0" u="none" strike="noStrike" cap="none" dirty="0">
                <a:solidFill>
                  <a:schemeClr val="dk1"/>
                </a:solidFill>
                <a:latin typeface="Roboto"/>
                <a:ea typeface="Roboto"/>
                <a:cs typeface="Roboto"/>
                <a:sym typeface="Roboto"/>
              </a:rPr>
              <a:t>Die vorliegenden Folien unterstützen Unternehmen dabei, die Anforderungen der Spezifikation in Abschnitt 1.2 zu erfüllen. Sie können auch für allgemeine Compliance-Trainings-Zwecke genutzt werden.</a:t>
            </a:r>
          </a:p>
          <a:p>
            <a:pPr marL="0" marR="0" lvl="0" indent="0" algn="ctr" rtl="0">
              <a:spcBef>
                <a:spcPts val="480"/>
              </a:spcBef>
              <a:spcAft>
                <a:spcPts val="0"/>
              </a:spcAft>
              <a:buClr>
                <a:schemeClr val="accent1"/>
              </a:buClr>
              <a:buSzPct val="25000"/>
              <a:buFont typeface="Arial"/>
              <a:buNone/>
            </a:pPr>
            <a:r>
              <a:rPr lang="en-US" sz="2400" b="0" i="0" u="none" strike="noStrike" cap="none" dirty="0" err="1">
                <a:solidFill>
                  <a:schemeClr val="dk1"/>
                </a:solidFill>
                <a:latin typeface="Roboto"/>
                <a:ea typeface="Roboto"/>
                <a:cs typeface="Roboto"/>
                <a:sym typeface="Roboto"/>
              </a:rPr>
              <a:t>Mehr</a:t>
            </a:r>
            <a:r>
              <a:rPr lang="en-US" sz="2400" b="0" i="0" u="none" strike="noStrike" cap="none" dirty="0">
                <a:solidFill>
                  <a:schemeClr val="dk1"/>
                </a:solidFill>
                <a:latin typeface="Roboto"/>
                <a:ea typeface="Roboto"/>
                <a:cs typeface="Roboto"/>
                <a:sym typeface="Roboto"/>
              </a:rPr>
              <a:t> Information </a:t>
            </a:r>
            <a:r>
              <a:rPr lang="en-US" sz="2400" b="0" i="0" u="none" strike="noStrike" cap="none" dirty="0" err="1">
                <a:solidFill>
                  <a:schemeClr val="dk1"/>
                </a:solidFill>
                <a:latin typeface="Roboto"/>
                <a:ea typeface="Roboto"/>
                <a:cs typeface="Roboto"/>
                <a:sym typeface="Roboto"/>
              </a:rPr>
              <a:t>unter</a:t>
            </a:r>
            <a:r>
              <a:rPr lang="en-US" sz="2400" b="0" i="0" u="none" strike="noStrike" cap="none" dirty="0">
                <a:solidFill>
                  <a:schemeClr val="dk1"/>
                </a:solidFill>
                <a:latin typeface="Roboto"/>
                <a:ea typeface="Roboto"/>
                <a:cs typeface="Roboto"/>
                <a:sym typeface="Roboto"/>
              </a:rPr>
              <a:t>: </a:t>
            </a:r>
            <a:r>
              <a:rPr lang="en-US" sz="2400" b="0" i="0" u="none" strike="noStrike" cap="none" dirty="0">
                <a:solidFill>
                  <a:schemeClr val="dk1"/>
                </a:solidFill>
                <a:latin typeface="Roboto Mono"/>
                <a:ea typeface="Roboto Mono"/>
                <a:cs typeface="Roboto Mono"/>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B79BC5B5-DA84-4E6D-A382-309FFE468608}"/>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C3C0DB98-699B-4188-B09D-AEA58A3B39F6}"/>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BBAF51-7C91-413F-89CF-A8DC8A12FB3C}"/>
              </a:ext>
            </a:extLst>
          </p:cNvPr>
          <p:cNvSpPr>
            <a:spLocks noGrp="1"/>
          </p:cNvSpPr>
          <p:nvPr>
            <p:ph type="title"/>
          </p:nvPr>
        </p:nvSpPr>
        <p:spPr/>
        <p:txBody>
          <a:bodyPr/>
          <a:lstStyle/>
          <a:p>
            <a:r>
              <a:rPr lang="de-DE" dirty="0"/>
              <a:t>Public Domain nach deutschem Recht</a:t>
            </a:r>
          </a:p>
        </p:txBody>
      </p:sp>
      <p:sp>
        <p:nvSpPr>
          <p:cNvPr id="3" name="Textplatzhalter 2">
            <a:extLst>
              <a:ext uri="{FF2B5EF4-FFF2-40B4-BE49-F238E27FC236}">
                <a16:creationId xmlns:a16="http://schemas.microsoft.com/office/drawing/2014/main" id="{2F5260DC-7EFE-4752-9EFF-6F9F0F0B08E2}"/>
              </a:ext>
            </a:extLst>
          </p:cNvPr>
          <p:cNvSpPr>
            <a:spLocks noGrp="1"/>
          </p:cNvSpPr>
          <p:nvPr>
            <p:ph type="body" idx="1"/>
          </p:nvPr>
        </p:nvSpPr>
        <p:spPr>
          <a:noFill/>
        </p:spPr>
        <p:txBody>
          <a:bodyPr/>
          <a:lstStyle/>
          <a:p>
            <a:pPr marL="129541" indent="0">
              <a:buNone/>
            </a:pPr>
            <a:r>
              <a:rPr lang="de-DE" sz="1800" b="1" i="1" dirty="0">
                <a:solidFill>
                  <a:schemeClr val="bg1">
                    <a:lumMod val="65000"/>
                  </a:schemeClr>
                </a:solidFill>
              </a:rPr>
              <a:t>Hinweis: diese Folie ist NICHT Bestandteil des originalen </a:t>
            </a:r>
            <a:r>
              <a:rPr lang="de-DE" sz="1800" b="1" i="1" dirty="0" err="1">
                <a:solidFill>
                  <a:schemeClr val="bg1">
                    <a:lumMod val="65000"/>
                  </a:schemeClr>
                </a:solidFill>
              </a:rPr>
              <a:t>Openchain</a:t>
            </a:r>
            <a:r>
              <a:rPr lang="de-DE" sz="1800" b="1" i="1" dirty="0">
                <a:solidFill>
                  <a:schemeClr val="bg1">
                    <a:lumMod val="65000"/>
                  </a:schemeClr>
                </a:solidFill>
              </a:rPr>
              <a:t>-Curriculums und wurde von den Übersetzern zur Klarstellung der rechtlichen Situation in Deutschland eingefügt!</a:t>
            </a:r>
          </a:p>
          <a:p>
            <a:pPr marL="363538" indent="-188913"/>
            <a:r>
              <a:rPr lang="de-DE" dirty="0"/>
              <a:t>Im US-Copyright gibt es kein zu deutschem Recht äquivalentes Urheberpersönlichkeitsrecht </a:t>
            </a:r>
          </a:p>
          <a:p>
            <a:pPr marL="363538" indent="-188913"/>
            <a:r>
              <a:rPr lang="de-DE" dirty="0"/>
              <a:t>In Deutschland kann das Urheber(-persönlichkeits-)recht an einem eigenen geistigen Werk nicht komplett aufgegeben werden. Der Allgemeinheit kann lediglich ein unbeschränktes Nutzungsrecht eingeräumt werden. </a:t>
            </a:r>
          </a:p>
          <a:p>
            <a:pPr marL="363538" indent="-188913"/>
            <a:r>
              <a:rPr lang="de-DE" dirty="0"/>
              <a:t>Der Begriff ‚Public Domain‘ ist damit nicht ohne weiteres äquivalent zum deutschen Rechtsbegriff ‚Gemeinfreiheit‘.</a:t>
            </a:r>
          </a:p>
          <a:p>
            <a:pPr marL="363538" indent="-188913"/>
            <a:r>
              <a:rPr lang="de-DE" dirty="0"/>
              <a:t>Bestimmte Nutzungsformen von Public Domain-Software können demnach nach deutschem Recht die Urheberpersönlichkeitsrechte verletzen.</a:t>
            </a:r>
          </a:p>
          <a:p>
            <a:pPr marL="363538" indent="-188913"/>
            <a:r>
              <a:rPr lang="de-DE" dirty="0"/>
              <a:t>Eine rechtssichere Nutzung von Public-Domain-Software ist in Deutschland deshalb nicht pauschal ‚unbedenklich‘ – und fallweise zu genau zu prüfen.</a:t>
            </a:r>
          </a:p>
        </p:txBody>
      </p:sp>
      <p:sp>
        <p:nvSpPr>
          <p:cNvPr id="4" name="Rechteck 3">
            <a:extLst>
              <a:ext uri="{FF2B5EF4-FFF2-40B4-BE49-F238E27FC236}">
                <a16:creationId xmlns:a16="http://schemas.microsoft.com/office/drawing/2014/main" id="{7FE1C904-07BD-4F2C-B946-92A2958B0AB1}"/>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added</a:t>
            </a:r>
            <a:r>
              <a:rPr lang="de-DE" dirty="0"/>
              <a:t>.</a:t>
            </a:r>
          </a:p>
        </p:txBody>
      </p:sp>
    </p:spTree>
    <p:extLst>
      <p:ext uri="{BB962C8B-B14F-4D97-AF65-F5344CB8AC3E}">
        <p14:creationId xmlns:p14="http://schemas.microsoft.com/office/powerpoint/2010/main" val="256439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Lizenzkompatibilität</a:t>
            </a:r>
            <a:endParaRPr lang="en-US" sz="4000" b="0" i="0" u="none" strike="noStrike" cap="none" dirty="0">
              <a:solidFill>
                <a:schemeClr val="dk2"/>
              </a:solidFill>
              <a:latin typeface="Roboto"/>
              <a:ea typeface="Roboto"/>
              <a:cs typeface="Roboto"/>
              <a:sym typeface="Roboto"/>
            </a:endParaRP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0" i="0" u="none" strike="noStrike" cap="none" dirty="0">
                <a:solidFill>
                  <a:srgbClr val="292934"/>
                </a:solidFill>
                <a:latin typeface="Roboto"/>
                <a:ea typeface="Roboto"/>
                <a:cs typeface="Roboto"/>
                <a:sym typeface="Roboto"/>
              </a:rPr>
              <a:t>Lizenzkompatibilität </a:t>
            </a:r>
            <a:r>
              <a:rPr lang="de-DE" dirty="0">
                <a:solidFill>
                  <a:srgbClr val="292934"/>
                </a:solidFill>
              </a:rPr>
              <a:t>wurde</a:t>
            </a:r>
            <a:r>
              <a:rPr lang="de-DE" sz="2400" b="0" i="0" u="none" strike="noStrike" cap="none" dirty="0">
                <a:solidFill>
                  <a:srgbClr val="292934"/>
                </a:solidFill>
                <a:latin typeface="Roboto"/>
                <a:ea typeface="Roboto"/>
                <a:cs typeface="Roboto"/>
                <a:sym typeface="Roboto"/>
              </a:rPr>
              <a:t> erreicht, wenn die Lizenzklauseln der </a:t>
            </a:r>
            <a:r>
              <a:rPr lang="de-DE" dirty="0">
                <a:solidFill>
                  <a:srgbClr val="292934"/>
                </a:solidFill>
              </a:rPr>
              <a:t>Einzelkomponenten </a:t>
            </a:r>
            <a:r>
              <a:rPr lang="de-DE" sz="2400" b="0" i="0" u="none" strike="noStrike" cap="none" dirty="0">
                <a:solidFill>
                  <a:srgbClr val="292934"/>
                </a:solidFill>
                <a:latin typeface="Roboto"/>
                <a:ea typeface="Roboto"/>
                <a:cs typeface="Roboto"/>
                <a:sym typeface="Roboto"/>
              </a:rPr>
              <a:t>einer Software untereinander nicht in Konflikt stehen. </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rgbClr val="292934"/>
                </a:solidFill>
                <a:latin typeface="Roboto"/>
                <a:ea typeface="Roboto"/>
                <a:cs typeface="Roboto"/>
                <a:sym typeface="Roboto"/>
              </a:rPr>
              <a:t>Falls Lizenz A eine Handlung fordert, welche Lizenz B verbietet, </a:t>
            </a:r>
            <a:br>
              <a:rPr lang="de-DE" sz="2400" b="0" i="0" u="none" strike="noStrike" cap="none" dirty="0">
                <a:solidFill>
                  <a:srgbClr val="292934"/>
                </a:solidFill>
                <a:latin typeface="Roboto"/>
                <a:ea typeface="Roboto"/>
                <a:cs typeface="Roboto"/>
                <a:sym typeface="Roboto"/>
              </a:rPr>
            </a:br>
            <a:r>
              <a:rPr lang="de-DE" sz="2400" b="0" i="0" u="none" strike="noStrike" cap="none" dirty="0">
                <a:solidFill>
                  <a:srgbClr val="292934"/>
                </a:solidFill>
                <a:latin typeface="Roboto"/>
                <a:ea typeface="Roboto"/>
                <a:cs typeface="Roboto"/>
                <a:sym typeface="Roboto"/>
              </a:rPr>
              <a:t>sind diese beiden Lizenzen konfliktär – und inkompatibel, wenn um die geltenden Lizenzverpflichtungen geht, wenn beide Komponenten innerhalb einer Software genutzt werden sollen.</a:t>
            </a:r>
          </a:p>
          <a:p>
            <a:pPr marL="457200" marR="0" lvl="1" indent="-190500" algn="l" rtl="0">
              <a:spcBef>
                <a:spcPts val="360"/>
              </a:spcBef>
              <a:spcAft>
                <a:spcPts val="0"/>
              </a:spcAft>
              <a:buClr>
                <a:schemeClr val="accent1"/>
              </a:buClr>
              <a:buSzPct val="85000"/>
              <a:buFont typeface="Arial"/>
              <a:buChar char="•"/>
            </a:pPr>
            <a:r>
              <a:rPr lang="de-DE" sz="1800" b="0" i="0" u="none" strike="noStrike" cap="none" dirty="0">
                <a:solidFill>
                  <a:schemeClr val="dk1"/>
                </a:solidFill>
                <a:latin typeface="Roboto"/>
                <a:ea typeface="Roboto"/>
                <a:cs typeface="Roboto"/>
                <a:sym typeface="Roboto"/>
              </a:rPr>
              <a:t>GPL-2.0 und EPL-1.0 </a:t>
            </a:r>
            <a:r>
              <a:rPr lang="de-DE" sz="1800" dirty="0"/>
              <a:t>stellen Verpflichtungen in Bezug auf weiterverteilte</a:t>
            </a:r>
            <a:r>
              <a:rPr lang="de-DE" sz="1800" b="0" i="0" u="none" strike="noStrike" cap="none" dirty="0">
                <a:solidFill>
                  <a:schemeClr val="dk1"/>
                </a:solidFill>
                <a:latin typeface="Roboto"/>
                <a:ea typeface="Roboto"/>
                <a:cs typeface="Roboto"/>
                <a:sym typeface="Roboto"/>
              </a:rPr>
              <a:t> “derivative </a:t>
            </a:r>
            <a:r>
              <a:rPr lang="de-DE" sz="1800" b="0" i="0" u="none" strike="noStrike" cap="none" dirty="0" err="1">
                <a:solidFill>
                  <a:schemeClr val="dk1"/>
                </a:solidFill>
                <a:latin typeface="Roboto"/>
                <a:ea typeface="Roboto"/>
                <a:cs typeface="Roboto"/>
                <a:sym typeface="Roboto"/>
              </a:rPr>
              <a:t>works</a:t>
            </a:r>
            <a:r>
              <a:rPr lang="de-DE" sz="1800" b="0" i="0" u="none" strike="noStrike" cap="none" dirty="0">
                <a:solidFill>
                  <a:schemeClr val="dk1"/>
                </a:solidFill>
                <a:latin typeface="Roboto"/>
                <a:ea typeface="Roboto"/>
                <a:cs typeface="Roboto"/>
                <a:sym typeface="Roboto"/>
              </a:rPr>
              <a:t>” auf. </a:t>
            </a:r>
          </a:p>
          <a:p>
            <a:pPr marL="457200" marR="0" lvl="1" indent="-190500" algn="l" rtl="0">
              <a:spcBef>
                <a:spcPts val="360"/>
              </a:spcBef>
              <a:spcAft>
                <a:spcPts val="0"/>
              </a:spcAft>
              <a:buClr>
                <a:schemeClr val="accent1"/>
              </a:buClr>
              <a:buSzPct val="85000"/>
              <a:buFont typeface="Arial"/>
              <a:buChar char="•"/>
            </a:pPr>
            <a:r>
              <a:rPr lang="de-DE" sz="1800" b="0" i="0" u="none" strike="noStrike" cap="none" dirty="0">
                <a:solidFill>
                  <a:schemeClr val="dk1"/>
                </a:solidFill>
                <a:latin typeface="Roboto"/>
                <a:ea typeface="Roboto"/>
                <a:cs typeface="Roboto"/>
                <a:sym typeface="Roboto"/>
              </a:rPr>
              <a:t>Wenn ein GPL-2.0-Modul mit einem EPL-1.0-Modul kombiniert wird und das kombinierte Modul verteilt würde, müssten dieses </a:t>
            </a:r>
          </a:p>
          <a:p>
            <a:pPr marL="731520" marR="0" lvl="2" indent="-185419" algn="l" rtl="0">
              <a:spcBef>
                <a:spcPts val="320"/>
              </a:spcBef>
              <a:spcAft>
                <a:spcPts val="0"/>
              </a:spcAft>
              <a:buClr>
                <a:schemeClr val="accent1"/>
              </a:buClr>
              <a:buSzPct val="90000"/>
              <a:buFont typeface="Arial"/>
              <a:buChar char="•"/>
            </a:pPr>
            <a:r>
              <a:rPr lang="de-DE" sz="1600" b="0" i="0" u="none" strike="noStrike" cap="none" dirty="0">
                <a:solidFill>
                  <a:schemeClr val="dk1"/>
                </a:solidFill>
                <a:latin typeface="Roboto"/>
                <a:ea typeface="Roboto"/>
                <a:cs typeface="Roboto"/>
                <a:sym typeface="Roboto"/>
              </a:rPr>
              <a:t>(nach der GPL-2.0) ausschließlich unter GPL-2.0 lizenziert sein, und</a:t>
            </a:r>
          </a:p>
          <a:p>
            <a:pPr marL="731520" marR="0" lvl="2" indent="-185419" algn="l" rtl="0">
              <a:spcBef>
                <a:spcPts val="320"/>
              </a:spcBef>
              <a:spcAft>
                <a:spcPts val="0"/>
              </a:spcAft>
              <a:buClr>
                <a:schemeClr val="accent1"/>
              </a:buClr>
              <a:buSzPct val="90000"/>
              <a:buFont typeface="Arial"/>
              <a:buChar char="•"/>
            </a:pPr>
            <a:r>
              <a:rPr lang="de-DE" sz="1600" b="0" i="0" u="none" strike="noStrike" cap="none" dirty="0">
                <a:solidFill>
                  <a:schemeClr val="dk1"/>
                </a:solidFill>
                <a:latin typeface="Roboto"/>
                <a:ea typeface="Roboto"/>
                <a:cs typeface="Roboto"/>
                <a:sym typeface="Roboto"/>
              </a:rPr>
              <a:t>(nach der EPL-1.0) ausschließlich unter EPL-1.0 lizenziert sein. </a:t>
            </a:r>
          </a:p>
          <a:p>
            <a:pPr marL="731520" marR="0" lvl="2" indent="-185419" algn="l" rtl="0">
              <a:spcBef>
                <a:spcPts val="320"/>
              </a:spcBef>
              <a:spcAft>
                <a:spcPts val="0"/>
              </a:spcAft>
              <a:buClr>
                <a:schemeClr val="accent1"/>
              </a:buClr>
              <a:buSzPct val="90000"/>
              <a:buFont typeface="Arial"/>
              <a:buChar char="•"/>
            </a:pPr>
            <a:r>
              <a:rPr lang="de-DE" sz="1600" b="0" i="0" u="none" strike="noStrike" cap="none" dirty="0">
                <a:solidFill>
                  <a:schemeClr val="dk1"/>
                </a:solidFill>
                <a:latin typeface="Roboto"/>
                <a:ea typeface="Roboto"/>
                <a:cs typeface="Roboto"/>
                <a:sym typeface="Roboto"/>
              </a:rPr>
              <a:t>Der Distributor kann nicht beide Lizenzbedingungen gleichzeitig erfüllen </a:t>
            </a:r>
            <a:br>
              <a:rPr lang="de-DE" sz="1600" b="0" i="0" u="none" strike="noStrike" cap="none" dirty="0">
                <a:solidFill>
                  <a:schemeClr val="dk1"/>
                </a:solidFill>
                <a:latin typeface="Roboto"/>
                <a:ea typeface="Roboto"/>
                <a:cs typeface="Roboto"/>
                <a:sym typeface="Roboto"/>
              </a:rPr>
            </a:br>
            <a:r>
              <a:rPr lang="de-DE" sz="1600" b="0" i="0" u="none" strike="noStrike" cap="none" dirty="0">
                <a:solidFill>
                  <a:schemeClr val="dk1"/>
                </a:solidFill>
                <a:latin typeface="Roboto"/>
                <a:ea typeface="Roboto"/>
                <a:cs typeface="Roboto"/>
                <a:sym typeface="Roboto"/>
              </a:rPr>
              <a:t>– damit kann das kombinierte Modul nicht verteilt werden.</a:t>
            </a:r>
          </a:p>
          <a:p>
            <a:pPr marL="731520" marR="0" lvl="2" indent="-185419" algn="l" rtl="0">
              <a:spcBef>
                <a:spcPts val="320"/>
              </a:spcBef>
              <a:spcAft>
                <a:spcPts val="0"/>
              </a:spcAft>
              <a:buClr>
                <a:schemeClr val="accent1"/>
              </a:buClr>
              <a:buSzPct val="90000"/>
              <a:buFont typeface="Arial"/>
              <a:buChar char="•"/>
            </a:pPr>
            <a:r>
              <a:rPr lang="de-DE" sz="1600" dirty="0"/>
              <a:t>Dies ist ein Beispiel für Lizenzinkompatibilität.</a:t>
            </a:r>
            <a:endParaRPr lang="de-DE" sz="1600" b="0" i="0" u="none" strike="noStrike" cap="none" dirty="0">
              <a:solidFill>
                <a:schemeClr val="dk1"/>
              </a:solidFill>
              <a:latin typeface="Roboto"/>
              <a:ea typeface="Roboto"/>
              <a:cs typeface="Roboto"/>
              <a:sym typeface="Roboto"/>
            </a:endParaRPr>
          </a:p>
          <a:p>
            <a:pPr marL="0" lvl="0" indent="0">
              <a:spcBef>
                <a:spcPts val="400"/>
              </a:spcBef>
              <a:buSzPct val="25000"/>
              <a:buNone/>
            </a:pPr>
            <a:r>
              <a:rPr lang="de-DE" sz="2000" dirty="0">
                <a:latin typeface="Roboto Condensed"/>
                <a:ea typeface="Roboto Condensed"/>
                <a:cs typeface="Roboto Condensed"/>
                <a:sym typeface="Roboto Condensed"/>
              </a:rPr>
              <a:t>Zur Definition von „derivative </a:t>
            </a:r>
            <a:r>
              <a:rPr lang="de-DE" sz="2000" dirty="0" err="1">
                <a:latin typeface="Roboto Condensed"/>
                <a:ea typeface="Roboto Condensed"/>
                <a:cs typeface="Roboto Condensed"/>
                <a:sym typeface="Roboto Condensed"/>
              </a:rPr>
              <a:t>work</a:t>
            </a:r>
            <a:r>
              <a:rPr lang="de-DE" sz="2000" dirty="0">
                <a:latin typeface="Roboto Condensed"/>
                <a:ea typeface="Roboto Condensed"/>
                <a:cs typeface="Roboto Condensed"/>
                <a:sym typeface="Roboto Condensed"/>
              </a:rPr>
              <a:t>" gibt es in der FOSS-Community unterschiedliche Auffassungen, eine rechtliche Auslegung des Begriffes kann international je nach </a:t>
            </a:r>
            <a:r>
              <a:rPr lang="de-DE" sz="2000" dirty="0" err="1">
                <a:latin typeface="Roboto Condensed"/>
                <a:ea typeface="Roboto Condensed"/>
                <a:cs typeface="Roboto Condensed"/>
                <a:sym typeface="Roboto Condensed"/>
              </a:rPr>
              <a:t>Rechtssprechung</a:t>
            </a:r>
            <a:r>
              <a:rPr lang="de-DE" sz="2000" dirty="0">
                <a:latin typeface="Roboto Condensed"/>
                <a:ea typeface="Roboto Condensed"/>
                <a:cs typeface="Roboto Condensed"/>
                <a:sym typeface="Roboto Condensed"/>
              </a:rPr>
              <a:t> unterschiedlich sein.</a:t>
            </a:r>
            <a:endParaRPr lang="de-DE" sz="2000" b="0" i="0" u="none" strike="noStrike" cap="none" dirty="0">
              <a:solidFill>
                <a:schemeClr val="dk1"/>
              </a:solidFill>
              <a:latin typeface="Roboto Condensed"/>
              <a:ea typeface="Roboto Condensed"/>
              <a:cs typeface="Roboto Condensed"/>
              <a:sym typeface="Roboto Condensed"/>
            </a:endParaRPr>
          </a:p>
        </p:txBody>
      </p:sp>
      <p:sp>
        <p:nvSpPr>
          <p:cNvPr id="4" name="Rechteck 3">
            <a:extLst>
              <a:ext uri="{FF2B5EF4-FFF2-40B4-BE49-F238E27FC236}">
                <a16:creationId xmlns:a16="http://schemas.microsoft.com/office/drawing/2014/main" id="{CA911894-EF66-4457-A83C-9676A56DC4BD}"/>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B21E7756-4C2B-4C8A-8609-CCAE33571A56}"/>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Notices</a:t>
            </a: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Copyright notice </a:t>
            </a:r>
            <a:r>
              <a:rPr lang="en-US" sz="2400" b="0" i="0" u="none" strike="noStrike" cap="none">
                <a:solidFill>
                  <a:schemeClr val="dk1"/>
                </a:solidFill>
                <a:latin typeface="Roboto"/>
                <a:ea typeface="Roboto"/>
                <a:cs typeface="Roboto"/>
                <a:sym typeface="Roboto"/>
              </a:rPr>
              <a:t>– an identifier placed on copies of the work to inform the world of copyright ownership. </a:t>
            </a:r>
            <a:r>
              <a:rPr lang="en-US" sz="2400" b="0" i="0" u="none" strike="noStrike" cap="none">
                <a:solidFill>
                  <a:srgbClr val="000000"/>
                </a:solidFill>
                <a:latin typeface="Roboto"/>
                <a:ea typeface="Roboto"/>
                <a:cs typeface="Roboto"/>
                <a:sym typeface="Roboto"/>
              </a:rPr>
              <a:t>Example: </a:t>
            </a:r>
            <a:r>
              <a:rPr lang="en-US" sz="2000" b="0" i="0" u="none" strike="noStrike" cap="none">
                <a:solidFill>
                  <a:schemeClr val="dk1"/>
                </a:solidFill>
                <a:latin typeface="Roboto Mono"/>
                <a:ea typeface="Roboto Mono"/>
                <a:cs typeface="Roboto Mono"/>
                <a:sym typeface="Roboto Mono"/>
              </a:rPr>
              <a:t>Copyright © A. Person (2016)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License notice</a:t>
            </a:r>
            <a:r>
              <a:rPr lang="en-US" sz="2400" b="0" i="0" u="none" strike="noStrike" cap="none">
                <a:solidFill>
                  <a:schemeClr val="dk1"/>
                </a:solidFill>
                <a:latin typeface="Roboto"/>
                <a:ea typeface="Roboto"/>
                <a:cs typeface="Roboto"/>
                <a:sym typeface="Roboto"/>
              </a:rPr>
              <a:t> – a notice that specifies and acknowledges the license terms and conditions of the FOSS included in the product.</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Attribution notice </a:t>
            </a:r>
            <a:r>
              <a:rPr lang="en-US" sz="2400" b="0" i="0" u="none" strike="noStrike" cap="none">
                <a:solidFill>
                  <a:schemeClr val="dk1"/>
                </a:solidFill>
                <a:latin typeface="Roboto"/>
                <a:ea typeface="Roboto"/>
                <a:cs typeface="Roboto"/>
                <a:sym typeface="Roboto"/>
              </a:rPr>
              <a:t>– a notice included in the product release that acknowledges the identity of the original authors and / or sponsors of the FOSS included in the product.</a:t>
            </a:r>
          </a:p>
          <a:p>
            <a:pPr marL="182880" marR="0" lvl="0" indent="-182880" algn="l" rtl="0">
              <a:spcBef>
                <a:spcPts val="480"/>
              </a:spcBef>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Modification notice </a:t>
            </a:r>
            <a:r>
              <a:rPr lang="en-US" sz="2400" b="0" i="0" u="none" strike="noStrike" cap="none">
                <a:solidFill>
                  <a:schemeClr val="dk1"/>
                </a:solidFill>
                <a:latin typeface="Roboto"/>
                <a:ea typeface="Roboto"/>
                <a:cs typeface="Roboto"/>
                <a:sym typeface="Roboto"/>
              </a:rPr>
              <a:t>– a notice that you have made modifications to the source code of a file, such as adding your copyright notice to the top of the file.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Multi-Licensing</a:t>
            </a: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Multi-licensing refers to the practice of distributing software under two or more different sets of terms and conditions simultaneously</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E.g., when software is “dual licensed,” the copyright owner gives each recipient the choice of two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Note: This should not be confused for situations in which a licensor imposes more than one license, and you must comply with </a:t>
            </a:r>
            <a:r>
              <a:rPr lang="en-US" sz="2400" b="0" i="1" u="none" strike="noStrike" cap="none">
                <a:solidFill>
                  <a:schemeClr val="dk1"/>
                </a:solidFill>
                <a:latin typeface="Roboto"/>
                <a:ea typeface="Roboto"/>
                <a:cs typeface="Roboto"/>
                <a:sym typeface="Roboto"/>
              </a:rPr>
              <a:t>all</a:t>
            </a:r>
            <a:r>
              <a:rPr lang="en-US" sz="2400" b="0" i="0" u="none" strike="noStrike" cap="none">
                <a:solidFill>
                  <a:schemeClr val="dk1"/>
                </a:solidFill>
                <a:latin typeface="Roboto"/>
                <a:ea typeface="Roboto"/>
                <a:cs typeface="Roboto"/>
                <a:sym typeface="Roboto"/>
              </a:rPr>
              <a:t> of them</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typical obligations of a permissive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permissive FOSS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license reciprocity mean?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copyleft-style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needs to be distributed for code used under a copyleft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Are Freeware and Shareware software considered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multi-license?</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information may you find in FOSS Notices, and how may the notices be used?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3</a:t>
            </a: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dirty="0" err="1">
                <a:solidFill>
                  <a:schemeClr val="lt2"/>
                </a:solidFill>
                <a:latin typeface="Roboto Medium"/>
                <a:ea typeface="Roboto Medium"/>
                <a:cs typeface="Roboto Medium"/>
                <a:sym typeface="Roboto Medium"/>
              </a:rPr>
              <a:t>Einführung</a:t>
            </a:r>
            <a:r>
              <a:rPr lang="en-US" sz="4800" b="0" i="0" u="none" strike="noStrike" cap="none" dirty="0">
                <a:solidFill>
                  <a:schemeClr val="lt2"/>
                </a:solidFill>
                <a:latin typeface="Roboto Medium"/>
                <a:ea typeface="Roboto Medium"/>
                <a:cs typeface="Roboto Medium"/>
                <a:sym typeface="Roboto Medium"/>
              </a:rPr>
              <a:t> in FOSS-Compliance</a:t>
            </a:r>
          </a:p>
        </p:txBody>
      </p:sp>
      <p:sp>
        <p:nvSpPr>
          <p:cNvPr id="4" name="Rechteck 3">
            <a:extLst>
              <a:ext uri="{FF2B5EF4-FFF2-40B4-BE49-F238E27FC236}">
                <a16:creationId xmlns:a16="http://schemas.microsoft.com/office/drawing/2014/main" id="{558AF648-D04D-4D99-9901-6863B4A4C0AE}"/>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D3B9C41F-AD41-4F24-B38F-2ED059FC96D2}"/>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Goals</a:t>
            </a: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Know your obligations. </a:t>
            </a:r>
            <a:r>
              <a:rPr lang="en-US" sz="2400" b="0" i="0" u="none" strike="noStrike" cap="none">
                <a:solidFill>
                  <a:schemeClr val="dk1"/>
                </a:solidFill>
                <a:latin typeface="Roboto"/>
                <a:ea typeface="Roboto"/>
                <a:cs typeface="Roboto"/>
                <a:sym typeface="Roboto"/>
              </a:rPr>
              <a:t>You should have a process for identifying and tracking FOSS components that are present in your software</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Satisfy license obligations. </a:t>
            </a:r>
            <a:r>
              <a:rPr lang="en-US" sz="2400" b="0" i="0" u="none" strike="noStrike" cap="none">
                <a:solidFill>
                  <a:schemeClr val="dk1"/>
                </a:solidFill>
                <a:latin typeface="Roboto"/>
                <a:ea typeface="Roboto"/>
                <a:cs typeface="Roboto"/>
                <a:sym typeface="Roboto"/>
              </a:rPr>
              <a:t>Your process should be capable of handling FOSS license obligations that arise from your organization’s business practices</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Compliance Obligations Must Be Satisfied?</a:t>
            </a: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Depending on the FOSS license(s) involved, your compliance obligations may consist of:</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rgbClr val="292934"/>
                </a:solidFill>
                <a:latin typeface="Roboto"/>
                <a:ea typeface="Roboto"/>
                <a:cs typeface="Roboto"/>
                <a:sym typeface="Roboto"/>
              </a:rPr>
              <a:t>Attribution</a:t>
            </a:r>
            <a:r>
              <a:rPr lang="en-US" sz="2000" b="1" i="0" u="none" strike="noStrike" cap="none">
                <a:solidFill>
                  <a:schemeClr val="dk1"/>
                </a:solidFill>
                <a:latin typeface="Roboto"/>
                <a:ea typeface="Roboto"/>
                <a:cs typeface="Roboto"/>
                <a:sym typeface="Roboto"/>
              </a:rPr>
              <a:t> and Notices.</a:t>
            </a:r>
            <a:r>
              <a:rPr lang="en-US" sz="2000" b="0" i="0" u="none" strike="noStrike" cap="none">
                <a:solidFill>
                  <a:schemeClr val="dk1"/>
                </a:solidFill>
                <a:latin typeface="Roboto"/>
                <a:ea typeface="Roboto"/>
                <a:cs typeface="Roboto"/>
                <a:sym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Source code availability. </a:t>
            </a:r>
            <a:r>
              <a:rPr lang="en-US" sz="2000" b="0" i="0" u="none" strike="noStrike" cap="none">
                <a:solidFill>
                  <a:schemeClr val="dk1"/>
                </a:solidFill>
                <a:latin typeface="Roboto"/>
                <a:ea typeface="Roboto"/>
                <a:cs typeface="Roboto"/>
                <a:sym typeface="Roboto"/>
              </a:rPr>
              <a:t>You may need to provide source code for the FOSS software, for modifications you make, for combined or linked software, and scripts that control the build process.</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Reciprocity. </a:t>
            </a:r>
            <a:r>
              <a:rPr lang="en-US" sz="2000" b="0" i="0" u="none" strike="noStrike" cap="none">
                <a:solidFill>
                  <a:schemeClr val="dk1"/>
                </a:solidFill>
                <a:latin typeface="Roboto"/>
                <a:ea typeface="Roboto"/>
                <a:cs typeface="Roboto"/>
                <a:sym typeface="Roboto"/>
              </a:rPr>
              <a:t>You may need to maintain modified versions or derivative works under the same license that governs the FOSS component.</a:t>
            </a:r>
          </a:p>
          <a:p>
            <a:pPr marL="182880" marR="0" lvl="0" indent="-182880" algn="l" rtl="0">
              <a:spcBef>
                <a:spcPts val="400"/>
              </a:spcBef>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Other terms. </a:t>
            </a:r>
            <a:r>
              <a:rPr lang="en-US" sz="2000" b="0" i="0" u="none" strike="noStrike" cap="none">
                <a:solidFill>
                  <a:schemeClr val="dk1"/>
                </a:solidFill>
                <a:latin typeface="Roboto"/>
                <a:ea typeface="Roboto"/>
                <a:cs typeface="Roboto"/>
                <a:sym typeface="Roboto"/>
              </a:rPr>
              <a:t>The FOSS license may restrict use of the copyright holder name or trademark, may require modified versions to use a different name to avoid confusion, or may terminate upon any breach.</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Distribution</a:t>
            </a: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Dissemination of material to an outside entity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Applications downloaded to a user’s machine or mobile device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JavaScript, web client, or other code that is downloaded to the user’s machine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For some FOSS licenses, access via a computer network can be</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“trigger” event</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Some licenses define the trigger event to include permitting access to software running on a server (e.g., all versions of the Affero GPL if the software is modified) or in the case of “users interacting with it remotely through a computer network”</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Modification</a:t>
            </a: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Changes to the existing program (e.g., additions, deletions of code in a file, combining components together)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Under some FOSS licenses, modifications may cause additional obligations upon distribution, such as: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notice of modification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accompanying source code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Licensing modifications under the same license that governs the FOSS component</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Inhalte</a:t>
            </a:r>
            <a:endParaRPr lang="en-US" sz="4000" b="0" i="0" u="none" strike="noStrike" cap="none" dirty="0">
              <a:solidFill>
                <a:schemeClr val="dk2"/>
              </a:solidFill>
              <a:latin typeface="Roboto"/>
              <a:ea typeface="Roboto"/>
              <a:cs typeface="Roboto"/>
              <a:sym typeface="Roboto"/>
            </a:endParaRP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Was ist geistiges Eigentum</a:t>
            </a:r>
            <a:r>
              <a:rPr lang="de-DE" dirty="0"/>
              <a:t>?</a:t>
            </a:r>
            <a:endParaRPr lang="de-DE" sz="2800" b="0" i="0" u="none" strike="noStrike" cap="none" dirty="0">
              <a:solidFill>
                <a:schemeClr val="dk1"/>
              </a:solidFill>
              <a:latin typeface="Roboto"/>
              <a:ea typeface="Roboto"/>
              <a:cs typeface="Roboto"/>
              <a:sym typeface="Roboto"/>
            </a:endParaRPr>
          </a:p>
          <a:p>
            <a:pPr marL="514350" marR="0" lvl="0" indent="-514350" algn="l" rtl="0">
              <a:spcBef>
                <a:spcPts val="560"/>
              </a:spcBef>
              <a:spcAft>
                <a:spcPts val="0"/>
              </a:spcAft>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Einführung in die FOSS-Lizenzierung</a:t>
            </a:r>
          </a:p>
          <a:p>
            <a:pPr marL="514350" marR="0" lvl="0" indent="-514350" algn="l" rtl="0">
              <a:spcBef>
                <a:spcPts val="560"/>
              </a:spcBef>
              <a:spcAft>
                <a:spcPts val="0"/>
              </a:spcAft>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Einführung</a:t>
            </a:r>
            <a:r>
              <a:rPr lang="en-US" sz="2800" b="0" i="0" u="none" strike="noStrike" cap="none" dirty="0">
                <a:solidFill>
                  <a:schemeClr val="dk1"/>
                </a:solidFill>
                <a:latin typeface="Roboto"/>
                <a:ea typeface="Roboto"/>
                <a:cs typeface="Roboto"/>
                <a:sym typeface="Roboto"/>
              </a:rPr>
              <a:t> in FOSS-Compliance</a:t>
            </a:r>
          </a:p>
          <a:p>
            <a:pPr marL="514350" marR="0" lvl="0" indent="-514350" algn="l" rtl="0">
              <a:spcBef>
                <a:spcPts val="560"/>
              </a:spcBef>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Zentrale Softwarekonzepte für einen FOSS-Review</a:t>
            </a: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Durchführung eines </a:t>
            </a:r>
            <a:br>
              <a:rPr lang="de-DE" sz="2800" b="0" i="0" u="none" strike="noStrike" cap="none" dirty="0">
                <a:solidFill>
                  <a:schemeClr val="dk1"/>
                </a:solidFill>
                <a:latin typeface="Roboto"/>
                <a:ea typeface="Roboto"/>
                <a:cs typeface="Roboto"/>
                <a:sym typeface="Roboto"/>
              </a:rPr>
            </a:br>
            <a:r>
              <a:rPr lang="de-DE" sz="2800" b="0" i="0" u="none" strike="noStrike" cap="none" dirty="0">
                <a:solidFill>
                  <a:schemeClr val="dk1"/>
                </a:solidFill>
                <a:latin typeface="Roboto"/>
                <a:ea typeface="Roboto"/>
                <a:cs typeface="Roboto"/>
                <a:sym typeface="Roboto"/>
              </a:rPr>
              <a:t>FOSS-Reviews</a:t>
            </a:r>
          </a:p>
          <a:p>
            <a:pPr marL="514350" marR="0" lvl="0" indent="-514350" algn="l" rtl="0">
              <a:spcBef>
                <a:spcPts val="560"/>
              </a:spcBef>
              <a:spcAft>
                <a:spcPts val="0"/>
              </a:spcAft>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Ende-zu-Ende-</a:t>
            </a:r>
            <a:br>
              <a:rPr lang="de-DE" sz="2800" b="0" i="0" u="none" strike="noStrike" cap="none" dirty="0">
                <a:solidFill>
                  <a:schemeClr val="dk1"/>
                </a:solidFill>
                <a:latin typeface="Roboto"/>
                <a:ea typeface="Roboto"/>
                <a:cs typeface="Roboto"/>
                <a:sym typeface="Roboto"/>
              </a:rPr>
            </a:br>
            <a:r>
              <a:rPr lang="de-DE" sz="2800" b="0" i="0" u="none" strike="noStrike" cap="none" dirty="0">
                <a:solidFill>
                  <a:schemeClr val="dk1"/>
                </a:solidFill>
                <a:latin typeface="Roboto"/>
                <a:ea typeface="Roboto"/>
                <a:cs typeface="Roboto"/>
                <a:sym typeface="Roboto"/>
              </a:rPr>
              <a:t>Compliance-Management (Musterprozess)</a:t>
            </a:r>
          </a:p>
          <a:p>
            <a:pPr marL="514350" marR="0" lvl="0" indent="-514350" algn="l" rtl="0">
              <a:spcBef>
                <a:spcPts val="560"/>
              </a:spcBef>
              <a:spcAft>
                <a:spcPts val="0"/>
              </a:spcAft>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Vermeiden von </a:t>
            </a:r>
            <a:br>
              <a:rPr lang="de-DE" sz="2800" b="0" i="0" u="none" strike="noStrike" cap="none" dirty="0">
                <a:solidFill>
                  <a:schemeClr val="dk1"/>
                </a:solidFill>
                <a:latin typeface="Roboto"/>
                <a:ea typeface="Roboto"/>
                <a:cs typeface="Roboto"/>
                <a:sym typeface="Roboto"/>
              </a:rPr>
            </a:br>
            <a:r>
              <a:rPr lang="de-DE" sz="2800" b="0" i="0" u="none" strike="noStrike" cap="none" dirty="0">
                <a:solidFill>
                  <a:schemeClr val="dk1"/>
                </a:solidFill>
                <a:latin typeface="Roboto"/>
                <a:ea typeface="Roboto"/>
                <a:cs typeface="Roboto"/>
                <a:sym typeface="Roboto"/>
              </a:rPr>
              <a:t>Compliance-Fallen</a:t>
            </a:r>
          </a:p>
          <a:p>
            <a:pPr marL="514350" marR="0" lvl="0" indent="-514350" algn="l" rtl="0">
              <a:spcBef>
                <a:spcPts val="560"/>
              </a:spcBef>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Entwicklungsrichtlinien</a:t>
            </a:r>
          </a:p>
        </p:txBody>
      </p:sp>
      <p:sp>
        <p:nvSpPr>
          <p:cNvPr id="5" name="Rechteck 4">
            <a:extLst>
              <a:ext uri="{FF2B5EF4-FFF2-40B4-BE49-F238E27FC236}">
                <a16:creationId xmlns:a16="http://schemas.microsoft.com/office/drawing/2014/main" id="{11227CD6-4653-4218-8FD1-24B612E9B49E}"/>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9B045D77-F5B0-4E85-9C5B-AAD146C12071}"/>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Program</a:t>
            </a: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Organizations that have been successful at FOSS compliance have created their own</a:t>
            </a:r>
            <a:r>
              <a:rPr lang="en-US" sz="2400" b="0" i="1" u="none" strike="noStrike" cap="none">
                <a:solidFill>
                  <a:schemeClr val="dk1"/>
                </a:solidFill>
                <a:latin typeface="Roboto"/>
                <a:ea typeface="Roboto"/>
                <a:cs typeface="Roboto"/>
                <a:sym typeface="Roboto"/>
              </a:rPr>
              <a:t> FOSS Compliance Programs</a:t>
            </a:r>
            <a:r>
              <a:rPr lang="en-US" sz="2400" b="0" i="0" u="none" strike="noStrike" cap="none">
                <a:solidFill>
                  <a:schemeClr val="dk1"/>
                </a:solidFill>
                <a:latin typeface="Roboto"/>
                <a:ea typeface="Roboto"/>
                <a:cs typeface="Roboto"/>
                <a:sym typeface="Roboto"/>
              </a:rPr>
              <a:t> (consisting of policies, processes, training and tools) to:</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Facilitate effective usage of FOSS in their products (commercial or otherwise)</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Respect FOSS developer/owner rights and comply with license obligations</a:t>
            </a:r>
          </a:p>
          <a:p>
            <a:pPr marL="457200" marR="0" lvl="0" indent="-457200" algn="l" rtl="0">
              <a:spcBef>
                <a:spcPts val="480"/>
              </a:spcBef>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Contribute to and participate in FOSS communities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Implementing Compliance Practices</a:t>
            </a: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Prepare business processes and sufficient staff to handle: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Identification of the origin and license of all internal and external software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Tracking FOSS software within the development process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Performing FOSS review and identifying license obligations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Fulfillment of license obligations when product ships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Oversight for FOSS Compliance Program, creation of policy, and compliance decisions</a:t>
            </a:r>
          </a:p>
          <a:p>
            <a:pPr marL="182880" marR="0" lvl="0" indent="-182880" algn="l" rtl="0">
              <a:lnSpc>
                <a:spcPct val="130000"/>
              </a:lnSpc>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Training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Benefits</a:t>
            </a: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Benefits of a robust FOSS Compliance program include: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benefits of FOSS and how it impacts your organization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costs and risks associated with using FOSS </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knowledge of available FOSS solutions</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Reduction and management of infringement risk, increased respect of FOSS developers/owners’ licensing choices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Fostering relationships with the FOSS community and FOSS organizations</a:t>
            </a:r>
          </a:p>
          <a:p>
            <a:pPr marL="182880" marR="0" lvl="0" indent="-182880" algn="l" rtl="0">
              <a:lnSpc>
                <a:spcPct val="129998"/>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13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FOSS compliance mean?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two main goals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List and describe important business practices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some benefits of a FOSS Compliance Program?</a:t>
            </a:r>
          </a:p>
          <a:p>
            <a:pPr marL="0" marR="0" lvl="0" indent="0" algn="l" rtl="0">
              <a:lnSpc>
                <a:spcPct val="130000"/>
              </a:lnSpc>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4</a:t>
            </a: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lnSpc>
                <a:spcPct val="90000"/>
              </a:lnSpc>
              <a:spcBef>
                <a:spcPts val="0"/>
              </a:spcBef>
              <a:buSzPct val="25000"/>
            </a:pPr>
            <a:r>
              <a:rPr lang="de-DE" dirty="0"/>
              <a:t>Zentrale Softwarekonzepte </a:t>
            </a:r>
            <a:br>
              <a:rPr lang="de-DE" dirty="0"/>
            </a:br>
            <a:r>
              <a:rPr lang="de-DE" dirty="0"/>
              <a:t>für einen FOSS-Review</a:t>
            </a:r>
          </a:p>
        </p:txBody>
      </p:sp>
      <p:sp>
        <p:nvSpPr>
          <p:cNvPr id="4" name="Rechteck 3">
            <a:extLst>
              <a:ext uri="{FF2B5EF4-FFF2-40B4-BE49-F238E27FC236}">
                <a16:creationId xmlns:a16="http://schemas.microsoft.com/office/drawing/2014/main" id="{1DD171F5-B009-4852-9422-6F5AEFD3EC41}"/>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DCFE9407-68EF-4A66-A013-BDCA695B22F4}"/>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How do you want to use a FOSS component?</a:t>
            </a: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Common scenarios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Incorporation</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Linking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Modification</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Translation</a:t>
            </a:r>
          </a:p>
          <a:p>
            <a:pPr marL="342900" marR="0" lvl="0" indent="-342900" algn="l" rtl="0">
              <a:spcBef>
                <a:spcPts val="480"/>
              </a:spcBef>
              <a:spcAft>
                <a:spcPts val="0"/>
              </a:spcAft>
              <a:buClr>
                <a:schemeClr val="accent1"/>
              </a:buClr>
              <a:buSzPct val="85000"/>
              <a:buFont typeface="Arial"/>
              <a:buNone/>
            </a:pPr>
            <a:endParaRPr sz="2400" b="1"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Incorporation</a:t>
            </a: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copy portions of a FOSS component into your software product.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Relevant terms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Integrating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Merging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Pasting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Adapting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Inserting</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Linking</a:t>
            </a:r>
          </a:p>
        </p:txBody>
      </p:sp>
      <p:sp>
        <p:nvSpPr>
          <p:cNvPr id="301" name="Shape 301"/>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link or join a FOSS component with your software product.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Relevant terms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Static/Dynamic Linking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Pairing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Combining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Utilizing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Packaging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Creating interdependency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Modification</a:t>
            </a: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make changes to a FOSS component, including:</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Adding/injecting new code into the FOSS component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Fixing, optimizing or making changes to the FOSS component</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Deleting or removing code</a:t>
            </a: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a:solidFill>
                  <a:schemeClr val="dk1"/>
                </a:solidFill>
                <a:latin typeface="Roboto Condensed"/>
                <a:ea typeface="Roboto Condensed"/>
                <a:cs typeface="Roboto Condensed"/>
                <a:sym typeface="Roboto Condensed"/>
              </a:rPr>
              <a:t>Fixing </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Optimizing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Changing</a:t>
            </a:r>
          </a:p>
          <a:p>
            <a:pPr marL="0" marR="0" lvl="0" indent="0" algn="l" rtl="0">
              <a:spcBef>
                <a:spcPts val="0"/>
              </a:spcBef>
              <a:buNone/>
            </a:pP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Adding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Injecting</a:t>
            </a:r>
          </a:p>
          <a:p>
            <a:pPr marL="0" marR="0" lvl="0" indent="0" algn="l" rtl="0">
              <a:spcBef>
                <a:spcPts val="0"/>
              </a:spcBef>
              <a:buNone/>
            </a:pP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Deleting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Translation</a:t>
            </a: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transform the code from one state to another.</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Examples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Translating Chinese to English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Converting C++ to Java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Compiling into binary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dirty="0">
                <a:solidFill>
                  <a:srgbClr val="D2533C"/>
                </a:solidFill>
                <a:latin typeface="Roboto"/>
                <a:ea typeface="Roboto"/>
                <a:cs typeface="Roboto"/>
                <a:sym typeface="Roboto"/>
              </a:rPr>
              <a:t>FOSS-</a:t>
            </a:r>
            <a:r>
              <a:rPr lang="en-US" sz="4000" b="0" i="0" u="none" strike="noStrike" cap="none" dirty="0" err="1">
                <a:solidFill>
                  <a:srgbClr val="D2533C"/>
                </a:solidFill>
                <a:latin typeface="Roboto"/>
                <a:ea typeface="Roboto"/>
                <a:cs typeface="Roboto"/>
                <a:sym typeface="Roboto"/>
              </a:rPr>
              <a:t>Richtlinie</a:t>
            </a:r>
            <a:endParaRPr lang="en-US" sz="4000" b="0" i="0" u="none" strike="noStrike" cap="none" dirty="0">
              <a:solidFill>
                <a:srgbClr val="D2533C"/>
              </a:solidFill>
              <a:latin typeface="Roboto"/>
              <a:ea typeface="Roboto"/>
              <a:cs typeface="Roboto"/>
              <a:sym typeface="Roboto"/>
            </a:endParaRP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&lt;&lt;</a:t>
            </a:r>
            <a:r>
              <a:rPr lang="en-US" sz="2400" b="0" i="0" u="none" strike="noStrike" cap="none" dirty="0" err="1">
                <a:solidFill>
                  <a:schemeClr val="dk1"/>
                </a:solidFill>
                <a:latin typeface="Roboto Condensed"/>
                <a:ea typeface="Roboto Condensed"/>
                <a:cs typeface="Roboto Condensed"/>
                <a:sym typeface="Roboto Condensed"/>
              </a:rPr>
              <a:t>Diese</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Folie</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ist</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ein</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Platzhalter</a:t>
            </a:r>
            <a:r>
              <a:rPr lang="en-US" dirty="0">
                <a:latin typeface="Roboto Condensed"/>
                <a:ea typeface="Roboto Condensed"/>
                <a:cs typeface="Roboto Condensed"/>
                <a:sym typeface="Roboto Condensed"/>
              </a:rPr>
              <a:t>, um auf </a:t>
            </a:r>
            <a:r>
              <a:rPr lang="en-US" dirty="0" err="1">
                <a:latin typeface="Roboto Condensed"/>
                <a:ea typeface="Roboto Condensed"/>
                <a:cs typeface="Roboto Condensed"/>
                <a:sym typeface="Roboto Condensed"/>
              </a:rPr>
              <a:t>Ihre</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eigene</a:t>
            </a:r>
            <a:r>
              <a:rPr lang="en-US" dirty="0">
                <a:latin typeface="Roboto Condensed"/>
                <a:ea typeface="Roboto Condensed"/>
                <a:cs typeface="Roboto Condensed"/>
                <a:sym typeface="Roboto Condensed"/>
              </a:rPr>
              <a:t> FOSS-</a:t>
            </a:r>
            <a:r>
              <a:rPr lang="en-US" dirty="0" err="1">
                <a:latin typeface="Roboto Condensed"/>
                <a:ea typeface="Roboto Condensed"/>
                <a:cs typeface="Roboto Condensed"/>
                <a:sym typeface="Roboto Condensed"/>
              </a:rPr>
              <a:t>Richtlinie</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hinweisen</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bzw</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diese</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verlinken</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zu</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können</a:t>
            </a:r>
            <a:r>
              <a:rPr lang="en-US" dirty="0">
                <a:latin typeface="Roboto Condensed"/>
                <a:ea typeface="Roboto Condensed"/>
                <a:cs typeface="Roboto Condensed"/>
                <a:sym typeface="Roboto Condensed"/>
              </a:rPr>
              <a:t>.</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siehe</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OpenChain-Spezifikation</a:t>
            </a:r>
            <a:r>
              <a:rPr lang="en-US" sz="2400" b="0" i="0" u="none" strike="noStrike" cap="none" dirty="0">
                <a:solidFill>
                  <a:schemeClr val="dk1"/>
                </a:solidFill>
                <a:latin typeface="Roboto Condensed"/>
                <a:ea typeface="Roboto Condensed"/>
                <a:cs typeface="Roboto Condensed"/>
                <a:sym typeface="Roboto Condensed"/>
              </a:rPr>
              <a:t> 1.1, </a:t>
            </a:r>
            <a:r>
              <a:rPr lang="en-US" sz="2400" b="0" i="0" u="none" strike="noStrike" cap="none" dirty="0" err="1">
                <a:solidFill>
                  <a:schemeClr val="dk1"/>
                </a:solidFill>
                <a:latin typeface="Roboto Condensed"/>
                <a:ea typeface="Roboto Condensed"/>
                <a:cs typeface="Roboto Condensed"/>
                <a:sym typeface="Roboto Condensed"/>
              </a:rPr>
              <a:t>Abschnitt</a:t>
            </a:r>
            <a:r>
              <a:rPr lang="en-US" sz="2400" b="0" i="0" u="none" strike="noStrike" cap="none" dirty="0">
                <a:solidFill>
                  <a:schemeClr val="dk1"/>
                </a:solidFill>
                <a:latin typeface="Roboto Condensed"/>
                <a:ea typeface="Roboto Condensed"/>
                <a:cs typeface="Roboto Condensed"/>
                <a:sym typeface="Roboto Condensed"/>
              </a:rPr>
              <a:t> 1.1.1)</a:t>
            </a:r>
            <a:r>
              <a:rPr lang="en-US" sz="2400" b="0" i="0" u="none" strike="noStrike" cap="none" dirty="0">
                <a:solidFill>
                  <a:schemeClr val="dk1"/>
                </a:solidFill>
                <a:latin typeface="Roboto"/>
                <a:ea typeface="Roboto"/>
                <a:cs typeface="Roboto"/>
                <a:sym typeface="Roboto"/>
              </a:rPr>
              <a:t>&gt;&gt;</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Eine </a:t>
            </a:r>
            <a:r>
              <a:rPr lang="en-US" dirty="0"/>
              <a:t>Muster-FOSS-</a:t>
            </a:r>
            <a:r>
              <a:rPr lang="en-US" dirty="0" err="1"/>
              <a:t>Richtlinie</a:t>
            </a:r>
            <a:r>
              <a:rPr lang="en-US" dirty="0"/>
              <a:t> </a:t>
            </a:r>
            <a:r>
              <a:rPr lang="en-US" dirty="0" err="1"/>
              <a:t>ist</a:t>
            </a:r>
            <a:r>
              <a:rPr lang="en-US" dirty="0"/>
              <a:t> </a:t>
            </a:r>
            <a:r>
              <a:rPr lang="en-US" dirty="0" err="1"/>
              <a:t>über</a:t>
            </a:r>
            <a:r>
              <a:rPr lang="en-US" dirty="0"/>
              <a:t> das ‘</a:t>
            </a:r>
            <a:r>
              <a:rPr lang="en-US" sz="2400" b="0" i="0" u="none" strike="noStrike" cap="none" dirty="0">
                <a:solidFill>
                  <a:schemeClr val="dk1"/>
                </a:solidFill>
                <a:latin typeface="Roboto"/>
                <a:ea typeface="Roboto"/>
                <a:cs typeface="Roboto"/>
                <a:sym typeface="Roboto"/>
              </a:rPr>
              <a:t>Linux Foundation</a:t>
            </a:r>
            <a:br>
              <a:rPr lang="en-US" sz="2400" b="0" i="0" u="none" strike="noStrike" cap="none" dirty="0">
                <a:solidFill>
                  <a:schemeClr val="dk1"/>
                </a:solidFill>
                <a:latin typeface="Roboto"/>
                <a:ea typeface="Roboto"/>
                <a:cs typeface="Roboto"/>
                <a:sym typeface="Roboto"/>
              </a:rPr>
            </a:br>
            <a:r>
              <a:rPr lang="en-US" sz="2400" b="0" i="0" u="none" strike="noStrike" cap="none" dirty="0">
                <a:solidFill>
                  <a:schemeClr val="dk1"/>
                </a:solidFill>
                <a:latin typeface="Roboto"/>
                <a:ea typeface="Roboto"/>
                <a:cs typeface="Roboto"/>
                <a:sym typeface="Roboto"/>
              </a:rPr>
              <a:t>Open Compliance Program’ </a:t>
            </a:r>
            <a:r>
              <a:rPr lang="en-US" sz="2400" b="0" i="0" u="none" strike="noStrike" cap="none" dirty="0" err="1">
                <a:solidFill>
                  <a:schemeClr val="dk1"/>
                </a:solidFill>
                <a:latin typeface="Roboto"/>
                <a:ea typeface="Roboto"/>
                <a:cs typeface="Roboto"/>
                <a:sym typeface="Roboto"/>
              </a:rPr>
              <a:t>erhältlich</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englischsprachig</a:t>
            </a:r>
            <a:r>
              <a:rPr lang="en-US" sz="2400" b="0" i="0" u="none" strike="noStrike" cap="none" dirty="0">
                <a:solidFill>
                  <a:schemeClr val="dk1"/>
                </a:solidFill>
                <a:latin typeface="Roboto"/>
                <a:ea typeface="Roboto"/>
                <a:cs typeface="Roboto"/>
                <a:sym typeface="Roboto"/>
              </a:rPr>
              <a:t>):</a:t>
            </a:r>
            <a:br>
              <a:rPr lang="en-US" sz="2400" b="0" i="0" u="none" strike="noStrike" cap="none" dirty="0">
                <a:solidFill>
                  <a:schemeClr val="dk1"/>
                </a:solidFill>
                <a:latin typeface="Roboto"/>
                <a:ea typeface="Roboto"/>
                <a:cs typeface="Roboto"/>
                <a:sym typeface="Roboto"/>
              </a:rPr>
            </a:br>
            <a:r>
              <a:rPr lang="en-US" sz="2000" b="0" i="0" u="sng" strike="noStrike" cap="none" dirty="0">
                <a:solidFill>
                  <a:schemeClr val="hlink"/>
                </a:solidFill>
                <a:latin typeface="Roboto Mono"/>
                <a:ea typeface="Roboto Mono"/>
                <a:cs typeface="Roboto Mono"/>
                <a:sym typeface="Roboto Mono"/>
                <a:hlinkClick r:id="rId3"/>
              </a:rPr>
              <a:t>https://www.linux.com/publications/generic-foss-policy</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9F938381-FF22-4F04-9874-C87C7AE81BD2}"/>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761AF0FA-FB1B-4864-A110-22392231427D}"/>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Development Tools</a:t>
            </a: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Development tools may perform some of these operations behind the scenes.</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For example, a tool may inject portions of its own code into output of the tool.</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Inject material</a:t>
            </a: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Modify the material</a:t>
            </a: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Translate the material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How is the FOSS component distributed?</a:t>
            </a: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Who receives the software?</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Customer/Partner</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Community project</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Another legal entity within the business group (this may count as distribution)</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format for delivery?</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Source code delivery</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Binary delivery</a:t>
            </a:r>
          </a:p>
          <a:p>
            <a:pPr marL="560070" marR="0" lvl="1" indent="-293369"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Pre-loaded onto hardware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incorporation?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linking?</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modification?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translation?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factors are important in assessing a distribution?</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5</a:t>
            </a: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en-US" dirty="0" err="1"/>
              <a:t>Durchführung</a:t>
            </a:r>
            <a:r>
              <a:rPr lang="en-US" dirty="0"/>
              <a:t> </a:t>
            </a:r>
            <a:r>
              <a:rPr lang="en-US" dirty="0" err="1"/>
              <a:t>eines</a:t>
            </a:r>
            <a:r>
              <a:rPr lang="en-US" dirty="0"/>
              <a:t> </a:t>
            </a:r>
            <a:br>
              <a:rPr lang="en-US" dirty="0"/>
            </a:br>
            <a:r>
              <a:rPr lang="en-US" dirty="0"/>
              <a:t>FOSS-Reviews</a:t>
            </a:r>
          </a:p>
        </p:txBody>
      </p:sp>
      <p:sp>
        <p:nvSpPr>
          <p:cNvPr id="4" name="Rechteck 3">
            <a:extLst>
              <a:ext uri="{FF2B5EF4-FFF2-40B4-BE49-F238E27FC236}">
                <a16:creationId xmlns:a16="http://schemas.microsoft.com/office/drawing/2014/main" id="{493DF655-3648-4ECC-B58C-3B8216EAF564}"/>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5F21E5C4-E9F1-48DF-BE59-1D960FA89F28}"/>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a:t>
            </a: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After Program and Product Management and Engineers have reviewed proposed FOSS components for usefulness and quality, a review of the rights and obligations</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associated with the use of the selected components should be initiated</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key element to a FOSS Compliance Program is a </a:t>
            </a:r>
            <a:r>
              <a:rPr lang="en-US" sz="2400" b="0" i="1" u="none" strike="noStrike" cap="none">
                <a:solidFill>
                  <a:schemeClr val="dk1"/>
                </a:solidFill>
                <a:latin typeface="Roboto"/>
                <a:ea typeface="Roboto"/>
                <a:cs typeface="Roboto"/>
                <a:sym typeface="Roboto"/>
              </a:rPr>
              <a:t>FOSS Review </a:t>
            </a:r>
            <a:r>
              <a:rPr lang="en-US" sz="2400" b="0" i="0" u="none" strike="noStrike" cap="none">
                <a:solidFill>
                  <a:schemeClr val="dk1"/>
                </a:solidFill>
                <a:latin typeface="Roboto"/>
                <a:ea typeface="Roboto"/>
                <a:cs typeface="Roboto"/>
                <a:sym typeface="Roboto"/>
              </a:rPr>
              <a:t>process. This process is where a company can analyze the FOSS software it uses and understand its rights and obligations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FOSS Review process includes the following steps: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Gather relevant information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Analyze and understand license obligations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Provide guidance compatible with company policy and business objectives</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Initiating a FOSS Review</a:t>
            </a: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Anyone working with FOSS in the company should be able to initiate a FOSS Review, including Program or Product Managers, Engineers, and Legal. </a:t>
            </a:r>
          </a:p>
          <a:p>
            <a:pPr marL="0" marR="0" lvl="0" indent="0" algn="l" rtl="0">
              <a:spcBef>
                <a:spcPts val="480"/>
              </a:spcBef>
              <a:spcAft>
                <a:spcPts val="0"/>
              </a:spcAft>
              <a:buClr>
                <a:schemeClr val="accent1"/>
              </a:buClr>
              <a:buSzPct val="25000"/>
              <a:buFont typeface="Arial"/>
              <a:buNone/>
            </a:pPr>
            <a:r>
              <a:rPr lang="en-US" sz="2400" i="1">
                <a:solidFill>
                  <a:schemeClr val="dk1"/>
                </a:solidFill>
                <a:latin typeface="Roboto"/>
                <a:ea typeface="Roboto"/>
                <a:cs typeface="Roboto"/>
                <a:sym typeface="Roboto"/>
              </a:rPr>
              <a:t>Note: The process often starts when new FOSS-based software is selected by engineering or outside vendors.</a:t>
            </a:r>
          </a:p>
          <a:p>
            <a:pPr marL="457200" marR="0" lvl="0" indent="-457200" algn="l" rtl="0">
              <a:spcBef>
                <a:spcPts val="480"/>
              </a:spcBef>
              <a:buClr>
                <a:schemeClr val="accent1"/>
              </a:buClr>
              <a:buFont typeface="Arial"/>
              <a:buNone/>
            </a:pP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75" name="Shape 37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information do you need to gather?</a:t>
            </a: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400" b="0" i="0" u="none" strike="noStrike" cap="none">
                <a:solidFill>
                  <a:schemeClr val="dk1"/>
                </a:solidFill>
                <a:latin typeface="Roboto"/>
                <a:ea typeface="Roboto"/>
                <a:cs typeface="Roboto"/>
                <a:sym typeface="Roboto"/>
              </a:rPr>
              <a:t>When analyzing FOSS usage, collect information about the identity of the FOSS component, its origin, and how the FOSS component will be used. This may include:</a:t>
            </a:r>
          </a:p>
        </p:txBody>
      </p:sp>
      <p:graphicFrame>
        <p:nvGraphicFramePr>
          <p:cNvPr id="383" name="Shape 383"/>
          <p:cNvGraphicFramePr/>
          <p:nvPr/>
        </p:nvGraphicFramePr>
        <p:xfrm>
          <a:off x="952500" y="2854350"/>
          <a:ext cx="3000000" cy="3000000"/>
        </p:xfrm>
        <a:graphic>
          <a:graphicData uri="http://schemas.openxmlformats.org/drawingml/2006/table">
            <a:tbl>
              <a:tblPr>
                <a:noFill/>
                <a:tableStyleId>{F4F82D48-C7AC-4557-B803-6118D1D7CCD9}</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a:txBody>
                    <a:bodyPr/>
                    <a:lstStyle/>
                    <a:p>
                      <a:pPr marL="457200" lvl="0" indent="-342900">
                        <a:spcBef>
                          <a:spcPts val="0"/>
                        </a:spcBef>
                        <a:buSzPct val="100000"/>
                        <a:buFont typeface="Roboto"/>
                        <a:buChar char="●"/>
                      </a:pPr>
                      <a:r>
                        <a:rPr lang="en-US" sz="1800">
                          <a:latin typeface="Roboto"/>
                          <a:ea typeface="Roboto"/>
                          <a:cs typeface="Roboto"/>
                          <a:sym typeface="Roboto"/>
                        </a:rPr>
                        <a:t>Package name</a:t>
                      </a:r>
                    </a:p>
                    <a:p>
                      <a:pPr marL="457200" lvl="0" indent="-342900">
                        <a:spcBef>
                          <a:spcPts val="0"/>
                        </a:spcBef>
                        <a:buSzPct val="100000"/>
                        <a:buFont typeface="Roboto"/>
                        <a:buChar char="●"/>
                      </a:pPr>
                      <a:r>
                        <a:rPr lang="en-US" sz="1800">
                          <a:latin typeface="Roboto"/>
                          <a:ea typeface="Roboto"/>
                          <a:cs typeface="Roboto"/>
                          <a:sym typeface="Roboto"/>
                        </a:rPr>
                        <a:t>Status of the community around the package (activity, diverse membership, responsiveness)</a:t>
                      </a:r>
                    </a:p>
                    <a:p>
                      <a:pPr marL="457200" lvl="0" indent="-342900">
                        <a:spcBef>
                          <a:spcPts val="0"/>
                        </a:spcBef>
                        <a:buSzPct val="100000"/>
                        <a:buFont typeface="Roboto"/>
                        <a:buChar char="●"/>
                      </a:pPr>
                      <a:r>
                        <a:rPr lang="en-US" sz="1800">
                          <a:latin typeface="Roboto"/>
                          <a:ea typeface="Roboto"/>
                          <a:cs typeface="Roboto"/>
                          <a:sym typeface="Roboto"/>
                        </a:rPr>
                        <a:t>Version</a:t>
                      </a:r>
                    </a:p>
                    <a:p>
                      <a:pPr marL="457200" lvl="0" indent="-342900">
                        <a:spcBef>
                          <a:spcPts val="0"/>
                        </a:spcBef>
                        <a:buSzPct val="100000"/>
                        <a:buFont typeface="Roboto"/>
                        <a:buChar char="●"/>
                      </a:pPr>
                      <a:r>
                        <a:rPr lang="en-US" sz="1800">
                          <a:latin typeface="Roboto"/>
                          <a:ea typeface="Roboto"/>
                          <a:cs typeface="Roboto"/>
                          <a:sym typeface="Roboto"/>
                        </a:rPr>
                        <a:t>Download or source code URL</a:t>
                      </a:r>
                    </a:p>
                    <a:p>
                      <a:pPr marL="457200" lvl="0" indent="-342900">
                        <a:spcBef>
                          <a:spcPts val="0"/>
                        </a:spcBef>
                        <a:buSzPct val="100000"/>
                        <a:buFont typeface="Roboto"/>
                        <a:buChar char="●"/>
                      </a:pPr>
                      <a:r>
                        <a:rPr lang="en-US" sz="1800">
                          <a:latin typeface="Roboto"/>
                          <a:ea typeface="Roboto"/>
                          <a:cs typeface="Roboto"/>
                          <a:sym typeface="Roboto"/>
                        </a:rPr>
                        <a:t>Copyright owner</a:t>
                      </a:r>
                    </a:p>
                    <a:p>
                      <a:pPr marL="457200" lvl="0" indent="-342900">
                        <a:spcBef>
                          <a:spcPts val="0"/>
                        </a:spcBef>
                        <a:buSzPct val="100000"/>
                        <a:buFont typeface="Roboto"/>
                        <a:buChar char="●"/>
                      </a:pPr>
                      <a:r>
                        <a:rPr lang="en-US" sz="1800">
                          <a:latin typeface="Roboto"/>
                          <a:ea typeface="Roboto"/>
                          <a:cs typeface="Roboto"/>
                          <a:sym typeface="Roboto"/>
                        </a:rPr>
                        <a:t>License and License URL</a:t>
                      </a:r>
                    </a:p>
                    <a:p>
                      <a:pPr marL="457200" lvl="0" indent="-342900">
                        <a:spcBef>
                          <a:spcPts val="0"/>
                        </a:spcBef>
                        <a:buSzPct val="100000"/>
                        <a:buFont typeface="Roboto"/>
                        <a:buChar char="●"/>
                      </a:pPr>
                      <a:r>
                        <a:rPr lang="en-US" sz="1800">
                          <a:latin typeface="Roboto"/>
                          <a:ea typeface="Roboto"/>
                          <a:cs typeface="Roboto"/>
                          <a:sym typeface="Roboto"/>
                        </a:rPr>
                        <a:t>Attribution and other notices and URLs</a:t>
                      </a:r>
                    </a:p>
                    <a:p>
                      <a:pPr marL="457200" lvl="0" indent="-342900" rtl="0">
                        <a:spcBef>
                          <a:spcPts val="0"/>
                        </a:spcBef>
                        <a:buSzPct val="100000"/>
                        <a:buFont typeface="Roboto"/>
                        <a:buChar char="●"/>
                      </a:pPr>
                      <a:r>
                        <a:rPr lang="en-US" sz="1800">
                          <a:latin typeface="Roboto"/>
                          <a:ea typeface="Roboto"/>
                          <a:cs typeface="Roboto"/>
                          <a:sym typeface="Roboto"/>
                        </a:rPr>
                        <a:t>Description of modifications intended to be made</a:t>
                      </a:r>
                    </a:p>
                  </a:txBody>
                  <a:tcPr marL="91425" marR="91425" marT="91425" marB="91425"/>
                </a:tc>
                <a:tc>
                  <a:txBody>
                    <a:bodyPr/>
                    <a:lstStyle/>
                    <a:p>
                      <a:pPr marL="457200" lvl="0" indent="-342900" rtl="0">
                        <a:spcBef>
                          <a:spcPts val="0"/>
                        </a:spcBef>
                        <a:buSzPct val="100000"/>
                        <a:buFont typeface="Roboto"/>
                        <a:buChar char="●"/>
                      </a:pPr>
                      <a:r>
                        <a:rPr lang="en-US" sz="1800">
                          <a:latin typeface="Roboto"/>
                          <a:ea typeface="Roboto"/>
                          <a:cs typeface="Roboto"/>
                          <a:sym typeface="Roboto"/>
                        </a:rPr>
                        <a:t>List of dependencies</a:t>
                      </a:r>
                    </a:p>
                    <a:p>
                      <a:pPr marL="457200" lvl="0" indent="-342900">
                        <a:spcBef>
                          <a:spcPts val="0"/>
                        </a:spcBef>
                        <a:buSzPct val="100000"/>
                        <a:buFont typeface="Roboto"/>
                        <a:buChar char="●"/>
                      </a:pPr>
                      <a:r>
                        <a:rPr lang="en-US" sz="1800">
                          <a:latin typeface="Roboto"/>
                          <a:ea typeface="Roboto"/>
                          <a:cs typeface="Roboto"/>
                          <a:sym typeface="Roboto"/>
                        </a:rPr>
                        <a:t>Intended use in your product</a:t>
                      </a:r>
                    </a:p>
                    <a:p>
                      <a:pPr marL="457200" lvl="0" indent="-342900">
                        <a:spcBef>
                          <a:spcPts val="0"/>
                        </a:spcBef>
                        <a:buSzPct val="100000"/>
                        <a:buFont typeface="Roboto"/>
                        <a:buChar char="●"/>
                      </a:pPr>
                      <a:r>
                        <a:rPr lang="en-US" sz="1800">
                          <a:latin typeface="Roboto"/>
                          <a:ea typeface="Roboto"/>
                          <a:cs typeface="Roboto"/>
                          <a:sym typeface="Roboto"/>
                        </a:rPr>
                        <a:t>First product release that will include the package</a:t>
                      </a:r>
                    </a:p>
                    <a:p>
                      <a:pPr marL="457200" lvl="0" indent="-342900">
                        <a:spcBef>
                          <a:spcPts val="0"/>
                        </a:spcBef>
                        <a:buSzPct val="100000"/>
                        <a:buFont typeface="Roboto"/>
                        <a:buChar char="●"/>
                      </a:pPr>
                      <a:r>
                        <a:rPr lang="en-US" sz="1800">
                          <a:latin typeface="Roboto"/>
                          <a:ea typeface="Roboto"/>
                          <a:cs typeface="Roboto"/>
                          <a:sym typeface="Roboto"/>
                        </a:rPr>
                        <a:t>Location where the source code will be maintained</a:t>
                      </a:r>
                    </a:p>
                    <a:p>
                      <a:pPr marL="457200" lvl="0" indent="-342900">
                        <a:spcBef>
                          <a:spcPts val="0"/>
                        </a:spcBef>
                        <a:buSzPct val="100000"/>
                        <a:buFont typeface="Roboto"/>
                        <a:buChar char="●"/>
                      </a:pPr>
                      <a:r>
                        <a:rPr lang="en-US" sz="1800">
                          <a:latin typeface="Roboto"/>
                          <a:ea typeface="Roboto"/>
                          <a:cs typeface="Roboto"/>
                          <a:sym typeface="Roboto"/>
                        </a:rPr>
                        <a:t>Possible previous approvals in another context</a:t>
                      </a:r>
                    </a:p>
                    <a:p>
                      <a:pPr marL="457200" lvl="0" indent="-342900">
                        <a:spcBef>
                          <a:spcPts val="0"/>
                        </a:spcBef>
                        <a:buSzPct val="100000"/>
                        <a:buFont typeface="Roboto"/>
                        <a:buChar char="●"/>
                      </a:pPr>
                      <a:r>
                        <a:rPr lang="en-US" sz="1800">
                          <a:latin typeface="Roboto"/>
                          <a:ea typeface="Roboto"/>
                          <a:cs typeface="Roboto"/>
                          <a:sym typeface="Roboto"/>
                        </a:rPr>
                        <a:t>If from an external vendor: </a:t>
                      </a:r>
                    </a:p>
                    <a:p>
                      <a:pPr marL="457200" lvl="0" indent="-342900">
                        <a:spcBef>
                          <a:spcPts val="0"/>
                        </a:spcBef>
                        <a:buSzPct val="100000"/>
                        <a:buFont typeface="Roboto"/>
                        <a:buChar char="●"/>
                      </a:pPr>
                      <a:r>
                        <a:rPr lang="en-US" sz="1800">
                          <a:latin typeface="Roboto"/>
                          <a:ea typeface="Roboto"/>
                          <a:cs typeface="Roboto"/>
                          <a:sym typeface="Roboto"/>
                        </a:rPr>
                        <a:t>Development team's point of contact</a:t>
                      </a:r>
                    </a:p>
                    <a:p>
                      <a:pPr marL="457200" lvl="0" indent="-342900" rtl="0">
                        <a:spcBef>
                          <a:spcPts val="0"/>
                        </a:spcBef>
                        <a:buSzPct val="100000"/>
                        <a:buFont typeface="Roboto"/>
                        <a:buChar char="●"/>
                      </a:pPr>
                      <a:r>
                        <a:rPr lang="en-US" sz="1800">
                          <a:latin typeface="Roboto"/>
                          <a:ea typeface="Roboto"/>
                          <a:cs typeface="Roboto"/>
                          <a:sym typeface="Roboto"/>
                        </a:rPr>
                        <a:t>Copyright notices, attribution, source code for vendor modifications if needed to satisfy license obligations</a:t>
                      </a: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 Team</a:t>
            </a: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A FOSS Review team includes the company representatives that support, guide, coordinate and review the use of FOSS. These representatives may include:</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Legal to identify and evaluate license obligations</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Source code scanning and tooling support to help identify and track FOSS usage</a:t>
            </a:r>
          </a:p>
          <a:p>
            <a:pPr marL="182880" marR="0" lvl="0" indent="-182880" algn="l" rtl="0">
              <a:lnSpc>
                <a:spcPct val="13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Engineering Specialists working with business interests, commercial licensing, export compliance, etc., who may be impacted by FOSS usage</a:t>
            </a: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98" name="Shape 398"/>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901471" y="41389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Analyzing Proposed FOSS Usage</a:t>
            </a: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team should assess the information it has gathered before providing guidance for issues. This may include scanning the code to confirm the accuracy of the information.</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team should consider:</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Is the code and associated information complete, consistent and accurate?</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Does the declared license match what is in the code files?</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Does the license permit use with other components of the software? </a:t>
            </a: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5023530" y="3237375"/>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Source Code Scanning Tools</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There are many different automated source code scanning tools.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All of the solutions address specific needs and - for that reason - none will solve all possible challenges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Companies pick the solution most suited to their specific market area and product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Many companies use both an automated tool and manual review</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good example of freely available source code scanning tool is FOSSology,</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project hosted by the Linux Foundation:</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https://www.fossology.org</a:t>
            </a:r>
            <a:r>
              <a:rPr lang="en-US" sz="2400" b="0" i="0" u="none" strike="noStrike" cap="none">
                <a:solidFill>
                  <a:schemeClr val="dk1"/>
                </a:solidFill>
                <a:latin typeface="Roboto"/>
                <a:ea typeface="Roboto"/>
                <a:cs typeface="Roboto"/>
                <a:sym typeface="Roboto"/>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1</a:t>
            </a: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dirty="0">
                <a:solidFill>
                  <a:schemeClr val="lt2"/>
                </a:solidFill>
                <a:latin typeface="Roboto Medium"/>
                <a:ea typeface="Roboto Medium"/>
                <a:cs typeface="Roboto Medium"/>
                <a:sym typeface="Roboto Medium"/>
              </a:rPr>
              <a:t>Was </a:t>
            </a:r>
            <a:r>
              <a:rPr lang="en-US" sz="4800" b="0" i="0" u="none" strike="noStrike" cap="none" dirty="0" err="1">
                <a:solidFill>
                  <a:schemeClr val="lt2"/>
                </a:solidFill>
                <a:latin typeface="Roboto Medium"/>
                <a:ea typeface="Roboto Medium"/>
                <a:cs typeface="Roboto Medium"/>
                <a:sym typeface="Roboto Medium"/>
              </a:rPr>
              <a:t>ist</a:t>
            </a:r>
            <a:r>
              <a:rPr lang="en-US" sz="4800" b="0" i="0" u="none" strike="noStrike" cap="none" dirty="0">
                <a:solidFill>
                  <a:schemeClr val="lt2"/>
                </a:solidFill>
                <a:latin typeface="Roboto Medium"/>
                <a:ea typeface="Roboto Medium"/>
                <a:cs typeface="Roboto Medium"/>
                <a:sym typeface="Roboto Medium"/>
              </a:rPr>
              <a:t> </a:t>
            </a:r>
            <a:r>
              <a:rPr lang="en-US" sz="4800" b="0" i="0" u="none" strike="noStrike" cap="none" dirty="0" err="1">
                <a:solidFill>
                  <a:schemeClr val="lt2"/>
                </a:solidFill>
                <a:latin typeface="Roboto Medium"/>
                <a:ea typeface="Roboto Medium"/>
                <a:cs typeface="Roboto Medium"/>
                <a:sym typeface="Roboto Medium"/>
              </a:rPr>
              <a:t>geistiges</a:t>
            </a:r>
            <a:r>
              <a:rPr lang="en-US" sz="4800" b="0" i="0" u="none" strike="noStrike" cap="none" dirty="0">
                <a:solidFill>
                  <a:schemeClr val="lt2"/>
                </a:solidFill>
                <a:latin typeface="Roboto Medium"/>
                <a:ea typeface="Roboto Medium"/>
                <a:cs typeface="Roboto Medium"/>
                <a:sym typeface="Roboto Medium"/>
              </a:rPr>
              <a:t> </a:t>
            </a:r>
            <a:r>
              <a:rPr lang="en-US" sz="4800" b="0" i="0" u="none" strike="noStrike" cap="none" dirty="0" err="1">
                <a:solidFill>
                  <a:schemeClr val="lt2"/>
                </a:solidFill>
                <a:latin typeface="Roboto Medium"/>
                <a:ea typeface="Roboto Medium"/>
                <a:cs typeface="Roboto Medium"/>
                <a:sym typeface="Roboto Medium"/>
              </a:rPr>
              <a:t>Eigentum</a:t>
            </a:r>
            <a:r>
              <a:rPr lang="en-US" sz="4800" b="0" i="0" u="none" strike="noStrike" cap="none" dirty="0">
                <a:solidFill>
                  <a:schemeClr val="lt2"/>
                </a:solidFill>
                <a:latin typeface="Roboto Medium"/>
                <a:ea typeface="Roboto Medium"/>
                <a:cs typeface="Roboto Medium"/>
                <a:sym typeface="Roboto Medium"/>
              </a:rPr>
              <a:t>?</a:t>
            </a:r>
          </a:p>
        </p:txBody>
      </p:sp>
      <p:sp>
        <p:nvSpPr>
          <p:cNvPr id="4" name="Rechteck 3">
            <a:extLst>
              <a:ext uri="{FF2B5EF4-FFF2-40B4-BE49-F238E27FC236}">
                <a16:creationId xmlns:a16="http://schemas.microsoft.com/office/drawing/2014/main" id="{3294ABDE-3704-4E5A-97F1-18BE5C416030}"/>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6C2C1956-7B24-4A52-A35C-C53AD45F68BC}"/>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Working through the FOSS Review</a:t>
            </a: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process crosses disciplines, including engineering, business, and legal teams. It should be interactive to ensure all those groups correctly understand the issues and can create clear, shared guidance.</a:t>
            </a:r>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39" name="Shape 439"/>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908346" y="4193989"/>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44" name="Shape 444"/>
          <p:cNvSpPr txBox="1"/>
          <p:nvPr/>
        </p:nvSpPr>
        <p:spPr>
          <a:xfrm>
            <a:off x="8510486"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45" name="Shape 445"/>
          <p:cNvSpPr txBox="1"/>
          <p:nvPr/>
        </p:nvSpPr>
        <p:spPr>
          <a:xfrm>
            <a:off x="9141974"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Work</a:t>
            </a: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Guidance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 Oversight</a:t>
            </a: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a:solidFill>
                  <a:schemeClr val="dk1"/>
                </a:solidFill>
                <a:latin typeface="Roboto"/>
                <a:ea typeface="Roboto"/>
                <a:cs typeface="Roboto"/>
                <a:sym typeface="Roboto"/>
              </a:rPr>
              <a:t>The FOSS Review process should have executive oversight to resolve disagreements and approve the most important decisions.</a:t>
            </a: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65" name="Shape 46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922097" y="39670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70" name="Shape 470"/>
          <p:cNvSpPr txBox="1"/>
          <p:nvPr/>
        </p:nvSpPr>
        <p:spPr>
          <a:xfrm>
            <a:off x="8524238"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71" name="Shape 471"/>
          <p:cNvSpPr txBox="1"/>
          <p:nvPr/>
        </p:nvSpPr>
        <p:spPr>
          <a:xfrm>
            <a:off x="9155725"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Work</a:t>
            </a: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Guidance</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Executive Review Committee</a:t>
              </a: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the purpose of a FOSS Review?</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the first action you should take if you want to use FOSS components?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should you do if you have a question about using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kinds of information might you collect for a FOSS review?</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information helps identify who is licensing the software?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additional information is important when reviewing a FOSS component from an outside vendor?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steps can be taken to assess the quality of information collected in a FOSS Review?</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6</a:t>
            </a: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lnSpc>
                <a:spcPct val="90000"/>
              </a:lnSpc>
              <a:spcBef>
                <a:spcPts val="0"/>
              </a:spcBef>
              <a:buSzPct val="25000"/>
            </a:pPr>
            <a:r>
              <a:rPr lang="en-US" dirty="0"/>
              <a:t>Ende-</a:t>
            </a:r>
            <a:r>
              <a:rPr lang="en-US" dirty="0" err="1"/>
              <a:t>zu</a:t>
            </a:r>
            <a:r>
              <a:rPr lang="en-US" dirty="0"/>
              <a:t>-Ende-Compliance-Management (</a:t>
            </a:r>
            <a:r>
              <a:rPr lang="en-US" dirty="0" err="1"/>
              <a:t>Musterprozess</a:t>
            </a:r>
            <a:r>
              <a:rPr lang="en-US" dirty="0"/>
              <a:t>)</a:t>
            </a:r>
          </a:p>
        </p:txBody>
      </p:sp>
      <p:sp>
        <p:nvSpPr>
          <p:cNvPr id="4" name="Rechteck 3">
            <a:extLst>
              <a:ext uri="{FF2B5EF4-FFF2-40B4-BE49-F238E27FC236}">
                <a16:creationId xmlns:a16="http://schemas.microsoft.com/office/drawing/2014/main" id="{B1824FE8-DAA8-4EC9-BAA1-F811C4B15983}"/>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360C8339-E9B8-48B5-9449-474A0E2F2530}"/>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Introduction</a:t>
            </a:r>
          </a:p>
        </p:txBody>
      </p:sp>
      <p:sp>
        <p:nvSpPr>
          <p:cNvPr id="500" name="Shape 50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Compliance management is a set of actions that manages OSS components used in products. Companies may have similar processes in place for proprietary components.</a:t>
            </a:r>
            <a:r>
              <a:rPr lang="en-US" sz="2400" b="0" i="0" u="none" strike="noStrike" cap="none">
                <a:solidFill>
                  <a:srgbClr val="000000"/>
                </a:solidFill>
                <a:latin typeface="Roboto"/>
                <a:ea typeface="Roboto"/>
                <a:cs typeface="Roboto"/>
                <a:sym typeface="Roboto"/>
              </a:rPr>
              <a:t> </a:t>
            </a:r>
            <a:r>
              <a:rPr lang="en-US" sz="2400" b="0" i="0" u="none" strike="noStrike" cap="none">
                <a:solidFill>
                  <a:srgbClr val="292934"/>
                </a:solidFill>
                <a:latin typeface="Roboto"/>
                <a:ea typeface="Roboto"/>
                <a:cs typeface="Roboto"/>
                <a:sym typeface="Roboto"/>
              </a:rPr>
              <a:t>FOSS components are</a:t>
            </a:r>
            <a:r>
              <a:rPr lang="en-US" sz="2400" b="0" i="0" u="none" strike="noStrike" cap="none">
                <a:solidFill>
                  <a:schemeClr val="dk1"/>
                </a:solidFill>
                <a:latin typeface="Roboto"/>
                <a:ea typeface="Roboto"/>
                <a:cs typeface="Roboto"/>
                <a:sym typeface="Roboto"/>
              </a:rPr>
              <a:t> called "Supplied Software" in the OpenChain specification.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Such actions often include: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Identifying all the FOSS components used in Supplied Software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Identifying and tracking all obligations created by those components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Confirming that all obligations have been or will be met</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Small companies may use a simple checklist and enterprises a detailed process.</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l="50000" t="50000" r="50000" b="50000"/>
            </a:path>
            <a:tileRect/>
          </a:gradFill>
          <a:ln>
            <a:noFill/>
          </a:ln>
          <a:effectLst>
            <a:outerShdw blurRad="38100" dist="25400" dir="2700000" algn="br" rotWithShape="0">
              <a:srgbClr val="000000">
                <a:alpha val="60000"/>
              </a:srgbClr>
            </a:outerShdw>
          </a:effectLst>
        </p:spPr>
        <p:txBody>
          <a:bodyPr lIns="91425" tIns="91425" rIns="91425" bIns="91425" anchor="ctr" anchorCtr="0">
            <a:noAutofit/>
          </a:bodyPr>
          <a:lstStyle/>
          <a:p>
            <a:pPr lvl="0">
              <a:spcBef>
                <a:spcPts val="0"/>
              </a:spcBef>
              <a:buNone/>
            </a:pPr>
            <a:endParaRPr/>
          </a:p>
        </p:txBody>
      </p:sp>
      <p:sp>
        <p:nvSpPr>
          <p:cNvPr id="502" name="Shape 502"/>
          <p:cNvSpPr txBox="1"/>
          <p:nvPr/>
        </p:nvSpPr>
        <p:spPr>
          <a:xfrm>
            <a:off x="3023393" y="5596731"/>
            <a:ext cx="1360488" cy="72072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Incoming </a:t>
            </a:r>
          </a:p>
          <a:p>
            <a:pPr marL="0" marR="0" lvl="0" indent="0" algn="ctr" rtl="0">
              <a:spcBef>
                <a:spcPts val="0"/>
              </a:spcBef>
              <a:buSzPct val="25000"/>
              <a:buNone/>
            </a:pPr>
            <a:r>
              <a:rPr lang="en-US" sz="1400" b="1">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name="adj1" fmla="val -7227"/>
              <a:gd name="adj2" fmla="val 496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dist="25400" dir="2700000" algn="br" rotWithShape="0">
              <a:srgbClr val="000000">
                <a:alpha val="60000"/>
              </a:srgbClr>
            </a:outerShdw>
          </a:effectLst>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FOSS identified;</a:t>
            </a:r>
          </a:p>
          <a:p>
            <a:pPr marL="0" marR="0" lvl="0" indent="0" algn="ctr" rtl="0">
              <a:spcBef>
                <a:spcPts val="0"/>
              </a:spcBef>
              <a:buSzPct val="25000"/>
              <a:buNone/>
            </a:pPr>
            <a:r>
              <a:rPr lang="en-US" sz="1400" b="1">
                <a:solidFill>
                  <a:srgbClr val="000000"/>
                </a:solidFill>
                <a:latin typeface="Roboto"/>
                <a:ea typeface="Roboto"/>
                <a:cs typeface="Roboto"/>
                <a:sym typeface="Roboto"/>
              </a:rPr>
              <a:t>Obligations met</a:t>
            </a:r>
          </a:p>
        </p:txBody>
      </p:sp>
      <p:cxnSp>
        <p:nvCxnSpPr>
          <p:cNvPr id="505" name="Shape 505"/>
          <p:cNvCxnSpPr/>
          <p:nvPr/>
        </p:nvCxnSpPr>
        <p:spPr>
          <a:xfrm>
            <a:off x="4391025" y="5953125"/>
            <a:ext cx="385762" cy="6349"/>
          </a:xfrm>
          <a:prstGeom prst="straightConnector1">
            <a:avLst/>
          </a:prstGeom>
          <a:noFill/>
          <a:ln w="9525" cap="flat" cmpd="sng">
            <a:solidFill>
              <a:schemeClr val="dk1"/>
            </a:solidFill>
            <a:prstDash val="solid"/>
            <a:round/>
            <a:headEnd type="none" w="med" len="med"/>
            <a:tailEnd type="triangle" w="lg" len="lg"/>
          </a:ln>
        </p:spPr>
      </p:cxnSp>
      <p:cxnSp>
        <p:nvCxnSpPr>
          <p:cNvPr id="506" name="Shape 506"/>
          <p:cNvCxnSpPr/>
          <p:nvPr/>
        </p:nvCxnSpPr>
        <p:spPr>
          <a:xfrm rot="10800000" flipH="1">
            <a:off x="7210425" y="5953124"/>
            <a:ext cx="327025" cy="4763"/>
          </a:xfrm>
          <a:prstGeom prst="straightConnector1">
            <a:avLst/>
          </a:prstGeom>
          <a:noFill/>
          <a:ln w="9525" cap="flat" cmpd="sng">
            <a:solidFill>
              <a:schemeClr val="dk1"/>
            </a:solidFill>
            <a:prstDash val="solid"/>
            <a:round/>
            <a:headEnd type="none" w="med" len="med"/>
            <a:tailEnd type="triangle" w="lg" len="lg"/>
          </a:ln>
        </p:spPr>
      </p:cxnSp>
      <p:sp>
        <p:nvSpPr>
          <p:cNvPr id="507" name="Shape 507"/>
          <p:cNvSpPr/>
          <p:nvPr/>
        </p:nvSpPr>
        <p:spPr>
          <a:xfrm>
            <a:off x="5269944" y="5588555"/>
            <a:ext cx="1533524" cy="73866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800" b="1">
                <a:solidFill>
                  <a:schemeClr val="dk1"/>
                </a:solidFill>
                <a:latin typeface="Roboto"/>
                <a:ea typeface="Roboto"/>
                <a:cs typeface="Roboto"/>
                <a:sym typeface="Roboto"/>
              </a:rPr>
              <a:t>Compliance Process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Example Small to Medium Company Checklist</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Ongoing Compliance Tasks: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Discover all FOSS early in the procurement/development cycle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all FOSS components used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Verify the information necessary to satisfy FOSS obligations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any outbound contributions to FOSS projects</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Support Requirements: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Ensure adequate compliance staffing and designate clear lines of responsibility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Adapt existing Business Processes to support the FOSS compliance program</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Have training on the organization’s FOSS policy available to everyone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Track progress of all FOSS compliance activities</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rgbClr val="292934"/>
                </a:solidFill>
                <a:latin typeface="Roboto Condensed"/>
                <a:ea typeface="Roboto Condensed"/>
                <a:cs typeface="Roboto Condensed"/>
                <a:sym typeface="Roboto Condensed"/>
              </a:rPr>
              <a:t>You can get detailed checklists for these items here: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en-US" sz="4000">
                <a:solidFill>
                  <a:schemeClr val="dk2"/>
                </a:solidFill>
                <a:latin typeface="Roboto"/>
                <a:ea typeface="Roboto"/>
                <a:cs typeface="Roboto"/>
                <a:sym typeface="Roboto"/>
              </a:rPr>
              <a:t>Example Enterprise Process</a:t>
            </a: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en-US" sz="1100" b="1">
                <a:solidFill>
                  <a:srgbClr val="FFFFFF"/>
                </a:solidFill>
                <a:latin typeface="Roboto"/>
                <a:ea typeface="Roboto"/>
                <a:cs typeface="Roboto"/>
                <a:sym typeface="Roboto"/>
              </a:rPr>
              <a:t>Queued for Process</a:t>
            </a:r>
          </a:p>
          <a:p>
            <a:pPr marL="0" marR="0" lvl="0" indent="0" algn="ctr" rtl="0">
              <a:spcBef>
                <a:spcPts val="0"/>
              </a:spcBef>
              <a:buNone/>
            </a:pPr>
            <a:endParaRPr sz="1100" b="1">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Identification</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Audit</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Resolve Issues</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Reviews</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Approvals</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Registration</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Notices</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Verifications</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Distribution</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Verifications</a:t>
            </a: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Own Proprietary Software</a:t>
            </a: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3</a:t>
            </a:r>
            <a:r>
              <a:rPr lang="en-US" sz="1100" b="1" baseline="30000">
                <a:solidFill>
                  <a:schemeClr val="dk2"/>
                </a:solidFill>
                <a:latin typeface="Roboto"/>
                <a:ea typeface="Roboto"/>
                <a:cs typeface="Roboto"/>
                <a:sym typeface="Roboto"/>
              </a:rPr>
              <a:t>rd</a:t>
            </a:r>
            <a:r>
              <a:rPr lang="en-US" sz="1100" b="1">
                <a:solidFill>
                  <a:schemeClr val="dk2"/>
                </a:solidFill>
                <a:latin typeface="Roboto"/>
                <a:ea typeface="Roboto"/>
                <a:cs typeface="Roboto"/>
                <a:sym typeface="Roboto"/>
              </a:rPr>
              <a:t> Party Software</a:t>
            </a: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FOSS</a:t>
            </a: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Outgoing Software</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Notices &amp; Attributions</a:t>
            </a: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Written Offer</a:t>
            </a: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Scan or audit source code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and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Confirm origin and</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license of source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code</a:t>
            </a: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Resolve any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audit issues in line with</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company FOSS policies</a:t>
            </a: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Identify FOSS components for review</a:t>
            </a: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Verify source code packages for distribution</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and –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Verify appropriate notices are provided</a:t>
            </a:r>
          </a:p>
          <a:p>
            <a:pPr marL="0" marR="0" lvl="0" indent="0" algn="ctr" rtl="0">
              <a:spcBef>
                <a:spcPts val="0"/>
              </a:spcBef>
              <a:buClr>
                <a:schemeClr val="dk1"/>
              </a:buClr>
              <a:buFont typeface="Times New Roman"/>
              <a:buNone/>
            </a:pP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Record approved</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software/version</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in inventory per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product and per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release</a:t>
            </a:r>
          </a:p>
          <a:p>
            <a:pPr marL="0" marR="0" lvl="0" indent="0" algn="ctr" rtl="0">
              <a:spcBef>
                <a:spcPts val="0"/>
              </a:spcBef>
              <a:buNone/>
            </a:pP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Publish source code,</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notices and provide written offer</a:t>
            </a: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Review and approve </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compliance record of FOSS software components</a:t>
            </a: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Compile notices</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for publication</a:t>
            </a: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Post publication</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verifications</a:t>
            </a: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en-US" sz="1300" b="1">
                <a:solidFill>
                  <a:schemeClr val="lt1"/>
                </a:solidFill>
                <a:latin typeface="Roboto"/>
                <a:ea typeface="Roboto"/>
                <a:cs typeface="Roboto"/>
                <a:sym typeface="Roboto"/>
              </a:rPr>
              <a:t>Example of Compliance Management End-to-</a:t>
            </a:r>
            <a:r>
              <a:rPr lang="en-US" sz="1300" b="1">
                <a:solidFill>
                  <a:srgbClr val="FFFFFF"/>
                </a:solidFill>
                <a:latin typeface="Roboto"/>
                <a:ea typeface="Roboto"/>
                <a:cs typeface="Roboto"/>
                <a:sym typeface="Roboto"/>
              </a:rPr>
              <a:t>End Process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1800" b="0" i="0" u="sng" strike="noStrike" cap="none">
                <a:solidFill>
                  <a:srgbClr val="0070C0"/>
                </a:solidFill>
                <a:latin typeface="Roboto"/>
                <a:ea typeface="Roboto"/>
                <a:cs typeface="Roboto"/>
                <a:sym typeface="Roboto"/>
              </a:rPr>
              <a:t>Outcome: </a:t>
            </a:r>
          </a:p>
          <a:p>
            <a:pPr marL="457200" marR="0" lvl="1" indent="-190500" algn="l" rtl="0">
              <a:spcBef>
                <a:spcPts val="320"/>
              </a:spcBef>
              <a:spcAft>
                <a:spcPts val="0"/>
              </a:spcAft>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A compliance record is created (or updated) for the FOSS </a:t>
            </a:r>
          </a:p>
          <a:p>
            <a:pPr marL="457200" marR="0" lvl="1" indent="-190500" algn="l" rtl="0">
              <a:spcBef>
                <a:spcPts val="320"/>
              </a:spcBef>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An audit is requested to review the source code with a scope a defined as exhaustive or limited according to FOSS policy requirements.</a:t>
            </a: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Identification</a:t>
            </a: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Incoming requests from engineering</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Scans of the software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Due diligence of 3rd-party software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Manual recognition of new components added to the repository</a:t>
            </a: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Identify FOSS components</a:t>
            </a:r>
          </a:p>
          <a:p>
            <a:pPr marL="0" marR="0" lvl="0" indent="0" algn="l" rtl="0">
              <a:spcBef>
                <a:spcPts val="0"/>
              </a:spcBef>
              <a:buNone/>
            </a:pP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Identify and Track FOSS Usage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Audit</a:t>
            </a: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971550" marR="0" lvl="0" indent="-285750"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An audit report identifying:</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The origins and licenses of the source code </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Issues that need resolving</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Source code for the audit is identified</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Source may be scanned by a software tool</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“Hits” from the audit or scan are reviewed and verified as to the proper origin of the code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Audits or scans are performed iteratively based on the software development and release lifecycles</a:t>
            </a:r>
          </a:p>
        </p:txBody>
      </p:sp>
      <p:sp>
        <p:nvSpPr>
          <p:cNvPr id="619" name="Shape 619"/>
          <p:cNvSpPr/>
          <p:nvPr/>
        </p:nvSpPr>
        <p:spPr>
          <a:xfrm>
            <a:off x="246508" y="3091933"/>
            <a:ext cx="330891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Identify FOSS licenses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Auditing Source Code</a:t>
            </a: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85800" marR="0" lvl="0" indent="0" algn="l" rtl="0">
              <a:spcBef>
                <a:spcPts val="0"/>
              </a:spcBef>
              <a:buSzPct val="25000"/>
              <a:buNone/>
            </a:pPr>
            <a:r>
              <a:rPr lang="en-US" sz="1600">
                <a:solidFill>
                  <a:schemeClr val="dk1"/>
                </a:solidFill>
                <a:latin typeface="Roboto"/>
                <a:ea typeface="Roboto"/>
                <a:cs typeface="Roboto"/>
                <a:sym typeface="Roboto"/>
              </a:rPr>
              <a:t>A resolution for each of the flagged files in the report and a resolution for any flagged license conflict </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742950" marR="0" lvl="1" indent="-28575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Provide feedback to the appropriate engineers to resolve issues in the audit report that conflict with your FOSS policy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The appropriate engineers then conduct FOSS Reviews on the relevant source code (see next slide for template)</a:t>
            </a:r>
          </a:p>
          <a:p>
            <a:pPr marL="685800" marR="0" lvl="1" indent="-228600" algn="l" rtl="0">
              <a:lnSpc>
                <a:spcPct val="90000"/>
              </a:lnSpc>
              <a:spcBef>
                <a:spcPts val="500"/>
              </a:spcBef>
              <a:buClr>
                <a:schemeClr val="dk1"/>
              </a:buClr>
              <a:buFont typeface="Arial"/>
              <a:buNone/>
            </a:pPr>
            <a:endParaRPr sz="1600" b="0" i="0" u="none" strike="noStrike" cap="non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Resolve all issues identified in the audit</a:t>
            </a: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Resolving Issues</a:t>
            </a: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Resolving Issues</a:t>
            </a: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de-DE" sz="4000" b="0" i="0" u="none" strike="noStrike" cap="none" dirty="0">
                <a:solidFill>
                  <a:schemeClr val="dk2"/>
                </a:solidFill>
                <a:latin typeface="Roboto"/>
                <a:ea typeface="Roboto"/>
                <a:cs typeface="Roboto"/>
                <a:sym typeface="Roboto"/>
              </a:rPr>
              <a:t>Was ist </a:t>
            </a:r>
            <a:r>
              <a:rPr lang="de-DE" dirty="0"/>
              <a:t>„</a:t>
            </a:r>
            <a:r>
              <a:rPr lang="de-DE" sz="4000" b="0" i="0" u="none" strike="noStrike" cap="none" dirty="0">
                <a:solidFill>
                  <a:schemeClr val="dk2"/>
                </a:solidFill>
                <a:latin typeface="Roboto"/>
                <a:ea typeface="Roboto"/>
                <a:cs typeface="Roboto"/>
                <a:sym typeface="Roboto"/>
              </a:rPr>
              <a:t>geistiges Eigentum”?</a:t>
            </a: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Urheberrecht: Schutz ‘persönlicher geistiger Schöpfungen’</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Schutz des ‘Werks’  (nicht der zugrundeliegenden Idee) </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Erstreckt sich auf Software, Sprach-/ Musikwerke, etc.</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Patente: Schutz für Erfindungen mit hinreichender Höhe und Neuheit </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Erteilung eines beschränkten Monopols als Anreiz für Innovation.</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Geschäftsgeheimnisse: Schutz wertvoller</a:t>
            </a:r>
            <a:r>
              <a:rPr lang="de-DE" dirty="0"/>
              <a:t>, vertraulicher Information</a:t>
            </a:r>
            <a:endParaRPr lang="de-DE"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Waren- und Markenzeichen: Schutz einer ‘Marke’ (Wort- und Bildmarken, Markenfarben, Slogans, </a:t>
            </a:r>
            <a:r>
              <a:rPr lang="de-DE" dirty="0"/>
              <a:t>etc.),</a:t>
            </a:r>
            <a:r>
              <a:rPr lang="de-DE" sz="2400" b="0" i="0" u="none" strike="noStrike" cap="none" dirty="0">
                <a:solidFill>
                  <a:schemeClr val="dk1"/>
                </a:solidFill>
                <a:latin typeface="Roboto"/>
                <a:ea typeface="Roboto"/>
                <a:cs typeface="Roboto"/>
                <a:sym typeface="Roboto"/>
              </a:rPr>
              <a:t> die die Herkunft eines Produktes kennzeichnen</a:t>
            </a:r>
            <a:endParaRPr lang="de-DE" dirty="0"/>
          </a:p>
          <a:p>
            <a:pPr lvl="1" indent="-182880">
              <a:spcBef>
                <a:spcPts val="480"/>
              </a:spcBef>
            </a:pPr>
            <a:r>
              <a:rPr lang="de-DE" b="0" i="0" u="none" strike="noStrike" cap="none" dirty="0">
                <a:solidFill>
                  <a:schemeClr val="dk1"/>
                </a:solidFill>
                <a:latin typeface="Roboto"/>
                <a:ea typeface="Roboto"/>
                <a:cs typeface="Roboto"/>
                <a:sym typeface="Roboto"/>
              </a:rPr>
              <a:t>Verbraucher- und Markenschutz; Vermeidung einer ‘Verwässerung” der </a:t>
            </a:r>
            <a:r>
              <a:rPr lang="de-DE" dirty="0"/>
              <a:t>Marke </a:t>
            </a:r>
            <a:br>
              <a:rPr lang="de-DE" dirty="0"/>
            </a:br>
            <a:r>
              <a:rPr lang="de-DE" dirty="0"/>
              <a:t>sowie </a:t>
            </a:r>
            <a:r>
              <a:rPr lang="de-DE" b="0" i="0" u="none" strike="noStrike" cap="none" dirty="0">
                <a:solidFill>
                  <a:schemeClr val="dk1"/>
                </a:solidFill>
                <a:latin typeface="Roboto"/>
                <a:ea typeface="Roboto"/>
                <a:cs typeface="Roboto"/>
                <a:sym typeface="Roboto"/>
              </a:rPr>
              <a:t>einer eventuellen Verwirrung beim Verbraucher</a:t>
            </a:r>
            <a:br>
              <a:rPr lang="de-DE" b="0" i="0" u="none" strike="noStrike" cap="none" dirty="0">
                <a:solidFill>
                  <a:schemeClr val="dk1"/>
                </a:solidFill>
                <a:latin typeface="Roboto"/>
                <a:ea typeface="Roboto"/>
                <a:cs typeface="Roboto"/>
                <a:sym typeface="Roboto"/>
              </a:rPr>
            </a:br>
            <a:endParaRPr lang="de-DE" b="0" i="0" u="none" strike="noStrike" cap="none" dirty="0">
              <a:solidFill>
                <a:schemeClr val="dk1"/>
              </a:solidFill>
              <a:latin typeface="Roboto"/>
              <a:ea typeface="Roboto"/>
              <a:cs typeface="Roboto"/>
              <a:sym typeface="Roboto"/>
            </a:endParaRPr>
          </a:p>
          <a:p>
            <a:pPr marL="0" lvl="0" indent="0" algn="ctr">
              <a:buSzPct val="25000"/>
              <a:buNone/>
            </a:pPr>
            <a:r>
              <a:rPr lang="de-DE" sz="2400" b="0" i="1" u="none" strike="noStrike" cap="none" dirty="0">
                <a:solidFill>
                  <a:schemeClr val="dk1"/>
                </a:solidFill>
                <a:latin typeface="Roboto Condensed"/>
                <a:ea typeface="Roboto Condensed"/>
                <a:cs typeface="Roboto Condensed"/>
                <a:sym typeface="Roboto Condensed"/>
              </a:rPr>
              <a:t>Der vorliegende Abschnitt fokussiert</a:t>
            </a:r>
            <a:r>
              <a:rPr lang="de-DE" i="1" dirty="0">
                <a:latin typeface="Roboto Condensed"/>
                <a:ea typeface="Roboto Condensed"/>
                <a:cs typeface="Roboto Condensed"/>
                <a:sym typeface="Roboto Condensed"/>
              </a:rPr>
              <a:t> - aufgrund ihrer Relevanz </a:t>
            </a:r>
            <a:br>
              <a:rPr lang="de-DE" i="1" dirty="0">
                <a:latin typeface="Roboto Condensed"/>
                <a:ea typeface="Roboto Condensed"/>
                <a:cs typeface="Roboto Condensed"/>
                <a:sym typeface="Roboto Condensed"/>
              </a:rPr>
            </a:br>
            <a:r>
              <a:rPr lang="de-DE" i="1" dirty="0">
                <a:latin typeface="Roboto Condensed"/>
                <a:ea typeface="Roboto Condensed"/>
                <a:cs typeface="Roboto Condensed"/>
                <a:sym typeface="Roboto Condensed"/>
              </a:rPr>
              <a:t>für FOSS-Compliance - auf </a:t>
            </a:r>
            <a:r>
              <a:rPr lang="de-DE" sz="2400" b="0" i="1" u="none" strike="noStrike" cap="none" dirty="0">
                <a:solidFill>
                  <a:schemeClr val="dk1"/>
                </a:solidFill>
                <a:latin typeface="Roboto Condensed"/>
                <a:ea typeface="Roboto Condensed"/>
                <a:cs typeface="Roboto Condensed"/>
                <a:sym typeface="Roboto Condensed"/>
              </a:rPr>
              <a:t>Urheberrecht und Patente.</a:t>
            </a:r>
            <a:br>
              <a:rPr lang="en-US" sz="2400" b="0" i="1" u="none" strike="noStrike" cap="none" dirty="0">
                <a:solidFill>
                  <a:schemeClr val="dk1"/>
                </a:solidFill>
                <a:latin typeface="Roboto Condensed"/>
                <a:ea typeface="Roboto Condensed"/>
                <a:cs typeface="Roboto Condensed"/>
                <a:sym typeface="Roboto Condensed"/>
              </a:rPr>
            </a:br>
            <a:endParaRPr lang="en-US" sz="2400" b="0" i="1" u="none" strike="noStrike" cap="none" dirty="0">
              <a:solidFill>
                <a:schemeClr val="dk1"/>
              </a:solidFill>
              <a:latin typeface="Roboto Condensed"/>
              <a:ea typeface="Roboto Condensed"/>
              <a:cs typeface="Roboto Condensed"/>
              <a:sym typeface="Roboto Condensed"/>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FF086BE5-2014-497A-A882-8281D4486BB0}"/>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034D81F4-A04E-4C34-9510-9E13764A5563}"/>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Proprietary</a:t>
            </a: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a:solidFill>
                  <a:schemeClr val="dk1"/>
                </a:solidFill>
                <a:latin typeface="Roboto"/>
                <a:ea typeface="Roboto"/>
                <a:cs typeface="Roboto"/>
                <a:sym typeface="Roboto"/>
              </a:rPr>
              <a:t>Legend</a:t>
            </a: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3</a:t>
            </a:r>
            <a:r>
              <a:rPr lang="en-US" sz="1200" baseline="30000">
                <a:solidFill>
                  <a:schemeClr val="dk1"/>
                </a:solidFill>
                <a:latin typeface="Roboto"/>
                <a:ea typeface="Roboto"/>
                <a:cs typeface="Roboto"/>
                <a:sym typeface="Roboto"/>
              </a:rPr>
              <a:t>rd</a:t>
            </a:r>
            <a:r>
              <a:rPr lang="en-US" sz="1200">
                <a:solidFill>
                  <a:schemeClr val="dk1"/>
                </a:solidFill>
                <a:latin typeface="Roboto"/>
                <a:ea typeface="Roboto"/>
                <a:cs typeface="Roboto"/>
                <a:sym typeface="Roboto"/>
              </a:rPr>
              <a:t> Party Commercial</a:t>
            </a: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51094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776103"/>
            <a:ext cx="1055096"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255528"/>
            <a:ext cx="97013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25226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402639" y="3079065"/>
            <a:ext cx="9685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User Space</a:t>
            </a:r>
          </a:p>
        </p:txBody>
      </p:sp>
      <p:sp>
        <p:nvSpPr>
          <p:cNvPr id="682" name="Shape 682"/>
          <p:cNvSpPr txBox="1"/>
          <p:nvPr/>
        </p:nvSpPr>
        <p:spPr>
          <a:xfrm>
            <a:off x="8402639" y="4099828"/>
            <a:ext cx="10967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Kernel Space</a:t>
            </a:r>
          </a:p>
        </p:txBody>
      </p:sp>
      <p:sp>
        <p:nvSpPr>
          <p:cNvPr id="683" name="Shape 683"/>
          <p:cNvSpPr txBox="1"/>
          <p:nvPr/>
        </p:nvSpPr>
        <p:spPr>
          <a:xfrm>
            <a:off x="8402639" y="5279339"/>
            <a:ext cx="853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Hardware</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sp>
        <p:nvSpPr>
          <p:cNvPr id="686" name="Shape 686"/>
          <p:cNvSpPr txBox="1"/>
          <p:nvPr/>
        </p:nvSpPr>
        <p:spPr>
          <a:xfrm>
            <a:off x="5992812" y="4082364"/>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sp>
        <p:nvSpPr>
          <p:cNvPr id="687" name="Shape 687"/>
          <p:cNvSpPr txBox="1"/>
          <p:nvPr/>
        </p:nvSpPr>
        <p:spPr>
          <a:xfrm>
            <a:off x="5992812" y="5246003"/>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[Insert interaction method]</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[Insert interaction method]</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Architecture Review (Example Template)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50" b="1">
                <a:solidFill>
                  <a:srgbClr val="000000"/>
                </a:solidFill>
                <a:latin typeface="Roboto"/>
                <a:ea typeface="Roboto"/>
                <a:cs typeface="Roboto"/>
                <a:sym typeface="Roboto"/>
              </a:rPr>
              <a:t>Reviews</a:t>
            </a: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identification</a:t>
            </a: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Audit</a:t>
            </a: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Resolve Issues</a:t>
            </a: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Approvals</a:t>
            </a: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Registration</a:t>
            </a: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Notices</a:t>
            </a: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Verifications</a:t>
            </a: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Distribution</a:t>
            </a: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Verifications</a:t>
            </a: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Outcome: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Ensure the software in the audit report conforms with FOSS policies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Preserve audit report findings and mark resolved issues as ready for the next step (i.e. Approval)</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Steps: </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Include appropriate authority levels in review staff</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Conduct review with reference to your FOSS policy</a:t>
            </a: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Review the resolved issues to confirm it matches your FOSS policy</a:t>
            </a: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Performing Reviews</a:t>
            </a: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Based on the results of the software audit and review in previous steps, software may or may not be approved for use</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approval should specify versions of approved FOSS components, the approved usage model for the component, and any other applicable obligations under the FOSS license</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Approvals should be made at appropriate authority levels</a:t>
            </a:r>
          </a:p>
          <a:p>
            <a:pPr marL="182880" marR="0" lvl="0" indent="-182880" algn="l" rtl="0">
              <a:lnSpc>
                <a:spcPct val="100000"/>
              </a:lnSpc>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Approvals</a:t>
            </a: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Approvals</a:t>
            </a: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Once a FOSS component has been approved for usage in a product, it should be added to the software inventory for that product </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approval and its conditions should be registered in a tracking system </a:t>
            </a:r>
          </a:p>
          <a:p>
            <a:pPr marL="182880" marR="0" lvl="0" indent="-182880" algn="l" rtl="0">
              <a:lnSpc>
                <a:spcPct val="10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tracking system should make it clear that a new approval is needed for a new version of a FOSS component or if a new usage model is proposed </a:t>
            </a: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Registration</a:t>
            </a: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Registration / Approval Tracking</a:t>
            </a: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Prepare appropriate notices for any FOSS used in a product release:</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Acknowledge the use of FOSS by providing full copyright and attribution notices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Inform the end user of the product on how to obtain a copy of the FOSS source code (when applicable, for example in the case of GPL and LGPL)</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Reproduce the entire text of the license agreements for the FOSS code included in the product as needed </a:t>
            </a: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Notices</a:t>
            </a: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Notices</a:t>
            </a: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Verifications</a:t>
            </a: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The distribution package contains only software that has been reviewed and approved</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"Distributed Compliance Artifacts" (as defined in the OpenChain specification), including appropriate notice files are included in the distribution package or other delivery method</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FOSS packages destined for distribution have been identified and approved</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the reviewed source code matches the binary equivalents shipping in the product</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all appropriate notices have been included to inform end-users of their right to request source code for identified FOSS</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compliance with other identified obligations </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Verify that distributed software has been reviewed and approved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Pre-Distribution Verifications</a:t>
            </a: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Distribution</a:t>
            </a: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Obligations to provide accompanying source code are met</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Provide accompanying source code along with any associated build tools and documentation (e.g., by uploading to a distribution website or including in the distribution package)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Accompanying source code is identified with labels as to which product and version to which it corresponds</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Provide accompanying source code as required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Accompanying Source Code Distribution</a:t>
            </a: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Verifications</a:t>
            </a: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Verified Distributed Compliance Artifacts are appropriately provided</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accompanying source code (if any) has been uploaded or distributed correctly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uploaded or distributed source code corresponds to the same version that was approved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notices have been properly published and made available</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other identified obligations are met</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Validate compliance with license obligations</a:t>
            </a: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Final Verifications</a:t>
            </a: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involved in compliance due diligence (for our example process, describe the steps at a high level)?</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Identification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Audit source code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Resolving issues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Performing reviews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Approvals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Registration/approval tracking</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Notices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Pre-distribution verifications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Accompanying source code distribution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Verification</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an architecture review look for?</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7</a:t>
            </a: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en-US" dirty="0" err="1"/>
              <a:t>Vermeiden</a:t>
            </a:r>
            <a:r>
              <a:rPr lang="en-US" dirty="0"/>
              <a:t> von Compliance-Fallen</a:t>
            </a:r>
          </a:p>
        </p:txBody>
      </p:sp>
      <p:sp>
        <p:nvSpPr>
          <p:cNvPr id="4" name="Rechteck 3">
            <a:extLst>
              <a:ext uri="{FF2B5EF4-FFF2-40B4-BE49-F238E27FC236}">
                <a16:creationId xmlns:a16="http://schemas.microsoft.com/office/drawing/2014/main" id="{D12F10FF-891E-4E12-9762-FF4349102112}"/>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C078737E-22DA-49BE-A150-6A652F5E1E77}"/>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Konzepte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Urheberrechtsschutz</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für</a:t>
            </a:r>
            <a:r>
              <a:rPr lang="en-US" sz="4000" b="0" i="0" u="none" strike="noStrike" cap="none" dirty="0">
                <a:solidFill>
                  <a:schemeClr val="dk2"/>
                </a:solidFill>
                <a:latin typeface="Roboto"/>
                <a:ea typeface="Roboto"/>
                <a:cs typeface="Roboto"/>
                <a:sym typeface="Roboto"/>
              </a:rPr>
              <a:t> Software</a:t>
            </a: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Grundregel</a:t>
            </a:r>
            <a:r>
              <a:rPr lang="en-US" sz="2400" b="0" i="0" u="none" strike="noStrike" cap="none" dirty="0">
                <a:solidFill>
                  <a:schemeClr val="dk1"/>
                </a:solidFill>
                <a:latin typeface="Roboto"/>
                <a:ea typeface="Roboto"/>
                <a:cs typeface="Roboto"/>
                <a:sym typeface="Roboto"/>
              </a:rPr>
              <a:t>: das </a:t>
            </a:r>
            <a:r>
              <a:rPr lang="en-US" sz="2400" b="0" i="0" u="none" strike="noStrike" cap="none" dirty="0" err="1">
                <a:solidFill>
                  <a:schemeClr val="dk1"/>
                </a:solidFill>
                <a:latin typeface="Roboto"/>
                <a:ea typeface="Roboto"/>
                <a:cs typeface="Roboto"/>
                <a:sym typeface="Roboto"/>
              </a:rPr>
              <a:t>Urheberrecht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schützt</a:t>
            </a:r>
            <a:r>
              <a:rPr lang="en-US" sz="2400" b="0" i="0" u="none" strike="noStrike" cap="none" dirty="0">
                <a:solidFill>
                  <a:schemeClr val="dk1"/>
                </a:solidFill>
                <a:latin typeface="Roboto"/>
                <a:ea typeface="Roboto"/>
                <a:cs typeface="Roboto"/>
                <a:sym typeface="Roboto"/>
              </a:rPr>
              <a:t> ‘Werke </a:t>
            </a:r>
            <a:r>
              <a:rPr lang="en-US" sz="2400" b="0" i="0" u="none" strike="noStrike" cap="none" dirty="0" err="1">
                <a:solidFill>
                  <a:schemeClr val="dk1"/>
                </a:solidFill>
                <a:latin typeface="Roboto"/>
                <a:ea typeface="Roboto"/>
                <a:cs typeface="Roboto"/>
                <a:sym typeface="Roboto"/>
              </a:rPr>
              <a:t>geistiger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Schöpfung</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Urheberrechtsschutz</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besteht</a:t>
            </a:r>
            <a:r>
              <a:rPr lang="en-US" sz="2400" b="0" i="0" u="none" strike="noStrike" cap="none" dirty="0">
                <a:solidFill>
                  <a:schemeClr val="dk1"/>
                </a:solidFill>
                <a:latin typeface="Roboto"/>
                <a:ea typeface="Roboto"/>
                <a:cs typeface="Roboto"/>
                <a:sym typeface="Roboto"/>
              </a:rPr>
              <a:t> </a:t>
            </a:r>
            <a:r>
              <a:rPr lang="de-DE" dirty="0"/>
              <a:t>generell für literarische Werke - wie </a:t>
            </a:r>
            <a:br>
              <a:rPr lang="de-DE" dirty="0"/>
            </a:br>
            <a:r>
              <a:rPr lang="de-DE" dirty="0"/>
              <a:t>Bücher, Filme, Bilder, Musik, Karten</a:t>
            </a:r>
          </a:p>
          <a:p>
            <a:pPr lvl="0" indent="-182880"/>
            <a:r>
              <a:rPr lang="de-DE" sz="2400" b="0" i="0" u="none" strike="noStrike" cap="none" dirty="0">
                <a:solidFill>
                  <a:schemeClr val="dk1"/>
                </a:solidFill>
                <a:latin typeface="Roboto"/>
                <a:ea typeface="Roboto"/>
                <a:cs typeface="Roboto"/>
                <a:sym typeface="Roboto"/>
              </a:rPr>
              <a:t>Das Urheberrecht schützt auch Software</a:t>
            </a:r>
            <a:endParaRPr lang="en-US" sz="24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a:t>
            </a:r>
            <a:r>
              <a:rPr lang="en-US" sz="2000" b="0" i="0" u="none" strike="noStrike" cap="none" dirty="0" err="1">
                <a:solidFill>
                  <a:schemeClr val="dk1"/>
                </a:solidFill>
                <a:latin typeface="Roboto"/>
                <a:ea typeface="Roboto"/>
                <a:cs typeface="Roboto"/>
                <a:sym typeface="Roboto"/>
              </a:rPr>
              <a:t>nicht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deren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allgemeine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Funktionalität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welche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durch</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Patente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geschützt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wird</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aber</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deren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Werkscharakter</a:t>
            </a:r>
            <a:r>
              <a:rPr lang="en-US" sz="2000" b="0" i="0" u="none" strike="noStrike" cap="none" dirty="0">
                <a:solidFill>
                  <a:schemeClr val="dk1"/>
                </a:solidFill>
                <a:latin typeface="Roboto"/>
                <a:ea typeface="Roboto"/>
                <a:cs typeface="Roboto"/>
                <a:sym typeface="Roboto"/>
              </a:rPr>
              <a:t> (den </a:t>
            </a:r>
            <a:r>
              <a:rPr lang="en-US" sz="2000" b="0" i="0" u="none" strike="noStrike" cap="none" dirty="0" err="1">
                <a:solidFill>
                  <a:schemeClr val="dk1"/>
                </a:solidFill>
                <a:latin typeface="Roboto"/>
                <a:ea typeface="Roboto"/>
                <a:cs typeface="Roboto"/>
                <a:sym typeface="Roboto"/>
              </a:rPr>
              <a:t>Ausdruck</a:t>
            </a:r>
            <a:r>
              <a:rPr lang="en-US" sz="2000" b="0" i="0" u="none" strike="noStrike" cap="none" dirty="0">
                <a:solidFill>
                  <a:schemeClr val="dk1"/>
                </a:solidFill>
                <a:latin typeface="Roboto"/>
                <a:ea typeface="Roboto"/>
                <a:cs typeface="Roboto"/>
                <a:sym typeface="Roboto"/>
              </a:rPr>
              <a:t> von </a:t>
            </a:r>
            <a:r>
              <a:rPr lang="en-US" sz="2000" b="0" i="0" u="none" strike="noStrike" cap="none" dirty="0" err="1">
                <a:solidFill>
                  <a:schemeClr val="dk1"/>
                </a:solidFill>
                <a:latin typeface="Roboto"/>
                <a:ea typeface="Roboto"/>
                <a:cs typeface="Roboto"/>
                <a:sym typeface="Roboto"/>
              </a:rPr>
              <a:t>Kreativität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bei</a:t>
            </a:r>
            <a:r>
              <a:rPr lang="en-US" sz="2000" b="0" i="0" u="none" strike="noStrike" cap="none" dirty="0">
                <a:solidFill>
                  <a:schemeClr val="dk1"/>
                </a:solidFill>
                <a:latin typeface="Roboto"/>
                <a:ea typeface="Roboto"/>
                <a:cs typeface="Roboto"/>
                <a:sym typeface="Roboto"/>
              </a:rPr>
              <a:t> der </a:t>
            </a:r>
            <a:r>
              <a:rPr lang="en-US" sz="2000" b="0" i="0" u="none" strike="noStrike" cap="none" dirty="0" err="1">
                <a:solidFill>
                  <a:schemeClr val="dk1"/>
                </a:solidFill>
                <a:latin typeface="Roboto"/>
                <a:ea typeface="Roboto"/>
                <a:cs typeface="Roboto"/>
                <a:sym typeface="Roboto"/>
              </a:rPr>
              <a:t>konkreten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Implementierung</a:t>
            </a:r>
            <a:r>
              <a:rPr lang="en-US" sz="2000" b="0" i="0" u="none" strike="noStrike" cap="none" dirty="0">
                <a:solidFill>
                  <a:schemeClr val="dk1"/>
                </a:solidFill>
                <a:latin typeface="Roboto"/>
                <a:ea typeface="Roboto"/>
                <a:cs typeface="Roboto"/>
                <a:sym typeface="Roboto"/>
              </a:rPr>
              <a:t>)</a:t>
            </a: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chemeClr val="dk1"/>
                </a:solidFill>
                <a:latin typeface="Roboto"/>
                <a:ea typeface="Roboto"/>
                <a:cs typeface="Roboto"/>
                <a:sym typeface="Roboto"/>
              </a:rPr>
              <a:t>Erstreckt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sich</a:t>
            </a:r>
            <a:r>
              <a:rPr lang="en-US" sz="2000" b="0" i="0" u="none" strike="noStrike" cap="none" dirty="0">
                <a:solidFill>
                  <a:schemeClr val="dk1"/>
                </a:solidFill>
                <a:latin typeface="Roboto"/>
                <a:ea typeface="Roboto"/>
                <a:cs typeface="Roboto"/>
                <a:sym typeface="Roboto"/>
              </a:rPr>
              <a:t> auf </a:t>
            </a:r>
            <a:r>
              <a:rPr lang="en-US" sz="2000" b="0" i="0" u="none" strike="noStrike" cap="none" dirty="0" err="1">
                <a:solidFill>
                  <a:schemeClr val="dk1"/>
                </a:solidFill>
                <a:latin typeface="Roboto"/>
                <a:ea typeface="Roboto"/>
                <a:cs typeface="Roboto"/>
                <a:sym typeface="Roboto"/>
              </a:rPr>
              <a:t>Quellcode</a:t>
            </a:r>
            <a:r>
              <a:rPr lang="en-US" dirty="0"/>
              <a:t> </a:t>
            </a:r>
            <a:r>
              <a:rPr lang="en-US" u="sng" dirty="0"/>
              <a:t>und</a:t>
            </a:r>
            <a:r>
              <a:rPr lang="en-US" sz="2000" b="0" i="0" u="none" strike="noStrike" cap="none" dirty="0">
                <a:solidFill>
                  <a:schemeClr val="dk1"/>
                </a:solidFill>
                <a:latin typeface="Roboto"/>
                <a:ea typeface="Roboto"/>
                <a:cs typeface="Roboto"/>
                <a:sym typeface="Roboto"/>
              </a:rPr>
              <a:t> auf </a:t>
            </a:r>
            <a:r>
              <a:rPr lang="en-US" sz="2000" b="0" i="0" u="none" strike="noStrike" cap="none" dirty="0" err="1">
                <a:solidFill>
                  <a:schemeClr val="dk1"/>
                </a:solidFill>
                <a:latin typeface="Roboto"/>
                <a:ea typeface="Roboto"/>
                <a:cs typeface="Roboto"/>
                <a:sym typeface="Roboto"/>
              </a:rPr>
              <a:t>Objektcode</a:t>
            </a:r>
            <a:endParaRPr lang="en-US" sz="20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Der </a:t>
            </a:r>
            <a:r>
              <a:rPr lang="en-US" sz="2400" b="0" i="0" u="none" strike="noStrike" cap="none" dirty="0" err="1">
                <a:solidFill>
                  <a:schemeClr val="dk1"/>
                </a:solidFill>
                <a:latin typeface="Roboto"/>
                <a:ea typeface="Roboto"/>
                <a:cs typeface="Roboto"/>
                <a:sym typeface="Roboto"/>
              </a:rPr>
              <a:t>Urheber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kontrolliert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nur</a:t>
            </a:r>
            <a:r>
              <a:rPr lang="en-US" sz="2400" b="0" i="0" u="none" strike="noStrike" cap="none" dirty="0">
                <a:solidFill>
                  <a:schemeClr val="dk1"/>
                </a:solidFill>
                <a:latin typeface="Roboto"/>
                <a:ea typeface="Roboto"/>
                <a:cs typeface="Roboto"/>
                <a:sym typeface="Roboto"/>
              </a:rPr>
              <a:t> das </a:t>
            </a:r>
            <a:r>
              <a:rPr lang="en-US" sz="2400" b="0" i="0" u="none" strike="noStrike" cap="none" dirty="0" err="1">
                <a:solidFill>
                  <a:schemeClr val="dk1"/>
                </a:solidFill>
                <a:latin typeface="Roboto"/>
                <a:ea typeface="Roboto"/>
                <a:cs typeface="Roboto"/>
                <a:sym typeface="Roboto"/>
              </a:rPr>
              <a:t>Werk</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dass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oder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sie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geschaffen</a:t>
            </a:r>
            <a:r>
              <a:rPr lang="en-US" sz="2400" b="0" i="0" u="none" strike="noStrike" cap="none" dirty="0">
                <a:solidFill>
                  <a:schemeClr val="dk1"/>
                </a:solidFill>
                <a:latin typeface="Roboto"/>
                <a:ea typeface="Roboto"/>
                <a:cs typeface="Roboto"/>
                <a:sym typeface="Roboto"/>
              </a:rPr>
              <a:t> hat – </a:t>
            </a:r>
            <a:r>
              <a:rPr lang="en-US" sz="2400" b="0" i="0" u="none" strike="noStrike" cap="none" dirty="0" err="1">
                <a:solidFill>
                  <a:schemeClr val="dk1"/>
                </a:solidFill>
                <a:latin typeface="Roboto"/>
                <a:ea typeface="Roboto"/>
                <a:cs typeface="Roboto"/>
                <a:sym typeface="Roboto"/>
              </a:rPr>
              <a:t>nicht</a:t>
            </a:r>
            <a:r>
              <a:rPr lang="en-US" sz="2400" b="0" i="0" u="none" strike="noStrike" cap="none" dirty="0">
                <a:solidFill>
                  <a:schemeClr val="dk1"/>
                </a:solidFill>
                <a:latin typeface="Roboto"/>
                <a:ea typeface="Roboto"/>
                <a:cs typeface="Roboto"/>
                <a:sym typeface="Roboto"/>
              </a:rPr>
              <a:t> die </a:t>
            </a:r>
            <a:r>
              <a:rPr lang="en-US" sz="2400" b="0" i="0" u="none" strike="noStrike" cap="none" dirty="0" err="1">
                <a:solidFill>
                  <a:schemeClr val="dk1"/>
                </a:solidFill>
                <a:latin typeface="Roboto"/>
                <a:ea typeface="Roboto"/>
                <a:cs typeface="Roboto"/>
                <a:sym typeface="Roboto"/>
              </a:rPr>
              <a:t>unabhängige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Leistung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Anderen</a:t>
            </a:r>
            <a:endParaRPr lang="en-US"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Wenn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Werk</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ohne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Zustimmung</a:t>
            </a:r>
            <a:r>
              <a:rPr lang="en-US" sz="2400" b="0" i="0" u="none" strike="noStrike" cap="none" dirty="0">
                <a:solidFill>
                  <a:schemeClr val="dk1"/>
                </a:solidFill>
                <a:latin typeface="Roboto"/>
                <a:ea typeface="Roboto"/>
                <a:cs typeface="Roboto"/>
                <a:sym typeface="Roboto"/>
              </a:rPr>
              <a:t> des </a:t>
            </a:r>
            <a:r>
              <a:rPr lang="en-US" sz="2400" b="0" i="0" u="none" strike="noStrike" cap="none" dirty="0" err="1">
                <a:solidFill>
                  <a:schemeClr val="dk1"/>
                </a:solidFill>
                <a:latin typeface="Roboto"/>
                <a:ea typeface="Roboto"/>
                <a:cs typeface="Roboto"/>
                <a:sym typeface="Roboto"/>
              </a:rPr>
              <a:t>Urhebers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kopiert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wird</a:t>
            </a:r>
            <a:r>
              <a:rPr lang="en-US" dirty="0"/>
              <a:t>, </a:t>
            </a:r>
            <a:br>
              <a:rPr lang="en-US" dirty="0"/>
            </a:br>
            <a:r>
              <a:rPr lang="en-US" dirty="0" err="1"/>
              <a:t>liegt</a:t>
            </a:r>
            <a:r>
              <a:rPr lang="en-US" dirty="0"/>
              <a:t> </a:t>
            </a:r>
            <a:r>
              <a:rPr lang="en-US" dirty="0" err="1"/>
              <a:t>i.d.R</a:t>
            </a:r>
            <a:r>
              <a:rPr lang="en-US" dirty="0"/>
              <a:t>. </a:t>
            </a:r>
            <a:r>
              <a:rPr lang="en-US" dirty="0" err="1"/>
              <a:t>eine</a:t>
            </a:r>
            <a:r>
              <a:rPr lang="en-US" dirty="0"/>
              <a:t> ‘</a:t>
            </a:r>
            <a:r>
              <a:rPr lang="en-US" dirty="0" err="1"/>
              <a:t>Schutzrechtsverletzung</a:t>
            </a:r>
            <a:r>
              <a:rPr lang="en-US" dirty="0"/>
              <a:t>’ </a:t>
            </a:r>
            <a:r>
              <a:rPr lang="en-US" dirty="0" err="1"/>
              <a:t>vor</a:t>
            </a:r>
            <a:endParaRPr lang="en-US"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C62353D8-4C88-42F1-BC2E-EC00C22FBDAE}"/>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12106F93-2A7B-4F16-92F1-8FD644B1A2ED}"/>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Pitfalls</a:t>
            </a: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This chapter will describe some potential pitfalls to avoid in the compliance process: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Intellectual Property (IP) pitfalls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License Compliance pitfalls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Compliance Process pitfalls</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extLst>
                    <a:ext uri="{9D8B030D-6E8A-4147-A177-3AD203B41FA5}">
                      <a16:colId xmlns:a16="http://schemas.microsoft.com/office/drawing/2014/main" val="20000"/>
                    </a:ext>
                  </a:extLst>
                </a:gridCol>
                <a:gridCol w="3529125">
                  <a:extLst>
                    <a:ext uri="{9D8B030D-6E8A-4147-A177-3AD203B41FA5}">
                      <a16:colId xmlns:a16="http://schemas.microsoft.com/office/drawing/2014/main" val="20001"/>
                    </a:ext>
                  </a:extLst>
                </a:gridCol>
                <a:gridCol w="3531125">
                  <a:extLst>
                    <a:ext uri="{9D8B030D-6E8A-4147-A177-3AD203B41FA5}">
                      <a16:colId xmlns:a16="http://schemas.microsoft.com/office/drawing/2014/main" val="20002"/>
                    </a:ext>
                  </a:extLst>
                </a:gridCol>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a:t>
                      </a:r>
                      <a:r>
                        <a:rPr lang="en-US" sz="1600" b="1" i="0" u="none" strike="noStrike" cap="none">
                          <a:solidFill>
                            <a:srgbClr val="292934"/>
                          </a:solidFill>
                          <a:latin typeface="Roboto"/>
                          <a:ea typeface="Roboto"/>
                          <a:cs typeface="Roboto"/>
                          <a:sym typeface="Roboto"/>
                        </a:rPr>
                        <a:t>Discovery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941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Unplanned inclusion of copyleft FOSS into proprietary or 3rd party code:</a:t>
                      </a:r>
                      <a:r>
                        <a:rPr lang="en-US" sz="1800" b="0"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This type of failure occurs during the development process when engineers add FOSS code into source code that is intended to be proprietary in conflict with the FOSS policy.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discovered by scanning or auditing the source code for possible</a:t>
                      </a:r>
                    </a:p>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matches with:</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FOSS source code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Copyright notices</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Automated source code scanning tools may be used for this purpose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avoided by: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Offering training to engineering staff about compliance issues, the different types of FOSS licenses and the implications of including FOSS in proprietary source code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Conducting regular source code scans or audits for all the source code in the build environment. </a:t>
                      </a:r>
                    </a:p>
                    <a:p>
                      <a:pPr marL="285750" marR="0" lvl="0" indent="-285750" algn="l" rtl="0">
                        <a:lnSpc>
                          <a:spcPct val="100000"/>
                        </a:lnSpc>
                        <a:spcBef>
                          <a:spcPts val="0"/>
                        </a:spcBef>
                        <a:spcAft>
                          <a:spcPts val="0"/>
                        </a:spcAft>
                        <a:buClr>
                          <a:schemeClr val="dk1"/>
                        </a:buClr>
                        <a:buSzPct val="100000"/>
                        <a:buFont typeface="Arial"/>
                        <a:buNone/>
                      </a:pPr>
                      <a:endParaRPr sz="1600" b="0" i="0" u="none" strike="noStrike" cap="none">
                        <a:solidFill>
                          <a:srgbClr val="292934"/>
                        </a:solidFill>
                        <a:latin typeface="Roboto"/>
                        <a:ea typeface="Roboto"/>
                        <a:cs typeface="Roboto"/>
                        <a:sym typeface="Roboto"/>
                      </a:endParaRPr>
                    </a:p>
                    <a:p>
                      <a:pPr marL="0" marR="0" lvl="0" indent="0" algn="l" rtl="0">
                        <a:lnSpc>
                          <a:spcPct val="100000"/>
                        </a:lnSpc>
                        <a:spcBef>
                          <a:spcPts val="0"/>
                        </a:spcBef>
                        <a:spcAft>
                          <a:spcPts val="0"/>
                        </a:spcAft>
                        <a:buSzPct val="25000"/>
                        <a:buNone/>
                      </a:pPr>
                      <a:endParaRPr sz="1600" b="0" i="0" u="none" strike="noStrike" cap="none">
                        <a:solidFill>
                          <a:srgbClr val="292934"/>
                        </a:solidFill>
                        <a:latin typeface="Roboto"/>
                        <a:ea typeface="Roboto"/>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extLst>
                    <a:ext uri="{9D8B030D-6E8A-4147-A177-3AD203B41FA5}">
                      <a16:colId xmlns:a16="http://schemas.microsoft.com/office/drawing/2014/main" val="20000"/>
                    </a:ext>
                  </a:extLst>
                </a:gridCol>
                <a:gridCol w="3512525">
                  <a:extLst>
                    <a:ext uri="{9D8B030D-6E8A-4147-A177-3AD203B41FA5}">
                      <a16:colId xmlns:a16="http://schemas.microsoft.com/office/drawing/2014/main" val="20001"/>
                    </a:ext>
                  </a:extLst>
                </a:gridCol>
                <a:gridCol w="3512525">
                  <a:extLst>
                    <a:ext uri="{9D8B030D-6E8A-4147-A177-3AD203B41FA5}">
                      <a16:colId xmlns:a16="http://schemas.microsoft.com/office/drawing/2014/main" val="20002"/>
                    </a:ext>
                  </a:extLst>
                </a:gridCol>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Discovery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030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Unplanned linking of copyleft FOSS and proprietary source code: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occurs as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 result of linking software with conflicting or incompatible licenses. The legal effect of linking is subject to debate in the FOSS community.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discovered using a</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dependency tracking tool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that shows any linking between</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different software</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components.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to avoid linking software components with licenses that conflict with you FOSS policies which will take a position on these legal risks</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Continuously running the dependency tracking tool over your build environment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95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Inclusion of proprietary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code into copyleft FOSS through </a:t>
                      </a:r>
                    </a:p>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source code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discovered using the audits or scans</a:t>
                      </a:r>
                      <a:r>
                        <a:rPr lang="en-US" sz="1600" b="0" i="0" u="none" strike="noStrike" cap="none">
                          <a:solidFill>
                            <a:srgbClr val="292934"/>
                          </a:solidFill>
                          <a:latin typeface="Roboto"/>
                          <a:ea typeface="Roboto"/>
                          <a:cs typeface="Roboto"/>
                          <a:sym typeface="Roboto"/>
                        </a:rPr>
                        <a:t> to identify and analyze the source code you introduced to the FOSS component.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failures can be</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Conducting regular code audits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extLst>
                    <a:ext uri="{9D8B030D-6E8A-4147-A177-3AD203B41FA5}">
                      <a16:colId xmlns:a16="http://schemas.microsoft.com/office/drawing/2014/main" val="20000"/>
                    </a:ext>
                  </a:extLst>
                </a:gridCol>
                <a:gridCol w="6555550">
                  <a:extLst>
                    <a:ext uri="{9D8B030D-6E8A-4147-A177-3AD203B41FA5}">
                      <a16:colId xmlns:a16="http://schemas.microsoft.com/office/drawing/2014/main" val="20001"/>
                    </a:ext>
                  </a:extLst>
                </a:gridCol>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8345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Provide Accompanying Source Code/appropriate license, attribution or notice information </a:t>
                      </a:r>
                    </a:p>
                    <a:p>
                      <a:pPr marL="0" marR="0" lvl="0" indent="0" algn="l" rtl="0">
                        <a:lnSpc>
                          <a:spcPct val="100000"/>
                        </a:lnSpc>
                        <a:spcBef>
                          <a:spcPts val="0"/>
                        </a:spcBef>
                        <a:spcAft>
                          <a:spcPts val="0"/>
                        </a:spcAft>
                        <a:buClr>
                          <a:schemeClr val="dk1"/>
                        </a:buClr>
                        <a:buSzPct val="25000"/>
                        <a:buFont typeface="Arial"/>
                        <a:buNone/>
                      </a:pPr>
                      <a:endParaRPr sz="18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making source code capture and publishing a checklist item in the product release cycle before the product becomes available in the market place.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671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Providing the Incorrect Version of Accompanying Source Code</a:t>
                      </a:r>
                    </a:p>
                    <a:p>
                      <a:pPr marL="0" marR="0" lvl="0" indent="0" algn="l" rtl="0">
                        <a:spcBef>
                          <a:spcPts val="0"/>
                        </a:spcBef>
                        <a:spcAft>
                          <a:spcPts val="0"/>
                        </a:spcAft>
                        <a:buSzPct val="25000"/>
                        <a:buNone/>
                      </a:pPr>
                      <a:endParaRPr sz="32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adding a verification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step into the compliance process to ensure that the accompanying</a:t>
                      </a:r>
                      <a:r>
                        <a:rPr lang="en-US" sz="1600" b="0" i="0" u="none" strike="noStrike" cap="none">
                          <a:solidFill>
                            <a:srgbClr val="292934"/>
                          </a:solidFill>
                          <a:latin typeface="Roboto"/>
                          <a:ea typeface="Roboto"/>
                          <a:cs typeface="Roboto"/>
                          <a:sym typeface="Roboto"/>
                        </a:rPr>
                        <a:t> source code for the binary version is being published.</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274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Failure to Provide Accompanying Source Code for FOSS Component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a:t>
                      </a:r>
                      <a:r>
                        <a:rPr lang="en-US" sz="1600" b="0" i="0" u="none" strike="noStrike" cap="none">
                          <a:solidFill>
                            <a:srgbClr val="292934"/>
                          </a:solidFill>
                          <a:latin typeface="Roboto"/>
                          <a:ea typeface="Roboto"/>
                          <a:cs typeface="Roboto"/>
                          <a:sym typeface="Roboto"/>
                        </a:rPr>
                        <a:t>his type of failure can be avoided by adding a verification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step into the compliance process to ensure that source code for modifications are published, rather than only the original source code for the FOSS component</a:t>
                      </a:r>
                    </a:p>
                    <a:p>
                      <a:pPr marL="0" marR="0" lvl="0" indent="0" algn="l" rtl="0">
                        <a:lnSpc>
                          <a:spcPct val="100000"/>
                        </a:lnSpc>
                        <a:spcBef>
                          <a:spcPts val="0"/>
                        </a:spcBef>
                        <a:spcAft>
                          <a:spcPts val="0"/>
                        </a:spcAft>
                        <a:buSzPct val="25000"/>
                        <a:buNone/>
                      </a:pPr>
                      <a:r>
                        <a:rPr lang="en-US" sz="2800" b="0" i="0" u="none" strike="noStrike" cap="none">
                          <a:solidFill>
                            <a:srgbClr val="292934"/>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Compliance Pitfalls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Compliance Pitfalls</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extLst>
                    <a:ext uri="{9D8B030D-6E8A-4147-A177-3AD203B41FA5}">
                      <a16:colId xmlns:a16="http://schemas.microsoft.com/office/drawing/2014/main" val="20000"/>
                    </a:ext>
                  </a:extLst>
                </a:gridCol>
                <a:gridCol w="6681975">
                  <a:extLst>
                    <a:ext uri="{9D8B030D-6E8A-4147-A177-3AD203B41FA5}">
                      <a16:colId xmlns:a16="http://schemas.microsoft.com/office/drawing/2014/main" val="20001"/>
                    </a:ext>
                  </a:extLst>
                </a:gridCol>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939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mark FOSS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Source Code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Modifications:</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Failure to mark FOSS source</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code that has been changed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as required by the FOSS license (or providing information about modifications which has an insufficient level of detail or clarity to satisfy the license)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Adding source code modification marking as a verification step before releasing the source code </a:t>
                      </a:r>
                    </a:p>
                    <a:p>
                      <a:pPr marL="533400" marR="0" lvl="0" indent="-533400" algn="l" rtl="0">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Offering training to engineering staff to ensure they update copyright markings or license information of all FOSS or proprietary software that is going to be released to the public</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extLst>
                    <a:ext uri="{9D8B030D-6E8A-4147-A177-3AD203B41FA5}">
                      <a16:colId xmlns:a16="http://schemas.microsoft.com/office/drawing/2014/main" val="20000"/>
                    </a:ext>
                  </a:extLst>
                </a:gridCol>
                <a:gridCol w="3989250">
                  <a:extLst>
                    <a:ext uri="{9D8B030D-6E8A-4147-A177-3AD203B41FA5}">
                      <a16:colId xmlns:a16="http://schemas.microsoft.com/office/drawing/2014/main" val="20001"/>
                    </a:ext>
                  </a:extLst>
                </a:gridCol>
                <a:gridCol w="3803700">
                  <a:extLst>
                    <a:ext uri="{9D8B030D-6E8A-4147-A177-3AD203B41FA5}">
                      <a16:colId xmlns:a16="http://schemas.microsoft.com/office/drawing/2014/main" val="20002"/>
                    </a:ext>
                  </a:extLst>
                </a:gridCol>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Avoidance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Prevention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56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by developers to seek approval</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to use FOSS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 offering training to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Engineering staff on the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company’s </a:t>
                      </a:r>
                      <a:r>
                        <a:rPr lang="en-US" sz="1600" b="0" i="0" u="none" strike="noStrike" cap="none">
                          <a:solidFill>
                            <a:schemeClr val="dk1"/>
                          </a:solidFill>
                          <a:latin typeface="Roboto"/>
                          <a:ea typeface="Roboto"/>
                          <a:cs typeface="Roboto"/>
                          <a:sym typeface="Roboto"/>
                        </a:rPr>
                        <a:t>FOSS policies and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processes.</a:t>
                      </a:r>
                    </a:p>
                    <a:p>
                      <a:pPr marL="342900" marR="0" lvl="0" indent="-34290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342900" marR="0" lvl="0" indent="-342900" algn="l" rtl="0">
                        <a:spcBef>
                          <a:spcPts val="0"/>
                        </a:spcBef>
                        <a:spcAft>
                          <a:spcPts val="0"/>
                        </a:spcAft>
                        <a:buSzPct val="25000"/>
                        <a:buNone/>
                      </a:pPr>
                      <a:endParaRPr sz="2800" b="0" i="0" u="none" strike="noStrike" cap="none">
                        <a:solidFill>
                          <a:schemeClr val="dk1"/>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000"/>
                        </a:lnSpc>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Conducting periodic full scan for the software platform to detect any “undeclared” FOSS usage</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on the company's FOSS policies and processes</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Including compliance in the employees performance review</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871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take the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training</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 ensuring that the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completion of the FOSS training is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part of the employee’s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professional development plan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and it is monitored for completion</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as part of the performance review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 mandating</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engineering staff to take the</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FOSS training by a specific date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extLst>
                    <a:ext uri="{9D8B030D-6E8A-4147-A177-3AD203B41FA5}">
                      <a16:colId xmlns:a16="http://schemas.microsoft.com/office/drawing/2014/main" val="20000"/>
                    </a:ext>
                  </a:extLst>
                </a:gridCol>
                <a:gridCol w="4690175">
                  <a:extLst>
                    <a:ext uri="{9D8B030D-6E8A-4147-A177-3AD203B41FA5}">
                      <a16:colId xmlns:a16="http://schemas.microsoft.com/office/drawing/2014/main" val="20001"/>
                    </a:ext>
                  </a:extLst>
                </a:gridCol>
                <a:gridCol w="3516175">
                  <a:extLst>
                    <a:ext uri="{9D8B030D-6E8A-4147-A177-3AD203B41FA5}">
                      <a16:colId xmlns:a16="http://schemas.microsoft.com/office/drawing/2014/main" val="20002"/>
                    </a:ext>
                  </a:extLst>
                </a:gridCol>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Description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Avoidance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Prevention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audit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the 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Conducting periodic source code scans/audits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Ensuring that auditing is a milestone in the iterative development process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Providing proper staffing as to not fall behind in schedule</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Enforcing periodic audits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770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resolve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the audit findings</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(analyzing the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"hits" reported</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by a scan tool or audit)</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not allowing a compliance ticket to be</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resolved (i.e. closed) if the audit report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is </a:t>
                      </a:r>
                      <a:r>
                        <a:rPr lang="en-US" sz="1600" b="0" i="0" u="none" strike="noStrike" cap="none">
                          <a:solidFill>
                            <a:schemeClr val="dk1"/>
                          </a:solidFill>
                          <a:latin typeface="Roboto"/>
                          <a:ea typeface="Roboto"/>
                          <a:cs typeface="Roboto"/>
                          <a:sym typeface="Roboto"/>
                        </a:rPr>
                        <a:t>not finalized. </a:t>
                      </a:r>
                    </a:p>
                    <a:p>
                      <a:pPr marL="342900" marR="0" lvl="0" indent="-342900" algn="l" rtl="0">
                        <a:spcBef>
                          <a:spcPts val="0"/>
                        </a:spcBef>
                        <a:spcAft>
                          <a:spcPts val="0"/>
                        </a:spcAft>
                        <a:buSzPct val="25000"/>
                        <a:buNone/>
                      </a:pPr>
                      <a:endParaRPr sz="1600" b="0" i="0" u="none" strike="noStrike" cap="none">
                        <a:solidFill>
                          <a:schemeClr val="dk1"/>
                        </a:solidFill>
                        <a:latin typeface="Roboto"/>
                        <a:ea typeface="Roboto"/>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prevented by implementing blocks in approvals in the FOSS compliance process</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seek review of FOSS in a timely manner</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by initiating FOSS Review requests early</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even if engineering did not yet</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decide on the adoption of the FOSS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through education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Ensure Compliance Prior to Product Shipment</a:t>
            </a: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Companies must make compliance a priority before any product (in whatever form) ships</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Prioritizing compliance promotes:</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More effective use of FOSS within your organization</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Better relations with the FOSS community and FOSS organizations</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Establishing Community Relationships</a:t>
            </a: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In addition, good relationships with FOSS organizations can be very helpful in advising on best way to be compliant and also help out if you experience a compliance issue.</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Good relationships with the software communities may also be helpful for two-way communication: upstreaming improvements and getting support from the software developers.</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types of pitfalls can occur in FOSS compliance? </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an intellectual property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 license compliance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 compliance process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are the benefits of prioritizing compliance?</a:t>
            </a:r>
          </a:p>
          <a:p>
            <a:pPr marL="182880" marR="0" lvl="0" indent="-182880" algn="l" rtl="0">
              <a:spcBef>
                <a:spcPts val="560"/>
              </a:spcBef>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are the benefits of maintaining a good community relationship?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Wichtige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Softwarenutzungsrechte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im</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UrhG</a:t>
            </a:r>
            <a:endParaRPr lang="en-US" sz="4000" b="0" i="0" u="none" strike="noStrike" cap="none" dirty="0">
              <a:solidFill>
                <a:schemeClr val="dk2"/>
              </a:solidFill>
              <a:latin typeface="Roboto"/>
              <a:ea typeface="Roboto"/>
              <a:cs typeface="Roboto"/>
              <a:sym typeface="Roboto"/>
            </a:endParaRP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Das </a:t>
            </a:r>
            <a:r>
              <a:rPr lang="en-US" sz="2400" b="0" i="1" u="none" strike="noStrike" cap="none" dirty="0" err="1">
                <a:solidFill>
                  <a:schemeClr val="dk1"/>
                </a:solidFill>
                <a:latin typeface="Roboto"/>
                <a:ea typeface="Roboto"/>
                <a:cs typeface="Roboto"/>
                <a:sym typeface="Roboto"/>
              </a:rPr>
              <a:t>Vervielfältigung</a:t>
            </a:r>
            <a:r>
              <a:rPr lang="en-US" sz="2400" b="0" i="0" u="none" strike="noStrike" cap="none" dirty="0" err="1">
                <a:solidFill>
                  <a:schemeClr val="dk1"/>
                </a:solidFill>
                <a:latin typeface="Roboto"/>
                <a:ea typeface="Roboto"/>
                <a:cs typeface="Roboto"/>
                <a:sym typeface="Roboto"/>
              </a:rPr>
              <a:t>srecht</a:t>
            </a:r>
            <a:r>
              <a:rPr lang="en-US" sz="2400" b="0" i="0" u="none" strike="noStrike" cap="none" dirty="0">
                <a:solidFill>
                  <a:schemeClr val="dk1"/>
                </a:solidFill>
                <a:latin typeface="Roboto"/>
                <a:ea typeface="Roboto"/>
                <a:cs typeface="Roboto"/>
                <a:sym typeface="Roboto"/>
              </a:rPr>
              <a:t> – </a:t>
            </a:r>
            <a:r>
              <a:rPr lang="en-US" dirty="0" err="1"/>
              <a:t>A</a:t>
            </a:r>
            <a:r>
              <a:rPr lang="en-US" sz="2400" b="0" i="0" u="none" strike="noStrike" cap="none" dirty="0" err="1">
                <a:solidFill>
                  <a:schemeClr val="dk1"/>
                </a:solidFill>
                <a:latin typeface="Roboto"/>
                <a:ea typeface="Roboto"/>
                <a:cs typeface="Roboto"/>
                <a:sym typeface="Roboto"/>
              </a:rPr>
              <a:t>nfertigen</a:t>
            </a:r>
            <a:r>
              <a:rPr lang="en-US" sz="2400" b="0" i="0" u="none" strike="noStrike" cap="none" dirty="0">
                <a:solidFill>
                  <a:schemeClr val="dk1"/>
                </a:solidFill>
                <a:latin typeface="Roboto"/>
                <a:ea typeface="Roboto"/>
                <a:cs typeface="Roboto"/>
                <a:sym typeface="Roboto"/>
              </a:rPr>
              <a:t> von </a:t>
            </a:r>
            <a:r>
              <a:rPr lang="en-US" sz="2400" b="0" i="0" u="none" strike="noStrike" cap="none" dirty="0" err="1">
                <a:solidFill>
                  <a:schemeClr val="dk1"/>
                </a:solidFill>
                <a:latin typeface="Roboto"/>
                <a:ea typeface="Roboto"/>
                <a:cs typeface="Roboto"/>
                <a:sym typeface="Roboto"/>
              </a:rPr>
              <a:t>Kopien</a:t>
            </a:r>
            <a:endParaRPr lang="en-US"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Das </a:t>
            </a:r>
            <a:r>
              <a:rPr lang="en-US" sz="2400" b="0" i="1" u="none" strike="noStrike" cap="none" dirty="0" err="1">
                <a:solidFill>
                  <a:schemeClr val="dk1"/>
                </a:solidFill>
                <a:latin typeface="Roboto"/>
                <a:ea typeface="Roboto"/>
                <a:cs typeface="Roboto"/>
                <a:sym typeface="Roboto"/>
              </a:rPr>
              <a:t>Bearbeitung</a:t>
            </a:r>
            <a:r>
              <a:rPr lang="en-US" sz="2400" b="0" i="0" u="none" strike="noStrike" cap="none" dirty="0" err="1">
                <a:solidFill>
                  <a:schemeClr val="dk1"/>
                </a:solidFill>
                <a:latin typeface="Roboto"/>
                <a:ea typeface="Roboto"/>
                <a:cs typeface="Roboto"/>
                <a:sym typeface="Roboto"/>
              </a:rPr>
              <a:t>srecht</a:t>
            </a:r>
            <a:r>
              <a:rPr lang="en-US" sz="2400" b="0" i="0" u="none" strike="noStrike" cap="none" dirty="0">
                <a:solidFill>
                  <a:schemeClr val="dk1"/>
                </a:solidFill>
                <a:latin typeface="Roboto"/>
                <a:ea typeface="Roboto"/>
                <a:cs typeface="Roboto"/>
                <a:sym typeface="Roboto"/>
              </a:rPr>
              <a:t> – </a:t>
            </a:r>
            <a:r>
              <a:rPr lang="en-US" sz="2400" b="0" i="0" u="none" strike="noStrike" cap="none" dirty="0" err="1">
                <a:solidFill>
                  <a:schemeClr val="dk1"/>
                </a:solidFill>
                <a:latin typeface="Roboto"/>
                <a:ea typeface="Roboto"/>
                <a:cs typeface="Roboto"/>
                <a:sym typeface="Roboto"/>
              </a:rPr>
              <a:t>Schaffung</a:t>
            </a:r>
            <a:r>
              <a:rPr lang="en-US" sz="2400" b="0" i="0" u="none" strike="noStrike" cap="none" dirty="0">
                <a:solidFill>
                  <a:schemeClr val="dk1"/>
                </a:solidFill>
                <a:latin typeface="Roboto"/>
                <a:ea typeface="Roboto"/>
                <a:cs typeface="Roboto"/>
                <a:sym typeface="Roboto"/>
              </a:rPr>
              <a:t> von  “</a:t>
            </a:r>
            <a:r>
              <a:rPr lang="en-US" sz="2400" b="0" i="1" u="none" strike="noStrike" cap="none" dirty="0">
                <a:solidFill>
                  <a:schemeClr val="dk1"/>
                </a:solidFill>
                <a:latin typeface="Roboto"/>
                <a:ea typeface="Roboto"/>
                <a:cs typeface="Roboto"/>
                <a:sym typeface="Roboto"/>
              </a:rPr>
              <a:t>derivative works</a:t>
            </a:r>
            <a:r>
              <a:rPr lang="en-US" sz="2400" b="0" i="0" u="none" strike="noStrike" cap="none" dirty="0">
                <a:solidFill>
                  <a:schemeClr val="dk1"/>
                </a:solidFill>
                <a:latin typeface="Roboto"/>
                <a:ea typeface="Roboto"/>
                <a:cs typeface="Roboto"/>
                <a:sym typeface="Roboto"/>
              </a:rPr>
              <a:t>”</a:t>
            </a: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Der </a:t>
            </a:r>
            <a:r>
              <a:rPr lang="en-US" sz="2000" b="0" i="0" u="none" strike="noStrike" cap="none" dirty="0" err="1">
                <a:solidFill>
                  <a:schemeClr val="dk1"/>
                </a:solidFill>
                <a:latin typeface="Roboto"/>
                <a:ea typeface="Roboto"/>
                <a:cs typeface="Roboto"/>
                <a:sym typeface="Roboto"/>
              </a:rPr>
              <a:t>Begriff</a:t>
            </a:r>
            <a:r>
              <a:rPr lang="en-US" sz="2000" b="0" i="0" u="none" strike="noStrike" cap="none" dirty="0">
                <a:solidFill>
                  <a:schemeClr val="dk1"/>
                </a:solidFill>
                <a:latin typeface="Roboto"/>
                <a:ea typeface="Roboto"/>
                <a:cs typeface="Roboto"/>
                <a:sym typeface="Roboto"/>
              </a:rPr>
              <a:t> ‘derivative work’ </a:t>
            </a:r>
            <a:r>
              <a:rPr lang="en-US" sz="2000" b="0" i="0" u="none" strike="noStrike" cap="none" dirty="0" err="1">
                <a:solidFill>
                  <a:schemeClr val="dk1"/>
                </a:solidFill>
                <a:latin typeface="Roboto"/>
                <a:ea typeface="Roboto"/>
                <a:cs typeface="Roboto"/>
                <a:sym typeface="Roboto"/>
              </a:rPr>
              <a:t>stammt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aus</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dem</a:t>
            </a:r>
            <a:r>
              <a:rPr lang="en-US" sz="2000" b="0" i="0" u="none" strike="noStrike" cap="none" dirty="0">
                <a:solidFill>
                  <a:schemeClr val="dk1"/>
                </a:solidFill>
                <a:latin typeface="Roboto"/>
                <a:ea typeface="Roboto"/>
                <a:cs typeface="Roboto"/>
                <a:sym typeface="Roboto"/>
              </a:rPr>
              <a:t> US-</a:t>
            </a:r>
            <a:r>
              <a:rPr lang="en-US" sz="2000" b="0" i="0" u="none" strike="noStrike" cap="none" dirty="0" err="1">
                <a:solidFill>
                  <a:schemeClr val="dk1"/>
                </a:solidFill>
                <a:latin typeface="Roboto"/>
                <a:ea typeface="Roboto"/>
                <a:cs typeface="Roboto"/>
                <a:sym typeface="Roboto"/>
              </a:rPr>
              <a:t>Urheberrecht</a:t>
            </a:r>
            <a:endParaRPr lang="en-US" sz="20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Der </a:t>
            </a:r>
            <a:r>
              <a:rPr lang="en-US" sz="2000" b="0" i="0" u="none" strike="noStrike" cap="none" dirty="0" err="1">
                <a:solidFill>
                  <a:schemeClr val="dk1"/>
                </a:solidFill>
                <a:latin typeface="Roboto"/>
                <a:ea typeface="Roboto"/>
                <a:cs typeface="Roboto"/>
                <a:sym typeface="Roboto"/>
              </a:rPr>
              <a:t>Begriff</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ist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ein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Kunstbegriff</a:t>
            </a:r>
            <a:r>
              <a:rPr lang="en-US" dirty="0"/>
              <a:t>, </a:t>
            </a:r>
            <a:r>
              <a:rPr lang="en-US" dirty="0" err="1"/>
              <a:t>dessen</a:t>
            </a:r>
            <a:r>
              <a:rPr lang="en-US" dirty="0"/>
              <a:t> </a:t>
            </a:r>
            <a:r>
              <a:rPr lang="en-US" dirty="0" err="1"/>
              <a:t>Bedeutung</a:t>
            </a:r>
            <a:r>
              <a:rPr lang="en-US" dirty="0"/>
              <a:t> auf </a:t>
            </a:r>
            <a:r>
              <a:rPr lang="en-US" dirty="0" err="1"/>
              <a:t>einer</a:t>
            </a:r>
            <a:r>
              <a:rPr lang="en-US" dirty="0"/>
              <a:t> </a:t>
            </a:r>
            <a:r>
              <a:rPr lang="en-US" dirty="0" err="1"/>
              <a:t>Satzung</a:t>
            </a:r>
            <a:r>
              <a:rPr lang="en-US" dirty="0"/>
              <a:t> und </a:t>
            </a:r>
            <a:r>
              <a:rPr lang="en-US" dirty="0" err="1"/>
              <a:t>nicht</a:t>
            </a:r>
            <a:r>
              <a:rPr lang="en-US" dirty="0"/>
              <a:t> auf </a:t>
            </a:r>
            <a:r>
              <a:rPr lang="en-US" dirty="0" err="1"/>
              <a:t>einer</a:t>
            </a:r>
            <a:r>
              <a:rPr lang="en-US" dirty="0"/>
              <a:t> </a:t>
            </a:r>
            <a:r>
              <a:rPr lang="en-US" dirty="0" err="1"/>
              <a:t>Wörterbuchdefinition</a:t>
            </a:r>
            <a:r>
              <a:rPr lang="en-US" dirty="0"/>
              <a:t> </a:t>
            </a:r>
            <a:r>
              <a:rPr lang="en-US" dirty="0" err="1"/>
              <a:t>beruht</a:t>
            </a:r>
            <a:r>
              <a:rPr lang="en-US" dirty="0"/>
              <a:t>.</a:t>
            </a:r>
            <a:endParaRPr lang="en-US" sz="2000" b="0" i="0" u="none" strike="noStrike" cap="none" dirty="0">
              <a:solidFill>
                <a:schemeClr val="dk1"/>
              </a:solidFill>
              <a:latin typeface="Roboto"/>
              <a:ea typeface="Roboto"/>
              <a:cs typeface="Roboto"/>
              <a:sym typeface="Roboto"/>
            </a:endParaRPr>
          </a:p>
          <a:p>
            <a:pPr lvl="1" indent="-190500"/>
            <a:r>
              <a:rPr lang="de-DE" dirty="0"/>
              <a:t>Im Allgemeinen bezieht er sich auf ein - auf einem Originalwerk basierendes - neues Werk mit ausreichender hinzugefügter Schöpfungshöhe, welche das Resultat zu einem eigenständigen ‚Werk geistiger Schöpfung‘ macht (in Kontrast zu einer ‚simplen Kopie‘).</a:t>
            </a:r>
            <a:endParaRPr lang="en-US" sz="20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Das </a:t>
            </a:r>
            <a:r>
              <a:rPr lang="en-US" sz="2400" b="0" i="1" u="none" strike="noStrike" cap="none" dirty="0" err="1">
                <a:solidFill>
                  <a:schemeClr val="dk1"/>
                </a:solidFill>
                <a:latin typeface="Roboto"/>
                <a:ea typeface="Roboto"/>
                <a:cs typeface="Roboto"/>
                <a:sym typeface="Roboto"/>
              </a:rPr>
              <a:t>Verbreitung</a:t>
            </a:r>
            <a:r>
              <a:rPr lang="en-US" sz="2400" b="0" i="0" u="none" strike="noStrike" cap="none" dirty="0" err="1">
                <a:solidFill>
                  <a:schemeClr val="dk1"/>
                </a:solidFill>
                <a:latin typeface="Roboto"/>
                <a:ea typeface="Roboto"/>
                <a:cs typeface="Roboto"/>
                <a:sym typeface="Roboto"/>
              </a:rPr>
              <a:t>srecht</a:t>
            </a:r>
            <a:endParaRPr lang="en-US" sz="2400" b="0" i="1" u="none" strike="noStrike" cap="none" dirty="0">
              <a:solidFill>
                <a:schemeClr val="dk1"/>
              </a:solidFill>
              <a:latin typeface="Roboto"/>
              <a:ea typeface="Roboto"/>
              <a:cs typeface="Roboto"/>
              <a:sym typeface="Roboto"/>
            </a:endParaRPr>
          </a:p>
          <a:p>
            <a:pPr lvl="1" indent="-190500">
              <a:lnSpc>
                <a:spcPct val="110000"/>
              </a:lnSpc>
            </a:pPr>
            <a:r>
              <a:rPr lang="de-DE" dirty="0"/>
              <a:t>Als Verbreitung wird im Allgemeinen die Bereitstellung einer Kopie einer Software in  Binär- oder Quellcodeform an eine andere Einheit (eine Einzelperson oder Organisation außerhalb des eigenen Unternehmens/ der eigenen Organisation) verstanden.</a:t>
            </a:r>
            <a:endParaRPr lang="en-US" sz="2000" b="0" i="0" u="none" strike="noStrike" cap="none" dirty="0">
              <a:solidFill>
                <a:schemeClr val="dk1"/>
              </a:solidFill>
              <a:latin typeface="Roboto"/>
              <a:ea typeface="Roboto"/>
              <a:cs typeface="Roboto"/>
              <a:sym typeface="Roboto"/>
            </a:endParaRPr>
          </a:p>
          <a:p>
            <a:pPr marL="0" lvl="0" indent="0">
              <a:buSzPct val="25000"/>
              <a:buNone/>
            </a:pPr>
            <a:r>
              <a:rPr lang="en-US" sz="2400" b="0" i="1" u="none" strike="noStrike" cap="none" dirty="0" err="1">
                <a:solidFill>
                  <a:schemeClr val="dk1"/>
                </a:solidFill>
                <a:latin typeface="Roboto Condensed"/>
                <a:ea typeface="Roboto Condensed"/>
                <a:cs typeface="Roboto Condensed"/>
                <a:sym typeface="Roboto Condensed"/>
              </a:rPr>
              <a:t>Hinweis</a:t>
            </a:r>
            <a:r>
              <a:rPr lang="en-US" sz="2400" b="0" i="1" u="none" strike="noStrike" cap="none" dirty="0">
                <a:solidFill>
                  <a:schemeClr val="dk1"/>
                </a:solidFill>
                <a:latin typeface="Roboto Condensed"/>
                <a:ea typeface="Roboto Condensed"/>
                <a:cs typeface="Roboto Condensed"/>
                <a:sym typeface="Roboto Condensed"/>
              </a:rPr>
              <a:t>: </a:t>
            </a:r>
            <a:r>
              <a:rPr lang="de-DE" i="1" dirty="0">
                <a:latin typeface="Roboto Condensed"/>
                <a:ea typeface="Roboto Condensed"/>
                <a:cs typeface="Roboto Condensed"/>
                <a:sym typeface="Roboto Condensed"/>
              </a:rPr>
              <a:t>Die Auslegung der Begriffe „derivative </a:t>
            </a:r>
            <a:r>
              <a:rPr lang="de-DE" i="1" dirty="0" err="1">
                <a:latin typeface="Roboto Condensed"/>
                <a:ea typeface="Roboto Condensed"/>
                <a:cs typeface="Roboto Condensed"/>
                <a:sym typeface="Roboto Condensed"/>
              </a:rPr>
              <a:t>work</a:t>
            </a:r>
            <a:r>
              <a:rPr lang="de-DE" i="1" dirty="0">
                <a:latin typeface="Roboto Condensed"/>
                <a:ea typeface="Roboto Condensed"/>
                <a:cs typeface="Roboto Condensed"/>
                <a:sym typeface="Roboto Condensed"/>
              </a:rPr>
              <a:t>" bzw. "Verbreitung" ist Gegenstand fortwährender Diskussion in FOSS-Community und –Rechtskreisen.</a:t>
            </a:r>
            <a:endParaRPr sz="2400" b="0" i="1"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2A3093DE-C73A-40D8-A7CD-54B39A42E818}"/>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AFE9B540-CA81-403A-9627-8CC7E4C5788F}"/>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a:solidFill>
                  <a:schemeClr val="lt2"/>
                </a:solidFill>
                <a:latin typeface="Roboto"/>
                <a:ea typeface="Roboto"/>
                <a:cs typeface="Roboto"/>
                <a:sym typeface="Roboto"/>
              </a:rPr>
              <a:t>ABSCHNITT 8</a:t>
            </a: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en-US" dirty="0" err="1"/>
              <a:t>Entwicklungsrichtlinien</a:t>
            </a:r>
            <a:endParaRPr lang="en-US" dirty="0"/>
          </a:p>
        </p:txBody>
      </p:sp>
      <p:sp>
        <p:nvSpPr>
          <p:cNvPr id="4" name="Rechteck 3">
            <a:extLst>
              <a:ext uri="{FF2B5EF4-FFF2-40B4-BE49-F238E27FC236}">
                <a16:creationId xmlns:a16="http://schemas.microsoft.com/office/drawing/2014/main" id="{4690D5EE-F335-4826-95E7-3D66E76EB6F2}"/>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Developer Guidelines</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Select code from high quality, well supported FOSS communities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Seek guidance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each FOSS component you are using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check un-reviewed code into any internal source tree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outside contributions to FOSS projects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Preserve existing licensing information</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remove or in any way disturb existing FOSS licensing copyrights or other licensing information from any FOSS components that you use. All copyright and licensing information is to remain intact in all FOSS components</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re-name FOSS components unless you are required to under the FOSS license (e.g., required renaming of modified versions)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Gather and retain FOSS project information required for your FOSS review process</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Anticipate Compliance Process Requirements</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Include time required to follow established FOSS policy in work plans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Follow the developer guidelines for using FOSS software, particularly incorporating or linking FOSS code into proprietary or third party source code or vice versa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Review architecture plans and avoid mixing components governed by incompatible FOSS licenses</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Always update compliance verification - for every product</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Verify compliance on a product-by-product basis: Just because a FOSS package is approved for use in one product does not necessarily mean it will be approved for use in a second product</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And for every upgrade to newer versions of FOSS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Ensure that each new version of the same FOSS component is reviewed and approved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When you upgrade the version of a FOSS package, make sure that the license of the new version is the same as the license of the older used version (license changes can occur between version upgrades)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If a FOSS project’s license changes, ensure that compliance records are updated and that the new license does not create a conflict</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Compliance Process Applies to all FOSS components</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In-bound software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Take steps to understand what FOSS is included in software delivered by suppliers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Evaluate your obligations for all of the software that will be included in your products</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Always audit source code you received from your software providers or alternatively make it a company policy that software providers must deliver you a source code audit report for any source code you receive</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Check Your Understanding</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general guidelines developers can practice when working with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Should you remove or alter FOSS license header information?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important steps in a compliance process.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How can a new version of a previously-reviewed FOSS component create new compliance issues?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risks should you address with in-bound software?</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Learn more through the free Compliance Basics for Developers hosted by the Linux Foundation at: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Konzepte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Patentschutz</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für</a:t>
            </a:r>
            <a:r>
              <a:rPr lang="en-US" sz="4000" b="0" i="0" u="none" strike="noStrike" cap="none" dirty="0">
                <a:solidFill>
                  <a:schemeClr val="dk2"/>
                </a:solidFill>
                <a:latin typeface="Roboto"/>
                <a:ea typeface="Roboto"/>
                <a:cs typeface="Roboto"/>
                <a:sym typeface="Roboto"/>
              </a:rPr>
              <a:t> Software</a:t>
            </a: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en-US" sz="2400" b="0" i="0" u="none" strike="noStrike" cap="none" dirty="0" err="1">
                <a:solidFill>
                  <a:schemeClr val="dk1"/>
                </a:solidFill>
                <a:latin typeface="Roboto"/>
                <a:ea typeface="Roboto"/>
                <a:cs typeface="Roboto"/>
                <a:sym typeface="Roboto"/>
              </a:rPr>
              <a:t>Patente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schützen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Funktionalität</a:t>
            </a:r>
            <a:r>
              <a:rPr lang="en-US" sz="2400" b="0" i="0" u="none" strike="noStrike" cap="none" dirty="0">
                <a:solidFill>
                  <a:schemeClr val="dk1"/>
                </a:solidFill>
                <a:latin typeface="Roboto"/>
                <a:ea typeface="Roboto"/>
                <a:cs typeface="Roboto"/>
                <a:sym typeface="Roboto"/>
              </a:rPr>
              <a:t> – </a:t>
            </a:r>
            <a:br>
              <a:rPr lang="en-US" sz="2400" b="0" i="0" u="none" strike="noStrike" cap="none" dirty="0">
                <a:solidFill>
                  <a:schemeClr val="dk1"/>
                </a:solidFill>
                <a:latin typeface="Roboto"/>
                <a:ea typeface="Roboto"/>
                <a:cs typeface="Roboto"/>
                <a:sym typeface="Roboto"/>
              </a:rPr>
            </a:br>
            <a:r>
              <a:rPr lang="en-US" sz="2400" b="0" i="0" u="none" strike="noStrike" cap="none" dirty="0" err="1">
                <a:solidFill>
                  <a:schemeClr val="dk1"/>
                </a:solidFill>
                <a:latin typeface="Roboto"/>
                <a:ea typeface="Roboto"/>
                <a:cs typeface="Roboto"/>
                <a:sym typeface="Roboto"/>
              </a:rPr>
              <a:t>wie</a:t>
            </a:r>
            <a:r>
              <a:rPr lang="en-US" sz="2400" b="0" i="0" u="none" strike="noStrike" cap="none" dirty="0">
                <a:solidFill>
                  <a:schemeClr val="dk1"/>
                </a:solidFill>
                <a:latin typeface="Roboto"/>
                <a:ea typeface="Roboto"/>
                <a:cs typeface="Roboto"/>
                <a:sym typeface="Roboto"/>
              </a:rPr>
              <a:t> </a:t>
            </a:r>
            <a:r>
              <a:rPr lang="de-DE" dirty="0"/>
              <a:t>ein Betriebsverfahren oder </a:t>
            </a:r>
            <a:r>
              <a:rPr lang="en-US" dirty="0" err="1"/>
              <a:t>bspw</a:t>
            </a:r>
            <a:r>
              <a:rPr lang="en-US" dirty="0"/>
              <a:t>. </a:t>
            </a:r>
            <a:r>
              <a:rPr lang="de-DE" dirty="0"/>
              <a:t>auch konkret ein Computerprogramm.</a:t>
            </a:r>
            <a:endParaRPr lang="en-US" sz="24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chemeClr val="dk1"/>
                </a:solidFill>
                <a:latin typeface="Roboto"/>
                <a:ea typeface="Roboto"/>
                <a:cs typeface="Roboto"/>
                <a:sym typeface="Roboto"/>
              </a:rPr>
              <a:t>Kein</a:t>
            </a:r>
            <a:r>
              <a:rPr lang="en-US" sz="2000" b="0" i="0" u="none" strike="noStrike" cap="none" dirty="0">
                <a:solidFill>
                  <a:schemeClr val="dk1"/>
                </a:solidFill>
                <a:latin typeface="Roboto"/>
                <a:ea typeface="Roboto"/>
                <a:cs typeface="Roboto"/>
                <a:sym typeface="Roboto"/>
              </a:rPr>
              <a:t> Schutz </a:t>
            </a:r>
            <a:r>
              <a:rPr lang="en-US" sz="2000" b="0" i="0" u="none" strike="noStrike" cap="none" dirty="0" err="1">
                <a:solidFill>
                  <a:schemeClr val="dk1"/>
                </a:solidFill>
                <a:latin typeface="Roboto"/>
                <a:ea typeface="Roboto"/>
                <a:cs typeface="Roboto"/>
                <a:sym typeface="Roboto"/>
              </a:rPr>
              <a:t>besteht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für</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abstrakte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Ideen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oder</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Naturgesetze</a:t>
            </a:r>
            <a:endParaRPr lang="en-US" sz="2000" b="0" i="0" u="none" strike="noStrike" cap="none" dirty="0">
              <a:solidFill>
                <a:schemeClr val="dk1"/>
              </a:solidFill>
              <a:latin typeface="Roboto"/>
              <a:ea typeface="Roboto"/>
              <a:cs typeface="Roboto"/>
              <a:sym typeface="Roboto"/>
            </a:endParaRPr>
          </a:p>
          <a:p>
            <a:pPr lvl="0" indent="-182880"/>
            <a:r>
              <a:rPr lang="de-DE" dirty="0"/>
              <a:t>Ein Patentantrag muss in einem bestimmten Land eingereicht werden, um dort ein Patent zu erhalten. Mit Erhalt eines Patents hat der Inhaber das Recht, jedermann davon abzuhalten, seine ‚patentierte‘ Funktionalität auszuüben - unabhängig davon, wie dessen Implementierung aussieht.</a:t>
            </a:r>
            <a:r>
              <a:rPr lang="en-US" sz="2400" b="0" i="0" u="none" strike="noStrike" cap="none" dirty="0">
                <a:solidFill>
                  <a:schemeClr val="dk1"/>
                </a:solidFill>
                <a:latin typeface="Roboto"/>
                <a:ea typeface="Roboto"/>
                <a:cs typeface="Roboto"/>
                <a:sym typeface="Roboto"/>
              </a:rPr>
              <a:t> </a:t>
            </a:r>
          </a:p>
          <a:p>
            <a:pPr lvl="0" indent="-182880"/>
            <a:r>
              <a:rPr lang="de-DE" dirty="0"/>
              <a:t>Parteien, die die ‚patentierte‘ Technologie nutzen möchten, können eine Patentlizenz beantragen (welche Rechte zur Verwendung, Herstellung, zum Verkauf, zum Verkauf und zum Importieren der Technologie gewähren kann).</a:t>
            </a:r>
          </a:p>
          <a:p>
            <a:pPr lvl="0" indent="-182880"/>
            <a:r>
              <a:rPr lang="de-DE" sz="2400" b="0" i="0" u="none" strike="noStrike" cap="none" dirty="0">
                <a:solidFill>
                  <a:schemeClr val="dk1"/>
                </a:solidFill>
                <a:latin typeface="Roboto"/>
                <a:ea typeface="Roboto"/>
                <a:cs typeface="Roboto"/>
                <a:sym typeface="Roboto"/>
              </a:rPr>
              <a:t>Ein patentrechtlicher Verstoß </a:t>
            </a:r>
            <a:r>
              <a:rPr lang="de-DE" dirty="0"/>
              <a:t>kann auftreten, auch wenn andere Parteien unabhängig die gleiche Erfindung schaffen.</a:t>
            </a:r>
            <a:endParaRPr lang="en-US"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C9239524-8B30-4862-B312-B339D69E63BB}"/>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4B4EA84B-F6B6-4A79-9045-1C124D11AFEE}"/>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8476</Words>
  <Application>Microsoft Office PowerPoint</Application>
  <PresentationFormat>Breitbild</PresentationFormat>
  <Paragraphs>1296</Paragraphs>
  <Slides>84</Slides>
  <Notes>83</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84</vt:i4>
      </vt:variant>
    </vt:vector>
  </HeadingPairs>
  <TitlesOfParts>
    <vt:vector size="93" baseType="lpstr">
      <vt:lpstr>Roboto</vt:lpstr>
      <vt:lpstr>Arial</vt:lpstr>
      <vt:lpstr>Times</vt:lpstr>
      <vt:lpstr>Times New Roman</vt:lpstr>
      <vt:lpstr>Roboto Mono</vt:lpstr>
      <vt:lpstr>Roboto Medium</vt:lpstr>
      <vt:lpstr>Roboto Condensed</vt:lpstr>
      <vt:lpstr>Clarity</vt:lpstr>
      <vt:lpstr>Clarity</vt:lpstr>
      <vt:lpstr>CURRICULUM</vt:lpstr>
      <vt:lpstr>Was ist das OpenChain Curriculum?</vt:lpstr>
      <vt:lpstr>Inhalte</vt:lpstr>
      <vt:lpstr>FOSS-Richtlinie</vt:lpstr>
      <vt:lpstr>ABSCHNITT 1</vt:lpstr>
      <vt:lpstr>Was ist „geistiges Eigentum”?</vt:lpstr>
      <vt:lpstr>Konzepte: Urheberrechtsschutz für Software</vt:lpstr>
      <vt:lpstr>Wichtige Softwarenutzungsrechte im UrhG</vt:lpstr>
      <vt:lpstr>Konzepte: Patentschutz für Software</vt:lpstr>
      <vt:lpstr>Lizenzen</vt:lpstr>
      <vt:lpstr>Verständnisfragen</vt:lpstr>
      <vt:lpstr>ABSCHNITT 2</vt:lpstr>
      <vt:lpstr>FOSS-Lizenzen</vt:lpstr>
      <vt:lpstr>‘Permissive’ FOSS-Lizenzen</vt:lpstr>
      <vt:lpstr>“Virale” Lizenzen / Copyleft</vt:lpstr>
      <vt:lpstr>Proprietäre Lizenzen / ‘Closed Source’</vt:lpstr>
      <vt:lpstr>Andere Nicht-FOSS-Lizenzierungsarten</vt:lpstr>
      <vt:lpstr>Andere Nicht-FOSS-Lizenzen</vt:lpstr>
      <vt:lpstr>Public Domain</vt:lpstr>
      <vt:lpstr>Public Domain nach deutschem Recht</vt:lpstr>
      <vt:lpstr>Lizenzkompatibilität</vt:lpstr>
      <vt:lpstr>Notices</vt:lpstr>
      <vt:lpstr>Multi-Licensing</vt:lpstr>
      <vt:lpstr>Check Your Understanding</vt:lpstr>
      <vt:lpstr>ABSCHNITT 3</vt:lpstr>
      <vt:lpstr>FOSS Compliance Goals</vt:lpstr>
      <vt:lpstr>What Compliance Obligations Must Be Satisfied?</vt:lpstr>
      <vt:lpstr>FOSS Compliance Issues: Distribution</vt:lpstr>
      <vt:lpstr>FOSS Compliance Issues: Modification</vt:lpstr>
      <vt:lpstr>FOSS Compliance Program</vt:lpstr>
      <vt:lpstr>Implementing Compliance Practices</vt:lpstr>
      <vt:lpstr>Compliance Benefits</vt:lpstr>
      <vt:lpstr>Check Your Understanding</vt:lpstr>
      <vt:lpstr>ABSCHNITT 4</vt:lpstr>
      <vt:lpstr>How do you want to use a FOSS component?</vt:lpstr>
      <vt:lpstr>Incorporation</vt:lpstr>
      <vt:lpstr>Linking</vt:lpstr>
      <vt:lpstr>Modification</vt:lpstr>
      <vt:lpstr>Translation</vt:lpstr>
      <vt:lpstr>Development Tools</vt:lpstr>
      <vt:lpstr>How is the FOSS component distributed?</vt:lpstr>
      <vt:lpstr>Check Your Understanding</vt:lpstr>
      <vt:lpstr>ABSCHNITT 5</vt:lpstr>
      <vt:lpstr>FOSS Review</vt:lpstr>
      <vt:lpstr>Initiating a FOSS Review</vt:lpstr>
      <vt:lpstr>What information do you need to gather?</vt:lpstr>
      <vt:lpstr>FOSS Review Team</vt:lpstr>
      <vt:lpstr>Analyzing Proposed FOSS Usage</vt:lpstr>
      <vt:lpstr>Source Code Scanning Tools</vt:lpstr>
      <vt:lpstr>Working through the FOSS Review</vt:lpstr>
      <vt:lpstr>FOSS Review Oversight</vt:lpstr>
      <vt:lpstr>Check Your Understanding</vt:lpstr>
      <vt:lpstr>ABSCHNITT 6</vt:lpstr>
      <vt:lpstr>Introduction</vt:lpstr>
      <vt:lpstr>Example Small to Medium Company Checklist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Check Your Understanding</vt:lpstr>
      <vt:lpstr>ABSCHNITT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lpstr>ABSCHNITT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cp:lastModifiedBy>Stefan</cp:lastModifiedBy>
  <cp:revision>42</cp:revision>
  <dcterms:modified xsi:type="dcterms:W3CDTF">2017-11-27T22:24:52Z</dcterms:modified>
</cp:coreProperties>
</file>