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 id="2147483655" r:id="rId2"/>
  </p:sldMasterIdLst>
  <p:notesMasterIdLst>
    <p:notesMasterId r:id="rId86"/>
  </p:notesMasterIdLst>
  <p:handoutMasterIdLst>
    <p:handoutMasterId r:id="rId87"/>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Lst>
  <p:sldSz cx="12192000" cy="6858000"/>
  <p:notesSz cx="6858000" cy="9144000"/>
  <p:embeddedFontLst>
    <p:embeddedFont>
      <p:font typeface="Roboto Medium" panose="020B0604020202020204" charset="0"/>
      <p:regular r:id="rId88"/>
      <p:bold r:id="rId89"/>
      <p:italic r:id="rId90"/>
      <p:boldItalic r:id="rId91"/>
    </p:embeddedFont>
    <p:embeddedFont>
      <p:font typeface="Roboto" panose="020B0604020202020204" charset="0"/>
      <p:regular r:id="rId92"/>
      <p:bold r:id="rId93"/>
      <p:italic r:id="rId94"/>
      <p:boldItalic r:id="rId95"/>
    </p:embeddedFont>
    <p:embeddedFont>
      <p:font typeface="Roboto Mono"/>
      <p:regular r:id="rId96"/>
      <p:bold r:id="rId97"/>
      <p:italic r:id="rId98"/>
      <p:boldItalic r:id="rId99"/>
    </p:embeddedFont>
    <p:embeddedFont>
      <p:font typeface="Roboto Condensed" panose="020B0604020202020204" charset="0"/>
      <p:regular r:id="rId100"/>
      <p:bold r:id="rId101"/>
      <p:italic r:id="rId102"/>
      <p:boldItalic r:id="rId103"/>
    </p:embeddedFont>
    <p:embeddedFont>
      <p:font typeface="Times" panose="02020603050405020304" pitchFamily="18" charset="0"/>
      <p:regular r:id="rId104"/>
      <p:bold r:id="rId105"/>
      <p:italic r:id="rId106"/>
      <p:boldItalic r:id="rId10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an" initials="S" lastIdx="1" clrIdx="0">
    <p:extLst>
      <p:ext uri="{19B8F6BF-5375-455C-9EA6-DF929625EA0E}">
        <p15:presenceInfo xmlns:p15="http://schemas.microsoft.com/office/powerpoint/2012/main" userId="Stef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F4F82D48-C7AC-4557-B803-6118D1D7CCD9}">
  <a:tblStyle styleId="{F4F82D48-C7AC-4557-B803-6118D1D7CCD9}"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3008B7F7-1031-4B05-B229-2884EDF7C79B}" styleName="Table_1"/>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975" autoAdjust="0"/>
  </p:normalViewPr>
  <p:slideViewPr>
    <p:cSldViewPr snapToGrid="0">
      <p:cViewPr varScale="1">
        <p:scale>
          <a:sx n="81" d="100"/>
          <a:sy n="81" d="100"/>
        </p:scale>
        <p:origin x="102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font" Target="fonts/font2.fntdata"/><Relationship Id="rId112" Type="http://schemas.openxmlformats.org/officeDocument/2006/relationships/tableStyles" Target="tableStyles.xml"/><Relationship Id="rId16" Type="http://schemas.openxmlformats.org/officeDocument/2006/relationships/slide" Target="slides/slide14.xml"/><Relationship Id="rId107" Type="http://schemas.openxmlformats.org/officeDocument/2006/relationships/font" Target="fonts/font20.fntdata"/><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font" Target="fonts/font15.fntdata"/><Relationship Id="rId5" Type="http://schemas.openxmlformats.org/officeDocument/2006/relationships/slide" Target="slides/slide3.xml"/><Relationship Id="rId90" Type="http://schemas.openxmlformats.org/officeDocument/2006/relationships/font" Target="fonts/font3.fntdata"/><Relationship Id="rId95" Type="http://schemas.openxmlformats.org/officeDocument/2006/relationships/font" Target="fonts/font8.fntdata"/><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microsoft.com/office/2015/10/relationships/revisionInfo" Target="revisionInfo.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font" Target="fonts/font16.fntdata"/><Relationship Id="rId108" Type="http://schemas.openxmlformats.org/officeDocument/2006/relationships/commentAuthors" Target="commentAuthors.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font" Target="fonts/font4.fntdata"/><Relationship Id="rId96"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font" Target="fonts/font19.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notesMaster" Target="notesMasters/notesMaster1.xml"/><Relationship Id="rId94" Type="http://schemas.openxmlformats.org/officeDocument/2006/relationships/font" Target="fonts/font7.fntdata"/><Relationship Id="rId99" Type="http://schemas.openxmlformats.org/officeDocument/2006/relationships/font" Target="fonts/font12.fntdata"/><Relationship Id="rId101" Type="http://schemas.openxmlformats.org/officeDocument/2006/relationships/font" Target="fonts/font14.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presProps" Target="presProp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font" Target="fonts/font10.fntdata"/><Relationship Id="rId104" Type="http://schemas.openxmlformats.org/officeDocument/2006/relationships/font" Target="fonts/font17.fntdata"/><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font" Target="fonts/font5.fntdata"/><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handoutMaster" Target="handoutMasters/handoutMaster1.xml"/><Relationship Id="rId110" Type="http://schemas.openxmlformats.org/officeDocument/2006/relationships/viewProps" Target="view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font" Target="fonts/font13.fntdata"/><Relationship Id="rId105" Type="http://schemas.openxmlformats.org/officeDocument/2006/relationships/font" Target="fonts/font18.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font" Target="fonts/font6.fntdata"/><Relationship Id="rId98" Type="http://schemas.openxmlformats.org/officeDocument/2006/relationships/font" Target="fonts/font11.fntdata"/><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font" Target="fonts/font1.fntdata"/><Relationship Id="rId111"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11-21T22:52:53.698" idx="1">
    <p:pos x="2835" y="1952"/>
    <p:text>...holprige Übersetzung. Vorschläge willkommen.</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0EE12652-6ACF-4015-B900-B2558E2B783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2D16DD66-F8F8-480B-9B04-8D74E10244A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DB8A8B-337D-4287-9AB2-FB59F992D091}" type="datetimeFigureOut">
              <a:rPr lang="de-DE" smtClean="0"/>
              <a:t>22.11.2017</a:t>
            </a:fld>
            <a:endParaRPr lang="de-DE"/>
          </a:p>
        </p:txBody>
      </p:sp>
      <p:sp>
        <p:nvSpPr>
          <p:cNvPr id="4" name="Fußzeilenplatzhalter 3">
            <a:extLst>
              <a:ext uri="{FF2B5EF4-FFF2-40B4-BE49-F238E27FC236}">
                <a16:creationId xmlns:a16="http://schemas.microsoft.com/office/drawing/2014/main" id="{0B945202-1B9B-4770-88F8-8960CCEA29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6F4F9C67-1BB8-4F85-A93A-FC863A44BC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8431D4-5D57-4B57-9DF2-64B96ADE20B8}" type="slidenum">
              <a:rPr lang="de-DE" smtClean="0"/>
              <a:t>‹Nr.›</a:t>
            </a:fld>
            <a:endParaRPr lang="de-DE"/>
          </a:p>
        </p:txBody>
      </p:sp>
    </p:spTree>
    <p:extLst>
      <p:ext uri="{BB962C8B-B14F-4D97-AF65-F5344CB8AC3E}">
        <p14:creationId xmlns:p14="http://schemas.microsoft.com/office/powerpoint/2010/main" val="1290902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200" b="0" i="0" u="none" strike="noStrike" cap="none">
                <a:solidFill>
                  <a:schemeClr val="dk1"/>
                </a:solidFill>
                <a:latin typeface="Roboto"/>
                <a:ea typeface="Roboto"/>
                <a:cs typeface="Roboto"/>
                <a:sym typeface="Roboto"/>
              </a:defRPr>
            </a:lvl2pPr>
            <a:lvl3pPr marL="914400" marR="0" lvl="2" indent="0" algn="l" rtl="0">
              <a:spcBef>
                <a:spcPts val="0"/>
              </a:spcBef>
              <a:buNone/>
              <a:defRPr sz="1200" b="0" i="0" u="none" strike="noStrike" cap="none">
                <a:solidFill>
                  <a:schemeClr val="dk1"/>
                </a:solidFill>
                <a:latin typeface="Roboto"/>
                <a:ea typeface="Roboto"/>
                <a:cs typeface="Roboto"/>
                <a:sym typeface="Roboto"/>
              </a:defRPr>
            </a:lvl3pPr>
            <a:lvl4pPr marL="1371600" marR="0" lvl="3" indent="0" algn="l" rtl="0">
              <a:spcBef>
                <a:spcPts val="0"/>
              </a:spcBef>
              <a:buNone/>
              <a:defRPr sz="1200" b="0" i="0" u="none" strike="noStrike" cap="none">
                <a:solidFill>
                  <a:schemeClr val="dk1"/>
                </a:solidFill>
                <a:latin typeface="Roboto"/>
                <a:ea typeface="Roboto"/>
                <a:cs typeface="Roboto"/>
                <a:sym typeface="Roboto"/>
              </a:defRPr>
            </a:lvl4pPr>
            <a:lvl5pPr marL="1828800" marR="0" lvl="4" indent="0" algn="l" rtl="0">
              <a:spcBef>
                <a:spcPts val="0"/>
              </a:spcBef>
              <a:buNone/>
              <a:defRPr sz="1200" b="0" i="0" u="none" strike="noStrike" cap="none">
                <a:solidFill>
                  <a:schemeClr val="dk1"/>
                </a:solidFill>
                <a:latin typeface="Roboto"/>
                <a:ea typeface="Roboto"/>
                <a:cs typeface="Roboto"/>
                <a:sym typeface="Roboto"/>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‹Nr.›</a:t>
            </a:fld>
            <a:endParaRPr lang="en-US" sz="1200" b="0" i="0" u="none" strike="noStrike" cap="none">
              <a:solidFill>
                <a:schemeClr val="dk1"/>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3" Type="http://schemas.openxmlformats.org/officeDocument/2006/relationships/hyperlink" Target="https://en.wikipedia.org/wiki/Ghostscript" TargetMode="External"/><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dirty="0" err="1">
                <a:solidFill>
                  <a:schemeClr val="dk1"/>
                </a:solidFill>
                <a:latin typeface="Roboto"/>
                <a:ea typeface="Roboto"/>
                <a:cs typeface="Roboto"/>
                <a:sym typeface="Roboto"/>
              </a:rPr>
              <a:t>Willkommen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beim</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OpenChain</a:t>
            </a:r>
            <a:r>
              <a:rPr lang="en-US" sz="1200" b="0" i="0" u="none" strike="noStrike" cap="none" dirty="0">
                <a:solidFill>
                  <a:schemeClr val="dk1"/>
                </a:solidFill>
                <a:latin typeface="Roboto"/>
                <a:ea typeface="Roboto"/>
                <a:cs typeface="Roboto"/>
                <a:sym typeface="Roboto"/>
              </a:rPr>
              <a:t> Curriculum-</a:t>
            </a:r>
            <a:r>
              <a:rPr lang="en-US" sz="1200" b="0" i="0" u="none" strike="noStrike" cap="none" dirty="0" err="1">
                <a:solidFill>
                  <a:schemeClr val="dk1"/>
                </a:solidFill>
                <a:latin typeface="Roboto"/>
                <a:ea typeface="Roboto"/>
                <a:cs typeface="Roboto"/>
                <a:sym typeface="Roboto"/>
              </a:rPr>
              <a:t>Foliensatz</a:t>
            </a:r>
            <a:r>
              <a:rPr lang="en-US" sz="1200" b="0" i="0" u="none" strike="noStrike" cap="none" dirty="0">
                <a:solidFill>
                  <a:schemeClr val="dk1"/>
                </a:solidFill>
                <a:latin typeface="Roboto"/>
                <a:ea typeface="Roboto"/>
                <a:cs typeface="Roboto"/>
                <a:sym typeface="Roboto"/>
              </a:rPr>
              <a:t>. Die </a:t>
            </a:r>
            <a:r>
              <a:rPr lang="en-US" sz="1200" b="0" i="0" u="none" strike="noStrike" cap="none" dirty="0" err="1">
                <a:solidFill>
                  <a:schemeClr val="dk1"/>
                </a:solidFill>
                <a:latin typeface="Roboto"/>
                <a:ea typeface="Roboto"/>
                <a:cs typeface="Roboto"/>
                <a:sym typeface="Roboto"/>
              </a:rPr>
              <a:t>vorliegenden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können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als</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Unterstützung</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dafür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genutzt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werden</a:t>
            </a:r>
            <a:r>
              <a:rPr lang="en-US" sz="1200" b="0" i="0" u="none" strike="noStrike" cap="none" dirty="0">
                <a:solidFill>
                  <a:schemeClr val="dk1"/>
                </a:solidFill>
                <a:latin typeface="Roboto"/>
                <a:ea typeface="Roboto"/>
                <a:cs typeface="Roboto"/>
                <a:sym typeface="Roboto"/>
              </a:rPr>
              <a:t>, um </a:t>
            </a:r>
            <a:r>
              <a:rPr lang="en-US" sz="1200" b="0" i="0" u="none" strike="noStrike" cap="none" dirty="0" err="1">
                <a:solidFill>
                  <a:schemeClr val="dk1"/>
                </a:solidFill>
                <a:latin typeface="Roboto"/>
                <a:ea typeface="Roboto"/>
                <a:cs typeface="Roboto"/>
                <a:sym typeface="Roboto"/>
              </a:rPr>
              <a:t>unternehmensinterne</a:t>
            </a:r>
            <a:r>
              <a:rPr lang="en-US" sz="1200" b="0" i="0" u="none" strike="noStrike" cap="none" dirty="0">
                <a:solidFill>
                  <a:schemeClr val="dk1"/>
                </a:solidFill>
                <a:latin typeface="Roboto"/>
                <a:ea typeface="Roboto"/>
                <a:cs typeface="Roboto"/>
                <a:sym typeface="Roboto"/>
              </a:rPr>
              <a:t> Teams </a:t>
            </a:r>
            <a:r>
              <a:rPr lang="en-US" sz="1200" b="0" i="0" u="none" strike="noStrike" cap="none" dirty="0" err="1">
                <a:solidFill>
                  <a:schemeClr val="dk1"/>
                </a:solidFill>
                <a:latin typeface="Roboto"/>
                <a:ea typeface="Roboto"/>
                <a:cs typeface="Roboto"/>
                <a:sym typeface="Roboto"/>
              </a:rPr>
              <a:t>zum</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Thema</a:t>
            </a:r>
            <a:r>
              <a:rPr lang="en-US" sz="1200" b="0" i="0" u="none" strike="noStrike" cap="none" dirty="0">
                <a:solidFill>
                  <a:schemeClr val="dk1"/>
                </a:solidFill>
                <a:latin typeface="Roboto"/>
                <a:ea typeface="Roboto"/>
                <a:cs typeface="Roboto"/>
                <a:sym typeface="Roboto"/>
              </a:rPr>
              <a:t> FOSS-Compliance </a:t>
            </a:r>
            <a:r>
              <a:rPr lang="en-US" sz="1200" b="0" i="0" u="none" strike="noStrike" cap="none" dirty="0" err="1">
                <a:solidFill>
                  <a:schemeClr val="dk1"/>
                </a:solidFill>
                <a:latin typeface="Roboto"/>
                <a:ea typeface="Roboto"/>
                <a:cs typeface="Roboto"/>
                <a:sym typeface="Roboto"/>
              </a:rPr>
              <a:t>zu</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trainieren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bzw</a:t>
            </a:r>
            <a:r>
              <a:rPr lang="en-US" sz="1200" b="0" i="0" u="none" strike="noStrike" cap="none" dirty="0">
                <a:solidFill>
                  <a:schemeClr val="dk1"/>
                </a:solidFill>
                <a:latin typeface="Roboto"/>
                <a:ea typeface="Roboto"/>
                <a:cs typeface="Roboto"/>
                <a:sym typeface="Roboto"/>
              </a:rPr>
              <a:t>. um </a:t>
            </a:r>
            <a:r>
              <a:rPr lang="en-US" sz="1200" b="0" i="0" u="none" strike="noStrike" cap="none" dirty="0" err="1">
                <a:solidFill>
                  <a:schemeClr val="dk1"/>
                </a:solidFill>
                <a:latin typeface="Roboto"/>
                <a:ea typeface="Roboto"/>
                <a:cs typeface="Roboto"/>
                <a:sym typeface="Roboto"/>
              </a:rPr>
              <a:t>OpenChain-Konformität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zu</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erreichen</a:t>
            </a:r>
            <a:r>
              <a:rPr lang="en-US" sz="1200" b="0" i="0" u="none" strike="noStrike" cap="none" dirty="0">
                <a:solidFill>
                  <a:schemeClr val="dk1"/>
                </a:solidFill>
                <a:latin typeface="Roboto"/>
                <a:ea typeface="Roboto"/>
                <a:cs typeface="Roboto"/>
                <a:sym typeface="Roboto"/>
              </a:rPr>
              <a:t>.</a:t>
            </a:r>
          </a:p>
          <a:p>
            <a:pPr marL="0" marR="0" lvl="0" indent="0" algn="l" rtl="0">
              <a:lnSpc>
                <a:spcPct val="100000"/>
              </a:lnSpc>
              <a:spcBef>
                <a:spcPts val="0"/>
              </a:spcBef>
              <a:spcAft>
                <a:spcPts val="0"/>
              </a:spcAft>
              <a:buClr>
                <a:schemeClr val="dk1"/>
              </a:buClr>
              <a:buSzPct val="25000"/>
              <a:buFont typeface="Roboto"/>
              <a:buNone/>
            </a:pPr>
            <a:endParaRPr lang="en-US"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dirty="0" err="1">
                <a:solidFill>
                  <a:schemeClr val="dk1"/>
                </a:solidFill>
                <a:latin typeface="Roboto"/>
                <a:ea typeface="Roboto"/>
                <a:cs typeface="Roboto"/>
                <a:sym typeface="Roboto"/>
              </a:rPr>
              <a:t>Es</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ist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möglich</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alle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Folien</a:t>
            </a:r>
            <a:r>
              <a:rPr lang="en-US" sz="1200" b="0" i="0" u="none" strike="noStrike" cap="none" dirty="0">
                <a:solidFill>
                  <a:schemeClr val="dk1"/>
                </a:solidFill>
                <a:latin typeface="Roboto"/>
                <a:ea typeface="Roboto"/>
                <a:cs typeface="Roboto"/>
                <a:sym typeface="Roboto"/>
              </a:rPr>
              <a:t> in </a:t>
            </a:r>
            <a:r>
              <a:rPr lang="en-US" sz="1200" b="0" i="0" u="none" strike="noStrike" cap="none" dirty="0" err="1">
                <a:solidFill>
                  <a:schemeClr val="dk1"/>
                </a:solidFill>
                <a:latin typeface="Roboto"/>
                <a:ea typeface="Roboto"/>
                <a:cs typeface="Roboto"/>
                <a:sym typeface="Roboto"/>
              </a:rPr>
              <a:t>einer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Halbtagesschulung</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durchzuarbeiten</a:t>
            </a:r>
            <a:r>
              <a:rPr lang="en-US" sz="1200" b="0" i="0" u="none" strike="noStrike" cap="none" dirty="0">
                <a:solidFill>
                  <a:schemeClr val="dk1"/>
                </a:solidFill>
                <a:latin typeface="Roboto"/>
                <a:ea typeface="Roboto"/>
                <a:cs typeface="Roboto"/>
                <a:sym typeface="Roboto"/>
              </a:rPr>
              <a:t> – </a:t>
            </a:r>
            <a:r>
              <a:rPr lang="en-US" sz="1200" b="0" i="0" u="none" strike="noStrike" cap="none" dirty="0" err="1">
                <a:solidFill>
                  <a:schemeClr val="dk1"/>
                </a:solidFill>
                <a:latin typeface="Roboto"/>
                <a:ea typeface="Roboto"/>
                <a:cs typeface="Roboto"/>
                <a:sym typeface="Roboto"/>
              </a:rPr>
              <a:t>oder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abschnittsweise</a:t>
            </a:r>
            <a:r>
              <a:rPr lang="en-US" sz="1200" b="0" i="0" u="none" strike="noStrike" cap="none" dirty="0">
                <a:solidFill>
                  <a:schemeClr val="dk1"/>
                </a:solidFill>
                <a:latin typeface="Roboto"/>
                <a:ea typeface="Roboto"/>
                <a:cs typeface="Roboto"/>
                <a:sym typeface="Roboto"/>
              </a:rPr>
              <a:t> in </a:t>
            </a:r>
            <a:r>
              <a:rPr lang="en-US" sz="1200" b="0" i="0" u="none" strike="noStrike" cap="none" dirty="0" err="1">
                <a:solidFill>
                  <a:schemeClr val="dk1"/>
                </a:solidFill>
                <a:latin typeface="Roboto"/>
                <a:ea typeface="Roboto"/>
                <a:cs typeface="Roboto"/>
                <a:sym typeface="Roboto"/>
              </a:rPr>
              <a:t>mehreren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Lernmodulen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Bitte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beachten</a:t>
            </a:r>
            <a:r>
              <a:rPr lang="en-US" sz="1200" b="0" i="0" u="none" strike="noStrike" cap="none" dirty="0">
                <a:solidFill>
                  <a:schemeClr val="dk1"/>
                </a:solidFill>
                <a:latin typeface="Roboto"/>
                <a:ea typeface="Roboto"/>
                <a:cs typeface="Roboto"/>
                <a:sym typeface="Roboto"/>
              </a:rPr>
              <a:t> Sie, </a:t>
            </a:r>
            <a:r>
              <a:rPr lang="en-US" sz="1200" b="0" i="0" u="none" strike="noStrike" cap="none" dirty="0" err="1">
                <a:solidFill>
                  <a:schemeClr val="dk1"/>
                </a:solidFill>
                <a:latin typeface="Roboto"/>
                <a:ea typeface="Roboto"/>
                <a:cs typeface="Roboto"/>
                <a:sym typeface="Roboto"/>
              </a:rPr>
              <a:t>dass</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jeder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Abschnitt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mit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Verständnisfragen</a:t>
            </a:r>
            <a:r>
              <a:rPr lang="en-US" sz="1200" b="0" i="0" u="none" strike="noStrike" cap="none" dirty="0">
                <a:solidFill>
                  <a:schemeClr val="dk1"/>
                </a:solidFill>
                <a:latin typeface="Roboto"/>
                <a:ea typeface="Roboto"/>
                <a:cs typeface="Roboto"/>
                <a:sym typeface="Roboto"/>
              </a:rPr>
              <a:t>” (und </a:t>
            </a:r>
            <a:r>
              <a:rPr lang="en-US" sz="1200" b="0" i="0" u="none" strike="noStrike" cap="none" dirty="0" err="1">
                <a:solidFill>
                  <a:schemeClr val="dk1"/>
                </a:solidFill>
                <a:latin typeface="Roboto"/>
                <a:ea typeface="Roboto"/>
                <a:cs typeface="Roboto"/>
                <a:sym typeface="Roboto"/>
              </a:rPr>
              <a:t>zugehörigen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Antworten</a:t>
            </a:r>
            <a:r>
              <a:rPr lang="en-US" sz="1200" b="0" i="0" u="none" strike="noStrike" cap="none" dirty="0">
                <a:solidFill>
                  <a:schemeClr val="dk1"/>
                </a:solidFill>
                <a:latin typeface="Roboto"/>
                <a:ea typeface="Roboto"/>
                <a:cs typeface="Roboto"/>
                <a:sym typeface="Roboto"/>
              </a:rPr>
              <a:t> in den </a:t>
            </a:r>
            <a:r>
              <a:rPr lang="en-US" sz="1200" b="0" i="0" u="none" strike="noStrike" cap="none" dirty="0" err="1">
                <a:solidFill>
                  <a:schemeClr val="dk1"/>
                </a:solidFill>
                <a:latin typeface="Roboto"/>
                <a:ea typeface="Roboto"/>
                <a:cs typeface="Roboto"/>
                <a:sym typeface="Roboto"/>
              </a:rPr>
              <a:t>Foliennotizen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enthält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Diese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können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auch</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als</a:t>
            </a:r>
            <a:r>
              <a:rPr lang="en-US" sz="1200" b="0" i="0" u="none" strike="noStrike" cap="none" dirty="0">
                <a:solidFill>
                  <a:schemeClr val="dk1"/>
                </a:solidFill>
                <a:latin typeface="Roboto"/>
                <a:ea typeface="Roboto"/>
                <a:cs typeface="Roboto"/>
                <a:sym typeface="Roboto"/>
              </a:rPr>
              <a:t> Basis </a:t>
            </a:r>
            <a:r>
              <a:rPr lang="en-US" sz="1200" b="0" i="0" u="none" strike="noStrike" cap="none" dirty="0" err="1">
                <a:solidFill>
                  <a:schemeClr val="dk1"/>
                </a:solidFill>
                <a:latin typeface="Roboto"/>
                <a:ea typeface="Roboto"/>
                <a:cs typeface="Roboto"/>
                <a:sym typeface="Roboto"/>
              </a:rPr>
              <a:t>für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unternehmensinterne</a:t>
            </a:r>
            <a:r>
              <a:rPr lang="en-US" sz="1200" b="0" i="0" u="none" strike="noStrike" cap="none" dirty="0">
                <a:solidFill>
                  <a:schemeClr val="dk1"/>
                </a:solidFill>
                <a:latin typeface="Roboto"/>
                <a:ea typeface="Roboto"/>
                <a:cs typeface="Roboto"/>
                <a:sym typeface="Roboto"/>
              </a:rPr>
              <a:t> Tests </a:t>
            </a:r>
            <a:r>
              <a:rPr lang="en-US" sz="1200" b="0" i="0" u="none" strike="noStrike" cap="none" dirty="0" err="1">
                <a:solidFill>
                  <a:schemeClr val="dk1"/>
                </a:solidFill>
                <a:latin typeface="Roboto"/>
                <a:ea typeface="Roboto"/>
                <a:cs typeface="Roboto"/>
                <a:sym typeface="Roboto"/>
              </a:rPr>
              <a:t>im</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Kontext</a:t>
            </a:r>
            <a:r>
              <a:rPr lang="en-US" sz="1200" b="0" i="0" u="none" strike="noStrike" cap="none" dirty="0">
                <a:solidFill>
                  <a:schemeClr val="dk1"/>
                </a:solidFill>
                <a:latin typeface="Roboto"/>
                <a:ea typeface="Roboto"/>
                <a:cs typeface="Roboto"/>
                <a:sym typeface="Roboto"/>
              </a:rPr>
              <a:t> FOSS-Compliance </a:t>
            </a:r>
            <a:r>
              <a:rPr lang="en-US" sz="1200" b="0" i="0" u="none" strike="noStrike" cap="none" dirty="0" err="1">
                <a:solidFill>
                  <a:schemeClr val="dk1"/>
                </a:solidFill>
                <a:latin typeface="Roboto"/>
                <a:ea typeface="Roboto"/>
                <a:cs typeface="Roboto"/>
                <a:sym typeface="Roboto"/>
              </a:rPr>
              <a:t>herangezogen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werden</a:t>
            </a:r>
            <a:r>
              <a:rPr lang="en-US" sz="1200" b="0" i="0" u="none" strike="noStrike" cap="none" dirty="0">
                <a:solidFill>
                  <a:schemeClr val="dk1"/>
                </a:solidFill>
                <a:latin typeface="Roboto"/>
                <a:ea typeface="Roboto"/>
                <a:cs typeface="Roboto"/>
                <a:sym typeface="Roboto"/>
              </a:rPr>
              <a:t>.</a:t>
            </a:r>
          </a:p>
        </p:txBody>
      </p:sp>
      <p:sp>
        <p:nvSpPr>
          <p:cNvPr id="50" name="Shape 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4" name="Shape 11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lang="en-US" sz="1200" b="0" i="0" u="none" strike="noStrike" cap="none" dirty="0" err="1">
                <a:solidFill>
                  <a:schemeClr val="dk1"/>
                </a:solidFill>
                <a:latin typeface="Roboto"/>
                <a:ea typeface="Roboto"/>
                <a:cs typeface="Roboto"/>
                <a:sym typeface="Roboto"/>
              </a:rPr>
              <a:t>Diese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erklärt</a:t>
            </a:r>
            <a:r>
              <a:rPr lang="en-US" sz="1200" b="0" i="0" u="none" strike="noStrike" cap="none" dirty="0">
                <a:solidFill>
                  <a:schemeClr val="dk1"/>
                </a:solidFill>
                <a:latin typeface="Roboto"/>
                <a:ea typeface="Roboto"/>
                <a:cs typeface="Roboto"/>
                <a:sym typeface="Roboto"/>
              </a:rPr>
              <a:t> den </a:t>
            </a:r>
            <a:r>
              <a:rPr lang="en-US" sz="1200" b="0" i="0" u="none" strike="noStrike" cap="none" dirty="0" err="1">
                <a:solidFill>
                  <a:schemeClr val="dk1"/>
                </a:solidFill>
                <a:latin typeface="Roboto"/>
                <a:ea typeface="Roboto"/>
                <a:cs typeface="Roboto"/>
                <a:sym typeface="Roboto"/>
              </a:rPr>
              <a:t>Begriff</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Lizenz</a:t>
            </a:r>
            <a:r>
              <a:rPr lang="en-US" sz="1200" b="0" i="0" u="none" strike="noStrike" cap="none" dirty="0">
                <a:solidFill>
                  <a:schemeClr val="dk1"/>
                </a:solidFill>
                <a:latin typeface="Roboto"/>
                <a:ea typeface="Roboto"/>
                <a:cs typeface="Roboto"/>
                <a:sym typeface="Roboto"/>
              </a:rPr>
              <a:t>”. Eine </a:t>
            </a:r>
            <a:r>
              <a:rPr lang="en-US" sz="1200" b="0" i="0" u="none" strike="noStrike" cap="none" dirty="0" err="1">
                <a:solidFill>
                  <a:schemeClr val="dk1"/>
                </a:solidFill>
                <a:latin typeface="Roboto"/>
                <a:ea typeface="Roboto"/>
                <a:cs typeface="Roboto"/>
                <a:sym typeface="Roboto"/>
              </a:rPr>
              <a:t>Lizenz</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unterschiedet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sich</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im</a:t>
            </a:r>
            <a:r>
              <a:rPr lang="en-US" sz="1200" b="0" i="0" u="none" strike="noStrike" cap="none" dirty="0">
                <a:solidFill>
                  <a:schemeClr val="dk1"/>
                </a:solidFill>
                <a:latin typeface="Roboto"/>
                <a:ea typeface="Roboto"/>
                <a:cs typeface="Roboto"/>
                <a:sym typeface="Roboto"/>
              </a:rPr>
              <a:t> US-</a:t>
            </a:r>
            <a:r>
              <a:rPr lang="en-US" sz="1200" b="0" i="0" u="none" strike="noStrike" cap="none" dirty="0" err="1">
                <a:solidFill>
                  <a:schemeClr val="dk1"/>
                </a:solidFill>
                <a:latin typeface="Roboto"/>
                <a:ea typeface="Roboto"/>
                <a:cs typeface="Roboto"/>
                <a:sym typeface="Roboto"/>
              </a:rPr>
              <a:t>Recht</a:t>
            </a:r>
            <a:r>
              <a:rPr lang="en-US" sz="1200" b="0" i="0" u="none" strike="noStrike" cap="none" dirty="0">
                <a:solidFill>
                  <a:schemeClr val="dk1"/>
                </a:solidFill>
                <a:latin typeface="Roboto"/>
                <a:ea typeface="Roboto"/>
                <a:cs typeface="Roboto"/>
                <a:sym typeface="Roboto"/>
              </a:rPr>
              <a:t> von </a:t>
            </a:r>
            <a:r>
              <a:rPr lang="en-US" sz="1200" b="0" i="0" u="none" strike="noStrike" cap="none" dirty="0" err="1">
                <a:solidFill>
                  <a:schemeClr val="dk1"/>
                </a:solidFill>
                <a:latin typeface="Roboto"/>
                <a:ea typeface="Roboto"/>
                <a:cs typeface="Roboto"/>
                <a:sym typeface="Roboto"/>
              </a:rPr>
              <a:t>einem</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Vertrag</a:t>
            </a:r>
            <a:r>
              <a:rPr lang="en-US" sz="1200" b="0" i="0" u="none" strike="noStrike" cap="none" dirty="0">
                <a:solidFill>
                  <a:schemeClr val="dk1"/>
                </a:solidFill>
                <a:latin typeface="Roboto"/>
                <a:ea typeface="Roboto"/>
                <a:cs typeface="Roboto"/>
                <a:sym typeface="Roboto"/>
              </a:rPr>
              <a:t>. </a:t>
            </a:r>
            <a:r>
              <a:rPr lang="de-DE" dirty="0"/>
              <a:t>Diese Folien erklären die Grenzen dessen, was in einer Lizenz geregelt werden kann.</a:t>
            </a:r>
            <a:endParaRPr lang="en-US" sz="1200" b="0" i="0" u="none" strike="noStrike" cap="none" dirty="0">
              <a:solidFill>
                <a:schemeClr val="dk1"/>
              </a:solidFill>
              <a:latin typeface="Roboto"/>
              <a:ea typeface="Roboto"/>
              <a:cs typeface="Roboto"/>
              <a:sym typeface="Roboto"/>
            </a:endParaRPr>
          </a:p>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115" name="Shape 11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10</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1" name="Shape 1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dirty="0">
                <a:solidFill>
                  <a:schemeClr val="dk1"/>
                </a:solidFill>
                <a:latin typeface="Roboto"/>
                <a:ea typeface="Roboto"/>
                <a:cs typeface="Roboto"/>
                <a:sym typeface="Roboto"/>
              </a:rPr>
              <a:t>Das </a:t>
            </a:r>
            <a:r>
              <a:rPr lang="en-US" sz="1200" b="0" i="0" u="none" strike="noStrike" cap="none" dirty="0" err="1">
                <a:solidFill>
                  <a:schemeClr val="dk1"/>
                </a:solidFill>
                <a:latin typeface="Roboto"/>
                <a:ea typeface="Roboto"/>
                <a:cs typeface="Roboto"/>
                <a:sym typeface="Roboto"/>
              </a:rPr>
              <a:t>Urheberrecht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schützt</a:t>
            </a:r>
            <a:r>
              <a:rPr lang="en-US" sz="1200" b="0" i="0" u="none" strike="noStrike" cap="none" dirty="0">
                <a:solidFill>
                  <a:schemeClr val="dk1"/>
                </a:solidFill>
                <a:latin typeface="Roboto"/>
                <a:ea typeface="Roboto"/>
                <a:cs typeface="Roboto"/>
                <a:sym typeface="Roboto"/>
              </a:rPr>
              <a:t> ‘Werke </a:t>
            </a:r>
            <a:r>
              <a:rPr lang="en-US" sz="1200" b="0" i="0" u="none" strike="noStrike" cap="none" dirty="0" err="1">
                <a:solidFill>
                  <a:schemeClr val="dk1"/>
                </a:solidFill>
                <a:latin typeface="Roboto"/>
                <a:ea typeface="Roboto"/>
                <a:cs typeface="Roboto"/>
                <a:sym typeface="Roboto"/>
              </a:rPr>
              <a:t>geistiger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Schöpfung</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Dadurch</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dass</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es</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damit</a:t>
            </a:r>
            <a:r>
              <a:rPr lang="en-US" sz="1200" b="0" i="0" u="none" strike="noStrike" cap="none" dirty="0">
                <a:solidFill>
                  <a:schemeClr val="dk1"/>
                </a:solidFill>
                <a:latin typeface="Roboto"/>
                <a:ea typeface="Roboto"/>
                <a:cs typeface="Roboto"/>
                <a:sym typeface="Roboto"/>
              </a:rPr>
              <a:t> den </a:t>
            </a:r>
            <a:r>
              <a:rPr lang="en-US" sz="1200" b="0" i="0" u="none" strike="noStrike" cap="none" dirty="0" err="1">
                <a:solidFill>
                  <a:schemeClr val="dk1"/>
                </a:solidFill>
                <a:latin typeface="Roboto"/>
                <a:ea typeface="Roboto"/>
                <a:cs typeface="Roboto"/>
                <a:sym typeface="Roboto"/>
              </a:rPr>
              <a:t>konkreten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Werkscharakter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bzw</a:t>
            </a:r>
            <a:r>
              <a:rPr lang="en-US" sz="1200" b="0" i="0" u="none" strike="noStrike" cap="none" dirty="0">
                <a:solidFill>
                  <a:schemeClr val="dk1"/>
                </a:solidFill>
                <a:latin typeface="Roboto"/>
                <a:ea typeface="Roboto"/>
                <a:cs typeface="Roboto"/>
                <a:sym typeface="Roboto"/>
              </a:rPr>
              <a:t>. Eine </a:t>
            </a:r>
            <a:r>
              <a:rPr lang="en-US" sz="1200" b="0" i="0" u="none" strike="noStrike" cap="none" dirty="0" err="1">
                <a:solidFill>
                  <a:schemeClr val="dk1"/>
                </a:solidFill>
                <a:latin typeface="Roboto"/>
                <a:ea typeface="Roboto"/>
                <a:cs typeface="Roboto"/>
                <a:sym typeface="Roboto"/>
              </a:rPr>
              <a:t>konkrete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Implementierung</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schützt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steht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es</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im</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Kontrast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zu</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einem</a:t>
            </a:r>
            <a:r>
              <a:rPr lang="en-US" sz="1200" b="0" i="0" u="none" strike="noStrike" cap="none" dirty="0">
                <a:solidFill>
                  <a:schemeClr val="dk1"/>
                </a:solidFill>
                <a:latin typeface="Roboto"/>
                <a:ea typeface="Roboto"/>
                <a:cs typeface="Roboto"/>
                <a:sym typeface="Roboto"/>
              </a:rPr>
              <a:t> Patent, welches </a:t>
            </a:r>
            <a:r>
              <a:rPr lang="en-US" sz="1200" b="0" i="0" u="none" strike="noStrike" cap="none" dirty="0" err="1">
                <a:solidFill>
                  <a:schemeClr val="dk1"/>
                </a:solidFill>
                <a:latin typeface="Roboto"/>
                <a:ea typeface="Roboto"/>
                <a:cs typeface="Roboto"/>
                <a:sym typeface="Roboto"/>
              </a:rPr>
              <a:t>hingehen</a:t>
            </a:r>
            <a:r>
              <a:rPr lang="en-US" sz="1200" b="0" i="0" u="none" strike="noStrike" cap="none" dirty="0">
                <a:solidFill>
                  <a:schemeClr val="dk1"/>
                </a:solidFill>
                <a:latin typeface="Roboto"/>
                <a:ea typeface="Roboto"/>
                <a:cs typeface="Roboto"/>
                <a:sym typeface="Roboto"/>
              </a:rPr>
              <a:t> die </a:t>
            </a:r>
            <a:r>
              <a:rPr lang="en-US" sz="1200" b="0" i="0" u="none" strike="noStrike" cap="none" dirty="0" err="1">
                <a:solidFill>
                  <a:schemeClr val="dk1"/>
                </a:solidFill>
                <a:latin typeface="Roboto"/>
                <a:ea typeface="Roboto"/>
                <a:cs typeface="Roboto"/>
                <a:sym typeface="Roboto"/>
              </a:rPr>
              <a:t>zugrundeliegende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Idee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schützt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Beispiele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urheberrechtlich</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geschützter</a:t>
            </a:r>
            <a:r>
              <a:rPr lang="en-US" sz="1200" b="0" i="0" u="none" strike="noStrike" cap="none" dirty="0">
                <a:solidFill>
                  <a:schemeClr val="dk1"/>
                </a:solidFill>
                <a:latin typeface="Roboto"/>
                <a:ea typeface="Roboto"/>
                <a:cs typeface="Roboto"/>
                <a:sym typeface="Roboto"/>
              </a:rPr>
              <a:t> Werke </a:t>
            </a:r>
            <a:r>
              <a:rPr lang="en-US" sz="1200" b="0" i="0" u="none" strike="noStrike" cap="none" dirty="0" err="1">
                <a:solidFill>
                  <a:schemeClr val="dk1"/>
                </a:solidFill>
                <a:latin typeface="Roboto"/>
                <a:ea typeface="Roboto"/>
                <a:cs typeface="Roboto"/>
                <a:sym typeface="Roboto"/>
              </a:rPr>
              <a:t>sind</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Fotographien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Tonaufnahmen</a:t>
            </a:r>
            <a:r>
              <a:rPr lang="en-US" sz="1200" b="0" i="0" u="none" strike="noStrike" cap="none" dirty="0">
                <a:solidFill>
                  <a:schemeClr val="dk1"/>
                </a:solidFill>
                <a:latin typeface="Roboto"/>
                <a:ea typeface="Roboto"/>
                <a:cs typeface="Roboto"/>
                <a:sym typeface="Roboto"/>
              </a:rPr>
              <a:t> und Software-</a:t>
            </a:r>
            <a:r>
              <a:rPr lang="en-US" sz="1200" b="0" i="0" u="none" strike="noStrike" cap="none" dirty="0" err="1">
                <a:solidFill>
                  <a:schemeClr val="dk1"/>
                </a:solidFill>
                <a:latin typeface="Roboto"/>
                <a:ea typeface="Roboto"/>
                <a:cs typeface="Roboto"/>
                <a:sym typeface="Roboto"/>
              </a:rPr>
              <a:t>Quellcode</a:t>
            </a:r>
            <a:r>
              <a:rPr lang="en-US" sz="1200" b="0" i="0" u="none" strike="noStrike" cap="none" dirty="0">
                <a:solidFill>
                  <a:schemeClr val="dk1"/>
                </a:solidFill>
                <a:latin typeface="Roboto"/>
                <a:ea typeface="Roboto"/>
                <a:cs typeface="Roboto"/>
                <a:sym typeface="Roboto"/>
              </a:rPr>
              <a:t>.</a:t>
            </a:r>
          </a:p>
          <a:p>
            <a:pPr marL="0" marR="0" lvl="0" indent="0" algn="l" rtl="0">
              <a:lnSpc>
                <a:spcPct val="100000"/>
              </a:lnSpc>
              <a:spcBef>
                <a:spcPts val="0"/>
              </a:spcBef>
              <a:spcAft>
                <a:spcPts val="0"/>
              </a:spcAft>
              <a:buClr>
                <a:schemeClr val="dk1"/>
              </a:buClr>
              <a:buSzPct val="25000"/>
              <a:buFont typeface="Roboto"/>
              <a:buNone/>
            </a:pPr>
            <a:endParaRPr lang="en-US"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de-DE" sz="1200" b="0" i="0" u="none" strike="noStrike" cap="none" dirty="0">
                <a:solidFill>
                  <a:schemeClr val="dk1"/>
                </a:solidFill>
                <a:latin typeface="Roboto"/>
                <a:ea typeface="Roboto"/>
                <a:cs typeface="Roboto"/>
                <a:sym typeface="Roboto"/>
              </a:rPr>
              <a:t>Die </a:t>
            </a:r>
            <a:r>
              <a:rPr lang="de-DE" sz="1200" b="0" i="0" u="none" strike="noStrike" cap="none" dirty="0" err="1">
                <a:solidFill>
                  <a:schemeClr val="dk1"/>
                </a:solidFill>
                <a:latin typeface="Roboto"/>
                <a:ea typeface="Roboto"/>
                <a:cs typeface="Roboto"/>
                <a:sym typeface="Roboto"/>
              </a:rPr>
              <a:t>wichtigten</a:t>
            </a:r>
            <a:r>
              <a:rPr lang="de-DE" sz="1200" b="0" i="0" u="none" strike="noStrike" cap="none" dirty="0">
                <a:solidFill>
                  <a:schemeClr val="dk1"/>
                </a:solidFill>
                <a:latin typeface="Roboto"/>
                <a:ea typeface="Roboto"/>
                <a:cs typeface="Roboto"/>
                <a:sym typeface="Roboto"/>
              </a:rPr>
              <a:t> urheberrechtliche Nutzungsrechte sind: das </a:t>
            </a:r>
            <a:r>
              <a:rPr lang="de-DE" sz="1200" b="0" i="0" u="none" strike="noStrike" cap="none" dirty="0" err="1">
                <a:solidFill>
                  <a:schemeClr val="dk1"/>
                </a:solidFill>
                <a:latin typeface="Roboto"/>
                <a:ea typeface="Roboto"/>
                <a:cs typeface="Roboto"/>
                <a:sym typeface="Roboto"/>
              </a:rPr>
              <a:t>Vervielfältigungssrecht</a:t>
            </a:r>
            <a:r>
              <a:rPr lang="de-DE" sz="1200" b="0" i="0" u="none" strike="noStrike" cap="none" dirty="0">
                <a:solidFill>
                  <a:schemeClr val="dk1"/>
                </a:solidFill>
                <a:latin typeface="Roboto"/>
                <a:ea typeface="Roboto"/>
                <a:cs typeface="Roboto"/>
                <a:sym typeface="Roboto"/>
              </a:rPr>
              <a:t>, das Modifikationsrecht bzw. das Verteilungsrecht.</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dirty="0">
                <a:solidFill>
                  <a:schemeClr val="dk1"/>
                </a:solidFill>
                <a:latin typeface="Roboto"/>
                <a:ea typeface="Roboto"/>
                <a:cs typeface="Roboto"/>
                <a:sym typeface="Roboto"/>
              </a:rPr>
              <a:t>Software </a:t>
            </a:r>
            <a:r>
              <a:rPr lang="en-US" sz="1200" b="0" i="0" u="none" strike="noStrike" cap="none" dirty="0" err="1">
                <a:solidFill>
                  <a:schemeClr val="dk1"/>
                </a:solidFill>
                <a:latin typeface="Roboto"/>
                <a:ea typeface="Roboto"/>
                <a:cs typeface="Roboto"/>
                <a:sym typeface="Roboto"/>
              </a:rPr>
              <a:t>kann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Gegenstand</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eines</a:t>
            </a:r>
            <a:r>
              <a:rPr lang="en-US" sz="1200" b="0" i="0" u="none" strike="noStrike" cap="none" dirty="0">
                <a:solidFill>
                  <a:schemeClr val="dk1"/>
                </a:solidFill>
                <a:latin typeface="Roboto"/>
                <a:ea typeface="Roboto"/>
                <a:cs typeface="Roboto"/>
                <a:sym typeface="Roboto"/>
              </a:rPr>
              <a:t> Patents sein. </a:t>
            </a:r>
            <a:r>
              <a:rPr lang="en-US" sz="1200" b="0" i="0" u="none" strike="noStrike" cap="none" dirty="0" err="1">
                <a:solidFill>
                  <a:schemeClr val="dk1"/>
                </a:solidFill>
                <a:latin typeface="Roboto"/>
                <a:ea typeface="Roboto"/>
                <a:cs typeface="Roboto"/>
                <a:sym typeface="Roboto"/>
              </a:rPr>
              <a:t>Patente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schützen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generell</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Betriebsverfahren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konkret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damit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auch</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Computerprogramm</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Wie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dem</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auch</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sei</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Patrente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schützen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konkrete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Funktionalität</a:t>
            </a:r>
            <a:r>
              <a:rPr lang="en-US" sz="1200" b="0" i="0" u="none" strike="noStrike" cap="none" dirty="0">
                <a:solidFill>
                  <a:schemeClr val="dk1"/>
                </a:solidFill>
                <a:latin typeface="Roboto"/>
                <a:ea typeface="Roboto"/>
                <a:cs typeface="Roboto"/>
                <a:sym typeface="Roboto"/>
              </a:rPr>
              <a:t> und </a:t>
            </a:r>
            <a:r>
              <a:rPr lang="en-US" sz="1200" b="0" i="0" u="none" strike="noStrike" cap="none" dirty="0" err="1">
                <a:solidFill>
                  <a:schemeClr val="dk1"/>
                </a:solidFill>
                <a:latin typeface="Roboto"/>
                <a:ea typeface="Roboto"/>
                <a:cs typeface="Roboto"/>
                <a:sym typeface="Roboto"/>
              </a:rPr>
              <a:t>keine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abstrakten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Ideen</a:t>
            </a:r>
            <a:r>
              <a:rPr lang="en-US" sz="1200" b="0" i="0" u="none" strike="noStrike" cap="none" dirty="0">
                <a:solidFill>
                  <a:schemeClr val="dk1"/>
                </a:solidFill>
                <a:latin typeface="Roboto"/>
                <a:ea typeface="Roboto"/>
                <a:cs typeface="Roboto"/>
                <a:sym typeface="Roboto"/>
              </a:rPr>
              <a:t>.</a:t>
            </a:r>
          </a:p>
          <a:p>
            <a:pPr marL="0" marR="0" lvl="0" indent="0" algn="l" rtl="0">
              <a:lnSpc>
                <a:spcPct val="100000"/>
              </a:lnSpc>
              <a:spcBef>
                <a:spcPts val="0"/>
              </a:spcBef>
              <a:spcAft>
                <a:spcPts val="0"/>
              </a:spcAft>
              <a:buClr>
                <a:schemeClr val="dk1"/>
              </a:buClr>
              <a:buSzPct val="25000"/>
              <a:buFont typeface="Roboto"/>
              <a:buNone/>
            </a:pPr>
            <a:endParaRPr lang="en-US"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de-DE" sz="1200" b="0" i="0" u="none" strike="noStrike" cap="none" dirty="0">
                <a:solidFill>
                  <a:schemeClr val="dk1"/>
                </a:solidFill>
                <a:latin typeface="Roboto"/>
                <a:ea typeface="Roboto"/>
                <a:cs typeface="Roboto"/>
                <a:sym typeface="Roboto"/>
              </a:rPr>
              <a:t>Mit Erhalt eines Patents hat der Inhaber das Recht, jedermann davon abzuhalten, seine ‚patentierte‘ Funktionalität auszuüben - unabhängig davon, wie dessen Implementierung aussieht.</a:t>
            </a:r>
            <a:endParaRPr lang="en-US"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endParaRPr lang="en-US"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dirty="0" err="1">
                <a:solidFill>
                  <a:schemeClr val="dk1"/>
                </a:solidFill>
                <a:latin typeface="Roboto"/>
                <a:ea typeface="Roboto"/>
                <a:cs typeface="Roboto"/>
                <a:sym typeface="Roboto"/>
              </a:rPr>
              <a:t>Wenn</a:t>
            </a:r>
            <a:r>
              <a:rPr lang="en-US" sz="1200" b="0" i="0" u="none" strike="noStrike" cap="none" dirty="0">
                <a:solidFill>
                  <a:schemeClr val="dk1"/>
                </a:solidFill>
                <a:latin typeface="Roboto"/>
                <a:ea typeface="Roboto"/>
                <a:cs typeface="Roboto"/>
                <a:sym typeface="Roboto"/>
              </a:rPr>
              <a:t> man seine </a:t>
            </a:r>
            <a:r>
              <a:rPr lang="en-US" sz="1200" b="0" i="0" u="none" strike="noStrike" cap="none" dirty="0" err="1">
                <a:solidFill>
                  <a:schemeClr val="dk1"/>
                </a:solidFill>
                <a:latin typeface="Roboto"/>
                <a:ea typeface="Roboto"/>
                <a:cs typeface="Roboto"/>
                <a:sym typeface="Roboto"/>
              </a:rPr>
              <a:t>eigene</a:t>
            </a:r>
            <a:r>
              <a:rPr lang="en-US" sz="1200" b="0" i="0" u="none" strike="noStrike" cap="none" dirty="0">
                <a:solidFill>
                  <a:schemeClr val="dk1"/>
                </a:solidFill>
                <a:latin typeface="Roboto"/>
                <a:ea typeface="Roboto"/>
                <a:cs typeface="Roboto"/>
                <a:sym typeface="Roboto"/>
              </a:rPr>
              <a:t> Software </a:t>
            </a:r>
            <a:r>
              <a:rPr lang="en-US" sz="1200" b="0" i="0" u="none" strike="noStrike" cap="none" dirty="0" err="1">
                <a:solidFill>
                  <a:schemeClr val="dk1"/>
                </a:solidFill>
                <a:latin typeface="Roboto"/>
                <a:ea typeface="Roboto"/>
                <a:cs typeface="Roboto"/>
                <a:sym typeface="Roboto"/>
              </a:rPr>
              <a:t>wirklich</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komplett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unabhängig</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entwickelt</a:t>
            </a:r>
            <a:r>
              <a:rPr lang="en-US" sz="1200" b="0" i="0" u="none" strike="noStrike" cap="none" dirty="0">
                <a:solidFill>
                  <a:schemeClr val="dk1"/>
                </a:solidFill>
                <a:latin typeface="Roboto"/>
                <a:ea typeface="Roboto"/>
                <a:cs typeface="Roboto"/>
                <a:sym typeface="Roboto"/>
              </a:rPr>
              <a:t> hat, </a:t>
            </a:r>
            <a:r>
              <a:rPr lang="en-US" sz="1200" b="0" i="0" u="none" strike="noStrike" cap="none" dirty="0" err="1">
                <a:solidFill>
                  <a:schemeClr val="dk1"/>
                </a:solidFill>
                <a:latin typeface="Roboto"/>
                <a:ea typeface="Roboto"/>
                <a:cs typeface="Roboto"/>
                <a:sym typeface="Roboto"/>
              </a:rPr>
              <a:t>benötigt</a:t>
            </a:r>
            <a:r>
              <a:rPr lang="en-US" sz="1200" b="0" i="0" u="none" strike="noStrike" cap="none" dirty="0">
                <a:solidFill>
                  <a:schemeClr val="dk1"/>
                </a:solidFill>
                <a:latin typeface="Roboto"/>
                <a:ea typeface="Roboto"/>
                <a:cs typeface="Roboto"/>
                <a:sym typeface="Roboto"/>
              </a:rPr>
              <a:t> man </a:t>
            </a:r>
            <a:r>
              <a:rPr lang="en-US" sz="1200" b="0" i="0" u="none" strike="noStrike" cap="none" dirty="0" err="1">
                <a:solidFill>
                  <a:schemeClr val="dk1"/>
                </a:solidFill>
                <a:latin typeface="Roboto"/>
                <a:ea typeface="Roboto"/>
                <a:cs typeface="Roboto"/>
                <a:sym typeface="Roboto"/>
              </a:rPr>
              <a:t>keine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Lizenz</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wenn</a:t>
            </a:r>
            <a:r>
              <a:rPr lang="en-US" sz="1200" b="0" i="0" u="none" strike="noStrike" cap="none" dirty="0">
                <a:solidFill>
                  <a:schemeClr val="dk1"/>
                </a:solidFill>
                <a:latin typeface="Roboto"/>
                <a:ea typeface="Roboto"/>
                <a:cs typeface="Roboto"/>
                <a:sym typeface="Roboto"/>
              </a:rPr>
              <a:t> man die </a:t>
            </a:r>
            <a:r>
              <a:rPr lang="en-US" sz="1200" b="0" i="0" u="none" strike="noStrike" cap="none" dirty="0" err="1">
                <a:solidFill>
                  <a:schemeClr val="dk1"/>
                </a:solidFill>
                <a:latin typeface="Roboto"/>
                <a:ea typeface="Roboto"/>
                <a:cs typeface="Roboto"/>
                <a:sym typeface="Roboto"/>
              </a:rPr>
              <a:t>unabhängige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Entwicklung</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nachweisen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kann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bzw</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nachweisen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kann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dass</a:t>
            </a:r>
            <a:r>
              <a:rPr lang="en-US" sz="1200" b="0" i="0" u="none" strike="noStrike" cap="none" dirty="0">
                <a:solidFill>
                  <a:schemeClr val="dk1"/>
                </a:solidFill>
                <a:latin typeface="Roboto"/>
                <a:ea typeface="Roboto"/>
                <a:cs typeface="Roboto"/>
                <a:sym typeface="Roboto"/>
              </a:rPr>
              <a:t> man auf die </a:t>
            </a:r>
            <a:r>
              <a:rPr lang="en-US" sz="1200" b="0" i="0" u="none" strike="noStrike" cap="none" dirty="0" err="1">
                <a:solidFill>
                  <a:schemeClr val="dk1"/>
                </a:solidFill>
                <a:latin typeface="Roboto"/>
                <a:ea typeface="Roboto"/>
                <a:cs typeface="Roboto"/>
                <a:sym typeface="Roboto"/>
              </a:rPr>
              <a:t>urheberrechtlich</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geschützte</a:t>
            </a:r>
            <a:r>
              <a:rPr lang="en-US" sz="1200" b="0" i="0" u="none" strike="noStrike" cap="none" dirty="0">
                <a:solidFill>
                  <a:schemeClr val="dk1"/>
                </a:solidFill>
                <a:latin typeface="Roboto"/>
                <a:ea typeface="Roboto"/>
                <a:cs typeface="Roboto"/>
                <a:sym typeface="Roboto"/>
              </a:rPr>
              <a:t> Software </a:t>
            </a:r>
            <a:r>
              <a:rPr lang="en-US" sz="1200" b="0" i="0" u="none" strike="noStrike" cap="none" dirty="0" err="1">
                <a:solidFill>
                  <a:schemeClr val="dk1"/>
                </a:solidFill>
                <a:latin typeface="Roboto"/>
                <a:ea typeface="Roboto"/>
                <a:cs typeface="Roboto"/>
                <a:sym typeface="Roboto"/>
              </a:rPr>
              <a:t>keinen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Zugriff</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hatte</a:t>
            </a:r>
            <a:r>
              <a:rPr lang="en-US" sz="1200" b="0" i="0" u="none" strike="noStrike" cap="none" dirty="0">
                <a:solidFill>
                  <a:schemeClr val="dk1"/>
                </a:solidFill>
                <a:latin typeface="Roboto"/>
                <a:ea typeface="Roboto"/>
                <a:cs typeface="Roboto"/>
                <a:sym typeface="Roboto"/>
              </a:rPr>
              <a:t>. Dies </a:t>
            </a:r>
            <a:r>
              <a:rPr lang="en-US" sz="1200" b="0" i="0" u="none" strike="noStrike" cap="none" dirty="0" err="1">
                <a:solidFill>
                  <a:schemeClr val="dk1"/>
                </a:solidFill>
                <a:latin typeface="Roboto"/>
                <a:ea typeface="Roboto"/>
                <a:cs typeface="Roboto"/>
                <a:sym typeface="Roboto"/>
              </a:rPr>
              <a:t>ist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insbesondere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dann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schwierig</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wenn</a:t>
            </a:r>
            <a:r>
              <a:rPr lang="en-US" sz="1200" b="0" i="0" u="none" strike="noStrike" cap="none" dirty="0">
                <a:solidFill>
                  <a:schemeClr val="dk1"/>
                </a:solidFill>
                <a:latin typeface="Roboto"/>
                <a:ea typeface="Roboto"/>
                <a:cs typeface="Roboto"/>
                <a:sym typeface="Roboto"/>
              </a:rPr>
              <a:t> die </a:t>
            </a:r>
            <a:r>
              <a:rPr lang="en-US" sz="1200" b="0" i="0" u="none" strike="noStrike" cap="none" dirty="0" err="1">
                <a:solidFill>
                  <a:schemeClr val="dk1"/>
                </a:solidFill>
                <a:latin typeface="Roboto"/>
                <a:ea typeface="Roboto"/>
                <a:cs typeface="Roboto"/>
                <a:sym typeface="Roboto"/>
              </a:rPr>
              <a:t>urheberrechtlich</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geschützte</a:t>
            </a:r>
            <a:r>
              <a:rPr lang="en-US" sz="1200" b="0" i="0" u="none" strike="noStrike" cap="none" dirty="0">
                <a:solidFill>
                  <a:schemeClr val="dk1"/>
                </a:solidFill>
                <a:latin typeface="Roboto"/>
                <a:ea typeface="Roboto"/>
                <a:cs typeface="Roboto"/>
                <a:sym typeface="Roboto"/>
              </a:rPr>
              <a:t> Software </a:t>
            </a:r>
            <a:r>
              <a:rPr lang="en-US" sz="1200" b="0" i="0" u="none" strike="noStrike" cap="none" dirty="0" err="1">
                <a:solidFill>
                  <a:schemeClr val="dk1"/>
                </a:solidFill>
                <a:latin typeface="Roboto"/>
                <a:ea typeface="Roboto"/>
                <a:cs typeface="Roboto"/>
                <a:sym typeface="Roboto"/>
              </a:rPr>
              <a:t>weite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Verbreituing</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gefunden</a:t>
            </a:r>
            <a:r>
              <a:rPr lang="en-US" sz="1200" b="0" i="0" u="none" strike="noStrike" cap="none" dirty="0">
                <a:solidFill>
                  <a:schemeClr val="dk1"/>
                </a:solidFill>
                <a:latin typeface="Roboto"/>
                <a:ea typeface="Roboto"/>
                <a:cs typeface="Roboto"/>
                <a:sym typeface="Roboto"/>
              </a:rPr>
              <a:t> hat – so </a:t>
            </a:r>
            <a:r>
              <a:rPr lang="en-US" sz="1200" b="0" i="0" u="none" strike="noStrike" cap="none" dirty="0" err="1">
                <a:solidFill>
                  <a:schemeClr val="dk1"/>
                </a:solidFill>
                <a:latin typeface="Roboto"/>
                <a:ea typeface="Roboto"/>
                <a:cs typeface="Roboto"/>
                <a:sym typeface="Roboto"/>
              </a:rPr>
              <a:t>dass</a:t>
            </a:r>
            <a:r>
              <a:rPr lang="en-US" sz="1200" b="0" i="0" u="none" strike="noStrike" cap="none" dirty="0">
                <a:solidFill>
                  <a:schemeClr val="dk1"/>
                </a:solidFill>
                <a:latin typeface="Roboto"/>
                <a:ea typeface="Roboto"/>
                <a:cs typeface="Roboto"/>
                <a:sym typeface="Roboto"/>
              </a:rPr>
              <a:t> man </a:t>
            </a:r>
            <a:r>
              <a:rPr lang="en-US" sz="1200" b="0" i="0" u="none" strike="noStrike" cap="none" dirty="0" err="1">
                <a:solidFill>
                  <a:schemeClr val="dk1"/>
                </a:solidFill>
                <a:latin typeface="Roboto"/>
                <a:ea typeface="Roboto"/>
                <a:cs typeface="Roboto"/>
                <a:sym typeface="Roboto"/>
              </a:rPr>
              <a:t>annehmen</a:t>
            </a:r>
            <a:r>
              <a:rPr lang="en-US" sz="1200" b="0" i="0" u="none" strike="noStrike" cap="none" dirty="0">
                <a:solidFill>
                  <a:schemeClr val="dk1"/>
                </a:solidFill>
                <a:latin typeface="Roboto"/>
                <a:ea typeface="Roboto"/>
                <a:cs typeface="Roboto"/>
                <a:sym typeface="Roboto"/>
              </a:rPr>
              <a:t> muss, </a:t>
            </a:r>
            <a:r>
              <a:rPr lang="en-US" sz="1200" b="0" i="0" u="none" strike="noStrike" cap="none" dirty="0" err="1">
                <a:solidFill>
                  <a:schemeClr val="dk1"/>
                </a:solidFill>
                <a:latin typeface="Roboto"/>
                <a:ea typeface="Roboto"/>
                <a:cs typeface="Roboto"/>
                <a:sym typeface="Roboto"/>
              </a:rPr>
              <a:t>dass</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Zugriff</a:t>
            </a:r>
            <a:r>
              <a:rPr lang="en-US" sz="1200" b="0" i="0" u="none" strike="noStrike" cap="none" dirty="0">
                <a:solidFill>
                  <a:schemeClr val="dk1"/>
                </a:solidFill>
                <a:latin typeface="Roboto"/>
                <a:ea typeface="Roboto"/>
                <a:cs typeface="Roboto"/>
                <a:sym typeface="Roboto"/>
              </a:rPr>
              <a:t> auf </a:t>
            </a:r>
            <a:r>
              <a:rPr lang="en-US" sz="1200" b="0" i="0" u="none" strike="noStrike" cap="none" dirty="0" err="1">
                <a:solidFill>
                  <a:schemeClr val="dk1"/>
                </a:solidFill>
                <a:latin typeface="Roboto"/>
                <a:ea typeface="Roboto"/>
                <a:cs typeface="Roboto"/>
                <a:sym typeface="Roboto"/>
              </a:rPr>
              <a:t>jeden</a:t>
            </a:r>
            <a:r>
              <a:rPr lang="en-US" sz="1200" b="0" i="0" u="none" strike="noStrike" cap="none" dirty="0">
                <a:solidFill>
                  <a:schemeClr val="dk1"/>
                </a:solidFill>
                <a:latin typeface="Roboto"/>
                <a:ea typeface="Roboto"/>
                <a:cs typeface="Roboto"/>
                <a:sym typeface="Roboto"/>
              </a:rPr>
              <a:t> Fall </a:t>
            </a:r>
            <a:r>
              <a:rPr lang="en-US" sz="1200" b="0" i="0" u="none" strike="noStrike" cap="none" dirty="0" err="1">
                <a:solidFill>
                  <a:schemeClr val="dk1"/>
                </a:solidFill>
                <a:latin typeface="Roboto"/>
                <a:ea typeface="Roboto"/>
                <a:cs typeface="Roboto"/>
                <a:sym typeface="Roboto"/>
              </a:rPr>
              <a:t>bestand</a:t>
            </a:r>
            <a:r>
              <a:rPr lang="en-US" sz="1200" b="0" i="0" u="none" strike="noStrike" cap="none" dirty="0">
                <a:solidFill>
                  <a:schemeClr val="dk1"/>
                </a:solidFill>
                <a:latin typeface="Roboto"/>
                <a:ea typeface="Roboto"/>
                <a:cs typeface="Roboto"/>
                <a:sym typeface="Roboto"/>
              </a:rPr>
              <a:t>. </a:t>
            </a:r>
          </a:p>
          <a:p>
            <a:pPr marL="0" marR="0" lvl="0" indent="0" algn="l" rtl="0">
              <a:lnSpc>
                <a:spcPct val="100000"/>
              </a:lnSpc>
              <a:spcBef>
                <a:spcPts val="0"/>
              </a:spcBef>
              <a:spcAft>
                <a:spcPts val="0"/>
              </a:spcAft>
              <a:buClr>
                <a:schemeClr val="dk1"/>
              </a:buClr>
              <a:buSzPct val="25000"/>
              <a:buFont typeface="Roboto"/>
              <a:buNone/>
            </a:pPr>
            <a:r>
              <a:rPr lang="de-DE" dirty="0"/>
              <a:t>Wenn Ihre Software eine patentierte Idee umsetzt, wird eine Patentlizenz benötigt - unabhängig davon, ob die Software unabhängig entwickelt wurde. Ein Beispiel hierfür ist </a:t>
            </a:r>
            <a:r>
              <a:rPr lang="de-DE" dirty="0" err="1"/>
              <a:t>FFMpeg</a:t>
            </a:r>
            <a:r>
              <a:rPr lang="de-DE" dirty="0"/>
              <a:t>, ein freies Softwareprojekt, welches Codecs zum Kodieren und Dekodieren von Videos bereitstellt. Man benötigt jedoch eine Patentlizenz, um ein bestimmtes Format zu codieren und zu decodieren.</a:t>
            </a:r>
            <a:endParaRPr lang="en-US" sz="1200" b="0" i="0" u="none" strike="noStrike" cap="none" dirty="0">
              <a:solidFill>
                <a:schemeClr val="dk1"/>
              </a:solidFill>
              <a:latin typeface="Roboto"/>
              <a:ea typeface="Roboto"/>
              <a:cs typeface="Roboto"/>
              <a:sym typeface="Roboto"/>
            </a:endParaRPr>
          </a:p>
        </p:txBody>
      </p:sp>
      <p:sp>
        <p:nvSpPr>
          <p:cNvPr id="122" name="Shape 1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8" name="Shape 12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de-DE" dirty="0"/>
              <a:t>Dieses Kapitel ist nützlich für Anwälte, Manager oder Entwickler, die möglicherweise nicht mit FOSS-Lizenzierung vertraut sind.</a:t>
            </a:r>
            <a:endParaRPr lang="en-US" sz="1200" b="0" i="0" u="none" strike="noStrike" cap="none" dirty="0">
              <a:solidFill>
                <a:schemeClr val="lt1"/>
              </a:solidFill>
              <a:latin typeface="Roboto"/>
              <a:ea typeface="Roboto"/>
              <a:cs typeface="Roboto"/>
              <a:sym typeface="Roboto"/>
            </a:endParaRPr>
          </a:p>
        </p:txBody>
      </p:sp>
      <p:sp>
        <p:nvSpPr>
          <p:cNvPr id="129" name="Shape 12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12</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35" name="Shape 1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dirty="0" err="1">
                <a:solidFill>
                  <a:schemeClr val="dk1"/>
                </a:solidFill>
                <a:latin typeface="Roboto"/>
                <a:ea typeface="Roboto"/>
                <a:cs typeface="Roboto"/>
                <a:sym typeface="Roboto"/>
              </a:rPr>
              <a:t>Diese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bietet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über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einen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Überblicj</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über</a:t>
            </a:r>
            <a:r>
              <a:rPr lang="en-US" sz="1200" b="0" i="0" u="none" strike="noStrike" cap="none" dirty="0">
                <a:solidFill>
                  <a:schemeClr val="dk1"/>
                </a:solidFill>
                <a:latin typeface="Roboto"/>
                <a:ea typeface="Roboto"/>
                <a:cs typeface="Roboto"/>
                <a:sym typeface="Roboto"/>
              </a:rPr>
              <a:t> die </a:t>
            </a:r>
            <a:r>
              <a:rPr lang="en-US" sz="1200" b="0" i="0" u="none" strike="noStrike" cap="none" dirty="0" err="1">
                <a:solidFill>
                  <a:schemeClr val="dk1"/>
                </a:solidFill>
                <a:latin typeface="Roboto"/>
                <a:ea typeface="Roboto"/>
                <a:cs typeface="Roboto"/>
                <a:sym typeface="Roboto"/>
              </a:rPr>
              <a:t>grundsätzliche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Funktionsweise</a:t>
            </a:r>
            <a:r>
              <a:rPr lang="en-US" sz="1200" b="0" i="0" u="none" strike="noStrike" cap="none" dirty="0">
                <a:solidFill>
                  <a:schemeClr val="dk1"/>
                </a:solidFill>
                <a:latin typeface="Roboto"/>
                <a:ea typeface="Roboto"/>
                <a:cs typeface="Roboto"/>
                <a:sym typeface="Roboto"/>
              </a:rPr>
              <a:t> von FOSS-</a:t>
            </a:r>
            <a:r>
              <a:rPr lang="en-US" sz="1200" b="0" i="0" u="none" strike="noStrike" cap="none" dirty="0" err="1">
                <a:solidFill>
                  <a:schemeClr val="dk1"/>
                </a:solidFill>
                <a:latin typeface="Roboto"/>
                <a:ea typeface="Roboto"/>
                <a:cs typeface="Roboto"/>
                <a:sym typeface="Roboto"/>
              </a:rPr>
              <a:t>Lizenzen</a:t>
            </a:r>
            <a:r>
              <a:rPr lang="en-US" sz="1200" b="0" i="0" u="none" strike="noStrike" cap="none" dirty="0">
                <a:solidFill>
                  <a:schemeClr val="dk1"/>
                </a:solidFill>
                <a:latin typeface="Roboto"/>
                <a:ea typeface="Roboto"/>
                <a:cs typeface="Roboto"/>
                <a:sym typeface="Roboto"/>
              </a:rPr>
              <a:t>. Sie </a:t>
            </a:r>
            <a:r>
              <a:rPr lang="en-US" sz="1200" b="0" i="0" u="none" strike="noStrike" cap="none" dirty="0" err="1">
                <a:solidFill>
                  <a:schemeClr val="dk1"/>
                </a:solidFill>
                <a:latin typeface="Roboto"/>
                <a:ea typeface="Roboto"/>
                <a:cs typeface="Roboto"/>
                <a:sym typeface="Roboto"/>
              </a:rPr>
              <a:t>führt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zudem</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eine</a:t>
            </a:r>
            <a:r>
              <a:rPr lang="en-US" sz="1200" b="0" i="0" u="none" strike="noStrike" cap="none" dirty="0">
                <a:solidFill>
                  <a:schemeClr val="dk1"/>
                </a:solidFill>
                <a:latin typeface="Roboto"/>
                <a:ea typeface="Roboto"/>
                <a:cs typeface="Roboto"/>
                <a:sym typeface="Roboto"/>
              </a:rPr>
              <a:t> Quelle an, </a:t>
            </a:r>
            <a:r>
              <a:rPr lang="en-US" sz="1200" b="0" i="0" u="none" strike="noStrike" cap="none" dirty="0" err="1">
                <a:solidFill>
                  <a:schemeClr val="dk1"/>
                </a:solidFill>
                <a:latin typeface="Roboto"/>
                <a:ea typeface="Roboto"/>
                <a:cs typeface="Roboto"/>
                <a:sym typeface="Roboto"/>
              </a:rPr>
              <a:t>unter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welcher</a:t>
            </a:r>
            <a:r>
              <a:rPr lang="en-US" sz="1200" b="0" i="0" u="none" strike="noStrike" cap="none" dirty="0">
                <a:solidFill>
                  <a:schemeClr val="dk1"/>
                </a:solidFill>
                <a:latin typeface="Roboto"/>
                <a:ea typeface="Roboto"/>
                <a:cs typeface="Roboto"/>
                <a:sym typeface="Roboto"/>
              </a:rPr>
              <a:t> man </a:t>
            </a:r>
            <a:r>
              <a:rPr lang="en-US" sz="1200" b="0" i="0" u="none" strike="noStrike" cap="none" dirty="0" err="1">
                <a:solidFill>
                  <a:schemeClr val="dk1"/>
                </a:solidFill>
                <a:latin typeface="Roboto"/>
                <a:ea typeface="Roboto"/>
                <a:cs typeface="Roboto"/>
                <a:sym typeface="Roboto"/>
              </a:rPr>
              <a:t>mehr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über</a:t>
            </a:r>
            <a:r>
              <a:rPr lang="en-US" sz="1200" b="0" i="0" u="none" strike="noStrike" cap="none" dirty="0">
                <a:solidFill>
                  <a:schemeClr val="dk1"/>
                </a:solidFill>
                <a:latin typeface="Roboto"/>
                <a:ea typeface="Roboto"/>
                <a:cs typeface="Roboto"/>
                <a:sym typeface="Roboto"/>
              </a:rPr>
              <a:t> FOSS-</a:t>
            </a:r>
            <a:r>
              <a:rPr lang="en-US" sz="1200" b="0" i="0" u="none" strike="noStrike" cap="none" dirty="0" err="1">
                <a:solidFill>
                  <a:schemeClr val="dk1"/>
                </a:solidFill>
                <a:latin typeface="Roboto"/>
                <a:ea typeface="Roboto"/>
                <a:cs typeface="Roboto"/>
                <a:sym typeface="Roboto"/>
              </a:rPr>
              <a:t>Lizenzen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erfahren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kann</a:t>
            </a:r>
            <a:r>
              <a:rPr lang="en-US" sz="1200" b="0" i="0" u="none" strike="noStrike" cap="none" dirty="0">
                <a:solidFill>
                  <a:schemeClr val="dk1"/>
                </a:solidFill>
                <a:latin typeface="Roboto"/>
                <a:ea typeface="Roboto"/>
                <a:cs typeface="Roboto"/>
                <a:sym typeface="Roboto"/>
              </a:rPr>
              <a:t>.</a:t>
            </a:r>
          </a:p>
        </p:txBody>
      </p:sp>
      <p:sp>
        <p:nvSpPr>
          <p:cNvPr id="136" name="Shape 1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2" name="Shape 1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err="1">
                <a:solidFill>
                  <a:schemeClr val="dk1"/>
                </a:solidFill>
                <a:latin typeface="Roboto"/>
                <a:ea typeface="Roboto"/>
                <a:cs typeface="Roboto"/>
                <a:sym typeface="Roboto"/>
              </a:rPr>
              <a:t>Diese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erklärt</a:t>
            </a:r>
            <a:r>
              <a:rPr lang="en-US" sz="1200" b="0" i="0" u="none" strike="noStrike" cap="none" dirty="0">
                <a:solidFill>
                  <a:schemeClr val="dk1"/>
                </a:solidFill>
                <a:latin typeface="Roboto"/>
                <a:ea typeface="Roboto"/>
                <a:cs typeface="Roboto"/>
                <a:sym typeface="Roboto"/>
              </a:rPr>
              <a:t> ‘permissive” FOSS-</a:t>
            </a:r>
            <a:r>
              <a:rPr lang="en-US" sz="1200" b="0" i="0" u="none" strike="noStrike" cap="none" dirty="0" err="1">
                <a:solidFill>
                  <a:schemeClr val="dk1"/>
                </a:solidFill>
                <a:latin typeface="Roboto"/>
                <a:ea typeface="Roboto"/>
                <a:cs typeface="Roboto"/>
                <a:sym typeface="Roboto"/>
              </a:rPr>
              <a:t>Lizenzen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als</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grundlegendstem</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Typ</a:t>
            </a:r>
            <a:r>
              <a:rPr lang="en-US" sz="1200" b="0" i="0" u="none" strike="noStrike" cap="none" dirty="0">
                <a:solidFill>
                  <a:schemeClr val="dk1"/>
                </a:solidFill>
                <a:latin typeface="Roboto"/>
                <a:ea typeface="Roboto"/>
                <a:cs typeface="Roboto"/>
                <a:sym typeface="Roboto"/>
              </a:rPr>
              <a:t> der FOSS-</a:t>
            </a:r>
            <a:r>
              <a:rPr lang="en-US" sz="1200" b="0" i="0" u="none" strike="noStrike" cap="none" dirty="0" err="1">
                <a:solidFill>
                  <a:schemeClr val="dk1"/>
                </a:solidFill>
                <a:latin typeface="Roboto"/>
                <a:ea typeface="Roboto"/>
                <a:cs typeface="Roboto"/>
                <a:sym typeface="Roboto"/>
              </a:rPr>
              <a:t>Lizenzen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welche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minimale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Verpflichtungen</a:t>
            </a:r>
            <a:r>
              <a:rPr lang="en-US" sz="1200" b="0" i="0" u="none" strike="noStrike" cap="none" dirty="0">
                <a:solidFill>
                  <a:schemeClr val="dk1"/>
                </a:solidFill>
                <a:latin typeface="Roboto"/>
                <a:ea typeface="Roboto"/>
                <a:cs typeface="Roboto"/>
                <a:sym typeface="Roboto"/>
              </a:rPr>
              <a:t> des </a:t>
            </a:r>
            <a:r>
              <a:rPr lang="en-US" sz="1200" b="0" i="0" u="none" strike="noStrike" cap="none" dirty="0" err="1">
                <a:solidFill>
                  <a:schemeClr val="dk1"/>
                </a:solidFill>
                <a:latin typeface="Roboto"/>
                <a:ea typeface="Roboto"/>
                <a:cs typeface="Roboto"/>
                <a:sym typeface="Roboto"/>
              </a:rPr>
              <a:t>Lizenznehmers</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vorsehen</a:t>
            </a:r>
            <a:r>
              <a:rPr lang="en-US" sz="1200" b="0" i="0" u="none" strike="noStrike" cap="none" dirty="0">
                <a:solidFill>
                  <a:schemeClr val="dk1"/>
                </a:solidFill>
                <a:latin typeface="Roboto"/>
                <a:ea typeface="Roboto"/>
                <a:cs typeface="Roboto"/>
                <a:sym typeface="Roboto"/>
              </a:rPr>
              <a:t>. Die </a:t>
            </a:r>
            <a:r>
              <a:rPr lang="en-US" sz="1200" b="0" i="0" u="none" strike="noStrike" cap="none" dirty="0" err="1">
                <a:solidFill>
                  <a:schemeClr val="dk1"/>
                </a:solidFill>
                <a:latin typeface="Roboto"/>
                <a:ea typeface="Roboto"/>
                <a:cs typeface="Roboto"/>
                <a:sym typeface="Roboto"/>
              </a:rPr>
              <a:t>einfachste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Verpflichtung</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ist</a:t>
            </a:r>
            <a:r>
              <a:rPr lang="en-US" sz="1200" b="0" i="0" u="none" strike="noStrike" cap="none" dirty="0">
                <a:solidFill>
                  <a:schemeClr val="dk1"/>
                </a:solidFill>
                <a:latin typeface="Roboto"/>
                <a:ea typeface="Roboto"/>
                <a:cs typeface="Roboto"/>
                <a:sym typeface="Roboto"/>
              </a:rPr>
              <a:t> die der </a:t>
            </a:r>
            <a:r>
              <a:rPr lang="en-US" sz="1200" b="0" i="0" u="none" strike="noStrike" cap="none" dirty="0" err="1">
                <a:solidFill>
                  <a:schemeClr val="dk1"/>
                </a:solidFill>
                <a:latin typeface="Roboto"/>
                <a:ea typeface="Roboto"/>
                <a:cs typeface="Roboto"/>
                <a:sym typeface="Roboto"/>
              </a:rPr>
              <a:t>Weitergabe</a:t>
            </a:r>
            <a:r>
              <a:rPr lang="en-US" sz="1200" b="0" i="0" u="none" strike="noStrike" cap="none" dirty="0">
                <a:solidFill>
                  <a:schemeClr val="dk1"/>
                </a:solidFill>
                <a:latin typeface="Roboto"/>
                <a:ea typeface="Roboto"/>
                <a:cs typeface="Roboto"/>
                <a:sym typeface="Roboto"/>
              </a:rPr>
              <a:t> von Copyright-</a:t>
            </a:r>
            <a:r>
              <a:rPr lang="en-US" sz="1200" b="0" i="0" u="none" strike="noStrike" cap="none" dirty="0" err="1">
                <a:solidFill>
                  <a:schemeClr val="dk1"/>
                </a:solidFill>
                <a:latin typeface="Roboto"/>
                <a:ea typeface="Roboto"/>
                <a:cs typeface="Roboto"/>
                <a:sym typeface="Roboto"/>
              </a:rPr>
              <a:t>Informationen</a:t>
            </a:r>
            <a:r>
              <a:rPr lang="en-US" sz="1200" b="0" i="0" u="none" strike="noStrike" cap="none" dirty="0">
                <a:solidFill>
                  <a:schemeClr val="dk1"/>
                </a:solidFill>
                <a:latin typeface="Roboto"/>
                <a:ea typeface="Roboto"/>
                <a:cs typeface="Roboto"/>
                <a:sym typeface="Roboto"/>
              </a:rPr>
              <a:t>. Permissive </a:t>
            </a:r>
            <a:r>
              <a:rPr lang="en-US" sz="1200" b="0" i="0" u="none" strike="noStrike" cap="none" dirty="0" err="1">
                <a:solidFill>
                  <a:schemeClr val="dk1"/>
                </a:solidFill>
                <a:latin typeface="Roboto"/>
                <a:ea typeface="Roboto"/>
                <a:cs typeface="Roboto"/>
                <a:sym typeface="Roboto"/>
              </a:rPr>
              <a:t>Lizenzen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erfordern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keine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Quellcode-Offenlegung</a:t>
            </a:r>
            <a:r>
              <a:rPr lang="en-US" sz="1200" b="0" i="0" u="none" strike="noStrike" cap="none" dirty="0">
                <a:solidFill>
                  <a:schemeClr val="dk1"/>
                </a:solidFill>
                <a:latin typeface="Roboto"/>
                <a:ea typeface="Roboto"/>
                <a:cs typeface="Roboto"/>
                <a:sym typeface="Roboto"/>
              </a:rPr>
              <a:t> an </a:t>
            </a:r>
            <a:r>
              <a:rPr lang="en-US" sz="1200" b="0" i="0" u="none" strike="noStrike" cap="none" dirty="0" err="1">
                <a:solidFill>
                  <a:schemeClr val="dk1"/>
                </a:solidFill>
                <a:latin typeface="Roboto"/>
                <a:ea typeface="Roboto"/>
                <a:cs typeface="Roboto"/>
                <a:sym typeface="Roboto"/>
              </a:rPr>
              <a:t>Empfänger</a:t>
            </a:r>
            <a:r>
              <a:rPr lang="en-US" sz="1200" b="0" i="0" u="none" strike="noStrike" cap="none" dirty="0">
                <a:solidFill>
                  <a:schemeClr val="dk1"/>
                </a:solidFill>
                <a:latin typeface="Roboto"/>
                <a:ea typeface="Roboto"/>
                <a:cs typeface="Roboto"/>
                <a:sym typeface="Roboto"/>
              </a:rPr>
              <a:t> in der </a:t>
            </a:r>
            <a:r>
              <a:rPr lang="en-US" sz="1200" b="0" i="0" u="none" strike="noStrike" cap="none" dirty="0" err="1">
                <a:solidFill>
                  <a:schemeClr val="dk1"/>
                </a:solidFill>
                <a:latin typeface="Roboto"/>
                <a:ea typeface="Roboto"/>
                <a:cs typeface="Roboto"/>
                <a:sym typeface="Roboto"/>
              </a:rPr>
              <a:t>weiteren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Distributionskette</a:t>
            </a:r>
            <a:r>
              <a:rPr lang="en-US" sz="1200" b="0" i="0" u="none" strike="noStrike" cap="none" dirty="0">
                <a:solidFill>
                  <a:schemeClr val="dk1"/>
                </a:solidFill>
                <a:latin typeface="Roboto"/>
                <a:ea typeface="Roboto"/>
                <a:cs typeface="Roboto"/>
                <a:sym typeface="Roboto"/>
              </a:rPr>
              <a:t> (“Downstream”). Der </a:t>
            </a:r>
            <a:r>
              <a:rPr lang="en-US" sz="1200" b="0" i="0" u="none" strike="noStrike" cap="none" dirty="0" err="1">
                <a:solidFill>
                  <a:schemeClr val="dk1"/>
                </a:solidFill>
                <a:latin typeface="Roboto"/>
                <a:ea typeface="Roboto"/>
                <a:cs typeface="Roboto"/>
                <a:sym typeface="Roboto"/>
              </a:rPr>
              <a:t>Urheber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stellt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seinen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Quellcode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unter</a:t>
            </a:r>
            <a:r>
              <a:rPr lang="en-US" sz="1200" b="0" i="0" u="none" strike="noStrike" cap="none" dirty="0">
                <a:solidFill>
                  <a:schemeClr val="dk1"/>
                </a:solidFill>
                <a:latin typeface="Roboto"/>
                <a:ea typeface="Roboto"/>
                <a:cs typeface="Roboto"/>
                <a:sym typeface="Roboto"/>
              </a:rPr>
              <a:t> die FOSS-</a:t>
            </a:r>
            <a:r>
              <a:rPr lang="en-US" sz="1200" b="0" i="0" u="none" strike="noStrike" cap="none" dirty="0" err="1">
                <a:solidFill>
                  <a:schemeClr val="dk1"/>
                </a:solidFill>
                <a:latin typeface="Roboto"/>
                <a:ea typeface="Roboto"/>
                <a:cs typeface="Roboto"/>
                <a:sym typeface="Roboto"/>
              </a:rPr>
              <a:t>Lizenz</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fordert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jedoch</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nicht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dessen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Weitergabe</a:t>
            </a:r>
            <a:r>
              <a:rPr lang="en-US" sz="1200" b="0" i="0" u="none" strike="noStrike" cap="none" dirty="0">
                <a:solidFill>
                  <a:schemeClr val="dk1"/>
                </a:solidFill>
                <a:latin typeface="Roboto"/>
                <a:ea typeface="Roboto"/>
                <a:cs typeface="Roboto"/>
                <a:sym typeface="Roboto"/>
              </a:rPr>
              <a:t> an </a:t>
            </a:r>
            <a:r>
              <a:rPr lang="en-US" sz="1200" b="0" i="0" u="none" strike="noStrike" cap="none" dirty="0" err="1">
                <a:solidFill>
                  <a:schemeClr val="dk1"/>
                </a:solidFill>
                <a:latin typeface="Roboto"/>
                <a:ea typeface="Roboto"/>
                <a:cs typeface="Roboto"/>
                <a:sym typeface="Roboto"/>
              </a:rPr>
              <a:t>weitere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Empfänger</a:t>
            </a:r>
            <a:r>
              <a:rPr lang="en-US" sz="1200" b="0" i="0" u="none" strike="noStrike" cap="none">
                <a:solidFill>
                  <a:schemeClr val="dk1"/>
                </a:solidFill>
                <a:latin typeface="Roboto"/>
                <a:ea typeface="Roboto"/>
                <a:cs typeface="Roboto"/>
                <a:sym typeface="Roboto"/>
              </a:rPr>
              <a:t>.</a:t>
            </a:r>
            <a:endParaRPr lang="en-US" sz="1200" b="0" i="0" u="none" strike="noStrike" cap="none" dirty="0">
              <a:solidFill>
                <a:schemeClr val="dk1"/>
              </a:solidFill>
              <a:latin typeface="Roboto"/>
              <a:ea typeface="Roboto"/>
              <a:cs typeface="Roboto"/>
              <a:sym typeface="Roboto"/>
            </a:endParaRPr>
          </a:p>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dirty="0">
                <a:solidFill>
                  <a:schemeClr val="dk1"/>
                </a:solidFill>
                <a:latin typeface="Roboto"/>
                <a:ea typeface="Roboto"/>
                <a:cs typeface="Roboto"/>
                <a:sym typeface="Roboto"/>
              </a:rPr>
              <a:t>This slide explains ”permissive” FOSS licenses, the most basic type of FOSS license, which usually have minimal requirements. The most basic requirement is to include a copyright notice.  Permissive licenses do not require source code to be made available to downstream recipients. The code owner is providing the source code under the FOSS license, but is not requiring that you provide the source code to others.  </a:t>
            </a:r>
          </a:p>
        </p:txBody>
      </p:sp>
      <p:sp>
        <p:nvSpPr>
          <p:cNvPr id="143" name="Shape 1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9" name="Shape 1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reciprocity and Copyleft, a more complex type of FOSS license that have additional requirements above permissive licenses. They require distribution of the original work and derivative works under the same terms as the original work.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150" name="Shape 1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6" name="Shape 1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proprietary or closed source licenses. These licenses often have very different requirements and rules compared to FOSS licenses.</a:t>
            </a:r>
          </a:p>
        </p:txBody>
      </p:sp>
      <p:sp>
        <p:nvSpPr>
          <p:cNvPr id="157" name="Shape 1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3" name="Shape 16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There are other types of license used. Sometimes these are confused with FOSS but their requirements are actually different. Freeware or Shareware licensing should not be regarded as the same or compatible with FOSS licensing.</a:t>
            </a:r>
          </a:p>
        </p:txBody>
      </p:sp>
      <p:sp>
        <p:nvSpPr>
          <p:cNvPr id="164" name="Shape 16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0" name="Shape 17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There are other types of license used. Sometimes these are confused with FOSS but their requirements are actually different. Freeware or Shareware licensing should not be regarded as the same or compatible with FOSS licensing.</a:t>
            </a:r>
          </a:p>
        </p:txBody>
      </p:sp>
      <p:sp>
        <p:nvSpPr>
          <p:cNvPr id="171" name="Shape 17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7" name="Shape 17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public domain, a type of release that means the work is released without any restrictions whatsoever by the authors. In the US public domain software can be included in FOSS code, but it should be noted that not all legal jurisdictions recognize the existence or permit the release of authorship under public domain. Germany is one example.</a:t>
            </a:r>
          </a:p>
        </p:txBody>
      </p:sp>
      <p:sp>
        <p:nvSpPr>
          <p:cNvPr id="178" name="Shape 17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err="1">
                <a:solidFill>
                  <a:srgbClr val="000000"/>
                </a:solidFill>
                <a:latin typeface="Roboto"/>
                <a:ea typeface="Roboto"/>
                <a:cs typeface="Roboto"/>
                <a:sym typeface="Roboto"/>
              </a:rPr>
              <a:t>Diese</a:t>
            </a:r>
            <a:r>
              <a:rPr lang="en-US" sz="1200" b="0" i="0" u="none" strike="noStrike" cap="none" dirty="0">
                <a:solidFill>
                  <a:srgbClr val="000000"/>
                </a:solidFill>
                <a:latin typeface="Roboto"/>
                <a:ea typeface="Roboto"/>
                <a:cs typeface="Roboto"/>
                <a:sym typeface="Roboto"/>
              </a:rPr>
              <a:t> </a:t>
            </a:r>
            <a:r>
              <a:rPr lang="en-US" sz="1200" b="0" i="0" u="none" strike="noStrike" cap="none" dirty="0" err="1">
                <a:solidFill>
                  <a:srgbClr val="000000"/>
                </a:solidFill>
                <a:latin typeface="Roboto"/>
                <a:ea typeface="Roboto"/>
                <a:cs typeface="Roboto"/>
                <a:sym typeface="Roboto"/>
              </a:rPr>
              <a:t>Folie</a:t>
            </a:r>
            <a:r>
              <a:rPr lang="en-US" sz="1200" b="0" i="0" u="none" strike="noStrike" cap="none" dirty="0">
                <a:solidFill>
                  <a:srgbClr val="000000"/>
                </a:solidFill>
                <a:latin typeface="Roboto"/>
                <a:ea typeface="Roboto"/>
                <a:cs typeface="Roboto"/>
                <a:sym typeface="Roboto"/>
              </a:rPr>
              <a:t> </a:t>
            </a:r>
            <a:r>
              <a:rPr lang="en-US" sz="1200" b="0" i="0" u="none" strike="noStrike" cap="none" dirty="0" err="1">
                <a:solidFill>
                  <a:srgbClr val="000000"/>
                </a:solidFill>
                <a:latin typeface="Roboto"/>
                <a:ea typeface="Roboto"/>
                <a:cs typeface="Roboto"/>
                <a:sym typeface="Roboto"/>
              </a:rPr>
              <a:t>erklärt</a:t>
            </a:r>
            <a:r>
              <a:rPr lang="en-US" sz="1200" b="0" i="0" u="none" strike="noStrike" cap="none" dirty="0">
                <a:solidFill>
                  <a:srgbClr val="000000"/>
                </a:solidFill>
                <a:latin typeface="Roboto"/>
                <a:ea typeface="Roboto"/>
                <a:cs typeface="Roboto"/>
                <a:sym typeface="Roboto"/>
              </a:rPr>
              <a:t>, </a:t>
            </a:r>
            <a:r>
              <a:rPr lang="en-US" sz="1200" b="0" i="0" u="none" strike="noStrike" cap="none" dirty="0" err="1">
                <a:solidFill>
                  <a:srgbClr val="000000"/>
                </a:solidFill>
                <a:latin typeface="Roboto"/>
                <a:ea typeface="Roboto"/>
                <a:cs typeface="Roboto"/>
                <a:sym typeface="Roboto"/>
              </a:rPr>
              <a:t>wozu</a:t>
            </a:r>
            <a:r>
              <a:rPr lang="en-US" sz="1200" b="0" i="0" u="none" strike="noStrike" cap="none" dirty="0">
                <a:solidFill>
                  <a:srgbClr val="000000"/>
                </a:solidFill>
                <a:latin typeface="Roboto"/>
                <a:ea typeface="Roboto"/>
                <a:cs typeface="Roboto"/>
                <a:sym typeface="Roboto"/>
              </a:rPr>
              <a:t> das </a:t>
            </a:r>
            <a:r>
              <a:rPr lang="en-US" sz="1200" b="0" i="0" u="none" strike="noStrike" cap="none" dirty="0" err="1">
                <a:solidFill>
                  <a:srgbClr val="000000"/>
                </a:solidFill>
                <a:latin typeface="Roboto"/>
                <a:ea typeface="Roboto"/>
                <a:cs typeface="Roboto"/>
                <a:sym typeface="Roboto"/>
              </a:rPr>
              <a:t>OpenChain</a:t>
            </a:r>
            <a:r>
              <a:rPr lang="en-US" sz="1200" b="0" i="0" u="none" strike="noStrike" cap="none" dirty="0">
                <a:solidFill>
                  <a:srgbClr val="000000"/>
                </a:solidFill>
                <a:latin typeface="Roboto"/>
                <a:ea typeface="Roboto"/>
                <a:cs typeface="Roboto"/>
                <a:sym typeface="Roboto"/>
              </a:rPr>
              <a:t>-Curriculum und der </a:t>
            </a:r>
            <a:r>
              <a:rPr lang="en-US" sz="1200" b="0" i="0" u="none" strike="noStrike" cap="none" dirty="0" err="1">
                <a:solidFill>
                  <a:srgbClr val="000000"/>
                </a:solidFill>
                <a:latin typeface="Roboto"/>
                <a:ea typeface="Roboto"/>
                <a:cs typeface="Roboto"/>
                <a:sym typeface="Roboto"/>
              </a:rPr>
              <a:t>vorliegende</a:t>
            </a:r>
            <a:r>
              <a:rPr lang="en-US" sz="1200" b="0" i="0" u="none" strike="noStrike" cap="none" dirty="0">
                <a:solidFill>
                  <a:srgbClr val="000000"/>
                </a:solidFill>
                <a:latin typeface="Roboto"/>
                <a:ea typeface="Roboto"/>
                <a:cs typeface="Roboto"/>
                <a:sym typeface="Roboto"/>
              </a:rPr>
              <a:t> </a:t>
            </a:r>
            <a:r>
              <a:rPr lang="en-US" sz="1200" b="0" i="0" u="none" strike="noStrike" cap="none" dirty="0" err="1">
                <a:solidFill>
                  <a:srgbClr val="000000"/>
                </a:solidFill>
                <a:latin typeface="Roboto"/>
                <a:ea typeface="Roboto"/>
                <a:cs typeface="Roboto"/>
                <a:sym typeface="Roboto"/>
              </a:rPr>
              <a:t>Foliensatz</a:t>
            </a:r>
            <a:r>
              <a:rPr lang="en-US" sz="1200" b="0" i="0" u="none" strike="noStrike" cap="none" dirty="0">
                <a:solidFill>
                  <a:srgbClr val="000000"/>
                </a:solidFill>
                <a:latin typeface="Roboto"/>
                <a:ea typeface="Roboto"/>
                <a:cs typeface="Roboto"/>
                <a:sym typeface="Roboto"/>
              </a:rPr>
              <a:t> </a:t>
            </a:r>
            <a:r>
              <a:rPr lang="en-US" sz="1200" b="0" i="0" u="none" strike="noStrike" cap="none" dirty="0" err="1">
                <a:solidFill>
                  <a:srgbClr val="000000"/>
                </a:solidFill>
                <a:latin typeface="Roboto"/>
                <a:ea typeface="Roboto"/>
                <a:cs typeface="Roboto"/>
                <a:sym typeface="Roboto"/>
              </a:rPr>
              <a:t>dienen</a:t>
            </a:r>
            <a:r>
              <a:rPr lang="en-US" sz="1200" b="0" i="0" u="none" strike="noStrike" cap="none" dirty="0">
                <a:solidFill>
                  <a:srgbClr val="000000"/>
                </a:solidFill>
                <a:latin typeface="Roboto"/>
                <a:ea typeface="Roboto"/>
                <a:cs typeface="Roboto"/>
                <a:sym typeface="Roboto"/>
              </a:rPr>
              <a:t>.</a:t>
            </a:r>
          </a:p>
        </p:txBody>
      </p:sp>
      <p:sp>
        <p:nvSpPr>
          <p:cNvPr id="58" name="Shape 5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4" name="Shape 18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license compatibility, the way of understanding what licenses can be used together. Some FOSS licenses are compatible with each other. Some are incompatible. This is an important consideration when choosing code and choosing licenses.</a:t>
            </a:r>
          </a:p>
        </p:txBody>
      </p:sp>
      <p:sp>
        <p:nvSpPr>
          <p:cNvPr id="185" name="Shape 18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20</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1" name="Shape 19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notices, the text comments in files that explain authorship and licensing, and which are often regarded as the most important way of knowing what license applies to a file.</a:t>
            </a:r>
          </a:p>
        </p:txBody>
      </p:sp>
      <p:sp>
        <p:nvSpPr>
          <p:cNvPr id="192" name="Shape 19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8" name="Shape 19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slides explains multi-licensing. This is the situation where more than set of license terms can apply to a piece of software.</a:t>
            </a:r>
            <a:br>
              <a:rPr lang="en-US" sz="1200" b="0" i="0" u="none" strike="noStrike" cap="none">
                <a:solidFill>
                  <a:schemeClr val="dk1"/>
                </a:solidFill>
                <a:latin typeface="Roboto"/>
                <a:ea typeface="Roboto"/>
                <a:cs typeface="Roboto"/>
                <a:sym typeface="Roboto"/>
              </a:rPr>
            </a:br>
            <a:br>
              <a:rPr lang="en-US" sz="1200" b="0" i="0" u="none" strike="noStrike" cap="none">
                <a:solidFill>
                  <a:schemeClr val="dk1"/>
                </a:solidFill>
                <a:latin typeface="Roboto"/>
                <a:ea typeface="Roboto"/>
                <a:cs typeface="Roboto"/>
                <a:sym typeface="Roboto"/>
              </a:rPr>
            </a:br>
            <a:r>
              <a:rPr lang="en-US" sz="1200" b="1" i="0" u="none" strike="noStrike" cap="none">
                <a:solidFill>
                  <a:schemeClr val="dk1"/>
                </a:solidFill>
                <a:latin typeface="Roboto"/>
                <a:ea typeface="Roboto"/>
                <a:cs typeface="Roboto"/>
                <a:sym typeface="Roboto"/>
              </a:rPr>
              <a:t>Conjunctive</a:t>
            </a:r>
            <a:r>
              <a:rPr lang="en-US" sz="1200" b="0" i="0" u="none" strike="noStrike" cap="none">
                <a:solidFill>
                  <a:schemeClr val="dk1"/>
                </a:solidFill>
                <a:latin typeface="Roboto"/>
                <a:ea typeface="Roboto"/>
                <a:cs typeface="Roboto"/>
                <a:sym typeface="Roboto"/>
              </a:rPr>
              <a:t> = Multiple licenses apply</a:t>
            </a:r>
          </a:p>
          <a:p>
            <a:pPr marL="457200" marR="0" lvl="1" indent="0" algn="l" rtl="0">
              <a:spcBef>
                <a:spcPts val="0"/>
              </a:spcBef>
              <a:buSzPct val="25000"/>
              <a:buNone/>
            </a:pPr>
            <a:r>
              <a:rPr lang="en-US" sz="1200" b="0" i="0" u="none" strike="noStrike" cap="none">
                <a:solidFill>
                  <a:schemeClr val="dk1"/>
                </a:solidFill>
                <a:latin typeface="Roboto"/>
                <a:ea typeface="Roboto"/>
                <a:cs typeface="Roboto"/>
                <a:sym typeface="Roboto"/>
              </a:rPr>
              <a:t>GPL-2.0 project also includes code under BSD-3-Clause </a:t>
            </a:r>
          </a:p>
          <a:p>
            <a:pPr marL="596376" marR="0" lvl="1" indent="-12176" algn="l" rtl="0">
              <a:spcBef>
                <a:spcPts val="0"/>
              </a:spcBef>
              <a:buClr>
                <a:schemeClr val="dk1"/>
              </a:buClr>
              <a:buSzPct val="25000"/>
              <a:buFont typeface="Roboto"/>
              <a:buNone/>
            </a:pPr>
            <a:r>
              <a:rPr lang="en-US" sz="1200" b="0" i="0" u="none" strike="noStrike" cap="none">
                <a:solidFill>
                  <a:schemeClr val="dk1"/>
                </a:solidFill>
                <a:latin typeface="Roboto"/>
                <a:ea typeface="Roboto"/>
                <a:cs typeface="Roboto"/>
                <a:sym typeface="Roboto"/>
              </a:rPr>
              <a:t>In this situation you have to comply with both sets of license terms</a:t>
            </a:r>
          </a:p>
          <a:p>
            <a:pPr marL="0" marR="0" lvl="0" indent="0" algn="l" rtl="0">
              <a:spcBef>
                <a:spcPts val="0"/>
              </a:spcBef>
              <a:buSzPct val="25000"/>
              <a:buNone/>
            </a:pPr>
            <a:r>
              <a:rPr lang="en-US" sz="1200" b="1" i="0" u="none" strike="noStrike" cap="none">
                <a:solidFill>
                  <a:schemeClr val="dk1"/>
                </a:solidFill>
                <a:latin typeface="Roboto"/>
                <a:ea typeface="Roboto"/>
                <a:cs typeface="Roboto"/>
                <a:sym typeface="Roboto"/>
              </a:rPr>
              <a:t>Disjunctive</a:t>
            </a:r>
            <a:r>
              <a:rPr lang="en-US" sz="1200" b="0" i="0" u="none" strike="noStrike" cap="none">
                <a:solidFill>
                  <a:schemeClr val="dk1"/>
                </a:solidFill>
                <a:latin typeface="Roboto"/>
                <a:ea typeface="Roboto"/>
                <a:cs typeface="Roboto"/>
                <a:sym typeface="Roboto"/>
              </a:rPr>
              <a:t> = Choice of one open source license or another</a:t>
            </a:r>
          </a:p>
          <a:p>
            <a:pPr marL="457200" marR="0" lvl="1" indent="0" algn="l" rtl="0">
              <a:spcBef>
                <a:spcPts val="0"/>
              </a:spcBef>
              <a:buSzPct val="25000"/>
              <a:buNone/>
            </a:pPr>
            <a:r>
              <a:rPr lang="en-US" sz="1200" b="0" i="0" u="none" strike="noStrike" cap="none">
                <a:solidFill>
                  <a:schemeClr val="dk1"/>
                </a:solidFill>
                <a:latin typeface="Roboto"/>
                <a:ea typeface="Roboto"/>
                <a:cs typeface="Roboto"/>
                <a:sym typeface="Roboto"/>
              </a:rPr>
              <a:t>Mozilla tri-license</a:t>
            </a:r>
          </a:p>
          <a:p>
            <a:pPr marL="457200" marR="0" lvl="1" indent="0" algn="l" rtl="0">
              <a:spcBef>
                <a:spcPts val="0"/>
              </a:spcBef>
              <a:buSzPct val="25000"/>
              <a:buNone/>
            </a:pPr>
            <a:r>
              <a:rPr lang="en-US" sz="1200" b="0" i="0" u="none" strike="noStrike" cap="none">
                <a:solidFill>
                  <a:schemeClr val="dk1"/>
                </a:solidFill>
                <a:latin typeface="Roboto"/>
                <a:ea typeface="Roboto"/>
                <a:cs typeface="Roboto"/>
                <a:sym typeface="Roboto"/>
              </a:rPr>
              <a:t>Jetty</a:t>
            </a:r>
          </a:p>
          <a:p>
            <a:pPr marL="457200" marR="0" lvl="1" indent="0" algn="l" rtl="0">
              <a:spcBef>
                <a:spcPts val="0"/>
              </a:spcBef>
              <a:spcAft>
                <a:spcPts val="0"/>
              </a:spcAft>
              <a:buSzPct val="25000"/>
              <a:buNone/>
            </a:pPr>
            <a:r>
              <a:rPr lang="en-US" sz="1200" b="0" i="0" u="none" strike="noStrike" cap="none">
                <a:solidFill>
                  <a:schemeClr val="dk1"/>
                </a:solidFill>
                <a:latin typeface="Roboto"/>
                <a:ea typeface="Roboto"/>
                <a:cs typeface="Roboto"/>
                <a:sym typeface="Roboto"/>
              </a:rPr>
              <a:t>Ruby</a:t>
            </a:r>
          </a:p>
          <a:p>
            <a:pPr marL="0" marR="0" lvl="0" indent="0" algn="l" rtl="0">
              <a:lnSpc>
                <a:spcPct val="100000"/>
              </a:lnSpc>
              <a:spcBef>
                <a:spcPts val="0"/>
              </a:spcBef>
              <a:spcAft>
                <a:spcPts val="0"/>
              </a:spcAft>
              <a:buClr>
                <a:schemeClr val="dk1"/>
              </a:buClr>
              <a:buSzPct val="25000"/>
              <a:buFont typeface="Roboto"/>
              <a:buNone/>
            </a:pP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Disjunctive licensing may be something important to explore more deeply when creating a FOSS policy.</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Under disjunctive licensing you have a choice of licensing, i.e. GPL and a more permissive license option, you may choose which license you are going to distribute under depending on license compatibility, license requirements. </a:t>
            </a: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Sometimes a project has a disjunctive licensing situation, but only one license is included in your code – so perhaps the person you got the code from already made this choice. If they choose the license you weren’t going to use, now you might have to consider if you should figure out who the original © holder is and get the code directly from them</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1" i="0" u="none" strike="noStrike" cap="none">
                <a:solidFill>
                  <a:schemeClr val="dk1"/>
                </a:solidFill>
                <a:latin typeface="Roboto"/>
                <a:ea typeface="Roboto"/>
                <a:cs typeface="Roboto"/>
                <a:sym typeface="Roboto"/>
              </a:rPr>
              <a:t>Example: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MPL 1.1/GPL 2.0/LGPL 2.1 - -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contents of this file are subject to the Mozilla Public License Version - 1.1 (the "License"); you may not use this file except in compliance with - the License.</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 . . .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t>
            </a:r>
            <a:r>
              <a:rPr lang="en-US" sz="1200" b="1" i="0" u="none" strike="noStrike" cap="none">
                <a:solidFill>
                  <a:schemeClr val="dk1"/>
                </a:solidFill>
                <a:latin typeface="Roboto"/>
                <a:ea typeface="Roboto"/>
                <a:cs typeface="Roboto"/>
                <a:sym typeface="Roboto"/>
              </a:rPr>
              <a:t>dual</a:t>
            </a:r>
            <a:r>
              <a:rPr lang="en-US" sz="1200" b="0" i="0" u="none" strike="noStrike" cap="none">
                <a:solidFill>
                  <a:schemeClr val="dk1"/>
                </a:solidFill>
                <a:latin typeface="Roboto"/>
                <a:ea typeface="Roboto"/>
                <a:cs typeface="Roboto"/>
                <a:sym typeface="Roboto"/>
              </a:rPr>
              <a:t>” = confusing term that may be used for any of these situations, but usually refers to business model of OSS license or commercial license choice</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For more on dual-licensing as a business model: http://oss-watch.ac.uk/resources/duallicence2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199" name="Shape 19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5" name="Shape 20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licenses are Free and FOSS Software licenses generally make source code available under terms that allow for modification and redistribution.</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Typical obligations of a permissive FOSS license are that the copyright notice and warranty disclaimer are included with the software. Very often, the license would expressly prohibits users from using the author's name without permission.</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Examples of permissive FOSS licenses include MIT, BSD, and Apache.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License reciprocity means that the derivative work of the copyrighted work must be made available under the same license. Other names being used include "hereditary", "copyleft", "share-alike", and pejoratively"viral."</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Examples of copyleft-style licenses include GPL and LGPL.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Freeware and Shareware are not FOSS.The reason is that even though freeware and shareware are available without cost, they don't allow the users to make modifications to the software.In fact, many of the freeware and shareware contain similar license restrictions common in proprietary software.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Multi-license refers to the practice where software is made available under multiple licenses. For example, an open source software can be dual-licensed under MIT and GPLv2. In that case, you are free to choose the license that suits your need.</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Notices may include information about the identity of the copyright holders and the license governing the software. FOSS Notices may provide notice about modifications. Some licenses require that FOSS Notices be retained or reproduced for attribution purposes.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206" name="Shape 20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2" name="Shape 21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covers the big picture of FOSS compliance. It explains how compliance works from first principles.</a:t>
            </a:r>
          </a:p>
        </p:txBody>
      </p:sp>
      <p:sp>
        <p:nvSpPr>
          <p:cNvPr id="213" name="Shape 21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24</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9" name="Shape 21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that FOSS compliance is really a two-part goal. The first is to know your obligations and have a process to support this knowledge. The second is to satisfy the obligations.</a:t>
            </a:r>
          </a:p>
        </p:txBody>
      </p:sp>
      <p:sp>
        <p:nvSpPr>
          <p:cNvPr id="220" name="Shape 22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6" name="Shape 22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expands on what compliance obligations must be satisfied in typical FOSS licenses.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scope of source code availability is determined by the FOSS license. Some licenses may require source code availability for only the FOSS software. Others may require all the software described in the slide.</a:t>
            </a:r>
          </a:p>
        </p:txBody>
      </p:sp>
      <p:sp>
        <p:nvSpPr>
          <p:cNvPr id="227" name="Shape 22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3" name="Shape 23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when FOSS obligations are “triggered.” FOSS licenses are copyright licenses and the basic compliance trigger is when you distribute code to another legal entity.</a:t>
            </a:r>
          </a:p>
        </p:txBody>
      </p:sp>
      <p:sp>
        <p:nvSpPr>
          <p:cNvPr id="234" name="Shape 23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0" name="Shape 24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that modifying code can impose obligations under FOSS licenses. It explains a little bit about derivative works.</a:t>
            </a:r>
          </a:p>
        </p:txBody>
      </p:sp>
      <p:sp>
        <p:nvSpPr>
          <p:cNvPr id="241" name="Shape 24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7" name="Shape 24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how FOSS compliance programs work in “broad strokes” (a basic overview). </a:t>
            </a:r>
          </a:p>
        </p:txBody>
      </p:sp>
      <p:sp>
        <p:nvSpPr>
          <p:cNvPr id="248" name="Shape 24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4" name="Shape 6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err="1">
                <a:solidFill>
                  <a:schemeClr val="dk1"/>
                </a:solidFill>
                <a:latin typeface="Roboto"/>
                <a:ea typeface="Roboto"/>
                <a:cs typeface="Roboto"/>
                <a:sym typeface="Roboto"/>
              </a:rPr>
              <a:t>Diese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dient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dazu</a:t>
            </a:r>
            <a:r>
              <a:rPr lang="en-US" sz="1200" b="0" i="0" u="none" strike="noStrike" cap="none" dirty="0">
                <a:solidFill>
                  <a:schemeClr val="dk1"/>
                </a:solidFill>
                <a:latin typeface="Roboto"/>
                <a:ea typeface="Roboto"/>
                <a:cs typeface="Roboto"/>
                <a:sym typeface="Roboto"/>
              </a:rPr>
              <a:t>, die </a:t>
            </a:r>
            <a:r>
              <a:rPr lang="en-US" sz="1200" b="0" i="0" u="none" strike="noStrike" cap="none" dirty="0" err="1">
                <a:solidFill>
                  <a:schemeClr val="dk1"/>
                </a:solidFill>
                <a:latin typeface="Roboto"/>
                <a:ea typeface="Roboto"/>
                <a:cs typeface="Roboto"/>
                <a:sym typeface="Roboto"/>
              </a:rPr>
              <a:t>Inhaltsblöcke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entweder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einer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einzelnen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Drei-Stunden-Schulung</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oder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einer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abschnittsweisen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Schulung</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zu</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erläutern</a:t>
            </a:r>
            <a:r>
              <a:rPr lang="en-US" sz="1200" b="0" i="0" u="none" strike="noStrike" cap="none" dirty="0">
                <a:solidFill>
                  <a:schemeClr val="dk1"/>
                </a:solidFill>
                <a:latin typeface="Roboto"/>
                <a:ea typeface="Roboto"/>
                <a:cs typeface="Roboto"/>
                <a:sym typeface="Roboto"/>
              </a:rPr>
              <a:t>.</a:t>
            </a:r>
            <a:br>
              <a:rPr lang="en-US" sz="1200" b="0" i="0" u="none" strike="noStrike" cap="none" dirty="0">
                <a:solidFill>
                  <a:schemeClr val="dk1"/>
                </a:solidFill>
                <a:latin typeface="Roboto"/>
                <a:ea typeface="Roboto"/>
                <a:cs typeface="Roboto"/>
                <a:sym typeface="Roboto"/>
              </a:rPr>
            </a:br>
            <a:endParaRPr lang="en-US" sz="1200" b="0" i="0" u="none" strike="noStrike" cap="none" dirty="0">
              <a:solidFill>
                <a:schemeClr val="dk1"/>
              </a:solidFill>
              <a:latin typeface="Roboto"/>
              <a:ea typeface="Roboto"/>
              <a:cs typeface="Roboto"/>
              <a:sym typeface="Roboto"/>
            </a:endParaRPr>
          </a:p>
        </p:txBody>
      </p:sp>
      <p:sp>
        <p:nvSpPr>
          <p:cNvPr id="65" name="Shape 6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4" name="Shape 25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more about how FOSS compliance practices can work in an organization. </a:t>
            </a:r>
          </a:p>
        </p:txBody>
      </p:sp>
      <p:sp>
        <p:nvSpPr>
          <p:cNvPr id="255" name="Shape 25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30</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1" name="Shape 26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describes some of the benefits that compliance brings to an organization beyond the fact of fulfilling the legal obligations of the license.</a:t>
            </a:r>
          </a:p>
        </p:txBody>
      </p:sp>
      <p:sp>
        <p:nvSpPr>
          <p:cNvPr id="262" name="Shape 26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8" name="Shape 26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compliance means following the licensing terms of FOSS licenses. It involves understanding the licenses, having processes to support the license terms, and having processes to address any oversights or errors.</a:t>
            </a:r>
          </a:p>
          <a:p>
            <a:pPr marL="0" marR="0" lvl="0" indent="0" algn="l" rtl="0">
              <a:spcBef>
                <a:spcPts val="0"/>
              </a:spcBef>
              <a:spcAft>
                <a:spcPts val="0"/>
              </a:spcAft>
              <a:buSzPct val="25000"/>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Arial"/>
              <a:buNone/>
            </a:pPr>
            <a:r>
              <a:rPr lang="en-US" sz="1200" b="0" i="0" u="none" strike="noStrike" cap="none">
                <a:solidFill>
                  <a:schemeClr val="dk1"/>
                </a:solidFill>
                <a:latin typeface="Roboto"/>
                <a:ea typeface="Roboto"/>
                <a:cs typeface="Roboto"/>
                <a:sym typeface="Roboto"/>
              </a:rPr>
              <a:t>The two main goals of a FOSS compliance program are </a:t>
            </a:r>
            <a:r>
              <a:rPr lang="en-US" sz="1200" b="1" i="0" u="none" strike="noStrike" cap="none">
                <a:solidFill>
                  <a:schemeClr val="dk1"/>
                </a:solidFill>
                <a:latin typeface="Roboto"/>
                <a:ea typeface="Roboto"/>
                <a:cs typeface="Roboto"/>
                <a:sym typeface="Roboto"/>
              </a:rPr>
              <a:t>know your obligations</a:t>
            </a:r>
            <a:r>
              <a:rPr lang="en-US" sz="1200" b="0" i="0" u="none" strike="noStrike" cap="none">
                <a:solidFill>
                  <a:schemeClr val="dk1"/>
                </a:solidFill>
                <a:latin typeface="Roboto"/>
                <a:ea typeface="Roboto"/>
                <a:cs typeface="Roboto"/>
                <a:sym typeface="Roboto"/>
              </a:rPr>
              <a:t> and to </a:t>
            </a:r>
            <a:r>
              <a:rPr lang="en-US" sz="1200" b="1" i="0" u="none" strike="noStrike" cap="none">
                <a:solidFill>
                  <a:schemeClr val="dk1"/>
                </a:solidFill>
                <a:latin typeface="Roboto"/>
                <a:ea typeface="Roboto"/>
                <a:cs typeface="Roboto"/>
                <a:sym typeface="Roboto"/>
              </a:rPr>
              <a:t>satisfy your obligations</a:t>
            </a:r>
            <a:r>
              <a:rPr lang="en-US" sz="1200" b="0" i="0" u="none" strike="noStrike" cap="none">
                <a:solidFill>
                  <a:schemeClr val="dk1"/>
                </a:solidFill>
                <a:latin typeface="Roboto"/>
                <a:ea typeface="Roboto"/>
                <a:cs typeface="Roboto"/>
                <a:sym typeface="Roboto"/>
              </a:rPr>
              <a:t>.</a:t>
            </a:r>
            <a:br>
              <a:rPr lang="en-US" sz="1200" b="0" i="0" u="none" strike="noStrike" cap="none">
                <a:solidFill>
                  <a:schemeClr val="dk1"/>
                </a:solidFill>
                <a:latin typeface="Roboto"/>
                <a:ea typeface="Roboto"/>
                <a:cs typeface="Roboto"/>
                <a:sym typeface="Roboto"/>
              </a:rPr>
            </a:b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The important business practices of a FOSS compliance program include:</a:t>
            </a:r>
          </a:p>
          <a:p>
            <a:pPr marL="171450" marR="0" lvl="0" indent="-171450" algn="l" rtl="0">
              <a:lnSpc>
                <a:spcPct val="100000"/>
              </a:lnSpc>
              <a:spcBef>
                <a:spcPts val="0"/>
              </a:spcBef>
              <a:spcAft>
                <a:spcPts val="0"/>
              </a:spcAft>
              <a:buClr>
                <a:schemeClr val="dk1"/>
              </a:buClr>
              <a:buSzPct val="100000"/>
              <a:buFont typeface="Arial"/>
              <a:buChar char="•"/>
            </a:pPr>
            <a:r>
              <a:rPr lang="en-US" sz="1200" b="0" i="0" u="none" strike="noStrike" cap="none">
                <a:solidFill>
                  <a:schemeClr val="dk1"/>
                </a:solidFill>
                <a:latin typeface="Roboto"/>
                <a:ea typeface="Roboto"/>
                <a:cs typeface="Roboto"/>
                <a:sym typeface="Roboto"/>
              </a:rPr>
              <a:t>Identification of the origin and license of FOSS software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Tracking FOSS software within the development process</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Performing FOSS review and identifying license obligations</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Fulfillment of license obligations when product ships </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Oversight for FOSS Compliance Program, creation of policy, and compliance decisions</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Training</a:t>
            </a:r>
          </a:p>
          <a:p>
            <a:pPr marL="171450" marR="0" lvl="0" indent="-171450" algn="l" rtl="0">
              <a:spcBef>
                <a:spcPts val="0"/>
              </a:spcBef>
              <a:buClr>
                <a:schemeClr val="dk1"/>
              </a:buClr>
              <a:buSzPct val="100000"/>
              <a:buFont typeface="Arial"/>
              <a:buNone/>
            </a:pPr>
            <a:endParaRPr sz="1200" b="0" i="0" u="none" strike="noStrike" cap="none">
              <a:solidFill>
                <a:schemeClr val="dk1"/>
              </a:solidFill>
              <a:latin typeface="Roboto"/>
              <a:ea typeface="Roboto"/>
              <a:cs typeface="Roboto"/>
              <a:sym typeface="Roboto"/>
            </a:endParaRPr>
          </a:p>
          <a:p>
            <a:pPr marL="0" marR="0" lvl="0" indent="0" algn="l" rtl="0">
              <a:spcBef>
                <a:spcPts val="0"/>
              </a:spcBef>
              <a:buClr>
                <a:schemeClr val="dk1"/>
              </a:buClr>
              <a:buSzPct val="25000"/>
              <a:buFont typeface="Arial"/>
              <a:buNone/>
            </a:pPr>
            <a:r>
              <a:rPr lang="en-US" sz="1200" b="0" i="0" u="none" strike="noStrike" cap="none">
                <a:solidFill>
                  <a:schemeClr val="dk1"/>
                </a:solidFill>
                <a:latin typeface="Roboto"/>
                <a:ea typeface="Roboto"/>
                <a:cs typeface="Roboto"/>
                <a:sym typeface="Roboto"/>
              </a:rPr>
              <a:t>A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269" name="Shape 26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75" name="Shape 27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describes some fundamental concepts in understanding FOSS usage</a:t>
            </a:r>
          </a:p>
        </p:txBody>
      </p:sp>
      <p:sp>
        <p:nvSpPr>
          <p:cNvPr id="276" name="Shape 27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33</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2" name="Shape 28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slide is about how the use of FOSS components is a consideration for your compliance. Different use cases will have different legal effects. The next few slides explain these concepts in more detail.</a:t>
            </a:r>
          </a:p>
        </p:txBody>
      </p:sp>
      <p:sp>
        <p:nvSpPr>
          <p:cNvPr id="283" name="Shape 28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9" name="Shape 28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This slides outlines what incorporation means when using FOSS.</a:t>
            </a:r>
          </a:p>
        </p:txBody>
      </p:sp>
      <p:sp>
        <p:nvSpPr>
          <p:cNvPr id="290" name="Shape 29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97" name="Shape 29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This slides outlines what linking means when using FOSS.</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298" name="Shape 29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05" name="Shape 30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This slides outlines what modification means when using FOSS.</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06" name="Shape 30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37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Shape 3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16" name="Shape 31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This slides outlines what translation means when using FOSS.</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17" name="Shape 31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38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24" name="Shape 32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This slides explains that development tools may do some of these actions “behind the scene”, and this is an area that companies should be aware of.</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25" name="Shape 32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39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err="1">
                <a:solidFill>
                  <a:schemeClr val="dk1"/>
                </a:solidFill>
                <a:latin typeface="Roboto"/>
                <a:ea typeface="Roboto"/>
                <a:cs typeface="Roboto"/>
                <a:sym typeface="Roboto"/>
              </a:rPr>
              <a:t>Diese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soll</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einem</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Unternehmen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dazu</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dienen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darzustellen</a:t>
            </a:r>
            <a:r>
              <a:rPr lang="en-US" sz="1200" b="0" i="0" u="none" strike="noStrike" cap="none" dirty="0">
                <a:solidFill>
                  <a:schemeClr val="dk1"/>
                </a:solidFill>
                <a:latin typeface="Roboto"/>
                <a:ea typeface="Roboto"/>
                <a:cs typeface="Roboto"/>
                <a:sym typeface="Roboto"/>
              </a:rPr>
              <a:t>, wo </a:t>
            </a:r>
            <a:r>
              <a:rPr lang="en-US" sz="1200" b="0" i="0" u="none" strike="noStrike" cap="none" dirty="0" err="1">
                <a:solidFill>
                  <a:schemeClr val="dk1"/>
                </a:solidFill>
                <a:latin typeface="Roboto"/>
                <a:ea typeface="Roboto"/>
                <a:cs typeface="Roboto"/>
                <a:sym typeface="Roboto"/>
              </a:rPr>
              <a:t>sich</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ihre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eigene</a:t>
            </a:r>
            <a:r>
              <a:rPr lang="en-US" sz="1200" b="0" i="0" u="none" strike="noStrike" cap="none" dirty="0">
                <a:solidFill>
                  <a:schemeClr val="dk1"/>
                </a:solidFill>
                <a:latin typeface="Roboto"/>
                <a:ea typeface="Roboto"/>
                <a:cs typeface="Roboto"/>
                <a:sym typeface="Roboto"/>
              </a:rPr>
              <a:t> interne FOSS-Policy </a:t>
            </a:r>
            <a:r>
              <a:rPr lang="en-US" sz="1200" b="0" i="0" u="none" strike="noStrike" cap="none" dirty="0" err="1">
                <a:solidFill>
                  <a:schemeClr val="dk1"/>
                </a:solidFill>
                <a:latin typeface="Roboto"/>
                <a:ea typeface="Roboto"/>
                <a:cs typeface="Roboto"/>
                <a:sym typeface="Roboto"/>
              </a:rPr>
              <a:t>innerhalb</a:t>
            </a:r>
            <a:r>
              <a:rPr lang="en-US" sz="1200" b="0" i="0" u="none" strike="noStrike" cap="none" dirty="0">
                <a:solidFill>
                  <a:schemeClr val="dk1"/>
                </a:solidFill>
                <a:latin typeface="Roboto"/>
                <a:ea typeface="Roboto"/>
                <a:cs typeface="Roboto"/>
                <a:sym typeface="Roboto"/>
              </a:rPr>
              <a:t> der </a:t>
            </a:r>
            <a:r>
              <a:rPr lang="en-US" sz="1200" b="0" i="0" u="none" strike="noStrike" cap="none" dirty="0" err="1">
                <a:solidFill>
                  <a:schemeClr val="dk1"/>
                </a:solidFill>
                <a:latin typeface="Roboto"/>
                <a:ea typeface="Roboto"/>
                <a:cs typeface="Roboto"/>
                <a:sym typeface="Roboto"/>
              </a:rPr>
              <a:t>Unternehmensdokumentation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befindet</a:t>
            </a:r>
            <a:r>
              <a:rPr lang="en-US" sz="1200" b="0" i="0" u="none" strike="noStrike" cap="none" dirty="0">
                <a:solidFill>
                  <a:schemeClr val="dk1"/>
                </a:solidFill>
                <a:latin typeface="Roboto"/>
                <a:ea typeface="Roboto"/>
                <a:cs typeface="Roboto"/>
                <a:sym typeface="Roboto"/>
              </a:rPr>
              <a:t>. </a:t>
            </a: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35" name="Shape 3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slide explains some of the concepts behind distribution. Because FOSS licenses usually apply during distribution, this is a key point to consider in a compliance program.</a:t>
            </a:r>
          </a:p>
        </p:txBody>
      </p:sp>
      <p:sp>
        <p:nvSpPr>
          <p:cNvPr id="336" name="Shape 3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42" name="Shape 3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Incorporation is when you copy portions of a FOSS component into your software product.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Linking is when you link or join a FOSS component with your software product.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Modification is when you make changes to a FOSS component.</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Translation is when you transform the code from one state to another.</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When thinking about distribution of Open Source you should consider to things:</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Who receives the software?</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Customer/Partner</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Community project</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What is the format for delivery?</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Source code delivery</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Binary delivery</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Pre-loaded onto hardware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343" name="Shape 3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Shape 34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49" name="Shape 3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describes a “FOSS Review” process in which FOSS usage is analyzed and the relevant obligations are determined</a:t>
            </a:r>
          </a:p>
          <a:p>
            <a:pPr marL="0" marR="0" lvl="0" indent="0" algn="l" rtl="0">
              <a:spcBef>
                <a:spcPts val="0"/>
              </a:spcBef>
              <a:buSzPct val="25000"/>
              <a:buNone/>
            </a:pPr>
            <a:endParaRPr sz="1200" b="0" i="0" u="none" strike="noStrike" cap="none">
              <a:solidFill>
                <a:schemeClr val="lt1"/>
              </a:solidFill>
              <a:latin typeface="Roboto"/>
              <a:ea typeface="Roboto"/>
              <a:cs typeface="Roboto"/>
              <a:sym typeface="Roboto"/>
            </a:endParaRPr>
          </a:p>
        </p:txBody>
      </p:sp>
      <p:sp>
        <p:nvSpPr>
          <p:cNvPr id="350" name="Shape 3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42</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56" name="Shape 3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FOSS Review is a basic building block of a FOSS Compliance Program.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 FOSS Review can be the meeting point for engineering, business and legal teams, and can require planning and organization to successfully conduct on a large scale.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Engineering or developer teams may participate in gathering relevant information</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Legal teams analyze and determine license obligations and provide guidance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Business and engineering teams may receive and implement guidance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57" name="Shape 3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63" name="Shape 36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first step is to identify the proper parties to initiate a FOSS Review</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Important questions to ask include: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Who are the decision makers about FOSS usage (managers, architects, individual engineers, etc.)? </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How can they raise questions about FOSS usage?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Is there a regular point in your development process where FOSS Reviews can begin?</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64" name="Shape 36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Shape 37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78" name="Shape 37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It should be noted that this list of information looks quite large. However, the amount of information required depends on the size of your company and what you intend to do with the FOSS code. Large entities tend to require more information than small entities.</a:t>
            </a:r>
          </a:p>
          <a:p>
            <a:pPr marL="0" marR="0" lvl="0" indent="0" algn="l" rtl="0">
              <a:spcBef>
                <a:spcPts val="0"/>
              </a:spcBef>
              <a:spcAft>
                <a:spcPts val="0"/>
              </a:spcAft>
              <a:buSzPct val="25000"/>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p:txBody>
      </p:sp>
      <p:sp>
        <p:nvSpPr>
          <p:cNvPr id="379" name="Shape 37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Shape 38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86" name="Shape 3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FOSS Review team may consist of an interdisciplinary team</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legal team, which may include in-house or outside attorneys, reviews and evaluates the FOSS usage for license obligations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legal team may be supported by others, including:</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Other specialists or representatives that may be impacted by FOSS-related issues, such as commercial licensing, compliance or business planning teams.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87" name="Shape 3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Shape 40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07" name="Shape 4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Once the proposed FOSS usage has been fully assessed, the legal team will then have the necessary information on which to make its judgments.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08" name="Shape 4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0" name="Shape 42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the big picture of what Open Source code scanning tools are, how they work, and where a new user can start to gather knowledge about the subject.</a:t>
            </a:r>
          </a:p>
        </p:txBody>
      </p:sp>
      <p:sp>
        <p:nvSpPr>
          <p:cNvPr id="421" name="Shape 42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Shape 42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7" name="Shape 42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28" name="Shape 42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9" name="Shape 7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Roboto"/>
              <a:buNone/>
            </a:pPr>
            <a:r>
              <a:rPr lang="de-DE" dirty="0"/>
              <a:t>Dieses Kapitel bietet einen Überblick zum Thema „geistiges Eigentum“. Dieses Kapitel ist wahrscheinlich hilfreich für Manager oder Entwickler, die möglicherweise die Grundlagen des Urheberrechts, Patent- und Markenrechts (noch) nicht vollständig durchdrungen haben.</a:t>
            </a:r>
            <a:endParaRPr lang="en-US" sz="1200" b="0" i="0" u="none" strike="noStrike" cap="none" dirty="0">
              <a:solidFill>
                <a:schemeClr val="lt1"/>
              </a:solidFill>
              <a:latin typeface="Roboto"/>
              <a:ea typeface="Roboto"/>
              <a:cs typeface="Roboto"/>
              <a:sym typeface="Roboto"/>
            </a:endParaRPr>
          </a:p>
        </p:txBody>
      </p:sp>
      <p:sp>
        <p:nvSpPr>
          <p:cNvPr id="80" name="Shape 8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5</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Shape 45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53" name="Shape 45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FOSS Review process should have oversight (for example, an Executive Review Committee in this diagram). The oversight committee may make important policy decisions or resolve disagreements between parties in the review process.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54" name="Shape 45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82" name="Shape 48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To gather and analyze information regarding FOSS usage and to produce appropriate guidance.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Initiate a FOSS review process. The method for initiating this process may vary by company, but should be open to those who are involved in using FOSS in development.</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Initiate a FOSS review process or contact the FOSS review team. The process should be flexible enough so that FOSS users in your organization have access to guidance.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package name, version, download URL, license, description and intended use in your product is a good starting point. The precisely level of detail you will need depends on your organization and intended use case.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copyright notices, attribution and source code normally helps to identify who is licensing the FOSS software.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Check information for completeness, consistency and accuracy. This process may be assisted by support teams, including teams that run code scanning tools to scan for undisclosed FOSS usage. </a:t>
            </a:r>
          </a:p>
        </p:txBody>
      </p:sp>
      <p:sp>
        <p:nvSpPr>
          <p:cNvPr id="483" name="Shape 48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Shape 48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89" name="Shape 48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contains an example of a detailed end to end compliance management process. </a:t>
            </a:r>
          </a:p>
          <a:p>
            <a:pPr marL="0" marR="0" lvl="0" indent="0" algn="l" rtl="0">
              <a:spcBef>
                <a:spcPts val="0"/>
              </a:spcBef>
              <a:buSzPct val="25000"/>
              <a:buNone/>
            </a:pPr>
            <a:endParaRPr sz="1200" b="0" i="0" u="none" strike="noStrike" cap="none">
              <a:solidFill>
                <a:schemeClr val="lt1"/>
              </a:solidFill>
              <a:latin typeface="Roboto"/>
              <a:ea typeface="Roboto"/>
              <a:cs typeface="Roboto"/>
              <a:sym typeface="Roboto"/>
            </a:endParaRPr>
          </a:p>
        </p:txBody>
      </p:sp>
      <p:sp>
        <p:nvSpPr>
          <p:cNvPr id="490" name="Shape 49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52</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Shape 4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96" name="Shape 49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This slide describes the definition of compliance management and its end goals. </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Note that this section provides a detailed example of what may take place in a large enterprise. Smaller companies may wish to approach the process in a more streamlined way.</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497" name="Shape 49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Shape 50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0" name="Shape 51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describes what a Small to Medium Enterprise (SME)might need to do to build and deploy an effective compliance program.</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511" name="Shape 51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Shape 51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8" name="Shape 51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is an overview of the steps that a larger enterprise might use for their process.</a:t>
            </a:r>
          </a:p>
        </p:txBody>
      </p:sp>
      <p:sp>
        <p:nvSpPr>
          <p:cNvPr id="519" name="Shape 51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Shape 57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4" name="Shape 57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first step in our example process is to identify FOSS usage.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p>
        </p:txBody>
      </p:sp>
      <p:sp>
        <p:nvSpPr>
          <p:cNvPr id="575" name="Shape 57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00" name="Shape 6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next step is auditing source code identified in the previous step.</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our example, the company may conduct research into the identified FOSS component (e.g., review declared licenses, research origins of the FOSS component). The company may also scan the source code to verify the origin and composition of the code.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review team may then produce an audit report with its conclusions regarding the origin and licensing of the source code.</a:t>
            </a:r>
          </a:p>
        </p:txBody>
      </p:sp>
      <p:sp>
        <p:nvSpPr>
          <p:cNvPr id="601" name="Shape 6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Shape 62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26" name="Shape 62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p>
        </p:txBody>
      </p:sp>
      <p:sp>
        <p:nvSpPr>
          <p:cNvPr id="627" name="Shape 62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Shape 65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52" name="Shape 65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653" name="Shape 65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de-DE" dirty="0"/>
              <a:t>Diese Übersichtsfolie soll nicht alle Aspekte des Thema „geistiges Eigentum“ abdecken. Es soll einen Kontext für das "große Gesamtbild" schaffen – gleichzeitig aber signalisieren, dass der weitere Verlauf lediglich Urheberrechte und Patente betrachtet, welche für FOSS-Compliance am wichtigsten sind.</a:t>
            </a:r>
            <a:endParaRPr lang="en-US" sz="1200" b="0" i="0" u="none" strike="noStrike" cap="none" dirty="0">
              <a:solidFill>
                <a:schemeClr val="dk1"/>
              </a:solidFill>
              <a:latin typeface="Roboto"/>
              <a:ea typeface="Roboto"/>
              <a:cs typeface="Roboto"/>
              <a:sym typeface="Roboto"/>
            </a:endParaRPr>
          </a:p>
        </p:txBody>
      </p:sp>
      <p:sp>
        <p:nvSpPr>
          <p:cNvPr id="87" name="Shape 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Shape 69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95" name="Shape 69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this step, the FOSS review team reviews the facts collected in the previous steps and identifies the company’s obligations under the FOSS licenses.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step may be closely linked with the previous step (Resolving Audit Issues). In the previous step we removed FOSS usage that did not conform to company policy. In this step, we evaluate and identify the license obligations for FOSS usage that is retained.</a:t>
            </a:r>
          </a:p>
        </p:txBody>
      </p:sp>
      <p:sp>
        <p:nvSpPr>
          <p:cNvPr id="696" name="Shape 69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Shape 72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1" name="Shape 7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22" name="Shape 7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Shape 74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45" name="Shape 74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Approval information from the previous step should be tracked or registered so that anyone releasing the software can understand and comply with the relevant license obligations.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46" name="Shape 74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Shape 76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70" name="Shape 77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marL="0" marR="0" lvl="0" indent="0" algn="l" rtl="0">
              <a:lnSpc>
                <a:spcPct val="100000"/>
              </a:lnSpc>
              <a:spcBef>
                <a:spcPts val="0"/>
              </a:spcBef>
              <a:spcAft>
                <a:spcPts val="0"/>
              </a:spcAft>
              <a:buClr>
                <a:schemeClr val="dk1"/>
              </a:buClr>
              <a:buSzPct val="25000"/>
              <a:buFont typeface="Roboto"/>
              <a:buNone/>
            </a:pP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771" name="Shape 77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Shape 7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94" name="Shape 79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95" name="Shape 79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Shape 81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20" name="Shape 82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pPr marL="0" marR="0" lvl="0" indent="0" algn="l" rtl="0">
              <a:spcBef>
                <a:spcPts val="0"/>
              </a:spcBef>
              <a:buSzPct val="25000"/>
              <a:buNone/>
            </a:pP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821" name="Shape 82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Shape 84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46" name="Shape 84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this step, the company verifies that its distribution complies with its FOSS license obligations. This step could be a function of an entity providing oversight for the overall FOSS review process.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847" name="Shape 84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Shape 8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72" name="Shape 8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For our example process, the steps include:</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Identification - Identify and track FOSS usage. This may take place through engineer requests, third party disclosures, or code scanning.</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Auditing source code - Review identified FOSS components for license and origin information.</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Resolving issues - Remove FOSS usage that is incompatible with FOSS policies.</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Performing reviews - Assess and determine obligations for FOSS usage.</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Approvals - Communicate approval conditions and license obligations.</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Registration/approval tracking – Track approval conditions and license obligations for later compliance steps.</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Notices - Prepare notices as required by FOSS licenses.</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Pre-distribution verifications – Review distributions for compliance before release. </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Accompanying Source Code Distribution – Make source code available as needed.</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Verification – Provide oversight for compliance process.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Architecture reviews examine the relationships between FOSS components and company software. For example, how are FOSS and company components linked together?</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873" name="Shape 8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Shape 87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79" name="Shape 87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describes some common pitfalls in FOSS compliance processes, and discusses approaches to avoiding these pitfalls</a:t>
            </a:r>
          </a:p>
          <a:p>
            <a:pPr marL="0" marR="0" lvl="0" indent="0" algn="l" rtl="0">
              <a:spcBef>
                <a:spcPts val="0"/>
              </a:spcBef>
              <a:buSzPct val="25000"/>
              <a:buNone/>
            </a:pPr>
            <a:endParaRPr sz="1200" b="0" i="0" u="none" strike="noStrike" cap="none">
              <a:solidFill>
                <a:schemeClr val="lt1"/>
              </a:solidFill>
              <a:latin typeface="Roboto"/>
              <a:ea typeface="Roboto"/>
              <a:cs typeface="Roboto"/>
              <a:sym typeface="Roboto"/>
            </a:endParaRPr>
          </a:p>
        </p:txBody>
      </p:sp>
      <p:sp>
        <p:nvSpPr>
          <p:cNvPr id="880" name="Shape 88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68</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Shape 8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86" name="Shape 8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In this chapter, we will describe some common pitfalls to avoid in the FOSS compliance process.</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887" name="Shape 8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3" name="Shape 9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err="1">
                <a:solidFill>
                  <a:schemeClr val="dk1"/>
                </a:solidFill>
                <a:latin typeface="Roboto"/>
                <a:ea typeface="Roboto"/>
                <a:cs typeface="Roboto"/>
                <a:sym typeface="Roboto"/>
              </a:rPr>
              <a:t>Diese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gibt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einen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Überblick</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über</a:t>
            </a:r>
            <a:r>
              <a:rPr lang="en-US" sz="1200" b="0" i="0" u="none" strike="noStrike" cap="none" dirty="0">
                <a:solidFill>
                  <a:schemeClr val="dk1"/>
                </a:solidFill>
                <a:latin typeface="Roboto"/>
                <a:ea typeface="Roboto"/>
                <a:cs typeface="Roboto"/>
                <a:sym typeface="Roboto"/>
              </a:rPr>
              <a:t> den </a:t>
            </a:r>
            <a:r>
              <a:rPr lang="en-US" sz="1200" b="0" i="0" u="none" strike="noStrike" cap="none" dirty="0" err="1">
                <a:solidFill>
                  <a:schemeClr val="dk1"/>
                </a:solidFill>
                <a:latin typeface="Roboto"/>
                <a:ea typeface="Roboto"/>
                <a:cs typeface="Roboto"/>
                <a:sym typeface="Roboto"/>
              </a:rPr>
              <a:t>Urheberrechtsschutz</a:t>
            </a:r>
            <a:r>
              <a:rPr lang="en-US" sz="1200" b="0" i="0" u="none" strike="noStrike" cap="none" dirty="0">
                <a:solidFill>
                  <a:schemeClr val="dk1"/>
                </a:solidFill>
                <a:latin typeface="Roboto"/>
                <a:ea typeface="Roboto"/>
                <a:cs typeface="Roboto"/>
                <a:sym typeface="Roboto"/>
              </a:rPr>
              <a:t> von Software.</a:t>
            </a:r>
          </a:p>
        </p:txBody>
      </p:sp>
      <p:sp>
        <p:nvSpPr>
          <p:cNvPr id="94" name="Shape 9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Shape 8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93" name="Shape 89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The first pitfall described in this slide arises where copyleft-style licensed FOSS is inadvertently mixed with proprietary code. </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This may be discovered through auditing source code for license notices or using code scanning tools.</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Preventative measures include training of engineering staff, and building regular audits or scans into the development process.</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894" name="Shape 89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Shape 8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0" name="Shape 9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first pitfall in this slide arises where copyleft-style licensed FOSS is inadvertently linked to proprietary code.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type of failure may be detected using dependency tracking tools or reviews of architecture.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Preventative measures include training of engineering staff, and building architectural reviews into the development process.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second pitfall arises where proprietary code is included in copyleft-style licensed FOSS. For example, an engineering team making modifications to a FOSS component may include proprietary code in the modifications.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type of failure may be discovered through auditing source code introduced into the FOSS component.</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Preventative measures include training of engineering staff and building regular audits into the development process.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01" name="Shape 9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Shape 9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7" name="Shape 9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first pitfall in this slide arises where a company has an obligation to provide accompanying source code, but fails to do so.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second pitfall arises where a company provides accompanying source code, but fails to provide the correct version that matches the distributed binary version.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third pitfall arises where a company modifies a FOSS component, but fails to publish the modified version of the source code. The company instead publishes the source code for the original version of the FOSS component.</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08" name="Shape 9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Shape 9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14" name="Shape 91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pitfall in this slide arises where a company modifies a FOSS component, then fails to mark its modifications when required by the FOSS license. This pitfall may be prevented through implementing processes for marking code or within verification steps.</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15" name="Shape 91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Shape 9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21" name="Shape 9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marL="0" marR="0" lvl="0" indent="0" algn="l" rtl="0">
              <a:spcBef>
                <a:spcPts val="0"/>
              </a:spcBef>
              <a:buSzPct val="25000"/>
              <a:buNone/>
            </a:pPr>
            <a:endParaRPr sz="1200" b="0" i="0" u="none" strike="noStrike" cap="none">
              <a:solidFill>
                <a:srgbClr val="000000"/>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Preventative measures include monitoring of engineering training, and also making the compliance process easily accessible to the engineering team.</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22" name="Shape 9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6"/>
        <p:cNvGrpSpPr/>
        <p:nvPr/>
      </p:nvGrpSpPr>
      <p:grpSpPr>
        <a:xfrm>
          <a:off x="0" y="0"/>
          <a:ext cx="0" cy="0"/>
          <a:chOff x="0" y="0"/>
          <a:chExt cx="0" cy="0"/>
        </a:xfrm>
      </p:grpSpPr>
      <p:sp>
        <p:nvSpPr>
          <p:cNvPr id="927" name="Shape 9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28" name="Shape 92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29" name="Shape 92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Shape 9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35" name="Shape 9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36" name="Shape 9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Shape 94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42" name="Shape 9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Your FOSS compliance process is a building block to establishing good working relationships within the FOSS community.</a:t>
            </a:r>
          </a:p>
          <a:p>
            <a:pPr marL="0" marR="0" lvl="0" indent="0" algn="l" rtl="0">
              <a:spcBef>
                <a:spcPts val="0"/>
              </a:spcBef>
              <a:buSzPct val="25000"/>
              <a:buNone/>
            </a:pP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943" name="Shape 9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Shape 9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50" name="Shape 95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Pitfalls can occur under the following categories: IP failure, license compliance failure, and compliance process failure.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An example of IP failure would be commingling of proprietary code and open source code, which may result in making proprietary software available to general public despite company's preference.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An example of license compliance failure would be a failure to mark an open source software after modification or to properly list the open source software components in the software or to make the complete and corresponding source code available.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An example of compliance process failure would be a failure in the process related to audit, review, or approving the open source software. Auditors "waived" all the red-flagged items in a report, or that the review and approval process takes too long.</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benefits of prioritizing compliance are that you become more efficient in your use of FOSS, and that you build a better relationship with the open source community.</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benefits of maintaining a good community relationship are that you can better assess how you can comply with the FOSS license requirements, and you have a better two-way communication with regard to contribution and use of the FOSS.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51" name="Shape 95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Shape 95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57" name="Shape 95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1" u="none" strike="noStrike" cap="none">
                <a:solidFill>
                  <a:schemeClr val="lt1"/>
                </a:solidFill>
                <a:latin typeface="Roboto"/>
                <a:ea typeface="Roboto"/>
                <a:cs typeface="Roboto"/>
                <a:sym typeface="Roboto"/>
              </a:rPr>
              <a:t>(Nathan) I think this chapter could be useful if we can work out a "developer cheat sheet" or something similar. As it is now,this content seems to be more fully reproduced in other chapters and we are not adding much.</a:t>
            </a:r>
          </a:p>
          <a:p>
            <a:pPr marL="0" marR="0" lvl="0" indent="0" algn="l" rtl="0">
              <a:spcBef>
                <a:spcPts val="0"/>
              </a:spcBef>
              <a:buSzPct val="25000"/>
              <a:buNone/>
            </a:pPr>
            <a:endParaRPr sz="1200" b="0" i="1" u="none" strike="noStrike" cap="none">
              <a:solidFill>
                <a:schemeClr val="lt1"/>
              </a:solidFill>
              <a:latin typeface="Roboto"/>
              <a:ea typeface="Roboto"/>
              <a:cs typeface="Roboto"/>
              <a:sym typeface="Roboto"/>
            </a:endParaRPr>
          </a:p>
          <a:p>
            <a:pPr marL="0" marR="0" lvl="0" indent="0" algn="l" rtl="0">
              <a:spcBef>
                <a:spcPts val="0"/>
              </a:spcBef>
              <a:buSzPct val="25000"/>
              <a:buNone/>
            </a:pPr>
            <a:r>
              <a:rPr lang="en-US" sz="1200" b="0" i="1" u="none" strike="noStrike" cap="none">
                <a:solidFill>
                  <a:schemeClr val="lt1"/>
                </a:solidFill>
                <a:latin typeface="Roboto"/>
                <a:ea typeface="Roboto"/>
                <a:cs typeface="Roboto"/>
                <a:sym typeface="Roboto"/>
              </a:rPr>
              <a:t>(shane) this chapter needs expansion, so this will be one of our key focuses in 2017</a:t>
            </a:r>
            <a:br>
              <a:rPr lang="en-US" sz="1200" b="0" i="1" u="none" strike="noStrike" cap="none">
                <a:solidFill>
                  <a:schemeClr val="lt1"/>
                </a:solidFill>
                <a:latin typeface="Roboto"/>
                <a:ea typeface="Roboto"/>
                <a:cs typeface="Roboto"/>
                <a:sym typeface="Roboto"/>
              </a:rPr>
            </a:br>
            <a:endParaRPr lang="en-US" sz="1200" b="0" i="1" u="none" strike="noStrike" cap="none">
              <a:solidFill>
                <a:schemeClr val="lt1"/>
              </a:solidFill>
              <a:latin typeface="Roboto"/>
              <a:ea typeface="Roboto"/>
              <a:cs typeface="Roboto"/>
              <a:sym typeface="Roboto"/>
            </a:endParaRPr>
          </a:p>
        </p:txBody>
      </p:sp>
      <p:sp>
        <p:nvSpPr>
          <p:cNvPr id="958" name="Shape 95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79</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0" name="Shape 1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err="1">
                <a:solidFill>
                  <a:schemeClr val="dk1"/>
                </a:solidFill>
                <a:latin typeface="Roboto"/>
                <a:ea typeface="Roboto"/>
                <a:cs typeface="Roboto"/>
                <a:sym typeface="Roboto"/>
              </a:rPr>
              <a:t>Diese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stellt</a:t>
            </a:r>
            <a:r>
              <a:rPr lang="en-US" sz="1200" b="0" i="0" u="none" strike="noStrike" cap="none" dirty="0">
                <a:solidFill>
                  <a:schemeClr val="dk1"/>
                </a:solidFill>
                <a:latin typeface="Roboto"/>
                <a:ea typeface="Roboto"/>
                <a:cs typeface="Roboto"/>
                <a:sym typeface="Roboto"/>
              </a:rPr>
              <a:t> die </a:t>
            </a:r>
            <a:r>
              <a:rPr lang="en-US" sz="1200" b="0" i="0" u="none" strike="noStrike" cap="none" dirty="0" err="1">
                <a:solidFill>
                  <a:schemeClr val="dk1"/>
                </a:solidFill>
                <a:latin typeface="Roboto"/>
                <a:ea typeface="Roboto"/>
                <a:cs typeface="Roboto"/>
                <a:sym typeface="Roboto"/>
              </a:rPr>
              <a:t>wichtigsten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Teile</a:t>
            </a:r>
            <a:r>
              <a:rPr lang="en-US" sz="1200" b="0" i="0" u="none" strike="noStrike" cap="none" dirty="0">
                <a:solidFill>
                  <a:schemeClr val="dk1"/>
                </a:solidFill>
                <a:latin typeface="Roboto"/>
                <a:ea typeface="Roboto"/>
                <a:cs typeface="Roboto"/>
                <a:sym typeface="Roboto"/>
              </a:rPr>
              <a:t> des </a:t>
            </a:r>
            <a:r>
              <a:rPr lang="en-US" sz="1200" b="0" i="0" u="none" strike="noStrike" cap="none" dirty="0" err="1">
                <a:solidFill>
                  <a:schemeClr val="dk1"/>
                </a:solidFill>
                <a:latin typeface="Roboto"/>
                <a:ea typeface="Roboto"/>
                <a:cs typeface="Roboto"/>
                <a:sym typeface="Roboto"/>
              </a:rPr>
              <a:t>Urheberrechts</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für</a:t>
            </a:r>
            <a:r>
              <a:rPr lang="en-US" sz="1200" b="0" i="0" u="none" strike="noStrike" cap="none" dirty="0">
                <a:solidFill>
                  <a:schemeClr val="dk1"/>
                </a:solidFill>
                <a:latin typeface="Roboto"/>
                <a:ea typeface="Roboto"/>
                <a:cs typeface="Roboto"/>
                <a:sym typeface="Roboto"/>
              </a:rPr>
              <a:t> Software </a:t>
            </a:r>
            <a:r>
              <a:rPr lang="en-US" sz="1200" b="0" i="0" u="none" strike="noStrike" cap="none" dirty="0" err="1">
                <a:solidFill>
                  <a:schemeClr val="dk1"/>
                </a:solidFill>
                <a:latin typeface="Roboto"/>
                <a:ea typeface="Roboto"/>
                <a:cs typeface="Roboto"/>
                <a:sym typeface="Roboto"/>
              </a:rPr>
              <a:t>dar</a:t>
            </a:r>
            <a:r>
              <a:rPr lang="en-US" sz="1200" b="0" i="0" u="none" strike="noStrike" cap="none" dirty="0">
                <a:solidFill>
                  <a:schemeClr val="dk1"/>
                </a:solidFill>
                <a:latin typeface="Roboto"/>
                <a:ea typeface="Roboto"/>
                <a:cs typeface="Roboto"/>
                <a:sym typeface="Roboto"/>
              </a:rPr>
              <a:t>.</a:t>
            </a:r>
          </a:p>
        </p:txBody>
      </p:sp>
      <p:sp>
        <p:nvSpPr>
          <p:cNvPr id="101" name="Shape 1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Shape 9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64" name="Shape 96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This slide outlines the key developer guidelines necessary for a high quality compliance approach.</a:t>
            </a:r>
          </a:p>
        </p:txBody>
      </p:sp>
      <p:sp>
        <p:nvSpPr>
          <p:cNvPr id="965" name="Shape 96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Shape 9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1" name="Shape 97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This slides explains how to anticipate compliance process requirements.</a:t>
            </a:r>
          </a:p>
        </p:txBody>
      </p:sp>
      <p:sp>
        <p:nvSpPr>
          <p:cNvPr id="972" name="Shape 97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6"/>
        <p:cNvGrpSpPr/>
        <p:nvPr/>
      </p:nvGrpSpPr>
      <p:grpSpPr>
        <a:xfrm>
          <a:off x="0" y="0"/>
          <a:ext cx="0" cy="0"/>
          <a:chOff x="0" y="0"/>
          <a:chExt cx="0" cy="0"/>
        </a:xfrm>
      </p:grpSpPr>
      <p:sp>
        <p:nvSpPr>
          <p:cNvPr id="977" name="Shape 9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8" name="Shape 97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This slide </a:t>
            </a:r>
            <a:r>
              <a:rPr lang="en-US"/>
              <a:t>emphasizes</a:t>
            </a:r>
            <a:r>
              <a:rPr lang="en-US" sz="1200" i="0" u="none" strike="noStrike" cap="none">
                <a:solidFill>
                  <a:schemeClr val="dk1"/>
                </a:solidFill>
              </a:rPr>
              <a:t> how a compliance process can and should apply to all FOSS components entering your company.</a:t>
            </a:r>
          </a:p>
        </p:txBody>
      </p:sp>
      <p:sp>
        <p:nvSpPr>
          <p:cNvPr id="979" name="Shape 97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Shape 9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85" name="Shape 98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rgbClr val="000000"/>
                </a:solidFill>
              </a:rPr>
              <a:t>General guidelines developers can practices when working with FOSS: </a:t>
            </a:r>
          </a:p>
          <a:p>
            <a:pPr marL="226427" marR="0" lvl="0" indent="-226427" algn="l" rtl="0">
              <a:spcBef>
                <a:spcPts val="0"/>
              </a:spcBef>
              <a:buSzPct val="25000"/>
              <a:buNone/>
            </a:pPr>
            <a:r>
              <a:rPr lang="en-US" sz="1200" i="0" u="none" strike="noStrike" cap="none">
                <a:solidFill>
                  <a:srgbClr val="000000"/>
                </a:solidFill>
              </a:rPr>
              <a:t>- Select code from high quality FOSS communities </a:t>
            </a:r>
          </a:p>
          <a:p>
            <a:pPr marL="226427" marR="0" lvl="0" indent="-226427" algn="l" rtl="0">
              <a:spcBef>
                <a:spcPts val="0"/>
              </a:spcBef>
              <a:buSzPct val="25000"/>
              <a:buNone/>
            </a:pPr>
            <a:r>
              <a:rPr lang="en-US" sz="1200" i="0" u="none" strike="noStrike" cap="none">
                <a:solidFill>
                  <a:srgbClr val="000000"/>
                </a:solidFill>
              </a:rPr>
              <a:t>- Seek guidance </a:t>
            </a:r>
          </a:p>
          <a:p>
            <a:pPr marL="226427" marR="0" lvl="0" indent="-226427" algn="l" rtl="0">
              <a:spcBef>
                <a:spcPts val="0"/>
              </a:spcBef>
              <a:buSzPct val="25000"/>
              <a:buNone/>
            </a:pPr>
            <a:r>
              <a:rPr lang="en-US" sz="1200" i="0" u="none" strike="noStrike" cap="none">
                <a:solidFill>
                  <a:srgbClr val="000000"/>
                </a:solidFill>
              </a:rPr>
              <a:t>- Preserve existing licensing information </a:t>
            </a:r>
          </a:p>
          <a:p>
            <a:pPr marL="226427" marR="0" lvl="0" indent="-226427" algn="l" rtl="0">
              <a:spcBef>
                <a:spcPts val="0"/>
              </a:spcBef>
              <a:buSzPct val="25000"/>
              <a:buNone/>
            </a:pPr>
            <a:r>
              <a:rPr lang="en-US" sz="1200" i="0" u="none" strike="noStrike" cap="none">
                <a:solidFill>
                  <a:srgbClr val="000000"/>
                </a:solidFill>
              </a:rPr>
              <a:t>- Gather and retain FOSS project information for your review process </a:t>
            </a:r>
          </a:p>
          <a:p>
            <a:pPr marL="226427" marR="0" lvl="0" indent="-226427" algn="l" rtl="0">
              <a:spcBef>
                <a:spcPts val="0"/>
              </a:spcBef>
              <a:buSzPct val="25000"/>
              <a:buNone/>
            </a:pPr>
            <a:r>
              <a:rPr lang="en-US" sz="1200" i="0" u="none" strike="noStrike" cap="none">
                <a:solidFill>
                  <a:srgbClr val="000000"/>
                </a:solidFill>
              </a:rPr>
              <a:t>Should you remove or alter FOSS license header information? No – existing license information should be preserved, additional header information can be added for modifications or additions to source code (note, some licenses require documenting changes) . </a:t>
            </a:r>
          </a:p>
          <a:p>
            <a:pPr marL="226427" marR="0" lvl="0" indent="-226427" algn="l" rtl="0">
              <a:spcBef>
                <a:spcPts val="0"/>
              </a:spcBef>
              <a:buSzPct val="25000"/>
              <a:buNone/>
            </a:pPr>
            <a:r>
              <a:rPr lang="en-US" sz="1200" i="0" u="none" strike="noStrike" cap="none">
                <a:solidFill>
                  <a:srgbClr val="000000"/>
                </a:solidFill>
              </a:rPr>
              <a:t>Important steps in a compliance process: </a:t>
            </a:r>
          </a:p>
          <a:p>
            <a:pPr marL="226427" marR="0" lvl="0" indent="-226427" algn="l" rtl="0">
              <a:spcBef>
                <a:spcPts val="0"/>
              </a:spcBef>
              <a:buSzPct val="25000"/>
              <a:buNone/>
            </a:pPr>
            <a:r>
              <a:rPr lang="en-US" sz="1200" i="0" u="none" strike="noStrike" cap="none">
                <a:solidFill>
                  <a:srgbClr val="000000"/>
                </a:solidFill>
              </a:rPr>
              <a:t>- Follow developer guidelines, especially for any FOSS code included in or linked to proprietary code </a:t>
            </a:r>
          </a:p>
          <a:p>
            <a:pPr marL="226427" marR="0" lvl="0" indent="-226427" algn="l" rtl="0">
              <a:spcBef>
                <a:spcPts val="0"/>
              </a:spcBef>
              <a:buSzPct val="25000"/>
              <a:buNone/>
            </a:pPr>
            <a:r>
              <a:rPr lang="en-US" sz="1200" i="0" u="none" strike="noStrike" cap="none">
                <a:solidFill>
                  <a:srgbClr val="000000"/>
                </a:solidFill>
              </a:rPr>
              <a:t>- Review and approve all FOSS early in the cycle </a:t>
            </a:r>
          </a:p>
          <a:p>
            <a:pPr marL="226427" marR="0" lvl="0" indent="-226427" algn="l" rtl="0">
              <a:spcBef>
                <a:spcPts val="0"/>
              </a:spcBef>
              <a:buSzPct val="25000"/>
              <a:buNone/>
            </a:pPr>
            <a:r>
              <a:rPr lang="en-US" sz="1200" i="0" u="none" strike="noStrike" cap="none">
                <a:solidFill>
                  <a:srgbClr val="000000"/>
                </a:solidFill>
              </a:rPr>
              <a:t>- Review architecture and avoid mixing components governed by incompatible licenses </a:t>
            </a:r>
          </a:p>
          <a:p>
            <a:pPr marL="226427" marR="0" lvl="0" indent="-226427" algn="l" rtl="0">
              <a:spcBef>
                <a:spcPts val="0"/>
              </a:spcBef>
              <a:buSzPct val="25000"/>
              <a:buNone/>
            </a:pPr>
            <a:r>
              <a:rPr lang="en-US" sz="1200" i="0" u="none" strike="noStrike" cap="none">
                <a:solidFill>
                  <a:srgbClr val="000000"/>
                </a:solidFill>
              </a:rPr>
              <a:t>- Verify OSS compliance for every product and every version prior to release </a:t>
            </a:r>
          </a:p>
          <a:p>
            <a:pPr marL="226427" marR="0" lvl="0" indent="-226427" algn="l" rtl="0">
              <a:spcBef>
                <a:spcPts val="0"/>
              </a:spcBef>
              <a:buSzPct val="25000"/>
              <a:buNone/>
            </a:pPr>
            <a:r>
              <a:rPr lang="en-US" sz="1200" i="0" u="none" strike="noStrike" cap="none">
                <a:solidFill>
                  <a:srgbClr val="000000"/>
                </a:solidFill>
              </a:rPr>
              <a:t>- Review OSS compliance for new versions of OSS </a:t>
            </a:r>
          </a:p>
          <a:p>
            <a:pPr marL="226427" marR="0" lvl="0" indent="-226427" algn="l" rtl="0">
              <a:spcBef>
                <a:spcPts val="0"/>
              </a:spcBef>
              <a:buSzPct val="25000"/>
              <a:buNone/>
            </a:pPr>
            <a:r>
              <a:rPr lang="en-US" sz="1200" i="0" u="none" strike="noStrike" cap="none">
                <a:solidFill>
                  <a:srgbClr val="000000"/>
                </a:solidFill>
              </a:rPr>
              <a:t>A new version of a previously reviewed FOSS component can create new compliance issues by: </a:t>
            </a:r>
          </a:p>
          <a:p>
            <a:pPr marL="226427" marR="0" lvl="0" indent="-226427" algn="l" rtl="0">
              <a:spcBef>
                <a:spcPts val="0"/>
              </a:spcBef>
              <a:buSzPct val="25000"/>
              <a:buNone/>
            </a:pPr>
            <a:r>
              <a:rPr lang="en-US" sz="1200" i="0" u="none" strike="noStrike" cap="none">
                <a:solidFill>
                  <a:srgbClr val="000000"/>
                </a:solidFill>
              </a:rPr>
              <a:t>- A change in the FOSS license for the new version of the FOSS component(e.g. ghostscript </a:t>
            </a:r>
            <a:r>
              <a:rPr lang="en-US" sz="1200" i="0" u="sng" strike="noStrike" cap="none">
                <a:solidFill>
                  <a:schemeClr val="hlink"/>
                </a:solidFill>
                <a:hlinkClick r:id="rId3"/>
              </a:rPr>
              <a:t>https://en.wikipedia.org/wiki/Ghostscript</a:t>
            </a:r>
            <a:r>
              <a:rPr lang="en-US" sz="1200" i="0" u="none" strike="noStrike" cap="none">
                <a:solidFill>
                  <a:srgbClr val="000000"/>
                </a:solidFill>
              </a:rPr>
              <a:t>) </a:t>
            </a:r>
          </a:p>
          <a:p>
            <a:pPr marL="226427" marR="0" lvl="0" indent="-226427" algn="l" rtl="0">
              <a:spcBef>
                <a:spcPts val="0"/>
              </a:spcBef>
              <a:buSzPct val="25000"/>
              <a:buNone/>
            </a:pPr>
            <a:r>
              <a:rPr lang="en-US" sz="1200" i="0" u="none" strike="noStrike" cap="none">
                <a:solidFill>
                  <a:srgbClr val="000000"/>
                </a:solidFill>
              </a:rPr>
              <a:t>- New dependencies introduced with new versions which create additional FOSS obligations. These dependencies may be embedded in the FOSS distribution or they may be dependencies resolved at build time. </a:t>
            </a:r>
          </a:p>
          <a:p>
            <a:pPr marL="226427" marR="0" lvl="0" indent="-226427" algn="l" rtl="0">
              <a:spcBef>
                <a:spcPts val="0"/>
              </a:spcBef>
              <a:buSzPct val="25000"/>
              <a:buNone/>
            </a:pPr>
            <a:r>
              <a:rPr lang="en-US" sz="1200" i="0" u="none" strike="noStrike" cap="none">
                <a:solidFill>
                  <a:srgbClr val="000000"/>
                </a:solidFill>
              </a:rPr>
              <a:t>What risks should you address with in-bound software? </a:t>
            </a:r>
          </a:p>
          <a:p>
            <a:pPr marL="226427" marR="0" lvl="0" indent="-226427" algn="l" rtl="0">
              <a:spcBef>
                <a:spcPts val="0"/>
              </a:spcBef>
              <a:buSzPct val="25000"/>
              <a:buNone/>
            </a:pPr>
            <a:r>
              <a:rPr lang="en-US" sz="1200" i="0" u="none" strike="noStrike" cap="none">
                <a:solidFill>
                  <a:srgbClr val="000000"/>
                </a:solidFill>
              </a:rPr>
              <a:t>- License compliance for any disclosed FOSS embedded in the in-bound software </a:t>
            </a:r>
          </a:p>
          <a:p>
            <a:pPr marL="226427" marR="0" lvl="0" indent="-226427" algn="l" rtl="0">
              <a:spcBef>
                <a:spcPts val="0"/>
              </a:spcBef>
              <a:buSzPct val="25000"/>
              <a:buNone/>
            </a:pPr>
            <a:r>
              <a:rPr lang="en-US" sz="1200" i="0" u="none" strike="noStrike" cap="none">
                <a:solidFill>
                  <a:srgbClr val="000000"/>
                </a:solidFill>
              </a:rPr>
              <a:t>- The potential for creating license conflicts by integrating inbound software with other FOSS or proprietary software </a:t>
            </a:r>
          </a:p>
          <a:p>
            <a:pPr marL="226427" marR="0" lvl="0" indent="-226427" algn="l" rtl="0">
              <a:spcBef>
                <a:spcPts val="0"/>
              </a:spcBef>
              <a:buSzPct val="25000"/>
              <a:buNone/>
            </a:pPr>
            <a:r>
              <a:rPr lang="en-US" sz="1200" i="0" u="none" strike="noStrike" cap="none">
                <a:solidFill>
                  <a:srgbClr val="000000"/>
                </a:solidFill>
              </a:rPr>
              <a:t>- Undisclosed or unknown FOSS included in the in-bound software </a:t>
            </a:r>
          </a:p>
        </p:txBody>
      </p:sp>
      <p:sp>
        <p:nvSpPr>
          <p:cNvPr id="986" name="Shape 98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7" name="Shape 1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err="1">
                <a:solidFill>
                  <a:schemeClr val="dk1"/>
                </a:solidFill>
                <a:latin typeface="Roboto"/>
                <a:ea typeface="Roboto"/>
                <a:cs typeface="Roboto"/>
                <a:sym typeface="Roboto"/>
              </a:rPr>
              <a:t>Diese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erläutert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für</a:t>
            </a:r>
            <a:r>
              <a:rPr lang="en-US" sz="1200" b="0" i="0" u="none" strike="noStrike" cap="none" dirty="0">
                <a:solidFill>
                  <a:schemeClr val="dk1"/>
                </a:solidFill>
                <a:latin typeface="Roboto"/>
                <a:ea typeface="Roboto"/>
                <a:cs typeface="Roboto"/>
                <a:sym typeface="Roboto"/>
              </a:rPr>
              <a:t> den </a:t>
            </a:r>
            <a:r>
              <a:rPr lang="en-US" sz="1200" b="0" i="0" u="none" strike="noStrike" cap="none" dirty="0" err="1">
                <a:solidFill>
                  <a:schemeClr val="dk1"/>
                </a:solidFill>
                <a:latin typeface="Roboto"/>
                <a:ea typeface="Roboto"/>
                <a:cs typeface="Roboto"/>
                <a:sym typeface="Roboto"/>
              </a:rPr>
              <a:t>Themenkontext</a:t>
            </a:r>
            <a:r>
              <a:rPr lang="en-US" sz="1200" b="0" i="0" u="none" strike="noStrike" cap="none" dirty="0">
                <a:solidFill>
                  <a:schemeClr val="dk1"/>
                </a:solidFill>
                <a:latin typeface="Roboto"/>
                <a:ea typeface="Roboto"/>
                <a:cs typeface="Roboto"/>
                <a:sym typeface="Roboto"/>
              </a:rPr>
              <a:t> ‘Software’ </a:t>
            </a:r>
            <a:r>
              <a:rPr lang="en-US" sz="1200" b="0" i="0" u="none" strike="noStrike" cap="none" dirty="0" err="1">
                <a:solidFill>
                  <a:schemeClr val="dk1"/>
                </a:solidFill>
                <a:latin typeface="Roboto"/>
                <a:ea typeface="Roboto"/>
                <a:cs typeface="Roboto"/>
                <a:sym typeface="Roboto"/>
              </a:rPr>
              <a:t>relevante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Patentkonzepte</a:t>
            </a:r>
            <a:r>
              <a:rPr lang="en-US" sz="1200" b="0" i="0" u="none" strike="noStrike" cap="none" dirty="0">
                <a:solidFill>
                  <a:schemeClr val="dk1"/>
                </a:solidFill>
                <a:latin typeface="Roboto"/>
                <a:ea typeface="Roboto"/>
                <a:cs typeface="Roboto"/>
                <a:sym typeface="Roboto"/>
              </a:rPr>
              <a:t>.</a:t>
            </a:r>
          </a:p>
        </p:txBody>
      </p:sp>
      <p:sp>
        <p:nvSpPr>
          <p:cNvPr id="108" name="Shape 1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914400" y="1371600"/>
            <a:ext cx="10464800" cy="1927224"/>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Roboto"/>
              <a:buNone/>
              <a:defRPr sz="54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 name="Shape 18"/>
          <p:cNvSpPr txBox="1">
            <a:spLocks noGrp="1"/>
          </p:cNvSpPr>
          <p:nvPr>
            <p:ph type="subTitle" idx="1"/>
          </p:nvPr>
        </p:nvSpPr>
        <p:spPr>
          <a:xfrm>
            <a:off x="914400" y="3505200"/>
            <a:ext cx="8534399" cy="1752600"/>
          </a:xfrm>
          <a:prstGeom prst="rect">
            <a:avLst/>
          </a:prstGeom>
          <a:noFill/>
          <a:ln>
            <a:noFill/>
          </a:ln>
        </p:spPr>
        <p:txBody>
          <a:bodyPr lIns="91425" tIns="91425" rIns="91425" bIns="91425" anchor="t" anchorCtr="0"/>
          <a:lstStyle>
            <a:lvl1pPr marL="0" marR="0" lvl="0" indent="0" algn="l" rtl="0">
              <a:spcBef>
                <a:spcPts val="480"/>
              </a:spcBef>
              <a:buClr>
                <a:schemeClr val="accent1"/>
              </a:buClr>
              <a:buFont typeface="Arial"/>
              <a:buNone/>
              <a:defRPr sz="2400" b="0" i="0" u="none" strike="noStrike" cap="none">
                <a:solidFill>
                  <a:srgbClr val="55556F"/>
                </a:solidFill>
                <a:latin typeface="Roboto"/>
                <a:ea typeface="Roboto"/>
                <a:cs typeface="Roboto"/>
                <a:sym typeface="Roboto"/>
              </a:defRPr>
            </a:lvl1pPr>
            <a:lvl2pPr marL="457200" marR="0" lvl="1" indent="0" algn="ctr" rtl="0">
              <a:spcBef>
                <a:spcPts val="400"/>
              </a:spcBef>
              <a:buClr>
                <a:schemeClr val="accent1"/>
              </a:buClr>
              <a:buFont typeface="Arial"/>
              <a:buNone/>
              <a:defRPr sz="2000" b="0" i="0" u="none" strike="noStrike" cap="none">
                <a:solidFill>
                  <a:srgbClr val="8B8B8D"/>
                </a:solidFill>
                <a:latin typeface="Roboto"/>
                <a:ea typeface="Roboto"/>
                <a:cs typeface="Roboto"/>
                <a:sym typeface="Roboto"/>
              </a:defRPr>
            </a:lvl2pPr>
            <a:lvl3pPr marL="914400" marR="0" lvl="2" indent="0" algn="ctr" rtl="0">
              <a:spcBef>
                <a:spcPts val="360"/>
              </a:spcBef>
              <a:buClr>
                <a:schemeClr val="accent1"/>
              </a:buClr>
              <a:buFont typeface="Arial"/>
              <a:buNone/>
              <a:defRPr sz="1800" b="0" i="0" u="none" strike="noStrike" cap="none">
                <a:solidFill>
                  <a:srgbClr val="8B8B8D"/>
                </a:solidFill>
                <a:latin typeface="Roboto"/>
                <a:ea typeface="Roboto"/>
                <a:cs typeface="Roboto"/>
                <a:sym typeface="Roboto"/>
              </a:defRPr>
            </a:lvl3pPr>
            <a:lvl4pPr marL="1371600" marR="0" lvl="3" indent="0" algn="ctr" rtl="0">
              <a:spcBef>
                <a:spcPts val="320"/>
              </a:spcBef>
              <a:buClr>
                <a:schemeClr val="accent1"/>
              </a:buClr>
              <a:buFont typeface="Arial"/>
              <a:buNone/>
              <a:defRPr sz="1600" b="0" i="0" u="none" strike="noStrike" cap="none">
                <a:solidFill>
                  <a:srgbClr val="8B8B8D"/>
                </a:solidFill>
                <a:latin typeface="Roboto"/>
                <a:ea typeface="Roboto"/>
                <a:cs typeface="Roboto"/>
                <a:sym typeface="Roboto"/>
              </a:defRPr>
            </a:lvl4pPr>
            <a:lvl5pPr marL="1828800" marR="0" lvl="4" indent="0" algn="ctr" rtl="0">
              <a:spcBef>
                <a:spcPts val="280"/>
              </a:spcBef>
              <a:buClr>
                <a:schemeClr val="accent1"/>
              </a:buClr>
              <a:buFont typeface="Arial"/>
              <a:buNone/>
              <a:defRPr sz="1400" b="0" i="0" u="none" strike="noStrike" cap="none">
                <a:solidFill>
                  <a:srgbClr val="8B8B8D"/>
                </a:solidFill>
                <a:latin typeface="Roboto"/>
                <a:ea typeface="Roboto"/>
                <a:cs typeface="Roboto"/>
                <a:sym typeface="Roboto"/>
              </a:defRPr>
            </a:lvl5pPr>
            <a:lvl6pPr marL="2286000" marR="0" lvl="5"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6pPr>
            <a:lvl7pPr marL="2743200" marR="0" lvl="6"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7pPr>
            <a:lvl8pPr marL="3200400" marR="0" lvl="7"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8pPr>
            <a:lvl9pPr marL="3657600" marR="0" lvl="8"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9pPr>
          </a:lstStyle>
          <a:p>
            <a:endParaRPr/>
          </a:p>
        </p:txBody>
      </p:sp>
      <p:cxnSp>
        <p:nvCxnSpPr>
          <p:cNvPr id="19" name="Shape 19"/>
          <p:cNvCxnSpPr/>
          <p:nvPr/>
        </p:nvCxnSpPr>
        <p:spPr>
          <a:xfrm>
            <a:off x="914400" y="3398519"/>
            <a:ext cx="10464800" cy="1587"/>
          </a:xfrm>
          <a:prstGeom prst="straightConnector1">
            <a:avLst/>
          </a:prstGeom>
          <a:noFill/>
          <a:ln w="19050" cap="flat" cmpd="sng">
            <a:solidFill>
              <a:schemeClr val="dk2"/>
            </a:solidFill>
            <a:prstDash val="solid"/>
            <a:round/>
            <a:headEnd type="none" w="med" len="med"/>
            <a:tailEnd type="none" w="med" len="med"/>
          </a:ln>
        </p:spPr>
      </p:cxnSp>
      <p:sp>
        <p:nvSpPr>
          <p:cNvPr id="20" name="Shape 20"/>
          <p:cNvSpPr txBox="1"/>
          <p:nvPr/>
        </p:nvSpPr>
        <p:spPr>
          <a:xfrm>
            <a:off x="3080248" y="6488668"/>
            <a:ext cx="6133104"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800" b="0" i="0" u="none" strike="noStrike" cap="none" dirty="0">
                <a:solidFill>
                  <a:srgbClr val="7F7F7F"/>
                </a:solidFill>
                <a:latin typeface="Roboto"/>
                <a:ea typeface="Roboto"/>
                <a:cs typeface="Roboto"/>
                <a:sym typeface="Roboto"/>
              </a:rPr>
              <a:t>Die </a:t>
            </a:r>
            <a:r>
              <a:rPr lang="en-US" sz="1800" b="0" i="0" u="none" strike="noStrike" cap="none" dirty="0" err="1">
                <a:solidFill>
                  <a:srgbClr val="7F7F7F"/>
                </a:solidFill>
                <a:latin typeface="Roboto"/>
                <a:ea typeface="Roboto"/>
                <a:cs typeface="Roboto"/>
                <a:sym typeface="Roboto"/>
              </a:rPr>
              <a:t>folgenden</a:t>
            </a:r>
            <a:r>
              <a:rPr lang="en-US" sz="1800" b="0" i="0" u="none" strike="noStrike" cap="none" dirty="0">
                <a:solidFill>
                  <a:srgbClr val="7F7F7F"/>
                </a:solidFill>
                <a:latin typeface="Roboto"/>
                <a:ea typeface="Roboto"/>
                <a:cs typeface="Roboto"/>
                <a:sym typeface="Roboto"/>
              </a:rPr>
              <a:t> </a:t>
            </a:r>
            <a:r>
              <a:rPr lang="en-US" sz="1800" b="0" i="0" u="none" strike="noStrike" cap="none" dirty="0" err="1">
                <a:solidFill>
                  <a:srgbClr val="7F7F7F"/>
                </a:solidFill>
                <a:latin typeface="Roboto"/>
                <a:ea typeface="Roboto"/>
                <a:cs typeface="Roboto"/>
                <a:sym typeface="Roboto"/>
              </a:rPr>
              <a:t>Folien</a:t>
            </a:r>
            <a:r>
              <a:rPr lang="en-US" sz="1800" b="0" i="0" u="none" strike="noStrike" cap="none" dirty="0">
                <a:solidFill>
                  <a:srgbClr val="7F7F7F"/>
                </a:solidFill>
                <a:latin typeface="Roboto"/>
                <a:ea typeface="Roboto"/>
                <a:cs typeface="Roboto"/>
                <a:sym typeface="Roboto"/>
              </a:rPr>
              <a:t> </a:t>
            </a:r>
            <a:r>
              <a:rPr lang="en-US" sz="1800" b="0" i="0" u="none" strike="noStrike" cap="none" dirty="0" err="1">
                <a:solidFill>
                  <a:srgbClr val="7F7F7F"/>
                </a:solidFill>
                <a:latin typeface="Roboto"/>
                <a:ea typeface="Roboto"/>
                <a:cs typeface="Roboto"/>
                <a:sym typeface="Roboto"/>
              </a:rPr>
              <a:t>stellen</a:t>
            </a:r>
            <a:r>
              <a:rPr lang="en-US" sz="1800" b="0" i="0" u="none" strike="noStrike" cap="none" dirty="0">
                <a:solidFill>
                  <a:srgbClr val="7F7F7F"/>
                </a:solidFill>
                <a:latin typeface="Roboto"/>
                <a:ea typeface="Roboto"/>
                <a:cs typeface="Roboto"/>
                <a:sym typeface="Roboto"/>
              </a:rPr>
              <a:t> </a:t>
            </a:r>
            <a:r>
              <a:rPr lang="en-US" sz="1800" b="0" i="0" u="none" strike="noStrike" cap="none" dirty="0" err="1">
                <a:solidFill>
                  <a:srgbClr val="7F7F7F"/>
                </a:solidFill>
                <a:latin typeface="Roboto"/>
                <a:ea typeface="Roboto"/>
                <a:cs typeface="Roboto"/>
                <a:sym typeface="Roboto"/>
              </a:rPr>
              <a:t>keine</a:t>
            </a:r>
            <a:r>
              <a:rPr lang="en-US" sz="1800" b="0" i="0" u="none" strike="noStrike" cap="none" dirty="0">
                <a:solidFill>
                  <a:srgbClr val="7F7F7F"/>
                </a:solidFill>
                <a:latin typeface="Roboto"/>
                <a:ea typeface="Roboto"/>
                <a:cs typeface="Roboto"/>
                <a:sym typeface="Roboto"/>
              </a:rPr>
              <a:t> </a:t>
            </a:r>
            <a:r>
              <a:rPr lang="en-US" sz="1800" b="0" i="0" u="none" strike="noStrike" cap="none" dirty="0" err="1">
                <a:solidFill>
                  <a:srgbClr val="7F7F7F"/>
                </a:solidFill>
                <a:latin typeface="Roboto"/>
                <a:ea typeface="Roboto"/>
                <a:cs typeface="Roboto"/>
                <a:sym typeface="Roboto"/>
              </a:rPr>
              <a:t>Rechtsberatung</a:t>
            </a:r>
            <a:r>
              <a:rPr lang="en-US" sz="1800" b="0" i="0" u="none" strike="noStrike" cap="none" dirty="0">
                <a:solidFill>
                  <a:srgbClr val="7F7F7F"/>
                </a:solidFill>
                <a:latin typeface="Roboto"/>
                <a:ea typeface="Roboto"/>
                <a:cs typeface="Roboto"/>
                <a:sym typeface="Roboto"/>
              </a:rPr>
              <a:t> </a:t>
            </a:r>
            <a:r>
              <a:rPr lang="en-US" sz="1800" b="0" i="0" u="none" strike="noStrike" cap="none" dirty="0" err="1">
                <a:solidFill>
                  <a:srgbClr val="7F7F7F"/>
                </a:solidFill>
                <a:latin typeface="Roboto"/>
                <a:ea typeface="Roboto"/>
                <a:cs typeface="Roboto"/>
                <a:sym typeface="Roboto"/>
              </a:rPr>
              <a:t>dar</a:t>
            </a:r>
            <a:r>
              <a:rPr lang="en-US" sz="1800" b="0" i="0" u="none" strike="noStrike" cap="none" dirty="0">
                <a:solidFill>
                  <a:srgbClr val="7F7F7F"/>
                </a:solidFill>
                <a:latin typeface="Roboto"/>
                <a:ea typeface="Roboto"/>
                <a:cs typeface="Roboto"/>
                <a:sym typeface="Roboto"/>
              </a:rPr>
              <a: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pic>
        <p:nvPicPr>
          <p:cNvPr id="24" name="Shape 24"/>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body" idx="1"/>
          </p:nvPr>
        </p:nvSpPr>
        <p:spPr>
          <a:xfrm>
            <a:off x="609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Roboto"/>
                <a:ea typeface="Roboto"/>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body" idx="2"/>
          </p:nvPr>
        </p:nvSpPr>
        <p:spPr>
          <a:xfrm>
            <a:off x="6197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Roboto"/>
                <a:ea typeface="Roboto"/>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29" name="Shape 29"/>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0"/>
        <p:cNvGrpSpPr/>
        <p:nvPr/>
      </p:nvGrpSpPr>
      <p:grpSpPr>
        <a:xfrm>
          <a:off x="0" y="0"/>
          <a:ext cx="0" cy="0"/>
          <a:chOff x="0" y="0"/>
          <a:chExt cx="0" cy="0"/>
        </a:xfrm>
      </p:grpSpPr>
      <p:pic>
        <p:nvPicPr>
          <p:cNvPr id="31" name="Shape 31"/>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963083" y="2362200"/>
            <a:ext cx="103632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4" name="Shape 34"/>
          <p:cNvSpPr txBox="1">
            <a:spLocks noGrp="1"/>
          </p:cNvSpPr>
          <p:nvPr>
            <p:ph type="body" idx="1"/>
          </p:nvPr>
        </p:nvSpPr>
        <p:spPr>
          <a:xfrm>
            <a:off x="963083" y="4626864"/>
            <a:ext cx="103632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a:solidFill>
                  <a:schemeClr val="lt2"/>
                </a:solidFill>
                <a:latin typeface="Roboto Medium"/>
                <a:ea typeface="Roboto Medium"/>
                <a:cs typeface="Roboto Medium"/>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a:p>
        </p:txBody>
      </p:sp>
      <p:cxnSp>
        <p:nvCxnSpPr>
          <p:cNvPr id="35" name="Shape 35"/>
          <p:cNvCxnSpPr/>
          <p:nvPr/>
        </p:nvCxnSpPr>
        <p:spPr>
          <a:xfrm>
            <a:off x="975359" y="4599432"/>
            <a:ext cx="10464800" cy="1587"/>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963083" y="2362200"/>
            <a:ext cx="103632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5" name="Shape 45"/>
          <p:cNvSpPr txBox="1">
            <a:spLocks noGrp="1"/>
          </p:cNvSpPr>
          <p:nvPr>
            <p:ph type="body" idx="1"/>
          </p:nvPr>
        </p:nvSpPr>
        <p:spPr>
          <a:xfrm>
            <a:off x="963083" y="4626864"/>
            <a:ext cx="103632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a:solidFill>
                  <a:schemeClr val="lt2"/>
                </a:solidFill>
                <a:latin typeface="Roboto Medium"/>
                <a:ea typeface="Roboto Medium"/>
                <a:cs typeface="Roboto Medium"/>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a:p>
        </p:txBody>
      </p:sp>
      <p:cxnSp>
        <p:nvCxnSpPr>
          <p:cNvPr id="46" name="Shape 46"/>
          <p:cNvCxnSpPr/>
          <p:nvPr/>
        </p:nvCxnSpPr>
        <p:spPr>
          <a:xfrm>
            <a:off x="975359" y="4599432"/>
            <a:ext cx="10464800" cy="1587"/>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0" y="220786"/>
            <a:ext cx="12192000" cy="228600"/>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11" name="Shape 11"/>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 name="Shape 12"/>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13" name="Shape 13"/>
          <p:cNvSpPr/>
          <p:nvPr/>
        </p:nvSpPr>
        <p:spPr>
          <a:xfrm>
            <a:off x="0" y="0"/>
            <a:ext cx="12192000" cy="36575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14" name="Shape 14"/>
          <p:cNvSpPr txBox="1">
            <a:spLocks noGrp="1"/>
          </p:cNvSpPr>
          <p:nvPr>
            <p:ph type="ftr" idx="11"/>
          </p:nvPr>
        </p:nvSpPr>
        <p:spPr>
          <a:xfrm>
            <a:off x="0" y="18288"/>
            <a:ext cx="11092070"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Roboto Condensed"/>
                <a:ea typeface="Roboto Condensed"/>
                <a:cs typeface="Roboto Condensed"/>
                <a:sym typeface="Roboto Condensed"/>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5" name="Shape 15"/>
          <p:cNvSpPr txBox="1">
            <a:spLocks noGrp="1"/>
          </p:cNvSpPr>
          <p:nvPr>
            <p:ph type="sldNum" idx="12"/>
          </p:nvPr>
        </p:nvSpPr>
        <p:spPr>
          <a:xfrm>
            <a:off x="11092070" y="18288"/>
            <a:ext cx="49032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US" sz="1200" b="0" i="0" u="none" strike="noStrike" cap="none">
                <a:solidFill>
                  <a:srgbClr val="FFFFFF"/>
                </a:solidFill>
                <a:latin typeface="Roboto"/>
                <a:ea typeface="Roboto"/>
                <a:cs typeface="Roboto"/>
                <a:sym typeface="Roboto"/>
              </a:rPr>
              <a:t>‹Nr.›</a:t>
            </a:fld>
            <a:endParaRPr lang="en-US" sz="1200" b="0" i="0" u="none" strike="noStrike" cap="none">
              <a:solidFill>
                <a:srgbClr val="FFFFFF"/>
              </a:solidFill>
              <a:latin typeface="Roboto"/>
              <a:ea typeface="Roboto"/>
              <a:cs typeface="Roboto"/>
              <a:sym typeface="Roboto"/>
            </a:endParaRPr>
          </a:p>
        </p:txBody>
      </p:sp>
      <p:sp>
        <p:nvSpPr>
          <p:cNvPr id="2" name="Rechteck 1">
            <a:extLst>
              <a:ext uri="{FF2B5EF4-FFF2-40B4-BE49-F238E27FC236}">
                <a16:creationId xmlns:a16="http://schemas.microsoft.com/office/drawing/2014/main" id="{01420012-BB31-4A71-9FCF-718C75F12945}"/>
              </a:ext>
            </a:extLst>
          </p:cNvPr>
          <p:cNvSpPr/>
          <p:nvPr userDrawn="1"/>
        </p:nvSpPr>
        <p:spPr>
          <a:xfrm>
            <a:off x="0" y="-7371"/>
            <a:ext cx="1903614" cy="498764"/>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de-DE" dirty="0"/>
              <a:t>### DRAFT ###</a:t>
            </a: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6"/>
        <p:cNvGrpSpPr/>
        <p:nvPr/>
      </p:nvGrpSpPr>
      <p:grpSpPr>
        <a:xfrm>
          <a:off x="0" y="0"/>
          <a:ext cx="0" cy="0"/>
          <a:chOff x="0" y="0"/>
          <a:chExt cx="0" cy="0"/>
        </a:xfrm>
      </p:grpSpPr>
      <p:sp>
        <p:nvSpPr>
          <p:cNvPr id="37" name="Shape 37"/>
          <p:cNvSpPr/>
          <p:nvPr/>
        </p:nvSpPr>
        <p:spPr>
          <a:xfrm>
            <a:off x="0" y="220786"/>
            <a:ext cx="12192000" cy="228600"/>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38" name="Shape 38"/>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lt2"/>
              </a:buClr>
              <a:buFont typeface="Roboto"/>
              <a:buNone/>
              <a:defRPr sz="40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lt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lt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lt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lt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lt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9pPr>
          </a:lstStyle>
          <a:p>
            <a:endParaRPr/>
          </a:p>
        </p:txBody>
      </p:sp>
      <p:sp>
        <p:nvSpPr>
          <p:cNvPr id="40" name="Shape 40"/>
          <p:cNvSpPr/>
          <p:nvPr/>
        </p:nvSpPr>
        <p:spPr>
          <a:xfrm>
            <a:off x="0" y="0"/>
            <a:ext cx="12192000" cy="36575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41" name="Shape 41"/>
          <p:cNvSpPr txBox="1">
            <a:spLocks noGrp="1"/>
          </p:cNvSpPr>
          <p:nvPr>
            <p:ph type="ftr" idx="11"/>
          </p:nvPr>
        </p:nvSpPr>
        <p:spPr>
          <a:xfrm>
            <a:off x="0" y="18288"/>
            <a:ext cx="11092070"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Roboto Condensed"/>
                <a:ea typeface="Roboto Condensed"/>
                <a:cs typeface="Roboto Condensed"/>
                <a:sym typeface="Roboto Condensed"/>
              </a:defRPr>
            </a:lvl1pPr>
            <a:lvl2pPr marL="457200" marR="0" lvl="1" indent="0" algn="l" rtl="0">
              <a:spcBef>
                <a:spcPts val="0"/>
              </a:spcBef>
              <a:buNone/>
              <a:defRPr sz="1800" b="0" i="0" u="none" strike="noStrike" cap="none">
                <a:solidFill>
                  <a:schemeClr val="lt1"/>
                </a:solidFill>
                <a:latin typeface="Arial"/>
                <a:ea typeface="Arial"/>
                <a:cs typeface="Arial"/>
                <a:sym typeface="Arial"/>
              </a:defRPr>
            </a:lvl2pPr>
            <a:lvl3pPr marL="914400" marR="0" lvl="2" indent="0" algn="l" rtl="0">
              <a:spcBef>
                <a:spcPts val="0"/>
              </a:spcBef>
              <a:buNone/>
              <a:defRPr sz="1800" b="0" i="0" u="none" strike="noStrike" cap="none">
                <a:solidFill>
                  <a:schemeClr val="lt1"/>
                </a:solidFill>
                <a:latin typeface="Arial"/>
                <a:ea typeface="Arial"/>
                <a:cs typeface="Arial"/>
                <a:sym typeface="Arial"/>
              </a:defRPr>
            </a:lvl3pPr>
            <a:lvl4pPr marL="1371600" marR="0" lvl="3" indent="0" algn="l" rtl="0">
              <a:spcBef>
                <a:spcPts val="0"/>
              </a:spcBef>
              <a:buNone/>
              <a:defRPr sz="1800" b="0" i="0" u="none" strike="noStrike" cap="none">
                <a:solidFill>
                  <a:schemeClr val="lt1"/>
                </a:solidFill>
                <a:latin typeface="Arial"/>
                <a:ea typeface="Arial"/>
                <a:cs typeface="Arial"/>
                <a:sym typeface="Arial"/>
              </a:defRPr>
            </a:lvl4pPr>
            <a:lvl5pPr marL="1828800" marR="0" lvl="4" indent="0" algn="l" rtl="0">
              <a:spcBef>
                <a:spcPts val="0"/>
              </a:spcBef>
              <a:buNone/>
              <a:defRPr sz="1800" b="0" i="0" u="none" strike="noStrike" cap="none">
                <a:solidFill>
                  <a:schemeClr val="lt1"/>
                </a:solidFill>
                <a:latin typeface="Arial"/>
                <a:ea typeface="Arial"/>
                <a:cs typeface="Arial"/>
                <a:sym typeface="Arial"/>
              </a:defRPr>
            </a:lvl5pPr>
            <a:lvl6pPr marL="2286000" marR="0" lvl="5" indent="0" algn="l" rtl="0">
              <a:spcBef>
                <a:spcPts val="0"/>
              </a:spcBef>
              <a:buNone/>
              <a:defRPr sz="1800" b="0" i="0" u="none" strike="noStrike" cap="none">
                <a:solidFill>
                  <a:schemeClr val="lt1"/>
                </a:solidFill>
                <a:latin typeface="Arial"/>
                <a:ea typeface="Arial"/>
                <a:cs typeface="Arial"/>
                <a:sym typeface="Arial"/>
              </a:defRPr>
            </a:lvl6pPr>
            <a:lvl7pPr marL="2743200" marR="0" lvl="6" indent="0" algn="l" rtl="0">
              <a:spcBef>
                <a:spcPts val="0"/>
              </a:spcBef>
              <a:buNone/>
              <a:defRPr sz="1800" b="0" i="0" u="none" strike="noStrike" cap="none">
                <a:solidFill>
                  <a:schemeClr val="lt1"/>
                </a:solidFill>
                <a:latin typeface="Arial"/>
                <a:ea typeface="Arial"/>
                <a:cs typeface="Arial"/>
                <a:sym typeface="Arial"/>
              </a:defRPr>
            </a:lvl7pPr>
            <a:lvl8pPr marL="3200400" marR="0" lvl="7" indent="0" algn="l" rtl="0">
              <a:spcBef>
                <a:spcPts val="0"/>
              </a:spcBef>
              <a:buNone/>
              <a:defRPr sz="1800" b="0" i="0" u="none" strike="noStrike" cap="none">
                <a:solidFill>
                  <a:schemeClr val="lt1"/>
                </a:solidFill>
                <a:latin typeface="Arial"/>
                <a:ea typeface="Arial"/>
                <a:cs typeface="Arial"/>
                <a:sym typeface="Arial"/>
              </a:defRPr>
            </a:lvl8pPr>
            <a:lvl9pPr marL="3657600" marR="0" lvl="8" indent="0" algn="l" rtl="0">
              <a:spcBef>
                <a:spcPts val="0"/>
              </a:spcBef>
              <a:buNone/>
              <a:defRPr sz="1800" b="0" i="0" u="none" strike="noStrike" cap="none">
                <a:solidFill>
                  <a:schemeClr val="lt1"/>
                </a:solidFill>
                <a:latin typeface="Arial"/>
                <a:ea typeface="Arial"/>
                <a:cs typeface="Arial"/>
                <a:sym typeface="Arial"/>
              </a:defRPr>
            </a:lvl9pPr>
          </a:lstStyle>
          <a:p>
            <a:endParaRPr/>
          </a:p>
        </p:txBody>
      </p:sp>
      <p:sp>
        <p:nvSpPr>
          <p:cNvPr id="42" name="Shape 42"/>
          <p:cNvSpPr txBox="1">
            <a:spLocks noGrp="1"/>
          </p:cNvSpPr>
          <p:nvPr>
            <p:ph type="sldNum" idx="12"/>
          </p:nvPr>
        </p:nvSpPr>
        <p:spPr>
          <a:xfrm>
            <a:off x="11092070" y="18288"/>
            <a:ext cx="49032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US" sz="1200" b="0" i="0" u="none" strike="noStrike" cap="none">
                <a:solidFill>
                  <a:srgbClr val="FFFFFF"/>
                </a:solidFill>
                <a:latin typeface="Roboto"/>
                <a:ea typeface="Roboto"/>
                <a:cs typeface="Roboto"/>
                <a:sym typeface="Roboto"/>
              </a:rPr>
              <a:t>‹Nr.›</a:t>
            </a:fld>
            <a:endParaRPr lang="en-US" sz="1200" b="0" i="0" u="none" strike="noStrike" cap="none">
              <a:solidFill>
                <a:srgbClr val="FFFFFF"/>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linux.com/publications/generic-foss-polic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48.xml.rels><?xml version="1.0" encoding="UTF-8" standalone="yes"?>
<Relationships xmlns="http://schemas.openxmlformats.org/package/2006/relationships"><Relationship Id="rId3" Type="http://schemas.openxmlformats.org/officeDocument/2006/relationships/hyperlink" Target="https://www.fossology.org/"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https://training.linuxfoundation.org/linux-courses/open-source-compliance-courses/compliance-basics-for-developers" TargetMode="External"/><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ctrTitle"/>
          </p:nvPr>
        </p:nvSpPr>
        <p:spPr>
          <a:xfrm>
            <a:off x="914400" y="1371600"/>
            <a:ext cx="10464800" cy="1927224"/>
          </a:xfrm>
          <a:prstGeom prst="rect">
            <a:avLst/>
          </a:prstGeom>
          <a:noFill/>
          <a:ln>
            <a:noFill/>
          </a:ln>
        </p:spPr>
        <p:txBody>
          <a:bodyPr lIns="91425" tIns="45700" rIns="91425" bIns="45700" anchor="b" anchorCtr="0">
            <a:noAutofit/>
          </a:bodyPr>
          <a:lstStyle/>
          <a:p>
            <a:pPr marL="0" marR="0" lvl="0" indent="0" algn="l" rtl="0">
              <a:spcBef>
                <a:spcPts val="0"/>
              </a:spcBef>
              <a:buClr>
                <a:srgbClr val="E56B45"/>
              </a:buClr>
              <a:buSzPct val="25000"/>
              <a:buFont typeface="Roboto"/>
              <a:buNone/>
            </a:pPr>
            <a:r>
              <a:rPr lang="en-US" sz="5400" b="0" i="0" u="none" strike="noStrike" cap="none">
                <a:solidFill>
                  <a:srgbClr val="E56B45"/>
                </a:solidFill>
                <a:latin typeface="Roboto"/>
                <a:ea typeface="Roboto"/>
                <a:cs typeface="Roboto"/>
                <a:sym typeface="Roboto"/>
              </a:rPr>
              <a:t>CURRICULUM</a:t>
            </a:r>
          </a:p>
        </p:txBody>
      </p:sp>
      <p:pic>
        <p:nvPicPr>
          <p:cNvPr id="53" name="Shape 53"/>
          <p:cNvPicPr preferRelativeResize="0"/>
          <p:nvPr/>
        </p:nvPicPr>
        <p:blipFill rotWithShape="1">
          <a:blip r:embed="rId3">
            <a:alphaModFix/>
          </a:blip>
          <a:srcRect/>
          <a:stretch/>
        </p:blipFill>
        <p:spPr>
          <a:xfrm>
            <a:off x="1043270" y="874712"/>
            <a:ext cx="2628899" cy="1460500"/>
          </a:xfrm>
          <a:prstGeom prst="rect">
            <a:avLst/>
          </a:prstGeom>
          <a:noFill/>
          <a:ln>
            <a:noFill/>
          </a:ln>
        </p:spPr>
      </p:pic>
      <p:sp>
        <p:nvSpPr>
          <p:cNvPr id="54" name="Shape 54"/>
          <p:cNvSpPr txBox="1">
            <a:spLocks noGrp="1"/>
          </p:cNvSpPr>
          <p:nvPr>
            <p:ph type="subTitle" idx="1"/>
          </p:nvPr>
        </p:nvSpPr>
        <p:spPr>
          <a:xfrm>
            <a:off x="914400" y="3505200"/>
            <a:ext cx="10459774" cy="2779465"/>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accent1"/>
              </a:buClr>
              <a:buSzPct val="25000"/>
              <a:buFont typeface="Arial"/>
              <a:buNone/>
            </a:pPr>
            <a:r>
              <a:rPr lang="en-US" sz="2590" b="0" i="0" u="none" strike="noStrike" cap="none" dirty="0">
                <a:solidFill>
                  <a:schemeClr val="dk1"/>
                </a:solidFill>
                <a:latin typeface="Roboto"/>
                <a:ea typeface="Roboto"/>
                <a:cs typeface="Roboto"/>
                <a:sym typeface="Roboto"/>
              </a:rPr>
              <a:t>FOSS-Training-</a:t>
            </a:r>
            <a:r>
              <a:rPr lang="en-US" sz="2590" b="0" i="0" u="none" strike="noStrike" cap="none" dirty="0" err="1">
                <a:solidFill>
                  <a:schemeClr val="dk1"/>
                </a:solidFill>
                <a:latin typeface="Roboto"/>
                <a:ea typeface="Roboto"/>
                <a:cs typeface="Roboto"/>
                <a:sym typeface="Roboto"/>
              </a:rPr>
              <a:t>Referenzpräsentation</a:t>
            </a:r>
            <a:r>
              <a:rPr lang="en-US" sz="2590" b="0" i="0" u="none" strike="noStrike" cap="none" dirty="0">
                <a:solidFill>
                  <a:schemeClr val="dk1"/>
                </a:solidFill>
                <a:latin typeface="Roboto"/>
                <a:ea typeface="Roboto"/>
                <a:cs typeface="Roboto"/>
                <a:sym typeface="Roboto"/>
              </a:rPr>
              <a:t> </a:t>
            </a:r>
            <a:r>
              <a:rPr lang="en-US" sz="2590" b="0" i="0" u="none" strike="noStrike" cap="none" dirty="0" err="1">
                <a:solidFill>
                  <a:schemeClr val="dk1"/>
                </a:solidFill>
                <a:latin typeface="Roboto"/>
                <a:ea typeface="Roboto"/>
                <a:cs typeface="Roboto"/>
                <a:sym typeface="Roboto"/>
              </a:rPr>
              <a:t>zur</a:t>
            </a:r>
            <a:r>
              <a:rPr lang="en-US" sz="2590" b="0" i="0" u="none" strike="noStrike" cap="none" dirty="0">
                <a:solidFill>
                  <a:schemeClr val="dk1"/>
                </a:solidFill>
                <a:latin typeface="Roboto"/>
                <a:ea typeface="Roboto"/>
                <a:cs typeface="Roboto"/>
                <a:sym typeface="Roboto"/>
              </a:rPr>
              <a:t> </a:t>
            </a:r>
            <a:r>
              <a:rPr lang="en-US" sz="2590" b="0" i="0" u="none" strike="noStrike" cap="none" dirty="0" err="1">
                <a:solidFill>
                  <a:schemeClr val="dk1"/>
                </a:solidFill>
                <a:latin typeface="Roboto"/>
                <a:ea typeface="Roboto"/>
                <a:cs typeface="Roboto"/>
                <a:sym typeface="Roboto"/>
              </a:rPr>
              <a:t>OpenChain-Spezifikation</a:t>
            </a:r>
            <a:r>
              <a:rPr lang="en-US" sz="2590" b="0" i="0" u="none" strike="noStrike" cap="none" dirty="0">
                <a:solidFill>
                  <a:schemeClr val="dk1"/>
                </a:solidFill>
                <a:latin typeface="Roboto"/>
                <a:ea typeface="Roboto"/>
                <a:cs typeface="Roboto"/>
                <a:sym typeface="Roboto"/>
              </a:rPr>
              <a:t> 1.1</a:t>
            </a:r>
          </a:p>
          <a:p>
            <a:pPr marL="0" marR="0" lvl="0" indent="0" algn="l" rtl="0">
              <a:lnSpc>
                <a:spcPct val="90000"/>
              </a:lnSpc>
              <a:spcBef>
                <a:spcPts val="444"/>
              </a:spcBef>
              <a:spcAft>
                <a:spcPts val="0"/>
              </a:spcAft>
              <a:buClr>
                <a:schemeClr val="accent1"/>
              </a:buClr>
              <a:buSzPct val="25000"/>
              <a:buFont typeface="Arial"/>
              <a:buNone/>
            </a:pPr>
            <a:endParaRPr sz="1200" b="0" i="0" u="none" strike="noStrike" cap="none" dirty="0">
              <a:solidFill>
                <a:schemeClr val="dk1"/>
              </a:solidFill>
              <a:latin typeface="Roboto"/>
              <a:ea typeface="Roboto"/>
              <a:cs typeface="Roboto"/>
              <a:sym typeface="Roboto"/>
            </a:endParaRPr>
          </a:p>
          <a:p>
            <a:pPr lvl="0">
              <a:lnSpc>
                <a:spcPct val="90000"/>
              </a:lnSpc>
              <a:spcBef>
                <a:spcPts val="444"/>
              </a:spcBef>
              <a:buSzPct val="25000"/>
            </a:pPr>
            <a:r>
              <a:rPr lang="en-US" sz="1600" b="0" i="0" u="none" strike="noStrike" cap="none" dirty="0" err="1">
                <a:solidFill>
                  <a:schemeClr val="dk1"/>
                </a:solidFill>
                <a:latin typeface="Roboto"/>
                <a:ea typeface="Roboto"/>
                <a:cs typeface="Roboto"/>
                <a:sym typeface="Roboto"/>
              </a:rPr>
              <a:t>Veröffentlicht</a:t>
            </a:r>
            <a:r>
              <a:rPr lang="en-US" sz="1600" b="0" i="0" u="none" strike="noStrike" cap="none" dirty="0">
                <a:solidFill>
                  <a:schemeClr val="dk1"/>
                </a:solidFill>
                <a:latin typeface="Roboto"/>
                <a:ea typeface="Roboto"/>
                <a:cs typeface="Roboto"/>
                <a:sym typeface="Roboto"/>
              </a:rPr>
              <a:t> </a:t>
            </a:r>
            <a:r>
              <a:rPr lang="en-US" sz="1600" b="0" i="0" u="none" strike="noStrike" cap="none" dirty="0" err="1">
                <a:solidFill>
                  <a:schemeClr val="dk1"/>
                </a:solidFill>
                <a:latin typeface="Roboto"/>
                <a:ea typeface="Roboto"/>
                <a:cs typeface="Roboto"/>
                <a:sym typeface="Roboto"/>
              </a:rPr>
              <a:t>unter</a:t>
            </a:r>
            <a:r>
              <a:rPr lang="en-US" sz="1600" b="0" i="0" u="none" strike="noStrike" cap="none" dirty="0">
                <a:solidFill>
                  <a:schemeClr val="dk1"/>
                </a:solidFill>
                <a:latin typeface="Roboto"/>
                <a:ea typeface="Roboto"/>
                <a:cs typeface="Roboto"/>
                <a:sym typeface="Roboto"/>
              </a:rPr>
              <a:t> CC0-1.0-Lizenz.</a:t>
            </a:r>
            <a:br>
              <a:rPr lang="en-US" sz="1600" b="0" i="0" u="none" strike="noStrike" cap="none" dirty="0">
                <a:solidFill>
                  <a:schemeClr val="dk1"/>
                </a:solidFill>
                <a:latin typeface="Roboto"/>
                <a:ea typeface="Roboto"/>
                <a:cs typeface="Roboto"/>
                <a:sym typeface="Roboto"/>
              </a:rPr>
            </a:br>
            <a:r>
              <a:rPr lang="de-DE" sz="1600" dirty="0">
                <a:solidFill>
                  <a:schemeClr val="dk1"/>
                </a:solidFill>
              </a:rPr>
              <a:t>Sie dürfen das Werk kopieren, verändern und verbreiten, ohne um weitere Erlaubnis bitten zu müssen. Seitens der Verfasser werden keine Garantien hinsichtlich des Werks sowie keinerlei Haftung für irgendwelche Nutzungen des Werks übernommen.</a:t>
            </a:r>
            <a:br>
              <a:rPr lang="de-DE" sz="1600" dirty="0">
                <a:solidFill>
                  <a:schemeClr val="dk1"/>
                </a:solidFill>
              </a:rPr>
            </a:br>
            <a:endParaRPr sz="1600" b="0" i="0" u="none" strike="noStrike" cap="none" dirty="0">
              <a:solidFill>
                <a:schemeClr val="dk1"/>
              </a:solidFill>
              <a:latin typeface="Roboto"/>
              <a:ea typeface="Roboto"/>
              <a:cs typeface="Roboto"/>
              <a:sym typeface="Roboto"/>
            </a:endParaRPr>
          </a:p>
          <a:p>
            <a:pPr marL="0" marR="0" lvl="0" indent="0" algn="l" rtl="0">
              <a:lnSpc>
                <a:spcPct val="90000"/>
              </a:lnSpc>
              <a:spcBef>
                <a:spcPts val="407"/>
              </a:spcBef>
              <a:buClr>
                <a:schemeClr val="accent1"/>
              </a:buClr>
              <a:buSzPct val="25000"/>
              <a:buFont typeface="Arial"/>
              <a:buNone/>
            </a:pPr>
            <a:r>
              <a:rPr lang="en-US" sz="1600" b="0" i="0" u="none" strike="noStrike" cap="none" dirty="0" err="1">
                <a:solidFill>
                  <a:schemeClr val="dk1"/>
                </a:solidFill>
                <a:latin typeface="Roboto Condensed"/>
                <a:ea typeface="Roboto Condensed"/>
                <a:cs typeface="Roboto Condensed"/>
                <a:sym typeface="Roboto Condensed"/>
              </a:rPr>
              <a:t>Bitte</a:t>
            </a:r>
            <a:r>
              <a:rPr lang="en-US" sz="1600" b="0" i="0" u="none" strike="noStrike" cap="none" dirty="0">
                <a:solidFill>
                  <a:schemeClr val="dk1"/>
                </a:solidFill>
                <a:latin typeface="Roboto Condensed"/>
                <a:ea typeface="Roboto Condensed"/>
                <a:cs typeface="Roboto Condensed"/>
                <a:sym typeface="Roboto Condensed"/>
              </a:rPr>
              <a:t> </a:t>
            </a:r>
            <a:r>
              <a:rPr lang="en-US" sz="1600" b="0" i="0" u="none" strike="noStrike" cap="none" dirty="0" err="1">
                <a:solidFill>
                  <a:schemeClr val="dk1"/>
                </a:solidFill>
                <a:latin typeface="Roboto Condensed"/>
                <a:ea typeface="Roboto Condensed"/>
                <a:cs typeface="Roboto Condensed"/>
                <a:sym typeface="Roboto Condensed"/>
              </a:rPr>
              <a:t>beachten</a:t>
            </a:r>
            <a:r>
              <a:rPr lang="en-US" sz="1600" b="0" i="0" u="none" strike="noStrike" cap="none" dirty="0">
                <a:solidFill>
                  <a:schemeClr val="dk1"/>
                </a:solidFill>
                <a:latin typeface="Roboto Condensed"/>
                <a:ea typeface="Roboto Condensed"/>
                <a:cs typeface="Roboto Condensed"/>
                <a:sym typeface="Roboto Condensed"/>
              </a:rPr>
              <a:t>, </a:t>
            </a:r>
            <a:r>
              <a:rPr lang="en-US" sz="1600" b="0" i="0" u="none" strike="noStrike" cap="none" dirty="0" err="1">
                <a:solidFill>
                  <a:schemeClr val="dk1"/>
                </a:solidFill>
                <a:latin typeface="Roboto Condensed"/>
                <a:ea typeface="Roboto Condensed"/>
                <a:cs typeface="Roboto Condensed"/>
                <a:sym typeface="Roboto Condensed"/>
              </a:rPr>
              <a:t>sofern</a:t>
            </a:r>
            <a:r>
              <a:rPr lang="en-US" sz="1600" b="0" i="0" u="none" strike="noStrike" cap="none" dirty="0">
                <a:solidFill>
                  <a:schemeClr val="dk1"/>
                </a:solidFill>
                <a:latin typeface="Roboto Condensed"/>
                <a:ea typeface="Roboto Condensed"/>
                <a:cs typeface="Roboto Condensed"/>
                <a:sym typeface="Roboto Condensed"/>
              </a:rPr>
              <a:t> die </a:t>
            </a:r>
            <a:r>
              <a:rPr lang="en-US" sz="1600" b="0" i="0" u="none" strike="noStrike" cap="none" dirty="0" err="1">
                <a:solidFill>
                  <a:schemeClr val="dk1"/>
                </a:solidFill>
                <a:latin typeface="Roboto Condensed"/>
                <a:ea typeface="Roboto Condensed"/>
                <a:cs typeface="Roboto Condensed"/>
                <a:sym typeface="Roboto Condensed"/>
              </a:rPr>
              <a:t>vorliegende</a:t>
            </a:r>
            <a:r>
              <a:rPr lang="en-US" sz="1600" b="0" i="0" u="none" strike="noStrike" cap="none" dirty="0">
                <a:solidFill>
                  <a:schemeClr val="dk1"/>
                </a:solidFill>
                <a:latin typeface="Roboto Condensed"/>
                <a:ea typeface="Roboto Condensed"/>
                <a:cs typeface="Roboto Condensed"/>
                <a:sym typeface="Roboto Condensed"/>
              </a:rPr>
              <a:t> </a:t>
            </a:r>
            <a:r>
              <a:rPr lang="en-US" sz="1600" b="0" i="0" u="none" strike="noStrike" cap="none" dirty="0" err="1">
                <a:solidFill>
                  <a:schemeClr val="dk1"/>
                </a:solidFill>
                <a:latin typeface="Roboto Condensed"/>
                <a:ea typeface="Roboto Condensed"/>
                <a:cs typeface="Roboto Condensed"/>
                <a:sym typeface="Roboto Condensed"/>
              </a:rPr>
              <a:t>Präsentation</a:t>
            </a:r>
            <a:r>
              <a:rPr lang="en-US" sz="1600" b="0" i="0" u="none" strike="noStrike" cap="none" dirty="0">
                <a:solidFill>
                  <a:schemeClr val="dk1"/>
                </a:solidFill>
                <a:latin typeface="Roboto Condensed"/>
                <a:ea typeface="Roboto Condensed"/>
                <a:cs typeface="Roboto Condensed"/>
                <a:sym typeface="Roboto Condensed"/>
              </a:rPr>
              <a:t> </a:t>
            </a:r>
            <a:br>
              <a:rPr lang="en-US" sz="1600" b="0" i="0" u="none" strike="noStrike" cap="none" dirty="0">
                <a:solidFill>
                  <a:schemeClr val="dk1"/>
                </a:solidFill>
                <a:latin typeface="Roboto Condensed"/>
                <a:ea typeface="Roboto Condensed"/>
                <a:cs typeface="Roboto Condensed"/>
                <a:sym typeface="Roboto Condensed"/>
              </a:rPr>
            </a:br>
            <a:r>
              <a:rPr lang="en-US" sz="1600" b="0" i="0" u="none" strike="noStrike" cap="none" dirty="0" err="1">
                <a:solidFill>
                  <a:schemeClr val="dk1"/>
                </a:solidFill>
                <a:latin typeface="Roboto Condensed"/>
                <a:ea typeface="Roboto Condensed"/>
                <a:cs typeface="Roboto Condensed"/>
                <a:sym typeface="Roboto Condensed"/>
              </a:rPr>
              <a:t>zu</a:t>
            </a:r>
            <a:r>
              <a:rPr lang="en-US" sz="1600" b="0" i="0" u="none" strike="noStrike" cap="none" dirty="0">
                <a:solidFill>
                  <a:schemeClr val="dk1"/>
                </a:solidFill>
                <a:latin typeface="Roboto Condensed"/>
                <a:ea typeface="Roboto Condensed"/>
                <a:cs typeface="Roboto Condensed"/>
                <a:sym typeface="Roboto Condensed"/>
              </a:rPr>
              <a:t> </a:t>
            </a:r>
            <a:r>
              <a:rPr lang="en-US" sz="1600" b="0" i="0" u="none" strike="noStrike" cap="none" dirty="0" err="1">
                <a:solidFill>
                  <a:schemeClr val="dk1"/>
                </a:solidFill>
                <a:latin typeface="Roboto Condensed"/>
                <a:ea typeface="Roboto Condensed"/>
                <a:cs typeface="Roboto Condensed"/>
                <a:sym typeface="Roboto Condensed"/>
              </a:rPr>
              <a:t>Trainingszwecken</a:t>
            </a:r>
            <a:r>
              <a:rPr lang="en-US" sz="1600" b="0" i="0" u="none" strike="noStrike" cap="none" dirty="0">
                <a:solidFill>
                  <a:schemeClr val="dk1"/>
                </a:solidFill>
                <a:latin typeface="Roboto Condensed"/>
                <a:ea typeface="Roboto Condensed"/>
                <a:cs typeface="Roboto Condensed"/>
                <a:sym typeface="Roboto Condensed"/>
              </a:rPr>
              <a:t> </a:t>
            </a:r>
            <a:r>
              <a:rPr lang="en-US" sz="1600" b="0" i="0" u="none" strike="noStrike" cap="none" dirty="0" err="1">
                <a:solidFill>
                  <a:schemeClr val="dk1"/>
                </a:solidFill>
                <a:latin typeface="Roboto Condensed"/>
                <a:ea typeface="Roboto Condensed"/>
                <a:cs typeface="Roboto Condensed"/>
                <a:sym typeface="Roboto Condensed"/>
              </a:rPr>
              <a:t>im</a:t>
            </a:r>
            <a:r>
              <a:rPr lang="en-US" sz="1600" b="0" i="0" u="none" strike="noStrike" cap="none" dirty="0">
                <a:solidFill>
                  <a:schemeClr val="dk1"/>
                </a:solidFill>
                <a:latin typeface="Roboto Condensed"/>
                <a:ea typeface="Roboto Condensed"/>
                <a:cs typeface="Roboto Condensed"/>
                <a:sym typeface="Roboto Condensed"/>
              </a:rPr>
              <a:t> </a:t>
            </a:r>
            <a:r>
              <a:rPr lang="en-US" sz="1600" b="0" i="0" u="none" strike="noStrike" cap="none" dirty="0" err="1">
                <a:solidFill>
                  <a:schemeClr val="dk1"/>
                </a:solidFill>
                <a:latin typeface="Roboto Condensed"/>
                <a:ea typeface="Roboto Condensed"/>
                <a:cs typeface="Roboto Condensed"/>
                <a:sym typeface="Roboto Condensed"/>
              </a:rPr>
              <a:t>Kontext</a:t>
            </a:r>
            <a:r>
              <a:rPr lang="en-US" sz="1600" b="0" i="0" u="none" strike="noStrike" cap="none" dirty="0">
                <a:solidFill>
                  <a:schemeClr val="dk1"/>
                </a:solidFill>
                <a:latin typeface="Roboto Condensed"/>
                <a:ea typeface="Roboto Condensed"/>
                <a:cs typeface="Roboto Condensed"/>
                <a:sym typeface="Roboto Condensed"/>
              </a:rPr>
              <a:t> </a:t>
            </a:r>
            <a:r>
              <a:rPr lang="en-US" sz="1600" b="0" i="0" u="none" strike="noStrike" cap="none" dirty="0" err="1">
                <a:solidFill>
                  <a:schemeClr val="dk1"/>
                </a:solidFill>
                <a:latin typeface="Roboto Condensed"/>
                <a:ea typeface="Roboto Condensed"/>
                <a:cs typeface="Roboto Condensed"/>
                <a:sym typeface="Roboto Condensed"/>
              </a:rPr>
              <a:t>eines</a:t>
            </a:r>
            <a:r>
              <a:rPr lang="en-US" sz="1600" b="0" i="0" u="none" strike="noStrike" cap="none" dirty="0">
                <a:solidFill>
                  <a:schemeClr val="dk1"/>
                </a:solidFill>
                <a:latin typeface="Roboto Condensed"/>
                <a:ea typeface="Roboto Condensed"/>
                <a:cs typeface="Roboto Condensed"/>
                <a:sym typeface="Roboto Condensed"/>
              </a:rPr>
              <a:t> Compliance-</a:t>
            </a:r>
            <a:r>
              <a:rPr lang="en-US" sz="1600" b="0" i="0" u="none" strike="noStrike" cap="none" dirty="0" err="1">
                <a:solidFill>
                  <a:schemeClr val="dk1"/>
                </a:solidFill>
                <a:latin typeface="Roboto Condensed"/>
                <a:ea typeface="Roboto Condensed"/>
                <a:cs typeface="Roboto Condensed"/>
                <a:sym typeface="Roboto Condensed"/>
              </a:rPr>
              <a:t>Projektes</a:t>
            </a:r>
            <a:r>
              <a:rPr lang="en-US" sz="1600" b="0" i="0" u="none" strike="noStrike" cap="none" dirty="0">
                <a:solidFill>
                  <a:schemeClr val="dk1"/>
                </a:solidFill>
                <a:latin typeface="Roboto Condensed"/>
                <a:ea typeface="Roboto Condensed"/>
                <a:cs typeface="Roboto Condensed"/>
                <a:sym typeface="Roboto Condensed"/>
              </a:rPr>
              <a:t> </a:t>
            </a:r>
            <a:r>
              <a:rPr lang="en-US" sz="1600" b="0" i="0" u="none" strike="noStrike" cap="none" dirty="0" err="1">
                <a:solidFill>
                  <a:schemeClr val="dk1"/>
                </a:solidFill>
                <a:latin typeface="Roboto Condensed"/>
                <a:ea typeface="Roboto Condensed"/>
                <a:cs typeface="Roboto Condensed"/>
                <a:sym typeface="Roboto Condensed"/>
              </a:rPr>
              <a:t>herangezogen</a:t>
            </a:r>
            <a:r>
              <a:rPr lang="en-US" sz="1600" b="0" i="0" u="none" strike="noStrike" cap="none" dirty="0">
                <a:solidFill>
                  <a:schemeClr val="dk1"/>
                </a:solidFill>
                <a:latin typeface="Roboto Condensed"/>
                <a:ea typeface="Roboto Condensed"/>
                <a:cs typeface="Roboto Condensed"/>
                <a:sym typeface="Roboto Condensed"/>
              </a:rPr>
              <a:t> </a:t>
            </a:r>
            <a:r>
              <a:rPr lang="en-US" sz="1600" b="0" i="0" u="none" strike="noStrike" cap="none" dirty="0" err="1">
                <a:solidFill>
                  <a:schemeClr val="dk1"/>
                </a:solidFill>
                <a:latin typeface="Roboto Condensed"/>
                <a:ea typeface="Roboto Condensed"/>
                <a:cs typeface="Roboto Condensed"/>
                <a:sym typeface="Roboto Condensed"/>
              </a:rPr>
              <a:t>wird</a:t>
            </a:r>
            <a:r>
              <a:rPr lang="en-US" sz="1600" b="0" i="0" u="none" strike="noStrike" cap="none" dirty="0">
                <a:solidFill>
                  <a:schemeClr val="dk1"/>
                </a:solidFill>
                <a:latin typeface="Roboto Condensed"/>
                <a:ea typeface="Roboto Condensed"/>
                <a:cs typeface="Roboto Condensed"/>
                <a:sym typeface="Roboto Condensed"/>
              </a:rPr>
              <a:t>:</a:t>
            </a:r>
          </a:p>
          <a:p>
            <a:pPr marL="285750" marR="0" lvl="0" indent="-285750" algn="l" rtl="0">
              <a:lnSpc>
                <a:spcPct val="90000"/>
              </a:lnSpc>
              <a:spcBef>
                <a:spcPts val="407"/>
              </a:spcBef>
              <a:buClr>
                <a:schemeClr val="accent1"/>
              </a:buClr>
              <a:buSzPct val="25000"/>
              <a:buFont typeface="Arial" panose="020B0604020202020204" pitchFamily="34" charset="0"/>
              <a:buChar char="•"/>
            </a:pPr>
            <a:r>
              <a:rPr lang="en-US" sz="1600" b="0" i="0" u="none" strike="noStrike" cap="none" dirty="0">
                <a:solidFill>
                  <a:schemeClr val="dk1"/>
                </a:solidFill>
                <a:latin typeface="Roboto Condensed"/>
                <a:ea typeface="Roboto Condensed"/>
                <a:cs typeface="Roboto Condensed"/>
                <a:sym typeface="Roboto Condensed"/>
              </a:rPr>
              <a:t>Die </a:t>
            </a:r>
            <a:r>
              <a:rPr lang="en-US" sz="1600" dirty="0" err="1">
                <a:solidFill>
                  <a:schemeClr val="dk1"/>
                </a:solidFill>
                <a:latin typeface="Roboto Condensed"/>
                <a:ea typeface="Roboto Condensed"/>
                <a:cs typeface="Roboto Condensed"/>
                <a:sym typeface="Roboto Condensed"/>
              </a:rPr>
              <a:t>Inhalte</a:t>
            </a:r>
            <a:r>
              <a:rPr lang="en-US" sz="1600" dirty="0">
                <a:solidFill>
                  <a:schemeClr val="dk1"/>
                </a:solidFill>
                <a:latin typeface="Roboto Condensed"/>
                <a:ea typeface="Roboto Condensed"/>
                <a:cs typeface="Roboto Condensed"/>
                <a:sym typeface="Roboto Condensed"/>
              </a:rPr>
              <a:t> der </a:t>
            </a:r>
            <a:r>
              <a:rPr lang="en-US" sz="1600" dirty="0" err="1">
                <a:solidFill>
                  <a:schemeClr val="dk1"/>
                </a:solidFill>
                <a:latin typeface="Roboto Condensed"/>
                <a:ea typeface="Roboto Condensed"/>
                <a:cs typeface="Roboto Condensed"/>
                <a:sym typeface="Roboto Condensed"/>
              </a:rPr>
              <a:t>Präsentation</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folgen</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aktuellem</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deutschem</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Recht</a:t>
            </a:r>
            <a:r>
              <a:rPr lang="en-US" sz="1600" dirty="0">
                <a:solidFill>
                  <a:schemeClr val="dk1"/>
                </a:solidFill>
                <a:latin typeface="Roboto Condensed"/>
                <a:ea typeface="Roboto Condensed"/>
                <a:cs typeface="Roboto Condensed"/>
                <a:sym typeface="Roboto Condensed"/>
              </a:rPr>
              <a:t>.</a:t>
            </a:r>
          </a:p>
          <a:p>
            <a:pPr marL="285750" marR="0" lvl="0" indent="-285750" algn="l" rtl="0">
              <a:lnSpc>
                <a:spcPct val="90000"/>
              </a:lnSpc>
              <a:spcBef>
                <a:spcPts val="407"/>
              </a:spcBef>
              <a:buClr>
                <a:schemeClr val="accent1"/>
              </a:buClr>
              <a:buSzPct val="25000"/>
              <a:buFont typeface="Arial" panose="020B0604020202020204" pitchFamily="34" charset="0"/>
              <a:buChar char="•"/>
            </a:pPr>
            <a:r>
              <a:rPr lang="en-US" sz="1600" dirty="0" err="1">
                <a:solidFill>
                  <a:schemeClr val="dk1"/>
                </a:solidFill>
                <a:latin typeface="Roboto Condensed"/>
                <a:ea typeface="Roboto Condensed"/>
                <a:cs typeface="Roboto Condensed"/>
                <a:sym typeface="Roboto Condensed"/>
              </a:rPr>
              <a:t>Rechtsordnungen</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anderer</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Staaten</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können</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unterschiedliche</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gesetzliche</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Anforderungen</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haben</a:t>
            </a:r>
            <a:r>
              <a:rPr lang="en-US" sz="1600" dirty="0">
                <a:solidFill>
                  <a:schemeClr val="dk1"/>
                </a:solidFill>
                <a:latin typeface="Roboto Condensed"/>
                <a:ea typeface="Roboto Condensed"/>
                <a:cs typeface="Roboto Condensed"/>
                <a:sym typeface="Roboto Condensed"/>
              </a:rPr>
              <a:t>.</a:t>
            </a:r>
            <a:endParaRPr lang="en-US" sz="1600" b="0" i="0" u="none" strike="noStrike" cap="none" dirty="0">
              <a:solidFill>
                <a:schemeClr val="dk1"/>
              </a:solidFill>
              <a:latin typeface="Roboto Condensed"/>
              <a:ea typeface="Roboto Condensed"/>
              <a:cs typeface="Roboto Condensed"/>
              <a:sym typeface="Roboto Condensed"/>
            </a:endParaRPr>
          </a:p>
        </p:txBody>
      </p:sp>
      <p:sp>
        <p:nvSpPr>
          <p:cNvPr id="2" name="Rechteck 1">
            <a:extLst>
              <a:ext uri="{FF2B5EF4-FFF2-40B4-BE49-F238E27FC236}">
                <a16:creationId xmlns:a16="http://schemas.microsoft.com/office/drawing/2014/main" id="{28900A0B-41A8-4E67-A592-5126AF005D39}"/>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6" name="Rechteck 5">
            <a:extLst>
              <a:ext uri="{FF2B5EF4-FFF2-40B4-BE49-F238E27FC236}">
                <a16:creationId xmlns:a16="http://schemas.microsoft.com/office/drawing/2014/main" id="{BA518D64-CFED-4332-9F89-543D3E91AEB3}"/>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err="1">
                <a:solidFill>
                  <a:schemeClr val="dk2"/>
                </a:solidFill>
                <a:latin typeface="Roboto"/>
                <a:ea typeface="Roboto"/>
                <a:cs typeface="Roboto"/>
                <a:sym typeface="Roboto"/>
              </a:rPr>
              <a:t>Lizenzen</a:t>
            </a:r>
            <a:endParaRPr lang="en-US" sz="4000" b="0" i="0" u="none" strike="noStrike" cap="none" dirty="0">
              <a:solidFill>
                <a:schemeClr val="dk2"/>
              </a:solidFill>
              <a:latin typeface="Roboto"/>
              <a:ea typeface="Roboto"/>
              <a:cs typeface="Roboto"/>
              <a:sym typeface="Roboto"/>
            </a:endParaRPr>
          </a:p>
        </p:txBody>
      </p:sp>
      <p:sp>
        <p:nvSpPr>
          <p:cNvPr id="118" name="Shape 118"/>
          <p:cNvSpPr txBox="1">
            <a:spLocks noGrp="1"/>
          </p:cNvSpPr>
          <p:nvPr>
            <p:ph type="body" idx="1"/>
          </p:nvPr>
        </p:nvSpPr>
        <p:spPr>
          <a:xfrm>
            <a:off x="838200" y="1481771"/>
            <a:ext cx="10515599"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dirty="0" err="1">
                <a:solidFill>
                  <a:schemeClr val="dk1"/>
                </a:solidFill>
                <a:latin typeface="Roboto"/>
                <a:ea typeface="Roboto"/>
                <a:cs typeface="Roboto"/>
                <a:sym typeface="Roboto"/>
              </a:rPr>
              <a:t>Über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eine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Lizenz</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räumt</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Urheber</a:t>
            </a:r>
            <a:r>
              <a:rPr lang="en-US" dirty="0"/>
              <a:t>/</a:t>
            </a:r>
            <a:r>
              <a:rPr lang="en-US" sz="2400" b="0" i="0" u="none" strike="noStrike" cap="none" dirty="0" err="1">
                <a:solidFill>
                  <a:schemeClr val="dk1"/>
                </a:solidFill>
                <a:latin typeface="Roboto"/>
                <a:ea typeface="Roboto"/>
                <a:cs typeface="Roboto"/>
                <a:sym typeface="Roboto"/>
              </a:rPr>
              <a:t>Rechteinhaber</a:t>
            </a:r>
            <a:r>
              <a:rPr lang="en-US" sz="2400" b="0" i="0" u="none" strike="noStrike" cap="none" dirty="0">
                <a:solidFill>
                  <a:schemeClr val="dk1"/>
                </a:solidFill>
                <a:latin typeface="Roboto"/>
                <a:ea typeface="Roboto"/>
                <a:cs typeface="Roboto"/>
                <a:sym typeface="Roboto"/>
              </a:rPr>
              <a:t> </a:t>
            </a:r>
            <a:br>
              <a:rPr lang="en-US" sz="2400" b="0" i="0" u="none" strike="noStrike" cap="none" dirty="0">
                <a:solidFill>
                  <a:schemeClr val="dk1"/>
                </a:solidFill>
                <a:latin typeface="Roboto"/>
                <a:ea typeface="Roboto"/>
                <a:cs typeface="Roboto"/>
                <a:sym typeface="Roboto"/>
              </a:rPr>
            </a:br>
            <a:r>
              <a:rPr lang="en-US" sz="2400" b="0" i="0" u="none" strike="noStrike" cap="none" dirty="0" err="1">
                <a:solidFill>
                  <a:schemeClr val="dk1"/>
                </a:solidFill>
                <a:latin typeface="Roboto"/>
                <a:ea typeface="Roboto"/>
                <a:cs typeface="Roboto"/>
                <a:sym typeface="Roboto"/>
              </a:rPr>
              <a:t>bzw</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Patentinhaber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einem</a:t>
            </a:r>
            <a:r>
              <a:rPr lang="en-US" sz="2400" b="0" i="0" u="none" strike="noStrike" cap="none" dirty="0">
                <a:solidFill>
                  <a:schemeClr val="dk1"/>
                </a:solidFill>
                <a:latin typeface="Roboto"/>
                <a:ea typeface="Roboto"/>
                <a:cs typeface="Roboto"/>
                <a:sym typeface="Roboto"/>
              </a:rPr>
              <a:t> </a:t>
            </a:r>
            <a:r>
              <a:rPr lang="en-US" dirty="0" err="1"/>
              <a:t>D</a:t>
            </a:r>
            <a:r>
              <a:rPr lang="en-US" sz="2400" b="0" i="0" u="none" strike="noStrike" cap="none" dirty="0" err="1">
                <a:solidFill>
                  <a:schemeClr val="dk1"/>
                </a:solidFill>
                <a:latin typeface="Roboto"/>
                <a:ea typeface="Roboto"/>
                <a:cs typeface="Roboto"/>
                <a:sym typeface="Roboto"/>
              </a:rPr>
              <a:t>ritten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Rechte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ein</a:t>
            </a:r>
            <a:r>
              <a:rPr lang="en-US" sz="2400" b="0" i="0" u="none" strike="noStrike" cap="none" dirty="0">
                <a:solidFill>
                  <a:schemeClr val="dk1"/>
                </a:solidFill>
                <a:latin typeface="Roboto"/>
                <a:ea typeface="Roboto"/>
                <a:cs typeface="Roboto"/>
                <a:sym typeface="Roboto"/>
              </a:rPr>
              <a:t>.</a:t>
            </a:r>
          </a:p>
          <a:p>
            <a:pPr marL="182880" marR="0" lvl="0" indent="-182880" algn="l" rtl="0">
              <a:spcBef>
                <a:spcPts val="480"/>
              </a:spcBef>
              <a:spcAft>
                <a:spcPts val="0"/>
              </a:spcAft>
              <a:buClr>
                <a:schemeClr val="accent1"/>
              </a:buClr>
              <a:buSzPct val="85000"/>
              <a:buFont typeface="Arial"/>
              <a:buChar char="•"/>
            </a:pPr>
            <a:r>
              <a:rPr lang="en-US" sz="2400" b="0" i="0" u="none" strike="noStrike" cap="none" dirty="0">
                <a:solidFill>
                  <a:srgbClr val="000000"/>
                </a:solidFill>
                <a:latin typeface="Roboto"/>
                <a:ea typeface="Roboto"/>
                <a:cs typeface="Roboto"/>
                <a:sym typeface="Roboto"/>
              </a:rPr>
              <a:t>Die </a:t>
            </a:r>
            <a:r>
              <a:rPr lang="en-US" sz="2400" b="0" i="0" u="none" strike="noStrike" cap="none" dirty="0" err="1">
                <a:solidFill>
                  <a:srgbClr val="000000"/>
                </a:solidFill>
                <a:latin typeface="Roboto"/>
                <a:ea typeface="Roboto"/>
                <a:cs typeface="Roboto"/>
                <a:sym typeface="Roboto"/>
              </a:rPr>
              <a:t>Lizenz</a:t>
            </a:r>
            <a:r>
              <a:rPr lang="en-US" sz="2400" b="0" i="0" u="none" strike="noStrike" cap="none" dirty="0">
                <a:solidFill>
                  <a:srgbClr val="000000"/>
                </a:solidFill>
                <a:latin typeface="Roboto"/>
                <a:ea typeface="Roboto"/>
                <a:cs typeface="Roboto"/>
                <a:sym typeface="Roboto"/>
              </a:rPr>
              <a:t> </a:t>
            </a:r>
            <a:r>
              <a:rPr lang="en-US" sz="2400" b="0" i="0" u="none" strike="noStrike" cap="none" dirty="0" err="1">
                <a:solidFill>
                  <a:srgbClr val="000000"/>
                </a:solidFill>
                <a:latin typeface="Roboto"/>
                <a:ea typeface="Roboto"/>
                <a:cs typeface="Roboto"/>
                <a:sym typeface="Roboto"/>
              </a:rPr>
              <a:t>kann</a:t>
            </a:r>
            <a:r>
              <a:rPr lang="en-US" sz="2400" b="0" i="0" u="none" strike="noStrike" cap="none" dirty="0">
                <a:solidFill>
                  <a:srgbClr val="000000"/>
                </a:solidFill>
                <a:latin typeface="Roboto"/>
                <a:ea typeface="Roboto"/>
                <a:cs typeface="Roboto"/>
                <a:sym typeface="Roboto"/>
              </a:rPr>
              <a:t> </a:t>
            </a:r>
            <a:r>
              <a:rPr lang="en-US" sz="2400" b="0" i="0" u="none" strike="noStrike" cap="none" dirty="0" err="1">
                <a:solidFill>
                  <a:srgbClr val="000000"/>
                </a:solidFill>
                <a:latin typeface="Roboto"/>
                <a:ea typeface="Roboto"/>
                <a:cs typeface="Roboto"/>
                <a:sym typeface="Roboto"/>
              </a:rPr>
              <a:t>einschränken</a:t>
            </a:r>
            <a:r>
              <a:rPr lang="en-US" dirty="0">
                <a:solidFill>
                  <a:srgbClr val="000000"/>
                </a:solidFill>
              </a:rPr>
              <a:t> </a:t>
            </a:r>
            <a:r>
              <a:rPr lang="en-US" dirty="0" err="1">
                <a:solidFill>
                  <a:srgbClr val="000000"/>
                </a:solidFill>
              </a:rPr>
              <a:t>bzw</a:t>
            </a:r>
            <a:r>
              <a:rPr lang="en-US" dirty="0">
                <a:solidFill>
                  <a:srgbClr val="000000"/>
                </a:solidFill>
              </a:rPr>
              <a:t>. </a:t>
            </a:r>
            <a:r>
              <a:rPr lang="en-US" dirty="0" err="1">
                <a:solidFill>
                  <a:srgbClr val="000000"/>
                </a:solidFill>
              </a:rPr>
              <a:t>definieren</a:t>
            </a:r>
            <a:r>
              <a:rPr lang="en-US" dirty="0">
                <a:solidFill>
                  <a:srgbClr val="000000"/>
                </a:solidFill>
              </a:rPr>
              <a:t>:</a:t>
            </a:r>
            <a:endParaRPr lang="en-US" sz="2400" b="0" i="0" u="none" strike="noStrike" cap="none" dirty="0">
              <a:solidFill>
                <a:srgbClr val="000000"/>
              </a:solidFill>
              <a:latin typeface="Roboto"/>
              <a:ea typeface="Roboto"/>
              <a:cs typeface="Roboto"/>
              <a:sym typeface="Roboto"/>
            </a:endParaRPr>
          </a:p>
          <a:p>
            <a:pPr marL="457200" marR="0" lvl="1" indent="-190500" algn="l" rtl="0">
              <a:spcBef>
                <a:spcPts val="400"/>
              </a:spcBef>
              <a:spcAft>
                <a:spcPts val="0"/>
              </a:spcAft>
              <a:buClr>
                <a:schemeClr val="accent1"/>
              </a:buClr>
              <a:buSzPct val="85000"/>
              <a:buFont typeface="Arial"/>
              <a:buChar char="•"/>
            </a:pPr>
            <a:r>
              <a:rPr lang="en-US" dirty="0" err="1">
                <a:solidFill>
                  <a:srgbClr val="000000"/>
                </a:solidFill>
              </a:rPr>
              <a:t>Gestattete</a:t>
            </a:r>
            <a:r>
              <a:rPr lang="en-US" dirty="0">
                <a:solidFill>
                  <a:srgbClr val="000000"/>
                </a:solidFill>
              </a:rPr>
              <a:t> </a:t>
            </a:r>
            <a:r>
              <a:rPr lang="en-US" dirty="0" err="1">
                <a:solidFill>
                  <a:srgbClr val="000000"/>
                </a:solidFill>
              </a:rPr>
              <a:t>Nutzungsarten</a:t>
            </a:r>
            <a:r>
              <a:rPr lang="en-US" sz="2000" b="0" i="0" u="none" strike="noStrike" cap="none" dirty="0">
                <a:solidFill>
                  <a:srgbClr val="000000"/>
                </a:solidFill>
                <a:latin typeface="Roboto"/>
                <a:ea typeface="Roboto"/>
                <a:cs typeface="Roboto"/>
                <a:sym typeface="Roboto"/>
              </a:rPr>
              <a:t> (</a:t>
            </a:r>
            <a:r>
              <a:rPr lang="en-US" sz="2000" b="0" i="0" u="none" strike="noStrike" cap="none" dirty="0" err="1">
                <a:solidFill>
                  <a:srgbClr val="000000"/>
                </a:solidFill>
                <a:latin typeface="Roboto"/>
                <a:ea typeface="Roboto"/>
                <a:cs typeface="Roboto"/>
                <a:sym typeface="Roboto"/>
              </a:rPr>
              <a:t>kommerzielle</a:t>
            </a:r>
            <a:r>
              <a:rPr lang="en-US" sz="2000" b="0" i="0" u="none" strike="noStrike" cap="none" dirty="0">
                <a:solidFill>
                  <a:srgbClr val="000000"/>
                </a:solidFill>
                <a:latin typeface="Roboto"/>
                <a:ea typeface="Roboto"/>
                <a:cs typeface="Roboto"/>
                <a:sym typeface="Roboto"/>
              </a:rPr>
              <a:t> / </a:t>
            </a:r>
            <a:r>
              <a:rPr lang="en-US" sz="2000" b="0" i="0" u="none" strike="noStrike" cap="none" dirty="0" err="1">
                <a:solidFill>
                  <a:srgbClr val="000000"/>
                </a:solidFill>
                <a:latin typeface="Roboto"/>
                <a:ea typeface="Roboto"/>
                <a:cs typeface="Roboto"/>
                <a:sym typeface="Roboto"/>
              </a:rPr>
              <a:t>nicht-kommerzielle</a:t>
            </a:r>
            <a:r>
              <a:rPr lang="en-US" sz="2000" b="0" i="0" u="none" strike="noStrike" cap="none" dirty="0">
                <a:solidFill>
                  <a:srgbClr val="000000"/>
                </a:solidFill>
                <a:latin typeface="Roboto"/>
                <a:ea typeface="Roboto"/>
                <a:cs typeface="Roboto"/>
                <a:sym typeface="Roboto"/>
              </a:rPr>
              <a:t> </a:t>
            </a:r>
            <a:r>
              <a:rPr lang="en-US" sz="2000" b="0" i="0" u="none" strike="noStrike" cap="none" dirty="0" err="1">
                <a:solidFill>
                  <a:srgbClr val="000000"/>
                </a:solidFill>
                <a:latin typeface="Roboto"/>
                <a:ea typeface="Roboto"/>
                <a:cs typeface="Roboto"/>
                <a:sym typeface="Roboto"/>
              </a:rPr>
              <a:t>Nutzung</a:t>
            </a:r>
            <a:r>
              <a:rPr lang="en-US" sz="2000" b="0" i="0" u="none" strike="noStrike" cap="none" dirty="0">
                <a:solidFill>
                  <a:srgbClr val="000000"/>
                </a:solidFill>
                <a:latin typeface="Roboto"/>
                <a:ea typeface="Roboto"/>
                <a:cs typeface="Roboto"/>
                <a:sym typeface="Roboto"/>
              </a:rPr>
              <a:t>, </a:t>
            </a:r>
            <a:r>
              <a:rPr lang="en-US" sz="2000" b="0" i="0" u="none" strike="noStrike" cap="none" dirty="0" err="1">
                <a:solidFill>
                  <a:srgbClr val="000000"/>
                </a:solidFill>
                <a:latin typeface="Roboto"/>
                <a:ea typeface="Roboto"/>
                <a:cs typeface="Roboto"/>
                <a:sym typeface="Roboto"/>
              </a:rPr>
              <a:t>Verbreitung</a:t>
            </a:r>
            <a:r>
              <a:rPr lang="en-US" sz="2000" b="0" i="0" u="none" strike="noStrike" cap="none" dirty="0">
                <a:solidFill>
                  <a:srgbClr val="000000"/>
                </a:solidFill>
                <a:latin typeface="Roboto"/>
                <a:ea typeface="Roboto"/>
                <a:cs typeface="Roboto"/>
                <a:sym typeface="Roboto"/>
              </a:rPr>
              <a:t>, </a:t>
            </a:r>
            <a:r>
              <a:rPr lang="en-US" sz="2000" b="0" i="0" u="none" strike="noStrike" cap="none" dirty="0" err="1">
                <a:solidFill>
                  <a:srgbClr val="000000"/>
                </a:solidFill>
                <a:latin typeface="Roboto"/>
                <a:ea typeface="Roboto"/>
                <a:cs typeface="Roboto"/>
                <a:sym typeface="Roboto"/>
              </a:rPr>
              <a:t>zukünftige</a:t>
            </a:r>
            <a:r>
              <a:rPr lang="en-US" sz="2000" b="0" i="0" u="none" strike="noStrike" cap="none" dirty="0">
                <a:solidFill>
                  <a:srgbClr val="000000"/>
                </a:solidFill>
                <a:latin typeface="Roboto"/>
                <a:ea typeface="Roboto"/>
                <a:cs typeface="Roboto"/>
                <a:sym typeface="Roboto"/>
              </a:rPr>
              <a:t> / </a:t>
            </a:r>
            <a:r>
              <a:rPr lang="en-US" sz="2000" b="0" i="0" u="none" strike="noStrike" cap="none" dirty="0" err="1">
                <a:solidFill>
                  <a:srgbClr val="000000"/>
                </a:solidFill>
                <a:latin typeface="Roboto"/>
                <a:ea typeface="Roboto"/>
                <a:cs typeface="Roboto"/>
                <a:sym typeface="Roboto"/>
              </a:rPr>
              <a:t>vergangene</a:t>
            </a:r>
            <a:r>
              <a:rPr lang="en-US" sz="2000" b="0" i="0" u="none" strike="noStrike" cap="none" dirty="0">
                <a:solidFill>
                  <a:srgbClr val="000000"/>
                </a:solidFill>
                <a:latin typeface="Roboto"/>
                <a:ea typeface="Roboto"/>
                <a:cs typeface="Roboto"/>
                <a:sym typeface="Roboto"/>
              </a:rPr>
              <a:t> </a:t>
            </a:r>
            <a:r>
              <a:rPr lang="en-US" sz="2000" b="0" i="0" u="none" strike="noStrike" cap="none" dirty="0" err="1">
                <a:solidFill>
                  <a:srgbClr val="000000"/>
                </a:solidFill>
                <a:latin typeface="Roboto"/>
                <a:ea typeface="Roboto"/>
                <a:cs typeface="Roboto"/>
                <a:sym typeface="Roboto"/>
              </a:rPr>
              <a:t>Bearbeitung</a:t>
            </a:r>
            <a:r>
              <a:rPr lang="en-US" sz="2000" b="0" i="0" u="none" strike="noStrike" cap="none" dirty="0">
                <a:solidFill>
                  <a:srgbClr val="000000"/>
                </a:solidFill>
                <a:latin typeface="Roboto"/>
                <a:ea typeface="Roboto"/>
                <a:cs typeface="Roboto"/>
                <a:sym typeface="Roboto"/>
              </a:rPr>
              <a:t>)</a:t>
            </a:r>
          </a:p>
          <a:p>
            <a:pPr marL="457200" marR="0" lvl="1" indent="-190500" algn="l" rtl="0">
              <a:spcBef>
                <a:spcPts val="400"/>
              </a:spcBef>
              <a:spcAft>
                <a:spcPts val="0"/>
              </a:spcAft>
              <a:buClr>
                <a:schemeClr val="accent1"/>
              </a:buClr>
              <a:buSzPct val="85000"/>
              <a:buFont typeface="Arial"/>
              <a:buChar char="•"/>
            </a:pPr>
            <a:r>
              <a:rPr lang="en-US" sz="2000" b="0" i="0" u="none" strike="noStrike" cap="none" dirty="0" err="1">
                <a:solidFill>
                  <a:srgbClr val="000000"/>
                </a:solidFill>
                <a:latin typeface="Roboto"/>
                <a:ea typeface="Roboto"/>
                <a:cs typeface="Roboto"/>
                <a:sym typeface="Roboto"/>
              </a:rPr>
              <a:t>Exklusive</a:t>
            </a:r>
            <a:r>
              <a:rPr lang="en-US" sz="2000" b="0" i="0" u="none" strike="noStrike" cap="none" dirty="0">
                <a:solidFill>
                  <a:srgbClr val="000000"/>
                </a:solidFill>
                <a:latin typeface="Roboto"/>
                <a:ea typeface="Roboto"/>
                <a:cs typeface="Roboto"/>
                <a:sym typeface="Roboto"/>
              </a:rPr>
              <a:t> vs. </a:t>
            </a:r>
            <a:r>
              <a:rPr lang="en-US" dirty="0" err="1">
                <a:solidFill>
                  <a:srgbClr val="000000"/>
                </a:solidFill>
              </a:rPr>
              <a:t>nicht</a:t>
            </a:r>
            <a:r>
              <a:rPr lang="en-US" dirty="0">
                <a:solidFill>
                  <a:srgbClr val="000000"/>
                </a:solidFill>
              </a:rPr>
              <a:t>-exclusive </a:t>
            </a:r>
            <a:r>
              <a:rPr lang="en-US" dirty="0" err="1">
                <a:solidFill>
                  <a:srgbClr val="000000"/>
                </a:solidFill>
              </a:rPr>
              <a:t>Rechteeinräumung</a:t>
            </a:r>
            <a:endParaRPr lang="en-US" sz="2000" b="0" i="0" u="none" strike="noStrike" cap="none" dirty="0">
              <a:solidFill>
                <a:srgbClr val="000000"/>
              </a:solidFill>
              <a:latin typeface="Roboto"/>
              <a:ea typeface="Roboto"/>
              <a:cs typeface="Roboto"/>
              <a:sym typeface="Roboto"/>
            </a:endParaRPr>
          </a:p>
          <a:p>
            <a:pPr marL="457200" marR="0" lvl="1" indent="-190500" algn="l" rtl="0">
              <a:spcBef>
                <a:spcPts val="400"/>
              </a:spcBef>
              <a:spcAft>
                <a:spcPts val="0"/>
              </a:spcAft>
              <a:buClr>
                <a:schemeClr val="accent1"/>
              </a:buClr>
              <a:buSzPct val="85000"/>
              <a:buFont typeface="Arial"/>
              <a:buChar char="•"/>
            </a:pPr>
            <a:r>
              <a:rPr lang="en-US" sz="2000" b="0" i="0" u="none" strike="noStrike" cap="none" dirty="0" err="1">
                <a:solidFill>
                  <a:srgbClr val="000000"/>
                </a:solidFill>
                <a:latin typeface="Roboto"/>
                <a:ea typeface="Roboto"/>
                <a:cs typeface="Roboto"/>
                <a:sym typeface="Roboto"/>
              </a:rPr>
              <a:t>Geographischer</a:t>
            </a:r>
            <a:r>
              <a:rPr lang="en-US" sz="2000" b="0" i="0" u="none" strike="noStrike" cap="none" dirty="0">
                <a:solidFill>
                  <a:srgbClr val="000000"/>
                </a:solidFill>
                <a:latin typeface="Roboto"/>
                <a:ea typeface="Roboto"/>
                <a:cs typeface="Roboto"/>
                <a:sym typeface="Roboto"/>
              </a:rPr>
              <a:t> </a:t>
            </a:r>
            <a:r>
              <a:rPr lang="en-US" sz="2000" b="0" i="0" u="none" strike="noStrike" cap="none" dirty="0" err="1">
                <a:solidFill>
                  <a:srgbClr val="000000"/>
                </a:solidFill>
                <a:latin typeface="Roboto"/>
                <a:ea typeface="Roboto"/>
                <a:cs typeface="Roboto"/>
                <a:sym typeface="Roboto"/>
              </a:rPr>
              <a:t>Geltungsbereich</a:t>
            </a:r>
            <a:endParaRPr lang="en-US" sz="2000" b="0" i="0" u="none" strike="noStrike" cap="none" dirty="0">
              <a:solidFill>
                <a:srgbClr val="000000"/>
              </a:solidFill>
              <a:latin typeface="Roboto"/>
              <a:ea typeface="Roboto"/>
              <a:cs typeface="Roboto"/>
              <a:sym typeface="Roboto"/>
            </a:endParaRPr>
          </a:p>
          <a:p>
            <a:pPr marL="457200" marR="0" lvl="1" indent="-190500" algn="l" rtl="0">
              <a:spcBef>
                <a:spcPts val="400"/>
              </a:spcBef>
              <a:spcAft>
                <a:spcPts val="0"/>
              </a:spcAft>
              <a:buClr>
                <a:schemeClr val="accent1"/>
              </a:buClr>
              <a:buSzPct val="85000"/>
              <a:buFont typeface="Arial"/>
              <a:buChar char="•"/>
            </a:pPr>
            <a:r>
              <a:rPr lang="en-US" sz="2000" b="0" i="0" u="none" strike="noStrike" cap="none" dirty="0" err="1">
                <a:solidFill>
                  <a:srgbClr val="000000"/>
                </a:solidFill>
                <a:latin typeface="Roboto"/>
                <a:ea typeface="Roboto"/>
                <a:cs typeface="Roboto"/>
                <a:sym typeface="Roboto"/>
              </a:rPr>
              <a:t>Unbeschränkte</a:t>
            </a:r>
            <a:r>
              <a:rPr lang="en-US" sz="2000" b="0" i="0" u="none" strike="noStrike" cap="none" dirty="0">
                <a:solidFill>
                  <a:srgbClr val="000000"/>
                </a:solidFill>
                <a:latin typeface="Roboto"/>
                <a:ea typeface="Roboto"/>
                <a:cs typeface="Roboto"/>
                <a:sym typeface="Roboto"/>
              </a:rPr>
              <a:t> vs. </a:t>
            </a:r>
            <a:r>
              <a:rPr lang="en-US" sz="2000" b="0" i="0" u="none" strike="noStrike" cap="none" dirty="0" err="1">
                <a:solidFill>
                  <a:srgbClr val="000000"/>
                </a:solidFill>
                <a:latin typeface="Roboto"/>
                <a:ea typeface="Roboto"/>
                <a:cs typeface="Roboto"/>
                <a:sym typeface="Roboto"/>
              </a:rPr>
              <a:t>beschränkte</a:t>
            </a:r>
            <a:r>
              <a:rPr lang="en-US" sz="2000" b="0" i="0" u="none" strike="noStrike" cap="none" dirty="0">
                <a:solidFill>
                  <a:srgbClr val="000000"/>
                </a:solidFill>
                <a:latin typeface="Roboto"/>
                <a:ea typeface="Roboto"/>
                <a:cs typeface="Roboto"/>
                <a:sym typeface="Roboto"/>
              </a:rPr>
              <a:t> </a:t>
            </a:r>
            <a:r>
              <a:rPr lang="en-US" sz="2000" b="0" i="0" u="none" strike="noStrike" cap="none" dirty="0" err="1">
                <a:solidFill>
                  <a:srgbClr val="000000"/>
                </a:solidFill>
                <a:latin typeface="Roboto"/>
                <a:ea typeface="Roboto"/>
                <a:cs typeface="Roboto"/>
                <a:sym typeface="Roboto"/>
              </a:rPr>
              <a:t>Nutzungsdauer</a:t>
            </a:r>
            <a:endParaRPr lang="en-US" sz="2000" b="0" i="0" u="none" strike="noStrike" cap="none" dirty="0">
              <a:solidFill>
                <a:srgbClr val="000000"/>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Die </a:t>
            </a:r>
            <a:r>
              <a:rPr lang="en-US" sz="2400" b="0" i="0" u="none" strike="noStrike" cap="none" dirty="0" err="1">
                <a:solidFill>
                  <a:schemeClr val="dk1"/>
                </a:solidFill>
                <a:latin typeface="Roboto"/>
                <a:ea typeface="Roboto"/>
                <a:cs typeface="Roboto"/>
                <a:sym typeface="Roboto"/>
              </a:rPr>
              <a:t>Lizenz</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kann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zeitgleich</a:t>
            </a:r>
            <a:r>
              <a:rPr lang="en-US" sz="2400" b="0" i="0" u="none" strike="noStrike" cap="none" dirty="0">
                <a:solidFill>
                  <a:schemeClr val="dk1"/>
                </a:solidFill>
                <a:latin typeface="Roboto"/>
                <a:ea typeface="Roboto"/>
                <a:cs typeface="Roboto"/>
                <a:sym typeface="Roboto"/>
              </a:rPr>
              <a:t> die </a:t>
            </a:r>
            <a:r>
              <a:rPr lang="en-US" sz="2400" b="0" i="0" u="none" strike="noStrike" cap="none" dirty="0" err="1">
                <a:solidFill>
                  <a:schemeClr val="dk1"/>
                </a:solidFill>
                <a:latin typeface="Roboto"/>
                <a:ea typeface="Roboto"/>
                <a:cs typeface="Roboto"/>
                <a:sym typeface="Roboto"/>
              </a:rPr>
              <a:t>Einräumung</a:t>
            </a:r>
            <a:r>
              <a:rPr lang="en-US" sz="2400" b="0" i="0" u="none" strike="noStrike" cap="none" dirty="0">
                <a:solidFill>
                  <a:schemeClr val="dk1"/>
                </a:solidFill>
                <a:latin typeface="Roboto"/>
                <a:ea typeface="Roboto"/>
                <a:cs typeface="Roboto"/>
                <a:sym typeface="Roboto"/>
              </a:rPr>
              <a:t> von </a:t>
            </a:r>
            <a:r>
              <a:rPr lang="en-US" sz="2400" b="0" i="0" u="none" strike="noStrike" cap="none" dirty="0" err="1">
                <a:solidFill>
                  <a:schemeClr val="dk1"/>
                </a:solidFill>
                <a:latin typeface="Roboto"/>
                <a:ea typeface="Roboto"/>
                <a:cs typeface="Roboto"/>
                <a:sym typeface="Roboto"/>
              </a:rPr>
              <a:t>Nutzungsrechten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unter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Bedingungen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stellen</a:t>
            </a:r>
            <a:r>
              <a:rPr lang="en-US" sz="2400" b="0" i="0" u="none" strike="noStrike" cap="none" dirty="0">
                <a:solidFill>
                  <a:schemeClr val="dk1"/>
                </a:solidFill>
                <a:latin typeface="Roboto"/>
                <a:ea typeface="Roboto"/>
                <a:cs typeface="Roboto"/>
                <a:sym typeface="Roboto"/>
              </a:rPr>
              <a:t> – </a:t>
            </a:r>
            <a:r>
              <a:rPr lang="en-US" sz="2400" b="0" i="0" u="none" strike="noStrike" cap="none" dirty="0" err="1">
                <a:solidFill>
                  <a:schemeClr val="dk1"/>
                </a:solidFill>
                <a:latin typeface="Roboto"/>
                <a:ea typeface="Roboto"/>
                <a:cs typeface="Roboto"/>
                <a:sym typeface="Roboto"/>
              </a:rPr>
              <a:t>d.h</a:t>
            </a:r>
            <a:r>
              <a:rPr lang="en-US" sz="2400" b="0" i="0" u="none" strike="noStrike" cap="none" dirty="0">
                <a:solidFill>
                  <a:schemeClr val="dk1"/>
                </a:solidFill>
                <a:latin typeface="Roboto"/>
                <a:ea typeface="Roboto"/>
                <a:cs typeface="Roboto"/>
                <a:sym typeface="Roboto"/>
              </a:rPr>
              <a:t>. man </a:t>
            </a:r>
            <a:r>
              <a:rPr lang="en-US" sz="2400" b="0" i="0" u="none" strike="noStrike" cap="none" dirty="0" err="1">
                <a:solidFill>
                  <a:schemeClr val="dk1"/>
                </a:solidFill>
                <a:latin typeface="Roboto"/>
                <a:ea typeface="Roboto"/>
                <a:cs typeface="Roboto"/>
                <a:sym typeface="Roboto"/>
              </a:rPr>
              <a:t>erhält</a:t>
            </a:r>
            <a:r>
              <a:rPr lang="en-US" sz="2400" b="0" i="0" u="none" strike="noStrike" cap="none" dirty="0">
                <a:solidFill>
                  <a:schemeClr val="dk1"/>
                </a:solidFill>
                <a:latin typeface="Roboto"/>
                <a:ea typeface="Roboto"/>
                <a:cs typeface="Roboto"/>
                <a:sym typeface="Roboto"/>
              </a:rPr>
              <a:t> die </a:t>
            </a:r>
            <a:r>
              <a:rPr lang="en-US" sz="2400" b="0" i="0" u="none" strike="noStrike" cap="none" dirty="0" err="1">
                <a:solidFill>
                  <a:schemeClr val="dk1"/>
                </a:solidFill>
                <a:latin typeface="Roboto"/>
                <a:ea typeface="Roboto"/>
                <a:cs typeface="Roboto"/>
                <a:sym typeface="Roboto"/>
              </a:rPr>
              <a:t>Nutzungsrechte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nur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dann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wenn</a:t>
            </a:r>
            <a:r>
              <a:rPr lang="en-US" sz="2400" b="0" i="0" u="none" strike="noStrike" cap="none" dirty="0">
                <a:solidFill>
                  <a:schemeClr val="dk1"/>
                </a:solidFill>
                <a:latin typeface="Roboto"/>
                <a:ea typeface="Roboto"/>
                <a:cs typeface="Roboto"/>
                <a:sym typeface="Roboto"/>
              </a:rPr>
              <a:t> man </a:t>
            </a:r>
            <a:r>
              <a:rPr lang="en-US" sz="2400" b="0" i="0" u="none" strike="noStrike" cap="none" dirty="0" err="1">
                <a:solidFill>
                  <a:schemeClr val="dk1"/>
                </a:solidFill>
                <a:latin typeface="Roboto"/>
                <a:ea typeface="Roboto"/>
                <a:cs typeface="Roboto"/>
                <a:sym typeface="Roboto"/>
              </a:rPr>
              <a:t>bestimmten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Verpflichtungen</a:t>
            </a:r>
            <a:r>
              <a:rPr lang="en-US" sz="2400" b="0" i="0" u="none" strike="noStrike" cap="none" dirty="0">
                <a:solidFill>
                  <a:schemeClr val="dk1"/>
                </a:solidFill>
                <a:latin typeface="Roboto"/>
                <a:ea typeface="Roboto"/>
                <a:cs typeface="Roboto"/>
                <a:sym typeface="Roboto"/>
              </a:rPr>
              <a:t> </a:t>
            </a:r>
            <a:r>
              <a:rPr lang="en-US" dirty="0" err="1"/>
              <a:t>nachkommt</a:t>
            </a:r>
            <a:r>
              <a:rPr lang="en-US" dirty="0"/>
              <a:t>.</a:t>
            </a:r>
            <a:endParaRPr lang="en-US" sz="2400" b="0" i="0" u="none" strike="noStrike" cap="none" dirty="0">
              <a:solidFill>
                <a:schemeClr val="dk1"/>
              </a:solidFill>
              <a:latin typeface="Roboto"/>
              <a:ea typeface="Roboto"/>
              <a:cs typeface="Roboto"/>
              <a:sym typeface="Roboto"/>
            </a:endParaRPr>
          </a:p>
          <a:p>
            <a:pPr marL="457200" marR="0" lvl="1" indent="-190500" algn="l" rtl="0">
              <a:spcBef>
                <a:spcPts val="400"/>
              </a:spcBef>
              <a:spcAft>
                <a:spcPts val="0"/>
              </a:spcAft>
              <a:buClr>
                <a:schemeClr val="accent1"/>
              </a:buClr>
              <a:buSzPct val="85000"/>
              <a:buFont typeface="Arial"/>
              <a:buChar char="•"/>
            </a:pPr>
            <a:r>
              <a:rPr lang="en-US" sz="2000" b="0" i="0" u="none" strike="noStrike" cap="none" dirty="0">
                <a:solidFill>
                  <a:schemeClr val="dk1"/>
                </a:solidFill>
                <a:latin typeface="Roboto"/>
                <a:ea typeface="Roboto"/>
                <a:cs typeface="Roboto"/>
                <a:sym typeface="Roboto"/>
              </a:rPr>
              <a:t>Z.B. </a:t>
            </a:r>
            <a:r>
              <a:rPr lang="en-US" sz="2000" b="0" i="0" u="none" strike="noStrike" cap="none" dirty="0" err="1">
                <a:solidFill>
                  <a:schemeClr val="dk1"/>
                </a:solidFill>
                <a:latin typeface="Roboto"/>
                <a:ea typeface="Roboto"/>
                <a:cs typeface="Roboto"/>
                <a:sym typeface="Roboto"/>
              </a:rPr>
              <a:t>öffentliche</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Zuschreibung</a:t>
            </a:r>
            <a:r>
              <a:rPr lang="en-US" sz="2000" b="0" i="0" u="none" strike="noStrike" cap="none" dirty="0">
                <a:solidFill>
                  <a:schemeClr val="dk1"/>
                </a:solidFill>
                <a:latin typeface="Roboto"/>
                <a:ea typeface="Roboto"/>
                <a:cs typeface="Roboto"/>
                <a:sym typeface="Roboto"/>
              </a:rPr>
              <a:t> der </a:t>
            </a:r>
            <a:r>
              <a:rPr lang="en-US" sz="2000" b="0" i="0" u="none" strike="noStrike" cap="none" dirty="0" err="1">
                <a:solidFill>
                  <a:schemeClr val="dk1"/>
                </a:solidFill>
                <a:latin typeface="Roboto"/>
                <a:ea typeface="Roboto"/>
                <a:cs typeface="Roboto"/>
                <a:sym typeface="Roboto"/>
              </a:rPr>
              <a:t>genutzten</a:t>
            </a:r>
            <a:r>
              <a:rPr lang="en-US" sz="2000" b="0" i="0" u="none" strike="noStrike" cap="none" dirty="0">
                <a:solidFill>
                  <a:schemeClr val="dk1"/>
                </a:solidFill>
                <a:latin typeface="Roboto"/>
                <a:ea typeface="Roboto"/>
                <a:cs typeface="Roboto"/>
                <a:sym typeface="Roboto"/>
              </a:rPr>
              <a:t> Software</a:t>
            </a:r>
            <a:r>
              <a:rPr lang="en-US" dirty="0"/>
              <a:t>, </a:t>
            </a:r>
            <a:r>
              <a:rPr lang="en-US" dirty="0" err="1"/>
              <a:t>Lizenzgewährung</a:t>
            </a:r>
            <a:r>
              <a:rPr lang="en-US" dirty="0"/>
              <a:t> </a:t>
            </a:r>
            <a:r>
              <a:rPr lang="en-US" dirty="0" err="1"/>
              <a:t>im</a:t>
            </a:r>
            <a:r>
              <a:rPr lang="en-US" dirty="0"/>
              <a:t> </a:t>
            </a:r>
            <a:r>
              <a:rPr lang="en-US" dirty="0" err="1"/>
              <a:t>Gegenzug</a:t>
            </a:r>
            <a:endParaRPr lang="en-US" sz="2000" b="0" i="0" u="none" strike="noStrike" cap="none" dirty="0">
              <a:solidFill>
                <a:schemeClr val="dk1"/>
              </a:solidFill>
              <a:latin typeface="Roboto"/>
              <a:ea typeface="Roboto"/>
              <a:cs typeface="Roboto"/>
              <a:sym typeface="Roboto"/>
            </a:endParaRPr>
          </a:p>
          <a:p>
            <a:pPr lvl="0" indent="-182880"/>
            <a:r>
              <a:rPr lang="en-US" sz="2400" b="0" i="0" u="none" strike="noStrike" cap="none" dirty="0">
                <a:solidFill>
                  <a:srgbClr val="000000"/>
                </a:solidFill>
                <a:latin typeface="Roboto"/>
                <a:ea typeface="Roboto"/>
                <a:cs typeface="Roboto"/>
                <a:sym typeface="Roboto"/>
              </a:rPr>
              <a:t>Die </a:t>
            </a:r>
            <a:r>
              <a:rPr lang="en-US" sz="2400" b="0" i="0" u="none" strike="noStrike" cap="none" dirty="0" err="1">
                <a:solidFill>
                  <a:srgbClr val="000000"/>
                </a:solidFill>
                <a:latin typeface="Roboto"/>
                <a:ea typeface="Roboto"/>
                <a:cs typeface="Roboto"/>
                <a:sym typeface="Roboto"/>
              </a:rPr>
              <a:t>Lizenz</a:t>
            </a:r>
            <a:r>
              <a:rPr lang="en-US" sz="2400" b="0" i="0" u="none" strike="noStrike" cap="none" dirty="0">
                <a:solidFill>
                  <a:srgbClr val="000000"/>
                </a:solidFill>
                <a:latin typeface="Roboto"/>
                <a:ea typeface="Roboto"/>
                <a:cs typeface="Roboto"/>
                <a:sym typeface="Roboto"/>
              </a:rPr>
              <a:t> </a:t>
            </a:r>
            <a:r>
              <a:rPr lang="en-US" sz="2400" b="0" i="0" u="none" strike="noStrike" cap="none" dirty="0" err="1">
                <a:solidFill>
                  <a:srgbClr val="000000"/>
                </a:solidFill>
                <a:latin typeface="Roboto"/>
                <a:ea typeface="Roboto"/>
                <a:cs typeface="Roboto"/>
                <a:sym typeface="Roboto"/>
              </a:rPr>
              <a:t>kann</a:t>
            </a:r>
            <a:r>
              <a:rPr lang="en-US" sz="2400" b="0" i="0" u="none" strike="noStrike" cap="none" dirty="0">
                <a:solidFill>
                  <a:srgbClr val="000000"/>
                </a:solidFill>
                <a:latin typeface="Roboto"/>
                <a:ea typeface="Roboto"/>
                <a:cs typeface="Roboto"/>
                <a:sym typeface="Roboto"/>
              </a:rPr>
              <a:t> </a:t>
            </a:r>
            <a:r>
              <a:rPr lang="en-US" sz="2400" b="0" i="0" u="none" strike="noStrike" cap="none" dirty="0" err="1">
                <a:solidFill>
                  <a:srgbClr val="000000"/>
                </a:solidFill>
                <a:latin typeface="Roboto"/>
                <a:ea typeface="Roboto"/>
                <a:cs typeface="Roboto"/>
                <a:sym typeface="Roboto"/>
              </a:rPr>
              <a:t>auch</a:t>
            </a:r>
            <a:r>
              <a:rPr lang="en-US" sz="2400" b="0" i="0" u="none" strike="noStrike" cap="none" dirty="0">
                <a:solidFill>
                  <a:srgbClr val="000000"/>
                </a:solidFill>
                <a:latin typeface="Roboto"/>
                <a:ea typeface="Roboto"/>
                <a:cs typeface="Roboto"/>
                <a:sym typeface="Roboto"/>
              </a:rPr>
              <a:t> </a:t>
            </a:r>
            <a:r>
              <a:rPr lang="en-US" sz="2400" b="0" i="0" u="none" strike="noStrike" cap="none" dirty="0" err="1">
                <a:solidFill>
                  <a:srgbClr val="000000"/>
                </a:solidFill>
                <a:latin typeface="Roboto"/>
                <a:ea typeface="Roboto"/>
                <a:cs typeface="Roboto"/>
                <a:sym typeface="Roboto"/>
              </a:rPr>
              <a:t>Vertragsbedingungen</a:t>
            </a:r>
            <a:r>
              <a:rPr lang="en-US" sz="2400" b="0" i="0" u="none" strike="noStrike" cap="none" dirty="0">
                <a:solidFill>
                  <a:srgbClr val="000000"/>
                </a:solidFill>
                <a:latin typeface="Roboto"/>
                <a:ea typeface="Roboto"/>
                <a:cs typeface="Roboto"/>
                <a:sym typeface="Roboto"/>
              </a:rPr>
              <a:t> </a:t>
            </a:r>
            <a:r>
              <a:rPr lang="en-US" sz="2400" b="0" i="0" u="none" strike="noStrike" cap="none" dirty="0" err="1">
                <a:solidFill>
                  <a:srgbClr val="000000"/>
                </a:solidFill>
                <a:latin typeface="Roboto"/>
                <a:ea typeface="Roboto"/>
                <a:cs typeface="Roboto"/>
                <a:sym typeface="Roboto"/>
              </a:rPr>
              <a:t>hinsichtlich</a:t>
            </a:r>
            <a:r>
              <a:rPr lang="en-US" sz="2400" b="0" i="0" u="none" strike="noStrike" cap="none" dirty="0">
                <a:solidFill>
                  <a:srgbClr val="000000"/>
                </a:solidFill>
                <a:latin typeface="Roboto"/>
                <a:ea typeface="Roboto"/>
                <a:cs typeface="Roboto"/>
                <a:sym typeface="Roboto"/>
              </a:rPr>
              <a:t> </a:t>
            </a:r>
            <a:r>
              <a:rPr lang="en-US" sz="2400" b="0" i="0" u="none" strike="noStrike" cap="none" dirty="0" err="1">
                <a:solidFill>
                  <a:srgbClr val="000000"/>
                </a:solidFill>
                <a:latin typeface="Roboto"/>
                <a:ea typeface="Roboto"/>
                <a:cs typeface="Roboto"/>
                <a:sym typeface="Roboto"/>
              </a:rPr>
              <a:t>Garantien</a:t>
            </a:r>
            <a:r>
              <a:rPr lang="en-US" sz="2400" b="0" i="0" u="none" strike="noStrike" cap="none" dirty="0">
                <a:solidFill>
                  <a:srgbClr val="000000"/>
                </a:solidFill>
                <a:latin typeface="Roboto"/>
                <a:ea typeface="Roboto"/>
                <a:cs typeface="Roboto"/>
                <a:sym typeface="Roboto"/>
              </a:rPr>
              <a:t>, </a:t>
            </a:r>
            <a:r>
              <a:rPr lang="de-DE" dirty="0"/>
              <a:t>Entschädigungen, Support, Upgrades, Wartung beinhalten.</a:t>
            </a:r>
            <a:endParaRPr lang="en-US" sz="2400" b="0" i="0" u="none" strike="noStrike" cap="none" dirty="0">
              <a:solidFill>
                <a:srgbClr val="000000"/>
              </a:solidFill>
              <a:latin typeface="Roboto"/>
              <a:ea typeface="Roboto"/>
              <a:cs typeface="Roboto"/>
              <a:sym typeface="Roboto"/>
            </a:endParaRPr>
          </a:p>
        </p:txBody>
      </p:sp>
      <p:sp>
        <p:nvSpPr>
          <p:cNvPr id="4" name="Rechteck 3">
            <a:extLst>
              <a:ext uri="{FF2B5EF4-FFF2-40B4-BE49-F238E27FC236}">
                <a16:creationId xmlns:a16="http://schemas.microsoft.com/office/drawing/2014/main" id="{78DFED6E-0D75-4C8F-8BC4-5BE7E93E7281}"/>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A38AA259-F709-474F-9B73-52D3D0B37D71}"/>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err="1">
                <a:solidFill>
                  <a:schemeClr val="dk2"/>
                </a:solidFill>
                <a:latin typeface="Roboto"/>
                <a:ea typeface="Roboto"/>
                <a:cs typeface="Roboto"/>
                <a:sym typeface="Roboto"/>
              </a:rPr>
              <a:t>Verständnisfragen</a:t>
            </a:r>
            <a:endParaRPr lang="en-US" sz="4000" b="0" i="0" u="none" strike="noStrike" cap="none" dirty="0">
              <a:solidFill>
                <a:schemeClr val="dk2"/>
              </a:solidFill>
              <a:latin typeface="Roboto"/>
              <a:ea typeface="Roboto"/>
              <a:cs typeface="Roboto"/>
              <a:sym typeface="Roboto"/>
            </a:endParaRPr>
          </a:p>
        </p:txBody>
      </p:sp>
      <p:sp>
        <p:nvSpPr>
          <p:cNvPr id="125" name="Shape 125"/>
          <p:cNvSpPr txBox="1">
            <a:spLocks noGrp="1"/>
          </p:cNvSpPr>
          <p:nvPr>
            <p:ph type="body" idx="1"/>
          </p:nvPr>
        </p:nvSpPr>
        <p:spPr>
          <a:xfrm>
            <a:off x="923925" y="1682150"/>
            <a:ext cx="10515599" cy="42680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Was </a:t>
            </a:r>
            <a:r>
              <a:rPr lang="en-US" sz="2400" b="0" i="0" u="none" strike="noStrike" cap="none" dirty="0" err="1">
                <a:solidFill>
                  <a:schemeClr val="dk1"/>
                </a:solidFill>
                <a:latin typeface="Roboto"/>
                <a:ea typeface="Roboto"/>
                <a:cs typeface="Roboto"/>
                <a:sym typeface="Roboto"/>
              </a:rPr>
              <a:t>wird</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durch</a:t>
            </a:r>
            <a:r>
              <a:rPr lang="en-US" sz="2400" b="0" i="0" u="none" strike="noStrike" cap="none" dirty="0">
                <a:solidFill>
                  <a:schemeClr val="dk1"/>
                </a:solidFill>
                <a:latin typeface="Roboto"/>
                <a:ea typeface="Roboto"/>
                <a:cs typeface="Roboto"/>
                <a:sym typeface="Roboto"/>
              </a:rPr>
              <a:t> das </a:t>
            </a:r>
            <a:r>
              <a:rPr lang="en-US" sz="2400" b="0" i="0" u="none" strike="noStrike" cap="none" dirty="0" err="1">
                <a:solidFill>
                  <a:schemeClr val="dk1"/>
                </a:solidFill>
                <a:latin typeface="Roboto"/>
                <a:ea typeface="Roboto"/>
                <a:cs typeface="Roboto"/>
                <a:sym typeface="Roboto"/>
              </a:rPr>
              <a:t>Urheberrecht</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geschützt</a:t>
            </a:r>
            <a:r>
              <a:rPr lang="en-US" sz="2400" b="0" i="0" u="none" strike="noStrike" cap="none" dirty="0">
                <a:solidFill>
                  <a:schemeClr val="dk1"/>
                </a:solidFill>
                <a:latin typeface="Roboto"/>
                <a:ea typeface="Roboto"/>
                <a:cs typeface="Roboto"/>
                <a:sym typeface="Roboto"/>
              </a:rPr>
              <a:t>?</a:t>
            </a:r>
          </a:p>
          <a:p>
            <a:pPr marL="182880" marR="0" lvl="0" indent="-18288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Welches </a:t>
            </a:r>
            <a:r>
              <a:rPr lang="en-US" sz="2400" b="0" i="0" u="none" strike="noStrike" cap="none" dirty="0" err="1">
                <a:solidFill>
                  <a:schemeClr val="dk1"/>
                </a:solidFill>
                <a:latin typeface="Roboto"/>
                <a:ea typeface="Roboto"/>
                <a:cs typeface="Roboto"/>
                <a:sym typeface="Roboto"/>
              </a:rPr>
              <a:t>sind</a:t>
            </a:r>
            <a:r>
              <a:rPr lang="en-US" sz="2400" b="0" i="0" u="none" strike="noStrike" cap="none" dirty="0">
                <a:solidFill>
                  <a:schemeClr val="dk1"/>
                </a:solidFill>
                <a:latin typeface="Roboto"/>
                <a:ea typeface="Roboto"/>
                <a:cs typeface="Roboto"/>
                <a:sym typeface="Roboto"/>
              </a:rPr>
              <a:t> die </a:t>
            </a:r>
            <a:r>
              <a:rPr lang="en-US" sz="2400" b="0" i="0" u="none" strike="noStrike" cap="none" dirty="0" err="1">
                <a:solidFill>
                  <a:schemeClr val="dk1"/>
                </a:solidFill>
                <a:latin typeface="Roboto"/>
                <a:ea typeface="Roboto"/>
                <a:cs typeface="Roboto"/>
                <a:sym typeface="Roboto"/>
              </a:rPr>
              <a:t>wichtigsten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Nutzungsrechte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für</a:t>
            </a:r>
            <a:r>
              <a:rPr lang="en-US" sz="2400" b="0" i="0" u="none" strike="noStrike" cap="none" dirty="0">
                <a:solidFill>
                  <a:schemeClr val="dk1"/>
                </a:solidFill>
                <a:latin typeface="Roboto"/>
                <a:ea typeface="Roboto"/>
                <a:cs typeface="Roboto"/>
                <a:sym typeface="Roboto"/>
              </a:rPr>
              <a:t> Software </a:t>
            </a:r>
            <a:r>
              <a:rPr lang="en-US" sz="2400" b="0" i="0" u="none" strike="noStrike" cap="none" dirty="0" err="1">
                <a:solidFill>
                  <a:schemeClr val="dk1"/>
                </a:solidFill>
                <a:latin typeface="Roboto"/>
                <a:ea typeface="Roboto"/>
                <a:cs typeface="Roboto"/>
                <a:sym typeface="Roboto"/>
              </a:rPr>
              <a:t>im</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UrhG</a:t>
            </a:r>
            <a:r>
              <a:rPr lang="en-US" sz="2400" b="0" i="0" u="none" strike="noStrike" cap="none" dirty="0">
                <a:solidFill>
                  <a:schemeClr val="dk1"/>
                </a:solidFill>
                <a:latin typeface="Roboto"/>
                <a:ea typeface="Roboto"/>
                <a:cs typeface="Roboto"/>
                <a:sym typeface="Roboto"/>
              </a:rPr>
              <a:t>?</a:t>
            </a:r>
          </a:p>
          <a:p>
            <a:pPr marL="182880" marR="0" lvl="0" indent="-182880" algn="l" rtl="0">
              <a:spcBef>
                <a:spcPts val="480"/>
              </a:spcBef>
              <a:spcAft>
                <a:spcPts val="0"/>
              </a:spcAft>
              <a:buClr>
                <a:schemeClr val="accent1"/>
              </a:buClr>
              <a:buSzPct val="85000"/>
              <a:buFont typeface="Arial"/>
              <a:buChar char="•"/>
            </a:pPr>
            <a:r>
              <a:rPr lang="en-US" sz="2400" b="0" i="0" u="none" strike="noStrike" cap="none" dirty="0" err="1">
                <a:solidFill>
                  <a:schemeClr val="dk1"/>
                </a:solidFill>
                <a:latin typeface="Roboto"/>
                <a:ea typeface="Roboto"/>
                <a:cs typeface="Roboto"/>
                <a:sym typeface="Roboto"/>
              </a:rPr>
              <a:t>Kann</a:t>
            </a:r>
            <a:r>
              <a:rPr lang="en-US" sz="2400" b="0" i="0" u="none" strike="noStrike" cap="none" dirty="0">
                <a:solidFill>
                  <a:schemeClr val="dk1"/>
                </a:solidFill>
                <a:latin typeface="Roboto"/>
                <a:ea typeface="Roboto"/>
                <a:cs typeface="Roboto"/>
                <a:sym typeface="Roboto"/>
              </a:rPr>
              <a:t> Software </a:t>
            </a:r>
            <a:r>
              <a:rPr lang="en-US" sz="2400" b="0" i="0" u="none" strike="noStrike" cap="none" dirty="0" err="1">
                <a:solidFill>
                  <a:schemeClr val="dk1"/>
                </a:solidFill>
                <a:latin typeface="Roboto"/>
                <a:ea typeface="Roboto"/>
                <a:cs typeface="Roboto"/>
                <a:sym typeface="Roboto"/>
              </a:rPr>
              <a:t>Gegenstand</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eines</a:t>
            </a:r>
            <a:r>
              <a:rPr lang="en-US" sz="2400" b="0" i="0" u="none" strike="noStrike" cap="none" dirty="0">
                <a:solidFill>
                  <a:schemeClr val="dk1"/>
                </a:solidFill>
                <a:latin typeface="Roboto"/>
                <a:ea typeface="Roboto"/>
                <a:cs typeface="Roboto"/>
                <a:sym typeface="Roboto"/>
              </a:rPr>
              <a:t> Patents sein? </a:t>
            </a:r>
          </a:p>
          <a:p>
            <a:pPr marL="182880" marR="0" lvl="0" indent="-182880" algn="l" rtl="0">
              <a:spcBef>
                <a:spcPts val="480"/>
              </a:spcBef>
              <a:spcAft>
                <a:spcPts val="0"/>
              </a:spcAft>
              <a:buClr>
                <a:schemeClr val="accent1"/>
              </a:buClr>
              <a:buSzPct val="85000"/>
              <a:buFont typeface="Arial"/>
              <a:buChar char="•"/>
            </a:pPr>
            <a:r>
              <a:rPr lang="en-US" sz="2400" b="0" i="0" u="none" strike="noStrike" cap="none" dirty="0" err="1">
                <a:solidFill>
                  <a:schemeClr val="dk1"/>
                </a:solidFill>
                <a:latin typeface="Roboto"/>
                <a:ea typeface="Roboto"/>
                <a:cs typeface="Roboto"/>
                <a:sym typeface="Roboto"/>
              </a:rPr>
              <a:t>Welche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Rechte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erhält</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Patentinhaber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durch</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ein</a:t>
            </a:r>
            <a:r>
              <a:rPr lang="en-US" sz="2400" b="0" i="0" u="none" strike="noStrike" cap="none" dirty="0">
                <a:solidFill>
                  <a:schemeClr val="dk1"/>
                </a:solidFill>
                <a:latin typeface="Roboto"/>
                <a:ea typeface="Roboto"/>
                <a:cs typeface="Roboto"/>
                <a:sym typeface="Roboto"/>
              </a:rPr>
              <a:t> Patent?</a:t>
            </a:r>
          </a:p>
          <a:p>
            <a:pPr marL="182880" marR="0" lvl="0" indent="-182880" algn="l" rtl="0">
              <a:spcBef>
                <a:spcPts val="480"/>
              </a:spcBef>
              <a:spcAft>
                <a:spcPts val="0"/>
              </a:spcAft>
              <a:buClr>
                <a:schemeClr val="accent1"/>
              </a:buClr>
              <a:buSzPct val="85000"/>
              <a:buFont typeface="Arial"/>
              <a:buChar char="•"/>
            </a:pPr>
            <a:r>
              <a:rPr lang="en-US" sz="2400" b="0" i="0" u="none" strike="noStrike" cap="none" dirty="0" err="1">
                <a:solidFill>
                  <a:schemeClr val="dk1"/>
                </a:solidFill>
                <a:latin typeface="Roboto"/>
                <a:ea typeface="Roboto"/>
                <a:cs typeface="Roboto"/>
                <a:sym typeface="Roboto"/>
              </a:rPr>
              <a:t>Wenn</a:t>
            </a:r>
            <a:r>
              <a:rPr lang="en-US" sz="2400" b="0" i="0" u="none" strike="noStrike" cap="none" dirty="0">
                <a:solidFill>
                  <a:schemeClr val="dk1"/>
                </a:solidFill>
                <a:latin typeface="Roboto"/>
                <a:ea typeface="Roboto"/>
                <a:cs typeface="Roboto"/>
                <a:sym typeface="Roboto"/>
              </a:rPr>
              <a:t> man </a:t>
            </a:r>
            <a:r>
              <a:rPr lang="en-US" sz="2400" b="0" i="0" u="none" strike="noStrike" cap="none" dirty="0" err="1">
                <a:solidFill>
                  <a:schemeClr val="dk1"/>
                </a:solidFill>
                <a:latin typeface="Roboto"/>
                <a:ea typeface="Roboto"/>
                <a:cs typeface="Roboto"/>
                <a:sym typeface="Roboto"/>
              </a:rPr>
              <a:t>komplett</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unabhängig</a:t>
            </a:r>
            <a:r>
              <a:rPr lang="en-US" sz="2400" b="0" i="0" u="none" strike="noStrike" cap="none" dirty="0">
                <a:solidFill>
                  <a:schemeClr val="dk1"/>
                </a:solidFill>
                <a:latin typeface="Roboto"/>
                <a:ea typeface="Roboto"/>
                <a:cs typeface="Roboto"/>
                <a:sym typeface="Roboto"/>
              </a:rPr>
              <a:t> seine Software </a:t>
            </a:r>
            <a:r>
              <a:rPr lang="en-US" sz="2400" b="0" i="0" u="none" strike="noStrike" cap="none" dirty="0" err="1">
                <a:solidFill>
                  <a:schemeClr val="dk1"/>
                </a:solidFill>
                <a:latin typeface="Roboto"/>
                <a:ea typeface="Roboto"/>
                <a:cs typeface="Roboto"/>
                <a:sym typeface="Roboto"/>
              </a:rPr>
              <a:t>entwickelt</a:t>
            </a:r>
            <a:r>
              <a:rPr lang="en-US" sz="2400" b="0" i="0" u="none" strike="noStrike" cap="none" dirty="0">
                <a:solidFill>
                  <a:schemeClr val="dk1"/>
                </a:solidFill>
                <a:latin typeface="Roboto"/>
                <a:ea typeface="Roboto"/>
                <a:cs typeface="Roboto"/>
                <a:sym typeface="Roboto"/>
              </a:rPr>
              <a:t>: </a:t>
            </a:r>
            <a:br>
              <a:rPr lang="en-US" sz="2400" b="0" i="0" u="none" strike="noStrike" cap="none" dirty="0">
                <a:solidFill>
                  <a:schemeClr val="dk1"/>
                </a:solidFill>
                <a:latin typeface="Roboto"/>
                <a:ea typeface="Roboto"/>
                <a:cs typeface="Roboto"/>
                <a:sym typeface="Roboto"/>
              </a:rPr>
            </a:br>
            <a:r>
              <a:rPr lang="en-US" sz="2400" b="0" i="0" u="none" strike="noStrike" cap="none" dirty="0" err="1">
                <a:solidFill>
                  <a:schemeClr val="dk1"/>
                </a:solidFill>
                <a:latin typeface="Roboto"/>
                <a:ea typeface="Roboto"/>
                <a:cs typeface="Roboto"/>
                <a:sym typeface="Roboto"/>
              </a:rPr>
              <a:t>benötigt</a:t>
            </a:r>
            <a:r>
              <a:rPr lang="en-US" sz="2400" b="0" i="0" u="none" strike="noStrike" cap="none" dirty="0">
                <a:solidFill>
                  <a:schemeClr val="dk1"/>
                </a:solidFill>
                <a:latin typeface="Roboto"/>
                <a:ea typeface="Roboto"/>
                <a:cs typeface="Roboto"/>
                <a:sym typeface="Roboto"/>
              </a:rPr>
              <a:t> man </a:t>
            </a:r>
            <a:r>
              <a:rPr lang="en-US" dirty="0" err="1"/>
              <a:t>d</a:t>
            </a:r>
            <a:r>
              <a:rPr lang="en-US" sz="2400" b="0" i="0" u="none" strike="noStrike" cap="none" dirty="0" err="1">
                <a:solidFill>
                  <a:schemeClr val="dk1"/>
                </a:solidFill>
                <a:latin typeface="Roboto"/>
                <a:ea typeface="Roboto"/>
                <a:cs typeface="Roboto"/>
                <a:sym typeface="Roboto"/>
              </a:rPr>
              <a:t>ann</a:t>
            </a:r>
            <a:r>
              <a:rPr lang="en-US" sz="2400" b="0" i="0" u="none" strike="noStrike" cap="none" dirty="0">
                <a:solidFill>
                  <a:schemeClr val="dk1"/>
                </a:solidFill>
                <a:latin typeface="Roboto"/>
                <a:ea typeface="Roboto"/>
                <a:cs typeface="Roboto"/>
                <a:sym typeface="Roboto"/>
              </a:rPr>
              <a:t>…</a:t>
            </a:r>
          </a:p>
          <a:p>
            <a:pPr lvl="1" indent="-182880">
              <a:spcBef>
                <a:spcPts val="480"/>
              </a:spcBef>
            </a:pPr>
            <a:r>
              <a:rPr lang="en-US" b="0" i="0" u="none" strike="noStrike" cap="none" dirty="0">
                <a:solidFill>
                  <a:schemeClr val="dk1"/>
                </a:solidFill>
                <a:latin typeface="Roboto"/>
                <a:ea typeface="Roboto"/>
                <a:cs typeface="Roboto"/>
                <a:sym typeface="Roboto"/>
              </a:rPr>
              <a:t>…</a:t>
            </a:r>
            <a:r>
              <a:rPr lang="en-US" b="0" i="0" u="none" strike="noStrike" cap="none" dirty="0" err="1">
                <a:solidFill>
                  <a:schemeClr val="dk1"/>
                </a:solidFill>
                <a:latin typeface="Roboto"/>
                <a:ea typeface="Roboto"/>
                <a:cs typeface="Roboto"/>
                <a:sym typeface="Roboto"/>
              </a:rPr>
              <a:t>eine</a:t>
            </a:r>
            <a:r>
              <a:rPr lang="en-US" b="0" i="0" u="none" strike="noStrike" cap="none" dirty="0">
                <a:solidFill>
                  <a:schemeClr val="dk1"/>
                </a:solidFill>
                <a:latin typeface="Roboto"/>
                <a:ea typeface="Roboto"/>
                <a:cs typeface="Roboto"/>
                <a:sym typeface="Roboto"/>
              </a:rPr>
              <a:t> </a:t>
            </a:r>
            <a:r>
              <a:rPr lang="en-US" b="0" i="0" u="none" strike="noStrike" cap="none" dirty="0" err="1">
                <a:solidFill>
                  <a:schemeClr val="dk1"/>
                </a:solidFill>
                <a:latin typeface="Roboto"/>
                <a:ea typeface="Roboto"/>
                <a:cs typeface="Roboto"/>
                <a:sym typeface="Roboto"/>
              </a:rPr>
              <a:t>Softwarelizenz</a:t>
            </a:r>
            <a:r>
              <a:rPr lang="en-US" b="0" i="0" u="none" strike="noStrike" cap="none" dirty="0">
                <a:solidFill>
                  <a:schemeClr val="dk1"/>
                </a:solidFill>
                <a:latin typeface="Roboto"/>
                <a:ea typeface="Roboto"/>
                <a:cs typeface="Roboto"/>
                <a:sym typeface="Roboto"/>
              </a:rPr>
              <a:t> von </a:t>
            </a:r>
            <a:r>
              <a:rPr lang="en-US" b="0" i="0" u="none" strike="noStrike" cap="none" dirty="0" err="1">
                <a:solidFill>
                  <a:schemeClr val="dk1"/>
                </a:solidFill>
                <a:latin typeface="Roboto"/>
                <a:ea typeface="Roboto"/>
                <a:cs typeface="Roboto"/>
                <a:sym typeface="Roboto"/>
              </a:rPr>
              <a:t>einem</a:t>
            </a:r>
            <a:r>
              <a:rPr lang="en-US" b="0" i="0" u="none" strike="noStrike" cap="none" dirty="0">
                <a:solidFill>
                  <a:schemeClr val="dk1"/>
                </a:solidFill>
                <a:latin typeface="Roboto"/>
                <a:ea typeface="Roboto"/>
                <a:cs typeface="Roboto"/>
                <a:sym typeface="Roboto"/>
              </a:rPr>
              <a:t> </a:t>
            </a:r>
            <a:r>
              <a:rPr lang="en-US" b="0" i="0" u="none" strike="noStrike" cap="none" dirty="0" err="1">
                <a:solidFill>
                  <a:schemeClr val="dk1"/>
                </a:solidFill>
                <a:latin typeface="Roboto"/>
                <a:ea typeface="Roboto"/>
                <a:cs typeface="Roboto"/>
                <a:sym typeface="Roboto"/>
              </a:rPr>
              <a:t>Dritten</a:t>
            </a:r>
            <a:r>
              <a:rPr lang="en-US" b="0" i="0" u="none" strike="noStrike" cap="none" dirty="0">
                <a:solidFill>
                  <a:schemeClr val="dk1"/>
                </a:solidFill>
                <a:latin typeface="Roboto"/>
                <a:ea typeface="Roboto"/>
                <a:cs typeface="Roboto"/>
                <a:sym typeface="Roboto"/>
              </a:rPr>
              <a:t>?</a:t>
            </a:r>
          </a:p>
          <a:p>
            <a:pPr lvl="1" indent="-182880">
              <a:spcBef>
                <a:spcPts val="480"/>
              </a:spcBef>
            </a:pPr>
            <a:r>
              <a:rPr lang="en-US" dirty="0"/>
              <a:t>…</a:t>
            </a:r>
            <a:r>
              <a:rPr lang="en-US" dirty="0" err="1"/>
              <a:t>eine</a:t>
            </a:r>
            <a:r>
              <a:rPr lang="en-US" dirty="0"/>
              <a:t> </a:t>
            </a:r>
            <a:r>
              <a:rPr lang="en-US" dirty="0" err="1"/>
              <a:t>Patentlizenz</a:t>
            </a:r>
            <a:r>
              <a:rPr lang="en-US" dirty="0"/>
              <a:t> von </a:t>
            </a:r>
            <a:r>
              <a:rPr lang="en-US" dirty="0" err="1"/>
              <a:t>einem</a:t>
            </a:r>
            <a:r>
              <a:rPr lang="en-US" dirty="0"/>
              <a:t> </a:t>
            </a:r>
            <a:r>
              <a:rPr lang="en-US" dirty="0" err="1"/>
              <a:t>Dritten</a:t>
            </a:r>
            <a:r>
              <a:rPr lang="en-US" dirty="0"/>
              <a:t>?</a:t>
            </a:r>
            <a:endParaRPr lang="en-US" b="0" i="0"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EFB2DB00-F4E7-486F-9C32-8235E202C098}"/>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E72635E3-6626-4D41-B784-1DC9773CCC8C}"/>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dirty="0">
                <a:solidFill>
                  <a:schemeClr val="lt2"/>
                </a:solidFill>
                <a:latin typeface="Roboto"/>
                <a:ea typeface="Roboto"/>
                <a:cs typeface="Roboto"/>
                <a:sym typeface="Roboto"/>
              </a:rPr>
              <a:t>ABSCHNITT 2</a:t>
            </a:r>
          </a:p>
        </p:txBody>
      </p:sp>
      <p:sp>
        <p:nvSpPr>
          <p:cNvPr id="132" name="Shape 132"/>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lvl="0">
              <a:spcBef>
                <a:spcPts val="0"/>
              </a:spcBef>
              <a:buSzPct val="25000"/>
            </a:pPr>
            <a:r>
              <a:rPr lang="en-US" dirty="0" err="1">
                <a:latin typeface="Roboto"/>
                <a:ea typeface="Roboto"/>
                <a:cs typeface="Roboto"/>
                <a:sym typeface="Roboto"/>
              </a:rPr>
              <a:t>Einführung</a:t>
            </a:r>
            <a:r>
              <a:rPr lang="en-US" dirty="0">
                <a:latin typeface="Roboto"/>
                <a:ea typeface="Roboto"/>
                <a:cs typeface="Roboto"/>
                <a:sym typeface="Roboto"/>
              </a:rPr>
              <a:t> in die FOSS-</a:t>
            </a:r>
            <a:r>
              <a:rPr lang="en-US" dirty="0" err="1">
                <a:latin typeface="Roboto"/>
                <a:ea typeface="Roboto"/>
                <a:cs typeface="Roboto"/>
                <a:sym typeface="Roboto"/>
              </a:rPr>
              <a:t>Lizenzierung</a:t>
            </a:r>
            <a:endParaRPr lang="en-US" dirty="0">
              <a:latin typeface="Roboto"/>
              <a:ea typeface="Roboto"/>
              <a:cs typeface="Roboto"/>
              <a:sym typeface="Roboto"/>
            </a:endParaRPr>
          </a:p>
        </p:txBody>
      </p:sp>
      <p:sp>
        <p:nvSpPr>
          <p:cNvPr id="4" name="Rechteck 3">
            <a:extLst>
              <a:ext uri="{FF2B5EF4-FFF2-40B4-BE49-F238E27FC236}">
                <a16:creationId xmlns:a16="http://schemas.microsoft.com/office/drawing/2014/main" id="{3BEFE82F-BAAD-430F-BF4A-082F2CF960E1}"/>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853542F4-116A-459D-8BF2-5E26C10D74E7}"/>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a:solidFill>
                  <a:schemeClr val="dk2"/>
                </a:solidFill>
                <a:latin typeface="Roboto"/>
                <a:ea typeface="Roboto"/>
                <a:cs typeface="Roboto"/>
                <a:sym typeface="Roboto"/>
              </a:rPr>
              <a:t>FOSS-</a:t>
            </a:r>
            <a:r>
              <a:rPr lang="en-US" sz="4000" b="0" i="0" u="none" strike="noStrike" cap="none" dirty="0" err="1">
                <a:solidFill>
                  <a:schemeClr val="dk2"/>
                </a:solidFill>
                <a:latin typeface="Roboto"/>
                <a:ea typeface="Roboto"/>
                <a:cs typeface="Roboto"/>
                <a:sym typeface="Roboto"/>
              </a:rPr>
              <a:t>Lizenzen</a:t>
            </a:r>
            <a:endParaRPr lang="en-US" sz="4000" b="0" i="0" u="none" strike="noStrike" cap="none" dirty="0">
              <a:solidFill>
                <a:schemeClr val="dk2"/>
              </a:solidFill>
              <a:latin typeface="Roboto"/>
              <a:ea typeface="Roboto"/>
              <a:cs typeface="Roboto"/>
              <a:sym typeface="Roboto"/>
            </a:endParaRPr>
          </a:p>
        </p:txBody>
      </p:sp>
      <p:sp>
        <p:nvSpPr>
          <p:cNvPr id="139" name="Shape 139"/>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FOSS-</a:t>
            </a:r>
            <a:r>
              <a:rPr lang="en-US" sz="2400" b="0" i="0" u="none" strike="noStrike" cap="none" dirty="0" err="1">
                <a:solidFill>
                  <a:schemeClr val="dk1"/>
                </a:solidFill>
                <a:latin typeface="Roboto"/>
                <a:ea typeface="Roboto"/>
                <a:cs typeface="Roboto"/>
                <a:sym typeface="Roboto"/>
              </a:rPr>
              <a:t>Lizenzen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stellen</a:t>
            </a:r>
            <a:r>
              <a:rPr lang="en-US" sz="2400" b="0" i="0" u="none" strike="noStrike" cap="none" dirty="0">
                <a:solidFill>
                  <a:schemeClr val="dk1"/>
                </a:solidFill>
                <a:latin typeface="Roboto"/>
                <a:ea typeface="Roboto"/>
                <a:cs typeface="Roboto"/>
                <a:sym typeface="Roboto"/>
              </a:rPr>
              <a:t> – per Definition! – </a:t>
            </a:r>
            <a:br>
              <a:rPr lang="en-US" sz="2400" b="0" i="0" u="none" strike="noStrike" cap="none" dirty="0">
                <a:solidFill>
                  <a:schemeClr val="dk1"/>
                </a:solidFill>
                <a:latin typeface="Roboto"/>
                <a:ea typeface="Roboto"/>
                <a:cs typeface="Roboto"/>
                <a:sym typeface="Roboto"/>
              </a:rPr>
            </a:br>
            <a:r>
              <a:rPr lang="en-US" sz="2400" b="0" i="0" u="none" strike="noStrike" cap="none" dirty="0" err="1">
                <a:solidFill>
                  <a:schemeClr val="dk1"/>
                </a:solidFill>
                <a:latin typeface="Roboto"/>
                <a:ea typeface="Roboto"/>
                <a:cs typeface="Roboto"/>
                <a:sym typeface="Roboto"/>
              </a:rPr>
              <a:t>Quellcode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unter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Nutzungsbedingungen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zur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Verfügung</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welche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mindestens</a:t>
            </a:r>
            <a:r>
              <a:rPr lang="en-US" sz="2400" b="0" i="0" u="none" strike="noStrike" cap="none" dirty="0">
                <a:solidFill>
                  <a:schemeClr val="dk1"/>
                </a:solidFill>
                <a:latin typeface="Roboto"/>
                <a:ea typeface="Roboto"/>
                <a:cs typeface="Roboto"/>
                <a:sym typeface="Roboto"/>
              </a:rPr>
              <a:t> das </a:t>
            </a:r>
            <a:r>
              <a:rPr lang="en-US" sz="2400" b="0" i="0" u="none" strike="noStrike" cap="none" dirty="0" err="1">
                <a:solidFill>
                  <a:schemeClr val="dk1"/>
                </a:solidFill>
                <a:latin typeface="Roboto"/>
                <a:ea typeface="Roboto"/>
                <a:cs typeface="Roboto"/>
                <a:sym typeface="Roboto"/>
              </a:rPr>
              <a:t>Recht</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zur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Anpassung</a:t>
            </a:r>
            <a:r>
              <a:rPr lang="en-US" sz="2400" b="0" i="0" u="none" strike="noStrike" cap="none" dirty="0">
                <a:solidFill>
                  <a:schemeClr val="dk1"/>
                </a:solidFill>
                <a:latin typeface="Roboto"/>
                <a:ea typeface="Roboto"/>
                <a:cs typeface="Roboto"/>
                <a:sym typeface="Roboto"/>
              </a:rPr>
              <a:t> und (</a:t>
            </a:r>
            <a:r>
              <a:rPr lang="en-US" sz="2400" b="0" i="0" u="none" strike="noStrike" cap="none" dirty="0" err="1">
                <a:solidFill>
                  <a:schemeClr val="dk1"/>
                </a:solidFill>
                <a:latin typeface="Roboto"/>
                <a:ea typeface="Roboto"/>
                <a:cs typeface="Roboto"/>
                <a:sym typeface="Roboto"/>
              </a:rPr>
              <a:t>Weiter</a:t>
            </a:r>
            <a:r>
              <a:rPr lang="en-US" sz="2400" b="0" i="0" u="none" strike="noStrike" cap="none" dirty="0">
                <a:solidFill>
                  <a:schemeClr val="dk1"/>
                </a:solidFill>
                <a:latin typeface="Roboto"/>
                <a:ea typeface="Roboto"/>
                <a:cs typeface="Roboto"/>
                <a:sym typeface="Roboto"/>
              </a:rPr>
              <a:t>-)</a:t>
            </a:r>
            <a:r>
              <a:rPr lang="en-US" sz="2400" b="0" i="0" u="none" strike="noStrike" cap="none" dirty="0" err="1">
                <a:solidFill>
                  <a:schemeClr val="dk1"/>
                </a:solidFill>
                <a:latin typeface="Roboto"/>
                <a:ea typeface="Roboto"/>
                <a:cs typeface="Roboto"/>
                <a:sym typeface="Roboto"/>
              </a:rPr>
              <a:t>Verteilung</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mit</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einschließen</a:t>
            </a:r>
            <a:r>
              <a:rPr lang="en-US" sz="2400" b="0" i="0" u="none" strike="noStrike" cap="none" dirty="0">
                <a:solidFill>
                  <a:schemeClr val="dk1"/>
                </a:solidFill>
                <a:latin typeface="Roboto"/>
                <a:ea typeface="Roboto"/>
                <a:cs typeface="Roboto"/>
                <a:sym typeface="Roboto"/>
              </a:rPr>
              <a:t>. </a:t>
            </a:r>
          </a:p>
          <a:p>
            <a:pPr marL="182880" marR="0" lvl="0" indent="-182880" algn="l" rtl="0">
              <a:spcBef>
                <a:spcPts val="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FOSS-</a:t>
            </a:r>
            <a:r>
              <a:rPr lang="en-US" sz="2400" b="0" i="0" u="none" strike="noStrike" cap="none" dirty="0" err="1">
                <a:solidFill>
                  <a:schemeClr val="dk1"/>
                </a:solidFill>
                <a:latin typeface="Roboto"/>
                <a:ea typeface="Roboto"/>
                <a:cs typeface="Roboto"/>
                <a:sym typeface="Roboto"/>
              </a:rPr>
              <a:t>Lizenzen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können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Verpflichtungen</a:t>
            </a:r>
            <a:r>
              <a:rPr lang="en-US" sz="2400" b="0" i="0" u="none" strike="noStrike" cap="none" dirty="0">
                <a:solidFill>
                  <a:schemeClr val="dk1"/>
                </a:solidFill>
                <a:latin typeface="Roboto"/>
                <a:ea typeface="Roboto"/>
                <a:cs typeface="Roboto"/>
                <a:sym typeface="Roboto"/>
              </a:rPr>
              <a:t> in </a:t>
            </a:r>
            <a:r>
              <a:rPr lang="en-US" sz="2400" b="0" i="0" u="none" strike="noStrike" cap="none" dirty="0" err="1">
                <a:solidFill>
                  <a:schemeClr val="dk1"/>
                </a:solidFill>
                <a:latin typeface="Roboto"/>
                <a:ea typeface="Roboto"/>
                <a:cs typeface="Roboto"/>
                <a:sym typeface="Roboto"/>
              </a:rPr>
              <a:t>Bezug</a:t>
            </a:r>
            <a:r>
              <a:rPr lang="en-US" sz="2400" b="0" i="0" u="none" strike="noStrike" cap="none" dirty="0">
                <a:solidFill>
                  <a:schemeClr val="dk1"/>
                </a:solidFill>
                <a:latin typeface="Roboto"/>
                <a:ea typeface="Roboto"/>
                <a:cs typeface="Roboto"/>
                <a:sym typeface="Roboto"/>
              </a:rPr>
              <a:t> auf </a:t>
            </a:r>
            <a:r>
              <a:rPr lang="en-US" sz="2400" b="0" i="0" u="none" strike="noStrike" cap="none" dirty="0" err="1">
                <a:solidFill>
                  <a:schemeClr val="dk1"/>
                </a:solidFill>
                <a:latin typeface="Roboto"/>
                <a:ea typeface="Roboto"/>
                <a:cs typeface="Roboto"/>
                <a:sym typeface="Roboto"/>
              </a:rPr>
              <a:t>Zuschreibung</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Beibehaltung</a:t>
            </a:r>
            <a:r>
              <a:rPr lang="en-US" sz="2400" b="0" i="0" u="none" strike="noStrike" cap="none" dirty="0">
                <a:solidFill>
                  <a:schemeClr val="dk1"/>
                </a:solidFill>
                <a:latin typeface="Roboto"/>
                <a:ea typeface="Roboto"/>
                <a:cs typeface="Roboto"/>
                <a:sym typeface="Roboto"/>
              </a:rPr>
              <a:t> der </a:t>
            </a:r>
            <a:r>
              <a:rPr lang="en-US" sz="2400" b="0" i="0" u="none" strike="noStrike" cap="none" dirty="0" err="1">
                <a:solidFill>
                  <a:schemeClr val="dk1"/>
                </a:solidFill>
                <a:latin typeface="Roboto"/>
                <a:ea typeface="Roboto"/>
                <a:cs typeface="Roboto"/>
                <a:sym typeface="Roboto"/>
              </a:rPr>
              <a:t>Copyrightinformation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bzw</a:t>
            </a:r>
            <a:r>
              <a:rPr lang="en-US" sz="2400" b="0" i="0" u="none" strike="noStrike" cap="none" dirty="0">
                <a:solidFill>
                  <a:schemeClr val="dk1"/>
                </a:solidFill>
                <a:latin typeface="Roboto"/>
                <a:ea typeface="Roboto"/>
                <a:cs typeface="Roboto"/>
                <a:sym typeface="Roboto"/>
              </a:rPr>
              <a:t>. </a:t>
            </a:r>
            <a:r>
              <a:rPr lang="en-US" dirty="0"/>
              <a:t>der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Unterbreitung</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ein</a:t>
            </a:r>
            <a:r>
              <a:rPr lang="en-US" dirty="0" err="1"/>
              <a:t>es</a:t>
            </a:r>
            <a:r>
              <a:rPr lang="en-US" dirty="0"/>
              <a:t> </a:t>
            </a:r>
            <a:r>
              <a:rPr lang="en-US" sz="2400" b="0" i="0" u="none" strike="noStrike" cap="none" dirty="0" err="1">
                <a:solidFill>
                  <a:schemeClr val="dk1"/>
                </a:solidFill>
                <a:latin typeface="Roboto"/>
                <a:ea typeface="Roboto"/>
                <a:cs typeface="Roboto"/>
                <a:sym typeface="Roboto"/>
              </a:rPr>
              <a:t>schriftlichen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Angebots</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zur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Offenlegung</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beinhalten</a:t>
            </a:r>
            <a:r>
              <a:rPr lang="en-US" sz="2400" b="0" i="0" u="none" strike="noStrike" cap="none" dirty="0">
                <a:solidFill>
                  <a:schemeClr val="dk1"/>
                </a:solidFill>
                <a:latin typeface="Roboto"/>
                <a:ea typeface="Roboto"/>
                <a:cs typeface="Roboto"/>
                <a:sym typeface="Roboto"/>
              </a:rPr>
              <a:t>.</a:t>
            </a:r>
          </a:p>
          <a:p>
            <a:pPr marL="182880" marR="0" lvl="0" indent="-182880" algn="l" rtl="0">
              <a:spcBef>
                <a:spcPts val="0"/>
              </a:spcBef>
              <a:spcAft>
                <a:spcPts val="0"/>
              </a:spcAft>
              <a:buClr>
                <a:schemeClr val="accent1"/>
              </a:buClr>
              <a:buSzPct val="85000"/>
              <a:buFont typeface="Arial"/>
              <a:buChar char="•"/>
            </a:pPr>
            <a:endParaRPr lang="en-US" sz="2400" b="0" i="0" u="none" strike="noStrike" cap="none" dirty="0">
              <a:solidFill>
                <a:schemeClr val="dk1"/>
              </a:solidFill>
              <a:latin typeface="Roboto"/>
              <a:ea typeface="Roboto"/>
              <a:cs typeface="Roboto"/>
              <a:sym typeface="Roboto"/>
            </a:endParaRPr>
          </a:p>
          <a:p>
            <a:pPr lvl="0" indent="-182880"/>
            <a:r>
              <a:rPr lang="de-DE" dirty="0"/>
              <a:t>Weite Verbreitung haben diejenigen FOSS-Lizenzen gefunden, die von der Open Source Initiative (OSI) basierend auf ihrer FOSS-Definition (OSD) freigegeben wurden. </a:t>
            </a:r>
            <a:br>
              <a:rPr lang="de-DE" dirty="0"/>
            </a:br>
            <a:r>
              <a:rPr lang="de-DE" dirty="0"/>
              <a:t>Eine vollständige Liste der OSI-konformen Lizenzen findet sich unter </a:t>
            </a:r>
            <a:r>
              <a:rPr lang="en-US" sz="2000" b="0" i="0" u="sng" strike="noStrike" cap="none" dirty="0">
                <a:solidFill>
                  <a:schemeClr val="hlink"/>
                </a:solidFill>
                <a:latin typeface="Roboto Mono"/>
                <a:ea typeface="Roboto Mono"/>
                <a:cs typeface="Roboto Mono"/>
                <a:sym typeface="Roboto Mono"/>
                <a:hlinkClick r:id="rId3"/>
              </a:rPr>
              <a:t>http://www.opensource.org/licenses/</a:t>
            </a: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D3F7BB78-81BB-4EB0-BE49-881B07732152}"/>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37501248-F93E-43CE-A93B-7BDE76B27E56}"/>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a:solidFill>
                  <a:schemeClr val="dk2"/>
                </a:solidFill>
                <a:latin typeface="Roboto"/>
                <a:ea typeface="Roboto"/>
                <a:cs typeface="Roboto"/>
                <a:sym typeface="Roboto"/>
              </a:rPr>
              <a:t>‘Permissive’ FOSS-</a:t>
            </a:r>
            <a:r>
              <a:rPr lang="en-US" sz="4000" b="0" i="0" u="none" strike="noStrike" cap="none" dirty="0" err="1">
                <a:solidFill>
                  <a:schemeClr val="dk2"/>
                </a:solidFill>
                <a:latin typeface="Roboto"/>
                <a:ea typeface="Roboto"/>
                <a:cs typeface="Roboto"/>
                <a:sym typeface="Roboto"/>
              </a:rPr>
              <a:t>Lizenzen</a:t>
            </a:r>
            <a:endParaRPr lang="en-US" sz="4000" b="0" i="0" u="none" strike="noStrike" cap="none" dirty="0">
              <a:solidFill>
                <a:schemeClr val="dk2"/>
              </a:solidFill>
              <a:latin typeface="Roboto"/>
              <a:ea typeface="Roboto"/>
              <a:cs typeface="Roboto"/>
              <a:sym typeface="Roboto"/>
            </a:endParaRPr>
          </a:p>
        </p:txBody>
      </p:sp>
      <p:sp>
        <p:nvSpPr>
          <p:cNvPr id="146" name="Shape 146"/>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Beschreibung</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für</a:t>
            </a:r>
            <a:r>
              <a:rPr lang="en-US" sz="2400" b="0" i="0" u="none" strike="noStrike" cap="none" dirty="0">
                <a:solidFill>
                  <a:schemeClr val="dk1"/>
                </a:solidFill>
                <a:latin typeface="Roboto"/>
                <a:ea typeface="Roboto"/>
                <a:cs typeface="Roboto"/>
                <a:sym typeface="Roboto"/>
              </a:rPr>
              <a:t> FOSS-</a:t>
            </a:r>
            <a:r>
              <a:rPr lang="en-US" sz="2400" b="0" i="0" u="none" strike="noStrike" cap="none" dirty="0" err="1">
                <a:solidFill>
                  <a:schemeClr val="dk1"/>
                </a:solidFill>
                <a:latin typeface="Roboto"/>
                <a:ea typeface="Roboto"/>
                <a:cs typeface="Roboto"/>
                <a:sym typeface="Roboto"/>
              </a:rPr>
              <a:t>Lizenzen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welche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keine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bzw</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Minimale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Nutzungsbeschränkungen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auferlegen</a:t>
            </a:r>
            <a:r>
              <a:rPr lang="en-US" sz="2400" b="0" i="0" u="none" strike="noStrike" cap="none" dirty="0">
                <a:solidFill>
                  <a:schemeClr val="dk1"/>
                </a:solidFill>
                <a:latin typeface="Roboto"/>
                <a:ea typeface="Roboto"/>
                <a:cs typeface="Roboto"/>
                <a:sym typeface="Roboto"/>
              </a:rPr>
              <a:t>.</a:t>
            </a:r>
          </a:p>
          <a:p>
            <a:pPr marL="182880" marR="0" lvl="0" indent="-182880" algn="l" rtl="0">
              <a:spcBef>
                <a:spcPts val="480"/>
              </a:spcBef>
              <a:spcAft>
                <a:spcPts val="0"/>
              </a:spcAft>
              <a:buClr>
                <a:schemeClr val="accent1"/>
              </a:buClr>
              <a:buSzPct val="85000"/>
              <a:buFont typeface="Arial"/>
              <a:buChar char="•"/>
            </a:pPr>
            <a:r>
              <a:rPr lang="en-US" sz="2400" b="0" i="0" u="none" strike="noStrike" cap="none" dirty="0" err="1">
                <a:solidFill>
                  <a:schemeClr val="dk1"/>
                </a:solidFill>
                <a:latin typeface="Roboto"/>
                <a:ea typeface="Roboto"/>
                <a:cs typeface="Roboto"/>
                <a:sym typeface="Roboto"/>
              </a:rPr>
              <a:t>Beispiel</a:t>
            </a:r>
            <a:r>
              <a:rPr lang="en-US" sz="2400" b="0" i="0" u="none" strike="noStrike" cap="none" dirty="0">
                <a:solidFill>
                  <a:schemeClr val="dk1"/>
                </a:solidFill>
                <a:latin typeface="Roboto"/>
                <a:ea typeface="Roboto"/>
                <a:cs typeface="Roboto"/>
                <a:sym typeface="Roboto"/>
              </a:rPr>
              <a:t>: BSD-3-Clause-Lizenz</a:t>
            </a:r>
          </a:p>
          <a:p>
            <a:pPr marL="457200" marR="0" lvl="1" indent="-190500" algn="l" rtl="0">
              <a:spcBef>
                <a:spcPts val="420"/>
              </a:spcBef>
              <a:spcAft>
                <a:spcPts val="0"/>
              </a:spcAft>
              <a:buClr>
                <a:schemeClr val="accent1"/>
              </a:buClr>
              <a:buSzPct val="85000"/>
              <a:buFont typeface="Arial"/>
              <a:buChar char="•"/>
            </a:pPr>
            <a:r>
              <a:rPr lang="en-US" sz="2100" b="0" i="0" u="none" strike="noStrike" cap="none" dirty="0">
                <a:solidFill>
                  <a:schemeClr val="dk1"/>
                </a:solidFill>
                <a:latin typeface="Roboto"/>
                <a:ea typeface="Roboto"/>
                <a:cs typeface="Roboto"/>
                <a:sym typeface="Roboto"/>
              </a:rPr>
              <a:t>Die BSD-</a:t>
            </a:r>
            <a:r>
              <a:rPr lang="en-US" sz="2100" b="0" i="0" u="none" strike="noStrike" cap="none" dirty="0" err="1">
                <a:solidFill>
                  <a:schemeClr val="dk1"/>
                </a:solidFill>
                <a:latin typeface="Roboto"/>
                <a:ea typeface="Roboto"/>
                <a:cs typeface="Roboto"/>
                <a:sym typeface="Roboto"/>
              </a:rPr>
              <a:t>Lizenz</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ist</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ein</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Beispiel</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für</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eine</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Lizenz</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welche</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unbeschränkte</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Weiter</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Verbreitung</a:t>
            </a:r>
            <a:r>
              <a:rPr lang="en-US" sz="2100" b="0" i="0" u="none" strike="noStrike" cap="none" dirty="0">
                <a:solidFill>
                  <a:schemeClr val="dk1"/>
                </a:solidFill>
                <a:latin typeface="Roboto"/>
                <a:ea typeface="Roboto"/>
                <a:cs typeface="Roboto"/>
                <a:sym typeface="Roboto"/>
              </a:rPr>
              <a:t> von Quell- </a:t>
            </a:r>
            <a:r>
              <a:rPr lang="en-US" sz="2100" b="0" i="0" u="none" strike="noStrike" cap="none" dirty="0" err="1">
                <a:solidFill>
                  <a:schemeClr val="dk1"/>
                </a:solidFill>
                <a:latin typeface="Roboto"/>
                <a:ea typeface="Roboto"/>
                <a:cs typeface="Roboto"/>
                <a:sym typeface="Roboto"/>
              </a:rPr>
              <a:t>wie</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Objektcode</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zu</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jedwedem</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Zweck</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gestattet</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solange</a:t>
            </a:r>
            <a:r>
              <a:rPr lang="en-US" sz="2100" b="0" i="0" u="none" strike="noStrike" cap="none" dirty="0">
                <a:solidFill>
                  <a:schemeClr val="dk1"/>
                </a:solidFill>
                <a:latin typeface="Roboto"/>
                <a:ea typeface="Roboto"/>
                <a:cs typeface="Roboto"/>
                <a:sym typeface="Roboto"/>
              </a:rPr>
              <a:t> Copyright-</a:t>
            </a:r>
            <a:r>
              <a:rPr lang="en-US" sz="2100" b="0" i="0" u="none" strike="noStrike" cap="none" dirty="0" err="1">
                <a:solidFill>
                  <a:schemeClr val="dk1"/>
                </a:solidFill>
                <a:latin typeface="Roboto"/>
                <a:ea typeface="Roboto"/>
                <a:cs typeface="Roboto"/>
                <a:sym typeface="Roboto"/>
              </a:rPr>
              <a:t>Hinweise</a:t>
            </a:r>
            <a:r>
              <a:rPr lang="en-US" sz="2100" b="0" i="0" u="none" strike="noStrike" cap="none" dirty="0">
                <a:solidFill>
                  <a:schemeClr val="dk1"/>
                </a:solidFill>
                <a:latin typeface="Roboto"/>
                <a:ea typeface="Roboto"/>
                <a:cs typeface="Roboto"/>
                <a:sym typeface="Roboto"/>
              </a:rPr>
              <a:t> und der in der </a:t>
            </a:r>
            <a:r>
              <a:rPr lang="en-US" sz="2100" b="0" i="0" u="none" strike="noStrike" cap="none" dirty="0" err="1">
                <a:solidFill>
                  <a:schemeClr val="dk1"/>
                </a:solidFill>
                <a:latin typeface="Roboto"/>
                <a:ea typeface="Roboto"/>
                <a:cs typeface="Roboto"/>
                <a:sym typeface="Roboto"/>
              </a:rPr>
              <a:t>Lizenz</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angeführte</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Haftungsausschluß</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erhalten</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bleiben</a:t>
            </a:r>
            <a:r>
              <a:rPr lang="en-US" sz="2100" b="0" i="0" u="none" strike="noStrike" cap="none" dirty="0">
                <a:solidFill>
                  <a:schemeClr val="dk1"/>
                </a:solidFill>
                <a:latin typeface="Roboto"/>
                <a:ea typeface="Roboto"/>
                <a:cs typeface="Roboto"/>
                <a:sym typeface="Roboto"/>
              </a:rPr>
              <a:t>.</a:t>
            </a:r>
          </a:p>
          <a:p>
            <a:pPr lvl="1" indent="-190500">
              <a:spcBef>
                <a:spcPts val="420"/>
              </a:spcBef>
            </a:pPr>
            <a:r>
              <a:rPr lang="de-DE" sz="2100" dirty="0"/>
              <a:t>Die Lizenz enthält eine Klausel, welche eine Namensnennung der </a:t>
            </a:r>
            <a:r>
              <a:rPr lang="de-DE" sz="2100" dirty="0" err="1"/>
              <a:t>Kontributoren</a:t>
            </a:r>
            <a:r>
              <a:rPr lang="de-DE" sz="2100" dirty="0"/>
              <a:t> an der Ursprungs-OSS einschränkt – </a:t>
            </a:r>
            <a:r>
              <a:rPr lang="de-DE" sz="2100" dirty="0" err="1"/>
              <a:t>inbesondere</a:t>
            </a:r>
            <a:r>
              <a:rPr lang="de-DE" sz="2100" dirty="0"/>
              <a:t> ist diese für ein abgeleitetes Werk von einer ausdrücklichen Erlaubnis abhängig.</a:t>
            </a:r>
            <a:endParaRPr lang="en-US" sz="2100" b="0" i="0" u="none" strike="noStrike" cap="none" dirty="0">
              <a:solidFill>
                <a:schemeClr val="dk1"/>
              </a:solidFill>
              <a:latin typeface="Roboto"/>
              <a:ea typeface="Roboto"/>
              <a:cs typeface="Roboto"/>
              <a:sym typeface="Roboto"/>
            </a:endParaRPr>
          </a:p>
          <a:p>
            <a:pPr marL="182880" marR="0" lvl="0" indent="-182880" algn="l" rtl="0">
              <a:spcBef>
                <a:spcPts val="500"/>
              </a:spcBef>
              <a:buClr>
                <a:schemeClr val="accent1"/>
              </a:buClr>
              <a:buSzPct val="85000"/>
              <a:buFont typeface="Arial"/>
              <a:buChar char="•"/>
            </a:pPr>
            <a:r>
              <a:rPr lang="en-US" sz="2500" b="0" i="0" u="none" strike="noStrike" cap="none" dirty="0" err="1">
                <a:solidFill>
                  <a:schemeClr val="dk1"/>
                </a:solidFill>
                <a:latin typeface="Roboto"/>
                <a:ea typeface="Roboto"/>
                <a:cs typeface="Roboto"/>
                <a:sym typeface="Roboto"/>
              </a:rPr>
              <a:t>Weitere</a:t>
            </a:r>
            <a:r>
              <a:rPr lang="en-US" sz="2500" b="0" i="0" u="none" strike="noStrike" cap="none" dirty="0">
                <a:solidFill>
                  <a:schemeClr val="dk1"/>
                </a:solidFill>
                <a:latin typeface="Roboto"/>
                <a:ea typeface="Roboto"/>
                <a:cs typeface="Roboto"/>
                <a:sym typeface="Roboto"/>
              </a:rPr>
              <a:t> </a:t>
            </a:r>
            <a:r>
              <a:rPr lang="en-US" sz="2500" b="0" i="0" u="none" strike="noStrike" cap="none" dirty="0" err="1">
                <a:solidFill>
                  <a:schemeClr val="dk1"/>
                </a:solidFill>
                <a:latin typeface="Roboto"/>
                <a:ea typeface="Roboto"/>
                <a:cs typeface="Roboto"/>
                <a:sym typeface="Roboto"/>
              </a:rPr>
              <a:t>Beispiele</a:t>
            </a:r>
            <a:r>
              <a:rPr lang="en-US" sz="2500" b="0" i="0" u="none" strike="noStrike" cap="none" dirty="0">
                <a:solidFill>
                  <a:schemeClr val="dk1"/>
                </a:solidFill>
                <a:latin typeface="Roboto"/>
                <a:ea typeface="Roboto"/>
                <a:cs typeface="Roboto"/>
                <a:sym typeface="Roboto"/>
              </a:rPr>
              <a:t>: MIT-</a:t>
            </a:r>
            <a:r>
              <a:rPr lang="en-US" sz="2500" b="0" i="0" u="none" strike="noStrike" cap="none" dirty="0" err="1">
                <a:solidFill>
                  <a:schemeClr val="dk1"/>
                </a:solidFill>
                <a:latin typeface="Roboto"/>
                <a:ea typeface="Roboto"/>
                <a:cs typeface="Roboto"/>
                <a:sym typeface="Roboto"/>
              </a:rPr>
              <a:t>Lizenz</a:t>
            </a:r>
            <a:r>
              <a:rPr lang="en-US" sz="2500" b="0" i="0" u="none" strike="noStrike" cap="none" dirty="0">
                <a:solidFill>
                  <a:schemeClr val="dk1"/>
                </a:solidFill>
                <a:latin typeface="Roboto"/>
                <a:ea typeface="Roboto"/>
                <a:cs typeface="Roboto"/>
                <a:sym typeface="Roboto"/>
              </a:rPr>
              <a:t>, Apache-2.0-Lizenz</a:t>
            </a:r>
          </a:p>
        </p:txBody>
      </p:sp>
      <p:sp>
        <p:nvSpPr>
          <p:cNvPr id="4" name="Rechteck 3">
            <a:extLst>
              <a:ext uri="{FF2B5EF4-FFF2-40B4-BE49-F238E27FC236}">
                <a16:creationId xmlns:a16="http://schemas.microsoft.com/office/drawing/2014/main" id="{EF53F62C-3D9C-4D7A-AAAA-FA42DFFF088F}"/>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42040716-71DA-45B1-9631-6E4C5385850F}"/>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License Reciprocity &amp; Copyleft Licenses</a:t>
            </a:r>
          </a:p>
        </p:txBody>
      </p:sp>
      <p:sp>
        <p:nvSpPr>
          <p:cNvPr id="153" name="Shape 153"/>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Some licenses require that if derivative works (or software in the same file, same program or other boundary) are distributed, the distribution is under the same terms as the original work</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This is referred to as a “copyleft” or “reciprocal” effect</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Example of license reciprocity from the GPL version 2.0:</a:t>
            </a:r>
          </a:p>
          <a:p>
            <a:pPr marL="457200" marR="0" lvl="1" indent="0" algn="l" rtl="0">
              <a:spcBef>
                <a:spcPts val="400"/>
              </a:spcBef>
              <a:spcAft>
                <a:spcPts val="0"/>
              </a:spcAft>
              <a:buClr>
                <a:schemeClr val="accent1"/>
              </a:buClr>
              <a:buSzPct val="25000"/>
              <a:buFont typeface="Arial"/>
              <a:buNone/>
            </a:pPr>
            <a:r>
              <a:rPr lang="en-US" sz="2000" b="0" i="1" u="none" strike="noStrike" cap="none">
                <a:solidFill>
                  <a:schemeClr val="dk1"/>
                </a:solidFill>
                <a:latin typeface="Roboto"/>
                <a:ea typeface="Roboto"/>
                <a:cs typeface="Roboto"/>
                <a:sym typeface="Roboto"/>
              </a:rPr>
              <a:t>You must cause any work that you distribute or publish, that in whole or in part contains</a:t>
            </a:r>
            <a:br>
              <a:rPr lang="en-US" sz="2000" b="0" i="1" u="none" strike="noStrike" cap="none">
                <a:solidFill>
                  <a:schemeClr val="dk1"/>
                </a:solidFill>
                <a:latin typeface="Roboto"/>
                <a:ea typeface="Roboto"/>
                <a:cs typeface="Roboto"/>
                <a:sym typeface="Roboto"/>
              </a:rPr>
            </a:br>
            <a:r>
              <a:rPr lang="en-US" sz="2000" b="0" i="1" u="none" strike="noStrike" cap="none">
                <a:solidFill>
                  <a:schemeClr val="dk1"/>
                </a:solidFill>
                <a:latin typeface="Roboto"/>
                <a:ea typeface="Roboto"/>
                <a:cs typeface="Roboto"/>
                <a:sym typeface="Roboto"/>
              </a:rPr>
              <a:t>or is derived from the Program or any part thereof, to be licensed […] under the terms</a:t>
            </a:r>
            <a:br>
              <a:rPr lang="en-US" sz="2000" b="0" i="1" u="none" strike="noStrike" cap="none">
                <a:solidFill>
                  <a:schemeClr val="dk1"/>
                </a:solidFill>
                <a:latin typeface="Roboto"/>
                <a:ea typeface="Roboto"/>
                <a:cs typeface="Roboto"/>
                <a:sym typeface="Roboto"/>
              </a:rPr>
            </a:br>
            <a:r>
              <a:rPr lang="en-US" sz="2000" b="0" i="1" u="none" strike="noStrike" cap="none">
                <a:solidFill>
                  <a:schemeClr val="dk1"/>
                </a:solidFill>
                <a:latin typeface="Roboto"/>
                <a:ea typeface="Roboto"/>
                <a:cs typeface="Roboto"/>
                <a:sym typeface="Roboto"/>
              </a:rPr>
              <a:t>of this License.</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Licenses that include reciprocity or Copyleft clauses include all versions of the GPL, LGPL, AGPL, MPL and CDDL </a:t>
            </a:r>
          </a:p>
          <a:p>
            <a:pPr marL="0" marR="0" lvl="0" indent="0" algn="l" rtl="0">
              <a:spcBef>
                <a:spcPts val="480"/>
              </a:spcBef>
              <a:spcAft>
                <a:spcPts val="0"/>
              </a:spcAft>
              <a:buClr>
                <a:schemeClr val="accent1"/>
              </a:buClr>
              <a:buSzPct val="25000"/>
              <a:buFont typeface="Arial"/>
              <a:buNone/>
            </a:pPr>
            <a:endParaRPr sz="2400" b="0" i="1" u="none" strike="noStrike" cap="none">
              <a:solidFill>
                <a:schemeClr val="dk1"/>
              </a:solidFill>
              <a:latin typeface="Roboto"/>
              <a:ea typeface="Roboto"/>
              <a:cs typeface="Roboto"/>
              <a:sym typeface="Roboto"/>
            </a:endParaRP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Proprietary License or Closed Source</a:t>
            </a:r>
          </a:p>
        </p:txBody>
      </p:sp>
      <p:sp>
        <p:nvSpPr>
          <p:cNvPr id="160" name="Shape 160"/>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 proprietary software license (or commercial license or EULA) has restrictions on the usage, modification and/or distribution of the software</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Proprietary licenses are unique to each vendor – there are as many variations of proprietary licenses as there are vendors and each must be evaluated individually</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developers often use the term “proprietary” to describe a commercial non-FOSS license, even though both FOSS and proprietary licenses are based on intellectual property and provide a license grant to that property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Other Non-FOSS Licensing Situations</a:t>
            </a:r>
          </a:p>
        </p:txBody>
      </p:sp>
      <p:sp>
        <p:nvSpPr>
          <p:cNvPr id="167" name="Shape 167"/>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Freeware – software distributed under a proprietary license at no</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or very low cost</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The source code may or may not be available, and creation of derivative works is usually restricted</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Freeware software is usually fully functional (no locked features) and available for unlimited use (no locking on days of usage) </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Freeware software licenses usually impose restrictions in relation to copying, distributing, and making derivative works of the software, as well as restrictions on the type of usage (personal, commercial, academic, etc.)</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Shareware – proprietary software provided to users on a trial basis,</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for a limited time, free of charge and with limited functionalities or features</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The goal of shareware is to give potential buyers the opportunity to use the program and judge its usefulness before purchasing a license for the full version of the software </a:t>
            </a:r>
          </a:p>
          <a:p>
            <a:pPr marL="457200" marR="0" lvl="1" indent="-190500" algn="l" rtl="0">
              <a:spcBef>
                <a:spcPts val="360"/>
              </a:spcBef>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Most companies are very leery of Shareware, because Shareware vendors often approach companies for large license payments after the software has freely propagated within their organizations.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Other Non-FOSS Licensing Situations</a:t>
            </a:r>
          </a:p>
        </p:txBody>
      </p:sp>
      <p:sp>
        <p:nvSpPr>
          <p:cNvPr id="174" name="Shape 174"/>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“Non-commercial” – some licenses have most of the characteristics of a FOSS license, but are limited to non-commercial use (e.g. CC-BY-NC).</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FOSS by definition cannot limit the field of use of the software</a:t>
            </a:r>
          </a:p>
          <a:p>
            <a:pPr marL="457200" marR="0" lvl="1" indent="-190500" algn="l" rtl="0">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Commercial use is a field of use so any restriction prevents the license from being FOSS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Public Domain</a:t>
            </a:r>
          </a:p>
        </p:txBody>
      </p:sp>
      <p:sp>
        <p:nvSpPr>
          <p:cNvPr id="181" name="Shape 181"/>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The term </a:t>
            </a:r>
            <a:r>
              <a:rPr lang="en-US" sz="2400" b="1" i="0" u="none" strike="noStrike" cap="none">
                <a:solidFill>
                  <a:schemeClr val="dk1"/>
                </a:solidFill>
                <a:latin typeface="Roboto"/>
                <a:ea typeface="Roboto"/>
                <a:cs typeface="Roboto"/>
                <a:sym typeface="Roboto"/>
              </a:rPr>
              <a:t>public domain </a:t>
            </a:r>
            <a:r>
              <a:rPr lang="en-US" sz="2400" b="0" i="0" u="none" strike="noStrike" cap="none">
                <a:solidFill>
                  <a:schemeClr val="dk1"/>
                </a:solidFill>
                <a:latin typeface="Roboto"/>
                <a:ea typeface="Roboto"/>
                <a:cs typeface="Roboto"/>
                <a:sym typeface="Roboto"/>
              </a:rPr>
              <a:t>refers to software not protected by law and therefore usable by the public without requiring a license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Developers may include a </a:t>
            </a:r>
            <a:r>
              <a:rPr lang="en-US" sz="2400" b="0" i="1" u="none" strike="noStrike" cap="none">
                <a:solidFill>
                  <a:schemeClr val="dk1"/>
                </a:solidFill>
                <a:latin typeface="Roboto"/>
                <a:ea typeface="Roboto"/>
                <a:cs typeface="Roboto"/>
                <a:sym typeface="Roboto"/>
              </a:rPr>
              <a:t>public domain declaration</a:t>
            </a:r>
            <a:r>
              <a:rPr lang="en-US" sz="2400" b="0" i="0" u="none" strike="noStrike" cap="none">
                <a:solidFill>
                  <a:schemeClr val="dk1"/>
                </a:solidFill>
                <a:latin typeface="Roboto"/>
                <a:ea typeface="Roboto"/>
                <a:cs typeface="Roboto"/>
                <a:sym typeface="Roboto"/>
              </a:rPr>
              <a:t> with their software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E. g., “All of the code and documentation in this software has been dedicated to the public domain by the authors.”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The public domain declaration is not the same as a FOSS license</a:t>
            </a:r>
          </a:p>
          <a:p>
            <a:pPr marL="457200" marR="0" lvl="1" indent="-190500" algn="l" rtl="0">
              <a:spcBef>
                <a:spcPts val="400"/>
              </a:spcBef>
              <a:spcAft>
                <a:spcPts val="0"/>
              </a:spcAft>
              <a:buClr>
                <a:schemeClr val="accent1"/>
              </a:buClr>
              <a:buSzPct val="85000"/>
              <a:buFont typeface="Arial"/>
              <a:buNone/>
            </a:pPr>
            <a:endParaRPr sz="2000" b="0" i="0" u="none" strike="noStrike" cap="none">
              <a:solidFill>
                <a:schemeClr val="dk1"/>
              </a:solidFill>
              <a:latin typeface="Roboto"/>
              <a:ea typeface="Roboto"/>
              <a:cs typeface="Roboto"/>
              <a:sym typeface="Roboto"/>
            </a:endParaRP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 public domain declaration attempts to waive or eliminate any intellectual property rights that the developers may have in the software to make it clear that it can be used without restriction, but the enforceability of these declarations is subject to dispute within the FOSS community and its effectiveness at law varies from jurisdiction to jurisdiction</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Often the public domain declaration is accompanied by other terms, such as warranty disclaimers; in such cases, the software may be viewed as being under a license rather than being in the public domain</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a:solidFill>
                  <a:schemeClr val="dk2"/>
                </a:solidFill>
                <a:latin typeface="Roboto"/>
                <a:ea typeface="Roboto"/>
                <a:cs typeface="Roboto"/>
                <a:sym typeface="Roboto"/>
              </a:rPr>
              <a:t>Was </a:t>
            </a:r>
            <a:r>
              <a:rPr lang="en-US" sz="4000" b="0" i="0" u="none" strike="noStrike" cap="none" dirty="0" err="1">
                <a:solidFill>
                  <a:schemeClr val="dk2"/>
                </a:solidFill>
                <a:latin typeface="Roboto"/>
                <a:ea typeface="Roboto"/>
                <a:cs typeface="Roboto"/>
                <a:sym typeface="Roboto"/>
              </a:rPr>
              <a:t>ist</a:t>
            </a:r>
            <a:r>
              <a:rPr lang="en-US" sz="4000" b="0" i="0" u="none" strike="noStrike" cap="none" dirty="0">
                <a:solidFill>
                  <a:schemeClr val="dk2"/>
                </a:solidFill>
                <a:latin typeface="Roboto"/>
                <a:ea typeface="Roboto"/>
                <a:cs typeface="Roboto"/>
                <a:sym typeface="Roboto"/>
              </a:rPr>
              <a:t> das </a:t>
            </a:r>
            <a:r>
              <a:rPr lang="en-US" sz="4000" b="0" i="0" u="none" strike="noStrike" cap="none" dirty="0" err="1">
                <a:solidFill>
                  <a:schemeClr val="dk2"/>
                </a:solidFill>
                <a:latin typeface="Roboto"/>
                <a:ea typeface="Roboto"/>
                <a:cs typeface="Roboto"/>
                <a:sym typeface="Roboto"/>
              </a:rPr>
              <a:t>OpenChain</a:t>
            </a:r>
            <a:r>
              <a:rPr lang="en-US" sz="4000" b="0" i="0" u="none" strike="noStrike" cap="none" dirty="0">
                <a:solidFill>
                  <a:schemeClr val="dk2"/>
                </a:solidFill>
                <a:latin typeface="Roboto"/>
                <a:ea typeface="Roboto"/>
                <a:cs typeface="Roboto"/>
                <a:sym typeface="Roboto"/>
              </a:rPr>
              <a:t> Curriculum?</a:t>
            </a:r>
          </a:p>
        </p:txBody>
      </p:sp>
      <p:sp>
        <p:nvSpPr>
          <p:cNvPr id="61" name="Shape 61"/>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de-DE" dirty="0"/>
              <a:t>Das</a:t>
            </a:r>
            <a:r>
              <a:rPr lang="de-DE" b="0" i="0" u="none" strike="noStrike" cap="none" dirty="0">
                <a:solidFill>
                  <a:schemeClr val="dk1"/>
                </a:solidFill>
                <a:latin typeface="Roboto"/>
                <a:ea typeface="Roboto"/>
                <a:cs typeface="Roboto"/>
                <a:sym typeface="Roboto"/>
              </a:rPr>
              <a:t> </a:t>
            </a:r>
            <a:r>
              <a:rPr lang="de-DE" b="0" i="0" u="none" strike="noStrike" cap="none" dirty="0" err="1">
                <a:solidFill>
                  <a:schemeClr val="dk1"/>
                </a:solidFill>
                <a:latin typeface="Roboto"/>
                <a:ea typeface="Roboto"/>
                <a:cs typeface="Roboto"/>
                <a:sym typeface="Roboto"/>
              </a:rPr>
              <a:t>OpenChain</a:t>
            </a:r>
            <a:r>
              <a:rPr lang="de-DE" b="0" i="0" u="none" strike="noStrike" cap="none" dirty="0">
                <a:solidFill>
                  <a:schemeClr val="dk1"/>
                </a:solidFill>
                <a:latin typeface="Roboto"/>
                <a:ea typeface="Roboto"/>
                <a:cs typeface="Roboto"/>
                <a:sym typeface="Roboto"/>
              </a:rPr>
              <a:t>-Projekt zielt darauf ab, zentrale Bestandteile </a:t>
            </a:r>
            <a:r>
              <a:rPr lang="de-DE" dirty="0"/>
              <a:t>eines Compliance-Programms für Free and Open Source-Software (FOSS) zu identifizieren und allgemein zugänglich zu machen.</a:t>
            </a:r>
            <a:endParaRPr lang="de-DE"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de-DE" b="0" i="0" u="none" strike="noStrike" cap="none" dirty="0">
                <a:solidFill>
                  <a:schemeClr val="dk1"/>
                </a:solidFill>
                <a:latin typeface="Roboto"/>
                <a:ea typeface="Roboto"/>
                <a:cs typeface="Roboto"/>
                <a:sym typeface="Roboto"/>
              </a:rPr>
              <a:t>Fokalpunkt des </a:t>
            </a:r>
            <a:r>
              <a:rPr lang="de-DE" b="0" i="0" u="none" strike="noStrike" cap="none" dirty="0" err="1">
                <a:solidFill>
                  <a:schemeClr val="dk1"/>
                </a:solidFill>
                <a:latin typeface="Roboto"/>
                <a:ea typeface="Roboto"/>
                <a:cs typeface="Roboto"/>
                <a:sym typeface="Roboto"/>
              </a:rPr>
              <a:t>OpenChain</a:t>
            </a:r>
            <a:r>
              <a:rPr lang="de-DE" b="0" i="0" u="none" strike="noStrike" cap="none" dirty="0">
                <a:solidFill>
                  <a:schemeClr val="dk1"/>
                </a:solidFill>
                <a:latin typeface="Roboto"/>
                <a:ea typeface="Roboto"/>
                <a:cs typeface="Roboto"/>
                <a:sym typeface="Roboto"/>
              </a:rPr>
              <a:t>-Projekts </a:t>
            </a:r>
            <a:r>
              <a:rPr lang="de-DE" dirty="0"/>
              <a:t>ist die </a:t>
            </a:r>
            <a:r>
              <a:rPr lang="de-DE" b="1" dirty="0"/>
              <a:t>Spezifikation</a:t>
            </a:r>
            <a:r>
              <a:rPr lang="de-DE" dirty="0"/>
              <a:t>. </a:t>
            </a:r>
            <a:br>
              <a:rPr lang="de-DE" dirty="0"/>
            </a:br>
            <a:r>
              <a:rPr lang="de-DE" dirty="0"/>
              <a:t>Diese zeigt die zentralen Anforderungen auf, die ein FOSS-Compliance-Programm erfüllen sollte.</a:t>
            </a:r>
            <a:endParaRPr lang="de-DE"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de-DE" b="0" i="0" u="none" strike="noStrike" cap="none" dirty="0">
                <a:solidFill>
                  <a:schemeClr val="dk1"/>
                </a:solidFill>
                <a:latin typeface="Roboto"/>
                <a:ea typeface="Roboto"/>
                <a:cs typeface="Roboto"/>
                <a:sym typeface="Roboto"/>
              </a:rPr>
              <a:t>Das </a:t>
            </a:r>
            <a:r>
              <a:rPr lang="de-DE" b="0" i="0" u="none" strike="noStrike" cap="none" dirty="0" err="1">
                <a:solidFill>
                  <a:schemeClr val="dk1"/>
                </a:solidFill>
                <a:latin typeface="Roboto"/>
                <a:ea typeface="Roboto"/>
                <a:cs typeface="Roboto"/>
                <a:sym typeface="Roboto"/>
              </a:rPr>
              <a:t>OpenChain</a:t>
            </a:r>
            <a:r>
              <a:rPr lang="de-DE" b="0" i="0" u="none" strike="noStrike" cap="none" dirty="0">
                <a:solidFill>
                  <a:schemeClr val="dk1"/>
                </a:solidFill>
                <a:latin typeface="Roboto"/>
                <a:ea typeface="Roboto"/>
                <a:cs typeface="Roboto"/>
                <a:sym typeface="Roboto"/>
              </a:rPr>
              <a:t>-</a:t>
            </a:r>
            <a:r>
              <a:rPr lang="de-DE" b="1" i="0" u="none" strike="noStrike" cap="none" dirty="0">
                <a:solidFill>
                  <a:schemeClr val="dk1"/>
                </a:solidFill>
                <a:latin typeface="Roboto"/>
                <a:ea typeface="Roboto"/>
                <a:cs typeface="Roboto"/>
                <a:sym typeface="Roboto"/>
              </a:rPr>
              <a:t>Curriculum </a:t>
            </a:r>
            <a:r>
              <a:rPr lang="de-DE" i="0" u="none" strike="noStrike" cap="none" dirty="0">
                <a:solidFill>
                  <a:schemeClr val="dk1"/>
                </a:solidFill>
                <a:latin typeface="Roboto"/>
                <a:ea typeface="Roboto"/>
                <a:cs typeface="Roboto"/>
                <a:sym typeface="Roboto"/>
              </a:rPr>
              <a:t>untermauert die Spezifikation durch die Bereitstellung von frei nutzbarem Trainingsmaterial.</a:t>
            </a:r>
            <a:endParaRPr lang="de-DE"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de-DE" b="0" i="0" u="none" strike="noStrike" cap="none" dirty="0">
                <a:solidFill>
                  <a:schemeClr val="dk1"/>
                </a:solidFill>
                <a:latin typeface="Roboto"/>
                <a:ea typeface="Roboto"/>
                <a:cs typeface="Roboto"/>
                <a:sym typeface="Roboto"/>
              </a:rPr>
              <a:t>Die vorliegenden Folien unterstützen Unternehmen dabei, die Anforderungen der Spezifikation in Abschnitt 1.2 zu erfüllen. Sie können auch für allgemeine Compliance-Trainings-Zwecke genutzt werden.</a:t>
            </a:r>
          </a:p>
          <a:p>
            <a:pPr marL="0" marR="0" lvl="0" indent="0" algn="ctr" rtl="0">
              <a:spcBef>
                <a:spcPts val="480"/>
              </a:spcBef>
              <a:spcAft>
                <a:spcPts val="0"/>
              </a:spcAft>
              <a:buClr>
                <a:schemeClr val="accent1"/>
              </a:buClr>
              <a:buSzPct val="25000"/>
              <a:buFont typeface="Arial"/>
              <a:buNone/>
            </a:pPr>
            <a:r>
              <a:rPr lang="en-US" sz="2400" b="0" i="0" u="none" strike="noStrike" cap="none" dirty="0" err="1">
                <a:solidFill>
                  <a:schemeClr val="dk1"/>
                </a:solidFill>
                <a:latin typeface="Roboto"/>
                <a:ea typeface="Roboto"/>
                <a:cs typeface="Roboto"/>
                <a:sym typeface="Roboto"/>
              </a:rPr>
              <a:t>Mehr</a:t>
            </a:r>
            <a:r>
              <a:rPr lang="en-US" sz="2400" b="0" i="0" u="none" strike="noStrike" cap="none" dirty="0">
                <a:solidFill>
                  <a:schemeClr val="dk1"/>
                </a:solidFill>
                <a:latin typeface="Roboto"/>
                <a:ea typeface="Roboto"/>
                <a:cs typeface="Roboto"/>
                <a:sym typeface="Roboto"/>
              </a:rPr>
              <a:t> Information </a:t>
            </a:r>
            <a:r>
              <a:rPr lang="en-US" sz="2400" b="0" i="0" u="none" strike="noStrike" cap="none" dirty="0" err="1">
                <a:solidFill>
                  <a:schemeClr val="dk1"/>
                </a:solidFill>
                <a:latin typeface="Roboto"/>
                <a:ea typeface="Roboto"/>
                <a:cs typeface="Roboto"/>
                <a:sym typeface="Roboto"/>
              </a:rPr>
              <a:t>unter</a:t>
            </a:r>
            <a:r>
              <a:rPr lang="en-US" sz="2400" b="0" i="0" u="none" strike="noStrike" cap="none" dirty="0">
                <a:solidFill>
                  <a:schemeClr val="dk1"/>
                </a:solidFill>
                <a:latin typeface="Roboto"/>
                <a:ea typeface="Roboto"/>
                <a:cs typeface="Roboto"/>
                <a:sym typeface="Roboto"/>
              </a:rPr>
              <a:t>: </a:t>
            </a:r>
            <a:r>
              <a:rPr lang="en-US" sz="2400" b="0" i="0" u="none" strike="noStrike" cap="none" dirty="0">
                <a:solidFill>
                  <a:schemeClr val="dk1"/>
                </a:solidFill>
                <a:latin typeface="Roboto Mono"/>
                <a:ea typeface="Roboto Mono"/>
                <a:cs typeface="Roboto Mono"/>
                <a:sym typeface="Roboto Mono"/>
              </a:rPr>
              <a:t>https://www.openchainproject.org</a:t>
            </a:r>
          </a:p>
          <a:p>
            <a:pPr marL="457200" marR="0" lvl="1" indent="-190500" algn="l" rtl="0">
              <a:spcBef>
                <a:spcPts val="400"/>
              </a:spcBef>
              <a:buClr>
                <a:schemeClr val="accent1"/>
              </a:buClr>
              <a:buSzPct val="85000"/>
              <a:buFont typeface="Arial"/>
              <a:buNone/>
            </a:pPr>
            <a:endParaRPr sz="2000" b="0" i="0"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B79BC5B5-DA84-4E6D-A382-309FFE468608}"/>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C3C0DB98-699B-4188-B09D-AEA58A3B39F6}"/>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License Compatibility</a:t>
            </a:r>
          </a:p>
        </p:txBody>
      </p:sp>
      <p:sp>
        <p:nvSpPr>
          <p:cNvPr id="188" name="Shape 188"/>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rgbClr val="292934"/>
                </a:solidFill>
                <a:latin typeface="Roboto"/>
                <a:ea typeface="Roboto"/>
                <a:cs typeface="Roboto"/>
                <a:sym typeface="Roboto"/>
              </a:rPr>
              <a:t>License compatibility is the process of ensuring that license terms do not conflict.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rgbClr val="292934"/>
                </a:solidFill>
                <a:latin typeface="Roboto"/>
                <a:ea typeface="Roboto"/>
                <a:cs typeface="Roboto"/>
                <a:sym typeface="Roboto"/>
              </a:rPr>
              <a:t>If one license requires you to do something and another prohibits doing that, the licenses conflict and are not compatible</a:t>
            </a:r>
            <a:r>
              <a:rPr lang="en-US" sz="2400" b="0" i="0" u="none" strike="noStrike" cap="none">
                <a:solidFill>
                  <a:schemeClr val="dk1"/>
                </a:solidFill>
                <a:latin typeface="Roboto"/>
                <a:ea typeface="Roboto"/>
                <a:cs typeface="Roboto"/>
                <a:sym typeface="Roboto"/>
              </a:rPr>
              <a:t> if the combination of the two software modules trigger the obligations under a license.</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GPL-2.0 and EPL-1.0 each extend their obligations to “derivative works” which are distributed. </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If a GPL-2.0 module is combined with an EPL-1.0 module and the merged module is distributed, that module must </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Roboto"/>
                <a:ea typeface="Roboto"/>
                <a:cs typeface="Roboto"/>
                <a:sym typeface="Roboto"/>
              </a:rPr>
              <a:t>(according to GPL-2.0) be distributed under GPL-2.0 only, and</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Roboto"/>
                <a:ea typeface="Roboto"/>
                <a:cs typeface="Roboto"/>
                <a:sym typeface="Roboto"/>
              </a:rPr>
              <a:t>(according to EPL-1.0) under EPL-1.0 only. </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Roboto"/>
                <a:ea typeface="Roboto"/>
                <a:cs typeface="Roboto"/>
                <a:sym typeface="Roboto"/>
              </a:rPr>
              <a:t>The distributor cannot satisfy both conditions at once so the module may not be distributed. </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Roboto"/>
                <a:ea typeface="Roboto"/>
                <a:cs typeface="Roboto"/>
                <a:sym typeface="Roboto"/>
              </a:rPr>
              <a:t>This is an example of </a:t>
            </a:r>
            <a:r>
              <a:rPr lang="en-US" sz="1600" b="0" i="1" u="none" strike="noStrike" cap="none">
                <a:solidFill>
                  <a:schemeClr val="dk1"/>
                </a:solidFill>
                <a:latin typeface="Roboto"/>
                <a:ea typeface="Roboto"/>
                <a:cs typeface="Roboto"/>
                <a:sym typeface="Roboto"/>
              </a:rPr>
              <a:t>license incompatibility.</a:t>
            </a:r>
          </a:p>
          <a:p>
            <a:pPr marL="0" marR="0" lvl="0" indent="0" algn="l" rtl="0">
              <a:spcBef>
                <a:spcPts val="400"/>
              </a:spcBef>
              <a:spcAft>
                <a:spcPts val="0"/>
              </a:spcAft>
              <a:buClr>
                <a:schemeClr val="accent1"/>
              </a:buClr>
              <a:buSzPct val="25000"/>
              <a:buFont typeface="Arial"/>
              <a:buNone/>
            </a:pPr>
            <a:endParaRPr sz="2000" b="0" i="0" u="none" strike="noStrike" cap="none">
              <a:solidFill>
                <a:schemeClr val="dk1"/>
              </a:solidFill>
              <a:latin typeface="Roboto Condensed"/>
              <a:ea typeface="Roboto Condensed"/>
              <a:cs typeface="Roboto Condensed"/>
              <a:sym typeface="Roboto Condensed"/>
            </a:endParaRPr>
          </a:p>
          <a:p>
            <a:pPr marL="0" marR="0" lvl="0" indent="0" algn="l" rtl="0">
              <a:spcBef>
                <a:spcPts val="400"/>
              </a:spcBef>
              <a:buClr>
                <a:schemeClr val="accent1"/>
              </a:buClr>
              <a:buSzPct val="25000"/>
              <a:buFont typeface="Arial"/>
              <a:buNone/>
            </a:pPr>
            <a:r>
              <a:rPr lang="en-US" sz="2000" b="0" i="0" u="none" strike="noStrike" cap="none">
                <a:solidFill>
                  <a:schemeClr val="dk1"/>
                </a:solidFill>
                <a:latin typeface="Roboto Condensed"/>
                <a:ea typeface="Roboto Condensed"/>
                <a:cs typeface="Roboto Condensed"/>
                <a:sym typeface="Roboto Condensed"/>
              </a:rPr>
              <a:t>The definition of “derivative work” is subject to different views in the FOSS community and</a:t>
            </a:r>
            <a:br>
              <a:rPr lang="en-US" sz="2000" b="0" i="0" u="none" strike="noStrike" cap="none">
                <a:solidFill>
                  <a:schemeClr val="dk1"/>
                </a:solidFill>
                <a:latin typeface="Roboto Condensed"/>
                <a:ea typeface="Roboto Condensed"/>
                <a:cs typeface="Roboto Condensed"/>
                <a:sym typeface="Roboto Condensed"/>
              </a:rPr>
            </a:br>
            <a:r>
              <a:rPr lang="en-US" sz="2000" b="0" i="0" u="none" strike="noStrike" cap="none">
                <a:solidFill>
                  <a:schemeClr val="dk1"/>
                </a:solidFill>
                <a:latin typeface="Roboto Condensed"/>
                <a:ea typeface="Roboto Condensed"/>
                <a:cs typeface="Roboto Condensed"/>
                <a:sym typeface="Roboto Condensed"/>
              </a:rPr>
              <a:t>its interpretation in law is likely to vary from jurisdiction to jurisdiction.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Notices</a:t>
            </a:r>
          </a:p>
        </p:txBody>
      </p:sp>
      <p:sp>
        <p:nvSpPr>
          <p:cNvPr id="195" name="Shape 195"/>
          <p:cNvSpPr txBox="1">
            <a:spLocks noGrp="1"/>
          </p:cNvSpPr>
          <p:nvPr>
            <p:ph type="body" idx="1"/>
          </p:nvPr>
        </p:nvSpPr>
        <p:spPr>
          <a:xfrm>
            <a:off x="556966" y="1481771"/>
            <a:ext cx="11451234" cy="537622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Notices, such as text in comments in file headers, often provide authorship and licensing information. FOSS licenses may also require the placement of notices in or alongside source code or documentation to give credit to the author (an attribution) or to make it clear the software includes modifications. </a:t>
            </a: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Copyright notice </a:t>
            </a:r>
            <a:r>
              <a:rPr lang="en-US" sz="2400" b="0" i="0" u="none" strike="noStrike" cap="none">
                <a:solidFill>
                  <a:schemeClr val="dk1"/>
                </a:solidFill>
                <a:latin typeface="Roboto"/>
                <a:ea typeface="Roboto"/>
                <a:cs typeface="Roboto"/>
                <a:sym typeface="Roboto"/>
              </a:rPr>
              <a:t>– an identifier placed on copies of the work to inform the world of copyright ownership. </a:t>
            </a:r>
            <a:r>
              <a:rPr lang="en-US" sz="2400" b="0" i="0" u="none" strike="noStrike" cap="none">
                <a:solidFill>
                  <a:srgbClr val="000000"/>
                </a:solidFill>
                <a:latin typeface="Roboto"/>
                <a:ea typeface="Roboto"/>
                <a:cs typeface="Roboto"/>
                <a:sym typeface="Roboto"/>
              </a:rPr>
              <a:t>Example: </a:t>
            </a:r>
            <a:r>
              <a:rPr lang="en-US" sz="2000" b="0" i="0" u="none" strike="noStrike" cap="none">
                <a:solidFill>
                  <a:schemeClr val="dk1"/>
                </a:solidFill>
                <a:latin typeface="Roboto Mono"/>
                <a:ea typeface="Roboto Mono"/>
                <a:cs typeface="Roboto Mono"/>
                <a:sym typeface="Roboto Mono"/>
              </a:rPr>
              <a:t>Copyright © A. Person (2016) </a:t>
            </a: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License notice</a:t>
            </a:r>
            <a:r>
              <a:rPr lang="en-US" sz="2400" b="0" i="0" u="none" strike="noStrike" cap="none">
                <a:solidFill>
                  <a:schemeClr val="dk1"/>
                </a:solidFill>
                <a:latin typeface="Roboto"/>
                <a:ea typeface="Roboto"/>
                <a:cs typeface="Roboto"/>
                <a:sym typeface="Roboto"/>
              </a:rPr>
              <a:t> – a notice that specifies and acknowledges the license terms and conditions of the FOSS included in the product.</a:t>
            </a: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Attribution notice </a:t>
            </a:r>
            <a:r>
              <a:rPr lang="en-US" sz="2400" b="0" i="0" u="none" strike="noStrike" cap="none">
                <a:solidFill>
                  <a:schemeClr val="dk1"/>
                </a:solidFill>
                <a:latin typeface="Roboto"/>
                <a:ea typeface="Roboto"/>
                <a:cs typeface="Roboto"/>
                <a:sym typeface="Roboto"/>
              </a:rPr>
              <a:t>– a notice included in the product release that acknowledges the identity of the original authors and / or sponsors of the FOSS included in the product.</a:t>
            </a:r>
          </a:p>
          <a:p>
            <a:pPr marL="182880" marR="0" lvl="0" indent="-182880" algn="l" rtl="0">
              <a:spcBef>
                <a:spcPts val="480"/>
              </a:spcBef>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Modification notice </a:t>
            </a:r>
            <a:r>
              <a:rPr lang="en-US" sz="2400" b="0" i="0" u="none" strike="noStrike" cap="none">
                <a:solidFill>
                  <a:schemeClr val="dk1"/>
                </a:solidFill>
                <a:latin typeface="Roboto"/>
                <a:ea typeface="Roboto"/>
                <a:cs typeface="Roboto"/>
                <a:sym typeface="Roboto"/>
              </a:rPr>
              <a:t>– a notice that you have made modifications to the source code of a file, such as adding your copyright notice to the top of the file.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Multi-Licensing</a:t>
            </a:r>
          </a:p>
        </p:txBody>
      </p:sp>
      <p:sp>
        <p:nvSpPr>
          <p:cNvPr id="202" name="Shape 202"/>
          <p:cNvSpPr txBox="1">
            <a:spLocks noGrp="1"/>
          </p:cNvSpPr>
          <p:nvPr>
            <p:ph type="body" idx="1"/>
          </p:nvPr>
        </p:nvSpPr>
        <p:spPr>
          <a:xfrm>
            <a:off x="556966" y="1481771"/>
            <a:ext cx="11451234" cy="5136672"/>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Multi-licensing refers to the practice of distributing software under two or more different sets of terms and conditions simultaneously</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E.g., when software is “dual licensed,” the copyright owner gives each recipient the choice of two licenses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Note: This should not be confused for situations in which a licensor imposes more than one license, and you must comply with </a:t>
            </a:r>
            <a:r>
              <a:rPr lang="en-US" sz="2400" b="0" i="1" u="none" strike="noStrike" cap="none">
                <a:solidFill>
                  <a:schemeClr val="dk1"/>
                </a:solidFill>
                <a:latin typeface="Roboto"/>
                <a:ea typeface="Roboto"/>
                <a:cs typeface="Roboto"/>
                <a:sym typeface="Roboto"/>
              </a:rPr>
              <a:t>all</a:t>
            </a:r>
            <a:r>
              <a:rPr lang="en-US" sz="2400" b="0" i="0" u="none" strike="noStrike" cap="none">
                <a:solidFill>
                  <a:schemeClr val="dk1"/>
                </a:solidFill>
                <a:latin typeface="Roboto"/>
                <a:ea typeface="Roboto"/>
                <a:cs typeface="Roboto"/>
                <a:sym typeface="Roboto"/>
              </a:rPr>
              <a:t> of them</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Check Your Understanding</a:t>
            </a:r>
          </a:p>
        </p:txBody>
      </p:sp>
      <p:sp>
        <p:nvSpPr>
          <p:cNvPr id="209" name="Shape 209"/>
          <p:cNvSpPr txBox="1">
            <a:spLocks noGrp="1"/>
          </p:cNvSpPr>
          <p:nvPr>
            <p:ph type="body" idx="1"/>
          </p:nvPr>
        </p:nvSpPr>
        <p:spPr>
          <a:xfrm>
            <a:off x="556966" y="1481771"/>
            <a:ext cx="11451234" cy="5376227"/>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a FOSS license?</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are typical obligations of a permissive FOSS license?</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Name some permissive FOSS licenses.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does license reciprocity mean?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Name some copyleft-style licenses.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needs to be distributed for code used under a copyleft license?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Are Freeware and Shareware software considered FOSS?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a multi-license?</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information may you find in FOSS Notices, and how may the notices be used?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3</a:t>
            </a:r>
          </a:p>
        </p:txBody>
      </p:sp>
      <p:sp>
        <p:nvSpPr>
          <p:cNvPr id="216" name="Shape 216"/>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Introduction to FOSS Compliance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Compliance Goals</a:t>
            </a:r>
          </a:p>
        </p:txBody>
      </p:sp>
      <p:sp>
        <p:nvSpPr>
          <p:cNvPr id="223" name="Shape 223"/>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Know your obligations. </a:t>
            </a:r>
            <a:r>
              <a:rPr lang="en-US" sz="2400" b="0" i="0" u="none" strike="noStrike" cap="none">
                <a:solidFill>
                  <a:schemeClr val="dk1"/>
                </a:solidFill>
                <a:latin typeface="Roboto"/>
                <a:ea typeface="Roboto"/>
                <a:cs typeface="Roboto"/>
                <a:sym typeface="Roboto"/>
              </a:rPr>
              <a:t>You should have a process for identifying and tracking FOSS components that are present in your software</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Satisfy license obligations. </a:t>
            </a:r>
            <a:r>
              <a:rPr lang="en-US" sz="2400" b="0" i="0" u="none" strike="noStrike" cap="none">
                <a:solidFill>
                  <a:schemeClr val="dk1"/>
                </a:solidFill>
                <a:latin typeface="Roboto"/>
                <a:ea typeface="Roboto"/>
                <a:cs typeface="Roboto"/>
                <a:sym typeface="Roboto"/>
              </a:rPr>
              <a:t>Your process should be capable of handling FOSS license obligations that arise from your organization’s business practices</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What Compliance Obligations Must Be Satisfied?</a:t>
            </a:r>
          </a:p>
        </p:txBody>
      </p:sp>
      <p:sp>
        <p:nvSpPr>
          <p:cNvPr id="230" name="Shape 23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Depending on the FOSS license(s) involved, your compliance obligations may consist of:</a:t>
            </a:r>
          </a:p>
          <a:p>
            <a:pPr marL="182880" marR="0" lvl="0" indent="-182880" algn="l" rtl="0">
              <a:spcBef>
                <a:spcPts val="400"/>
              </a:spcBef>
              <a:spcAft>
                <a:spcPts val="0"/>
              </a:spcAft>
              <a:buClr>
                <a:schemeClr val="accent1"/>
              </a:buClr>
              <a:buSzPct val="85000"/>
              <a:buFont typeface="Arial"/>
              <a:buChar char="•"/>
            </a:pPr>
            <a:r>
              <a:rPr lang="en-US" sz="2000" b="1" i="0" u="none" strike="noStrike" cap="none">
                <a:solidFill>
                  <a:srgbClr val="292934"/>
                </a:solidFill>
                <a:latin typeface="Roboto"/>
                <a:ea typeface="Roboto"/>
                <a:cs typeface="Roboto"/>
                <a:sym typeface="Roboto"/>
              </a:rPr>
              <a:t>Attribution</a:t>
            </a:r>
            <a:r>
              <a:rPr lang="en-US" sz="2000" b="1" i="0" u="none" strike="noStrike" cap="none">
                <a:solidFill>
                  <a:schemeClr val="dk1"/>
                </a:solidFill>
                <a:latin typeface="Roboto"/>
                <a:ea typeface="Roboto"/>
                <a:cs typeface="Roboto"/>
                <a:sym typeface="Roboto"/>
              </a:rPr>
              <a:t> and Notices.</a:t>
            </a:r>
            <a:r>
              <a:rPr lang="en-US" sz="2000" b="0" i="0" u="none" strike="noStrike" cap="none">
                <a:solidFill>
                  <a:schemeClr val="dk1"/>
                </a:solidFill>
                <a:latin typeface="Roboto"/>
                <a:ea typeface="Roboto"/>
                <a:cs typeface="Roboto"/>
                <a:sym typeface="Roboto"/>
              </a:rPr>
              <a:t> You may need to provide or retain copyright and license text in the source code and/or product documentation or user interface, so that downstream users know the origin of the software and their rights under the licenses. You may also need to provide notices regarding modifications, or full copies of the license.</a:t>
            </a:r>
          </a:p>
          <a:p>
            <a:pPr marL="182880" marR="0" lvl="0" indent="-182880" algn="l" rtl="0">
              <a:spcBef>
                <a:spcPts val="400"/>
              </a:spcBef>
              <a:spcAft>
                <a:spcPts val="0"/>
              </a:spcAft>
              <a:buClr>
                <a:schemeClr val="accent1"/>
              </a:buClr>
              <a:buSzPct val="85000"/>
              <a:buFont typeface="Arial"/>
              <a:buChar char="•"/>
            </a:pPr>
            <a:r>
              <a:rPr lang="en-US" sz="2000" b="1" i="0" u="none" strike="noStrike" cap="none">
                <a:solidFill>
                  <a:schemeClr val="dk1"/>
                </a:solidFill>
                <a:latin typeface="Roboto"/>
                <a:ea typeface="Roboto"/>
                <a:cs typeface="Roboto"/>
                <a:sym typeface="Roboto"/>
              </a:rPr>
              <a:t>Source code availability. </a:t>
            </a:r>
            <a:r>
              <a:rPr lang="en-US" sz="2000" b="0" i="0" u="none" strike="noStrike" cap="none">
                <a:solidFill>
                  <a:schemeClr val="dk1"/>
                </a:solidFill>
                <a:latin typeface="Roboto"/>
                <a:ea typeface="Roboto"/>
                <a:cs typeface="Roboto"/>
                <a:sym typeface="Roboto"/>
              </a:rPr>
              <a:t>You may need to provide source code for the FOSS software, for modifications you make, for combined or linked software, and scripts that control the build process.</a:t>
            </a:r>
          </a:p>
          <a:p>
            <a:pPr marL="182880" marR="0" lvl="0" indent="-182880" algn="l" rtl="0">
              <a:spcBef>
                <a:spcPts val="400"/>
              </a:spcBef>
              <a:spcAft>
                <a:spcPts val="0"/>
              </a:spcAft>
              <a:buClr>
                <a:schemeClr val="accent1"/>
              </a:buClr>
              <a:buSzPct val="85000"/>
              <a:buFont typeface="Arial"/>
              <a:buChar char="•"/>
            </a:pPr>
            <a:r>
              <a:rPr lang="en-US" sz="2000" b="1" i="0" u="none" strike="noStrike" cap="none">
                <a:solidFill>
                  <a:schemeClr val="dk1"/>
                </a:solidFill>
                <a:latin typeface="Roboto"/>
                <a:ea typeface="Roboto"/>
                <a:cs typeface="Roboto"/>
                <a:sym typeface="Roboto"/>
              </a:rPr>
              <a:t>Reciprocity. </a:t>
            </a:r>
            <a:r>
              <a:rPr lang="en-US" sz="2000" b="0" i="0" u="none" strike="noStrike" cap="none">
                <a:solidFill>
                  <a:schemeClr val="dk1"/>
                </a:solidFill>
                <a:latin typeface="Roboto"/>
                <a:ea typeface="Roboto"/>
                <a:cs typeface="Roboto"/>
                <a:sym typeface="Roboto"/>
              </a:rPr>
              <a:t>You may need to maintain modified versions or derivative works under the same license that governs the FOSS component.</a:t>
            </a:r>
          </a:p>
          <a:p>
            <a:pPr marL="182880" marR="0" lvl="0" indent="-182880" algn="l" rtl="0">
              <a:spcBef>
                <a:spcPts val="400"/>
              </a:spcBef>
              <a:buClr>
                <a:schemeClr val="accent1"/>
              </a:buClr>
              <a:buSzPct val="85000"/>
              <a:buFont typeface="Arial"/>
              <a:buChar char="•"/>
            </a:pPr>
            <a:r>
              <a:rPr lang="en-US" sz="2000" b="1" i="0" u="none" strike="noStrike" cap="none">
                <a:solidFill>
                  <a:schemeClr val="dk1"/>
                </a:solidFill>
                <a:latin typeface="Roboto"/>
                <a:ea typeface="Roboto"/>
                <a:cs typeface="Roboto"/>
                <a:sym typeface="Roboto"/>
              </a:rPr>
              <a:t>Other terms. </a:t>
            </a:r>
            <a:r>
              <a:rPr lang="en-US" sz="2000" b="0" i="0" u="none" strike="noStrike" cap="none">
                <a:solidFill>
                  <a:schemeClr val="dk1"/>
                </a:solidFill>
                <a:latin typeface="Roboto"/>
                <a:ea typeface="Roboto"/>
                <a:cs typeface="Roboto"/>
                <a:sym typeface="Roboto"/>
              </a:rPr>
              <a:t>The FOSS license may restrict use of the copyright holder name or trademark, may require modified versions to use a different name to avoid confusion, or may terminate upon any breach.</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Compliance Issues: Distribution</a:t>
            </a:r>
          </a:p>
        </p:txBody>
      </p:sp>
      <p:sp>
        <p:nvSpPr>
          <p:cNvPr id="237" name="Shape 237"/>
          <p:cNvSpPr txBox="1">
            <a:spLocks noGrp="1"/>
          </p:cNvSpPr>
          <p:nvPr>
            <p:ph type="body" idx="1"/>
          </p:nvPr>
        </p:nvSpPr>
        <p:spPr>
          <a:xfrm>
            <a:off x="838200" y="1564976"/>
            <a:ext cx="10515599" cy="4887348"/>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Dissemination of material to an outside entity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Applications downloaded to a user’s machine or mobile device</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JavaScript, web client, or other code that is downloaded to the user’s machine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For some FOSS licenses, access via a computer network can be</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a “trigger” event</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Some licenses define the trigger event to include permitting access to software running on a server (e.g., all versions of the Affero GPL if the software is modified) or in the case of “users interacting with it remotely through a computer network”</a:t>
            </a:r>
          </a:p>
          <a:p>
            <a:pPr marL="457200" marR="0" lvl="1" indent="-190500" algn="l" rtl="0">
              <a:spcBef>
                <a:spcPts val="400"/>
              </a:spcBef>
              <a:buClr>
                <a:schemeClr val="accent1"/>
              </a:buClr>
              <a:buSzPct val="85000"/>
              <a:buFont typeface="Arial"/>
              <a:buNone/>
            </a:pPr>
            <a:endParaRPr sz="2000" b="0" i="0" u="none" strike="noStrike" cap="none">
              <a:solidFill>
                <a:schemeClr val="dk1"/>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Compliance Issues: Modification</a:t>
            </a:r>
          </a:p>
        </p:txBody>
      </p:sp>
      <p:sp>
        <p:nvSpPr>
          <p:cNvPr id="244" name="Shape 244"/>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Changes to the existing program (e.g., additions, deletions of code in a file, combining components together)</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Under some FOSS licenses, modifications may cause additional obligations upon distribution, such as: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Providing notice of modification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Providing accompanying source code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Licensing modifications under the same license that governs the FOSS component</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Compliance Program</a:t>
            </a:r>
          </a:p>
        </p:txBody>
      </p:sp>
      <p:sp>
        <p:nvSpPr>
          <p:cNvPr id="251" name="Shape 251"/>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Organizations that have been successful at FOSS compliance have created their own</a:t>
            </a:r>
            <a:r>
              <a:rPr lang="en-US" sz="2400" b="0" i="1" u="none" strike="noStrike" cap="none">
                <a:solidFill>
                  <a:schemeClr val="dk1"/>
                </a:solidFill>
                <a:latin typeface="Roboto"/>
                <a:ea typeface="Roboto"/>
                <a:cs typeface="Roboto"/>
                <a:sym typeface="Roboto"/>
              </a:rPr>
              <a:t> FOSS Compliance Programs</a:t>
            </a:r>
            <a:r>
              <a:rPr lang="en-US" sz="2400" b="0" i="0" u="none" strike="noStrike" cap="none">
                <a:solidFill>
                  <a:schemeClr val="dk1"/>
                </a:solidFill>
                <a:latin typeface="Roboto"/>
                <a:ea typeface="Roboto"/>
                <a:cs typeface="Roboto"/>
                <a:sym typeface="Roboto"/>
              </a:rPr>
              <a:t> (consisting of policies, processes, training and tools) to:</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Facilitate effective usage of FOSS in their products (commercial or otherwise)</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Respect FOSS developer/owner rights and comply with license obligations</a:t>
            </a:r>
          </a:p>
          <a:p>
            <a:pPr marL="457200" marR="0" lvl="0" indent="-457200" algn="l" rtl="0">
              <a:spcBef>
                <a:spcPts val="480"/>
              </a:spcBef>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Contribute to and participate in FOSS communities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err="1">
                <a:solidFill>
                  <a:schemeClr val="dk2"/>
                </a:solidFill>
                <a:latin typeface="Roboto"/>
                <a:ea typeface="Roboto"/>
                <a:cs typeface="Roboto"/>
                <a:sym typeface="Roboto"/>
              </a:rPr>
              <a:t>Inhalte</a:t>
            </a:r>
            <a:endParaRPr lang="en-US" sz="4000" b="0" i="0" u="none" strike="noStrike" cap="none" dirty="0">
              <a:solidFill>
                <a:schemeClr val="dk2"/>
              </a:solidFill>
              <a:latin typeface="Roboto"/>
              <a:ea typeface="Roboto"/>
              <a:cs typeface="Roboto"/>
              <a:sym typeface="Roboto"/>
            </a:endParaRPr>
          </a:p>
        </p:txBody>
      </p:sp>
      <p:sp>
        <p:nvSpPr>
          <p:cNvPr id="68" name="Shape 68"/>
          <p:cNvSpPr txBox="1">
            <a:spLocks noGrp="1"/>
          </p:cNvSpPr>
          <p:nvPr>
            <p:ph type="body" idx="1"/>
          </p:nvPr>
        </p:nvSpPr>
        <p:spPr>
          <a:xfrm>
            <a:off x="609600" y="1673351"/>
            <a:ext cx="5384799" cy="4718303"/>
          </a:xfrm>
          <a:prstGeom prst="rect">
            <a:avLst/>
          </a:prstGeom>
          <a:noFill/>
          <a:ln>
            <a:noFill/>
          </a:ln>
        </p:spPr>
        <p:txBody>
          <a:bodyPr lIns="91425" tIns="45700" rIns="91425" bIns="45700" anchor="t" anchorCtr="0">
            <a:noAutofit/>
          </a:bodyPr>
          <a:lstStyle/>
          <a:p>
            <a:pPr marL="514350" marR="0" lvl="0" indent="-514350" algn="l" rtl="0">
              <a:spcBef>
                <a:spcPts val="0"/>
              </a:spcBef>
              <a:spcAft>
                <a:spcPts val="0"/>
              </a:spcAft>
              <a:buClr>
                <a:schemeClr val="accent1"/>
              </a:buClr>
              <a:buSzPct val="85000"/>
              <a:buFont typeface="Arial"/>
              <a:buAutoNum type="arabicPeriod"/>
            </a:pPr>
            <a:r>
              <a:rPr lang="de-DE" sz="2800" b="0" i="0" u="none" strike="noStrike" cap="none" dirty="0">
                <a:solidFill>
                  <a:schemeClr val="dk1"/>
                </a:solidFill>
                <a:latin typeface="Roboto"/>
                <a:ea typeface="Roboto"/>
                <a:cs typeface="Roboto"/>
                <a:sym typeface="Roboto"/>
              </a:rPr>
              <a:t>Was ist geistiges Eigentum</a:t>
            </a:r>
            <a:r>
              <a:rPr lang="de-DE" dirty="0"/>
              <a:t>?</a:t>
            </a:r>
            <a:endParaRPr lang="de-DE" sz="2800" b="0" i="0" u="none" strike="noStrike" cap="none" dirty="0">
              <a:solidFill>
                <a:schemeClr val="dk1"/>
              </a:solidFill>
              <a:latin typeface="Roboto"/>
              <a:ea typeface="Roboto"/>
              <a:cs typeface="Roboto"/>
              <a:sym typeface="Roboto"/>
            </a:endParaRPr>
          </a:p>
          <a:p>
            <a:pPr marL="514350" marR="0" lvl="0" indent="-514350" algn="l" rtl="0">
              <a:spcBef>
                <a:spcPts val="560"/>
              </a:spcBef>
              <a:spcAft>
                <a:spcPts val="0"/>
              </a:spcAft>
              <a:buClr>
                <a:schemeClr val="accent1"/>
              </a:buClr>
              <a:buSzPct val="85000"/>
              <a:buFont typeface="Arial"/>
              <a:buAutoNum type="arabicPeriod"/>
            </a:pPr>
            <a:r>
              <a:rPr lang="de-DE" sz="2800" b="0" i="0" u="none" strike="noStrike" cap="none" dirty="0">
                <a:solidFill>
                  <a:schemeClr val="dk1"/>
                </a:solidFill>
                <a:latin typeface="Roboto"/>
                <a:ea typeface="Roboto"/>
                <a:cs typeface="Roboto"/>
                <a:sym typeface="Roboto"/>
              </a:rPr>
              <a:t>Einführung in die FOSS-Lizenzierung</a:t>
            </a:r>
          </a:p>
          <a:p>
            <a:pPr marL="514350" marR="0" lvl="0" indent="-514350" algn="l" rtl="0">
              <a:spcBef>
                <a:spcPts val="560"/>
              </a:spcBef>
              <a:spcAft>
                <a:spcPts val="0"/>
              </a:spcAft>
              <a:buClr>
                <a:schemeClr val="accent1"/>
              </a:buClr>
              <a:buSzPct val="85000"/>
              <a:buFont typeface="Arial"/>
              <a:buAutoNum type="arabicPeriod"/>
            </a:pPr>
            <a:r>
              <a:rPr lang="de-DE" sz="2800" b="0" i="0" u="none" strike="noStrike" cap="none" dirty="0">
                <a:solidFill>
                  <a:schemeClr val="dk1"/>
                </a:solidFill>
                <a:latin typeface="Roboto"/>
                <a:ea typeface="Roboto"/>
                <a:cs typeface="Roboto"/>
                <a:sym typeface="Roboto"/>
              </a:rPr>
              <a:t>Einführung</a:t>
            </a:r>
            <a:r>
              <a:rPr lang="en-US" sz="2800" b="0" i="0" u="none" strike="noStrike" cap="none" dirty="0">
                <a:solidFill>
                  <a:schemeClr val="dk1"/>
                </a:solidFill>
                <a:latin typeface="Roboto"/>
                <a:ea typeface="Roboto"/>
                <a:cs typeface="Roboto"/>
                <a:sym typeface="Roboto"/>
              </a:rPr>
              <a:t> in FOSS-Compliance</a:t>
            </a:r>
          </a:p>
          <a:p>
            <a:pPr marL="514350" marR="0" lvl="0" indent="-514350" algn="l" rtl="0">
              <a:spcBef>
                <a:spcPts val="560"/>
              </a:spcBef>
              <a:buClr>
                <a:schemeClr val="accent1"/>
              </a:buClr>
              <a:buSzPct val="85000"/>
              <a:buFont typeface="Arial"/>
              <a:buAutoNum type="arabicPeriod"/>
            </a:pPr>
            <a:r>
              <a:rPr lang="de-DE" sz="2800" b="0" i="0" u="none" strike="noStrike" cap="none" dirty="0">
                <a:solidFill>
                  <a:schemeClr val="dk1"/>
                </a:solidFill>
                <a:latin typeface="Roboto"/>
                <a:ea typeface="Roboto"/>
                <a:cs typeface="Roboto"/>
                <a:sym typeface="Roboto"/>
              </a:rPr>
              <a:t>Zentrale Softwarekonzepte für einen FOSS-Review</a:t>
            </a:r>
          </a:p>
        </p:txBody>
      </p:sp>
      <p:sp>
        <p:nvSpPr>
          <p:cNvPr id="69" name="Shape 69"/>
          <p:cNvSpPr txBox="1">
            <a:spLocks noGrp="1"/>
          </p:cNvSpPr>
          <p:nvPr>
            <p:ph type="body" idx="2"/>
          </p:nvPr>
        </p:nvSpPr>
        <p:spPr>
          <a:xfrm>
            <a:off x="6197600" y="1673351"/>
            <a:ext cx="5384799" cy="4718303"/>
          </a:xfrm>
          <a:prstGeom prst="rect">
            <a:avLst/>
          </a:prstGeom>
          <a:noFill/>
          <a:ln>
            <a:noFill/>
          </a:ln>
        </p:spPr>
        <p:txBody>
          <a:bodyPr lIns="91425" tIns="45700" rIns="91425" bIns="45700" anchor="t" anchorCtr="0">
            <a:noAutofit/>
          </a:bodyPr>
          <a:lstStyle/>
          <a:p>
            <a:pPr marL="514350" marR="0" lvl="0" indent="-514350" algn="l" rtl="0">
              <a:spcBef>
                <a:spcPts val="0"/>
              </a:spcBef>
              <a:spcAft>
                <a:spcPts val="0"/>
              </a:spcAft>
              <a:buClr>
                <a:schemeClr val="accent1"/>
              </a:buClr>
              <a:buSzPct val="85000"/>
              <a:buFont typeface="Arial"/>
              <a:buAutoNum type="arabicPeriod" startAt="5"/>
            </a:pPr>
            <a:r>
              <a:rPr lang="de-DE" sz="2800" b="0" i="0" u="none" strike="noStrike" cap="none" dirty="0">
                <a:solidFill>
                  <a:schemeClr val="dk1"/>
                </a:solidFill>
                <a:latin typeface="Roboto"/>
                <a:ea typeface="Roboto"/>
                <a:cs typeface="Roboto"/>
                <a:sym typeface="Roboto"/>
              </a:rPr>
              <a:t>Durchführung eines FOSS-Reviews</a:t>
            </a:r>
          </a:p>
          <a:p>
            <a:pPr marL="514350" marR="0" lvl="0" indent="-514350" algn="l" rtl="0">
              <a:spcBef>
                <a:spcPts val="560"/>
              </a:spcBef>
              <a:spcAft>
                <a:spcPts val="0"/>
              </a:spcAft>
              <a:buClr>
                <a:schemeClr val="accent1"/>
              </a:buClr>
              <a:buSzPct val="85000"/>
              <a:buFont typeface="Arial"/>
              <a:buAutoNum type="arabicPeriod" startAt="5"/>
            </a:pPr>
            <a:r>
              <a:rPr lang="de-DE" sz="2800" b="0" i="0" u="none" strike="noStrike" cap="none" dirty="0">
                <a:solidFill>
                  <a:schemeClr val="dk1"/>
                </a:solidFill>
                <a:latin typeface="Roboto"/>
                <a:ea typeface="Roboto"/>
                <a:cs typeface="Roboto"/>
                <a:sym typeface="Roboto"/>
              </a:rPr>
              <a:t>Ende-zu-Ende-Compliance-Management (Musterprozess)</a:t>
            </a:r>
          </a:p>
          <a:p>
            <a:pPr marL="514350" marR="0" lvl="0" indent="-514350" algn="l" rtl="0">
              <a:spcBef>
                <a:spcPts val="560"/>
              </a:spcBef>
              <a:spcAft>
                <a:spcPts val="0"/>
              </a:spcAft>
              <a:buClr>
                <a:schemeClr val="accent1"/>
              </a:buClr>
              <a:buSzPct val="85000"/>
              <a:buFont typeface="Arial"/>
              <a:buAutoNum type="arabicPeriod" startAt="5"/>
            </a:pPr>
            <a:r>
              <a:rPr lang="de-DE" sz="2800" b="0" i="0" u="none" strike="noStrike" cap="none" dirty="0">
                <a:solidFill>
                  <a:schemeClr val="dk1"/>
                </a:solidFill>
                <a:latin typeface="Roboto"/>
                <a:ea typeface="Roboto"/>
                <a:cs typeface="Roboto"/>
                <a:sym typeface="Roboto"/>
              </a:rPr>
              <a:t>Vermeiden von </a:t>
            </a:r>
            <a:br>
              <a:rPr lang="de-DE" sz="2800" b="0" i="0" u="none" strike="noStrike" cap="none" dirty="0">
                <a:solidFill>
                  <a:schemeClr val="dk1"/>
                </a:solidFill>
                <a:latin typeface="Roboto"/>
                <a:ea typeface="Roboto"/>
                <a:cs typeface="Roboto"/>
                <a:sym typeface="Roboto"/>
              </a:rPr>
            </a:br>
            <a:r>
              <a:rPr lang="de-DE" sz="2800" b="0" i="0" u="none" strike="noStrike" cap="none" dirty="0">
                <a:solidFill>
                  <a:schemeClr val="dk1"/>
                </a:solidFill>
                <a:latin typeface="Roboto"/>
                <a:ea typeface="Roboto"/>
                <a:cs typeface="Roboto"/>
                <a:sym typeface="Roboto"/>
              </a:rPr>
              <a:t>Compliance-Fallen</a:t>
            </a:r>
          </a:p>
          <a:p>
            <a:pPr marL="514350" marR="0" lvl="0" indent="-514350" algn="l" rtl="0">
              <a:spcBef>
                <a:spcPts val="560"/>
              </a:spcBef>
              <a:buClr>
                <a:schemeClr val="accent1"/>
              </a:buClr>
              <a:buSzPct val="85000"/>
              <a:buFont typeface="Arial"/>
              <a:buAutoNum type="arabicPeriod" startAt="5"/>
            </a:pPr>
            <a:r>
              <a:rPr lang="de-DE" sz="2800" b="0" i="0" u="none" strike="noStrike" cap="none" dirty="0">
                <a:solidFill>
                  <a:schemeClr val="dk1"/>
                </a:solidFill>
                <a:latin typeface="Roboto"/>
                <a:ea typeface="Roboto"/>
                <a:cs typeface="Roboto"/>
                <a:sym typeface="Roboto"/>
              </a:rPr>
              <a:t>Entwicklungsrichtlinien</a:t>
            </a:r>
          </a:p>
        </p:txBody>
      </p:sp>
      <p:sp>
        <p:nvSpPr>
          <p:cNvPr id="5" name="Rechteck 4">
            <a:extLst>
              <a:ext uri="{FF2B5EF4-FFF2-40B4-BE49-F238E27FC236}">
                <a16:creationId xmlns:a16="http://schemas.microsoft.com/office/drawing/2014/main" id="{11227CD6-4653-4218-8FD1-24B612E9B49E}"/>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6" name="Rechteck 5">
            <a:extLst>
              <a:ext uri="{FF2B5EF4-FFF2-40B4-BE49-F238E27FC236}">
                <a16:creationId xmlns:a16="http://schemas.microsoft.com/office/drawing/2014/main" id="{9B045D77-F5B0-4E85-9C5B-AAD146C12071}"/>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Implementing Compliance Practices</a:t>
            </a:r>
          </a:p>
        </p:txBody>
      </p:sp>
      <p:sp>
        <p:nvSpPr>
          <p:cNvPr id="258" name="Shape 258"/>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Prepare business processes and sufficient staff to handle:</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Identification of the origin and license of all internal and external software</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Tracking FOSS software within the development process</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Performing FOSS review and identifying license obligations</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Fulfillment of license obligations when product ships </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Oversight for FOSS Compliance Program, creation of policy, and compliance decisions</a:t>
            </a:r>
          </a:p>
          <a:p>
            <a:pPr marL="182880" marR="0" lvl="0" indent="-182880" algn="l" rtl="0">
              <a:lnSpc>
                <a:spcPct val="130000"/>
              </a:lnSpc>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Training</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Compliance Benefits</a:t>
            </a:r>
          </a:p>
        </p:txBody>
      </p:sp>
      <p:sp>
        <p:nvSpPr>
          <p:cNvPr id="265" name="Shape 265"/>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Benefits of a robust FOSS Compliance program include:</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Increased understanding of the benefits of FOSS and how it impacts your organization</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Increased understanding of the costs and risks associated with using FOSS </a:t>
            </a:r>
          </a:p>
          <a:p>
            <a:pPr marL="182880" marR="0" lvl="0" indent="-182880" algn="l" rtl="0">
              <a:lnSpc>
                <a:spcPct val="129998"/>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Increased knowledge of available FOSS solutions</a:t>
            </a:r>
          </a:p>
          <a:p>
            <a:pPr marL="182880" marR="0" lvl="0" indent="-182880" algn="l" rtl="0">
              <a:lnSpc>
                <a:spcPct val="129998"/>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Reduction and management of infringement risk, increased respect of FOSS developers/owners’ licensing choices</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Fostering relationships with the FOSS community and FOSS organizations</a:t>
            </a:r>
          </a:p>
          <a:p>
            <a:pPr marL="182880" marR="0" lvl="0" indent="-182880" algn="l" rtl="0">
              <a:lnSpc>
                <a:spcPct val="129998"/>
              </a:lnSpc>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Check Your Understanding</a:t>
            </a:r>
          </a:p>
        </p:txBody>
      </p:sp>
      <p:sp>
        <p:nvSpPr>
          <p:cNvPr id="272" name="Shape 272"/>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130000"/>
              </a:lnSpc>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does FOSS compliance mean?</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are two main goals of a FOSS Compliance Program?</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List and describe important business practices of a FOSS Compliance Program.</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are some benefits of a FOSS Compliance Program?</a:t>
            </a:r>
          </a:p>
          <a:p>
            <a:pPr marL="0" marR="0" lvl="0" indent="0" algn="l" rtl="0">
              <a:lnSpc>
                <a:spcPct val="130000"/>
              </a:lnSpc>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4</a:t>
            </a:r>
          </a:p>
        </p:txBody>
      </p:sp>
      <p:sp>
        <p:nvSpPr>
          <p:cNvPr id="279" name="Shape 279"/>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Key Software Concepts</a:t>
            </a:r>
            <a:br>
              <a:rPr lang="en-US" sz="4800" b="0" i="0" u="none" strike="noStrike" cap="none">
                <a:solidFill>
                  <a:schemeClr val="lt2"/>
                </a:solidFill>
                <a:latin typeface="Roboto Medium"/>
                <a:ea typeface="Roboto Medium"/>
                <a:cs typeface="Roboto Medium"/>
                <a:sym typeface="Roboto Medium"/>
              </a:rPr>
            </a:br>
            <a:r>
              <a:rPr lang="en-US" sz="4800" b="0" i="0" u="none" strike="noStrike" cap="none">
                <a:solidFill>
                  <a:schemeClr val="lt2"/>
                </a:solidFill>
                <a:latin typeface="Roboto Medium"/>
                <a:ea typeface="Roboto Medium"/>
                <a:cs typeface="Roboto Medium"/>
                <a:sym typeface="Roboto Medium"/>
              </a:rPr>
              <a:t>for FOSS Review</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How do you want to use a FOSS component?</a:t>
            </a:r>
          </a:p>
        </p:txBody>
      </p:sp>
      <p:sp>
        <p:nvSpPr>
          <p:cNvPr id="286" name="Shape 28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Common scenarios include:</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Incorporation</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Linking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Modification</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Translation</a:t>
            </a:r>
          </a:p>
          <a:p>
            <a:pPr marL="342900" marR="0" lvl="0" indent="-342900" algn="l" rtl="0">
              <a:spcBef>
                <a:spcPts val="480"/>
              </a:spcBef>
              <a:spcAft>
                <a:spcPts val="0"/>
              </a:spcAft>
              <a:buClr>
                <a:schemeClr val="accent1"/>
              </a:buClr>
              <a:buSzPct val="85000"/>
              <a:buFont typeface="Arial"/>
              <a:buNone/>
            </a:pPr>
            <a:endParaRPr sz="2400" b="1"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Incorporation</a:t>
            </a:r>
          </a:p>
        </p:txBody>
      </p:sp>
      <p:sp>
        <p:nvSpPr>
          <p:cNvPr id="293" name="Shape 293"/>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A developer may copy portions of a FOSS component into your software product. </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Relevant terms include:</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Integrating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Merging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Pasting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Adapting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Inserting</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pic>
        <p:nvPicPr>
          <p:cNvPr id="294" name="Shape 294"/>
          <p:cNvPicPr preferRelativeResize="0"/>
          <p:nvPr/>
        </p:nvPicPr>
        <p:blipFill rotWithShape="1">
          <a:blip r:embed="rId3">
            <a:alphaModFix/>
          </a:blip>
          <a:srcRect/>
          <a:stretch/>
        </p:blipFill>
        <p:spPr>
          <a:xfrm>
            <a:off x="5321796" y="1377183"/>
            <a:ext cx="7600936" cy="427552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Linking</a:t>
            </a:r>
          </a:p>
        </p:txBody>
      </p:sp>
      <p:sp>
        <p:nvSpPr>
          <p:cNvPr id="301" name="Shape 301"/>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A developer may link or join a FOSS component with your software product. </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Relevant terms include:</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Static/Dynamic Linking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Pairing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Combining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Utilizing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Packaging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Creating interdependency</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pic>
        <p:nvPicPr>
          <p:cNvPr id="302" name="Shape 302"/>
          <p:cNvPicPr preferRelativeResize="0"/>
          <p:nvPr/>
        </p:nvPicPr>
        <p:blipFill rotWithShape="1">
          <a:blip r:embed="rId3">
            <a:alphaModFix/>
          </a:blip>
          <a:srcRect/>
          <a:stretch/>
        </p:blipFill>
        <p:spPr>
          <a:xfrm>
            <a:off x="4365057" y="1441279"/>
            <a:ext cx="9234920" cy="519464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Modification</a:t>
            </a:r>
          </a:p>
        </p:txBody>
      </p:sp>
      <p:sp>
        <p:nvSpPr>
          <p:cNvPr id="309" name="Shape 309"/>
          <p:cNvSpPr txBox="1">
            <a:spLocks noGrp="1"/>
          </p:cNvSpPr>
          <p:nvPr>
            <p:ph type="body" idx="1"/>
          </p:nvPr>
        </p:nvSpPr>
        <p:spPr>
          <a:xfrm>
            <a:off x="609600" y="1600200"/>
            <a:ext cx="360488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A developer may make changes to a FOSS component, including:</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Adding/injecting new code into the FOSS component</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Fixing, optimizing or making changes to the FOSS component</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Deleting or removing code</a:t>
            </a:r>
          </a:p>
        </p:txBody>
      </p:sp>
      <p:pic>
        <p:nvPicPr>
          <p:cNvPr id="310" name="Shape 310"/>
          <p:cNvPicPr preferRelativeResize="0"/>
          <p:nvPr/>
        </p:nvPicPr>
        <p:blipFill rotWithShape="1">
          <a:blip r:embed="rId3">
            <a:alphaModFix/>
          </a:blip>
          <a:srcRect/>
          <a:stretch/>
        </p:blipFill>
        <p:spPr>
          <a:xfrm>
            <a:off x="3499492" y="482418"/>
            <a:ext cx="7619997" cy="5819774"/>
          </a:xfrm>
          <a:prstGeom prst="rect">
            <a:avLst/>
          </a:prstGeom>
          <a:noFill/>
          <a:ln>
            <a:noFill/>
          </a:ln>
        </p:spPr>
      </p:pic>
      <p:sp>
        <p:nvSpPr>
          <p:cNvPr id="311" name="Shape 311"/>
          <p:cNvSpPr txBox="1"/>
          <p:nvPr/>
        </p:nvSpPr>
        <p:spPr>
          <a:xfrm>
            <a:off x="9891257" y="2744106"/>
            <a:ext cx="1850170" cy="156966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b="0" i="0" u="none" strike="noStrike" cap="none">
                <a:solidFill>
                  <a:schemeClr val="dk1"/>
                </a:solidFill>
                <a:latin typeface="Roboto Condensed"/>
                <a:ea typeface="Roboto Condensed"/>
                <a:cs typeface="Roboto Condensed"/>
                <a:sym typeface="Roboto Condensed"/>
              </a:rPr>
              <a:t>Fixing </a:t>
            </a:r>
          </a:p>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Optimizing</a:t>
            </a:r>
          </a:p>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Changing</a:t>
            </a:r>
          </a:p>
          <a:p>
            <a:pPr marL="0" marR="0" lvl="0" indent="0" algn="l" rtl="0">
              <a:spcBef>
                <a:spcPts val="0"/>
              </a:spcBef>
              <a:buNone/>
            </a:pPr>
            <a:endParaRPr sz="2400">
              <a:solidFill>
                <a:schemeClr val="dk1"/>
              </a:solidFill>
              <a:latin typeface="Roboto Condensed"/>
              <a:ea typeface="Roboto Condensed"/>
              <a:cs typeface="Roboto Condensed"/>
              <a:sym typeface="Roboto Condensed"/>
            </a:endParaRPr>
          </a:p>
        </p:txBody>
      </p:sp>
      <p:sp>
        <p:nvSpPr>
          <p:cNvPr id="312" name="Shape 312"/>
          <p:cNvSpPr txBox="1"/>
          <p:nvPr/>
        </p:nvSpPr>
        <p:spPr>
          <a:xfrm>
            <a:off x="4427521" y="1459040"/>
            <a:ext cx="1741388" cy="1107995"/>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Adding</a:t>
            </a:r>
          </a:p>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Injecting</a:t>
            </a:r>
          </a:p>
          <a:p>
            <a:pPr marL="0" marR="0" lvl="0" indent="0" algn="l" rtl="0">
              <a:spcBef>
                <a:spcPts val="0"/>
              </a:spcBef>
              <a:buNone/>
            </a:pPr>
            <a:endParaRPr sz="1800">
              <a:solidFill>
                <a:schemeClr val="dk1"/>
              </a:solidFill>
              <a:latin typeface="Roboto Condensed"/>
              <a:ea typeface="Roboto Condensed"/>
              <a:cs typeface="Roboto Condensed"/>
              <a:sym typeface="Roboto Condensed"/>
            </a:endParaRPr>
          </a:p>
        </p:txBody>
      </p:sp>
      <p:sp>
        <p:nvSpPr>
          <p:cNvPr id="313" name="Shape 313"/>
          <p:cNvSpPr txBox="1"/>
          <p:nvPr/>
        </p:nvSpPr>
        <p:spPr>
          <a:xfrm>
            <a:off x="4380696" y="5853144"/>
            <a:ext cx="1940134"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Deleting</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Shape 31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Translation</a:t>
            </a:r>
          </a:p>
        </p:txBody>
      </p:sp>
      <p:sp>
        <p:nvSpPr>
          <p:cNvPr id="320" name="Shape 320"/>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A developer may transform the code from one state to another.</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Examples include:</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Translating Chinese to English </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Converting C++ to Java </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Compiling into binary</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pic>
        <p:nvPicPr>
          <p:cNvPr id="321" name="Shape 321"/>
          <p:cNvPicPr preferRelativeResize="0"/>
          <p:nvPr/>
        </p:nvPicPr>
        <p:blipFill rotWithShape="1">
          <a:blip r:embed="rId3">
            <a:alphaModFix/>
          </a:blip>
          <a:srcRect/>
          <a:stretch/>
        </p:blipFill>
        <p:spPr>
          <a:xfrm>
            <a:off x="4454473" y="913541"/>
            <a:ext cx="10158411" cy="571410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Development Tools</a:t>
            </a:r>
          </a:p>
        </p:txBody>
      </p:sp>
      <p:sp>
        <p:nvSpPr>
          <p:cNvPr id="328" name="Shape 328"/>
          <p:cNvSpPr txBox="1">
            <a:spLocks noGrp="1"/>
          </p:cNvSpPr>
          <p:nvPr>
            <p:ph type="body" idx="1"/>
          </p:nvPr>
        </p:nvSpPr>
        <p:spPr>
          <a:xfrm>
            <a:off x="609600" y="1600200"/>
            <a:ext cx="453991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Development tools may perform some of these operations behind the scenes.</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For example, a tool may inject portions of its own code into output of the tool.</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pic>
        <p:nvPicPr>
          <p:cNvPr id="329" name="Shape 329"/>
          <p:cNvPicPr preferRelativeResize="0"/>
          <p:nvPr/>
        </p:nvPicPr>
        <p:blipFill rotWithShape="1">
          <a:blip r:embed="rId3">
            <a:alphaModFix/>
          </a:blip>
          <a:srcRect/>
          <a:stretch/>
        </p:blipFill>
        <p:spPr>
          <a:xfrm>
            <a:off x="4850655" y="1104129"/>
            <a:ext cx="6156668" cy="4702155"/>
          </a:xfrm>
          <a:prstGeom prst="rect">
            <a:avLst/>
          </a:prstGeom>
          <a:noFill/>
          <a:ln>
            <a:noFill/>
          </a:ln>
        </p:spPr>
      </p:pic>
      <p:sp>
        <p:nvSpPr>
          <p:cNvPr id="330" name="Shape 330"/>
          <p:cNvSpPr txBox="1"/>
          <p:nvPr/>
        </p:nvSpPr>
        <p:spPr>
          <a:xfrm>
            <a:off x="7337884" y="1166858"/>
            <a:ext cx="2423948"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Inject material</a:t>
            </a:r>
          </a:p>
        </p:txBody>
      </p:sp>
      <p:sp>
        <p:nvSpPr>
          <p:cNvPr id="331" name="Shape 331"/>
          <p:cNvSpPr txBox="1"/>
          <p:nvPr/>
        </p:nvSpPr>
        <p:spPr>
          <a:xfrm>
            <a:off x="7200461" y="5575453"/>
            <a:ext cx="2943697"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Modify the material</a:t>
            </a:r>
          </a:p>
        </p:txBody>
      </p:sp>
      <p:sp>
        <p:nvSpPr>
          <p:cNvPr id="332" name="Shape 332"/>
          <p:cNvSpPr txBox="1"/>
          <p:nvPr/>
        </p:nvSpPr>
        <p:spPr>
          <a:xfrm>
            <a:off x="8886010" y="4338982"/>
            <a:ext cx="3400897"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Translate the material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dirty="0">
                <a:solidFill>
                  <a:srgbClr val="D2533C"/>
                </a:solidFill>
                <a:latin typeface="Roboto"/>
                <a:ea typeface="Roboto"/>
                <a:cs typeface="Roboto"/>
                <a:sym typeface="Roboto"/>
              </a:rPr>
              <a:t>FOSS-</a:t>
            </a:r>
            <a:r>
              <a:rPr lang="en-US" sz="4000" b="0" i="0" u="none" strike="noStrike" cap="none" dirty="0" err="1">
                <a:solidFill>
                  <a:srgbClr val="D2533C"/>
                </a:solidFill>
                <a:latin typeface="Roboto"/>
                <a:ea typeface="Roboto"/>
                <a:cs typeface="Roboto"/>
                <a:sym typeface="Roboto"/>
              </a:rPr>
              <a:t>Richtlinie</a:t>
            </a:r>
            <a:endParaRPr lang="en-US" sz="4000" b="0" i="0" u="none" strike="noStrike" cap="none" dirty="0">
              <a:solidFill>
                <a:srgbClr val="D2533C"/>
              </a:solidFill>
              <a:latin typeface="Roboto"/>
              <a:ea typeface="Roboto"/>
              <a:cs typeface="Roboto"/>
              <a:sym typeface="Roboto"/>
            </a:endParaRPr>
          </a:p>
        </p:txBody>
      </p:sp>
      <p:sp>
        <p:nvSpPr>
          <p:cNvPr id="76" name="Shape 7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&lt;&lt;</a:t>
            </a:r>
            <a:r>
              <a:rPr lang="en-US" sz="2400" b="0" i="0" u="none" strike="noStrike" cap="none" dirty="0" err="1">
                <a:solidFill>
                  <a:schemeClr val="dk1"/>
                </a:solidFill>
                <a:latin typeface="Roboto Condensed"/>
                <a:ea typeface="Roboto Condensed"/>
                <a:cs typeface="Roboto Condensed"/>
                <a:sym typeface="Roboto Condensed"/>
              </a:rPr>
              <a:t>Diese</a:t>
            </a:r>
            <a:r>
              <a:rPr lang="en-US" sz="2400" b="0" i="0" u="none" strike="noStrike" cap="none" dirty="0">
                <a:solidFill>
                  <a:schemeClr val="dk1"/>
                </a:solidFill>
                <a:latin typeface="Roboto Condensed"/>
                <a:ea typeface="Roboto Condensed"/>
                <a:cs typeface="Roboto Condensed"/>
                <a:sym typeface="Roboto Condensed"/>
              </a:rPr>
              <a:t> </a:t>
            </a:r>
            <a:r>
              <a:rPr lang="en-US" sz="2400" b="0" i="0" u="none" strike="noStrike" cap="none" dirty="0" err="1">
                <a:solidFill>
                  <a:schemeClr val="dk1"/>
                </a:solidFill>
                <a:latin typeface="Roboto Condensed"/>
                <a:ea typeface="Roboto Condensed"/>
                <a:cs typeface="Roboto Condensed"/>
                <a:sym typeface="Roboto Condensed"/>
              </a:rPr>
              <a:t>Folie</a:t>
            </a:r>
            <a:r>
              <a:rPr lang="en-US" sz="2400" b="0" i="0" u="none" strike="noStrike" cap="none" dirty="0">
                <a:solidFill>
                  <a:schemeClr val="dk1"/>
                </a:solidFill>
                <a:latin typeface="Roboto Condensed"/>
                <a:ea typeface="Roboto Condensed"/>
                <a:cs typeface="Roboto Condensed"/>
                <a:sym typeface="Roboto Condensed"/>
              </a:rPr>
              <a:t> </a:t>
            </a:r>
            <a:r>
              <a:rPr lang="en-US" sz="2400" b="0" i="0" u="none" strike="noStrike" cap="none" dirty="0" err="1">
                <a:solidFill>
                  <a:schemeClr val="dk1"/>
                </a:solidFill>
                <a:latin typeface="Roboto Condensed"/>
                <a:ea typeface="Roboto Condensed"/>
                <a:cs typeface="Roboto Condensed"/>
                <a:sym typeface="Roboto Condensed"/>
              </a:rPr>
              <a:t>ist</a:t>
            </a:r>
            <a:r>
              <a:rPr lang="en-US" sz="2400" b="0" i="0" u="none" strike="noStrike" cap="none" dirty="0">
                <a:solidFill>
                  <a:schemeClr val="dk1"/>
                </a:solidFill>
                <a:latin typeface="Roboto Condensed"/>
                <a:ea typeface="Roboto Condensed"/>
                <a:cs typeface="Roboto Condensed"/>
                <a:sym typeface="Roboto Condensed"/>
              </a:rPr>
              <a:t> </a:t>
            </a:r>
            <a:r>
              <a:rPr lang="en-US" sz="2400" b="0" i="0" u="none" strike="noStrike" cap="none" dirty="0" err="1">
                <a:solidFill>
                  <a:schemeClr val="dk1"/>
                </a:solidFill>
                <a:latin typeface="Roboto Condensed"/>
                <a:ea typeface="Roboto Condensed"/>
                <a:cs typeface="Roboto Condensed"/>
                <a:sym typeface="Roboto Condensed"/>
              </a:rPr>
              <a:t>ein</a:t>
            </a:r>
            <a:r>
              <a:rPr lang="en-US" sz="2400" b="0" i="0" u="none" strike="noStrike" cap="none" dirty="0">
                <a:solidFill>
                  <a:schemeClr val="dk1"/>
                </a:solidFill>
                <a:latin typeface="Roboto Condensed"/>
                <a:ea typeface="Roboto Condensed"/>
                <a:cs typeface="Roboto Condensed"/>
                <a:sym typeface="Roboto Condensed"/>
              </a:rPr>
              <a:t> </a:t>
            </a:r>
            <a:r>
              <a:rPr lang="en-US" sz="2400" b="0" i="0" u="none" strike="noStrike" cap="none" dirty="0" err="1">
                <a:solidFill>
                  <a:schemeClr val="dk1"/>
                </a:solidFill>
                <a:latin typeface="Roboto Condensed"/>
                <a:ea typeface="Roboto Condensed"/>
                <a:cs typeface="Roboto Condensed"/>
                <a:sym typeface="Roboto Condensed"/>
              </a:rPr>
              <a:t>Platzhalter</a:t>
            </a:r>
            <a:r>
              <a:rPr lang="en-US" dirty="0">
                <a:latin typeface="Roboto Condensed"/>
                <a:ea typeface="Roboto Condensed"/>
                <a:cs typeface="Roboto Condensed"/>
                <a:sym typeface="Roboto Condensed"/>
              </a:rPr>
              <a:t>, um auf </a:t>
            </a:r>
            <a:r>
              <a:rPr lang="en-US" dirty="0" err="1">
                <a:latin typeface="Roboto Condensed"/>
                <a:ea typeface="Roboto Condensed"/>
                <a:cs typeface="Roboto Condensed"/>
                <a:sym typeface="Roboto Condensed"/>
              </a:rPr>
              <a:t>Ihre</a:t>
            </a:r>
            <a:r>
              <a:rPr lang="en-US" dirty="0">
                <a:latin typeface="Roboto Condensed"/>
                <a:ea typeface="Roboto Condensed"/>
                <a:cs typeface="Roboto Condensed"/>
                <a:sym typeface="Roboto Condensed"/>
              </a:rPr>
              <a:t> </a:t>
            </a:r>
            <a:r>
              <a:rPr lang="en-US" dirty="0" err="1">
                <a:latin typeface="Roboto Condensed"/>
                <a:ea typeface="Roboto Condensed"/>
                <a:cs typeface="Roboto Condensed"/>
                <a:sym typeface="Roboto Condensed"/>
              </a:rPr>
              <a:t>eigene</a:t>
            </a:r>
            <a:r>
              <a:rPr lang="en-US" dirty="0">
                <a:latin typeface="Roboto Condensed"/>
                <a:ea typeface="Roboto Condensed"/>
                <a:cs typeface="Roboto Condensed"/>
                <a:sym typeface="Roboto Condensed"/>
              </a:rPr>
              <a:t> FOSS-</a:t>
            </a:r>
            <a:r>
              <a:rPr lang="en-US" dirty="0" err="1">
                <a:latin typeface="Roboto Condensed"/>
                <a:ea typeface="Roboto Condensed"/>
                <a:cs typeface="Roboto Condensed"/>
                <a:sym typeface="Roboto Condensed"/>
              </a:rPr>
              <a:t>Richtlinie</a:t>
            </a:r>
            <a:r>
              <a:rPr lang="en-US" dirty="0">
                <a:latin typeface="Roboto Condensed"/>
                <a:ea typeface="Roboto Condensed"/>
                <a:cs typeface="Roboto Condensed"/>
                <a:sym typeface="Roboto Condensed"/>
              </a:rPr>
              <a:t> </a:t>
            </a:r>
            <a:r>
              <a:rPr lang="en-US" dirty="0" err="1">
                <a:latin typeface="Roboto Condensed"/>
                <a:ea typeface="Roboto Condensed"/>
                <a:cs typeface="Roboto Condensed"/>
                <a:sym typeface="Roboto Condensed"/>
              </a:rPr>
              <a:t>hinweisen</a:t>
            </a:r>
            <a:r>
              <a:rPr lang="en-US" dirty="0">
                <a:latin typeface="Roboto Condensed"/>
                <a:ea typeface="Roboto Condensed"/>
                <a:cs typeface="Roboto Condensed"/>
                <a:sym typeface="Roboto Condensed"/>
              </a:rPr>
              <a:t> </a:t>
            </a:r>
            <a:r>
              <a:rPr lang="en-US" dirty="0" err="1">
                <a:latin typeface="Roboto Condensed"/>
                <a:ea typeface="Roboto Condensed"/>
                <a:cs typeface="Roboto Condensed"/>
                <a:sym typeface="Roboto Condensed"/>
              </a:rPr>
              <a:t>bzw</a:t>
            </a:r>
            <a:r>
              <a:rPr lang="en-US" dirty="0">
                <a:latin typeface="Roboto Condensed"/>
                <a:ea typeface="Roboto Condensed"/>
                <a:cs typeface="Roboto Condensed"/>
                <a:sym typeface="Roboto Condensed"/>
              </a:rPr>
              <a:t>. </a:t>
            </a:r>
            <a:r>
              <a:rPr lang="en-US" dirty="0" err="1">
                <a:latin typeface="Roboto Condensed"/>
                <a:ea typeface="Roboto Condensed"/>
                <a:cs typeface="Roboto Condensed"/>
                <a:sym typeface="Roboto Condensed"/>
              </a:rPr>
              <a:t>diese</a:t>
            </a:r>
            <a:r>
              <a:rPr lang="en-US" dirty="0">
                <a:latin typeface="Roboto Condensed"/>
                <a:ea typeface="Roboto Condensed"/>
                <a:cs typeface="Roboto Condensed"/>
                <a:sym typeface="Roboto Condensed"/>
              </a:rPr>
              <a:t> </a:t>
            </a:r>
            <a:r>
              <a:rPr lang="en-US" dirty="0" err="1">
                <a:latin typeface="Roboto Condensed"/>
                <a:ea typeface="Roboto Condensed"/>
                <a:cs typeface="Roboto Condensed"/>
                <a:sym typeface="Roboto Condensed"/>
              </a:rPr>
              <a:t>verlinken</a:t>
            </a:r>
            <a:r>
              <a:rPr lang="en-US" dirty="0">
                <a:latin typeface="Roboto Condensed"/>
                <a:ea typeface="Roboto Condensed"/>
                <a:cs typeface="Roboto Condensed"/>
                <a:sym typeface="Roboto Condensed"/>
              </a:rPr>
              <a:t> </a:t>
            </a:r>
            <a:r>
              <a:rPr lang="en-US" dirty="0" err="1">
                <a:latin typeface="Roboto Condensed"/>
                <a:ea typeface="Roboto Condensed"/>
                <a:cs typeface="Roboto Condensed"/>
                <a:sym typeface="Roboto Condensed"/>
              </a:rPr>
              <a:t>zu</a:t>
            </a:r>
            <a:r>
              <a:rPr lang="en-US" dirty="0">
                <a:latin typeface="Roboto Condensed"/>
                <a:ea typeface="Roboto Condensed"/>
                <a:cs typeface="Roboto Condensed"/>
                <a:sym typeface="Roboto Condensed"/>
              </a:rPr>
              <a:t> </a:t>
            </a:r>
            <a:r>
              <a:rPr lang="en-US" dirty="0" err="1">
                <a:latin typeface="Roboto Condensed"/>
                <a:ea typeface="Roboto Condensed"/>
                <a:cs typeface="Roboto Condensed"/>
                <a:sym typeface="Roboto Condensed"/>
              </a:rPr>
              <a:t>können</a:t>
            </a:r>
            <a:r>
              <a:rPr lang="en-US" dirty="0">
                <a:latin typeface="Roboto Condensed"/>
                <a:ea typeface="Roboto Condensed"/>
                <a:cs typeface="Roboto Condensed"/>
                <a:sym typeface="Roboto Condensed"/>
              </a:rPr>
              <a:t>.</a:t>
            </a:r>
            <a:r>
              <a:rPr lang="en-US" sz="2400" b="0" i="0" u="none" strike="noStrike" cap="none" dirty="0">
                <a:solidFill>
                  <a:schemeClr val="dk1"/>
                </a:solidFill>
                <a:latin typeface="Roboto Condensed"/>
                <a:ea typeface="Roboto Condensed"/>
                <a:cs typeface="Roboto Condensed"/>
                <a:sym typeface="Roboto Condensed"/>
              </a:rPr>
              <a:t> (</a:t>
            </a:r>
            <a:r>
              <a:rPr lang="en-US" sz="2400" b="0" i="0" u="none" strike="noStrike" cap="none" dirty="0" err="1">
                <a:solidFill>
                  <a:schemeClr val="dk1"/>
                </a:solidFill>
                <a:latin typeface="Roboto Condensed"/>
                <a:ea typeface="Roboto Condensed"/>
                <a:cs typeface="Roboto Condensed"/>
                <a:sym typeface="Roboto Condensed"/>
              </a:rPr>
              <a:t>siehe</a:t>
            </a:r>
            <a:r>
              <a:rPr lang="en-US" sz="2400" b="0" i="0" u="none" strike="noStrike" cap="none" dirty="0">
                <a:solidFill>
                  <a:schemeClr val="dk1"/>
                </a:solidFill>
                <a:latin typeface="Roboto Condensed"/>
                <a:ea typeface="Roboto Condensed"/>
                <a:cs typeface="Roboto Condensed"/>
                <a:sym typeface="Roboto Condensed"/>
              </a:rPr>
              <a:t> </a:t>
            </a:r>
            <a:r>
              <a:rPr lang="en-US" sz="2400" b="0" i="0" u="none" strike="noStrike" cap="none" dirty="0" err="1">
                <a:solidFill>
                  <a:schemeClr val="dk1"/>
                </a:solidFill>
                <a:latin typeface="Roboto Condensed"/>
                <a:ea typeface="Roboto Condensed"/>
                <a:cs typeface="Roboto Condensed"/>
                <a:sym typeface="Roboto Condensed"/>
              </a:rPr>
              <a:t>OpenChain-Spezifikation</a:t>
            </a:r>
            <a:r>
              <a:rPr lang="en-US" sz="2400" b="0" i="0" u="none" strike="noStrike" cap="none" dirty="0">
                <a:solidFill>
                  <a:schemeClr val="dk1"/>
                </a:solidFill>
                <a:latin typeface="Roboto Condensed"/>
                <a:ea typeface="Roboto Condensed"/>
                <a:cs typeface="Roboto Condensed"/>
                <a:sym typeface="Roboto Condensed"/>
              </a:rPr>
              <a:t> 1.1, </a:t>
            </a:r>
            <a:r>
              <a:rPr lang="en-US" sz="2400" b="0" i="0" u="none" strike="noStrike" cap="none" dirty="0" err="1">
                <a:solidFill>
                  <a:schemeClr val="dk1"/>
                </a:solidFill>
                <a:latin typeface="Roboto Condensed"/>
                <a:ea typeface="Roboto Condensed"/>
                <a:cs typeface="Roboto Condensed"/>
                <a:sym typeface="Roboto Condensed"/>
              </a:rPr>
              <a:t>Abschnitt</a:t>
            </a:r>
            <a:r>
              <a:rPr lang="en-US" sz="2400" b="0" i="0" u="none" strike="noStrike" cap="none" dirty="0">
                <a:solidFill>
                  <a:schemeClr val="dk1"/>
                </a:solidFill>
                <a:latin typeface="Roboto Condensed"/>
                <a:ea typeface="Roboto Condensed"/>
                <a:cs typeface="Roboto Condensed"/>
                <a:sym typeface="Roboto Condensed"/>
              </a:rPr>
              <a:t> 1.1.1)</a:t>
            </a:r>
            <a:r>
              <a:rPr lang="en-US" sz="2400" b="0" i="0" u="none" strike="noStrike" cap="none" dirty="0">
                <a:solidFill>
                  <a:schemeClr val="dk1"/>
                </a:solidFill>
                <a:latin typeface="Roboto"/>
                <a:ea typeface="Roboto"/>
                <a:cs typeface="Roboto"/>
                <a:sym typeface="Roboto"/>
              </a:rPr>
              <a:t>&gt;&gt;</a:t>
            </a:r>
          </a:p>
          <a:p>
            <a:pPr marL="0" marR="0" lvl="0" indent="0" algn="l" rtl="0">
              <a:spcBef>
                <a:spcPts val="480"/>
              </a:spcBef>
              <a:spcAft>
                <a:spcPts val="0"/>
              </a:spcAft>
              <a:buClr>
                <a:schemeClr val="accent1"/>
              </a:buClr>
              <a:buSzPct val="25000"/>
              <a:buFont typeface="Arial"/>
              <a:buNone/>
            </a:pPr>
            <a:endParaRPr sz="2400"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Eine </a:t>
            </a:r>
            <a:r>
              <a:rPr lang="en-US" dirty="0"/>
              <a:t>Muster-FOSS-</a:t>
            </a:r>
            <a:r>
              <a:rPr lang="en-US" dirty="0" err="1"/>
              <a:t>Richtlinie</a:t>
            </a:r>
            <a:r>
              <a:rPr lang="en-US" dirty="0"/>
              <a:t> </a:t>
            </a:r>
            <a:r>
              <a:rPr lang="en-US" dirty="0" err="1"/>
              <a:t>ist</a:t>
            </a:r>
            <a:r>
              <a:rPr lang="en-US" dirty="0"/>
              <a:t> </a:t>
            </a:r>
            <a:r>
              <a:rPr lang="en-US" dirty="0" err="1"/>
              <a:t>über</a:t>
            </a:r>
            <a:r>
              <a:rPr lang="en-US" dirty="0"/>
              <a:t> das ‘</a:t>
            </a:r>
            <a:r>
              <a:rPr lang="en-US" sz="2400" b="0" i="0" u="none" strike="noStrike" cap="none" dirty="0">
                <a:solidFill>
                  <a:schemeClr val="dk1"/>
                </a:solidFill>
                <a:latin typeface="Roboto"/>
                <a:ea typeface="Roboto"/>
                <a:cs typeface="Roboto"/>
                <a:sym typeface="Roboto"/>
              </a:rPr>
              <a:t>Linux Foundation</a:t>
            </a:r>
            <a:br>
              <a:rPr lang="en-US" sz="2400" b="0" i="0" u="none" strike="noStrike" cap="none" dirty="0">
                <a:solidFill>
                  <a:schemeClr val="dk1"/>
                </a:solidFill>
                <a:latin typeface="Roboto"/>
                <a:ea typeface="Roboto"/>
                <a:cs typeface="Roboto"/>
                <a:sym typeface="Roboto"/>
              </a:rPr>
            </a:br>
            <a:r>
              <a:rPr lang="en-US" sz="2400" b="0" i="0" u="none" strike="noStrike" cap="none" dirty="0">
                <a:solidFill>
                  <a:schemeClr val="dk1"/>
                </a:solidFill>
                <a:latin typeface="Roboto"/>
                <a:ea typeface="Roboto"/>
                <a:cs typeface="Roboto"/>
                <a:sym typeface="Roboto"/>
              </a:rPr>
              <a:t>Open Compliance Program’ </a:t>
            </a:r>
            <a:r>
              <a:rPr lang="en-US" sz="2400" b="0" i="0" u="none" strike="noStrike" cap="none" dirty="0" err="1">
                <a:solidFill>
                  <a:schemeClr val="dk1"/>
                </a:solidFill>
                <a:latin typeface="Roboto"/>
                <a:ea typeface="Roboto"/>
                <a:cs typeface="Roboto"/>
                <a:sym typeface="Roboto"/>
              </a:rPr>
              <a:t>erhältlich</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englischsprachig</a:t>
            </a:r>
            <a:r>
              <a:rPr lang="en-US" sz="2400" b="0" i="0" u="none" strike="noStrike" cap="none" dirty="0">
                <a:solidFill>
                  <a:schemeClr val="dk1"/>
                </a:solidFill>
                <a:latin typeface="Roboto"/>
                <a:ea typeface="Roboto"/>
                <a:cs typeface="Roboto"/>
                <a:sym typeface="Roboto"/>
              </a:rPr>
              <a:t>):</a:t>
            </a:r>
            <a:br>
              <a:rPr lang="en-US" sz="2400" b="0" i="0" u="none" strike="noStrike" cap="none" dirty="0">
                <a:solidFill>
                  <a:schemeClr val="dk1"/>
                </a:solidFill>
                <a:latin typeface="Roboto"/>
                <a:ea typeface="Roboto"/>
                <a:cs typeface="Roboto"/>
                <a:sym typeface="Roboto"/>
              </a:rPr>
            </a:br>
            <a:r>
              <a:rPr lang="en-US" sz="2000" b="0" i="0" u="sng" strike="noStrike" cap="none" dirty="0">
                <a:solidFill>
                  <a:schemeClr val="hlink"/>
                </a:solidFill>
                <a:latin typeface="Roboto Mono"/>
                <a:ea typeface="Roboto Mono"/>
                <a:cs typeface="Roboto Mono"/>
                <a:sym typeface="Roboto Mono"/>
                <a:hlinkClick r:id="rId3"/>
              </a:rPr>
              <a:t>https://www.linux.com/publications/generic-foss-policy</a:t>
            </a: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9F938381-FF22-4F04-9874-C87C7AE81BD2}"/>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761AF0FA-FB1B-4864-A110-22392231427D}"/>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How is the FOSS component distributed?</a:t>
            </a:r>
          </a:p>
        </p:txBody>
      </p:sp>
      <p:sp>
        <p:nvSpPr>
          <p:cNvPr id="339" name="Shape 339"/>
          <p:cNvSpPr txBox="1">
            <a:spLocks noGrp="1"/>
          </p:cNvSpPr>
          <p:nvPr>
            <p:ph type="body" idx="1"/>
          </p:nvPr>
        </p:nvSpPr>
        <p:spPr>
          <a:xfrm>
            <a:off x="609600" y="1600200"/>
            <a:ext cx="10972799" cy="5123734"/>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Who receives the software?</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Customer/Partner</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Community project</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Another legal entity within the business group (this may count as distribution)</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format for delivery?</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Source code delivery</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Binary delivery</a:t>
            </a:r>
          </a:p>
          <a:p>
            <a:pPr marL="560070" marR="0" lvl="1" indent="-293369"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Pre-loaded onto hardware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Check Your Understanding</a:t>
            </a:r>
          </a:p>
        </p:txBody>
      </p:sp>
      <p:sp>
        <p:nvSpPr>
          <p:cNvPr id="346" name="Shape 34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incorporation?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linking?</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modification?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translation?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factors are important in assessing a distribution?</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5</a:t>
            </a:r>
          </a:p>
        </p:txBody>
      </p:sp>
      <p:sp>
        <p:nvSpPr>
          <p:cNvPr id="353" name="Shape 35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Running a FOSS Review</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Shape 35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Review</a:t>
            </a:r>
          </a:p>
        </p:txBody>
      </p:sp>
      <p:sp>
        <p:nvSpPr>
          <p:cNvPr id="360" name="Shape 36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After Program and Product Management and Engineers have reviewed proposed FOSS components for usefulness and quality, a review of the rights and obligations</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associated with the use of the selected components should be initiated</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 key element to a FOSS Compliance Program is a </a:t>
            </a:r>
            <a:r>
              <a:rPr lang="en-US" sz="2400" b="0" i="1" u="none" strike="noStrike" cap="none">
                <a:solidFill>
                  <a:schemeClr val="dk1"/>
                </a:solidFill>
                <a:latin typeface="Roboto"/>
                <a:ea typeface="Roboto"/>
                <a:cs typeface="Roboto"/>
                <a:sym typeface="Roboto"/>
              </a:rPr>
              <a:t>FOSS Review </a:t>
            </a:r>
            <a:r>
              <a:rPr lang="en-US" sz="2400" b="0" i="0" u="none" strike="noStrike" cap="none">
                <a:solidFill>
                  <a:schemeClr val="dk1"/>
                </a:solidFill>
                <a:latin typeface="Roboto"/>
                <a:ea typeface="Roboto"/>
                <a:cs typeface="Roboto"/>
                <a:sym typeface="Roboto"/>
              </a:rPr>
              <a:t>process. This process is where a company can analyze the FOSS software it uses and understand its rights and obligations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The FOSS Review process includes the following steps: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Gather relevant information</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Analyze and understand license obligations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Provide guidance compatible with company policy and business objectives</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Shape 36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Initiating a FOSS Review</a:t>
            </a:r>
          </a:p>
        </p:txBody>
      </p:sp>
      <p:sp>
        <p:nvSpPr>
          <p:cNvPr id="367" name="Shape 367"/>
          <p:cNvSpPr txBox="1"/>
          <p:nvPr/>
        </p:nvSpPr>
        <p:spPr>
          <a:xfrm>
            <a:off x="304800" y="5109855"/>
            <a:ext cx="11277600" cy="177690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a:solidFill>
                  <a:schemeClr val="dk1"/>
                </a:solidFill>
                <a:latin typeface="Roboto"/>
                <a:ea typeface="Roboto"/>
                <a:cs typeface="Roboto"/>
                <a:sym typeface="Roboto"/>
              </a:rPr>
              <a:t>Anyone working with FOSS in the company should be able to initiate a FOSS Review, including Program or Product Managers, Engineers, and Legal. </a:t>
            </a:r>
          </a:p>
          <a:p>
            <a:pPr marL="0" marR="0" lvl="0" indent="0" algn="l" rtl="0">
              <a:spcBef>
                <a:spcPts val="480"/>
              </a:spcBef>
              <a:spcAft>
                <a:spcPts val="0"/>
              </a:spcAft>
              <a:buClr>
                <a:schemeClr val="accent1"/>
              </a:buClr>
              <a:buSzPct val="25000"/>
              <a:buFont typeface="Arial"/>
              <a:buNone/>
            </a:pPr>
            <a:r>
              <a:rPr lang="en-US" sz="2400" i="1">
                <a:solidFill>
                  <a:schemeClr val="dk1"/>
                </a:solidFill>
                <a:latin typeface="Roboto"/>
                <a:ea typeface="Roboto"/>
                <a:cs typeface="Roboto"/>
                <a:sym typeface="Roboto"/>
              </a:rPr>
              <a:t>Note: The process often starts when new FOSS-based software is selected by engineering or outside vendors.</a:t>
            </a:r>
          </a:p>
          <a:p>
            <a:pPr marL="457200" marR="0" lvl="0" indent="-457200" algn="l" rtl="0">
              <a:spcBef>
                <a:spcPts val="480"/>
              </a:spcBef>
              <a:buClr>
                <a:schemeClr val="accent1"/>
              </a:buClr>
              <a:buFont typeface="Arial"/>
              <a:buNone/>
            </a:pPr>
            <a:endParaRPr sz="2400">
              <a:solidFill>
                <a:schemeClr val="dk1"/>
              </a:solidFill>
              <a:latin typeface="Roboto"/>
              <a:ea typeface="Roboto"/>
              <a:cs typeface="Roboto"/>
              <a:sym typeface="Roboto"/>
            </a:endParaRPr>
          </a:p>
        </p:txBody>
      </p:sp>
      <p:pic>
        <p:nvPicPr>
          <p:cNvPr id="368" name="Shape 368"/>
          <p:cNvPicPr preferRelativeResize="0"/>
          <p:nvPr/>
        </p:nvPicPr>
        <p:blipFill rotWithShape="1">
          <a:blip r:embed="rId3">
            <a:alphaModFix/>
          </a:blip>
          <a:srcRect/>
          <a:stretch/>
        </p:blipFill>
        <p:spPr>
          <a:xfrm>
            <a:off x="3959225" y="1703244"/>
            <a:ext cx="4273016" cy="1460319"/>
          </a:xfrm>
          <a:prstGeom prst="rect">
            <a:avLst/>
          </a:prstGeom>
          <a:noFill/>
          <a:ln>
            <a:noFill/>
          </a:ln>
        </p:spPr>
      </p:pic>
      <p:sp>
        <p:nvSpPr>
          <p:cNvPr id="369" name="Shape 369"/>
          <p:cNvSpPr txBox="1"/>
          <p:nvPr/>
        </p:nvSpPr>
        <p:spPr>
          <a:xfrm>
            <a:off x="4748212" y="2332038"/>
            <a:ext cx="2609939"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Initiate a FOSS Review </a:t>
            </a:r>
          </a:p>
        </p:txBody>
      </p:sp>
      <p:pic>
        <p:nvPicPr>
          <p:cNvPr id="370" name="Shape 370"/>
          <p:cNvPicPr preferRelativeResize="0"/>
          <p:nvPr/>
        </p:nvPicPr>
        <p:blipFill rotWithShape="1">
          <a:blip r:embed="rId4">
            <a:alphaModFix/>
          </a:blip>
          <a:srcRect/>
          <a:stretch/>
        </p:blipFill>
        <p:spPr>
          <a:xfrm>
            <a:off x="3325839" y="3284810"/>
            <a:ext cx="658852" cy="1298702"/>
          </a:xfrm>
          <a:prstGeom prst="rect">
            <a:avLst/>
          </a:prstGeom>
          <a:noFill/>
          <a:ln>
            <a:noFill/>
          </a:ln>
        </p:spPr>
      </p:pic>
      <p:grpSp>
        <p:nvGrpSpPr>
          <p:cNvPr id="371" name="Shape 371"/>
          <p:cNvGrpSpPr/>
          <p:nvPr/>
        </p:nvGrpSpPr>
        <p:grpSpPr>
          <a:xfrm>
            <a:off x="1873050" y="3284809"/>
            <a:ext cx="1426984" cy="1212408"/>
            <a:chOff x="357658" y="2412352"/>
            <a:chExt cx="1426984" cy="1212408"/>
          </a:xfrm>
        </p:grpSpPr>
        <p:grpSp>
          <p:nvGrpSpPr>
            <p:cNvPr id="372" name="Shape 372"/>
            <p:cNvGrpSpPr/>
            <p:nvPr/>
          </p:nvGrpSpPr>
          <p:grpSpPr>
            <a:xfrm>
              <a:off x="357658" y="2412352"/>
              <a:ext cx="1426984" cy="771113"/>
              <a:chOff x="357658" y="2412352"/>
              <a:chExt cx="1426984" cy="771113"/>
            </a:xfrm>
          </p:grpSpPr>
          <p:sp>
            <p:nvSpPr>
              <p:cNvPr id="373" name="Shape 373"/>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Product Manager</a:t>
                </a:r>
              </a:p>
            </p:txBody>
          </p:sp>
          <p:sp>
            <p:nvSpPr>
              <p:cNvPr id="374" name="Shape 374"/>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Program Manager</a:t>
                </a:r>
              </a:p>
            </p:txBody>
          </p:sp>
        </p:grpSp>
        <p:sp>
          <p:nvSpPr>
            <p:cNvPr id="375" name="Shape 375"/>
            <p:cNvSpPr txBox="1"/>
            <p:nvPr/>
          </p:nvSpPr>
          <p:spPr>
            <a:xfrm>
              <a:off x="905883" y="3347764"/>
              <a:ext cx="81944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 Engineer</a:t>
              </a: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Shape 38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What information do you need to gather?</a:t>
            </a:r>
          </a:p>
        </p:txBody>
      </p:sp>
      <p:sp>
        <p:nvSpPr>
          <p:cNvPr id="382" name="Shape 382"/>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2400" b="0" i="0" u="none" strike="noStrike" cap="none">
                <a:solidFill>
                  <a:schemeClr val="dk1"/>
                </a:solidFill>
                <a:latin typeface="Roboto"/>
                <a:ea typeface="Roboto"/>
                <a:cs typeface="Roboto"/>
                <a:sym typeface="Roboto"/>
              </a:rPr>
              <a:t>When analyzing FOSS usage, collect information about the identity of the FOSS component, its origin, and how the FOSS component will be used. This may include:</a:t>
            </a:r>
          </a:p>
        </p:txBody>
      </p:sp>
      <p:graphicFrame>
        <p:nvGraphicFramePr>
          <p:cNvPr id="383" name="Shape 383"/>
          <p:cNvGraphicFramePr/>
          <p:nvPr/>
        </p:nvGraphicFramePr>
        <p:xfrm>
          <a:off x="952500" y="2854350"/>
          <a:ext cx="3000000" cy="3000000"/>
        </p:xfrm>
        <a:graphic>
          <a:graphicData uri="http://schemas.openxmlformats.org/drawingml/2006/table">
            <a:tbl>
              <a:tblPr>
                <a:noFill/>
                <a:tableStyleId>{F4F82D48-C7AC-4557-B803-6118D1D7CCD9}</a:tableStyleId>
              </a:tblPr>
              <a:tblGrid>
                <a:gridCol w="5143500">
                  <a:extLst>
                    <a:ext uri="{9D8B030D-6E8A-4147-A177-3AD203B41FA5}">
                      <a16:colId xmlns:a16="http://schemas.microsoft.com/office/drawing/2014/main" val="20000"/>
                    </a:ext>
                  </a:extLst>
                </a:gridCol>
                <a:gridCol w="5143500">
                  <a:extLst>
                    <a:ext uri="{9D8B030D-6E8A-4147-A177-3AD203B41FA5}">
                      <a16:colId xmlns:a16="http://schemas.microsoft.com/office/drawing/2014/main" val="20001"/>
                    </a:ext>
                  </a:extLst>
                </a:gridCol>
              </a:tblGrid>
              <a:tr h="381000">
                <a:tc>
                  <a:txBody>
                    <a:bodyPr/>
                    <a:lstStyle/>
                    <a:p>
                      <a:pPr marL="457200" lvl="0" indent="-342900">
                        <a:spcBef>
                          <a:spcPts val="0"/>
                        </a:spcBef>
                        <a:buSzPct val="100000"/>
                        <a:buFont typeface="Roboto"/>
                        <a:buChar char="●"/>
                      </a:pPr>
                      <a:r>
                        <a:rPr lang="en-US" sz="1800">
                          <a:latin typeface="Roboto"/>
                          <a:ea typeface="Roboto"/>
                          <a:cs typeface="Roboto"/>
                          <a:sym typeface="Roboto"/>
                        </a:rPr>
                        <a:t>Package name</a:t>
                      </a:r>
                    </a:p>
                    <a:p>
                      <a:pPr marL="457200" lvl="0" indent="-342900">
                        <a:spcBef>
                          <a:spcPts val="0"/>
                        </a:spcBef>
                        <a:buSzPct val="100000"/>
                        <a:buFont typeface="Roboto"/>
                        <a:buChar char="●"/>
                      </a:pPr>
                      <a:r>
                        <a:rPr lang="en-US" sz="1800">
                          <a:latin typeface="Roboto"/>
                          <a:ea typeface="Roboto"/>
                          <a:cs typeface="Roboto"/>
                          <a:sym typeface="Roboto"/>
                        </a:rPr>
                        <a:t>Status of the community around the package (activity, diverse membership, responsiveness)</a:t>
                      </a:r>
                    </a:p>
                    <a:p>
                      <a:pPr marL="457200" lvl="0" indent="-342900">
                        <a:spcBef>
                          <a:spcPts val="0"/>
                        </a:spcBef>
                        <a:buSzPct val="100000"/>
                        <a:buFont typeface="Roboto"/>
                        <a:buChar char="●"/>
                      </a:pPr>
                      <a:r>
                        <a:rPr lang="en-US" sz="1800">
                          <a:latin typeface="Roboto"/>
                          <a:ea typeface="Roboto"/>
                          <a:cs typeface="Roboto"/>
                          <a:sym typeface="Roboto"/>
                        </a:rPr>
                        <a:t>Version</a:t>
                      </a:r>
                    </a:p>
                    <a:p>
                      <a:pPr marL="457200" lvl="0" indent="-342900">
                        <a:spcBef>
                          <a:spcPts val="0"/>
                        </a:spcBef>
                        <a:buSzPct val="100000"/>
                        <a:buFont typeface="Roboto"/>
                        <a:buChar char="●"/>
                      </a:pPr>
                      <a:r>
                        <a:rPr lang="en-US" sz="1800">
                          <a:latin typeface="Roboto"/>
                          <a:ea typeface="Roboto"/>
                          <a:cs typeface="Roboto"/>
                          <a:sym typeface="Roboto"/>
                        </a:rPr>
                        <a:t>Download or source code URL</a:t>
                      </a:r>
                    </a:p>
                    <a:p>
                      <a:pPr marL="457200" lvl="0" indent="-342900">
                        <a:spcBef>
                          <a:spcPts val="0"/>
                        </a:spcBef>
                        <a:buSzPct val="100000"/>
                        <a:buFont typeface="Roboto"/>
                        <a:buChar char="●"/>
                      </a:pPr>
                      <a:r>
                        <a:rPr lang="en-US" sz="1800">
                          <a:latin typeface="Roboto"/>
                          <a:ea typeface="Roboto"/>
                          <a:cs typeface="Roboto"/>
                          <a:sym typeface="Roboto"/>
                        </a:rPr>
                        <a:t>Copyright owner</a:t>
                      </a:r>
                    </a:p>
                    <a:p>
                      <a:pPr marL="457200" lvl="0" indent="-342900">
                        <a:spcBef>
                          <a:spcPts val="0"/>
                        </a:spcBef>
                        <a:buSzPct val="100000"/>
                        <a:buFont typeface="Roboto"/>
                        <a:buChar char="●"/>
                      </a:pPr>
                      <a:r>
                        <a:rPr lang="en-US" sz="1800">
                          <a:latin typeface="Roboto"/>
                          <a:ea typeface="Roboto"/>
                          <a:cs typeface="Roboto"/>
                          <a:sym typeface="Roboto"/>
                        </a:rPr>
                        <a:t>License and License URL</a:t>
                      </a:r>
                    </a:p>
                    <a:p>
                      <a:pPr marL="457200" lvl="0" indent="-342900">
                        <a:spcBef>
                          <a:spcPts val="0"/>
                        </a:spcBef>
                        <a:buSzPct val="100000"/>
                        <a:buFont typeface="Roboto"/>
                        <a:buChar char="●"/>
                      </a:pPr>
                      <a:r>
                        <a:rPr lang="en-US" sz="1800">
                          <a:latin typeface="Roboto"/>
                          <a:ea typeface="Roboto"/>
                          <a:cs typeface="Roboto"/>
                          <a:sym typeface="Roboto"/>
                        </a:rPr>
                        <a:t>Attribution and other notices and URLs</a:t>
                      </a:r>
                    </a:p>
                    <a:p>
                      <a:pPr marL="457200" lvl="0" indent="-342900" rtl="0">
                        <a:spcBef>
                          <a:spcPts val="0"/>
                        </a:spcBef>
                        <a:buSzPct val="100000"/>
                        <a:buFont typeface="Roboto"/>
                        <a:buChar char="●"/>
                      </a:pPr>
                      <a:r>
                        <a:rPr lang="en-US" sz="1800">
                          <a:latin typeface="Roboto"/>
                          <a:ea typeface="Roboto"/>
                          <a:cs typeface="Roboto"/>
                          <a:sym typeface="Roboto"/>
                        </a:rPr>
                        <a:t>Description of modifications intended to be made</a:t>
                      </a:r>
                    </a:p>
                  </a:txBody>
                  <a:tcPr marL="91425" marR="91425" marT="91425" marB="91425"/>
                </a:tc>
                <a:tc>
                  <a:txBody>
                    <a:bodyPr/>
                    <a:lstStyle/>
                    <a:p>
                      <a:pPr marL="457200" lvl="0" indent="-342900" rtl="0">
                        <a:spcBef>
                          <a:spcPts val="0"/>
                        </a:spcBef>
                        <a:buSzPct val="100000"/>
                        <a:buFont typeface="Roboto"/>
                        <a:buChar char="●"/>
                      </a:pPr>
                      <a:r>
                        <a:rPr lang="en-US" sz="1800">
                          <a:latin typeface="Roboto"/>
                          <a:ea typeface="Roboto"/>
                          <a:cs typeface="Roboto"/>
                          <a:sym typeface="Roboto"/>
                        </a:rPr>
                        <a:t>List of dependencies</a:t>
                      </a:r>
                    </a:p>
                    <a:p>
                      <a:pPr marL="457200" lvl="0" indent="-342900">
                        <a:spcBef>
                          <a:spcPts val="0"/>
                        </a:spcBef>
                        <a:buSzPct val="100000"/>
                        <a:buFont typeface="Roboto"/>
                        <a:buChar char="●"/>
                      </a:pPr>
                      <a:r>
                        <a:rPr lang="en-US" sz="1800">
                          <a:latin typeface="Roboto"/>
                          <a:ea typeface="Roboto"/>
                          <a:cs typeface="Roboto"/>
                          <a:sym typeface="Roboto"/>
                        </a:rPr>
                        <a:t>Intended use in your product</a:t>
                      </a:r>
                    </a:p>
                    <a:p>
                      <a:pPr marL="457200" lvl="0" indent="-342900">
                        <a:spcBef>
                          <a:spcPts val="0"/>
                        </a:spcBef>
                        <a:buSzPct val="100000"/>
                        <a:buFont typeface="Roboto"/>
                        <a:buChar char="●"/>
                      </a:pPr>
                      <a:r>
                        <a:rPr lang="en-US" sz="1800">
                          <a:latin typeface="Roboto"/>
                          <a:ea typeface="Roboto"/>
                          <a:cs typeface="Roboto"/>
                          <a:sym typeface="Roboto"/>
                        </a:rPr>
                        <a:t>First product release that will include the package</a:t>
                      </a:r>
                    </a:p>
                    <a:p>
                      <a:pPr marL="457200" lvl="0" indent="-342900">
                        <a:spcBef>
                          <a:spcPts val="0"/>
                        </a:spcBef>
                        <a:buSzPct val="100000"/>
                        <a:buFont typeface="Roboto"/>
                        <a:buChar char="●"/>
                      </a:pPr>
                      <a:r>
                        <a:rPr lang="en-US" sz="1800">
                          <a:latin typeface="Roboto"/>
                          <a:ea typeface="Roboto"/>
                          <a:cs typeface="Roboto"/>
                          <a:sym typeface="Roboto"/>
                        </a:rPr>
                        <a:t>Location where the source code will be maintained</a:t>
                      </a:r>
                    </a:p>
                    <a:p>
                      <a:pPr marL="457200" lvl="0" indent="-342900">
                        <a:spcBef>
                          <a:spcPts val="0"/>
                        </a:spcBef>
                        <a:buSzPct val="100000"/>
                        <a:buFont typeface="Roboto"/>
                        <a:buChar char="●"/>
                      </a:pPr>
                      <a:r>
                        <a:rPr lang="en-US" sz="1800">
                          <a:latin typeface="Roboto"/>
                          <a:ea typeface="Roboto"/>
                          <a:cs typeface="Roboto"/>
                          <a:sym typeface="Roboto"/>
                        </a:rPr>
                        <a:t>Possible previous approvals in another context</a:t>
                      </a:r>
                    </a:p>
                    <a:p>
                      <a:pPr marL="457200" lvl="0" indent="-342900">
                        <a:spcBef>
                          <a:spcPts val="0"/>
                        </a:spcBef>
                        <a:buSzPct val="100000"/>
                        <a:buFont typeface="Roboto"/>
                        <a:buChar char="●"/>
                      </a:pPr>
                      <a:r>
                        <a:rPr lang="en-US" sz="1800">
                          <a:latin typeface="Roboto"/>
                          <a:ea typeface="Roboto"/>
                          <a:cs typeface="Roboto"/>
                          <a:sym typeface="Roboto"/>
                        </a:rPr>
                        <a:t>If from an external vendor: </a:t>
                      </a:r>
                    </a:p>
                    <a:p>
                      <a:pPr marL="457200" lvl="0" indent="-342900">
                        <a:spcBef>
                          <a:spcPts val="0"/>
                        </a:spcBef>
                        <a:buSzPct val="100000"/>
                        <a:buFont typeface="Roboto"/>
                        <a:buChar char="●"/>
                      </a:pPr>
                      <a:r>
                        <a:rPr lang="en-US" sz="1800">
                          <a:latin typeface="Roboto"/>
                          <a:ea typeface="Roboto"/>
                          <a:cs typeface="Roboto"/>
                          <a:sym typeface="Roboto"/>
                        </a:rPr>
                        <a:t>Development team's point of contact</a:t>
                      </a:r>
                    </a:p>
                    <a:p>
                      <a:pPr marL="457200" lvl="0" indent="-342900" rtl="0">
                        <a:spcBef>
                          <a:spcPts val="0"/>
                        </a:spcBef>
                        <a:buSzPct val="100000"/>
                        <a:buFont typeface="Roboto"/>
                        <a:buChar char="●"/>
                      </a:pPr>
                      <a:r>
                        <a:rPr lang="en-US" sz="1800">
                          <a:latin typeface="Roboto"/>
                          <a:ea typeface="Roboto"/>
                          <a:cs typeface="Roboto"/>
                          <a:sym typeface="Roboto"/>
                        </a:rPr>
                        <a:t>Copyright notices, attribution, source code for vendor modifications if needed to satisfy license obligations</a:t>
                      </a:r>
                    </a:p>
                  </a:txBody>
                  <a:tcPr marL="91425" marR="91425" marT="91425" marB="91425"/>
                </a:tc>
                <a:extLst>
                  <a:ext uri="{0D108BD9-81ED-4DB2-BD59-A6C34878D82A}">
                    <a16:rowId xmlns:a16="http://schemas.microsoft.com/office/drawing/2014/main" val="10000"/>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Shape 3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Review Team</a:t>
            </a:r>
          </a:p>
        </p:txBody>
      </p:sp>
      <p:sp>
        <p:nvSpPr>
          <p:cNvPr id="390" name="Shape 390"/>
          <p:cNvSpPr txBox="1">
            <a:spLocks noGrp="1"/>
          </p:cNvSpPr>
          <p:nvPr>
            <p:ph type="body" idx="1"/>
          </p:nvPr>
        </p:nvSpPr>
        <p:spPr>
          <a:xfrm>
            <a:off x="304800" y="4307648"/>
            <a:ext cx="11277600" cy="259337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000" b="0" i="0" u="none" strike="noStrike" cap="none">
                <a:solidFill>
                  <a:schemeClr val="dk1"/>
                </a:solidFill>
                <a:latin typeface="Roboto"/>
                <a:ea typeface="Roboto"/>
                <a:cs typeface="Roboto"/>
                <a:sym typeface="Roboto"/>
              </a:rPr>
              <a:t>A FOSS Review team includes the company representatives that support, guide, coordinate and review the use of FOSS. These representatives may include:</a:t>
            </a:r>
          </a:p>
          <a:p>
            <a:pPr marL="182880" marR="0" lvl="0" indent="-182880" algn="l" rtl="0">
              <a:lnSpc>
                <a:spcPct val="13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Legal to identify and evaluate license obligations</a:t>
            </a:r>
          </a:p>
          <a:p>
            <a:pPr marL="182880" marR="0" lvl="0" indent="-182880" algn="l" rtl="0">
              <a:lnSpc>
                <a:spcPct val="13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Source code scanning and tooling support to help identify and track FOSS usage</a:t>
            </a:r>
          </a:p>
          <a:p>
            <a:pPr marL="182880" marR="0" lvl="0" indent="-182880" algn="l" rtl="0">
              <a:lnSpc>
                <a:spcPct val="130000"/>
              </a:lnSpc>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Engineering Specialists working with business interests, commercial licensing, export compliance, etc., who may be impacted by FOSS usage</a:t>
            </a:r>
          </a:p>
        </p:txBody>
      </p:sp>
      <p:pic>
        <p:nvPicPr>
          <p:cNvPr id="391" name="Shape 391"/>
          <p:cNvPicPr preferRelativeResize="0"/>
          <p:nvPr/>
        </p:nvPicPr>
        <p:blipFill rotWithShape="1">
          <a:blip r:embed="rId3">
            <a:alphaModFix/>
          </a:blip>
          <a:srcRect/>
          <a:stretch/>
        </p:blipFill>
        <p:spPr>
          <a:xfrm>
            <a:off x="3959225" y="1402908"/>
            <a:ext cx="4273016" cy="1460319"/>
          </a:xfrm>
          <a:prstGeom prst="rect">
            <a:avLst/>
          </a:prstGeom>
          <a:noFill/>
          <a:ln>
            <a:noFill/>
          </a:ln>
        </p:spPr>
      </p:pic>
      <p:sp>
        <p:nvSpPr>
          <p:cNvPr id="392" name="Shape 392"/>
          <p:cNvSpPr txBox="1"/>
          <p:nvPr/>
        </p:nvSpPr>
        <p:spPr>
          <a:xfrm>
            <a:off x="4633912" y="2032000"/>
            <a:ext cx="2738616" cy="83026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Initiate a FOSS Review </a:t>
            </a:r>
          </a:p>
        </p:txBody>
      </p:sp>
      <p:pic>
        <p:nvPicPr>
          <p:cNvPr id="393" name="Shape 393"/>
          <p:cNvPicPr preferRelativeResize="0"/>
          <p:nvPr/>
        </p:nvPicPr>
        <p:blipFill rotWithShape="1">
          <a:blip r:embed="rId4">
            <a:alphaModFix/>
          </a:blip>
          <a:srcRect/>
          <a:stretch/>
        </p:blipFill>
        <p:spPr>
          <a:xfrm>
            <a:off x="3325839" y="2984473"/>
            <a:ext cx="658852" cy="1298702"/>
          </a:xfrm>
          <a:prstGeom prst="rect">
            <a:avLst/>
          </a:prstGeom>
          <a:noFill/>
          <a:ln>
            <a:noFill/>
          </a:ln>
        </p:spPr>
      </p:pic>
      <p:grpSp>
        <p:nvGrpSpPr>
          <p:cNvPr id="394" name="Shape 394"/>
          <p:cNvGrpSpPr/>
          <p:nvPr/>
        </p:nvGrpSpPr>
        <p:grpSpPr>
          <a:xfrm>
            <a:off x="1873050" y="2984472"/>
            <a:ext cx="1426984" cy="1212408"/>
            <a:chOff x="357658" y="2412352"/>
            <a:chExt cx="1426984" cy="1212408"/>
          </a:xfrm>
        </p:grpSpPr>
        <p:grpSp>
          <p:nvGrpSpPr>
            <p:cNvPr id="395" name="Shape 395"/>
            <p:cNvGrpSpPr/>
            <p:nvPr/>
          </p:nvGrpSpPr>
          <p:grpSpPr>
            <a:xfrm>
              <a:off x="357658" y="2412352"/>
              <a:ext cx="1426984" cy="771113"/>
              <a:chOff x="357658" y="2412352"/>
              <a:chExt cx="1426984" cy="771113"/>
            </a:xfrm>
          </p:grpSpPr>
          <p:sp>
            <p:nvSpPr>
              <p:cNvPr id="396" name="Shape 396"/>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Product Manager</a:t>
                </a:r>
              </a:p>
            </p:txBody>
          </p:sp>
          <p:sp>
            <p:nvSpPr>
              <p:cNvPr id="397" name="Shape 397"/>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Program Manager</a:t>
                </a:r>
              </a:p>
            </p:txBody>
          </p:sp>
        </p:grpSp>
        <p:sp>
          <p:nvSpPr>
            <p:cNvPr id="398" name="Shape 398"/>
            <p:cNvSpPr txBox="1"/>
            <p:nvPr/>
          </p:nvSpPr>
          <p:spPr>
            <a:xfrm>
              <a:off x="905883" y="3347764"/>
              <a:ext cx="81944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 Engineer</a:t>
              </a:r>
            </a:p>
          </p:txBody>
        </p:sp>
      </p:grpSp>
      <p:pic>
        <p:nvPicPr>
          <p:cNvPr id="399" name="Shape 399"/>
          <p:cNvPicPr preferRelativeResize="0"/>
          <p:nvPr/>
        </p:nvPicPr>
        <p:blipFill rotWithShape="1">
          <a:blip r:embed="rId5">
            <a:alphaModFix/>
          </a:blip>
          <a:srcRect/>
          <a:stretch/>
        </p:blipFill>
        <p:spPr>
          <a:xfrm>
            <a:off x="8772525" y="2797467"/>
            <a:ext cx="660318" cy="1301587"/>
          </a:xfrm>
          <a:prstGeom prst="rect">
            <a:avLst/>
          </a:prstGeom>
          <a:noFill/>
          <a:ln>
            <a:noFill/>
          </a:ln>
        </p:spPr>
      </p:pic>
      <p:pic>
        <p:nvPicPr>
          <p:cNvPr id="400" name="Shape 400"/>
          <p:cNvPicPr preferRelativeResize="0"/>
          <p:nvPr/>
        </p:nvPicPr>
        <p:blipFill rotWithShape="1">
          <a:blip r:embed="rId6">
            <a:alphaModFix/>
          </a:blip>
          <a:srcRect/>
          <a:stretch/>
        </p:blipFill>
        <p:spPr>
          <a:xfrm>
            <a:off x="7821536" y="2797467"/>
            <a:ext cx="660318" cy="1301587"/>
          </a:xfrm>
          <a:prstGeom prst="rect">
            <a:avLst/>
          </a:prstGeom>
          <a:noFill/>
          <a:ln>
            <a:noFill/>
          </a:ln>
        </p:spPr>
      </p:pic>
      <p:pic>
        <p:nvPicPr>
          <p:cNvPr id="401" name="Shape 401"/>
          <p:cNvPicPr preferRelativeResize="0"/>
          <p:nvPr/>
        </p:nvPicPr>
        <p:blipFill rotWithShape="1">
          <a:blip r:embed="rId7">
            <a:alphaModFix/>
          </a:blip>
          <a:srcRect/>
          <a:stretch/>
        </p:blipFill>
        <p:spPr>
          <a:xfrm>
            <a:off x="9846881" y="2797467"/>
            <a:ext cx="660318" cy="1301587"/>
          </a:xfrm>
          <a:prstGeom prst="rect">
            <a:avLst/>
          </a:prstGeom>
          <a:noFill/>
          <a:ln>
            <a:noFill/>
          </a:ln>
        </p:spPr>
      </p:pic>
      <p:sp>
        <p:nvSpPr>
          <p:cNvPr id="402" name="Shape 402"/>
          <p:cNvSpPr txBox="1"/>
          <p:nvPr/>
        </p:nvSpPr>
        <p:spPr>
          <a:xfrm>
            <a:off x="7901471" y="4138987"/>
            <a:ext cx="55655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Legal</a:t>
            </a:r>
          </a:p>
        </p:txBody>
      </p:sp>
      <p:sp>
        <p:nvSpPr>
          <p:cNvPr id="403" name="Shape 403"/>
          <p:cNvSpPr txBox="1"/>
          <p:nvPr/>
        </p:nvSpPr>
        <p:spPr>
          <a:xfrm>
            <a:off x="8576992" y="4141851"/>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Scanning</a:t>
            </a:r>
          </a:p>
        </p:txBody>
      </p:sp>
      <p:sp>
        <p:nvSpPr>
          <p:cNvPr id="404" name="Shape 404"/>
          <p:cNvSpPr txBox="1"/>
          <p:nvPr/>
        </p:nvSpPr>
        <p:spPr>
          <a:xfrm>
            <a:off x="9467850" y="4141851"/>
            <a:ext cx="946114" cy="277811"/>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Specialists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Shape 41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Analyzing Proposed FOSS Usage</a:t>
            </a:r>
          </a:p>
        </p:txBody>
      </p:sp>
      <p:sp>
        <p:nvSpPr>
          <p:cNvPr id="411" name="Shape 411"/>
          <p:cNvSpPr txBox="1">
            <a:spLocks noGrp="1"/>
          </p:cNvSpPr>
          <p:nvPr>
            <p:ph type="body" idx="1"/>
          </p:nvPr>
        </p:nvSpPr>
        <p:spPr>
          <a:xfrm>
            <a:off x="417504" y="3539817"/>
            <a:ext cx="11277600" cy="295374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000" b="0" i="0" u="none" strike="noStrike" cap="none">
                <a:solidFill>
                  <a:schemeClr val="dk1"/>
                </a:solidFill>
                <a:latin typeface="Roboto"/>
                <a:ea typeface="Roboto"/>
                <a:cs typeface="Roboto"/>
                <a:sym typeface="Roboto"/>
              </a:rPr>
              <a:t>The FOSS Review team should assess the information it has gathered before providing guidance for issues. This may include scanning the code to confirm the accuracy of the information.</a:t>
            </a:r>
          </a:p>
          <a:p>
            <a:pPr marL="0" marR="0" lvl="0" indent="0" algn="l" rtl="0">
              <a:spcBef>
                <a:spcPts val="400"/>
              </a:spcBef>
              <a:spcAft>
                <a:spcPts val="0"/>
              </a:spcAft>
              <a:buClr>
                <a:schemeClr val="accent1"/>
              </a:buClr>
              <a:buSzPct val="25000"/>
              <a:buFont typeface="Arial"/>
              <a:buNone/>
            </a:pPr>
            <a:endParaRPr sz="2000" b="0" i="0" u="none" strike="noStrike" cap="none">
              <a:solidFill>
                <a:schemeClr val="dk1"/>
              </a:solidFill>
              <a:latin typeface="Roboto"/>
              <a:ea typeface="Roboto"/>
              <a:cs typeface="Roboto"/>
              <a:sym typeface="Roboto"/>
            </a:endParaRPr>
          </a:p>
          <a:p>
            <a:pPr marL="0" marR="0" lvl="0" indent="0" algn="l" rtl="0">
              <a:spcBef>
                <a:spcPts val="400"/>
              </a:spcBef>
              <a:spcAft>
                <a:spcPts val="0"/>
              </a:spcAft>
              <a:buClr>
                <a:schemeClr val="accent1"/>
              </a:buClr>
              <a:buSzPct val="25000"/>
              <a:buFont typeface="Arial"/>
              <a:buNone/>
            </a:pPr>
            <a:r>
              <a:rPr lang="en-US" sz="2000" b="0" i="0" u="none" strike="noStrike" cap="none">
                <a:solidFill>
                  <a:schemeClr val="dk1"/>
                </a:solidFill>
                <a:latin typeface="Roboto"/>
                <a:ea typeface="Roboto"/>
                <a:cs typeface="Roboto"/>
                <a:sym typeface="Roboto"/>
              </a:rPr>
              <a:t>The FOSS Review team should consider:</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Is the code and associated information complete, consistent and accurate?</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Does the declared license match what is in the code files?</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Does the license permit use with other components of the software? </a:t>
            </a:r>
          </a:p>
          <a:p>
            <a:pPr marL="0" marR="0" lvl="0" indent="0" algn="l" rtl="0">
              <a:spcBef>
                <a:spcPts val="400"/>
              </a:spcBef>
              <a:buClr>
                <a:schemeClr val="accent1"/>
              </a:buClr>
              <a:buSzPct val="25000"/>
              <a:buFont typeface="Arial"/>
              <a:buNone/>
            </a:pPr>
            <a:endParaRPr sz="2000" b="0" i="0" u="none" strike="noStrike" cap="none">
              <a:solidFill>
                <a:schemeClr val="dk1"/>
              </a:solidFill>
              <a:latin typeface="Roboto"/>
              <a:ea typeface="Roboto"/>
              <a:cs typeface="Roboto"/>
              <a:sym typeface="Roboto"/>
            </a:endParaRPr>
          </a:p>
        </p:txBody>
      </p:sp>
      <p:pic>
        <p:nvPicPr>
          <p:cNvPr id="412" name="Shape 412"/>
          <p:cNvPicPr preferRelativeResize="0"/>
          <p:nvPr/>
        </p:nvPicPr>
        <p:blipFill rotWithShape="1">
          <a:blip r:embed="rId3">
            <a:alphaModFix/>
          </a:blip>
          <a:srcRect/>
          <a:stretch/>
        </p:blipFill>
        <p:spPr>
          <a:xfrm>
            <a:off x="5709737" y="1916482"/>
            <a:ext cx="660318" cy="1301587"/>
          </a:xfrm>
          <a:prstGeom prst="rect">
            <a:avLst/>
          </a:prstGeom>
          <a:noFill/>
          <a:ln>
            <a:noFill/>
          </a:ln>
        </p:spPr>
      </p:pic>
      <p:pic>
        <p:nvPicPr>
          <p:cNvPr id="413" name="Shape 413"/>
          <p:cNvPicPr preferRelativeResize="0"/>
          <p:nvPr/>
        </p:nvPicPr>
        <p:blipFill rotWithShape="1">
          <a:blip r:embed="rId4">
            <a:alphaModFix/>
          </a:blip>
          <a:srcRect/>
          <a:stretch/>
        </p:blipFill>
        <p:spPr>
          <a:xfrm>
            <a:off x="4998596" y="1916482"/>
            <a:ext cx="660318" cy="1301587"/>
          </a:xfrm>
          <a:prstGeom prst="rect">
            <a:avLst/>
          </a:prstGeom>
          <a:noFill/>
          <a:ln>
            <a:noFill/>
          </a:ln>
        </p:spPr>
      </p:pic>
      <p:pic>
        <p:nvPicPr>
          <p:cNvPr id="414" name="Shape 414"/>
          <p:cNvPicPr preferRelativeResize="0"/>
          <p:nvPr/>
        </p:nvPicPr>
        <p:blipFill rotWithShape="1">
          <a:blip r:embed="rId5">
            <a:alphaModFix/>
          </a:blip>
          <a:srcRect/>
          <a:stretch/>
        </p:blipFill>
        <p:spPr>
          <a:xfrm>
            <a:off x="6503128" y="1916482"/>
            <a:ext cx="660318" cy="1301587"/>
          </a:xfrm>
          <a:prstGeom prst="rect">
            <a:avLst/>
          </a:prstGeom>
          <a:noFill/>
          <a:ln>
            <a:noFill/>
          </a:ln>
        </p:spPr>
      </p:pic>
      <p:sp>
        <p:nvSpPr>
          <p:cNvPr id="415" name="Shape 415"/>
          <p:cNvSpPr txBox="1"/>
          <p:nvPr/>
        </p:nvSpPr>
        <p:spPr>
          <a:xfrm>
            <a:off x="5023530" y="3237375"/>
            <a:ext cx="55655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Legal</a:t>
            </a:r>
          </a:p>
        </p:txBody>
      </p:sp>
      <p:sp>
        <p:nvSpPr>
          <p:cNvPr id="416" name="Shape 416"/>
          <p:cNvSpPr txBox="1"/>
          <p:nvPr/>
        </p:nvSpPr>
        <p:spPr>
          <a:xfrm>
            <a:off x="5563792" y="3242543"/>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Scanning</a:t>
            </a:r>
          </a:p>
        </p:txBody>
      </p:sp>
      <p:sp>
        <p:nvSpPr>
          <p:cNvPr id="417" name="Shape 417"/>
          <p:cNvSpPr txBox="1"/>
          <p:nvPr/>
        </p:nvSpPr>
        <p:spPr>
          <a:xfrm>
            <a:off x="6312157" y="3242543"/>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Specialists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a:solidFill>
                  <a:srgbClr val="D2533C"/>
                </a:solidFill>
                <a:latin typeface="Roboto"/>
                <a:ea typeface="Roboto"/>
                <a:cs typeface="Roboto"/>
                <a:sym typeface="Roboto"/>
              </a:rPr>
              <a:t>Source Code Scanning Tools</a:t>
            </a:r>
          </a:p>
        </p:txBody>
      </p:sp>
      <p:sp>
        <p:nvSpPr>
          <p:cNvPr id="424" name="Shape 424"/>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There are many different automated source code scanning tools.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All of the solutions address specific needs and - for that reason - none will solve all possible challenges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Companies pick the solution most suited to their specific market area and product</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Many companies use both an automated tool and manual review</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 good example of freely available source code scanning tool is FOSSology,</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a project hosted by the Linux Foundation:</a:t>
            </a:r>
            <a:br>
              <a:rPr lang="en-US" sz="2400" b="0" i="0" u="none" strike="noStrike" cap="none">
                <a:solidFill>
                  <a:schemeClr val="dk1"/>
                </a:solidFill>
                <a:latin typeface="Roboto"/>
                <a:ea typeface="Roboto"/>
                <a:cs typeface="Roboto"/>
                <a:sym typeface="Roboto"/>
              </a:rPr>
            </a:br>
            <a:r>
              <a:rPr lang="en-US" sz="2000" b="0" i="0" u="sng" strike="noStrike" cap="none">
                <a:solidFill>
                  <a:schemeClr val="hlink"/>
                </a:solidFill>
                <a:latin typeface="Roboto Mono"/>
                <a:ea typeface="Roboto Mono"/>
                <a:cs typeface="Roboto Mono"/>
                <a:sym typeface="Roboto Mono"/>
                <a:hlinkClick r:id="rId3"/>
              </a:rPr>
              <a:t>https://www.fossology.org</a:t>
            </a:r>
            <a:r>
              <a:rPr lang="en-US" sz="2400" b="0" i="0" u="none" strike="noStrike" cap="none">
                <a:solidFill>
                  <a:schemeClr val="dk1"/>
                </a:solidFill>
                <a:latin typeface="Roboto"/>
                <a:ea typeface="Roboto"/>
                <a:cs typeface="Roboto"/>
                <a:sym typeface="Roboto"/>
              </a:rPr>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Working through the FOSS Review</a:t>
            </a:r>
          </a:p>
        </p:txBody>
      </p:sp>
      <p:sp>
        <p:nvSpPr>
          <p:cNvPr id="431" name="Shape 431"/>
          <p:cNvSpPr txBox="1">
            <a:spLocks noGrp="1"/>
          </p:cNvSpPr>
          <p:nvPr>
            <p:ph type="body" idx="1"/>
          </p:nvPr>
        </p:nvSpPr>
        <p:spPr>
          <a:xfrm>
            <a:off x="311675" y="5813485"/>
            <a:ext cx="11421290" cy="1044516"/>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2000" b="0" i="0" u="none" strike="noStrike" cap="none">
                <a:solidFill>
                  <a:schemeClr val="dk1"/>
                </a:solidFill>
                <a:latin typeface="Roboto"/>
                <a:ea typeface="Roboto"/>
                <a:cs typeface="Roboto"/>
                <a:sym typeface="Roboto"/>
              </a:rPr>
              <a:t>The FOSS Review process crosses disciplines, including engineering, business, and legal teams. It should be interactive to ensure all those groups correctly understand the issues and can create clear, shared guidance.</a:t>
            </a:r>
          </a:p>
        </p:txBody>
      </p:sp>
      <p:pic>
        <p:nvPicPr>
          <p:cNvPr id="432" name="Shape 432"/>
          <p:cNvPicPr preferRelativeResize="0"/>
          <p:nvPr/>
        </p:nvPicPr>
        <p:blipFill rotWithShape="1">
          <a:blip r:embed="rId3">
            <a:alphaModFix/>
          </a:blip>
          <a:srcRect/>
          <a:stretch/>
        </p:blipFill>
        <p:spPr>
          <a:xfrm>
            <a:off x="3966100" y="1457909"/>
            <a:ext cx="4273016" cy="1460319"/>
          </a:xfrm>
          <a:prstGeom prst="rect">
            <a:avLst/>
          </a:prstGeom>
          <a:noFill/>
          <a:ln>
            <a:noFill/>
          </a:ln>
        </p:spPr>
      </p:pic>
      <p:sp>
        <p:nvSpPr>
          <p:cNvPr id="433" name="Shape 433"/>
          <p:cNvSpPr txBox="1"/>
          <p:nvPr/>
        </p:nvSpPr>
        <p:spPr>
          <a:xfrm>
            <a:off x="4424362" y="2087563"/>
            <a:ext cx="2977670"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Initiate a FOSS Review </a:t>
            </a:r>
          </a:p>
        </p:txBody>
      </p:sp>
      <p:pic>
        <p:nvPicPr>
          <p:cNvPr id="434" name="Shape 434"/>
          <p:cNvPicPr preferRelativeResize="0"/>
          <p:nvPr/>
        </p:nvPicPr>
        <p:blipFill rotWithShape="1">
          <a:blip r:embed="rId4">
            <a:alphaModFix/>
          </a:blip>
          <a:srcRect/>
          <a:stretch/>
        </p:blipFill>
        <p:spPr>
          <a:xfrm>
            <a:off x="3332714" y="3039475"/>
            <a:ext cx="658852" cy="1298702"/>
          </a:xfrm>
          <a:prstGeom prst="rect">
            <a:avLst/>
          </a:prstGeom>
          <a:noFill/>
          <a:ln>
            <a:noFill/>
          </a:ln>
        </p:spPr>
      </p:pic>
      <p:grpSp>
        <p:nvGrpSpPr>
          <p:cNvPr id="435" name="Shape 435"/>
          <p:cNvGrpSpPr/>
          <p:nvPr/>
        </p:nvGrpSpPr>
        <p:grpSpPr>
          <a:xfrm>
            <a:off x="1879925" y="3039474"/>
            <a:ext cx="1426984" cy="1212408"/>
            <a:chOff x="357658" y="2412352"/>
            <a:chExt cx="1426984" cy="1212408"/>
          </a:xfrm>
        </p:grpSpPr>
        <p:grpSp>
          <p:nvGrpSpPr>
            <p:cNvPr id="436" name="Shape 436"/>
            <p:cNvGrpSpPr/>
            <p:nvPr/>
          </p:nvGrpSpPr>
          <p:grpSpPr>
            <a:xfrm>
              <a:off x="357658" y="2412352"/>
              <a:ext cx="1426984" cy="771113"/>
              <a:chOff x="357658" y="2412352"/>
              <a:chExt cx="1426984" cy="771113"/>
            </a:xfrm>
          </p:grpSpPr>
          <p:sp>
            <p:nvSpPr>
              <p:cNvPr id="437" name="Shape 437"/>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Product Manager</a:t>
                </a:r>
              </a:p>
            </p:txBody>
          </p:sp>
          <p:sp>
            <p:nvSpPr>
              <p:cNvPr id="438" name="Shape 438"/>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Program Manager</a:t>
                </a:r>
              </a:p>
            </p:txBody>
          </p:sp>
        </p:grpSp>
        <p:sp>
          <p:nvSpPr>
            <p:cNvPr id="439" name="Shape 439"/>
            <p:cNvSpPr txBox="1"/>
            <p:nvPr/>
          </p:nvSpPr>
          <p:spPr>
            <a:xfrm>
              <a:off x="905883" y="3347764"/>
              <a:ext cx="81944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 Engineer</a:t>
              </a:r>
            </a:p>
          </p:txBody>
        </p:sp>
      </p:grpSp>
      <p:pic>
        <p:nvPicPr>
          <p:cNvPr id="440" name="Shape 440"/>
          <p:cNvPicPr preferRelativeResize="0"/>
          <p:nvPr/>
        </p:nvPicPr>
        <p:blipFill rotWithShape="1">
          <a:blip r:embed="rId5">
            <a:alphaModFix/>
          </a:blip>
          <a:srcRect/>
          <a:stretch/>
        </p:blipFill>
        <p:spPr>
          <a:xfrm>
            <a:off x="8539553" y="2852469"/>
            <a:ext cx="660318" cy="1301587"/>
          </a:xfrm>
          <a:prstGeom prst="rect">
            <a:avLst/>
          </a:prstGeom>
          <a:noFill/>
          <a:ln>
            <a:noFill/>
          </a:ln>
        </p:spPr>
      </p:pic>
      <p:pic>
        <p:nvPicPr>
          <p:cNvPr id="441" name="Shape 441"/>
          <p:cNvPicPr preferRelativeResize="0"/>
          <p:nvPr/>
        </p:nvPicPr>
        <p:blipFill rotWithShape="1">
          <a:blip r:embed="rId6">
            <a:alphaModFix/>
          </a:blip>
          <a:srcRect/>
          <a:stretch/>
        </p:blipFill>
        <p:spPr>
          <a:xfrm>
            <a:off x="7828411" y="2852469"/>
            <a:ext cx="660318" cy="1301587"/>
          </a:xfrm>
          <a:prstGeom prst="rect">
            <a:avLst/>
          </a:prstGeom>
          <a:noFill/>
          <a:ln>
            <a:noFill/>
          </a:ln>
        </p:spPr>
      </p:pic>
      <p:pic>
        <p:nvPicPr>
          <p:cNvPr id="442" name="Shape 442"/>
          <p:cNvPicPr preferRelativeResize="0"/>
          <p:nvPr/>
        </p:nvPicPr>
        <p:blipFill rotWithShape="1">
          <a:blip r:embed="rId7">
            <a:alphaModFix/>
          </a:blip>
          <a:srcRect/>
          <a:stretch/>
        </p:blipFill>
        <p:spPr>
          <a:xfrm>
            <a:off x="9332945" y="2852469"/>
            <a:ext cx="660318" cy="1301587"/>
          </a:xfrm>
          <a:prstGeom prst="rect">
            <a:avLst/>
          </a:prstGeom>
          <a:noFill/>
          <a:ln>
            <a:noFill/>
          </a:ln>
        </p:spPr>
      </p:pic>
      <p:sp>
        <p:nvSpPr>
          <p:cNvPr id="443" name="Shape 443"/>
          <p:cNvSpPr txBox="1"/>
          <p:nvPr/>
        </p:nvSpPr>
        <p:spPr>
          <a:xfrm>
            <a:off x="7908346" y="4193989"/>
            <a:ext cx="55655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Legal</a:t>
            </a:r>
          </a:p>
        </p:txBody>
      </p:sp>
      <p:sp>
        <p:nvSpPr>
          <p:cNvPr id="444" name="Shape 444"/>
          <p:cNvSpPr txBox="1"/>
          <p:nvPr/>
        </p:nvSpPr>
        <p:spPr>
          <a:xfrm>
            <a:off x="8510486" y="4178532"/>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Scanning</a:t>
            </a:r>
          </a:p>
        </p:txBody>
      </p:sp>
      <p:sp>
        <p:nvSpPr>
          <p:cNvPr id="445" name="Shape 445"/>
          <p:cNvSpPr txBox="1"/>
          <p:nvPr/>
        </p:nvSpPr>
        <p:spPr>
          <a:xfrm>
            <a:off x="9141974" y="4178532"/>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Specialists</a:t>
            </a:r>
          </a:p>
        </p:txBody>
      </p:sp>
      <p:pic>
        <p:nvPicPr>
          <p:cNvPr id="446" name="Shape 446"/>
          <p:cNvPicPr preferRelativeResize="0"/>
          <p:nvPr/>
        </p:nvPicPr>
        <p:blipFill rotWithShape="1">
          <a:blip r:embed="rId8">
            <a:alphaModFix/>
          </a:blip>
          <a:srcRect/>
          <a:stretch/>
        </p:blipFill>
        <p:spPr>
          <a:xfrm>
            <a:off x="4938832" y="3005478"/>
            <a:ext cx="2253968" cy="507936"/>
          </a:xfrm>
          <a:prstGeom prst="rect">
            <a:avLst/>
          </a:prstGeom>
          <a:noFill/>
          <a:ln>
            <a:noFill/>
          </a:ln>
        </p:spPr>
      </p:pic>
      <p:pic>
        <p:nvPicPr>
          <p:cNvPr id="447" name="Shape 447"/>
          <p:cNvPicPr preferRelativeResize="0"/>
          <p:nvPr/>
        </p:nvPicPr>
        <p:blipFill rotWithShape="1">
          <a:blip r:embed="rId9">
            <a:alphaModFix/>
          </a:blip>
          <a:srcRect/>
          <a:stretch/>
        </p:blipFill>
        <p:spPr>
          <a:xfrm>
            <a:off x="4904173" y="3846308"/>
            <a:ext cx="2253968" cy="507936"/>
          </a:xfrm>
          <a:prstGeom prst="rect">
            <a:avLst/>
          </a:prstGeom>
          <a:noFill/>
          <a:ln>
            <a:noFill/>
          </a:ln>
        </p:spPr>
      </p:pic>
      <p:sp>
        <p:nvSpPr>
          <p:cNvPr id="448" name="Shape 448"/>
          <p:cNvSpPr txBox="1"/>
          <p:nvPr/>
        </p:nvSpPr>
        <p:spPr>
          <a:xfrm>
            <a:off x="5660351" y="3458498"/>
            <a:ext cx="906008"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Work</a:t>
            </a:r>
          </a:p>
        </p:txBody>
      </p:sp>
      <p:pic>
        <p:nvPicPr>
          <p:cNvPr id="449" name="Shape 449"/>
          <p:cNvPicPr preferRelativeResize="0"/>
          <p:nvPr/>
        </p:nvPicPr>
        <p:blipFill rotWithShape="1">
          <a:blip r:embed="rId10">
            <a:alphaModFix/>
          </a:blip>
          <a:srcRect/>
          <a:stretch/>
        </p:blipFill>
        <p:spPr>
          <a:xfrm>
            <a:off x="3964825" y="4310342"/>
            <a:ext cx="4273016" cy="1460317"/>
          </a:xfrm>
          <a:prstGeom prst="rect">
            <a:avLst/>
          </a:prstGeom>
          <a:noFill/>
          <a:ln>
            <a:noFill/>
          </a:ln>
        </p:spPr>
      </p:pic>
      <p:sp>
        <p:nvSpPr>
          <p:cNvPr id="450" name="Shape 450"/>
          <p:cNvSpPr txBox="1"/>
          <p:nvPr/>
        </p:nvSpPr>
        <p:spPr>
          <a:xfrm>
            <a:off x="5384448" y="4708460"/>
            <a:ext cx="1486297"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Guidance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dirty="0">
                <a:solidFill>
                  <a:schemeClr val="lt2"/>
                </a:solidFill>
                <a:latin typeface="Roboto"/>
                <a:ea typeface="Roboto"/>
                <a:cs typeface="Roboto"/>
                <a:sym typeface="Roboto"/>
              </a:rPr>
              <a:t>ABSCHNITT 1</a:t>
            </a:r>
          </a:p>
        </p:txBody>
      </p:sp>
      <p:sp>
        <p:nvSpPr>
          <p:cNvPr id="83" name="Shape 8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dirty="0">
                <a:solidFill>
                  <a:schemeClr val="lt2"/>
                </a:solidFill>
                <a:latin typeface="Roboto Medium"/>
                <a:ea typeface="Roboto Medium"/>
                <a:cs typeface="Roboto Medium"/>
                <a:sym typeface="Roboto Medium"/>
              </a:rPr>
              <a:t>Was </a:t>
            </a:r>
            <a:r>
              <a:rPr lang="en-US" sz="4800" b="0" i="0" u="none" strike="noStrike" cap="none" dirty="0" err="1">
                <a:solidFill>
                  <a:schemeClr val="lt2"/>
                </a:solidFill>
                <a:latin typeface="Roboto Medium"/>
                <a:ea typeface="Roboto Medium"/>
                <a:cs typeface="Roboto Medium"/>
                <a:sym typeface="Roboto Medium"/>
              </a:rPr>
              <a:t>ist</a:t>
            </a:r>
            <a:r>
              <a:rPr lang="en-US" sz="4800" b="0" i="0" u="none" strike="noStrike" cap="none" dirty="0">
                <a:solidFill>
                  <a:schemeClr val="lt2"/>
                </a:solidFill>
                <a:latin typeface="Roboto Medium"/>
                <a:ea typeface="Roboto Medium"/>
                <a:cs typeface="Roboto Medium"/>
                <a:sym typeface="Roboto Medium"/>
              </a:rPr>
              <a:t> </a:t>
            </a:r>
            <a:r>
              <a:rPr lang="en-US" sz="4800" b="0" i="0" u="none" strike="noStrike" cap="none" dirty="0" err="1">
                <a:solidFill>
                  <a:schemeClr val="lt2"/>
                </a:solidFill>
                <a:latin typeface="Roboto Medium"/>
                <a:ea typeface="Roboto Medium"/>
                <a:cs typeface="Roboto Medium"/>
                <a:sym typeface="Roboto Medium"/>
              </a:rPr>
              <a:t>geistiges</a:t>
            </a:r>
            <a:r>
              <a:rPr lang="en-US" sz="4800" b="0" i="0" u="none" strike="noStrike" cap="none" dirty="0">
                <a:solidFill>
                  <a:schemeClr val="lt2"/>
                </a:solidFill>
                <a:latin typeface="Roboto Medium"/>
                <a:ea typeface="Roboto Medium"/>
                <a:cs typeface="Roboto Medium"/>
                <a:sym typeface="Roboto Medium"/>
              </a:rPr>
              <a:t> </a:t>
            </a:r>
            <a:r>
              <a:rPr lang="en-US" sz="4800" b="0" i="0" u="none" strike="noStrike" cap="none" dirty="0" err="1">
                <a:solidFill>
                  <a:schemeClr val="lt2"/>
                </a:solidFill>
                <a:latin typeface="Roboto Medium"/>
                <a:ea typeface="Roboto Medium"/>
                <a:cs typeface="Roboto Medium"/>
                <a:sym typeface="Roboto Medium"/>
              </a:rPr>
              <a:t>Eigentum</a:t>
            </a:r>
            <a:r>
              <a:rPr lang="en-US" sz="4800" b="0" i="0" u="none" strike="noStrike" cap="none" dirty="0">
                <a:solidFill>
                  <a:schemeClr val="lt2"/>
                </a:solidFill>
                <a:latin typeface="Roboto Medium"/>
                <a:ea typeface="Roboto Medium"/>
                <a:cs typeface="Roboto Medium"/>
                <a:sym typeface="Roboto Medium"/>
              </a:rPr>
              <a:t>?</a:t>
            </a:r>
          </a:p>
        </p:txBody>
      </p:sp>
      <p:sp>
        <p:nvSpPr>
          <p:cNvPr id="4" name="Rechteck 3">
            <a:extLst>
              <a:ext uri="{FF2B5EF4-FFF2-40B4-BE49-F238E27FC236}">
                <a16:creationId xmlns:a16="http://schemas.microsoft.com/office/drawing/2014/main" id="{3294ABDE-3704-4E5A-97F1-18BE5C416030}"/>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6" name="Rechteck 5">
            <a:extLst>
              <a:ext uri="{FF2B5EF4-FFF2-40B4-BE49-F238E27FC236}">
                <a16:creationId xmlns:a16="http://schemas.microsoft.com/office/drawing/2014/main" id="{6C2C1956-7B24-4A52-A35C-C53AD45F68BC}"/>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Review Oversight</a:t>
            </a:r>
          </a:p>
        </p:txBody>
      </p:sp>
      <p:sp>
        <p:nvSpPr>
          <p:cNvPr id="457" name="Shape 457"/>
          <p:cNvSpPr txBox="1"/>
          <p:nvPr/>
        </p:nvSpPr>
        <p:spPr>
          <a:xfrm>
            <a:off x="325426" y="6113101"/>
            <a:ext cx="11421290" cy="701525"/>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2000">
                <a:solidFill>
                  <a:schemeClr val="dk1"/>
                </a:solidFill>
                <a:latin typeface="Roboto"/>
                <a:ea typeface="Roboto"/>
                <a:cs typeface="Roboto"/>
                <a:sym typeface="Roboto"/>
              </a:rPr>
              <a:t>The FOSS Review process should have executive oversight to resolve disagreements and approve the most important decisions.</a:t>
            </a:r>
          </a:p>
        </p:txBody>
      </p:sp>
      <p:pic>
        <p:nvPicPr>
          <p:cNvPr id="458" name="Shape 458"/>
          <p:cNvPicPr preferRelativeResize="0"/>
          <p:nvPr/>
        </p:nvPicPr>
        <p:blipFill rotWithShape="1">
          <a:blip r:embed="rId3">
            <a:alphaModFix/>
          </a:blip>
          <a:srcRect/>
          <a:stretch/>
        </p:blipFill>
        <p:spPr>
          <a:xfrm>
            <a:off x="3979851" y="1231008"/>
            <a:ext cx="4273016" cy="1460319"/>
          </a:xfrm>
          <a:prstGeom prst="rect">
            <a:avLst/>
          </a:prstGeom>
          <a:noFill/>
          <a:ln>
            <a:noFill/>
          </a:ln>
        </p:spPr>
      </p:pic>
      <p:sp>
        <p:nvSpPr>
          <p:cNvPr id="459" name="Shape 459"/>
          <p:cNvSpPr txBox="1"/>
          <p:nvPr/>
        </p:nvSpPr>
        <p:spPr>
          <a:xfrm>
            <a:off x="4567237" y="1859561"/>
            <a:ext cx="2825929"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Initiate a FOSS Review </a:t>
            </a:r>
          </a:p>
        </p:txBody>
      </p:sp>
      <p:pic>
        <p:nvPicPr>
          <p:cNvPr id="460" name="Shape 460"/>
          <p:cNvPicPr preferRelativeResize="0"/>
          <p:nvPr/>
        </p:nvPicPr>
        <p:blipFill rotWithShape="1">
          <a:blip r:embed="rId4">
            <a:alphaModFix/>
          </a:blip>
          <a:srcRect/>
          <a:stretch/>
        </p:blipFill>
        <p:spPr>
          <a:xfrm>
            <a:off x="3346464" y="2812574"/>
            <a:ext cx="658852" cy="1298702"/>
          </a:xfrm>
          <a:prstGeom prst="rect">
            <a:avLst/>
          </a:prstGeom>
          <a:noFill/>
          <a:ln>
            <a:noFill/>
          </a:ln>
        </p:spPr>
      </p:pic>
      <p:grpSp>
        <p:nvGrpSpPr>
          <p:cNvPr id="461" name="Shape 461"/>
          <p:cNvGrpSpPr/>
          <p:nvPr/>
        </p:nvGrpSpPr>
        <p:grpSpPr>
          <a:xfrm>
            <a:off x="1893675" y="2812573"/>
            <a:ext cx="1426984" cy="1212408"/>
            <a:chOff x="357658" y="2412352"/>
            <a:chExt cx="1426984" cy="1212408"/>
          </a:xfrm>
        </p:grpSpPr>
        <p:grpSp>
          <p:nvGrpSpPr>
            <p:cNvPr id="462" name="Shape 462"/>
            <p:cNvGrpSpPr/>
            <p:nvPr/>
          </p:nvGrpSpPr>
          <p:grpSpPr>
            <a:xfrm>
              <a:off x="357658" y="2412352"/>
              <a:ext cx="1426984" cy="771113"/>
              <a:chOff x="357658" y="2412352"/>
              <a:chExt cx="1426984" cy="771113"/>
            </a:xfrm>
          </p:grpSpPr>
          <p:sp>
            <p:nvSpPr>
              <p:cNvPr id="463" name="Shape 463"/>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Product Manager</a:t>
                </a:r>
              </a:p>
            </p:txBody>
          </p:sp>
          <p:sp>
            <p:nvSpPr>
              <p:cNvPr id="464" name="Shape 464"/>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Program Manager</a:t>
                </a:r>
              </a:p>
            </p:txBody>
          </p:sp>
        </p:grpSp>
        <p:sp>
          <p:nvSpPr>
            <p:cNvPr id="465" name="Shape 465"/>
            <p:cNvSpPr txBox="1"/>
            <p:nvPr/>
          </p:nvSpPr>
          <p:spPr>
            <a:xfrm>
              <a:off x="905883" y="3347764"/>
              <a:ext cx="81944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 Engineer</a:t>
              </a:r>
            </a:p>
          </p:txBody>
        </p:sp>
      </p:grpSp>
      <p:pic>
        <p:nvPicPr>
          <p:cNvPr id="466" name="Shape 466"/>
          <p:cNvPicPr preferRelativeResize="0"/>
          <p:nvPr/>
        </p:nvPicPr>
        <p:blipFill rotWithShape="1">
          <a:blip r:embed="rId5">
            <a:alphaModFix/>
          </a:blip>
          <a:srcRect/>
          <a:stretch/>
        </p:blipFill>
        <p:spPr>
          <a:xfrm>
            <a:off x="8553304" y="2625568"/>
            <a:ext cx="660318" cy="1301587"/>
          </a:xfrm>
          <a:prstGeom prst="rect">
            <a:avLst/>
          </a:prstGeom>
          <a:noFill/>
          <a:ln>
            <a:noFill/>
          </a:ln>
        </p:spPr>
      </p:pic>
      <p:pic>
        <p:nvPicPr>
          <p:cNvPr id="467" name="Shape 467"/>
          <p:cNvPicPr preferRelativeResize="0"/>
          <p:nvPr/>
        </p:nvPicPr>
        <p:blipFill rotWithShape="1">
          <a:blip r:embed="rId6">
            <a:alphaModFix/>
          </a:blip>
          <a:srcRect/>
          <a:stretch/>
        </p:blipFill>
        <p:spPr>
          <a:xfrm>
            <a:off x="7842163" y="2625568"/>
            <a:ext cx="660318" cy="1301587"/>
          </a:xfrm>
          <a:prstGeom prst="rect">
            <a:avLst/>
          </a:prstGeom>
          <a:noFill/>
          <a:ln>
            <a:noFill/>
          </a:ln>
        </p:spPr>
      </p:pic>
      <p:pic>
        <p:nvPicPr>
          <p:cNvPr id="468" name="Shape 468"/>
          <p:cNvPicPr preferRelativeResize="0"/>
          <p:nvPr/>
        </p:nvPicPr>
        <p:blipFill rotWithShape="1">
          <a:blip r:embed="rId7">
            <a:alphaModFix/>
          </a:blip>
          <a:srcRect/>
          <a:stretch/>
        </p:blipFill>
        <p:spPr>
          <a:xfrm>
            <a:off x="9346696" y="2625568"/>
            <a:ext cx="660318" cy="1301587"/>
          </a:xfrm>
          <a:prstGeom prst="rect">
            <a:avLst/>
          </a:prstGeom>
          <a:noFill/>
          <a:ln>
            <a:noFill/>
          </a:ln>
        </p:spPr>
      </p:pic>
      <p:sp>
        <p:nvSpPr>
          <p:cNvPr id="469" name="Shape 469"/>
          <p:cNvSpPr txBox="1"/>
          <p:nvPr/>
        </p:nvSpPr>
        <p:spPr>
          <a:xfrm>
            <a:off x="7922097" y="3967087"/>
            <a:ext cx="55655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Legal</a:t>
            </a:r>
          </a:p>
        </p:txBody>
      </p:sp>
      <p:sp>
        <p:nvSpPr>
          <p:cNvPr id="470" name="Shape 470"/>
          <p:cNvSpPr txBox="1"/>
          <p:nvPr/>
        </p:nvSpPr>
        <p:spPr>
          <a:xfrm>
            <a:off x="8524238" y="3951630"/>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Scanning</a:t>
            </a:r>
          </a:p>
        </p:txBody>
      </p:sp>
      <p:sp>
        <p:nvSpPr>
          <p:cNvPr id="471" name="Shape 471"/>
          <p:cNvSpPr txBox="1"/>
          <p:nvPr/>
        </p:nvSpPr>
        <p:spPr>
          <a:xfrm>
            <a:off x="9155725" y="3951630"/>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Specialists</a:t>
            </a:r>
          </a:p>
        </p:txBody>
      </p:sp>
      <p:pic>
        <p:nvPicPr>
          <p:cNvPr id="472" name="Shape 472"/>
          <p:cNvPicPr preferRelativeResize="0"/>
          <p:nvPr/>
        </p:nvPicPr>
        <p:blipFill rotWithShape="1">
          <a:blip r:embed="rId8">
            <a:alphaModFix/>
          </a:blip>
          <a:srcRect/>
          <a:stretch/>
        </p:blipFill>
        <p:spPr>
          <a:xfrm>
            <a:off x="4952583" y="2778577"/>
            <a:ext cx="2253968" cy="507936"/>
          </a:xfrm>
          <a:prstGeom prst="rect">
            <a:avLst/>
          </a:prstGeom>
          <a:noFill/>
          <a:ln>
            <a:noFill/>
          </a:ln>
        </p:spPr>
      </p:pic>
      <p:pic>
        <p:nvPicPr>
          <p:cNvPr id="473" name="Shape 473"/>
          <p:cNvPicPr preferRelativeResize="0"/>
          <p:nvPr/>
        </p:nvPicPr>
        <p:blipFill rotWithShape="1">
          <a:blip r:embed="rId9">
            <a:alphaModFix/>
          </a:blip>
          <a:srcRect/>
          <a:stretch/>
        </p:blipFill>
        <p:spPr>
          <a:xfrm>
            <a:off x="4917923" y="3619407"/>
            <a:ext cx="2253968" cy="507936"/>
          </a:xfrm>
          <a:prstGeom prst="rect">
            <a:avLst/>
          </a:prstGeom>
          <a:noFill/>
          <a:ln>
            <a:noFill/>
          </a:ln>
        </p:spPr>
      </p:pic>
      <p:sp>
        <p:nvSpPr>
          <p:cNvPr id="474" name="Shape 474"/>
          <p:cNvSpPr txBox="1"/>
          <p:nvPr/>
        </p:nvSpPr>
        <p:spPr>
          <a:xfrm>
            <a:off x="5674103" y="3231598"/>
            <a:ext cx="906008"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Work</a:t>
            </a:r>
          </a:p>
        </p:txBody>
      </p:sp>
      <p:pic>
        <p:nvPicPr>
          <p:cNvPr id="475" name="Shape 475"/>
          <p:cNvPicPr preferRelativeResize="0"/>
          <p:nvPr/>
        </p:nvPicPr>
        <p:blipFill rotWithShape="1">
          <a:blip r:embed="rId10">
            <a:alphaModFix/>
          </a:blip>
          <a:srcRect/>
          <a:stretch/>
        </p:blipFill>
        <p:spPr>
          <a:xfrm>
            <a:off x="3978576" y="4083441"/>
            <a:ext cx="4273016" cy="1460317"/>
          </a:xfrm>
          <a:prstGeom prst="rect">
            <a:avLst/>
          </a:prstGeom>
          <a:noFill/>
          <a:ln>
            <a:noFill/>
          </a:ln>
        </p:spPr>
      </p:pic>
      <p:sp>
        <p:nvSpPr>
          <p:cNvPr id="476" name="Shape 476"/>
          <p:cNvSpPr txBox="1"/>
          <p:nvPr/>
        </p:nvSpPr>
        <p:spPr>
          <a:xfrm>
            <a:off x="5398198" y="4481558"/>
            <a:ext cx="1486297"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Guidance</a:t>
            </a:r>
          </a:p>
        </p:txBody>
      </p:sp>
      <p:grpSp>
        <p:nvGrpSpPr>
          <p:cNvPr id="477" name="Shape 477"/>
          <p:cNvGrpSpPr/>
          <p:nvPr/>
        </p:nvGrpSpPr>
        <p:grpSpPr>
          <a:xfrm>
            <a:off x="5063233" y="5187787"/>
            <a:ext cx="2172990" cy="960352"/>
            <a:chOff x="3514857" y="4882512"/>
            <a:chExt cx="2172990" cy="960352"/>
          </a:xfrm>
        </p:grpSpPr>
        <p:pic>
          <p:nvPicPr>
            <p:cNvPr id="478" name="Shape 478"/>
            <p:cNvPicPr preferRelativeResize="0"/>
            <p:nvPr/>
          </p:nvPicPr>
          <p:blipFill rotWithShape="1">
            <a:blip r:embed="rId11">
              <a:alphaModFix/>
            </a:blip>
            <a:srcRect/>
            <a:stretch/>
          </p:blipFill>
          <p:spPr>
            <a:xfrm>
              <a:off x="3514857" y="4882512"/>
              <a:ext cx="2114285" cy="660318"/>
            </a:xfrm>
            <a:prstGeom prst="rect">
              <a:avLst/>
            </a:prstGeom>
            <a:noFill/>
            <a:ln>
              <a:noFill/>
            </a:ln>
          </p:spPr>
        </p:pic>
        <p:sp>
          <p:nvSpPr>
            <p:cNvPr id="479" name="Shape 479"/>
            <p:cNvSpPr txBox="1"/>
            <p:nvPr/>
          </p:nvSpPr>
          <p:spPr>
            <a:xfrm>
              <a:off x="3528289" y="5565867"/>
              <a:ext cx="215955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Executive Review Committee</a:t>
              </a: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Shape 48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Check Your Understanding</a:t>
            </a:r>
          </a:p>
        </p:txBody>
      </p:sp>
      <p:sp>
        <p:nvSpPr>
          <p:cNvPr id="486" name="Shape 48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the purpose of a FOSS Review?</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the first action you should take if you want to use FOSS components?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should you do if you have a question about using FOSS?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kinds of information might you collect for a FOSS review?</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information helps identify who is licensing the software?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additional information is important when reviewing a FOSS component from an outside vendor?</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steps can be taken to assess the quality of information collected in a FOSS Review?</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Shape 49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6</a:t>
            </a:r>
          </a:p>
        </p:txBody>
      </p:sp>
      <p:sp>
        <p:nvSpPr>
          <p:cNvPr id="493" name="Shape 49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End to End Compliance Management (Example Processes)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Shape 49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Introduction</a:t>
            </a:r>
          </a:p>
        </p:txBody>
      </p:sp>
      <p:sp>
        <p:nvSpPr>
          <p:cNvPr id="500" name="Shape 50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Compliance management is a set of actions that manages OSS components used in products. Companies may have similar processes in place for proprietary components.</a:t>
            </a:r>
            <a:r>
              <a:rPr lang="en-US" sz="2400" b="0" i="0" u="none" strike="noStrike" cap="none">
                <a:solidFill>
                  <a:srgbClr val="000000"/>
                </a:solidFill>
                <a:latin typeface="Roboto"/>
                <a:ea typeface="Roboto"/>
                <a:cs typeface="Roboto"/>
                <a:sym typeface="Roboto"/>
              </a:rPr>
              <a:t> </a:t>
            </a:r>
            <a:r>
              <a:rPr lang="en-US" sz="2400" b="0" i="0" u="none" strike="noStrike" cap="none">
                <a:solidFill>
                  <a:srgbClr val="292934"/>
                </a:solidFill>
                <a:latin typeface="Roboto"/>
                <a:ea typeface="Roboto"/>
                <a:cs typeface="Roboto"/>
                <a:sym typeface="Roboto"/>
              </a:rPr>
              <a:t>FOSS components are</a:t>
            </a:r>
            <a:r>
              <a:rPr lang="en-US" sz="2400" b="0" i="0" u="none" strike="noStrike" cap="none">
                <a:solidFill>
                  <a:schemeClr val="dk1"/>
                </a:solidFill>
                <a:latin typeface="Roboto"/>
                <a:ea typeface="Roboto"/>
                <a:cs typeface="Roboto"/>
                <a:sym typeface="Roboto"/>
              </a:rPr>
              <a:t> called "Supplied Software" in the OpenChain specification.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Such actions often include: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Identifying all the FOSS components used in Supplied Software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Identifying and tracking all obligations created by those components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Confirming that all obligations have been or will be met</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Small companies may use a simple checklist and enterprises a detailed process.</a:t>
            </a:r>
          </a:p>
        </p:txBody>
      </p:sp>
      <p:sp>
        <p:nvSpPr>
          <p:cNvPr id="501" name="Shape 501"/>
          <p:cNvSpPr/>
          <p:nvPr/>
        </p:nvSpPr>
        <p:spPr>
          <a:xfrm rot="-5400000">
            <a:off x="3343275" y="5276850"/>
            <a:ext cx="720724" cy="1360488"/>
          </a:xfrm>
          <a:prstGeom prst="rect">
            <a:avLst/>
          </a:prstGeom>
          <a:gradFill>
            <a:gsLst>
              <a:gs pos="0">
                <a:srgbClr val="788C81"/>
              </a:gs>
              <a:gs pos="34000">
                <a:srgbClr val="798B81"/>
              </a:gs>
              <a:gs pos="70000">
                <a:srgbClr val="899C90"/>
              </a:gs>
              <a:gs pos="100000">
                <a:schemeClr val="accent1"/>
              </a:gs>
            </a:gsLst>
            <a:path path="circle">
              <a:fillToRect l="50000" t="50000" r="50000" b="50000"/>
            </a:path>
            <a:tileRect/>
          </a:gradFill>
          <a:ln>
            <a:noFill/>
          </a:ln>
          <a:effectLst>
            <a:outerShdw blurRad="38100" dist="25400" dir="2700000" algn="br" rotWithShape="0">
              <a:srgbClr val="000000">
                <a:alpha val="60000"/>
              </a:srgbClr>
            </a:outerShdw>
          </a:effectLst>
        </p:spPr>
        <p:txBody>
          <a:bodyPr lIns="91425" tIns="91425" rIns="91425" bIns="91425" anchor="ctr" anchorCtr="0">
            <a:noAutofit/>
          </a:bodyPr>
          <a:lstStyle/>
          <a:p>
            <a:pPr lvl="0">
              <a:spcBef>
                <a:spcPts val="0"/>
              </a:spcBef>
              <a:buNone/>
            </a:pPr>
            <a:endParaRPr/>
          </a:p>
        </p:txBody>
      </p:sp>
      <p:sp>
        <p:nvSpPr>
          <p:cNvPr id="502" name="Shape 502"/>
          <p:cNvSpPr txBox="1"/>
          <p:nvPr/>
        </p:nvSpPr>
        <p:spPr>
          <a:xfrm>
            <a:off x="3023393" y="5596731"/>
            <a:ext cx="1360488" cy="72072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b="1">
                <a:solidFill>
                  <a:srgbClr val="000000"/>
                </a:solidFill>
                <a:latin typeface="Roboto"/>
                <a:ea typeface="Roboto"/>
                <a:cs typeface="Roboto"/>
                <a:sym typeface="Roboto"/>
              </a:rPr>
              <a:t>Incoming </a:t>
            </a:r>
          </a:p>
          <a:p>
            <a:pPr marL="0" marR="0" lvl="0" indent="0" algn="ctr" rtl="0">
              <a:spcBef>
                <a:spcPts val="0"/>
              </a:spcBef>
              <a:buSzPct val="25000"/>
              <a:buNone/>
            </a:pPr>
            <a:r>
              <a:rPr lang="en-US" sz="1400" b="1">
                <a:solidFill>
                  <a:srgbClr val="000000"/>
                </a:solidFill>
                <a:latin typeface="Roboto"/>
                <a:ea typeface="Roboto"/>
                <a:cs typeface="Roboto"/>
                <a:sym typeface="Roboto"/>
              </a:rPr>
              <a:t>FOSS</a:t>
            </a:r>
          </a:p>
        </p:txBody>
      </p:sp>
      <p:sp>
        <p:nvSpPr>
          <p:cNvPr id="503" name="Shape 503"/>
          <p:cNvSpPr/>
          <p:nvPr/>
        </p:nvSpPr>
        <p:spPr>
          <a:xfrm>
            <a:off x="4762500" y="5257800"/>
            <a:ext cx="2449512" cy="1406525"/>
          </a:xfrm>
          <a:prstGeom prst="cloudCallout">
            <a:avLst>
              <a:gd name="adj1" fmla="val -7227"/>
              <a:gd name="adj2" fmla="val 496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04" name="Shape 504"/>
          <p:cNvSpPr/>
          <p:nvPr/>
        </p:nvSpPr>
        <p:spPr>
          <a:xfrm>
            <a:off x="7562553" y="5448596"/>
            <a:ext cx="1687511" cy="1039219"/>
          </a:xfrm>
          <a:prstGeom prst="rect">
            <a:avLst/>
          </a:prstGeom>
          <a:solidFill>
            <a:srgbClr val="92D050"/>
          </a:solidFill>
          <a:ln>
            <a:noFill/>
          </a:ln>
          <a:effectLst>
            <a:outerShdw blurRad="38100" dist="25400" dir="2700000" algn="br" rotWithShape="0">
              <a:srgbClr val="000000">
                <a:alpha val="60000"/>
              </a:srgbClr>
            </a:outerShdw>
          </a:effectLst>
        </p:spPr>
        <p:txBody>
          <a:bodyPr lIns="91425" tIns="45700" rIns="91425" bIns="45700" anchor="t" anchorCtr="0">
            <a:noAutofit/>
          </a:bodyPr>
          <a:lstStyle/>
          <a:p>
            <a:pPr marL="0" marR="0" lvl="0" indent="0" algn="ctr" rtl="0">
              <a:spcBef>
                <a:spcPts val="0"/>
              </a:spcBef>
              <a:buSzPct val="25000"/>
              <a:buNone/>
            </a:pPr>
            <a:r>
              <a:rPr lang="en-US" sz="1400" b="1">
                <a:solidFill>
                  <a:srgbClr val="000000"/>
                </a:solidFill>
                <a:latin typeface="Roboto"/>
                <a:ea typeface="Roboto"/>
                <a:cs typeface="Roboto"/>
                <a:sym typeface="Roboto"/>
              </a:rPr>
              <a:t>FOSS identified;</a:t>
            </a:r>
          </a:p>
          <a:p>
            <a:pPr marL="0" marR="0" lvl="0" indent="0" algn="ctr" rtl="0">
              <a:spcBef>
                <a:spcPts val="0"/>
              </a:spcBef>
              <a:buSzPct val="25000"/>
              <a:buNone/>
            </a:pPr>
            <a:r>
              <a:rPr lang="en-US" sz="1400" b="1">
                <a:solidFill>
                  <a:srgbClr val="000000"/>
                </a:solidFill>
                <a:latin typeface="Roboto"/>
                <a:ea typeface="Roboto"/>
                <a:cs typeface="Roboto"/>
                <a:sym typeface="Roboto"/>
              </a:rPr>
              <a:t>Obligations met</a:t>
            </a:r>
          </a:p>
        </p:txBody>
      </p:sp>
      <p:cxnSp>
        <p:nvCxnSpPr>
          <p:cNvPr id="505" name="Shape 505"/>
          <p:cNvCxnSpPr/>
          <p:nvPr/>
        </p:nvCxnSpPr>
        <p:spPr>
          <a:xfrm>
            <a:off x="4391025" y="5953125"/>
            <a:ext cx="385762" cy="6349"/>
          </a:xfrm>
          <a:prstGeom prst="straightConnector1">
            <a:avLst/>
          </a:prstGeom>
          <a:noFill/>
          <a:ln w="9525" cap="flat" cmpd="sng">
            <a:solidFill>
              <a:schemeClr val="dk1"/>
            </a:solidFill>
            <a:prstDash val="solid"/>
            <a:round/>
            <a:headEnd type="none" w="med" len="med"/>
            <a:tailEnd type="triangle" w="lg" len="lg"/>
          </a:ln>
        </p:spPr>
      </p:cxnSp>
      <p:cxnSp>
        <p:nvCxnSpPr>
          <p:cNvPr id="506" name="Shape 506"/>
          <p:cNvCxnSpPr/>
          <p:nvPr/>
        </p:nvCxnSpPr>
        <p:spPr>
          <a:xfrm rot="10800000" flipH="1">
            <a:off x="7210425" y="5953124"/>
            <a:ext cx="327025" cy="4763"/>
          </a:xfrm>
          <a:prstGeom prst="straightConnector1">
            <a:avLst/>
          </a:prstGeom>
          <a:noFill/>
          <a:ln w="9525" cap="flat" cmpd="sng">
            <a:solidFill>
              <a:schemeClr val="dk1"/>
            </a:solidFill>
            <a:prstDash val="solid"/>
            <a:round/>
            <a:headEnd type="none" w="med" len="med"/>
            <a:tailEnd type="triangle" w="lg" len="lg"/>
          </a:ln>
        </p:spPr>
      </p:cxnSp>
      <p:sp>
        <p:nvSpPr>
          <p:cNvPr id="507" name="Shape 507"/>
          <p:cNvSpPr/>
          <p:nvPr/>
        </p:nvSpPr>
        <p:spPr>
          <a:xfrm>
            <a:off x="5269944" y="5588555"/>
            <a:ext cx="1533524" cy="738664"/>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800" b="1">
                <a:solidFill>
                  <a:schemeClr val="dk1"/>
                </a:solidFill>
                <a:latin typeface="Roboto"/>
                <a:ea typeface="Roboto"/>
                <a:cs typeface="Roboto"/>
                <a:sym typeface="Roboto"/>
              </a:rPr>
              <a:t>Compliance Process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a:spLocks noGrp="1"/>
          </p:cNvSpPr>
          <p:nvPr>
            <p:ph type="title"/>
          </p:nvPr>
        </p:nvSpPr>
        <p:spPr>
          <a:xfrm>
            <a:off x="447662" y="514350"/>
            <a:ext cx="10972800" cy="990600"/>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Example Small to Medium Company Checklist</a:t>
            </a:r>
          </a:p>
        </p:txBody>
      </p:sp>
      <p:sp>
        <p:nvSpPr>
          <p:cNvPr id="514" name="Shape 514"/>
          <p:cNvSpPr txBox="1">
            <a:spLocks noGrp="1"/>
          </p:cNvSpPr>
          <p:nvPr>
            <p:ph type="body" idx="1"/>
          </p:nvPr>
        </p:nvSpPr>
        <p:spPr>
          <a:xfrm>
            <a:off x="609600" y="1504950"/>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Ongoing Compliance Tasks:</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Discover all FOSS early in the procurement/development cycle</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Review and Approve all FOSS components used </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Verify the information necessary to satisfy FOSS obligations</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Review and approve any outbound contributions to FOSS projects</a:t>
            </a:r>
          </a:p>
          <a:p>
            <a:pPr marL="457200" marR="0" lvl="0" indent="-457200" algn="l" rtl="0">
              <a:spcBef>
                <a:spcPts val="400"/>
              </a:spcBef>
              <a:spcAft>
                <a:spcPts val="0"/>
              </a:spcAft>
              <a:buClr>
                <a:schemeClr val="accent1"/>
              </a:buClr>
              <a:buSzPct val="85000"/>
              <a:buFont typeface="Arial"/>
              <a:buNone/>
            </a:pPr>
            <a:endParaRPr sz="20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Support Requirements:</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Ensure adequate compliance staffing and designate clear lines of responsibility </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Adapt existing Business Processes to support the FOSS compliance program</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Have training on the organization’s FOSS policy available to everyone</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Track progress of all FOSS compliance activities</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
        <p:nvSpPr>
          <p:cNvPr id="515" name="Shape 515"/>
          <p:cNvSpPr txBox="1"/>
          <p:nvPr/>
        </p:nvSpPr>
        <p:spPr>
          <a:xfrm>
            <a:off x="447675" y="6438900"/>
            <a:ext cx="11246636" cy="30777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a:solidFill>
                  <a:srgbClr val="292934"/>
                </a:solidFill>
                <a:latin typeface="Roboto Condensed"/>
                <a:ea typeface="Roboto Condensed"/>
                <a:cs typeface="Roboto Condensed"/>
                <a:sym typeface="Roboto Condensed"/>
              </a:rPr>
              <a:t>You can get detailed checklists for these items here: </a:t>
            </a:r>
            <a:r>
              <a:rPr lang="en-US" sz="1050">
                <a:solidFill>
                  <a:schemeClr val="dk1"/>
                </a:solidFill>
                <a:latin typeface="Roboto Mono"/>
                <a:ea typeface="Roboto Mono"/>
                <a:cs typeface="Roboto Mono"/>
                <a:sym typeface="Roboto Mono"/>
              </a:rPr>
              <a:t>https://www.linuxfoundation.org/projects/opencompliance/self-assessment-compliance-checklist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Shape 521"/>
          <p:cNvSpPr txBox="1"/>
          <p:nvPr/>
        </p:nvSpPr>
        <p:spPr>
          <a:xfrm>
            <a:off x="274637" y="500062"/>
            <a:ext cx="4522044" cy="1544636"/>
          </a:xfrm>
          <a:prstGeom prst="rect">
            <a:avLst/>
          </a:prstGeom>
          <a:noFill/>
          <a:ln>
            <a:noFill/>
          </a:ln>
        </p:spPr>
        <p:txBody>
          <a:bodyPr lIns="91425" tIns="45700" rIns="91425" bIns="45700" anchor="t" anchorCtr="0">
            <a:noAutofit/>
          </a:bodyPr>
          <a:lstStyle/>
          <a:p>
            <a:pPr marL="0" marR="0" lvl="0" indent="0" algn="l" rtl="0">
              <a:spcBef>
                <a:spcPts val="0"/>
              </a:spcBef>
              <a:buClr>
                <a:schemeClr val="dk2"/>
              </a:buClr>
              <a:buSzPct val="25000"/>
              <a:buFont typeface="Roboto"/>
              <a:buNone/>
            </a:pPr>
            <a:r>
              <a:rPr lang="en-US" sz="4000">
                <a:solidFill>
                  <a:schemeClr val="dk2"/>
                </a:solidFill>
                <a:latin typeface="Roboto"/>
                <a:ea typeface="Roboto"/>
                <a:cs typeface="Roboto"/>
                <a:sym typeface="Roboto"/>
              </a:rPr>
              <a:t>Example Enterprise Process</a:t>
            </a:r>
          </a:p>
        </p:txBody>
      </p:sp>
      <p:sp>
        <p:nvSpPr>
          <p:cNvPr id="522" name="Shape 522"/>
          <p:cNvSpPr/>
          <p:nvPr/>
        </p:nvSpPr>
        <p:spPr>
          <a:xfrm>
            <a:off x="1678514" y="2072010"/>
            <a:ext cx="1830386" cy="347662"/>
          </a:xfrm>
          <a:prstGeom prst="rect">
            <a:avLst/>
          </a:prstGeom>
          <a:solidFill>
            <a:srgbClr val="0099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SzPct val="25000"/>
              <a:buNone/>
            </a:pPr>
            <a:r>
              <a:rPr lang="en-US" sz="1100" b="1">
                <a:solidFill>
                  <a:srgbClr val="FFFFFF"/>
                </a:solidFill>
                <a:latin typeface="Roboto"/>
                <a:ea typeface="Roboto"/>
                <a:cs typeface="Roboto"/>
                <a:sym typeface="Roboto"/>
              </a:rPr>
              <a:t>Queued for Process</a:t>
            </a:r>
          </a:p>
          <a:p>
            <a:pPr marL="0" marR="0" lvl="0" indent="0" algn="ctr" rtl="0">
              <a:spcBef>
                <a:spcPts val="0"/>
              </a:spcBef>
              <a:buNone/>
            </a:pPr>
            <a:endParaRPr sz="1100" b="1">
              <a:solidFill>
                <a:srgbClr val="FFFFFF"/>
              </a:solidFill>
              <a:latin typeface="Roboto"/>
              <a:ea typeface="Roboto"/>
              <a:cs typeface="Roboto"/>
              <a:sym typeface="Roboto"/>
            </a:endParaRPr>
          </a:p>
        </p:txBody>
      </p:sp>
      <p:sp>
        <p:nvSpPr>
          <p:cNvPr id="523" name="Shape 523"/>
          <p:cNvSpPr/>
          <p:nvPr/>
        </p:nvSpPr>
        <p:spPr>
          <a:xfrm>
            <a:off x="3843864" y="1698948"/>
            <a:ext cx="4625975" cy="2157411"/>
          </a:xfrm>
          <a:prstGeom prst="cloudCallout">
            <a:avLst>
              <a:gd name="adj1" fmla="val -27681"/>
              <a:gd name="adj2" fmla="val 18898"/>
            </a:avLst>
          </a:prstGeom>
          <a:gradFill>
            <a:gsLst>
              <a:gs pos="0">
                <a:srgbClr val="B0BCD2"/>
              </a:gs>
              <a:gs pos="35001">
                <a:srgbClr val="C8D0DF"/>
              </a:gs>
              <a:gs pos="100000">
                <a:srgbClr val="EAEDF3"/>
              </a:gs>
            </a:gsLst>
            <a:lin ang="16200000" scaled="0"/>
          </a:gradFill>
          <a:ln>
            <a:noFill/>
          </a:ln>
          <a:effectLst>
            <a:outerShdw blurRad="63500" dist="20000" dir="5400000" rotWithShape="0">
              <a:srgbClr val="000000">
                <a:alpha val="37647"/>
              </a:srgbClr>
            </a:outerShdw>
          </a:effectLst>
        </p:spPr>
        <p:txBody>
          <a:bodyPr lIns="82925" tIns="41450" rIns="82925" bIns="41450" anchor="t" anchorCtr="0">
            <a:noAutofit/>
          </a:bodyPr>
          <a:lstStyle/>
          <a:p>
            <a:pPr marL="0" marR="0" lvl="0" indent="0" algn="ctr" rtl="0">
              <a:spcBef>
                <a:spcPts val="0"/>
              </a:spcBef>
              <a:buClr>
                <a:schemeClr val="dk1"/>
              </a:buClr>
              <a:buFont typeface="Times New Roman"/>
              <a:buNone/>
            </a:pPr>
            <a:endParaRPr sz="1500">
              <a:solidFill>
                <a:schemeClr val="dk1"/>
              </a:solidFill>
              <a:latin typeface="Roboto"/>
              <a:ea typeface="Roboto"/>
              <a:cs typeface="Roboto"/>
              <a:sym typeface="Roboto"/>
            </a:endParaRPr>
          </a:p>
        </p:txBody>
      </p:sp>
      <p:sp>
        <p:nvSpPr>
          <p:cNvPr id="524" name="Shape 524"/>
          <p:cNvSpPr/>
          <p:nvPr/>
        </p:nvSpPr>
        <p:spPr>
          <a:xfrm rot="-5400000">
            <a:off x="3503344" y="2580378"/>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Identification</a:t>
            </a:r>
          </a:p>
        </p:txBody>
      </p:sp>
      <p:sp>
        <p:nvSpPr>
          <p:cNvPr id="525" name="Shape 525"/>
          <p:cNvSpPr/>
          <p:nvPr/>
        </p:nvSpPr>
        <p:spPr>
          <a:xfrm rot="-5400000">
            <a:off x="3935144" y="258831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Audit</a:t>
            </a:r>
          </a:p>
        </p:txBody>
      </p:sp>
      <p:sp>
        <p:nvSpPr>
          <p:cNvPr id="526" name="Shape 526"/>
          <p:cNvSpPr/>
          <p:nvPr/>
        </p:nvSpPr>
        <p:spPr>
          <a:xfrm rot="-5400000">
            <a:off x="4372501" y="2584346"/>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Resolve Issues</a:t>
            </a:r>
          </a:p>
        </p:txBody>
      </p:sp>
      <p:sp>
        <p:nvSpPr>
          <p:cNvPr id="527" name="Shape 527"/>
          <p:cNvSpPr/>
          <p:nvPr/>
        </p:nvSpPr>
        <p:spPr>
          <a:xfrm rot="-5400000">
            <a:off x="4803507" y="258196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Reviews</a:t>
            </a:r>
          </a:p>
        </p:txBody>
      </p:sp>
      <p:sp>
        <p:nvSpPr>
          <p:cNvPr id="528" name="Shape 528"/>
          <p:cNvSpPr/>
          <p:nvPr/>
        </p:nvSpPr>
        <p:spPr>
          <a:xfrm rot="-5400000">
            <a:off x="5234512" y="258196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Approvals</a:t>
            </a:r>
          </a:p>
        </p:txBody>
      </p:sp>
      <p:sp>
        <p:nvSpPr>
          <p:cNvPr id="529" name="Shape 529"/>
          <p:cNvSpPr/>
          <p:nvPr/>
        </p:nvSpPr>
        <p:spPr>
          <a:xfrm rot="-5400000">
            <a:off x="5673457" y="2577996"/>
            <a:ext cx="1420811"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Registration</a:t>
            </a:r>
          </a:p>
        </p:txBody>
      </p:sp>
      <p:sp>
        <p:nvSpPr>
          <p:cNvPr id="530" name="Shape 530"/>
          <p:cNvSpPr/>
          <p:nvPr/>
        </p:nvSpPr>
        <p:spPr>
          <a:xfrm rot="-5400000">
            <a:off x="6113988" y="2574821"/>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Notices</a:t>
            </a:r>
          </a:p>
        </p:txBody>
      </p:sp>
      <p:sp>
        <p:nvSpPr>
          <p:cNvPr id="531" name="Shape 531"/>
          <p:cNvSpPr/>
          <p:nvPr/>
        </p:nvSpPr>
        <p:spPr>
          <a:xfrm rot="-5400000">
            <a:off x="6546581" y="2571646"/>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Verifications</a:t>
            </a:r>
          </a:p>
        </p:txBody>
      </p:sp>
      <p:sp>
        <p:nvSpPr>
          <p:cNvPr id="532" name="Shape 532"/>
          <p:cNvSpPr/>
          <p:nvPr/>
        </p:nvSpPr>
        <p:spPr>
          <a:xfrm rot="-5400000">
            <a:off x="6978381" y="2568471"/>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Distribution</a:t>
            </a:r>
          </a:p>
        </p:txBody>
      </p:sp>
      <p:sp>
        <p:nvSpPr>
          <p:cNvPr id="533" name="Shape 533"/>
          <p:cNvSpPr/>
          <p:nvPr/>
        </p:nvSpPr>
        <p:spPr>
          <a:xfrm rot="-5400000">
            <a:off x="7413358" y="258831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Verifications</a:t>
            </a:r>
          </a:p>
        </p:txBody>
      </p:sp>
      <p:sp>
        <p:nvSpPr>
          <p:cNvPr id="534" name="Shape 534"/>
          <p:cNvSpPr/>
          <p:nvPr/>
        </p:nvSpPr>
        <p:spPr>
          <a:xfrm>
            <a:off x="1731963" y="2396869"/>
            <a:ext cx="1721340" cy="467237"/>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en-US" sz="1100" b="1">
                <a:solidFill>
                  <a:schemeClr val="dk2"/>
                </a:solidFill>
                <a:latin typeface="Roboto"/>
                <a:ea typeface="Roboto"/>
                <a:cs typeface="Roboto"/>
                <a:sym typeface="Roboto"/>
              </a:rPr>
              <a:t>Own Proprietary Software</a:t>
            </a:r>
          </a:p>
        </p:txBody>
      </p:sp>
      <p:sp>
        <p:nvSpPr>
          <p:cNvPr id="535" name="Shape 535"/>
          <p:cNvSpPr/>
          <p:nvPr/>
        </p:nvSpPr>
        <p:spPr>
          <a:xfrm>
            <a:off x="1731963" y="2852738"/>
            <a:ext cx="1719871" cy="279399"/>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en-US" sz="1100" b="1">
                <a:solidFill>
                  <a:schemeClr val="dk2"/>
                </a:solidFill>
                <a:latin typeface="Roboto"/>
                <a:ea typeface="Roboto"/>
                <a:cs typeface="Roboto"/>
                <a:sym typeface="Roboto"/>
              </a:rPr>
              <a:t>3</a:t>
            </a:r>
            <a:r>
              <a:rPr lang="en-US" sz="1100" b="1" baseline="30000">
                <a:solidFill>
                  <a:schemeClr val="dk2"/>
                </a:solidFill>
                <a:latin typeface="Roboto"/>
                <a:ea typeface="Roboto"/>
                <a:cs typeface="Roboto"/>
                <a:sym typeface="Roboto"/>
              </a:rPr>
              <a:t>rd</a:t>
            </a:r>
            <a:r>
              <a:rPr lang="en-US" sz="1100" b="1">
                <a:solidFill>
                  <a:schemeClr val="dk2"/>
                </a:solidFill>
                <a:latin typeface="Roboto"/>
                <a:ea typeface="Roboto"/>
                <a:cs typeface="Roboto"/>
                <a:sym typeface="Roboto"/>
              </a:rPr>
              <a:t> Party Software</a:t>
            </a:r>
          </a:p>
        </p:txBody>
      </p:sp>
      <p:sp>
        <p:nvSpPr>
          <p:cNvPr id="536" name="Shape 536"/>
          <p:cNvSpPr/>
          <p:nvPr/>
        </p:nvSpPr>
        <p:spPr>
          <a:xfrm>
            <a:off x="1733550" y="3213100"/>
            <a:ext cx="1721340" cy="279399"/>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en-US" sz="1100" b="1">
                <a:solidFill>
                  <a:schemeClr val="dk2"/>
                </a:solidFill>
                <a:latin typeface="Roboto"/>
                <a:ea typeface="Roboto"/>
                <a:cs typeface="Roboto"/>
                <a:sym typeface="Roboto"/>
              </a:rPr>
              <a:t>FOSS</a:t>
            </a:r>
          </a:p>
        </p:txBody>
      </p:sp>
      <p:cxnSp>
        <p:nvCxnSpPr>
          <p:cNvPr id="537" name="Shape 537"/>
          <p:cNvCxnSpPr>
            <a:endCxn id="524" idx="3"/>
          </p:cNvCxnSpPr>
          <p:nvPr/>
        </p:nvCxnSpPr>
        <p:spPr>
          <a:xfrm rot="10800000" flipH="1">
            <a:off x="3938757" y="2054548"/>
            <a:ext cx="274200" cy="1500"/>
          </a:xfrm>
          <a:prstGeom prst="straightConnector1">
            <a:avLst/>
          </a:prstGeom>
          <a:solidFill>
            <a:srgbClr val="00B8FF"/>
          </a:solidFill>
          <a:ln w="19050" cap="flat" cmpd="sng">
            <a:solidFill>
              <a:srgbClr val="31313F"/>
            </a:solidFill>
            <a:prstDash val="solid"/>
            <a:round/>
            <a:headEnd type="none" w="med" len="med"/>
            <a:tailEnd type="triangle" w="lg" len="lg"/>
          </a:ln>
        </p:spPr>
      </p:cxnSp>
      <p:sp>
        <p:nvSpPr>
          <p:cNvPr id="538" name="Shape 538"/>
          <p:cNvSpPr/>
          <p:nvPr/>
        </p:nvSpPr>
        <p:spPr>
          <a:xfrm>
            <a:off x="8914338" y="2116459"/>
            <a:ext cx="1612900" cy="319087"/>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en-US" sz="1100" b="1">
                <a:solidFill>
                  <a:srgbClr val="FFFFFF"/>
                </a:solidFill>
                <a:latin typeface="Roboto"/>
                <a:ea typeface="Roboto"/>
                <a:cs typeface="Roboto"/>
                <a:sym typeface="Roboto"/>
              </a:rPr>
              <a:t>Outgoing Software</a:t>
            </a:r>
          </a:p>
        </p:txBody>
      </p:sp>
      <p:cxnSp>
        <p:nvCxnSpPr>
          <p:cNvPr id="539" name="Shape 539"/>
          <p:cNvCxnSpPr>
            <a:stCxn id="533" idx="1"/>
          </p:cNvCxnSpPr>
          <p:nvPr/>
        </p:nvCxnSpPr>
        <p:spPr>
          <a:xfrm>
            <a:off x="8122970" y="3481710"/>
            <a:ext cx="383700" cy="1500"/>
          </a:xfrm>
          <a:prstGeom prst="straightConnector1">
            <a:avLst/>
          </a:prstGeom>
          <a:solidFill>
            <a:srgbClr val="00B8FF"/>
          </a:solidFill>
          <a:ln w="19050" cap="flat" cmpd="sng">
            <a:solidFill>
              <a:srgbClr val="31313F"/>
            </a:solidFill>
            <a:prstDash val="solid"/>
            <a:round/>
            <a:headEnd type="none" w="med" len="med"/>
            <a:tailEnd type="triangle" w="lg" len="lg"/>
          </a:ln>
        </p:spPr>
      </p:cxnSp>
      <p:sp>
        <p:nvSpPr>
          <p:cNvPr id="540" name="Shape 540"/>
          <p:cNvSpPr/>
          <p:nvPr/>
        </p:nvSpPr>
        <p:spPr>
          <a:xfrm>
            <a:off x="8901275" y="2640063"/>
            <a:ext cx="1612900" cy="343080"/>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en-US" sz="1100" b="1">
                <a:solidFill>
                  <a:srgbClr val="FFFFFF"/>
                </a:solidFill>
                <a:latin typeface="Roboto"/>
                <a:ea typeface="Roboto"/>
                <a:cs typeface="Roboto"/>
                <a:sym typeface="Roboto"/>
              </a:rPr>
              <a:t>Notices &amp; Attributions</a:t>
            </a:r>
          </a:p>
        </p:txBody>
      </p:sp>
      <p:sp>
        <p:nvSpPr>
          <p:cNvPr id="541" name="Shape 541"/>
          <p:cNvSpPr/>
          <p:nvPr/>
        </p:nvSpPr>
        <p:spPr>
          <a:xfrm>
            <a:off x="8914338" y="3145160"/>
            <a:ext cx="1612900" cy="309562"/>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en-US" sz="1100" b="1">
                <a:solidFill>
                  <a:srgbClr val="FFFFFF"/>
                </a:solidFill>
                <a:latin typeface="Roboto"/>
                <a:ea typeface="Roboto"/>
                <a:cs typeface="Roboto"/>
                <a:sym typeface="Roboto"/>
              </a:rPr>
              <a:t>Written Offer</a:t>
            </a:r>
          </a:p>
        </p:txBody>
      </p:sp>
      <p:sp>
        <p:nvSpPr>
          <p:cNvPr id="542" name="Shape 542"/>
          <p:cNvSpPr txBox="1"/>
          <p:nvPr/>
        </p:nvSpPr>
        <p:spPr>
          <a:xfrm>
            <a:off x="3144301" y="4650110"/>
            <a:ext cx="1665820" cy="93870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Scan or audit source code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and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Confirm origin and</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license of source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code</a:t>
            </a:r>
          </a:p>
        </p:txBody>
      </p:sp>
      <p:sp>
        <p:nvSpPr>
          <p:cNvPr id="543" name="Shape 543"/>
          <p:cNvSpPr txBox="1"/>
          <p:nvPr/>
        </p:nvSpPr>
        <p:spPr>
          <a:xfrm>
            <a:off x="4517564" y="4646935"/>
            <a:ext cx="1486283" cy="6001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Resolve any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audit issues in line with</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company FOSS policies</a:t>
            </a:r>
          </a:p>
        </p:txBody>
      </p:sp>
      <p:sp>
        <p:nvSpPr>
          <p:cNvPr id="544" name="Shape 544"/>
          <p:cNvSpPr txBox="1"/>
          <p:nvPr/>
        </p:nvSpPr>
        <p:spPr>
          <a:xfrm>
            <a:off x="1919288" y="4646612"/>
            <a:ext cx="1099615" cy="6001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Identify FOSS components for review</a:t>
            </a:r>
          </a:p>
        </p:txBody>
      </p:sp>
      <p:sp>
        <p:nvSpPr>
          <p:cNvPr id="545" name="Shape 545"/>
          <p:cNvSpPr/>
          <p:nvPr/>
        </p:nvSpPr>
        <p:spPr>
          <a:xfrm rot="5400000">
            <a:off x="4509820" y="3876204"/>
            <a:ext cx="142875" cy="430213"/>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6" name="Shape 546"/>
          <p:cNvSpPr/>
          <p:nvPr/>
        </p:nvSpPr>
        <p:spPr>
          <a:xfrm rot="5400000">
            <a:off x="4965431" y="3876204"/>
            <a:ext cx="142875" cy="430212"/>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7" name="Shape 547"/>
          <p:cNvSpPr txBox="1"/>
          <p:nvPr/>
        </p:nvSpPr>
        <p:spPr>
          <a:xfrm>
            <a:off x="6931550" y="4662810"/>
            <a:ext cx="1612900" cy="11079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Verify source code packages for distribution</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and –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Verify appropriate notices are provided</a:t>
            </a:r>
          </a:p>
          <a:p>
            <a:pPr marL="0" marR="0" lvl="0" indent="0" algn="ctr" rtl="0">
              <a:spcBef>
                <a:spcPts val="0"/>
              </a:spcBef>
              <a:buClr>
                <a:schemeClr val="dk1"/>
              </a:buClr>
              <a:buFont typeface="Times New Roman"/>
              <a:buNone/>
            </a:pPr>
            <a:endParaRPr sz="1100">
              <a:solidFill>
                <a:schemeClr val="dk1"/>
              </a:solidFill>
              <a:latin typeface="Roboto Condensed"/>
              <a:ea typeface="Roboto Condensed"/>
              <a:cs typeface="Roboto Condensed"/>
              <a:sym typeface="Roboto Condensed"/>
            </a:endParaRPr>
          </a:p>
        </p:txBody>
      </p:sp>
      <p:sp>
        <p:nvSpPr>
          <p:cNvPr id="548" name="Shape 548"/>
          <p:cNvSpPr/>
          <p:nvPr/>
        </p:nvSpPr>
        <p:spPr>
          <a:xfrm rot="5400000">
            <a:off x="7210315" y="3881760"/>
            <a:ext cx="144462" cy="430213"/>
          </a:xfrm>
          <a:prstGeom prst="rightBrace">
            <a:avLst>
              <a:gd name="adj1" fmla="val 8327"/>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9" name="Shape 549"/>
          <p:cNvSpPr/>
          <p:nvPr/>
        </p:nvSpPr>
        <p:spPr>
          <a:xfrm rot="5400000">
            <a:off x="4051826" y="3881760"/>
            <a:ext cx="144462" cy="430213"/>
          </a:xfrm>
          <a:prstGeom prst="rightBrace">
            <a:avLst>
              <a:gd name="adj1" fmla="val 8327"/>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cxnSp>
        <p:nvCxnSpPr>
          <p:cNvPr id="550" name="Shape 550"/>
          <p:cNvCxnSpPr>
            <a:stCxn id="544" idx="0"/>
          </p:cNvCxnSpPr>
          <p:nvPr/>
        </p:nvCxnSpPr>
        <p:spPr>
          <a:xfrm rot="10800000" flipH="1">
            <a:off x="2469095" y="4220012"/>
            <a:ext cx="1630500" cy="4266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1" name="Shape 551"/>
          <p:cNvCxnSpPr>
            <a:stCxn id="542" idx="0"/>
          </p:cNvCxnSpPr>
          <p:nvPr/>
        </p:nvCxnSpPr>
        <p:spPr>
          <a:xfrm rot="10800000" flipH="1">
            <a:off x="3977211" y="4219910"/>
            <a:ext cx="547800" cy="4302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2" name="Shape 552"/>
          <p:cNvCxnSpPr>
            <a:stCxn id="543" idx="0"/>
          </p:cNvCxnSpPr>
          <p:nvPr/>
        </p:nvCxnSpPr>
        <p:spPr>
          <a:xfrm rot="10800000">
            <a:off x="5066306" y="4270735"/>
            <a:ext cx="194400" cy="3762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53" name="Shape 553"/>
          <p:cNvSpPr/>
          <p:nvPr/>
        </p:nvSpPr>
        <p:spPr>
          <a:xfrm rot="5400000">
            <a:off x="6233845" y="3880966"/>
            <a:ext cx="142875" cy="430213"/>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54" name="Shape 554"/>
          <p:cNvSpPr txBox="1"/>
          <p:nvPr/>
        </p:nvSpPr>
        <p:spPr>
          <a:xfrm>
            <a:off x="5855858" y="4651698"/>
            <a:ext cx="1151255" cy="11079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Record approved</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software/version</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in inventory per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product and per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release</a:t>
            </a:r>
          </a:p>
          <a:p>
            <a:pPr marL="0" marR="0" lvl="0" indent="0" algn="ctr" rtl="0">
              <a:spcBef>
                <a:spcPts val="0"/>
              </a:spcBef>
              <a:buNone/>
            </a:pPr>
            <a:endParaRPr sz="1100">
              <a:solidFill>
                <a:schemeClr val="dk1"/>
              </a:solidFill>
              <a:latin typeface="Roboto Condensed"/>
              <a:ea typeface="Roboto Condensed"/>
              <a:cs typeface="Roboto Condensed"/>
              <a:sym typeface="Roboto Condensed"/>
            </a:endParaRPr>
          </a:p>
        </p:txBody>
      </p:sp>
      <p:cxnSp>
        <p:nvCxnSpPr>
          <p:cNvPr id="555" name="Shape 555"/>
          <p:cNvCxnSpPr>
            <a:stCxn id="554" idx="0"/>
          </p:cNvCxnSpPr>
          <p:nvPr/>
        </p:nvCxnSpPr>
        <p:spPr>
          <a:xfrm rot="10800000">
            <a:off x="6306086" y="4219998"/>
            <a:ext cx="125400" cy="4317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6" name="Shape 556"/>
          <p:cNvCxnSpPr>
            <a:stCxn id="547" idx="0"/>
            <a:endCxn id="548" idx="1"/>
          </p:cNvCxnSpPr>
          <p:nvPr/>
        </p:nvCxnSpPr>
        <p:spPr>
          <a:xfrm rot="10800000">
            <a:off x="7282600" y="4169010"/>
            <a:ext cx="455400" cy="4938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57" name="Shape 557"/>
          <p:cNvSpPr/>
          <p:nvPr/>
        </p:nvSpPr>
        <p:spPr>
          <a:xfrm rot="5400000">
            <a:off x="9575532" y="3180879"/>
            <a:ext cx="174625" cy="1865312"/>
          </a:xfrm>
          <a:prstGeom prst="rightBrace">
            <a:avLst>
              <a:gd name="adj1" fmla="val 8358"/>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58" name="Shape 558"/>
          <p:cNvSpPr txBox="1"/>
          <p:nvPr/>
        </p:nvSpPr>
        <p:spPr>
          <a:xfrm>
            <a:off x="8868300" y="4669160"/>
            <a:ext cx="1611312" cy="600075"/>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Publish source code,</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notices and provide written offer</a:t>
            </a:r>
          </a:p>
        </p:txBody>
      </p:sp>
      <p:cxnSp>
        <p:nvCxnSpPr>
          <p:cNvPr id="559" name="Shape 559"/>
          <p:cNvCxnSpPr/>
          <p:nvPr/>
        </p:nvCxnSpPr>
        <p:spPr>
          <a:xfrm rot="-5400000">
            <a:off x="9486632" y="4442941"/>
            <a:ext cx="346074" cy="1587"/>
          </a:xfrm>
          <a:prstGeom prst="straightConnector1">
            <a:avLst/>
          </a:prstGeom>
          <a:noFill/>
          <a:ln w="19050" cap="flat" cmpd="sng">
            <a:solidFill>
              <a:schemeClr val="dk1"/>
            </a:solidFill>
            <a:prstDash val="solid"/>
            <a:round/>
            <a:headEnd type="none" w="med" len="med"/>
            <a:tailEnd type="stealth" w="lg" len="lg"/>
          </a:ln>
        </p:spPr>
      </p:cxnSp>
      <p:sp>
        <p:nvSpPr>
          <p:cNvPr id="560" name="Shape 560"/>
          <p:cNvSpPr/>
          <p:nvPr/>
        </p:nvSpPr>
        <p:spPr>
          <a:xfrm rot="5400000" flipH="1">
            <a:off x="5619482" y="1298105"/>
            <a:ext cx="138112" cy="828675"/>
          </a:xfrm>
          <a:prstGeom prst="rightBrace">
            <a:avLst>
              <a:gd name="adj1" fmla="val 8333"/>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1" name="Shape 561"/>
          <p:cNvSpPr/>
          <p:nvPr/>
        </p:nvSpPr>
        <p:spPr>
          <a:xfrm rot="5400000" flipH="1">
            <a:off x="6733113" y="1497335"/>
            <a:ext cx="138112" cy="430212"/>
          </a:xfrm>
          <a:prstGeom prst="rightBrace">
            <a:avLst>
              <a:gd name="adj1" fmla="val 8335"/>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2" name="Shape 562"/>
          <p:cNvSpPr/>
          <p:nvPr/>
        </p:nvSpPr>
        <p:spPr>
          <a:xfrm rot="5400000" flipH="1">
            <a:off x="8030101" y="1497336"/>
            <a:ext cx="138112" cy="430213"/>
          </a:xfrm>
          <a:prstGeom prst="rightBrace">
            <a:avLst>
              <a:gd name="adj1" fmla="val 8335"/>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3" name="Shape 563"/>
          <p:cNvSpPr txBox="1"/>
          <p:nvPr/>
        </p:nvSpPr>
        <p:spPr>
          <a:xfrm>
            <a:off x="4651900" y="606749"/>
            <a:ext cx="1574800" cy="76943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Review and approve </a:t>
            </a:r>
          </a:p>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compliance record of FOSS software components</a:t>
            </a:r>
          </a:p>
        </p:txBody>
      </p:sp>
      <p:sp>
        <p:nvSpPr>
          <p:cNvPr id="564" name="Shape 564"/>
          <p:cNvSpPr txBox="1"/>
          <p:nvPr/>
        </p:nvSpPr>
        <p:spPr>
          <a:xfrm>
            <a:off x="6018739" y="608335"/>
            <a:ext cx="1576386" cy="446088"/>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Compile notices</a:t>
            </a:r>
          </a:p>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for publication</a:t>
            </a:r>
          </a:p>
        </p:txBody>
      </p:sp>
      <p:cxnSp>
        <p:nvCxnSpPr>
          <p:cNvPr id="565" name="Shape 565"/>
          <p:cNvCxnSpPr>
            <a:stCxn id="563" idx="2"/>
          </p:cNvCxnSpPr>
          <p:nvPr/>
        </p:nvCxnSpPr>
        <p:spPr>
          <a:xfrm>
            <a:off x="5439300" y="1376180"/>
            <a:ext cx="249300" cy="1989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66" name="Shape 566"/>
          <p:cNvCxnSpPr/>
          <p:nvPr/>
        </p:nvCxnSpPr>
        <p:spPr>
          <a:xfrm rot="-5400000" flipH="1">
            <a:off x="6555312" y="1275086"/>
            <a:ext cx="484187" cy="7937"/>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67" name="Shape 567"/>
          <p:cNvSpPr txBox="1"/>
          <p:nvPr/>
        </p:nvSpPr>
        <p:spPr>
          <a:xfrm>
            <a:off x="7314139" y="606749"/>
            <a:ext cx="1576386" cy="4460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Post publication</a:t>
            </a:r>
          </a:p>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verifications</a:t>
            </a:r>
          </a:p>
        </p:txBody>
      </p:sp>
      <p:cxnSp>
        <p:nvCxnSpPr>
          <p:cNvPr id="568" name="Shape 568"/>
          <p:cNvCxnSpPr/>
          <p:nvPr/>
        </p:nvCxnSpPr>
        <p:spPr>
          <a:xfrm rot="-5400000" flipH="1">
            <a:off x="7852301" y="1273498"/>
            <a:ext cx="484187" cy="7937"/>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69" name="Shape 569"/>
          <p:cNvSpPr/>
          <p:nvPr/>
        </p:nvSpPr>
        <p:spPr>
          <a:xfrm>
            <a:off x="8730189" y="2135510"/>
            <a:ext cx="161925" cy="1312862"/>
          </a:xfrm>
          <a:prstGeom prst="leftBrace">
            <a:avLst>
              <a:gd name="adj1" fmla="val 8333"/>
              <a:gd name="adj2" fmla="val 50000"/>
            </a:avLst>
          </a:prstGeom>
          <a:noFill/>
          <a:ln w="12700"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l" rtl="0">
              <a:lnSpc>
                <a:spcPct val="93000"/>
              </a:lnSpc>
              <a:spcBef>
                <a:spcPts val="0"/>
              </a:spcBef>
              <a:buNone/>
            </a:pPr>
            <a:endParaRPr sz="1600">
              <a:solidFill>
                <a:schemeClr val="dk1"/>
              </a:solidFill>
              <a:latin typeface="Roboto"/>
              <a:ea typeface="Roboto"/>
              <a:cs typeface="Roboto"/>
              <a:sym typeface="Roboto"/>
            </a:endParaRPr>
          </a:p>
        </p:txBody>
      </p:sp>
      <p:sp>
        <p:nvSpPr>
          <p:cNvPr id="570" name="Shape 570"/>
          <p:cNvSpPr/>
          <p:nvPr/>
        </p:nvSpPr>
        <p:spPr>
          <a:xfrm flipH="1">
            <a:off x="3545412" y="2057723"/>
            <a:ext cx="138112" cy="1452562"/>
          </a:xfrm>
          <a:prstGeom prst="leftBrace">
            <a:avLst>
              <a:gd name="adj1" fmla="val 8333"/>
              <a:gd name="adj2" fmla="val 50000"/>
            </a:avLst>
          </a:prstGeom>
          <a:noFill/>
          <a:ln w="12700"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l" rtl="0">
              <a:lnSpc>
                <a:spcPct val="93000"/>
              </a:lnSpc>
              <a:spcBef>
                <a:spcPts val="0"/>
              </a:spcBef>
              <a:buNone/>
            </a:pPr>
            <a:endParaRPr sz="1600">
              <a:solidFill>
                <a:schemeClr val="dk1"/>
              </a:solidFill>
              <a:latin typeface="Roboto"/>
              <a:ea typeface="Roboto"/>
              <a:cs typeface="Roboto"/>
              <a:sym typeface="Roboto"/>
            </a:endParaRPr>
          </a:p>
        </p:txBody>
      </p:sp>
      <p:sp>
        <p:nvSpPr>
          <p:cNvPr id="571" name="Shape 571"/>
          <p:cNvSpPr/>
          <p:nvPr/>
        </p:nvSpPr>
        <p:spPr>
          <a:xfrm>
            <a:off x="1678514" y="6067748"/>
            <a:ext cx="8848724" cy="484187"/>
          </a:xfrm>
          <a:prstGeom prst="rightArrow">
            <a:avLst>
              <a:gd name="adj1" fmla="val 50000"/>
              <a:gd name="adj2" fmla="val 50000"/>
            </a:avLst>
          </a:prstGeom>
          <a:solidFill>
            <a:srgbClr val="55556F"/>
          </a:solidFill>
          <a:ln w="9525"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ctr" rtl="0">
              <a:lnSpc>
                <a:spcPct val="93000"/>
              </a:lnSpc>
              <a:spcBef>
                <a:spcPts val="0"/>
              </a:spcBef>
              <a:buSzPct val="25000"/>
              <a:buNone/>
            </a:pPr>
            <a:r>
              <a:rPr lang="en-US" sz="1300" b="1">
                <a:solidFill>
                  <a:schemeClr val="lt1"/>
                </a:solidFill>
                <a:latin typeface="Roboto"/>
                <a:ea typeface="Roboto"/>
                <a:cs typeface="Roboto"/>
                <a:sym typeface="Roboto"/>
              </a:rPr>
              <a:t>Example of Compliance Management End-to-</a:t>
            </a:r>
            <a:r>
              <a:rPr lang="en-US" sz="1300" b="1">
                <a:solidFill>
                  <a:srgbClr val="FFFFFF"/>
                </a:solidFill>
                <a:latin typeface="Roboto"/>
                <a:ea typeface="Roboto"/>
                <a:cs typeface="Roboto"/>
                <a:sym typeface="Roboto"/>
              </a:rPr>
              <a:t>End Process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Shape 577"/>
          <p:cNvSpPr txBox="1">
            <a:spLocks noGrp="1"/>
          </p:cNvSpPr>
          <p:nvPr>
            <p:ph type="body" idx="4294967295"/>
          </p:nvPr>
        </p:nvSpPr>
        <p:spPr>
          <a:xfrm>
            <a:off x="6264275" y="3843337"/>
            <a:ext cx="5927724" cy="2301874"/>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1800" b="0" i="0" u="sng" strike="noStrike" cap="none">
                <a:solidFill>
                  <a:srgbClr val="0070C0"/>
                </a:solidFill>
                <a:latin typeface="Roboto"/>
                <a:ea typeface="Roboto"/>
                <a:cs typeface="Roboto"/>
                <a:sym typeface="Roboto"/>
              </a:rPr>
              <a:t>Outcome: </a:t>
            </a:r>
          </a:p>
          <a:p>
            <a:pPr marL="457200" marR="0" lvl="1" indent="-190500" algn="l" rtl="0">
              <a:spcBef>
                <a:spcPts val="320"/>
              </a:spcBef>
              <a:spcAft>
                <a:spcPts val="0"/>
              </a:spcAft>
              <a:buClr>
                <a:schemeClr val="accent1"/>
              </a:buClr>
              <a:buSzPct val="85000"/>
              <a:buFont typeface="Arial"/>
              <a:buChar char="•"/>
            </a:pPr>
            <a:r>
              <a:rPr lang="en-US" sz="1600" b="0" i="0" u="none" strike="noStrike" cap="none">
                <a:solidFill>
                  <a:schemeClr val="dk1"/>
                </a:solidFill>
                <a:latin typeface="Roboto"/>
                <a:ea typeface="Roboto"/>
                <a:cs typeface="Roboto"/>
                <a:sym typeface="Roboto"/>
              </a:rPr>
              <a:t>A compliance record is created (or updated) for the FOSS </a:t>
            </a:r>
          </a:p>
          <a:p>
            <a:pPr marL="457200" marR="0" lvl="1" indent="-190500" algn="l" rtl="0">
              <a:spcBef>
                <a:spcPts val="320"/>
              </a:spcBef>
              <a:buClr>
                <a:schemeClr val="accent1"/>
              </a:buClr>
              <a:buSzPct val="85000"/>
              <a:buFont typeface="Arial"/>
              <a:buChar char="•"/>
            </a:pPr>
            <a:r>
              <a:rPr lang="en-US" sz="1600" b="0" i="0" u="none" strike="noStrike" cap="none">
                <a:solidFill>
                  <a:schemeClr val="dk1"/>
                </a:solidFill>
                <a:latin typeface="Roboto"/>
                <a:ea typeface="Roboto"/>
                <a:cs typeface="Roboto"/>
                <a:sym typeface="Roboto"/>
              </a:rPr>
              <a:t>An audit is requested to review the source code with a scope a defined as exhaustive or limited according to FOSS policy requirements.</a:t>
            </a:r>
          </a:p>
        </p:txBody>
      </p:sp>
      <p:sp>
        <p:nvSpPr>
          <p:cNvPr id="578" name="Shape 578"/>
          <p:cNvSpPr/>
          <p:nvPr/>
        </p:nvSpPr>
        <p:spPr>
          <a:xfrm>
            <a:off x="3843337" y="1271588"/>
            <a:ext cx="4508500" cy="179228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sp>
        <p:nvSpPr>
          <p:cNvPr id="579" name="Shape 579"/>
          <p:cNvSpPr/>
          <p:nvPr/>
        </p:nvSpPr>
        <p:spPr>
          <a:xfrm>
            <a:off x="2676550" y="19335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sp>
        <p:nvSpPr>
          <p:cNvPr id="580" name="Shape 580"/>
          <p:cNvSpPr/>
          <p:nvPr/>
        </p:nvSpPr>
        <p:spPr>
          <a:xfrm>
            <a:off x="8602675" y="19764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cxnSp>
        <p:nvCxnSpPr>
          <p:cNvPr id="581" name="Shape 581"/>
          <p:cNvCxnSpPr>
            <a:stCxn id="579" idx="3"/>
            <a:endCxn id="578" idx="0"/>
          </p:cNvCxnSpPr>
          <p:nvPr/>
        </p:nvCxnSpPr>
        <p:spPr>
          <a:xfrm>
            <a:off x="3532150" y="2167741"/>
            <a:ext cx="325200" cy="0"/>
          </a:xfrm>
          <a:prstGeom prst="straightConnector1">
            <a:avLst/>
          </a:prstGeom>
          <a:noFill/>
          <a:ln w="9525" cap="flat" cmpd="sng">
            <a:solidFill>
              <a:schemeClr val="dk1"/>
            </a:solidFill>
            <a:prstDash val="solid"/>
            <a:round/>
            <a:headEnd type="none" w="med" len="med"/>
            <a:tailEnd type="triangle" w="lg" len="lg"/>
          </a:ln>
        </p:spPr>
      </p:cxnSp>
      <p:cxnSp>
        <p:nvCxnSpPr>
          <p:cNvPr id="582" name="Shape 582"/>
          <p:cNvCxnSpPr>
            <a:stCxn id="578" idx="2"/>
          </p:cNvCxnSpPr>
          <p:nvPr/>
        </p:nvCxnSpPr>
        <p:spPr>
          <a:xfrm rot="10800000" flipH="1">
            <a:off x="8348080" y="2162932"/>
            <a:ext cx="255600" cy="4800"/>
          </a:xfrm>
          <a:prstGeom prst="straightConnector1">
            <a:avLst/>
          </a:prstGeom>
          <a:noFill/>
          <a:ln w="9525" cap="flat" cmpd="sng">
            <a:solidFill>
              <a:schemeClr val="dk1"/>
            </a:solidFill>
            <a:prstDash val="solid"/>
            <a:round/>
            <a:headEnd type="none" w="med" len="med"/>
            <a:tailEnd type="triangle" w="lg" len="lg"/>
          </a:ln>
        </p:spPr>
      </p:cxnSp>
      <p:sp>
        <p:nvSpPr>
          <p:cNvPr id="583" name="Shape 583"/>
          <p:cNvSpPr/>
          <p:nvPr/>
        </p:nvSpPr>
        <p:spPr>
          <a:xfrm rot="10800000">
            <a:off x="4088397" y="1414463"/>
            <a:ext cx="338554" cy="1319211"/>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584" name="Shape 584"/>
          <p:cNvSpPr txBox="1"/>
          <p:nvPr/>
        </p:nvSpPr>
        <p:spPr>
          <a:xfrm rot="-5400000">
            <a:off x="3598046" y="1904778"/>
            <a:ext cx="1319211"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Identification</a:t>
            </a:r>
          </a:p>
        </p:txBody>
      </p:sp>
      <p:sp>
        <p:nvSpPr>
          <p:cNvPr id="585" name="Shape 585"/>
          <p:cNvSpPr/>
          <p:nvPr/>
        </p:nvSpPr>
        <p:spPr>
          <a:xfrm rot="-5400000">
            <a:off x="4292600" y="1902653"/>
            <a:ext cx="787400"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586" name="Shape 586"/>
          <p:cNvSpPr/>
          <p:nvPr/>
        </p:nvSpPr>
        <p:spPr>
          <a:xfrm rot="-5400000">
            <a:off x="4759324" y="1816428"/>
            <a:ext cx="787400"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587" name="Shape 587"/>
          <p:cNvSpPr/>
          <p:nvPr/>
        </p:nvSpPr>
        <p:spPr>
          <a:xfrm rot="-5400000">
            <a:off x="5226843" y="1895511"/>
            <a:ext cx="785813"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588" name="Shape 588"/>
          <p:cNvSpPr/>
          <p:nvPr/>
        </p:nvSpPr>
        <p:spPr>
          <a:xfrm rot="-5400000">
            <a:off x="5624511" y="1895511"/>
            <a:ext cx="785813"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589" name="Shape 589"/>
          <p:cNvSpPr/>
          <p:nvPr/>
        </p:nvSpPr>
        <p:spPr>
          <a:xfrm rot="-5400000">
            <a:off x="6019799" y="1808491"/>
            <a:ext cx="784224"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sp>
        <p:nvSpPr>
          <p:cNvPr id="590" name="Shape 590"/>
          <p:cNvSpPr/>
          <p:nvPr/>
        </p:nvSpPr>
        <p:spPr>
          <a:xfrm rot="-5400000">
            <a:off x="6414294" y="1887572"/>
            <a:ext cx="785811"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591" name="Shape 591"/>
          <p:cNvSpPr/>
          <p:nvPr/>
        </p:nvSpPr>
        <p:spPr>
          <a:xfrm rot="-5400000">
            <a:off x="6809581" y="1802934"/>
            <a:ext cx="785811"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592" name="Shape 592"/>
          <p:cNvSpPr/>
          <p:nvPr/>
        </p:nvSpPr>
        <p:spPr>
          <a:xfrm rot="-5400000">
            <a:off x="7204869" y="1798172"/>
            <a:ext cx="78581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593" name="Shape 593"/>
          <p:cNvSpPr/>
          <p:nvPr/>
        </p:nvSpPr>
        <p:spPr>
          <a:xfrm rot="-5400000">
            <a:off x="7606506" y="1799759"/>
            <a:ext cx="785811"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594" name="Shape 594"/>
          <p:cNvCxnSpPr/>
          <p:nvPr/>
        </p:nvCxnSpPr>
        <p:spPr>
          <a:xfrm>
            <a:off x="4519612" y="2076450"/>
            <a:ext cx="0" cy="0"/>
          </a:xfrm>
          <a:prstGeom prst="straightConnector1">
            <a:avLst/>
          </a:prstGeom>
          <a:noFill/>
          <a:ln w="9525" cap="flat" cmpd="sng">
            <a:solidFill>
              <a:schemeClr val="dk1"/>
            </a:solidFill>
            <a:prstDash val="solid"/>
            <a:round/>
            <a:headEnd type="none" w="med" len="med"/>
            <a:tailEnd type="none" w="med" len="med"/>
          </a:ln>
        </p:spPr>
      </p:cxnSp>
      <p:sp>
        <p:nvSpPr>
          <p:cNvPr id="595" name="Shape 595"/>
          <p:cNvSpPr txBox="1"/>
          <p:nvPr/>
        </p:nvSpPr>
        <p:spPr>
          <a:xfrm>
            <a:off x="400050" y="3887787"/>
            <a:ext cx="5504817" cy="261937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Steps: </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Incoming requests from engineering</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Scans of the software</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Due diligence of 3rd-party software</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Manual recognition of new components added to the repository</a:t>
            </a:r>
          </a:p>
        </p:txBody>
      </p:sp>
      <p:sp>
        <p:nvSpPr>
          <p:cNvPr id="596" name="Shape 596"/>
          <p:cNvSpPr/>
          <p:nvPr/>
        </p:nvSpPr>
        <p:spPr>
          <a:xfrm>
            <a:off x="238125" y="3228975"/>
            <a:ext cx="3876382" cy="83099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Identify FOSS components</a:t>
            </a:r>
          </a:p>
          <a:p>
            <a:pPr marL="0" marR="0" lvl="0" indent="0" algn="l" rtl="0">
              <a:spcBef>
                <a:spcPts val="0"/>
              </a:spcBef>
              <a:buNone/>
            </a:pPr>
            <a:endParaRPr sz="2400">
              <a:solidFill>
                <a:schemeClr val="dk1"/>
              </a:solidFill>
              <a:latin typeface="Roboto"/>
              <a:ea typeface="Roboto"/>
              <a:cs typeface="Roboto"/>
              <a:sym typeface="Roboto"/>
            </a:endParaRPr>
          </a:p>
        </p:txBody>
      </p:sp>
      <p:sp>
        <p:nvSpPr>
          <p:cNvPr id="597" name="Shape 597"/>
          <p:cNvSpPr txBox="1"/>
          <p:nvPr/>
        </p:nvSpPr>
        <p:spPr>
          <a:xfrm>
            <a:off x="261747" y="531277"/>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Identify and Track FOSS Usage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Shape 603"/>
          <p:cNvSpPr/>
          <p:nvPr/>
        </p:nvSpPr>
        <p:spPr>
          <a:xfrm>
            <a:off x="3523932" y="1013779"/>
            <a:ext cx="4508500" cy="179228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604" name="Shape 604"/>
          <p:cNvCxnSpPr>
            <a:stCxn id="603" idx="2"/>
          </p:cNvCxnSpPr>
          <p:nvPr/>
        </p:nvCxnSpPr>
        <p:spPr>
          <a:xfrm rot="10800000" flipH="1">
            <a:off x="8028675" y="1905122"/>
            <a:ext cx="255600" cy="4800"/>
          </a:xfrm>
          <a:prstGeom prst="straightConnector1">
            <a:avLst/>
          </a:prstGeom>
          <a:noFill/>
          <a:ln w="9525" cap="flat" cmpd="sng">
            <a:solidFill>
              <a:schemeClr val="dk1"/>
            </a:solidFill>
            <a:prstDash val="solid"/>
            <a:round/>
            <a:headEnd type="none" w="med" len="med"/>
            <a:tailEnd type="triangle" w="lg" len="lg"/>
          </a:ln>
        </p:spPr>
      </p:cxnSp>
      <p:sp>
        <p:nvSpPr>
          <p:cNvPr id="605" name="Shape 605"/>
          <p:cNvSpPr/>
          <p:nvPr/>
        </p:nvSpPr>
        <p:spPr>
          <a:xfrm rot="10800000">
            <a:off x="4197617" y="1156653"/>
            <a:ext cx="338554" cy="1319211"/>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606" name="Shape 606"/>
          <p:cNvSpPr txBox="1"/>
          <p:nvPr/>
        </p:nvSpPr>
        <p:spPr>
          <a:xfrm rot="-5400000">
            <a:off x="3707271" y="1646978"/>
            <a:ext cx="1319211"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Audit</a:t>
            </a:r>
          </a:p>
        </p:txBody>
      </p:sp>
      <p:sp>
        <p:nvSpPr>
          <p:cNvPr id="607" name="Shape 607"/>
          <p:cNvSpPr/>
          <p:nvPr/>
        </p:nvSpPr>
        <p:spPr>
          <a:xfrm rot="-5400000">
            <a:off x="3478689" y="1578462"/>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608" name="Shape 608"/>
          <p:cNvSpPr/>
          <p:nvPr/>
        </p:nvSpPr>
        <p:spPr>
          <a:xfrm rot="-5400000">
            <a:off x="4374038" y="1581637"/>
            <a:ext cx="887412"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609" name="Shape 609"/>
          <p:cNvSpPr/>
          <p:nvPr/>
        </p:nvSpPr>
        <p:spPr>
          <a:xfrm rot="-5400000">
            <a:off x="4785994" y="16591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610" name="Shape 610"/>
          <p:cNvSpPr/>
          <p:nvPr/>
        </p:nvSpPr>
        <p:spPr>
          <a:xfrm rot="-5400000">
            <a:off x="5183664" y="16591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611" name="Shape 611"/>
          <p:cNvSpPr/>
          <p:nvPr/>
        </p:nvSpPr>
        <p:spPr>
          <a:xfrm rot="-5400000">
            <a:off x="5578951" y="1656751"/>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sp>
        <p:nvSpPr>
          <p:cNvPr id="612" name="Shape 612"/>
          <p:cNvSpPr/>
          <p:nvPr/>
        </p:nvSpPr>
        <p:spPr>
          <a:xfrm rot="-5400000">
            <a:off x="5973444" y="1651194"/>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613" name="Shape 613"/>
          <p:cNvSpPr/>
          <p:nvPr/>
        </p:nvSpPr>
        <p:spPr>
          <a:xfrm rot="-5400000">
            <a:off x="6368733" y="156655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614" name="Shape 614"/>
          <p:cNvSpPr/>
          <p:nvPr/>
        </p:nvSpPr>
        <p:spPr>
          <a:xfrm rot="-5400000">
            <a:off x="6764019" y="16464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615" name="Shape 615"/>
          <p:cNvSpPr/>
          <p:nvPr/>
        </p:nvSpPr>
        <p:spPr>
          <a:xfrm rot="-5400000">
            <a:off x="7165658" y="1563381"/>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616" name="Shape 616"/>
          <p:cNvCxnSpPr/>
          <p:nvPr/>
        </p:nvCxnSpPr>
        <p:spPr>
          <a:xfrm>
            <a:off x="3752532" y="1840865"/>
            <a:ext cx="0" cy="0"/>
          </a:xfrm>
          <a:prstGeom prst="straightConnector1">
            <a:avLst/>
          </a:prstGeom>
          <a:noFill/>
          <a:ln w="9525" cap="flat" cmpd="sng">
            <a:solidFill>
              <a:schemeClr val="dk1"/>
            </a:solidFill>
            <a:prstDash val="solid"/>
            <a:round/>
            <a:headEnd type="none" w="med" len="med"/>
            <a:tailEnd type="none" w="med" len="med"/>
          </a:ln>
        </p:spPr>
      </p:cxnSp>
      <p:sp>
        <p:nvSpPr>
          <p:cNvPr id="617" name="Shape 617"/>
          <p:cNvSpPr txBox="1"/>
          <p:nvPr/>
        </p:nvSpPr>
        <p:spPr>
          <a:xfrm>
            <a:off x="5784917" y="3659187"/>
            <a:ext cx="5781607"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Outcome: </a:t>
            </a:r>
          </a:p>
          <a:p>
            <a:pPr marL="971550" marR="0" lvl="0" indent="-285750"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An audit report identifying:</a:t>
            </a:r>
          </a:p>
          <a:p>
            <a:pPr marL="1485900" marR="0" lvl="1" indent="-342900" algn="l" rtl="0">
              <a:spcBef>
                <a:spcPts val="0"/>
              </a:spcBef>
              <a:buClr>
                <a:schemeClr val="dk1"/>
              </a:buClr>
              <a:buSzPct val="100000"/>
              <a:buFont typeface="Arial"/>
              <a:buAutoNum type="arabicPeriod"/>
            </a:pPr>
            <a:r>
              <a:rPr lang="en-US" sz="1600" b="0" i="0" u="none" strike="noStrike" cap="none">
                <a:solidFill>
                  <a:schemeClr val="dk1"/>
                </a:solidFill>
                <a:latin typeface="Roboto"/>
                <a:ea typeface="Roboto"/>
                <a:cs typeface="Roboto"/>
                <a:sym typeface="Roboto"/>
              </a:rPr>
              <a:t>The origins and licenses of the source code </a:t>
            </a:r>
          </a:p>
          <a:p>
            <a:pPr marL="1485900" marR="0" lvl="1" indent="-342900" algn="l" rtl="0">
              <a:spcBef>
                <a:spcPts val="0"/>
              </a:spcBef>
              <a:buClr>
                <a:schemeClr val="dk1"/>
              </a:buClr>
              <a:buSzPct val="100000"/>
              <a:buFont typeface="Arial"/>
              <a:buAutoNum type="arabicPeriod"/>
            </a:pPr>
            <a:r>
              <a:rPr lang="en-US" sz="1600" b="0" i="0" u="none" strike="noStrike" cap="none">
                <a:solidFill>
                  <a:schemeClr val="dk1"/>
                </a:solidFill>
                <a:latin typeface="Roboto"/>
                <a:ea typeface="Roboto"/>
                <a:cs typeface="Roboto"/>
                <a:sym typeface="Roboto"/>
              </a:rPr>
              <a:t>Issues that need resolving</a:t>
            </a: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618" name="Shape 618"/>
          <p:cNvSpPr txBox="1"/>
          <p:nvPr/>
        </p:nvSpPr>
        <p:spPr>
          <a:xfrm>
            <a:off x="368300" y="3705225"/>
            <a:ext cx="5308510" cy="261937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Steps: </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Source code for the audit is identified</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Source may be scanned by a software tool</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“Hits” from the audit or scan are reviewed and verified as to the proper origin of the code</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Audits or scans are performed iteratively based on the software development and release lifecycles</a:t>
            </a:r>
          </a:p>
        </p:txBody>
      </p:sp>
      <p:sp>
        <p:nvSpPr>
          <p:cNvPr id="619" name="Shape 619"/>
          <p:cNvSpPr/>
          <p:nvPr/>
        </p:nvSpPr>
        <p:spPr>
          <a:xfrm>
            <a:off x="246508" y="3091933"/>
            <a:ext cx="3308918"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Identify FOSS licenses </a:t>
            </a:r>
          </a:p>
        </p:txBody>
      </p:sp>
      <p:sp>
        <p:nvSpPr>
          <p:cNvPr id="620" name="Shape 620"/>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Auditing Source Code</a:t>
            </a:r>
          </a:p>
        </p:txBody>
      </p:sp>
      <p:sp>
        <p:nvSpPr>
          <p:cNvPr id="621" name="Shape 621"/>
          <p:cNvSpPr/>
          <p:nvPr/>
        </p:nvSpPr>
        <p:spPr>
          <a:xfrm>
            <a:off x="2343125" y="1675766"/>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622" name="Shape 622"/>
          <p:cNvCxnSpPr>
            <a:stCxn id="621" idx="3"/>
          </p:cNvCxnSpPr>
          <p:nvPr/>
        </p:nvCxnSpPr>
        <p:spPr>
          <a:xfrm>
            <a:off x="3198725" y="1909916"/>
            <a:ext cx="325200" cy="0"/>
          </a:xfrm>
          <a:prstGeom prst="straightConnector1">
            <a:avLst/>
          </a:prstGeom>
          <a:noFill/>
          <a:ln w="9525" cap="flat" cmpd="sng">
            <a:solidFill>
              <a:schemeClr val="dk1"/>
            </a:solidFill>
            <a:prstDash val="solid"/>
            <a:round/>
            <a:headEnd type="none" w="med" len="med"/>
            <a:tailEnd type="triangle" w="lg" len="lg"/>
          </a:ln>
        </p:spPr>
      </p:cxnSp>
      <p:sp>
        <p:nvSpPr>
          <p:cNvPr id="623" name="Shape 623"/>
          <p:cNvSpPr/>
          <p:nvPr/>
        </p:nvSpPr>
        <p:spPr>
          <a:xfrm>
            <a:off x="8296525" y="1675775"/>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Shape 629"/>
          <p:cNvSpPr txBox="1"/>
          <p:nvPr/>
        </p:nvSpPr>
        <p:spPr>
          <a:xfrm>
            <a:off x="6061844" y="3675062"/>
            <a:ext cx="5504680"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Outcome: </a:t>
            </a:r>
          </a:p>
          <a:p>
            <a:pPr marL="685800" marR="0" lvl="0" indent="0" algn="l" rtl="0">
              <a:spcBef>
                <a:spcPts val="0"/>
              </a:spcBef>
              <a:buSzPct val="25000"/>
              <a:buNone/>
            </a:pPr>
            <a:r>
              <a:rPr lang="en-US" sz="1600">
                <a:solidFill>
                  <a:schemeClr val="dk1"/>
                </a:solidFill>
                <a:latin typeface="Roboto"/>
                <a:ea typeface="Roboto"/>
                <a:cs typeface="Roboto"/>
                <a:sym typeface="Roboto"/>
              </a:rPr>
              <a:t>A resolution for each of the flagged files in the report and a resolution for any flagged license conflict </a:t>
            </a: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630" name="Shape 630"/>
          <p:cNvSpPr txBox="1"/>
          <p:nvPr/>
        </p:nvSpPr>
        <p:spPr>
          <a:xfrm>
            <a:off x="433387" y="3721100"/>
            <a:ext cx="5536638" cy="261937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Steps: </a:t>
            </a:r>
          </a:p>
          <a:p>
            <a:pPr marL="742950" marR="0" lvl="1" indent="-28575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Provide feedback to the appropriate engineers to resolve issues in the audit report that conflict with your FOSS policy </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The appropriate engineers then conduct FOSS Reviews on the relevant source code (see next slide for template)</a:t>
            </a:r>
          </a:p>
          <a:p>
            <a:pPr marL="685800" marR="0" lvl="1" indent="-228600" algn="l" rtl="0">
              <a:lnSpc>
                <a:spcPct val="90000"/>
              </a:lnSpc>
              <a:spcBef>
                <a:spcPts val="500"/>
              </a:spcBef>
              <a:buClr>
                <a:schemeClr val="dk1"/>
              </a:buClr>
              <a:buFont typeface="Arial"/>
              <a:buNone/>
            </a:pPr>
            <a:endParaRPr sz="1600" b="0" i="0" u="none" strike="noStrike" cap="none">
              <a:solidFill>
                <a:schemeClr val="dk1"/>
              </a:solidFill>
              <a:latin typeface="Roboto"/>
              <a:ea typeface="Roboto"/>
              <a:cs typeface="Roboto"/>
              <a:sym typeface="Roboto"/>
            </a:endParaRPr>
          </a:p>
        </p:txBody>
      </p:sp>
      <p:sp>
        <p:nvSpPr>
          <p:cNvPr id="631" name="Shape 631"/>
          <p:cNvSpPr/>
          <p:nvPr/>
        </p:nvSpPr>
        <p:spPr>
          <a:xfrm>
            <a:off x="246508" y="3070794"/>
            <a:ext cx="7240676"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Resolve all issues identified in the audit</a:t>
            </a:r>
          </a:p>
        </p:txBody>
      </p:sp>
      <p:sp>
        <p:nvSpPr>
          <p:cNvPr id="632" name="Shape 632"/>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Resolving Issues</a:t>
            </a:r>
          </a:p>
        </p:txBody>
      </p:sp>
      <p:sp>
        <p:nvSpPr>
          <p:cNvPr id="633" name="Shape 633"/>
          <p:cNvSpPr/>
          <p:nvPr/>
        </p:nvSpPr>
        <p:spPr>
          <a:xfrm>
            <a:off x="3419746" y="961296"/>
            <a:ext cx="5032743" cy="233695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634" name="Shape 634"/>
          <p:cNvCxnSpPr>
            <a:stCxn id="633" idx="2"/>
          </p:cNvCxnSpPr>
          <p:nvPr/>
        </p:nvCxnSpPr>
        <p:spPr>
          <a:xfrm>
            <a:off x="8448295" y="2129775"/>
            <a:ext cx="559200" cy="0"/>
          </a:xfrm>
          <a:prstGeom prst="straightConnector1">
            <a:avLst/>
          </a:prstGeom>
          <a:noFill/>
          <a:ln w="9525" cap="flat" cmpd="sng">
            <a:solidFill>
              <a:schemeClr val="dk1"/>
            </a:solidFill>
            <a:prstDash val="solid"/>
            <a:round/>
            <a:headEnd type="none" w="med" len="med"/>
            <a:tailEnd type="triangle" w="lg" len="lg"/>
          </a:ln>
        </p:spPr>
      </p:cxnSp>
      <p:sp>
        <p:nvSpPr>
          <p:cNvPr id="635" name="Shape 635"/>
          <p:cNvSpPr/>
          <p:nvPr/>
        </p:nvSpPr>
        <p:spPr>
          <a:xfrm rot="10800000">
            <a:off x="4513902" y="1033353"/>
            <a:ext cx="559193" cy="1752717"/>
          </a:xfrm>
          <a:prstGeom prst="rect">
            <a:avLst/>
          </a:prstGeom>
          <a:gradFill>
            <a:gsLst>
              <a:gs pos="0">
                <a:srgbClr val="95E5FF"/>
              </a:gs>
              <a:gs pos="35000">
                <a:srgbClr val="B4EBFF"/>
              </a:gs>
              <a:gs pos="100000">
                <a:srgbClr val="E0F7FF"/>
              </a:gs>
            </a:gsLst>
            <a:lin ang="16200038" scaled="0"/>
          </a:gradFill>
          <a:ln w="9525" cap="flat" cmpd="sng">
            <a:solidFill>
              <a:srgbClr val="55B4E5"/>
            </a:solidFill>
            <a:prstDash val="solid"/>
            <a:miter/>
            <a:headEnd type="none" w="med" len="med"/>
            <a:tailEnd type="none" w="med" len="med"/>
          </a:ln>
          <a:effectLst>
            <a:outerShdw blurRad="63500" dist="20000" dir="5400000" rotWithShape="0">
              <a:srgbClr val="000000">
                <a:alpha val="37650"/>
              </a:srgbClr>
            </a:outerShdw>
          </a:effectLst>
        </p:spPr>
        <p:txBody>
          <a:bodyPr lIns="91425" tIns="91425" rIns="91425" bIns="91425" anchor="ctr" anchorCtr="0">
            <a:noAutofit/>
          </a:bodyPr>
          <a:lstStyle/>
          <a:p>
            <a:pPr lvl="0">
              <a:spcBef>
                <a:spcPts val="0"/>
              </a:spcBef>
              <a:buNone/>
            </a:pPr>
            <a:endParaRPr/>
          </a:p>
        </p:txBody>
      </p:sp>
      <p:sp>
        <p:nvSpPr>
          <p:cNvPr id="636" name="Shape 636"/>
          <p:cNvSpPr txBox="1"/>
          <p:nvPr/>
        </p:nvSpPr>
        <p:spPr>
          <a:xfrm rot="-5400000">
            <a:off x="4103537" y="1620377"/>
            <a:ext cx="1752717" cy="559193"/>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Resolving Issues</a:t>
            </a:r>
          </a:p>
        </p:txBody>
      </p:sp>
      <p:sp>
        <p:nvSpPr>
          <p:cNvPr id="637" name="Shape 637"/>
          <p:cNvSpPr/>
          <p:nvPr/>
        </p:nvSpPr>
        <p:spPr>
          <a:xfrm rot="-5400000">
            <a:off x="3405884" y="1661274"/>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638" name="Shape 638"/>
          <p:cNvSpPr/>
          <p:nvPr/>
        </p:nvSpPr>
        <p:spPr>
          <a:xfrm rot="-5400000">
            <a:off x="3897975" y="164374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639" name="Shape 639"/>
          <p:cNvSpPr/>
          <p:nvPr/>
        </p:nvSpPr>
        <p:spPr>
          <a:xfrm rot="-5400000">
            <a:off x="4938075" y="165153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640" name="Shape 640"/>
          <p:cNvSpPr/>
          <p:nvPr/>
        </p:nvSpPr>
        <p:spPr>
          <a:xfrm rot="-5400000">
            <a:off x="5404070" y="165153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641" name="Shape 641"/>
          <p:cNvSpPr/>
          <p:nvPr/>
        </p:nvSpPr>
        <p:spPr>
          <a:xfrm rot="-5400000">
            <a:off x="5866336" y="1647642"/>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sp>
        <p:nvSpPr>
          <p:cNvPr id="642" name="Shape 642"/>
          <p:cNvSpPr/>
          <p:nvPr/>
        </p:nvSpPr>
        <p:spPr>
          <a:xfrm rot="-5400000">
            <a:off x="6330467" y="1641799"/>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643" name="Shape 643"/>
          <p:cNvSpPr/>
          <p:nvPr/>
        </p:nvSpPr>
        <p:spPr>
          <a:xfrm rot="-5400000">
            <a:off x="6794598" y="1641799"/>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644" name="Shape 644"/>
          <p:cNvSpPr/>
          <p:nvPr/>
        </p:nvSpPr>
        <p:spPr>
          <a:xfrm rot="-5400000">
            <a:off x="7258729" y="163595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645" name="Shape 645"/>
          <p:cNvSpPr/>
          <p:nvPr/>
        </p:nvSpPr>
        <p:spPr>
          <a:xfrm rot="-5400000">
            <a:off x="7730315" y="163595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646" name="Shape 646"/>
          <p:cNvCxnSpPr/>
          <p:nvPr/>
        </p:nvCxnSpPr>
        <p:spPr>
          <a:xfrm>
            <a:off x="3688159" y="1975925"/>
            <a:ext cx="0" cy="0"/>
          </a:xfrm>
          <a:prstGeom prst="straightConnector1">
            <a:avLst/>
          </a:prstGeom>
          <a:noFill/>
          <a:ln w="9525" cap="flat" cmpd="sng">
            <a:solidFill>
              <a:schemeClr val="dk1"/>
            </a:solidFill>
            <a:prstDash val="solid"/>
            <a:round/>
            <a:headEnd type="none" w="med" len="med"/>
            <a:tailEnd type="none" w="med" len="med"/>
          </a:ln>
        </p:spPr>
      </p:cxnSp>
      <p:sp>
        <p:nvSpPr>
          <p:cNvPr id="647" name="Shape 647"/>
          <p:cNvSpPr/>
          <p:nvPr/>
        </p:nvSpPr>
        <p:spPr>
          <a:xfrm>
            <a:off x="2235225" y="18356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648" name="Shape 648"/>
          <p:cNvCxnSpPr>
            <a:stCxn id="647" idx="3"/>
          </p:cNvCxnSpPr>
          <p:nvPr/>
        </p:nvCxnSpPr>
        <p:spPr>
          <a:xfrm>
            <a:off x="3090825" y="2069841"/>
            <a:ext cx="325200" cy="0"/>
          </a:xfrm>
          <a:prstGeom prst="straightConnector1">
            <a:avLst/>
          </a:prstGeom>
          <a:noFill/>
          <a:ln w="9525" cap="flat" cmpd="sng">
            <a:solidFill>
              <a:schemeClr val="dk1"/>
            </a:solidFill>
            <a:prstDash val="solid"/>
            <a:round/>
            <a:headEnd type="none" w="med" len="med"/>
            <a:tailEnd type="triangle" w="lg" len="lg"/>
          </a:ln>
        </p:spPr>
      </p:cxnSp>
      <p:sp>
        <p:nvSpPr>
          <p:cNvPr id="649" name="Shape 649"/>
          <p:cNvSpPr/>
          <p:nvPr/>
        </p:nvSpPr>
        <p:spPr>
          <a:xfrm>
            <a:off x="8970675" y="1895625"/>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Shape 655"/>
          <p:cNvSpPr txBox="1"/>
          <p:nvPr/>
        </p:nvSpPr>
        <p:spPr>
          <a:xfrm>
            <a:off x="3346450" y="2105927"/>
            <a:ext cx="934870"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Proprietary</a:t>
            </a:r>
          </a:p>
        </p:txBody>
      </p:sp>
      <p:sp>
        <p:nvSpPr>
          <p:cNvPr id="656" name="Shape 656"/>
          <p:cNvSpPr txBox="1"/>
          <p:nvPr/>
        </p:nvSpPr>
        <p:spPr>
          <a:xfrm>
            <a:off x="2914650" y="1721752"/>
            <a:ext cx="782586"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b="1">
                <a:solidFill>
                  <a:schemeClr val="dk1"/>
                </a:solidFill>
                <a:latin typeface="Roboto"/>
                <a:ea typeface="Roboto"/>
                <a:cs typeface="Roboto"/>
                <a:sym typeface="Roboto"/>
              </a:rPr>
              <a:t>Legend</a:t>
            </a:r>
          </a:p>
        </p:txBody>
      </p:sp>
      <p:sp>
        <p:nvSpPr>
          <p:cNvPr id="657" name="Shape 657"/>
          <p:cNvSpPr/>
          <p:nvPr/>
        </p:nvSpPr>
        <p:spPr>
          <a:xfrm>
            <a:off x="2889250" y="1675715"/>
            <a:ext cx="2230437" cy="4340225"/>
          </a:xfrm>
          <a:prstGeom prst="rect">
            <a:avLst/>
          </a:prstGeom>
          <a:no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58" name="Shape 658"/>
          <p:cNvSpPr/>
          <p:nvPr/>
        </p:nvSpPr>
        <p:spPr>
          <a:xfrm>
            <a:off x="3003550" y="2059889"/>
            <a:ext cx="284162" cy="260350"/>
          </a:xfrm>
          <a:prstGeom prst="rect">
            <a:avLst/>
          </a:prstGeom>
          <a:solidFill>
            <a:srgbClr val="0099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59" name="Shape 659"/>
          <p:cNvSpPr/>
          <p:nvPr/>
        </p:nvSpPr>
        <p:spPr>
          <a:xfrm>
            <a:off x="3003550" y="2425014"/>
            <a:ext cx="284162" cy="260350"/>
          </a:xfrm>
          <a:prstGeom prst="rect">
            <a:avLst/>
          </a:prstGeom>
          <a:solidFill>
            <a:srgbClr val="CC66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0" name="Shape 660"/>
          <p:cNvSpPr/>
          <p:nvPr/>
        </p:nvSpPr>
        <p:spPr>
          <a:xfrm>
            <a:off x="3003550" y="2790139"/>
            <a:ext cx="284162" cy="260350"/>
          </a:xfrm>
          <a:prstGeom prst="rect">
            <a:avLst/>
          </a:prstGeom>
          <a:solidFill>
            <a:srgbClr val="FF33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1" name="Shape 661"/>
          <p:cNvSpPr/>
          <p:nvPr/>
        </p:nvSpPr>
        <p:spPr>
          <a:xfrm>
            <a:off x="3003550" y="3153676"/>
            <a:ext cx="284162" cy="260350"/>
          </a:xfrm>
          <a:prstGeom prst="rect">
            <a:avLst/>
          </a:prstGeom>
          <a:solidFill>
            <a:srgbClr val="FFFF66"/>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2" name="Shape 662"/>
          <p:cNvSpPr/>
          <p:nvPr/>
        </p:nvSpPr>
        <p:spPr>
          <a:xfrm>
            <a:off x="3003550" y="3518801"/>
            <a:ext cx="284162" cy="260350"/>
          </a:xfrm>
          <a:prstGeom prst="rect">
            <a:avLst/>
          </a:prstGeom>
          <a:solidFill>
            <a:srgbClr val="3366CC"/>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3" name="Shape 663"/>
          <p:cNvSpPr txBox="1"/>
          <p:nvPr/>
        </p:nvSpPr>
        <p:spPr>
          <a:xfrm>
            <a:off x="3346450" y="2471052"/>
            <a:ext cx="1622559"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3</a:t>
            </a:r>
            <a:r>
              <a:rPr lang="en-US" sz="1200" baseline="30000">
                <a:solidFill>
                  <a:schemeClr val="dk1"/>
                </a:solidFill>
                <a:latin typeface="Roboto"/>
                <a:ea typeface="Roboto"/>
                <a:cs typeface="Roboto"/>
                <a:sym typeface="Roboto"/>
              </a:rPr>
              <a:t>rd</a:t>
            </a:r>
            <a:r>
              <a:rPr lang="en-US" sz="1200">
                <a:solidFill>
                  <a:schemeClr val="dk1"/>
                </a:solidFill>
                <a:latin typeface="Roboto"/>
                <a:ea typeface="Roboto"/>
                <a:cs typeface="Roboto"/>
                <a:sym typeface="Roboto"/>
              </a:rPr>
              <a:t> Party Commercial</a:t>
            </a:r>
          </a:p>
        </p:txBody>
      </p:sp>
      <p:sp>
        <p:nvSpPr>
          <p:cNvPr id="664" name="Shape 664"/>
          <p:cNvSpPr txBox="1"/>
          <p:nvPr/>
        </p:nvSpPr>
        <p:spPr>
          <a:xfrm>
            <a:off x="3346451" y="2855227"/>
            <a:ext cx="469999"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GPL</a:t>
            </a:r>
          </a:p>
        </p:txBody>
      </p:sp>
      <p:sp>
        <p:nvSpPr>
          <p:cNvPr id="665" name="Shape 665"/>
          <p:cNvSpPr txBox="1"/>
          <p:nvPr/>
        </p:nvSpPr>
        <p:spPr>
          <a:xfrm>
            <a:off x="3346451" y="3220352"/>
            <a:ext cx="55335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LGPL</a:t>
            </a:r>
          </a:p>
        </p:txBody>
      </p:sp>
      <p:sp>
        <p:nvSpPr>
          <p:cNvPr id="666" name="Shape 666"/>
          <p:cNvSpPr txBox="1"/>
          <p:nvPr/>
        </p:nvSpPr>
        <p:spPr>
          <a:xfrm>
            <a:off x="3346450" y="3595003"/>
            <a:ext cx="135325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FOSS Permissive</a:t>
            </a:r>
          </a:p>
        </p:txBody>
      </p:sp>
      <p:cxnSp>
        <p:nvCxnSpPr>
          <p:cNvPr id="667" name="Shape 667"/>
          <p:cNvCxnSpPr/>
          <p:nvPr/>
        </p:nvCxnSpPr>
        <p:spPr>
          <a:xfrm>
            <a:off x="3028950" y="4877701"/>
            <a:ext cx="628649" cy="0"/>
          </a:xfrm>
          <a:prstGeom prst="straightConnector1">
            <a:avLst/>
          </a:prstGeom>
          <a:noFill/>
          <a:ln w="12700" cap="flat" cmpd="sng">
            <a:solidFill>
              <a:schemeClr val="dk1"/>
            </a:solidFill>
            <a:prstDash val="solid"/>
            <a:round/>
            <a:headEnd type="triangle" w="lg" len="lg"/>
            <a:tailEnd type="triangle" w="lg" len="lg"/>
          </a:ln>
        </p:spPr>
      </p:cxnSp>
      <p:cxnSp>
        <p:nvCxnSpPr>
          <p:cNvPr id="668" name="Shape 668"/>
          <p:cNvCxnSpPr/>
          <p:nvPr/>
        </p:nvCxnSpPr>
        <p:spPr>
          <a:xfrm>
            <a:off x="3028950" y="5109476"/>
            <a:ext cx="628649" cy="0"/>
          </a:xfrm>
          <a:prstGeom prst="straightConnector1">
            <a:avLst/>
          </a:prstGeom>
          <a:noFill/>
          <a:ln w="12700" cap="flat" cmpd="sng">
            <a:solidFill>
              <a:schemeClr val="dk1"/>
            </a:solidFill>
            <a:prstDash val="lgDash"/>
            <a:round/>
            <a:headEnd type="triangle" w="lg" len="lg"/>
            <a:tailEnd type="triangle" w="lg" len="lg"/>
          </a:ln>
        </p:spPr>
      </p:cxnSp>
      <p:sp>
        <p:nvSpPr>
          <p:cNvPr id="669" name="Shape 669"/>
          <p:cNvSpPr txBox="1"/>
          <p:nvPr/>
        </p:nvSpPr>
        <p:spPr>
          <a:xfrm>
            <a:off x="3841750" y="4776103"/>
            <a:ext cx="1055096"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Function call</a:t>
            </a:r>
          </a:p>
        </p:txBody>
      </p:sp>
      <p:sp>
        <p:nvSpPr>
          <p:cNvPr id="670" name="Shape 670"/>
          <p:cNvSpPr txBox="1"/>
          <p:nvPr/>
        </p:nvSpPr>
        <p:spPr>
          <a:xfrm>
            <a:off x="3841751" y="5015814"/>
            <a:ext cx="129554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Socket interface</a:t>
            </a:r>
          </a:p>
        </p:txBody>
      </p:sp>
      <p:sp>
        <p:nvSpPr>
          <p:cNvPr id="671" name="Shape 671"/>
          <p:cNvSpPr txBox="1"/>
          <p:nvPr/>
        </p:nvSpPr>
        <p:spPr>
          <a:xfrm>
            <a:off x="3162300" y="4720539"/>
            <a:ext cx="385042"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(fc)</a:t>
            </a:r>
          </a:p>
        </p:txBody>
      </p:sp>
      <p:sp>
        <p:nvSpPr>
          <p:cNvPr id="672" name="Shape 672"/>
          <p:cNvSpPr txBox="1"/>
          <p:nvPr/>
        </p:nvSpPr>
        <p:spPr>
          <a:xfrm>
            <a:off x="3162300" y="4931678"/>
            <a:ext cx="369011"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(si)</a:t>
            </a:r>
          </a:p>
        </p:txBody>
      </p:sp>
      <p:cxnSp>
        <p:nvCxnSpPr>
          <p:cNvPr id="673" name="Shape 673"/>
          <p:cNvCxnSpPr/>
          <p:nvPr/>
        </p:nvCxnSpPr>
        <p:spPr>
          <a:xfrm>
            <a:off x="3028950" y="5349189"/>
            <a:ext cx="628649" cy="0"/>
          </a:xfrm>
          <a:prstGeom prst="straightConnector1">
            <a:avLst/>
          </a:prstGeom>
          <a:noFill/>
          <a:ln w="12700" cap="flat" cmpd="sng">
            <a:solidFill>
              <a:schemeClr val="dk1"/>
            </a:solidFill>
            <a:prstDash val="solid"/>
            <a:round/>
            <a:headEnd type="none" w="med" len="med"/>
            <a:tailEnd type="triangle" w="lg" len="lg"/>
          </a:ln>
        </p:spPr>
      </p:cxnSp>
      <p:sp>
        <p:nvSpPr>
          <p:cNvPr id="674" name="Shape 674"/>
          <p:cNvSpPr txBox="1"/>
          <p:nvPr/>
        </p:nvSpPr>
        <p:spPr>
          <a:xfrm>
            <a:off x="3841751" y="5255528"/>
            <a:ext cx="97013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System call</a:t>
            </a:r>
          </a:p>
        </p:txBody>
      </p:sp>
      <p:sp>
        <p:nvSpPr>
          <p:cNvPr id="675" name="Shape 675"/>
          <p:cNvSpPr txBox="1"/>
          <p:nvPr/>
        </p:nvSpPr>
        <p:spPr>
          <a:xfrm>
            <a:off x="3143250" y="5174564"/>
            <a:ext cx="405880"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(sc)</a:t>
            </a:r>
          </a:p>
        </p:txBody>
      </p:sp>
      <p:cxnSp>
        <p:nvCxnSpPr>
          <p:cNvPr id="676" name="Shape 676"/>
          <p:cNvCxnSpPr/>
          <p:nvPr/>
        </p:nvCxnSpPr>
        <p:spPr>
          <a:xfrm>
            <a:off x="3028950" y="5612714"/>
            <a:ext cx="628649" cy="0"/>
          </a:xfrm>
          <a:prstGeom prst="straightConnector1">
            <a:avLst/>
          </a:prstGeom>
          <a:noFill/>
          <a:ln w="12700" cap="flat" cmpd="sng">
            <a:solidFill>
              <a:schemeClr val="dk1"/>
            </a:solidFill>
            <a:prstDash val="dash"/>
            <a:round/>
            <a:headEnd type="triangle" w="lg" len="lg"/>
            <a:tailEnd type="triangle" w="lg" len="lg"/>
          </a:ln>
        </p:spPr>
      </p:cxnSp>
      <p:sp>
        <p:nvSpPr>
          <p:cNvPr id="677" name="Shape 677"/>
          <p:cNvSpPr txBox="1"/>
          <p:nvPr/>
        </p:nvSpPr>
        <p:spPr>
          <a:xfrm>
            <a:off x="3841751" y="5541278"/>
            <a:ext cx="125226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Shared headers</a:t>
            </a:r>
          </a:p>
        </p:txBody>
      </p:sp>
      <p:sp>
        <p:nvSpPr>
          <p:cNvPr id="678" name="Shape 678"/>
          <p:cNvSpPr txBox="1"/>
          <p:nvPr/>
        </p:nvSpPr>
        <p:spPr>
          <a:xfrm>
            <a:off x="3143250" y="5458728"/>
            <a:ext cx="409086"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(sh)</a:t>
            </a:r>
          </a:p>
        </p:txBody>
      </p:sp>
      <p:cxnSp>
        <p:nvCxnSpPr>
          <p:cNvPr id="679" name="Shape 679"/>
          <p:cNvCxnSpPr/>
          <p:nvPr/>
        </p:nvCxnSpPr>
        <p:spPr>
          <a:xfrm>
            <a:off x="5319714" y="4926914"/>
            <a:ext cx="3767137" cy="0"/>
          </a:xfrm>
          <a:prstGeom prst="straightConnector1">
            <a:avLst/>
          </a:prstGeom>
          <a:noFill/>
          <a:ln w="12700" cap="flat" cmpd="sng">
            <a:solidFill>
              <a:schemeClr val="dk1"/>
            </a:solidFill>
            <a:prstDash val="solid"/>
            <a:round/>
            <a:headEnd type="none" w="med" len="med"/>
            <a:tailEnd type="none" w="med" len="med"/>
          </a:ln>
        </p:spPr>
      </p:cxnSp>
      <p:cxnSp>
        <p:nvCxnSpPr>
          <p:cNvPr id="680" name="Shape 680"/>
          <p:cNvCxnSpPr/>
          <p:nvPr/>
        </p:nvCxnSpPr>
        <p:spPr>
          <a:xfrm>
            <a:off x="5319714" y="3763276"/>
            <a:ext cx="3767137" cy="0"/>
          </a:xfrm>
          <a:prstGeom prst="straightConnector1">
            <a:avLst/>
          </a:prstGeom>
          <a:noFill/>
          <a:ln w="12700" cap="flat" cmpd="sng">
            <a:solidFill>
              <a:schemeClr val="dk1"/>
            </a:solidFill>
            <a:prstDash val="solid"/>
            <a:round/>
            <a:headEnd type="none" w="med" len="med"/>
            <a:tailEnd type="none" w="med" len="med"/>
          </a:ln>
        </p:spPr>
      </p:cxnSp>
      <p:sp>
        <p:nvSpPr>
          <p:cNvPr id="681" name="Shape 681"/>
          <p:cNvSpPr txBox="1"/>
          <p:nvPr/>
        </p:nvSpPr>
        <p:spPr>
          <a:xfrm>
            <a:off x="8402639" y="3079065"/>
            <a:ext cx="96853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a:solidFill>
                  <a:schemeClr val="dk1"/>
                </a:solidFill>
                <a:latin typeface="Roboto"/>
                <a:ea typeface="Roboto"/>
                <a:cs typeface="Roboto"/>
                <a:sym typeface="Roboto"/>
              </a:rPr>
              <a:t>User Space</a:t>
            </a:r>
          </a:p>
        </p:txBody>
      </p:sp>
      <p:sp>
        <p:nvSpPr>
          <p:cNvPr id="682" name="Shape 682"/>
          <p:cNvSpPr txBox="1"/>
          <p:nvPr/>
        </p:nvSpPr>
        <p:spPr>
          <a:xfrm>
            <a:off x="8402639" y="4099828"/>
            <a:ext cx="109677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a:solidFill>
                  <a:schemeClr val="dk1"/>
                </a:solidFill>
                <a:latin typeface="Roboto"/>
                <a:ea typeface="Roboto"/>
                <a:cs typeface="Roboto"/>
                <a:sym typeface="Roboto"/>
              </a:rPr>
              <a:t>Kernel Space</a:t>
            </a:r>
          </a:p>
        </p:txBody>
      </p:sp>
      <p:sp>
        <p:nvSpPr>
          <p:cNvPr id="683" name="Shape 683"/>
          <p:cNvSpPr txBox="1"/>
          <p:nvPr/>
        </p:nvSpPr>
        <p:spPr>
          <a:xfrm>
            <a:off x="8402639" y="5279339"/>
            <a:ext cx="853118"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a:solidFill>
                  <a:schemeClr val="dk1"/>
                </a:solidFill>
                <a:latin typeface="Roboto"/>
                <a:ea typeface="Roboto"/>
                <a:cs typeface="Roboto"/>
                <a:sym typeface="Roboto"/>
              </a:rPr>
              <a:t>Hardware</a:t>
            </a:r>
          </a:p>
        </p:txBody>
      </p:sp>
      <p:sp>
        <p:nvSpPr>
          <p:cNvPr id="684" name="Shape 684"/>
          <p:cNvSpPr/>
          <p:nvPr/>
        </p:nvSpPr>
        <p:spPr>
          <a:xfrm>
            <a:off x="5197476" y="1678890"/>
            <a:ext cx="4265612" cy="4340225"/>
          </a:xfrm>
          <a:prstGeom prst="rect">
            <a:avLst/>
          </a:prstGeom>
          <a:no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85" name="Shape 685"/>
          <p:cNvSpPr txBox="1"/>
          <p:nvPr/>
        </p:nvSpPr>
        <p:spPr>
          <a:xfrm>
            <a:off x="5992812" y="2853639"/>
            <a:ext cx="203773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Roboto"/>
                <a:ea typeface="Roboto"/>
                <a:cs typeface="Roboto"/>
                <a:sym typeface="Roboto"/>
              </a:rPr>
              <a:t>[Insert Components]</a:t>
            </a:r>
          </a:p>
        </p:txBody>
      </p:sp>
      <p:sp>
        <p:nvSpPr>
          <p:cNvPr id="686" name="Shape 686"/>
          <p:cNvSpPr txBox="1"/>
          <p:nvPr/>
        </p:nvSpPr>
        <p:spPr>
          <a:xfrm>
            <a:off x="5992812" y="4082364"/>
            <a:ext cx="203773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Roboto"/>
                <a:ea typeface="Roboto"/>
                <a:cs typeface="Roboto"/>
                <a:sym typeface="Roboto"/>
              </a:rPr>
              <a:t>[Insert Components]</a:t>
            </a:r>
          </a:p>
        </p:txBody>
      </p:sp>
      <p:sp>
        <p:nvSpPr>
          <p:cNvPr id="687" name="Shape 687"/>
          <p:cNvSpPr txBox="1"/>
          <p:nvPr/>
        </p:nvSpPr>
        <p:spPr>
          <a:xfrm>
            <a:off x="5992812" y="5246003"/>
            <a:ext cx="203773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Roboto"/>
                <a:ea typeface="Roboto"/>
                <a:cs typeface="Roboto"/>
                <a:sym typeface="Roboto"/>
              </a:rPr>
              <a:t>[Insert Components]</a:t>
            </a:r>
          </a:p>
        </p:txBody>
      </p:sp>
      <p:cxnSp>
        <p:nvCxnSpPr>
          <p:cNvPr id="688" name="Shape 688"/>
          <p:cNvCxnSpPr/>
          <p:nvPr/>
        </p:nvCxnSpPr>
        <p:spPr>
          <a:xfrm>
            <a:off x="6807200" y="3194951"/>
            <a:ext cx="0" cy="863599"/>
          </a:xfrm>
          <a:prstGeom prst="straightConnector1">
            <a:avLst/>
          </a:prstGeom>
          <a:noFill/>
          <a:ln w="9525" cap="flat" cmpd="sng">
            <a:solidFill>
              <a:schemeClr val="dk1"/>
            </a:solidFill>
            <a:prstDash val="solid"/>
            <a:round/>
            <a:headEnd type="triangle" w="lg" len="lg"/>
            <a:tailEnd type="triangle" w="lg" len="lg"/>
          </a:ln>
        </p:spPr>
      </p:cxnSp>
      <p:cxnSp>
        <p:nvCxnSpPr>
          <p:cNvPr id="689" name="Shape 689"/>
          <p:cNvCxnSpPr/>
          <p:nvPr/>
        </p:nvCxnSpPr>
        <p:spPr>
          <a:xfrm>
            <a:off x="6807200" y="4445903"/>
            <a:ext cx="0" cy="777875"/>
          </a:xfrm>
          <a:prstGeom prst="straightConnector1">
            <a:avLst/>
          </a:prstGeom>
          <a:noFill/>
          <a:ln w="9525" cap="flat" cmpd="sng">
            <a:solidFill>
              <a:schemeClr val="dk1"/>
            </a:solidFill>
            <a:prstDash val="solid"/>
            <a:round/>
            <a:headEnd type="triangle" w="lg" len="lg"/>
            <a:tailEnd type="triangle" w="lg" len="lg"/>
          </a:ln>
        </p:spPr>
      </p:cxnSp>
      <p:sp>
        <p:nvSpPr>
          <p:cNvPr id="690" name="Shape 690"/>
          <p:cNvSpPr txBox="1"/>
          <p:nvPr/>
        </p:nvSpPr>
        <p:spPr>
          <a:xfrm>
            <a:off x="6807200" y="3382278"/>
            <a:ext cx="1659429"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i="1">
                <a:solidFill>
                  <a:schemeClr val="dk1"/>
                </a:solidFill>
                <a:latin typeface="Roboto"/>
                <a:ea typeface="Roboto"/>
                <a:cs typeface="Roboto"/>
                <a:sym typeface="Roboto"/>
              </a:rPr>
              <a:t>[Insert interaction method]</a:t>
            </a:r>
          </a:p>
        </p:txBody>
      </p:sp>
      <p:sp>
        <p:nvSpPr>
          <p:cNvPr id="691" name="Shape 691"/>
          <p:cNvSpPr txBox="1"/>
          <p:nvPr/>
        </p:nvSpPr>
        <p:spPr>
          <a:xfrm>
            <a:off x="6807200" y="4447489"/>
            <a:ext cx="1659429"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i="1">
                <a:solidFill>
                  <a:schemeClr val="dk1"/>
                </a:solidFill>
                <a:latin typeface="Roboto"/>
                <a:ea typeface="Roboto"/>
                <a:cs typeface="Roboto"/>
                <a:sym typeface="Roboto"/>
              </a:rPr>
              <a:t>[Insert interaction method]</a:t>
            </a:r>
          </a:p>
        </p:txBody>
      </p:sp>
      <p:sp>
        <p:nvSpPr>
          <p:cNvPr id="692" name="Shape 692"/>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Architecture Review (Example Template)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de-DE" sz="4000" b="0" i="0" u="none" strike="noStrike" cap="none" dirty="0">
                <a:solidFill>
                  <a:schemeClr val="dk2"/>
                </a:solidFill>
                <a:latin typeface="Roboto"/>
                <a:ea typeface="Roboto"/>
                <a:cs typeface="Roboto"/>
                <a:sym typeface="Roboto"/>
              </a:rPr>
              <a:t>Was ist </a:t>
            </a:r>
            <a:r>
              <a:rPr lang="de-DE" dirty="0"/>
              <a:t>„</a:t>
            </a:r>
            <a:r>
              <a:rPr lang="de-DE" sz="4000" b="0" i="0" u="none" strike="noStrike" cap="none" dirty="0">
                <a:solidFill>
                  <a:schemeClr val="dk2"/>
                </a:solidFill>
                <a:latin typeface="Roboto"/>
                <a:ea typeface="Roboto"/>
                <a:cs typeface="Roboto"/>
                <a:sym typeface="Roboto"/>
              </a:rPr>
              <a:t>geistiges Eigentum”?</a:t>
            </a:r>
          </a:p>
        </p:txBody>
      </p:sp>
      <p:sp>
        <p:nvSpPr>
          <p:cNvPr id="90" name="Shape 90"/>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de-DE" sz="2400" b="0" i="0" u="none" strike="noStrike" cap="none" dirty="0">
                <a:solidFill>
                  <a:schemeClr val="dk1"/>
                </a:solidFill>
                <a:latin typeface="Roboto"/>
                <a:ea typeface="Roboto"/>
                <a:cs typeface="Roboto"/>
                <a:sym typeface="Roboto"/>
              </a:rPr>
              <a:t>Urheberrecht: Schutz ‘persönlicher geistiger Schöpfungen’</a:t>
            </a:r>
          </a:p>
          <a:p>
            <a:pPr marL="457200" marR="0" lvl="1" indent="-190500" algn="l" rtl="0">
              <a:spcBef>
                <a:spcPts val="400"/>
              </a:spcBef>
              <a:spcAft>
                <a:spcPts val="0"/>
              </a:spcAft>
              <a:buClr>
                <a:schemeClr val="accent1"/>
              </a:buClr>
              <a:buSzPct val="85000"/>
              <a:buFont typeface="Arial"/>
              <a:buChar char="•"/>
            </a:pPr>
            <a:r>
              <a:rPr lang="de-DE" sz="2000" b="0" i="0" u="none" strike="noStrike" cap="none" dirty="0">
                <a:solidFill>
                  <a:schemeClr val="dk1"/>
                </a:solidFill>
                <a:latin typeface="Roboto"/>
                <a:ea typeface="Roboto"/>
                <a:cs typeface="Roboto"/>
                <a:sym typeface="Roboto"/>
              </a:rPr>
              <a:t>Schutz des ‘Werks’  (nicht der zugrundeliegenden Idee) </a:t>
            </a:r>
          </a:p>
          <a:p>
            <a:pPr marL="457200" marR="0" lvl="1" indent="-190500" algn="l" rtl="0">
              <a:spcBef>
                <a:spcPts val="400"/>
              </a:spcBef>
              <a:spcAft>
                <a:spcPts val="0"/>
              </a:spcAft>
              <a:buClr>
                <a:schemeClr val="accent1"/>
              </a:buClr>
              <a:buSzPct val="85000"/>
              <a:buFont typeface="Arial"/>
              <a:buChar char="•"/>
            </a:pPr>
            <a:r>
              <a:rPr lang="de-DE" sz="2000" b="0" i="0" u="none" strike="noStrike" cap="none" dirty="0">
                <a:solidFill>
                  <a:schemeClr val="dk1"/>
                </a:solidFill>
                <a:latin typeface="Roboto"/>
                <a:ea typeface="Roboto"/>
                <a:cs typeface="Roboto"/>
                <a:sym typeface="Roboto"/>
              </a:rPr>
              <a:t>Erstreckt sich auf Software, Sprach-/ Musikwerke, etc.</a:t>
            </a:r>
          </a:p>
          <a:p>
            <a:pPr marL="182880" marR="0" lvl="0" indent="-182880" algn="l" rtl="0">
              <a:spcBef>
                <a:spcPts val="480"/>
              </a:spcBef>
              <a:spcAft>
                <a:spcPts val="0"/>
              </a:spcAft>
              <a:buClr>
                <a:schemeClr val="accent1"/>
              </a:buClr>
              <a:buSzPct val="85000"/>
              <a:buFont typeface="Arial"/>
              <a:buChar char="•"/>
            </a:pPr>
            <a:r>
              <a:rPr lang="de-DE" sz="2400" b="0" i="0" u="none" strike="noStrike" cap="none" dirty="0">
                <a:solidFill>
                  <a:schemeClr val="dk1"/>
                </a:solidFill>
                <a:latin typeface="Roboto"/>
                <a:ea typeface="Roboto"/>
                <a:cs typeface="Roboto"/>
                <a:sym typeface="Roboto"/>
              </a:rPr>
              <a:t>Patente: Schutz für Erfindungen mit hinreichender Höhe und Neuheit </a:t>
            </a:r>
          </a:p>
          <a:p>
            <a:pPr marL="457200" marR="0" lvl="1" indent="-190500" algn="l" rtl="0">
              <a:spcBef>
                <a:spcPts val="400"/>
              </a:spcBef>
              <a:spcAft>
                <a:spcPts val="0"/>
              </a:spcAft>
              <a:buClr>
                <a:schemeClr val="accent1"/>
              </a:buClr>
              <a:buSzPct val="85000"/>
              <a:buFont typeface="Arial"/>
              <a:buChar char="•"/>
            </a:pPr>
            <a:r>
              <a:rPr lang="de-DE" sz="2000" b="0" i="0" u="none" strike="noStrike" cap="none" dirty="0">
                <a:solidFill>
                  <a:schemeClr val="dk1"/>
                </a:solidFill>
                <a:latin typeface="Roboto"/>
                <a:ea typeface="Roboto"/>
                <a:cs typeface="Roboto"/>
                <a:sym typeface="Roboto"/>
              </a:rPr>
              <a:t>Erteilung eines beschränkten Monopols als Anreiz für Innovation.</a:t>
            </a:r>
          </a:p>
          <a:p>
            <a:pPr marL="182880" marR="0" lvl="0" indent="-182880" algn="l" rtl="0">
              <a:spcBef>
                <a:spcPts val="480"/>
              </a:spcBef>
              <a:spcAft>
                <a:spcPts val="0"/>
              </a:spcAft>
              <a:buClr>
                <a:schemeClr val="accent1"/>
              </a:buClr>
              <a:buSzPct val="85000"/>
              <a:buFont typeface="Arial"/>
              <a:buChar char="•"/>
            </a:pPr>
            <a:r>
              <a:rPr lang="de-DE" sz="2400" b="0" i="0" u="none" strike="noStrike" cap="none" dirty="0">
                <a:solidFill>
                  <a:schemeClr val="dk1"/>
                </a:solidFill>
                <a:latin typeface="Roboto"/>
                <a:ea typeface="Roboto"/>
                <a:cs typeface="Roboto"/>
                <a:sym typeface="Roboto"/>
              </a:rPr>
              <a:t>Geschäftsgeheimnisse: Schutz wertvoller</a:t>
            </a:r>
            <a:r>
              <a:rPr lang="de-DE" dirty="0"/>
              <a:t>, vertraulicher Information</a:t>
            </a:r>
            <a:endParaRPr lang="de-DE" sz="2400"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de-DE" sz="2400" b="0" i="0" u="none" strike="noStrike" cap="none" dirty="0">
                <a:solidFill>
                  <a:schemeClr val="dk1"/>
                </a:solidFill>
                <a:latin typeface="Roboto"/>
                <a:ea typeface="Roboto"/>
                <a:cs typeface="Roboto"/>
                <a:sym typeface="Roboto"/>
              </a:rPr>
              <a:t>Waren- und Markenzeichen: Schutz einer ‘Marke’ (Wort- und Bildmarken, Markenfarben, Slogans, </a:t>
            </a:r>
            <a:r>
              <a:rPr lang="de-DE" dirty="0"/>
              <a:t>etc.),</a:t>
            </a:r>
            <a:r>
              <a:rPr lang="de-DE" sz="2400" b="0" i="0" u="none" strike="noStrike" cap="none" dirty="0">
                <a:solidFill>
                  <a:schemeClr val="dk1"/>
                </a:solidFill>
                <a:latin typeface="Roboto"/>
                <a:ea typeface="Roboto"/>
                <a:cs typeface="Roboto"/>
                <a:sym typeface="Roboto"/>
              </a:rPr>
              <a:t> die die Herkunft eines Produktes kennzeichnen</a:t>
            </a:r>
            <a:endParaRPr lang="de-DE" dirty="0"/>
          </a:p>
          <a:p>
            <a:pPr lvl="1" indent="-182880">
              <a:spcBef>
                <a:spcPts val="480"/>
              </a:spcBef>
            </a:pPr>
            <a:r>
              <a:rPr lang="de-DE" b="0" i="0" u="none" strike="noStrike" cap="none" dirty="0">
                <a:solidFill>
                  <a:schemeClr val="dk1"/>
                </a:solidFill>
                <a:latin typeface="Roboto"/>
                <a:ea typeface="Roboto"/>
                <a:cs typeface="Roboto"/>
                <a:sym typeface="Roboto"/>
              </a:rPr>
              <a:t>Verbraucher- und Markenschutz; Vermeidung einer ‘Verwässerung” der </a:t>
            </a:r>
            <a:r>
              <a:rPr lang="de-DE" dirty="0"/>
              <a:t>Marke </a:t>
            </a:r>
            <a:br>
              <a:rPr lang="de-DE" dirty="0"/>
            </a:br>
            <a:r>
              <a:rPr lang="de-DE" dirty="0"/>
              <a:t>sowie </a:t>
            </a:r>
            <a:r>
              <a:rPr lang="de-DE" b="0" i="0" u="none" strike="noStrike" cap="none" dirty="0">
                <a:solidFill>
                  <a:schemeClr val="dk1"/>
                </a:solidFill>
                <a:latin typeface="Roboto"/>
                <a:ea typeface="Roboto"/>
                <a:cs typeface="Roboto"/>
                <a:sym typeface="Roboto"/>
              </a:rPr>
              <a:t>einer eventuellen Verwirrung beim Verbraucher</a:t>
            </a:r>
            <a:br>
              <a:rPr lang="de-DE" b="0" i="0" u="none" strike="noStrike" cap="none" dirty="0">
                <a:solidFill>
                  <a:schemeClr val="dk1"/>
                </a:solidFill>
                <a:latin typeface="Roboto"/>
                <a:ea typeface="Roboto"/>
                <a:cs typeface="Roboto"/>
                <a:sym typeface="Roboto"/>
              </a:rPr>
            </a:br>
            <a:endParaRPr lang="de-DE" b="0" i="0" u="none" strike="noStrike" cap="none" dirty="0">
              <a:solidFill>
                <a:schemeClr val="dk1"/>
              </a:solidFill>
              <a:latin typeface="Roboto"/>
              <a:ea typeface="Roboto"/>
              <a:cs typeface="Roboto"/>
              <a:sym typeface="Roboto"/>
            </a:endParaRPr>
          </a:p>
          <a:p>
            <a:pPr marL="0" lvl="0" indent="0" algn="ctr">
              <a:buSzPct val="25000"/>
              <a:buNone/>
            </a:pPr>
            <a:r>
              <a:rPr lang="de-DE" sz="2400" b="0" i="1" u="none" strike="noStrike" cap="none" dirty="0">
                <a:solidFill>
                  <a:schemeClr val="dk1"/>
                </a:solidFill>
                <a:latin typeface="Roboto Condensed"/>
                <a:ea typeface="Roboto Condensed"/>
                <a:cs typeface="Roboto Condensed"/>
                <a:sym typeface="Roboto Condensed"/>
              </a:rPr>
              <a:t>Der vorliegende Abschnitt fokussiert</a:t>
            </a:r>
            <a:r>
              <a:rPr lang="de-DE" i="1" dirty="0">
                <a:latin typeface="Roboto Condensed"/>
                <a:ea typeface="Roboto Condensed"/>
                <a:cs typeface="Roboto Condensed"/>
                <a:sym typeface="Roboto Condensed"/>
              </a:rPr>
              <a:t> - aufgrund ihrer Relevanz </a:t>
            </a:r>
            <a:br>
              <a:rPr lang="de-DE" i="1" dirty="0">
                <a:latin typeface="Roboto Condensed"/>
                <a:ea typeface="Roboto Condensed"/>
                <a:cs typeface="Roboto Condensed"/>
                <a:sym typeface="Roboto Condensed"/>
              </a:rPr>
            </a:br>
            <a:r>
              <a:rPr lang="de-DE" i="1" dirty="0">
                <a:latin typeface="Roboto Condensed"/>
                <a:ea typeface="Roboto Condensed"/>
                <a:cs typeface="Roboto Condensed"/>
                <a:sym typeface="Roboto Condensed"/>
              </a:rPr>
              <a:t>für FOSS-Compliance - auf </a:t>
            </a:r>
            <a:r>
              <a:rPr lang="de-DE" sz="2400" b="0" i="1" u="none" strike="noStrike" cap="none" dirty="0">
                <a:solidFill>
                  <a:schemeClr val="dk1"/>
                </a:solidFill>
                <a:latin typeface="Roboto Condensed"/>
                <a:ea typeface="Roboto Condensed"/>
                <a:cs typeface="Roboto Condensed"/>
                <a:sym typeface="Roboto Condensed"/>
              </a:rPr>
              <a:t>Urheberrecht und Patente.</a:t>
            </a:r>
            <a:br>
              <a:rPr lang="en-US" sz="2400" b="0" i="1" u="none" strike="noStrike" cap="none" dirty="0">
                <a:solidFill>
                  <a:schemeClr val="dk1"/>
                </a:solidFill>
                <a:latin typeface="Roboto Condensed"/>
                <a:ea typeface="Roboto Condensed"/>
                <a:cs typeface="Roboto Condensed"/>
                <a:sym typeface="Roboto Condensed"/>
              </a:rPr>
            </a:br>
            <a:endParaRPr lang="en-US" sz="2400" b="0" i="1" u="none" strike="noStrike" cap="none" dirty="0">
              <a:solidFill>
                <a:schemeClr val="dk1"/>
              </a:solidFill>
              <a:latin typeface="Roboto Condensed"/>
              <a:ea typeface="Roboto Condensed"/>
              <a:cs typeface="Roboto Condensed"/>
              <a:sym typeface="Roboto Condensed"/>
            </a:endParaRPr>
          </a:p>
          <a:p>
            <a:pPr marL="457200" marR="0" lvl="1" indent="-190500" algn="l" rtl="0">
              <a:spcBef>
                <a:spcPts val="400"/>
              </a:spcBef>
              <a:buClr>
                <a:schemeClr val="accent1"/>
              </a:buClr>
              <a:buSzPct val="85000"/>
              <a:buFont typeface="Arial"/>
              <a:buNone/>
            </a:pPr>
            <a:endParaRPr sz="2000" b="0" i="0"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FF086BE5-2014-497A-A882-8281D4486BB0}"/>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034D81F4-A04E-4C34-9510-9E13764A5563}"/>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Shape 698"/>
          <p:cNvSpPr/>
          <p:nvPr/>
        </p:nvSpPr>
        <p:spPr>
          <a:xfrm>
            <a:off x="3524193" y="946056"/>
            <a:ext cx="5094539" cy="2371724"/>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200">
              <a:solidFill>
                <a:schemeClr val="dk1"/>
              </a:solidFill>
              <a:latin typeface="Roboto"/>
              <a:ea typeface="Roboto"/>
              <a:cs typeface="Roboto"/>
              <a:sym typeface="Roboto"/>
            </a:endParaRPr>
          </a:p>
        </p:txBody>
      </p:sp>
      <p:cxnSp>
        <p:nvCxnSpPr>
          <p:cNvPr id="699" name="Shape 699"/>
          <p:cNvCxnSpPr>
            <a:stCxn id="698" idx="2"/>
          </p:cNvCxnSpPr>
          <p:nvPr/>
        </p:nvCxnSpPr>
        <p:spPr>
          <a:xfrm>
            <a:off x="8614487" y="2131919"/>
            <a:ext cx="538200" cy="0"/>
          </a:xfrm>
          <a:prstGeom prst="straightConnector1">
            <a:avLst/>
          </a:prstGeom>
          <a:noFill/>
          <a:ln w="9525" cap="flat" cmpd="sng">
            <a:solidFill>
              <a:schemeClr val="dk1"/>
            </a:solidFill>
            <a:prstDash val="solid"/>
            <a:round/>
            <a:headEnd type="none" w="med" len="med"/>
            <a:tailEnd type="triangle" w="lg" len="lg"/>
          </a:ln>
        </p:spPr>
      </p:cxnSp>
      <p:sp>
        <p:nvSpPr>
          <p:cNvPr id="700" name="Shape 700"/>
          <p:cNvSpPr/>
          <p:nvPr/>
        </p:nvSpPr>
        <p:spPr>
          <a:xfrm rot="10800000">
            <a:off x="5227158" y="1166633"/>
            <a:ext cx="346335" cy="1745707"/>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01" name="Shape 701"/>
          <p:cNvSpPr txBox="1"/>
          <p:nvPr/>
        </p:nvSpPr>
        <p:spPr>
          <a:xfrm rot="-5400000">
            <a:off x="4518500" y="1839010"/>
            <a:ext cx="1745707" cy="346335"/>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50" b="1">
                <a:solidFill>
                  <a:srgbClr val="000000"/>
                </a:solidFill>
                <a:latin typeface="Roboto"/>
                <a:ea typeface="Roboto"/>
                <a:cs typeface="Roboto"/>
                <a:sym typeface="Roboto"/>
              </a:rPr>
              <a:t>Reviews</a:t>
            </a:r>
          </a:p>
        </p:txBody>
      </p:sp>
      <p:sp>
        <p:nvSpPr>
          <p:cNvPr id="702" name="Shape 702"/>
          <p:cNvSpPr/>
          <p:nvPr/>
        </p:nvSpPr>
        <p:spPr>
          <a:xfrm rot="-5400000">
            <a:off x="3386842" y="1856756"/>
            <a:ext cx="1182711"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identification</a:t>
            </a:r>
          </a:p>
        </p:txBody>
      </p:sp>
      <p:sp>
        <p:nvSpPr>
          <p:cNvPr id="703" name="Shape 703"/>
          <p:cNvSpPr/>
          <p:nvPr/>
        </p:nvSpPr>
        <p:spPr>
          <a:xfrm rot="-5400000">
            <a:off x="3861198" y="1842051"/>
            <a:ext cx="1174308"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Audit</a:t>
            </a:r>
          </a:p>
        </p:txBody>
      </p:sp>
      <p:sp>
        <p:nvSpPr>
          <p:cNvPr id="704" name="Shape 704"/>
          <p:cNvSpPr/>
          <p:nvPr/>
        </p:nvSpPr>
        <p:spPr>
          <a:xfrm rot="-5400000">
            <a:off x="4314458"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Resolve Issues</a:t>
            </a:r>
          </a:p>
        </p:txBody>
      </p:sp>
      <p:sp>
        <p:nvSpPr>
          <p:cNvPr id="705" name="Shape 705"/>
          <p:cNvSpPr/>
          <p:nvPr/>
        </p:nvSpPr>
        <p:spPr>
          <a:xfrm rot="-5400000">
            <a:off x="5315780" y="1851504"/>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Approvals</a:t>
            </a:r>
          </a:p>
        </p:txBody>
      </p:sp>
      <p:sp>
        <p:nvSpPr>
          <p:cNvPr id="706" name="Shape 706"/>
          <p:cNvSpPr/>
          <p:nvPr/>
        </p:nvSpPr>
        <p:spPr>
          <a:xfrm rot="-5400000">
            <a:off x="5762913" y="1847303"/>
            <a:ext cx="1168006"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Registration</a:t>
            </a:r>
          </a:p>
        </p:txBody>
      </p:sp>
      <p:sp>
        <p:nvSpPr>
          <p:cNvPr id="707" name="Shape 707"/>
          <p:cNvSpPr/>
          <p:nvPr/>
        </p:nvSpPr>
        <p:spPr>
          <a:xfrm rot="-5400000">
            <a:off x="6207638"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Notices</a:t>
            </a:r>
          </a:p>
        </p:txBody>
      </p:sp>
      <p:sp>
        <p:nvSpPr>
          <p:cNvPr id="708" name="Shape 708"/>
          <p:cNvSpPr/>
          <p:nvPr/>
        </p:nvSpPr>
        <p:spPr>
          <a:xfrm rot="-5400000">
            <a:off x="6654465"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Verifications</a:t>
            </a:r>
          </a:p>
        </p:txBody>
      </p:sp>
      <p:sp>
        <p:nvSpPr>
          <p:cNvPr id="709" name="Shape 709"/>
          <p:cNvSpPr/>
          <p:nvPr/>
        </p:nvSpPr>
        <p:spPr>
          <a:xfrm rot="-5400000">
            <a:off x="7101291" y="1832597"/>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Distribution</a:t>
            </a:r>
          </a:p>
        </p:txBody>
      </p:sp>
      <p:sp>
        <p:nvSpPr>
          <p:cNvPr id="710" name="Shape 710"/>
          <p:cNvSpPr/>
          <p:nvPr/>
        </p:nvSpPr>
        <p:spPr>
          <a:xfrm rot="-5400000">
            <a:off x="7555295" y="1834698"/>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Verifications</a:t>
            </a:r>
          </a:p>
        </p:txBody>
      </p:sp>
      <p:cxnSp>
        <p:nvCxnSpPr>
          <p:cNvPr id="711" name="Shape 711"/>
          <p:cNvCxnSpPr/>
          <p:nvPr/>
        </p:nvCxnSpPr>
        <p:spPr>
          <a:xfrm>
            <a:off x="3782599" y="2040537"/>
            <a:ext cx="0" cy="0"/>
          </a:xfrm>
          <a:prstGeom prst="straightConnector1">
            <a:avLst/>
          </a:prstGeom>
          <a:noFill/>
          <a:ln w="9525" cap="flat" cmpd="sng">
            <a:solidFill>
              <a:schemeClr val="dk1"/>
            </a:solidFill>
            <a:prstDash val="solid"/>
            <a:round/>
            <a:headEnd type="none" w="med" len="med"/>
            <a:tailEnd type="none" w="med" len="med"/>
          </a:ln>
        </p:spPr>
      </p:cxnSp>
      <p:sp>
        <p:nvSpPr>
          <p:cNvPr id="712" name="Shape 712"/>
          <p:cNvSpPr txBox="1"/>
          <p:nvPr/>
        </p:nvSpPr>
        <p:spPr>
          <a:xfrm>
            <a:off x="6132094" y="3735387"/>
            <a:ext cx="5434430" cy="2833686"/>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SzPct val="25000"/>
              <a:buNone/>
            </a:pPr>
            <a:r>
              <a:rPr lang="en-US" sz="1800" b="0" i="0" u="sng" strike="noStrike" cap="none">
                <a:solidFill>
                  <a:srgbClr val="0070C0"/>
                </a:solidFill>
                <a:latin typeface="Roboto"/>
                <a:ea typeface="Roboto"/>
                <a:cs typeface="Roboto"/>
                <a:sym typeface="Roboto"/>
              </a:rPr>
              <a:t>Outcome: </a:t>
            </a:r>
          </a:p>
          <a:p>
            <a:pPr marL="228600" marR="0" lvl="0" indent="-22860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Ensure the software in the audit report conforms with FOSS policies </a:t>
            </a:r>
          </a:p>
          <a:p>
            <a:pPr marL="228600" marR="0" lvl="0" indent="-22860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Preserve audit report findings and mark resolved issues as ready for the next step (i.e. Approval)</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713" name="Shape 713"/>
          <p:cNvSpPr txBox="1"/>
          <p:nvPr/>
        </p:nvSpPr>
        <p:spPr>
          <a:xfrm>
            <a:off x="498475" y="3781425"/>
            <a:ext cx="5357522" cy="2771774"/>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SzPct val="25000"/>
              <a:buNone/>
            </a:pPr>
            <a:r>
              <a:rPr lang="en-US" sz="1800" b="0" i="0" u="sng" strike="noStrike" cap="none">
                <a:solidFill>
                  <a:srgbClr val="0070C0"/>
                </a:solidFill>
                <a:latin typeface="Roboto"/>
                <a:ea typeface="Roboto"/>
                <a:cs typeface="Roboto"/>
                <a:sym typeface="Roboto"/>
              </a:rPr>
              <a:t>Steps: </a:t>
            </a:r>
          </a:p>
          <a:p>
            <a:pPr marL="285750" marR="0" lvl="0" indent="-28575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Include appropriate authority levels in review staff</a:t>
            </a:r>
          </a:p>
          <a:p>
            <a:pPr marL="285750" marR="0" lvl="0" indent="-28575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Conduct review with reference to your FOSS policy</a:t>
            </a:r>
          </a:p>
        </p:txBody>
      </p:sp>
      <p:sp>
        <p:nvSpPr>
          <p:cNvPr id="714" name="Shape 714"/>
          <p:cNvSpPr/>
          <p:nvPr/>
        </p:nvSpPr>
        <p:spPr>
          <a:xfrm>
            <a:off x="246509" y="3279701"/>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Review the resolved issues to confirm it matches your FOSS policy</a:t>
            </a:r>
          </a:p>
        </p:txBody>
      </p:sp>
      <p:sp>
        <p:nvSpPr>
          <p:cNvPr id="715" name="Shape 715"/>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Performing Reviews</a:t>
            </a:r>
          </a:p>
        </p:txBody>
      </p:sp>
      <p:sp>
        <p:nvSpPr>
          <p:cNvPr id="716" name="Shape 716"/>
          <p:cNvSpPr/>
          <p:nvPr/>
        </p:nvSpPr>
        <p:spPr>
          <a:xfrm>
            <a:off x="2343400" y="189985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17" name="Shape 717"/>
          <p:cNvCxnSpPr>
            <a:stCxn id="716" idx="3"/>
          </p:cNvCxnSpPr>
          <p:nvPr/>
        </p:nvCxnSpPr>
        <p:spPr>
          <a:xfrm>
            <a:off x="3199000" y="2134003"/>
            <a:ext cx="325200" cy="0"/>
          </a:xfrm>
          <a:prstGeom prst="straightConnector1">
            <a:avLst/>
          </a:prstGeom>
          <a:noFill/>
          <a:ln w="9525" cap="flat" cmpd="sng">
            <a:solidFill>
              <a:schemeClr val="dk1"/>
            </a:solidFill>
            <a:prstDash val="solid"/>
            <a:round/>
            <a:headEnd type="none" w="med" len="med"/>
            <a:tailEnd type="triangle" w="lg" len="lg"/>
          </a:ln>
        </p:spPr>
      </p:cxnSp>
      <p:sp>
        <p:nvSpPr>
          <p:cNvPr id="718" name="Shape 718"/>
          <p:cNvSpPr/>
          <p:nvPr/>
        </p:nvSpPr>
        <p:spPr>
          <a:xfrm>
            <a:off x="9169625" y="18998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Shape 724"/>
          <p:cNvSpPr txBox="1">
            <a:spLocks noGrp="1"/>
          </p:cNvSpPr>
          <p:nvPr>
            <p:ph type="body" idx="4294967295"/>
          </p:nvPr>
        </p:nvSpPr>
        <p:spPr>
          <a:xfrm>
            <a:off x="0" y="1446212"/>
            <a:ext cx="8458200" cy="2738437"/>
          </a:xfrm>
          <a:prstGeom prst="rect">
            <a:avLst/>
          </a:prstGeom>
          <a:noFill/>
          <a:ln>
            <a:noFill/>
          </a:ln>
        </p:spPr>
        <p:txBody>
          <a:bodyPr lIns="252000" tIns="180000" rIns="180000" bIns="216000" anchor="t" anchorCtr="0">
            <a:noAutofit/>
          </a:bodyPr>
          <a:lstStyle/>
          <a:p>
            <a:pPr marL="182880" marR="0" lvl="0" indent="-182880" algn="l" rtl="0">
              <a:lnSpc>
                <a:spcPct val="100000"/>
              </a:lnSpc>
              <a:spcBef>
                <a:spcPts val="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Based on the results of the software audit and review in previous steps, software may or may not be approved for use</a:t>
            </a:r>
          </a:p>
          <a:p>
            <a:pPr marL="182880" marR="0" lvl="0" indent="-182880" algn="l" rtl="0">
              <a:lnSpc>
                <a:spcPct val="10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The approval should specify versions of approved FOSS components, the approved usage model for the component, and any other applicable obligations under the FOSS license</a:t>
            </a:r>
          </a:p>
          <a:p>
            <a:pPr marL="182880" marR="0" lvl="0" indent="-182880" algn="l" rtl="0">
              <a:lnSpc>
                <a:spcPct val="10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Approvals should be made at appropriate authority levels</a:t>
            </a:r>
          </a:p>
          <a:p>
            <a:pPr marL="182880" marR="0" lvl="0" indent="-182880" algn="l" rtl="0">
              <a:lnSpc>
                <a:spcPct val="100000"/>
              </a:lnSpc>
              <a:spcBef>
                <a:spcPts val="400"/>
              </a:spcBef>
              <a:buClr>
                <a:schemeClr val="accent1"/>
              </a:buClr>
              <a:buSzPct val="85000"/>
              <a:buFont typeface="Arial"/>
              <a:buNone/>
            </a:pPr>
            <a:endParaRPr sz="2000" b="0" i="0" u="none" strike="noStrike" cap="none">
              <a:solidFill>
                <a:schemeClr val="dk1"/>
              </a:solidFill>
              <a:latin typeface="Roboto"/>
              <a:ea typeface="Roboto"/>
              <a:cs typeface="Roboto"/>
              <a:sym typeface="Roboto"/>
            </a:endParaRPr>
          </a:p>
        </p:txBody>
      </p:sp>
      <p:sp>
        <p:nvSpPr>
          <p:cNvPr id="725" name="Shape 725"/>
          <p:cNvSpPr/>
          <p:nvPr/>
        </p:nvSpPr>
        <p:spPr>
          <a:xfrm>
            <a:off x="3946614" y="4688548"/>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26" name="Shape 726"/>
          <p:cNvCxnSpPr/>
          <p:nvPr/>
        </p:nvCxnSpPr>
        <p:spPr>
          <a:xfrm>
            <a:off x="8450352" y="5585485"/>
            <a:ext cx="255588" cy="3174"/>
          </a:xfrm>
          <a:prstGeom prst="straightConnector1">
            <a:avLst/>
          </a:prstGeom>
          <a:noFill/>
          <a:ln w="9525" cap="flat" cmpd="sng">
            <a:solidFill>
              <a:schemeClr val="dk1"/>
            </a:solidFill>
            <a:prstDash val="solid"/>
            <a:round/>
            <a:headEnd type="none" w="med" len="med"/>
            <a:tailEnd type="triangle" w="lg" len="lg"/>
          </a:ln>
        </p:spPr>
      </p:cxnSp>
      <p:sp>
        <p:nvSpPr>
          <p:cNvPr id="727" name="Shape 727"/>
          <p:cNvSpPr/>
          <p:nvPr/>
        </p:nvSpPr>
        <p:spPr>
          <a:xfrm rot="10800000">
            <a:off x="5842674" y="4855235"/>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28" name="Shape 728"/>
          <p:cNvSpPr txBox="1"/>
          <p:nvPr/>
        </p:nvSpPr>
        <p:spPr>
          <a:xfrm rot="-5400000">
            <a:off x="5352320" y="53455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Approvals</a:t>
            </a:r>
          </a:p>
        </p:txBody>
      </p:sp>
      <p:sp>
        <p:nvSpPr>
          <p:cNvPr id="729" name="Shape 729"/>
          <p:cNvSpPr/>
          <p:nvPr/>
        </p:nvSpPr>
        <p:spPr>
          <a:xfrm rot="-5400000">
            <a:off x="3901371" y="5253231"/>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730" name="Shape 730"/>
          <p:cNvSpPr/>
          <p:nvPr/>
        </p:nvSpPr>
        <p:spPr>
          <a:xfrm rot="-5400000">
            <a:off x="4322057" y="5328345"/>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731" name="Shape 731"/>
          <p:cNvSpPr/>
          <p:nvPr/>
        </p:nvSpPr>
        <p:spPr>
          <a:xfrm rot="-5400000">
            <a:off x="4721314" y="524132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732" name="Shape 732"/>
          <p:cNvSpPr/>
          <p:nvPr/>
        </p:nvSpPr>
        <p:spPr>
          <a:xfrm rot="-5400000">
            <a:off x="5129301" y="5333901"/>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733" name="Shape 733"/>
          <p:cNvSpPr/>
          <p:nvPr/>
        </p:nvSpPr>
        <p:spPr>
          <a:xfrm rot="-5400000">
            <a:off x="6000045" y="5331520"/>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sp>
        <p:nvSpPr>
          <p:cNvPr id="734" name="Shape 734"/>
          <p:cNvSpPr/>
          <p:nvPr/>
        </p:nvSpPr>
        <p:spPr>
          <a:xfrm rot="-5400000">
            <a:off x="6394540" y="5325964"/>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735" name="Shape 735"/>
          <p:cNvSpPr/>
          <p:nvPr/>
        </p:nvSpPr>
        <p:spPr>
          <a:xfrm rot="-5400000">
            <a:off x="6789827" y="524132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736" name="Shape 736"/>
          <p:cNvSpPr/>
          <p:nvPr/>
        </p:nvSpPr>
        <p:spPr>
          <a:xfrm rot="-5400000">
            <a:off x="7185115" y="5321201"/>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737" name="Shape 737"/>
          <p:cNvSpPr/>
          <p:nvPr/>
        </p:nvSpPr>
        <p:spPr>
          <a:xfrm rot="-5400000">
            <a:off x="7586752" y="523815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738" name="Shape 738"/>
          <p:cNvCxnSpPr/>
          <p:nvPr/>
        </p:nvCxnSpPr>
        <p:spPr>
          <a:xfrm>
            <a:off x="4175214" y="5515633"/>
            <a:ext cx="0" cy="0"/>
          </a:xfrm>
          <a:prstGeom prst="straightConnector1">
            <a:avLst/>
          </a:prstGeom>
          <a:noFill/>
          <a:ln w="9525" cap="flat" cmpd="sng">
            <a:solidFill>
              <a:schemeClr val="dk1"/>
            </a:solidFill>
            <a:prstDash val="solid"/>
            <a:round/>
            <a:headEnd type="none" w="med" len="med"/>
            <a:tailEnd type="none" w="med" len="med"/>
          </a:ln>
        </p:spPr>
      </p:cxnSp>
      <p:sp>
        <p:nvSpPr>
          <p:cNvPr id="739" name="Shape 739"/>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Approvals</a:t>
            </a:r>
          </a:p>
        </p:txBody>
      </p:sp>
      <p:sp>
        <p:nvSpPr>
          <p:cNvPr id="740" name="Shape 740"/>
          <p:cNvSpPr/>
          <p:nvPr/>
        </p:nvSpPr>
        <p:spPr>
          <a:xfrm>
            <a:off x="2765825" y="535290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41" name="Shape 741"/>
          <p:cNvCxnSpPr>
            <a:stCxn id="740" idx="3"/>
          </p:cNvCxnSpPr>
          <p:nvPr/>
        </p:nvCxnSpPr>
        <p:spPr>
          <a:xfrm>
            <a:off x="3621425" y="5587053"/>
            <a:ext cx="325200" cy="0"/>
          </a:xfrm>
          <a:prstGeom prst="straightConnector1">
            <a:avLst/>
          </a:prstGeom>
          <a:noFill/>
          <a:ln w="9525" cap="flat" cmpd="sng">
            <a:solidFill>
              <a:schemeClr val="dk1"/>
            </a:solidFill>
            <a:prstDash val="solid"/>
            <a:round/>
            <a:headEnd type="none" w="med" len="med"/>
            <a:tailEnd type="triangle" w="lg" len="lg"/>
          </a:ln>
        </p:spPr>
      </p:cxnSp>
      <p:sp>
        <p:nvSpPr>
          <p:cNvPr id="742" name="Shape 742"/>
          <p:cNvSpPr/>
          <p:nvPr/>
        </p:nvSpPr>
        <p:spPr>
          <a:xfrm>
            <a:off x="8716300" y="5352912"/>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Shape 748"/>
          <p:cNvSpPr txBox="1">
            <a:spLocks noGrp="1"/>
          </p:cNvSpPr>
          <p:nvPr>
            <p:ph type="body" idx="4294967295"/>
          </p:nvPr>
        </p:nvSpPr>
        <p:spPr>
          <a:xfrm>
            <a:off x="4016375" y="1576387"/>
            <a:ext cx="8175624" cy="3049586"/>
          </a:xfrm>
          <a:prstGeom prst="rect">
            <a:avLst/>
          </a:prstGeom>
          <a:noFill/>
          <a:ln>
            <a:noFill/>
          </a:ln>
        </p:spPr>
        <p:txBody>
          <a:bodyPr lIns="252000" tIns="180000" rIns="180000" bIns="216000" anchor="t" anchorCtr="0">
            <a:noAutofit/>
          </a:bodyPr>
          <a:lstStyle/>
          <a:p>
            <a:pPr marL="182880" marR="0" lvl="0" indent="-182880" algn="l" rtl="0">
              <a:lnSpc>
                <a:spcPct val="100000"/>
              </a:lnSpc>
              <a:spcBef>
                <a:spcPts val="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Once a FOSS component has been approved for usage in a product, it should be added to the software inventory for that product </a:t>
            </a:r>
          </a:p>
          <a:p>
            <a:pPr marL="182880" marR="0" lvl="0" indent="-182880" algn="l" rtl="0">
              <a:lnSpc>
                <a:spcPct val="10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The approval and its conditions should be registered in a tracking system </a:t>
            </a:r>
          </a:p>
          <a:p>
            <a:pPr marL="182880" marR="0" lvl="0" indent="-182880" algn="l" rtl="0">
              <a:lnSpc>
                <a:spcPct val="100000"/>
              </a:lnSpc>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The tracking system should make it clear that a new approval is needed for a new version of a FOSS component or if a new usage model is proposed </a:t>
            </a:r>
          </a:p>
        </p:txBody>
      </p:sp>
      <p:sp>
        <p:nvSpPr>
          <p:cNvPr id="749" name="Shape 749"/>
          <p:cNvSpPr/>
          <p:nvPr/>
        </p:nvSpPr>
        <p:spPr>
          <a:xfrm>
            <a:off x="3594867" y="4575257"/>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cxnSp>
        <p:nvCxnSpPr>
          <p:cNvPr id="750" name="Shape 750"/>
          <p:cNvCxnSpPr/>
          <p:nvPr/>
        </p:nvCxnSpPr>
        <p:spPr>
          <a:xfrm>
            <a:off x="8098606" y="5472194"/>
            <a:ext cx="255587" cy="3174"/>
          </a:xfrm>
          <a:prstGeom prst="straightConnector1">
            <a:avLst/>
          </a:prstGeom>
          <a:noFill/>
          <a:ln w="9525" cap="flat" cmpd="sng">
            <a:solidFill>
              <a:schemeClr val="dk1"/>
            </a:solidFill>
            <a:prstDash val="solid"/>
            <a:round/>
            <a:headEnd type="none" w="med" len="med"/>
            <a:tailEnd type="triangle" w="lg" len="lg"/>
          </a:ln>
        </p:spPr>
      </p:cxnSp>
      <p:sp>
        <p:nvSpPr>
          <p:cNvPr id="751" name="Shape 751"/>
          <p:cNvSpPr/>
          <p:nvPr/>
        </p:nvSpPr>
        <p:spPr>
          <a:xfrm rot="10800000">
            <a:off x="5879863" y="4741943"/>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52" name="Shape 752"/>
          <p:cNvSpPr txBox="1"/>
          <p:nvPr/>
        </p:nvSpPr>
        <p:spPr>
          <a:xfrm rot="-5400000">
            <a:off x="5389520" y="52322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Registration</a:t>
            </a:r>
          </a:p>
        </p:txBody>
      </p:sp>
      <p:sp>
        <p:nvSpPr>
          <p:cNvPr id="753" name="Shape 753"/>
          <p:cNvSpPr/>
          <p:nvPr/>
        </p:nvSpPr>
        <p:spPr>
          <a:xfrm rot="-5400000">
            <a:off x="3549623" y="5139940"/>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754" name="Shape 754"/>
          <p:cNvSpPr/>
          <p:nvPr/>
        </p:nvSpPr>
        <p:spPr>
          <a:xfrm rot="-5400000">
            <a:off x="3970311" y="5215054"/>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755" name="Shape 755"/>
          <p:cNvSpPr/>
          <p:nvPr/>
        </p:nvSpPr>
        <p:spPr>
          <a:xfrm rot="-5400000">
            <a:off x="4369566" y="5128034"/>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756" name="Shape 756"/>
          <p:cNvSpPr/>
          <p:nvPr/>
        </p:nvSpPr>
        <p:spPr>
          <a:xfrm rot="-5400000">
            <a:off x="4777555" y="522061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757" name="Shape 757"/>
          <p:cNvSpPr/>
          <p:nvPr/>
        </p:nvSpPr>
        <p:spPr>
          <a:xfrm rot="-5400000">
            <a:off x="5179987" y="5218229"/>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758" name="Shape 758"/>
          <p:cNvSpPr/>
          <p:nvPr/>
        </p:nvSpPr>
        <p:spPr>
          <a:xfrm rot="-5400000">
            <a:off x="6042791" y="5212673"/>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759" name="Shape 759"/>
          <p:cNvSpPr/>
          <p:nvPr/>
        </p:nvSpPr>
        <p:spPr>
          <a:xfrm rot="-5400000">
            <a:off x="6438080" y="5128034"/>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760" name="Shape 760"/>
          <p:cNvSpPr/>
          <p:nvPr/>
        </p:nvSpPr>
        <p:spPr>
          <a:xfrm rot="-5400000">
            <a:off x="6833366" y="520791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761" name="Shape 761"/>
          <p:cNvSpPr/>
          <p:nvPr/>
        </p:nvSpPr>
        <p:spPr>
          <a:xfrm rot="-5400000">
            <a:off x="7233417" y="512485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762" name="Shape 762"/>
          <p:cNvCxnSpPr/>
          <p:nvPr/>
        </p:nvCxnSpPr>
        <p:spPr>
          <a:xfrm>
            <a:off x="3823467" y="5402342"/>
            <a:ext cx="0" cy="0"/>
          </a:xfrm>
          <a:prstGeom prst="straightConnector1">
            <a:avLst/>
          </a:prstGeom>
          <a:noFill/>
          <a:ln w="9525" cap="flat" cmpd="sng">
            <a:solidFill>
              <a:schemeClr val="dk1"/>
            </a:solidFill>
            <a:prstDash val="solid"/>
            <a:round/>
            <a:headEnd type="none" w="med" len="med"/>
            <a:tailEnd type="none" w="med" len="med"/>
          </a:ln>
        </p:spPr>
      </p:cxnSp>
      <p:sp>
        <p:nvSpPr>
          <p:cNvPr id="763" name="Shape 763"/>
          <p:cNvSpPr/>
          <p:nvPr/>
        </p:nvSpPr>
        <p:spPr>
          <a:xfrm>
            <a:off x="974754" y="4655119"/>
            <a:ext cx="10639306" cy="369332"/>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Font typeface="Arial"/>
              <a:buNone/>
            </a:pPr>
            <a:endParaRPr sz="1800">
              <a:solidFill>
                <a:schemeClr val="dk1"/>
              </a:solidFill>
              <a:latin typeface="Roboto"/>
              <a:ea typeface="Roboto"/>
              <a:cs typeface="Roboto"/>
              <a:sym typeface="Roboto"/>
            </a:endParaRPr>
          </a:p>
        </p:txBody>
      </p:sp>
      <p:sp>
        <p:nvSpPr>
          <p:cNvPr id="764" name="Shape 764"/>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Registration / Approval Tracking</a:t>
            </a:r>
          </a:p>
        </p:txBody>
      </p:sp>
      <p:sp>
        <p:nvSpPr>
          <p:cNvPr id="765" name="Shape 765"/>
          <p:cNvSpPr/>
          <p:nvPr/>
        </p:nvSpPr>
        <p:spPr>
          <a:xfrm>
            <a:off x="2414075" y="523724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66" name="Shape 766"/>
          <p:cNvCxnSpPr>
            <a:stCxn id="765" idx="3"/>
          </p:cNvCxnSpPr>
          <p:nvPr/>
        </p:nvCxnSpPr>
        <p:spPr>
          <a:xfrm>
            <a:off x="3269675" y="5471391"/>
            <a:ext cx="325200" cy="0"/>
          </a:xfrm>
          <a:prstGeom prst="straightConnector1">
            <a:avLst/>
          </a:prstGeom>
          <a:noFill/>
          <a:ln w="9525" cap="flat" cmpd="sng">
            <a:solidFill>
              <a:schemeClr val="dk1"/>
            </a:solidFill>
            <a:prstDash val="solid"/>
            <a:round/>
            <a:headEnd type="none" w="med" len="med"/>
            <a:tailEnd type="triangle" w="lg" len="lg"/>
          </a:ln>
        </p:spPr>
      </p:cxnSp>
      <p:sp>
        <p:nvSpPr>
          <p:cNvPr id="767" name="Shape 767"/>
          <p:cNvSpPr/>
          <p:nvPr/>
        </p:nvSpPr>
        <p:spPr>
          <a:xfrm>
            <a:off x="8334125" y="5239637"/>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sp>
        <p:nvSpPr>
          <p:cNvPr id="773" name="Shape 773"/>
          <p:cNvSpPr txBox="1">
            <a:spLocks noGrp="1"/>
          </p:cNvSpPr>
          <p:nvPr>
            <p:ph type="body" idx="4294967295"/>
          </p:nvPr>
        </p:nvSpPr>
        <p:spPr>
          <a:xfrm>
            <a:off x="2176463" y="3925887"/>
            <a:ext cx="10015537" cy="2505075"/>
          </a:xfrm>
          <a:prstGeom prst="rect">
            <a:avLst/>
          </a:prstGeom>
          <a:noFill/>
          <a:ln>
            <a:noFill/>
          </a:ln>
        </p:spPr>
        <p:txBody>
          <a:bodyPr lIns="252000" tIns="180000" rIns="180000" bIns="2160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Prepare appropriate notices for any FOSS used in a product release:</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Acknowledge the use of FOSS by providing full copyright and attribution notices </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Inform the end user of the product on how to obtain a copy of the FOSS source code (when applicable, for example in the case of GPL and LGPL)</a:t>
            </a:r>
          </a:p>
          <a:p>
            <a:pPr marL="457200" marR="0" lvl="1" indent="-190500" algn="l" rtl="0">
              <a:spcBef>
                <a:spcPts val="360"/>
              </a:spcBef>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Reproduce the entire text of the license agreements for the FOSS code included in the product as needed </a:t>
            </a:r>
          </a:p>
        </p:txBody>
      </p:sp>
      <p:sp>
        <p:nvSpPr>
          <p:cNvPr id="774" name="Shape 774"/>
          <p:cNvSpPr/>
          <p:nvPr/>
        </p:nvSpPr>
        <p:spPr>
          <a:xfrm>
            <a:off x="3097691" y="1693192"/>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75" name="Shape 775"/>
          <p:cNvCxnSpPr/>
          <p:nvPr/>
        </p:nvCxnSpPr>
        <p:spPr>
          <a:xfrm>
            <a:off x="7601428" y="2590130"/>
            <a:ext cx="255588" cy="3174"/>
          </a:xfrm>
          <a:prstGeom prst="straightConnector1">
            <a:avLst/>
          </a:prstGeom>
          <a:noFill/>
          <a:ln w="9525" cap="flat" cmpd="sng">
            <a:solidFill>
              <a:schemeClr val="dk1"/>
            </a:solidFill>
            <a:prstDash val="solid"/>
            <a:round/>
            <a:headEnd type="none" w="med" len="med"/>
            <a:tailEnd type="triangle" w="lg" len="lg"/>
          </a:ln>
        </p:spPr>
      </p:cxnSp>
      <p:sp>
        <p:nvSpPr>
          <p:cNvPr id="776" name="Shape 776"/>
          <p:cNvSpPr/>
          <p:nvPr/>
        </p:nvSpPr>
        <p:spPr>
          <a:xfrm rot="10800000">
            <a:off x="5787501" y="1859879"/>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77" name="Shape 777"/>
          <p:cNvSpPr txBox="1"/>
          <p:nvPr/>
        </p:nvSpPr>
        <p:spPr>
          <a:xfrm rot="-5400000">
            <a:off x="5297170" y="235020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Notices</a:t>
            </a:r>
          </a:p>
        </p:txBody>
      </p:sp>
      <p:sp>
        <p:nvSpPr>
          <p:cNvPr id="778" name="Shape 778"/>
          <p:cNvSpPr/>
          <p:nvPr/>
        </p:nvSpPr>
        <p:spPr>
          <a:xfrm rot="-5400000">
            <a:off x="3052448" y="2257876"/>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779" name="Shape 779"/>
          <p:cNvSpPr/>
          <p:nvPr/>
        </p:nvSpPr>
        <p:spPr>
          <a:xfrm rot="-5400000">
            <a:off x="3473134" y="2332989"/>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780" name="Shape 780"/>
          <p:cNvSpPr/>
          <p:nvPr/>
        </p:nvSpPr>
        <p:spPr>
          <a:xfrm rot="-5400000">
            <a:off x="3872391" y="224597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781" name="Shape 781"/>
          <p:cNvSpPr/>
          <p:nvPr/>
        </p:nvSpPr>
        <p:spPr>
          <a:xfrm rot="-5400000">
            <a:off x="4280378" y="2338546"/>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782" name="Shape 782"/>
          <p:cNvSpPr/>
          <p:nvPr/>
        </p:nvSpPr>
        <p:spPr>
          <a:xfrm rot="-5400000">
            <a:off x="4690749" y="2336165"/>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783" name="Shape 783"/>
          <p:cNvSpPr/>
          <p:nvPr/>
        </p:nvSpPr>
        <p:spPr>
          <a:xfrm rot="-5400000">
            <a:off x="5085241" y="233060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sp>
        <p:nvSpPr>
          <p:cNvPr id="784" name="Shape 784"/>
          <p:cNvSpPr/>
          <p:nvPr/>
        </p:nvSpPr>
        <p:spPr>
          <a:xfrm rot="-5400000">
            <a:off x="5940904" y="224597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785" name="Shape 785"/>
          <p:cNvSpPr/>
          <p:nvPr/>
        </p:nvSpPr>
        <p:spPr>
          <a:xfrm rot="-5400000">
            <a:off x="6336191" y="2325846"/>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786" name="Shape 786"/>
          <p:cNvSpPr/>
          <p:nvPr/>
        </p:nvSpPr>
        <p:spPr>
          <a:xfrm rot="-5400000">
            <a:off x="6737829" y="224279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787" name="Shape 787"/>
          <p:cNvCxnSpPr/>
          <p:nvPr/>
        </p:nvCxnSpPr>
        <p:spPr>
          <a:xfrm>
            <a:off x="3326292" y="2520278"/>
            <a:ext cx="0" cy="0"/>
          </a:xfrm>
          <a:prstGeom prst="straightConnector1">
            <a:avLst/>
          </a:prstGeom>
          <a:noFill/>
          <a:ln w="9525" cap="flat" cmpd="sng">
            <a:solidFill>
              <a:schemeClr val="dk1"/>
            </a:solidFill>
            <a:prstDash val="solid"/>
            <a:round/>
            <a:headEnd type="none" w="med" len="med"/>
            <a:tailEnd type="none" w="med" len="med"/>
          </a:ln>
        </p:spPr>
      </p:cxnSp>
      <p:sp>
        <p:nvSpPr>
          <p:cNvPr id="788" name="Shape 788"/>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Notices</a:t>
            </a:r>
          </a:p>
        </p:txBody>
      </p:sp>
      <p:sp>
        <p:nvSpPr>
          <p:cNvPr id="789" name="Shape 789"/>
          <p:cNvSpPr/>
          <p:nvPr/>
        </p:nvSpPr>
        <p:spPr>
          <a:xfrm>
            <a:off x="1916900" y="23551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90" name="Shape 790"/>
          <p:cNvCxnSpPr>
            <a:stCxn id="789" idx="3"/>
          </p:cNvCxnSpPr>
          <p:nvPr/>
        </p:nvCxnSpPr>
        <p:spPr>
          <a:xfrm>
            <a:off x="2772500" y="2589341"/>
            <a:ext cx="325200" cy="0"/>
          </a:xfrm>
          <a:prstGeom prst="straightConnector1">
            <a:avLst/>
          </a:prstGeom>
          <a:noFill/>
          <a:ln w="9525" cap="flat" cmpd="sng">
            <a:solidFill>
              <a:schemeClr val="dk1"/>
            </a:solidFill>
            <a:prstDash val="solid"/>
            <a:round/>
            <a:headEnd type="none" w="med" len="med"/>
            <a:tailEnd type="triangle" w="lg" len="lg"/>
          </a:ln>
        </p:spPr>
      </p:cxnSp>
      <p:sp>
        <p:nvSpPr>
          <p:cNvPr id="791" name="Shape 791"/>
          <p:cNvSpPr/>
          <p:nvPr/>
        </p:nvSpPr>
        <p:spPr>
          <a:xfrm>
            <a:off x="7853075" y="2357562"/>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Shape 797"/>
          <p:cNvSpPr/>
          <p:nvPr/>
        </p:nvSpPr>
        <p:spPr>
          <a:xfrm>
            <a:off x="3778280" y="1474154"/>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98" name="Shape 798"/>
          <p:cNvCxnSpPr/>
          <p:nvPr/>
        </p:nvCxnSpPr>
        <p:spPr>
          <a:xfrm>
            <a:off x="8282017" y="2371091"/>
            <a:ext cx="255588" cy="3174"/>
          </a:xfrm>
          <a:prstGeom prst="straightConnector1">
            <a:avLst/>
          </a:prstGeom>
          <a:noFill/>
          <a:ln w="9525" cap="flat" cmpd="sng">
            <a:solidFill>
              <a:schemeClr val="dk1"/>
            </a:solidFill>
            <a:prstDash val="solid"/>
            <a:round/>
            <a:headEnd type="none" w="med" len="med"/>
            <a:tailEnd type="triangle" w="lg" len="lg"/>
          </a:ln>
        </p:spPr>
      </p:cxnSp>
      <p:sp>
        <p:nvSpPr>
          <p:cNvPr id="799" name="Shape 799"/>
          <p:cNvSpPr/>
          <p:nvPr/>
        </p:nvSpPr>
        <p:spPr>
          <a:xfrm rot="10800000">
            <a:off x="6864963" y="1640840"/>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00" name="Shape 800"/>
          <p:cNvSpPr txBox="1"/>
          <p:nvPr/>
        </p:nvSpPr>
        <p:spPr>
          <a:xfrm rot="-5400000">
            <a:off x="6374620" y="21311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Verifications</a:t>
            </a:r>
          </a:p>
        </p:txBody>
      </p:sp>
      <p:sp>
        <p:nvSpPr>
          <p:cNvPr id="801" name="Shape 801"/>
          <p:cNvSpPr/>
          <p:nvPr/>
        </p:nvSpPr>
        <p:spPr>
          <a:xfrm rot="-5400000">
            <a:off x="3733036" y="2038837"/>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802" name="Shape 802"/>
          <p:cNvSpPr/>
          <p:nvPr/>
        </p:nvSpPr>
        <p:spPr>
          <a:xfrm rot="-5400000">
            <a:off x="4153722" y="2113950"/>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803" name="Shape 803"/>
          <p:cNvSpPr/>
          <p:nvPr/>
        </p:nvSpPr>
        <p:spPr>
          <a:xfrm rot="-5400000">
            <a:off x="4552979" y="2026931"/>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804" name="Shape 804"/>
          <p:cNvSpPr/>
          <p:nvPr/>
        </p:nvSpPr>
        <p:spPr>
          <a:xfrm rot="-5400000">
            <a:off x="4960966" y="2119507"/>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805" name="Shape 805"/>
          <p:cNvSpPr/>
          <p:nvPr/>
        </p:nvSpPr>
        <p:spPr>
          <a:xfrm rot="-5400000">
            <a:off x="5363399" y="2117126"/>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806" name="Shape 806"/>
          <p:cNvSpPr/>
          <p:nvPr/>
        </p:nvSpPr>
        <p:spPr>
          <a:xfrm rot="-5400000">
            <a:off x="5765830" y="2111569"/>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sp>
        <p:nvSpPr>
          <p:cNvPr id="807" name="Shape 807"/>
          <p:cNvSpPr/>
          <p:nvPr/>
        </p:nvSpPr>
        <p:spPr>
          <a:xfrm rot="-5400000">
            <a:off x="6161116" y="2111569"/>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808" name="Shape 808"/>
          <p:cNvSpPr/>
          <p:nvPr/>
        </p:nvSpPr>
        <p:spPr>
          <a:xfrm rot="-5400000">
            <a:off x="7016780" y="2106807"/>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809" name="Shape 809"/>
          <p:cNvSpPr/>
          <p:nvPr/>
        </p:nvSpPr>
        <p:spPr>
          <a:xfrm rot="-5400000">
            <a:off x="7418417" y="202375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810" name="Shape 810"/>
          <p:cNvCxnSpPr/>
          <p:nvPr/>
        </p:nvCxnSpPr>
        <p:spPr>
          <a:xfrm>
            <a:off x="4006880" y="2301240"/>
            <a:ext cx="0" cy="0"/>
          </a:xfrm>
          <a:prstGeom prst="straightConnector1">
            <a:avLst/>
          </a:prstGeom>
          <a:noFill/>
          <a:ln w="9525" cap="flat" cmpd="sng">
            <a:solidFill>
              <a:schemeClr val="dk1"/>
            </a:solidFill>
            <a:prstDash val="solid"/>
            <a:round/>
            <a:headEnd type="none" w="med" len="med"/>
            <a:tailEnd type="none" w="med" len="med"/>
          </a:ln>
        </p:spPr>
      </p:cxnSp>
      <p:sp>
        <p:nvSpPr>
          <p:cNvPr id="811" name="Shape 811"/>
          <p:cNvSpPr txBox="1"/>
          <p:nvPr/>
        </p:nvSpPr>
        <p:spPr>
          <a:xfrm>
            <a:off x="6241032" y="3735387"/>
            <a:ext cx="5325493" cy="267970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Outcome: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The distribution package contains only software that has been reviewed and approved</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"Distributed Compliance Artifacts" (as defined in the OpenChain specification), including appropriate notice files are included in the distribution package or other delivery method</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812" name="Shape 812"/>
          <p:cNvSpPr txBox="1"/>
          <p:nvPr/>
        </p:nvSpPr>
        <p:spPr>
          <a:xfrm>
            <a:off x="530225" y="3781425"/>
            <a:ext cx="5456090"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Steps: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FOSS packages destined for distribution have been identified and approved</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the reviewed source code matches the binary equivalents shipping in the product</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all appropriate notices have been included to inform end-users of their right to request source code for identified FOSS</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compliance with other identified obligations </a:t>
            </a: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p:txBody>
      </p:sp>
      <p:sp>
        <p:nvSpPr>
          <p:cNvPr id="813" name="Shape 813"/>
          <p:cNvSpPr/>
          <p:nvPr/>
        </p:nvSpPr>
        <p:spPr>
          <a:xfrm>
            <a:off x="246508" y="3216802"/>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Verify that distributed software has been reviewed and approved </a:t>
            </a:r>
          </a:p>
        </p:txBody>
      </p:sp>
      <p:sp>
        <p:nvSpPr>
          <p:cNvPr id="814" name="Shape 814"/>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Pre-Distribution Verifications</a:t>
            </a:r>
          </a:p>
        </p:txBody>
      </p:sp>
      <p:sp>
        <p:nvSpPr>
          <p:cNvPr id="815" name="Shape 815"/>
          <p:cNvSpPr/>
          <p:nvPr/>
        </p:nvSpPr>
        <p:spPr>
          <a:xfrm>
            <a:off x="2597475" y="206710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816" name="Shape 816"/>
          <p:cNvCxnSpPr>
            <a:stCxn id="815" idx="3"/>
          </p:cNvCxnSpPr>
          <p:nvPr/>
        </p:nvCxnSpPr>
        <p:spPr>
          <a:xfrm>
            <a:off x="3453075" y="2301253"/>
            <a:ext cx="325200" cy="0"/>
          </a:xfrm>
          <a:prstGeom prst="straightConnector1">
            <a:avLst/>
          </a:prstGeom>
          <a:noFill/>
          <a:ln w="9525" cap="flat" cmpd="sng">
            <a:solidFill>
              <a:schemeClr val="dk1"/>
            </a:solidFill>
            <a:prstDash val="solid"/>
            <a:round/>
            <a:headEnd type="none" w="med" len="med"/>
            <a:tailEnd type="triangle" w="lg" len="lg"/>
          </a:ln>
        </p:spPr>
      </p:cxnSp>
      <p:sp>
        <p:nvSpPr>
          <p:cNvPr id="817" name="Shape 817"/>
          <p:cNvSpPr/>
          <p:nvPr/>
        </p:nvSpPr>
        <p:spPr>
          <a:xfrm>
            <a:off x="8519150" y="2127187"/>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Shape 823"/>
          <p:cNvSpPr/>
          <p:nvPr/>
        </p:nvSpPr>
        <p:spPr>
          <a:xfrm>
            <a:off x="3157221" y="1291795"/>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824" name="Shape 824"/>
          <p:cNvCxnSpPr>
            <a:stCxn id="823" idx="2"/>
          </p:cNvCxnSpPr>
          <p:nvPr/>
        </p:nvCxnSpPr>
        <p:spPr>
          <a:xfrm>
            <a:off x="7660378" y="2187938"/>
            <a:ext cx="255600" cy="3300"/>
          </a:xfrm>
          <a:prstGeom prst="straightConnector1">
            <a:avLst/>
          </a:prstGeom>
          <a:noFill/>
          <a:ln w="9525" cap="flat" cmpd="sng">
            <a:solidFill>
              <a:schemeClr val="dk1"/>
            </a:solidFill>
            <a:prstDash val="solid"/>
            <a:round/>
            <a:headEnd type="none" w="med" len="med"/>
            <a:tailEnd type="triangle" w="lg" len="lg"/>
          </a:ln>
        </p:spPr>
      </p:cxnSp>
      <p:sp>
        <p:nvSpPr>
          <p:cNvPr id="825" name="Shape 825"/>
          <p:cNvSpPr/>
          <p:nvPr/>
        </p:nvSpPr>
        <p:spPr>
          <a:xfrm rot="10800000">
            <a:off x="6640778" y="1458481"/>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26" name="Shape 826"/>
          <p:cNvSpPr txBox="1"/>
          <p:nvPr/>
        </p:nvSpPr>
        <p:spPr>
          <a:xfrm rot="-5400000">
            <a:off x="6150445" y="194880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Distribution</a:t>
            </a:r>
          </a:p>
        </p:txBody>
      </p:sp>
      <p:sp>
        <p:nvSpPr>
          <p:cNvPr id="827" name="Shape 827"/>
          <p:cNvSpPr/>
          <p:nvPr/>
        </p:nvSpPr>
        <p:spPr>
          <a:xfrm rot="-5400000">
            <a:off x="3111976" y="1856478"/>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828" name="Shape 828"/>
          <p:cNvSpPr/>
          <p:nvPr/>
        </p:nvSpPr>
        <p:spPr>
          <a:xfrm rot="-5400000">
            <a:off x="3532663" y="1931591"/>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829" name="Shape 829"/>
          <p:cNvSpPr/>
          <p:nvPr/>
        </p:nvSpPr>
        <p:spPr>
          <a:xfrm rot="-5400000">
            <a:off x="3931919" y="1844572"/>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830" name="Shape 830"/>
          <p:cNvSpPr/>
          <p:nvPr/>
        </p:nvSpPr>
        <p:spPr>
          <a:xfrm rot="-5400000">
            <a:off x="4339907" y="193714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831" name="Shape 831"/>
          <p:cNvSpPr/>
          <p:nvPr/>
        </p:nvSpPr>
        <p:spPr>
          <a:xfrm rot="-5400000">
            <a:off x="5147151" y="1942703"/>
            <a:ext cx="884238"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sp>
        <p:nvSpPr>
          <p:cNvPr id="832" name="Shape 832"/>
          <p:cNvSpPr/>
          <p:nvPr/>
        </p:nvSpPr>
        <p:spPr>
          <a:xfrm rot="-5400000">
            <a:off x="5541644" y="193714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833" name="Shape 833"/>
          <p:cNvSpPr/>
          <p:nvPr/>
        </p:nvSpPr>
        <p:spPr>
          <a:xfrm rot="-5400000">
            <a:off x="5936933" y="185250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834" name="Shape 834"/>
          <p:cNvSpPr/>
          <p:nvPr/>
        </p:nvSpPr>
        <p:spPr>
          <a:xfrm rot="-5400000">
            <a:off x="4752658" y="193238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835" name="Shape 835"/>
          <p:cNvSpPr/>
          <p:nvPr/>
        </p:nvSpPr>
        <p:spPr>
          <a:xfrm rot="-5400000">
            <a:off x="6797358" y="1841397"/>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836" name="Shape 836"/>
          <p:cNvCxnSpPr/>
          <p:nvPr/>
        </p:nvCxnSpPr>
        <p:spPr>
          <a:xfrm>
            <a:off x="3385819" y="2118881"/>
            <a:ext cx="0" cy="0"/>
          </a:xfrm>
          <a:prstGeom prst="straightConnector1">
            <a:avLst/>
          </a:prstGeom>
          <a:noFill/>
          <a:ln w="9525" cap="flat" cmpd="sng">
            <a:solidFill>
              <a:schemeClr val="dk1"/>
            </a:solidFill>
            <a:prstDash val="solid"/>
            <a:round/>
            <a:headEnd type="none" w="med" len="med"/>
            <a:tailEnd type="none" w="med" len="med"/>
          </a:ln>
        </p:spPr>
      </p:cxnSp>
      <p:sp>
        <p:nvSpPr>
          <p:cNvPr id="837" name="Shape 837"/>
          <p:cNvSpPr txBox="1"/>
          <p:nvPr/>
        </p:nvSpPr>
        <p:spPr>
          <a:xfrm>
            <a:off x="5524282" y="3908425"/>
            <a:ext cx="6042243"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Outcome: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Obligations to provide accompanying source code are met</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838" name="Shape 838"/>
          <p:cNvSpPr txBox="1"/>
          <p:nvPr/>
        </p:nvSpPr>
        <p:spPr>
          <a:xfrm>
            <a:off x="481012" y="3954462"/>
            <a:ext cx="4935160"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Steps: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Provide accompanying source code along with any associated build tools and documentation (e.g., by uploading to a distribution website or including in the distribution package)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Accompanying source code is identified with labels as to which product and version to which it corresponds</a:t>
            </a: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p:txBody>
      </p:sp>
      <p:sp>
        <p:nvSpPr>
          <p:cNvPr id="839" name="Shape 839"/>
          <p:cNvSpPr/>
          <p:nvPr/>
        </p:nvSpPr>
        <p:spPr>
          <a:xfrm>
            <a:off x="246509" y="3279780"/>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Provide accompanying source code as required </a:t>
            </a:r>
          </a:p>
        </p:txBody>
      </p:sp>
      <p:sp>
        <p:nvSpPr>
          <p:cNvPr id="840" name="Shape 840"/>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Accompanying Source Code Distribution</a:t>
            </a:r>
          </a:p>
        </p:txBody>
      </p:sp>
      <p:sp>
        <p:nvSpPr>
          <p:cNvPr id="841" name="Shape 841"/>
          <p:cNvSpPr/>
          <p:nvPr/>
        </p:nvSpPr>
        <p:spPr>
          <a:xfrm>
            <a:off x="1976425" y="195545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842" name="Shape 842"/>
          <p:cNvCxnSpPr>
            <a:stCxn id="841" idx="3"/>
          </p:cNvCxnSpPr>
          <p:nvPr/>
        </p:nvCxnSpPr>
        <p:spPr>
          <a:xfrm>
            <a:off x="2832025" y="2189603"/>
            <a:ext cx="325200" cy="0"/>
          </a:xfrm>
          <a:prstGeom prst="straightConnector1">
            <a:avLst/>
          </a:prstGeom>
          <a:noFill/>
          <a:ln w="9525" cap="flat" cmpd="sng">
            <a:solidFill>
              <a:schemeClr val="dk1"/>
            </a:solidFill>
            <a:prstDash val="solid"/>
            <a:round/>
            <a:headEnd type="none" w="med" len="med"/>
            <a:tailEnd type="triangle" w="lg" len="lg"/>
          </a:ln>
        </p:spPr>
      </p:cxnSp>
      <p:sp>
        <p:nvSpPr>
          <p:cNvPr id="843" name="Shape 843"/>
          <p:cNvSpPr/>
          <p:nvPr/>
        </p:nvSpPr>
        <p:spPr>
          <a:xfrm>
            <a:off x="7915975" y="19554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Shape 849"/>
          <p:cNvSpPr/>
          <p:nvPr/>
        </p:nvSpPr>
        <p:spPr>
          <a:xfrm>
            <a:off x="3065781" y="1393551"/>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850" name="Shape 850"/>
          <p:cNvCxnSpPr>
            <a:stCxn id="849" idx="2"/>
          </p:cNvCxnSpPr>
          <p:nvPr/>
        </p:nvCxnSpPr>
        <p:spPr>
          <a:xfrm>
            <a:off x="7568938" y="2289695"/>
            <a:ext cx="255600" cy="3300"/>
          </a:xfrm>
          <a:prstGeom prst="straightConnector1">
            <a:avLst/>
          </a:prstGeom>
          <a:noFill/>
          <a:ln w="9525" cap="flat" cmpd="sng">
            <a:solidFill>
              <a:schemeClr val="dk1"/>
            </a:solidFill>
            <a:prstDash val="solid"/>
            <a:round/>
            <a:headEnd type="none" w="med" len="med"/>
            <a:tailEnd type="triangle" w="lg" len="lg"/>
          </a:ln>
        </p:spPr>
      </p:cxnSp>
      <p:sp>
        <p:nvSpPr>
          <p:cNvPr id="851" name="Shape 851"/>
          <p:cNvSpPr/>
          <p:nvPr/>
        </p:nvSpPr>
        <p:spPr>
          <a:xfrm rot="10800000">
            <a:off x="6960502" y="1569763"/>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52" name="Shape 852"/>
          <p:cNvSpPr txBox="1"/>
          <p:nvPr/>
        </p:nvSpPr>
        <p:spPr>
          <a:xfrm rot="-5400000">
            <a:off x="6470170" y="2060079"/>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Verifications</a:t>
            </a:r>
          </a:p>
        </p:txBody>
      </p:sp>
      <p:sp>
        <p:nvSpPr>
          <p:cNvPr id="853" name="Shape 853"/>
          <p:cNvSpPr/>
          <p:nvPr/>
        </p:nvSpPr>
        <p:spPr>
          <a:xfrm rot="-5400000">
            <a:off x="3020536" y="1958235"/>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854" name="Shape 854"/>
          <p:cNvSpPr/>
          <p:nvPr/>
        </p:nvSpPr>
        <p:spPr>
          <a:xfrm rot="-5400000">
            <a:off x="3441224" y="2033348"/>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855" name="Shape 855"/>
          <p:cNvSpPr/>
          <p:nvPr/>
        </p:nvSpPr>
        <p:spPr>
          <a:xfrm rot="-5400000">
            <a:off x="3840479" y="194632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856" name="Shape 856"/>
          <p:cNvSpPr/>
          <p:nvPr/>
        </p:nvSpPr>
        <p:spPr>
          <a:xfrm rot="-5400000">
            <a:off x="4248467" y="203890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857" name="Shape 857"/>
          <p:cNvSpPr/>
          <p:nvPr/>
        </p:nvSpPr>
        <p:spPr>
          <a:xfrm rot="-5400000">
            <a:off x="4650899" y="2036524"/>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858" name="Shape 858"/>
          <p:cNvSpPr/>
          <p:nvPr/>
        </p:nvSpPr>
        <p:spPr>
          <a:xfrm rot="-5400000">
            <a:off x="5450205" y="203890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859" name="Shape 859"/>
          <p:cNvSpPr/>
          <p:nvPr/>
        </p:nvSpPr>
        <p:spPr>
          <a:xfrm rot="-5400000">
            <a:off x="5845493" y="195426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860" name="Shape 860"/>
          <p:cNvSpPr/>
          <p:nvPr/>
        </p:nvSpPr>
        <p:spPr>
          <a:xfrm rot="-5400000">
            <a:off x="6240780" y="203414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861" name="Shape 861"/>
          <p:cNvSpPr/>
          <p:nvPr/>
        </p:nvSpPr>
        <p:spPr>
          <a:xfrm rot="-5400000">
            <a:off x="5046980" y="203573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cxnSp>
        <p:nvCxnSpPr>
          <p:cNvPr id="862" name="Shape 862"/>
          <p:cNvCxnSpPr/>
          <p:nvPr/>
        </p:nvCxnSpPr>
        <p:spPr>
          <a:xfrm>
            <a:off x="3294380" y="2220638"/>
            <a:ext cx="0" cy="0"/>
          </a:xfrm>
          <a:prstGeom prst="straightConnector1">
            <a:avLst/>
          </a:prstGeom>
          <a:noFill/>
          <a:ln w="9525" cap="flat" cmpd="sng">
            <a:solidFill>
              <a:schemeClr val="dk1"/>
            </a:solidFill>
            <a:prstDash val="solid"/>
            <a:round/>
            <a:headEnd type="none" w="med" len="med"/>
            <a:tailEnd type="none" w="med" len="med"/>
          </a:ln>
        </p:spPr>
      </p:cxnSp>
      <p:sp>
        <p:nvSpPr>
          <p:cNvPr id="863" name="Shape 863"/>
          <p:cNvSpPr txBox="1"/>
          <p:nvPr/>
        </p:nvSpPr>
        <p:spPr>
          <a:xfrm>
            <a:off x="5426542" y="3944937"/>
            <a:ext cx="6139981"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Outcome: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Verified Distributed Compliance Artifacts are appropriately provided</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864" name="Shape 864"/>
          <p:cNvSpPr txBox="1"/>
          <p:nvPr/>
        </p:nvSpPr>
        <p:spPr>
          <a:xfrm>
            <a:off x="465137" y="3990975"/>
            <a:ext cx="4869586"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Steps: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accompanying source code (if any) has been uploaded or distributed correctly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uploaded or distributed source code corresponds to the same version that was approved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notices have been properly published and made available</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other identified obligations are met</a:t>
            </a: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p:txBody>
      </p:sp>
      <p:sp>
        <p:nvSpPr>
          <p:cNvPr id="865" name="Shape 865"/>
          <p:cNvSpPr/>
          <p:nvPr/>
        </p:nvSpPr>
        <p:spPr>
          <a:xfrm>
            <a:off x="246509" y="3316767"/>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Validate compliance with license obligations</a:t>
            </a:r>
          </a:p>
        </p:txBody>
      </p:sp>
      <p:sp>
        <p:nvSpPr>
          <p:cNvPr id="866" name="Shape 866"/>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Final Verifications</a:t>
            </a:r>
          </a:p>
        </p:txBody>
      </p:sp>
      <p:sp>
        <p:nvSpPr>
          <p:cNvPr id="867" name="Shape 867"/>
          <p:cNvSpPr/>
          <p:nvPr/>
        </p:nvSpPr>
        <p:spPr>
          <a:xfrm>
            <a:off x="1884975" y="1973778"/>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868" name="Shape 868"/>
          <p:cNvCxnSpPr>
            <a:stCxn id="867" idx="3"/>
          </p:cNvCxnSpPr>
          <p:nvPr/>
        </p:nvCxnSpPr>
        <p:spPr>
          <a:xfrm>
            <a:off x="2740575" y="2207928"/>
            <a:ext cx="325200" cy="0"/>
          </a:xfrm>
          <a:prstGeom prst="straightConnector1">
            <a:avLst/>
          </a:prstGeom>
          <a:noFill/>
          <a:ln w="9525" cap="flat" cmpd="sng">
            <a:solidFill>
              <a:schemeClr val="dk1"/>
            </a:solidFill>
            <a:prstDash val="solid"/>
            <a:round/>
            <a:headEnd type="none" w="med" len="med"/>
            <a:tailEnd type="triangle" w="lg" len="lg"/>
          </a:ln>
        </p:spPr>
      </p:cxnSp>
      <p:sp>
        <p:nvSpPr>
          <p:cNvPr id="869" name="Shape 869"/>
          <p:cNvSpPr/>
          <p:nvPr/>
        </p:nvSpPr>
        <p:spPr>
          <a:xfrm>
            <a:off x="7836687" y="205720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875" name="Shape 87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Check Your Understanding</a:t>
            </a:r>
          </a:p>
        </p:txBody>
      </p:sp>
      <p:sp>
        <p:nvSpPr>
          <p:cNvPr id="876" name="Shape 87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involved in compliance due diligence (for our example process, describe the steps at a high level)?</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Identification</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Audit source code</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Resolving issues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Performing reviews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Approvals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Registration/approval tracking</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Notices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Pre-distribution verifications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Accompanying source code distribution</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Verification</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does an architecture review look for?</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sp>
        <p:nvSpPr>
          <p:cNvPr id="882" name="Shape 88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7</a:t>
            </a:r>
          </a:p>
        </p:txBody>
      </p:sp>
      <p:sp>
        <p:nvSpPr>
          <p:cNvPr id="883" name="Shape 88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Avoiding Compliance Pitfalls</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Shape 8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Compliance Pitfalls</a:t>
            </a:r>
          </a:p>
        </p:txBody>
      </p:sp>
      <p:sp>
        <p:nvSpPr>
          <p:cNvPr id="890" name="Shape 89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This chapter will describe some potential pitfalls to avoid in the compliance process:</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Intellectual Property (IP) pitfalls</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License Compliance pitfalls</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Compliance Process pitfalls</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err="1">
                <a:solidFill>
                  <a:schemeClr val="dk2"/>
                </a:solidFill>
                <a:latin typeface="Roboto"/>
                <a:ea typeface="Roboto"/>
                <a:cs typeface="Roboto"/>
                <a:sym typeface="Roboto"/>
              </a:rPr>
              <a:t>Konzepte</a:t>
            </a:r>
            <a:r>
              <a:rPr lang="en-US" sz="4000" b="0" i="0" u="none" strike="noStrike" cap="none" dirty="0">
                <a:solidFill>
                  <a:schemeClr val="dk2"/>
                </a:solidFill>
                <a:latin typeface="Roboto"/>
                <a:ea typeface="Roboto"/>
                <a:cs typeface="Roboto"/>
                <a:sym typeface="Roboto"/>
              </a:rPr>
              <a:t>: </a:t>
            </a:r>
            <a:r>
              <a:rPr lang="en-US" sz="4000" b="0" i="0" u="none" strike="noStrike" cap="none" dirty="0" err="1">
                <a:solidFill>
                  <a:schemeClr val="dk2"/>
                </a:solidFill>
                <a:latin typeface="Roboto"/>
                <a:ea typeface="Roboto"/>
                <a:cs typeface="Roboto"/>
                <a:sym typeface="Roboto"/>
              </a:rPr>
              <a:t>Urheberrechtsschutz</a:t>
            </a:r>
            <a:r>
              <a:rPr lang="en-US" sz="4000" b="0" i="0" u="none" strike="noStrike" cap="none" dirty="0">
                <a:solidFill>
                  <a:schemeClr val="dk2"/>
                </a:solidFill>
                <a:latin typeface="Roboto"/>
                <a:ea typeface="Roboto"/>
                <a:cs typeface="Roboto"/>
                <a:sym typeface="Roboto"/>
              </a:rPr>
              <a:t> </a:t>
            </a:r>
            <a:r>
              <a:rPr lang="en-US" sz="4000" b="0" i="0" u="none" strike="noStrike" cap="none" dirty="0" err="1">
                <a:solidFill>
                  <a:schemeClr val="dk2"/>
                </a:solidFill>
                <a:latin typeface="Roboto"/>
                <a:ea typeface="Roboto"/>
                <a:cs typeface="Roboto"/>
                <a:sym typeface="Roboto"/>
              </a:rPr>
              <a:t>für</a:t>
            </a:r>
            <a:r>
              <a:rPr lang="en-US" sz="4000" b="0" i="0" u="none" strike="noStrike" cap="none" dirty="0">
                <a:solidFill>
                  <a:schemeClr val="dk2"/>
                </a:solidFill>
                <a:latin typeface="Roboto"/>
                <a:ea typeface="Roboto"/>
                <a:cs typeface="Roboto"/>
                <a:sym typeface="Roboto"/>
              </a:rPr>
              <a:t> Software</a:t>
            </a:r>
          </a:p>
        </p:txBody>
      </p:sp>
      <p:sp>
        <p:nvSpPr>
          <p:cNvPr id="97" name="Shape 97"/>
          <p:cNvSpPr txBox="1">
            <a:spLocks noGrp="1"/>
          </p:cNvSpPr>
          <p:nvPr>
            <p:ph type="body" idx="1"/>
          </p:nvPr>
        </p:nvSpPr>
        <p:spPr>
          <a:xfrm>
            <a:off x="712916" y="1470990"/>
            <a:ext cx="10640883" cy="4991462"/>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dirty="0" err="1">
                <a:solidFill>
                  <a:schemeClr val="dk1"/>
                </a:solidFill>
                <a:latin typeface="Roboto"/>
                <a:ea typeface="Roboto"/>
                <a:cs typeface="Roboto"/>
                <a:sym typeface="Roboto"/>
              </a:rPr>
              <a:t>Grundregel</a:t>
            </a:r>
            <a:r>
              <a:rPr lang="en-US" sz="2400" b="0" i="0" u="none" strike="noStrike" cap="none" dirty="0">
                <a:solidFill>
                  <a:schemeClr val="dk1"/>
                </a:solidFill>
                <a:latin typeface="Roboto"/>
                <a:ea typeface="Roboto"/>
                <a:cs typeface="Roboto"/>
                <a:sym typeface="Roboto"/>
              </a:rPr>
              <a:t>: das </a:t>
            </a:r>
            <a:r>
              <a:rPr lang="en-US" sz="2400" b="0" i="0" u="none" strike="noStrike" cap="none" dirty="0" err="1">
                <a:solidFill>
                  <a:schemeClr val="dk1"/>
                </a:solidFill>
                <a:latin typeface="Roboto"/>
                <a:ea typeface="Roboto"/>
                <a:cs typeface="Roboto"/>
                <a:sym typeface="Roboto"/>
              </a:rPr>
              <a:t>Urheberrecht</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schützt</a:t>
            </a:r>
            <a:r>
              <a:rPr lang="en-US" sz="2400" b="0" i="0" u="none" strike="noStrike" cap="none" dirty="0">
                <a:solidFill>
                  <a:schemeClr val="dk1"/>
                </a:solidFill>
                <a:latin typeface="Roboto"/>
                <a:ea typeface="Roboto"/>
                <a:cs typeface="Roboto"/>
                <a:sym typeface="Roboto"/>
              </a:rPr>
              <a:t> ‘Werke </a:t>
            </a:r>
            <a:r>
              <a:rPr lang="en-US" sz="2400" b="0" i="0" u="none" strike="noStrike" cap="none" dirty="0" err="1">
                <a:solidFill>
                  <a:schemeClr val="dk1"/>
                </a:solidFill>
                <a:latin typeface="Roboto"/>
                <a:ea typeface="Roboto"/>
                <a:cs typeface="Roboto"/>
                <a:sym typeface="Roboto"/>
              </a:rPr>
              <a:t>geistiger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Schöpfung</a:t>
            </a:r>
            <a:r>
              <a:rPr lang="en-US" sz="2400" b="0" i="0" u="none" strike="noStrike" cap="none" dirty="0">
                <a:solidFill>
                  <a:schemeClr val="dk1"/>
                </a:solidFill>
                <a:latin typeface="Roboto"/>
                <a:ea typeface="Roboto"/>
                <a:cs typeface="Roboto"/>
                <a:sym typeface="Roboto"/>
              </a:rPr>
              <a:t>’</a:t>
            </a:r>
          </a:p>
          <a:p>
            <a:pPr marL="182880" marR="0" lvl="0" indent="-182880" algn="l" rtl="0">
              <a:spcBef>
                <a:spcPts val="480"/>
              </a:spcBef>
              <a:spcAft>
                <a:spcPts val="0"/>
              </a:spcAft>
              <a:buClr>
                <a:schemeClr val="accent1"/>
              </a:buClr>
              <a:buSzPct val="85000"/>
              <a:buFont typeface="Arial"/>
              <a:buChar char="•"/>
            </a:pPr>
            <a:r>
              <a:rPr lang="en-US" sz="2400" b="0" i="0" u="none" strike="noStrike" cap="none" dirty="0" err="1">
                <a:solidFill>
                  <a:schemeClr val="dk1"/>
                </a:solidFill>
                <a:latin typeface="Roboto"/>
                <a:ea typeface="Roboto"/>
                <a:cs typeface="Roboto"/>
                <a:sym typeface="Roboto"/>
              </a:rPr>
              <a:t>Urheberrechtsschutz</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besteht</a:t>
            </a:r>
            <a:r>
              <a:rPr lang="en-US" sz="2400" b="0" i="0" u="none" strike="noStrike" cap="none" dirty="0">
                <a:solidFill>
                  <a:schemeClr val="dk1"/>
                </a:solidFill>
                <a:latin typeface="Roboto"/>
                <a:ea typeface="Roboto"/>
                <a:cs typeface="Roboto"/>
                <a:sym typeface="Roboto"/>
              </a:rPr>
              <a:t> </a:t>
            </a:r>
            <a:r>
              <a:rPr lang="de-DE" dirty="0"/>
              <a:t>generell für literarische Werke - wie </a:t>
            </a:r>
            <a:br>
              <a:rPr lang="de-DE" dirty="0"/>
            </a:br>
            <a:r>
              <a:rPr lang="de-DE" dirty="0"/>
              <a:t>Bücher, Filme, Bilder, Musik, Karten</a:t>
            </a:r>
          </a:p>
          <a:p>
            <a:pPr lvl="0" indent="-182880"/>
            <a:r>
              <a:rPr lang="de-DE" sz="2400" b="0" i="0" u="none" strike="noStrike" cap="none" dirty="0">
                <a:solidFill>
                  <a:schemeClr val="dk1"/>
                </a:solidFill>
                <a:latin typeface="Roboto"/>
                <a:ea typeface="Roboto"/>
                <a:cs typeface="Roboto"/>
                <a:sym typeface="Roboto"/>
              </a:rPr>
              <a:t>Das Urheberrecht schützt auch Software</a:t>
            </a:r>
            <a:endParaRPr lang="en-US" sz="2400" b="0" i="0" u="none" strike="noStrike" cap="none" dirty="0">
              <a:solidFill>
                <a:schemeClr val="dk1"/>
              </a:solidFill>
              <a:latin typeface="Roboto"/>
              <a:ea typeface="Roboto"/>
              <a:cs typeface="Roboto"/>
              <a:sym typeface="Roboto"/>
            </a:endParaRPr>
          </a:p>
          <a:p>
            <a:pPr marL="457200" marR="0" lvl="1" indent="-190500" algn="l" rtl="0">
              <a:spcBef>
                <a:spcPts val="400"/>
              </a:spcBef>
              <a:spcAft>
                <a:spcPts val="0"/>
              </a:spcAft>
              <a:buClr>
                <a:schemeClr val="accent1"/>
              </a:buClr>
              <a:buSzPct val="85000"/>
              <a:buFont typeface="Arial"/>
              <a:buChar char="•"/>
            </a:pPr>
            <a:r>
              <a:rPr lang="en-US" sz="2000" b="0" i="0" u="none" strike="noStrike" cap="none" dirty="0">
                <a:solidFill>
                  <a:schemeClr val="dk1"/>
                </a:solidFill>
                <a:latin typeface="Roboto"/>
                <a:ea typeface="Roboto"/>
                <a:cs typeface="Roboto"/>
                <a:sym typeface="Roboto"/>
              </a:rPr>
              <a:t>…</a:t>
            </a:r>
            <a:r>
              <a:rPr lang="en-US" sz="2000" b="0" i="0" u="none" strike="noStrike" cap="none" dirty="0" err="1">
                <a:solidFill>
                  <a:schemeClr val="dk1"/>
                </a:solidFill>
                <a:latin typeface="Roboto"/>
                <a:ea typeface="Roboto"/>
                <a:cs typeface="Roboto"/>
                <a:sym typeface="Roboto"/>
              </a:rPr>
              <a:t>nicht</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deren</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allgemeine</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Funktionalität</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welche</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durch</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Patente</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geschützt</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wird</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aber</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deren</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Werkscharakter</a:t>
            </a:r>
            <a:r>
              <a:rPr lang="en-US" sz="2000" b="0" i="0" u="none" strike="noStrike" cap="none" dirty="0">
                <a:solidFill>
                  <a:schemeClr val="dk1"/>
                </a:solidFill>
                <a:latin typeface="Roboto"/>
                <a:ea typeface="Roboto"/>
                <a:cs typeface="Roboto"/>
                <a:sym typeface="Roboto"/>
              </a:rPr>
              <a:t> (den </a:t>
            </a:r>
            <a:r>
              <a:rPr lang="en-US" sz="2000" b="0" i="0" u="none" strike="noStrike" cap="none" dirty="0" err="1">
                <a:solidFill>
                  <a:schemeClr val="dk1"/>
                </a:solidFill>
                <a:latin typeface="Roboto"/>
                <a:ea typeface="Roboto"/>
                <a:cs typeface="Roboto"/>
                <a:sym typeface="Roboto"/>
              </a:rPr>
              <a:t>Ausdruck</a:t>
            </a:r>
            <a:r>
              <a:rPr lang="en-US" sz="2000" b="0" i="0" u="none" strike="noStrike" cap="none" dirty="0">
                <a:solidFill>
                  <a:schemeClr val="dk1"/>
                </a:solidFill>
                <a:latin typeface="Roboto"/>
                <a:ea typeface="Roboto"/>
                <a:cs typeface="Roboto"/>
                <a:sym typeface="Roboto"/>
              </a:rPr>
              <a:t> von </a:t>
            </a:r>
            <a:r>
              <a:rPr lang="en-US" sz="2000" b="0" i="0" u="none" strike="noStrike" cap="none" dirty="0" err="1">
                <a:solidFill>
                  <a:schemeClr val="dk1"/>
                </a:solidFill>
                <a:latin typeface="Roboto"/>
                <a:ea typeface="Roboto"/>
                <a:cs typeface="Roboto"/>
                <a:sym typeface="Roboto"/>
              </a:rPr>
              <a:t>Kreativität</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bei</a:t>
            </a:r>
            <a:r>
              <a:rPr lang="en-US" sz="2000" b="0" i="0" u="none" strike="noStrike" cap="none" dirty="0">
                <a:solidFill>
                  <a:schemeClr val="dk1"/>
                </a:solidFill>
                <a:latin typeface="Roboto"/>
                <a:ea typeface="Roboto"/>
                <a:cs typeface="Roboto"/>
                <a:sym typeface="Roboto"/>
              </a:rPr>
              <a:t> der </a:t>
            </a:r>
            <a:r>
              <a:rPr lang="en-US" sz="2000" b="0" i="0" u="none" strike="noStrike" cap="none" dirty="0" err="1">
                <a:solidFill>
                  <a:schemeClr val="dk1"/>
                </a:solidFill>
                <a:latin typeface="Roboto"/>
                <a:ea typeface="Roboto"/>
                <a:cs typeface="Roboto"/>
                <a:sym typeface="Roboto"/>
              </a:rPr>
              <a:t>konkreten</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Implementierung</a:t>
            </a:r>
            <a:r>
              <a:rPr lang="en-US" sz="2000" b="0" i="0" u="none" strike="noStrike" cap="none" dirty="0">
                <a:solidFill>
                  <a:schemeClr val="dk1"/>
                </a:solidFill>
                <a:latin typeface="Roboto"/>
                <a:ea typeface="Roboto"/>
                <a:cs typeface="Roboto"/>
                <a:sym typeface="Roboto"/>
              </a:rPr>
              <a:t>)</a:t>
            </a:r>
          </a:p>
          <a:p>
            <a:pPr marL="457200" marR="0" lvl="1" indent="-190500" algn="l" rtl="0">
              <a:spcBef>
                <a:spcPts val="400"/>
              </a:spcBef>
              <a:spcAft>
                <a:spcPts val="0"/>
              </a:spcAft>
              <a:buClr>
                <a:schemeClr val="accent1"/>
              </a:buClr>
              <a:buSzPct val="85000"/>
              <a:buFont typeface="Arial"/>
              <a:buChar char="•"/>
            </a:pPr>
            <a:r>
              <a:rPr lang="en-US" sz="2000" b="0" i="0" u="none" strike="noStrike" cap="none" dirty="0" err="1">
                <a:solidFill>
                  <a:schemeClr val="dk1"/>
                </a:solidFill>
                <a:latin typeface="Roboto"/>
                <a:ea typeface="Roboto"/>
                <a:cs typeface="Roboto"/>
                <a:sym typeface="Roboto"/>
              </a:rPr>
              <a:t>Erstreckt</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sich</a:t>
            </a:r>
            <a:r>
              <a:rPr lang="en-US" sz="2000" b="0" i="0" u="none" strike="noStrike" cap="none" dirty="0">
                <a:solidFill>
                  <a:schemeClr val="dk1"/>
                </a:solidFill>
                <a:latin typeface="Roboto"/>
                <a:ea typeface="Roboto"/>
                <a:cs typeface="Roboto"/>
                <a:sym typeface="Roboto"/>
              </a:rPr>
              <a:t> auf </a:t>
            </a:r>
            <a:r>
              <a:rPr lang="en-US" sz="2000" b="0" i="0" u="none" strike="noStrike" cap="none" dirty="0" err="1">
                <a:solidFill>
                  <a:schemeClr val="dk1"/>
                </a:solidFill>
                <a:latin typeface="Roboto"/>
                <a:ea typeface="Roboto"/>
                <a:cs typeface="Roboto"/>
                <a:sym typeface="Roboto"/>
              </a:rPr>
              <a:t>Quellcode</a:t>
            </a:r>
            <a:r>
              <a:rPr lang="en-US" dirty="0"/>
              <a:t> </a:t>
            </a:r>
            <a:r>
              <a:rPr lang="en-US" u="sng" dirty="0"/>
              <a:t>und</a:t>
            </a:r>
            <a:r>
              <a:rPr lang="en-US" sz="2000" b="0" i="0" u="none" strike="noStrike" cap="none" dirty="0">
                <a:solidFill>
                  <a:schemeClr val="dk1"/>
                </a:solidFill>
                <a:latin typeface="Roboto"/>
                <a:ea typeface="Roboto"/>
                <a:cs typeface="Roboto"/>
                <a:sym typeface="Roboto"/>
              </a:rPr>
              <a:t> auf </a:t>
            </a:r>
            <a:r>
              <a:rPr lang="en-US" sz="2000" b="0" i="0" u="none" strike="noStrike" cap="none" dirty="0" err="1">
                <a:solidFill>
                  <a:schemeClr val="dk1"/>
                </a:solidFill>
                <a:latin typeface="Roboto"/>
                <a:ea typeface="Roboto"/>
                <a:cs typeface="Roboto"/>
                <a:sym typeface="Roboto"/>
              </a:rPr>
              <a:t>Objektcode</a:t>
            </a:r>
            <a:endParaRPr lang="en-US" sz="2000"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Der </a:t>
            </a:r>
            <a:r>
              <a:rPr lang="en-US" sz="2400" b="0" i="0" u="none" strike="noStrike" cap="none" dirty="0" err="1">
                <a:solidFill>
                  <a:schemeClr val="dk1"/>
                </a:solidFill>
                <a:latin typeface="Roboto"/>
                <a:ea typeface="Roboto"/>
                <a:cs typeface="Roboto"/>
                <a:sym typeface="Roboto"/>
              </a:rPr>
              <a:t>Urheber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kontrolliert</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nur</a:t>
            </a:r>
            <a:r>
              <a:rPr lang="en-US" sz="2400" b="0" i="0" u="none" strike="noStrike" cap="none" dirty="0">
                <a:solidFill>
                  <a:schemeClr val="dk1"/>
                </a:solidFill>
                <a:latin typeface="Roboto"/>
                <a:ea typeface="Roboto"/>
                <a:cs typeface="Roboto"/>
                <a:sym typeface="Roboto"/>
              </a:rPr>
              <a:t> das </a:t>
            </a:r>
            <a:r>
              <a:rPr lang="en-US" sz="2400" b="0" i="0" u="none" strike="noStrike" cap="none" dirty="0" err="1">
                <a:solidFill>
                  <a:schemeClr val="dk1"/>
                </a:solidFill>
                <a:latin typeface="Roboto"/>
                <a:ea typeface="Roboto"/>
                <a:cs typeface="Roboto"/>
                <a:sym typeface="Roboto"/>
              </a:rPr>
              <a:t>Werk</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dass</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oder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sie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geschaffen</a:t>
            </a:r>
            <a:r>
              <a:rPr lang="en-US" sz="2400" b="0" i="0" u="none" strike="noStrike" cap="none" dirty="0">
                <a:solidFill>
                  <a:schemeClr val="dk1"/>
                </a:solidFill>
                <a:latin typeface="Roboto"/>
                <a:ea typeface="Roboto"/>
                <a:cs typeface="Roboto"/>
                <a:sym typeface="Roboto"/>
              </a:rPr>
              <a:t> hat – </a:t>
            </a:r>
            <a:r>
              <a:rPr lang="en-US" sz="2400" b="0" i="0" u="none" strike="noStrike" cap="none" dirty="0" err="1">
                <a:solidFill>
                  <a:schemeClr val="dk1"/>
                </a:solidFill>
                <a:latin typeface="Roboto"/>
                <a:ea typeface="Roboto"/>
                <a:cs typeface="Roboto"/>
                <a:sym typeface="Roboto"/>
              </a:rPr>
              <a:t>nicht</a:t>
            </a:r>
            <a:r>
              <a:rPr lang="en-US" sz="2400" b="0" i="0" u="none" strike="noStrike" cap="none" dirty="0">
                <a:solidFill>
                  <a:schemeClr val="dk1"/>
                </a:solidFill>
                <a:latin typeface="Roboto"/>
                <a:ea typeface="Roboto"/>
                <a:cs typeface="Roboto"/>
                <a:sym typeface="Roboto"/>
              </a:rPr>
              <a:t> die </a:t>
            </a:r>
            <a:r>
              <a:rPr lang="en-US" sz="2400" b="0" i="0" u="none" strike="noStrike" cap="none" dirty="0" err="1">
                <a:solidFill>
                  <a:schemeClr val="dk1"/>
                </a:solidFill>
                <a:latin typeface="Roboto"/>
                <a:ea typeface="Roboto"/>
                <a:cs typeface="Roboto"/>
                <a:sym typeface="Roboto"/>
              </a:rPr>
              <a:t>unabhängige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Leistung</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eines</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Anderen</a:t>
            </a:r>
            <a:endParaRPr lang="en-US" sz="2400"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dirty="0" err="1">
                <a:solidFill>
                  <a:schemeClr val="dk1"/>
                </a:solidFill>
                <a:latin typeface="Roboto"/>
                <a:ea typeface="Roboto"/>
                <a:cs typeface="Roboto"/>
                <a:sym typeface="Roboto"/>
              </a:rPr>
              <a:t>Wenn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Werk</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ohne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Zustimmung</a:t>
            </a:r>
            <a:r>
              <a:rPr lang="en-US" sz="2400" b="0" i="0" u="none" strike="noStrike" cap="none" dirty="0">
                <a:solidFill>
                  <a:schemeClr val="dk1"/>
                </a:solidFill>
                <a:latin typeface="Roboto"/>
                <a:ea typeface="Roboto"/>
                <a:cs typeface="Roboto"/>
                <a:sym typeface="Roboto"/>
              </a:rPr>
              <a:t> des </a:t>
            </a:r>
            <a:r>
              <a:rPr lang="en-US" sz="2400" b="0" i="0" u="none" strike="noStrike" cap="none" dirty="0" err="1">
                <a:solidFill>
                  <a:schemeClr val="dk1"/>
                </a:solidFill>
                <a:latin typeface="Roboto"/>
                <a:ea typeface="Roboto"/>
                <a:cs typeface="Roboto"/>
                <a:sym typeface="Roboto"/>
              </a:rPr>
              <a:t>Urhebers</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kopiert</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wird</a:t>
            </a:r>
            <a:r>
              <a:rPr lang="en-US" dirty="0"/>
              <a:t>, </a:t>
            </a:r>
            <a:br>
              <a:rPr lang="en-US" dirty="0"/>
            </a:br>
            <a:r>
              <a:rPr lang="en-US" dirty="0" err="1"/>
              <a:t>liegt</a:t>
            </a:r>
            <a:r>
              <a:rPr lang="en-US" dirty="0"/>
              <a:t> </a:t>
            </a:r>
            <a:r>
              <a:rPr lang="en-US" dirty="0" err="1"/>
              <a:t>i.d.R</a:t>
            </a:r>
            <a:r>
              <a:rPr lang="en-US" dirty="0"/>
              <a:t>. </a:t>
            </a:r>
            <a:r>
              <a:rPr lang="en-US" dirty="0" err="1"/>
              <a:t>eine</a:t>
            </a:r>
            <a:r>
              <a:rPr lang="en-US" dirty="0"/>
              <a:t> ‘</a:t>
            </a:r>
            <a:r>
              <a:rPr lang="en-US" dirty="0" err="1"/>
              <a:t>Schutzrechtsverletzung</a:t>
            </a:r>
            <a:r>
              <a:rPr lang="en-US" dirty="0"/>
              <a:t>’ </a:t>
            </a:r>
            <a:r>
              <a:rPr lang="en-US" dirty="0" err="1"/>
              <a:t>vor</a:t>
            </a:r>
            <a:endParaRPr lang="en-US" sz="2400" b="0" i="0"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C62353D8-4C88-42F1-BC2E-EC00C22FBDAE}"/>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12106F93-2A7B-4F16-92F1-8FD644B1A2ED}"/>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Shape 89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Intellectual Property Pitfalls</a:t>
            </a:r>
          </a:p>
        </p:txBody>
      </p:sp>
      <p:graphicFrame>
        <p:nvGraphicFramePr>
          <p:cNvPr id="897" name="Shape 897"/>
          <p:cNvGraphicFramePr/>
          <p:nvPr/>
        </p:nvGraphicFramePr>
        <p:xfrm>
          <a:off x="667318" y="1590440"/>
          <a:ext cx="3000000" cy="3000000"/>
        </p:xfrm>
        <a:graphic>
          <a:graphicData uri="http://schemas.openxmlformats.org/drawingml/2006/table">
            <a:tbl>
              <a:tblPr>
                <a:noFill/>
                <a:tableStyleId>{3008B7F7-1031-4B05-B229-2884EDF7C79B}</a:tableStyleId>
              </a:tblPr>
              <a:tblGrid>
                <a:gridCol w="3659900">
                  <a:extLst>
                    <a:ext uri="{9D8B030D-6E8A-4147-A177-3AD203B41FA5}">
                      <a16:colId xmlns:a16="http://schemas.microsoft.com/office/drawing/2014/main" val="20000"/>
                    </a:ext>
                  </a:extLst>
                </a:gridCol>
                <a:gridCol w="3529125">
                  <a:extLst>
                    <a:ext uri="{9D8B030D-6E8A-4147-A177-3AD203B41FA5}">
                      <a16:colId xmlns:a16="http://schemas.microsoft.com/office/drawing/2014/main" val="20001"/>
                    </a:ext>
                  </a:extLst>
                </a:gridCol>
                <a:gridCol w="3531125">
                  <a:extLst>
                    <a:ext uri="{9D8B030D-6E8A-4147-A177-3AD203B41FA5}">
                      <a16:colId xmlns:a16="http://schemas.microsoft.com/office/drawing/2014/main" val="20002"/>
                    </a:ext>
                  </a:extLst>
                </a:gridCol>
              </a:tblGrid>
              <a:tr h="45732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Type &amp; Description</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 </a:t>
                      </a:r>
                      <a:r>
                        <a:rPr lang="en-US" sz="1600" b="1" i="0" u="none" strike="noStrike" cap="none">
                          <a:solidFill>
                            <a:srgbClr val="292934"/>
                          </a:solidFill>
                          <a:latin typeface="Roboto"/>
                          <a:ea typeface="Roboto"/>
                          <a:cs typeface="Roboto"/>
                          <a:sym typeface="Roboto"/>
                        </a:rPr>
                        <a:t>Discovery</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Avoidance</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194125">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Unplanned inclusion of copyleft FOSS into proprietary or 3rd party code:</a:t>
                      </a:r>
                      <a:r>
                        <a:rPr lang="en-US" sz="1800" b="0" i="0" u="none" strike="noStrike" cap="none">
                          <a:solidFill>
                            <a:srgbClr val="0070C0"/>
                          </a:solidFill>
                          <a:latin typeface="Roboto"/>
                          <a:ea typeface="Roboto"/>
                          <a:cs typeface="Roboto"/>
                          <a:sym typeface="Roboto"/>
                        </a:rPr>
                        <a:t> </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This type of failure occurs during the development process when engineers add FOSS code into source code that is intended to be proprietary in conflict with the FOSS policy.</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SzPct val="25000"/>
                        <a:buNone/>
                      </a:pPr>
                      <a:r>
                        <a:rPr lang="en-US" sz="1600" b="0" i="0" u="none" strike="noStrike" cap="none">
                          <a:solidFill>
                            <a:schemeClr val="dk1"/>
                          </a:solidFill>
                          <a:latin typeface="Roboto"/>
                          <a:ea typeface="Roboto"/>
                          <a:cs typeface="Roboto"/>
                          <a:sym typeface="Roboto"/>
                        </a:rPr>
                        <a:t>This type of failure can be</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discovered by scanning or auditing the source code for possible</a:t>
                      </a:r>
                    </a:p>
                    <a:p>
                      <a:pPr marL="0" marR="0" lvl="0" indent="0" algn="l" rtl="0">
                        <a:lnSpc>
                          <a:spcPct val="100000"/>
                        </a:lnSpc>
                        <a:spcBef>
                          <a:spcPts val="0"/>
                        </a:spcBef>
                        <a:spcAft>
                          <a:spcPts val="0"/>
                        </a:spcAft>
                        <a:buSzPct val="25000"/>
                        <a:buNone/>
                      </a:pPr>
                      <a:r>
                        <a:rPr lang="en-US" sz="1600" b="0" i="0" u="none" strike="noStrike" cap="none">
                          <a:solidFill>
                            <a:schemeClr val="dk1"/>
                          </a:solidFill>
                          <a:latin typeface="Roboto"/>
                          <a:ea typeface="Roboto"/>
                          <a:cs typeface="Roboto"/>
                          <a:sym typeface="Roboto"/>
                        </a:rPr>
                        <a:t>matches with:</a:t>
                      </a:r>
                    </a:p>
                    <a:p>
                      <a:pPr marL="285750" marR="0" lvl="0" indent="-285750" algn="l" rtl="0">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FOSS source code </a:t>
                      </a:r>
                    </a:p>
                    <a:p>
                      <a:pPr marL="285750" marR="0" lvl="0" indent="-285750" algn="l" rtl="0">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Copyright notices</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Automated source code scanning tools may be used for this purpose</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This type of failure can be </a:t>
                      </a:r>
                    </a:p>
                    <a:p>
                      <a:pPr marL="342900" marR="0" lvl="0" indent="-34290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avoided by: </a:t>
                      </a:r>
                    </a:p>
                    <a:p>
                      <a:pPr marL="285750" marR="0" lvl="0" indent="-285750" algn="l" rtl="0">
                        <a:lnSpc>
                          <a:spcPct val="100000"/>
                        </a:lnSpc>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Offering training to engineering staff about compliance issues, the different types of FOSS licenses and the implications of including FOSS in proprietary source code </a:t>
                      </a:r>
                    </a:p>
                    <a:p>
                      <a:pPr marL="285750" marR="0" lvl="0" indent="-285750" algn="l" rtl="0">
                        <a:lnSpc>
                          <a:spcPct val="100000"/>
                        </a:lnSpc>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Conducting regular source code scans or audits for all the source code in the build environment. </a:t>
                      </a:r>
                    </a:p>
                    <a:p>
                      <a:pPr marL="285750" marR="0" lvl="0" indent="-285750" algn="l" rtl="0">
                        <a:lnSpc>
                          <a:spcPct val="100000"/>
                        </a:lnSpc>
                        <a:spcBef>
                          <a:spcPts val="0"/>
                        </a:spcBef>
                        <a:spcAft>
                          <a:spcPts val="0"/>
                        </a:spcAft>
                        <a:buClr>
                          <a:schemeClr val="dk1"/>
                        </a:buClr>
                        <a:buSzPct val="100000"/>
                        <a:buFont typeface="Arial"/>
                        <a:buNone/>
                      </a:pPr>
                      <a:endParaRPr sz="1600" b="0" i="0" u="none" strike="noStrike" cap="none">
                        <a:solidFill>
                          <a:srgbClr val="292934"/>
                        </a:solidFill>
                        <a:latin typeface="Roboto"/>
                        <a:ea typeface="Roboto"/>
                        <a:cs typeface="Roboto"/>
                        <a:sym typeface="Roboto"/>
                      </a:endParaRPr>
                    </a:p>
                    <a:p>
                      <a:pPr marL="0" marR="0" lvl="0" indent="0" algn="l" rtl="0">
                        <a:lnSpc>
                          <a:spcPct val="100000"/>
                        </a:lnSpc>
                        <a:spcBef>
                          <a:spcPts val="0"/>
                        </a:spcBef>
                        <a:spcAft>
                          <a:spcPts val="0"/>
                        </a:spcAft>
                        <a:buSzPct val="25000"/>
                        <a:buNone/>
                      </a:pPr>
                      <a:endParaRPr sz="1600" b="0" i="0" u="none" strike="noStrike" cap="none">
                        <a:solidFill>
                          <a:srgbClr val="292934"/>
                        </a:solidFill>
                        <a:latin typeface="Roboto"/>
                        <a:ea typeface="Roboto"/>
                        <a:cs typeface="Roboto"/>
                        <a:sym typeface="Roboto"/>
                      </a:endParaRP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Shape 90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Intellectual Property Pitfalls</a:t>
            </a:r>
          </a:p>
        </p:txBody>
      </p:sp>
      <p:graphicFrame>
        <p:nvGraphicFramePr>
          <p:cNvPr id="904" name="Shape 904"/>
          <p:cNvGraphicFramePr/>
          <p:nvPr/>
        </p:nvGraphicFramePr>
        <p:xfrm>
          <a:off x="753422" y="1479479"/>
          <a:ext cx="3000000" cy="3000000"/>
        </p:xfrm>
        <a:graphic>
          <a:graphicData uri="http://schemas.openxmlformats.org/drawingml/2006/table">
            <a:tbl>
              <a:tblPr>
                <a:noFill/>
                <a:tableStyleId>{3008B7F7-1031-4B05-B229-2884EDF7C79B}</a:tableStyleId>
              </a:tblPr>
              <a:tblGrid>
                <a:gridCol w="3642325">
                  <a:extLst>
                    <a:ext uri="{9D8B030D-6E8A-4147-A177-3AD203B41FA5}">
                      <a16:colId xmlns:a16="http://schemas.microsoft.com/office/drawing/2014/main" val="20000"/>
                    </a:ext>
                  </a:extLst>
                </a:gridCol>
                <a:gridCol w="3512525">
                  <a:extLst>
                    <a:ext uri="{9D8B030D-6E8A-4147-A177-3AD203B41FA5}">
                      <a16:colId xmlns:a16="http://schemas.microsoft.com/office/drawing/2014/main" val="20001"/>
                    </a:ext>
                  </a:extLst>
                </a:gridCol>
                <a:gridCol w="3512525">
                  <a:extLst>
                    <a:ext uri="{9D8B030D-6E8A-4147-A177-3AD203B41FA5}">
                      <a16:colId xmlns:a16="http://schemas.microsoft.com/office/drawing/2014/main" val="20002"/>
                    </a:ext>
                  </a:extLst>
                </a:gridCol>
              </a:tblGrid>
              <a:tr h="363950">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Type &amp; Description</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 Discovery</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Avoidance</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703050">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Unplanned linking of copyleft FOSS and proprietary source code: </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rgbClr val="00990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occurs as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a result of linking software with conflicting or incompatible licenses. The legal effect of linking is subject to debate in the FOSS community.</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0" marR="0" lvl="0" indent="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discovered using a</a:t>
                      </a: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dependency tracking tool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that shows any linking between</a:t>
                      </a: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different software</a:t>
                      </a: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components.</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avoided by:</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Offering training to engineering staff to avoid linking software components with licenses that conflict with you FOSS policies which will take a position on these legal risks</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Continuously running the dependency tracking tool over your build environment</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69540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Inclusion of proprietary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code into copyleft FOSS through </a:t>
                      </a:r>
                    </a:p>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source code modifications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a:t>
                      </a:r>
                    </a:p>
                    <a:p>
                      <a:pPr marL="0" marR="0" lvl="0" indent="0" algn="l" rtl="0">
                        <a:spcBef>
                          <a:spcPts val="0"/>
                        </a:spcBef>
                        <a:spcAft>
                          <a:spcPts val="0"/>
                        </a:spcAft>
                        <a:buSzPct val="25000"/>
                        <a:buNone/>
                      </a:pPr>
                      <a:r>
                        <a:rPr lang="en-US" sz="1600" b="0" i="0" u="none" strike="noStrike" cap="none">
                          <a:solidFill>
                            <a:schemeClr val="dk1"/>
                          </a:solidFill>
                          <a:latin typeface="Roboto"/>
                          <a:ea typeface="Roboto"/>
                          <a:cs typeface="Roboto"/>
                          <a:sym typeface="Roboto"/>
                        </a:rPr>
                        <a:t>discovered using the audits or scans</a:t>
                      </a:r>
                      <a:r>
                        <a:rPr lang="en-US" sz="1600" b="0" i="0" u="none" strike="noStrike" cap="none">
                          <a:solidFill>
                            <a:srgbClr val="292934"/>
                          </a:solidFill>
                          <a:latin typeface="Roboto"/>
                          <a:ea typeface="Roboto"/>
                          <a:cs typeface="Roboto"/>
                          <a:sym typeface="Roboto"/>
                        </a:rPr>
                        <a:t> to identify and analyze the source code you introduced to the FOSS component.</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failures can be</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avoided by:</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Offering training to engineering staff</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Conducting regular code audits</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graphicFrame>
        <p:nvGraphicFramePr>
          <p:cNvPr id="910" name="Shape 910"/>
          <p:cNvGraphicFramePr/>
          <p:nvPr/>
        </p:nvGraphicFramePr>
        <p:xfrm>
          <a:off x="904108" y="1551023"/>
          <a:ext cx="3000000" cy="3000000"/>
        </p:xfrm>
        <a:graphic>
          <a:graphicData uri="http://schemas.openxmlformats.org/drawingml/2006/table">
            <a:tbl>
              <a:tblPr>
                <a:noFill/>
                <a:tableStyleId>{3008B7F7-1031-4B05-B229-2884EDF7C79B}</a:tableStyleId>
              </a:tblPr>
              <a:tblGrid>
                <a:gridCol w="3762875">
                  <a:extLst>
                    <a:ext uri="{9D8B030D-6E8A-4147-A177-3AD203B41FA5}">
                      <a16:colId xmlns:a16="http://schemas.microsoft.com/office/drawing/2014/main" val="20000"/>
                    </a:ext>
                  </a:extLst>
                </a:gridCol>
                <a:gridCol w="6555550">
                  <a:extLst>
                    <a:ext uri="{9D8B030D-6E8A-4147-A177-3AD203B41FA5}">
                      <a16:colId xmlns:a16="http://schemas.microsoft.com/office/drawing/2014/main" val="20001"/>
                    </a:ext>
                  </a:extLst>
                </a:gridCol>
              </a:tblGrid>
              <a:tr h="33287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Type &amp; Description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Avoidance</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98345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Provide Accompanying Source Code/appropriate license, attribution or notice information </a:t>
                      </a:r>
                    </a:p>
                    <a:p>
                      <a:pPr marL="0" marR="0" lvl="0" indent="0" algn="l" rtl="0">
                        <a:lnSpc>
                          <a:spcPct val="100000"/>
                        </a:lnSpc>
                        <a:spcBef>
                          <a:spcPts val="0"/>
                        </a:spcBef>
                        <a:spcAft>
                          <a:spcPts val="0"/>
                        </a:spcAft>
                        <a:buClr>
                          <a:schemeClr val="dk1"/>
                        </a:buClr>
                        <a:buSzPct val="25000"/>
                        <a:buFont typeface="Arial"/>
                        <a:buNone/>
                      </a:pPr>
                      <a:endParaRPr sz="1800" b="0" i="0" u="none" strike="noStrike" cap="none">
                        <a:solidFill>
                          <a:srgbClr val="0070C0"/>
                        </a:solidFill>
                        <a:latin typeface="Roboto"/>
                        <a:ea typeface="Roboto"/>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 by making source code capture and publishing a checklist item in the product release cycle before the product becomes available in the market place.</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267150">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Providing the Incorrect Version of Accompanying Source Code</a:t>
                      </a:r>
                    </a:p>
                    <a:p>
                      <a:pPr marL="0" marR="0" lvl="0" indent="0" algn="l" rtl="0">
                        <a:spcBef>
                          <a:spcPts val="0"/>
                        </a:spcBef>
                        <a:spcAft>
                          <a:spcPts val="0"/>
                        </a:spcAft>
                        <a:buSzPct val="25000"/>
                        <a:buNone/>
                      </a:pPr>
                      <a:endParaRPr sz="3200" b="0" i="0" u="none" strike="noStrike" cap="none">
                        <a:solidFill>
                          <a:srgbClr val="0070C0"/>
                        </a:solidFill>
                        <a:latin typeface="Roboto"/>
                        <a:ea typeface="Roboto"/>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 by adding a verification </a:t>
                      </a:r>
                    </a:p>
                    <a:p>
                      <a:pPr marL="0" marR="0" lvl="0" indent="0" algn="l" rtl="0">
                        <a:spcBef>
                          <a:spcPts val="0"/>
                        </a:spcBef>
                        <a:spcAft>
                          <a:spcPts val="0"/>
                        </a:spcAft>
                        <a:buSzPct val="25000"/>
                        <a:buNone/>
                      </a:pPr>
                      <a:r>
                        <a:rPr lang="en-US" sz="1600" b="0" i="0" u="none" strike="noStrike" cap="none">
                          <a:solidFill>
                            <a:schemeClr val="dk1"/>
                          </a:solidFill>
                          <a:latin typeface="Roboto"/>
                          <a:ea typeface="Roboto"/>
                          <a:cs typeface="Roboto"/>
                          <a:sym typeface="Roboto"/>
                        </a:rPr>
                        <a:t>step into the compliance process to ensure that the accompanying</a:t>
                      </a:r>
                      <a:r>
                        <a:rPr lang="en-US" sz="1600" b="0" i="0" u="none" strike="noStrike" cap="none">
                          <a:solidFill>
                            <a:srgbClr val="292934"/>
                          </a:solidFill>
                          <a:latin typeface="Roboto"/>
                          <a:ea typeface="Roboto"/>
                          <a:cs typeface="Roboto"/>
                          <a:sym typeface="Roboto"/>
                        </a:rPr>
                        <a:t> source code for the binary version is being published.</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027425">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Failure to Provide Accompanying Source Code for FOSS Component Modifications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a:t>
                      </a:r>
                      <a:r>
                        <a:rPr lang="en-US" sz="1600" b="0" i="0" u="none" strike="noStrike" cap="none">
                          <a:solidFill>
                            <a:srgbClr val="292934"/>
                          </a:solidFill>
                          <a:latin typeface="Roboto"/>
                          <a:ea typeface="Roboto"/>
                          <a:cs typeface="Roboto"/>
                          <a:sym typeface="Roboto"/>
                        </a:rPr>
                        <a:t>his type of failure can be avoided by adding a verification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step into the compliance process to ensure that source code for modifications are published, rather than only the original source code for the FOSS component</a:t>
                      </a:r>
                    </a:p>
                    <a:p>
                      <a:pPr marL="0" marR="0" lvl="0" indent="0" algn="l" rtl="0">
                        <a:lnSpc>
                          <a:spcPct val="100000"/>
                        </a:lnSpc>
                        <a:spcBef>
                          <a:spcPts val="0"/>
                        </a:spcBef>
                        <a:spcAft>
                          <a:spcPts val="0"/>
                        </a:spcAft>
                        <a:buSzPct val="25000"/>
                        <a:buNone/>
                      </a:pPr>
                      <a:r>
                        <a:rPr lang="en-US" sz="2800" b="0" i="0" u="none" strike="noStrike" cap="none">
                          <a:solidFill>
                            <a:srgbClr val="292934"/>
                          </a:solidFill>
                          <a:latin typeface="Roboto"/>
                          <a:ea typeface="Roboto"/>
                          <a:cs typeface="Roboto"/>
                          <a:sym typeface="Roboto"/>
                        </a:rPr>
                        <a:t>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911" name="Shape 91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License Compliance Pitfalls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Shape 91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License Compliance Pitfalls</a:t>
            </a:r>
          </a:p>
        </p:txBody>
      </p:sp>
      <p:graphicFrame>
        <p:nvGraphicFramePr>
          <p:cNvPr id="918" name="Shape 918"/>
          <p:cNvGraphicFramePr/>
          <p:nvPr/>
        </p:nvGraphicFramePr>
        <p:xfrm>
          <a:off x="783912" y="1516466"/>
          <a:ext cx="3000000" cy="3000000"/>
        </p:xfrm>
        <a:graphic>
          <a:graphicData uri="http://schemas.openxmlformats.org/drawingml/2006/table">
            <a:tbl>
              <a:tblPr>
                <a:noFill/>
                <a:tableStyleId>{3008B7F7-1031-4B05-B229-2884EDF7C79B}</a:tableStyleId>
              </a:tblPr>
              <a:tblGrid>
                <a:gridCol w="3835450">
                  <a:extLst>
                    <a:ext uri="{9D8B030D-6E8A-4147-A177-3AD203B41FA5}">
                      <a16:colId xmlns:a16="http://schemas.microsoft.com/office/drawing/2014/main" val="20000"/>
                    </a:ext>
                  </a:extLst>
                </a:gridCol>
                <a:gridCol w="6681975">
                  <a:extLst>
                    <a:ext uri="{9D8B030D-6E8A-4147-A177-3AD203B41FA5}">
                      <a16:colId xmlns:a16="http://schemas.microsoft.com/office/drawing/2014/main" val="20001"/>
                    </a:ext>
                  </a:extLst>
                </a:gridCol>
              </a:tblGrid>
              <a:tr h="48082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Type &amp; Description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Avoidance</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0939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mark FOSS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Source Code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Modifications:</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rgbClr val="00990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Failure to mark FOSS source</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code that has been changed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as required by the FOSS license (or providing information about modifications which has an insufficient level of detail or clarity to satisfy the license)</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 by:</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Adding source code modification marking as a verification step before releasing the source code </a:t>
                      </a:r>
                    </a:p>
                    <a:p>
                      <a:pPr marL="533400" marR="0" lvl="0" indent="-533400" algn="l" rtl="0">
                        <a:spcBef>
                          <a:spcPts val="0"/>
                        </a:spcBef>
                        <a:spcAft>
                          <a:spcPts val="0"/>
                        </a:spcAft>
                        <a:buClr>
                          <a:srgbClr val="292934"/>
                        </a:buClr>
                        <a:buSzPct val="100000"/>
                        <a:buFont typeface="Roboto"/>
                        <a:buAutoNum type="arabicPeriod"/>
                      </a:pPr>
                      <a:r>
                        <a:rPr lang="en-US" sz="1600" b="0" i="0" u="none" strike="noStrike" cap="none">
                          <a:solidFill>
                            <a:srgbClr val="292934"/>
                          </a:solidFill>
                          <a:latin typeface="Roboto"/>
                          <a:ea typeface="Roboto"/>
                          <a:cs typeface="Roboto"/>
                          <a:sym typeface="Roboto"/>
                        </a:rPr>
                        <a:t>Offering training to engineering staff to ensure they update copyright markings or license information of all FOSS or proprietary software that is going to be released to the public</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923"/>
        <p:cNvGrpSpPr/>
        <p:nvPr/>
      </p:nvGrpSpPr>
      <p:grpSpPr>
        <a:xfrm>
          <a:off x="0" y="0"/>
          <a:ext cx="0" cy="0"/>
          <a:chOff x="0" y="0"/>
          <a:chExt cx="0" cy="0"/>
        </a:xfrm>
      </p:grpSpPr>
      <p:sp>
        <p:nvSpPr>
          <p:cNvPr id="924" name="Shape 92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Compliance Process Failures</a:t>
            </a:r>
          </a:p>
        </p:txBody>
      </p:sp>
      <p:graphicFrame>
        <p:nvGraphicFramePr>
          <p:cNvPr id="925" name="Shape 925"/>
          <p:cNvGraphicFramePr/>
          <p:nvPr/>
        </p:nvGraphicFramePr>
        <p:xfrm>
          <a:off x="774949" y="1411742"/>
          <a:ext cx="3000000" cy="3000000"/>
        </p:xfrm>
        <a:graphic>
          <a:graphicData uri="http://schemas.openxmlformats.org/drawingml/2006/table">
            <a:tbl>
              <a:tblPr>
                <a:noFill/>
                <a:tableStyleId>{3008B7F7-1031-4B05-B229-2884EDF7C79B}</a:tableStyleId>
              </a:tblPr>
              <a:tblGrid>
                <a:gridCol w="2690425">
                  <a:extLst>
                    <a:ext uri="{9D8B030D-6E8A-4147-A177-3AD203B41FA5}">
                      <a16:colId xmlns:a16="http://schemas.microsoft.com/office/drawing/2014/main" val="20000"/>
                    </a:ext>
                  </a:extLst>
                </a:gridCol>
                <a:gridCol w="3989250">
                  <a:extLst>
                    <a:ext uri="{9D8B030D-6E8A-4147-A177-3AD203B41FA5}">
                      <a16:colId xmlns:a16="http://schemas.microsoft.com/office/drawing/2014/main" val="20001"/>
                    </a:ext>
                  </a:extLst>
                </a:gridCol>
                <a:gridCol w="3803700">
                  <a:extLst>
                    <a:ext uri="{9D8B030D-6E8A-4147-A177-3AD203B41FA5}">
                      <a16:colId xmlns:a16="http://schemas.microsoft.com/office/drawing/2014/main" val="20002"/>
                    </a:ext>
                  </a:extLst>
                </a:gridCol>
              </a:tblGrid>
              <a:tr h="36347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Description</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Avoidance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Prevention</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75640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by developers to seek approval</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to use FOSS</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avoided by offering training to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Engineering staff on the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latin typeface="Roboto"/>
                          <a:ea typeface="Roboto"/>
                          <a:cs typeface="Roboto"/>
                          <a:sym typeface="Roboto"/>
                        </a:rPr>
                        <a:t>company’s </a:t>
                      </a:r>
                      <a:r>
                        <a:rPr lang="en-US" sz="1600" b="0" i="0" u="none" strike="noStrike" cap="none">
                          <a:solidFill>
                            <a:schemeClr val="dk1"/>
                          </a:solidFill>
                          <a:latin typeface="Roboto"/>
                          <a:ea typeface="Roboto"/>
                          <a:cs typeface="Roboto"/>
                          <a:sym typeface="Roboto"/>
                        </a:rPr>
                        <a:t>FOSS policies and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processes.</a:t>
                      </a:r>
                    </a:p>
                    <a:p>
                      <a:pPr marL="342900" marR="0" lvl="0" indent="-342900" algn="l" rtl="0">
                        <a:lnSpc>
                          <a:spcPct val="100000"/>
                        </a:lnSpc>
                        <a:spcBef>
                          <a:spcPts val="0"/>
                        </a:spcBef>
                        <a:spcAft>
                          <a:spcPts val="0"/>
                        </a:spcAft>
                        <a:buClr>
                          <a:schemeClr val="dk1"/>
                        </a:buClr>
                        <a:buSzPct val="25000"/>
                        <a:buFont typeface="Arial"/>
                        <a:buNone/>
                      </a:pPr>
                      <a:endParaRPr sz="1600" b="0" i="0" u="none" strike="noStrike" cap="none">
                        <a:solidFill>
                          <a:schemeClr val="dk1"/>
                        </a:solidFill>
                        <a:latin typeface="Roboto"/>
                        <a:ea typeface="Roboto"/>
                        <a:cs typeface="Roboto"/>
                        <a:sym typeface="Roboto"/>
                      </a:endParaRPr>
                    </a:p>
                    <a:p>
                      <a:pPr marL="342900" marR="0" lvl="0" indent="-342900" algn="l" rtl="0">
                        <a:spcBef>
                          <a:spcPts val="0"/>
                        </a:spcBef>
                        <a:spcAft>
                          <a:spcPts val="0"/>
                        </a:spcAft>
                        <a:buSzPct val="25000"/>
                        <a:buNone/>
                      </a:pPr>
                      <a:endParaRPr sz="2800" b="0" i="0" u="none" strike="noStrike" cap="none">
                        <a:solidFill>
                          <a:schemeClr val="dk1"/>
                        </a:solidFill>
                        <a:latin typeface="Roboto"/>
                        <a:ea typeface="Roboto"/>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prevented by:</a:t>
                      </a:r>
                    </a:p>
                    <a:p>
                      <a:pPr marL="533400" marR="0" lvl="0" indent="-533400" algn="l" rtl="0">
                        <a:lnSpc>
                          <a:spcPct val="100000"/>
                        </a:lnSpc>
                        <a:spcBef>
                          <a:spcPts val="0"/>
                        </a:spcBef>
                        <a:spcAft>
                          <a:spcPts val="0"/>
                        </a:spcAft>
                        <a:buClr>
                          <a:srgbClr val="292934"/>
                        </a:buClr>
                        <a:buSzPct val="100000"/>
                        <a:buFont typeface="Roboto"/>
                        <a:buAutoNum type="arabicPeriod"/>
                      </a:pPr>
                      <a:r>
                        <a:rPr lang="en-US" sz="1600" b="0" i="0" u="none" strike="noStrike" cap="none">
                          <a:solidFill>
                            <a:srgbClr val="292934"/>
                          </a:solidFill>
                          <a:latin typeface="Roboto"/>
                          <a:ea typeface="Roboto"/>
                          <a:cs typeface="Roboto"/>
                          <a:sym typeface="Roboto"/>
                        </a:rPr>
                        <a:t>Conducting periodic full scan for the software platform to detect any “undeclared” FOSS usage</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Offering training to engineering staff on the company's FOSS policies and processes</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Including compliance in the employees performance review</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7871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take the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FOSS training</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avoided by ensuring that the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completion of the FOSS training is</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part of the employee’s</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professional development plan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and it is monitored for completion</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as part of the performance review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prevented by mandating</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engineering staff to take the</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FOSS training by a specific date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sp>
        <p:nvSpPr>
          <p:cNvPr id="931" name="Shape 93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Compliance Process Failures</a:t>
            </a:r>
          </a:p>
        </p:txBody>
      </p:sp>
      <p:graphicFrame>
        <p:nvGraphicFramePr>
          <p:cNvPr id="932" name="Shape 932"/>
          <p:cNvGraphicFramePr/>
          <p:nvPr/>
        </p:nvGraphicFramePr>
        <p:xfrm>
          <a:off x="624264" y="1542369"/>
          <a:ext cx="3000000" cy="3000000"/>
        </p:xfrm>
        <a:graphic>
          <a:graphicData uri="http://schemas.openxmlformats.org/drawingml/2006/table">
            <a:tbl>
              <a:tblPr>
                <a:noFill/>
                <a:tableStyleId>{3008B7F7-1031-4B05-B229-2884EDF7C79B}</a:tableStyleId>
              </a:tblPr>
              <a:tblGrid>
                <a:gridCol w="2729050">
                  <a:extLst>
                    <a:ext uri="{9D8B030D-6E8A-4147-A177-3AD203B41FA5}">
                      <a16:colId xmlns:a16="http://schemas.microsoft.com/office/drawing/2014/main" val="20000"/>
                    </a:ext>
                  </a:extLst>
                </a:gridCol>
                <a:gridCol w="4690175">
                  <a:extLst>
                    <a:ext uri="{9D8B030D-6E8A-4147-A177-3AD203B41FA5}">
                      <a16:colId xmlns:a16="http://schemas.microsoft.com/office/drawing/2014/main" val="20001"/>
                    </a:ext>
                  </a:extLst>
                </a:gridCol>
                <a:gridCol w="3516175">
                  <a:extLst>
                    <a:ext uri="{9D8B030D-6E8A-4147-A177-3AD203B41FA5}">
                      <a16:colId xmlns:a16="http://schemas.microsoft.com/office/drawing/2014/main" val="20002"/>
                    </a:ext>
                  </a:extLst>
                </a:gridCol>
              </a:tblGrid>
              <a:tr h="354100">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Description</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Avoidance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Prevention</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2688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audit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the source code</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 by:</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Conducting periodic source code scans/audits </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Ensuring that auditing is a milestone in the iterative development process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prevented by:</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Providing proper staffing as to not fall behind in schedule</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Enforcing periodic audits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7700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resolve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the audit findings</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(analyzing the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"hits" reported</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by a scan tool or audit)</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 by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not allowing a compliance ticket to be</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resolved (i.e. closed) if the audit report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latin typeface="Roboto"/>
                          <a:ea typeface="Roboto"/>
                          <a:cs typeface="Roboto"/>
                          <a:sym typeface="Roboto"/>
                        </a:rPr>
                        <a:t>is </a:t>
                      </a:r>
                      <a:r>
                        <a:rPr lang="en-US" sz="1600" b="0" i="0" u="none" strike="noStrike" cap="none">
                          <a:solidFill>
                            <a:schemeClr val="dk1"/>
                          </a:solidFill>
                          <a:latin typeface="Roboto"/>
                          <a:ea typeface="Roboto"/>
                          <a:cs typeface="Roboto"/>
                          <a:sym typeface="Roboto"/>
                        </a:rPr>
                        <a:t>not finalized. </a:t>
                      </a:r>
                    </a:p>
                    <a:p>
                      <a:pPr marL="342900" marR="0" lvl="0" indent="-342900" algn="l" rtl="0">
                        <a:spcBef>
                          <a:spcPts val="0"/>
                        </a:spcBef>
                        <a:spcAft>
                          <a:spcPts val="0"/>
                        </a:spcAft>
                        <a:buSzPct val="25000"/>
                        <a:buNone/>
                      </a:pPr>
                      <a:endParaRPr sz="1600" b="0" i="0" u="none" strike="noStrike" cap="none">
                        <a:solidFill>
                          <a:schemeClr val="dk1"/>
                        </a:solidFill>
                        <a:latin typeface="Roboto"/>
                        <a:ea typeface="Roboto"/>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342900" marR="0" lvl="0" indent="-342900" algn="l" rtl="0">
                        <a:spcBef>
                          <a:spcPts val="0"/>
                        </a:spcBef>
                        <a:spcAft>
                          <a:spcPts val="0"/>
                        </a:spcAft>
                        <a:buSzPct val="25000"/>
                        <a:buNone/>
                      </a:pPr>
                      <a:r>
                        <a:rPr lang="en-US" sz="1600" b="0" i="0" u="none" strike="noStrike" cap="none">
                          <a:solidFill>
                            <a:schemeClr val="dk1"/>
                          </a:solidFill>
                          <a:latin typeface="Roboto"/>
                          <a:ea typeface="Roboto"/>
                          <a:cs typeface="Roboto"/>
                          <a:sym typeface="Roboto"/>
                        </a:rPr>
                        <a:t>prevented by implementing blocks in approvals in the FOSS compliance process</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2688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seek review of FOSS in a timely manner</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by initiating FOSS Review requests early</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even if engineering did not yet</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decide on the adoption of the FOSS</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source code</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prevented through education</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937"/>
        <p:cNvGrpSpPr/>
        <p:nvPr/>
      </p:nvGrpSpPr>
      <p:grpSpPr>
        <a:xfrm>
          <a:off x="0" y="0"/>
          <a:ext cx="0" cy="0"/>
          <a:chOff x="0" y="0"/>
          <a:chExt cx="0" cy="0"/>
        </a:xfrm>
      </p:grpSpPr>
      <p:sp>
        <p:nvSpPr>
          <p:cNvPr id="938" name="Shape 9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Ensure Compliance Prior to Product Shipment</a:t>
            </a:r>
          </a:p>
        </p:txBody>
      </p:sp>
      <p:sp>
        <p:nvSpPr>
          <p:cNvPr id="939" name="Shape 939"/>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Companies must make compliance a priority before any product (in whatever form) ships</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Prioritizing compliance promotes:</a:t>
            </a:r>
          </a:p>
          <a:p>
            <a:pPr marL="457200" marR="0" lvl="1" indent="-190500" algn="l" rtl="0">
              <a:spcBef>
                <a:spcPts val="500"/>
              </a:spcBef>
              <a:spcAft>
                <a:spcPts val="0"/>
              </a:spcAft>
              <a:buClr>
                <a:schemeClr val="accent1"/>
              </a:buClr>
              <a:buSzPct val="85000"/>
              <a:buFont typeface="Arial"/>
              <a:buChar char="•"/>
            </a:pPr>
            <a:r>
              <a:rPr lang="en-US" sz="2500" b="0" i="0" u="none" strike="noStrike" cap="none">
                <a:solidFill>
                  <a:schemeClr val="dk1"/>
                </a:solidFill>
                <a:latin typeface="Roboto"/>
                <a:ea typeface="Roboto"/>
                <a:cs typeface="Roboto"/>
                <a:sym typeface="Roboto"/>
              </a:rPr>
              <a:t>More effective use of FOSS within your organization</a:t>
            </a:r>
          </a:p>
          <a:p>
            <a:pPr marL="457200" marR="0" lvl="1" indent="-190500" algn="l" rtl="0">
              <a:spcBef>
                <a:spcPts val="500"/>
              </a:spcBef>
              <a:spcAft>
                <a:spcPts val="0"/>
              </a:spcAft>
              <a:buClr>
                <a:schemeClr val="accent1"/>
              </a:buClr>
              <a:buSzPct val="85000"/>
              <a:buFont typeface="Arial"/>
              <a:buChar char="•"/>
            </a:pPr>
            <a:r>
              <a:rPr lang="en-US" sz="2500" b="0" i="0" u="none" strike="noStrike" cap="none">
                <a:solidFill>
                  <a:schemeClr val="dk1"/>
                </a:solidFill>
                <a:latin typeface="Roboto"/>
                <a:ea typeface="Roboto"/>
                <a:cs typeface="Roboto"/>
                <a:sym typeface="Roboto"/>
              </a:rPr>
              <a:t>Better relations with the FOSS community and FOSS organizations</a:t>
            </a:r>
          </a:p>
          <a:p>
            <a:pPr marL="0" marR="0" lvl="0" indent="0" algn="l" rtl="0">
              <a:spcBef>
                <a:spcPts val="400"/>
              </a:spcBef>
              <a:spcAft>
                <a:spcPts val="0"/>
              </a:spcAft>
              <a:buClr>
                <a:schemeClr val="accent1"/>
              </a:buClr>
              <a:buSzPct val="25000"/>
              <a:buFont typeface="Arial"/>
              <a:buNone/>
            </a:pPr>
            <a:endParaRPr sz="2000" b="0" i="0" u="none" strike="noStrike" cap="none">
              <a:solidFill>
                <a:schemeClr val="dk1"/>
              </a:solidFill>
              <a:latin typeface="Roboto"/>
              <a:ea typeface="Roboto"/>
              <a:cs typeface="Roboto"/>
              <a:sym typeface="Roboto"/>
            </a:endParaRPr>
          </a:p>
          <a:p>
            <a:pPr marL="0" marR="0" lvl="0" indent="0" algn="l" rtl="0">
              <a:spcBef>
                <a:spcPts val="400"/>
              </a:spcBef>
              <a:buClr>
                <a:schemeClr val="accent1"/>
              </a:buClr>
              <a:buSzPct val="25000"/>
              <a:buFont typeface="Arial"/>
              <a:buNone/>
            </a:pPr>
            <a:endParaRPr sz="2000" b="0" i="0" u="none" strike="noStrike" cap="none">
              <a:solidFill>
                <a:schemeClr val="dk1"/>
              </a:solidFill>
              <a:latin typeface="Roboto"/>
              <a:ea typeface="Roboto"/>
              <a:cs typeface="Roboto"/>
              <a:sym typeface="Roboto"/>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Shape 9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Establishing Community Relationships</a:t>
            </a:r>
          </a:p>
        </p:txBody>
      </p:sp>
      <p:sp>
        <p:nvSpPr>
          <p:cNvPr id="946" name="Shape 946"/>
          <p:cNvSpPr txBox="1">
            <a:spLocks noGrp="1"/>
          </p:cNvSpPr>
          <p:nvPr>
            <p:ph type="body" idx="1"/>
          </p:nvPr>
        </p:nvSpPr>
        <p:spPr>
          <a:xfrm>
            <a:off x="609600" y="1673351"/>
            <a:ext cx="5384799" cy="3776061"/>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chemeClr val="accent1"/>
              </a:buClr>
              <a:buSzPct val="25000"/>
              <a:buFont typeface="Arial"/>
              <a:buNone/>
            </a:pPr>
            <a:r>
              <a:rPr lang="en-US" sz="2380" b="0" i="0" u="none" strike="noStrike" cap="none">
                <a:solidFill>
                  <a:schemeClr val="dk1"/>
                </a:solidFill>
                <a:latin typeface="Roboto"/>
                <a:ea typeface="Roboto"/>
                <a:cs typeface="Roboto"/>
                <a:sym typeface="Roboto"/>
              </a:rPr>
              <a:t>As a company that uses FOSS in a commercial product, it is best to create and maintain a good relationship with the FOSS community - in particular, with the specific communities related to the FOSS projects you use and deploy in your commercial products. </a:t>
            </a: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182880" marR="0" lvl="0" indent="-182880" algn="l" rtl="0">
              <a:lnSpc>
                <a:spcPct val="80000"/>
              </a:lnSpc>
              <a:spcBef>
                <a:spcPts val="476"/>
              </a:spcBef>
              <a:buClr>
                <a:schemeClr val="accent1"/>
              </a:buClr>
              <a:buSzPct val="84291"/>
              <a:buFont typeface="Arial"/>
              <a:buNone/>
            </a:pPr>
            <a:endParaRPr sz="2380" b="0" i="0" u="none" strike="noStrike" cap="none">
              <a:solidFill>
                <a:schemeClr val="dk1"/>
              </a:solidFill>
              <a:latin typeface="Roboto"/>
              <a:ea typeface="Roboto"/>
              <a:cs typeface="Roboto"/>
              <a:sym typeface="Roboto"/>
            </a:endParaRPr>
          </a:p>
        </p:txBody>
      </p:sp>
      <p:sp>
        <p:nvSpPr>
          <p:cNvPr id="947" name="Shape 947"/>
          <p:cNvSpPr txBox="1">
            <a:spLocks noGrp="1"/>
          </p:cNvSpPr>
          <p:nvPr>
            <p:ph type="body" idx="2"/>
          </p:nvPr>
        </p:nvSpPr>
        <p:spPr>
          <a:xfrm>
            <a:off x="6197600" y="1673351"/>
            <a:ext cx="5384799" cy="3776061"/>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chemeClr val="accent1"/>
              </a:buClr>
              <a:buSzPct val="25000"/>
              <a:buFont typeface="Arial"/>
              <a:buNone/>
            </a:pPr>
            <a:r>
              <a:rPr lang="en-US" sz="2380" b="0" i="0" u="none" strike="noStrike" cap="none">
                <a:solidFill>
                  <a:schemeClr val="dk1"/>
                </a:solidFill>
                <a:latin typeface="Roboto"/>
                <a:ea typeface="Roboto"/>
                <a:cs typeface="Roboto"/>
                <a:sym typeface="Roboto"/>
              </a:rPr>
              <a:t>In addition, good relationships with FOSS organizations can be very helpful in advising on best way to be compliant and also help out if you experience a compliance issue.</a:t>
            </a: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0" marR="0" lvl="0" indent="0" algn="l" rtl="0">
              <a:lnSpc>
                <a:spcPct val="80000"/>
              </a:lnSpc>
              <a:spcBef>
                <a:spcPts val="476"/>
              </a:spcBef>
              <a:spcAft>
                <a:spcPts val="0"/>
              </a:spcAft>
              <a:buClr>
                <a:schemeClr val="accent1"/>
              </a:buClr>
              <a:buSzPct val="25000"/>
              <a:buFont typeface="Arial"/>
              <a:buNone/>
            </a:pPr>
            <a:r>
              <a:rPr lang="en-US" sz="2380" b="0" i="0" u="none" strike="noStrike" cap="none">
                <a:solidFill>
                  <a:schemeClr val="dk1"/>
                </a:solidFill>
                <a:latin typeface="Roboto"/>
                <a:ea typeface="Roboto"/>
                <a:cs typeface="Roboto"/>
                <a:sym typeface="Roboto"/>
              </a:rPr>
              <a:t>Good relationships with the software communities may also be helpful for two-way communication: upstreaming improvements and getting support from the software developers.</a:t>
            </a: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182880" marR="0" lvl="0" indent="-182880" algn="l" rtl="0">
              <a:lnSpc>
                <a:spcPct val="80000"/>
              </a:lnSpc>
              <a:spcBef>
                <a:spcPts val="476"/>
              </a:spcBef>
              <a:buClr>
                <a:schemeClr val="accent1"/>
              </a:buClr>
              <a:buSzPct val="84291"/>
              <a:buFont typeface="Arial"/>
              <a:buNone/>
            </a:pPr>
            <a:endParaRPr sz="2380" b="0" i="0" u="none" strike="noStrike" cap="none">
              <a:solidFill>
                <a:schemeClr val="dk1"/>
              </a:solidFill>
              <a:latin typeface="Roboto"/>
              <a:ea typeface="Roboto"/>
              <a:cs typeface="Roboto"/>
              <a:sym typeface="Roboto"/>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953" name="Shape 95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Check Your Understanding</a:t>
            </a:r>
          </a:p>
        </p:txBody>
      </p:sp>
      <p:sp>
        <p:nvSpPr>
          <p:cNvPr id="954" name="Shape 954"/>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What types of pitfalls can occur in FOSS compliance? </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Give an example of an intellectual property failure.</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Give an example of a license compliance failure.</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Give an example of a compliance process failure.</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What are the benefits of prioritizing compliance?</a:t>
            </a:r>
          </a:p>
          <a:p>
            <a:pPr marL="182880" marR="0" lvl="0" indent="-182880" algn="l" rtl="0">
              <a:spcBef>
                <a:spcPts val="560"/>
              </a:spcBef>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What are the benefits of maintaining a good community relationship?</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Shape 960"/>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8</a:t>
            </a:r>
          </a:p>
        </p:txBody>
      </p:sp>
      <p:sp>
        <p:nvSpPr>
          <p:cNvPr id="961" name="Shape 961"/>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Developer Guidelines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err="1">
                <a:solidFill>
                  <a:schemeClr val="dk2"/>
                </a:solidFill>
                <a:latin typeface="Roboto"/>
                <a:ea typeface="Roboto"/>
                <a:cs typeface="Roboto"/>
                <a:sym typeface="Roboto"/>
              </a:rPr>
              <a:t>Wichtige</a:t>
            </a:r>
            <a:r>
              <a:rPr lang="en-US" sz="4000" b="0" i="0" u="none" strike="noStrike" cap="none" dirty="0">
                <a:solidFill>
                  <a:schemeClr val="dk2"/>
                </a:solidFill>
                <a:latin typeface="Roboto"/>
                <a:ea typeface="Roboto"/>
                <a:cs typeface="Roboto"/>
                <a:sym typeface="Roboto"/>
              </a:rPr>
              <a:t> </a:t>
            </a:r>
            <a:r>
              <a:rPr lang="en-US" sz="4000" b="0" i="0" u="none" strike="noStrike" cap="none" dirty="0" err="1">
                <a:solidFill>
                  <a:schemeClr val="dk2"/>
                </a:solidFill>
                <a:latin typeface="Roboto"/>
                <a:ea typeface="Roboto"/>
                <a:cs typeface="Roboto"/>
                <a:sym typeface="Roboto"/>
              </a:rPr>
              <a:t>Softwarenutzungsrechte</a:t>
            </a:r>
            <a:r>
              <a:rPr lang="en-US" sz="4000" b="0" i="0" u="none" strike="noStrike" cap="none" dirty="0">
                <a:solidFill>
                  <a:schemeClr val="dk2"/>
                </a:solidFill>
                <a:latin typeface="Roboto"/>
                <a:ea typeface="Roboto"/>
                <a:cs typeface="Roboto"/>
                <a:sym typeface="Roboto"/>
              </a:rPr>
              <a:t> </a:t>
            </a:r>
            <a:r>
              <a:rPr lang="en-US" sz="4000" b="0" i="0" u="none" strike="noStrike" cap="none" dirty="0" err="1">
                <a:solidFill>
                  <a:schemeClr val="dk2"/>
                </a:solidFill>
                <a:latin typeface="Roboto"/>
                <a:ea typeface="Roboto"/>
                <a:cs typeface="Roboto"/>
                <a:sym typeface="Roboto"/>
              </a:rPr>
              <a:t>im</a:t>
            </a:r>
            <a:r>
              <a:rPr lang="en-US" sz="4000" b="0" i="0" u="none" strike="noStrike" cap="none" dirty="0">
                <a:solidFill>
                  <a:schemeClr val="dk2"/>
                </a:solidFill>
                <a:latin typeface="Roboto"/>
                <a:ea typeface="Roboto"/>
                <a:cs typeface="Roboto"/>
                <a:sym typeface="Roboto"/>
              </a:rPr>
              <a:t> </a:t>
            </a:r>
            <a:r>
              <a:rPr lang="en-US" sz="4000" b="0" i="0" u="none" strike="noStrike" cap="none" dirty="0" err="1">
                <a:solidFill>
                  <a:schemeClr val="dk2"/>
                </a:solidFill>
                <a:latin typeface="Roboto"/>
                <a:ea typeface="Roboto"/>
                <a:cs typeface="Roboto"/>
                <a:sym typeface="Roboto"/>
              </a:rPr>
              <a:t>UrhG</a:t>
            </a:r>
            <a:endParaRPr lang="en-US" sz="4000" b="0" i="0" u="none" strike="noStrike" cap="none" dirty="0">
              <a:solidFill>
                <a:schemeClr val="dk2"/>
              </a:solidFill>
              <a:latin typeface="Roboto"/>
              <a:ea typeface="Roboto"/>
              <a:cs typeface="Roboto"/>
              <a:sym typeface="Roboto"/>
            </a:endParaRPr>
          </a:p>
        </p:txBody>
      </p:sp>
      <p:sp>
        <p:nvSpPr>
          <p:cNvPr id="104" name="Shape 104"/>
          <p:cNvSpPr txBox="1">
            <a:spLocks noGrp="1"/>
          </p:cNvSpPr>
          <p:nvPr>
            <p:ph type="body" idx="1"/>
          </p:nvPr>
        </p:nvSpPr>
        <p:spPr>
          <a:xfrm>
            <a:off x="668360" y="1559901"/>
            <a:ext cx="10685440" cy="5275812"/>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Das </a:t>
            </a:r>
            <a:r>
              <a:rPr lang="en-US" sz="2400" b="0" i="1" u="none" strike="noStrike" cap="none" dirty="0" err="1">
                <a:solidFill>
                  <a:schemeClr val="dk1"/>
                </a:solidFill>
                <a:latin typeface="Roboto"/>
                <a:ea typeface="Roboto"/>
                <a:cs typeface="Roboto"/>
                <a:sym typeface="Roboto"/>
              </a:rPr>
              <a:t>Vervielfältigung</a:t>
            </a:r>
            <a:r>
              <a:rPr lang="en-US" sz="2400" b="0" i="0" u="none" strike="noStrike" cap="none" dirty="0" err="1">
                <a:solidFill>
                  <a:schemeClr val="dk1"/>
                </a:solidFill>
                <a:latin typeface="Roboto"/>
                <a:ea typeface="Roboto"/>
                <a:cs typeface="Roboto"/>
                <a:sym typeface="Roboto"/>
              </a:rPr>
              <a:t>srecht</a:t>
            </a:r>
            <a:r>
              <a:rPr lang="en-US" sz="2400" b="0" i="0" u="none" strike="noStrike" cap="none" dirty="0">
                <a:solidFill>
                  <a:schemeClr val="dk1"/>
                </a:solidFill>
                <a:latin typeface="Roboto"/>
                <a:ea typeface="Roboto"/>
                <a:cs typeface="Roboto"/>
                <a:sym typeface="Roboto"/>
              </a:rPr>
              <a:t> – </a:t>
            </a:r>
            <a:r>
              <a:rPr lang="en-US" dirty="0" err="1"/>
              <a:t>A</a:t>
            </a:r>
            <a:r>
              <a:rPr lang="en-US" sz="2400" b="0" i="0" u="none" strike="noStrike" cap="none" dirty="0" err="1">
                <a:solidFill>
                  <a:schemeClr val="dk1"/>
                </a:solidFill>
                <a:latin typeface="Roboto"/>
                <a:ea typeface="Roboto"/>
                <a:cs typeface="Roboto"/>
                <a:sym typeface="Roboto"/>
              </a:rPr>
              <a:t>nfertigen</a:t>
            </a:r>
            <a:r>
              <a:rPr lang="en-US" sz="2400" b="0" i="0" u="none" strike="noStrike" cap="none" dirty="0">
                <a:solidFill>
                  <a:schemeClr val="dk1"/>
                </a:solidFill>
                <a:latin typeface="Roboto"/>
                <a:ea typeface="Roboto"/>
                <a:cs typeface="Roboto"/>
                <a:sym typeface="Roboto"/>
              </a:rPr>
              <a:t> von </a:t>
            </a:r>
            <a:r>
              <a:rPr lang="en-US" sz="2400" b="0" i="0" u="none" strike="noStrike" cap="none" dirty="0" err="1">
                <a:solidFill>
                  <a:schemeClr val="dk1"/>
                </a:solidFill>
                <a:latin typeface="Roboto"/>
                <a:ea typeface="Roboto"/>
                <a:cs typeface="Roboto"/>
                <a:sym typeface="Roboto"/>
              </a:rPr>
              <a:t>Kopien</a:t>
            </a:r>
            <a:endParaRPr lang="en-US" sz="2400"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Das </a:t>
            </a:r>
            <a:r>
              <a:rPr lang="en-US" sz="2400" b="0" i="1" u="none" strike="noStrike" cap="none" dirty="0" err="1">
                <a:solidFill>
                  <a:schemeClr val="dk1"/>
                </a:solidFill>
                <a:latin typeface="Roboto"/>
                <a:ea typeface="Roboto"/>
                <a:cs typeface="Roboto"/>
                <a:sym typeface="Roboto"/>
              </a:rPr>
              <a:t>Bearbeitung</a:t>
            </a:r>
            <a:r>
              <a:rPr lang="en-US" sz="2400" b="0" i="0" u="none" strike="noStrike" cap="none" dirty="0" err="1">
                <a:solidFill>
                  <a:schemeClr val="dk1"/>
                </a:solidFill>
                <a:latin typeface="Roboto"/>
                <a:ea typeface="Roboto"/>
                <a:cs typeface="Roboto"/>
                <a:sym typeface="Roboto"/>
              </a:rPr>
              <a:t>srecht</a:t>
            </a:r>
            <a:r>
              <a:rPr lang="en-US" sz="2400" b="0" i="0" u="none" strike="noStrike" cap="none" dirty="0">
                <a:solidFill>
                  <a:schemeClr val="dk1"/>
                </a:solidFill>
                <a:latin typeface="Roboto"/>
                <a:ea typeface="Roboto"/>
                <a:cs typeface="Roboto"/>
                <a:sym typeface="Roboto"/>
              </a:rPr>
              <a:t> – </a:t>
            </a:r>
            <a:r>
              <a:rPr lang="en-US" sz="2400" b="0" i="0" u="none" strike="noStrike" cap="none" dirty="0" err="1">
                <a:solidFill>
                  <a:schemeClr val="dk1"/>
                </a:solidFill>
                <a:latin typeface="Roboto"/>
                <a:ea typeface="Roboto"/>
                <a:cs typeface="Roboto"/>
                <a:sym typeface="Roboto"/>
              </a:rPr>
              <a:t>Schaffung</a:t>
            </a:r>
            <a:r>
              <a:rPr lang="en-US" sz="2400" b="0" i="0" u="none" strike="noStrike" cap="none" dirty="0">
                <a:solidFill>
                  <a:schemeClr val="dk1"/>
                </a:solidFill>
                <a:latin typeface="Roboto"/>
                <a:ea typeface="Roboto"/>
                <a:cs typeface="Roboto"/>
                <a:sym typeface="Roboto"/>
              </a:rPr>
              <a:t> von  “</a:t>
            </a:r>
            <a:r>
              <a:rPr lang="en-US" sz="2400" b="0" i="1" u="none" strike="noStrike" cap="none" dirty="0">
                <a:solidFill>
                  <a:schemeClr val="dk1"/>
                </a:solidFill>
                <a:latin typeface="Roboto"/>
                <a:ea typeface="Roboto"/>
                <a:cs typeface="Roboto"/>
                <a:sym typeface="Roboto"/>
              </a:rPr>
              <a:t>derivative works</a:t>
            </a:r>
            <a:r>
              <a:rPr lang="en-US" sz="2400" b="0" i="0" u="none" strike="noStrike" cap="none" dirty="0">
                <a:solidFill>
                  <a:schemeClr val="dk1"/>
                </a:solidFill>
                <a:latin typeface="Roboto"/>
                <a:ea typeface="Roboto"/>
                <a:cs typeface="Roboto"/>
                <a:sym typeface="Roboto"/>
              </a:rPr>
              <a:t>”</a:t>
            </a:r>
          </a:p>
          <a:p>
            <a:pPr marL="457200" marR="0" lvl="1" indent="-190500" algn="l" rtl="0">
              <a:spcBef>
                <a:spcPts val="400"/>
              </a:spcBef>
              <a:spcAft>
                <a:spcPts val="0"/>
              </a:spcAft>
              <a:buClr>
                <a:schemeClr val="accent1"/>
              </a:buClr>
              <a:buSzPct val="85000"/>
              <a:buFont typeface="Arial"/>
              <a:buChar char="•"/>
            </a:pPr>
            <a:r>
              <a:rPr lang="en-US" sz="2000" b="0" i="0" u="none" strike="noStrike" cap="none" dirty="0">
                <a:solidFill>
                  <a:schemeClr val="dk1"/>
                </a:solidFill>
                <a:latin typeface="Roboto"/>
                <a:ea typeface="Roboto"/>
                <a:cs typeface="Roboto"/>
                <a:sym typeface="Roboto"/>
              </a:rPr>
              <a:t>Der </a:t>
            </a:r>
            <a:r>
              <a:rPr lang="en-US" sz="2000" b="0" i="0" u="none" strike="noStrike" cap="none" dirty="0" err="1">
                <a:solidFill>
                  <a:schemeClr val="dk1"/>
                </a:solidFill>
                <a:latin typeface="Roboto"/>
                <a:ea typeface="Roboto"/>
                <a:cs typeface="Roboto"/>
                <a:sym typeface="Roboto"/>
              </a:rPr>
              <a:t>Begriff</a:t>
            </a:r>
            <a:r>
              <a:rPr lang="en-US" sz="2000" b="0" i="0" u="none" strike="noStrike" cap="none" dirty="0">
                <a:solidFill>
                  <a:schemeClr val="dk1"/>
                </a:solidFill>
                <a:latin typeface="Roboto"/>
                <a:ea typeface="Roboto"/>
                <a:cs typeface="Roboto"/>
                <a:sym typeface="Roboto"/>
              </a:rPr>
              <a:t> ‘derivative work’ </a:t>
            </a:r>
            <a:r>
              <a:rPr lang="en-US" sz="2000" b="0" i="0" u="none" strike="noStrike" cap="none" dirty="0" err="1">
                <a:solidFill>
                  <a:schemeClr val="dk1"/>
                </a:solidFill>
                <a:latin typeface="Roboto"/>
                <a:ea typeface="Roboto"/>
                <a:cs typeface="Roboto"/>
                <a:sym typeface="Roboto"/>
              </a:rPr>
              <a:t>stammt</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aus</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dem</a:t>
            </a:r>
            <a:r>
              <a:rPr lang="en-US" sz="2000" b="0" i="0" u="none" strike="noStrike" cap="none" dirty="0">
                <a:solidFill>
                  <a:schemeClr val="dk1"/>
                </a:solidFill>
                <a:latin typeface="Roboto"/>
                <a:ea typeface="Roboto"/>
                <a:cs typeface="Roboto"/>
                <a:sym typeface="Roboto"/>
              </a:rPr>
              <a:t> US-</a:t>
            </a:r>
            <a:r>
              <a:rPr lang="en-US" sz="2000" b="0" i="0" u="none" strike="noStrike" cap="none" dirty="0" err="1">
                <a:solidFill>
                  <a:schemeClr val="dk1"/>
                </a:solidFill>
                <a:latin typeface="Roboto"/>
                <a:ea typeface="Roboto"/>
                <a:cs typeface="Roboto"/>
                <a:sym typeface="Roboto"/>
              </a:rPr>
              <a:t>Urheberrecht</a:t>
            </a:r>
            <a:endParaRPr lang="en-US" sz="2000" b="0" i="0" u="none" strike="noStrike" cap="none" dirty="0">
              <a:solidFill>
                <a:schemeClr val="dk1"/>
              </a:solidFill>
              <a:latin typeface="Roboto"/>
              <a:ea typeface="Roboto"/>
              <a:cs typeface="Roboto"/>
              <a:sym typeface="Roboto"/>
            </a:endParaRPr>
          </a:p>
          <a:p>
            <a:pPr marL="457200" marR="0" lvl="1" indent="-190500" algn="l" rtl="0">
              <a:spcBef>
                <a:spcPts val="400"/>
              </a:spcBef>
              <a:spcAft>
                <a:spcPts val="0"/>
              </a:spcAft>
              <a:buClr>
                <a:schemeClr val="accent1"/>
              </a:buClr>
              <a:buSzPct val="85000"/>
              <a:buFont typeface="Arial"/>
              <a:buChar char="•"/>
            </a:pPr>
            <a:r>
              <a:rPr lang="en-US" sz="2000" b="0" i="0" u="none" strike="noStrike" cap="none" dirty="0">
                <a:solidFill>
                  <a:schemeClr val="dk1"/>
                </a:solidFill>
                <a:latin typeface="Roboto"/>
                <a:ea typeface="Roboto"/>
                <a:cs typeface="Roboto"/>
                <a:sym typeface="Roboto"/>
              </a:rPr>
              <a:t>Der </a:t>
            </a:r>
            <a:r>
              <a:rPr lang="en-US" sz="2000" b="0" i="0" u="none" strike="noStrike" cap="none" dirty="0" err="1">
                <a:solidFill>
                  <a:schemeClr val="dk1"/>
                </a:solidFill>
                <a:latin typeface="Roboto"/>
                <a:ea typeface="Roboto"/>
                <a:cs typeface="Roboto"/>
                <a:sym typeface="Roboto"/>
              </a:rPr>
              <a:t>Begriff</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ist</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ein</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Kunstbegriff</a:t>
            </a:r>
            <a:r>
              <a:rPr lang="en-US" dirty="0"/>
              <a:t>, </a:t>
            </a:r>
            <a:r>
              <a:rPr lang="en-US" dirty="0" err="1"/>
              <a:t>dessen</a:t>
            </a:r>
            <a:r>
              <a:rPr lang="en-US" dirty="0"/>
              <a:t> </a:t>
            </a:r>
            <a:r>
              <a:rPr lang="en-US" dirty="0" err="1"/>
              <a:t>Bedeutung</a:t>
            </a:r>
            <a:r>
              <a:rPr lang="en-US" dirty="0"/>
              <a:t> auf </a:t>
            </a:r>
            <a:r>
              <a:rPr lang="en-US" dirty="0" err="1"/>
              <a:t>einer</a:t>
            </a:r>
            <a:r>
              <a:rPr lang="en-US" dirty="0"/>
              <a:t> </a:t>
            </a:r>
            <a:r>
              <a:rPr lang="en-US" dirty="0" err="1"/>
              <a:t>Satzung</a:t>
            </a:r>
            <a:r>
              <a:rPr lang="en-US" dirty="0"/>
              <a:t> und </a:t>
            </a:r>
            <a:r>
              <a:rPr lang="en-US" dirty="0" err="1"/>
              <a:t>nicht</a:t>
            </a:r>
            <a:r>
              <a:rPr lang="en-US" dirty="0"/>
              <a:t> auf </a:t>
            </a:r>
            <a:r>
              <a:rPr lang="en-US" dirty="0" err="1"/>
              <a:t>einer</a:t>
            </a:r>
            <a:r>
              <a:rPr lang="en-US" dirty="0"/>
              <a:t> </a:t>
            </a:r>
            <a:r>
              <a:rPr lang="en-US" dirty="0" err="1"/>
              <a:t>Wörterbuchdefinition</a:t>
            </a:r>
            <a:r>
              <a:rPr lang="en-US" dirty="0"/>
              <a:t> </a:t>
            </a:r>
            <a:r>
              <a:rPr lang="en-US" dirty="0" err="1"/>
              <a:t>beruht</a:t>
            </a:r>
            <a:r>
              <a:rPr lang="en-US" dirty="0"/>
              <a:t>.</a:t>
            </a:r>
            <a:endParaRPr lang="en-US" sz="2000" b="0" i="0" u="none" strike="noStrike" cap="none" dirty="0">
              <a:solidFill>
                <a:schemeClr val="dk1"/>
              </a:solidFill>
              <a:latin typeface="Roboto"/>
              <a:ea typeface="Roboto"/>
              <a:cs typeface="Roboto"/>
              <a:sym typeface="Roboto"/>
            </a:endParaRPr>
          </a:p>
          <a:p>
            <a:pPr lvl="1" indent="-190500"/>
            <a:r>
              <a:rPr lang="de-DE" dirty="0"/>
              <a:t>Im Allgemeinen bezieht er sich auf ein - auf einem Originalwerk basierendes - neues Werk mit ausreichender hinzugefügter Schöpfungshöhe, welche das Resultat zu einem eigenständigen ‚Werk geistiger Schöpfung‘ macht (in Kontrast zu einer ‚simplen Kopie‘).</a:t>
            </a:r>
            <a:endParaRPr lang="en-US" sz="2000"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Das </a:t>
            </a:r>
            <a:r>
              <a:rPr lang="en-US" sz="2400" b="0" i="1" u="none" strike="noStrike" cap="none" dirty="0" err="1">
                <a:solidFill>
                  <a:schemeClr val="dk1"/>
                </a:solidFill>
                <a:latin typeface="Roboto"/>
                <a:ea typeface="Roboto"/>
                <a:cs typeface="Roboto"/>
                <a:sym typeface="Roboto"/>
              </a:rPr>
              <a:t>Verbreitung</a:t>
            </a:r>
            <a:r>
              <a:rPr lang="en-US" sz="2400" b="0" i="0" u="none" strike="noStrike" cap="none" dirty="0" err="1">
                <a:solidFill>
                  <a:schemeClr val="dk1"/>
                </a:solidFill>
                <a:latin typeface="Roboto"/>
                <a:ea typeface="Roboto"/>
                <a:cs typeface="Roboto"/>
                <a:sym typeface="Roboto"/>
              </a:rPr>
              <a:t>srecht</a:t>
            </a:r>
            <a:endParaRPr lang="en-US" sz="2400" b="0" i="1" u="none" strike="noStrike" cap="none" dirty="0">
              <a:solidFill>
                <a:schemeClr val="dk1"/>
              </a:solidFill>
              <a:latin typeface="Roboto"/>
              <a:ea typeface="Roboto"/>
              <a:cs typeface="Roboto"/>
              <a:sym typeface="Roboto"/>
            </a:endParaRPr>
          </a:p>
          <a:p>
            <a:pPr lvl="1" indent="-190500">
              <a:lnSpc>
                <a:spcPct val="110000"/>
              </a:lnSpc>
            </a:pPr>
            <a:r>
              <a:rPr lang="de-DE" dirty="0"/>
              <a:t>Als Verbreitung wird im Allgemeinen die Bereitstellung einer Kopie einer Software in  Binär- oder Quellcodeform an eine andere Einheit (eine Einzelperson oder Organisation außerhalb des eigenen Unternehmens/ der eigenen Organisation) verstanden.</a:t>
            </a:r>
            <a:endParaRPr lang="en-US" sz="2000" b="0" i="0" u="none" strike="noStrike" cap="none" dirty="0">
              <a:solidFill>
                <a:schemeClr val="dk1"/>
              </a:solidFill>
              <a:latin typeface="Roboto"/>
              <a:ea typeface="Roboto"/>
              <a:cs typeface="Roboto"/>
              <a:sym typeface="Roboto"/>
            </a:endParaRPr>
          </a:p>
          <a:p>
            <a:pPr marL="0" lvl="0" indent="0">
              <a:buSzPct val="25000"/>
              <a:buNone/>
            </a:pPr>
            <a:r>
              <a:rPr lang="en-US" sz="2400" b="0" i="1" u="none" strike="noStrike" cap="none" dirty="0" err="1">
                <a:solidFill>
                  <a:schemeClr val="dk1"/>
                </a:solidFill>
                <a:latin typeface="Roboto Condensed"/>
                <a:ea typeface="Roboto Condensed"/>
                <a:cs typeface="Roboto Condensed"/>
                <a:sym typeface="Roboto Condensed"/>
              </a:rPr>
              <a:t>Hinweis</a:t>
            </a:r>
            <a:r>
              <a:rPr lang="en-US" sz="2400" b="0" i="1" u="none" strike="noStrike" cap="none" dirty="0">
                <a:solidFill>
                  <a:schemeClr val="dk1"/>
                </a:solidFill>
                <a:latin typeface="Roboto Condensed"/>
                <a:ea typeface="Roboto Condensed"/>
                <a:cs typeface="Roboto Condensed"/>
                <a:sym typeface="Roboto Condensed"/>
              </a:rPr>
              <a:t>: </a:t>
            </a:r>
            <a:r>
              <a:rPr lang="de-DE" i="1" dirty="0">
                <a:latin typeface="Roboto Condensed"/>
                <a:ea typeface="Roboto Condensed"/>
                <a:cs typeface="Roboto Condensed"/>
                <a:sym typeface="Roboto Condensed"/>
              </a:rPr>
              <a:t>Die Auslegung der Begriffe „derivative </a:t>
            </a:r>
            <a:r>
              <a:rPr lang="de-DE" i="1" dirty="0" err="1">
                <a:latin typeface="Roboto Condensed"/>
                <a:ea typeface="Roboto Condensed"/>
                <a:cs typeface="Roboto Condensed"/>
                <a:sym typeface="Roboto Condensed"/>
              </a:rPr>
              <a:t>work</a:t>
            </a:r>
            <a:r>
              <a:rPr lang="de-DE" i="1" dirty="0">
                <a:latin typeface="Roboto Condensed"/>
                <a:ea typeface="Roboto Condensed"/>
                <a:cs typeface="Roboto Condensed"/>
                <a:sym typeface="Roboto Condensed"/>
              </a:rPr>
              <a:t>" bzw. "Verbreitung" ist Gegenstand fortwährender Diskussion in FOSS-Community und –Rechtskreisen.</a:t>
            </a:r>
            <a:endParaRPr sz="2400" b="0" i="1"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2A3093DE-C73A-40D8-A7CD-54B39A42E818}"/>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AFE9B540-CA81-403A-9627-8CC7E4C5788F}"/>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Shape 96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Developer Guidelines</a:t>
            </a:r>
          </a:p>
        </p:txBody>
      </p:sp>
      <p:sp>
        <p:nvSpPr>
          <p:cNvPr id="968" name="Shape 968"/>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Select code from high quality, well supported FOSS communities</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Seek guidance</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Request formal approval for each FOSS component you are using </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 not check un-reviewed code into any internal source tree</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Request formal approval for outside contributions to FOSS projects</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Preserve existing licensing information</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 not remove or in any way disturb existing FOSS licensing copyrights or other licensing information from any FOSS components that you use. All copyright and licensing information is to remain intact in all FOSS components</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 not re-name FOSS components unless you are required to under the FOSS license (e.g., required renaming of modified versions)</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Gather and retain FOSS project information required for your FOSS review process</a:t>
            </a:r>
          </a:p>
          <a:p>
            <a:pPr marL="182880" marR="0" lvl="0" indent="-182880" algn="l" rtl="0">
              <a:lnSpc>
                <a:spcPct val="90000"/>
              </a:lnSpc>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Shape 97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Anticipate Compliance Process Requirements</a:t>
            </a:r>
          </a:p>
        </p:txBody>
      </p:sp>
      <p:sp>
        <p:nvSpPr>
          <p:cNvPr id="975" name="Shape 975"/>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Include time required to follow established FOSS policy in work plans</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Follow the developer guidelines for using FOSS software, particularly incorporating or linking FOSS code into proprietary or third party source code or vice versa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Review architecture plans and avoid mixing components governed by incompatible FOSS licenses</a:t>
            </a:r>
          </a:p>
          <a:p>
            <a:pPr marL="182880" marR="0" lvl="0" indent="-182880" algn="l" rtl="0">
              <a:lnSpc>
                <a:spcPct val="90000"/>
              </a:lnSpc>
              <a:spcBef>
                <a:spcPts val="444"/>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Always update compliance verification - for every product</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Verify compliance on a product-by-product basis: Just because a FOSS package is approved for use in one product does not necessarily mean it will be approved for use in a second product</a:t>
            </a:r>
          </a:p>
          <a:p>
            <a:pPr marL="182880" marR="0" lvl="0" indent="-182880" algn="l" rtl="0">
              <a:lnSpc>
                <a:spcPct val="90000"/>
              </a:lnSpc>
              <a:spcBef>
                <a:spcPts val="444"/>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And for every upgrade to newer versions of FOSS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Ensure that each new version of the same FOSS component is reviewed and approved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When you upgrade the version of a FOSS package, make sure that the license of the new version is the same as the license of the older used version (license changes can occur between version upgrades)</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If a FOSS project’s license changes, ensure that compliance records are updated and that the new license does not create a conflict</a:t>
            </a:r>
          </a:p>
          <a:p>
            <a:pPr marL="182880" marR="0" lvl="0" indent="-182880" algn="l" rtl="0">
              <a:lnSpc>
                <a:spcPct val="90000"/>
              </a:lnSpc>
              <a:spcBef>
                <a:spcPts val="444"/>
              </a:spcBef>
              <a:buClr>
                <a:schemeClr val="accent1"/>
              </a:buClr>
              <a:buSzPct val="85772"/>
              <a:buFont typeface="Arial"/>
              <a:buNone/>
            </a:pPr>
            <a:endParaRPr sz="2220" b="0" i="0" u="none" strike="noStrike" cap="none">
              <a:solidFill>
                <a:schemeClr val="dk1"/>
              </a:solidFill>
              <a:latin typeface="Roboto"/>
              <a:ea typeface="Roboto"/>
              <a:cs typeface="Roboto"/>
              <a:sym typeface="Roboto"/>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Shape 98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3600" b="0" i="0" u="none" strike="noStrike" cap="none">
                <a:solidFill>
                  <a:schemeClr val="dk2"/>
                </a:solidFill>
                <a:latin typeface="Roboto"/>
                <a:ea typeface="Roboto"/>
                <a:cs typeface="Roboto"/>
                <a:sym typeface="Roboto"/>
              </a:rPr>
              <a:t>Compliance Process Applies to all FOSS components</a:t>
            </a:r>
          </a:p>
        </p:txBody>
      </p:sp>
      <p:sp>
        <p:nvSpPr>
          <p:cNvPr id="982" name="Shape 982"/>
          <p:cNvSpPr txBox="1">
            <a:spLocks noGrp="1"/>
          </p:cNvSpPr>
          <p:nvPr>
            <p:ph type="body" idx="1"/>
          </p:nvPr>
        </p:nvSpPr>
        <p:spPr>
          <a:xfrm>
            <a:off x="609600" y="1600200"/>
            <a:ext cx="10972799" cy="387387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In-bound software</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Take steps to understand what FOSS is included in software delivered by suppliers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Evaluate your obligations for all of the software that will be included in your products</a:t>
            </a:r>
          </a:p>
          <a:p>
            <a:pPr marL="457200" marR="0" lvl="1" indent="-190500" algn="l" rtl="0">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Always audit source code you received from your software providers or alternatively make it a company policy that software providers must deliver you a source code audit report for any source code you receive</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Shape 98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a:solidFill>
                  <a:srgbClr val="D2533C"/>
                </a:solidFill>
                <a:latin typeface="Roboto"/>
                <a:ea typeface="Roboto"/>
                <a:cs typeface="Roboto"/>
                <a:sym typeface="Roboto"/>
              </a:rPr>
              <a:t>Check Your Understanding</a:t>
            </a:r>
          </a:p>
        </p:txBody>
      </p:sp>
      <p:sp>
        <p:nvSpPr>
          <p:cNvPr id="989" name="Shape 989"/>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Name some general guidelines developers can practice when working with FOSS.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Should you remove or alter FOSS license header information?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Name some important steps in a compliance process.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How can a new version of a previously-reviewed FOSS component create new compliance issues?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risks should you address with in-bound software?</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Learn more through the free Compliance Basics for Developers hosted by the Linux Foundation at: </a:t>
            </a:r>
            <a:br>
              <a:rPr lang="en-US" sz="2400" b="0" i="0" u="none" strike="noStrike" cap="none">
                <a:solidFill>
                  <a:schemeClr val="dk1"/>
                </a:solidFill>
                <a:latin typeface="Roboto"/>
                <a:ea typeface="Roboto"/>
                <a:cs typeface="Roboto"/>
                <a:sym typeface="Roboto"/>
              </a:rPr>
            </a:br>
            <a:r>
              <a:rPr lang="en-US" sz="1600" b="0" i="0" u="sng" strike="noStrike" cap="none">
                <a:solidFill>
                  <a:schemeClr val="hlink"/>
                </a:solidFill>
                <a:latin typeface="Roboto Mono"/>
                <a:ea typeface="Roboto Mono"/>
                <a:cs typeface="Roboto Mono"/>
                <a:sym typeface="Roboto Mono"/>
                <a:hlinkClick r:id="rId3"/>
              </a:rPr>
              <a:t>https://training.linuxfoundation.org/linux-courses/open-source-compliance-courses/ compliance-basics-for-developers</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err="1">
                <a:solidFill>
                  <a:schemeClr val="dk2"/>
                </a:solidFill>
                <a:latin typeface="Roboto"/>
                <a:ea typeface="Roboto"/>
                <a:cs typeface="Roboto"/>
                <a:sym typeface="Roboto"/>
              </a:rPr>
              <a:t>Konzepte</a:t>
            </a:r>
            <a:r>
              <a:rPr lang="en-US" sz="4000" b="0" i="0" u="none" strike="noStrike" cap="none" dirty="0">
                <a:solidFill>
                  <a:schemeClr val="dk2"/>
                </a:solidFill>
                <a:latin typeface="Roboto"/>
                <a:ea typeface="Roboto"/>
                <a:cs typeface="Roboto"/>
                <a:sym typeface="Roboto"/>
              </a:rPr>
              <a:t>: </a:t>
            </a:r>
            <a:r>
              <a:rPr lang="en-US" sz="4000" b="0" i="0" u="none" strike="noStrike" cap="none" dirty="0" err="1">
                <a:solidFill>
                  <a:schemeClr val="dk2"/>
                </a:solidFill>
                <a:latin typeface="Roboto"/>
                <a:ea typeface="Roboto"/>
                <a:cs typeface="Roboto"/>
                <a:sym typeface="Roboto"/>
              </a:rPr>
              <a:t>Patentschutz</a:t>
            </a:r>
            <a:r>
              <a:rPr lang="en-US" sz="4000" b="0" i="0" u="none" strike="noStrike" cap="none" dirty="0">
                <a:solidFill>
                  <a:schemeClr val="dk2"/>
                </a:solidFill>
                <a:latin typeface="Roboto"/>
                <a:ea typeface="Roboto"/>
                <a:cs typeface="Roboto"/>
                <a:sym typeface="Roboto"/>
              </a:rPr>
              <a:t> </a:t>
            </a:r>
            <a:r>
              <a:rPr lang="en-US" sz="4000" b="0" i="0" u="none" strike="noStrike" cap="none" dirty="0" err="1">
                <a:solidFill>
                  <a:schemeClr val="dk2"/>
                </a:solidFill>
                <a:latin typeface="Roboto"/>
                <a:ea typeface="Roboto"/>
                <a:cs typeface="Roboto"/>
                <a:sym typeface="Roboto"/>
              </a:rPr>
              <a:t>für</a:t>
            </a:r>
            <a:r>
              <a:rPr lang="en-US" sz="4000" b="0" i="0" u="none" strike="noStrike" cap="none" dirty="0">
                <a:solidFill>
                  <a:schemeClr val="dk2"/>
                </a:solidFill>
                <a:latin typeface="Roboto"/>
                <a:ea typeface="Roboto"/>
                <a:cs typeface="Roboto"/>
                <a:sym typeface="Roboto"/>
              </a:rPr>
              <a:t> Software</a:t>
            </a:r>
          </a:p>
        </p:txBody>
      </p:sp>
      <p:sp>
        <p:nvSpPr>
          <p:cNvPr id="111" name="Shape 111"/>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lvl="0" indent="-182880">
              <a:spcBef>
                <a:spcPts val="0"/>
              </a:spcBef>
            </a:pPr>
            <a:r>
              <a:rPr lang="en-US" sz="2400" b="0" i="0" u="none" strike="noStrike" cap="none" dirty="0" err="1">
                <a:solidFill>
                  <a:schemeClr val="dk1"/>
                </a:solidFill>
                <a:latin typeface="Roboto"/>
                <a:ea typeface="Roboto"/>
                <a:cs typeface="Roboto"/>
                <a:sym typeface="Roboto"/>
              </a:rPr>
              <a:t>Patente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schützen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Funktionalität</a:t>
            </a:r>
            <a:r>
              <a:rPr lang="en-US" sz="2400" b="0" i="0" u="none" strike="noStrike" cap="none" dirty="0">
                <a:solidFill>
                  <a:schemeClr val="dk1"/>
                </a:solidFill>
                <a:latin typeface="Roboto"/>
                <a:ea typeface="Roboto"/>
                <a:cs typeface="Roboto"/>
                <a:sym typeface="Roboto"/>
              </a:rPr>
              <a:t> – </a:t>
            </a:r>
            <a:br>
              <a:rPr lang="en-US" sz="2400" b="0" i="0" u="none" strike="noStrike" cap="none" dirty="0">
                <a:solidFill>
                  <a:schemeClr val="dk1"/>
                </a:solidFill>
                <a:latin typeface="Roboto"/>
                <a:ea typeface="Roboto"/>
                <a:cs typeface="Roboto"/>
                <a:sym typeface="Roboto"/>
              </a:rPr>
            </a:br>
            <a:r>
              <a:rPr lang="en-US" sz="2400" b="0" i="0" u="none" strike="noStrike" cap="none" dirty="0" err="1">
                <a:solidFill>
                  <a:schemeClr val="dk1"/>
                </a:solidFill>
                <a:latin typeface="Roboto"/>
                <a:ea typeface="Roboto"/>
                <a:cs typeface="Roboto"/>
                <a:sym typeface="Roboto"/>
              </a:rPr>
              <a:t>wie</a:t>
            </a:r>
            <a:r>
              <a:rPr lang="en-US" sz="2400" b="0" i="0" u="none" strike="noStrike" cap="none" dirty="0">
                <a:solidFill>
                  <a:schemeClr val="dk1"/>
                </a:solidFill>
                <a:latin typeface="Roboto"/>
                <a:ea typeface="Roboto"/>
                <a:cs typeface="Roboto"/>
                <a:sym typeface="Roboto"/>
              </a:rPr>
              <a:t> </a:t>
            </a:r>
            <a:r>
              <a:rPr lang="de-DE" dirty="0"/>
              <a:t>ein Betriebsverfahren oder </a:t>
            </a:r>
            <a:r>
              <a:rPr lang="en-US" dirty="0" err="1"/>
              <a:t>bspw</a:t>
            </a:r>
            <a:r>
              <a:rPr lang="en-US" dirty="0"/>
              <a:t>. </a:t>
            </a:r>
            <a:r>
              <a:rPr lang="de-DE" dirty="0"/>
              <a:t>auch konkret ein Computerprogramm.</a:t>
            </a:r>
            <a:endParaRPr lang="en-US" sz="2400" b="0" i="0" u="none" strike="noStrike" cap="none" dirty="0">
              <a:solidFill>
                <a:schemeClr val="dk1"/>
              </a:solidFill>
              <a:latin typeface="Roboto"/>
              <a:ea typeface="Roboto"/>
              <a:cs typeface="Roboto"/>
              <a:sym typeface="Roboto"/>
            </a:endParaRPr>
          </a:p>
          <a:p>
            <a:pPr marL="457200" marR="0" lvl="1" indent="-190500" algn="l" rtl="0">
              <a:spcBef>
                <a:spcPts val="400"/>
              </a:spcBef>
              <a:spcAft>
                <a:spcPts val="0"/>
              </a:spcAft>
              <a:buClr>
                <a:schemeClr val="accent1"/>
              </a:buClr>
              <a:buSzPct val="85000"/>
              <a:buFont typeface="Arial"/>
              <a:buChar char="•"/>
            </a:pPr>
            <a:r>
              <a:rPr lang="en-US" sz="2000" b="0" i="0" u="none" strike="noStrike" cap="none" dirty="0" err="1">
                <a:solidFill>
                  <a:schemeClr val="dk1"/>
                </a:solidFill>
                <a:latin typeface="Roboto"/>
                <a:ea typeface="Roboto"/>
                <a:cs typeface="Roboto"/>
                <a:sym typeface="Roboto"/>
              </a:rPr>
              <a:t>Kein</a:t>
            </a:r>
            <a:r>
              <a:rPr lang="en-US" sz="2000" b="0" i="0" u="none" strike="noStrike" cap="none" dirty="0">
                <a:solidFill>
                  <a:schemeClr val="dk1"/>
                </a:solidFill>
                <a:latin typeface="Roboto"/>
                <a:ea typeface="Roboto"/>
                <a:cs typeface="Roboto"/>
                <a:sym typeface="Roboto"/>
              </a:rPr>
              <a:t> Schutz </a:t>
            </a:r>
            <a:r>
              <a:rPr lang="en-US" sz="2000" b="0" i="0" u="none" strike="noStrike" cap="none" dirty="0" err="1">
                <a:solidFill>
                  <a:schemeClr val="dk1"/>
                </a:solidFill>
                <a:latin typeface="Roboto"/>
                <a:ea typeface="Roboto"/>
                <a:cs typeface="Roboto"/>
                <a:sym typeface="Roboto"/>
              </a:rPr>
              <a:t>besteht</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für</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abstrakte</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Ideen</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oder</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Naturgesetze</a:t>
            </a:r>
            <a:endParaRPr lang="en-US" sz="2000" b="0" i="0" u="none" strike="noStrike" cap="none" dirty="0">
              <a:solidFill>
                <a:schemeClr val="dk1"/>
              </a:solidFill>
              <a:latin typeface="Roboto"/>
              <a:ea typeface="Roboto"/>
              <a:cs typeface="Roboto"/>
              <a:sym typeface="Roboto"/>
            </a:endParaRPr>
          </a:p>
          <a:p>
            <a:pPr lvl="0" indent="-182880"/>
            <a:r>
              <a:rPr lang="de-DE" dirty="0"/>
              <a:t>Ein Patentantrag muss in einem bestimmten Land eingereicht werden, um dort ein Patent zu erhalten. Mit Erhalt eines Patents hat der Inhaber das Recht, jedermann davon abzuhalten, seine ‚patentierte‘ Funktionalität auszuüben - unabhängig davon, wie dessen Implementierung aussieht.</a:t>
            </a:r>
            <a:r>
              <a:rPr lang="en-US" sz="2400" b="0" i="0" u="none" strike="noStrike" cap="none" dirty="0">
                <a:solidFill>
                  <a:schemeClr val="dk1"/>
                </a:solidFill>
                <a:latin typeface="Roboto"/>
                <a:ea typeface="Roboto"/>
                <a:cs typeface="Roboto"/>
                <a:sym typeface="Roboto"/>
              </a:rPr>
              <a:t> </a:t>
            </a:r>
          </a:p>
          <a:p>
            <a:pPr lvl="0" indent="-182880"/>
            <a:r>
              <a:rPr lang="de-DE" dirty="0"/>
              <a:t>Parteien, die die ‚patentierte‘ Technologie nutzen möchten, können eine Patentlizenz beantragen (welche Rechte zur Verwendung, Herstellung, zum Verkauf, zum Verkauf und zum Importieren der Technologie gewähren kann).</a:t>
            </a:r>
          </a:p>
          <a:p>
            <a:pPr lvl="0" indent="-182880"/>
            <a:r>
              <a:rPr lang="de-DE" sz="2400" b="0" i="0" u="none" strike="noStrike" cap="none" dirty="0">
                <a:solidFill>
                  <a:schemeClr val="dk1"/>
                </a:solidFill>
                <a:latin typeface="Roboto"/>
                <a:ea typeface="Roboto"/>
                <a:cs typeface="Roboto"/>
                <a:sym typeface="Roboto"/>
              </a:rPr>
              <a:t>Ein patentrechtlicher Verstoß </a:t>
            </a:r>
            <a:r>
              <a:rPr lang="de-DE" dirty="0"/>
              <a:t>kann auftreten, auch wenn andere Parteien unabhängig die gleiche Erfindung schaffen.</a:t>
            </a:r>
            <a:endParaRPr lang="en-US" sz="2400" b="0" i="0"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C9239524-8B30-4862-B312-B339D69E63BB}"/>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4B4EA84B-F6B6-4A79-9045-1C124D11AFEE}"/>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8336</Words>
  <Application>Microsoft Office PowerPoint</Application>
  <PresentationFormat>Breitbild</PresentationFormat>
  <Paragraphs>1267</Paragraphs>
  <Slides>83</Slides>
  <Notes>83</Notes>
  <HiddenSlides>0</HiddenSlides>
  <MMClips>0</MMClips>
  <ScaleCrop>false</ScaleCrop>
  <HeadingPairs>
    <vt:vector size="6" baseType="variant">
      <vt:variant>
        <vt:lpstr>Verwendete Schriftarten</vt:lpstr>
      </vt:variant>
      <vt:variant>
        <vt:i4>7</vt:i4>
      </vt:variant>
      <vt:variant>
        <vt:lpstr>Design</vt:lpstr>
      </vt:variant>
      <vt:variant>
        <vt:i4>2</vt:i4>
      </vt:variant>
      <vt:variant>
        <vt:lpstr>Folientitel</vt:lpstr>
      </vt:variant>
      <vt:variant>
        <vt:i4>83</vt:i4>
      </vt:variant>
    </vt:vector>
  </HeadingPairs>
  <TitlesOfParts>
    <vt:vector size="92" baseType="lpstr">
      <vt:lpstr>Roboto Medium</vt:lpstr>
      <vt:lpstr>Arial</vt:lpstr>
      <vt:lpstr>Roboto</vt:lpstr>
      <vt:lpstr>Roboto Mono</vt:lpstr>
      <vt:lpstr>Times New Roman</vt:lpstr>
      <vt:lpstr>Roboto Condensed</vt:lpstr>
      <vt:lpstr>Times</vt:lpstr>
      <vt:lpstr>Clarity</vt:lpstr>
      <vt:lpstr>Clarity</vt:lpstr>
      <vt:lpstr>CURRICULUM</vt:lpstr>
      <vt:lpstr>Was ist das OpenChain Curriculum?</vt:lpstr>
      <vt:lpstr>Inhalte</vt:lpstr>
      <vt:lpstr>FOSS-Richtlinie</vt:lpstr>
      <vt:lpstr>ABSCHNITT 1</vt:lpstr>
      <vt:lpstr>Was ist „geistiges Eigentum”?</vt:lpstr>
      <vt:lpstr>Konzepte: Urheberrechtsschutz für Software</vt:lpstr>
      <vt:lpstr>Wichtige Softwarenutzungsrechte im UrhG</vt:lpstr>
      <vt:lpstr>Konzepte: Patentschutz für Software</vt:lpstr>
      <vt:lpstr>Lizenzen</vt:lpstr>
      <vt:lpstr>Verständnisfragen</vt:lpstr>
      <vt:lpstr>ABSCHNITT 2</vt:lpstr>
      <vt:lpstr>FOSS-Lizenzen</vt:lpstr>
      <vt:lpstr>‘Permissive’ FOSS-Lizenzen</vt:lpstr>
      <vt:lpstr>License Reciprocity &amp; Copyleft Licenses</vt:lpstr>
      <vt:lpstr>Proprietary License or Closed Source</vt:lpstr>
      <vt:lpstr>Other Non-FOSS Licensing Situations</vt:lpstr>
      <vt:lpstr>Other Non-FOSS Licensing Situations</vt:lpstr>
      <vt:lpstr>Public Domain</vt:lpstr>
      <vt:lpstr>License Compatibility</vt:lpstr>
      <vt:lpstr>Notices</vt:lpstr>
      <vt:lpstr>Multi-Licensing</vt:lpstr>
      <vt:lpstr>Check Your Understanding</vt:lpstr>
      <vt:lpstr>CHAPTER 3</vt:lpstr>
      <vt:lpstr>FOSS Compliance Goals</vt:lpstr>
      <vt:lpstr>What Compliance Obligations Must Be Satisfied?</vt:lpstr>
      <vt:lpstr>FOSS Compliance Issues: Distribution</vt:lpstr>
      <vt:lpstr>FOSS Compliance Issues: Modification</vt:lpstr>
      <vt:lpstr>FOSS Compliance Program</vt:lpstr>
      <vt:lpstr>Implementing Compliance Practices</vt:lpstr>
      <vt:lpstr>Compliance Benefits</vt:lpstr>
      <vt:lpstr>Check Your Understanding</vt:lpstr>
      <vt:lpstr>CHAPTER 4</vt:lpstr>
      <vt:lpstr>How do you want to use a FOSS component?</vt:lpstr>
      <vt:lpstr>Incorporation</vt:lpstr>
      <vt:lpstr>Linking</vt:lpstr>
      <vt:lpstr>Modification</vt:lpstr>
      <vt:lpstr>Translation</vt:lpstr>
      <vt:lpstr>Development Tools</vt:lpstr>
      <vt:lpstr>How is the FOSS component distributed?</vt:lpstr>
      <vt:lpstr>Check Your Understanding</vt:lpstr>
      <vt:lpstr>CHAPTER 5</vt:lpstr>
      <vt:lpstr>FOSS Review</vt:lpstr>
      <vt:lpstr>Initiating a FOSS Review</vt:lpstr>
      <vt:lpstr>What information do you need to gather?</vt:lpstr>
      <vt:lpstr>FOSS Review Team</vt:lpstr>
      <vt:lpstr>Analyzing Proposed FOSS Usage</vt:lpstr>
      <vt:lpstr>Source Code Scanning Tools</vt:lpstr>
      <vt:lpstr>Working through the FOSS Review</vt:lpstr>
      <vt:lpstr>FOSS Review Oversight</vt:lpstr>
      <vt:lpstr>Check Your Understanding</vt:lpstr>
      <vt:lpstr>CHAPTER 6</vt:lpstr>
      <vt:lpstr>Introduction</vt:lpstr>
      <vt:lpstr>Example Small to Medium Company Checklist</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Check Your Understanding</vt:lpstr>
      <vt:lpstr>CHAPTER 7</vt:lpstr>
      <vt:lpstr>Compliance Pitfalls</vt:lpstr>
      <vt:lpstr>Intellectual Property Pitfalls</vt:lpstr>
      <vt:lpstr>Intellectual Property Pitfalls</vt:lpstr>
      <vt:lpstr>License Compliance Pitfalls</vt:lpstr>
      <vt:lpstr>License Compliance Pitfalls</vt:lpstr>
      <vt:lpstr>Compliance Process Failures</vt:lpstr>
      <vt:lpstr>Compliance Process Failures</vt:lpstr>
      <vt:lpstr>Ensure Compliance Prior to Product Shipment</vt:lpstr>
      <vt:lpstr>Establishing Community Relationships</vt:lpstr>
      <vt:lpstr>Check Your Understanding</vt:lpstr>
      <vt:lpstr>CHAPTER 8</vt:lpstr>
      <vt:lpstr>Developer Guidelines</vt:lpstr>
      <vt:lpstr>Anticipate Compliance Process Requirements</vt:lpstr>
      <vt:lpstr>Compliance Process Applies to all FOSS components</vt:lpstr>
      <vt:lpstr>Check Your Understanding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CURRICULUM</dc:title>
  <cp:lastModifiedBy>Stefan</cp:lastModifiedBy>
  <cp:revision>26</cp:revision>
  <dcterms:modified xsi:type="dcterms:W3CDTF">2017-11-22T23:46:20Z</dcterms:modified>
</cp:coreProperties>
</file>