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panose="02000000000000000000" pitchFamily="2" charset="0"/>
      <p:regular r:id="rId87"/>
      <p:bold r:id="rId88"/>
      <p:italic r:id="rId89"/>
      <p:boldItalic r:id="rId90"/>
    </p:embeddedFont>
    <p:embeddedFont>
      <p:font typeface="Roboto" panose="02000000000000000000" pitchFamily="2" charset="0"/>
      <p:regular r:id="rId91"/>
      <p:bold r:id="rId92"/>
      <p:italic r:id="rId93"/>
      <p:boldItalic r:id="rId94"/>
    </p:embeddedFont>
    <p:embeddedFont>
      <p:font typeface="Roboto Mono" pitchFamily="2" charset="0"/>
      <p:regular r:id="rId95"/>
      <p:bold r:id="rId96"/>
      <p:italic r:id="rId97"/>
      <p:boldItalic r:id="rId98"/>
    </p:embeddedFont>
    <p:embeddedFont>
      <p:font typeface="Times" panose="02020603050405020304" pitchFamily="18" charset="0"/>
      <p:regular r:id="rId99"/>
      <p:bold r:id="rId100"/>
      <p:italic r:id="rId101"/>
      <p:boldItalic r:id="rId102"/>
    </p:embeddedFont>
    <p:embeddedFont>
      <p:font typeface="Roboto Condensed" panose="02000000000000000000" pitchFamily="2"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2"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1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a:solidFill>
                  <a:schemeClr val="dk1"/>
                </a:solidFill>
                <a:latin typeface="Roboto"/>
                <a:ea typeface="Roboto"/>
                <a:cs typeface="Roboto"/>
                <a:sym typeface="Roboto"/>
              </a:rPr>
              <a:t>FOSS Training Reference Slides for the OpenChain Specification 1.1</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a:solidFill>
                  <a:schemeClr val="dk1"/>
                </a:solidFill>
                <a:latin typeface="Roboto"/>
                <a:ea typeface="Roboto"/>
                <a:cs typeface="Roboto"/>
                <a:sym typeface="Roboto"/>
              </a:rPr>
              <a:t>Released under CC0-1.0.</a:t>
            </a:r>
            <a:br>
              <a:rPr lang="en-US" sz="2220" b="0" i="0" u="none" strike="noStrike" cap="none">
                <a:solidFill>
                  <a:schemeClr val="dk1"/>
                </a:solidFill>
                <a:latin typeface="Roboto"/>
                <a:ea typeface="Roboto"/>
                <a:cs typeface="Roboto"/>
                <a:sym typeface="Roboto"/>
              </a:rPr>
            </a:br>
            <a:r>
              <a:rPr lang="en-US" sz="2220" b="0" i="0" u="none" strike="noStrike" cap="none">
                <a:solidFill>
                  <a:schemeClr val="dk1"/>
                </a:solidFill>
                <a:latin typeface="Roboto"/>
                <a:ea typeface="Roboto"/>
                <a:cs typeface="Roboto"/>
                <a:sym typeface="Roboto"/>
              </a:rPr>
              <a:t>You may use, modify, and share these slides without restriction.</a:t>
            </a:r>
            <a:br>
              <a:rPr lang="en-US" sz="2220" b="0" i="0" u="none" strike="noStrike" cap="none">
                <a:solidFill>
                  <a:schemeClr val="dk1"/>
                </a:solidFill>
                <a:latin typeface="Roboto"/>
                <a:ea typeface="Roboto"/>
                <a:cs typeface="Roboto"/>
                <a:sym typeface="Roboto"/>
              </a:rPr>
            </a:br>
            <a:r>
              <a:rPr lang="en-US" sz="2220" b="0" i="0" u="none" strike="noStrike" cap="none">
                <a:solidFill>
                  <a:schemeClr val="dk1"/>
                </a:solidFill>
                <a:latin typeface="Roboto"/>
                <a:ea typeface="Roboto"/>
                <a:cs typeface="Roboto"/>
                <a:sym typeface="Roboto"/>
              </a:rPr>
              <a:t>They also come with no warranty.</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a:solidFill>
                  <a:schemeClr val="dk1"/>
                </a:solidFill>
                <a:latin typeface="Roboto Condensed"/>
                <a:ea typeface="Roboto Condensed"/>
                <a:cs typeface="Roboto Condensed"/>
                <a:sym typeface="Roboto Condensed"/>
              </a:rPr>
              <a:t>These slides follow US law. Different legal jurisdictions may have different legal requirements.</a:t>
            </a:r>
            <a:br>
              <a:rPr lang="en-US" sz="2035" b="0" i="0" u="none" strike="noStrike" cap="none">
                <a:solidFill>
                  <a:schemeClr val="dk1"/>
                </a:solidFill>
                <a:latin typeface="Roboto Condensed"/>
                <a:ea typeface="Roboto Condensed"/>
                <a:cs typeface="Roboto Condensed"/>
                <a:sym typeface="Roboto Condensed"/>
              </a:rPr>
            </a:br>
            <a:r>
              <a:rPr lang="en-US" sz="2035" b="0" i="0" u="none" strike="noStrike" cap="none">
                <a:solidFill>
                  <a:schemeClr val="dk1"/>
                </a:solidFill>
                <a:latin typeface="Roboto Condensed"/>
                <a:ea typeface="Roboto Condensed"/>
                <a:cs typeface="Roboto Condensed"/>
                <a:sym typeface="Roboto Condensed"/>
              </a:rPr>
              <a:t>This should be taken into account when using these slides as part of a compliance training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Licenses</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“license” is the way a copyright or patent holder gives permission or rights to someone else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The license can be limited to:</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Types of use allowed (commercial / non-commercial, distribution, derivative works / to make, have made, manufacture)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Exclusive or non-exclusive terms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Geographical scope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Perpetual or time limited duration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license can have conditions on the grants, meaning you only get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license if you comply with certain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provide attribution, or give a reciprocal license</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type of material does copyright law protect?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copyright rights are most important for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Can software be subject to a patent?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rights does a patent give to the patent owner?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If you independently develop your own software, is it possible that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you might need a copyright license from a third party for that software?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patent license?</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Licenses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 licenses by definition make source code available under terms that allow for modification and redistribution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One popular set of licenses are those approved by the Open Source Initiative (OSI) based on their Open Source Definition (OSD). A complete list of OSI-approved licenses is available at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Licenses</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license: a term used often to describe minimally restrictive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is the OpenChain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OpenChain Project helps to identify and share the core components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of a Free and Open Source Software (FOSS) compliance program.</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core of the OpenChain Project is the </a:t>
            </a:r>
            <a:r>
              <a:rPr lang="en-US" sz="2400" b="1" i="0" u="none" strike="noStrike" cap="none">
                <a:solidFill>
                  <a:schemeClr val="dk1"/>
                </a:solidFill>
                <a:latin typeface="Roboto"/>
                <a:ea typeface="Roboto"/>
                <a:cs typeface="Roboto"/>
                <a:sym typeface="Roboto"/>
              </a:rPr>
              <a:t>Specification</a:t>
            </a:r>
            <a:r>
              <a:rPr lang="en-US" sz="2400" b="0" i="0" u="none" strike="noStrike" cap="none">
                <a:solidFill>
                  <a:schemeClr val="dk1"/>
                </a:solidFill>
                <a:latin typeface="Roboto"/>
                <a:ea typeface="Roboto"/>
                <a:cs typeface="Roboto"/>
                <a:sym typeface="Roboto"/>
              </a:rPr>
              <a:t>. This identifies and publishes the core requirements a FOSS compliance program should satisfy.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OpenChain </a:t>
            </a:r>
            <a:r>
              <a:rPr lang="en-US" sz="2400" b="1" i="0" u="none" strike="noStrike" cap="none">
                <a:solidFill>
                  <a:schemeClr val="dk1"/>
                </a:solidFill>
                <a:latin typeface="Roboto"/>
                <a:ea typeface="Roboto"/>
                <a:cs typeface="Roboto"/>
                <a:sym typeface="Roboto"/>
              </a:rPr>
              <a:t>Curriculum</a:t>
            </a:r>
            <a:r>
              <a:rPr lang="en-US" sz="2400" b="0" i="0" u="none" strike="noStrike" cap="none">
                <a:solidFill>
                  <a:schemeClr val="dk1"/>
                </a:solidFill>
                <a:latin typeface="Roboto"/>
                <a:ea typeface="Roboto"/>
                <a:cs typeface="Roboto"/>
                <a:sym typeface="Roboto"/>
              </a:rPr>
              <a:t> supports the Specification by providing</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freely available training material.</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These slides help companies satisfy the requirements of the Specification Section 1.2. They can also be used for general compliance training.</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at: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Contents</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What is Intellectual Property?</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Introduction to FOSS Licenses</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Introduction to FOSS Compliance</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Key Software Concepts</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for FOSS 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Running a FOSS Review</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End to End Compliance Management</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(Example Process)</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Avoiding Compliance Pitfalls</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Developer Guidelines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Key Software Concepts</a:t>
            </a:r>
            <a:br>
              <a:rPr lang="en-US" sz="4800" b="0" i="0" u="none" strike="noStrike" cap="none">
                <a:solidFill>
                  <a:schemeClr val="lt2"/>
                </a:solidFill>
                <a:latin typeface="Roboto Medium"/>
                <a:ea typeface="Roboto Medium"/>
                <a:cs typeface="Roboto Medium"/>
                <a:sym typeface="Roboto Medium"/>
              </a:rPr>
            </a:br>
            <a:r>
              <a:rPr lang="en-US" sz="4800" b="0" i="0" u="none" strike="noStrike" cap="non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Policy</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This is a placeholder slide to identify where your FOSS policy can be found (OpenChain Specification 1.1, section 1.1.1)</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You can get an example FOSS policy via the Linux Foundation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Open Compliance Program at:</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What is Intellectual Property?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FOSS components used in products. </a:t>
            </a:r>
            <a:r>
              <a:rPr lang="en-US" sz="2400" b="0" i="0" u="none" strike="noStrike" cap="none" dirty="0">
                <a:solidFill>
                  <a:schemeClr val="dk1"/>
                </a:solidFill>
                <a:latin typeface="Roboto"/>
                <a:ea typeface="Roboto"/>
                <a:cs typeface="Roboto"/>
                <a:sym typeface="Roboto"/>
              </a:rPr>
              <a:t>Companies may have similar processes in place for proprietary components.</a:t>
            </a:r>
            <a:r>
              <a:rPr lang="en-US" sz="2400" b="0" i="0" u="none" strike="noStrike" cap="none" dirty="0">
                <a:solidFill>
                  <a:srgbClr val="000000"/>
                </a:solidFill>
                <a:latin typeface="Roboto"/>
                <a:ea typeface="Roboto"/>
                <a:cs typeface="Roboto"/>
                <a:sym typeface="Roboto"/>
              </a:rPr>
              <a:t> </a:t>
            </a:r>
            <a:r>
              <a:rPr lang="en-US" sz="2400" b="0" i="0" u="none" strike="noStrike" cap="none" dirty="0">
                <a:solidFill>
                  <a:srgbClr val="292934"/>
                </a:solidFill>
                <a:latin typeface="Roboto"/>
                <a:ea typeface="Roboto"/>
                <a:cs typeface="Roboto"/>
                <a:sym typeface="Roboto"/>
              </a:rPr>
              <a:t>FOSS components are</a:t>
            </a:r>
            <a:r>
              <a:rPr lang="en-US" sz="2400" b="0" i="0" u="none" strike="noStrike" cap="none" dirty="0">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is “Intellectual Property”?</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protects original works of authorship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Protects expression (not the underlying idea)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covers software, books, and similar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useful inventions that are novel and non-obvious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Limited monopoly to incentivize innovation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Trade secrets: protects valuable confidential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Trademarks: protects marks (word, logos, slogans, color, etc.) that identify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source of the product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Consumer and brand protection; avoid consumer confusion and brand dilution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This chapter will focus on copyright and patents,</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the areas most relevant to FOSS compliance.</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Concepts in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Basic rule: copyright protects creative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generally applies to literary works, such as books, movies, pictures, music, maps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Software is protected by copyright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 the functionality (that’s protected by patents) but the expression (creativity in implementation details)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Includes Binary Code and Source Code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copyright owner only has control over the work that he or she created, not someone else’s independent creation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if copying without the permission of the author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Rights Most Relevant to Software</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reproduce </a:t>
            </a:r>
            <a:r>
              <a:rPr lang="en-US" sz="2400" b="0" i="0" u="none" strike="noStrike" cap="none">
                <a:solidFill>
                  <a:schemeClr val="dk1"/>
                </a:solidFill>
                <a:latin typeface="Roboto"/>
                <a:ea typeface="Roboto"/>
                <a:cs typeface="Roboto"/>
                <a:sym typeface="Roboto"/>
              </a:rPr>
              <a:t>the software – making copies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create “</a:t>
            </a:r>
            <a:r>
              <a:rPr lang="en-US" sz="2400" b="0" i="1" u="none" strike="noStrike" cap="none">
                <a:solidFill>
                  <a:schemeClr val="dk1"/>
                </a:solidFill>
                <a:latin typeface="Roboto"/>
                <a:ea typeface="Roboto"/>
                <a:cs typeface="Roboto"/>
                <a:sym typeface="Roboto"/>
              </a:rPr>
              <a:t>derivative works</a:t>
            </a:r>
            <a:r>
              <a:rPr lang="en-US" sz="2400" b="0" i="0" u="none" strike="noStrike" cap="none">
                <a:solidFill>
                  <a:schemeClr val="dk1"/>
                </a:solidFill>
                <a:latin typeface="Roboto"/>
                <a:ea typeface="Roboto"/>
                <a:cs typeface="Roboto"/>
                <a:sym typeface="Roboto"/>
              </a:rPr>
              <a:t>” – making modifications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term derivative work comes from the US Copyright Act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is a “term of art” meaning that it has a particular meaning based on the statute and not the dictionary definition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distribute</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Distribution is generally viewed as the provision of a copy of a piece of software,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in binary or source code form, to another entity (an individual or organization outside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your company or organization)</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Note: The interpretation of what constitutes a “derivative work” or a “distribution”</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is subject to debate in the FOSS community and within FOSS legal circles</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Patent Concepts in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protect functionality – this can include a method of operation,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such as a computer program</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not protect abstract ideas, laws of nature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7966</Words>
  <Application>Microsoft Office PowerPoint</Application>
  <PresentationFormat>Widescreen</PresentationFormat>
  <Paragraphs>1234</Paragraphs>
  <Slides>83</Slides>
  <Notes>83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83</vt:i4>
      </vt:variant>
    </vt:vector>
  </HeadingPairs>
  <TitlesOfParts>
    <vt:vector size="92" baseType="lpstr">
      <vt:lpstr>Times New Roman</vt:lpstr>
      <vt:lpstr>Roboto Medium</vt:lpstr>
      <vt:lpstr>Roboto</vt:lpstr>
      <vt:lpstr>Roboto Mono</vt:lpstr>
      <vt:lpstr>Times</vt:lpstr>
      <vt:lpstr>Arial</vt:lpstr>
      <vt:lpstr>Roboto Condensed</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Zavras, Alexios</cp:lastModifiedBy>
  <cp:revision>1</cp:revision>
  <dcterms:modified xsi:type="dcterms:W3CDTF">2017-10-10T14:37:26Z</dcterms:modified>
</cp:coreProperties>
</file>