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embeddedFontLst>
    <p:embeddedFont>
      <p:font typeface="Roboto Condensed" panose="020B0604020202020204" charset="0"/>
      <p:regular r:id="rId89"/>
      <p:bold r:id="rId90"/>
      <p:italic r:id="rId91"/>
      <p:boldItalic r:id="rId92"/>
    </p:embeddedFont>
    <p:embeddedFont>
      <p:font typeface="Times" panose="02020603050405020304" pitchFamily="18" charset="0"/>
      <p:regular r:id="rId93"/>
      <p:bold r:id="rId94"/>
      <p:italic r:id="rId95"/>
      <p:boldItalic r:id="rId96"/>
    </p:embeddedFont>
    <p:embeddedFont>
      <p:font typeface="Roboto" panose="020B0604020202020204" charset="0"/>
      <p:regular r:id="rId97"/>
      <p:bold r:id="rId98"/>
      <p:italic r:id="rId99"/>
      <p:boldItalic r:id="rId100"/>
    </p:embeddedFont>
    <p:embeddedFont>
      <p:font typeface="Roboto Mono"/>
      <p:regular r:id="rId101"/>
      <p:bold r:id="rId102"/>
      <p:italic r:id="rId103"/>
      <p:boldItalic r:id="rId104"/>
    </p:embeddedFont>
    <p:embeddedFont>
      <p:font typeface="Roboto Medium" panose="020B060402020202020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initials="S" lastIdx="2" clrIdx="0">
    <p:extLst>
      <p:ext uri="{19B8F6BF-5375-455C-9EA6-DF929625EA0E}">
        <p15:presenceInfo xmlns:p15="http://schemas.microsoft.com/office/powerpoint/2012/main" userId="Stef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75" autoAdjust="0"/>
  </p:normalViewPr>
  <p:slideViewPr>
    <p:cSldViewPr snapToGrid="0">
      <p:cViewPr varScale="1">
        <p:scale>
          <a:sx n="77" d="100"/>
          <a:sy n="77" d="100"/>
        </p:scale>
        <p:origin x="17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font" Target="fonts/font19.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4.fntdata"/><Relationship Id="rId5" Type="http://schemas.openxmlformats.org/officeDocument/2006/relationships/slide" Target="slides/slide3.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5.fntdata"/><Relationship Id="rId108" Type="http://schemas.openxmlformats.org/officeDocument/2006/relationships/font" Target="fonts/font20.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8.fntdata"/><Relationship Id="rId114"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handoutMaster" Target="handoutMasters/handoutMaster1.xml"/><Relationship Id="rId11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1T22:52:53.698" idx="1">
    <p:pos x="2835" y="1952"/>
    <p:text>...holprige Übersetzung. Vorschläge willkommen.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24T01:04:03.198" idx="2">
    <p:pos x="6720" y="2666"/>
    <p:text>Da im Zweifel bei der GPL der englischsprachige Originaltext gilt, würde ich hier die Nutzung des Originalzitats vorschlagen.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28.11.2017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Begriff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US-</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von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Vertrag</a:t>
            </a:r>
            <a:r>
              <a:rPr lang="en-US" sz="1200" b="0" i="0" u="none" strike="noStrike" cap="none" dirty="0">
                <a:solidFill>
                  <a:schemeClr val="dk1"/>
                </a:solidFill>
                <a:latin typeface="Roboto"/>
                <a:ea typeface="Roboto"/>
                <a:cs typeface="Roboto"/>
                <a:sym typeface="Roboto"/>
              </a:rPr>
              <a:t>. </a:t>
            </a:r>
            <a:r>
              <a:rPr lang="de-DE" dirty="0"/>
              <a:t>Diese Folien erklären die Grenzen dessen, was in einer Lizenz geregelt werden kann.</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Das </a:t>
            </a:r>
            <a:r>
              <a:rPr lang="en-US" sz="1200" b="0" i="0" u="none" strike="noStrike" cap="none" dirty="0" err="1">
                <a:solidFill>
                  <a:schemeClr val="dk1"/>
                </a:solidFill>
                <a:latin typeface="Roboto"/>
                <a:ea typeface="Roboto"/>
                <a:cs typeface="Roboto"/>
                <a:sym typeface="Roboto"/>
              </a:rPr>
              <a:t>Urheberrecht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geistiger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Schöpfung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Dadurch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konkreten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Werkscharakter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Implementierung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Kontrast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Patent, welches </a:t>
            </a:r>
            <a:r>
              <a:rPr lang="en-US" sz="1200" b="0" i="0" u="none" strike="noStrike" cap="none" dirty="0" err="1">
                <a:solidFill>
                  <a:schemeClr val="dk1"/>
                </a:solidFill>
                <a:latin typeface="Roboto"/>
                <a:ea typeface="Roboto"/>
                <a:cs typeface="Roboto"/>
                <a:sym typeface="Roboto"/>
              </a:rPr>
              <a:t>hingehen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zugrundeliegende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Beispiele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geschützter</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Fotographien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Tonaufnahmen</a:t>
            </a:r>
            <a:r>
              <a:rPr lang="en-US" sz="1200" b="0" i="0" u="none" strike="noStrike" cap="none" dirty="0">
                <a:solidFill>
                  <a:schemeClr val="dk1"/>
                </a:solidFill>
                <a:latin typeface="Roboto"/>
                <a:ea typeface="Roboto"/>
                <a:cs typeface="Roboto"/>
                <a:sym typeface="Roboto"/>
              </a:rPr>
              <a:t> und Software-</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Die </a:t>
            </a:r>
            <a:r>
              <a:rPr lang="de-DE" sz="1200" b="0" i="0" u="none" strike="noStrike" cap="none" dirty="0" err="1">
                <a:solidFill>
                  <a:schemeClr val="dk1"/>
                </a:solidFill>
                <a:latin typeface="Roboto"/>
                <a:ea typeface="Roboto"/>
                <a:cs typeface="Roboto"/>
                <a:sym typeface="Roboto"/>
              </a:rPr>
              <a:t>wichtigten</a:t>
            </a:r>
            <a:r>
              <a:rPr lang="de-DE" sz="1200" b="0" i="0" u="none" strike="noStrike" cap="none" dirty="0">
                <a:solidFill>
                  <a:schemeClr val="dk1"/>
                </a:solidFill>
                <a:latin typeface="Roboto"/>
                <a:ea typeface="Roboto"/>
                <a:cs typeface="Roboto"/>
                <a:sym typeface="Roboto"/>
              </a:rPr>
              <a:t> urheberrechtliche Nutzungsrechte sind: das </a:t>
            </a:r>
            <a:r>
              <a:rPr lang="de-DE" sz="1200" b="0" i="0" u="none" strike="noStrike" cap="none" dirty="0" err="1">
                <a:solidFill>
                  <a:schemeClr val="dk1"/>
                </a:solidFill>
                <a:latin typeface="Roboto"/>
                <a:ea typeface="Roboto"/>
                <a:cs typeface="Roboto"/>
                <a:sym typeface="Roboto"/>
              </a:rPr>
              <a:t>Vervielfältigungssrecht</a:t>
            </a:r>
            <a:r>
              <a:rPr lang="de-DE" sz="1200" b="0" i="0" u="none" strike="noStrike" cap="none" dirty="0">
                <a:solidFill>
                  <a:schemeClr val="dk1"/>
                </a:solidFill>
                <a:latin typeface="Roboto"/>
                <a:ea typeface="Roboto"/>
                <a:cs typeface="Roboto"/>
                <a:sym typeface="Roboto"/>
              </a:rPr>
              <a:t>, das Modifikationsrecht bzw. das Verteilungsrecht.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Software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Gegenstand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Patents sein. </a:t>
            </a:r>
            <a:r>
              <a:rPr lang="en-US" sz="1200" b="0" i="0" u="none" strike="noStrike" cap="none" dirty="0" err="1">
                <a:solidFill>
                  <a:schemeClr val="dk1"/>
                </a:solidFill>
                <a:latin typeface="Roboto"/>
                <a:ea typeface="Roboto"/>
                <a:cs typeface="Roboto"/>
                <a:sym typeface="Roboto"/>
              </a:rPr>
              <a:t>Patente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generell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Betriebsverfahren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Computerprogramm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Patrente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Funktionalität</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abstrakten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Mit Erhalt eines Patents hat der Inhaber das Recht, jedermann davon abzuhalten, seine ‚patentierte‘ Funktionalität auszuüben - unabhängig davon, wie dessen Implementierung aussieht.</a:t>
            </a: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seine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wirklich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unabhängig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entwickelt</a:t>
            </a:r>
            <a:r>
              <a:rPr lang="en-US" sz="1200" b="0" i="0" u="none" strike="noStrike" cap="none" dirty="0">
                <a:solidFill>
                  <a:schemeClr val="dk1"/>
                </a:solidFill>
                <a:latin typeface="Roboto"/>
                <a:ea typeface="Roboto"/>
                <a:cs typeface="Roboto"/>
                <a:sym typeface="Roboto"/>
              </a:rPr>
              <a:t> hat, </a:t>
            </a:r>
            <a:r>
              <a:rPr lang="en-US" sz="1200" b="0" i="0" u="none" strike="noStrike" cap="none" dirty="0" err="1">
                <a:solidFill>
                  <a:schemeClr val="dk1"/>
                </a:solidFill>
                <a:latin typeface="Roboto"/>
                <a:ea typeface="Roboto"/>
                <a:cs typeface="Roboto"/>
                <a:sym typeface="Roboto"/>
              </a:rPr>
              <a:t>benötigt</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die </a:t>
            </a:r>
            <a:r>
              <a:rPr lang="en-US" sz="1200" b="0" i="0" u="none" strike="noStrike" cap="none" dirty="0" err="1">
                <a:solidFill>
                  <a:schemeClr val="dk1"/>
                </a:solidFill>
                <a:latin typeface="Roboto"/>
                <a:ea typeface="Roboto"/>
                <a:cs typeface="Roboto"/>
                <a:sym typeface="Roboto"/>
              </a:rPr>
              <a:t>unabhängige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auf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keinen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hatte</a:t>
            </a:r>
            <a:r>
              <a:rPr lang="en-US" sz="1200" b="0" i="0" u="none" strike="noStrike" cap="none" dirty="0">
                <a:solidFill>
                  <a:schemeClr val="dk1"/>
                </a:solidFill>
                <a:latin typeface="Roboto"/>
                <a:ea typeface="Roboto"/>
                <a:cs typeface="Roboto"/>
                <a:sym typeface="Roboto"/>
              </a:rPr>
              <a:t>. Dies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insbesondere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schwierig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weite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Verbreituing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gefunden</a:t>
            </a:r>
            <a:r>
              <a:rPr lang="en-US" sz="1200" b="0" i="0" u="none" strike="noStrike" cap="none" dirty="0">
                <a:solidFill>
                  <a:schemeClr val="dk1"/>
                </a:solidFill>
                <a:latin typeface="Roboto"/>
                <a:ea typeface="Roboto"/>
                <a:cs typeface="Roboto"/>
                <a:sym typeface="Roboto"/>
              </a:rPr>
              <a:t> hat – so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annehmen</a:t>
            </a:r>
            <a:r>
              <a:rPr lang="en-US" sz="1200" b="0" i="0" u="none" strike="noStrike" cap="none" dirty="0">
                <a:solidFill>
                  <a:schemeClr val="dk1"/>
                </a:solidFill>
                <a:latin typeface="Roboto"/>
                <a:ea typeface="Roboto"/>
                <a:cs typeface="Roboto"/>
                <a:sym typeface="Roboto"/>
              </a:rPr>
              <a:t> muss,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auf </a:t>
            </a:r>
            <a:r>
              <a:rPr lang="en-US" sz="1200" b="0" i="0" u="none" strike="noStrike" cap="none" dirty="0" err="1">
                <a:solidFill>
                  <a:schemeClr val="dk1"/>
                </a:solidFill>
                <a:latin typeface="Roboto"/>
                <a:ea typeface="Roboto"/>
                <a:cs typeface="Roboto"/>
                <a:sym typeface="Roboto"/>
              </a:rPr>
              <a:t>jeden</a:t>
            </a:r>
            <a:r>
              <a:rPr lang="en-US" sz="1200" b="0" i="0" u="none" strike="noStrike" cap="none" dirty="0">
                <a:solidFill>
                  <a:schemeClr val="dk1"/>
                </a:solidFill>
                <a:latin typeface="Roboto"/>
                <a:ea typeface="Roboto"/>
                <a:cs typeface="Roboto"/>
                <a:sym typeface="Roboto"/>
              </a:rPr>
              <a:t> Fall </a:t>
            </a:r>
            <a:r>
              <a:rPr lang="en-US" sz="1200" b="0" i="0" u="none" strike="noStrike" cap="none" dirty="0" err="1">
                <a:solidFill>
                  <a:schemeClr val="dk1"/>
                </a:solidFill>
                <a:latin typeface="Roboto"/>
                <a:ea typeface="Roboto"/>
                <a:cs typeface="Roboto"/>
                <a:sym typeface="Roboto"/>
              </a:rPr>
              <a:t>bestand</a:t>
            </a:r>
            <a:r>
              <a:rPr lang="en-US" sz="1200" b="0" i="0" u="none" strike="noStrike" cap="none" dirty="0">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Roboto"/>
              <a:buNone/>
            </a:pPr>
            <a:r>
              <a:rPr lang="de-DE" dirty="0"/>
              <a:t>Wenn Ihre Software eine patentierte Idee umsetzt, wird eine Patentlizenz benötigt - unabhängig davon, ob die Software unabhängig entwickelt wurde. Ein Beispiel hierfür ist </a:t>
            </a:r>
            <a:r>
              <a:rPr lang="de-DE" dirty="0" err="1"/>
              <a:t>FFMpeg</a:t>
            </a:r>
            <a:r>
              <a:rPr lang="de-DE" dirty="0"/>
              <a:t>, ein freies Softwareprojekt, welches Codecs zum Kodieren und Dekodieren von Videos bereitstellt. Man benötigt jedoch eine Patentlizenz, um ein bestimmtes Format zu codieren und zu decodieren.</a:t>
            </a:r>
            <a:endParaRPr lang="en-US" sz="1200" b="0" i="0" u="none" strike="noStrike" cap="none" dirty="0">
              <a:solidFill>
                <a:schemeClr val="dk1"/>
              </a:solidFill>
              <a:latin typeface="Roboto"/>
              <a:ea typeface="Roboto"/>
              <a:cs typeface="Roboto"/>
              <a:sym typeface="Roboto"/>
            </a:endParaRP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Dieses Kapitel ist nützlich für Anwälte, Manager oder Entwickler, die möglicherweise nicht mit FOSS-Lizenzierung vertraut sind.</a:t>
            </a:r>
            <a:endParaRPr lang="en-US" sz="1200" b="0" i="0" u="none" strike="noStrike" cap="none" dirty="0">
              <a:solidFill>
                <a:schemeClr val="lt1"/>
              </a:solidFill>
              <a:latin typeface="Roboto"/>
              <a:ea typeface="Roboto"/>
              <a:cs typeface="Roboto"/>
              <a:sym typeface="Roboto"/>
            </a:endParaRP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bietet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Überblicj</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grundsätzliche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Funktionsweise</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führt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a:t>
            </a:r>
            <a:r>
              <a:rPr lang="en-US" sz="1200" b="0" i="0" u="none" strike="noStrike" cap="none" dirty="0">
                <a:solidFill>
                  <a:schemeClr val="dk1"/>
                </a:solidFill>
                <a:latin typeface="Roboto"/>
                <a:ea typeface="Roboto"/>
                <a:cs typeface="Roboto"/>
                <a:sym typeface="Roboto"/>
              </a:rPr>
              <a:t> Quelle an,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mehr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‘permissive”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grundlegendstem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der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minimale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Lizenznehmers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einfachste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die der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von Copyright-</a:t>
            </a:r>
            <a:r>
              <a:rPr lang="en-US" sz="1200" b="0" i="0" u="none" strike="noStrike" cap="none" dirty="0" err="1">
                <a:solidFill>
                  <a:schemeClr val="dk1"/>
                </a:solidFill>
                <a:latin typeface="Roboto"/>
                <a:ea typeface="Roboto"/>
                <a:cs typeface="Roboto"/>
                <a:sym typeface="Roboto"/>
              </a:rPr>
              <a:t>Informationen</a:t>
            </a:r>
            <a:r>
              <a:rPr lang="en-US" sz="1200" b="0" i="0" u="none" strike="noStrike" cap="none" dirty="0">
                <a:solidFill>
                  <a:schemeClr val="dk1"/>
                </a:solidFill>
                <a:latin typeface="Roboto"/>
                <a:ea typeface="Roboto"/>
                <a:cs typeface="Roboto"/>
                <a:sym typeface="Roboto"/>
              </a:rPr>
              <a:t>. Permissive </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erfordern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Quellcode-Offenlegung</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dirty="0">
                <a:solidFill>
                  <a:schemeClr val="dk1"/>
                </a:solidFill>
                <a:latin typeface="Roboto"/>
                <a:ea typeface="Roboto"/>
                <a:cs typeface="Roboto"/>
                <a:sym typeface="Roboto"/>
              </a:rPr>
              <a:t> in der </a:t>
            </a:r>
            <a:r>
              <a:rPr lang="en-US" sz="1200" b="0" i="0" u="none" strike="noStrike" cap="none" dirty="0" err="1">
                <a:solidFill>
                  <a:schemeClr val="dk1"/>
                </a:solidFill>
                <a:latin typeface="Roboto"/>
                <a:ea typeface="Roboto"/>
                <a:cs typeface="Roboto"/>
                <a:sym typeface="Roboto"/>
              </a:rPr>
              <a:t>weiteren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Distributionskette</a:t>
            </a:r>
            <a:r>
              <a:rPr lang="en-US" sz="1200" b="0" i="0" u="none" strike="noStrike" cap="none" dirty="0">
                <a:solidFill>
                  <a:schemeClr val="dk1"/>
                </a:solidFill>
                <a:latin typeface="Roboto"/>
                <a:ea typeface="Roboto"/>
                <a:cs typeface="Roboto"/>
                <a:sym typeface="Roboto"/>
              </a:rPr>
              <a:t> (“Downstream”). Der </a:t>
            </a:r>
            <a:r>
              <a:rPr lang="en-US" sz="1200" b="0" i="0" u="none" strike="noStrike" cap="none" dirty="0" err="1">
                <a:solidFill>
                  <a:schemeClr val="dk1"/>
                </a:solidFill>
                <a:latin typeface="Roboto"/>
                <a:ea typeface="Roboto"/>
                <a:cs typeface="Roboto"/>
                <a:sym typeface="Roboto"/>
              </a:rPr>
              <a:t>Urheber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die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fordert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dessen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a:solidFill>
                  <a:schemeClr val="dk1"/>
                </a:solidFill>
                <a:latin typeface="Roboto"/>
                <a:ea typeface="Roboto"/>
                <a:cs typeface="Roboto"/>
                <a:sym typeface="Roboto"/>
              </a:rPr>
              <a:t>.</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Lizenz-Reziprozität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Copyleft-</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komplexeren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Gegensatz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permissiven</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erweiterte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vorsieht</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Weiter</a:t>
            </a:r>
            <a:r>
              <a:rPr lang="en-US" sz="1200" b="0" i="0" u="none" strike="noStrike" cap="none" dirty="0">
                <a:solidFill>
                  <a:schemeClr val="dk1"/>
                </a:solidFill>
                <a:latin typeface="Roboto"/>
                <a:ea typeface="Roboto"/>
                <a:cs typeface="Roboto"/>
                <a:sym typeface="Roboto"/>
              </a:rPr>
              <a:t>-)</a:t>
            </a:r>
            <a:r>
              <a:rPr lang="en-US" sz="1200" b="0" i="0" u="none" strike="noStrike" cap="none" dirty="0" err="1">
                <a:solidFill>
                  <a:schemeClr val="dk1"/>
                </a:solidFill>
                <a:latin typeface="Roboto"/>
                <a:ea typeface="Roboto"/>
                <a:cs typeface="Roboto"/>
                <a:sym typeface="Roboto"/>
              </a:rPr>
              <a:t>Verbreitung</a:t>
            </a:r>
            <a:r>
              <a:rPr lang="en-US" sz="1200" b="0" i="0" u="none" strike="noStrike" cap="none" dirty="0">
                <a:solidFill>
                  <a:schemeClr val="dk1"/>
                </a:solidFill>
                <a:latin typeface="Roboto"/>
                <a:ea typeface="Roboto"/>
                <a:cs typeface="Roboto"/>
                <a:sym typeface="Roboto"/>
              </a:rPr>
              <a:t> des Originals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‘derivative work’ muss </a:t>
            </a:r>
            <a:r>
              <a:rPr lang="en-US" sz="1200" b="0" i="0" u="none" strike="noStrike" cap="none" dirty="0" err="1">
                <a:solidFill>
                  <a:schemeClr val="dk1"/>
                </a:solidFill>
                <a:latin typeface="Roboto"/>
                <a:ea typeface="Roboto"/>
                <a:cs typeface="Roboto"/>
                <a:sym typeface="Roboto"/>
              </a:rPr>
              <a:t>hier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selben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Bedingungen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Erhalt</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Origninal</a:t>
            </a:r>
            <a:r>
              <a:rPr lang="en-US" sz="1200" b="0" i="0" u="none" strike="noStrike" cap="none" dirty="0">
                <a:solidFill>
                  <a:schemeClr val="dk1"/>
                </a:solidFill>
                <a:latin typeface="Roboto"/>
                <a:ea typeface="Roboto"/>
                <a:cs typeface="Roboto"/>
                <a:sym typeface="Roboto"/>
              </a:rPr>
              <a:t>-FOSS </a:t>
            </a:r>
            <a:r>
              <a:rPr lang="en-US" sz="1200" b="0" i="0" u="none" strike="noStrike" cap="none" dirty="0" err="1">
                <a:solidFill>
                  <a:schemeClr val="dk1"/>
                </a:solidFill>
                <a:latin typeface="Roboto"/>
                <a:ea typeface="Roboto"/>
                <a:cs typeface="Roboto"/>
                <a:sym typeface="Roboto"/>
              </a:rPr>
              <a:t>erfolgen</a:t>
            </a:r>
            <a:r>
              <a:rPr lang="en-US" sz="1200" b="0" i="0" u="none" strike="noStrike" cap="none" dirty="0">
                <a:solidFill>
                  <a:schemeClr val="dk1"/>
                </a:solidFill>
                <a:latin typeface="Roboto"/>
                <a:ea typeface="Roboto"/>
                <a:cs typeface="Roboto"/>
                <a:sym typeface="Roboto"/>
              </a:rPr>
              <a:t>.</a:t>
            </a: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proprietäre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‘closed source’-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Anforderungen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Lizenztypen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Manchmal</a:t>
            </a:r>
            <a:r>
              <a:rPr lang="en-US" sz="1200" b="0" i="0" u="none" strike="noStrike" cap="none" dirty="0">
                <a:solidFill>
                  <a:schemeClr val="dk1"/>
                </a:solidFill>
                <a:latin typeface="Roboto"/>
                <a:ea typeface="Roboto"/>
                <a:cs typeface="Roboto"/>
                <a:sym typeface="Roboto"/>
              </a:rPr>
              <a:t> warden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FOSS </a:t>
            </a:r>
            <a:r>
              <a:rPr lang="en-US" sz="1200" b="0" i="0" u="none" strike="noStrike" cap="none" dirty="0" err="1">
                <a:solidFill>
                  <a:schemeClr val="dk1"/>
                </a:solidFill>
                <a:latin typeface="Roboto"/>
                <a:ea typeface="Roboto"/>
                <a:cs typeface="Roboto"/>
                <a:sym typeface="Roboto"/>
              </a:rPr>
              <a:t>verwechselt</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besitzen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Eigenschaften</a:t>
            </a:r>
            <a:r>
              <a:rPr lang="en-US" sz="1200" b="0" i="0" u="none" strike="noStrike" cap="none" dirty="0">
                <a:solidFill>
                  <a:schemeClr val="dk1"/>
                </a:solidFill>
                <a:latin typeface="Roboto"/>
                <a:ea typeface="Roboto"/>
                <a:cs typeface="Roboto"/>
                <a:sym typeface="Roboto"/>
              </a:rPr>
              <a:t>. Freeware- und Shareware-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gleich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kompatibel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angesehen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Es gibt noch weitere Lizenzen / Arten der Lizenzierung. Manche dieser werden mit FOSS-Lizenzierung in einen Topf geworfen – sind aber von </a:t>
            </a:r>
            <a:r>
              <a:rPr lang="de-DE" sz="1200" b="0" i="0" u="none" strike="noStrike" cap="none" noProof="0" dirty="0" err="1">
                <a:solidFill>
                  <a:schemeClr val="dk1"/>
                </a:solidFill>
                <a:latin typeface="Roboto"/>
                <a:ea typeface="Roboto"/>
                <a:cs typeface="Roboto"/>
                <a:sym typeface="Roboto"/>
              </a:rPr>
              <a:t>diesn</a:t>
            </a:r>
            <a:r>
              <a:rPr lang="de-DE" sz="1200" b="0" i="0" u="none" strike="noStrike" cap="none" noProof="0" dirty="0">
                <a:solidFill>
                  <a:schemeClr val="dk1"/>
                </a:solidFill>
                <a:latin typeface="Roboto"/>
                <a:ea typeface="Roboto"/>
                <a:cs typeface="Roboto"/>
                <a:sym typeface="Roboto"/>
              </a:rPr>
              <a:t> zu unterscheiden. Freeware und Shareware sind keine FOSS-Lizenzen – und sind auch nicht mit FOSS-Lizenzen kompatibel.</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erklärt Public-Domain-Software – eine Veröffentlichungsart, durch welche Autoren ihr Werk ohne jegliche Einschränkung veröffentlichen wollen. In den USA kann Public-Domain-Software in FOSS-Quellcode integriert werden – es muss jedoch beachtet werden, dass nicht alle </a:t>
            </a:r>
            <a:r>
              <a:rPr lang="de-DE" sz="1200" b="0" i="0" u="none" strike="noStrike" cap="none" noProof="0" dirty="0" err="1">
                <a:solidFill>
                  <a:schemeClr val="dk1"/>
                </a:solidFill>
                <a:latin typeface="Roboto"/>
                <a:ea typeface="Roboto"/>
                <a:cs typeface="Roboto"/>
                <a:sym typeface="Roboto"/>
              </a:rPr>
              <a:t>Rechtssprechungen</a:t>
            </a:r>
            <a:r>
              <a:rPr lang="de-DE" sz="1200" b="0" i="0" u="none" strike="noStrike" cap="none" noProof="0" dirty="0">
                <a:solidFill>
                  <a:schemeClr val="dk1"/>
                </a:solidFill>
                <a:latin typeface="Roboto"/>
                <a:ea typeface="Roboto"/>
                <a:cs typeface="Roboto"/>
                <a:sym typeface="Roboto"/>
              </a:rPr>
              <a:t> weltweit diese Art der Public-Domain-Erklärung zulassen (wie zum Beispiel in Deutschland).</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beschreibt unterschiedliche Hinweisarten wie Textkommentare in Dateien, welche Autorenschafts- und Lizenzinformationen ausweisen – und welche oft als wichtigste Quelle dafür angesehen </a:t>
            </a:r>
            <a:r>
              <a:rPr lang="de-DE" sz="1200" b="0" i="0" u="none" strike="noStrike" cap="none" noProof="0" dirty="0" err="1">
                <a:solidFill>
                  <a:schemeClr val="dk1"/>
                </a:solidFill>
                <a:latin typeface="Roboto"/>
                <a:ea typeface="Roboto"/>
                <a:cs typeface="Roboto"/>
                <a:sym typeface="Roboto"/>
              </a:rPr>
              <a:t>warden</a:t>
            </a:r>
            <a:r>
              <a:rPr lang="de-DE" sz="1200" b="0" i="0" u="none" strike="noStrike" cap="none" noProof="0" dirty="0">
                <a:solidFill>
                  <a:schemeClr val="dk1"/>
                </a:solidFill>
                <a:latin typeface="Roboto"/>
                <a:ea typeface="Roboto"/>
                <a:cs typeface="Roboto"/>
                <a:sym typeface="Roboto"/>
              </a:rPr>
              <a:t>, welche Lizenz auf eine Datei anzuwenden ist</a:t>
            </a:r>
            <a:r>
              <a:rPr lang="en-US" sz="1200" b="0" i="0" u="none" strike="noStrike" cap="none" dirty="0">
                <a:solidFill>
                  <a:schemeClr val="dk1"/>
                </a:solidFill>
                <a:latin typeface="Roboto"/>
                <a:ea typeface="Roboto"/>
                <a:cs typeface="Roboto"/>
                <a:sym typeface="Roboto"/>
              </a:rPr>
              <a:t>.</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beschreibt multiple Lizenzierung. Diese liegt vor, wenn es mehrere Lizenzbedingungen für eine </a:t>
            </a:r>
            <a:r>
              <a:rPr lang="de-DE" sz="1200" b="0" i="0" u="none" strike="noStrike" cap="none" noProof="0" dirty="0" err="1">
                <a:solidFill>
                  <a:schemeClr val="dk1"/>
                </a:solidFill>
                <a:latin typeface="Roboto"/>
                <a:ea typeface="Roboto"/>
                <a:cs typeface="Roboto"/>
                <a:sym typeface="Roboto"/>
              </a:rPr>
              <a:t>einzelnek</a:t>
            </a:r>
            <a:r>
              <a:rPr lang="de-DE" sz="1200" b="0" i="0" u="none" strike="noStrike" cap="none" noProof="0" dirty="0">
                <a:solidFill>
                  <a:schemeClr val="dk1"/>
                </a:solidFill>
                <a:latin typeface="Roboto"/>
                <a:ea typeface="Roboto"/>
                <a:cs typeface="Roboto"/>
                <a:sym typeface="Roboto"/>
              </a:rPr>
              <a:t> Software zutreffen könne.</a:t>
            </a:r>
          </a:p>
          <a:p>
            <a:pPr marL="0" marR="0" lvl="0" indent="0" algn="l" rtl="0">
              <a:spcBef>
                <a:spcPts val="0"/>
              </a:spcBef>
              <a:buSzPct val="25000"/>
              <a:buNone/>
            </a:pPr>
            <a:br>
              <a:rPr lang="de-DE" sz="1200" b="0" i="0" u="none" strike="noStrike" cap="none" noProof="0" dirty="0">
                <a:solidFill>
                  <a:schemeClr val="dk1"/>
                </a:solidFill>
                <a:latin typeface="Roboto"/>
                <a:ea typeface="Roboto"/>
                <a:cs typeface="Roboto"/>
                <a:sym typeface="Roboto"/>
              </a:rPr>
            </a:br>
            <a:r>
              <a:rPr lang="de-DE" sz="1200" b="1" i="0" u="none" strike="noStrike" cap="none" noProof="0" dirty="0">
                <a:solidFill>
                  <a:schemeClr val="dk1"/>
                </a:solidFill>
                <a:latin typeface="Roboto"/>
                <a:ea typeface="Roboto"/>
                <a:cs typeface="Roboto"/>
                <a:sym typeface="Roboto"/>
              </a:rPr>
              <a:t>konjunktiv-multiple Lizenzierung</a:t>
            </a:r>
            <a:r>
              <a:rPr lang="de-DE" sz="1200" b="0" i="0" u="none" strike="noStrike" cap="none" noProof="0" dirty="0">
                <a:solidFill>
                  <a:schemeClr val="dk1"/>
                </a:solidFill>
                <a:latin typeface="Roboto"/>
                <a:ea typeface="Roboto"/>
                <a:cs typeface="Roboto"/>
                <a:sym typeface="Roboto"/>
              </a:rPr>
              <a:t> = mehrere Lizenzen gelten gleichzeitig.</a:t>
            </a:r>
          </a:p>
          <a:p>
            <a:pPr marL="457200" marR="0" lvl="1"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 Ein GPL-2.0-Projekt beinhaltet auch Quellcode unter BSD-3-Clause-Lizenz. In diesem Fall müssen gleichsam </a:t>
            </a:r>
            <a:r>
              <a:rPr lang="de-DE" sz="1200" b="0" i="1" u="none" strike="noStrike" cap="none" noProof="0" dirty="0">
                <a:solidFill>
                  <a:schemeClr val="dk1"/>
                </a:solidFill>
                <a:latin typeface="Roboto"/>
                <a:ea typeface="Roboto"/>
                <a:cs typeface="Roboto"/>
                <a:sym typeface="Roboto"/>
              </a:rPr>
              <a:t>beide</a:t>
            </a:r>
            <a:r>
              <a:rPr lang="de-DE" sz="1200" b="0" i="0" u="none" strike="noStrike" cap="none" noProof="0" dirty="0">
                <a:solidFill>
                  <a:schemeClr val="dk1"/>
                </a:solidFill>
                <a:latin typeface="Roboto"/>
                <a:ea typeface="Roboto"/>
                <a:cs typeface="Roboto"/>
                <a:sym typeface="Roboto"/>
              </a:rPr>
              <a:t> Lizenzbedingungen befolgt werden.</a:t>
            </a:r>
          </a:p>
          <a:p>
            <a:pPr marL="0" marR="0" lvl="0" indent="0" algn="l" rtl="0">
              <a:spcBef>
                <a:spcPts val="0"/>
              </a:spcBef>
              <a:buSzPct val="25000"/>
              <a:buNone/>
            </a:pPr>
            <a:r>
              <a:rPr lang="de-DE" sz="1200" b="1" i="0" u="none" strike="noStrike" cap="none" noProof="0" dirty="0">
                <a:solidFill>
                  <a:schemeClr val="dk1"/>
                </a:solidFill>
                <a:latin typeface="Roboto"/>
                <a:ea typeface="Roboto"/>
                <a:cs typeface="Roboto"/>
                <a:sym typeface="Roboto"/>
              </a:rPr>
              <a:t>disjunktiv-multiple</a:t>
            </a:r>
            <a:r>
              <a:rPr lang="de-DE" sz="1200" b="0" i="0" u="none" strike="noStrike" cap="none" noProof="0" dirty="0">
                <a:solidFill>
                  <a:schemeClr val="dk1"/>
                </a:solidFill>
                <a:latin typeface="Roboto"/>
                <a:ea typeface="Roboto"/>
                <a:cs typeface="Roboto"/>
                <a:sym typeface="Roboto"/>
              </a:rPr>
              <a:t> </a:t>
            </a:r>
            <a:r>
              <a:rPr lang="de-DE" sz="1200" b="1" i="0" u="none" strike="noStrike" cap="none" noProof="0" dirty="0">
                <a:solidFill>
                  <a:schemeClr val="dk1"/>
                </a:solidFill>
                <a:latin typeface="Roboto"/>
                <a:ea typeface="Roboto"/>
                <a:cs typeface="Roboto"/>
                <a:sym typeface="Roboto"/>
              </a:rPr>
              <a:t>Lizenzierung</a:t>
            </a:r>
            <a:r>
              <a:rPr lang="de-DE" sz="1200" b="0" i="0" u="none" strike="noStrike" cap="none" noProof="0" dirty="0">
                <a:solidFill>
                  <a:schemeClr val="dk1"/>
                </a:solidFill>
                <a:latin typeface="Roboto"/>
                <a:ea typeface="Roboto"/>
                <a:cs typeface="Roboto"/>
                <a:sym typeface="Roboto"/>
              </a:rPr>
              <a:t> = Es liegt ein Lizenzierungswahlrecht vor</a:t>
            </a:r>
          </a:p>
          <a:p>
            <a:pPr marL="457200" marR="0" lvl="1"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Mozilla </a:t>
            </a:r>
            <a:r>
              <a:rPr lang="de-DE" sz="1200" b="0" i="0" u="none" strike="noStrike" cap="none" noProof="0" dirty="0" err="1">
                <a:solidFill>
                  <a:schemeClr val="dk1"/>
                </a:solidFill>
                <a:latin typeface="Roboto"/>
                <a:ea typeface="Roboto"/>
                <a:cs typeface="Roboto"/>
                <a:sym typeface="Roboto"/>
              </a:rPr>
              <a:t>tri-license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Jetty</a:t>
            </a:r>
            <a:r>
              <a:rPr lang="de-DE" sz="1200" b="0" i="0" u="none" strike="noStrike" cap="none" noProof="0" dirty="0">
                <a:solidFill>
                  <a:schemeClr val="dk1"/>
                </a:solidFill>
                <a:latin typeface="Roboto"/>
                <a:ea typeface="Roboto"/>
                <a:cs typeface="Roboto"/>
                <a:sym typeface="Roboto"/>
              </a:rPr>
              <a:t>, Ruby</a:t>
            </a:r>
          </a:p>
          <a:p>
            <a:pPr marL="0" marR="0" lvl="0" indent="0" algn="l" rtl="0">
              <a:lnSpc>
                <a:spcPct val="100000"/>
              </a:lnSpc>
              <a:spcBef>
                <a:spcPts val="0"/>
              </a:spcBef>
              <a:spcAft>
                <a:spcPts val="0"/>
              </a:spcAft>
              <a:buClr>
                <a:schemeClr val="dk1"/>
              </a:buClr>
              <a:buSzPct val="25000"/>
              <a:buFont typeface="Roboto"/>
              <a:buNone/>
            </a:pPr>
            <a:br>
              <a:rPr lang="de-DE" sz="1200" b="0" i="0" u="none" strike="noStrike" cap="none" noProof="0" dirty="0">
                <a:solidFill>
                  <a:schemeClr val="dk1"/>
                </a:solidFill>
                <a:latin typeface="Roboto"/>
                <a:ea typeface="Roboto"/>
                <a:cs typeface="Roboto"/>
                <a:sym typeface="Roboto"/>
              </a:rPr>
            </a:br>
            <a:r>
              <a:rPr lang="de-DE" sz="1200" b="0" i="0" u="none" strike="noStrike" cap="none" noProof="0" dirty="0">
                <a:solidFill>
                  <a:schemeClr val="dk1"/>
                </a:solidFill>
                <a:latin typeface="Roboto"/>
                <a:ea typeface="Roboto"/>
                <a:cs typeface="Roboto"/>
                <a:sym typeface="Roboto"/>
              </a:rPr>
              <a:t>Disjunktiv-multiple Lizenzierung ist wahrscheinlich ein wichtigeres Thema, welche bei der Erstellung einer FOSS-Policy beleuchtet werden sollte.</a:t>
            </a:r>
          </a:p>
          <a:p>
            <a:pPr marL="0" marR="0" lvl="0" indent="0" algn="l" rtl="0">
              <a:lnSpc>
                <a:spcPct val="100000"/>
              </a:lnSpc>
              <a:spcBef>
                <a:spcPts val="0"/>
              </a:spcBef>
              <a:spcAft>
                <a:spcPts val="0"/>
              </a:spcAft>
              <a:buClr>
                <a:schemeClr val="dk1"/>
              </a:buClr>
              <a:buSzPct val="25000"/>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noProof="0" dirty="0">
                <a:solidFill>
                  <a:schemeClr val="dk1"/>
                </a:solidFill>
                <a:latin typeface="Roboto"/>
                <a:ea typeface="Roboto"/>
                <a:cs typeface="Roboto"/>
                <a:sym typeface="Roboto"/>
              </a:rPr>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a:t>
            </a:r>
            <a:r>
              <a:rPr lang="de-DE" sz="1200" b="0" i="0" u="none" strike="noStrike" cap="none" noProof="0" dirty="0" err="1">
                <a:solidFill>
                  <a:schemeClr val="dk1"/>
                </a:solidFill>
                <a:latin typeface="Roboto"/>
                <a:ea typeface="Roboto"/>
                <a:cs typeface="Roboto"/>
                <a:sym typeface="Roboto"/>
              </a:rPr>
              <a:t>Codses</a:t>
            </a:r>
            <a:r>
              <a:rPr lang="de-DE" sz="1200" b="0" i="0" u="none" strike="noStrike" cap="none" noProof="0" dirty="0">
                <a:solidFill>
                  <a:schemeClr val="dk1"/>
                </a:solidFill>
                <a:latin typeface="Roboto"/>
                <a:ea typeface="Roboto"/>
                <a:cs typeface="Roboto"/>
                <a:sym typeface="Roboto"/>
              </a:rPr>
              <a:t> für sich die Wahl der anzuwendenden Lizenz getroffen hat. Sollte hierbei die Lizenz ausgewählt worden sein, die man selbst nicht anwenden wollte, muss man bedarfsweise den ursprünglichen Urheber / Rechteinhaber recherchieren, um den Code von diesem zu beziehen.</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de-DE" sz="1200" b="1" i="0" u="none" strike="noStrike" cap="none" noProof="0" dirty="0">
                <a:solidFill>
                  <a:schemeClr val="dk1"/>
                </a:solidFill>
                <a:latin typeface="Roboto"/>
                <a:ea typeface="Roboto"/>
                <a:cs typeface="Roboto"/>
                <a:sym typeface="Roboto"/>
              </a:rPr>
              <a:t>Beispiel (englischsprachiger Original-Lizenztext bleibt </a:t>
            </a:r>
            <a:r>
              <a:rPr lang="de-DE" sz="1200" b="1" i="0" u="none" strike="noStrike" cap="none" noProof="0" dirty="0" err="1">
                <a:solidFill>
                  <a:schemeClr val="dk1"/>
                </a:solidFill>
                <a:latin typeface="Roboto"/>
                <a:ea typeface="Roboto"/>
                <a:cs typeface="Roboto"/>
                <a:sym typeface="Roboto"/>
              </a:rPr>
              <a:t>unübersetzt</a:t>
            </a:r>
            <a:r>
              <a:rPr lang="de-DE" sz="1200" b="1" i="0" u="none" strike="noStrike" cap="none" noProof="0" dirty="0">
                <a:solidFill>
                  <a:schemeClr val="dk1"/>
                </a:solidFill>
                <a:latin typeface="Roboto"/>
                <a:ea typeface="Roboto"/>
                <a:cs typeface="Roboto"/>
                <a:sym typeface="Roboto"/>
              </a:rPr>
              <a:t>): </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MPL 1.1/GPL 2.0/LGPL 2.1 - - </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“The </a:t>
            </a:r>
            <a:r>
              <a:rPr lang="de-DE" sz="1200" b="0" i="0" u="none" strike="noStrike" cap="none" noProof="0" dirty="0" err="1">
                <a:solidFill>
                  <a:schemeClr val="dk1"/>
                </a:solidFill>
                <a:latin typeface="Roboto"/>
                <a:ea typeface="Roboto"/>
                <a:cs typeface="Roboto"/>
                <a:sym typeface="Roboto"/>
              </a:rPr>
              <a:t>contents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are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subject</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Mozilla Public License Version - 1.1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"License");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not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except</a:t>
            </a:r>
            <a:r>
              <a:rPr lang="de-DE" sz="1200" b="0" i="0" u="none" strike="noStrike" cap="none" noProof="0" dirty="0">
                <a:solidFill>
                  <a:schemeClr val="dk1"/>
                </a:solidFill>
                <a:latin typeface="Roboto"/>
                <a:ea typeface="Roboto"/>
                <a:cs typeface="Roboto"/>
                <a:sym typeface="Roboto"/>
              </a:rPr>
              <a:t> in </a:t>
            </a:r>
            <a:r>
              <a:rPr lang="de-DE" sz="1200" b="0" i="0" u="none" strike="noStrike" cap="none" noProof="0" dirty="0" err="1">
                <a:solidFill>
                  <a:schemeClr val="dk1"/>
                </a:solidFill>
                <a:latin typeface="Roboto"/>
                <a:ea typeface="Roboto"/>
                <a:cs typeface="Roboto"/>
                <a:sym typeface="Roboto"/>
              </a:rPr>
              <a:t>compliance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with</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License.</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 . . . </a:t>
            </a: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Alternatively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contents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used</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either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GNU General Public License Version 2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later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GNU Lesser General Public License Version 2.1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later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 in </a:t>
            </a:r>
            <a:r>
              <a:rPr lang="de-DE" sz="1200" b="0" i="0" u="none" strike="noStrike" cap="none" noProof="0" dirty="0" err="1">
                <a:solidFill>
                  <a:schemeClr val="dk1"/>
                </a:solidFill>
                <a:latin typeface="Roboto"/>
                <a:ea typeface="Roboto"/>
                <a:cs typeface="Roboto"/>
                <a:sym typeface="Roboto"/>
              </a:rPr>
              <a:t>which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case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r>
              <a:rPr lang="de-DE" sz="1200" b="0" i="0" u="none" strike="noStrike" cap="none" noProof="0" dirty="0" err="1">
                <a:solidFill>
                  <a:schemeClr val="dk1"/>
                </a:solidFill>
                <a:latin typeface="Roboto"/>
                <a:ea typeface="Roboto"/>
                <a:cs typeface="Roboto"/>
                <a:sym typeface="Roboto"/>
              </a:rPr>
              <a:t>are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applicable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instead</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those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If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wish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allow</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only</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either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and not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allow</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others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MPL, </a:t>
            </a:r>
            <a:r>
              <a:rPr lang="de-DE" sz="1200" b="0" i="0" u="none" strike="noStrike" cap="none" noProof="0" dirty="0" err="1">
                <a:solidFill>
                  <a:schemeClr val="dk1"/>
                </a:solidFill>
                <a:latin typeface="Roboto"/>
                <a:ea typeface="Roboto"/>
                <a:cs typeface="Roboto"/>
                <a:sym typeface="Roboto"/>
              </a:rPr>
              <a:t>indicate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decision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deleting</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and </a:t>
            </a:r>
            <a:r>
              <a:rPr lang="de-DE" sz="1200" b="0" i="0" u="none" strike="noStrike" cap="none" noProof="0" dirty="0" err="1">
                <a:solidFill>
                  <a:schemeClr val="dk1"/>
                </a:solidFill>
                <a:latin typeface="Roboto"/>
                <a:ea typeface="Roboto"/>
                <a:cs typeface="Roboto"/>
                <a:sym typeface="Roboto"/>
              </a:rPr>
              <a:t>replace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them</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with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notice</a:t>
            </a:r>
            <a:r>
              <a:rPr lang="de-DE" sz="1200" b="0" i="0" u="none" strike="noStrike" cap="none" noProof="0" dirty="0">
                <a:solidFill>
                  <a:schemeClr val="dk1"/>
                </a:solidFill>
                <a:latin typeface="Roboto"/>
                <a:ea typeface="Roboto"/>
                <a:cs typeface="Roboto"/>
                <a:sym typeface="Roboto"/>
              </a:rPr>
              <a:t> - and </a:t>
            </a:r>
            <a:r>
              <a:rPr lang="de-DE" sz="1200" b="0" i="0" u="none" strike="noStrike" cap="none" noProof="0" dirty="0" err="1">
                <a:solidFill>
                  <a:schemeClr val="dk1"/>
                </a:solidFill>
                <a:latin typeface="Roboto"/>
                <a:ea typeface="Roboto"/>
                <a:cs typeface="Roboto"/>
                <a:sym typeface="Roboto"/>
              </a:rPr>
              <a:t>other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required</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If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do not </a:t>
            </a:r>
            <a:r>
              <a:rPr lang="de-DE" sz="1200" b="0" i="0" u="none" strike="noStrike" cap="none" noProof="0" dirty="0" err="1">
                <a:solidFill>
                  <a:schemeClr val="dk1"/>
                </a:solidFill>
                <a:latin typeface="Roboto"/>
                <a:ea typeface="Roboto"/>
                <a:cs typeface="Roboto"/>
                <a:sym typeface="Roboto"/>
              </a:rPr>
              <a:t>delete</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 </a:t>
            </a:r>
            <a:r>
              <a:rPr lang="de-DE" sz="1200" b="0" i="0" u="none" strike="noStrike" cap="none" noProof="0" dirty="0" err="1">
                <a:solidFill>
                  <a:schemeClr val="dk1"/>
                </a:solidFill>
                <a:latin typeface="Roboto"/>
                <a:ea typeface="Roboto"/>
                <a:cs typeface="Roboto"/>
                <a:sym typeface="Roboto"/>
              </a:rPr>
              <a:t>recipient</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any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one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MPL,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"Duale Lizenzierung” = </a:t>
            </a:r>
            <a:r>
              <a:rPr lang="de-DE" sz="1200" b="0" i="0" u="none" strike="noStrike" cap="none" noProof="0" dirty="0" err="1">
                <a:solidFill>
                  <a:schemeClr val="dk1"/>
                </a:solidFill>
                <a:latin typeface="Roboto"/>
                <a:ea typeface="Roboto"/>
                <a:cs typeface="Roboto"/>
                <a:sym typeface="Roboto"/>
              </a:rPr>
              <a:t>Mißverständlicher</a:t>
            </a:r>
            <a:r>
              <a:rPr lang="de-DE" sz="1200" b="0" i="0" u="none" strike="noStrike" cap="none" noProof="0" dirty="0">
                <a:solidFill>
                  <a:schemeClr val="dk1"/>
                </a:solidFill>
                <a:latin typeface="Roboto"/>
                <a:ea typeface="Roboto"/>
                <a:cs typeface="Roboto"/>
                <a:sym typeface="Roboto"/>
              </a:rPr>
              <a:t>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FOSS-Lizenzen werden kostenlos erteilt und räumen für Quellcode stets Nutzungsrechte ein, die Anpassung und Weiterverbreitung mit einschließen.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Typische Verpflichtungen einer ‘permissiven’ FOSS-Lizenz sind, das Urheberrechts-Hinweis und Haftungsausschluss in der Software erhalten bleiben. Sehr oft verbietet  eine Lizenz, den Namen des Autors ohne Genehmigung zu nutzen.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für permissive FOSS-Lizenzen sind die MIT-Lizenz,  BSD-artige FOSS-Lizenzen sowie die Apache-Lizenz.</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Lizenz-Reziprozität bedeutet, dass das von einem urheberrechtlich geschützten Werk abgeleitete Werk wieder unter der gleichen Lizenz wie das Ausgangswerk veröffentlicht werden muss.</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Andere Begriffe im Kontext sind die Terme “Lizenzvererbung”,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 “Share-</a:t>
            </a:r>
            <a:r>
              <a:rPr lang="de-DE" sz="1200" b="0" i="0" u="none" strike="noStrike" cap="none" noProof="0" dirty="0" err="1">
                <a:solidFill>
                  <a:schemeClr val="dk1"/>
                </a:solidFill>
                <a:latin typeface="Roboto"/>
                <a:ea typeface="Roboto"/>
                <a:cs typeface="Roboto"/>
                <a:sym typeface="Roboto"/>
              </a:rPr>
              <a:t>Alike</a:t>
            </a:r>
            <a:r>
              <a:rPr lang="de-DE" sz="1200" b="0" i="0" u="none" strike="noStrike" cap="none" noProof="0" dirty="0">
                <a:solidFill>
                  <a:schemeClr val="dk1"/>
                </a:solidFill>
                <a:latin typeface="Roboto"/>
                <a:ea typeface="Roboto"/>
                <a:cs typeface="Roboto"/>
                <a:sym typeface="Roboto"/>
              </a:rPr>
              <a:t>” oder umgangssprachlich “virale Lizenz”</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für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sind die GPL und LGPL.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Multiple Lizenzierung bezieht sich auf die Praxis, dass eine Software unter mehr als eine Lizenz gestellt wird. Bspw. Kann eine FOSS unter MIT-Lizenz und GPLv2 “duallizenziert” sein. In diesem Fall steht es frei, die für die eigenen Zwecke ‚beste‘ Lizenz auszuwählen.</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beinhaltet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Überblick</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Thema</a:t>
            </a:r>
            <a:r>
              <a:rPr lang="en-US" sz="1200" b="0" i="0" u="none" strike="noStrike" cap="none" dirty="0">
                <a:solidFill>
                  <a:schemeClr val="lt1"/>
                </a:solidFill>
                <a:latin typeface="Roboto"/>
                <a:ea typeface="Roboto"/>
                <a:cs typeface="Roboto"/>
                <a:sym typeface="Roboto"/>
              </a:rPr>
              <a:t> FOSS-Compliance und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Compliance ‘von der Pike auf’.</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dass FOSS-Compliance ein “zweistufiges Ziel” ist. Die erste Stufe ist, seine Verpflichtungen zu kennen und einen Prozess zu </a:t>
            </a:r>
            <a:r>
              <a:rPr lang="de-DE" sz="1200" b="0" i="0" u="none" strike="noStrike" cap="none" noProof="0" dirty="0" err="1">
                <a:solidFill>
                  <a:schemeClr val="dk1"/>
                </a:solidFill>
                <a:latin typeface="Roboto"/>
                <a:ea typeface="Roboto"/>
                <a:cs typeface="Roboto"/>
                <a:sym typeface="Roboto"/>
              </a:rPr>
              <a:t>entwicklen</a:t>
            </a:r>
            <a:r>
              <a:rPr lang="de-DE" sz="1200" b="0" i="0" u="none" strike="noStrike" cap="none" noProof="0" dirty="0">
                <a:solidFill>
                  <a:schemeClr val="dk1"/>
                </a:solidFill>
                <a:latin typeface="Roboto"/>
                <a:ea typeface="Roboto"/>
                <a:cs typeface="Roboto"/>
                <a:sym typeface="Roboto"/>
              </a:rPr>
              <a:t>, der diesen </a:t>
            </a:r>
            <a:r>
              <a:rPr lang="de-DE" sz="1200" b="0" i="0" u="none" strike="noStrike" cap="none" noProof="0" dirty="0" err="1">
                <a:solidFill>
                  <a:schemeClr val="dk1"/>
                </a:solidFill>
                <a:latin typeface="Roboto"/>
                <a:ea typeface="Roboto"/>
                <a:cs typeface="Roboto"/>
                <a:sym typeface="Roboto"/>
              </a:rPr>
              <a:t>Erkenntisgewinn</a:t>
            </a:r>
            <a:r>
              <a:rPr lang="de-DE" sz="1200" b="0" i="0" u="none" strike="noStrike" cap="none" noProof="0" dirty="0">
                <a:solidFill>
                  <a:schemeClr val="dk1"/>
                </a:solidFill>
                <a:latin typeface="Roboto"/>
                <a:ea typeface="Roboto"/>
                <a:cs typeface="Roboto"/>
                <a:sym typeface="Roboto"/>
              </a:rPr>
              <a:t> absichert. Die zweite Stufe ist, die Verpflichtungen zu erfüllen.</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Grundlagen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besseren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Verständnis</a:t>
            </a:r>
            <a:r>
              <a:rPr lang="en-US" sz="1200" b="0" i="0" u="none" strike="noStrike" cap="none" dirty="0">
                <a:solidFill>
                  <a:schemeClr val="lt1"/>
                </a:solidFill>
                <a:latin typeface="Roboto"/>
                <a:ea typeface="Roboto"/>
                <a:cs typeface="Roboto"/>
                <a:sym typeface="Roboto"/>
              </a:rPr>
              <a:t> von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Vorgehen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für</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“FOSS-Review”, </a:t>
            </a:r>
            <a:r>
              <a:rPr lang="en-US" sz="1200" b="0" i="0" u="none" strike="noStrike" cap="none" dirty="0" err="1">
                <a:solidFill>
                  <a:schemeClr val="lt1"/>
                </a:solidFill>
                <a:latin typeface="Roboto"/>
                <a:ea typeface="Roboto"/>
                <a:cs typeface="Roboto"/>
                <a:sym typeface="Roboto"/>
              </a:rPr>
              <a:t>welcher</a:t>
            </a:r>
            <a:r>
              <a:rPr lang="en-US" sz="1200" b="0" i="0" u="none" strike="noStrike" cap="none" dirty="0">
                <a:solidFill>
                  <a:schemeClr val="lt1"/>
                </a:solidFill>
                <a:latin typeface="Roboto"/>
                <a:ea typeface="Roboto"/>
                <a:cs typeface="Roboto"/>
                <a:sym typeface="Roboto"/>
              </a:rPr>
              <a:t>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analysiert</a:t>
            </a:r>
            <a:r>
              <a:rPr lang="en-US" sz="1200" b="0" i="0" u="none" strike="noStrike" cap="none" dirty="0">
                <a:solidFill>
                  <a:schemeClr val="lt1"/>
                </a:solidFill>
                <a:latin typeface="Roboto"/>
                <a:ea typeface="Roboto"/>
                <a:cs typeface="Roboto"/>
                <a:sym typeface="Roboto"/>
              </a:rPr>
              <a:t> und </a:t>
            </a:r>
            <a:r>
              <a:rPr lang="en-US" sz="1200" b="0" i="0" u="none" strike="noStrike" cap="none" dirty="0" err="1">
                <a:solidFill>
                  <a:schemeClr val="lt1"/>
                </a:solidFill>
                <a:latin typeface="Roboto"/>
                <a:ea typeface="Roboto"/>
                <a:cs typeface="Roboto"/>
                <a:sym typeface="Roboto"/>
              </a:rPr>
              <a:t>daraus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entstandene</a:t>
            </a:r>
            <a:r>
              <a:rPr lang="en-US" sz="1200" b="0" i="0" u="none" strike="noStrike" cap="none" dirty="0">
                <a:solidFill>
                  <a:schemeClr val="lt1"/>
                </a:solidFill>
                <a:latin typeface="Roboto"/>
                <a:ea typeface="Roboto"/>
                <a:cs typeface="Roboto"/>
                <a:sym typeface="Roboto"/>
              </a:rPr>
              <a:t>/</a:t>
            </a:r>
            <a:r>
              <a:rPr lang="en-US" sz="1200" b="0" i="0" u="none" strike="noStrike" cap="none" dirty="0" err="1">
                <a:solidFill>
                  <a:schemeClr val="lt1"/>
                </a:solidFill>
                <a:latin typeface="Roboto"/>
                <a:ea typeface="Roboto"/>
                <a:cs typeface="Roboto"/>
                <a:sym typeface="Roboto"/>
              </a:rPr>
              <a:t>entstehende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Verpflichtungen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bestimmt</a:t>
            </a:r>
            <a:r>
              <a:rPr lang="en-US" sz="1200" b="0" i="0" u="none" strike="noStrike" cap="none" dirty="0">
                <a:solidFill>
                  <a:schemeClr val="lt1"/>
                </a:solidFill>
                <a:latin typeface="Roboto"/>
                <a:ea typeface="Roboto"/>
                <a:cs typeface="Roboto"/>
                <a:sym typeface="Roboto"/>
              </a:rPr>
              <a:t>.</a:t>
            </a: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Beispiel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detaillierten</a:t>
            </a:r>
            <a:r>
              <a:rPr lang="en-US" sz="1200" b="0" i="0" u="none" strike="noStrike" cap="none" dirty="0">
                <a:solidFill>
                  <a:schemeClr val="lt1"/>
                </a:solidFill>
                <a:latin typeface="Roboto"/>
                <a:ea typeface="Roboto"/>
                <a:cs typeface="Roboto"/>
                <a:sym typeface="Roboto"/>
              </a:rPr>
              <a:t> Ende-</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-Ende-Compliance-Management-</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a:t>
            </a:r>
            <a:endParaRPr sz="1200" b="0" i="0" u="none" strike="noStrike" cap="none" dirty="0">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Dieses </a:t>
            </a:r>
            <a:r>
              <a:rPr lang="en-US" sz="1200" b="0" i="0" u="none" strike="noStrike" cap="none" dirty="0" err="1">
                <a:solidFill>
                  <a:schemeClr val="lt1"/>
                </a:solidFill>
                <a:latin typeface="Roboto"/>
                <a:ea typeface="Roboto"/>
                <a:cs typeface="Roboto"/>
                <a:sym typeface="Roboto"/>
              </a:rPr>
              <a:t>Kapitel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entlang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FOSS-Compliance-</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 – und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Ansätze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diese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umgehen</a:t>
            </a:r>
            <a:r>
              <a:rPr lang="en-US" sz="1200" b="0" i="0" u="none" strike="noStrike" cap="none" dirty="0">
                <a:solidFill>
                  <a:schemeClr val="lt1"/>
                </a:solidFill>
                <a:latin typeface="Roboto"/>
                <a:ea typeface="Roboto"/>
                <a:cs typeface="Roboto"/>
                <a:sym typeface="Roboto"/>
              </a:rPr>
              <a:t>.</a:t>
            </a: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Überblick</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Urheberrechtsschutz</a:t>
            </a:r>
            <a:r>
              <a:rPr lang="en-US" sz="1200" b="0" i="0" u="none" strike="noStrike" cap="none" dirty="0">
                <a:solidFill>
                  <a:schemeClr val="dk1"/>
                </a:solidFill>
                <a:latin typeface="Roboto"/>
                <a:ea typeface="Roboto"/>
                <a:cs typeface="Roboto"/>
                <a:sym typeface="Roboto"/>
              </a:rPr>
              <a:t>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80</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wichtigsten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Teile</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Urheberrechts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dar</a:t>
            </a:r>
            <a:r>
              <a:rPr lang="en-US" sz="1200" b="0" i="0" u="none" strike="noStrike" cap="none" dirty="0">
                <a:solidFill>
                  <a:schemeClr val="dk1"/>
                </a:solidFill>
                <a:latin typeface="Roboto"/>
                <a:ea typeface="Roboto"/>
                <a:cs typeface="Roboto"/>
                <a:sym typeface="Roboto"/>
              </a:rPr>
              <a:t>.</a:t>
            </a: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Themenkontext</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relevante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Patentkonzepte</a:t>
            </a:r>
            <a:r>
              <a:rPr lang="en-US" sz="1200" b="0" i="0" u="none" strike="noStrike" cap="none" dirty="0">
                <a:solidFill>
                  <a:schemeClr val="dk1"/>
                </a:solidFill>
                <a:latin typeface="Roboto"/>
                <a:ea typeface="Roboto"/>
                <a:cs typeface="Roboto"/>
                <a:sym typeface="Roboto"/>
              </a:rPr>
              <a:t>.</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räumt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Urheber</a:t>
            </a:r>
            <a:r>
              <a:rPr lang="en-US" dirty="0"/>
              <a:t>/</a:t>
            </a:r>
            <a:r>
              <a:rPr lang="en-US" sz="2400" b="0" i="0" u="none" strike="noStrike" cap="none" dirty="0" err="1">
                <a:solidFill>
                  <a:schemeClr val="dk1"/>
                </a:solidFill>
                <a:latin typeface="Roboto"/>
                <a:ea typeface="Roboto"/>
                <a:cs typeface="Roboto"/>
                <a:sym typeface="Roboto"/>
              </a:rPr>
              <a:t>Rechteinhaber</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einem</a:t>
            </a:r>
            <a:r>
              <a:rPr lang="en-US" sz="2400" b="0" i="0" u="none" strike="noStrike" cap="none" dirty="0">
                <a:solidFill>
                  <a:schemeClr val="dk1"/>
                </a:solidFill>
                <a:latin typeface="Roboto"/>
                <a:ea typeface="Roboto"/>
                <a:cs typeface="Roboto"/>
                <a:sym typeface="Roboto"/>
              </a:rPr>
              <a:t> </a:t>
            </a:r>
            <a:r>
              <a:rPr lang="en-US" dirty="0" err="1"/>
              <a:t>D</a:t>
            </a:r>
            <a:r>
              <a:rPr lang="en-US" sz="2400" b="0" i="0" u="none" strike="noStrike" cap="none" dirty="0" err="1">
                <a:solidFill>
                  <a:schemeClr val="dk1"/>
                </a:solidFill>
                <a:latin typeface="Roboto"/>
                <a:ea typeface="Roboto"/>
                <a:cs typeface="Roboto"/>
                <a:sym typeface="Roboto"/>
              </a:rPr>
              <a:t>ritten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einschränken</a:t>
            </a:r>
            <a:r>
              <a:rPr lang="en-US" dirty="0">
                <a:solidFill>
                  <a:srgbClr val="000000"/>
                </a:solidFill>
              </a:rPr>
              <a:t> </a:t>
            </a:r>
            <a:r>
              <a:rPr lang="en-US" dirty="0" err="1">
                <a:solidFill>
                  <a:srgbClr val="000000"/>
                </a:solidFill>
              </a:rPr>
              <a:t>bzw</a:t>
            </a:r>
            <a:r>
              <a:rPr lang="en-US" dirty="0">
                <a:solidFill>
                  <a:srgbClr val="000000"/>
                </a:solidFill>
              </a:rPr>
              <a:t>. </a:t>
            </a:r>
            <a:r>
              <a:rPr lang="en-US" dirty="0" err="1">
                <a:solidFill>
                  <a:srgbClr val="000000"/>
                </a:solidFill>
              </a:rPr>
              <a:t>definieren</a:t>
            </a:r>
            <a:r>
              <a:rPr lang="en-US" dirty="0">
                <a:solidFill>
                  <a:srgbClr val="000000"/>
                </a:solidFill>
              </a:rPr>
              <a:t>:</a:t>
            </a:r>
            <a:endParaRPr lang="en-US" sz="24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dirty="0" err="1">
                <a:solidFill>
                  <a:srgbClr val="000000"/>
                </a:solidFill>
              </a:rPr>
              <a:t>Gestattete</a:t>
            </a:r>
            <a:r>
              <a:rPr lang="en-US" dirty="0">
                <a:solidFill>
                  <a:srgbClr val="000000"/>
                </a:solidFill>
              </a:rPr>
              <a:t> </a:t>
            </a:r>
            <a:r>
              <a:rPr lang="en-US" dirty="0" err="1">
                <a:solidFill>
                  <a:srgbClr val="000000"/>
                </a:solidFill>
              </a:rPr>
              <a:t>Nutzungsarten</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kommerzielle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nicht-kommerzielle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Verbreitung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zukünftige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vergangene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Bearbeitung</a:t>
            </a:r>
            <a:r>
              <a:rPr lang="en-US" sz="2000" b="0" i="0" u="none" strike="noStrike" cap="none" dirty="0">
                <a:solidFill>
                  <a:srgbClr val="000000"/>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Exklusive</a:t>
            </a:r>
            <a:r>
              <a:rPr lang="en-US" sz="2000" b="0" i="0" u="none" strike="noStrike" cap="none" dirty="0">
                <a:solidFill>
                  <a:srgbClr val="000000"/>
                </a:solidFill>
                <a:latin typeface="Roboto"/>
                <a:ea typeface="Roboto"/>
                <a:cs typeface="Roboto"/>
                <a:sym typeface="Roboto"/>
              </a:rPr>
              <a:t> vs. </a:t>
            </a:r>
            <a:r>
              <a:rPr lang="en-US" dirty="0" err="1">
                <a:solidFill>
                  <a:srgbClr val="000000"/>
                </a:solidFill>
              </a:rPr>
              <a:t>nicht</a:t>
            </a:r>
            <a:r>
              <a:rPr lang="en-US" dirty="0">
                <a:solidFill>
                  <a:srgbClr val="000000"/>
                </a:solidFill>
              </a:rPr>
              <a:t>-exclusive </a:t>
            </a:r>
            <a:r>
              <a:rPr lang="en-US" dirty="0" err="1">
                <a:solidFill>
                  <a:srgbClr val="000000"/>
                </a:solidFill>
              </a:rPr>
              <a:t>Rechteeinräumung</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Geographischer</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Geltungsbereich</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Unbeschränkte</a:t>
            </a:r>
            <a:r>
              <a:rPr lang="en-US" sz="2000" b="0" i="0" u="none" strike="noStrike" cap="none" dirty="0">
                <a:solidFill>
                  <a:srgbClr val="000000"/>
                </a:solidFill>
                <a:latin typeface="Roboto"/>
                <a:ea typeface="Roboto"/>
                <a:cs typeface="Roboto"/>
                <a:sym typeface="Roboto"/>
              </a:rPr>
              <a:t> vs. </a:t>
            </a:r>
            <a:r>
              <a:rPr lang="en-US" sz="2000" b="0" i="0" u="none" strike="noStrike" cap="none" dirty="0" err="1">
                <a:solidFill>
                  <a:srgbClr val="000000"/>
                </a:solidFill>
                <a:latin typeface="Roboto"/>
                <a:ea typeface="Roboto"/>
                <a:cs typeface="Roboto"/>
                <a:sym typeface="Roboto"/>
              </a:rPr>
              <a:t>beschränkte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Nutzungsdauer</a:t>
            </a:r>
            <a:endParaRPr lang="en-US" sz="2000" b="0" i="0" u="none" strike="noStrike" cap="none" dirty="0">
              <a:solidFill>
                <a:srgbClr val="000000"/>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zeitgleich</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Einräumung</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Nutzungsrechten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d.h</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bestimmten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a:t>
            </a:r>
            <a:r>
              <a:rPr lang="en-US" dirty="0" err="1"/>
              <a:t>nachkommt</a:t>
            </a:r>
            <a:r>
              <a:rPr lang="en-US" dirty="0"/>
              <a:t>.</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Z.B. </a:t>
            </a:r>
            <a:r>
              <a:rPr lang="en-US" sz="2000" b="0" i="0" u="none" strike="noStrike" cap="none" dirty="0" err="1">
                <a:solidFill>
                  <a:schemeClr val="dk1"/>
                </a:solidFill>
                <a:latin typeface="Roboto"/>
                <a:ea typeface="Roboto"/>
                <a:cs typeface="Roboto"/>
                <a:sym typeface="Roboto"/>
              </a:rPr>
              <a:t>öffentliche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Zuschreibung</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genutzten</a:t>
            </a:r>
            <a:r>
              <a:rPr lang="en-US" sz="2000" b="0" i="0" u="none" strike="noStrike" cap="none" dirty="0">
                <a:solidFill>
                  <a:schemeClr val="dk1"/>
                </a:solidFill>
                <a:latin typeface="Roboto"/>
                <a:ea typeface="Roboto"/>
                <a:cs typeface="Roboto"/>
                <a:sym typeface="Roboto"/>
              </a:rPr>
              <a:t> Software</a:t>
            </a:r>
            <a:r>
              <a:rPr lang="en-US" dirty="0"/>
              <a:t>, </a:t>
            </a:r>
            <a:r>
              <a:rPr lang="en-US" dirty="0" err="1"/>
              <a:t>Lizenzgewährung</a:t>
            </a:r>
            <a:r>
              <a:rPr lang="en-US" dirty="0"/>
              <a:t> </a:t>
            </a:r>
            <a:r>
              <a:rPr lang="en-US" dirty="0" err="1"/>
              <a:t>im</a:t>
            </a:r>
            <a:r>
              <a:rPr lang="en-US" dirty="0"/>
              <a:t> </a:t>
            </a:r>
            <a:r>
              <a:rPr lang="en-US" dirty="0" err="1"/>
              <a:t>Gegenzug</a:t>
            </a:r>
            <a:endParaRPr lang="en-US" sz="2000" b="0" i="0" u="none" strike="noStrike" cap="none" dirty="0">
              <a:solidFill>
                <a:schemeClr val="dk1"/>
              </a:solidFill>
              <a:latin typeface="Roboto"/>
              <a:ea typeface="Roboto"/>
              <a:cs typeface="Roboto"/>
              <a:sym typeface="Roboto"/>
            </a:endParaRPr>
          </a:p>
          <a:p>
            <a:pPr lvl="0" indent="-182880"/>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auch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Vertragsbedingungen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hinsichtlich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Garantien</a:t>
            </a:r>
            <a:r>
              <a:rPr lang="en-US" sz="2400" b="0" i="0" u="none" strike="noStrike" cap="none" dirty="0">
                <a:solidFill>
                  <a:srgbClr val="000000"/>
                </a:solidFill>
                <a:latin typeface="Roboto"/>
                <a:ea typeface="Roboto"/>
                <a:cs typeface="Roboto"/>
                <a:sym typeface="Roboto"/>
              </a:rPr>
              <a:t>, </a:t>
            </a:r>
            <a:r>
              <a:rPr lang="de-DE" dirty="0"/>
              <a:t>Entschädigungen, Support, Upgrades, Wartung beinhalten.</a:t>
            </a:r>
            <a:endParaRPr lang="en-US" sz="2400" b="0" i="0" u="none" strike="noStrike" cap="none" dirty="0">
              <a:solidFill>
                <a:srgbClr val="000000"/>
              </a:solidFill>
              <a:latin typeface="Roboto"/>
              <a:ea typeface="Roboto"/>
              <a:cs typeface="Roboto"/>
              <a:sym typeface="Roboto"/>
            </a:endParaRPr>
          </a:p>
        </p:txBody>
      </p:sp>
      <p:sp>
        <p:nvSpPr>
          <p:cNvPr id="4" name="Rechteck 3">
            <a:extLst>
              <a:ext uri="{FF2B5EF4-FFF2-40B4-BE49-F238E27FC236}">
                <a16:creationId xmlns:a16="http://schemas.microsoft.com/office/drawing/2014/main" id="{78DFED6E-0D75-4C8F-8BC4-5BE7E93E728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38AA259-F709-474F-9B73-52D3D0B37D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Was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geschützt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Welches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wichtigsten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im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Gegenstand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Patents sein? </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Patent?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komplett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unabhängig</a:t>
            </a:r>
            <a:r>
              <a:rPr lang="en-US" sz="2400" b="0" i="0" u="none" strike="noStrike" cap="none" dirty="0">
                <a:solidFill>
                  <a:schemeClr val="dk1"/>
                </a:solidFill>
                <a:latin typeface="Roboto"/>
                <a:ea typeface="Roboto"/>
                <a:cs typeface="Roboto"/>
                <a:sym typeface="Roboto"/>
              </a:rPr>
              <a:t> seine Software </a:t>
            </a:r>
            <a:r>
              <a:rPr lang="en-US" sz="2400" b="0" i="0" u="none" strike="noStrike" cap="none" dirty="0" err="1">
                <a:solidFill>
                  <a:schemeClr val="dk1"/>
                </a:solidFill>
                <a:latin typeface="Roboto"/>
                <a:ea typeface="Roboto"/>
                <a:cs typeface="Roboto"/>
                <a:sym typeface="Roboto"/>
              </a:rPr>
              <a:t>entwickelt</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benötigt</a:t>
            </a:r>
            <a:r>
              <a:rPr lang="en-US" sz="2400" b="0" i="0" u="none" strike="noStrike" cap="none" dirty="0">
                <a:solidFill>
                  <a:schemeClr val="dk1"/>
                </a:solidFill>
                <a:latin typeface="Roboto"/>
                <a:ea typeface="Roboto"/>
                <a:cs typeface="Roboto"/>
                <a:sym typeface="Roboto"/>
              </a:rPr>
              <a:t> man </a:t>
            </a:r>
            <a:r>
              <a:rPr lang="en-US" dirty="0" err="1"/>
              <a:t>d</a:t>
            </a:r>
            <a:r>
              <a:rPr lang="en-US" sz="2400" b="0" i="0" u="none" strike="noStrike" cap="none" dirty="0" err="1">
                <a:solidFill>
                  <a:schemeClr val="dk1"/>
                </a:solidFill>
                <a:latin typeface="Roboto"/>
                <a:ea typeface="Roboto"/>
                <a:cs typeface="Roboto"/>
                <a:sym typeface="Roboto"/>
              </a:rPr>
              <a:t>ann</a:t>
            </a:r>
            <a:r>
              <a:rPr lang="en-US" sz="2400" b="0" i="0" u="none" strike="noStrike" cap="none" dirty="0">
                <a:solidFill>
                  <a:schemeClr val="dk1"/>
                </a:solidFill>
                <a:latin typeface="Roboto"/>
                <a:ea typeface="Roboto"/>
                <a:cs typeface="Roboto"/>
                <a:sym typeface="Roboto"/>
              </a:rPr>
              <a:t>…</a:t>
            </a:r>
          </a:p>
          <a:p>
            <a:pPr lvl="1" indent="-182880">
              <a:spcBef>
                <a:spcPts val="480"/>
              </a:spcBef>
            </a:pPr>
            <a:r>
              <a:rPr lang="en-US" b="0" i="0" u="none" strike="noStrike" cap="none" dirty="0">
                <a:solidFill>
                  <a:schemeClr val="dk1"/>
                </a:solidFill>
                <a:latin typeface="Roboto"/>
                <a:ea typeface="Roboto"/>
                <a:cs typeface="Roboto"/>
                <a:sym typeface="Roboto"/>
              </a:rPr>
              <a:t>…</a:t>
            </a:r>
            <a:r>
              <a:rPr lang="en-US" b="0" i="0" u="none" strike="noStrike" cap="none" dirty="0" err="1">
                <a:solidFill>
                  <a:schemeClr val="dk1"/>
                </a:solidFill>
                <a:latin typeface="Roboto"/>
                <a:ea typeface="Roboto"/>
                <a:cs typeface="Roboto"/>
                <a:sym typeface="Roboto"/>
              </a:rPr>
              <a:t>eine</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Softwarelizenz</a:t>
            </a:r>
            <a:r>
              <a:rPr lang="en-US" b="0" i="0" u="none" strike="noStrike" cap="none" dirty="0">
                <a:solidFill>
                  <a:schemeClr val="dk1"/>
                </a:solidFill>
                <a:latin typeface="Roboto"/>
                <a:ea typeface="Roboto"/>
                <a:cs typeface="Roboto"/>
                <a:sym typeface="Roboto"/>
              </a:rPr>
              <a:t> von </a:t>
            </a:r>
            <a:r>
              <a:rPr lang="en-US" b="0" i="0" u="none" strike="noStrike" cap="none" dirty="0" err="1">
                <a:solidFill>
                  <a:schemeClr val="dk1"/>
                </a:solidFill>
                <a:latin typeface="Roboto"/>
                <a:ea typeface="Roboto"/>
                <a:cs typeface="Roboto"/>
                <a:sym typeface="Roboto"/>
              </a:rPr>
              <a:t>einem</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Dritten</a:t>
            </a:r>
            <a:r>
              <a:rPr lang="en-US" b="0" i="0" u="none" strike="noStrike" cap="none" dirty="0">
                <a:solidFill>
                  <a:schemeClr val="dk1"/>
                </a:solidFill>
                <a:latin typeface="Roboto"/>
                <a:ea typeface="Roboto"/>
                <a:cs typeface="Roboto"/>
                <a:sym typeface="Roboto"/>
              </a:rPr>
              <a:t>?</a:t>
            </a:r>
          </a:p>
          <a:p>
            <a:pPr lvl="1" indent="-182880">
              <a:spcBef>
                <a:spcPts val="480"/>
              </a:spcBef>
            </a:pPr>
            <a:r>
              <a:rPr lang="en-US" dirty="0"/>
              <a:t>…</a:t>
            </a:r>
            <a:r>
              <a:rPr lang="en-US" dirty="0" err="1"/>
              <a:t>eine</a:t>
            </a:r>
            <a:r>
              <a:rPr lang="en-US" dirty="0"/>
              <a:t> </a:t>
            </a:r>
            <a:r>
              <a:rPr lang="en-US" dirty="0" err="1"/>
              <a:t>Patentlizenz</a:t>
            </a:r>
            <a:r>
              <a:rPr lang="en-US" dirty="0"/>
              <a:t> von </a:t>
            </a:r>
            <a:r>
              <a:rPr lang="en-US" dirty="0" err="1"/>
              <a:t>einem</a:t>
            </a:r>
            <a:r>
              <a:rPr lang="en-US" dirty="0"/>
              <a:t> </a:t>
            </a:r>
            <a:r>
              <a:rPr lang="en-US" dirty="0" err="1"/>
              <a:t>Dritten</a:t>
            </a:r>
            <a:r>
              <a:rPr lang="en-US" dirty="0"/>
              <a:t>?</a:t>
            </a:r>
            <a:endParaRPr lang="en-US"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EFB2DB00-F4E7-486F-9C32-8235E202C09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72635E3-6626-4D41-B784-1DC9773CCC8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latin typeface="Roboto"/>
                <a:ea typeface="Roboto"/>
                <a:cs typeface="Roboto"/>
                <a:sym typeface="Roboto"/>
              </a:rPr>
              <a:t>Einführung</a:t>
            </a:r>
            <a:r>
              <a:rPr lang="en-US" dirty="0">
                <a:latin typeface="Roboto"/>
                <a:ea typeface="Roboto"/>
                <a:cs typeface="Roboto"/>
                <a:sym typeface="Roboto"/>
              </a:rPr>
              <a:t> in die FOSS-</a:t>
            </a:r>
            <a:r>
              <a:rPr lang="en-US" dirty="0" err="1">
                <a:latin typeface="Roboto"/>
                <a:ea typeface="Roboto"/>
                <a:cs typeface="Roboto"/>
                <a:sym typeface="Roboto"/>
              </a:rPr>
              <a:t>Lizenzierung</a:t>
            </a:r>
            <a:endParaRPr lang="en-US" dirty="0">
              <a:latin typeface="Roboto"/>
              <a:ea typeface="Roboto"/>
              <a:cs typeface="Roboto"/>
              <a:sym typeface="Roboto"/>
            </a:endParaRPr>
          </a:p>
        </p:txBody>
      </p:sp>
      <p:sp>
        <p:nvSpPr>
          <p:cNvPr id="4" name="Rechteck 3">
            <a:extLst>
              <a:ext uri="{FF2B5EF4-FFF2-40B4-BE49-F238E27FC236}">
                <a16:creationId xmlns:a16="http://schemas.microsoft.com/office/drawing/2014/main" id="{3BEFE82F-BAAD-430F-BF4A-082F2CF960E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853542F4-116A-459D-8BF2-5E26C10D74E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per Definition!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Quellcode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Verfügung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mindestens</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Anpassung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Weiter</a:t>
            </a:r>
            <a:r>
              <a:rPr lang="en-US" sz="2400" b="0" i="0" u="none" strike="noStrike" cap="none" dirty="0">
                <a:solidFill>
                  <a:schemeClr val="dk1"/>
                </a:solidFill>
                <a:latin typeface="Roboto"/>
                <a:ea typeface="Roboto"/>
                <a:cs typeface="Roboto"/>
                <a:sym typeface="Roboto"/>
              </a:rPr>
              <a:t>-)</a:t>
            </a:r>
            <a:r>
              <a:rPr lang="en-US" sz="2400" b="0" i="0" u="none" strike="noStrike" cap="none" dirty="0" err="1">
                <a:solidFill>
                  <a:schemeClr val="dk1"/>
                </a:solidFill>
                <a:latin typeface="Roboto"/>
                <a:ea typeface="Roboto"/>
                <a:cs typeface="Roboto"/>
                <a:sym typeface="Roboto"/>
              </a:rPr>
              <a:t>Verteilung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einschließen</a:t>
            </a:r>
            <a:r>
              <a:rPr lang="en-US" sz="2400" b="0" i="0" u="none" strike="noStrike" cap="none" dirty="0">
                <a:solidFill>
                  <a:schemeClr val="dk1"/>
                </a:solidFill>
                <a:latin typeface="Roboto"/>
                <a:ea typeface="Roboto"/>
                <a:cs typeface="Roboto"/>
                <a:sym typeface="Roboto"/>
              </a:rPr>
              <a:t>. </a:t>
            </a: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können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in </a:t>
            </a:r>
            <a:r>
              <a:rPr lang="en-US" sz="2400" b="0" i="0" u="none" strike="noStrike" cap="none" dirty="0" err="1">
                <a:solidFill>
                  <a:schemeClr val="dk1"/>
                </a:solidFill>
                <a:latin typeface="Roboto"/>
                <a:ea typeface="Roboto"/>
                <a:cs typeface="Roboto"/>
                <a:sym typeface="Roboto"/>
              </a:rPr>
              <a:t>Bezug</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Zuschreibung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Beibehaltung</a:t>
            </a:r>
            <a:r>
              <a:rPr lang="en-US" sz="2400" b="0" i="0" u="none" strike="noStrike" cap="none" dirty="0">
                <a:solidFill>
                  <a:schemeClr val="dk1"/>
                </a:solidFill>
                <a:latin typeface="Roboto"/>
                <a:ea typeface="Roboto"/>
                <a:cs typeface="Roboto"/>
                <a:sym typeface="Roboto"/>
              </a:rPr>
              <a:t> der </a:t>
            </a:r>
            <a:r>
              <a:rPr lang="en-US" sz="2400" b="0" i="0" u="none" strike="noStrike" cap="none" dirty="0" err="1">
                <a:solidFill>
                  <a:schemeClr val="dk1"/>
                </a:solidFill>
                <a:latin typeface="Roboto"/>
                <a:ea typeface="Roboto"/>
                <a:cs typeface="Roboto"/>
                <a:sym typeface="Roboto"/>
              </a:rPr>
              <a:t>Copyrightinformation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dirty="0"/>
              <a:t>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Unterbreitung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dirty="0" err="1"/>
              <a:t>es</a:t>
            </a:r>
            <a:r>
              <a:rPr lang="en-US" dirty="0"/>
              <a:t> </a:t>
            </a:r>
            <a:r>
              <a:rPr lang="en-US" sz="2400" b="0" i="0" u="none" strike="noStrike" cap="none" dirty="0" err="1">
                <a:solidFill>
                  <a:schemeClr val="dk1"/>
                </a:solidFill>
                <a:latin typeface="Roboto"/>
                <a:ea typeface="Roboto"/>
                <a:cs typeface="Roboto"/>
                <a:sym typeface="Roboto"/>
              </a:rPr>
              <a:t>schriftlichen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Angebots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Offenlegung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beinhalten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Roboto"/>
              <a:ea typeface="Roboto"/>
              <a:cs typeface="Roboto"/>
              <a:sym typeface="Roboto"/>
            </a:endParaRPr>
          </a:p>
          <a:p>
            <a:pPr lvl="0" indent="-182880"/>
            <a:r>
              <a:rPr lang="de-DE" dirty="0"/>
              <a:t>Weite Verbreitung haben diejenigen FOSS-Lizenzen gefunden, die von der Open Source Initiative (OSI) basierend auf ihrer FOSS-Definition (OSD) freigegeben wurden. </a:t>
            </a:r>
            <a:br>
              <a:rPr lang="de-DE" dirty="0"/>
            </a:br>
            <a:r>
              <a:rPr lang="de-DE" dirty="0"/>
              <a:t>Eine vollständige Liste der OSI-konformen Lizenzen findet sich unter </a:t>
            </a:r>
            <a:r>
              <a:rPr lang="en-US" sz="2000" b="0" i="0" u="sng" strike="noStrike" cap="none" dirty="0">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D3F7BB78-81BB-4EB0-BE49-881B0773215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7501248-F93E-43CE-A93B-7BDE76B27E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‘Permissive’ 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Minimale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Nutzungsbeschränkungen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auferlegen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BSD-3-Clause-Lizenz</a:t>
            </a:r>
          </a:p>
          <a:p>
            <a:pPr marL="457200" marR="0" lvl="1" indent="-190500" algn="l" rtl="0">
              <a:spcBef>
                <a:spcPts val="420"/>
              </a:spcBef>
              <a:spcAft>
                <a:spcPts val="0"/>
              </a:spcAft>
              <a:buClr>
                <a:schemeClr val="accent1"/>
              </a:buClr>
              <a:buSzPct val="85000"/>
              <a:buFont typeface="Arial"/>
              <a:buChar char="•"/>
            </a:pPr>
            <a:r>
              <a:rPr lang="en-US" sz="2100" b="0" i="0" u="none" strike="noStrike" cap="none" dirty="0">
                <a:solidFill>
                  <a:schemeClr val="dk1"/>
                </a:solidFill>
                <a:latin typeface="Roboto"/>
                <a:ea typeface="Roboto"/>
                <a:cs typeface="Roboto"/>
                <a:sym typeface="Roboto"/>
              </a:rPr>
              <a:t>Die BSD-</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ist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Beispiel</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für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welche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unbeschränkte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Weiter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Verbreitung</a:t>
            </a:r>
            <a:r>
              <a:rPr lang="en-US" sz="2100" b="0" i="0" u="none" strike="noStrike" cap="none" dirty="0">
                <a:solidFill>
                  <a:schemeClr val="dk1"/>
                </a:solidFill>
                <a:latin typeface="Roboto"/>
                <a:ea typeface="Roboto"/>
                <a:cs typeface="Roboto"/>
                <a:sym typeface="Roboto"/>
              </a:rPr>
              <a:t> von Quell- </a:t>
            </a:r>
            <a:r>
              <a:rPr lang="en-US" sz="2100" b="0" i="0" u="none" strike="noStrike" cap="none" dirty="0" err="1">
                <a:solidFill>
                  <a:schemeClr val="dk1"/>
                </a:solidFill>
                <a:latin typeface="Roboto"/>
                <a:ea typeface="Roboto"/>
                <a:cs typeface="Roboto"/>
                <a:sym typeface="Roboto"/>
              </a:rPr>
              <a:t>wie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Objektcode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zu</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jedwedem</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Zweck</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gestattet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solange</a:t>
            </a:r>
            <a:r>
              <a:rPr lang="en-US" sz="2100" b="0" i="0" u="none" strike="noStrike" cap="none" dirty="0">
                <a:solidFill>
                  <a:schemeClr val="dk1"/>
                </a:solidFill>
                <a:latin typeface="Roboto"/>
                <a:ea typeface="Roboto"/>
                <a:cs typeface="Roboto"/>
                <a:sym typeface="Roboto"/>
              </a:rPr>
              <a:t> Copyright-</a:t>
            </a:r>
            <a:r>
              <a:rPr lang="en-US" sz="2100" b="0" i="0" u="none" strike="noStrike" cap="none" dirty="0" err="1">
                <a:solidFill>
                  <a:schemeClr val="dk1"/>
                </a:solidFill>
                <a:latin typeface="Roboto"/>
                <a:ea typeface="Roboto"/>
                <a:cs typeface="Roboto"/>
                <a:sym typeface="Roboto"/>
              </a:rPr>
              <a:t>Hinweise</a:t>
            </a:r>
            <a:r>
              <a:rPr lang="en-US" sz="2100" b="0" i="0" u="none" strike="noStrike" cap="none" dirty="0">
                <a:solidFill>
                  <a:schemeClr val="dk1"/>
                </a:solidFill>
                <a:latin typeface="Roboto"/>
                <a:ea typeface="Roboto"/>
                <a:cs typeface="Roboto"/>
                <a:sym typeface="Roboto"/>
              </a:rPr>
              <a:t> und der in der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angeführte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Haftungsausschluß</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erhalten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bleiben</a:t>
            </a:r>
            <a:r>
              <a:rPr lang="en-US" sz="2100" b="0" i="0" u="none" strike="noStrike" cap="none" dirty="0">
                <a:solidFill>
                  <a:schemeClr val="dk1"/>
                </a:solidFill>
                <a:latin typeface="Roboto"/>
                <a:ea typeface="Roboto"/>
                <a:cs typeface="Roboto"/>
                <a:sym typeface="Roboto"/>
              </a:rPr>
              <a:t>.</a:t>
            </a:r>
          </a:p>
          <a:p>
            <a:pPr lvl="1" indent="-190500">
              <a:spcBef>
                <a:spcPts val="420"/>
              </a:spcBef>
            </a:pPr>
            <a:r>
              <a:rPr lang="de-DE" sz="2100" dirty="0"/>
              <a:t>Die Lizenz enthält eine Klausel, welche eine Namensnennung der </a:t>
            </a:r>
            <a:r>
              <a:rPr lang="de-DE" sz="2100" dirty="0" err="1"/>
              <a:t>Kontributoren</a:t>
            </a:r>
            <a:r>
              <a:rPr lang="de-DE" sz="2100" dirty="0"/>
              <a:t> an der Ursprungs-OSS einschränkt – </a:t>
            </a:r>
            <a:r>
              <a:rPr lang="de-DE" sz="2100" dirty="0" err="1"/>
              <a:t>inbesondere</a:t>
            </a:r>
            <a:r>
              <a:rPr lang="de-DE" sz="2100" dirty="0"/>
              <a:t> ist diese für ein abgeleitetes Werk von einer ausdrücklichen Erlaubnis abhängig.</a:t>
            </a:r>
            <a:endParaRPr lang="en-US" sz="2100" b="0" i="0" u="none" strike="noStrike" cap="none" dirty="0">
              <a:solidFill>
                <a:schemeClr val="dk1"/>
              </a:solidFill>
              <a:latin typeface="Roboto"/>
              <a:ea typeface="Roboto"/>
              <a:cs typeface="Roboto"/>
              <a:sym typeface="Roboto"/>
            </a:endParaRPr>
          </a:p>
          <a:p>
            <a:pPr marL="182880" marR="0" lvl="0" indent="-182880" algn="l" rtl="0">
              <a:spcBef>
                <a:spcPts val="500"/>
              </a:spcBef>
              <a:buClr>
                <a:schemeClr val="accent1"/>
              </a:buClr>
              <a:buSzPct val="85000"/>
              <a:buFont typeface="Arial"/>
              <a:buChar char="•"/>
            </a:pPr>
            <a:r>
              <a:rPr lang="en-US" sz="2500" b="0" i="0" u="none" strike="noStrike" cap="none" dirty="0" err="1">
                <a:solidFill>
                  <a:schemeClr val="dk1"/>
                </a:solidFill>
                <a:latin typeface="Roboto"/>
                <a:ea typeface="Roboto"/>
                <a:cs typeface="Roboto"/>
                <a:sym typeface="Roboto"/>
              </a:rPr>
              <a:t>Weitere</a:t>
            </a:r>
            <a:r>
              <a:rPr lang="en-US" sz="2500" b="0" i="0" u="none" strike="noStrike" cap="none" dirty="0">
                <a:solidFill>
                  <a:schemeClr val="dk1"/>
                </a:solidFill>
                <a:latin typeface="Roboto"/>
                <a:ea typeface="Roboto"/>
                <a:cs typeface="Roboto"/>
                <a:sym typeface="Roboto"/>
              </a:rPr>
              <a:t> </a:t>
            </a:r>
            <a:r>
              <a:rPr lang="en-US" sz="2500" b="0" i="0" u="none" strike="noStrike" cap="none" dirty="0" err="1">
                <a:solidFill>
                  <a:schemeClr val="dk1"/>
                </a:solidFill>
                <a:latin typeface="Roboto"/>
                <a:ea typeface="Roboto"/>
                <a:cs typeface="Roboto"/>
                <a:sym typeface="Roboto"/>
              </a:rPr>
              <a:t>Beispiele</a:t>
            </a:r>
            <a:r>
              <a:rPr lang="en-US" sz="2500" b="0" i="0" u="none" strike="noStrike" cap="none" dirty="0">
                <a:solidFill>
                  <a:schemeClr val="dk1"/>
                </a:solidFill>
                <a:latin typeface="Roboto"/>
                <a:ea typeface="Roboto"/>
                <a:cs typeface="Roboto"/>
                <a:sym typeface="Roboto"/>
              </a:rPr>
              <a:t>: MIT-</a:t>
            </a:r>
            <a:r>
              <a:rPr lang="en-US" sz="2500" b="0" i="0" u="none" strike="noStrike" cap="none" dirty="0" err="1">
                <a:solidFill>
                  <a:schemeClr val="dk1"/>
                </a:solidFill>
                <a:latin typeface="Roboto"/>
                <a:ea typeface="Roboto"/>
                <a:cs typeface="Roboto"/>
                <a:sym typeface="Roboto"/>
              </a:rPr>
              <a:t>Lizenz</a:t>
            </a:r>
            <a:r>
              <a:rPr lang="en-US" sz="2500" b="0" i="0" u="none" strike="noStrike" cap="none" dirty="0">
                <a:solidFill>
                  <a:schemeClr val="dk1"/>
                </a:solidFill>
                <a:latin typeface="Roboto"/>
                <a:ea typeface="Roboto"/>
                <a:cs typeface="Roboto"/>
                <a:sym typeface="Roboto"/>
              </a:rPr>
              <a:t>, Apache-2.0-Lizenz</a:t>
            </a:r>
          </a:p>
        </p:txBody>
      </p:sp>
      <p:sp>
        <p:nvSpPr>
          <p:cNvPr id="4" name="Rechteck 3">
            <a:extLst>
              <a:ext uri="{FF2B5EF4-FFF2-40B4-BE49-F238E27FC236}">
                <a16:creationId xmlns:a16="http://schemas.microsoft.com/office/drawing/2014/main" id="{EF53F62C-3D9C-4D7A-AAAA-FA42DFFF088F}"/>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2040716-71DA-45B1-9631-6E4C5385850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Lizenz-Reziprozität</a:t>
            </a:r>
            <a:r>
              <a:rPr lang="en-US" sz="4000" b="0" i="0" u="none" strike="noStrike" cap="none" dirty="0">
                <a:solidFill>
                  <a:schemeClr val="dk2"/>
                </a:solidFill>
                <a:latin typeface="Roboto"/>
                <a:ea typeface="Roboto"/>
                <a:cs typeface="Roboto"/>
                <a:sym typeface="Roboto"/>
              </a:rPr>
              <a:t>/ Copyleft-</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Einige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erfordern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‘derivate works’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Software, die in der </a:t>
            </a:r>
            <a:r>
              <a:rPr lang="en-US" sz="2400" b="0" i="0" u="none" strike="noStrike" cap="none" dirty="0" err="1">
                <a:solidFill>
                  <a:schemeClr val="dk1"/>
                </a:solidFill>
                <a:latin typeface="Roboto"/>
                <a:ea typeface="Roboto"/>
                <a:cs typeface="Roboto"/>
                <a:sym typeface="Roboto"/>
              </a:rPr>
              <a:t>selben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Datei</a:t>
            </a:r>
            <a:r>
              <a:rPr lang="en-US" dirty="0"/>
              <a:t>, </a:t>
            </a:r>
            <a:r>
              <a:rPr lang="en-US" dirty="0" err="1"/>
              <a:t>im</a:t>
            </a:r>
            <a:r>
              <a:rPr lang="en-US" dirty="0"/>
              <a:t> </a:t>
            </a:r>
            <a:r>
              <a:rPr lang="en-US" dirty="0" err="1"/>
              <a:t>selben</a:t>
            </a:r>
            <a:r>
              <a:rPr lang="en-US" dirty="0"/>
              <a:t> </a:t>
            </a:r>
            <a:r>
              <a:rPr lang="en-US" dirty="0" err="1"/>
              <a:t>Programm</a:t>
            </a:r>
            <a:r>
              <a:rPr lang="en-US" dirty="0"/>
              <a:t> </a:t>
            </a:r>
            <a:r>
              <a:rPr lang="en-US" dirty="0" err="1"/>
              <a:t>oder</a:t>
            </a:r>
            <a:r>
              <a:rPr lang="en-US" dirty="0"/>
              <a:t> in </a:t>
            </a:r>
            <a:r>
              <a:rPr lang="en-US" dirty="0" err="1"/>
              <a:t>anderem</a:t>
            </a:r>
            <a:r>
              <a:rPr lang="en-US" dirty="0"/>
              <a:t> </a:t>
            </a:r>
            <a:r>
              <a:rPr lang="en-US" dirty="0" err="1"/>
              <a:t>Zusammenhang</a:t>
            </a:r>
            <a:r>
              <a:rPr lang="en-US" dirty="0"/>
              <a:t> </a:t>
            </a:r>
            <a:r>
              <a:rPr lang="en-US" dirty="0" err="1"/>
              <a:t>gemeinsam</a:t>
            </a:r>
            <a:r>
              <a:rPr lang="en-US" dirty="0"/>
              <a:t>) </a:t>
            </a:r>
            <a:r>
              <a:rPr lang="en-US" dirty="0" err="1"/>
              <a:t>weiterverbreitet</a:t>
            </a:r>
            <a:r>
              <a:rPr lang="en-US" dirty="0"/>
              <a:t> </a:t>
            </a:r>
            <a:r>
              <a:rPr lang="en-US" dirty="0" err="1"/>
              <a:t>werden</a:t>
            </a:r>
            <a:r>
              <a:rPr lang="en-US" dirty="0"/>
              <a:t>, dies </a:t>
            </a:r>
            <a:r>
              <a:rPr lang="en-US" dirty="0" err="1"/>
              <a:t>unter</a:t>
            </a:r>
            <a:r>
              <a:rPr lang="en-US" dirty="0"/>
              <a:t> den </a:t>
            </a:r>
            <a:r>
              <a:rPr lang="en-US" dirty="0" err="1"/>
              <a:t>selben</a:t>
            </a:r>
            <a:r>
              <a:rPr lang="en-US" dirty="0"/>
              <a:t> </a:t>
            </a:r>
            <a:r>
              <a:rPr lang="en-US" dirty="0" err="1"/>
              <a:t>Lizenzbedingungen</a:t>
            </a:r>
            <a:r>
              <a:rPr lang="en-US" dirty="0"/>
              <a:t> </a:t>
            </a:r>
            <a:r>
              <a:rPr lang="en-US" dirty="0" err="1"/>
              <a:t>wie</a:t>
            </a:r>
            <a:r>
              <a:rPr lang="en-US" dirty="0"/>
              <a:t> </a:t>
            </a:r>
            <a:r>
              <a:rPr lang="en-US" dirty="0" err="1"/>
              <a:t>beim</a:t>
            </a:r>
            <a:r>
              <a:rPr lang="en-US" dirty="0"/>
              <a:t> Original </a:t>
            </a:r>
            <a:r>
              <a:rPr lang="en-US" dirty="0" err="1"/>
              <a:t>erfolgen</a:t>
            </a:r>
            <a:r>
              <a:rPr lang="en-US" dirty="0"/>
              <a:t> muss.</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Dieser </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als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Reziprozitäts-Effekt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bezeichnet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dirty="0">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or is derived from the Program or any part thereof, to be licensed […] under the terms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Alle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Versionen</a:t>
            </a:r>
            <a:r>
              <a:rPr lang="en-US" sz="2400" b="0" i="0" u="none" strike="noStrike" cap="none" dirty="0">
                <a:solidFill>
                  <a:schemeClr val="dk1"/>
                </a:solidFill>
                <a:latin typeface="Roboto"/>
                <a:ea typeface="Roboto"/>
                <a:cs typeface="Roboto"/>
                <a:sym typeface="Roboto"/>
              </a:rPr>
              <a:t> der GPL, LGPL, AGPL, MPL und CDDL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A647465-4048-40B6-8095-BCF6BE5AE6C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B9472EE-9886-4338-9DD0-12E56BFF919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Proprietäre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Lizenzen</a:t>
            </a:r>
            <a:r>
              <a:rPr lang="en-US" sz="4000" b="0" i="0" u="none" strike="noStrike" cap="none" dirty="0">
                <a:solidFill>
                  <a:schemeClr val="dk2"/>
                </a:solidFill>
                <a:latin typeface="Roboto"/>
                <a:ea typeface="Roboto"/>
                <a:cs typeface="Roboto"/>
                <a:sym typeface="Roboto"/>
              </a:rPr>
              <a:t> /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Softwarelizenz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EULA) </a:t>
            </a:r>
            <a:r>
              <a:rPr lang="en-US" sz="2400" b="0" i="0" u="none" strike="noStrike" cap="none" dirty="0" err="1">
                <a:solidFill>
                  <a:schemeClr val="dk1"/>
                </a:solidFill>
                <a:latin typeface="Roboto"/>
                <a:ea typeface="Roboto"/>
                <a:cs typeface="Roboto"/>
                <a:sym typeface="Roboto"/>
              </a:rPr>
              <a:t>schränkt</a:t>
            </a:r>
            <a:r>
              <a:rPr lang="en-US" sz="2400" b="0" i="0" u="none" strike="noStrike" cap="none" dirty="0">
                <a:solidFill>
                  <a:schemeClr val="dk1"/>
                </a:solidFill>
                <a:latin typeface="Roboto"/>
                <a:ea typeface="Roboto"/>
                <a:cs typeface="Roboto"/>
                <a:sym typeface="Roboto"/>
              </a:rPr>
              <a:t> </a:t>
            </a:r>
            <a:r>
              <a:rPr lang="en-US" dirty="0"/>
              <a:t>die </a:t>
            </a:r>
            <a:r>
              <a:rPr lang="en-US" dirty="0" err="1"/>
              <a:t>Rechte</a:t>
            </a:r>
            <a:r>
              <a:rPr lang="en-US" dirty="0"/>
              <a:t> </a:t>
            </a:r>
            <a:r>
              <a:rPr lang="en-US" dirty="0" err="1"/>
              <a:t>bzgl</a:t>
            </a:r>
            <a:r>
              <a:rPr lang="en-US" dirty="0"/>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Bearbeitung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Verbreitung</a:t>
            </a:r>
            <a:r>
              <a:rPr lang="en-US" sz="2400" b="0" i="0" u="none" strike="noStrike" cap="none" dirty="0">
                <a:solidFill>
                  <a:schemeClr val="dk1"/>
                </a:solidFill>
                <a:latin typeface="Roboto"/>
                <a:ea typeface="Roboto"/>
                <a:cs typeface="Roboto"/>
                <a:sym typeface="Roboto"/>
              </a:rPr>
              <a:t> der Software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dirty="0" err="1"/>
              <a:t>Proprietäre</a:t>
            </a:r>
            <a:r>
              <a:rPr lang="en-US" dirty="0"/>
              <a:t> </a:t>
            </a:r>
            <a:r>
              <a:rPr lang="en-US" dirty="0" err="1"/>
              <a:t>Lizenzen</a:t>
            </a:r>
            <a:r>
              <a:rPr lang="en-US" dirty="0"/>
              <a:t> </a:t>
            </a:r>
            <a:r>
              <a:rPr lang="en-US" dirty="0" err="1"/>
              <a:t>sind</a:t>
            </a:r>
            <a:r>
              <a:rPr lang="en-US" dirty="0"/>
              <a:t> </a:t>
            </a:r>
            <a:r>
              <a:rPr lang="en-US" dirty="0" err="1"/>
              <a:t>herstellerindividuell</a:t>
            </a:r>
            <a:r>
              <a:rPr lang="en-US" dirty="0"/>
              <a:t> – </a:t>
            </a:r>
            <a:r>
              <a:rPr lang="en-US" dirty="0" err="1"/>
              <a:t>es</a:t>
            </a:r>
            <a:r>
              <a:rPr lang="en-US" dirty="0"/>
              <a:t> </a:t>
            </a:r>
            <a:r>
              <a:rPr lang="en-US" dirty="0" err="1"/>
              <a:t>gibt</a:t>
            </a:r>
            <a:r>
              <a:rPr lang="en-US" dirty="0"/>
              <a:t> so </a:t>
            </a:r>
            <a:r>
              <a:rPr lang="en-US" dirty="0" err="1"/>
              <a:t>viele</a:t>
            </a:r>
            <a:r>
              <a:rPr lang="en-US" dirty="0"/>
              <a:t> </a:t>
            </a:r>
            <a:r>
              <a:rPr lang="en-US" dirty="0" err="1"/>
              <a:t>Varianten</a:t>
            </a:r>
            <a:r>
              <a:rPr lang="en-US" dirty="0"/>
              <a:t> an </a:t>
            </a:r>
            <a:r>
              <a:rPr lang="en-US" dirty="0" err="1"/>
              <a:t>proprietären</a:t>
            </a:r>
            <a:r>
              <a:rPr lang="en-US" dirty="0"/>
              <a:t> </a:t>
            </a:r>
            <a:r>
              <a:rPr lang="en-US" dirty="0" err="1"/>
              <a:t>Lizenzen</a:t>
            </a:r>
            <a:r>
              <a:rPr lang="en-US" dirty="0"/>
              <a:t> </a:t>
            </a:r>
            <a:r>
              <a:rPr lang="en-US" dirty="0" err="1"/>
              <a:t>wie</a:t>
            </a:r>
            <a:r>
              <a:rPr lang="en-US" dirty="0"/>
              <a:t> </a:t>
            </a:r>
            <a:r>
              <a:rPr lang="en-US" dirty="0" err="1"/>
              <a:t>unterschiedliche</a:t>
            </a:r>
            <a:r>
              <a:rPr lang="en-US" dirty="0"/>
              <a:t> </a:t>
            </a:r>
            <a:r>
              <a:rPr lang="en-US" dirty="0" err="1"/>
              <a:t>Hersteller</a:t>
            </a:r>
            <a:r>
              <a:rPr lang="en-US" dirty="0"/>
              <a:t>; </a:t>
            </a:r>
            <a:r>
              <a:rPr lang="en-US" dirty="0" err="1"/>
              <a:t>deshalb</a:t>
            </a:r>
            <a:r>
              <a:rPr lang="en-US" dirty="0"/>
              <a:t> muss </a:t>
            </a:r>
            <a:r>
              <a:rPr lang="en-US" dirty="0" err="1"/>
              <a:t>jede</a:t>
            </a:r>
            <a:r>
              <a:rPr lang="en-US" dirty="0"/>
              <a:t> </a:t>
            </a:r>
            <a:r>
              <a:rPr lang="en-US" dirty="0" err="1"/>
              <a:t>proprietäre</a:t>
            </a:r>
            <a:r>
              <a:rPr lang="en-US" dirty="0"/>
              <a:t> </a:t>
            </a:r>
            <a:r>
              <a:rPr lang="en-US" dirty="0" err="1"/>
              <a:t>Lizenz</a:t>
            </a:r>
            <a:r>
              <a:rPr lang="en-US" dirty="0"/>
              <a:t> </a:t>
            </a:r>
            <a:r>
              <a:rPr lang="en-US" dirty="0" err="1"/>
              <a:t>für</a:t>
            </a:r>
            <a:r>
              <a:rPr lang="en-US" dirty="0"/>
              <a:t> </a:t>
            </a:r>
            <a:r>
              <a:rPr lang="en-US" dirty="0" err="1"/>
              <a:t>sich</a:t>
            </a:r>
            <a:r>
              <a:rPr lang="en-US" dirty="0"/>
              <a:t> </a:t>
            </a:r>
            <a:r>
              <a:rPr lang="en-US" dirty="0" err="1"/>
              <a:t>individuell</a:t>
            </a:r>
            <a:r>
              <a:rPr lang="en-US" dirty="0"/>
              <a:t> </a:t>
            </a:r>
            <a:r>
              <a:rPr lang="en-US" dirty="0" err="1"/>
              <a:t>bewertet</a:t>
            </a:r>
            <a:r>
              <a:rPr lang="en-US" dirty="0"/>
              <a:t> </a:t>
            </a:r>
            <a:r>
              <a:rPr lang="en-US" dirty="0" err="1"/>
              <a:t>werden</a:t>
            </a:r>
            <a:r>
              <a:rPr lang="en-US" dirty="0"/>
              <a:t>.</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Entwickler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benutzen</a:t>
            </a:r>
            <a:r>
              <a:rPr lang="en-US" sz="2400" b="0" i="0" u="none" strike="noStrike" cap="none" dirty="0">
                <a:solidFill>
                  <a:schemeClr val="dk1"/>
                </a:solidFill>
                <a:latin typeface="Roboto"/>
                <a:ea typeface="Roboto"/>
                <a:cs typeface="Roboto"/>
                <a:sym typeface="Roboto"/>
              </a:rPr>
              <a:t> oft den </a:t>
            </a:r>
            <a:r>
              <a:rPr lang="en-US" sz="2400" b="0" i="0" u="none" strike="noStrike" cap="none" dirty="0" err="1">
                <a:solidFill>
                  <a:schemeClr val="dk1"/>
                </a:solidFill>
                <a:latin typeface="Roboto"/>
                <a:ea typeface="Roboto"/>
                <a:cs typeface="Roboto"/>
                <a:sym typeface="Roboto"/>
              </a:rPr>
              <a:t>Begriff</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ausschließlich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allerdings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basieren</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gleichermaßen</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geistigem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Eigentum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dessen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reglementiert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p:txBody>
      </p:sp>
      <p:sp>
        <p:nvSpPr>
          <p:cNvPr id="4" name="Rechteck 3">
            <a:extLst>
              <a:ext uri="{FF2B5EF4-FFF2-40B4-BE49-F238E27FC236}">
                <a16:creationId xmlns:a16="http://schemas.microsoft.com/office/drawing/2014/main" id="{207B79BD-0FA1-4113-8599-EE806B32D20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5FF6A42-6346-46BC-AF9E-08183931053A}"/>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Andere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Nicht</a:t>
            </a: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Lizenzierungsarten</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Freeware – Software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kostenfrei</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sehr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niedrigen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bereitgestellt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Der </a:t>
            </a:r>
            <a:r>
              <a:rPr lang="en-US" sz="1800" b="0" i="0" u="none" strike="noStrike" cap="none" dirty="0" err="1">
                <a:solidFill>
                  <a:schemeClr val="dk1"/>
                </a:solidFill>
                <a:latin typeface="Roboto"/>
                <a:ea typeface="Roboto"/>
                <a:cs typeface="Roboto"/>
                <a:sym typeface="Roboto"/>
              </a:rPr>
              <a:t>Quellcode</a:t>
            </a:r>
            <a:r>
              <a:rPr lang="en-US" sz="1800" b="0" i="0" u="none" strike="noStrike" cap="none" dirty="0">
                <a:solidFill>
                  <a:schemeClr val="dk1"/>
                </a:solidFill>
                <a:latin typeface="Roboto"/>
                <a:ea typeface="Roboto"/>
                <a:cs typeface="Roboto"/>
                <a:sym typeface="Roboto"/>
              </a:rPr>
              <a:t> </a:t>
            </a:r>
            <a:r>
              <a:rPr lang="en-US" sz="1800" dirty="0"/>
              <a:t>muss </a:t>
            </a:r>
            <a:r>
              <a:rPr lang="en-US" sz="1800" dirty="0" err="1"/>
              <a:t>nicht</a:t>
            </a:r>
            <a:r>
              <a:rPr lang="en-US" sz="1800" dirty="0"/>
              <a:t> </a:t>
            </a:r>
            <a:r>
              <a:rPr lang="en-US" sz="1800" dirty="0" err="1"/>
              <a:t>öffentlich</a:t>
            </a:r>
            <a:r>
              <a:rPr lang="en-US" sz="1800" dirty="0"/>
              <a:t> </a:t>
            </a:r>
            <a:r>
              <a:rPr lang="en-US" sz="1800" dirty="0" err="1"/>
              <a:t>verfügbar</a:t>
            </a:r>
            <a:r>
              <a:rPr lang="en-US" sz="1800" dirty="0"/>
              <a:t> sein, </a:t>
            </a:r>
            <a:br>
              <a:rPr lang="en-US" sz="1800" dirty="0"/>
            </a:br>
            <a:r>
              <a:rPr lang="en-US" sz="1800" dirty="0" err="1"/>
              <a:t>eine</a:t>
            </a:r>
            <a:r>
              <a:rPr lang="en-US" sz="1800" dirty="0"/>
              <a:t> </a:t>
            </a:r>
            <a:r>
              <a:rPr lang="en-US" sz="1800" dirty="0" err="1"/>
              <a:t>Bearbeitung</a:t>
            </a:r>
            <a:r>
              <a:rPr lang="en-US" sz="1800" dirty="0"/>
              <a:t> (</a:t>
            </a:r>
            <a:r>
              <a:rPr lang="en-US" sz="1800" dirty="0" err="1"/>
              <a:t>Schaffung</a:t>
            </a:r>
            <a:r>
              <a:rPr lang="en-US" sz="1800" dirty="0"/>
              <a:t> von ‘derivative works’) </a:t>
            </a:r>
            <a:r>
              <a:rPr lang="en-US" sz="1800" dirty="0" err="1"/>
              <a:t>ist</a:t>
            </a:r>
            <a:r>
              <a:rPr lang="en-US" sz="1800" dirty="0"/>
              <a:t> </a:t>
            </a:r>
            <a:r>
              <a:rPr lang="en-US" sz="1800" dirty="0" err="1"/>
              <a:t>meist</a:t>
            </a:r>
            <a:r>
              <a:rPr lang="en-US" sz="1800" dirty="0"/>
              <a:t> </a:t>
            </a:r>
            <a:r>
              <a:rPr lang="en-US" sz="1800" dirty="0" err="1"/>
              <a:t>beschränkt</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Freeware </a:t>
            </a:r>
            <a:r>
              <a:rPr lang="en-US" sz="1800" b="0" i="0" u="none" strike="noStrike" cap="none" dirty="0" err="1">
                <a:solidFill>
                  <a:schemeClr val="dk1"/>
                </a:solidFill>
                <a:latin typeface="Roboto"/>
                <a:ea typeface="Roboto"/>
                <a:cs typeface="Roboto"/>
                <a:sym typeface="Roboto"/>
              </a:rPr>
              <a:t>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meist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voll</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funktional</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keine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versteckten</a:t>
            </a:r>
            <a:r>
              <a:rPr lang="en-US" sz="1800" b="0" i="0" u="none" strike="noStrike" cap="none" dirty="0">
                <a:solidFill>
                  <a:schemeClr val="dk1"/>
                </a:solidFill>
                <a:latin typeface="Roboto"/>
                <a:ea typeface="Roboto"/>
                <a:cs typeface="Roboto"/>
                <a:sym typeface="Roboto"/>
              </a:rPr>
              <a:t> Features) </a:t>
            </a:r>
            <a:br>
              <a:rPr lang="en-US" sz="1800" b="0" i="0" u="none" strike="noStrike" cap="none" dirty="0">
                <a:solidFill>
                  <a:schemeClr val="dk1"/>
                </a:solidFill>
                <a:latin typeface="Roboto"/>
                <a:ea typeface="Roboto"/>
                <a:cs typeface="Roboto"/>
                <a:sym typeface="Roboto"/>
              </a:rPr>
            </a:br>
            <a:r>
              <a:rPr lang="en-US" sz="1800" b="0" i="0" u="none" strike="noStrike" cap="none" dirty="0">
                <a:solidFill>
                  <a:schemeClr val="dk1"/>
                </a:solidFill>
                <a:latin typeface="Roboto"/>
                <a:ea typeface="Roboto"/>
                <a:cs typeface="Roboto"/>
                <a:sym typeface="Roboto"/>
              </a:rPr>
              <a:t>und </a:t>
            </a:r>
            <a:r>
              <a:rPr lang="en-US" sz="1800" b="0" i="0" u="none" strike="noStrike" cap="none" dirty="0" err="1">
                <a:solidFill>
                  <a:schemeClr val="dk1"/>
                </a:solidFill>
                <a:latin typeface="Roboto"/>
                <a:ea typeface="Roboto"/>
                <a:cs typeface="Roboto"/>
                <a:sym typeface="Roboto"/>
              </a:rPr>
              <a:t>für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unbegrenzte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Nutzung</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verfügbar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kein</a:t>
            </a:r>
            <a:r>
              <a:rPr lang="en-US" sz="1800" dirty="0" err="1"/>
              <a:t>e</a:t>
            </a:r>
            <a:r>
              <a:rPr lang="en-US" sz="1800" dirty="0"/>
              <a:t> </a:t>
            </a:r>
            <a:r>
              <a:rPr lang="en-US" sz="1800" dirty="0" err="1"/>
              <a:t>Beschränkung</a:t>
            </a:r>
            <a:r>
              <a:rPr lang="en-US" sz="1800" dirty="0"/>
              <a:t> der </a:t>
            </a:r>
            <a:r>
              <a:rPr lang="en-US" sz="1800" dirty="0" err="1"/>
              <a:t>Nutzungstage</a:t>
            </a:r>
            <a:r>
              <a:rPr lang="en-US" sz="1800" dirty="0"/>
              <a:t>)</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Freeware-</a:t>
            </a:r>
            <a:r>
              <a:rPr lang="en-US" sz="1800" b="0" i="0" u="none" strike="noStrike" cap="none" dirty="0" err="1">
                <a:solidFill>
                  <a:schemeClr val="dk1"/>
                </a:solidFill>
                <a:latin typeface="Roboto"/>
                <a:ea typeface="Roboto"/>
                <a:cs typeface="Roboto"/>
                <a:sym typeface="Roboto"/>
              </a:rPr>
              <a:t>Lizenzen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schränken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meist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Nutzungsrechte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wie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Vervielfältigung</a:t>
            </a:r>
            <a:r>
              <a:rPr lang="en-US" sz="1800" b="0" i="0" u="none" strike="noStrike" cap="none" dirty="0">
                <a:solidFill>
                  <a:schemeClr val="dk1"/>
                </a:solidFill>
                <a:latin typeface="Roboto"/>
                <a:ea typeface="Roboto"/>
                <a:cs typeface="Roboto"/>
                <a:sym typeface="Roboto"/>
              </a:rPr>
              <a:t>, </a:t>
            </a:r>
            <a:r>
              <a:rPr lang="en-US" sz="1800" dirty="0" err="1"/>
              <a:t>V</a:t>
            </a:r>
            <a:r>
              <a:rPr lang="en-US" sz="1800" b="0" i="0" u="none" strike="noStrike" cap="none" dirty="0" err="1">
                <a:solidFill>
                  <a:schemeClr val="dk1"/>
                </a:solidFill>
                <a:latin typeface="Roboto"/>
                <a:ea typeface="Roboto"/>
                <a:cs typeface="Roboto"/>
                <a:sym typeface="Roboto"/>
              </a:rPr>
              <a:t>erteilung</a:t>
            </a:r>
            <a:r>
              <a:rPr lang="en-US" sz="1800" dirty="0"/>
              <a:t> </a:t>
            </a:r>
            <a:r>
              <a:rPr lang="en-US" sz="1800" b="0" i="0" u="none" strike="noStrike" cap="none" dirty="0">
                <a:solidFill>
                  <a:schemeClr val="dk1"/>
                </a:solidFill>
                <a:latin typeface="Roboto"/>
                <a:ea typeface="Roboto"/>
                <a:cs typeface="Roboto"/>
                <a:sym typeface="Roboto"/>
              </a:rPr>
              <a:t>und </a:t>
            </a:r>
            <a:r>
              <a:rPr lang="en-US" sz="1800" b="0" i="0" u="none" strike="noStrike" cap="none" dirty="0" err="1">
                <a:solidFill>
                  <a:schemeClr val="dk1"/>
                </a:solidFill>
                <a:latin typeface="Roboto"/>
                <a:ea typeface="Roboto"/>
                <a:cs typeface="Roboto"/>
                <a:sym typeface="Roboto"/>
              </a:rPr>
              <a:t>Anpassung</a:t>
            </a:r>
            <a:r>
              <a:rPr lang="en-US" sz="1800" b="0" i="0" u="none" strike="noStrike" cap="none" dirty="0">
                <a:solidFill>
                  <a:schemeClr val="dk1"/>
                </a:solidFill>
                <a:latin typeface="Roboto"/>
                <a:ea typeface="Roboto"/>
                <a:cs typeface="Roboto"/>
                <a:sym typeface="Roboto"/>
              </a:rPr>
              <a:t>/</a:t>
            </a:r>
            <a:r>
              <a:rPr lang="en-US" sz="1800" b="0" i="0" u="none" strike="noStrike" cap="none" dirty="0" err="1">
                <a:solidFill>
                  <a:schemeClr val="dk1"/>
                </a:solidFill>
                <a:latin typeface="Roboto"/>
                <a:ea typeface="Roboto"/>
                <a:cs typeface="Roboto"/>
                <a:sym typeface="Roboto"/>
              </a:rPr>
              <a:t>Bearbeitung</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a:t>
            </a:r>
            <a:r>
              <a:rPr lang="en-US" sz="1800" b="0" i="0" u="none" strike="noStrike" cap="none" dirty="0">
                <a:solidFill>
                  <a:schemeClr val="dk1"/>
                </a:solidFill>
                <a:latin typeface="Roboto"/>
                <a:ea typeface="Roboto"/>
                <a:cs typeface="Roboto"/>
                <a:sym typeface="Roboto"/>
              </a:rPr>
              <a:t> – </a:t>
            </a:r>
            <a:r>
              <a:rPr lang="en-US" sz="1800" b="0" i="0" u="none" strike="noStrike" cap="none" dirty="0" err="1">
                <a:solidFill>
                  <a:schemeClr val="dk1"/>
                </a:solidFill>
                <a:latin typeface="Roboto"/>
                <a:ea typeface="Roboto"/>
                <a:cs typeface="Roboto"/>
                <a:sym typeface="Roboto"/>
              </a:rPr>
              <a:t>sowie</a:t>
            </a:r>
            <a:r>
              <a:rPr lang="en-US" sz="1800" b="0" i="0" u="none" strike="noStrike" cap="none" dirty="0">
                <a:solidFill>
                  <a:schemeClr val="dk1"/>
                </a:solidFill>
                <a:latin typeface="Roboto"/>
                <a:ea typeface="Roboto"/>
                <a:cs typeface="Roboto"/>
                <a:sym typeface="Roboto"/>
              </a:rPr>
              <a:t> die </a:t>
            </a:r>
            <a:r>
              <a:rPr lang="en-US" sz="1800" dirty="0" err="1"/>
              <a:t>Nutzungsart</a:t>
            </a:r>
            <a:r>
              <a:rPr lang="en-US" sz="1800" dirty="0"/>
              <a:t> (</a:t>
            </a:r>
            <a:r>
              <a:rPr lang="en-US" sz="1800" dirty="0" err="1"/>
              <a:t>privat</a:t>
            </a:r>
            <a:r>
              <a:rPr lang="en-US" sz="1800" dirty="0"/>
              <a:t>, </a:t>
            </a:r>
            <a:r>
              <a:rPr lang="en-US" sz="1800" dirty="0" err="1"/>
              <a:t>kommerziell</a:t>
            </a:r>
            <a:r>
              <a:rPr lang="en-US" sz="1800" dirty="0"/>
              <a:t>, </a:t>
            </a:r>
            <a:r>
              <a:rPr lang="en-US" sz="1800" dirty="0" err="1"/>
              <a:t>zu</a:t>
            </a:r>
            <a:r>
              <a:rPr lang="en-US" sz="1800" dirty="0"/>
              <a:t> </a:t>
            </a:r>
            <a:r>
              <a:rPr lang="en-US" sz="1800" dirty="0" err="1"/>
              <a:t>Bildungszwecken</a:t>
            </a:r>
            <a:r>
              <a:rPr lang="en-US" sz="1800" dirty="0"/>
              <a:t>), etc.</a:t>
            </a:r>
            <a:endParaRPr lang="en-US" sz="18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Shareware –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Software, die </a:t>
            </a:r>
            <a:r>
              <a:rPr lang="en-US" sz="2400" b="0" i="0" u="none" strike="noStrike" cap="none" dirty="0" err="1">
                <a:solidFill>
                  <a:schemeClr val="dk1"/>
                </a:solidFill>
                <a:latin typeface="Roboto"/>
                <a:ea typeface="Roboto"/>
                <a:cs typeface="Roboto"/>
                <a:sym typeface="Roboto"/>
              </a:rPr>
              <a:t>Benutzern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kostenlos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beschränkten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Zeitraum</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eingeschränkter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Testen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überlassen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360"/>
              </a:spcBef>
              <a:spcAft>
                <a:spcPts val="0"/>
              </a:spcAft>
              <a:buClr>
                <a:schemeClr val="accent1"/>
              </a:buClr>
              <a:buSzPct val="85000"/>
              <a:buFont typeface="Arial"/>
              <a:buChar char="•"/>
            </a:pPr>
            <a:r>
              <a:rPr lang="en-US" sz="1800" b="0" i="0" u="none" strike="noStrike" cap="none" dirty="0" err="1">
                <a:solidFill>
                  <a:schemeClr val="dk1"/>
                </a:solidFill>
                <a:latin typeface="Roboto"/>
                <a:ea typeface="Roboto"/>
                <a:cs typeface="Roboto"/>
                <a:sym typeface="Roboto"/>
              </a:rPr>
              <a:t>Ziel</a:t>
            </a:r>
            <a:r>
              <a:rPr lang="en-US" sz="1800" b="0" i="0" u="none" strike="noStrike" cap="none" dirty="0">
                <a:solidFill>
                  <a:schemeClr val="dk1"/>
                </a:solidFill>
                <a:latin typeface="Roboto"/>
                <a:ea typeface="Roboto"/>
                <a:cs typeface="Roboto"/>
                <a:sym typeface="Roboto"/>
              </a:rPr>
              <a:t> von Shareware </a:t>
            </a:r>
            <a:r>
              <a:rPr lang="en-US" sz="1800" b="0" i="0" u="none" strike="noStrike" cap="none" dirty="0" err="1">
                <a:solidFill>
                  <a:schemeClr val="dk1"/>
                </a:solidFill>
                <a:latin typeface="Roboto"/>
                <a:ea typeface="Roboto"/>
                <a:cs typeface="Roboto"/>
                <a:sym typeface="Roboto"/>
              </a:rPr>
              <a:t>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potentiellen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Käufern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Möglichkeit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zu</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bieten</a:t>
            </a:r>
            <a:r>
              <a:rPr lang="en-US" sz="1800" b="0" i="0" u="none" strike="noStrike" cap="none" dirty="0">
                <a:solidFill>
                  <a:schemeClr val="dk1"/>
                </a:solidFill>
                <a:latin typeface="Roboto"/>
                <a:ea typeface="Roboto"/>
                <a:cs typeface="Roboto"/>
                <a:sym typeface="Roboto"/>
              </a:rPr>
              <a:t>, </a:t>
            </a:r>
            <a:br>
              <a:rPr lang="en-US" sz="1800" b="0" i="0" u="none" strike="noStrike" cap="none" dirty="0">
                <a:solidFill>
                  <a:schemeClr val="dk1"/>
                </a:solidFill>
                <a:latin typeface="Roboto"/>
                <a:ea typeface="Roboto"/>
                <a:cs typeface="Roboto"/>
                <a:sym typeface="Roboto"/>
              </a:rPr>
            </a:br>
            <a:r>
              <a:rPr lang="en-US" sz="1800" b="0" i="0" u="none" strike="noStrike" cap="none" dirty="0" err="1">
                <a:solidFill>
                  <a:schemeClr val="dk1"/>
                </a:solidFill>
                <a:latin typeface="Roboto"/>
                <a:ea typeface="Roboto"/>
                <a:cs typeface="Roboto"/>
                <a:sym typeface="Roboto"/>
              </a:rPr>
              <a:t>eine</a:t>
            </a:r>
            <a:r>
              <a:rPr lang="en-US" sz="1800" b="0" i="0" u="none" strike="noStrike" cap="none" dirty="0">
                <a:solidFill>
                  <a:schemeClr val="dk1"/>
                </a:solidFill>
                <a:latin typeface="Roboto"/>
                <a:ea typeface="Roboto"/>
                <a:cs typeface="Roboto"/>
                <a:sym typeface="Roboto"/>
              </a:rPr>
              <a:t> Software - </a:t>
            </a:r>
            <a:r>
              <a:rPr lang="en-US" sz="1800" b="0" i="0" u="none" strike="noStrike" cap="none" dirty="0" err="1">
                <a:solidFill>
                  <a:schemeClr val="dk1"/>
                </a:solidFill>
                <a:latin typeface="Roboto"/>
                <a:ea typeface="Roboto"/>
                <a:cs typeface="Roboto"/>
                <a:sym typeface="Roboto"/>
              </a:rPr>
              <a:t>vor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dem</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Kauf</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Volllizenz</a:t>
            </a:r>
            <a:r>
              <a:rPr lang="en-US" sz="1800" b="0" i="0" u="none" strike="noStrike" cap="none" dirty="0">
                <a:solidFill>
                  <a:schemeClr val="dk1"/>
                </a:solidFill>
                <a:latin typeface="Roboto"/>
                <a:ea typeface="Roboto"/>
                <a:cs typeface="Roboto"/>
                <a:sym typeface="Roboto"/>
              </a:rPr>
              <a:t> – auf </a:t>
            </a:r>
            <a:r>
              <a:rPr lang="en-US" sz="1800" b="0" i="0" u="none" strike="noStrike" cap="none" dirty="0" err="1">
                <a:solidFill>
                  <a:schemeClr val="dk1"/>
                </a:solidFill>
                <a:latin typeface="Roboto"/>
                <a:ea typeface="Roboto"/>
                <a:cs typeface="Roboto"/>
                <a:sym typeface="Roboto"/>
              </a:rPr>
              <a:t>Anwendbariekti</a:t>
            </a:r>
            <a:r>
              <a:rPr lang="en-US" sz="1800" b="0" i="0" u="none" strike="noStrike" cap="none" dirty="0">
                <a:solidFill>
                  <a:schemeClr val="dk1"/>
                </a:solidFill>
                <a:latin typeface="Roboto"/>
                <a:ea typeface="Roboto"/>
                <a:cs typeface="Roboto"/>
                <a:sym typeface="Roboto"/>
              </a:rPr>
              <a:t> / </a:t>
            </a:r>
            <a:r>
              <a:rPr lang="en-US" sz="1800" b="0" i="0" u="none" strike="noStrike" cap="none" dirty="0" err="1">
                <a:solidFill>
                  <a:schemeClr val="dk1"/>
                </a:solidFill>
                <a:latin typeface="Roboto"/>
                <a:ea typeface="Roboto"/>
                <a:cs typeface="Roboto"/>
                <a:sym typeface="Roboto"/>
              </a:rPr>
              <a:t>Nützlichkeit</a:t>
            </a:r>
            <a:r>
              <a:rPr lang="en-US" sz="1800" dirty="0"/>
              <a:t> </a:t>
            </a:r>
            <a:r>
              <a:rPr lang="en-US" sz="1800" dirty="0" err="1"/>
              <a:t>zu</a:t>
            </a:r>
            <a:r>
              <a:rPr lang="en-US" sz="1800" dirty="0"/>
              <a:t> </a:t>
            </a:r>
            <a:r>
              <a:rPr lang="en-US" sz="1800" dirty="0" err="1"/>
              <a:t>testen</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Die </a:t>
            </a:r>
            <a:r>
              <a:rPr lang="en-US" sz="1800" b="0" i="0" u="none" strike="noStrike" cap="none" dirty="0" err="1">
                <a:solidFill>
                  <a:schemeClr val="dk1"/>
                </a:solidFill>
                <a:latin typeface="Roboto"/>
                <a:ea typeface="Roboto"/>
                <a:cs typeface="Roboto"/>
                <a:sym typeface="Roboto"/>
              </a:rPr>
              <a:t>meisten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Unternehmen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mißtrauen</a:t>
            </a:r>
            <a:r>
              <a:rPr lang="en-US" sz="1800" b="0" i="0" u="none" strike="noStrike" cap="none" dirty="0">
                <a:solidFill>
                  <a:schemeClr val="dk1"/>
                </a:solidFill>
                <a:latin typeface="Roboto"/>
                <a:ea typeface="Roboto"/>
                <a:cs typeface="Roboto"/>
                <a:sym typeface="Roboto"/>
              </a:rPr>
              <a:t> Shareware, da Shareware-</a:t>
            </a:r>
            <a:r>
              <a:rPr lang="en-US" sz="1800" b="0" i="0" u="none" strike="noStrike" cap="none" dirty="0" err="1">
                <a:solidFill>
                  <a:schemeClr val="dk1"/>
                </a:solidFill>
                <a:latin typeface="Roboto"/>
                <a:ea typeface="Roboto"/>
                <a:cs typeface="Roboto"/>
                <a:sym typeface="Roboto"/>
              </a:rPr>
              <a:t>Lizenzgeber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nach</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Durchdringung</a:t>
            </a:r>
            <a:r>
              <a:rPr lang="en-US" sz="1800" b="0" i="0" u="none" strike="noStrike" cap="none" dirty="0">
                <a:solidFill>
                  <a:schemeClr val="dk1"/>
                </a:solidFill>
                <a:latin typeface="Roboto"/>
                <a:ea typeface="Roboto"/>
                <a:cs typeface="Roboto"/>
                <a:sym typeface="Roboto"/>
              </a:rPr>
              <a:t> des </a:t>
            </a:r>
            <a:r>
              <a:rPr lang="en-US" sz="1800" b="0" i="0" u="none" strike="noStrike" cap="none" dirty="0" err="1">
                <a:solidFill>
                  <a:schemeClr val="dk1"/>
                </a:solidFill>
                <a:latin typeface="Roboto"/>
                <a:ea typeface="Roboto"/>
                <a:cs typeface="Roboto"/>
                <a:sym typeface="Roboto"/>
              </a:rPr>
              <a:t>Unternehmens</a:t>
            </a:r>
            <a:r>
              <a:rPr lang="en-US" sz="1800" dirty="0"/>
              <a:t> </a:t>
            </a:r>
            <a:r>
              <a:rPr lang="en-US" sz="1800" dirty="0" err="1"/>
              <a:t>mit</a:t>
            </a:r>
            <a:r>
              <a:rPr lang="en-US" sz="1800" dirty="0"/>
              <a:t> </a:t>
            </a:r>
            <a:r>
              <a:rPr lang="en-US" sz="1800" dirty="0" err="1"/>
              <a:t>kostenfreier</a:t>
            </a:r>
            <a:r>
              <a:rPr lang="en-US" sz="1800" dirty="0"/>
              <a:t> Shareware </a:t>
            </a:r>
            <a:r>
              <a:rPr lang="en-US" sz="1800" dirty="0" err="1"/>
              <a:t>hohen</a:t>
            </a:r>
            <a:r>
              <a:rPr lang="en-US" sz="1800" dirty="0"/>
              <a:t> </a:t>
            </a:r>
            <a:r>
              <a:rPr lang="en-US" sz="1800" dirty="0" err="1"/>
              <a:t>Lizenzkosten-Forderungen</a:t>
            </a:r>
            <a:r>
              <a:rPr lang="en-US" sz="1800" dirty="0"/>
              <a:t> </a:t>
            </a:r>
            <a:r>
              <a:rPr lang="en-US" sz="1800" dirty="0" err="1"/>
              <a:t>stellen</a:t>
            </a:r>
            <a:r>
              <a:rPr lang="en-US" sz="1800" dirty="0"/>
              <a:t>.</a:t>
            </a:r>
            <a:endParaRPr lang="en-US" sz="18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1E8E90AF-5D79-4ED5-9624-12FF2200F00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18DABBE-F14C-4441-9275-92A255A073A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Andere Nicht-FOSS-Lizenzen</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“Nicht-Kommerziell” – manche Lizenzen haben die meisten Merkmal</a:t>
            </a:r>
            <a:r>
              <a:rPr lang="de-DE"/>
              <a:t>e einer FOSS-Lizenz, schränken die Nutzung jedoch auf nicht-kommerzielle Nutzung ein</a:t>
            </a:r>
            <a:r>
              <a:rPr lang="de-DE" sz="2400" b="0" i="0" u="none" strike="noStrike" cap="none">
                <a:solidFill>
                  <a:schemeClr val="dk1"/>
                </a:solidFill>
                <a:latin typeface="Roboto"/>
                <a:ea typeface="Roboto"/>
                <a:cs typeface="Roboto"/>
                <a:sym typeface="Roboto"/>
              </a:rPr>
              <a:t> (z.B. CC-BY-NC).</a:t>
            </a: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FOSS schränkt – per Definition! – nicht das Anwendungsfeld der Software ein</a:t>
            </a:r>
          </a:p>
          <a:p>
            <a:pPr marL="457200" marR="0" lvl="1" indent="-190500" algn="l" rtl="0">
              <a:spcBef>
                <a:spcPts val="400"/>
              </a:spcBef>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Kommerzielle Nutzung ist hierbei ebenso ein mögliches Anwendungsfeld; </a:t>
            </a:r>
            <a:br>
              <a:rPr lang="de-DE" sz="2000" b="0" i="0" u="none" strike="noStrike" cap="none">
                <a:solidFill>
                  <a:schemeClr val="dk1"/>
                </a:solidFill>
                <a:latin typeface="Roboto"/>
                <a:ea typeface="Roboto"/>
                <a:cs typeface="Roboto"/>
                <a:sym typeface="Roboto"/>
              </a:rPr>
            </a:br>
            <a:r>
              <a:rPr lang="de-DE" sz="2000" b="0" i="0" u="none" strike="noStrike" cap="none">
                <a:solidFill>
                  <a:schemeClr val="dk1"/>
                </a:solidFill>
                <a:latin typeface="Roboto"/>
                <a:ea typeface="Roboto"/>
                <a:cs typeface="Roboto"/>
                <a:sym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BDE58BAB-CB89-4DC5-807B-5A5E83094E5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Slide translated.</a:t>
            </a:r>
          </a:p>
        </p:txBody>
      </p:sp>
      <p:sp>
        <p:nvSpPr>
          <p:cNvPr id="5" name="Rechteck 4">
            <a:extLst>
              <a:ext uri="{FF2B5EF4-FFF2-40B4-BE49-F238E27FC236}">
                <a16:creationId xmlns:a16="http://schemas.microsoft.com/office/drawing/2014/main" id="{AB490528-2341-4C73-A0AE-7596E722E5B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Notes translated.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Der Begriff ‘</a:t>
            </a:r>
            <a:r>
              <a:rPr lang="de-DE" sz="2400" b="1" i="0" u="none" strike="noStrike" cap="none" dirty="0">
                <a:solidFill>
                  <a:schemeClr val="dk1"/>
                </a:solidFill>
                <a:latin typeface="Roboto"/>
                <a:ea typeface="Roboto"/>
                <a:cs typeface="Roboto"/>
                <a:sym typeface="Roboto"/>
              </a:rPr>
              <a:t>Public </a:t>
            </a:r>
            <a:r>
              <a:rPr lang="de-DE" sz="2400" b="1" i="0" u="none" strike="noStrike" cap="none" dirty="0" err="1">
                <a:solidFill>
                  <a:schemeClr val="dk1"/>
                </a:solidFill>
                <a:latin typeface="Roboto"/>
                <a:ea typeface="Roboto"/>
                <a:cs typeface="Roboto"/>
                <a:sym typeface="Roboto"/>
              </a:rPr>
              <a:t>domain</a:t>
            </a:r>
            <a:r>
              <a:rPr lang="de-DE" sz="2400" b="1" i="0" u="none" strike="noStrike" cap="none" dirty="0">
                <a:solidFill>
                  <a:schemeClr val="dk1"/>
                </a:solidFill>
                <a:latin typeface="Roboto"/>
                <a:ea typeface="Roboto"/>
                <a:cs typeface="Roboto"/>
                <a:sym typeface="Roboto"/>
              </a:rPr>
              <a:t>’ </a:t>
            </a:r>
            <a:r>
              <a:rPr lang="de-DE" sz="2400" i="0" u="none" strike="noStrike" cap="none" dirty="0">
                <a:solidFill>
                  <a:schemeClr val="dk1"/>
                </a:solidFill>
                <a:latin typeface="Roboto"/>
                <a:ea typeface="Roboto"/>
                <a:cs typeface="Roboto"/>
                <a:sym typeface="Roboto"/>
              </a:rPr>
              <a:t>bezieht sich auf Software, für die der Urheber explizit auf urheberrechtlichen Schutz verzichten möchte und diese deshalb der Allgemeinheit ohne Lizenz zur Verfügung stellt.</a:t>
            </a:r>
            <a:r>
              <a:rPr lang="de-DE" sz="2400" b="0" i="0" u="none" strike="noStrike" cap="none" dirty="0">
                <a:solidFill>
                  <a:schemeClr val="dk1"/>
                </a:solidFill>
                <a:latin typeface="Roboto"/>
                <a:ea typeface="Roboto"/>
                <a:cs typeface="Roboto"/>
                <a:sym typeface="Roboto"/>
              </a:rPr>
              <a:t>  </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Entwickler können Ihrer Software eine Public-Domain-Erklärung beifügen</a:t>
            </a:r>
          </a:p>
          <a:p>
            <a:pPr lvl="1" indent="-190500"/>
            <a:r>
              <a:rPr lang="de-DE" sz="2000" b="0" i="0" u="none" strike="noStrike" cap="none" dirty="0">
                <a:solidFill>
                  <a:schemeClr val="dk1"/>
                </a:solidFill>
                <a:latin typeface="Roboto"/>
                <a:ea typeface="Roboto"/>
                <a:cs typeface="Roboto"/>
                <a:sym typeface="Roboto"/>
              </a:rPr>
              <a:t>Z.B. “</a:t>
            </a:r>
            <a:r>
              <a:rPr lang="de-DE" dirty="0"/>
              <a:t>Der gesamte Code und die Dokumentation in dieser Software wurden von den Autoren unter ‚Public Domain‘ bereitgestellt.</a:t>
            </a:r>
            <a:r>
              <a:rPr lang="de-DE"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Diese Public-Domain-Erklärung ist nicht das Gleiche wie eine FOSS-Lizenz!</a:t>
            </a:r>
          </a:p>
          <a:p>
            <a:pPr lvl="0" indent="-182880">
              <a:spcBef>
                <a:spcPts val="400"/>
              </a:spcBef>
            </a:pPr>
            <a:r>
              <a:rPr lang="de-DE" sz="2000" dirty="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a:t>
            </a:r>
            <a:r>
              <a:rPr lang="de-DE" sz="2000" dirty="0" err="1"/>
              <a:t>Rechtssprechung</a:t>
            </a:r>
            <a:r>
              <a:rPr lang="de-DE" sz="2000" dirty="0"/>
              <a:t> unterschiedlich zu behandeln (siehe Zusatzfolie ‚Public Domain nach deutschem Recht‘).</a:t>
            </a:r>
          </a:p>
          <a:p>
            <a:pPr marL="182880" marR="0" lvl="0" indent="-18288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Oft wird die Public-Domain-Erklärung durch andere Klauseln wie einen </a:t>
            </a:r>
            <a:r>
              <a:rPr lang="de-DE" sz="2000" dirty="0"/>
              <a:t>Haftungsausschluss </a:t>
            </a:r>
            <a:r>
              <a:rPr lang="de-DE" sz="2000" b="0" i="0" u="none" strike="noStrike" cap="none" dirty="0">
                <a:solidFill>
                  <a:schemeClr val="dk1"/>
                </a:solidFill>
                <a:latin typeface="Roboto"/>
                <a:ea typeface="Roboto"/>
                <a:cs typeface="Roboto"/>
                <a:sym typeface="Roboto"/>
              </a:rPr>
              <a:t>ergänzt – in diesen Fällen ist die Software eher als ‘unter einer Lizenz stehend’ zu sehen als unter Public Domain.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8CBC9EC-4B59-49C4-A12E-D8BC59DA37F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FE4DDFB7-2380-4BB3-BFFA-7411AF3D427B}"/>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BAF51-7C91-413F-89CF-A8DC8A12FB3C}"/>
              </a:ext>
            </a:extLst>
          </p:cNvPr>
          <p:cNvSpPr>
            <a:spLocks noGrp="1"/>
          </p:cNvSpPr>
          <p:nvPr>
            <p:ph type="title"/>
          </p:nvPr>
        </p:nvSpPr>
        <p:spPr/>
        <p:txBody>
          <a:bodyPr/>
          <a:lstStyle/>
          <a:p>
            <a:r>
              <a:rPr lang="de-DE" dirty="0"/>
              <a:t>Public Domain nach deutschem Recht</a:t>
            </a:r>
          </a:p>
        </p:txBody>
      </p:sp>
      <p:sp>
        <p:nvSpPr>
          <p:cNvPr id="3" name="Textplatzhalter 2">
            <a:extLst>
              <a:ext uri="{FF2B5EF4-FFF2-40B4-BE49-F238E27FC236}">
                <a16:creationId xmlns:a16="http://schemas.microsoft.com/office/drawing/2014/main" id="{2F5260DC-7EFE-4752-9EFF-6F9F0F0B08E2}"/>
              </a:ext>
            </a:extLst>
          </p:cNvPr>
          <p:cNvSpPr>
            <a:spLocks noGrp="1"/>
          </p:cNvSpPr>
          <p:nvPr>
            <p:ph type="body" idx="1"/>
          </p:nvPr>
        </p:nvSpPr>
        <p:spPr>
          <a:noFill/>
        </p:spPr>
        <p:txBody>
          <a:bodyPr/>
          <a:lstStyle/>
          <a:p>
            <a:pPr marL="129541" indent="0">
              <a:buNone/>
            </a:pPr>
            <a:r>
              <a:rPr lang="de-DE" sz="1800" b="1" i="1" dirty="0">
                <a:solidFill>
                  <a:schemeClr val="bg1">
                    <a:lumMod val="65000"/>
                  </a:schemeClr>
                </a:solidFill>
              </a:rPr>
              <a:t>Hinweis: diese Folie ist NICHT Bestandteil des originalen </a:t>
            </a:r>
            <a:r>
              <a:rPr lang="de-DE" sz="1800" b="1" i="1" dirty="0" err="1">
                <a:solidFill>
                  <a:schemeClr val="bg1">
                    <a:lumMod val="65000"/>
                  </a:schemeClr>
                </a:solidFill>
              </a:rPr>
              <a:t>Openchain</a:t>
            </a:r>
            <a:r>
              <a:rPr lang="de-DE" sz="1800" b="1" i="1" dirty="0">
                <a:solidFill>
                  <a:schemeClr val="bg1">
                    <a:lumMod val="65000"/>
                  </a:schemeClr>
                </a:solidFill>
              </a:rPr>
              <a:t>-Curriculums und wurde von den Übersetzern zur Klarstellung der rechtlichen Situation in Deutschland eingefügt!</a:t>
            </a:r>
          </a:p>
          <a:p>
            <a:pPr marL="363538" indent="-188913"/>
            <a:r>
              <a:rPr lang="de-DE" dirty="0"/>
              <a:t>Im US-Copyright gibt es kein zu deutschem Recht äquivalentes Urheberpersönlichkeitsrecht </a:t>
            </a:r>
          </a:p>
          <a:p>
            <a:pPr marL="363538" indent="-188913"/>
            <a:r>
              <a:rPr lang="de-DE" dirty="0"/>
              <a:t>In Deutschland kann das Urheber(-persönlichkeits-)recht an einem eigenen geistigen Werk nicht komplett aufgegeben werden. Der Allgemeinheit kann lediglich ein unbeschränktes Nutzungsrecht eingeräumt werden. </a:t>
            </a:r>
          </a:p>
          <a:p>
            <a:pPr marL="363538" indent="-188913"/>
            <a:r>
              <a:rPr lang="de-DE" dirty="0"/>
              <a:t>Der Begriff ‚Public Domain‘ ist damit nicht ohne weiteres äquivalent zum deutschen Rechtsbegriff ‚Gemeinfreiheit‘.</a:t>
            </a:r>
          </a:p>
          <a:p>
            <a:pPr marL="363538" indent="-188913"/>
            <a:r>
              <a:rPr lang="de-DE" dirty="0"/>
              <a:t>Bestimmte Nutzungsformen von Public Domain-Software können demnach nach deutschem Recht die Urheberpersönlichkeitsrechte verletzen.</a:t>
            </a:r>
          </a:p>
          <a:p>
            <a:pPr marL="363538" indent="-188913"/>
            <a:r>
              <a:rPr lang="de-DE" dirty="0"/>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7FE1C904-07BD-4F2C-B946-92A2958B0AB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added</a:t>
            </a:r>
            <a:r>
              <a:rPr lang="de-DE" dirty="0"/>
              <a:t>.</a:t>
            </a:r>
          </a:p>
        </p:txBody>
      </p:sp>
    </p:spTree>
    <p:extLst>
      <p:ext uri="{BB962C8B-B14F-4D97-AF65-F5344CB8AC3E}">
        <p14:creationId xmlns:p14="http://schemas.microsoft.com/office/powerpoint/2010/main" val="25643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Lizenzkompatibilität</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rgbClr val="292934"/>
                </a:solidFill>
                <a:latin typeface="Roboto"/>
                <a:ea typeface="Roboto"/>
                <a:cs typeface="Roboto"/>
                <a:sym typeface="Roboto"/>
              </a:rPr>
              <a:t>Lizenzkompatibilität </a:t>
            </a:r>
            <a:r>
              <a:rPr lang="de-DE" dirty="0">
                <a:solidFill>
                  <a:srgbClr val="292934"/>
                </a:solidFill>
              </a:rPr>
              <a:t>wurde</a:t>
            </a:r>
            <a:r>
              <a:rPr lang="de-DE" sz="2400" b="0" i="0" u="none" strike="noStrike" cap="none" dirty="0">
                <a:solidFill>
                  <a:srgbClr val="292934"/>
                </a:solidFill>
                <a:latin typeface="Roboto"/>
                <a:ea typeface="Roboto"/>
                <a:cs typeface="Roboto"/>
                <a:sym typeface="Roboto"/>
              </a:rPr>
              <a:t> erreicht, wenn die Lizenzklauseln der </a:t>
            </a:r>
            <a:r>
              <a:rPr lang="de-DE" dirty="0">
                <a:solidFill>
                  <a:srgbClr val="292934"/>
                </a:solidFill>
              </a:rPr>
              <a:t>Einzelkomponenten </a:t>
            </a:r>
            <a:r>
              <a:rPr lang="de-DE" sz="2400" b="0" i="0" u="none" strike="noStrike" cap="none" dirty="0">
                <a:solidFill>
                  <a:srgbClr val="292934"/>
                </a:solidFill>
                <a:latin typeface="Roboto"/>
                <a:ea typeface="Roboto"/>
                <a:cs typeface="Roboto"/>
                <a:sym typeface="Roboto"/>
              </a:rPr>
              <a:t>einer Software untereinander nicht in Konflikt stehen. </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rgbClr val="292934"/>
                </a:solidFill>
                <a:latin typeface="Roboto"/>
                <a:ea typeface="Roboto"/>
                <a:cs typeface="Roboto"/>
                <a:sym typeface="Roboto"/>
              </a:rPr>
              <a:t>Falls Lizenz A eine Handlung fordert, welche Lizenz B verbietet, </a:t>
            </a:r>
            <a:br>
              <a:rPr lang="de-DE" sz="2400" b="0" i="0" u="none" strike="noStrike" cap="none" dirty="0">
                <a:solidFill>
                  <a:srgbClr val="292934"/>
                </a:solidFill>
                <a:latin typeface="Roboto"/>
                <a:ea typeface="Roboto"/>
                <a:cs typeface="Roboto"/>
                <a:sym typeface="Roboto"/>
              </a:rPr>
            </a:br>
            <a:r>
              <a:rPr lang="de-DE" sz="2400" b="0" i="0" u="none" strike="noStrike" cap="none" dirty="0">
                <a:solidFill>
                  <a:srgbClr val="292934"/>
                </a:solidFill>
                <a:latin typeface="Roboto"/>
                <a:ea typeface="Roboto"/>
                <a:cs typeface="Roboto"/>
                <a:sym typeface="Roboto"/>
              </a:rPr>
              <a:t>sind diese beiden Lizenzen konfliktär – und inkompatibel, wenn um die geltenden Lizenzverpflichtungen geht, wenn beide Komponenten innerhalb einer Software genutzt werden sollen.</a:t>
            </a:r>
          </a:p>
          <a:p>
            <a:pPr marL="457200" marR="0" lvl="1" indent="-190500" algn="l" rtl="0">
              <a:spcBef>
                <a:spcPts val="360"/>
              </a:spcBef>
              <a:spcAft>
                <a:spcPts val="0"/>
              </a:spcAft>
              <a:buClr>
                <a:schemeClr val="accent1"/>
              </a:buClr>
              <a:buSzPct val="85000"/>
              <a:buFont typeface="Arial"/>
              <a:buChar char="•"/>
            </a:pPr>
            <a:r>
              <a:rPr lang="de-DE" sz="1800" b="0" i="0" u="none" strike="noStrike" cap="none" dirty="0">
                <a:solidFill>
                  <a:schemeClr val="dk1"/>
                </a:solidFill>
                <a:latin typeface="Roboto"/>
                <a:ea typeface="Roboto"/>
                <a:cs typeface="Roboto"/>
                <a:sym typeface="Roboto"/>
              </a:rPr>
              <a:t>GPL-2.0 und EPL-1.0 </a:t>
            </a:r>
            <a:r>
              <a:rPr lang="de-DE" sz="1800" dirty="0"/>
              <a:t>stellen Verpflichtungen in Bezug auf weiterverteilte</a:t>
            </a:r>
            <a:r>
              <a:rPr lang="de-DE" sz="1800" b="0" i="0" u="none" strike="noStrike" cap="none" dirty="0">
                <a:solidFill>
                  <a:schemeClr val="dk1"/>
                </a:solidFill>
                <a:latin typeface="Roboto"/>
                <a:ea typeface="Roboto"/>
                <a:cs typeface="Roboto"/>
                <a:sym typeface="Roboto"/>
              </a:rPr>
              <a:t> “derivative </a:t>
            </a:r>
            <a:r>
              <a:rPr lang="de-DE" sz="1800" b="0" i="0" u="none" strike="noStrike" cap="none" dirty="0" err="1">
                <a:solidFill>
                  <a:schemeClr val="dk1"/>
                </a:solidFill>
                <a:latin typeface="Roboto"/>
                <a:ea typeface="Roboto"/>
                <a:cs typeface="Roboto"/>
                <a:sym typeface="Roboto"/>
              </a:rPr>
              <a:t>works</a:t>
            </a:r>
            <a:r>
              <a:rPr lang="de-DE" sz="1800" b="0" i="0" u="none" strike="noStrike" cap="none" dirty="0">
                <a:solidFill>
                  <a:schemeClr val="dk1"/>
                </a:solidFill>
                <a:latin typeface="Roboto"/>
                <a:ea typeface="Roboto"/>
                <a:cs typeface="Roboto"/>
                <a:sym typeface="Roboto"/>
              </a:rPr>
              <a:t>” auf. </a:t>
            </a:r>
          </a:p>
          <a:p>
            <a:pPr marL="457200" marR="0" lvl="1" indent="-190500" algn="l" rtl="0">
              <a:spcBef>
                <a:spcPts val="360"/>
              </a:spcBef>
              <a:spcAft>
                <a:spcPts val="0"/>
              </a:spcAft>
              <a:buClr>
                <a:schemeClr val="accent1"/>
              </a:buClr>
              <a:buSzPct val="85000"/>
              <a:buFont typeface="Arial"/>
              <a:buChar char="•"/>
            </a:pPr>
            <a:r>
              <a:rPr lang="de-DE" sz="1800" b="0" i="0" u="none" strike="noStrike" cap="none" dirty="0">
                <a:solidFill>
                  <a:schemeClr val="dk1"/>
                </a:solidFill>
                <a:latin typeface="Roboto"/>
                <a:ea typeface="Roboto"/>
                <a:cs typeface="Roboto"/>
                <a:sym typeface="Roboto"/>
              </a:rPr>
              <a:t>Wenn ein GPL-2.0-Modul mit einem EPL-1.0-Modul kombiniert wird und das kombinierte Modul verteilt würde, müssten dieses </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(nach der GPL-2.0) ausschließlich unter GPL-2.0 lizenziert sein, und</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(nach der EPL-1.0) ausschließlich unter EPL-1.0 lizenziert sein. </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Der Distributor kann nicht beide Lizenzbedingungen gleichzeitig erfüllen </a:t>
            </a:r>
            <a:br>
              <a:rPr lang="de-DE" sz="1600" b="0" i="0" u="none" strike="noStrike" cap="none" dirty="0">
                <a:solidFill>
                  <a:schemeClr val="dk1"/>
                </a:solidFill>
                <a:latin typeface="Roboto"/>
                <a:ea typeface="Roboto"/>
                <a:cs typeface="Roboto"/>
                <a:sym typeface="Roboto"/>
              </a:rPr>
            </a:br>
            <a:r>
              <a:rPr lang="de-DE" sz="1600" b="0" i="0" u="none" strike="noStrike" cap="none" dirty="0">
                <a:solidFill>
                  <a:schemeClr val="dk1"/>
                </a:solidFill>
                <a:latin typeface="Roboto"/>
                <a:ea typeface="Roboto"/>
                <a:cs typeface="Roboto"/>
                <a:sym typeface="Roboto"/>
              </a:rPr>
              <a:t>– damit kann das kombinierte Modul nicht verteilt werden.</a:t>
            </a:r>
          </a:p>
          <a:p>
            <a:pPr marL="731520" marR="0" lvl="2" indent="-185419" algn="l" rtl="0">
              <a:spcBef>
                <a:spcPts val="320"/>
              </a:spcBef>
              <a:spcAft>
                <a:spcPts val="0"/>
              </a:spcAft>
              <a:buClr>
                <a:schemeClr val="accent1"/>
              </a:buClr>
              <a:buSzPct val="90000"/>
              <a:buFont typeface="Arial"/>
              <a:buChar char="•"/>
            </a:pPr>
            <a:r>
              <a:rPr lang="de-DE" sz="1600" dirty="0"/>
              <a:t>Dies ist ein Beispiel für Lizenzinkompatibilität.</a:t>
            </a:r>
            <a:endParaRPr lang="de-DE" sz="1600" b="0" i="0" u="none" strike="noStrike" cap="none" dirty="0">
              <a:solidFill>
                <a:schemeClr val="dk1"/>
              </a:solidFill>
              <a:latin typeface="Roboto"/>
              <a:ea typeface="Roboto"/>
              <a:cs typeface="Roboto"/>
              <a:sym typeface="Roboto"/>
            </a:endParaRPr>
          </a:p>
          <a:p>
            <a:pPr marL="0" lvl="0" indent="0">
              <a:spcBef>
                <a:spcPts val="400"/>
              </a:spcBef>
              <a:buSzPct val="25000"/>
              <a:buNone/>
            </a:pPr>
            <a:r>
              <a:rPr lang="de-DE" sz="2000" dirty="0">
                <a:latin typeface="Roboto Condensed"/>
                <a:ea typeface="Roboto Condensed"/>
                <a:cs typeface="Roboto Condensed"/>
                <a:sym typeface="Roboto Condensed"/>
              </a:rPr>
              <a:t>Zur Definition von „derivative </a:t>
            </a:r>
            <a:r>
              <a:rPr lang="de-DE" sz="2000" dirty="0" err="1">
                <a:latin typeface="Roboto Condensed"/>
                <a:ea typeface="Roboto Condensed"/>
                <a:cs typeface="Roboto Condensed"/>
                <a:sym typeface="Roboto Condensed"/>
              </a:rPr>
              <a:t>work</a:t>
            </a:r>
            <a:r>
              <a:rPr lang="de-DE" sz="2000" dirty="0">
                <a:latin typeface="Roboto Condensed"/>
                <a:ea typeface="Roboto Condensed"/>
                <a:cs typeface="Roboto Condensed"/>
                <a:sym typeface="Roboto Condensed"/>
              </a:rPr>
              <a:t>" gibt es in der FOSS-Community unterschiedliche Auffassungen, eine rechtliche Auslegung des Begriffes kann international je nach Rechtsprechung unterschiedlich sein.</a:t>
            </a:r>
            <a:endParaRPr lang="de-DE" sz="2000" b="0" i="0" u="none" strike="noStrike" cap="none" dirty="0">
              <a:solidFill>
                <a:schemeClr val="dk1"/>
              </a:solidFill>
              <a:latin typeface="Roboto Condensed"/>
              <a:ea typeface="Roboto Condensed"/>
              <a:cs typeface="Roboto Condensed"/>
              <a:sym typeface="Roboto Condensed"/>
            </a:endParaRPr>
          </a:p>
        </p:txBody>
      </p:sp>
      <p:sp>
        <p:nvSpPr>
          <p:cNvPr id="4" name="Rechteck 3">
            <a:extLst>
              <a:ext uri="{FF2B5EF4-FFF2-40B4-BE49-F238E27FC236}">
                <a16:creationId xmlns:a16="http://schemas.microsoft.com/office/drawing/2014/main" id="{CA911894-EF66-4457-A83C-9676A56DC4B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21E7756-4C2B-4C8A-8609-CCAE33571A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Hinweise</a:t>
            </a:r>
            <a:r>
              <a:rPr lang="en-US" sz="4000" b="0" i="0" u="none" strike="noStrike" cap="none" dirty="0">
                <a:solidFill>
                  <a:schemeClr val="dk2"/>
                </a:solidFill>
                <a:latin typeface="Roboto"/>
                <a:ea typeface="Roboto"/>
                <a:cs typeface="Roboto"/>
                <a:sym typeface="Roboto"/>
              </a:rPr>
              <a:t> (‘Notices’)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dirty="0">
                <a:solidFill>
                  <a:schemeClr val="dk1"/>
                </a:solidFill>
                <a:latin typeface="Roboto"/>
                <a:ea typeface="Roboto"/>
                <a:cs typeface="Roboto"/>
                <a:sym typeface="Roboto"/>
              </a:rPr>
              <a:t>Hinweise, wie </a:t>
            </a:r>
            <a:r>
              <a:rPr lang="de-DE" dirty="0"/>
              <a:t>Kommentare in Dateiheadern, beinhalten oft Autoren- und Lizenzinformationen. FOSS-Lizenzen verlangen teilweise die Unterbringung von Hinweisen im oder beim Quellcode zur Autorennennung (‘Attribution’) bzw. zur Hervorhebung eventueller Bearbeitungen / Codeanpassungen.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Copyright- bzw. Urheber-Hinweis </a:t>
            </a:r>
            <a:r>
              <a:rPr lang="de-DE" sz="2400" b="0" i="0" u="none" strike="noStrike" cap="none" dirty="0">
                <a:solidFill>
                  <a:schemeClr val="dk1"/>
                </a:solidFill>
                <a:latin typeface="Roboto"/>
                <a:ea typeface="Roboto"/>
                <a:cs typeface="Roboto"/>
                <a:sym typeface="Roboto"/>
              </a:rPr>
              <a:t>– ein</a:t>
            </a:r>
            <a:r>
              <a:rPr lang="de-DE" dirty="0"/>
              <a:t> Urhebervermerk in und für Kopien eines Werkes ; </a:t>
            </a:r>
            <a:r>
              <a:rPr lang="de-DE" sz="2400" b="0" i="0" u="none" strike="noStrike" cap="none" dirty="0">
                <a:solidFill>
                  <a:schemeClr val="dk1"/>
                </a:solidFill>
                <a:latin typeface="Roboto"/>
                <a:ea typeface="Roboto"/>
                <a:cs typeface="Roboto"/>
                <a:sym typeface="Roboto"/>
              </a:rPr>
              <a:t>Beispiel</a:t>
            </a:r>
            <a:r>
              <a:rPr lang="de-DE" sz="2400" b="0" i="0" u="none" strike="noStrike" cap="none" dirty="0">
                <a:solidFill>
                  <a:srgbClr val="000000"/>
                </a:solidFill>
                <a:latin typeface="Roboto"/>
                <a:ea typeface="Roboto"/>
                <a:cs typeface="Roboto"/>
                <a:sym typeface="Roboto"/>
              </a:rPr>
              <a:t>: </a:t>
            </a:r>
            <a:r>
              <a:rPr lang="de-DE" sz="2000" b="0" i="0" u="none" strike="noStrike" cap="none" dirty="0">
                <a:solidFill>
                  <a:schemeClr val="dk1"/>
                </a:solidFill>
                <a:latin typeface="Roboto Mono"/>
                <a:ea typeface="Roboto Mono"/>
                <a:cs typeface="Roboto Mono"/>
                <a:sym typeface="Roboto Mono"/>
              </a:rPr>
              <a:t>Copyright © A. Person (2016) </a:t>
            </a:r>
          </a:p>
          <a:p>
            <a:pPr lvl="0" indent="-182880"/>
            <a:r>
              <a:rPr lang="de-DE" sz="2400" b="1" i="0" u="none" strike="noStrike" cap="none" dirty="0">
                <a:solidFill>
                  <a:schemeClr val="dk1"/>
                </a:solidFill>
                <a:latin typeface="Roboto"/>
                <a:ea typeface="Roboto"/>
                <a:cs typeface="Roboto"/>
                <a:sym typeface="Roboto"/>
              </a:rPr>
              <a:t>Lizenz-Hinweis</a:t>
            </a:r>
            <a:r>
              <a:rPr lang="de-DE" sz="2400" b="0" i="0" u="none" strike="noStrike" cap="none" dirty="0">
                <a:solidFill>
                  <a:schemeClr val="dk1"/>
                </a:solidFill>
                <a:latin typeface="Roboto"/>
                <a:ea typeface="Roboto"/>
                <a:cs typeface="Roboto"/>
                <a:sym typeface="Roboto"/>
              </a:rPr>
              <a:t> – </a:t>
            </a:r>
            <a:r>
              <a:rPr lang="de-DE" dirty="0"/>
              <a:t>ein Hinweis, der die Lizenzbedingungen der im Produkt enthaltenen FOSS angibt und anerkennt.</a:t>
            </a:r>
            <a:endParaRPr lang="de-DE" sz="2400" b="0" i="0" u="none" strike="noStrike" cap="none" dirty="0">
              <a:solidFill>
                <a:schemeClr val="dk1"/>
              </a:solidFill>
              <a:latin typeface="Roboto"/>
              <a:ea typeface="Roboto"/>
              <a:cs typeface="Roboto"/>
              <a:sym typeface="Roboto"/>
            </a:endParaRPr>
          </a:p>
          <a:p>
            <a:pPr lvl="0" indent="-182880"/>
            <a:r>
              <a:rPr lang="de-DE" sz="2400" b="1" i="0" u="none" strike="noStrike" cap="none" dirty="0" err="1">
                <a:solidFill>
                  <a:schemeClr val="dk1"/>
                </a:solidFill>
                <a:latin typeface="Roboto"/>
                <a:ea typeface="Roboto"/>
                <a:cs typeface="Roboto"/>
                <a:sym typeface="Roboto"/>
              </a:rPr>
              <a:t>Attributions</a:t>
            </a:r>
            <a:r>
              <a:rPr lang="de-DE" sz="2400" b="1" i="0" u="none" strike="noStrike" cap="none" dirty="0">
                <a:solidFill>
                  <a:schemeClr val="dk1"/>
                </a:solidFill>
                <a:latin typeface="Roboto"/>
                <a:ea typeface="Roboto"/>
                <a:cs typeface="Roboto"/>
                <a:sym typeface="Roboto"/>
              </a:rPr>
              <a:t>-Hinweis </a:t>
            </a:r>
            <a:r>
              <a:rPr lang="de-DE" sz="2400" b="0" i="0" u="none" strike="noStrike" cap="none" dirty="0">
                <a:solidFill>
                  <a:schemeClr val="dk1"/>
                </a:solidFill>
                <a:latin typeface="Roboto"/>
                <a:ea typeface="Roboto"/>
                <a:cs typeface="Roboto"/>
                <a:sym typeface="Roboto"/>
              </a:rPr>
              <a:t>– </a:t>
            </a:r>
            <a:r>
              <a:rPr lang="de-DE" dirty="0"/>
              <a:t>ein Hinweis, der die Identität der ursprünglichen Autoren und / oder Sponsoren der im Produkt enthaltenen FOSS beinhaltet.</a:t>
            </a:r>
            <a:endParaRPr lang="de-DE" sz="2400" b="0" i="0" u="none" strike="noStrike" cap="none" dirty="0">
              <a:solidFill>
                <a:schemeClr val="dk1"/>
              </a:solidFill>
              <a:latin typeface="Roboto"/>
              <a:ea typeface="Roboto"/>
              <a:cs typeface="Roboto"/>
              <a:sym typeface="Roboto"/>
            </a:endParaRPr>
          </a:p>
          <a:p>
            <a:pPr lvl="0" indent="-182880"/>
            <a:r>
              <a:rPr lang="de-DE" sz="2400" b="1" i="0" u="none" strike="noStrike" cap="none" dirty="0">
                <a:solidFill>
                  <a:schemeClr val="dk1"/>
                </a:solidFill>
                <a:latin typeface="Roboto"/>
                <a:ea typeface="Roboto"/>
                <a:cs typeface="Roboto"/>
                <a:sym typeface="Roboto"/>
              </a:rPr>
              <a:t>Änderungshinweis </a:t>
            </a:r>
            <a:r>
              <a:rPr lang="de-DE" sz="2400" b="0" i="0" u="none" strike="noStrike" cap="none" dirty="0">
                <a:solidFill>
                  <a:schemeClr val="dk1"/>
                </a:solidFill>
                <a:latin typeface="Roboto"/>
                <a:ea typeface="Roboto"/>
                <a:cs typeface="Roboto"/>
                <a:sym typeface="Roboto"/>
              </a:rPr>
              <a:t>– </a:t>
            </a:r>
            <a:r>
              <a:rPr lang="de-DE" dirty="0"/>
              <a:t>Ein Hinweis, dass Änderungen am Quellcode einer Datei vorgenommen </a:t>
            </a:r>
            <a:r>
              <a:rPr lang="de-DE" dirty="0" err="1"/>
              <a:t>wurdem</a:t>
            </a:r>
            <a:r>
              <a:rPr lang="de-DE" dirty="0"/>
              <a:t>, z. B. das Hinzufügen eines eigenen </a:t>
            </a:r>
            <a:br>
              <a:rPr lang="de-DE" dirty="0"/>
            </a:br>
            <a:r>
              <a:rPr lang="de-DE" dirty="0"/>
              <a:t>Urheber-Hinweises im Datei-Header.</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D1C7326-FE95-42D7-86FD-6A67E27539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AF7F304-BE69-455E-8653-27B44DF6D73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Multiple </a:t>
            </a:r>
            <a:r>
              <a:rPr lang="en-US" sz="4000" b="0" i="0" u="none" strike="noStrike" cap="none" dirty="0" err="1">
                <a:solidFill>
                  <a:schemeClr val="dk2"/>
                </a:solidFill>
                <a:latin typeface="Roboto"/>
                <a:ea typeface="Roboto"/>
                <a:cs typeface="Roboto"/>
                <a:sym typeface="Roboto"/>
              </a:rPr>
              <a:t>Lizenzierung</a:t>
            </a:r>
            <a:endParaRPr lang="en-US" sz="4000" b="0" i="0" u="none" strike="noStrike" cap="none" dirty="0">
              <a:solidFill>
                <a:schemeClr val="dk2"/>
              </a:solidFill>
              <a:latin typeface="Roboto"/>
              <a:ea typeface="Roboto"/>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‘Multiple Lizenzierung’ bezieht sich auf die Praxis, eine Software unter</a:t>
            </a:r>
            <a:r>
              <a:rPr lang="de-DE" dirty="0"/>
              <a:t> zwei oder mehreren Lizenzbedingungen gleichzeitig zu veröffentlichen.</a:t>
            </a:r>
            <a:endParaRPr lang="de-DE"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Z.B. ist eine Software dann ‘dual lizenziert’, wenn der Urheberrechtsinhaber </a:t>
            </a:r>
            <a:br>
              <a:rPr lang="de-DE" sz="2000" b="0" i="0" u="none" strike="noStrike" cap="none" dirty="0">
                <a:solidFill>
                  <a:schemeClr val="dk1"/>
                </a:solidFill>
                <a:latin typeface="Roboto"/>
                <a:ea typeface="Roboto"/>
                <a:cs typeface="Roboto"/>
                <a:sym typeface="Roboto"/>
              </a:rPr>
            </a:br>
            <a:r>
              <a:rPr lang="de-DE" sz="2000" b="0" i="0" u="none" strike="noStrike" cap="none" dirty="0">
                <a:solidFill>
                  <a:schemeClr val="dk1"/>
                </a:solidFill>
                <a:latin typeface="Roboto"/>
                <a:ea typeface="Roboto"/>
                <a:cs typeface="Roboto"/>
                <a:sym typeface="Roboto"/>
              </a:rPr>
              <a:t>eine Wahlmöglichkeit zwischen zwei Lizenzen einräumt.</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Hinweis: Das Vorhandensein eines Wahlrechts sollte nicht mit der Situation verwechselt werden, in welcher ein Lizenzgeber seine Software </a:t>
            </a:r>
            <a:r>
              <a:rPr lang="de-DE" sz="2400" b="0" i="1" u="none" strike="noStrike" cap="none" dirty="0">
                <a:solidFill>
                  <a:schemeClr val="dk1"/>
                </a:solidFill>
                <a:latin typeface="Roboto"/>
                <a:ea typeface="Roboto"/>
                <a:cs typeface="Roboto"/>
                <a:sym typeface="Roboto"/>
              </a:rPr>
              <a:t>gleichzeitig</a:t>
            </a:r>
            <a:r>
              <a:rPr lang="de-DE" sz="2400" b="0" i="0" u="none" strike="noStrike" cap="none" dirty="0">
                <a:solidFill>
                  <a:schemeClr val="dk1"/>
                </a:solidFill>
                <a:latin typeface="Roboto"/>
                <a:ea typeface="Roboto"/>
                <a:cs typeface="Roboto"/>
                <a:sym typeface="Roboto"/>
              </a:rPr>
              <a:t> unter mehr als eine Lizenz stellt – und man </a:t>
            </a:r>
            <a:r>
              <a:rPr lang="de-DE" sz="2400" b="0" i="1" u="none" strike="noStrike" cap="none" dirty="0">
                <a:solidFill>
                  <a:schemeClr val="dk1"/>
                </a:solidFill>
                <a:latin typeface="Roboto"/>
                <a:ea typeface="Roboto"/>
                <a:cs typeface="Roboto"/>
                <a:sym typeface="Roboto"/>
              </a:rPr>
              <a:t>gleichzeitig alle</a:t>
            </a:r>
            <a:r>
              <a:rPr lang="de-DE" sz="2400" b="0" i="0" u="none" strike="noStrike" cap="none" dirty="0">
                <a:solidFill>
                  <a:schemeClr val="dk1"/>
                </a:solidFill>
                <a:latin typeface="Roboto"/>
                <a:ea typeface="Roboto"/>
                <a:cs typeface="Roboto"/>
                <a:sym typeface="Roboto"/>
              </a:rPr>
              <a:t> dieser Lizenzbedingungen einhalten muss</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C3020DC-1E14-4D8B-A8AC-FD3CB4624EA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2EE5E4B-4708-4096-8CE8-BEA5E1B1C0D0}"/>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ist eine FOSS-Lizenz?</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Welche typischen Verpflichtungen sieht eine ‘permissive’ FOSS-Lizenz vor?</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Nennen </a:t>
            </a:r>
            <a:r>
              <a:rPr lang="de-DE" dirty="0"/>
              <a:t>Sie einige ‘</a:t>
            </a:r>
            <a:r>
              <a:rPr lang="de-DE" sz="2400" b="0" i="0" u="none" strike="noStrike" cap="none" dirty="0">
                <a:solidFill>
                  <a:schemeClr val="dk1"/>
                </a:solidFill>
                <a:latin typeface="Roboto"/>
                <a:ea typeface="Roboto"/>
                <a:cs typeface="Roboto"/>
                <a:sym typeface="Roboto"/>
              </a:rPr>
              <a:t>permissive’ FOSS-Lizenzen.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versteht man unter ‘Lizenz-Reziprozität?</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Nennen sie einige </a:t>
            </a:r>
            <a:r>
              <a:rPr lang="de-DE" sz="2400" b="0" i="0" u="none" strike="noStrike" cap="none" dirty="0" err="1">
                <a:solidFill>
                  <a:schemeClr val="dk1"/>
                </a:solidFill>
                <a:latin typeface="Roboto"/>
                <a:ea typeface="Roboto"/>
                <a:cs typeface="Roboto"/>
                <a:sym typeface="Roboto"/>
              </a:rPr>
              <a:t>Copyleft</a:t>
            </a:r>
            <a:r>
              <a:rPr lang="de-DE" sz="2400" b="0" i="0" u="none" strike="noStrike" cap="none" dirty="0">
                <a:solidFill>
                  <a:schemeClr val="dk1"/>
                </a:solidFill>
                <a:latin typeface="Roboto"/>
                <a:ea typeface="Roboto"/>
                <a:cs typeface="Roboto"/>
                <a:sym typeface="Roboto"/>
              </a:rPr>
              <a:t>-Lizenzen.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muss bei Code unter </a:t>
            </a:r>
            <a:r>
              <a:rPr lang="de-DE" sz="2400" b="0" i="0" u="none" strike="noStrike" cap="none" dirty="0" err="1">
                <a:solidFill>
                  <a:schemeClr val="dk1"/>
                </a:solidFill>
                <a:latin typeface="Roboto"/>
                <a:ea typeface="Roboto"/>
                <a:cs typeface="Roboto"/>
                <a:sym typeface="Roboto"/>
              </a:rPr>
              <a:t>Copyleft</a:t>
            </a:r>
            <a:r>
              <a:rPr lang="de-DE" sz="2400" b="0" i="0" u="none" strike="noStrike" cap="none" dirty="0">
                <a:solidFill>
                  <a:schemeClr val="dk1"/>
                </a:solidFill>
                <a:latin typeface="Roboto"/>
                <a:ea typeface="Roboto"/>
                <a:cs typeface="Roboto"/>
                <a:sym typeface="Roboto"/>
              </a:rPr>
              <a:t>-Lizenz beachtet / verteilt werden</a:t>
            </a:r>
            <a:r>
              <a:rPr lang="de-DE" dirty="0"/>
              <a:t>?</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Sind Freeware und Shareware gleichbedeutend mit FOSS?</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ist eine multiple Lizenz? </a:t>
            </a:r>
          </a:p>
          <a:p>
            <a:pPr marL="182880" marR="0" lvl="0" indent="-182880" algn="l" rtl="0">
              <a:spcBef>
                <a:spcPts val="480"/>
              </a:spcBef>
              <a:spcAft>
                <a:spcPts val="0"/>
              </a:spcAft>
              <a:buClr>
                <a:schemeClr val="accent1"/>
              </a:buClr>
              <a:buSzPct val="85000"/>
              <a:buFont typeface="Arial"/>
              <a:buChar char="•"/>
            </a:pPr>
            <a:r>
              <a:rPr lang="de-DE" dirty="0"/>
              <a:t>Welche Information findet man in FOSS-Hinweisen – und wie können diese Informationen genutzt werden?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36A889A2-8517-4A18-A18B-1C5C56B5650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6A5A15FF-66A0-4067-A82E-7314E2488EA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err="1">
                <a:solidFill>
                  <a:schemeClr val="lt2"/>
                </a:solidFill>
                <a:latin typeface="Roboto Medium"/>
                <a:ea typeface="Roboto Medium"/>
                <a:cs typeface="Roboto Medium"/>
                <a:sym typeface="Roboto Medium"/>
              </a:rPr>
              <a:t>Einführung</a:t>
            </a:r>
            <a:r>
              <a:rPr lang="en-US" sz="4800" b="0" i="0" u="none" strike="noStrike" cap="none" dirty="0">
                <a:solidFill>
                  <a:schemeClr val="lt2"/>
                </a:solidFill>
                <a:latin typeface="Roboto Medium"/>
                <a:ea typeface="Roboto Medium"/>
                <a:cs typeface="Roboto Medium"/>
                <a:sym typeface="Roboto Medium"/>
              </a:rPr>
              <a:t> in FOSS-Compliance</a:t>
            </a:r>
          </a:p>
        </p:txBody>
      </p:sp>
      <p:sp>
        <p:nvSpPr>
          <p:cNvPr id="4" name="Rechteck 3">
            <a:extLst>
              <a:ext uri="{FF2B5EF4-FFF2-40B4-BE49-F238E27FC236}">
                <a16:creationId xmlns:a16="http://schemas.microsoft.com/office/drawing/2014/main" id="{558AF648-D04D-4D99-9901-6863B4A4C0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3B9C41F-AD41-4F24-B38F-2ED059FC96D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FOSS-Compliance: </a:t>
            </a:r>
            <a:r>
              <a:rPr lang="en-US" sz="4000" b="0" i="0" u="none" strike="noStrike" cap="none" dirty="0" err="1">
                <a:solidFill>
                  <a:schemeClr val="dk2"/>
                </a:solidFill>
                <a:latin typeface="Roboto"/>
                <a:ea typeface="Roboto"/>
                <a:cs typeface="Roboto"/>
                <a:sym typeface="Roboto"/>
              </a:rPr>
              <a:t>Ziele</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Verpflichtungen kennen</a:t>
            </a:r>
            <a:r>
              <a:rPr lang="de-DE" b="1" dirty="0"/>
              <a:t>:</a:t>
            </a:r>
            <a:r>
              <a:rPr lang="de-DE" sz="2400" b="1" i="0" u="none" strike="noStrike" cap="none" dirty="0">
                <a:solidFill>
                  <a:schemeClr val="dk1"/>
                </a:solidFill>
                <a:latin typeface="Roboto"/>
                <a:ea typeface="Roboto"/>
                <a:cs typeface="Roboto"/>
                <a:sym typeface="Roboto"/>
              </a:rPr>
              <a:t> </a:t>
            </a:r>
            <a:r>
              <a:rPr lang="de-DE" sz="2400" b="0" i="0" u="none" strike="noStrike" cap="none" dirty="0">
                <a:solidFill>
                  <a:schemeClr val="dk1"/>
                </a:solidFill>
                <a:latin typeface="Roboto"/>
                <a:ea typeface="Roboto"/>
                <a:cs typeface="Roboto"/>
                <a:sym typeface="Roboto"/>
              </a:rPr>
              <a:t>Es sollte ein </a:t>
            </a:r>
            <a:r>
              <a:rPr lang="de-DE" dirty="0"/>
              <a:t>Prozess definiert sein, wie FOSS-Komponenten innerhalb der eigenen Software identifiziert und nachverfolgt werden.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None/>
            </a:pP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Verpflichtungen erfüllen</a:t>
            </a:r>
            <a:r>
              <a:rPr lang="de-DE" b="1" dirty="0"/>
              <a:t>: </a:t>
            </a:r>
            <a:r>
              <a:rPr lang="de-DE" sz="2400" b="0" i="0" u="none" strike="noStrike" cap="none" dirty="0">
                <a:solidFill>
                  <a:schemeClr val="dk1"/>
                </a:solidFill>
                <a:latin typeface="Roboto"/>
                <a:ea typeface="Roboto"/>
                <a:cs typeface="Roboto"/>
                <a:sym typeface="Roboto"/>
              </a:rPr>
              <a:t>Der Prozess sollte mit Lizenzverpflichtungen umgehen </a:t>
            </a:r>
            <a:r>
              <a:rPr lang="de-DE" dirty="0"/>
              <a:t>können, die aus den Geschäftspraktiken des eigenen Unternehmens entstehen.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8F3C501-9E9C-401C-ACD8-B1B91A7818E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5BBFDD0-505C-49BA-A8F3-A853C677465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de-DE" dirty="0"/>
              <a:t>Zentrale Softwarekonzepte </a:t>
            </a:r>
            <a:br>
              <a:rPr lang="de-DE" dirty="0"/>
            </a:br>
            <a:r>
              <a:rPr lang="de-DE" dirty="0"/>
              <a:t>für einen FOSS-Review</a:t>
            </a:r>
          </a:p>
        </p:txBody>
      </p:sp>
      <p:sp>
        <p:nvSpPr>
          <p:cNvPr id="4" name="Rechteck 3">
            <a:extLst>
              <a:ext uri="{FF2B5EF4-FFF2-40B4-BE49-F238E27FC236}">
                <a16:creationId xmlns:a16="http://schemas.microsoft.com/office/drawing/2014/main" id="{1DD171F5-B009-4852-9422-6F5AEFD3EC4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CFE9407-68EF-4A66-A013-BDCA695B22F4}"/>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Durchführung</a:t>
            </a:r>
            <a:r>
              <a:rPr lang="en-US" dirty="0"/>
              <a:t> </a:t>
            </a:r>
            <a:r>
              <a:rPr lang="en-US" dirty="0" err="1"/>
              <a:t>eines</a:t>
            </a:r>
            <a:r>
              <a:rPr lang="en-US" dirty="0"/>
              <a:t> </a:t>
            </a:r>
            <a:br>
              <a:rPr lang="en-US" dirty="0"/>
            </a:br>
            <a:r>
              <a:rPr lang="en-US" dirty="0"/>
              <a:t>FOSS-Reviews</a:t>
            </a:r>
          </a:p>
        </p:txBody>
      </p:sp>
      <p:sp>
        <p:nvSpPr>
          <p:cNvPr id="4" name="Rechteck 3">
            <a:extLst>
              <a:ext uri="{FF2B5EF4-FFF2-40B4-BE49-F238E27FC236}">
                <a16:creationId xmlns:a16="http://schemas.microsoft.com/office/drawing/2014/main" id="{493DF655-3648-4ECC-B58C-3B8216EAF56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F21E5C4-E9F1-48DF-BE59-1D960FA89F2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en-US" dirty="0"/>
              <a:t>Ende-</a:t>
            </a:r>
            <a:r>
              <a:rPr lang="en-US" dirty="0" err="1"/>
              <a:t>zu</a:t>
            </a:r>
            <a:r>
              <a:rPr lang="en-US" dirty="0"/>
              <a:t>-Ende-Compliance-Management (</a:t>
            </a:r>
            <a:r>
              <a:rPr lang="en-US" dirty="0" err="1"/>
              <a:t>Musterprozess</a:t>
            </a:r>
            <a:r>
              <a:rPr lang="en-US" dirty="0"/>
              <a:t>)</a:t>
            </a:r>
          </a:p>
        </p:txBody>
      </p:sp>
      <p:sp>
        <p:nvSpPr>
          <p:cNvPr id="4" name="Rechteck 3">
            <a:extLst>
              <a:ext uri="{FF2B5EF4-FFF2-40B4-BE49-F238E27FC236}">
                <a16:creationId xmlns:a16="http://schemas.microsoft.com/office/drawing/2014/main" id="{B1824FE8-DAA8-4EC9-BAA1-F811C4B1598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60C8339-E9B8-48B5-9449-474A0E2F2530}"/>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Vermeiden</a:t>
            </a:r>
            <a:r>
              <a:rPr lang="en-US" dirty="0"/>
              <a:t> von Compliance-Fallen</a:t>
            </a:r>
          </a:p>
        </p:txBody>
      </p:sp>
      <p:sp>
        <p:nvSpPr>
          <p:cNvPr id="4" name="Rechteck 3">
            <a:extLst>
              <a:ext uri="{FF2B5EF4-FFF2-40B4-BE49-F238E27FC236}">
                <a16:creationId xmlns:a16="http://schemas.microsoft.com/office/drawing/2014/main" id="{D12F10FF-891E-4E12-9762-FF434910211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078737E-22DA-49BE-A150-6A652F5E1E7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Urheberrechtsschutz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Grundregel</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schützt</a:t>
            </a:r>
            <a:r>
              <a:rPr lang="en-US" sz="2400" b="0" i="0" u="none" strike="noStrike" cap="none" dirty="0">
                <a:solidFill>
                  <a:schemeClr val="dk1"/>
                </a:solidFill>
                <a:latin typeface="Roboto"/>
                <a:ea typeface="Roboto"/>
                <a:cs typeface="Roboto"/>
                <a:sym typeface="Roboto"/>
              </a:rPr>
              <a:t> ‘Werke </a:t>
            </a:r>
            <a:r>
              <a:rPr lang="en-US" sz="2400" b="0" i="0" u="none" strike="noStrike" cap="none" dirty="0" err="1">
                <a:solidFill>
                  <a:schemeClr val="dk1"/>
                </a:solidFill>
                <a:latin typeface="Roboto"/>
                <a:ea typeface="Roboto"/>
                <a:cs typeface="Roboto"/>
                <a:sym typeface="Roboto"/>
              </a:rPr>
              <a:t>geistiger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Schöpfung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Urheberrechtsschutz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besteht</a:t>
            </a:r>
            <a:r>
              <a:rPr lang="en-US" sz="2400" b="0" i="0" u="none" strike="noStrike" cap="none" dirty="0">
                <a:solidFill>
                  <a:schemeClr val="dk1"/>
                </a:solidFill>
                <a:latin typeface="Roboto"/>
                <a:ea typeface="Roboto"/>
                <a:cs typeface="Roboto"/>
                <a:sym typeface="Roboto"/>
              </a:rPr>
              <a:t> </a:t>
            </a:r>
            <a:r>
              <a:rPr lang="de-DE" dirty="0"/>
              <a:t>generell für literarische Werke - wie </a:t>
            </a:r>
            <a:br>
              <a:rPr lang="de-DE" dirty="0"/>
            </a:br>
            <a:r>
              <a:rPr lang="de-DE" dirty="0"/>
              <a:t>Bücher, Filme, Bilder, Musik, Karten</a:t>
            </a:r>
          </a:p>
          <a:p>
            <a:pPr lvl="0" indent="-182880"/>
            <a:r>
              <a:rPr lang="de-DE" sz="2400" b="0" i="0" u="none" strike="noStrike" cap="none" dirty="0">
                <a:solidFill>
                  <a:schemeClr val="dk1"/>
                </a:solidFill>
                <a:latin typeface="Roboto"/>
                <a:ea typeface="Roboto"/>
                <a:cs typeface="Roboto"/>
                <a:sym typeface="Roboto"/>
              </a:rPr>
              <a:t>Das Urheberrecht schützt auch Software</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allgemeine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Funktionalität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welche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durch</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Patente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geschützt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wird</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Werkscharakter</a:t>
            </a:r>
            <a:r>
              <a:rPr lang="en-US" sz="2000" b="0" i="0" u="none" strike="noStrike" cap="none" dirty="0">
                <a:solidFill>
                  <a:schemeClr val="dk1"/>
                </a:solidFill>
                <a:latin typeface="Roboto"/>
                <a:ea typeface="Roboto"/>
                <a:cs typeface="Roboto"/>
                <a:sym typeface="Roboto"/>
              </a:rPr>
              <a:t> (den </a:t>
            </a:r>
            <a:r>
              <a:rPr lang="en-US" sz="2000" b="0" i="0" u="none" strike="noStrike" cap="none" dirty="0" err="1">
                <a:solidFill>
                  <a:schemeClr val="dk1"/>
                </a:solidFill>
                <a:latin typeface="Roboto"/>
                <a:ea typeface="Roboto"/>
                <a:cs typeface="Roboto"/>
                <a:sym typeface="Roboto"/>
              </a:rPr>
              <a:t>Ausdruck</a:t>
            </a:r>
            <a:r>
              <a:rPr lang="en-US" sz="2000" b="0" i="0" u="none" strike="noStrike" cap="none" dirty="0">
                <a:solidFill>
                  <a:schemeClr val="dk1"/>
                </a:solidFill>
                <a:latin typeface="Roboto"/>
                <a:ea typeface="Roboto"/>
                <a:cs typeface="Roboto"/>
                <a:sym typeface="Roboto"/>
              </a:rPr>
              <a:t> von </a:t>
            </a:r>
            <a:r>
              <a:rPr lang="en-US" sz="2000" b="0" i="0" u="none" strike="noStrike" cap="none" dirty="0" err="1">
                <a:solidFill>
                  <a:schemeClr val="dk1"/>
                </a:solidFill>
                <a:latin typeface="Roboto"/>
                <a:ea typeface="Roboto"/>
                <a:cs typeface="Roboto"/>
                <a:sym typeface="Roboto"/>
              </a:rPr>
              <a:t>Kreativität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bei</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konkreten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Implementierung</a:t>
            </a:r>
            <a:r>
              <a:rPr lang="en-US"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Erstreckt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sich</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Quellcode</a:t>
            </a:r>
            <a:r>
              <a:rPr lang="en-US" dirty="0"/>
              <a:t> </a:t>
            </a:r>
            <a:r>
              <a:rPr lang="en-US" u="sng" dirty="0"/>
              <a:t>und</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Objektcode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Der </a:t>
            </a:r>
            <a:r>
              <a:rPr lang="en-US" sz="2400" b="0" i="0" u="none" strike="noStrike" cap="none" dirty="0" err="1">
                <a:solidFill>
                  <a:schemeClr val="dk1"/>
                </a:solidFill>
                <a:latin typeface="Roboto"/>
                <a:ea typeface="Roboto"/>
                <a:cs typeface="Roboto"/>
                <a:sym typeface="Roboto"/>
              </a:rPr>
              <a:t>Urheber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kontrolliert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geschaffen</a:t>
            </a:r>
            <a:r>
              <a:rPr lang="en-US" sz="2400" b="0" i="0" u="none" strike="noStrike" cap="none" dirty="0">
                <a:solidFill>
                  <a:schemeClr val="dk1"/>
                </a:solidFill>
                <a:latin typeface="Roboto"/>
                <a:ea typeface="Roboto"/>
                <a:cs typeface="Roboto"/>
                <a:sym typeface="Roboto"/>
              </a:rPr>
              <a:t> hat –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unabhängige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Leistung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Anderen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ohne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Zustimmung</a:t>
            </a:r>
            <a:r>
              <a:rPr lang="en-US" sz="2400" b="0" i="0" u="none" strike="noStrike" cap="none" dirty="0">
                <a:solidFill>
                  <a:schemeClr val="dk1"/>
                </a:solidFill>
                <a:latin typeface="Roboto"/>
                <a:ea typeface="Roboto"/>
                <a:cs typeface="Roboto"/>
                <a:sym typeface="Roboto"/>
              </a:rPr>
              <a:t> des </a:t>
            </a:r>
            <a:r>
              <a:rPr lang="en-US" sz="2400" b="0" i="0" u="none" strike="noStrike" cap="none" dirty="0" err="1">
                <a:solidFill>
                  <a:schemeClr val="dk1"/>
                </a:solidFill>
                <a:latin typeface="Roboto"/>
                <a:ea typeface="Roboto"/>
                <a:cs typeface="Roboto"/>
                <a:sym typeface="Roboto"/>
              </a:rPr>
              <a:t>Urhebers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kopiert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dirty="0"/>
              <a:t>, </a:t>
            </a:r>
            <a:br>
              <a:rPr lang="en-US" dirty="0"/>
            </a:br>
            <a:r>
              <a:rPr lang="en-US" dirty="0" err="1"/>
              <a:t>liegt</a:t>
            </a:r>
            <a:r>
              <a:rPr lang="en-US" dirty="0"/>
              <a:t> </a:t>
            </a:r>
            <a:r>
              <a:rPr lang="en-US" dirty="0" err="1"/>
              <a:t>i.d.R</a:t>
            </a:r>
            <a:r>
              <a:rPr lang="en-US" dirty="0"/>
              <a:t>. </a:t>
            </a:r>
            <a:r>
              <a:rPr lang="en-US" dirty="0" err="1"/>
              <a:t>eine</a:t>
            </a:r>
            <a:r>
              <a:rPr lang="en-US" dirty="0"/>
              <a:t> ‘</a:t>
            </a:r>
            <a:r>
              <a:rPr lang="en-US" dirty="0" err="1"/>
              <a:t>Schutzrechtsverletzung</a:t>
            </a:r>
            <a:r>
              <a:rPr lang="en-US" dirty="0"/>
              <a:t>’ </a:t>
            </a:r>
            <a:r>
              <a:rPr lang="en-US" dirty="0" err="1"/>
              <a:t>vor</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Wichtige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Softwarenutzungsrechte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im</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UrhG</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Vervielfältigung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dirty="0" err="1"/>
              <a:t>A</a:t>
            </a:r>
            <a:r>
              <a:rPr lang="en-US" sz="2400" b="0" i="0" u="none" strike="noStrike" cap="none" dirty="0" err="1">
                <a:solidFill>
                  <a:schemeClr val="dk1"/>
                </a:solidFill>
                <a:latin typeface="Roboto"/>
                <a:ea typeface="Roboto"/>
                <a:cs typeface="Roboto"/>
                <a:sym typeface="Roboto"/>
              </a:rPr>
              <a:t>nfertigen</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Kopien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Bearbeitung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Schaffung</a:t>
            </a:r>
            <a:r>
              <a:rPr lang="en-US" sz="2400" b="0" i="0" u="none" strike="noStrike" cap="none" dirty="0">
                <a:solidFill>
                  <a:schemeClr val="dk1"/>
                </a:solidFill>
                <a:latin typeface="Roboto"/>
                <a:ea typeface="Roboto"/>
                <a:cs typeface="Roboto"/>
                <a:sym typeface="Roboto"/>
              </a:rPr>
              <a:t> von  “</a:t>
            </a:r>
            <a:r>
              <a:rPr lang="en-US" sz="2400" b="0" i="1" u="none" strike="noStrike" cap="none" dirty="0">
                <a:solidFill>
                  <a:schemeClr val="dk1"/>
                </a:solidFill>
                <a:latin typeface="Roboto"/>
                <a:ea typeface="Roboto"/>
                <a:cs typeface="Roboto"/>
                <a:sym typeface="Roboto"/>
              </a:rPr>
              <a:t>derivative works</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‘derivative work’ </a:t>
            </a:r>
            <a:r>
              <a:rPr lang="en-US" sz="2000" b="0" i="0" u="none" strike="noStrike" cap="none" dirty="0" err="1">
                <a:solidFill>
                  <a:schemeClr val="dk1"/>
                </a:solidFill>
                <a:latin typeface="Roboto"/>
                <a:ea typeface="Roboto"/>
                <a:cs typeface="Roboto"/>
                <a:sym typeface="Roboto"/>
              </a:rPr>
              <a:t>stammt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aus</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dem</a:t>
            </a:r>
            <a:r>
              <a:rPr lang="en-US" sz="2000" b="0" i="0" u="none" strike="noStrike" cap="none" dirty="0">
                <a:solidFill>
                  <a:schemeClr val="dk1"/>
                </a:solidFill>
                <a:latin typeface="Roboto"/>
                <a:ea typeface="Roboto"/>
                <a:cs typeface="Roboto"/>
                <a:sym typeface="Roboto"/>
              </a:rPr>
              <a:t> US-</a:t>
            </a:r>
            <a:r>
              <a:rPr lang="en-US" sz="2000" b="0" i="0" u="none" strike="noStrike" cap="none" dirty="0" err="1">
                <a:solidFill>
                  <a:schemeClr val="dk1"/>
                </a:solidFill>
                <a:latin typeface="Roboto"/>
                <a:ea typeface="Roboto"/>
                <a:cs typeface="Roboto"/>
                <a:sym typeface="Roboto"/>
              </a:rPr>
              <a:t>Urheberrecht</a:t>
            </a:r>
            <a:endParaRPr lang="en-US"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Kunstbegriff</a:t>
            </a:r>
            <a:r>
              <a:rPr lang="en-US" dirty="0"/>
              <a:t>, </a:t>
            </a:r>
            <a:r>
              <a:rPr lang="en-US" dirty="0" err="1"/>
              <a:t>dessen</a:t>
            </a:r>
            <a:r>
              <a:rPr lang="en-US" dirty="0"/>
              <a:t> </a:t>
            </a:r>
            <a:r>
              <a:rPr lang="en-US" dirty="0" err="1"/>
              <a:t>Bedeutung</a:t>
            </a:r>
            <a:r>
              <a:rPr lang="en-US" dirty="0"/>
              <a:t> auf </a:t>
            </a:r>
            <a:r>
              <a:rPr lang="en-US" dirty="0" err="1"/>
              <a:t>einer</a:t>
            </a:r>
            <a:r>
              <a:rPr lang="en-US" dirty="0"/>
              <a:t> </a:t>
            </a:r>
            <a:r>
              <a:rPr lang="en-US" dirty="0" err="1"/>
              <a:t>Satzung</a:t>
            </a:r>
            <a:r>
              <a:rPr lang="en-US" dirty="0"/>
              <a:t> und </a:t>
            </a:r>
            <a:r>
              <a:rPr lang="en-US" dirty="0" err="1"/>
              <a:t>nicht</a:t>
            </a:r>
            <a:r>
              <a:rPr lang="en-US" dirty="0"/>
              <a:t> auf </a:t>
            </a:r>
            <a:r>
              <a:rPr lang="en-US" dirty="0" err="1"/>
              <a:t>einer</a:t>
            </a:r>
            <a:r>
              <a:rPr lang="en-US" dirty="0"/>
              <a:t> </a:t>
            </a:r>
            <a:r>
              <a:rPr lang="en-US" dirty="0" err="1"/>
              <a:t>Wörterbuchdefinition</a:t>
            </a:r>
            <a:r>
              <a:rPr lang="en-US" dirty="0"/>
              <a:t> </a:t>
            </a:r>
            <a:r>
              <a:rPr lang="en-US" dirty="0" err="1"/>
              <a:t>beruht</a:t>
            </a:r>
            <a:r>
              <a:rPr lang="en-US" dirty="0"/>
              <a:t>.</a:t>
            </a:r>
            <a:endParaRPr lang="en-US" sz="2000" b="0" i="0" u="none" strike="noStrike" cap="none" dirty="0">
              <a:solidFill>
                <a:schemeClr val="dk1"/>
              </a:solidFill>
              <a:latin typeface="Roboto"/>
              <a:ea typeface="Roboto"/>
              <a:cs typeface="Roboto"/>
              <a:sym typeface="Roboto"/>
            </a:endParaRPr>
          </a:p>
          <a:p>
            <a:pPr lvl="1" indent="-190500"/>
            <a:r>
              <a:rPr lang="de-DE" dirty="0"/>
              <a:t>Im Allgemeinen bezieht er sich auf ein - auf einem Originalwerk basierendes - neues Werk mit ausreichender hinzugefügter Schöpfungshöhe, welche das Resultat zu einem eigenständigen ‚Werk geistiger Schöpfung‘ macht (in Kontrast zu einer ‚simplen Kopie‘).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Verbreitung</a:t>
            </a:r>
            <a:r>
              <a:rPr lang="en-US" sz="2400" b="0" i="0" u="none" strike="noStrike" cap="none" dirty="0" err="1">
                <a:solidFill>
                  <a:schemeClr val="dk1"/>
                </a:solidFill>
                <a:latin typeface="Roboto"/>
                <a:ea typeface="Roboto"/>
                <a:cs typeface="Roboto"/>
                <a:sym typeface="Roboto"/>
              </a:rPr>
              <a:t>srecht</a:t>
            </a:r>
            <a:endParaRPr lang="en-US" sz="2400" b="0" i="1" u="none" strike="noStrike" cap="none" dirty="0">
              <a:solidFill>
                <a:schemeClr val="dk1"/>
              </a:solidFill>
              <a:latin typeface="Roboto"/>
              <a:ea typeface="Roboto"/>
              <a:cs typeface="Roboto"/>
              <a:sym typeface="Roboto"/>
            </a:endParaRPr>
          </a:p>
          <a:p>
            <a:pPr lvl="1" indent="-190500">
              <a:lnSpc>
                <a:spcPct val="110000"/>
              </a:lnSpc>
            </a:pPr>
            <a:r>
              <a:rPr lang="de-DE" dirty="0"/>
              <a:t>Als Verbreitung wird im Allgemeinen die Bereitstellung einer Kopie einer Software in  Binär- oder Quellcodeform an eine andere Einheit (eine Einzelperson oder Organisation außerhalb des eigenen Unternehmens/ der eigenen Organisation) verstanden.</a:t>
            </a:r>
            <a:endParaRPr lang="en-US" sz="2000" b="0" i="0" u="none" strike="noStrike" cap="none" dirty="0">
              <a:solidFill>
                <a:schemeClr val="dk1"/>
              </a:solidFill>
              <a:latin typeface="Roboto"/>
              <a:ea typeface="Roboto"/>
              <a:cs typeface="Roboto"/>
              <a:sym typeface="Roboto"/>
            </a:endParaRPr>
          </a:p>
          <a:p>
            <a:pPr marL="0" lvl="0" indent="0">
              <a:buSzPct val="25000"/>
              <a:buNone/>
            </a:pPr>
            <a:r>
              <a:rPr lang="en-US" sz="2400" b="0" i="1" u="none" strike="noStrike" cap="none" dirty="0" err="1">
                <a:solidFill>
                  <a:schemeClr val="dk1"/>
                </a:solidFill>
                <a:latin typeface="Roboto Condensed"/>
                <a:ea typeface="Roboto Condensed"/>
                <a:cs typeface="Roboto Condensed"/>
                <a:sym typeface="Roboto Condensed"/>
              </a:rPr>
              <a:t>Hinweis</a:t>
            </a:r>
            <a:r>
              <a:rPr lang="en-US" sz="2400" b="0" i="1" u="none" strike="noStrike" cap="none" dirty="0">
                <a:solidFill>
                  <a:schemeClr val="dk1"/>
                </a:solidFill>
                <a:latin typeface="Roboto Condensed"/>
                <a:ea typeface="Roboto Condensed"/>
                <a:cs typeface="Roboto Condensed"/>
                <a:sym typeface="Roboto Condensed"/>
              </a:rPr>
              <a:t>: </a:t>
            </a:r>
            <a:r>
              <a:rPr lang="de-DE" i="1" dirty="0">
                <a:latin typeface="Roboto Condensed"/>
                <a:ea typeface="Roboto Condensed"/>
                <a:cs typeface="Roboto Condensed"/>
                <a:sym typeface="Roboto Condensed"/>
              </a:rPr>
              <a:t>Die Auslegung der Begriffe „derivative </a:t>
            </a:r>
            <a:r>
              <a:rPr lang="de-DE" i="1" dirty="0" err="1">
                <a:latin typeface="Roboto Condensed"/>
                <a:ea typeface="Roboto Condensed"/>
                <a:cs typeface="Roboto Condensed"/>
                <a:sym typeface="Roboto Condensed"/>
              </a:rPr>
              <a:t>work</a:t>
            </a:r>
            <a:r>
              <a:rPr lang="de-DE" i="1" dirty="0">
                <a:latin typeface="Roboto Condensed"/>
                <a:ea typeface="Roboto Condensed"/>
                <a:cs typeface="Roboto Condensed"/>
                <a:sym typeface="Roboto Condensed"/>
              </a:rPr>
              <a:t>" bzw. "Verbreitung" ist Gegenstand fortwährender Diskussion in FOSS-Community und –Rechtskreisen.</a:t>
            </a:r>
            <a:endParaRPr sz="2400" b="0" i="1"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A3093DE-C73A-40D8-A7CD-54B39A42E81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FE9B540-CA81-403A-9627-8CC7E4C5788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Entwicklungsrichtlinien</a:t>
            </a:r>
            <a:endParaRPr lang="en-US" dirty="0"/>
          </a:p>
        </p:txBody>
      </p:sp>
      <p:sp>
        <p:nvSpPr>
          <p:cNvPr id="4" name="Rechteck 3">
            <a:extLst>
              <a:ext uri="{FF2B5EF4-FFF2-40B4-BE49-F238E27FC236}">
                <a16:creationId xmlns:a16="http://schemas.microsoft.com/office/drawing/2014/main" id="{4690D5EE-F335-4826-95E7-3D66E76EB6F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Patentschutz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err="1">
                <a:solidFill>
                  <a:schemeClr val="dk1"/>
                </a:solidFill>
                <a:latin typeface="Roboto"/>
                <a:ea typeface="Roboto"/>
                <a:cs typeface="Roboto"/>
                <a:sym typeface="Roboto"/>
              </a:rPr>
              <a:t>Patente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de-DE" dirty="0"/>
              <a:t>ein Betriebsverfahren oder </a:t>
            </a:r>
            <a:r>
              <a:rPr lang="en-US" dirty="0" err="1"/>
              <a:t>bspw</a:t>
            </a:r>
            <a:r>
              <a:rPr lang="en-US" dirty="0"/>
              <a:t>. </a:t>
            </a:r>
            <a:r>
              <a:rPr lang="de-DE" dirty="0"/>
              <a:t>auch konkret ein Computerprogramm.</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Kein</a:t>
            </a:r>
            <a:r>
              <a:rPr lang="en-US" sz="2000" b="0" i="0" u="none" strike="noStrike" cap="none" dirty="0">
                <a:solidFill>
                  <a:schemeClr val="dk1"/>
                </a:solidFill>
                <a:latin typeface="Roboto"/>
                <a:ea typeface="Roboto"/>
                <a:cs typeface="Roboto"/>
                <a:sym typeface="Roboto"/>
              </a:rPr>
              <a:t> Schutz </a:t>
            </a:r>
            <a:r>
              <a:rPr lang="en-US" sz="2000" b="0" i="0" u="none" strike="noStrike" cap="none" dirty="0" err="1">
                <a:solidFill>
                  <a:schemeClr val="dk1"/>
                </a:solidFill>
                <a:latin typeface="Roboto"/>
                <a:ea typeface="Roboto"/>
                <a:cs typeface="Roboto"/>
                <a:sym typeface="Roboto"/>
              </a:rPr>
              <a:t>besteht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für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abstrakte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Ideen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oder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Naturgesetze</a:t>
            </a:r>
            <a:endParaRPr lang="en-US" sz="2000" b="0" i="0" u="none" strike="noStrike" cap="none" dirty="0">
              <a:solidFill>
                <a:schemeClr val="dk1"/>
              </a:solidFill>
              <a:latin typeface="Roboto"/>
              <a:ea typeface="Roboto"/>
              <a:cs typeface="Roboto"/>
              <a:sym typeface="Roboto"/>
            </a:endParaRPr>
          </a:p>
          <a:p>
            <a:pPr lvl="0" indent="-182880"/>
            <a:r>
              <a:rPr lang="de-DE" dirty="0"/>
              <a:t>Ein Patentantrag muss in einem bestimmten Land eingereicht werden, um dort ein Patent zu erhalten. Mit Erhalt eines Patents hat der Inhaber das Recht, jedermann davon abzuhalten, seine ‚patentierte‘ Funktionalität auszuüben - unabhängig davon, wie dessen Implementierung aussieht.</a:t>
            </a:r>
            <a:r>
              <a:rPr lang="en-US" sz="2400" b="0" i="0" u="none" strike="noStrike" cap="none" dirty="0">
                <a:solidFill>
                  <a:schemeClr val="dk1"/>
                </a:solidFill>
                <a:latin typeface="Roboto"/>
                <a:ea typeface="Roboto"/>
                <a:cs typeface="Roboto"/>
                <a:sym typeface="Roboto"/>
              </a:rPr>
              <a:t> </a:t>
            </a:r>
          </a:p>
          <a:p>
            <a:pPr lvl="0" indent="-182880"/>
            <a:r>
              <a:rPr lang="de-DE" dirty="0"/>
              <a:t>Parteien, die die ‚patentierte‘ Technologie nutzen möchten, können eine Patentlizenz beantragen (welche Rechte zur Verwendung, Herstellung, zum Verkauf, zum Verkauf und zum Importieren der Technologie gewähren kann).</a:t>
            </a:r>
          </a:p>
          <a:p>
            <a:pPr lvl="0" indent="-182880"/>
            <a:r>
              <a:rPr lang="de-DE" sz="2400" b="0" i="0" u="none" strike="noStrike" cap="none" dirty="0">
                <a:solidFill>
                  <a:schemeClr val="dk1"/>
                </a:solidFill>
                <a:latin typeface="Roboto"/>
                <a:ea typeface="Roboto"/>
                <a:cs typeface="Roboto"/>
                <a:sym typeface="Roboto"/>
              </a:rPr>
              <a:t>Ein patentrechtlicher Verstoß </a:t>
            </a:r>
            <a:r>
              <a:rPr lang="de-DE" dirty="0"/>
              <a:t>kann auftreten, auch wenn andere Parteien unabhängig die gleiche Erfindung schaffen.</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9239524-8B30-4862-B312-B339D69E63B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B4EA84B-F6B6-4A79-9045-1C124D11AFEE}"/>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8624</Words>
  <Application>Microsoft Office PowerPoint</Application>
  <PresentationFormat>Breitbild</PresentationFormat>
  <Paragraphs>1301</Paragraphs>
  <Slides>84</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84</vt:i4>
      </vt:variant>
    </vt:vector>
  </HeadingPairs>
  <TitlesOfParts>
    <vt:vector size="93" baseType="lpstr">
      <vt:lpstr>Roboto Condensed</vt:lpstr>
      <vt:lpstr>Times</vt:lpstr>
      <vt:lpstr>Times New Roman</vt:lpstr>
      <vt:lpstr>Arial</vt:lpstr>
      <vt:lpstr>Roboto</vt:lpstr>
      <vt:lpstr>Roboto Mono</vt:lpstr>
      <vt:lpstr>Roboto Medium</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ABSCHNITT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ABSCHNITT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ABSCHNITT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53</cp:revision>
  <dcterms:modified xsi:type="dcterms:W3CDTF">2017-11-29T00:22:03Z</dcterms:modified>
</cp:coreProperties>
</file>