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Ubuntu Mon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ono-italic.fntdata"/><Relationship Id="rId30" Type="http://schemas.openxmlformats.org/officeDocument/2006/relationships/font" Target="fonts/UbuntuMon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Ubuntu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8bc2a4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8bc2a4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bc2a4e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bc2a4e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8bc2a4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8bc2a4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8bc2a4e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8bc2a4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8bc2a4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8bc2a4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8bc2a4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8bc2a4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bc2a4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bc2a4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7ecab4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7ecab4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7ecab40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7ecab4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7ecab4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7ecab4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7eca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7eca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7ecab4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7ecab4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7ecab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7ecab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7eca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d7eca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7eca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7eca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7ecab4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7ecab4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7ecab4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7ecab4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7ecab4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7ecab4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bc2a4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bc2a4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bc2a4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bc2a4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8bc2a4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8bc2a4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inkedin.com/in/sthornewillve" TargetMode="External"/><Relationship Id="rId4" Type="http://schemas.openxmlformats.org/officeDocument/2006/relationships/hyperlink" Target="https://github.com/SThornewillvE/" TargetMode="External"/><Relationship Id="rId5" Type="http://schemas.openxmlformats.org/officeDocument/2006/relationships/hyperlink" Target="https://twitt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Bayesian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Simon Thornewill von Essen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Analyst, Goodgame Studios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r>
              <a:rPr lang="en-GB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🐍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214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Does this mean that the probability of mean thermometer temp is 0.999</a:t>
            </a:r>
            <a:r>
              <a:rPr lang="en-GB" sz="1800"/>
              <a:t>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7815325" y="2109200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815325" y="3818775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Does this mean that 100°C will fall inside this interval 95% of the time?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Probability of getting this result given no difference in experimental groups</a:t>
            </a:r>
            <a:br>
              <a:rPr lang="en-GB" sz="1800"/>
            </a:br>
            <a:r>
              <a:rPr lang="en-GB" sz="1800"/>
              <a:t>i</a:t>
            </a:r>
            <a:r>
              <a:rPr lang="en-GB" sz="1800"/>
              <a:t>s 0.001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36" name="Google Shape;136;p23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Interval will contain the parameter 95% of the time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</a:t>
            </a:r>
            <a:r>
              <a:rPr lang="en-GB"/>
              <a:t>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Frequentism expects that parameters exist and are fixed, the probabilities are the likelihood of our data given these expectations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45" name="Google Shape;145;p24"/>
          <p:cNvSpPr/>
          <p:nvPr/>
        </p:nvSpPr>
        <p:spPr>
          <a:xfrm>
            <a:off x="550181" y="1297969"/>
            <a:ext cx="202202" cy="202206"/>
          </a:xfrm>
          <a:custGeom>
            <a:rect b="b" l="l" r="r" t="t"/>
            <a:pathLst>
              <a:path extrusionOk="0" h="461" w="462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4344225" y="2109200"/>
            <a:ext cx="0" cy="2568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/>
        </p:nvSpPr>
        <p:spPr>
          <a:xfrm>
            <a:off x="3922275" y="4677200"/>
            <a:ext cx="843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Mean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3604275" y="2346025"/>
            <a:ext cx="1161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3870700" y="257175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3182425" y="304540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4041300" y="3643000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 flipH="1" rot="10800000">
            <a:off x="4151725" y="4386738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663875" y="383163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3870700" y="4098063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2946075" y="338968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6076000" y="3189725"/>
            <a:ext cx="2449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Repeated Experiments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690800" y="2109200"/>
            <a:ext cx="385200" cy="256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icture of child"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54" y="1179825"/>
            <a:ext cx="5276701" cy="3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3000" y="4425625"/>
            <a:ext cx="7698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Child doesn’t move, but you will only take a picture of them 95% of the 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34633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Requires large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not allow for integration of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P-values</a:t>
            </a:r>
            <a:r>
              <a:rPr lang="en-GB"/>
              <a:t> and confidence intervals</a:t>
            </a:r>
            <a:r>
              <a:rPr lang="en-GB"/>
              <a:t> are unintuitive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Difficult to communicate</a:t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</a:t>
            </a:r>
            <a:r>
              <a:rPr lang="en-GB"/>
              <a:t>Stats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Possibility to perform experiments indefinitely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Parameters are assumed to be specific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Able to estimate params given enough experiments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23957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Works well for simulations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“Objective”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Stats Disav. Cont.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Amount of data you have is limited?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have relevant and applicable prior information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</a:t>
            </a:r>
            <a:r>
              <a:rPr lang="en-GB"/>
              <a:t>Infinite</a:t>
            </a:r>
            <a:r>
              <a:rPr lang="en-GB"/>
              <a:t>” experiments are not possible? (Cost, feasibility)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Stakeholders have a hard time understanding frequentist logic?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Children never stay still and assuming they don’t is </a:t>
            </a:r>
            <a:r>
              <a:rPr lang="en-GB"/>
              <a:t>blasphemy</a:t>
            </a:r>
            <a:r>
              <a:rPr lang="en-GB"/>
              <a:t> 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819050" y="251625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361100" y="19464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470300" y="30713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855150" y="416927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943925" y="362902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</a:t>
            </a: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Foreshadow MCMC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Classical: By considering equal outcomes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Frequentist: Relative Frequency over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Bayesian: By updating our beliefs for each obs.</a:t>
            </a:r>
            <a:endParaRPr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“Call to Action”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Slides on Github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https://cutt.ly/zGqux9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1870900"/>
            <a:ext cx="2375850" cy="2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00" y="1474600"/>
            <a:ext cx="4527602" cy="2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me on Social Media!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endParaRPr/>
          </a:p>
        </p:txBody>
      </p:sp>
      <p:sp>
        <p:nvSpPr>
          <p:cNvPr id="228" name="Google Shape;228;p34">
            <a:hlinkClick r:id="rId3"/>
          </p:cNvPr>
          <p:cNvSpPr/>
          <p:nvPr/>
        </p:nvSpPr>
        <p:spPr>
          <a:xfrm>
            <a:off x="4056687" y="3662678"/>
            <a:ext cx="254072" cy="249416"/>
          </a:xfrm>
          <a:custGeom>
            <a:rect b="b" l="l" r="r" t="t"/>
            <a:pathLst>
              <a:path extrusionOk="0" h="471" w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>
            <a:hlinkClick r:id="rId4"/>
          </p:cNvPr>
          <p:cNvSpPr/>
          <p:nvPr/>
        </p:nvSpPr>
        <p:spPr>
          <a:xfrm>
            <a:off x="4833264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>
            <a:hlinkClick r:id="rId5"/>
          </p:cNvPr>
          <p:cNvSpPr/>
          <p:nvPr/>
        </p:nvSpPr>
        <p:spPr>
          <a:xfrm>
            <a:off x="4444985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Coin Toss: Classical Est.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Coin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H    T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0.5    0.5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Dice: Classical Est.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Dice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--------------------------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    |    |    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1    2    3    4    5    6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0.16 0.16 0.16 0.16 0.16 0.16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313775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must be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Cannot create sophisticated (high variance) models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Stats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Outcomes are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are assumed to be equally likely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663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understand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52363"/>
            <a:ext cx="3999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Calibrating Thermometer to show accurate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Follows a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450" y="1508738"/>
            <a:ext cx="4055799" cy="27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700" y="3013800"/>
            <a:ext cx="39999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Frequentist Approach: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Take many readings and use the expectation value (mean) to find value over time.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Confidence Interval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sample mean and standard deviation, calculate an interval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“Interval that contains the true parameter some percent of the time”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626775"/>
            <a:ext cx="3999900" cy="188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of Rain: Frequentist 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P-value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Probability of data given a parameter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“The probability that outcome is due to random chance given that there is no difference between experimental groups”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P(X | μ)</a:t>
            </a:r>
            <a:endParaRPr sz="1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17288"/>
            <a:ext cx="3999899" cy="21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