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Average"/>
      <p:regular r:id="rId50"/>
    </p:embeddedFont>
    <p:embeddedFont>
      <p:font typeface="Ubuntu Mono"/>
      <p:regular r:id="rId51"/>
      <p:bold r:id="rId52"/>
      <p:italic r:id="rId53"/>
      <p:boldItalic r:id="rId54"/>
    </p:embeddedFont>
    <p:embeddedFont>
      <p:font typeface="Oswal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5E74A6-B762-457D-B112-18F1546CEA8E}">
  <a:tblStyle styleId="{BC5E74A6-B762-457D-B112-18F1546CE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UbuntuMono-regular.fntdata"/><Relationship Id="rId50" Type="http://schemas.openxmlformats.org/officeDocument/2006/relationships/font" Target="fonts/Average-regular.fntdata"/><Relationship Id="rId53" Type="http://schemas.openxmlformats.org/officeDocument/2006/relationships/font" Target="fonts/UbuntuMono-italic.fntdata"/><Relationship Id="rId52" Type="http://schemas.openxmlformats.org/officeDocument/2006/relationships/font" Target="fonts/UbuntuMono-bold.fntdata"/><Relationship Id="rId11" Type="http://schemas.openxmlformats.org/officeDocument/2006/relationships/slide" Target="slides/slide5.xml"/><Relationship Id="rId55" Type="http://schemas.openxmlformats.org/officeDocument/2006/relationships/font" Target="fonts/Oswald-regular.fntdata"/><Relationship Id="rId10" Type="http://schemas.openxmlformats.org/officeDocument/2006/relationships/slide" Target="slides/slide4.xml"/><Relationship Id="rId54" Type="http://schemas.openxmlformats.org/officeDocument/2006/relationships/font" Target="fonts/Ubuntu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8bc2a4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8bc2a4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8bc2a4e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8bc2a4e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8bc2a4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8bc2a4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8bc2a4e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8bc2a4e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8bc2a4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8bc2a4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8bc2a4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8bc2a4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8bc2a4e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8bc2a4e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9aeaa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9aeaa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9aeaa2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9aeaa2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9aeaa2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9aeaa2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7ecab4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7ecab4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9aeaa2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d9aeaa2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9aeaa2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d9aeaa2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de5f6f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ede5f6f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9aeaa2d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d9aeaa2d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de5f6f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ede5f6f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de5f6f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ede5f6f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da26a1b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da26a1b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a26a1b1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a26a1b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de5f6f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de5f6f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da26a1b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da26a1b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7ecab4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7ecab4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da26a1b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da26a1b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da26a1b1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da26a1b1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and Dirty: Multiply Prior by Likelihood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a26a1b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da26a1b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accurate, divide by the likelihood of the data at each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Integral is gnarly, but we can make it equal to 1 to make it disappear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da26a1b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da26a1b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integral equal to one by adding A coefficient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da26a1b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da26a1b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 simplifies massively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da26a1b1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da26a1b1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 Voila. A function that is easy to import from numpy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da26a1b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da26a1b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da26a1b1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da26a1b1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da26a1b1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da26a1b1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d9aeaa2d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d9aeaa2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7ecab4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7ecab4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d9aeaa2d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d9aeaa2d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d7ecab40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d7ecab40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d7ecab4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d7ecab4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7ecab4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7eca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7ecab40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7ecab40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7ecab40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7ecab40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8bc2a4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8bc2a4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8bc2a4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8bc2a4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8bc2a4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8bc2a4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n.wikipedia.org/wiki/Conjugate_prior#Table_of_conjugate_distributions" TargetMode="External"/><Relationship Id="rId4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Conjugate_prior#Table_of_conjugate_distributions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linkedin.com/in/sthornewillve" TargetMode="External"/><Relationship Id="rId4" Type="http://schemas.openxmlformats.org/officeDocument/2006/relationships/hyperlink" Target="https://github.com/SThornewillvE/" TargetMode="External"/><Relationship Id="rId5" Type="http://schemas.openxmlformats.org/officeDocument/2006/relationships/hyperlink" Target="https://twitter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Bayesian Statistics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Simon Thornewill von Essen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Data Analyst, Goodgame Studios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r>
              <a:rPr lang="en-GB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 🐍</a:t>
            </a:r>
            <a:endParaRPr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214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Mean thermometer temp is higher than assumed param,</a:t>
            </a:r>
            <a:br>
              <a:rPr lang="en-GB" sz="1800"/>
            </a:br>
            <a:r>
              <a:rPr lang="en-GB" sz="1800"/>
              <a:t>P-value = 0.001 (highly significant),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Does this mean that the probability of mean thermometer temp is 0.999</a:t>
            </a:r>
            <a:r>
              <a:rPr lang="en-GB" sz="1800"/>
              <a:t>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125" name="Google Shape;125;p22"/>
          <p:cNvSpPr txBox="1"/>
          <p:nvPr/>
        </p:nvSpPr>
        <p:spPr>
          <a:xfrm>
            <a:off x="7815325" y="2109200"/>
            <a:ext cx="577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❌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7815325" y="3818775"/>
            <a:ext cx="577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❌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82136" y="1290957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226536" y="3278582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4350" y="3143250"/>
            <a:ext cx="7852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2.   95% Confidence interval is [98°C, 102 °C] and mean = 100°C,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	Does this mean that 100°C will fall inside this interval 95% of the time?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2140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Mean thermometer temp is higher than assumed param,</a:t>
            </a:r>
            <a:br>
              <a:rPr lang="en-GB" sz="1800"/>
            </a:br>
            <a:r>
              <a:rPr lang="en-GB" sz="1800"/>
              <a:t>P-value = 0.001 (highly significant),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Probability of getting this result given no difference in experimental groups</a:t>
            </a:r>
            <a:br>
              <a:rPr lang="en-GB" sz="1800"/>
            </a:br>
            <a:r>
              <a:rPr lang="en-GB" sz="1800"/>
              <a:t>i</a:t>
            </a:r>
            <a:r>
              <a:rPr lang="en-GB" sz="1800"/>
              <a:t>s 0.001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136" name="Google Shape;136;p23"/>
          <p:cNvSpPr/>
          <p:nvPr/>
        </p:nvSpPr>
        <p:spPr>
          <a:xfrm>
            <a:off x="182136" y="1290957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226536" y="3278582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4350" y="3143250"/>
            <a:ext cx="7852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2.   95% Confidence interval is [98°C, 102 °C] and mean = 100°C,</a:t>
            </a:r>
            <a:br>
              <a:rPr lang="en-GB" sz="1800"/>
            </a:br>
            <a:br>
              <a:rPr lang="en-GB" sz="1800"/>
            </a:br>
            <a:r>
              <a:rPr lang="en-GB" sz="1800"/>
              <a:t>	Interval will contain the parameter 95% of the time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 </a:t>
            </a:r>
            <a:r>
              <a:rPr lang="en-GB"/>
              <a:t>Learnings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2140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Frequentism expects that parameters exist and are fixed, the probabilities are the likelihood of our data given these expectations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  <p:sp>
        <p:nvSpPr>
          <p:cNvPr id="145" name="Google Shape;145;p24"/>
          <p:cNvSpPr/>
          <p:nvPr/>
        </p:nvSpPr>
        <p:spPr>
          <a:xfrm>
            <a:off x="550181" y="1297969"/>
            <a:ext cx="202202" cy="202206"/>
          </a:xfrm>
          <a:custGeom>
            <a:rect b="b" l="l" r="r" t="t"/>
            <a:pathLst>
              <a:path extrusionOk="0" h="461" w="462">
                <a:moveTo>
                  <a:pt x="230" y="9"/>
                </a:moveTo>
                <a:lnTo>
                  <a:pt x="230" y="9"/>
                </a:lnTo>
                <a:cubicBezTo>
                  <a:pt x="98" y="9"/>
                  <a:pt x="0" y="106"/>
                  <a:pt x="0" y="239"/>
                </a:cubicBezTo>
                <a:cubicBezTo>
                  <a:pt x="0" y="363"/>
                  <a:pt x="107" y="460"/>
                  <a:pt x="230" y="460"/>
                </a:cubicBezTo>
                <a:cubicBezTo>
                  <a:pt x="363" y="460"/>
                  <a:pt x="461" y="354"/>
                  <a:pt x="461" y="230"/>
                </a:cubicBezTo>
                <a:cubicBezTo>
                  <a:pt x="461" y="106"/>
                  <a:pt x="355" y="0"/>
                  <a:pt x="230" y="9"/>
                </a:cubicBezTo>
                <a:close/>
                <a:moveTo>
                  <a:pt x="248" y="79"/>
                </a:moveTo>
                <a:lnTo>
                  <a:pt x="248" y="79"/>
                </a:lnTo>
                <a:cubicBezTo>
                  <a:pt x="275" y="79"/>
                  <a:pt x="283" y="97"/>
                  <a:pt x="283" y="106"/>
                </a:cubicBezTo>
                <a:cubicBezTo>
                  <a:pt x="283" y="132"/>
                  <a:pt x="266" y="150"/>
                  <a:pt x="239" y="150"/>
                </a:cubicBezTo>
                <a:cubicBezTo>
                  <a:pt x="222" y="150"/>
                  <a:pt x="213" y="132"/>
                  <a:pt x="213" y="115"/>
                </a:cubicBezTo>
                <a:cubicBezTo>
                  <a:pt x="213" y="106"/>
                  <a:pt x="222" y="79"/>
                  <a:pt x="248" y="79"/>
                </a:cubicBezTo>
                <a:close/>
                <a:moveTo>
                  <a:pt x="195" y="372"/>
                </a:moveTo>
                <a:lnTo>
                  <a:pt x="195" y="372"/>
                </a:lnTo>
                <a:cubicBezTo>
                  <a:pt x="177" y="372"/>
                  <a:pt x="169" y="363"/>
                  <a:pt x="177" y="327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39"/>
                  <a:pt x="195" y="230"/>
                  <a:pt x="195" y="230"/>
                </a:cubicBezTo>
                <a:cubicBezTo>
                  <a:pt x="186" y="230"/>
                  <a:pt x="169" y="239"/>
                  <a:pt x="160" y="248"/>
                </a:cubicBezTo>
                <a:cubicBezTo>
                  <a:pt x="151" y="239"/>
                  <a:pt x="151" y="239"/>
                  <a:pt x="151" y="239"/>
                </a:cubicBezTo>
                <a:cubicBezTo>
                  <a:pt x="186" y="204"/>
                  <a:pt x="230" y="185"/>
                  <a:pt x="248" y="185"/>
                </a:cubicBezTo>
                <a:cubicBezTo>
                  <a:pt x="266" y="185"/>
                  <a:pt x="266" y="204"/>
                  <a:pt x="266" y="230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239" y="327"/>
                  <a:pt x="239" y="327"/>
                  <a:pt x="239" y="327"/>
                </a:cubicBezTo>
                <a:cubicBezTo>
                  <a:pt x="248" y="327"/>
                  <a:pt x="266" y="327"/>
                  <a:pt x="275" y="310"/>
                </a:cubicBezTo>
                <a:cubicBezTo>
                  <a:pt x="283" y="327"/>
                  <a:pt x="283" y="327"/>
                  <a:pt x="283" y="327"/>
                </a:cubicBezTo>
                <a:cubicBezTo>
                  <a:pt x="248" y="363"/>
                  <a:pt x="213" y="372"/>
                  <a:pt x="195" y="3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4"/>
          <p:cNvCxnSpPr/>
          <p:nvPr/>
        </p:nvCxnSpPr>
        <p:spPr>
          <a:xfrm>
            <a:off x="4344225" y="2109200"/>
            <a:ext cx="0" cy="2568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4"/>
          <p:cNvSpPr txBox="1"/>
          <p:nvPr/>
        </p:nvSpPr>
        <p:spPr>
          <a:xfrm>
            <a:off x="3922275" y="4677200"/>
            <a:ext cx="843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Mean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>
            <a:off x="3604275" y="2346025"/>
            <a:ext cx="11619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3870700" y="2571750"/>
            <a:ext cx="969300" cy="3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3182425" y="3045400"/>
            <a:ext cx="969300" cy="3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/>
          <p:nvPr/>
        </p:nvCxnSpPr>
        <p:spPr>
          <a:xfrm flipH="1" rot="10800000">
            <a:off x="4041300" y="3643000"/>
            <a:ext cx="754800" cy="1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4"/>
          <p:cNvCxnSpPr/>
          <p:nvPr/>
        </p:nvCxnSpPr>
        <p:spPr>
          <a:xfrm flipH="1" rot="10800000">
            <a:off x="4151725" y="4386738"/>
            <a:ext cx="754800" cy="1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/>
          <p:nvPr/>
        </p:nvCxnSpPr>
        <p:spPr>
          <a:xfrm>
            <a:off x="3663875" y="3831638"/>
            <a:ext cx="1820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3870700" y="4098063"/>
            <a:ext cx="1820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2946075" y="3389688"/>
            <a:ext cx="1820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4"/>
          <p:cNvSpPr txBox="1"/>
          <p:nvPr/>
        </p:nvSpPr>
        <p:spPr>
          <a:xfrm>
            <a:off x="6076000" y="3189725"/>
            <a:ext cx="2449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Repeated Experiments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5690800" y="2109200"/>
            <a:ext cx="385200" cy="2568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Test Learnings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icture of child"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654" y="1179825"/>
            <a:ext cx="5276701" cy="32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3000" y="4425625"/>
            <a:ext cx="76980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Child doesn’t move, but you will only take a picture of them 95% of the time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3463375"/>
            <a:ext cx="85206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Requires large 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 not allow for integration of domain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P-values</a:t>
            </a:r>
            <a:r>
              <a:rPr lang="en-GB"/>
              <a:t> and confidence intervals</a:t>
            </a:r>
            <a:r>
              <a:rPr lang="en-GB"/>
              <a:t> are unintuitive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Difficult to communicate</a:t>
            </a:r>
            <a:endParaRPr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Frequentist </a:t>
            </a:r>
            <a:r>
              <a:rPr lang="en-GB"/>
              <a:t>Stats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Possibility to perform experiments indefinitely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Parameters are assumed to be specific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Able to estimate params given enough experiments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2395750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Works well for simulations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“Objective”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Frequentist Stats Disav. Cont.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Amount of data you have is limited?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have relevant and applicable prior information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</a:t>
            </a:r>
            <a:r>
              <a:rPr lang="en-GB"/>
              <a:t>Infinite</a:t>
            </a:r>
            <a:r>
              <a:rPr lang="en-GB"/>
              <a:t>” experiments are not possible? (Cost, feasibility)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Stakeholders have a hard time understanding frequentist logic?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Children never stay still and assuming they don’t is </a:t>
            </a:r>
            <a:r>
              <a:rPr lang="en-GB"/>
              <a:t>blasphemy</a:t>
            </a:r>
            <a:r>
              <a:rPr lang="en-GB"/>
              <a:t> 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5819050" y="2516250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361100" y="1946400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470300" y="3071300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855150" y="4169275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6943925" y="3629025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</a:t>
            </a: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endParaRPr sz="3000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Frequentist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lt1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Bayesian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Goal:</a:t>
            </a:r>
            <a:br>
              <a:rPr lang="en-GB" sz="1800"/>
            </a:br>
            <a:r>
              <a:rPr lang="en-GB" sz="1800"/>
              <a:t>Invert a likelihood </a:t>
            </a:r>
            <a:endParaRPr sz="1800"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2146799"/>
            <a:ext cx="3999899" cy="849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8299500" y="1730800"/>
            <a:ext cx="599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prior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6974750" y="1730800"/>
            <a:ext cx="1032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likelihood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7137575" y="2996700"/>
            <a:ext cx="1539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normalisation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5124550" y="1871775"/>
            <a:ext cx="870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posterior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Theorem: Derivation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3848375" y="849896"/>
            <a:ext cx="3559750" cy="468250"/>
          </a:xfrm>
          <a:custGeom>
            <a:rect b="b" l="l" r="r" t="t"/>
            <a:pathLst>
              <a:path extrusionOk="0" h="18730" w="142390">
                <a:moveTo>
                  <a:pt x="0" y="14882"/>
                </a:moveTo>
                <a:cubicBezTo>
                  <a:pt x="10706" y="12415"/>
                  <a:pt x="40506" y="-561"/>
                  <a:pt x="64238" y="80"/>
                </a:cubicBezTo>
                <a:cubicBezTo>
                  <a:pt x="87970" y="721"/>
                  <a:pt x="129365" y="15622"/>
                  <a:pt x="142390" y="187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30"/>
          <p:cNvSpPr txBox="1"/>
          <p:nvPr/>
        </p:nvSpPr>
        <p:spPr>
          <a:xfrm>
            <a:off x="4980675" y="520325"/>
            <a:ext cx="1021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The Same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74" y="3042274"/>
            <a:ext cx="3999899" cy="8498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2161000" y="3218525"/>
            <a:ext cx="1021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∴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600" y="1318150"/>
            <a:ext cx="3266024" cy="88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668" y="1318150"/>
            <a:ext cx="3266032" cy="8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4366425" y="2309025"/>
            <a:ext cx="532800" cy="632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2599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Theorem:</a:t>
            </a:r>
            <a:r>
              <a:rPr lang="en-GB"/>
              <a:t> Alternate View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𝜃 </a:t>
            </a:r>
            <a:r>
              <a:rPr lang="en-GB" sz="1800"/>
              <a:t>= Parameter,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X =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</a:t>
            </a:r>
            <a:r>
              <a:rPr lang="en-GB" sz="1800"/>
              <a:t>𝜃</a:t>
            </a:r>
            <a:r>
              <a:rPr lang="en-GB" sz="1800"/>
              <a:t> | X): Prob. Param given Dat.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p(B): Prior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p(A | B): Freq. Likelihood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p(A): Normalisation Const.</a:t>
            </a:r>
            <a:endParaRPr sz="1800"/>
          </a:p>
        </p:txBody>
      </p:sp>
      <p:sp>
        <p:nvSpPr>
          <p:cNvPr id="219" name="Google Shape;219;p31"/>
          <p:cNvSpPr/>
          <p:nvPr/>
        </p:nvSpPr>
        <p:spPr>
          <a:xfrm>
            <a:off x="8832311" y="1827420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5673325" y="3315500"/>
            <a:ext cx="2671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Problem: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How to calculate p(X)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How to calculate p(𝜃)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8345136" y="2707770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775" y="2029625"/>
            <a:ext cx="4017150" cy="10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/>
          <p:nvPr/>
        </p:nvSpPr>
        <p:spPr>
          <a:xfrm>
            <a:off x="5516786" y="3403795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6462900" y="1827425"/>
            <a:ext cx="421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✔️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Classical: By considering equal outcomes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7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Frequentist: Relative Frequency over time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2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Bayesian: By updating our beliefs for each obs.</a:t>
            </a:r>
            <a:endParaRPr sz="3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2599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Theorem: How to Calculate P(X)?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What is p(X)?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Sum of all possible numerators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Yes, this can get difficult</a:t>
            </a:r>
            <a:endParaRPr sz="1800"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100" y="3024475"/>
            <a:ext cx="3919401" cy="87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025" y="1545025"/>
            <a:ext cx="3919401" cy="1087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2599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Theorem: How to Calculate P(𝜃)?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1152475"/>
            <a:ext cx="8468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Create Your Own</a:t>
            </a:r>
            <a:endParaRPr sz="2400"/>
          </a:p>
          <a:p>
            <a:pPr indent="-3810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Take Previous P(𝜃 | X)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Discrete Case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Monty Hall Problem: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You Pick Door 1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Monty opens door 2</a:t>
            </a:r>
            <a:r>
              <a:rPr i="1" lang="en-GB" sz="1400"/>
              <a:t> </a:t>
            </a:r>
            <a:r>
              <a:rPr lang="en-GB" sz="1400" u="sng"/>
              <a:t>to reveal a goat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Should you switch to door 3?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35111"/>
          <a:stretch/>
        </p:blipFill>
        <p:spPr>
          <a:xfrm>
            <a:off x="4832400" y="2050971"/>
            <a:ext cx="3999899" cy="15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66078" l="0" r="75309" t="-2869"/>
          <a:stretch/>
        </p:blipFill>
        <p:spPr>
          <a:xfrm>
            <a:off x="6338563" y="1199900"/>
            <a:ext cx="987576" cy="85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/>
          <p:nvPr/>
        </p:nvSpPr>
        <p:spPr>
          <a:xfrm>
            <a:off x="5143500" y="3759575"/>
            <a:ext cx="547500" cy="851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5580150" y="3581950"/>
            <a:ext cx="2686450" cy="831500"/>
          </a:xfrm>
          <a:custGeom>
            <a:rect b="b" l="l" r="r" t="t"/>
            <a:pathLst>
              <a:path extrusionOk="0" h="33260" w="107458">
                <a:moveTo>
                  <a:pt x="0" y="31971"/>
                </a:moveTo>
                <a:cubicBezTo>
                  <a:pt x="14061" y="31724"/>
                  <a:pt x="66458" y="35820"/>
                  <a:pt x="84368" y="30491"/>
                </a:cubicBezTo>
                <a:cubicBezTo>
                  <a:pt x="102278" y="25163"/>
                  <a:pt x="103610" y="5082"/>
                  <a:pt x="10745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9" name="Google Shape;249;p34"/>
          <p:cNvSpPr/>
          <p:nvPr/>
        </p:nvSpPr>
        <p:spPr>
          <a:xfrm>
            <a:off x="8188436" y="3966245"/>
            <a:ext cx="202203" cy="202206"/>
          </a:xfrm>
          <a:custGeom>
            <a:rect b="b" l="l" r="r" t="t"/>
            <a:pathLst>
              <a:path extrusionOk="0" h="461" w="461">
                <a:moveTo>
                  <a:pt x="231" y="9"/>
                </a:moveTo>
                <a:lnTo>
                  <a:pt x="231" y="9"/>
                </a:lnTo>
                <a:cubicBezTo>
                  <a:pt x="97" y="9"/>
                  <a:pt x="0" y="106"/>
                  <a:pt x="0" y="239"/>
                </a:cubicBezTo>
                <a:cubicBezTo>
                  <a:pt x="0" y="363"/>
                  <a:pt x="106" y="460"/>
                  <a:pt x="231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1" y="9"/>
                </a:cubicBezTo>
                <a:close/>
                <a:moveTo>
                  <a:pt x="231" y="372"/>
                </a:moveTo>
                <a:lnTo>
                  <a:pt x="231" y="372"/>
                </a:lnTo>
                <a:cubicBezTo>
                  <a:pt x="221" y="372"/>
                  <a:pt x="221" y="372"/>
                  <a:pt x="221" y="372"/>
                </a:cubicBezTo>
                <a:cubicBezTo>
                  <a:pt x="204" y="372"/>
                  <a:pt x="195" y="354"/>
                  <a:pt x="195" y="336"/>
                </a:cubicBezTo>
                <a:cubicBezTo>
                  <a:pt x="195" y="319"/>
                  <a:pt x="204" y="301"/>
                  <a:pt x="231" y="301"/>
                </a:cubicBezTo>
                <a:lnTo>
                  <a:pt x="231" y="301"/>
                </a:lnTo>
                <a:cubicBezTo>
                  <a:pt x="248" y="310"/>
                  <a:pt x="257" y="319"/>
                  <a:pt x="257" y="336"/>
                </a:cubicBezTo>
                <a:cubicBezTo>
                  <a:pt x="257" y="363"/>
                  <a:pt x="248" y="372"/>
                  <a:pt x="231" y="372"/>
                </a:cubicBezTo>
                <a:close/>
                <a:moveTo>
                  <a:pt x="310" y="213"/>
                </a:moveTo>
                <a:lnTo>
                  <a:pt x="310" y="213"/>
                </a:lnTo>
                <a:cubicBezTo>
                  <a:pt x="301" y="213"/>
                  <a:pt x="293" y="221"/>
                  <a:pt x="284" y="230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57" y="248"/>
                  <a:pt x="257" y="257"/>
                  <a:pt x="257" y="257"/>
                </a:cubicBezTo>
                <a:cubicBezTo>
                  <a:pt x="248" y="266"/>
                  <a:pt x="248" y="266"/>
                  <a:pt x="248" y="274"/>
                </a:cubicBezTo>
                <a:lnTo>
                  <a:pt x="248" y="274"/>
                </a:lnTo>
                <a:cubicBezTo>
                  <a:pt x="195" y="274"/>
                  <a:pt x="195" y="274"/>
                  <a:pt x="195" y="274"/>
                </a:cubicBezTo>
                <a:lnTo>
                  <a:pt x="195" y="274"/>
                </a:lnTo>
                <a:cubicBezTo>
                  <a:pt x="195" y="257"/>
                  <a:pt x="195" y="248"/>
                  <a:pt x="204" y="230"/>
                </a:cubicBezTo>
                <a:cubicBezTo>
                  <a:pt x="221" y="221"/>
                  <a:pt x="248" y="204"/>
                  <a:pt x="248" y="204"/>
                </a:cubicBezTo>
                <a:lnTo>
                  <a:pt x="257" y="195"/>
                </a:lnTo>
                <a:cubicBezTo>
                  <a:pt x="257" y="185"/>
                  <a:pt x="266" y="176"/>
                  <a:pt x="266" y="176"/>
                </a:cubicBezTo>
                <a:cubicBezTo>
                  <a:pt x="266" y="168"/>
                  <a:pt x="257" y="160"/>
                  <a:pt x="257" y="150"/>
                </a:cubicBezTo>
                <a:cubicBezTo>
                  <a:pt x="248" y="141"/>
                  <a:pt x="240" y="141"/>
                  <a:pt x="231" y="141"/>
                </a:cubicBezTo>
                <a:cubicBezTo>
                  <a:pt x="221" y="141"/>
                  <a:pt x="213" y="141"/>
                  <a:pt x="204" y="150"/>
                </a:cubicBezTo>
                <a:cubicBezTo>
                  <a:pt x="195" y="160"/>
                  <a:pt x="195" y="168"/>
                  <a:pt x="195" y="176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41"/>
                  <a:pt x="150" y="123"/>
                  <a:pt x="177" y="106"/>
                </a:cubicBezTo>
                <a:cubicBezTo>
                  <a:pt x="186" y="97"/>
                  <a:pt x="204" y="97"/>
                  <a:pt x="231" y="97"/>
                </a:cubicBezTo>
                <a:cubicBezTo>
                  <a:pt x="257" y="97"/>
                  <a:pt x="275" y="97"/>
                  <a:pt x="293" y="115"/>
                </a:cubicBezTo>
                <a:cubicBezTo>
                  <a:pt x="310" y="123"/>
                  <a:pt x="319" y="141"/>
                  <a:pt x="319" y="168"/>
                </a:cubicBezTo>
                <a:cubicBezTo>
                  <a:pt x="319" y="185"/>
                  <a:pt x="319" y="195"/>
                  <a:pt x="310" y="213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Priors</a:t>
            </a:r>
            <a:endParaRPr/>
          </a:p>
        </p:txBody>
      </p:sp>
      <p:graphicFrame>
        <p:nvGraphicFramePr>
          <p:cNvPr id="255" name="Google Shape;255;p35"/>
          <p:cNvGraphicFramePr/>
          <p:nvPr/>
        </p:nvGraphicFramePr>
        <p:xfrm>
          <a:off x="3117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{BC5E74A6-B762-457D-B112-18F1546CEA8E}</a:tableStyleId>
              </a:tblPr>
              <a:tblGrid>
                <a:gridCol w="1447800"/>
                <a:gridCol w="1447800"/>
              </a:tblGrid>
              <a:tr h="3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Hypothesis i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p(𝜃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1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Likelihoods Given Priors</a:t>
            </a:r>
            <a:endParaRPr/>
          </a:p>
        </p:txBody>
      </p:sp>
      <p:graphicFrame>
        <p:nvGraphicFramePr>
          <p:cNvPr id="261" name="Google Shape;261;p36"/>
          <p:cNvGraphicFramePr/>
          <p:nvPr/>
        </p:nvGraphicFramePr>
        <p:xfrm>
          <a:off x="3117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{BC5E74A6-B762-457D-B112-18F1546CEA8E}</a:tableStyleId>
              </a:tblPr>
              <a:tblGrid>
                <a:gridCol w="1447800"/>
                <a:gridCol w="1447800"/>
                <a:gridCol w="1714450"/>
              </a:tblGrid>
              <a:tr h="3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Hypothesis i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p(𝜃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Likelihood p(X | 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1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37"/>
          <p:cNvGraphicFramePr/>
          <p:nvPr/>
        </p:nvGraphicFramePr>
        <p:xfrm>
          <a:off x="3117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{BC5E74A6-B762-457D-B112-18F1546CEA8E}</a:tableStyleId>
              </a:tblPr>
              <a:tblGrid>
                <a:gridCol w="1447800"/>
                <a:gridCol w="1447800"/>
                <a:gridCol w="1742525"/>
                <a:gridCol w="1616225"/>
              </a:tblGrid>
              <a:tr h="3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Hypothesis i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p(𝜃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Likelihood p(X | 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* Likelihood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1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1/6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Likelihoods Given Priors</a:t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421025" y="45610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* This is the Dot Product of 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p(𝜃</a:t>
            </a:r>
            <a:r>
              <a:rPr baseline="-25000"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) and p(X | 𝜃</a:t>
            </a:r>
            <a:r>
              <a:rPr baseline="-25000"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3479831" y="3409246"/>
            <a:ext cx="1389843" cy="3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/>
        </p:nvSpPr>
        <p:spPr>
          <a:xfrm>
            <a:off x="4819774" y="3356550"/>
            <a:ext cx="1614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1/6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+ 0 + 2/6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3/6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1/2 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Likelihoods Given Priors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4819774" y="3356550"/>
            <a:ext cx="1614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1/6 + 2/6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3/6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= 1/2 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421025" y="45610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* This is the Dot Product of 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p(𝜃</a:t>
            </a:r>
            <a:r>
              <a:rPr baseline="-25000"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) and p(X | 𝜃</a:t>
            </a:r>
            <a:r>
              <a:rPr baseline="-25000"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GB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3479831" y="3409246"/>
            <a:ext cx="1389843" cy="36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38"/>
          <p:cNvGraphicFramePr/>
          <p:nvPr/>
        </p:nvGraphicFramePr>
        <p:xfrm>
          <a:off x="311700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{BC5E74A6-B762-457D-B112-18F1546CEA8E}</a:tableStyleId>
              </a:tblPr>
              <a:tblGrid>
                <a:gridCol w="1446200"/>
                <a:gridCol w="1446200"/>
                <a:gridCol w="1740625"/>
                <a:gridCol w="1614450"/>
                <a:gridCol w="1614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Hypothesis i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p(𝜃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Likelihood p(X | 𝜃</a:t>
                      </a:r>
                      <a:r>
                        <a:rPr baseline="-25000"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 * Likelihood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Posterior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1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1/6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2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Car Behind 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2/3</a:t>
                      </a:r>
                      <a:endParaRPr>
                        <a:solidFill>
                          <a:schemeClr val="dk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1 - Discrete Case Recap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Steps</a:t>
            </a:r>
            <a:r>
              <a:rPr lang="en-GB" sz="1800"/>
              <a:t>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Pick Prior (Often Uniform)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Multiply by Frequentist Likelihood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Divide by Normalisation constant</a:t>
            </a:r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31113"/>
            <a:ext cx="4090074" cy="8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AB Testing Revisited: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Two variants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What is the probability of the parameters for each variant given the data?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Time for Bayesian Statistics!</a:t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122" y="1354750"/>
            <a:ext cx="2882251" cy="268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AB Test</a:t>
            </a:r>
            <a:r>
              <a:rPr lang="en-GB" sz="1800"/>
              <a:t>: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people randomly placed in control/test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Track conversions (1/0)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our Likelihood?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Bernoulli</a:t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650" y="2610775"/>
            <a:ext cx="4295649" cy="4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Coin Toss: Classical Est.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Coin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------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    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H    T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0.5    0.5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Prior?</a:t>
            </a:r>
            <a:r>
              <a:rPr lang="en-GB" sz="1800"/>
              <a:t>:</a:t>
            </a:r>
            <a:endParaRPr sz="1400"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/>
              <a:t>Uninformed Prior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Indicator Function</a:t>
            </a:r>
            <a:endParaRPr/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648" y="2483725"/>
            <a:ext cx="4295650" cy="75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1225"/>
            <a:ext cx="8839202" cy="72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0" y="1870488"/>
            <a:ext cx="8839200" cy="149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</p:txBody>
      </p:sp>
      <p:pic>
        <p:nvPicPr>
          <p:cNvPr id="325" name="Google Shape;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7125"/>
            <a:ext cx="8839200" cy="129802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/>
          <p:nvPr/>
        </p:nvSpPr>
        <p:spPr>
          <a:xfrm>
            <a:off x="2124000" y="2656850"/>
            <a:ext cx="769800" cy="572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/>
          <p:nvPr/>
        </p:nvSpPr>
        <p:spPr>
          <a:xfrm>
            <a:off x="3485725" y="2656850"/>
            <a:ext cx="392400" cy="572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5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152400" y="4386244"/>
            <a:ext cx="3473844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</p:txBody>
      </p:sp>
      <p:pic>
        <p:nvPicPr>
          <p:cNvPr id="334" name="Google Shape;3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0" y="1917600"/>
            <a:ext cx="8839201" cy="71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 rotWithShape="1">
          <a:blip r:embed="rId4">
            <a:alphaModFix/>
          </a:blip>
          <a:srcRect b="0" l="35745" r="0" t="0"/>
          <a:stretch/>
        </p:blipFill>
        <p:spPr>
          <a:xfrm>
            <a:off x="1990803" y="2917175"/>
            <a:ext cx="2938751" cy="5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How!?: Part 2 - Continuous Case</a:t>
            </a:r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075" y="2014263"/>
            <a:ext cx="4573458" cy="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07725"/>
            <a:ext cx="2933700" cy="11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333" y="2630550"/>
            <a:ext cx="1928667" cy="251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Conjugate Priors</a:t>
            </a:r>
            <a:endParaRPr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Beta distribution is example of conj. Prior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it and you will get the same distribution in posterior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the math is done, never do it again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Update functions using data as it appears</a:t>
            </a:r>
            <a:endParaRPr/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311275"/>
            <a:ext cx="4260301" cy="4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Conjugate Priors</a:t>
            </a:r>
            <a:endParaRPr/>
          </a:p>
        </p:txBody>
      </p:sp>
      <p:sp>
        <p:nvSpPr>
          <p:cNvPr id="356" name="Google Shape;356;p49"/>
          <p:cNvSpPr txBox="1"/>
          <p:nvPr/>
        </p:nvSpPr>
        <p:spPr>
          <a:xfrm>
            <a:off x="73975" y="4551450"/>
            <a:ext cx="7393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9E9E9E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https://en.wikipedia.org/wiki/Conjugate_prior#Table_of_conjugate_distributions</a:t>
            </a:r>
            <a:endParaRPr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9E9E"/>
                </a:solidFill>
                <a:latin typeface="Average"/>
                <a:ea typeface="Average"/>
                <a:cs typeface="Average"/>
                <a:sym typeface="Average"/>
              </a:rPr>
              <a:t>(Just Google “conjugate priors table wikipedia”)</a:t>
            </a:r>
            <a:endParaRPr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74838"/>
            <a:ext cx="8839200" cy="59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Conjugate Priors</a:t>
            </a:r>
            <a:endParaRPr/>
          </a:p>
        </p:txBody>
      </p:sp>
      <p:sp>
        <p:nvSpPr>
          <p:cNvPr id="363" name="Google Shape;363;p50"/>
          <p:cNvSpPr txBox="1"/>
          <p:nvPr/>
        </p:nvSpPr>
        <p:spPr>
          <a:xfrm>
            <a:off x="73975" y="4551450"/>
            <a:ext cx="7393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9E9E9E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https://en.wikipedia.org/wiki/Conjugate_prior#Table_of_conjugate_distributions</a:t>
            </a:r>
            <a:endParaRPr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9E9E"/>
                </a:solidFill>
                <a:latin typeface="Average"/>
                <a:ea typeface="Average"/>
                <a:cs typeface="Average"/>
                <a:sym typeface="Average"/>
              </a:rPr>
              <a:t>(Just Google “conjugate priors table wikipedia”)</a:t>
            </a:r>
            <a:endParaRPr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64" name="Google Shape;364;p50"/>
          <p:cNvGrpSpPr/>
          <p:nvPr/>
        </p:nvGrpSpPr>
        <p:grpSpPr>
          <a:xfrm>
            <a:off x="152400" y="2017888"/>
            <a:ext cx="8839203" cy="1107731"/>
            <a:chOff x="152400" y="1170125"/>
            <a:chExt cx="8839203" cy="1107731"/>
          </a:xfrm>
        </p:grpSpPr>
        <p:pic>
          <p:nvPicPr>
            <p:cNvPr id="365" name="Google Shape;365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170125"/>
              <a:ext cx="8839202" cy="657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1980204"/>
              <a:ext cx="8839203" cy="2976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Conjugate Priors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Dice: Classical Est.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Dice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--------------------------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|    |    |    |    |    |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1    2    3    4    5    6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Ubuntu Mono"/>
                <a:ea typeface="Ubuntu Mono"/>
                <a:cs typeface="Ubuntu Mono"/>
                <a:sym typeface="Ubuntu Mono"/>
              </a:rPr>
              <a:t>0.16 0.16 0.16 0.16 0.16 0.16</a:t>
            </a:r>
            <a:endParaRPr sz="2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Foreshadow: MCMC</a:t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Integrating is hard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“Call to Action”</a:t>
            </a:r>
            <a:endParaRPr/>
          </a:p>
        </p:txBody>
      </p:sp>
      <p:sp>
        <p:nvSpPr>
          <p:cNvPr id="383" name="Google Shape;38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Slides on Github</a:t>
            </a:r>
            <a:endParaRPr/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https://cutt.ly/zGqux9</a:t>
            </a:r>
            <a:endParaRPr/>
          </a:p>
        </p:txBody>
      </p:sp>
      <p:pic>
        <p:nvPicPr>
          <p:cNvPr id="390" name="Google Shape;3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25" y="1870900"/>
            <a:ext cx="2375850" cy="23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400" y="1474600"/>
            <a:ext cx="4527602" cy="27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me on Social Media!</a:t>
            </a:r>
            <a:endParaRPr/>
          </a:p>
        </p:txBody>
      </p:sp>
      <p:sp>
        <p:nvSpPr>
          <p:cNvPr id="397" name="Google Shape;397;p5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endParaRPr/>
          </a:p>
        </p:txBody>
      </p:sp>
      <p:sp>
        <p:nvSpPr>
          <p:cNvPr id="398" name="Google Shape;398;p55">
            <a:hlinkClick r:id="rId3"/>
          </p:cNvPr>
          <p:cNvSpPr/>
          <p:nvPr/>
        </p:nvSpPr>
        <p:spPr>
          <a:xfrm>
            <a:off x="4056687" y="3662678"/>
            <a:ext cx="254072" cy="249416"/>
          </a:xfrm>
          <a:custGeom>
            <a:rect b="b" l="l" r="r" t="t"/>
            <a:pathLst>
              <a:path extrusionOk="0" h="471" w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5">
            <a:hlinkClick r:id="rId4"/>
          </p:cNvPr>
          <p:cNvSpPr/>
          <p:nvPr/>
        </p:nvSpPr>
        <p:spPr>
          <a:xfrm>
            <a:off x="4833264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231"/>
                </a:moveTo>
                <a:lnTo>
                  <a:pt x="239" y="231"/>
                </a:lnTo>
                <a:lnTo>
                  <a:pt x="239" y="231"/>
                </a:lnTo>
                <a:lnTo>
                  <a:pt x="239" y="231"/>
                </a:lnTo>
                <a:cubicBezTo>
                  <a:pt x="213" y="231"/>
                  <a:pt x="186" y="222"/>
                  <a:pt x="168" y="240"/>
                </a:cubicBezTo>
                <a:cubicBezTo>
                  <a:pt x="159" y="248"/>
                  <a:pt x="151" y="257"/>
                  <a:pt x="151" y="266"/>
                </a:cubicBezTo>
                <a:cubicBezTo>
                  <a:pt x="151" y="319"/>
                  <a:pt x="195" y="319"/>
                  <a:pt x="239" y="319"/>
                </a:cubicBezTo>
                <a:lnTo>
                  <a:pt x="239" y="319"/>
                </a:lnTo>
                <a:cubicBezTo>
                  <a:pt x="283" y="319"/>
                  <a:pt x="319" y="319"/>
                  <a:pt x="319" y="266"/>
                </a:cubicBezTo>
                <a:cubicBezTo>
                  <a:pt x="319" y="257"/>
                  <a:pt x="319" y="248"/>
                  <a:pt x="310" y="240"/>
                </a:cubicBezTo>
                <a:cubicBezTo>
                  <a:pt x="292" y="222"/>
                  <a:pt x="266" y="231"/>
                  <a:pt x="239" y="231"/>
                </a:cubicBezTo>
                <a:close/>
                <a:moveTo>
                  <a:pt x="195" y="293"/>
                </a:moveTo>
                <a:lnTo>
                  <a:pt x="195" y="293"/>
                </a:lnTo>
                <a:cubicBezTo>
                  <a:pt x="186" y="293"/>
                  <a:pt x="186" y="284"/>
                  <a:pt x="186" y="275"/>
                </a:cubicBezTo>
                <a:cubicBezTo>
                  <a:pt x="186" y="257"/>
                  <a:pt x="186" y="248"/>
                  <a:pt x="195" y="248"/>
                </a:cubicBezTo>
                <a:cubicBezTo>
                  <a:pt x="204" y="248"/>
                  <a:pt x="213" y="257"/>
                  <a:pt x="213" y="275"/>
                </a:cubicBezTo>
                <a:cubicBezTo>
                  <a:pt x="213" y="284"/>
                  <a:pt x="204" y="293"/>
                  <a:pt x="195" y="293"/>
                </a:cubicBezTo>
                <a:close/>
                <a:moveTo>
                  <a:pt x="274" y="293"/>
                </a:moveTo>
                <a:lnTo>
                  <a:pt x="274" y="293"/>
                </a:lnTo>
                <a:cubicBezTo>
                  <a:pt x="266" y="293"/>
                  <a:pt x="266" y="284"/>
                  <a:pt x="266" y="275"/>
                </a:cubicBezTo>
                <a:cubicBezTo>
                  <a:pt x="266" y="257"/>
                  <a:pt x="266" y="248"/>
                  <a:pt x="274" y="248"/>
                </a:cubicBezTo>
                <a:cubicBezTo>
                  <a:pt x="283" y="248"/>
                  <a:pt x="292" y="257"/>
                  <a:pt x="292" y="275"/>
                </a:cubicBezTo>
                <a:cubicBezTo>
                  <a:pt x="292" y="284"/>
                  <a:pt x="283" y="293"/>
                  <a:pt x="274" y="293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57" y="328"/>
                </a:moveTo>
                <a:lnTo>
                  <a:pt x="257" y="328"/>
                </a:lnTo>
                <a:cubicBezTo>
                  <a:pt x="257" y="328"/>
                  <a:pt x="248" y="328"/>
                  <a:pt x="239" y="328"/>
                </a:cubicBezTo>
                <a:cubicBezTo>
                  <a:pt x="230" y="328"/>
                  <a:pt x="221" y="328"/>
                  <a:pt x="213" y="328"/>
                </a:cubicBezTo>
                <a:cubicBezTo>
                  <a:pt x="195" y="328"/>
                  <a:pt x="123" y="328"/>
                  <a:pt x="123" y="240"/>
                </a:cubicBezTo>
                <a:cubicBezTo>
                  <a:pt x="123" y="222"/>
                  <a:pt x="133" y="204"/>
                  <a:pt x="142" y="195"/>
                </a:cubicBezTo>
                <a:cubicBezTo>
                  <a:pt x="142" y="187"/>
                  <a:pt x="142" y="160"/>
                  <a:pt x="151" y="134"/>
                </a:cubicBezTo>
                <a:cubicBezTo>
                  <a:pt x="151" y="134"/>
                  <a:pt x="168" y="142"/>
                  <a:pt x="204" y="160"/>
                </a:cubicBezTo>
                <a:cubicBezTo>
                  <a:pt x="213" y="160"/>
                  <a:pt x="230" y="160"/>
                  <a:pt x="239" y="160"/>
                </a:cubicBezTo>
                <a:cubicBezTo>
                  <a:pt x="248" y="160"/>
                  <a:pt x="266" y="160"/>
                  <a:pt x="266" y="160"/>
                </a:cubicBezTo>
                <a:cubicBezTo>
                  <a:pt x="301" y="142"/>
                  <a:pt x="327" y="134"/>
                  <a:pt x="327" y="134"/>
                </a:cubicBezTo>
                <a:cubicBezTo>
                  <a:pt x="336" y="160"/>
                  <a:pt x="336" y="187"/>
                  <a:pt x="336" y="195"/>
                </a:cubicBezTo>
                <a:cubicBezTo>
                  <a:pt x="345" y="204"/>
                  <a:pt x="354" y="222"/>
                  <a:pt x="354" y="240"/>
                </a:cubicBezTo>
                <a:cubicBezTo>
                  <a:pt x="354" y="328"/>
                  <a:pt x="274" y="328"/>
                  <a:pt x="257" y="32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5">
            <a:hlinkClick r:id="rId5"/>
          </p:cNvPr>
          <p:cNvSpPr/>
          <p:nvPr/>
        </p:nvSpPr>
        <p:spPr>
          <a:xfrm>
            <a:off x="4444985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3137750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Outcomes must be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Cannot create sophisticated (high variance) models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Stats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Outcomes are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Outcomes are assumed to be equally likely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166350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Fast Estimation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to understand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do we estimate the probability?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Classical</a:t>
            </a:r>
            <a:endParaRPr sz="3000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7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lt1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Frequentist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3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Bayesian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Frequentist Est.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52363"/>
            <a:ext cx="3999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Calibrating Thermometer to show accurate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Follows a Normal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450" y="1508738"/>
            <a:ext cx="4055799" cy="27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11700" y="3013800"/>
            <a:ext cx="39999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Frequentist Approach: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Take many readings and use the expectation value (mean) to find value over time.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Thermometer Calibration: Frequentist Est.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Confidence Interval</a:t>
            </a:r>
            <a:r>
              <a:rPr lang="en-GB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From sample mean and standard deviation, calculate an interval</a:t>
            </a:r>
            <a:br>
              <a:rPr lang="en-GB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“Interval that contains the true parameter some percent of the time”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3" y="1626775"/>
            <a:ext cx="3999900" cy="1889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of Rain: Frequentist 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P-value</a:t>
            </a:r>
            <a:r>
              <a:rPr lang="en-GB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Probability of data given a parameter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“The probability that outcome is due to random chance given that there is no difference between experimental groups”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P(X | μ)</a:t>
            </a:r>
            <a:endParaRPr sz="18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17288"/>
            <a:ext cx="3999899" cy="210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