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Ubuntu Mono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verage-regular.fntdata"/><Relationship Id="rId21" Type="http://schemas.openxmlformats.org/officeDocument/2006/relationships/slide" Target="slides/slide16.xml"/><Relationship Id="rId24" Type="http://schemas.openxmlformats.org/officeDocument/2006/relationships/font" Target="fonts/UbuntuMono-bold.fntdata"/><Relationship Id="rId23" Type="http://schemas.openxmlformats.org/officeDocument/2006/relationships/font" Target="fonts/Ubuntu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Mono-boldItalic.fntdata"/><Relationship Id="rId25" Type="http://schemas.openxmlformats.org/officeDocument/2006/relationships/font" Target="fonts/UbuntuMono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d7ecab40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d7ecab40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d7ecab40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d7ecab40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d7ecab40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d7ecab40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d7ecab40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d7ecab40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d7ecab40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d7ecab40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d7ecab40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d7ecab40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d7ecab40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d7ecab40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d7ecab40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d7ecab40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d7ecab40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d7ecab40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d7ecab40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d7ecab40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d7ecab40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d7ecab40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d7ecab40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d7ecab40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d7ecab40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d7ecab40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d7ecab40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d7ecab40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d7ecab40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d7ecab40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linkedin.com/in/sthornewillve" TargetMode="External"/><Relationship Id="rId4" Type="http://schemas.openxmlformats.org/officeDocument/2006/relationships/hyperlink" Target="https://github.com/SThornewillvE/" TargetMode="External"/><Relationship Id="rId5" Type="http://schemas.openxmlformats.org/officeDocument/2006/relationships/hyperlink" Target="https://twitter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Introduction To Bayesian Statistics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01500" cy="18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Simon Thornewill von Essen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Data Analyst, Goodgame Studios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chemeClr val="lt2"/>
                </a:highlight>
                <a:latin typeface="Ubuntu Mono"/>
                <a:ea typeface="Ubuntu Mono"/>
                <a:cs typeface="Ubuntu Mono"/>
                <a:sym typeface="Ubuntu Mono"/>
              </a:rPr>
              <a:t>@sthornewillve</a:t>
            </a:r>
            <a:r>
              <a:rPr lang="en-GB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 🐍</a:t>
            </a:r>
            <a:endParaRPr>
              <a:solidFill>
                <a:schemeClr val="lt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How do we estimate the probability?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7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</a:pPr>
            <a:r>
              <a:rPr lang="en-GB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Classical: By considering equal outcomes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750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</a:pPr>
            <a:r>
              <a:rPr lang="en-GB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Frequentist: Relative Frequency over time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23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</a:pPr>
            <a:r>
              <a:rPr lang="en-GB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Bayesian: By updating our beliefs for each obs.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Bayes Theorem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Foreshadow MCMC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and “Call to Action”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 Slides on Github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https://cutt.ly/zGqux9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725" y="1870900"/>
            <a:ext cx="2375850" cy="23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1400" y="1474600"/>
            <a:ext cx="4527602" cy="2772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 me on Social Media!</a:t>
            </a:r>
            <a:endParaRPr/>
          </a:p>
        </p:txBody>
      </p:sp>
      <p:sp>
        <p:nvSpPr>
          <p:cNvPr id="160" name="Google Shape;160;p28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chemeClr val="lt2"/>
                </a:highlight>
                <a:latin typeface="Ubuntu Mono"/>
                <a:ea typeface="Ubuntu Mono"/>
                <a:cs typeface="Ubuntu Mono"/>
                <a:sym typeface="Ubuntu Mono"/>
              </a:rPr>
              <a:t>@sthornewillve</a:t>
            </a:r>
            <a:endParaRPr/>
          </a:p>
        </p:txBody>
      </p:sp>
      <p:sp>
        <p:nvSpPr>
          <p:cNvPr id="161" name="Google Shape;161;p28">
            <a:hlinkClick r:id="rId3"/>
          </p:cNvPr>
          <p:cNvSpPr/>
          <p:nvPr/>
        </p:nvSpPr>
        <p:spPr>
          <a:xfrm>
            <a:off x="4056687" y="3662678"/>
            <a:ext cx="254072" cy="249416"/>
          </a:xfrm>
          <a:custGeom>
            <a:rect b="b" l="l" r="r" t="t"/>
            <a:pathLst>
              <a:path extrusionOk="0" h="471" w="479">
                <a:moveTo>
                  <a:pt x="239" y="0"/>
                </a:moveTo>
                <a:lnTo>
                  <a:pt x="239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4"/>
                  <a:pt x="106" y="470"/>
                  <a:pt x="239" y="470"/>
                </a:cubicBezTo>
                <a:cubicBezTo>
                  <a:pt x="372" y="470"/>
                  <a:pt x="478" y="364"/>
                  <a:pt x="478" y="231"/>
                </a:cubicBezTo>
                <a:cubicBezTo>
                  <a:pt x="478" y="107"/>
                  <a:pt x="372" y="0"/>
                  <a:pt x="239" y="0"/>
                </a:cubicBezTo>
                <a:close/>
                <a:moveTo>
                  <a:pt x="177" y="338"/>
                </a:moveTo>
                <a:lnTo>
                  <a:pt x="177" y="338"/>
                </a:lnTo>
                <a:cubicBezTo>
                  <a:pt x="133" y="338"/>
                  <a:pt x="133" y="338"/>
                  <a:pt x="133" y="338"/>
                </a:cubicBezTo>
                <a:cubicBezTo>
                  <a:pt x="133" y="178"/>
                  <a:pt x="133" y="178"/>
                  <a:pt x="133" y="178"/>
                </a:cubicBezTo>
                <a:cubicBezTo>
                  <a:pt x="177" y="178"/>
                  <a:pt x="177" y="178"/>
                  <a:pt x="177" y="178"/>
                </a:cubicBezTo>
                <a:lnTo>
                  <a:pt x="177" y="338"/>
                </a:lnTo>
                <a:close/>
                <a:moveTo>
                  <a:pt x="159" y="160"/>
                </a:moveTo>
                <a:lnTo>
                  <a:pt x="159" y="160"/>
                </a:lnTo>
                <a:cubicBezTo>
                  <a:pt x="141" y="160"/>
                  <a:pt x="133" y="151"/>
                  <a:pt x="133" y="134"/>
                </a:cubicBezTo>
                <a:cubicBezTo>
                  <a:pt x="133" y="125"/>
                  <a:pt x="141" y="107"/>
                  <a:pt x="159" y="107"/>
                </a:cubicBezTo>
                <a:cubicBezTo>
                  <a:pt x="168" y="107"/>
                  <a:pt x="177" y="125"/>
                  <a:pt x="186" y="134"/>
                </a:cubicBezTo>
                <a:cubicBezTo>
                  <a:pt x="186" y="151"/>
                  <a:pt x="168" y="160"/>
                  <a:pt x="159" y="160"/>
                </a:cubicBezTo>
                <a:close/>
                <a:moveTo>
                  <a:pt x="354" y="338"/>
                </a:moveTo>
                <a:lnTo>
                  <a:pt x="354" y="338"/>
                </a:lnTo>
                <a:cubicBezTo>
                  <a:pt x="310" y="338"/>
                  <a:pt x="310" y="338"/>
                  <a:pt x="310" y="338"/>
                </a:cubicBezTo>
                <a:cubicBezTo>
                  <a:pt x="310" y="249"/>
                  <a:pt x="310" y="249"/>
                  <a:pt x="310" y="249"/>
                </a:cubicBezTo>
                <a:cubicBezTo>
                  <a:pt x="310" y="231"/>
                  <a:pt x="300" y="213"/>
                  <a:pt x="284" y="213"/>
                </a:cubicBezTo>
                <a:cubicBezTo>
                  <a:pt x="275" y="213"/>
                  <a:pt x="265" y="222"/>
                  <a:pt x="256" y="231"/>
                </a:cubicBezTo>
                <a:lnTo>
                  <a:pt x="256" y="240"/>
                </a:lnTo>
                <a:cubicBezTo>
                  <a:pt x="256" y="338"/>
                  <a:pt x="256" y="338"/>
                  <a:pt x="256" y="338"/>
                </a:cubicBezTo>
                <a:cubicBezTo>
                  <a:pt x="212" y="338"/>
                  <a:pt x="212" y="338"/>
                  <a:pt x="212" y="338"/>
                </a:cubicBezTo>
                <a:cubicBezTo>
                  <a:pt x="212" y="231"/>
                  <a:pt x="212" y="231"/>
                  <a:pt x="212" y="231"/>
                </a:cubicBezTo>
                <a:cubicBezTo>
                  <a:pt x="212" y="205"/>
                  <a:pt x="212" y="196"/>
                  <a:pt x="203" y="178"/>
                </a:cubicBezTo>
                <a:cubicBezTo>
                  <a:pt x="247" y="178"/>
                  <a:pt x="247" y="178"/>
                  <a:pt x="247" y="178"/>
                </a:cubicBezTo>
                <a:cubicBezTo>
                  <a:pt x="247" y="196"/>
                  <a:pt x="247" y="196"/>
                  <a:pt x="247" y="196"/>
                </a:cubicBezTo>
                <a:cubicBezTo>
                  <a:pt x="256" y="196"/>
                  <a:pt x="256" y="196"/>
                  <a:pt x="256" y="196"/>
                </a:cubicBezTo>
                <a:cubicBezTo>
                  <a:pt x="256" y="187"/>
                  <a:pt x="275" y="178"/>
                  <a:pt x="300" y="178"/>
                </a:cubicBezTo>
                <a:cubicBezTo>
                  <a:pt x="337" y="178"/>
                  <a:pt x="354" y="196"/>
                  <a:pt x="354" y="240"/>
                </a:cubicBezTo>
                <a:lnTo>
                  <a:pt x="354" y="33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6275" lIns="72575" spcFirstLastPara="1" rIns="72575" wrap="square" tIns="36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>
            <a:hlinkClick r:id="rId4"/>
          </p:cNvPr>
          <p:cNvSpPr/>
          <p:nvPr/>
        </p:nvSpPr>
        <p:spPr>
          <a:xfrm>
            <a:off x="4833264" y="3662685"/>
            <a:ext cx="254071" cy="249413"/>
          </a:xfrm>
          <a:custGeom>
            <a:rect b="b" l="l" r="r" t="t"/>
            <a:pathLst>
              <a:path extrusionOk="0" h="471" w="480">
                <a:moveTo>
                  <a:pt x="239" y="231"/>
                </a:moveTo>
                <a:lnTo>
                  <a:pt x="239" y="231"/>
                </a:lnTo>
                <a:lnTo>
                  <a:pt x="239" y="231"/>
                </a:lnTo>
                <a:lnTo>
                  <a:pt x="239" y="231"/>
                </a:lnTo>
                <a:cubicBezTo>
                  <a:pt x="213" y="231"/>
                  <a:pt x="186" y="222"/>
                  <a:pt x="168" y="240"/>
                </a:cubicBezTo>
                <a:cubicBezTo>
                  <a:pt x="159" y="248"/>
                  <a:pt x="151" y="257"/>
                  <a:pt x="151" y="266"/>
                </a:cubicBezTo>
                <a:cubicBezTo>
                  <a:pt x="151" y="319"/>
                  <a:pt x="195" y="319"/>
                  <a:pt x="239" y="319"/>
                </a:cubicBezTo>
                <a:lnTo>
                  <a:pt x="239" y="319"/>
                </a:lnTo>
                <a:cubicBezTo>
                  <a:pt x="283" y="319"/>
                  <a:pt x="319" y="319"/>
                  <a:pt x="319" y="266"/>
                </a:cubicBezTo>
                <a:cubicBezTo>
                  <a:pt x="319" y="257"/>
                  <a:pt x="319" y="248"/>
                  <a:pt x="310" y="240"/>
                </a:cubicBezTo>
                <a:cubicBezTo>
                  <a:pt x="292" y="222"/>
                  <a:pt x="266" y="231"/>
                  <a:pt x="239" y="231"/>
                </a:cubicBezTo>
                <a:close/>
                <a:moveTo>
                  <a:pt x="195" y="293"/>
                </a:moveTo>
                <a:lnTo>
                  <a:pt x="195" y="293"/>
                </a:lnTo>
                <a:cubicBezTo>
                  <a:pt x="186" y="293"/>
                  <a:pt x="186" y="284"/>
                  <a:pt x="186" y="275"/>
                </a:cubicBezTo>
                <a:cubicBezTo>
                  <a:pt x="186" y="257"/>
                  <a:pt x="186" y="248"/>
                  <a:pt x="195" y="248"/>
                </a:cubicBezTo>
                <a:cubicBezTo>
                  <a:pt x="204" y="248"/>
                  <a:pt x="213" y="257"/>
                  <a:pt x="213" y="275"/>
                </a:cubicBezTo>
                <a:cubicBezTo>
                  <a:pt x="213" y="284"/>
                  <a:pt x="204" y="293"/>
                  <a:pt x="195" y="293"/>
                </a:cubicBezTo>
                <a:close/>
                <a:moveTo>
                  <a:pt x="274" y="293"/>
                </a:moveTo>
                <a:lnTo>
                  <a:pt x="274" y="293"/>
                </a:lnTo>
                <a:cubicBezTo>
                  <a:pt x="266" y="293"/>
                  <a:pt x="266" y="284"/>
                  <a:pt x="266" y="275"/>
                </a:cubicBezTo>
                <a:cubicBezTo>
                  <a:pt x="266" y="257"/>
                  <a:pt x="266" y="248"/>
                  <a:pt x="274" y="248"/>
                </a:cubicBezTo>
                <a:cubicBezTo>
                  <a:pt x="283" y="248"/>
                  <a:pt x="292" y="257"/>
                  <a:pt x="292" y="275"/>
                </a:cubicBezTo>
                <a:cubicBezTo>
                  <a:pt x="292" y="284"/>
                  <a:pt x="283" y="293"/>
                  <a:pt x="274" y="293"/>
                </a:cubicBezTo>
                <a:close/>
                <a:moveTo>
                  <a:pt x="239" y="0"/>
                </a:moveTo>
                <a:lnTo>
                  <a:pt x="239" y="0"/>
                </a:lnTo>
                <a:cubicBezTo>
                  <a:pt x="107" y="0"/>
                  <a:pt x="0" y="107"/>
                  <a:pt x="0" y="231"/>
                </a:cubicBezTo>
                <a:cubicBezTo>
                  <a:pt x="0" y="363"/>
                  <a:pt x="107" y="470"/>
                  <a:pt x="239" y="470"/>
                </a:cubicBezTo>
                <a:cubicBezTo>
                  <a:pt x="372" y="470"/>
                  <a:pt x="479" y="363"/>
                  <a:pt x="479" y="231"/>
                </a:cubicBezTo>
                <a:cubicBezTo>
                  <a:pt x="479" y="107"/>
                  <a:pt x="372" y="0"/>
                  <a:pt x="239" y="0"/>
                </a:cubicBezTo>
                <a:close/>
                <a:moveTo>
                  <a:pt x="257" y="328"/>
                </a:moveTo>
                <a:lnTo>
                  <a:pt x="257" y="328"/>
                </a:lnTo>
                <a:cubicBezTo>
                  <a:pt x="257" y="328"/>
                  <a:pt x="248" y="328"/>
                  <a:pt x="239" y="328"/>
                </a:cubicBezTo>
                <a:cubicBezTo>
                  <a:pt x="230" y="328"/>
                  <a:pt x="221" y="328"/>
                  <a:pt x="213" y="328"/>
                </a:cubicBezTo>
                <a:cubicBezTo>
                  <a:pt x="195" y="328"/>
                  <a:pt x="123" y="328"/>
                  <a:pt x="123" y="240"/>
                </a:cubicBezTo>
                <a:cubicBezTo>
                  <a:pt x="123" y="222"/>
                  <a:pt x="133" y="204"/>
                  <a:pt x="142" y="195"/>
                </a:cubicBezTo>
                <a:cubicBezTo>
                  <a:pt x="142" y="187"/>
                  <a:pt x="142" y="160"/>
                  <a:pt x="151" y="134"/>
                </a:cubicBezTo>
                <a:cubicBezTo>
                  <a:pt x="151" y="134"/>
                  <a:pt x="168" y="142"/>
                  <a:pt x="204" y="160"/>
                </a:cubicBezTo>
                <a:cubicBezTo>
                  <a:pt x="213" y="160"/>
                  <a:pt x="230" y="160"/>
                  <a:pt x="239" y="160"/>
                </a:cubicBezTo>
                <a:cubicBezTo>
                  <a:pt x="248" y="160"/>
                  <a:pt x="266" y="160"/>
                  <a:pt x="266" y="160"/>
                </a:cubicBezTo>
                <a:cubicBezTo>
                  <a:pt x="301" y="142"/>
                  <a:pt x="327" y="134"/>
                  <a:pt x="327" y="134"/>
                </a:cubicBezTo>
                <a:cubicBezTo>
                  <a:pt x="336" y="160"/>
                  <a:pt x="336" y="187"/>
                  <a:pt x="336" y="195"/>
                </a:cubicBezTo>
                <a:cubicBezTo>
                  <a:pt x="345" y="204"/>
                  <a:pt x="354" y="222"/>
                  <a:pt x="354" y="240"/>
                </a:cubicBezTo>
                <a:cubicBezTo>
                  <a:pt x="354" y="328"/>
                  <a:pt x="274" y="328"/>
                  <a:pt x="257" y="32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6275" lIns="72575" spcFirstLastPara="1" rIns="72575" wrap="square" tIns="36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8">
            <a:hlinkClick r:id="rId5"/>
          </p:cNvPr>
          <p:cNvSpPr/>
          <p:nvPr/>
        </p:nvSpPr>
        <p:spPr>
          <a:xfrm>
            <a:off x="4444985" y="3662685"/>
            <a:ext cx="254071" cy="249413"/>
          </a:xfrm>
          <a:custGeom>
            <a:rect b="b" l="l" r="r" t="t"/>
            <a:pathLst>
              <a:path extrusionOk="0" h="471" w="480">
                <a:moveTo>
                  <a:pt x="239" y="0"/>
                </a:moveTo>
                <a:lnTo>
                  <a:pt x="239" y="0"/>
                </a:lnTo>
                <a:cubicBezTo>
                  <a:pt x="107" y="0"/>
                  <a:pt x="0" y="107"/>
                  <a:pt x="0" y="231"/>
                </a:cubicBezTo>
                <a:cubicBezTo>
                  <a:pt x="0" y="363"/>
                  <a:pt x="107" y="470"/>
                  <a:pt x="239" y="470"/>
                </a:cubicBezTo>
                <a:cubicBezTo>
                  <a:pt x="372" y="470"/>
                  <a:pt x="479" y="363"/>
                  <a:pt x="479" y="231"/>
                </a:cubicBezTo>
                <a:cubicBezTo>
                  <a:pt x="479" y="107"/>
                  <a:pt x="372" y="0"/>
                  <a:pt x="239" y="0"/>
                </a:cubicBezTo>
                <a:close/>
                <a:moveTo>
                  <a:pt x="337" y="195"/>
                </a:moveTo>
                <a:lnTo>
                  <a:pt x="337" y="195"/>
                </a:lnTo>
                <a:lnTo>
                  <a:pt x="337" y="195"/>
                </a:lnTo>
                <a:cubicBezTo>
                  <a:pt x="337" y="257"/>
                  <a:pt x="292" y="328"/>
                  <a:pt x="204" y="328"/>
                </a:cubicBezTo>
                <a:cubicBezTo>
                  <a:pt x="178" y="328"/>
                  <a:pt x="151" y="319"/>
                  <a:pt x="133" y="310"/>
                </a:cubicBezTo>
                <a:lnTo>
                  <a:pt x="142" y="310"/>
                </a:lnTo>
                <a:cubicBezTo>
                  <a:pt x="160" y="310"/>
                  <a:pt x="186" y="301"/>
                  <a:pt x="204" y="293"/>
                </a:cubicBezTo>
                <a:cubicBezTo>
                  <a:pt x="178" y="293"/>
                  <a:pt x="160" y="275"/>
                  <a:pt x="160" y="257"/>
                </a:cubicBezTo>
                <a:cubicBezTo>
                  <a:pt x="160" y="257"/>
                  <a:pt x="160" y="257"/>
                  <a:pt x="169" y="257"/>
                </a:cubicBezTo>
                <a:lnTo>
                  <a:pt x="178" y="257"/>
                </a:lnTo>
                <a:cubicBezTo>
                  <a:pt x="160" y="248"/>
                  <a:pt x="142" y="231"/>
                  <a:pt x="142" y="213"/>
                </a:cubicBezTo>
                <a:lnTo>
                  <a:pt x="142" y="213"/>
                </a:lnTo>
                <a:cubicBezTo>
                  <a:pt x="142" y="213"/>
                  <a:pt x="151" y="213"/>
                  <a:pt x="160" y="213"/>
                </a:cubicBezTo>
                <a:cubicBezTo>
                  <a:pt x="151" y="204"/>
                  <a:pt x="142" y="195"/>
                  <a:pt x="142" y="178"/>
                </a:cubicBezTo>
                <a:cubicBezTo>
                  <a:pt x="142" y="169"/>
                  <a:pt x="142" y="160"/>
                  <a:pt x="151" y="151"/>
                </a:cubicBezTo>
                <a:cubicBezTo>
                  <a:pt x="169" y="178"/>
                  <a:pt x="204" y="204"/>
                  <a:pt x="239" y="204"/>
                </a:cubicBezTo>
                <a:cubicBezTo>
                  <a:pt x="239" y="195"/>
                  <a:pt x="239" y="195"/>
                  <a:pt x="239" y="195"/>
                </a:cubicBezTo>
                <a:cubicBezTo>
                  <a:pt x="239" y="169"/>
                  <a:pt x="266" y="142"/>
                  <a:pt x="292" y="142"/>
                </a:cubicBezTo>
                <a:cubicBezTo>
                  <a:pt x="301" y="142"/>
                  <a:pt x="319" y="151"/>
                  <a:pt x="319" y="160"/>
                </a:cubicBezTo>
                <a:cubicBezTo>
                  <a:pt x="337" y="160"/>
                  <a:pt x="346" y="151"/>
                  <a:pt x="355" y="151"/>
                </a:cubicBezTo>
                <a:cubicBezTo>
                  <a:pt x="346" y="160"/>
                  <a:pt x="346" y="169"/>
                  <a:pt x="337" y="178"/>
                </a:cubicBezTo>
                <a:cubicBezTo>
                  <a:pt x="346" y="178"/>
                  <a:pt x="355" y="169"/>
                  <a:pt x="364" y="169"/>
                </a:cubicBezTo>
                <a:cubicBezTo>
                  <a:pt x="355" y="178"/>
                  <a:pt x="346" y="187"/>
                  <a:pt x="337" y="19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6275" lIns="72575" spcFirstLastPara="1" rIns="72575" wrap="square" tIns="36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How do we estimate the probability?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</a:pPr>
            <a:r>
              <a:rPr lang="en-GB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Classical: By considering equal outcomes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750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</a:pPr>
            <a:r>
              <a:rPr lang="en-GB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Frequentist: Relative Frequency over time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23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Char char="●"/>
            </a:pPr>
            <a:r>
              <a:rPr lang="en-GB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Bayesian: By updating our beliefs for each obs.</a:t>
            </a:r>
            <a:endParaRPr sz="3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Coin Toss: Classical Est.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Coin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|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------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|    |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H    T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0.5    0.5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Dice: Classical Est.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Dice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|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--------------------------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|    |    |    |    |    |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1    2    3    4    5    6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0.16 0.16 0.16 0.16 0.16 0.16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3137750"/>
            <a:ext cx="8520600" cy="11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Disadvantages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High Bias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Outcomes must be known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Cannot create sophisticated (high variance) models</a:t>
            </a:r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Classical Stats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1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All Outcomes are known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Outcomes are assumed to be equally likely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2166350"/>
            <a:ext cx="85206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Advantages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Fast Estimation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Easy to understand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How do we estimate the probability?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7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</a:pPr>
            <a:r>
              <a:rPr lang="en-GB" sz="3000" strike="sng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Classical</a:t>
            </a:r>
            <a:endParaRPr sz="3000" strike="sng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750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Char char="●"/>
            </a:pPr>
            <a:r>
              <a:rPr lang="en-GB" sz="3000">
                <a:solidFill>
                  <a:schemeClr val="lt1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Frequentist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23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</a:pPr>
            <a:r>
              <a:rPr lang="en-GB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Bayesian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Probability of Rain: Frequentist Est.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850" y="1017725"/>
            <a:ext cx="636829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Probability of </a:t>
            </a:r>
            <a:r>
              <a:rPr lang="en-GB"/>
              <a:t>Rain</a:t>
            </a:r>
            <a:r>
              <a:rPr lang="en-GB"/>
              <a:t>: Frequentist Est.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850" y="1017725"/>
            <a:ext cx="6368300" cy="3820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