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19" r:id="rId3"/>
    <p:sldId id="312" r:id="rId4"/>
    <p:sldId id="313" r:id="rId5"/>
    <p:sldId id="314" r:id="rId6"/>
    <p:sldId id="315" r:id="rId7"/>
    <p:sldId id="316" r:id="rId8"/>
    <p:sldId id="317" r:id="rId9"/>
    <p:sldId id="318" r:id="rId10"/>
    <p:sldId id="257" r:id="rId11"/>
    <p:sldId id="258" r:id="rId12"/>
    <p:sldId id="259" r:id="rId13"/>
    <p:sldId id="260" r:id="rId14"/>
    <p:sldId id="285" r:id="rId15"/>
    <p:sldId id="261" r:id="rId16"/>
    <p:sldId id="287" r:id="rId18"/>
    <p:sldId id="262" r:id="rId19"/>
    <p:sldId id="263" r:id="rId20"/>
    <p:sldId id="264" r:id="rId21"/>
    <p:sldId id="265" r:id="rId22"/>
    <p:sldId id="281" r:id="rId23"/>
    <p:sldId id="266" r:id="rId24"/>
    <p:sldId id="288" r:id="rId25"/>
    <p:sldId id="267" r:id="rId26"/>
    <p:sldId id="279" r:id="rId27"/>
    <p:sldId id="268" r:id="rId28"/>
    <p:sldId id="269" r:id="rId29"/>
    <p:sldId id="278" r:id="rId30"/>
    <p:sldId id="270" r:id="rId31"/>
    <p:sldId id="271" r:id="rId32"/>
    <p:sldId id="275" r:id="rId33"/>
    <p:sldId id="274" r:id="rId34"/>
    <p:sldId id="273" r:id="rId35"/>
    <p:sldId id="276" r:id="rId36"/>
    <p:sldId id="292" r:id="rId37"/>
    <p:sldId id="293" r:id="rId38"/>
    <p:sldId id="294" r:id="rId39"/>
    <p:sldId id="295" r:id="rId40"/>
    <p:sldId id="296" r:id="rId41"/>
  </p:sldIdLst>
  <p:sldSz cx="9144000" cy="6858000" type="screen4x3"/>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16E"/>
    <a:srgbClr val="1506A2"/>
    <a:srgbClr val="46A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5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B25BC-967E-4156-BF96-25B9FBC1DD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9B29-13FB-443F-904D-1C733FED72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289B29-13FB-443F-904D-1C733FED72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289B29-13FB-443F-904D-1C733FED72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289B29-13FB-443F-904D-1C733FED72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6.wmf"/><Relationship Id="rId7" Type="http://schemas.openxmlformats.org/officeDocument/2006/relationships/oleObject" Target="../embeddings/oleObject5.bin"/><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0.wmf"/><Relationship Id="rId15" Type="http://schemas.openxmlformats.org/officeDocument/2006/relationships/oleObject" Target="../embeddings/oleObject9.bin"/><Relationship Id="rId14" Type="http://schemas.openxmlformats.org/officeDocument/2006/relationships/image" Target="../media/image9.wmf"/><Relationship Id="rId13" Type="http://schemas.openxmlformats.org/officeDocument/2006/relationships/oleObject" Target="../embeddings/oleObject8.bin"/><Relationship Id="rId12" Type="http://schemas.openxmlformats.org/officeDocument/2006/relationships/image" Target="../media/image8.wmf"/><Relationship Id="rId11" Type="http://schemas.openxmlformats.org/officeDocument/2006/relationships/oleObject" Target="../embeddings/oleObject7.bin"/><Relationship Id="rId10" Type="http://schemas.openxmlformats.org/officeDocument/2006/relationships/image" Target="../media/image7.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wmf"/><Relationship Id="rId7" Type="http://schemas.openxmlformats.org/officeDocument/2006/relationships/oleObject" Target="../embeddings/oleObject19.bin"/><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wmf"/><Relationship Id="rId10" Type="http://schemas.openxmlformats.org/officeDocument/2006/relationships/vmlDrawing" Target="../drawings/vmlDrawing7.vml"/><Relationship Id="rId1"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5918" y="1142984"/>
            <a:ext cx="6357982" cy="965668"/>
          </a:xfrm>
        </p:spPr>
        <p:txBody>
          <a:bodyPr>
            <a:normAutofit/>
          </a:bodyPr>
          <a:lstStyle/>
          <a:p>
            <a:r>
              <a:rPr lang="zh-CN" altLang="en-US" sz="4400" dirty="0" smtClean="0">
                <a:solidFill>
                  <a:schemeClr val="accent2">
                    <a:lumMod val="50000"/>
                  </a:schemeClr>
                </a:solidFill>
              </a:rPr>
              <a:t>第</a:t>
            </a:r>
            <a:r>
              <a:rPr lang="en-US" altLang="zh-CN" sz="4400" dirty="0" smtClean="0">
                <a:solidFill>
                  <a:schemeClr val="accent2">
                    <a:lumMod val="50000"/>
                  </a:schemeClr>
                </a:solidFill>
              </a:rPr>
              <a:t>8</a:t>
            </a:r>
            <a:r>
              <a:rPr lang="zh-CN" altLang="en-US" sz="4400" dirty="0" smtClean="0">
                <a:solidFill>
                  <a:schemeClr val="accent2">
                    <a:lumMod val="50000"/>
                  </a:schemeClr>
                </a:solidFill>
              </a:rPr>
              <a:t>章  伪随机数的产生</a:t>
            </a:r>
            <a:endParaRPr lang="zh-CN" altLang="en-US" sz="4400" dirty="0">
              <a:solidFill>
                <a:schemeClr val="accent2">
                  <a:lumMod val="50000"/>
                </a:schemeClr>
              </a:solidFill>
            </a:endParaRPr>
          </a:p>
        </p:txBody>
      </p:sp>
      <p:sp>
        <p:nvSpPr>
          <p:cNvPr id="3" name="副标题 2"/>
          <p:cNvSpPr>
            <a:spLocks noGrp="1"/>
          </p:cNvSpPr>
          <p:nvPr>
            <p:ph type="subTitle" idx="1"/>
          </p:nvPr>
        </p:nvSpPr>
        <p:spPr>
          <a:xfrm>
            <a:off x="2786050" y="2285992"/>
            <a:ext cx="5072098" cy="3786214"/>
          </a:xfrm>
        </p:spPr>
        <p:txBody>
          <a:bodyPr>
            <a:noAutofit/>
          </a:bodyPr>
          <a:lstStyle/>
          <a:p>
            <a:pPr>
              <a:lnSpc>
                <a:spcPct val="150000"/>
              </a:lnSpc>
            </a:pPr>
            <a:r>
              <a:rPr lang="en-US" altLang="zh-CN" sz="2400" dirty="0" smtClean="0"/>
              <a:t>8.1 </a:t>
            </a:r>
            <a:r>
              <a:rPr lang="zh-CN" altLang="en-US" sz="2400" dirty="0" smtClean="0"/>
              <a:t>随机数的产生</a:t>
            </a:r>
            <a:endParaRPr lang="en-US" altLang="zh-CN" sz="2400" dirty="0" smtClean="0"/>
          </a:p>
          <a:p>
            <a:pPr>
              <a:lnSpc>
                <a:spcPct val="150000"/>
              </a:lnSpc>
            </a:pPr>
            <a:r>
              <a:rPr lang="en-US" altLang="zh-CN" sz="2400" dirty="0" smtClean="0"/>
              <a:t>8.2 </a:t>
            </a:r>
            <a:r>
              <a:rPr lang="zh-CN" altLang="en-US" sz="2400" dirty="0" smtClean="0"/>
              <a:t>伪随机数产生器</a:t>
            </a:r>
            <a:endParaRPr lang="en-US" altLang="zh-CN" sz="2400" dirty="0" smtClean="0"/>
          </a:p>
          <a:p>
            <a:pPr>
              <a:lnSpc>
                <a:spcPct val="150000"/>
              </a:lnSpc>
            </a:pPr>
            <a:r>
              <a:rPr lang="en-US" altLang="zh-CN" sz="2400" dirty="0" smtClean="0"/>
              <a:t>8.3 </a:t>
            </a:r>
            <a:r>
              <a:rPr lang="zh-CN" altLang="en-US" sz="2400" dirty="0" smtClean="0"/>
              <a:t>基于密码算法的随机数产生器</a:t>
            </a:r>
            <a:endParaRPr lang="en-US" altLang="zh-CN" sz="2400" dirty="0" smtClean="0"/>
          </a:p>
          <a:p>
            <a:pPr>
              <a:lnSpc>
                <a:spcPct val="150000"/>
              </a:lnSpc>
            </a:pPr>
            <a:r>
              <a:rPr lang="en-US" altLang="zh-CN" sz="2400" dirty="0" smtClean="0"/>
              <a:t>8.4 </a:t>
            </a:r>
            <a:r>
              <a:rPr lang="zh-CN" altLang="en-US" sz="2400" dirty="0" smtClean="0"/>
              <a:t>随机比特产生器</a:t>
            </a:r>
            <a:endParaRPr lang="en-US" altLang="zh-CN" sz="2400" dirty="0" smtClean="0"/>
          </a:p>
          <a:p>
            <a:pPr>
              <a:lnSpc>
                <a:spcPct val="150000"/>
              </a:lnSpc>
            </a:pPr>
            <a:r>
              <a:rPr lang="en-US" altLang="zh-CN" sz="2400" dirty="0" smtClean="0"/>
              <a:t>8.5 </a:t>
            </a:r>
            <a:r>
              <a:rPr lang="zh-CN" altLang="en-US" sz="2400" dirty="0" smtClean="0"/>
              <a:t>概率加密</a:t>
            </a:r>
            <a:endParaRPr lang="en-US" altLang="zh-CN"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8.1 </a:t>
            </a:r>
            <a:r>
              <a:rPr lang="zh-CN" altLang="en-US" b="1" dirty="0" smtClean="0">
                <a:solidFill>
                  <a:srgbClr val="C00000"/>
                </a:solidFill>
              </a:rPr>
              <a:t>随机数的产生</a:t>
            </a:r>
            <a:endParaRPr lang="zh-CN" altLang="en-US" b="1" dirty="0">
              <a:solidFill>
                <a:srgbClr val="C00000"/>
              </a:solidFill>
            </a:endParaRPr>
          </a:p>
        </p:txBody>
      </p:sp>
      <p:sp>
        <p:nvSpPr>
          <p:cNvPr id="3" name="内容占位符 2"/>
          <p:cNvSpPr>
            <a:spLocks noGrp="1"/>
          </p:cNvSpPr>
          <p:nvPr>
            <p:ph sz="quarter" idx="1"/>
          </p:nvPr>
        </p:nvSpPr>
        <p:spPr>
          <a:xfrm>
            <a:off x="457200" y="1600200"/>
            <a:ext cx="7829576" cy="4873752"/>
          </a:xfrm>
        </p:spPr>
        <p:txBody>
          <a:bodyPr>
            <a:normAutofit lnSpcReduction="10000"/>
          </a:bodyPr>
          <a:lstStyle/>
          <a:p>
            <a:pPr>
              <a:buNone/>
            </a:pPr>
            <a:r>
              <a:rPr lang="zh-CN" altLang="en-US" sz="2800" b="1" dirty="0" smtClean="0">
                <a:solidFill>
                  <a:srgbClr val="C00000"/>
                </a:solidFill>
                <a:latin typeface="+mj-ea"/>
                <a:ea typeface="+mj-ea"/>
              </a:rPr>
              <a:t>  随机数的产生要求</a:t>
            </a:r>
            <a:endParaRPr lang="en-US" altLang="zh-CN" sz="2800" b="1" dirty="0" smtClean="0">
              <a:latin typeface="+mj-ea"/>
              <a:ea typeface="+mj-ea"/>
            </a:endParaRPr>
          </a:p>
          <a:p>
            <a:r>
              <a:rPr lang="zh-CN" altLang="en-US" b="1" dirty="0" smtClean="0"/>
              <a:t>在随机数的各种应用中，都要求随机数序列满足两个特性</a:t>
            </a:r>
            <a:endParaRPr lang="zh-CN" altLang="en-US" b="1" dirty="0" smtClean="0"/>
          </a:p>
          <a:p>
            <a:pPr lvl="1"/>
            <a:r>
              <a:rPr lang="zh-CN" altLang="en-US" sz="2000" b="1" dirty="0" smtClean="0">
                <a:solidFill>
                  <a:srgbClr val="0000FF"/>
                </a:solidFill>
              </a:rPr>
              <a:t>随机性</a:t>
            </a:r>
            <a:r>
              <a:rPr lang="zh-CN" altLang="en-US" sz="2000" b="1" dirty="0" smtClean="0"/>
              <a:t>和</a:t>
            </a:r>
            <a:r>
              <a:rPr lang="zh-CN" altLang="en-US" sz="2000" b="1" dirty="0" smtClean="0">
                <a:solidFill>
                  <a:srgbClr val="0000FF"/>
                </a:solidFill>
              </a:rPr>
              <a:t>不可预测性</a:t>
            </a:r>
            <a:endParaRPr lang="zh-CN" altLang="en-US" sz="2000" b="1" dirty="0" smtClean="0">
              <a:solidFill>
                <a:srgbClr val="0000FF"/>
              </a:solidFill>
            </a:endParaRPr>
          </a:p>
          <a:p>
            <a:r>
              <a:rPr lang="zh-CN" altLang="en-US" b="1" dirty="0" smtClean="0">
                <a:solidFill>
                  <a:srgbClr val="0000FF"/>
                </a:solidFill>
              </a:rPr>
              <a:t>（</a:t>
            </a:r>
            <a:r>
              <a:rPr lang="en-US" altLang="zh-CN" b="1" dirty="0" smtClean="0">
                <a:solidFill>
                  <a:srgbClr val="0000FF"/>
                </a:solidFill>
              </a:rPr>
              <a:t>1</a:t>
            </a:r>
            <a:r>
              <a:rPr lang="zh-CN" altLang="en-US" b="1" dirty="0" smtClean="0">
                <a:solidFill>
                  <a:srgbClr val="0000FF"/>
                </a:solidFill>
              </a:rPr>
              <a:t>）随机性</a:t>
            </a:r>
            <a:endParaRPr lang="zh-CN" altLang="en-US" b="1" dirty="0" smtClean="0">
              <a:solidFill>
                <a:srgbClr val="0000FF"/>
              </a:solidFill>
            </a:endParaRPr>
          </a:p>
          <a:p>
            <a:pPr lvl="1"/>
            <a:r>
              <a:rPr lang="zh-CN" altLang="en-US" b="1" dirty="0" smtClean="0">
                <a:effectLst>
                  <a:outerShdw blurRad="38100" dist="38100" dir="2700000" algn="tl">
                    <a:srgbClr val="000000">
                      <a:alpha val="43137"/>
                    </a:srgbClr>
                  </a:outerShdw>
                </a:effectLst>
              </a:rPr>
              <a:t>以下两个准则常用来保障数列的随机性：</a:t>
            </a:r>
            <a:endParaRPr lang="zh-CN" altLang="en-US" b="1" dirty="0" smtClean="0">
              <a:effectLst>
                <a:outerShdw blurRad="38100" dist="38100" dir="2700000" algn="tl">
                  <a:srgbClr val="000000">
                    <a:alpha val="43137"/>
                  </a:srgbClr>
                </a:outerShdw>
              </a:effectLst>
            </a:endParaRPr>
          </a:p>
          <a:p>
            <a:pPr lvl="1"/>
            <a:r>
              <a:rPr lang="zh-CN" altLang="en-US" sz="2200" b="1" dirty="0" smtClean="0">
                <a:solidFill>
                  <a:srgbClr val="0000FF"/>
                </a:solidFill>
              </a:rPr>
              <a:t>①均匀分布</a:t>
            </a:r>
            <a:r>
              <a:rPr lang="zh-CN" altLang="en-US" sz="2200" b="1" dirty="0" smtClean="0"/>
              <a:t>  数列中每个数出现的频率应相等或近似相等</a:t>
            </a:r>
            <a:endParaRPr lang="zh-CN" altLang="en-US" sz="2200" b="1" dirty="0" smtClean="0"/>
          </a:p>
          <a:p>
            <a:pPr lvl="1"/>
            <a:r>
              <a:rPr lang="zh-CN" altLang="en-US" sz="2200" b="1" dirty="0" smtClean="0">
                <a:solidFill>
                  <a:srgbClr val="0000FF"/>
                </a:solidFill>
              </a:rPr>
              <a:t>②独立性</a:t>
            </a:r>
            <a:r>
              <a:rPr lang="zh-CN" altLang="en-US" sz="2200" b="1" dirty="0" smtClean="0"/>
              <a:t>      数列中任意一数都不能由其它数推出</a:t>
            </a:r>
            <a:endParaRPr lang="zh-CN" altLang="en-US" sz="2200" b="1" dirty="0" smtClean="0"/>
          </a:p>
          <a:p>
            <a:pPr lvl="1"/>
            <a:r>
              <a:rPr lang="zh-CN" altLang="en-US" sz="2000" b="1" dirty="0" smtClean="0"/>
              <a:t>数列是否满足均匀分布可通过检测得出，而</a:t>
            </a:r>
            <a:r>
              <a:rPr lang="zh-CN" altLang="en-US" sz="2000" b="1" dirty="0" smtClean="0">
                <a:solidFill>
                  <a:srgbClr val="0000FF"/>
                </a:solidFill>
              </a:rPr>
              <a:t>是否满足独立性则无法检测</a:t>
            </a:r>
            <a:r>
              <a:rPr lang="zh-CN" altLang="en-US" sz="2000" b="1" dirty="0" smtClean="0"/>
              <a:t>，</a:t>
            </a:r>
            <a:r>
              <a:rPr lang="zh-CN" altLang="en-US" sz="2000" b="1" dirty="0" smtClean="0">
                <a:solidFill>
                  <a:srgbClr val="0000FF"/>
                </a:solidFill>
              </a:rPr>
              <a:t>相反却有很多检测方法能证明</a:t>
            </a:r>
            <a:r>
              <a:rPr lang="zh-CN" altLang="en-US" sz="2000" b="1" dirty="0" smtClean="0">
                <a:solidFill>
                  <a:srgbClr val="C3093E"/>
                </a:solidFill>
              </a:rPr>
              <a:t>数列不满足独立性</a:t>
            </a:r>
            <a:endParaRPr lang="zh-CN" altLang="en-US" sz="2000" b="1" dirty="0" smtClean="0">
              <a:solidFill>
                <a:srgbClr val="C3093E"/>
              </a:solidFill>
            </a:endParaRPr>
          </a:p>
          <a:p>
            <a:pPr lvl="2"/>
            <a:r>
              <a:rPr lang="zh-CN" altLang="en-US" sz="2000" b="1" dirty="0" smtClean="0"/>
              <a:t>因此通常检测数列是否满足独立性的方法是</a:t>
            </a:r>
            <a:r>
              <a:rPr lang="zh-CN" altLang="en-US" sz="2000" b="1" dirty="0" smtClean="0">
                <a:solidFill>
                  <a:srgbClr val="0000FF"/>
                </a:solidFill>
              </a:rPr>
              <a:t>在对数列进行了足够多次检测后都不能证明不满足独立性，就可比较有把握地相信该数列满足独立性</a:t>
            </a:r>
            <a:endParaRPr lang="en-US" altLang="zh-CN" sz="2000" b="1"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8.1 </a:t>
            </a:r>
            <a:r>
              <a:rPr lang="zh-CN" altLang="en-US" b="1" dirty="0" smtClean="0">
                <a:solidFill>
                  <a:srgbClr val="C00000"/>
                </a:solidFill>
              </a:rPr>
              <a:t>随机数的产生</a:t>
            </a:r>
            <a:endParaRPr lang="zh-CN" altLang="en-US" b="1" dirty="0">
              <a:solidFill>
                <a:srgbClr val="C00000"/>
              </a:solidFill>
            </a:endParaRPr>
          </a:p>
        </p:txBody>
      </p:sp>
      <p:sp>
        <p:nvSpPr>
          <p:cNvPr id="3" name="内容占位符 2"/>
          <p:cNvSpPr>
            <a:spLocks noGrp="1"/>
          </p:cNvSpPr>
          <p:nvPr>
            <p:ph sz="quarter" idx="1"/>
          </p:nvPr>
        </p:nvSpPr>
        <p:spPr>
          <a:xfrm>
            <a:off x="457200" y="1600200"/>
            <a:ext cx="7758138" cy="4873752"/>
          </a:xfrm>
        </p:spPr>
        <p:txBody>
          <a:bodyPr/>
          <a:lstStyle/>
          <a:p>
            <a:pPr>
              <a:lnSpc>
                <a:spcPct val="110000"/>
              </a:lnSpc>
            </a:pPr>
            <a:r>
              <a:rPr lang="en-US" altLang="zh-CN" b="1" dirty="0" smtClean="0">
                <a:solidFill>
                  <a:srgbClr val="0000FF"/>
                </a:solidFill>
              </a:rPr>
              <a:t>2</a:t>
            </a:r>
            <a:r>
              <a:rPr lang="zh-CN" altLang="en-US" b="1" dirty="0" smtClean="0">
                <a:solidFill>
                  <a:srgbClr val="0000FF"/>
                </a:solidFill>
              </a:rPr>
              <a:t>）不可预测性</a:t>
            </a:r>
            <a:endParaRPr lang="zh-CN" altLang="en-US" b="1" dirty="0" smtClean="0">
              <a:solidFill>
                <a:srgbClr val="0000FF"/>
              </a:solidFill>
            </a:endParaRPr>
          </a:p>
          <a:p>
            <a:pPr lvl="1">
              <a:lnSpc>
                <a:spcPct val="110000"/>
              </a:lnSpc>
            </a:pPr>
            <a:r>
              <a:rPr lang="zh-CN" altLang="en-US" b="1" dirty="0" smtClean="0"/>
              <a:t>在诸如</a:t>
            </a:r>
            <a:r>
              <a:rPr lang="zh-CN" altLang="en-US" b="1" dirty="0" smtClean="0">
                <a:solidFill>
                  <a:srgbClr val="0000FF"/>
                </a:solidFill>
              </a:rPr>
              <a:t>相互认证和会话密钥</a:t>
            </a:r>
            <a:r>
              <a:rPr lang="zh-CN" altLang="en-US" b="1" dirty="0" smtClean="0"/>
              <a:t>的产生等应用中，</a:t>
            </a:r>
            <a:r>
              <a:rPr lang="zh-CN" altLang="en-US" b="1" dirty="0" smtClean="0">
                <a:solidFill>
                  <a:srgbClr val="0000FF"/>
                </a:solidFill>
              </a:rPr>
              <a:t>不仅要求数列具有随机性</a:t>
            </a:r>
            <a:r>
              <a:rPr lang="zh-CN" altLang="en-US" b="1" dirty="0" smtClean="0"/>
              <a:t>而且</a:t>
            </a:r>
            <a:r>
              <a:rPr lang="zh-CN" altLang="en-US" b="1" dirty="0" smtClean="0">
                <a:solidFill>
                  <a:srgbClr val="0000FF"/>
                </a:solidFill>
              </a:rPr>
              <a:t>要求对数列中以后的数是不可测的</a:t>
            </a:r>
            <a:endParaRPr lang="zh-CN" altLang="en-US" b="1" dirty="0" smtClean="0"/>
          </a:p>
          <a:p>
            <a:pPr lvl="1">
              <a:lnSpc>
                <a:spcPct val="110000"/>
              </a:lnSpc>
            </a:pPr>
            <a:r>
              <a:rPr lang="zh-CN" altLang="en-US" b="1" dirty="0" smtClean="0"/>
              <a:t>对于</a:t>
            </a:r>
            <a:r>
              <a:rPr lang="zh-CN" altLang="en-US" b="1" dirty="0" smtClean="0">
                <a:solidFill>
                  <a:srgbClr val="C3093E"/>
                </a:solidFill>
              </a:rPr>
              <a:t>真随机数列</a:t>
            </a:r>
            <a:r>
              <a:rPr lang="zh-CN" altLang="en-US" b="1" dirty="0" smtClean="0"/>
              <a:t>来说，数列中每个数都独立于其它数，因此是不可预测的</a:t>
            </a:r>
            <a:endParaRPr lang="zh-CN" altLang="en-US" b="1" dirty="0" smtClean="0"/>
          </a:p>
          <a:p>
            <a:pPr lvl="1">
              <a:lnSpc>
                <a:spcPct val="110000"/>
              </a:lnSpc>
            </a:pPr>
            <a:r>
              <a:rPr lang="zh-CN" altLang="en-US" b="1" dirty="0" smtClean="0"/>
              <a:t>对于</a:t>
            </a:r>
            <a:r>
              <a:rPr lang="zh-CN" altLang="en-US" b="1" dirty="0" smtClean="0">
                <a:solidFill>
                  <a:srgbClr val="C3093E"/>
                </a:solidFill>
              </a:rPr>
              <a:t>伪随机数</a:t>
            </a:r>
            <a:r>
              <a:rPr lang="zh-CN" altLang="en-US" b="1" dirty="0" smtClean="0"/>
              <a:t>来说，就需要特别注意</a:t>
            </a:r>
            <a:r>
              <a:rPr lang="zh-CN" altLang="en-US" b="1" dirty="0" smtClean="0">
                <a:solidFill>
                  <a:srgbClr val="0000FF"/>
                </a:solidFill>
              </a:rPr>
              <a:t>防止</a:t>
            </a:r>
            <a:r>
              <a:rPr lang="zh-CN" altLang="en-US" b="1" dirty="0" smtClean="0"/>
              <a:t>敌手从数列前边的数</a:t>
            </a:r>
            <a:r>
              <a:rPr lang="zh-CN" altLang="en-US" b="1" dirty="0" smtClean="0">
                <a:solidFill>
                  <a:srgbClr val="0000FF"/>
                </a:solidFill>
              </a:rPr>
              <a:t>预测</a:t>
            </a:r>
            <a:r>
              <a:rPr lang="zh-CN" altLang="en-US" b="1" dirty="0" smtClean="0"/>
              <a:t>出后边的数</a:t>
            </a:r>
            <a:endParaRPr lang="en-US" altLang="zh-CN" b="1" dirty="0" smtClean="0"/>
          </a:p>
          <a:p>
            <a:pPr lvl="1">
              <a:lnSpc>
                <a:spcPct val="110000"/>
              </a:lnSpc>
            </a:pPr>
            <a:r>
              <a:rPr lang="zh-CN" altLang="en-US" b="1" dirty="0" smtClean="0"/>
              <a:t>在设计密码算法时，由于真随机数难以获得，经常使用似乎是随机的数列（这样的数列称为</a:t>
            </a:r>
            <a:r>
              <a:rPr lang="zh-CN" altLang="en-US" b="1" dirty="0" smtClean="0">
                <a:solidFill>
                  <a:srgbClr val="1506A2"/>
                </a:solidFill>
              </a:rPr>
              <a:t>伪随机数数列，</a:t>
            </a:r>
            <a:r>
              <a:rPr lang="zh-CN" altLang="en-US" b="1" dirty="0" smtClean="0"/>
              <a:t>这样的随机数称为</a:t>
            </a:r>
            <a:r>
              <a:rPr lang="zh-CN" altLang="en-US" b="1" dirty="0" smtClean="0">
                <a:solidFill>
                  <a:srgbClr val="1506A2"/>
                </a:solidFill>
              </a:rPr>
              <a:t>伪随机数）。</a:t>
            </a:r>
            <a:r>
              <a:rPr lang="zh-CN" altLang="en-US" b="1" dirty="0" smtClean="0"/>
              <a:t>例如在</a:t>
            </a:r>
            <a:r>
              <a:rPr lang="en-US" altLang="zh-CN" b="1" dirty="0" smtClean="0"/>
              <a:t>RSA</a:t>
            </a:r>
            <a:r>
              <a:rPr lang="zh-CN" altLang="en-US" b="1" dirty="0" smtClean="0"/>
              <a:t>算法中素数的产生。这时不可预测性就非常重要，否则敌手可以根据随机数的预测来猜测</a:t>
            </a:r>
            <a:r>
              <a:rPr lang="en-US" altLang="zh-CN" b="1" dirty="0" smtClean="0"/>
              <a:t>RSA</a:t>
            </a:r>
            <a:r>
              <a:rPr lang="zh-CN" altLang="en-US" b="1" dirty="0" smtClean="0"/>
              <a:t>中的秘密大素数</a:t>
            </a:r>
            <a:endParaRPr lang="en-US" altLang="zh-CN" sz="2000" b="1"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8.1 </a:t>
            </a:r>
            <a:r>
              <a:rPr lang="zh-CN" altLang="en-US" b="1" dirty="0" smtClean="0">
                <a:solidFill>
                  <a:srgbClr val="C00000"/>
                </a:solidFill>
              </a:rPr>
              <a:t>随机数的产生</a:t>
            </a:r>
            <a:endParaRPr lang="zh-CN" altLang="en-US" b="1" dirty="0">
              <a:solidFill>
                <a:srgbClr val="C00000"/>
              </a:solidFill>
            </a:endParaRPr>
          </a:p>
        </p:txBody>
      </p:sp>
      <p:sp>
        <p:nvSpPr>
          <p:cNvPr id="3" name="内容占位符 2"/>
          <p:cNvSpPr>
            <a:spLocks noGrp="1"/>
          </p:cNvSpPr>
          <p:nvPr>
            <p:ph sz="quarter" idx="1"/>
          </p:nvPr>
        </p:nvSpPr>
        <p:spPr>
          <a:xfrm>
            <a:off x="457200" y="1600200"/>
            <a:ext cx="7758138" cy="4873752"/>
          </a:xfrm>
        </p:spPr>
        <p:txBody>
          <a:bodyPr>
            <a:normAutofit/>
          </a:bodyPr>
          <a:lstStyle/>
          <a:p>
            <a:pPr>
              <a:lnSpc>
                <a:spcPct val="120000"/>
              </a:lnSpc>
              <a:buNone/>
            </a:pPr>
            <a:r>
              <a:rPr lang="zh-CN" altLang="en-US" b="1" dirty="0" smtClean="0">
                <a:solidFill>
                  <a:srgbClr val="C00000"/>
                </a:solidFill>
              </a:rPr>
              <a:t>  </a:t>
            </a:r>
            <a:r>
              <a:rPr lang="zh-CN" altLang="en-US" sz="2800" b="1" dirty="0" smtClean="0">
                <a:solidFill>
                  <a:srgbClr val="C00000"/>
                </a:solidFill>
                <a:latin typeface="+mj-ea"/>
                <a:ea typeface="+mj-ea"/>
              </a:rPr>
              <a:t>随机数源</a:t>
            </a:r>
            <a:endParaRPr lang="en-US" altLang="zh-CN" sz="2800" b="1" dirty="0" smtClean="0">
              <a:latin typeface="+mj-ea"/>
              <a:ea typeface="+mj-ea"/>
            </a:endParaRPr>
          </a:p>
          <a:p>
            <a:pPr>
              <a:lnSpc>
                <a:spcPct val="120000"/>
              </a:lnSpc>
            </a:pPr>
            <a:r>
              <a:rPr lang="zh-CN" altLang="en-US" b="1" dirty="0" smtClean="0"/>
              <a:t>真随机数很难获得</a:t>
            </a:r>
            <a:endParaRPr lang="zh-CN" altLang="en-US" b="1" dirty="0" smtClean="0"/>
          </a:p>
          <a:p>
            <a:pPr lvl="1">
              <a:lnSpc>
                <a:spcPct val="120000"/>
              </a:lnSpc>
            </a:pPr>
            <a:r>
              <a:rPr lang="zh-CN" altLang="en-US" sz="2200" b="1" dirty="0" smtClean="0"/>
              <a:t>在物理噪声产生器中，如离子辐射脉冲检测器、气体放电管、漏电容等都可作为随机数源，但</a:t>
            </a:r>
            <a:r>
              <a:rPr lang="zh-CN" altLang="en-US" sz="2200" b="1" dirty="0" smtClean="0">
                <a:solidFill>
                  <a:srgbClr val="0000FF"/>
                </a:solidFill>
              </a:rPr>
              <a:t>在网络安全系统中很少采用</a:t>
            </a:r>
            <a:r>
              <a:rPr lang="zh-CN" altLang="en-US" sz="2200" b="1" dirty="0" smtClean="0"/>
              <a:t>，一方面是因为</a:t>
            </a:r>
            <a:r>
              <a:rPr lang="zh-CN" altLang="en-US" sz="2200" b="1" dirty="0" smtClean="0">
                <a:solidFill>
                  <a:srgbClr val="0000FF"/>
                </a:solidFill>
              </a:rPr>
              <a:t>数的随机性和精度不够</a:t>
            </a:r>
            <a:r>
              <a:rPr lang="zh-CN" altLang="en-US" sz="2200" b="1" dirty="0" smtClean="0"/>
              <a:t>，另一方面这些</a:t>
            </a:r>
            <a:r>
              <a:rPr lang="zh-CN" altLang="en-US" sz="2200" b="1" dirty="0" smtClean="0">
                <a:solidFill>
                  <a:srgbClr val="0000FF"/>
                </a:solidFill>
              </a:rPr>
              <a:t>设备又很难连接到网络系统</a:t>
            </a:r>
            <a:r>
              <a:rPr lang="zh-CN" altLang="en-US" sz="2200" b="1" dirty="0" smtClean="0"/>
              <a:t>中</a:t>
            </a:r>
            <a:endParaRPr lang="zh-CN" altLang="en-US" sz="2200" b="1" dirty="0" smtClean="0"/>
          </a:p>
          <a:p>
            <a:pPr>
              <a:lnSpc>
                <a:spcPct val="120000"/>
              </a:lnSpc>
            </a:pPr>
            <a:r>
              <a:rPr lang="zh-CN" altLang="en-US" b="1" dirty="0" smtClean="0">
                <a:solidFill>
                  <a:srgbClr val="FF0000"/>
                </a:solidFill>
              </a:rPr>
              <a:t>一种方法是将高质量的随机数作为随机数库编辑成书，供用户使用</a:t>
            </a:r>
            <a:endParaRPr lang="zh-CN" altLang="en-US" b="1" dirty="0" smtClean="0"/>
          </a:p>
          <a:p>
            <a:pPr lvl="1">
              <a:lnSpc>
                <a:spcPct val="120000"/>
              </a:lnSpc>
            </a:pPr>
            <a:r>
              <a:rPr lang="zh-CN" altLang="en-US" sz="2200" b="1" dirty="0" smtClean="0"/>
              <a:t>然而与网络安全对随机数巨大的需求相比，这种方式提供的</a:t>
            </a:r>
            <a:r>
              <a:rPr lang="zh-CN" altLang="en-US" sz="2200" b="1" dirty="0" smtClean="0">
                <a:solidFill>
                  <a:srgbClr val="0000FF"/>
                </a:solidFill>
              </a:rPr>
              <a:t>随机数数目非常有限</a:t>
            </a:r>
            <a:endParaRPr lang="zh-CN" altLang="en-US" sz="2200" b="1"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8.1 </a:t>
            </a:r>
            <a:r>
              <a:rPr lang="zh-CN" altLang="en-US" b="1" dirty="0" smtClean="0">
                <a:solidFill>
                  <a:srgbClr val="C00000"/>
                </a:solidFill>
              </a:rPr>
              <a:t>随机数的产生</a:t>
            </a:r>
            <a:endParaRPr lang="zh-CN" altLang="en-US" dirty="0"/>
          </a:p>
        </p:txBody>
      </p:sp>
      <p:sp>
        <p:nvSpPr>
          <p:cNvPr id="3" name="内容占位符 2"/>
          <p:cNvSpPr>
            <a:spLocks noGrp="1"/>
          </p:cNvSpPr>
          <p:nvPr>
            <p:ph sz="quarter" idx="1"/>
          </p:nvPr>
        </p:nvSpPr>
        <p:spPr>
          <a:xfrm>
            <a:off x="457200" y="1600200"/>
            <a:ext cx="7686700" cy="4873752"/>
          </a:xfrm>
        </p:spPr>
        <p:txBody>
          <a:bodyPr/>
          <a:lstStyle/>
          <a:p>
            <a:pPr lvl="1">
              <a:lnSpc>
                <a:spcPct val="150000"/>
              </a:lnSpc>
            </a:pPr>
            <a:r>
              <a:rPr lang="zh-CN" altLang="en-US" sz="2200" b="1" dirty="0" smtClean="0"/>
              <a:t>再者，虽然这时的随机数的确可被证明具有随机性，但由于</a:t>
            </a:r>
            <a:r>
              <a:rPr lang="zh-CN" altLang="en-US" sz="2200" b="1" dirty="0" smtClean="0">
                <a:solidFill>
                  <a:srgbClr val="0000FF"/>
                </a:solidFill>
              </a:rPr>
              <a:t>敌手也能得到这个随机数源</a:t>
            </a:r>
            <a:r>
              <a:rPr lang="zh-CN" altLang="en-US" sz="2200" b="1" dirty="0" smtClean="0"/>
              <a:t>，而</a:t>
            </a:r>
            <a:r>
              <a:rPr lang="zh-CN" altLang="en-US" sz="2200" b="1" dirty="0" smtClean="0">
                <a:solidFill>
                  <a:srgbClr val="0000FF"/>
                </a:solidFill>
              </a:rPr>
              <a:t>难以保证随机数的不可预测性</a:t>
            </a:r>
            <a:endParaRPr lang="zh-CN" altLang="en-US" sz="2200" b="1" dirty="0" smtClean="0"/>
          </a:p>
          <a:p>
            <a:pPr>
              <a:lnSpc>
                <a:spcPct val="150000"/>
              </a:lnSpc>
            </a:pPr>
            <a:r>
              <a:rPr lang="zh-CN" altLang="en-US" b="1" dirty="0" smtClean="0"/>
              <a:t>网络安全中所需的随机数都借助于安全的密码算法来产生</a:t>
            </a:r>
            <a:endParaRPr lang="zh-CN" altLang="en-US" b="1" dirty="0" smtClean="0"/>
          </a:p>
          <a:p>
            <a:pPr lvl="1">
              <a:lnSpc>
                <a:spcPct val="150000"/>
              </a:lnSpc>
            </a:pPr>
            <a:r>
              <a:rPr lang="zh-CN" altLang="en-US" sz="2200" b="1" dirty="0" smtClean="0"/>
              <a:t>但由于算法是确定性的，因此</a:t>
            </a:r>
            <a:r>
              <a:rPr lang="zh-CN" altLang="en-US" sz="2200" b="1" dirty="0" smtClean="0">
                <a:solidFill>
                  <a:srgbClr val="0000FF"/>
                </a:solidFill>
              </a:rPr>
              <a:t>产生的数列不是随机的</a:t>
            </a:r>
            <a:endParaRPr lang="zh-CN" altLang="en-US" sz="2200" b="1" dirty="0" smtClean="0"/>
          </a:p>
          <a:p>
            <a:pPr lvl="1">
              <a:lnSpc>
                <a:spcPct val="150000"/>
              </a:lnSpc>
            </a:pPr>
            <a:r>
              <a:rPr lang="zh-CN" altLang="en-US" sz="2200" b="1" dirty="0" smtClean="0"/>
              <a:t>然而如果</a:t>
            </a:r>
            <a:r>
              <a:rPr lang="zh-CN" altLang="en-US" sz="2200" b="1" dirty="0" smtClean="0">
                <a:solidFill>
                  <a:srgbClr val="0000FF"/>
                </a:solidFill>
              </a:rPr>
              <a:t>算法设计得好</a:t>
            </a:r>
            <a:r>
              <a:rPr lang="zh-CN" altLang="en-US" sz="2200" b="1" dirty="0" smtClean="0"/>
              <a:t>，产生的数列就</a:t>
            </a:r>
            <a:r>
              <a:rPr lang="zh-CN" altLang="en-US" sz="2200" b="1" dirty="0" smtClean="0">
                <a:solidFill>
                  <a:srgbClr val="0000FF"/>
                </a:solidFill>
              </a:rPr>
              <a:t>能通过各种随机性检验</a:t>
            </a:r>
            <a:r>
              <a:rPr lang="zh-CN" altLang="en-US" sz="2200" b="1" dirty="0" smtClean="0"/>
              <a:t>，这种数就是</a:t>
            </a:r>
            <a:r>
              <a:rPr lang="zh-CN" altLang="en-US" sz="2200" b="1" dirty="0" smtClean="0">
                <a:solidFill>
                  <a:srgbClr val="0000FF"/>
                </a:solidFill>
              </a:rPr>
              <a:t>伪随机数</a:t>
            </a:r>
            <a:endParaRPr lang="zh-CN" altLang="en-US" sz="2200" b="1"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b="1" dirty="0">
              <a:solidFill>
                <a:srgbClr val="C00000"/>
              </a:solidFill>
            </a:endParaRPr>
          </a:p>
        </p:txBody>
      </p:sp>
      <p:sp>
        <p:nvSpPr>
          <p:cNvPr id="3" name="内容占位符 2"/>
          <p:cNvSpPr>
            <a:spLocks noGrp="1"/>
          </p:cNvSpPr>
          <p:nvPr>
            <p:ph sz="quarter" idx="1"/>
          </p:nvPr>
        </p:nvSpPr>
        <p:spPr>
          <a:xfrm>
            <a:off x="500034" y="1357298"/>
            <a:ext cx="8043890" cy="5257800"/>
          </a:xfrm>
        </p:spPr>
        <p:txBody>
          <a:bodyPr>
            <a:noAutofit/>
          </a:bodyPr>
          <a:lstStyle/>
          <a:p>
            <a:pPr>
              <a:lnSpc>
                <a:spcPct val="110000"/>
              </a:lnSpc>
            </a:pPr>
            <a:r>
              <a:rPr lang="zh-CN" altLang="en-US" sz="2000" b="1" dirty="0" smtClean="0">
                <a:latin typeface="Times New Roman" panose="02020603050405020304" pitchFamily="18" charset="0"/>
              </a:rPr>
              <a:t>在密码学中，有很多时候需要产生随机数，随机比特串等。例如，通常需要从一个指定的密钥空间中随机地生成密钥，而且许多加密和签名方案都需要在它们的执行过程中应用随机数。由投掷硬币或者其他物理过程产生随机数即费时又昂贵，因此，在实际中通常使用一个</a:t>
            </a:r>
            <a:r>
              <a:rPr lang="zh-CN" altLang="en-US" sz="2000" b="1" dirty="0" smtClean="0">
                <a:solidFill>
                  <a:srgbClr val="1506A2"/>
                </a:solidFill>
                <a:latin typeface="Times New Roman" panose="02020603050405020304" pitchFamily="18" charset="0"/>
              </a:rPr>
              <a:t>伪随机比特生成器</a:t>
            </a:r>
            <a:r>
              <a:rPr lang="zh-CN" altLang="en-US" sz="2000" b="1" dirty="0" smtClean="0">
                <a:latin typeface="Times New Roman" panose="02020603050405020304" pitchFamily="18" charset="0"/>
              </a:rPr>
              <a:t>来产生随机数。一个比特生成器可以将一个较短的随机比特串（种子）拓展成一个较长的比特串。而最为广泛使用的伪随机数产生器是</a:t>
            </a:r>
            <a:r>
              <a:rPr lang="zh-CN" altLang="en-US" sz="2000" b="1" dirty="0" smtClean="0">
                <a:solidFill>
                  <a:srgbClr val="0000FF"/>
                </a:solidFill>
                <a:latin typeface="Times New Roman" panose="02020603050405020304" pitchFamily="18" charset="0"/>
              </a:rPr>
              <a:t>线性同余生成器</a:t>
            </a:r>
            <a:endParaRPr lang="zh-CN" altLang="en-US" sz="2000" b="1" dirty="0" smtClean="0">
              <a:latin typeface="Times New Roman" panose="02020603050405020304" pitchFamily="18" charset="0"/>
            </a:endParaRPr>
          </a:p>
          <a:p>
            <a:pPr>
              <a:lnSpc>
                <a:spcPct val="110000"/>
              </a:lnSpc>
            </a:pPr>
            <a:r>
              <a:rPr lang="zh-CN" altLang="en-US" sz="2000" b="1" dirty="0" smtClean="0">
                <a:solidFill>
                  <a:srgbClr val="0000FF"/>
                </a:solidFill>
                <a:latin typeface="Times New Roman" panose="02020603050405020304" pitchFamily="18" charset="0"/>
              </a:rPr>
              <a:t>线性同余算法</a:t>
            </a:r>
            <a:r>
              <a:rPr lang="zh-CN" altLang="en-US" sz="2000" b="1" dirty="0" smtClean="0">
                <a:latin typeface="Times New Roman" panose="02020603050405020304" pitchFamily="18" charset="0"/>
              </a:rPr>
              <a:t>有</a:t>
            </a:r>
            <a:r>
              <a:rPr lang="en-US" altLang="zh-CN" sz="2000" b="1" dirty="0" smtClean="0">
                <a:latin typeface="Times New Roman" panose="02020603050405020304" pitchFamily="18" charset="0"/>
              </a:rPr>
              <a:t>4</a:t>
            </a:r>
            <a:r>
              <a:rPr lang="zh-CN" altLang="en-US" sz="2000" b="1" dirty="0" smtClean="0">
                <a:latin typeface="Times New Roman" panose="02020603050405020304" pitchFamily="18" charset="0"/>
              </a:rPr>
              <a:t>个参数：</a:t>
            </a:r>
            <a:endParaRPr lang="zh-CN" altLang="en-US"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模数</a:t>
            </a:r>
            <a:r>
              <a:rPr lang="en-US" altLang="zh-CN" sz="2000" b="1" dirty="0" smtClean="0">
                <a:latin typeface="Times New Roman" panose="02020603050405020304" pitchFamily="18" charset="0"/>
              </a:rPr>
              <a:t>m  (m&gt;0)</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乘数</a:t>
            </a:r>
            <a:r>
              <a:rPr lang="en-US" altLang="zh-CN" sz="2000" b="1" dirty="0" smtClean="0">
                <a:latin typeface="Times New Roman" panose="02020603050405020304" pitchFamily="18" charset="0"/>
              </a:rPr>
              <a:t>a   (0</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a&lt;m)</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增量</a:t>
            </a:r>
            <a:r>
              <a:rPr lang="en-US" altLang="zh-CN" sz="2000" b="1" dirty="0" smtClean="0">
                <a:latin typeface="Times New Roman" panose="02020603050405020304" pitchFamily="18" charset="0"/>
              </a:rPr>
              <a:t>c   (0</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c&lt;m)</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初值即种子 </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rPr>
              <a:t>(0</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rPr>
              <a:t>&lt;m)</a:t>
            </a:r>
            <a:r>
              <a:rPr lang="zh-CN" altLang="en-US" sz="2000" b="1" dirty="0" smtClean="0">
                <a:latin typeface="Times New Roman" panose="02020603050405020304" pitchFamily="18" charset="0"/>
              </a:rPr>
              <a:t>；</a:t>
            </a:r>
            <a:endParaRPr lang="en-US" altLang="zh-CN" sz="2000" b="1" dirty="0" smtClean="0">
              <a:latin typeface="Times New Roman" panose="02020603050405020304" pitchFamily="18" charset="0"/>
            </a:endParaRPr>
          </a:p>
          <a:p>
            <a:pPr>
              <a:lnSpc>
                <a:spcPct val="110000"/>
              </a:lnSpc>
            </a:pPr>
            <a:r>
              <a:rPr lang="zh-CN" altLang="en-US" sz="2000" b="1" dirty="0" smtClean="0">
                <a:latin typeface="Times New Roman" panose="02020603050405020304" pitchFamily="18" charset="0"/>
              </a:rPr>
              <a:t>现在，对                   ，由以下迭代公式得到随机数数列</a:t>
            </a: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X</a:t>
            </a:r>
            <a:r>
              <a:rPr lang="en-US" altLang="zh-CN" sz="2000" b="1" baseline="-25000" dirty="0" err="1" smtClean="0">
                <a:latin typeface="Times New Roman" panose="02020603050405020304" pitchFamily="18" charset="0"/>
              </a:rPr>
              <a:t>n</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lvl="1">
              <a:lnSpc>
                <a:spcPct val="110000"/>
              </a:lnSpc>
            </a:pPr>
            <a:r>
              <a:rPr lang="en-US" altLang="zh-CN" sz="2000" b="1" dirty="0" err="1" smtClean="0">
                <a:latin typeface="Times New Roman" panose="02020603050405020304" pitchFamily="18" charset="0"/>
              </a:rPr>
              <a:t>X</a:t>
            </a:r>
            <a:r>
              <a:rPr lang="en-US" altLang="zh-CN" sz="2000" b="1" baseline="-25000" dirty="0" err="1" smtClean="0">
                <a:latin typeface="Times New Roman" panose="02020603050405020304" pitchFamily="18" charset="0"/>
              </a:rPr>
              <a:t>n</a:t>
            </a:r>
            <a:r>
              <a:rPr lang="zh-CN" altLang="en-US" sz="2000" b="1" baseline="-25000" dirty="0" smtClean="0">
                <a:latin typeface="Times New Roman" panose="02020603050405020304" pitchFamily="18" charset="0"/>
              </a:rPr>
              <a:t>＋</a:t>
            </a:r>
            <a:r>
              <a:rPr lang="en-US" altLang="zh-CN" sz="2000" b="1" baseline="-25000" dirty="0" smtClean="0">
                <a:latin typeface="Times New Roman" panose="02020603050405020304" pitchFamily="18" charset="0"/>
              </a:rPr>
              <a:t>1</a:t>
            </a:r>
            <a:r>
              <a:rPr lang="zh-CN" altLang="en-US" sz="2000" b="1" dirty="0" smtClean="0">
                <a:latin typeface="Times New Roman" panose="02020603050405020304" pitchFamily="18" charset="0"/>
              </a:rPr>
              <a:t>＝</a:t>
            </a:r>
            <a:r>
              <a:rPr lang="en-US" altLang="zh-CN" sz="2000" b="1" dirty="0" err="1" smtClean="0">
                <a:latin typeface="Times New Roman" panose="02020603050405020304" pitchFamily="18" charset="0"/>
              </a:rPr>
              <a:t>aX</a:t>
            </a:r>
            <a:r>
              <a:rPr lang="en-US" altLang="zh-CN" sz="2000" b="1" baseline="-25000" dirty="0" err="1" smtClean="0">
                <a:latin typeface="Times New Roman" panose="02020603050405020304" pitchFamily="18" charset="0"/>
              </a:rPr>
              <a:t>n</a:t>
            </a:r>
            <a:r>
              <a:rPr lang="en-US" altLang="zh-CN" sz="2000" b="1" dirty="0" err="1" smtClean="0">
                <a:latin typeface="Times New Roman" panose="02020603050405020304" pitchFamily="18" charset="0"/>
              </a:rPr>
              <a:t>+c</a:t>
            </a:r>
            <a:r>
              <a:rPr lang="en-US" altLang="zh-CN" sz="2000" b="1" dirty="0" smtClean="0">
                <a:latin typeface="Times New Roman" panose="02020603050405020304" pitchFamily="18" charset="0"/>
              </a:rPr>
              <a:t>   mod m</a:t>
            </a:r>
            <a:endParaRPr lang="en-US" altLang="zh-CN" sz="2000" b="1" dirty="0" smtClean="0">
              <a:latin typeface="Times New Roman" panose="02020603050405020304" pitchFamily="18" charset="0"/>
            </a:endParaRPr>
          </a:p>
          <a:p>
            <a:pPr lvl="1">
              <a:lnSpc>
                <a:spcPct val="110000"/>
              </a:lnSpc>
            </a:pPr>
            <a:endParaRPr lang="zh-CN" altLang="en-US" sz="2000" b="1" dirty="0" smtClean="0">
              <a:latin typeface="Times New Roman" panose="02020603050405020304" pitchFamily="18" charset="0"/>
            </a:endParaRPr>
          </a:p>
        </p:txBody>
      </p:sp>
      <p:graphicFrame>
        <p:nvGraphicFramePr>
          <p:cNvPr id="6" name="对象 5"/>
          <p:cNvGraphicFramePr>
            <a:graphicFrameLocks noChangeAspect="1"/>
          </p:cNvGraphicFramePr>
          <p:nvPr/>
        </p:nvGraphicFramePr>
        <p:xfrm>
          <a:off x="2000232" y="5786454"/>
          <a:ext cx="1068387" cy="355600"/>
        </p:xfrm>
        <a:graphic>
          <a:graphicData uri="http://schemas.openxmlformats.org/presentationml/2006/ole">
            <mc:AlternateContent xmlns:mc="http://schemas.openxmlformats.org/markup-compatibility/2006">
              <mc:Choice xmlns:v="urn:schemas-microsoft-com:vml" Requires="v">
                <p:oleObj spid="_x0000_s1025" name="Equation" r:id="rId1" imgW="12801600" imgH="4267200" progId="Equation.DSMT4">
                  <p:embed/>
                </p:oleObj>
              </mc:Choice>
              <mc:Fallback>
                <p:oleObj name="Equation" r:id="rId1" imgW="12801600" imgH="4267200" progId="Equation.DSMT4">
                  <p:embed/>
                  <p:pic>
                    <p:nvPicPr>
                      <p:cNvPr id="0" name="图片 1024"/>
                      <p:cNvPicPr>
                        <a:picLocks noChangeAspect="1"/>
                      </p:cNvPicPr>
                      <p:nvPr/>
                    </p:nvPicPr>
                    <p:blipFill>
                      <a:blip r:embed="rId2"/>
                      <a:stretch>
                        <a:fillRect/>
                      </a:stretch>
                    </p:blipFill>
                    <p:spPr>
                      <a:xfrm>
                        <a:off x="2000232" y="5786454"/>
                        <a:ext cx="1068387" cy="3556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dirty="0"/>
          </a:p>
        </p:txBody>
      </p:sp>
      <p:sp>
        <p:nvSpPr>
          <p:cNvPr id="3" name="内容占位符 2"/>
          <p:cNvSpPr>
            <a:spLocks noGrp="1"/>
          </p:cNvSpPr>
          <p:nvPr>
            <p:ph sz="quarter" idx="1"/>
          </p:nvPr>
        </p:nvSpPr>
        <p:spPr>
          <a:xfrm>
            <a:off x="457200" y="1600200"/>
            <a:ext cx="7829576" cy="5257800"/>
          </a:xfrm>
        </p:spPr>
        <p:txBody>
          <a:bodyPr>
            <a:normAutofit/>
          </a:bodyPr>
          <a:lstStyle/>
          <a:p>
            <a:pPr lvl="1">
              <a:lnSpc>
                <a:spcPct val="110000"/>
              </a:lnSpc>
            </a:pPr>
            <a:r>
              <a:rPr lang="zh-CN" altLang="en-US" sz="2000" b="1" dirty="0" smtClean="0">
                <a:latin typeface="Times New Roman" panose="02020603050405020304" pitchFamily="18" charset="0"/>
              </a:rPr>
              <a:t>定义                                            ，其中                     ，此时，称    为一个         线性同余生成器</a:t>
            </a:r>
            <a:endParaRPr lang="en-US" altLang="zh-CN" sz="2000" b="1" dirty="0" smtClean="0">
              <a:latin typeface="Times New Roman" panose="02020603050405020304" pitchFamily="18" charset="0"/>
            </a:endParaRPr>
          </a:p>
          <a:p>
            <a:pPr lvl="1">
              <a:lnSpc>
                <a:spcPct val="110000"/>
              </a:lnSpc>
            </a:pPr>
            <a:r>
              <a:rPr lang="zh-CN" altLang="en-US" sz="2000" b="1" dirty="0" smtClean="0">
                <a:solidFill>
                  <a:srgbClr val="C00000"/>
                </a:solidFill>
                <a:latin typeface="Times New Roman" panose="02020603050405020304" pitchFamily="18" charset="0"/>
              </a:rPr>
              <a:t>注意到一个种子的二元表示就是一个长度不超过</a:t>
            </a:r>
            <a:r>
              <a:rPr lang="en-US" altLang="zh-CN" sz="2000" b="1" dirty="0" smtClean="0">
                <a:solidFill>
                  <a:srgbClr val="C00000"/>
                </a:solidFill>
                <a:latin typeface="Times New Roman" panose="02020603050405020304" pitchFamily="18" charset="0"/>
              </a:rPr>
              <a:t>k</a:t>
            </a:r>
            <a:r>
              <a:rPr lang="zh-CN" altLang="en-US" sz="2000" b="1" dirty="0" smtClean="0">
                <a:solidFill>
                  <a:srgbClr val="C00000"/>
                </a:solidFill>
                <a:latin typeface="Times New Roman" panose="02020603050405020304" pitchFamily="18" charset="0"/>
              </a:rPr>
              <a:t>的比特串；</a:t>
            </a:r>
            <a:endParaRPr lang="en-US" altLang="zh-CN" sz="2000" b="1" dirty="0" smtClean="0">
              <a:solidFill>
                <a:srgbClr val="C00000"/>
              </a:solidFill>
              <a:latin typeface="Times New Roman" panose="02020603050405020304" pitchFamily="18" charset="0"/>
            </a:endParaRPr>
          </a:p>
          <a:p>
            <a:pPr lvl="1">
              <a:lnSpc>
                <a:spcPct val="110000"/>
              </a:lnSpc>
              <a:buNone/>
            </a:pPr>
            <a:r>
              <a:rPr lang="en-US" altLang="zh-CN" sz="2000" b="1" dirty="0" smtClean="0">
                <a:solidFill>
                  <a:srgbClr val="C00000"/>
                </a:solidFill>
                <a:latin typeface="Times New Roman" panose="02020603050405020304" pitchFamily="18" charset="0"/>
              </a:rPr>
              <a:t>     </a:t>
            </a:r>
            <a:r>
              <a:rPr lang="zh-CN" altLang="en-US" sz="2000" b="1" dirty="0" smtClean="0">
                <a:solidFill>
                  <a:srgbClr val="C00000"/>
                </a:solidFill>
                <a:latin typeface="Times New Roman" panose="02020603050405020304" pitchFamily="18" charset="0"/>
              </a:rPr>
              <a:t>然而，并非所有的</a:t>
            </a:r>
            <a:r>
              <a:rPr lang="en-US" altLang="zh-CN" sz="2000" b="1" dirty="0" smtClean="0">
                <a:solidFill>
                  <a:srgbClr val="C00000"/>
                </a:solidFill>
                <a:latin typeface="Times New Roman" panose="02020603050405020304" pitchFamily="18" charset="0"/>
              </a:rPr>
              <a:t>k</a:t>
            </a:r>
            <a:r>
              <a:rPr lang="zh-CN" altLang="en-US" sz="2000" b="1" dirty="0" smtClean="0">
                <a:solidFill>
                  <a:srgbClr val="C00000"/>
                </a:solidFill>
                <a:latin typeface="Times New Roman" panose="02020603050405020304" pitchFamily="18" charset="0"/>
              </a:rPr>
              <a:t>长比特串都是被允许使用的种子。</a:t>
            </a:r>
            <a:endParaRPr lang="en-US" altLang="zh-CN" sz="2000" b="1" dirty="0" smtClean="0">
              <a:solidFill>
                <a:srgbClr val="C00000"/>
              </a:solidFill>
              <a:latin typeface="Times New Roman" panose="02020603050405020304" pitchFamily="18" charset="0"/>
            </a:endParaRPr>
          </a:p>
          <a:p>
            <a:pPr lvl="1">
              <a:lnSpc>
                <a:spcPct val="110000"/>
              </a:lnSpc>
            </a:pPr>
            <a:r>
              <a:rPr lang="zh-CN" altLang="en-US" sz="2000" b="1" dirty="0" smtClean="0">
                <a:solidFill>
                  <a:srgbClr val="1506A2"/>
                </a:solidFill>
                <a:latin typeface="Times New Roman" panose="02020603050405020304" pitchFamily="18" charset="0"/>
              </a:rPr>
              <a:t>如果</a:t>
            </a:r>
            <a:r>
              <a:rPr lang="en-US" altLang="zh-CN" sz="2000" b="1" dirty="0" smtClean="0">
                <a:solidFill>
                  <a:srgbClr val="1506A2"/>
                </a:solidFill>
                <a:latin typeface="Times New Roman" panose="02020603050405020304" pitchFamily="18" charset="0"/>
              </a:rPr>
              <a:t>m</a:t>
            </a:r>
            <a:r>
              <a:rPr lang="zh-CN" altLang="en-US" sz="2000" b="1" dirty="0" smtClean="0">
                <a:solidFill>
                  <a:srgbClr val="1506A2"/>
                </a:solidFill>
                <a:latin typeface="Times New Roman" panose="02020603050405020304" pitchFamily="18" charset="0"/>
              </a:rPr>
              <a:t>，</a:t>
            </a:r>
            <a:r>
              <a:rPr lang="en-US" altLang="zh-CN" sz="2000" b="1" dirty="0" smtClean="0">
                <a:solidFill>
                  <a:srgbClr val="1506A2"/>
                </a:solidFill>
                <a:latin typeface="Times New Roman" panose="02020603050405020304" pitchFamily="18" charset="0"/>
              </a:rPr>
              <a:t>a</a:t>
            </a:r>
            <a:r>
              <a:rPr lang="zh-CN" altLang="en-US" sz="2000" b="1" dirty="0" smtClean="0">
                <a:solidFill>
                  <a:srgbClr val="1506A2"/>
                </a:solidFill>
                <a:latin typeface="Times New Roman" panose="02020603050405020304" pitchFamily="18" charset="0"/>
              </a:rPr>
              <a:t>，</a:t>
            </a:r>
            <a:r>
              <a:rPr lang="en-US" altLang="zh-CN" sz="2000" b="1" dirty="0" smtClean="0">
                <a:solidFill>
                  <a:srgbClr val="1506A2"/>
                </a:solidFill>
                <a:latin typeface="Times New Roman" panose="02020603050405020304" pitchFamily="18" charset="0"/>
              </a:rPr>
              <a:t>c</a:t>
            </a:r>
            <a:r>
              <a:rPr lang="zh-CN" altLang="en-US" sz="2000" b="1" dirty="0" smtClean="0">
                <a:solidFill>
                  <a:srgbClr val="1506A2"/>
                </a:solidFill>
                <a:latin typeface="Times New Roman" panose="02020603050405020304" pitchFamily="18" charset="0"/>
              </a:rPr>
              <a:t>，</a:t>
            </a:r>
            <a:r>
              <a:rPr lang="en-US" altLang="zh-CN" sz="2000" b="1" dirty="0" smtClean="0">
                <a:solidFill>
                  <a:srgbClr val="1506A2"/>
                </a:solidFill>
                <a:latin typeface="Times New Roman" panose="02020603050405020304" pitchFamily="18" charset="0"/>
              </a:rPr>
              <a:t>X</a:t>
            </a:r>
            <a:r>
              <a:rPr lang="en-US" altLang="zh-CN" sz="2000" b="1" baseline="-25000" dirty="0" smtClean="0">
                <a:solidFill>
                  <a:srgbClr val="1506A2"/>
                </a:solidFill>
                <a:latin typeface="Times New Roman" panose="02020603050405020304" pitchFamily="18" charset="0"/>
              </a:rPr>
              <a:t>0</a:t>
            </a:r>
            <a:r>
              <a:rPr lang="zh-CN" altLang="en-US" sz="2000" b="1" dirty="0" smtClean="0">
                <a:solidFill>
                  <a:srgbClr val="1506A2"/>
                </a:solidFill>
                <a:latin typeface="Times New Roman" panose="02020603050405020304" pitchFamily="18" charset="0"/>
              </a:rPr>
              <a:t>都为整数则产生的随机数序列</a:t>
            </a:r>
            <a:r>
              <a:rPr lang="en-US" altLang="zh-CN" sz="2000" b="1" dirty="0" smtClean="0">
                <a:solidFill>
                  <a:srgbClr val="1506A2"/>
                </a:solidFill>
                <a:latin typeface="Times New Roman" panose="02020603050405020304" pitchFamily="18" charset="0"/>
              </a:rPr>
              <a:t>{ </a:t>
            </a:r>
            <a:r>
              <a:rPr lang="en-US" altLang="zh-CN" sz="2000" b="1" dirty="0" err="1" smtClean="0">
                <a:solidFill>
                  <a:srgbClr val="1506A2"/>
                </a:solidFill>
                <a:latin typeface="Times New Roman" panose="02020603050405020304" pitchFamily="18" charset="0"/>
              </a:rPr>
              <a:t>X</a:t>
            </a:r>
            <a:r>
              <a:rPr lang="en-US" altLang="zh-CN" sz="2000" b="1" baseline="-25000" dirty="0" err="1" smtClean="0">
                <a:solidFill>
                  <a:srgbClr val="1506A2"/>
                </a:solidFill>
                <a:latin typeface="Times New Roman" panose="02020603050405020304" pitchFamily="18" charset="0"/>
              </a:rPr>
              <a:t>n</a:t>
            </a:r>
            <a:r>
              <a:rPr lang="en-US" altLang="zh-CN" sz="2000" b="1" dirty="0" smtClean="0">
                <a:solidFill>
                  <a:srgbClr val="1506A2"/>
                </a:solidFill>
                <a:latin typeface="Times New Roman" panose="02020603050405020304" pitchFamily="18" charset="0"/>
              </a:rPr>
              <a:t>}</a:t>
            </a:r>
            <a:r>
              <a:rPr lang="zh-CN" altLang="en-US" sz="2000" b="1" dirty="0" smtClean="0">
                <a:solidFill>
                  <a:srgbClr val="1506A2"/>
                </a:solidFill>
                <a:latin typeface="Times New Roman" panose="02020603050405020304" pitchFamily="18" charset="0"/>
              </a:rPr>
              <a:t>也都是整数，且</a:t>
            </a:r>
            <a:r>
              <a:rPr lang="en-US" altLang="zh-CN" sz="2000" b="1" dirty="0" smtClean="0">
                <a:solidFill>
                  <a:srgbClr val="1506A2"/>
                </a:solidFill>
                <a:latin typeface="Times New Roman" panose="02020603050405020304" pitchFamily="18" charset="0"/>
              </a:rPr>
              <a:t>0</a:t>
            </a:r>
            <a:r>
              <a:rPr lang="en-US" altLang="zh-CN" sz="2000" b="1" dirty="0" smtClean="0">
                <a:solidFill>
                  <a:srgbClr val="1506A2"/>
                </a:solidFill>
                <a:latin typeface="Times New Roman" panose="02020603050405020304" pitchFamily="18" charset="0"/>
                <a:sym typeface="Symbol" panose="05050102010706020507" pitchFamily="18" charset="2"/>
              </a:rPr>
              <a:t></a:t>
            </a:r>
            <a:r>
              <a:rPr lang="en-US" altLang="zh-CN" sz="2000" b="1" dirty="0" smtClean="0">
                <a:solidFill>
                  <a:srgbClr val="1506A2"/>
                </a:solidFill>
                <a:latin typeface="Times New Roman" panose="02020603050405020304" pitchFamily="18" charset="0"/>
              </a:rPr>
              <a:t>X</a:t>
            </a:r>
            <a:r>
              <a:rPr lang="en-US" altLang="zh-CN" sz="2000" b="1" baseline="-25000" dirty="0" smtClean="0">
                <a:solidFill>
                  <a:srgbClr val="1506A2"/>
                </a:solidFill>
                <a:latin typeface="Times New Roman" panose="02020603050405020304" pitchFamily="18" charset="0"/>
              </a:rPr>
              <a:t>0</a:t>
            </a:r>
            <a:r>
              <a:rPr lang="en-US" altLang="zh-CN" sz="2000" b="1" dirty="0" smtClean="0">
                <a:solidFill>
                  <a:srgbClr val="1506A2"/>
                </a:solidFill>
                <a:latin typeface="Times New Roman" panose="02020603050405020304" pitchFamily="18" charset="0"/>
              </a:rPr>
              <a:t>&lt;m</a:t>
            </a:r>
            <a:endParaRPr lang="en-US" altLang="zh-CN" sz="2000" b="1" dirty="0" smtClean="0">
              <a:solidFill>
                <a:srgbClr val="1506A2"/>
              </a:solidFill>
              <a:latin typeface="Times New Roman" panose="02020603050405020304" pitchFamily="18" charset="0"/>
            </a:endParaRPr>
          </a:p>
          <a:p>
            <a:pPr lvl="1">
              <a:lnSpc>
                <a:spcPct val="110000"/>
              </a:lnSpc>
            </a:pPr>
            <a:r>
              <a:rPr lang="zh-CN" altLang="en-US" sz="2000" b="1" dirty="0" smtClean="0">
                <a:solidFill>
                  <a:srgbClr val="1506A2"/>
                </a:solidFill>
                <a:latin typeface="Times New Roman" panose="02020603050405020304" pitchFamily="18" charset="0"/>
              </a:rPr>
              <a:t>例</a:t>
            </a:r>
            <a:r>
              <a:rPr lang="zh-CN" altLang="en-US" sz="2000" b="1" dirty="0" smtClean="0">
                <a:latin typeface="Times New Roman" panose="02020603050405020304" pitchFamily="18" charset="0"/>
              </a:rPr>
              <a:t>：假设                                   ，这样可以构造一个           比特生成器。考虑映射                                     ，那么有                 ，而其余</a:t>
            </a:r>
            <a:r>
              <a:rPr lang="en-US" altLang="zh-CN" sz="2000" b="1" dirty="0" smtClean="0">
                <a:latin typeface="Times New Roman" panose="02020603050405020304" pitchFamily="18" charset="0"/>
              </a:rPr>
              <a:t>30</a:t>
            </a:r>
            <a:r>
              <a:rPr lang="zh-CN" altLang="en-US" sz="2000" b="1" dirty="0" smtClean="0">
                <a:latin typeface="Times New Roman" panose="02020603050405020304" pitchFamily="18" charset="0"/>
              </a:rPr>
              <a:t>个剩余数被置换，并构成一个长度为</a:t>
            </a:r>
            <a:r>
              <a:rPr lang="en-US" altLang="zh-CN" sz="2000" b="1" dirty="0" smtClean="0">
                <a:latin typeface="Times New Roman" panose="02020603050405020304" pitchFamily="18" charset="0"/>
              </a:rPr>
              <a:t>30</a:t>
            </a:r>
            <a:r>
              <a:rPr lang="zh-CN" altLang="en-US" sz="2000" b="1" dirty="0" smtClean="0">
                <a:latin typeface="Times New Roman" panose="02020603050405020304" pitchFamily="18" charset="0"/>
              </a:rPr>
              <a:t>的圈，即</a:t>
            </a:r>
            <a:endParaRPr lang="en-US" altLang="zh-CN" sz="2000" b="1" dirty="0" smtClean="0">
              <a:latin typeface="Times New Roman" panose="02020603050405020304" pitchFamily="18" charset="0"/>
            </a:endParaRPr>
          </a:p>
          <a:p>
            <a:pPr lvl="1">
              <a:lnSpc>
                <a:spcPct val="110000"/>
              </a:lnSpc>
            </a:pPr>
            <a:r>
              <a:rPr lang="en-US" altLang="zh-CN" sz="2000" b="1" dirty="0" smtClean="0">
                <a:latin typeface="Times New Roman" panose="02020603050405020304" pitchFamily="18" charset="0"/>
              </a:rPr>
              <a:t>0,5,20,3,14,16,22,9,1,8,29,30,2,11,7,26,21,6,23,12,10,4,17,25,18,28,27,24,15,19</a:t>
            </a:r>
            <a:endParaRPr lang="en-US" altLang="zh-CN"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当种子选取为</a:t>
            </a:r>
            <a:r>
              <a:rPr lang="en-US" altLang="zh-CN" sz="2000" b="1" dirty="0" smtClean="0">
                <a:latin typeface="Times New Roman" panose="02020603050405020304" pitchFamily="18" charset="0"/>
              </a:rPr>
              <a:t>13</a:t>
            </a:r>
            <a:r>
              <a:rPr lang="zh-CN" altLang="en-US" sz="2000" b="1" dirty="0" smtClean="0">
                <a:latin typeface="Times New Roman" panose="02020603050405020304" pitchFamily="18" charset="0"/>
              </a:rPr>
              <a:t>之外的任意数时，即在这个圈上选定了一个初始点，从该点开始的</a:t>
            </a:r>
            <a:r>
              <a:rPr lang="en-US" altLang="zh-CN" sz="2000" b="1" dirty="0" smtClean="0">
                <a:latin typeface="Times New Roman" panose="02020603050405020304" pitchFamily="18" charset="0"/>
              </a:rPr>
              <a:t>10</a:t>
            </a:r>
            <a:r>
              <a:rPr lang="zh-CN" altLang="en-US" sz="2000" b="1" dirty="0" smtClean="0">
                <a:latin typeface="Times New Roman" panose="02020603050405020304" pitchFamily="18" charset="0"/>
              </a:rPr>
              <a:t>个数经模</a:t>
            </a:r>
            <a:r>
              <a:rPr lang="en-US" altLang="zh-CN" sz="2000" b="1" dirty="0" smtClean="0">
                <a:latin typeface="Times New Roman" panose="02020603050405020304" pitchFamily="18" charset="0"/>
              </a:rPr>
              <a:t>2</a:t>
            </a:r>
            <a:r>
              <a:rPr lang="zh-CN" altLang="en-US" sz="2000" b="1" dirty="0" smtClean="0">
                <a:latin typeface="Times New Roman" panose="02020603050405020304" pitchFamily="18" charset="0"/>
              </a:rPr>
              <a:t>运算之后就形成一个伪随机数列。</a:t>
            </a:r>
            <a:r>
              <a:rPr lang="zh-CN" altLang="en-US" sz="2000" b="1" dirty="0" smtClean="0">
                <a:solidFill>
                  <a:srgbClr val="1506A2"/>
                </a:solidFill>
                <a:latin typeface="Times New Roman" panose="02020603050405020304" pitchFamily="18" charset="0"/>
              </a:rPr>
              <a:t>该生成器可产生</a:t>
            </a:r>
            <a:r>
              <a:rPr lang="en-US" altLang="zh-CN" sz="2000" b="1" dirty="0" smtClean="0">
                <a:solidFill>
                  <a:srgbClr val="1506A2"/>
                </a:solidFill>
                <a:latin typeface="Times New Roman" panose="02020603050405020304" pitchFamily="18" charset="0"/>
              </a:rPr>
              <a:t>31</a:t>
            </a:r>
            <a:r>
              <a:rPr lang="zh-CN" altLang="en-US" sz="2000" b="1" dirty="0" smtClean="0">
                <a:solidFill>
                  <a:srgbClr val="1506A2"/>
                </a:solidFill>
                <a:latin typeface="Times New Roman" panose="02020603050405020304" pitchFamily="18" charset="0"/>
              </a:rPr>
              <a:t>条比特串。</a:t>
            </a:r>
            <a:endParaRPr lang="en-US" altLang="zh-CN" sz="2000" b="1" dirty="0" smtClean="0">
              <a:solidFill>
                <a:srgbClr val="1506A2"/>
              </a:solidFill>
              <a:latin typeface="Times New Roman" panose="02020603050405020304" pitchFamily="18" charset="0"/>
            </a:endParaRPr>
          </a:p>
          <a:p>
            <a:endParaRPr lang="zh-CN" altLang="en-US" dirty="0"/>
          </a:p>
        </p:txBody>
      </p:sp>
      <p:graphicFrame>
        <p:nvGraphicFramePr>
          <p:cNvPr id="5" name="对象 4"/>
          <p:cNvGraphicFramePr>
            <a:graphicFrameLocks noChangeAspect="1"/>
          </p:cNvGraphicFramePr>
          <p:nvPr/>
        </p:nvGraphicFramePr>
        <p:xfrm>
          <a:off x="1714480" y="1644640"/>
          <a:ext cx="2786082" cy="355600"/>
        </p:xfrm>
        <a:graphic>
          <a:graphicData uri="http://schemas.openxmlformats.org/presentationml/2006/ole">
            <mc:AlternateContent xmlns:mc="http://schemas.openxmlformats.org/markup-compatibility/2006">
              <mc:Choice xmlns:v="urn:schemas-microsoft-com:vml" Requires="v">
                <p:oleObj spid="_x0000_s2049" name="Equation" r:id="rId1" imgW="29565600" imgH="5486400" progId="Equation.DSMT4">
                  <p:embed/>
                </p:oleObj>
              </mc:Choice>
              <mc:Fallback>
                <p:oleObj name="Equation" r:id="rId1" imgW="29565600" imgH="5486400" progId="Equation.DSMT4">
                  <p:embed/>
                  <p:pic>
                    <p:nvPicPr>
                      <p:cNvPr id="0" name="图片 2048"/>
                      <p:cNvPicPr>
                        <a:picLocks noChangeAspect="1"/>
                      </p:cNvPicPr>
                      <p:nvPr/>
                    </p:nvPicPr>
                    <p:blipFill>
                      <a:blip r:embed="rId2"/>
                      <a:stretch>
                        <a:fillRect/>
                      </a:stretch>
                    </p:blipFill>
                    <p:spPr>
                      <a:xfrm>
                        <a:off x="1714480" y="1644640"/>
                        <a:ext cx="2786082" cy="35560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5286380" y="1625590"/>
          <a:ext cx="1258888" cy="374650"/>
        </p:xfrm>
        <a:graphic>
          <a:graphicData uri="http://schemas.openxmlformats.org/presentationml/2006/ole">
            <mc:AlternateContent xmlns:mc="http://schemas.openxmlformats.org/markup-compatibility/2006">
              <mc:Choice xmlns:v="urn:schemas-microsoft-com:vml" Requires="v">
                <p:oleObj spid="_x0000_s2050" name="Equation" r:id="rId3" imgW="20421600" imgH="5486400" progId="Equation.DSMT4">
                  <p:embed/>
                </p:oleObj>
              </mc:Choice>
              <mc:Fallback>
                <p:oleObj name="Equation" r:id="rId3" imgW="20421600" imgH="5486400" progId="Equation.DSMT4">
                  <p:embed/>
                  <p:pic>
                    <p:nvPicPr>
                      <p:cNvPr id="0" name="图片 2049"/>
                      <p:cNvPicPr>
                        <a:picLocks noChangeAspect="1"/>
                      </p:cNvPicPr>
                      <p:nvPr/>
                    </p:nvPicPr>
                    <p:blipFill>
                      <a:blip r:embed="rId4"/>
                      <a:stretch>
                        <a:fillRect/>
                      </a:stretch>
                    </p:blipFill>
                    <p:spPr>
                      <a:xfrm>
                        <a:off x="5286380" y="1625590"/>
                        <a:ext cx="1258888" cy="374650"/>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7929586" y="1643050"/>
          <a:ext cx="287338" cy="382588"/>
        </p:xfrm>
        <a:graphic>
          <a:graphicData uri="http://schemas.openxmlformats.org/presentationml/2006/ole">
            <mc:AlternateContent xmlns:mc="http://schemas.openxmlformats.org/markup-compatibility/2006">
              <mc:Choice xmlns:v="urn:schemas-microsoft-com:vml" Requires="v">
                <p:oleObj spid="_x0000_s2051" name="Equation" r:id="rId5" imgW="3657600" imgH="4876800" progId="Equation.DSMT4">
                  <p:embed/>
                </p:oleObj>
              </mc:Choice>
              <mc:Fallback>
                <p:oleObj name="Equation" r:id="rId5" imgW="3657600" imgH="4876800" progId="Equation.DSMT4">
                  <p:embed/>
                  <p:pic>
                    <p:nvPicPr>
                      <p:cNvPr id="0" name="图片 2050"/>
                      <p:cNvPicPr>
                        <a:picLocks noChangeAspect="1"/>
                      </p:cNvPicPr>
                      <p:nvPr/>
                    </p:nvPicPr>
                    <p:blipFill>
                      <a:blip r:embed="rId6"/>
                      <a:stretch>
                        <a:fillRect/>
                      </a:stretch>
                    </p:blipFill>
                    <p:spPr>
                      <a:xfrm>
                        <a:off x="7929586" y="1643050"/>
                        <a:ext cx="287338" cy="382588"/>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a:off x="1928794" y="2000240"/>
          <a:ext cx="644525" cy="382588"/>
        </p:xfrm>
        <a:graphic>
          <a:graphicData uri="http://schemas.openxmlformats.org/presentationml/2006/ole">
            <mc:AlternateContent xmlns:mc="http://schemas.openxmlformats.org/markup-compatibility/2006">
              <mc:Choice xmlns:v="urn:schemas-microsoft-com:vml" Requires="v">
                <p:oleObj spid="_x0000_s2052" name="Equation" r:id="rId7" imgW="8229600" imgH="4876800" progId="Equation.DSMT4">
                  <p:embed/>
                </p:oleObj>
              </mc:Choice>
              <mc:Fallback>
                <p:oleObj name="Equation" r:id="rId7" imgW="8229600" imgH="4876800" progId="Equation.DSMT4">
                  <p:embed/>
                  <p:pic>
                    <p:nvPicPr>
                      <p:cNvPr id="0" name="图片 2051"/>
                      <p:cNvPicPr>
                        <a:picLocks noChangeAspect="1"/>
                      </p:cNvPicPr>
                      <p:nvPr/>
                    </p:nvPicPr>
                    <p:blipFill>
                      <a:blip r:embed="rId8"/>
                      <a:stretch>
                        <a:fillRect/>
                      </a:stretch>
                    </p:blipFill>
                    <p:spPr>
                      <a:xfrm>
                        <a:off x="1928794" y="2000240"/>
                        <a:ext cx="644525" cy="382588"/>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2214546" y="3857628"/>
          <a:ext cx="2249487" cy="371475"/>
        </p:xfrm>
        <a:graphic>
          <a:graphicData uri="http://schemas.openxmlformats.org/presentationml/2006/ole">
            <mc:AlternateContent xmlns:mc="http://schemas.openxmlformats.org/markup-compatibility/2006">
              <mc:Choice xmlns:v="urn:schemas-microsoft-com:vml" Requires="v">
                <p:oleObj spid="_x0000_s2053" name="Equation" r:id="rId9" imgW="27736800" imgH="4572000" progId="Equation.DSMT4">
                  <p:embed/>
                </p:oleObj>
              </mc:Choice>
              <mc:Fallback>
                <p:oleObj name="Equation" r:id="rId9" imgW="27736800" imgH="4572000" progId="Equation.DSMT4">
                  <p:embed/>
                  <p:pic>
                    <p:nvPicPr>
                      <p:cNvPr id="0" name="图片 2052"/>
                      <p:cNvPicPr>
                        <a:picLocks noChangeAspect="1"/>
                      </p:cNvPicPr>
                      <p:nvPr/>
                    </p:nvPicPr>
                    <p:blipFill>
                      <a:blip r:embed="rId10"/>
                      <a:stretch>
                        <a:fillRect/>
                      </a:stretch>
                    </p:blipFill>
                    <p:spPr>
                      <a:xfrm>
                        <a:off x="2214546" y="3857628"/>
                        <a:ext cx="2249487" cy="371475"/>
                      </a:xfrm>
                      <a:prstGeom prst="rect">
                        <a:avLst/>
                      </a:prstGeom>
                      <a:noFill/>
                      <a:ln w="9525">
                        <a:noFill/>
                      </a:ln>
                    </p:spPr>
                  </p:pic>
                </p:oleObj>
              </mc:Fallback>
            </mc:AlternateContent>
          </a:graphicData>
        </a:graphic>
      </p:graphicFrame>
      <p:graphicFrame>
        <p:nvGraphicFramePr>
          <p:cNvPr id="10" name="对象 9"/>
          <p:cNvGraphicFramePr>
            <a:graphicFrameLocks noChangeAspect="1"/>
          </p:cNvGraphicFramePr>
          <p:nvPr/>
        </p:nvGraphicFramePr>
        <p:xfrm>
          <a:off x="6786578" y="3857628"/>
          <a:ext cx="690562" cy="346075"/>
        </p:xfrm>
        <a:graphic>
          <a:graphicData uri="http://schemas.openxmlformats.org/presentationml/2006/ole">
            <mc:AlternateContent xmlns:mc="http://schemas.openxmlformats.org/markup-compatibility/2006">
              <mc:Choice xmlns:v="urn:schemas-microsoft-com:vml" Requires="v">
                <p:oleObj spid="_x0000_s2054" name="Equation" r:id="rId11" imgW="9753600" imgH="4876800" progId="Equation.DSMT4">
                  <p:embed/>
                </p:oleObj>
              </mc:Choice>
              <mc:Fallback>
                <p:oleObj name="Equation" r:id="rId11" imgW="9753600" imgH="4876800" progId="Equation.DSMT4">
                  <p:embed/>
                  <p:pic>
                    <p:nvPicPr>
                      <p:cNvPr id="0" name="图片 2053"/>
                      <p:cNvPicPr>
                        <a:picLocks noChangeAspect="1"/>
                      </p:cNvPicPr>
                      <p:nvPr/>
                    </p:nvPicPr>
                    <p:blipFill>
                      <a:blip r:embed="rId12"/>
                      <a:stretch>
                        <a:fillRect/>
                      </a:stretch>
                    </p:blipFill>
                    <p:spPr>
                      <a:xfrm>
                        <a:off x="6786578" y="3857628"/>
                        <a:ext cx="690562" cy="346075"/>
                      </a:xfrm>
                      <a:prstGeom prst="rect">
                        <a:avLst/>
                      </a:prstGeom>
                      <a:noFill/>
                      <a:ln w="9525">
                        <a:noFill/>
                      </a:ln>
                    </p:spPr>
                  </p:pic>
                </p:oleObj>
              </mc:Fallback>
            </mc:AlternateContent>
          </a:graphicData>
        </a:graphic>
      </p:graphicFrame>
      <p:graphicFrame>
        <p:nvGraphicFramePr>
          <p:cNvPr id="11" name="对象 10"/>
          <p:cNvGraphicFramePr>
            <a:graphicFrameLocks noChangeAspect="1"/>
          </p:cNvGraphicFramePr>
          <p:nvPr/>
        </p:nvGraphicFramePr>
        <p:xfrm>
          <a:off x="3254382" y="4214818"/>
          <a:ext cx="2317750" cy="357188"/>
        </p:xfrm>
        <a:graphic>
          <a:graphicData uri="http://schemas.openxmlformats.org/presentationml/2006/ole">
            <mc:AlternateContent xmlns:mc="http://schemas.openxmlformats.org/markup-compatibility/2006">
              <mc:Choice xmlns:v="urn:schemas-microsoft-com:vml" Requires="v">
                <p:oleObj spid="_x0000_s2055" name="Equation" r:id="rId13" imgW="27736800" imgH="4267200" progId="Equation.DSMT4">
                  <p:embed/>
                </p:oleObj>
              </mc:Choice>
              <mc:Fallback>
                <p:oleObj name="Equation" r:id="rId13" imgW="27736800" imgH="4267200" progId="Equation.DSMT4">
                  <p:embed/>
                  <p:pic>
                    <p:nvPicPr>
                      <p:cNvPr id="0" name="图片 2054"/>
                      <p:cNvPicPr>
                        <a:picLocks noChangeAspect="1"/>
                      </p:cNvPicPr>
                      <p:nvPr/>
                    </p:nvPicPr>
                    <p:blipFill>
                      <a:blip r:embed="rId14"/>
                      <a:stretch>
                        <a:fillRect/>
                      </a:stretch>
                    </p:blipFill>
                    <p:spPr>
                      <a:xfrm>
                        <a:off x="3254382" y="4214818"/>
                        <a:ext cx="2317750" cy="357188"/>
                      </a:xfrm>
                      <a:prstGeom prst="rect">
                        <a:avLst/>
                      </a:prstGeom>
                      <a:noFill/>
                      <a:ln w="9525">
                        <a:noFill/>
                      </a:ln>
                    </p:spPr>
                  </p:pic>
                </p:oleObj>
              </mc:Fallback>
            </mc:AlternateContent>
          </a:graphicData>
        </a:graphic>
      </p:graphicFrame>
      <p:graphicFrame>
        <p:nvGraphicFramePr>
          <p:cNvPr id="12" name="对象 11"/>
          <p:cNvGraphicFramePr>
            <a:graphicFrameLocks noChangeAspect="1"/>
          </p:cNvGraphicFramePr>
          <p:nvPr/>
        </p:nvGraphicFramePr>
        <p:xfrm>
          <a:off x="6646884" y="4214818"/>
          <a:ext cx="1068388" cy="355600"/>
        </p:xfrm>
        <a:graphic>
          <a:graphicData uri="http://schemas.openxmlformats.org/presentationml/2006/ole">
            <mc:AlternateContent xmlns:mc="http://schemas.openxmlformats.org/markup-compatibility/2006">
              <mc:Choice xmlns:v="urn:schemas-microsoft-com:vml" Requires="v">
                <p:oleObj spid="_x0000_s2056" name="Equation" r:id="rId15" imgW="12801600" imgH="4267200" progId="Equation.DSMT4">
                  <p:embed/>
                </p:oleObj>
              </mc:Choice>
              <mc:Fallback>
                <p:oleObj name="Equation" r:id="rId15" imgW="12801600" imgH="4267200" progId="Equation.DSMT4">
                  <p:embed/>
                  <p:pic>
                    <p:nvPicPr>
                      <p:cNvPr id="0" name="图片 2055"/>
                      <p:cNvPicPr>
                        <a:picLocks noChangeAspect="1"/>
                      </p:cNvPicPr>
                      <p:nvPr/>
                    </p:nvPicPr>
                    <p:blipFill>
                      <a:blip r:embed="rId16"/>
                      <a:stretch>
                        <a:fillRect/>
                      </a:stretch>
                    </p:blipFill>
                    <p:spPr>
                      <a:xfrm>
                        <a:off x="6646884" y="4214818"/>
                        <a:ext cx="1068388" cy="3556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b="1" dirty="0">
              <a:solidFill>
                <a:srgbClr val="C00000"/>
              </a:solidFill>
            </a:endParaRPr>
          </a:p>
        </p:txBody>
      </p:sp>
      <p:sp>
        <p:nvSpPr>
          <p:cNvPr id="3" name="内容占位符 2"/>
          <p:cNvSpPr>
            <a:spLocks noGrp="1"/>
          </p:cNvSpPr>
          <p:nvPr>
            <p:ph sz="quarter" idx="1"/>
          </p:nvPr>
        </p:nvSpPr>
        <p:spPr/>
        <p:txBody>
          <a:bodyPr>
            <a:normAutofit lnSpcReduction="10000"/>
          </a:bodyPr>
          <a:lstStyle/>
          <a:p>
            <a:pPr>
              <a:lnSpc>
                <a:spcPct val="110000"/>
              </a:lnSpc>
            </a:pPr>
            <a:r>
              <a:rPr lang="zh-CN" altLang="en-US" sz="2100" b="1" dirty="0" smtClean="0">
                <a:latin typeface="Times New Roman" panose="02020603050405020304" pitchFamily="18" charset="0"/>
              </a:rPr>
              <a:t>评价线性同余算法的性能有以下</a:t>
            </a:r>
            <a:r>
              <a:rPr lang="en-US" altLang="zh-CN" sz="2100" b="1" dirty="0" smtClean="0">
                <a:latin typeface="Times New Roman" panose="02020603050405020304" pitchFamily="18" charset="0"/>
              </a:rPr>
              <a:t>3</a:t>
            </a:r>
            <a:r>
              <a:rPr lang="zh-CN" altLang="en-US" sz="2100" b="1" dirty="0" smtClean="0">
                <a:latin typeface="Times New Roman" panose="02020603050405020304" pitchFamily="18" charset="0"/>
              </a:rPr>
              <a:t>个标准：</a:t>
            </a:r>
            <a:endParaRPr lang="zh-CN" altLang="en-US" sz="2100" b="1" dirty="0" smtClean="0">
              <a:latin typeface="Times New Roman" panose="02020603050405020304" pitchFamily="18" charset="0"/>
            </a:endParaRPr>
          </a:p>
          <a:p>
            <a:pPr lvl="1">
              <a:lnSpc>
                <a:spcPct val="110000"/>
              </a:lnSpc>
            </a:pPr>
            <a:r>
              <a:rPr lang="zh-CN" altLang="en-US" b="1" dirty="0" smtClean="0">
                <a:latin typeface="Times New Roman" panose="02020603050405020304" pitchFamily="18" charset="0"/>
              </a:rPr>
              <a:t>①</a:t>
            </a:r>
            <a:r>
              <a:rPr lang="zh-CN" altLang="en-US" b="1" dirty="0" smtClean="0">
                <a:solidFill>
                  <a:srgbClr val="0000FF"/>
                </a:solidFill>
                <a:latin typeface="Times New Roman" panose="02020603050405020304" pitchFamily="18" charset="0"/>
              </a:rPr>
              <a:t>迭代函数应是整周期的</a:t>
            </a:r>
            <a:r>
              <a:rPr lang="zh-CN" altLang="en-US" b="1" dirty="0" smtClean="0">
                <a:latin typeface="Times New Roman" panose="02020603050405020304" pitchFamily="18" charset="0"/>
              </a:rPr>
              <a:t>，即数列中的数在重复之前应产生出</a:t>
            </a:r>
            <a:r>
              <a:rPr lang="en-US" altLang="zh-CN" b="1" dirty="0" smtClean="0">
                <a:latin typeface="Times New Roman" panose="02020603050405020304" pitchFamily="18" charset="0"/>
              </a:rPr>
              <a:t>0</a:t>
            </a:r>
            <a:r>
              <a:rPr lang="zh-CN" altLang="en-US" b="1" dirty="0" smtClean="0">
                <a:latin typeface="Times New Roman" panose="02020603050405020304" pitchFamily="18" charset="0"/>
              </a:rPr>
              <a:t>到</a:t>
            </a:r>
            <a:r>
              <a:rPr lang="en-US" altLang="zh-CN" b="1" dirty="0" smtClean="0">
                <a:latin typeface="Times New Roman" panose="02020603050405020304" pitchFamily="18" charset="0"/>
              </a:rPr>
              <a:t>m</a:t>
            </a:r>
            <a:r>
              <a:rPr lang="zh-CN" altLang="en-US" b="1" dirty="0" smtClean="0">
                <a:latin typeface="Times New Roman" panose="02020603050405020304" pitchFamily="18" charset="0"/>
              </a:rPr>
              <a:t>之间的所有数</a:t>
            </a:r>
            <a:endParaRPr lang="zh-CN" altLang="en-US" b="1" dirty="0" smtClean="0">
              <a:latin typeface="Times New Roman" panose="02020603050405020304" pitchFamily="18" charset="0"/>
            </a:endParaRPr>
          </a:p>
          <a:p>
            <a:pPr lvl="1">
              <a:lnSpc>
                <a:spcPct val="110000"/>
              </a:lnSpc>
            </a:pPr>
            <a:r>
              <a:rPr lang="zh-CN" altLang="en-US" b="1" dirty="0" smtClean="0">
                <a:latin typeface="Times New Roman" panose="02020603050405020304" pitchFamily="18" charset="0"/>
              </a:rPr>
              <a:t>②</a:t>
            </a:r>
            <a:r>
              <a:rPr lang="zh-CN" altLang="en-US" b="1" dirty="0" smtClean="0">
                <a:solidFill>
                  <a:srgbClr val="0000FF"/>
                </a:solidFill>
                <a:latin typeface="Times New Roman" panose="02020603050405020304" pitchFamily="18" charset="0"/>
              </a:rPr>
              <a:t>产生的数列看上去应是随机的</a:t>
            </a:r>
            <a:r>
              <a:rPr lang="zh-CN" altLang="en-US" b="1" dirty="0" smtClean="0">
                <a:latin typeface="Times New Roman" panose="02020603050405020304" pitchFamily="18" charset="0"/>
              </a:rPr>
              <a:t>。因为数列是确定性产生的，因此不可能是随机的，但</a:t>
            </a:r>
            <a:r>
              <a:rPr lang="zh-CN" altLang="en-US" b="1" dirty="0" smtClean="0">
                <a:solidFill>
                  <a:srgbClr val="0000FF"/>
                </a:solidFill>
                <a:latin typeface="Times New Roman" panose="02020603050405020304" pitchFamily="18" charset="0"/>
              </a:rPr>
              <a:t>可用各种统计检测来评价</a:t>
            </a:r>
            <a:r>
              <a:rPr lang="zh-CN" altLang="en-US" b="1" dirty="0" smtClean="0">
                <a:latin typeface="Times New Roman" panose="02020603050405020304" pitchFamily="18" charset="0"/>
              </a:rPr>
              <a:t>数列具有多少随机性</a:t>
            </a:r>
            <a:endParaRPr lang="zh-CN" altLang="en-US" b="1" dirty="0" smtClean="0">
              <a:latin typeface="Times New Roman" panose="02020603050405020304" pitchFamily="18" charset="0"/>
            </a:endParaRPr>
          </a:p>
          <a:p>
            <a:pPr lvl="1">
              <a:lnSpc>
                <a:spcPct val="110000"/>
              </a:lnSpc>
            </a:pPr>
            <a:r>
              <a:rPr lang="zh-CN" altLang="en-US" b="1" dirty="0" smtClean="0">
                <a:latin typeface="Times New Roman" panose="02020603050405020304" pitchFamily="18" charset="0"/>
              </a:rPr>
              <a:t>③迭代函数</a:t>
            </a:r>
            <a:r>
              <a:rPr lang="zh-CN" altLang="en-US" b="1" dirty="0" smtClean="0">
                <a:solidFill>
                  <a:srgbClr val="0000FF"/>
                </a:solidFill>
                <a:latin typeface="Times New Roman" panose="02020603050405020304" pitchFamily="18" charset="0"/>
              </a:rPr>
              <a:t>能有效地利用</a:t>
            </a:r>
            <a:r>
              <a:rPr lang="en-US" altLang="zh-CN" b="1" dirty="0" smtClean="0">
                <a:solidFill>
                  <a:srgbClr val="0000FF"/>
                </a:solidFill>
                <a:latin typeface="Times New Roman" panose="02020603050405020304" pitchFamily="18" charset="0"/>
              </a:rPr>
              <a:t>32</a:t>
            </a:r>
            <a:r>
              <a:rPr lang="zh-CN" altLang="en-US" b="1" dirty="0" smtClean="0">
                <a:solidFill>
                  <a:srgbClr val="0000FF"/>
                </a:solidFill>
                <a:latin typeface="Times New Roman" panose="02020603050405020304" pitchFamily="18" charset="0"/>
              </a:rPr>
              <a:t>位运算实现</a:t>
            </a:r>
            <a:endParaRPr lang="en-US" altLang="zh-CN" b="1" dirty="0" smtClean="0">
              <a:solidFill>
                <a:srgbClr val="0000FF"/>
              </a:solidFill>
              <a:latin typeface="Times New Roman" panose="02020603050405020304" pitchFamily="18" charset="0"/>
            </a:endParaRPr>
          </a:p>
          <a:p>
            <a:pPr>
              <a:lnSpc>
                <a:spcPct val="110000"/>
              </a:lnSpc>
            </a:pPr>
            <a:r>
              <a:rPr lang="en-US" altLang="zh-CN" sz="2100" b="1" dirty="0" smtClean="0">
                <a:latin typeface="Times New Roman" panose="02020603050405020304" pitchFamily="18" charset="0"/>
              </a:rPr>
              <a:t>a, c</a:t>
            </a:r>
            <a:r>
              <a:rPr lang="zh-CN" altLang="en-US" sz="2100" b="1" dirty="0" smtClean="0">
                <a:latin typeface="Times New Roman" panose="02020603050405020304" pitchFamily="18" charset="0"/>
              </a:rPr>
              <a:t>和</a:t>
            </a:r>
            <a:r>
              <a:rPr lang="en-US" altLang="zh-CN" sz="2100" b="1" dirty="0" smtClean="0">
                <a:latin typeface="Times New Roman" panose="02020603050405020304" pitchFamily="18" charset="0"/>
              </a:rPr>
              <a:t>m</a:t>
            </a:r>
            <a:r>
              <a:rPr lang="zh-CN" altLang="en-US" sz="2100" b="1" dirty="0" smtClean="0">
                <a:latin typeface="Times New Roman" panose="02020603050405020304" pitchFamily="18" charset="0"/>
              </a:rPr>
              <a:t>的取值是产生高质量随机数的关键，通过精心选取</a:t>
            </a:r>
            <a:r>
              <a:rPr lang="en-US" altLang="zh-CN" sz="2100" b="1" dirty="0" smtClean="0">
                <a:latin typeface="Times New Roman" panose="02020603050405020304" pitchFamily="18" charset="0"/>
              </a:rPr>
              <a:t>a, c</a:t>
            </a:r>
            <a:r>
              <a:rPr lang="zh-CN" altLang="en-US" sz="2100" b="1" dirty="0" smtClean="0">
                <a:latin typeface="Times New Roman" panose="02020603050405020304" pitchFamily="18" charset="0"/>
              </a:rPr>
              <a:t>和</a:t>
            </a:r>
            <a:r>
              <a:rPr lang="en-US" altLang="zh-CN" sz="2100" b="1" dirty="0" smtClean="0">
                <a:latin typeface="Times New Roman" panose="02020603050405020304" pitchFamily="18" charset="0"/>
              </a:rPr>
              <a:t>m</a:t>
            </a:r>
            <a:r>
              <a:rPr lang="zh-CN" altLang="en-US" sz="2100" b="1" dirty="0" smtClean="0">
                <a:latin typeface="Times New Roman" panose="02020603050405020304" pitchFamily="18" charset="0"/>
              </a:rPr>
              <a:t>，可使以上</a:t>
            </a:r>
            <a:r>
              <a:rPr lang="en-US" altLang="zh-CN" sz="2100" b="1" dirty="0" smtClean="0">
                <a:latin typeface="Times New Roman" panose="02020603050405020304" pitchFamily="18" charset="0"/>
              </a:rPr>
              <a:t>3</a:t>
            </a:r>
            <a:r>
              <a:rPr lang="zh-CN" altLang="en-US" sz="2100" b="1" dirty="0" smtClean="0">
                <a:latin typeface="Times New Roman" panose="02020603050405020304" pitchFamily="18" charset="0"/>
              </a:rPr>
              <a:t>个标准得以满足</a:t>
            </a:r>
            <a:endParaRPr lang="zh-CN" altLang="en-US" sz="2100" b="1" dirty="0" smtClean="0">
              <a:latin typeface="Times New Roman" panose="02020603050405020304" pitchFamily="18" charset="0"/>
            </a:endParaRPr>
          </a:p>
          <a:p>
            <a:pPr lvl="1">
              <a:lnSpc>
                <a:spcPct val="110000"/>
              </a:lnSpc>
            </a:pPr>
            <a:r>
              <a:rPr lang="zh-CN" altLang="en-US" b="1" dirty="0" smtClean="0">
                <a:solidFill>
                  <a:srgbClr val="0000FF"/>
                </a:solidFill>
                <a:latin typeface="Times New Roman" panose="02020603050405020304" pitchFamily="18" charset="0"/>
              </a:rPr>
              <a:t>为使随机数数列的周期尽可能大，</a:t>
            </a:r>
            <a:r>
              <a:rPr lang="en-US" altLang="zh-CN" b="1" dirty="0" smtClean="0">
                <a:solidFill>
                  <a:srgbClr val="0000FF"/>
                </a:solidFill>
                <a:latin typeface="Times New Roman" panose="02020603050405020304" pitchFamily="18" charset="0"/>
              </a:rPr>
              <a:t>m</a:t>
            </a:r>
            <a:r>
              <a:rPr lang="zh-CN" altLang="en-US" b="1" dirty="0" smtClean="0">
                <a:solidFill>
                  <a:srgbClr val="0000FF"/>
                </a:solidFill>
                <a:latin typeface="Times New Roman" panose="02020603050405020304" pitchFamily="18" charset="0"/>
              </a:rPr>
              <a:t>应尽可能大，</a:t>
            </a:r>
            <a:r>
              <a:rPr lang="zh-CN" altLang="en-US" b="1" dirty="0" smtClean="0">
                <a:latin typeface="Times New Roman" panose="02020603050405020304" pitchFamily="18" charset="0"/>
              </a:rPr>
              <a:t>普遍原则是</a:t>
            </a:r>
            <a:r>
              <a:rPr lang="zh-CN" altLang="en-US" b="1" dirty="0" smtClean="0">
                <a:solidFill>
                  <a:srgbClr val="0000FF"/>
                </a:solidFill>
                <a:latin typeface="Times New Roman" panose="02020603050405020304" pitchFamily="18" charset="0"/>
              </a:rPr>
              <a:t>选</a:t>
            </a:r>
            <a:r>
              <a:rPr lang="en-US" altLang="zh-CN" b="1" dirty="0" smtClean="0">
                <a:solidFill>
                  <a:srgbClr val="0000FF"/>
                </a:solidFill>
                <a:latin typeface="Times New Roman" panose="02020603050405020304" pitchFamily="18" charset="0"/>
              </a:rPr>
              <a:t>m</a:t>
            </a:r>
            <a:r>
              <a:rPr lang="zh-CN" altLang="en-US" b="1" dirty="0" smtClean="0">
                <a:solidFill>
                  <a:srgbClr val="0000FF"/>
                </a:solidFill>
                <a:latin typeface="Times New Roman" panose="02020603050405020304" pitchFamily="18" charset="0"/>
              </a:rPr>
              <a:t>接近等于计算机能表示的最大整数，</a:t>
            </a:r>
            <a:r>
              <a:rPr lang="zh-CN" altLang="en-US" b="1" dirty="0" smtClean="0">
                <a:latin typeface="Times New Roman" panose="02020603050405020304" pitchFamily="18" charset="0"/>
              </a:rPr>
              <a:t>为了</a:t>
            </a:r>
            <a:r>
              <a:rPr lang="zh-CN" altLang="en-US" b="1" dirty="0" smtClean="0">
                <a:solidFill>
                  <a:srgbClr val="0000FF"/>
                </a:solidFill>
                <a:latin typeface="Times New Roman" panose="02020603050405020304" pitchFamily="18" charset="0"/>
              </a:rPr>
              <a:t>方便</a:t>
            </a:r>
            <a:r>
              <a:rPr lang="en-US" altLang="zh-CN" b="1" dirty="0" smtClean="0">
                <a:solidFill>
                  <a:srgbClr val="0000FF"/>
                </a:solidFill>
                <a:latin typeface="Times New Roman" panose="02020603050405020304" pitchFamily="18" charset="0"/>
              </a:rPr>
              <a:t>32</a:t>
            </a:r>
            <a:r>
              <a:rPr lang="zh-CN" altLang="en-US" b="1" dirty="0" smtClean="0">
                <a:solidFill>
                  <a:srgbClr val="0000FF"/>
                </a:solidFill>
                <a:latin typeface="Times New Roman" panose="02020603050405020304" pitchFamily="18" charset="0"/>
              </a:rPr>
              <a:t>位运算</a:t>
            </a:r>
            <a:r>
              <a:rPr lang="zh-CN" altLang="en-US" b="1" dirty="0" smtClean="0">
                <a:latin typeface="Times New Roman" panose="02020603050405020304" pitchFamily="18" charset="0"/>
              </a:rPr>
              <a:t>地实现，</a:t>
            </a:r>
            <a:r>
              <a:rPr lang="en-US" altLang="zh-CN" b="1" dirty="0" smtClean="0">
                <a:solidFill>
                  <a:srgbClr val="0000FF"/>
                </a:solidFill>
                <a:latin typeface="Times New Roman" panose="02020603050405020304" pitchFamily="18" charset="0"/>
              </a:rPr>
              <a:t>m</a:t>
            </a:r>
            <a:r>
              <a:rPr lang="zh-CN" altLang="en-US" b="1" dirty="0" smtClean="0">
                <a:solidFill>
                  <a:srgbClr val="0000FF"/>
                </a:solidFill>
                <a:latin typeface="Times New Roman" panose="02020603050405020304" pitchFamily="18" charset="0"/>
              </a:rPr>
              <a:t>可取为</a:t>
            </a:r>
            <a:r>
              <a:rPr lang="en-US" altLang="zh-CN" b="1" dirty="0" smtClean="0">
                <a:solidFill>
                  <a:srgbClr val="0000FF"/>
                </a:solidFill>
                <a:latin typeface="Times New Roman" panose="02020603050405020304" pitchFamily="18" charset="0"/>
              </a:rPr>
              <a:t>2</a:t>
            </a:r>
            <a:r>
              <a:rPr lang="en-US" altLang="zh-CN" b="1" baseline="30000" dirty="0" smtClean="0">
                <a:solidFill>
                  <a:srgbClr val="0000FF"/>
                </a:solidFill>
                <a:latin typeface="Times New Roman" panose="02020603050405020304" pitchFamily="18" charset="0"/>
              </a:rPr>
              <a:t>31</a:t>
            </a:r>
            <a:r>
              <a:rPr lang="en-US" altLang="zh-CN" b="1" dirty="0" smtClean="0">
                <a:solidFill>
                  <a:srgbClr val="0000FF"/>
                </a:solidFill>
                <a:latin typeface="Times New Roman" panose="02020603050405020304" pitchFamily="18" charset="0"/>
              </a:rPr>
              <a:t>-1</a:t>
            </a:r>
            <a:r>
              <a:rPr lang="zh-CN" altLang="en-US" b="1" dirty="0" smtClean="0">
                <a:solidFill>
                  <a:srgbClr val="0000FF"/>
                </a:solidFill>
                <a:latin typeface="Times New Roman" panose="02020603050405020304" pitchFamily="18" charset="0"/>
              </a:rPr>
              <a:t>，这满足上述的第</a:t>
            </a:r>
            <a:r>
              <a:rPr lang="zh-CN" altLang="en-US" b="1" dirty="0" smtClean="0">
                <a:latin typeface="Times New Roman" panose="02020603050405020304" pitchFamily="18" charset="0"/>
              </a:rPr>
              <a:t>③</a:t>
            </a:r>
            <a:r>
              <a:rPr lang="zh-CN" altLang="en-US" b="1" dirty="0" smtClean="0">
                <a:solidFill>
                  <a:srgbClr val="0000FF"/>
                </a:solidFill>
                <a:latin typeface="Times New Roman" panose="02020603050405020304" pitchFamily="18" charset="0"/>
              </a:rPr>
              <a:t>条要求</a:t>
            </a:r>
            <a:endParaRPr lang="zh-CN" altLang="en-US" b="1"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b="1" dirty="0">
              <a:solidFill>
                <a:srgbClr val="C00000"/>
              </a:solidFill>
            </a:endParaRPr>
          </a:p>
        </p:txBody>
      </p:sp>
      <p:sp>
        <p:nvSpPr>
          <p:cNvPr id="3" name="内容占位符 2"/>
          <p:cNvSpPr>
            <a:spLocks noGrp="1"/>
          </p:cNvSpPr>
          <p:nvPr>
            <p:ph sz="quarter" idx="1"/>
          </p:nvPr>
        </p:nvSpPr>
        <p:spPr/>
        <p:txBody>
          <a:bodyPr>
            <a:normAutofit fontScale="92500"/>
          </a:bodyPr>
          <a:lstStyle/>
          <a:p>
            <a:pPr>
              <a:lnSpc>
                <a:spcPct val="150000"/>
              </a:lnSpc>
            </a:pPr>
            <a:r>
              <a:rPr lang="zh-CN" altLang="en-US" sz="2800" b="1" dirty="0" smtClean="0">
                <a:latin typeface="Times New Roman" panose="02020603050405020304" pitchFamily="18" charset="0"/>
              </a:rPr>
              <a:t>对第①条来说，一种典型的选取方式是， </a:t>
            </a:r>
            <a:r>
              <a:rPr lang="en-US" altLang="zh-CN" sz="2800" b="1" dirty="0" smtClean="0">
                <a:solidFill>
                  <a:srgbClr val="0000FF"/>
                </a:solidFill>
                <a:latin typeface="Times New Roman" panose="02020603050405020304" pitchFamily="18" charset="0"/>
              </a:rPr>
              <a:t>m</a:t>
            </a:r>
            <a:r>
              <a:rPr lang="zh-CN" altLang="en-US" sz="2800" b="1" dirty="0" smtClean="0">
                <a:solidFill>
                  <a:srgbClr val="0000FF"/>
                </a:solidFill>
                <a:latin typeface="Times New Roman" panose="02020603050405020304" pitchFamily="18" charset="0"/>
              </a:rPr>
              <a:t>为素数</a:t>
            </a:r>
            <a:r>
              <a:rPr lang="en-US" altLang="zh-CN" sz="2800" b="1" dirty="0" smtClean="0">
                <a:latin typeface="Times New Roman" panose="02020603050405020304" pitchFamily="18" charset="0"/>
              </a:rPr>
              <a:t>(2</a:t>
            </a:r>
            <a:r>
              <a:rPr lang="en-US" altLang="zh-CN" sz="2800" b="1" baseline="30000" dirty="0" smtClean="0">
                <a:latin typeface="Times New Roman" panose="02020603050405020304" pitchFamily="18" charset="0"/>
              </a:rPr>
              <a:t>31</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即为素数</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a:t>
            </a:r>
            <a:r>
              <a:rPr lang="en-US" altLang="zh-CN" sz="2800" b="1" dirty="0" smtClean="0">
                <a:solidFill>
                  <a:srgbClr val="0000FF"/>
                </a:solidFill>
                <a:latin typeface="Times New Roman" panose="02020603050405020304" pitchFamily="18" charset="0"/>
              </a:rPr>
              <a:t>c=0</a:t>
            </a:r>
            <a:r>
              <a:rPr lang="zh-CN" altLang="en-US" sz="2800" b="1" dirty="0" smtClean="0">
                <a:latin typeface="Times New Roman" panose="02020603050405020304" pitchFamily="18" charset="0"/>
              </a:rPr>
              <a:t>、</a:t>
            </a:r>
            <a:r>
              <a:rPr lang="en-US" altLang="zh-CN" sz="2800" b="1" dirty="0" smtClean="0">
                <a:solidFill>
                  <a:srgbClr val="0000FF"/>
                </a:solidFill>
                <a:latin typeface="Times New Roman" panose="02020603050405020304" pitchFamily="18" charset="0"/>
              </a:rPr>
              <a:t>a</a:t>
            </a:r>
            <a:r>
              <a:rPr lang="zh-CN" altLang="en-US" sz="2800" b="1" dirty="0" smtClean="0">
                <a:solidFill>
                  <a:srgbClr val="0000FF"/>
                </a:solidFill>
                <a:latin typeface="Times New Roman" panose="02020603050405020304" pitchFamily="18" charset="0"/>
              </a:rPr>
              <a:t>是</a:t>
            </a:r>
            <a:r>
              <a:rPr lang="en-US" altLang="zh-CN" sz="2800" b="1" dirty="0" smtClean="0">
                <a:solidFill>
                  <a:srgbClr val="0000FF"/>
                </a:solidFill>
                <a:latin typeface="Times New Roman" panose="02020603050405020304" pitchFamily="18" charset="0"/>
              </a:rPr>
              <a:t>m</a:t>
            </a:r>
            <a:r>
              <a:rPr lang="zh-CN" altLang="en-US" sz="2800" b="1" dirty="0" smtClean="0">
                <a:solidFill>
                  <a:srgbClr val="0000FF"/>
                </a:solidFill>
                <a:latin typeface="Times New Roman" panose="02020603050405020304" pitchFamily="18" charset="0"/>
              </a:rPr>
              <a:t>的一个本原根</a:t>
            </a:r>
            <a:endParaRPr lang="zh-CN" altLang="en-US" sz="2800" b="1" dirty="0" smtClean="0">
              <a:latin typeface="Times New Roman" panose="02020603050405020304" pitchFamily="18" charset="0"/>
            </a:endParaRPr>
          </a:p>
          <a:p>
            <a:pPr lvl="1">
              <a:lnSpc>
                <a:spcPct val="150000"/>
              </a:lnSpc>
            </a:pPr>
            <a:r>
              <a:rPr lang="zh-CN" altLang="en-US" sz="2300" b="1" dirty="0" smtClean="0">
                <a:solidFill>
                  <a:srgbClr val="0000FF"/>
                </a:solidFill>
                <a:latin typeface="Times New Roman" panose="02020603050405020304" pitchFamily="18" charset="0"/>
              </a:rPr>
              <a:t>这时</a:t>
            </a:r>
            <a:r>
              <a:rPr lang="en-US" altLang="zh-CN" sz="2300" b="1" dirty="0" smtClean="0">
                <a:solidFill>
                  <a:srgbClr val="0000FF"/>
                </a:solidFill>
                <a:latin typeface="Times New Roman" panose="02020603050405020304" pitchFamily="18" charset="0"/>
              </a:rPr>
              <a:t>c=0</a:t>
            </a:r>
            <a:r>
              <a:rPr lang="en-US" altLang="zh-CN" sz="2300" b="1" dirty="0" smtClean="0">
                <a:latin typeface="Times New Roman" panose="02020603050405020304" pitchFamily="18" charset="0"/>
              </a:rPr>
              <a:t> </a:t>
            </a:r>
            <a:r>
              <a:rPr lang="zh-CN" altLang="en-US" sz="2300" b="1" dirty="0" smtClean="0">
                <a:latin typeface="Times New Roman" panose="02020603050405020304" pitchFamily="18" charset="0"/>
              </a:rPr>
              <a:t>，序列的最大可能周期为</a:t>
            </a:r>
            <a:r>
              <a:rPr lang="zh-CN" altLang="en-US" sz="2300" b="1" dirty="0" smtClean="0">
                <a:latin typeface="Times New Roman" panose="02020603050405020304" pitchFamily="18" charset="0"/>
                <a:sym typeface="Symbol" panose="05050102010706020507" pitchFamily="18" charset="2"/>
              </a:rPr>
              <a:t></a:t>
            </a:r>
            <a:r>
              <a:rPr lang="en-US" altLang="zh-CN" sz="2300" b="1" dirty="0" smtClean="0">
                <a:latin typeface="Times New Roman" panose="02020603050405020304" pitchFamily="18" charset="0"/>
                <a:sym typeface="Symbol" panose="05050102010706020507" pitchFamily="18" charset="2"/>
              </a:rPr>
              <a:t>(m)</a:t>
            </a:r>
            <a:r>
              <a:rPr lang="zh-CN" altLang="en-US" sz="2300" b="1" dirty="0" smtClean="0">
                <a:latin typeface="Times New Roman" panose="02020603050405020304" pitchFamily="18" charset="0"/>
                <a:sym typeface="Symbol" panose="05050102010706020507" pitchFamily="18" charset="2"/>
              </a:rPr>
              <a:t>，还与初始值有关，</a:t>
            </a:r>
            <a:r>
              <a:rPr lang="zh-CN" altLang="en-US" sz="2300" b="1" dirty="0" smtClean="0">
                <a:solidFill>
                  <a:srgbClr val="0000FF"/>
                </a:solidFill>
                <a:latin typeface="Times New Roman" panose="02020603050405020304" pitchFamily="18" charset="0"/>
                <a:sym typeface="Symbol" panose="05050102010706020507" pitchFamily="18" charset="2"/>
              </a:rPr>
              <a:t>但达不到整周期</a:t>
            </a:r>
            <a:r>
              <a:rPr lang="zh-CN" altLang="en-US" sz="2300" b="1" dirty="0" smtClean="0">
                <a:latin typeface="Times New Roman" panose="02020603050405020304" pitchFamily="18" charset="0"/>
                <a:sym typeface="Symbol" panose="05050102010706020507" pitchFamily="18" charset="2"/>
              </a:rPr>
              <a:t>，因为至少</a:t>
            </a:r>
            <a:r>
              <a:rPr lang="en-US" altLang="zh-CN" sz="2300" b="1" dirty="0" smtClean="0">
                <a:latin typeface="Times New Roman" panose="02020603050405020304" pitchFamily="18" charset="0"/>
                <a:sym typeface="Symbol" panose="05050102010706020507" pitchFamily="18" charset="2"/>
              </a:rPr>
              <a:t>0</a:t>
            </a:r>
            <a:r>
              <a:rPr lang="zh-CN" altLang="en-US" sz="2300" b="1" dirty="0" smtClean="0">
                <a:latin typeface="Times New Roman" panose="02020603050405020304" pitchFamily="18" charset="0"/>
                <a:sym typeface="Symbol" panose="05050102010706020507" pitchFamily="18" charset="2"/>
              </a:rPr>
              <a:t>不在序列中</a:t>
            </a:r>
            <a:endParaRPr lang="zh-CN" altLang="en-US" sz="2300" b="1" dirty="0" smtClean="0">
              <a:latin typeface="Times New Roman" panose="02020603050405020304" pitchFamily="18" charset="0"/>
              <a:sym typeface="Symbol" panose="05050102010706020507" pitchFamily="18" charset="2"/>
            </a:endParaRPr>
          </a:p>
          <a:p>
            <a:pPr lvl="1">
              <a:lnSpc>
                <a:spcPct val="150000"/>
              </a:lnSpc>
            </a:pPr>
            <a:r>
              <a:rPr lang="en-US" altLang="zh-CN" sz="2300" b="1" dirty="0" smtClean="0">
                <a:latin typeface="Times New Roman" panose="02020603050405020304" pitchFamily="18" charset="0"/>
              </a:rPr>
              <a:t>a=7</a:t>
            </a:r>
            <a:r>
              <a:rPr lang="en-US" altLang="zh-CN" sz="2300" b="1" baseline="30000" dirty="0" smtClean="0">
                <a:latin typeface="Times New Roman" panose="02020603050405020304" pitchFamily="18" charset="0"/>
              </a:rPr>
              <a:t>5</a:t>
            </a:r>
            <a:r>
              <a:rPr lang="en-US" altLang="zh-CN" sz="2300" b="1" dirty="0" smtClean="0">
                <a:latin typeface="Times New Roman" panose="02020603050405020304" pitchFamily="18" charset="0"/>
              </a:rPr>
              <a:t>=16807</a:t>
            </a:r>
            <a:r>
              <a:rPr lang="zh-CN" altLang="en-US" sz="2300" b="1" dirty="0" smtClean="0">
                <a:latin typeface="Times New Roman" panose="02020603050405020304" pitchFamily="18" charset="0"/>
              </a:rPr>
              <a:t>即为</a:t>
            </a:r>
            <a:r>
              <a:rPr lang="en-US" altLang="zh-CN" sz="2300" b="1" dirty="0" smtClean="0">
                <a:latin typeface="Times New Roman" panose="02020603050405020304" pitchFamily="18" charset="0"/>
              </a:rPr>
              <a:t>m=2</a:t>
            </a:r>
            <a:r>
              <a:rPr lang="en-US" altLang="zh-CN" sz="2300" b="1" baseline="30000" dirty="0" smtClean="0">
                <a:latin typeface="Times New Roman" panose="02020603050405020304" pitchFamily="18" charset="0"/>
              </a:rPr>
              <a:t>31</a:t>
            </a:r>
            <a:r>
              <a:rPr lang="zh-CN" altLang="en-US" sz="2300" b="1" dirty="0" smtClean="0">
                <a:latin typeface="Times New Roman" panose="02020603050405020304" pitchFamily="18" charset="0"/>
              </a:rPr>
              <a:t>－</a:t>
            </a:r>
            <a:r>
              <a:rPr lang="en-US" altLang="zh-CN" sz="2300" b="1" dirty="0" smtClean="0">
                <a:latin typeface="Times New Roman" panose="02020603050405020304" pitchFamily="18" charset="0"/>
              </a:rPr>
              <a:t>1</a:t>
            </a:r>
            <a:r>
              <a:rPr lang="zh-CN" altLang="en-US" sz="2300" b="1" dirty="0" smtClean="0">
                <a:latin typeface="Times New Roman" panose="02020603050405020304" pitchFamily="18" charset="0"/>
              </a:rPr>
              <a:t>的一个本原根，由此得到的随机数产生器   </a:t>
            </a:r>
            <a:r>
              <a:rPr lang="en-US" altLang="zh-CN" sz="2300" b="1" dirty="0" err="1" smtClean="0">
                <a:solidFill>
                  <a:srgbClr val="0000FF"/>
                </a:solidFill>
                <a:latin typeface="Times New Roman" panose="02020603050405020304" pitchFamily="18" charset="0"/>
              </a:rPr>
              <a:t>X</a:t>
            </a:r>
            <a:r>
              <a:rPr lang="en-US" altLang="zh-CN" sz="2300" b="1" baseline="-25000" dirty="0" err="1" smtClean="0">
                <a:solidFill>
                  <a:srgbClr val="0000FF"/>
                </a:solidFill>
                <a:latin typeface="Times New Roman" panose="02020603050405020304" pitchFamily="18" charset="0"/>
              </a:rPr>
              <a:t>n</a:t>
            </a:r>
            <a:r>
              <a:rPr lang="zh-CN" altLang="en-US" sz="2300" b="1" baseline="-25000" dirty="0" smtClean="0">
                <a:solidFill>
                  <a:srgbClr val="0000FF"/>
                </a:solidFill>
                <a:latin typeface="Times New Roman" panose="02020603050405020304" pitchFamily="18" charset="0"/>
              </a:rPr>
              <a:t>＋</a:t>
            </a:r>
            <a:r>
              <a:rPr lang="en-US" altLang="zh-CN" sz="2300" b="1" baseline="-25000" dirty="0" smtClean="0">
                <a:solidFill>
                  <a:srgbClr val="0000FF"/>
                </a:solidFill>
                <a:latin typeface="Times New Roman" panose="02020603050405020304" pitchFamily="18" charset="0"/>
              </a:rPr>
              <a:t>1</a:t>
            </a:r>
            <a:r>
              <a:rPr lang="zh-CN" altLang="en-US" sz="2300" b="1" dirty="0" smtClean="0">
                <a:solidFill>
                  <a:srgbClr val="0000FF"/>
                </a:solidFill>
                <a:latin typeface="Times New Roman" panose="02020603050405020304" pitchFamily="18" charset="0"/>
              </a:rPr>
              <a:t>＝</a:t>
            </a:r>
            <a:r>
              <a:rPr lang="en-US" altLang="zh-CN" sz="2300" b="1" dirty="0" smtClean="0">
                <a:solidFill>
                  <a:srgbClr val="0000FF"/>
                </a:solidFill>
                <a:latin typeface="Times New Roman" panose="02020603050405020304" pitchFamily="18" charset="0"/>
              </a:rPr>
              <a:t>(</a:t>
            </a:r>
            <a:r>
              <a:rPr lang="en-US" altLang="zh-CN" sz="2300" b="1" dirty="0" err="1" smtClean="0">
                <a:solidFill>
                  <a:srgbClr val="0000FF"/>
                </a:solidFill>
                <a:latin typeface="Times New Roman" panose="02020603050405020304" pitchFamily="18" charset="0"/>
              </a:rPr>
              <a:t>aX</a:t>
            </a:r>
            <a:r>
              <a:rPr lang="en-US" altLang="zh-CN" sz="2300" b="1" baseline="-25000" dirty="0" err="1" smtClean="0">
                <a:solidFill>
                  <a:srgbClr val="0000FF"/>
                </a:solidFill>
                <a:latin typeface="Times New Roman" panose="02020603050405020304" pitchFamily="18" charset="0"/>
              </a:rPr>
              <a:t>n</a:t>
            </a:r>
            <a:r>
              <a:rPr lang="en-US" altLang="zh-CN" sz="2300" b="1" dirty="0" smtClean="0">
                <a:solidFill>
                  <a:srgbClr val="0000FF"/>
                </a:solidFill>
                <a:latin typeface="Times New Roman" panose="02020603050405020304" pitchFamily="18" charset="0"/>
              </a:rPr>
              <a:t>) mod (2</a:t>
            </a:r>
            <a:r>
              <a:rPr lang="en-US" altLang="zh-CN" sz="2300" b="1" baseline="30000" dirty="0" smtClean="0">
                <a:solidFill>
                  <a:srgbClr val="0000FF"/>
                </a:solidFill>
                <a:latin typeface="Times New Roman" panose="02020603050405020304" pitchFamily="18" charset="0"/>
              </a:rPr>
              <a:t>31</a:t>
            </a:r>
            <a:r>
              <a:rPr lang="zh-CN" altLang="en-US" sz="2300" b="1" dirty="0" smtClean="0">
                <a:solidFill>
                  <a:srgbClr val="0000FF"/>
                </a:solidFill>
                <a:latin typeface="Times New Roman" panose="02020603050405020304" pitchFamily="18" charset="0"/>
              </a:rPr>
              <a:t>－</a:t>
            </a:r>
            <a:r>
              <a:rPr lang="en-US" altLang="zh-CN" sz="2300" b="1" dirty="0" smtClean="0">
                <a:solidFill>
                  <a:srgbClr val="0000FF"/>
                </a:solidFill>
                <a:latin typeface="Times New Roman" panose="02020603050405020304" pitchFamily="18" charset="0"/>
              </a:rPr>
              <a:t>1)</a:t>
            </a:r>
            <a:r>
              <a:rPr lang="zh-CN" altLang="en-US" sz="2300" b="1" dirty="0" smtClean="0">
                <a:solidFill>
                  <a:srgbClr val="0000FF"/>
                </a:solidFill>
                <a:latin typeface="Times New Roman" panose="02020603050405020304" pitchFamily="18" charset="0"/>
              </a:rPr>
              <a:t>已被广泛应用</a:t>
            </a:r>
            <a:r>
              <a:rPr lang="zh-CN" altLang="en-US" sz="2300" b="1" dirty="0" smtClean="0">
                <a:latin typeface="Times New Roman" panose="02020603050405020304" pitchFamily="18" charset="0"/>
              </a:rPr>
              <a:t>，而且与其它产生器相比，经历过更多的检验，这种产生器常用于统计和模拟工作</a:t>
            </a:r>
            <a:endParaRPr lang="zh-CN" altLang="en-US" sz="2300" b="1" dirty="0" smtClean="0">
              <a:latin typeface="Times New Roman" panose="02020603050405020304" pitchFamily="18" charset="0"/>
              <a:sym typeface="Symbol" panose="05050102010706020507" pitchFamily="18" charset="2"/>
            </a:endParaRP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b="1" dirty="0">
              <a:solidFill>
                <a:srgbClr val="C00000"/>
              </a:solidFill>
            </a:endParaRPr>
          </a:p>
        </p:txBody>
      </p:sp>
      <p:sp>
        <p:nvSpPr>
          <p:cNvPr id="3" name="内容占位符 2"/>
          <p:cNvSpPr>
            <a:spLocks noGrp="1"/>
          </p:cNvSpPr>
          <p:nvPr>
            <p:ph sz="quarter" idx="1"/>
          </p:nvPr>
        </p:nvSpPr>
        <p:spPr/>
        <p:txBody>
          <a:bodyPr/>
          <a:lstStyle/>
          <a:p>
            <a:pPr>
              <a:lnSpc>
                <a:spcPts val="2900"/>
              </a:lnSpc>
            </a:pPr>
            <a:r>
              <a:rPr lang="en-US" altLang="zh-CN" sz="2200" b="1" dirty="0" smtClean="0">
                <a:latin typeface="Times New Roman" panose="02020603050405020304" pitchFamily="18" charset="0"/>
              </a:rPr>
              <a:t>Knuth</a:t>
            </a:r>
            <a:r>
              <a:rPr lang="zh-CN" altLang="en-US" sz="2200" b="1" dirty="0" smtClean="0">
                <a:latin typeface="Times New Roman" panose="02020603050405020304" pitchFamily="18" charset="0"/>
              </a:rPr>
              <a:t>给出了使迭代函数</a:t>
            </a:r>
            <a:r>
              <a:rPr lang="zh-CN" altLang="en-US" sz="2200" b="1" dirty="0" smtClean="0">
                <a:solidFill>
                  <a:srgbClr val="0000FF"/>
                </a:solidFill>
                <a:latin typeface="Times New Roman" panose="02020603050405020304" pitchFamily="18" charset="0"/>
              </a:rPr>
              <a:t>达到整周期的充要条件</a:t>
            </a:r>
            <a:endParaRPr lang="zh-CN" altLang="en-US" sz="2200" b="1" dirty="0" smtClean="0">
              <a:solidFill>
                <a:srgbClr val="0000FF"/>
              </a:solidFill>
              <a:latin typeface="Times New Roman" panose="02020603050405020304" pitchFamily="18" charset="0"/>
            </a:endParaRPr>
          </a:p>
          <a:p>
            <a:pPr lvl="1">
              <a:lnSpc>
                <a:spcPts val="2900"/>
              </a:lnSpc>
            </a:pPr>
            <a:r>
              <a:rPr lang="zh-CN" altLang="en-US" sz="2200" b="1" dirty="0" smtClean="0">
                <a:latin typeface="Times New Roman" panose="02020603050405020304" pitchFamily="18" charset="0"/>
              </a:rPr>
              <a:t> </a:t>
            </a:r>
            <a:r>
              <a:rPr lang="en-US" altLang="zh-CN" sz="2200" b="1" dirty="0" err="1" smtClean="0">
                <a:latin typeface="Times New Roman" panose="02020603050405020304" pitchFamily="18" charset="0"/>
              </a:rPr>
              <a:t>X</a:t>
            </a:r>
            <a:r>
              <a:rPr lang="en-US" altLang="zh-CN" sz="2200" b="1" baseline="-25000" dirty="0" err="1" smtClean="0">
                <a:latin typeface="Times New Roman" panose="02020603050405020304" pitchFamily="18" charset="0"/>
              </a:rPr>
              <a:t>n</a:t>
            </a:r>
            <a:r>
              <a:rPr lang="zh-CN" altLang="en-US" sz="2200" b="1" baseline="-25000" dirty="0" smtClean="0">
                <a:latin typeface="Times New Roman" panose="02020603050405020304" pitchFamily="18" charset="0"/>
              </a:rPr>
              <a:t>＋</a:t>
            </a:r>
            <a:r>
              <a:rPr lang="en-US" altLang="zh-CN" sz="2200" b="1" baseline="-25000"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err="1" smtClean="0">
                <a:latin typeface="Times New Roman" panose="02020603050405020304" pitchFamily="18" charset="0"/>
              </a:rPr>
              <a:t>aX</a:t>
            </a:r>
            <a:r>
              <a:rPr lang="en-US" altLang="zh-CN" sz="2200" b="1" baseline="-25000" dirty="0" err="1" smtClean="0">
                <a:latin typeface="Times New Roman" panose="02020603050405020304" pitchFamily="18" charset="0"/>
              </a:rPr>
              <a:t>n</a:t>
            </a:r>
            <a:r>
              <a:rPr lang="en-US" altLang="zh-CN" sz="2200" b="1" dirty="0" err="1" smtClean="0">
                <a:latin typeface="Times New Roman" panose="02020603050405020304" pitchFamily="18" charset="0"/>
              </a:rPr>
              <a:t>+c</a:t>
            </a:r>
            <a:r>
              <a:rPr lang="en-US" altLang="zh-CN" sz="2200" b="1" dirty="0" smtClean="0">
                <a:latin typeface="Times New Roman" panose="02020603050405020304" pitchFamily="18" charset="0"/>
              </a:rPr>
              <a:t> </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 mod m</a:t>
            </a:r>
            <a:r>
              <a:rPr lang="zh-CN" altLang="en-US" sz="2200" b="1" dirty="0" smtClean="0">
                <a:latin typeface="Times New Roman" panose="02020603050405020304" pitchFamily="18" charset="0"/>
              </a:rPr>
              <a:t>）</a:t>
            </a:r>
            <a:endParaRPr lang="en-US" altLang="zh-CN" sz="2200" b="1" dirty="0" smtClean="0">
              <a:latin typeface="Times New Roman" panose="02020603050405020304" pitchFamily="18" charset="0"/>
            </a:endParaRPr>
          </a:p>
          <a:p>
            <a:pPr>
              <a:lnSpc>
                <a:spcPts val="2900"/>
              </a:lnSpc>
            </a:pPr>
            <a:r>
              <a:rPr lang="zh-CN" altLang="en-US" sz="2200" b="1" dirty="0" smtClean="0">
                <a:latin typeface="Times New Roman" panose="02020603050405020304" pitchFamily="18" charset="0"/>
              </a:rPr>
              <a:t>定理</a:t>
            </a:r>
            <a:r>
              <a:rPr lang="en-US" altLang="zh-CN" sz="2200" b="1" dirty="0" smtClean="0">
                <a:latin typeface="Times New Roman" panose="02020603050405020304" pitchFamily="18" charset="0"/>
              </a:rPr>
              <a:t>8</a:t>
            </a:r>
            <a:r>
              <a:rPr lang="en-US" altLang="zh-CN" sz="2200" b="1" dirty="0" smtClean="0">
                <a:latin typeface="Times New Roman" panose="02020603050405020304" pitchFamily="18" charset="0"/>
              </a:rPr>
              <a:t>-1  </a:t>
            </a:r>
            <a:r>
              <a:rPr lang="zh-CN" altLang="en-US" sz="2200" b="1" dirty="0" smtClean="0">
                <a:latin typeface="Times New Roman" panose="02020603050405020304" pitchFamily="18" charset="0"/>
              </a:rPr>
              <a:t>线性同余算法达到整周期的充要条件是：</a:t>
            </a:r>
            <a:endParaRPr lang="zh-CN" altLang="en-US" sz="2200" b="1" dirty="0" smtClean="0">
              <a:latin typeface="Times New Roman" panose="02020603050405020304" pitchFamily="18" charset="0"/>
            </a:endParaRPr>
          </a:p>
          <a:p>
            <a:pPr lvl="1">
              <a:lnSpc>
                <a:spcPts val="2900"/>
              </a:lnSpc>
            </a:pPr>
            <a:r>
              <a:rPr lang="zh-CN" altLang="en-US" sz="2200" b="1" dirty="0" smtClean="0">
                <a:latin typeface="Times New Roman" panose="02020603050405020304" pitchFamily="18" charset="0"/>
              </a:rPr>
              <a:t>① </a:t>
            </a:r>
            <a:r>
              <a:rPr lang="en-US" altLang="zh-CN" sz="2200" b="1" dirty="0" err="1" smtClean="0">
                <a:latin typeface="Times New Roman" panose="02020603050405020304" pitchFamily="18" charset="0"/>
              </a:rPr>
              <a:t>gcd</a:t>
            </a:r>
            <a:r>
              <a:rPr lang="en-US" altLang="zh-CN" sz="2200" b="1" dirty="0" smtClean="0">
                <a:latin typeface="Times New Roman" panose="02020603050405020304" pitchFamily="18" charset="0"/>
              </a:rPr>
              <a:t>(</a:t>
            </a:r>
            <a:r>
              <a:rPr lang="en-US" altLang="zh-CN" sz="2200" b="1" dirty="0" err="1" smtClean="0">
                <a:latin typeface="Times New Roman" panose="02020603050405020304" pitchFamily="18" charset="0"/>
              </a:rPr>
              <a:t>c,m</a:t>
            </a:r>
            <a:r>
              <a:rPr lang="en-US" altLang="zh-CN" sz="2200" b="1" dirty="0" smtClean="0">
                <a:latin typeface="Times New Roman" panose="02020603050405020304" pitchFamily="18" charset="0"/>
              </a:rPr>
              <a:t>)=1</a:t>
            </a:r>
            <a:endParaRPr lang="en-US" altLang="zh-CN" sz="2200" b="1" dirty="0" smtClean="0">
              <a:latin typeface="Times New Roman" panose="02020603050405020304" pitchFamily="18" charset="0"/>
            </a:endParaRPr>
          </a:p>
          <a:p>
            <a:pPr lvl="1">
              <a:lnSpc>
                <a:spcPts val="2900"/>
              </a:lnSpc>
            </a:pPr>
            <a:r>
              <a:rPr lang="en-US" altLang="zh-CN" sz="2200" b="1" dirty="0" smtClean="0">
                <a:latin typeface="Times New Roman" panose="02020603050405020304" pitchFamily="18" charset="0"/>
              </a:rPr>
              <a:t>② </a:t>
            </a:r>
            <a:r>
              <a:rPr lang="zh-CN" altLang="en-US" sz="2200" b="1" dirty="0" smtClean="0">
                <a:latin typeface="Times New Roman" panose="02020603050405020304" pitchFamily="18" charset="0"/>
              </a:rPr>
              <a:t>对所有满足</a:t>
            </a:r>
            <a:r>
              <a:rPr lang="en-US" altLang="zh-CN" sz="2200" b="1" dirty="0" err="1" smtClean="0">
                <a:latin typeface="Times New Roman" panose="02020603050405020304" pitchFamily="18" charset="0"/>
              </a:rPr>
              <a:t>p|m</a:t>
            </a:r>
            <a:r>
              <a:rPr lang="zh-CN" altLang="en-US" sz="2200" b="1" dirty="0" smtClean="0">
                <a:latin typeface="Times New Roman" panose="02020603050405020304" pitchFamily="18" charset="0"/>
              </a:rPr>
              <a:t>的素数</a:t>
            </a:r>
            <a:r>
              <a:rPr lang="en-US" altLang="zh-CN" sz="2200" b="1" dirty="0" smtClean="0">
                <a:latin typeface="Times New Roman" panose="02020603050405020304" pitchFamily="18" charset="0"/>
              </a:rPr>
              <a:t>p</a:t>
            </a:r>
            <a:r>
              <a:rPr lang="zh-CN" altLang="en-US" sz="2200" b="1" dirty="0" smtClean="0">
                <a:latin typeface="Times New Roman" panose="02020603050405020304" pitchFamily="18" charset="0"/>
              </a:rPr>
              <a:t>，有</a:t>
            </a:r>
            <a:r>
              <a:rPr lang="en-US" altLang="zh-CN" sz="2200" b="1" dirty="0" smtClean="0">
                <a:latin typeface="Times New Roman" panose="02020603050405020304" pitchFamily="18" charset="0"/>
              </a:rPr>
              <a:t>a</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 mod p</a:t>
            </a:r>
            <a:r>
              <a:rPr lang="zh-CN" altLang="en-US" sz="2200" b="1" dirty="0" smtClean="0">
                <a:latin typeface="Times New Roman" panose="02020603050405020304" pitchFamily="18" charset="0"/>
              </a:rPr>
              <a:t>）</a:t>
            </a:r>
            <a:endParaRPr lang="en-US" altLang="zh-CN" sz="2200" b="1" dirty="0" smtClean="0">
              <a:latin typeface="Times New Roman" panose="02020603050405020304" pitchFamily="18" charset="0"/>
            </a:endParaRPr>
          </a:p>
          <a:p>
            <a:pPr lvl="1">
              <a:lnSpc>
                <a:spcPts val="2900"/>
              </a:lnSpc>
            </a:pPr>
            <a:r>
              <a:rPr lang="en-US" altLang="zh-CN" sz="2200" b="1" dirty="0" smtClean="0">
                <a:latin typeface="Times New Roman" panose="02020603050405020304" pitchFamily="18" charset="0"/>
              </a:rPr>
              <a:t>③ </a:t>
            </a:r>
            <a:r>
              <a:rPr lang="zh-CN" altLang="en-US" sz="2200" b="1" dirty="0" smtClean="0">
                <a:latin typeface="Times New Roman" panose="02020603050405020304" pitchFamily="18" charset="0"/>
              </a:rPr>
              <a:t>若</a:t>
            </a:r>
            <a:r>
              <a:rPr lang="en-US" altLang="zh-CN" sz="2200" b="1" dirty="0" smtClean="0">
                <a:latin typeface="Times New Roman" panose="02020603050405020304" pitchFamily="18" charset="0"/>
              </a:rPr>
              <a:t>m</a:t>
            </a:r>
            <a:r>
              <a:rPr lang="zh-CN" altLang="en-US" sz="2200" b="1" dirty="0" smtClean="0">
                <a:latin typeface="Times New Roman" panose="02020603050405020304" pitchFamily="18" charset="0"/>
              </a:rPr>
              <a:t>满足</a:t>
            </a:r>
            <a:r>
              <a:rPr lang="en-US" altLang="zh-CN" sz="2200" b="1" dirty="0" smtClean="0">
                <a:latin typeface="Times New Roman" panose="02020603050405020304" pitchFamily="18" charset="0"/>
              </a:rPr>
              <a:t>4|m</a:t>
            </a:r>
            <a:r>
              <a:rPr lang="zh-CN" altLang="en-US" sz="2200" b="1" dirty="0" smtClean="0">
                <a:latin typeface="Times New Roman" panose="02020603050405020304" pitchFamily="18" charset="0"/>
              </a:rPr>
              <a:t>，则</a:t>
            </a:r>
            <a:r>
              <a:rPr lang="en-US" altLang="zh-CN" sz="2200" b="1" dirty="0" smtClean="0">
                <a:latin typeface="Times New Roman" panose="02020603050405020304" pitchFamily="18" charset="0"/>
              </a:rPr>
              <a:t>a</a:t>
            </a:r>
            <a:r>
              <a:rPr lang="zh-CN" altLang="en-US" sz="2200" b="1" dirty="0" smtClean="0">
                <a:latin typeface="Times New Roman" panose="02020603050405020304" pitchFamily="18" charset="0"/>
              </a:rPr>
              <a:t>满足</a:t>
            </a:r>
            <a:r>
              <a:rPr lang="en-US" altLang="zh-CN" sz="2200" b="1" dirty="0" smtClean="0">
                <a:latin typeface="Times New Roman" panose="02020603050405020304" pitchFamily="18" charset="0"/>
              </a:rPr>
              <a:t>a</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mod 4</a:t>
            </a:r>
            <a:r>
              <a:rPr lang="zh-CN" altLang="en-US" sz="2200" b="1" dirty="0" smtClean="0">
                <a:latin typeface="Times New Roman" panose="02020603050405020304" pitchFamily="18" charset="0"/>
              </a:rPr>
              <a:t>）</a:t>
            </a:r>
            <a:endParaRPr lang="en-US" altLang="zh-CN" sz="2200" b="1" dirty="0" smtClean="0">
              <a:latin typeface="Times New Roman" panose="02020603050405020304" pitchFamily="18" charset="0"/>
            </a:endParaRPr>
          </a:p>
          <a:p>
            <a:pPr>
              <a:lnSpc>
                <a:spcPts val="2900"/>
              </a:lnSpc>
            </a:pPr>
            <a:r>
              <a:rPr lang="zh-CN" altLang="en-US" sz="2200" b="1" dirty="0" smtClean="0">
                <a:solidFill>
                  <a:srgbClr val="0000FF"/>
                </a:solidFill>
                <a:latin typeface="Times New Roman" panose="02020603050405020304" pitchFamily="18" charset="0"/>
              </a:rPr>
              <a:t>通常，可取</a:t>
            </a:r>
            <a:r>
              <a:rPr lang="en-US" altLang="zh-CN" sz="2200" b="1" dirty="0" smtClean="0">
                <a:solidFill>
                  <a:srgbClr val="0000FF"/>
                </a:solidFill>
                <a:latin typeface="Times New Roman" panose="02020603050405020304" pitchFamily="18" charset="0"/>
              </a:rPr>
              <a:t>m</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2</a:t>
            </a:r>
            <a:r>
              <a:rPr lang="en-US" altLang="zh-CN" sz="2200" b="1" baseline="30000" dirty="0" smtClean="0">
                <a:solidFill>
                  <a:srgbClr val="0000FF"/>
                </a:solidFill>
                <a:latin typeface="Times New Roman" panose="02020603050405020304" pitchFamily="18" charset="0"/>
              </a:rPr>
              <a:t>r</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a</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2</a:t>
            </a:r>
            <a:r>
              <a:rPr lang="en-US" altLang="zh-CN" sz="2200" b="1" baseline="30000" dirty="0"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1</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c</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1</a:t>
            </a:r>
            <a:r>
              <a:rPr lang="zh-CN" altLang="en-US" sz="2200" b="1" dirty="0" smtClean="0">
                <a:solidFill>
                  <a:srgbClr val="0000FF"/>
                </a:solidFill>
                <a:latin typeface="Times New Roman" panose="02020603050405020304" pitchFamily="18" charset="0"/>
              </a:rPr>
              <a:t>，其中</a:t>
            </a:r>
            <a:r>
              <a:rPr lang="en-US" altLang="zh-CN" sz="2200" b="1" dirty="0" smtClean="0">
                <a:solidFill>
                  <a:srgbClr val="0000FF"/>
                </a:solidFill>
                <a:latin typeface="Times New Roman" panose="02020603050405020304" pitchFamily="18" charset="0"/>
              </a:rPr>
              <a:t>r</a:t>
            </a:r>
            <a:r>
              <a:rPr lang="zh-CN" altLang="en-US" sz="2200" b="1" dirty="0" smtClean="0">
                <a:solidFill>
                  <a:srgbClr val="0000FF"/>
                </a:solidFill>
                <a:latin typeface="Times New Roman" panose="02020603050405020304" pitchFamily="18" charset="0"/>
              </a:rPr>
              <a:t>是一整数，</a:t>
            </a:r>
            <a:r>
              <a:rPr lang="en-US" altLang="zh-CN" sz="2200" b="1" dirty="0" err="1" smtClean="0">
                <a:solidFill>
                  <a:srgbClr val="0000FF"/>
                </a:solidFill>
                <a:latin typeface="Times New Roman" panose="02020603050405020304" pitchFamily="18" charset="0"/>
              </a:rPr>
              <a:t>i</a:t>
            </a:r>
            <a:r>
              <a:rPr lang="en-US" altLang="zh-CN" sz="2200" b="1" dirty="0" smtClean="0">
                <a:solidFill>
                  <a:srgbClr val="0000FF"/>
                </a:solidFill>
                <a:latin typeface="Times New Roman" panose="02020603050405020304" pitchFamily="18" charset="0"/>
              </a:rPr>
              <a:t>&lt;r</a:t>
            </a:r>
            <a:r>
              <a:rPr lang="zh-CN" altLang="en-US" sz="2200" b="1" dirty="0" smtClean="0">
                <a:solidFill>
                  <a:srgbClr val="0000FF"/>
                </a:solidFill>
                <a:latin typeface="Times New Roman" panose="02020603050405020304" pitchFamily="18" charset="0"/>
              </a:rPr>
              <a:t>也是一整数即可满足定理</a:t>
            </a:r>
            <a:r>
              <a:rPr lang="en-US" altLang="zh-CN" sz="2200" b="1" dirty="0" smtClean="0">
                <a:solidFill>
                  <a:srgbClr val="0000FF"/>
                </a:solidFill>
                <a:latin typeface="Times New Roman" panose="02020603050405020304" pitchFamily="18" charset="0"/>
              </a:rPr>
              <a:t>5-1</a:t>
            </a:r>
            <a:r>
              <a:rPr lang="zh-CN" altLang="en-US" sz="2200" b="1" dirty="0" smtClean="0">
                <a:solidFill>
                  <a:srgbClr val="0000FF"/>
                </a:solidFill>
                <a:latin typeface="Times New Roman" panose="02020603050405020304" pitchFamily="18" charset="0"/>
              </a:rPr>
              <a:t>的条件</a:t>
            </a:r>
            <a:endParaRPr lang="zh-CN" altLang="en-US" sz="2200" b="1" dirty="0" smtClean="0">
              <a:solidFill>
                <a:srgbClr val="0000FF"/>
              </a:solidFill>
              <a:latin typeface="Times New Roman" panose="02020603050405020304" pitchFamily="18" charset="0"/>
            </a:endParaRPr>
          </a:p>
          <a:p>
            <a:pPr>
              <a:lnSpc>
                <a:spcPts val="2900"/>
              </a:lnSpc>
            </a:pPr>
            <a:r>
              <a:rPr lang="zh-CN" altLang="en-US" sz="2200" b="1" dirty="0" smtClean="0">
                <a:solidFill>
                  <a:srgbClr val="0000FF"/>
                </a:solidFill>
              </a:rPr>
              <a:t>线性同余算法的强度</a:t>
            </a:r>
            <a:r>
              <a:rPr lang="zh-CN" altLang="en-US" sz="2200" b="1" dirty="0" smtClean="0"/>
              <a:t>在于如果将乘数和模数选择得好，则产生的数列和从</a:t>
            </a:r>
            <a:r>
              <a:rPr lang="en-US" altLang="zh-CN" sz="2200" b="1" dirty="0" smtClean="0"/>
              <a:t>1</a:t>
            </a:r>
            <a:r>
              <a:rPr lang="zh-CN" altLang="en-US" sz="2200" b="1" dirty="0" smtClean="0"/>
              <a:t>，</a:t>
            </a:r>
            <a:r>
              <a:rPr lang="en-US" altLang="zh-CN" sz="2200" b="1" dirty="0" smtClean="0"/>
              <a:t>2</a:t>
            </a:r>
            <a:r>
              <a:rPr lang="zh-CN" altLang="en-US" sz="2200" b="1" dirty="0" smtClean="0"/>
              <a:t>，</a:t>
            </a:r>
            <a:r>
              <a:rPr lang="en-US" altLang="zh-CN" sz="2200" b="1" dirty="0" smtClean="0">
                <a:latin typeface="华文中宋" panose="02010600040101010101" charset="-122"/>
              </a:rPr>
              <a:t>…</a:t>
            </a:r>
            <a:r>
              <a:rPr lang="zh-CN" altLang="en-US" sz="2200" b="1" dirty="0" smtClean="0"/>
              <a:t>，</a:t>
            </a:r>
            <a:r>
              <a:rPr lang="en-US" altLang="zh-CN" sz="2200" b="1" dirty="0" smtClean="0"/>
              <a:t>m-1</a:t>
            </a:r>
            <a:r>
              <a:rPr lang="zh-CN" altLang="en-US" sz="2200" b="1" dirty="0" smtClean="0"/>
              <a:t>中随机选取的数列是</a:t>
            </a:r>
            <a:r>
              <a:rPr lang="zh-CN" altLang="en-US" sz="2200" b="1" dirty="0" smtClean="0">
                <a:solidFill>
                  <a:srgbClr val="0000FF"/>
                </a:solidFill>
              </a:rPr>
              <a:t>不可区分</a:t>
            </a:r>
            <a:r>
              <a:rPr lang="zh-CN" altLang="en-US" sz="2200" b="1" dirty="0" smtClean="0"/>
              <a:t>的</a:t>
            </a:r>
            <a:endParaRPr lang="zh-CN" altLang="en-US" sz="2200" b="1" dirty="0" smtClean="0"/>
          </a:p>
          <a:p>
            <a:pPr>
              <a:lnSpc>
                <a:spcPts val="2900"/>
              </a:lnSpc>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a:t>
            </a:r>
            <a:r>
              <a:rPr lang="zh-CN" altLang="en-US" dirty="0" smtClean="0">
                <a:solidFill>
                  <a:srgbClr val="C00000"/>
                </a:solidFill>
              </a:rPr>
              <a:t> </a:t>
            </a:r>
            <a:endParaRPr lang="zh-CN" altLang="en-US" dirty="0">
              <a:solidFill>
                <a:srgbClr val="C00000"/>
              </a:solidFill>
            </a:endParaRPr>
          </a:p>
        </p:txBody>
      </p:sp>
      <p:sp>
        <p:nvSpPr>
          <p:cNvPr id="3" name="内容占位符 2"/>
          <p:cNvSpPr>
            <a:spLocks noGrp="1"/>
          </p:cNvSpPr>
          <p:nvPr>
            <p:ph sz="quarter" idx="1"/>
          </p:nvPr>
        </p:nvSpPr>
        <p:spPr>
          <a:xfrm>
            <a:off x="457200" y="1600200"/>
            <a:ext cx="7901014" cy="4873752"/>
          </a:xfrm>
        </p:spPr>
        <p:txBody>
          <a:bodyPr>
            <a:normAutofit/>
          </a:bodyPr>
          <a:lstStyle/>
          <a:p>
            <a:pPr>
              <a:lnSpc>
                <a:spcPct val="120000"/>
              </a:lnSpc>
            </a:pPr>
            <a:r>
              <a:rPr lang="zh-CN" altLang="en-US" sz="2200" b="1" dirty="0" smtClean="0">
                <a:latin typeface="Times New Roman" panose="02020603050405020304" pitchFamily="18" charset="0"/>
                <a:cs typeface="Times New Roman" panose="02020603050405020304" pitchFamily="18" charset="0"/>
              </a:rPr>
              <a:t>线性同余算法除了初值</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0</a:t>
            </a:r>
            <a:r>
              <a:rPr lang="zh-CN" altLang="en-US" sz="2200" b="1" baseline="-25000" dirty="0" smtClean="0">
                <a:latin typeface="Times New Roman" panose="02020603050405020304" pitchFamily="18" charset="0"/>
                <a:cs typeface="Times New Roman" panose="02020603050405020304" pitchFamily="18" charset="0"/>
              </a:rPr>
              <a:t> </a:t>
            </a:r>
            <a:r>
              <a:rPr lang="zh-CN" altLang="en-US" sz="2200" b="1" dirty="0" smtClean="0">
                <a:latin typeface="Times New Roman" panose="02020603050405020304" pitchFamily="18" charset="0"/>
                <a:cs typeface="Times New Roman" panose="02020603050405020304" pitchFamily="18" charset="0"/>
              </a:rPr>
              <a:t> 的选取具有随机性外，算法本身不具有随机性，因为</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0</a:t>
            </a:r>
            <a:r>
              <a:rPr lang="zh-CN" altLang="en-US" sz="2200" b="1" baseline="-25000" dirty="0" smtClean="0">
                <a:latin typeface="Times New Roman" panose="02020603050405020304" pitchFamily="18" charset="0"/>
                <a:cs typeface="Times New Roman" panose="02020603050405020304" pitchFamily="18" charset="0"/>
              </a:rPr>
              <a:t> </a:t>
            </a:r>
            <a:r>
              <a:rPr lang="zh-CN" altLang="en-US" sz="2200" b="1" dirty="0" smtClean="0">
                <a:latin typeface="Times New Roman" panose="02020603050405020304" pitchFamily="18" charset="0"/>
                <a:cs typeface="Times New Roman" panose="02020603050405020304" pitchFamily="18" charset="0"/>
              </a:rPr>
              <a:t> 选定后，以后的数就被确定性地产生了。这个性质可用于对该算法的密码分析。</a:t>
            </a:r>
            <a:endParaRPr lang="en-US" altLang="zh-CN" sz="2200" b="1" dirty="0" smtClean="0">
              <a:latin typeface="Times New Roman" panose="02020603050405020304" pitchFamily="18" charset="0"/>
              <a:cs typeface="Times New Roman" panose="02020603050405020304" pitchFamily="18" charset="0"/>
            </a:endParaRPr>
          </a:p>
          <a:p>
            <a:pPr>
              <a:lnSpc>
                <a:spcPct val="120000"/>
              </a:lnSpc>
            </a:pPr>
            <a:r>
              <a:rPr lang="zh-CN" altLang="en-US" sz="2200" b="1" dirty="0" smtClean="0">
                <a:latin typeface="Times New Roman" panose="02020603050405020304" pitchFamily="18" charset="0"/>
                <a:cs typeface="Times New Roman" panose="02020603050405020304" pitchFamily="18" charset="0"/>
              </a:rPr>
              <a:t>线性同余算法的密码分析</a:t>
            </a:r>
            <a:endParaRPr lang="en-US" altLang="zh-CN" sz="2200" b="1" dirty="0" smtClean="0">
              <a:latin typeface="Times New Roman" panose="02020603050405020304" pitchFamily="18" charset="0"/>
              <a:cs typeface="Times New Roman" panose="02020603050405020304" pitchFamily="18" charset="0"/>
            </a:endParaRPr>
          </a:p>
          <a:p>
            <a:pPr lvl="1">
              <a:lnSpc>
                <a:spcPct val="120000"/>
              </a:lnSpc>
            </a:pPr>
            <a:r>
              <a:rPr lang="zh-CN" altLang="en-US" sz="2200" b="1" dirty="0" smtClean="0">
                <a:latin typeface="Times New Roman" panose="02020603050405020304" pitchFamily="18" charset="0"/>
                <a:cs typeface="Times New Roman" panose="02020603050405020304" pitchFamily="18" charset="0"/>
              </a:rPr>
              <a:t>给定参数，则线性同余算法由初始值</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0</a:t>
            </a:r>
            <a:r>
              <a:rPr lang="zh-CN" altLang="en-US" sz="2200" b="1" dirty="0" smtClean="0">
                <a:latin typeface="Times New Roman" panose="02020603050405020304" pitchFamily="18" charset="0"/>
                <a:cs typeface="Times New Roman" panose="02020603050405020304" pitchFamily="18" charset="0"/>
              </a:rPr>
              <a:t>确定</a:t>
            </a:r>
            <a:endParaRPr lang="en-US" altLang="zh-CN" sz="2200" b="1" dirty="0" smtClean="0">
              <a:latin typeface="Times New Roman" panose="02020603050405020304" pitchFamily="18" charset="0"/>
              <a:cs typeface="Times New Roman" panose="02020603050405020304" pitchFamily="18" charset="0"/>
            </a:endParaRPr>
          </a:p>
          <a:p>
            <a:pPr lvl="1">
              <a:lnSpc>
                <a:spcPct val="120000"/>
              </a:lnSpc>
            </a:pPr>
            <a:r>
              <a:rPr lang="zh-CN" altLang="en-US" sz="2200" b="1" dirty="0" smtClean="0">
                <a:latin typeface="Times New Roman" panose="02020603050405020304" pitchFamily="18" charset="0"/>
                <a:cs typeface="Times New Roman" panose="02020603050405020304" pitchFamily="18" charset="0"/>
              </a:rPr>
              <a:t>如果敌手</a:t>
            </a:r>
            <a:r>
              <a:rPr lang="zh-CN" altLang="en-US" sz="2200" b="1" dirty="0" smtClean="0">
                <a:solidFill>
                  <a:srgbClr val="0000FF"/>
                </a:solidFill>
                <a:latin typeface="Times New Roman" panose="02020603050405020304" pitchFamily="18" charset="0"/>
                <a:cs typeface="Times New Roman" panose="02020603050405020304" pitchFamily="18" charset="0"/>
              </a:rPr>
              <a:t>知道正在使用线性同余算法，</a:t>
            </a:r>
            <a:r>
              <a:rPr lang="zh-CN" altLang="en-US" sz="2200" b="1" dirty="0" smtClean="0">
                <a:solidFill>
                  <a:srgbClr val="FF0000"/>
                </a:solidFill>
                <a:latin typeface="Times New Roman" panose="02020603050405020304" pitchFamily="18" charset="0"/>
                <a:cs typeface="Times New Roman" panose="02020603050405020304" pitchFamily="18" charset="0"/>
              </a:rPr>
              <a:t>并知道算法的参数</a:t>
            </a:r>
            <a:r>
              <a:rPr lang="zh-CN" altLang="en-US" sz="2200" b="1" dirty="0" smtClean="0">
                <a:latin typeface="Times New Roman" panose="02020603050405020304" pitchFamily="18" charset="0"/>
                <a:cs typeface="Times New Roman" panose="02020603050405020304" pitchFamily="18" charset="0"/>
              </a:rPr>
              <a:t>，则</a:t>
            </a:r>
            <a:r>
              <a:rPr lang="zh-CN" altLang="en-US" sz="2200" b="1" dirty="0" smtClean="0">
                <a:solidFill>
                  <a:srgbClr val="FF0000"/>
                </a:solidFill>
                <a:latin typeface="Times New Roman" panose="02020603050405020304" pitchFamily="18" charset="0"/>
                <a:cs typeface="Times New Roman" panose="02020603050405020304" pitchFamily="18" charset="0"/>
              </a:rPr>
              <a:t>一旦获得数列中的一个数</a:t>
            </a:r>
            <a:r>
              <a:rPr lang="zh-CN" altLang="en-US" sz="2200" b="1" dirty="0" smtClean="0">
                <a:latin typeface="Times New Roman" panose="02020603050405020304" pitchFamily="18" charset="0"/>
                <a:cs typeface="Times New Roman" panose="02020603050405020304" pitchFamily="18" charset="0"/>
              </a:rPr>
              <a:t>，就可得到以后的所有数</a:t>
            </a:r>
            <a:endParaRPr lang="zh-CN" altLang="en-US" sz="2200" b="1" dirty="0" smtClean="0">
              <a:latin typeface="Times New Roman" panose="02020603050405020304" pitchFamily="18" charset="0"/>
              <a:cs typeface="Times New Roman" panose="02020603050405020304" pitchFamily="18" charset="0"/>
            </a:endParaRPr>
          </a:p>
          <a:p>
            <a:pPr lvl="1">
              <a:lnSpc>
                <a:spcPct val="120000"/>
              </a:lnSpc>
            </a:pPr>
            <a:r>
              <a:rPr lang="zh-CN" altLang="en-US" sz="2200" b="1" dirty="0" smtClean="0">
                <a:latin typeface="Times New Roman" panose="02020603050405020304" pitchFamily="18" charset="0"/>
                <a:cs typeface="Times New Roman" panose="02020603050405020304" pitchFamily="18" charset="0"/>
              </a:rPr>
              <a:t>甚至</a:t>
            </a:r>
            <a:r>
              <a:rPr lang="zh-CN" altLang="en-US" sz="2200" b="1" dirty="0" smtClean="0">
                <a:solidFill>
                  <a:srgbClr val="0000FF"/>
                </a:solidFill>
                <a:latin typeface="Times New Roman" panose="02020603050405020304" pitchFamily="18" charset="0"/>
                <a:cs typeface="Times New Roman" panose="02020603050405020304" pitchFamily="18" charset="0"/>
              </a:rPr>
              <a:t>如果敌手只知道正在使用线性同余算法以及产生的数列中极少一部分</a:t>
            </a:r>
            <a:r>
              <a:rPr lang="zh-CN" altLang="en-US" sz="2200" b="1" dirty="0" smtClean="0">
                <a:latin typeface="Times New Roman" panose="02020603050405020304" pitchFamily="18" charset="0"/>
                <a:cs typeface="Times New Roman" panose="02020603050405020304" pitchFamily="18" charset="0"/>
              </a:rPr>
              <a:t>，</a:t>
            </a:r>
            <a:r>
              <a:rPr lang="zh-CN" altLang="en-US" sz="2200" b="1" dirty="0" smtClean="0">
                <a:solidFill>
                  <a:srgbClr val="0000FF"/>
                </a:solidFill>
                <a:latin typeface="Times New Roman" panose="02020603050405020304" pitchFamily="18" charset="0"/>
                <a:cs typeface="Times New Roman" panose="02020603050405020304" pitchFamily="18" charset="0"/>
              </a:rPr>
              <a:t>就足以确定出算法的参数</a:t>
            </a:r>
            <a:r>
              <a:rPr lang="zh-CN" altLang="en-US" sz="2200" b="1" dirty="0" smtClean="0">
                <a:latin typeface="Times New Roman" panose="02020603050405020304" pitchFamily="18" charset="0"/>
                <a:cs typeface="Times New Roman" panose="02020603050405020304" pitchFamily="18" charset="0"/>
              </a:rPr>
              <a:t>。假定敌手能确定</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0</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1</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3</a:t>
            </a:r>
            <a:r>
              <a:rPr lang="zh-CN" altLang="en-US" sz="2200" b="1" dirty="0" smtClean="0">
                <a:latin typeface="Times New Roman" panose="02020603050405020304" pitchFamily="18" charset="0"/>
                <a:cs typeface="Times New Roman" panose="02020603050405020304" pitchFamily="18" charset="0"/>
              </a:rPr>
              <a:t>，就可通过以下方程组，</a:t>
            </a:r>
            <a:endParaRPr lang="zh-CN" altLang="en-US" sz="2200" b="1"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0675" name="标题 540674"/>
          <p:cNvSpPr>
            <a:spLocks noGrp="1"/>
          </p:cNvSpPr>
          <p:nvPr>
            <p:ph type="title"/>
          </p:nvPr>
        </p:nvSpPr>
        <p:spPr/>
        <p:txBody>
          <a:bodyPr lIns="82124" tIns="41061" rIns="82124" bIns="41061" anchor="ctr" anchorCtr="1"/>
          <a:p>
            <a:r>
              <a:rPr lang="en-US" altLang="zh-CN" sz="2400"/>
              <a:t>Impact of Technology</a:t>
            </a:r>
            <a:endParaRPr lang="en-US" altLang="zh-CN" sz="2400"/>
          </a:p>
        </p:txBody>
      </p:sp>
      <p:sp>
        <p:nvSpPr>
          <p:cNvPr id="540676" name="文本占位符 540675"/>
          <p:cNvSpPr>
            <a:spLocks noGrp="1"/>
          </p:cNvSpPr>
          <p:nvPr>
            <p:ph type="body" idx="1"/>
          </p:nvPr>
        </p:nvSpPr>
        <p:spPr>
          <a:xfrm>
            <a:off x="323850" y="1844675"/>
            <a:ext cx="8353425" cy="4314825"/>
          </a:xfrm>
        </p:spPr>
        <p:txBody>
          <a:bodyPr lIns="82550" tIns="41275" rIns="82550" bIns="41275"/>
          <a:p>
            <a:pPr>
              <a:lnSpc>
                <a:spcPct val="110000"/>
              </a:lnSpc>
            </a:pPr>
            <a:r>
              <a:rPr lang="zh-CN" altLang="en-US" sz="2800" dirty="0"/>
              <a:t>电报技术的发展，消息可以很快发送到很远处，但是电路可能被窃听，加密显得更为重要；</a:t>
            </a:r>
            <a:endParaRPr lang="zh-CN" altLang="en-US" sz="2800" dirty="0"/>
          </a:p>
          <a:p>
            <a:pPr>
              <a:lnSpc>
                <a:spcPct val="110000"/>
              </a:lnSpc>
            </a:pPr>
            <a:r>
              <a:rPr lang="zh-CN" altLang="en-US" sz="2800" dirty="0"/>
              <a:t>无线电的问世，无需电线可以进行 远距离通信，加密和密码分析成为政府活动的必须 ；</a:t>
            </a:r>
            <a:endParaRPr lang="zh-CN" altLang="en-US" sz="2800" dirty="0"/>
          </a:p>
          <a:p>
            <a:pPr>
              <a:lnSpc>
                <a:spcPct val="110000"/>
              </a:lnSpc>
            </a:pPr>
            <a:r>
              <a:rPr lang="zh-CN" altLang="en-US" sz="2800" dirty="0"/>
              <a:t>计算机的出现，改变了信息的传递，存储和分析，也改变了隐藏信息的方法。加密对保护个人隐私和国家安全都至关重要。</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0676">
                                            <p:txEl>
                                              <p:charRg st="0" end="41"/>
                                            </p:txEl>
                                          </p:spTgt>
                                        </p:tgtEl>
                                        <p:attrNameLst>
                                          <p:attrName>style.visibility</p:attrName>
                                        </p:attrNameLst>
                                      </p:cBhvr>
                                      <p:to>
                                        <p:strVal val="visible"/>
                                      </p:to>
                                    </p:set>
                                    <p:animEffect transition="in" filter="wipe(left)">
                                      <p:cBhvr>
                                        <p:cTn id="7" dur="1000"/>
                                        <p:tgtEl>
                                          <p:spTgt spid="540676">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0676">
                                            <p:txEl>
                                              <p:charRg st="41" end="82"/>
                                            </p:txEl>
                                          </p:spTgt>
                                        </p:tgtEl>
                                        <p:attrNameLst>
                                          <p:attrName>style.visibility</p:attrName>
                                        </p:attrNameLst>
                                      </p:cBhvr>
                                      <p:to>
                                        <p:strVal val="visible"/>
                                      </p:to>
                                    </p:set>
                                    <p:animEffect transition="in" filter="wipe(left)">
                                      <p:cBhvr>
                                        <p:cTn id="12" dur="1000"/>
                                        <p:tgtEl>
                                          <p:spTgt spid="540676">
                                            <p:txEl>
                                              <p:charRg st="41"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0676">
                                            <p:txEl>
                                              <p:charRg st="82" end="137"/>
                                            </p:txEl>
                                          </p:spTgt>
                                        </p:tgtEl>
                                        <p:attrNameLst>
                                          <p:attrName>style.visibility</p:attrName>
                                        </p:attrNameLst>
                                      </p:cBhvr>
                                      <p:to>
                                        <p:strVal val="visible"/>
                                      </p:to>
                                    </p:set>
                                    <p:animEffect transition="in" filter="wipe(left)">
                                      <p:cBhvr>
                                        <p:cTn id="17" dur="1000"/>
                                        <p:tgtEl>
                                          <p:spTgt spid="540676">
                                            <p:txEl>
                                              <p:charRg st="82"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a:t>
            </a:r>
            <a:r>
              <a:rPr lang="zh-CN" altLang="en-US" dirty="0" smtClean="0">
                <a:solidFill>
                  <a:srgbClr val="C00000"/>
                </a:solidFill>
              </a:rPr>
              <a:t> </a:t>
            </a:r>
            <a:endParaRPr lang="zh-CN" altLang="en-US" dirty="0"/>
          </a:p>
        </p:txBody>
      </p:sp>
      <p:sp>
        <p:nvSpPr>
          <p:cNvPr id="3" name="内容占位符 2"/>
          <p:cNvSpPr>
            <a:spLocks noGrp="1"/>
          </p:cNvSpPr>
          <p:nvPr>
            <p:ph sz="quarter" idx="1"/>
          </p:nvPr>
        </p:nvSpPr>
        <p:spPr/>
        <p:txBody>
          <a:bodyPr/>
          <a:lstStyle/>
          <a:p>
            <a:pPr lvl="2">
              <a:lnSpc>
                <a:spcPct val="150000"/>
              </a:lnSpc>
            </a:pP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1</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(aX</a:t>
            </a:r>
            <a:r>
              <a:rPr lang="en-US" altLang="zh-CN" sz="2200" b="1" baseline="-25000" dirty="0" smtClean="0">
                <a:latin typeface="Times New Roman" panose="02020603050405020304" pitchFamily="18" charset="0"/>
                <a:cs typeface="Times New Roman" panose="02020603050405020304" pitchFamily="18" charset="0"/>
              </a:rPr>
              <a:t>0</a:t>
            </a:r>
            <a:r>
              <a:rPr lang="en-US" altLang="zh-CN" sz="2200" b="1" dirty="0" smtClean="0">
                <a:latin typeface="Times New Roman" panose="02020603050405020304" pitchFamily="18" charset="0"/>
                <a:cs typeface="Times New Roman" panose="02020603050405020304" pitchFamily="18" charset="0"/>
              </a:rPr>
              <a:t>+c) mod m</a:t>
            </a:r>
            <a:endParaRPr lang="en-US" altLang="zh-CN" sz="2200" b="1" dirty="0" smtClean="0">
              <a:latin typeface="Times New Roman" panose="02020603050405020304" pitchFamily="18" charset="0"/>
              <a:cs typeface="Times New Roman" panose="02020603050405020304" pitchFamily="18" charset="0"/>
            </a:endParaRPr>
          </a:p>
          <a:p>
            <a:pPr lvl="2">
              <a:lnSpc>
                <a:spcPct val="150000"/>
              </a:lnSpc>
            </a:pP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(aX</a:t>
            </a:r>
            <a:r>
              <a:rPr lang="en-US" altLang="zh-CN" sz="2200" b="1" baseline="-25000" dirty="0" smtClean="0">
                <a:latin typeface="Times New Roman" panose="02020603050405020304" pitchFamily="18" charset="0"/>
                <a:cs typeface="Times New Roman" panose="02020603050405020304" pitchFamily="18" charset="0"/>
              </a:rPr>
              <a:t>1</a:t>
            </a:r>
            <a:r>
              <a:rPr lang="en-US" altLang="zh-CN" sz="2200" b="1" dirty="0" smtClean="0">
                <a:latin typeface="Times New Roman" panose="02020603050405020304" pitchFamily="18" charset="0"/>
                <a:cs typeface="Times New Roman" panose="02020603050405020304" pitchFamily="18" charset="0"/>
              </a:rPr>
              <a:t>+c) mod m</a:t>
            </a:r>
            <a:endParaRPr lang="en-US" altLang="zh-CN" sz="2200" b="1" dirty="0" smtClean="0">
              <a:latin typeface="Times New Roman" panose="02020603050405020304" pitchFamily="18" charset="0"/>
              <a:cs typeface="Times New Roman" panose="02020603050405020304" pitchFamily="18" charset="0"/>
            </a:endParaRPr>
          </a:p>
          <a:p>
            <a:pPr lvl="2">
              <a:lnSpc>
                <a:spcPct val="150000"/>
              </a:lnSpc>
            </a:pPr>
            <a:r>
              <a:rPr lang="en-US" altLang="zh-CN" sz="2200" b="1" dirty="0" smtClean="0">
                <a:latin typeface="Times New Roman" panose="02020603050405020304" pitchFamily="18" charset="0"/>
                <a:cs typeface="Times New Roman" panose="02020603050405020304" pitchFamily="18" charset="0"/>
              </a:rPr>
              <a:t>X</a:t>
            </a:r>
            <a:r>
              <a:rPr lang="en-US" altLang="zh-CN" sz="2200" b="1" baseline="-25000" dirty="0" smtClean="0">
                <a:latin typeface="Times New Roman" panose="02020603050405020304" pitchFamily="18" charset="0"/>
                <a:cs typeface="Times New Roman" panose="02020603050405020304" pitchFamily="18" charset="0"/>
              </a:rPr>
              <a:t>3</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(aX</a:t>
            </a:r>
            <a:r>
              <a:rPr lang="en-US" altLang="zh-CN" sz="2200" b="1" baseline="-25000" dirty="0" smtClean="0">
                <a:latin typeface="Times New Roman" panose="02020603050405020304" pitchFamily="18" charset="0"/>
                <a:cs typeface="Times New Roman" panose="02020603050405020304" pitchFamily="18" charset="0"/>
              </a:rPr>
              <a:t>2</a:t>
            </a:r>
            <a:r>
              <a:rPr lang="en-US" altLang="zh-CN" sz="2200" b="1" dirty="0" smtClean="0">
                <a:latin typeface="Times New Roman" panose="02020603050405020304" pitchFamily="18" charset="0"/>
                <a:cs typeface="Times New Roman" panose="02020603050405020304" pitchFamily="18" charset="0"/>
              </a:rPr>
              <a:t>+c) mod m</a:t>
            </a:r>
            <a:endParaRPr lang="en-US" altLang="zh-CN" sz="2200" b="1" dirty="0" smtClean="0">
              <a:latin typeface="Times New Roman" panose="02020603050405020304" pitchFamily="18" charset="0"/>
              <a:cs typeface="Times New Roman" panose="02020603050405020304" pitchFamily="18" charset="0"/>
            </a:endParaRPr>
          </a:p>
          <a:p>
            <a:pPr lvl="2">
              <a:lnSpc>
                <a:spcPct val="150000"/>
              </a:lnSpc>
              <a:buNone/>
            </a:pPr>
            <a:r>
              <a:rPr lang="zh-CN" altLang="en-US" sz="2200" b="1" dirty="0" smtClean="0">
                <a:latin typeface="Times New Roman" panose="02020603050405020304" pitchFamily="18" charset="0"/>
                <a:cs typeface="Times New Roman" panose="02020603050405020304" pitchFamily="18" charset="0"/>
              </a:rPr>
              <a:t>解出</a:t>
            </a:r>
            <a:r>
              <a:rPr lang="en-US" altLang="zh-CN" sz="2200" b="1" dirty="0" smtClean="0">
                <a:latin typeface="Times New Roman" panose="02020603050405020304" pitchFamily="18" charset="0"/>
                <a:cs typeface="Times New Roman" panose="02020603050405020304" pitchFamily="18" charset="0"/>
              </a:rPr>
              <a:t>a</a:t>
            </a:r>
            <a:r>
              <a:rPr lang="zh-CN" altLang="en-US" sz="2200" b="1" dirty="0" smtClean="0">
                <a:latin typeface="Times New Roman" panose="02020603050405020304" pitchFamily="18" charset="0"/>
                <a:cs typeface="Times New Roman" panose="02020603050405020304" pitchFamily="18" charset="0"/>
              </a:rPr>
              <a:t>，</a:t>
            </a:r>
            <a:r>
              <a:rPr lang="en-US" altLang="zh-CN" sz="2200" b="1" dirty="0" smtClean="0">
                <a:latin typeface="Times New Roman" panose="02020603050405020304" pitchFamily="18" charset="0"/>
                <a:cs typeface="Times New Roman" panose="02020603050405020304" pitchFamily="18" charset="0"/>
              </a:rPr>
              <a:t>c</a:t>
            </a:r>
            <a:r>
              <a:rPr lang="zh-CN" altLang="en-US" sz="2200" b="1" dirty="0" smtClean="0">
                <a:latin typeface="Times New Roman" panose="02020603050405020304" pitchFamily="18" charset="0"/>
                <a:cs typeface="Times New Roman" panose="02020603050405020304" pitchFamily="18" charset="0"/>
              </a:rPr>
              <a:t>和</a:t>
            </a:r>
            <a:r>
              <a:rPr lang="en-US" altLang="zh-CN" sz="2200" b="1" dirty="0" smtClean="0">
                <a:latin typeface="Times New Roman" panose="02020603050405020304" pitchFamily="18" charset="0"/>
                <a:cs typeface="Times New Roman" panose="02020603050405020304" pitchFamily="18" charset="0"/>
              </a:rPr>
              <a:t>m</a:t>
            </a:r>
            <a:r>
              <a:rPr lang="zh-CN" altLang="en-US" sz="2200" b="1" dirty="0" smtClean="0">
                <a:latin typeface="Times New Roman" panose="02020603050405020304" pitchFamily="18" charset="0"/>
                <a:cs typeface="Times New Roman" panose="02020603050405020304" pitchFamily="18" charset="0"/>
              </a:rPr>
              <a:t>。</a:t>
            </a:r>
            <a:endParaRPr lang="en-US" altLang="zh-CN" sz="2200" b="1" dirty="0" smtClean="0">
              <a:latin typeface="Times New Roman" panose="02020603050405020304" pitchFamily="18" charset="0"/>
              <a:cs typeface="Times New Roman" panose="02020603050405020304" pitchFamily="18" charset="0"/>
            </a:endParaRPr>
          </a:p>
          <a:p>
            <a:pPr>
              <a:lnSpc>
                <a:spcPct val="150000"/>
              </a:lnSpc>
            </a:pPr>
            <a:r>
              <a:rPr lang="zh-CN" altLang="en-US" sz="2200" b="1" dirty="0" smtClean="0">
                <a:latin typeface="Times New Roman" panose="02020603050405020304" pitchFamily="18" charset="0"/>
                <a:cs typeface="Times New Roman" panose="02020603050405020304" pitchFamily="18" charset="0"/>
              </a:rPr>
              <a:t>改进的方法是利用系统时钟修改随机数数列</a:t>
            </a:r>
            <a:endParaRPr lang="zh-CN" altLang="en-US" sz="2200" b="1" dirty="0" smtClean="0">
              <a:latin typeface="Times New Roman" panose="02020603050405020304" pitchFamily="18" charset="0"/>
              <a:cs typeface="Times New Roman" panose="02020603050405020304" pitchFamily="18" charset="0"/>
            </a:endParaRPr>
          </a:p>
          <a:p>
            <a:pPr lvl="1">
              <a:lnSpc>
                <a:spcPct val="150000"/>
              </a:lnSpc>
            </a:pPr>
            <a:r>
              <a:rPr lang="zh-CN" altLang="en-US" sz="2200" b="1" dirty="0" smtClean="0">
                <a:latin typeface="Times New Roman" panose="02020603050405020304" pitchFamily="18" charset="0"/>
                <a:cs typeface="Times New Roman" panose="02020603050405020304" pitchFamily="18" charset="0"/>
              </a:rPr>
              <a:t>一：每当产生</a:t>
            </a:r>
            <a:r>
              <a:rPr lang="en-US" altLang="zh-CN" sz="2200" b="1" dirty="0" smtClean="0">
                <a:latin typeface="Times New Roman" panose="02020603050405020304" pitchFamily="18" charset="0"/>
                <a:cs typeface="Times New Roman" panose="02020603050405020304" pitchFamily="18" charset="0"/>
              </a:rPr>
              <a:t>N</a:t>
            </a:r>
            <a:r>
              <a:rPr lang="zh-CN" altLang="en-US" sz="2200" b="1" dirty="0" smtClean="0">
                <a:latin typeface="Times New Roman" panose="02020603050405020304" pitchFamily="18" charset="0"/>
                <a:cs typeface="Times New Roman" panose="02020603050405020304" pitchFamily="18" charset="0"/>
              </a:rPr>
              <a:t>个数后，就利用当前的时钟值模</a:t>
            </a:r>
            <a:r>
              <a:rPr lang="en-US" altLang="zh-CN" sz="2200" b="1" dirty="0" smtClean="0">
                <a:latin typeface="Times New Roman" panose="02020603050405020304" pitchFamily="18" charset="0"/>
                <a:cs typeface="Times New Roman" panose="02020603050405020304" pitchFamily="18" charset="0"/>
              </a:rPr>
              <a:t>m</a:t>
            </a:r>
            <a:r>
              <a:rPr lang="zh-CN" altLang="en-US" sz="2200" b="1" dirty="0" smtClean="0">
                <a:latin typeface="Times New Roman" panose="02020603050405020304" pitchFamily="18" charset="0"/>
                <a:cs typeface="Times New Roman" panose="02020603050405020304" pitchFamily="18" charset="0"/>
              </a:rPr>
              <a:t>后作为种子</a:t>
            </a:r>
            <a:endParaRPr lang="zh-CN" altLang="en-US" sz="2200" b="1" dirty="0" smtClean="0">
              <a:latin typeface="Times New Roman" panose="02020603050405020304" pitchFamily="18" charset="0"/>
              <a:cs typeface="Times New Roman" panose="02020603050405020304" pitchFamily="18" charset="0"/>
            </a:endParaRPr>
          </a:p>
          <a:p>
            <a:pPr lvl="1">
              <a:lnSpc>
                <a:spcPct val="150000"/>
              </a:lnSpc>
            </a:pPr>
            <a:r>
              <a:rPr lang="zh-CN" altLang="en-US" sz="2200" b="1" dirty="0" smtClean="0">
                <a:latin typeface="Times New Roman" panose="02020603050405020304" pitchFamily="18" charset="0"/>
                <a:cs typeface="Times New Roman" panose="02020603050405020304" pitchFamily="18" charset="0"/>
              </a:rPr>
              <a:t>二：直接将当前的时钟值加到每个随机数上</a:t>
            </a:r>
            <a:r>
              <a:rPr lang="en-US" altLang="zh-CN" sz="2200" b="1" dirty="0" smtClean="0">
                <a:latin typeface="Times New Roman" panose="02020603050405020304" pitchFamily="18" charset="0"/>
                <a:cs typeface="Times New Roman" panose="02020603050405020304" pitchFamily="18" charset="0"/>
              </a:rPr>
              <a:t>(</a:t>
            </a:r>
            <a:r>
              <a:rPr lang="zh-CN" altLang="en-US" sz="2200" b="1" dirty="0" smtClean="0">
                <a:latin typeface="Times New Roman" panose="02020603050405020304" pitchFamily="18" charset="0"/>
                <a:cs typeface="Times New Roman" panose="02020603050405020304" pitchFamily="18" charset="0"/>
              </a:rPr>
              <a:t>模</a:t>
            </a:r>
            <a:r>
              <a:rPr lang="en-US" altLang="zh-CN" sz="2200" b="1" dirty="0" smtClean="0">
                <a:latin typeface="Times New Roman" panose="02020603050405020304" pitchFamily="18" charset="0"/>
                <a:cs typeface="Times New Roman" panose="02020603050405020304" pitchFamily="18" charset="0"/>
              </a:rPr>
              <a:t>m</a:t>
            </a:r>
            <a:r>
              <a:rPr lang="zh-CN" altLang="en-US" sz="2200" b="1" dirty="0" smtClean="0">
                <a:latin typeface="Times New Roman" panose="02020603050405020304" pitchFamily="18" charset="0"/>
                <a:cs typeface="Times New Roman" panose="02020603050405020304" pitchFamily="18" charset="0"/>
              </a:rPr>
              <a:t>加</a:t>
            </a:r>
            <a:r>
              <a:rPr lang="en-US" altLang="zh-CN" sz="2200" b="1" dirty="0" smtClean="0">
                <a:latin typeface="Times New Roman" panose="02020603050405020304" pitchFamily="18" charset="0"/>
                <a:cs typeface="Times New Roman" panose="02020603050405020304" pitchFamily="18" charset="0"/>
              </a:rPr>
              <a:t>)</a:t>
            </a:r>
            <a:endParaRPr lang="zh-CN" altLang="en-US" sz="2200" b="1"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8.2 </a:t>
            </a:r>
            <a:r>
              <a:rPr lang="zh-CN" altLang="en-US" b="1" dirty="0" smtClean="0">
                <a:solidFill>
                  <a:srgbClr val="C00000"/>
                </a:solidFill>
              </a:rPr>
              <a:t>伪随机数产生器 </a:t>
            </a:r>
            <a:endParaRPr lang="zh-CN" altLang="en-US" b="1" dirty="0">
              <a:solidFill>
                <a:srgbClr val="C00000"/>
              </a:solidFill>
            </a:endParaRPr>
          </a:p>
        </p:txBody>
      </p:sp>
      <p:sp>
        <p:nvSpPr>
          <p:cNvPr id="3" name="内容占位符 2"/>
          <p:cNvSpPr>
            <a:spLocks noGrp="1"/>
          </p:cNvSpPr>
          <p:nvPr>
            <p:ph sz="quarter" idx="1"/>
          </p:nvPr>
        </p:nvSpPr>
        <p:spPr>
          <a:xfrm>
            <a:off x="457200" y="1600200"/>
            <a:ext cx="7686700" cy="5257800"/>
          </a:xfrm>
        </p:spPr>
        <p:txBody>
          <a:bodyPr>
            <a:normAutofit lnSpcReduction="10000"/>
          </a:bodyPr>
          <a:lstStyle/>
          <a:p>
            <a:pPr>
              <a:lnSpc>
                <a:spcPct val="110000"/>
              </a:lnSpc>
            </a:pPr>
            <a:r>
              <a:rPr lang="zh-CN" altLang="en-US" sz="2000" b="1" dirty="0" smtClean="0">
                <a:latin typeface="Times New Roman" panose="02020603050405020304" pitchFamily="18" charset="0"/>
              </a:rPr>
              <a:t>对线性同余算法有以下一些常用变形</a:t>
            </a:r>
            <a:endParaRPr lang="zh-CN" altLang="en-US" sz="2000" b="1" dirty="0" smtClean="0">
              <a:latin typeface="Times New Roman" panose="02020603050405020304" pitchFamily="18" charset="0"/>
            </a:endParaRPr>
          </a:p>
          <a:p>
            <a:pPr>
              <a:lnSpc>
                <a:spcPct val="110000"/>
              </a:lnSpc>
            </a:pPr>
            <a:r>
              <a:rPr lang="en-US" altLang="zh-CN" sz="2000" b="1" dirty="0" smtClean="0">
                <a:latin typeface="Times New Roman" panose="02020603050405020304" pitchFamily="18" charset="0"/>
              </a:rPr>
              <a:t>(1)</a:t>
            </a:r>
            <a:r>
              <a:rPr lang="zh-CN" altLang="en-US" sz="2000" b="1" dirty="0" smtClean="0">
                <a:latin typeface="Times New Roman" panose="02020603050405020304" pitchFamily="18" charset="0"/>
              </a:rPr>
              <a:t>幂形式</a:t>
            </a:r>
            <a:endParaRPr lang="zh-CN" altLang="en-US" sz="2000" b="1" dirty="0" smtClean="0">
              <a:latin typeface="Times New Roman" panose="02020603050405020304" pitchFamily="18" charset="0"/>
            </a:endParaRPr>
          </a:p>
          <a:p>
            <a:pPr lvl="1">
              <a:lnSpc>
                <a:spcPct val="110000"/>
              </a:lnSpc>
              <a:spcBef>
                <a:spcPts val="600"/>
              </a:spcBef>
            </a:pPr>
            <a:r>
              <a:rPr lang="zh-CN" altLang="en-US" sz="2000" b="1" dirty="0" smtClean="0">
                <a:latin typeface="Times New Roman" panose="02020603050405020304" pitchFamily="18" charset="0"/>
              </a:rPr>
              <a:t>幂形式的迭代公式为</a:t>
            </a:r>
            <a:r>
              <a:rPr lang="en-US" altLang="zh-CN" sz="2000" b="1" dirty="0" err="1" smtClean="0">
                <a:solidFill>
                  <a:srgbClr val="0000FF"/>
                </a:solidFill>
                <a:latin typeface="Times New Roman" panose="02020603050405020304" pitchFamily="18" charset="0"/>
              </a:rPr>
              <a:t>X</a:t>
            </a:r>
            <a:r>
              <a:rPr lang="en-US" altLang="zh-CN" sz="2000" b="1" baseline="-25000" dirty="0" err="1" smtClean="0">
                <a:solidFill>
                  <a:srgbClr val="0000FF"/>
                </a:solidFill>
                <a:latin typeface="Times New Roman" panose="02020603050405020304" pitchFamily="18" charset="0"/>
              </a:rPr>
              <a:t>n</a:t>
            </a:r>
            <a:r>
              <a:rPr lang="zh-CN" altLang="en-US" sz="2000" b="1" baseline="-25000" dirty="0" smtClean="0">
                <a:solidFill>
                  <a:srgbClr val="0000FF"/>
                </a:solidFill>
                <a:latin typeface="Times New Roman" panose="02020603050405020304" pitchFamily="18" charset="0"/>
              </a:rPr>
              <a:t>＋</a:t>
            </a:r>
            <a:r>
              <a:rPr lang="en-US" altLang="zh-CN" sz="2000" b="1" baseline="-25000" dirty="0" smtClean="0">
                <a:solidFill>
                  <a:srgbClr val="0000FF"/>
                </a:solidFill>
                <a:latin typeface="Times New Roman" panose="02020603050405020304" pitchFamily="18" charset="0"/>
              </a:rPr>
              <a:t>1</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a:t>
            </a:r>
            <a:r>
              <a:rPr lang="en-US" altLang="zh-CN" sz="2000" b="1" dirty="0" err="1" smtClean="0">
                <a:solidFill>
                  <a:srgbClr val="0000FF"/>
                </a:solidFill>
                <a:latin typeface="Times New Roman" panose="02020603050405020304" pitchFamily="18" charset="0"/>
              </a:rPr>
              <a:t>X</a:t>
            </a:r>
            <a:r>
              <a:rPr lang="en-US" altLang="zh-CN" sz="2000" b="1" baseline="-25000" dirty="0" err="1" smtClean="0">
                <a:solidFill>
                  <a:srgbClr val="0000FF"/>
                </a:solidFill>
                <a:latin typeface="Times New Roman" panose="02020603050405020304" pitchFamily="18" charset="0"/>
              </a:rPr>
              <a:t>n</a:t>
            </a:r>
            <a:r>
              <a:rPr lang="en-US" altLang="zh-CN" sz="2000" b="1" dirty="0" smtClean="0">
                <a:solidFill>
                  <a:srgbClr val="0000FF"/>
                </a:solidFill>
                <a:latin typeface="Times New Roman" panose="02020603050405020304" pitchFamily="18" charset="0"/>
              </a:rPr>
              <a:t>)</a:t>
            </a:r>
            <a:r>
              <a:rPr lang="en-US" altLang="zh-CN" sz="2000" b="1" baseline="30000" dirty="0" smtClean="0">
                <a:solidFill>
                  <a:srgbClr val="0000FF"/>
                </a:solidFill>
                <a:latin typeface="Times New Roman" panose="02020603050405020304" pitchFamily="18" charset="0"/>
              </a:rPr>
              <a:t>d</a:t>
            </a:r>
            <a:r>
              <a:rPr lang="en-US" altLang="zh-CN" sz="2000" b="1" dirty="0" smtClean="0">
                <a:solidFill>
                  <a:srgbClr val="0000FF"/>
                </a:solidFill>
                <a:latin typeface="Times New Roman" panose="02020603050405020304" pitchFamily="18" charset="0"/>
              </a:rPr>
              <a:t> mod m</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n</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1</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2</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a:t>
            </a:r>
            <a:endParaRPr lang="en-US" altLang="zh-CN" sz="2000" b="1" dirty="0" smtClean="0">
              <a:solidFill>
                <a:srgbClr val="0000FF"/>
              </a:solidFill>
              <a:latin typeface="Times New Roman" panose="02020603050405020304" pitchFamily="18" charset="0"/>
            </a:endParaRPr>
          </a:p>
          <a:p>
            <a:pPr lvl="1">
              <a:lnSpc>
                <a:spcPct val="110000"/>
              </a:lnSpc>
              <a:spcBef>
                <a:spcPts val="600"/>
              </a:spcBef>
            </a:pPr>
            <a:r>
              <a:rPr lang="zh-CN" altLang="en-US" sz="2000" b="1" dirty="0" smtClean="0">
                <a:latin typeface="Times New Roman" panose="02020603050405020304" pitchFamily="18" charset="0"/>
              </a:rPr>
              <a:t>其中</a:t>
            </a:r>
            <a:r>
              <a:rPr lang="en-US" altLang="zh-CN" sz="2000" b="1" dirty="0" smtClean="0">
                <a:latin typeface="Times New Roman" panose="02020603050405020304" pitchFamily="18" charset="0"/>
              </a:rPr>
              <a:t>d, m</a:t>
            </a:r>
            <a:r>
              <a:rPr lang="zh-CN" altLang="en-US" sz="2000" b="1" dirty="0" smtClean="0">
                <a:latin typeface="Times New Roman" panose="02020603050405020304" pitchFamily="18" charset="0"/>
              </a:rPr>
              <a:t>是参数，</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rPr>
              <a:t>(0</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sym typeface="Symbol" panose="05050102010706020507" pitchFamily="18" charset="2"/>
              </a:rPr>
              <a:t>&lt;m</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是种子</a:t>
            </a:r>
            <a:endParaRPr lang="zh-CN" altLang="en-US" sz="2000" b="1" dirty="0" smtClean="0">
              <a:latin typeface="Times New Roman" panose="02020603050405020304" pitchFamily="18" charset="0"/>
            </a:endParaRPr>
          </a:p>
          <a:p>
            <a:pPr lvl="1">
              <a:lnSpc>
                <a:spcPct val="110000"/>
              </a:lnSpc>
              <a:spcBef>
                <a:spcPts val="600"/>
              </a:spcBef>
            </a:pPr>
            <a:r>
              <a:rPr lang="zh-CN" altLang="en-US" sz="2000" b="1" dirty="0" smtClean="0">
                <a:effectLst>
                  <a:outerShdw blurRad="38100" dist="38100" dir="2700000" algn="tl">
                    <a:srgbClr val="000000">
                      <a:alpha val="43137"/>
                    </a:srgbClr>
                  </a:outerShdw>
                </a:effectLst>
                <a:latin typeface="Times New Roman" panose="02020603050405020304" pitchFamily="18" charset="0"/>
              </a:rPr>
              <a:t>根据参数的取法，幂形式又分为以下两种：</a:t>
            </a:r>
            <a:endParaRPr lang="zh-CN" altLang="en-US" sz="2000" b="1" dirty="0" smtClean="0">
              <a:effectLst>
                <a:outerShdw blurRad="38100" dist="38100" dir="2700000" algn="tl">
                  <a:srgbClr val="000000">
                    <a:alpha val="43137"/>
                  </a:srgbClr>
                </a:outerShdw>
              </a:effectLst>
              <a:latin typeface="Times New Roman" panose="02020603050405020304" pitchFamily="18" charset="0"/>
            </a:endParaRPr>
          </a:p>
          <a:p>
            <a:pPr lvl="1">
              <a:lnSpc>
                <a:spcPct val="110000"/>
              </a:lnSpc>
              <a:spcBef>
                <a:spcPts val="600"/>
              </a:spcBef>
            </a:pPr>
            <a:r>
              <a:rPr lang="zh-CN" altLang="en-US" sz="2000" b="1" dirty="0" smtClean="0">
                <a:solidFill>
                  <a:srgbClr val="0000FF"/>
                </a:solidFill>
                <a:latin typeface="Times New Roman" panose="02020603050405020304" pitchFamily="18" charset="0"/>
              </a:rPr>
              <a:t>①</a:t>
            </a:r>
            <a:r>
              <a:rPr lang="en-US" altLang="zh-CN" sz="2000" b="1" dirty="0" smtClean="0">
                <a:solidFill>
                  <a:srgbClr val="0000FF"/>
                </a:solidFill>
                <a:latin typeface="Times New Roman" panose="02020603050405020304" pitchFamily="18" charset="0"/>
              </a:rPr>
              <a:t>RSA</a:t>
            </a:r>
            <a:r>
              <a:rPr lang="zh-CN" altLang="en-US" sz="2000" b="1" dirty="0" smtClean="0">
                <a:solidFill>
                  <a:srgbClr val="0000FF"/>
                </a:solidFill>
                <a:latin typeface="Times New Roman" panose="02020603050405020304" pitchFamily="18" charset="0"/>
              </a:rPr>
              <a:t>产生器</a:t>
            </a:r>
            <a:endParaRPr lang="zh-CN" altLang="en-US" sz="2000" b="1" dirty="0" smtClean="0">
              <a:solidFill>
                <a:srgbClr val="0000FF"/>
              </a:solidFill>
              <a:latin typeface="Times New Roman" panose="02020603050405020304" pitchFamily="18" charset="0"/>
            </a:endParaRPr>
          </a:p>
          <a:p>
            <a:pPr lvl="2">
              <a:lnSpc>
                <a:spcPct val="110000"/>
              </a:lnSpc>
              <a:spcBef>
                <a:spcPts val="600"/>
              </a:spcBef>
            </a:pPr>
            <a:r>
              <a:rPr lang="zh-CN" altLang="en-US" sz="2000" b="1" dirty="0" smtClean="0">
                <a:solidFill>
                  <a:srgbClr val="0000FF"/>
                </a:solidFill>
                <a:latin typeface="Times New Roman" panose="02020603050405020304" pitchFamily="18" charset="0"/>
              </a:rPr>
              <a:t>此时参数取为</a:t>
            </a:r>
            <a:r>
              <a:rPr lang="en-US" altLang="zh-CN" sz="2000" b="1" dirty="0" smtClean="0">
                <a:solidFill>
                  <a:srgbClr val="0000FF"/>
                </a:solidFill>
                <a:latin typeface="Times New Roman" panose="02020603050405020304" pitchFamily="18" charset="0"/>
              </a:rPr>
              <a:t>RSA</a:t>
            </a:r>
            <a:r>
              <a:rPr lang="zh-CN" altLang="en-US" sz="2000" b="1" dirty="0" smtClean="0">
                <a:solidFill>
                  <a:srgbClr val="0000FF"/>
                </a:solidFill>
                <a:latin typeface="Times New Roman" panose="02020603050405020304" pitchFamily="18" charset="0"/>
              </a:rPr>
              <a:t>算法的参数，即</a:t>
            </a:r>
            <a:r>
              <a:rPr lang="en-US" altLang="zh-CN" sz="2000" b="1" dirty="0" smtClean="0">
                <a:solidFill>
                  <a:srgbClr val="0000FF"/>
                </a:solidFill>
                <a:latin typeface="Times New Roman" panose="02020603050405020304" pitchFamily="18" charset="0"/>
              </a:rPr>
              <a:t>m</a:t>
            </a:r>
            <a:r>
              <a:rPr lang="zh-CN" altLang="en-US" sz="2000" b="1" dirty="0" smtClean="0">
                <a:solidFill>
                  <a:srgbClr val="0000FF"/>
                </a:solidFill>
                <a:latin typeface="Times New Roman" panose="02020603050405020304" pitchFamily="18" charset="0"/>
              </a:rPr>
              <a:t>是两个大素数乘积，</a:t>
            </a:r>
            <a:r>
              <a:rPr lang="en-US" altLang="zh-CN" sz="2000" b="1" dirty="0" smtClean="0">
                <a:solidFill>
                  <a:srgbClr val="0000FF"/>
                </a:solidFill>
                <a:latin typeface="Times New Roman" panose="02020603050405020304" pitchFamily="18" charset="0"/>
              </a:rPr>
              <a:t>d</a:t>
            </a:r>
            <a:r>
              <a:rPr lang="zh-CN" altLang="en-US" sz="2000" b="1" dirty="0" smtClean="0">
                <a:solidFill>
                  <a:srgbClr val="0000FF"/>
                </a:solidFill>
                <a:latin typeface="Times New Roman" panose="02020603050405020304" pitchFamily="18" charset="0"/>
              </a:rPr>
              <a:t>是</a:t>
            </a:r>
            <a:r>
              <a:rPr lang="en-US" altLang="zh-CN" sz="2000" b="1" dirty="0" smtClean="0">
                <a:solidFill>
                  <a:srgbClr val="0000FF"/>
                </a:solidFill>
                <a:latin typeface="Times New Roman" panose="02020603050405020304" pitchFamily="18" charset="0"/>
              </a:rPr>
              <a:t>RSA</a:t>
            </a:r>
            <a:r>
              <a:rPr lang="zh-CN" altLang="en-US" sz="2000" b="1" dirty="0" smtClean="0">
                <a:solidFill>
                  <a:srgbClr val="0000FF"/>
                </a:solidFill>
                <a:latin typeface="Times New Roman" panose="02020603050405020304" pitchFamily="18" charset="0"/>
              </a:rPr>
              <a:t>秘密钥，满足</a:t>
            </a:r>
            <a:r>
              <a:rPr lang="en-US" altLang="zh-CN" sz="2000" b="1" dirty="0" err="1" smtClean="0">
                <a:solidFill>
                  <a:srgbClr val="0000FF"/>
                </a:solidFill>
                <a:latin typeface="Times New Roman" panose="02020603050405020304" pitchFamily="18" charset="0"/>
              </a:rPr>
              <a:t>gcd</a:t>
            </a:r>
            <a:r>
              <a:rPr lang="en-US" altLang="zh-CN" sz="2000" b="1" dirty="0" smtClean="0">
                <a:solidFill>
                  <a:srgbClr val="0000FF"/>
                </a:solidFill>
                <a:latin typeface="Times New Roman" panose="02020603050405020304" pitchFamily="18" charset="0"/>
              </a:rPr>
              <a:t>(d, </a:t>
            </a:r>
            <a:r>
              <a:rPr lang="en-US" altLang="zh-CN" sz="2000" b="1" dirty="0" smtClean="0">
                <a:solidFill>
                  <a:srgbClr val="0000FF"/>
                </a:solidFill>
                <a:latin typeface="Times New Roman" panose="02020603050405020304" pitchFamily="18" charset="0"/>
                <a:sym typeface="Symbol" panose="05050102010706020507" pitchFamily="18" charset="2"/>
              </a:rPr>
              <a:t>(m)</a:t>
            </a:r>
            <a:r>
              <a:rPr lang="en-US" altLang="zh-CN" sz="2000" b="1" dirty="0" smtClean="0">
                <a:solidFill>
                  <a:srgbClr val="0000FF"/>
                </a:solidFill>
                <a:latin typeface="Times New Roman" panose="02020603050405020304" pitchFamily="18" charset="0"/>
              </a:rPr>
              <a:t>)=1</a:t>
            </a:r>
            <a:endParaRPr lang="en-US" altLang="zh-CN" sz="2000" b="1" dirty="0" smtClean="0">
              <a:solidFill>
                <a:srgbClr val="0000FF"/>
              </a:solidFill>
              <a:latin typeface="Times New Roman" panose="02020603050405020304" pitchFamily="18" charset="0"/>
            </a:endParaRPr>
          </a:p>
          <a:p>
            <a:pPr lvl="1">
              <a:lnSpc>
                <a:spcPct val="110000"/>
              </a:lnSpc>
              <a:spcBef>
                <a:spcPts val="600"/>
              </a:spcBef>
            </a:pPr>
            <a:r>
              <a:rPr lang="en-US" altLang="zh-CN" sz="2000" b="1" dirty="0" smtClean="0">
                <a:solidFill>
                  <a:srgbClr val="0000FF"/>
                </a:solidFill>
                <a:latin typeface="Times New Roman" panose="02020603050405020304" pitchFamily="18" charset="0"/>
              </a:rPr>
              <a:t>②</a:t>
            </a:r>
            <a:r>
              <a:rPr lang="zh-CN" altLang="en-US" sz="2000" b="1" dirty="0" smtClean="0">
                <a:solidFill>
                  <a:srgbClr val="0000FF"/>
                </a:solidFill>
                <a:latin typeface="Times New Roman" panose="02020603050405020304" pitchFamily="18" charset="0"/>
              </a:rPr>
              <a:t>平方产生器</a:t>
            </a:r>
            <a:endParaRPr lang="zh-CN" altLang="en-US" sz="2000" b="1" dirty="0" smtClean="0">
              <a:solidFill>
                <a:srgbClr val="0000FF"/>
              </a:solidFill>
              <a:latin typeface="Times New Roman" panose="02020603050405020304" pitchFamily="18" charset="0"/>
            </a:endParaRPr>
          </a:p>
          <a:p>
            <a:pPr lvl="2">
              <a:lnSpc>
                <a:spcPct val="110000"/>
              </a:lnSpc>
              <a:spcBef>
                <a:spcPts val="600"/>
              </a:spcBef>
            </a:pPr>
            <a:r>
              <a:rPr lang="zh-CN" altLang="en-US" sz="2000" b="1" dirty="0" smtClean="0">
                <a:solidFill>
                  <a:srgbClr val="0000FF"/>
                </a:solidFill>
                <a:latin typeface="Times New Roman" panose="02020603050405020304" pitchFamily="18" charset="0"/>
              </a:rPr>
              <a:t>取</a:t>
            </a:r>
            <a:r>
              <a:rPr lang="en-US" altLang="zh-CN" sz="2000" b="1" dirty="0" smtClean="0">
                <a:solidFill>
                  <a:srgbClr val="0000FF"/>
                </a:solidFill>
                <a:latin typeface="Times New Roman" panose="02020603050405020304" pitchFamily="18" charset="0"/>
              </a:rPr>
              <a:t>d</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2</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m</a:t>
            </a:r>
            <a:r>
              <a:rPr lang="zh-CN" altLang="en-US" sz="2000" b="1" dirty="0" smtClean="0">
                <a:solidFill>
                  <a:srgbClr val="0000FF"/>
                </a:solidFill>
                <a:latin typeface="Times New Roman" panose="02020603050405020304" pitchFamily="18" charset="0"/>
              </a:rPr>
              <a:t>＝</a:t>
            </a:r>
            <a:r>
              <a:rPr lang="en-US" altLang="zh-CN" sz="2000" b="1" dirty="0" err="1" smtClean="0">
                <a:solidFill>
                  <a:srgbClr val="0000FF"/>
                </a:solidFill>
                <a:latin typeface="Times New Roman" panose="02020603050405020304" pitchFamily="18" charset="0"/>
              </a:rPr>
              <a:t>pq</a:t>
            </a:r>
            <a:r>
              <a:rPr lang="zh-CN" altLang="en-US" sz="2000" b="1" dirty="0" smtClean="0">
                <a:solidFill>
                  <a:srgbClr val="0000FF"/>
                </a:solidFill>
                <a:latin typeface="Times New Roman" panose="02020603050405020304" pitchFamily="18" charset="0"/>
              </a:rPr>
              <a:t>，而</a:t>
            </a:r>
            <a:r>
              <a:rPr lang="en-US" altLang="zh-CN" sz="2000" b="1" dirty="0" smtClean="0">
                <a:solidFill>
                  <a:srgbClr val="0000FF"/>
                </a:solidFill>
                <a:latin typeface="Times New Roman" panose="02020603050405020304" pitchFamily="18" charset="0"/>
              </a:rPr>
              <a:t>p</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q</a:t>
            </a:r>
            <a:r>
              <a:rPr lang="zh-CN" altLang="en-US" sz="2000" b="1" dirty="0" smtClean="0">
                <a:solidFill>
                  <a:srgbClr val="0000FF"/>
                </a:solidFill>
                <a:latin typeface="Times New Roman" panose="02020603050405020304" pitchFamily="18" charset="0"/>
              </a:rPr>
              <a:t>为模</a:t>
            </a:r>
            <a:r>
              <a:rPr lang="en-US" altLang="zh-CN" sz="2000" b="1" dirty="0" smtClean="0">
                <a:solidFill>
                  <a:srgbClr val="0000FF"/>
                </a:solidFill>
                <a:latin typeface="Times New Roman" panose="02020603050405020304" pitchFamily="18" charset="0"/>
              </a:rPr>
              <a:t>4</a:t>
            </a:r>
            <a:r>
              <a:rPr lang="zh-CN" altLang="en-US" sz="2000" b="1" dirty="0" smtClean="0">
                <a:solidFill>
                  <a:srgbClr val="0000FF"/>
                </a:solidFill>
                <a:latin typeface="Times New Roman" panose="02020603050405020304" pitchFamily="18" charset="0"/>
              </a:rPr>
              <a:t>余</a:t>
            </a:r>
            <a:r>
              <a:rPr lang="en-US" altLang="zh-CN" sz="2000" b="1" dirty="0" smtClean="0">
                <a:solidFill>
                  <a:srgbClr val="0000FF"/>
                </a:solidFill>
                <a:latin typeface="Times New Roman" panose="02020603050405020304" pitchFamily="18" charset="0"/>
              </a:rPr>
              <a:t>3</a:t>
            </a:r>
            <a:r>
              <a:rPr lang="zh-CN" altLang="en-US" sz="2000" b="1" dirty="0" smtClean="0">
                <a:solidFill>
                  <a:srgbClr val="0000FF"/>
                </a:solidFill>
                <a:latin typeface="Times New Roman" panose="02020603050405020304" pitchFamily="18" charset="0"/>
              </a:rPr>
              <a:t>的大素数</a:t>
            </a:r>
            <a:endParaRPr lang="zh-CN" altLang="en-US" sz="2000" b="1" dirty="0" smtClean="0">
              <a:solidFill>
                <a:srgbClr val="0000FF"/>
              </a:solidFill>
              <a:latin typeface="Times New Roman" panose="02020603050405020304" pitchFamily="18" charset="0"/>
            </a:endParaRPr>
          </a:p>
          <a:p>
            <a:pPr>
              <a:lnSpc>
                <a:spcPct val="110000"/>
              </a:lnSpc>
            </a:pPr>
            <a:r>
              <a:rPr lang="en-US" altLang="zh-CN" sz="2000" b="1" dirty="0" smtClean="0">
                <a:latin typeface="Times New Roman" panose="02020603050405020304" pitchFamily="18" charset="0"/>
              </a:rPr>
              <a:t>(2)</a:t>
            </a:r>
            <a:r>
              <a:rPr lang="zh-CN" altLang="en-US" sz="2000" b="1" dirty="0" smtClean="0">
                <a:latin typeface="Times New Roman" panose="02020603050405020304" pitchFamily="18" charset="0"/>
              </a:rPr>
              <a:t>离散指数形式</a:t>
            </a:r>
            <a:endParaRPr lang="zh-CN" altLang="en-US" sz="2000" b="1" dirty="0" smtClean="0">
              <a:latin typeface="Times New Roman" panose="02020603050405020304" pitchFamily="18" charset="0"/>
            </a:endParaRPr>
          </a:p>
          <a:p>
            <a:pPr lvl="1">
              <a:lnSpc>
                <a:spcPct val="110000"/>
              </a:lnSpc>
              <a:spcBef>
                <a:spcPts val="600"/>
              </a:spcBef>
            </a:pPr>
            <a:r>
              <a:rPr lang="zh-CN" altLang="en-US" sz="2000" b="1" dirty="0" smtClean="0">
                <a:latin typeface="Times New Roman" panose="02020603050405020304" pitchFamily="18" charset="0"/>
              </a:rPr>
              <a:t>离散指数形式的迭代公式为</a:t>
            </a:r>
            <a:r>
              <a:rPr lang="en-US" altLang="zh-CN" sz="2000" b="1" dirty="0" err="1" smtClean="0">
                <a:solidFill>
                  <a:srgbClr val="0000FF"/>
                </a:solidFill>
                <a:latin typeface="Times New Roman" panose="02020603050405020304" pitchFamily="18" charset="0"/>
              </a:rPr>
              <a:t>X</a:t>
            </a:r>
            <a:r>
              <a:rPr lang="en-US" altLang="zh-CN" sz="2000" b="1" baseline="-25000" dirty="0" err="1" smtClean="0">
                <a:solidFill>
                  <a:srgbClr val="0000FF"/>
                </a:solidFill>
                <a:latin typeface="Times New Roman" panose="02020603050405020304" pitchFamily="18" charset="0"/>
              </a:rPr>
              <a:t>n</a:t>
            </a:r>
            <a:r>
              <a:rPr lang="zh-CN" altLang="en-US" sz="2000" b="1" baseline="-25000" dirty="0" smtClean="0">
                <a:solidFill>
                  <a:srgbClr val="0000FF"/>
                </a:solidFill>
                <a:latin typeface="Times New Roman" panose="02020603050405020304" pitchFamily="18" charset="0"/>
              </a:rPr>
              <a:t>＋</a:t>
            </a:r>
            <a:r>
              <a:rPr lang="en-US" altLang="zh-CN" sz="2000" b="1" baseline="-25000" dirty="0" smtClean="0">
                <a:solidFill>
                  <a:srgbClr val="0000FF"/>
                </a:solidFill>
                <a:latin typeface="Times New Roman" panose="02020603050405020304" pitchFamily="18" charset="0"/>
              </a:rPr>
              <a:t>1</a:t>
            </a:r>
            <a:r>
              <a:rPr lang="zh-CN" altLang="en-US" sz="2000" b="1" dirty="0" smtClean="0">
                <a:solidFill>
                  <a:srgbClr val="0000FF"/>
                </a:solidFill>
                <a:latin typeface="Times New Roman" panose="02020603050405020304" pitchFamily="18" charset="0"/>
              </a:rPr>
              <a:t>＝</a:t>
            </a:r>
            <a:r>
              <a:rPr lang="en-US" altLang="zh-CN" sz="2000" b="1" dirty="0" err="1" smtClean="0">
                <a:solidFill>
                  <a:srgbClr val="0000FF"/>
                </a:solidFill>
                <a:latin typeface="Times New Roman" panose="02020603050405020304" pitchFamily="18" charset="0"/>
              </a:rPr>
              <a:t>g</a:t>
            </a:r>
            <a:r>
              <a:rPr lang="en-US" altLang="zh-CN" sz="2000" b="1" baseline="30000" dirty="0" err="1" smtClean="0">
                <a:solidFill>
                  <a:srgbClr val="0000FF"/>
                </a:solidFill>
                <a:latin typeface="Times New Roman" panose="02020603050405020304" pitchFamily="18" charset="0"/>
              </a:rPr>
              <a:t>Xn</a:t>
            </a:r>
            <a:r>
              <a:rPr lang="en-US" altLang="zh-CN" sz="2000" b="1" dirty="0" smtClean="0">
                <a:solidFill>
                  <a:srgbClr val="0000FF"/>
                </a:solidFill>
                <a:latin typeface="Times New Roman" panose="02020603050405020304" pitchFamily="18" charset="0"/>
              </a:rPr>
              <a:t> mod m</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n</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1</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2</a:t>
            </a:r>
            <a:r>
              <a:rPr lang="zh-CN" altLang="en-US" sz="2000" b="1" dirty="0" smtClean="0">
                <a:solidFill>
                  <a:srgbClr val="0000FF"/>
                </a:solidFill>
                <a:latin typeface="Times New Roman" panose="02020603050405020304" pitchFamily="18" charset="0"/>
              </a:rPr>
              <a:t>，</a:t>
            </a:r>
            <a:r>
              <a:rPr lang="en-US" altLang="zh-CN" sz="2000" b="1" dirty="0" smtClean="0">
                <a:solidFill>
                  <a:srgbClr val="0000FF"/>
                </a:solidFill>
                <a:latin typeface="Times New Roman" panose="02020603050405020304" pitchFamily="18" charset="0"/>
              </a:rPr>
              <a:t>…</a:t>
            </a:r>
            <a:endParaRPr lang="en-US" altLang="zh-CN" sz="2000" b="1" dirty="0" smtClean="0">
              <a:solidFill>
                <a:srgbClr val="0000FF"/>
              </a:solidFill>
              <a:latin typeface="Times New Roman" panose="02020603050405020304" pitchFamily="18" charset="0"/>
            </a:endParaRPr>
          </a:p>
          <a:p>
            <a:pPr lvl="1">
              <a:lnSpc>
                <a:spcPct val="110000"/>
              </a:lnSpc>
              <a:spcBef>
                <a:spcPts val="600"/>
              </a:spcBef>
            </a:pPr>
            <a:r>
              <a:rPr lang="zh-CN" altLang="en-US" sz="2000" b="1" dirty="0" smtClean="0">
                <a:latin typeface="Times New Roman" panose="02020603050405020304" pitchFamily="18" charset="0"/>
              </a:rPr>
              <a:t>其中</a:t>
            </a:r>
            <a:r>
              <a:rPr lang="en-US" altLang="zh-CN" sz="2000" b="1" dirty="0" smtClean="0">
                <a:latin typeface="Times New Roman" panose="02020603050405020304" pitchFamily="18" charset="0"/>
              </a:rPr>
              <a:t>g, m</a:t>
            </a:r>
            <a:r>
              <a:rPr lang="zh-CN" altLang="en-US" sz="2000" b="1" dirty="0" smtClean="0">
                <a:latin typeface="Times New Roman" panose="02020603050405020304" pitchFamily="18" charset="0"/>
              </a:rPr>
              <a:t>是参数，</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rPr>
              <a:t>(0</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en-US" altLang="zh-CN" sz="2000" b="1" dirty="0" smtClean="0">
                <a:latin typeface="Times New Roman" panose="02020603050405020304" pitchFamily="18" charset="0"/>
                <a:sym typeface="Symbol" panose="05050102010706020507" pitchFamily="18" charset="2"/>
              </a:rPr>
              <a:t>&lt;m</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是种子</a:t>
            </a:r>
            <a:endParaRPr lang="zh-CN" altLang="en-US" sz="2000" b="1"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457200" y="1600200"/>
            <a:ext cx="7829576" cy="4873752"/>
          </a:xfrm>
        </p:spPr>
        <p:txBody>
          <a:bodyPr>
            <a:normAutofit/>
          </a:bodyPr>
          <a:lstStyle/>
          <a:p>
            <a:pPr>
              <a:lnSpc>
                <a:spcPct val="110000"/>
              </a:lnSpc>
            </a:pPr>
            <a:r>
              <a:rPr lang="zh-CN" altLang="en-US" sz="2100" b="1" dirty="0" smtClean="0">
                <a:latin typeface="Times New Roman" panose="02020603050405020304" pitchFamily="18" charset="0"/>
                <a:cs typeface="Times New Roman" panose="02020603050405020304" pitchFamily="18" charset="0"/>
              </a:rPr>
              <a:t>伪随机数生成器的两个主要目标是：</a:t>
            </a:r>
            <a:endParaRPr lang="en-US" altLang="zh-CN" sz="2100" b="1" dirty="0" smtClean="0">
              <a:latin typeface="Times New Roman" panose="02020603050405020304" pitchFamily="18" charset="0"/>
              <a:cs typeface="Times New Roman" panose="02020603050405020304" pitchFamily="18" charset="0"/>
            </a:endParaRPr>
          </a:p>
          <a:p>
            <a:pPr lvl="1">
              <a:lnSpc>
                <a:spcPct val="110000"/>
              </a:lnSpc>
            </a:pPr>
            <a:r>
              <a:rPr lang="zh-CN" altLang="en-US" b="1" dirty="0" smtClean="0">
                <a:latin typeface="Times New Roman" panose="02020603050405020304" pitchFamily="18" charset="0"/>
                <a:cs typeface="Times New Roman" panose="02020603050405020304" pitchFamily="18" charset="0"/>
              </a:rPr>
              <a:t>应该</a:t>
            </a:r>
            <a:r>
              <a:rPr lang="zh-CN" altLang="en-US" b="1" dirty="0" smtClean="0">
                <a:solidFill>
                  <a:srgbClr val="1506A2"/>
                </a:solidFill>
                <a:latin typeface="Times New Roman" panose="02020603050405020304" pitchFamily="18" charset="0"/>
                <a:cs typeface="Times New Roman" panose="02020603050405020304" pitchFamily="18" charset="0"/>
              </a:rPr>
              <a:t>快速，</a:t>
            </a:r>
            <a:r>
              <a:rPr lang="zh-CN" altLang="en-US" b="1" dirty="0" smtClean="0">
                <a:latin typeface="Times New Roman" panose="02020603050405020304" pitchFamily="18" charset="0"/>
                <a:cs typeface="Times New Roman" panose="02020603050405020304" pitchFamily="18" charset="0"/>
              </a:rPr>
              <a:t>即能作为</a:t>
            </a:r>
            <a:r>
              <a:rPr lang="en-US" altLang="zh-CN" b="1" dirty="0" smtClean="0">
                <a:latin typeface="Times New Roman" panose="02020603050405020304" pitchFamily="18" charset="0"/>
                <a:cs typeface="Times New Roman" panose="02020603050405020304" pitchFamily="18" charset="0"/>
              </a:rPr>
              <a:t>k</a:t>
            </a:r>
            <a:r>
              <a:rPr lang="zh-CN" altLang="en-US" b="1" dirty="0" smtClean="0">
                <a:latin typeface="Times New Roman" panose="02020603050405020304" pitchFamily="18" charset="0"/>
                <a:cs typeface="Times New Roman" panose="02020603050405020304" pitchFamily="18" charset="0"/>
              </a:rPr>
              <a:t>的函数在多项式时间内计算出来</a:t>
            </a:r>
            <a:endParaRPr lang="en-US" altLang="zh-CN" b="1" dirty="0" smtClean="0">
              <a:latin typeface="Times New Roman" panose="02020603050405020304" pitchFamily="18" charset="0"/>
              <a:cs typeface="Times New Roman" panose="02020603050405020304" pitchFamily="18" charset="0"/>
            </a:endParaRPr>
          </a:p>
          <a:p>
            <a:pPr lvl="1">
              <a:lnSpc>
                <a:spcPct val="110000"/>
              </a:lnSpc>
            </a:pPr>
            <a:r>
              <a:rPr lang="zh-CN" altLang="en-US" b="1" dirty="0" smtClean="0">
                <a:latin typeface="Times New Roman" panose="02020603050405020304" pitchFamily="18" charset="0"/>
                <a:cs typeface="Times New Roman" panose="02020603050405020304" pitchFamily="18" charset="0"/>
              </a:rPr>
              <a:t>其次，</a:t>
            </a:r>
            <a:r>
              <a:rPr lang="zh-CN" altLang="en-US" b="1" dirty="0" smtClean="0">
                <a:solidFill>
                  <a:srgbClr val="1506A2"/>
                </a:solidFill>
                <a:latin typeface="Times New Roman" panose="02020603050405020304" pitchFamily="18" charset="0"/>
                <a:cs typeface="Times New Roman" panose="02020603050405020304" pitchFamily="18" charset="0"/>
              </a:rPr>
              <a:t>应该安全</a:t>
            </a:r>
            <a:endParaRPr lang="en-US" altLang="zh-CN" b="1" dirty="0" smtClean="0">
              <a:solidFill>
                <a:srgbClr val="1506A2"/>
              </a:solidFill>
              <a:latin typeface="Times New Roman" panose="02020603050405020304" pitchFamily="18" charset="0"/>
              <a:cs typeface="Times New Roman" panose="02020603050405020304" pitchFamily="18" charset="0"/>
            </a:endParaRPr>
          </a:p>
          <a:p>
            <a:pPr lvl="1">
              <a:lnSpc>
                <a:spcPct val="110000"/>
              </a:lnSpc>
            </a:pPr>
            <a:r>
              <a:rPr lang="zh-CN" altLang="en-US" b="1" dirty="0" smtClean="0">
                <a:latin typeface="Times New Roman" panose="02020603050405020304" pitchFamily="18" charset="0"/>
                <a:cs typeface="Times New Roman" panose="02020603050405020304" pitchFamily="18" charset="0"/>
              </a:rPr>
              <a:t>当然这两个需求经常相互矛盾。基于线性同余或基于</a:t>
            </a:r>
            <a:r>
              <a:rPr lang="en-US" altLang="zh-CN" b="1" dirty="0" smtClean="0">
                <a:latin typeface="Times New Roman" panose="02020603050405020304" pitchFamily="18" charset="0"/>
                <a:cs typeface="Times New Roman" panose="02020603050405020304" pitchFamily="18" charset="0"/>
              </a:rPr>
              <a:t>LFSR</a:t>
            </a:r>
            <a:r>
              <a:rPr lang="zh-CN" altLang="en-US" b="1" dirty="0" smtClean="0">
                <a:latin typeface="Times New Roman" panose="02020603050405020304" pitchFamily="18" charset="0"/>
                <a:cs typeface="Times New Roman" panose="02020603050405020304" pitchFamily="18" charset="0"/>
              </a:rPr>
              <a:t>的比特生成器的确都很快。</a:t>
            </a:r>
            <a:r>
              <a:rPr lang="zh-CN" altLang="en-US" b="1" dirty="0" smtClean="0">
                <a:solidFill>
                  <a:srgbClr val="C00000"/>
                </a:solidFill>
                <a:latin typeface="Times New Roman" panose="02020603050405020304" pitchFamily="18" charset="0"/>
                <a:cs typeface="Times New Roman" panose="02020603050405020304" pitchFamily="18" charset="0"/>
              </a:rPr>
              <a:t>这些比特生成器在模拟中是相当有用的，但对密码应用来说它们是非常不安全的</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lvl="1">
              <a:lnSpc>
                <a:spcPct val="110000"/>
              </a:lnSpc>
            </a:pPr>
            <a:r>
              <a:rPr lang="zh-CN" altLang="en-US" b="1" dirty="0" smtClean="0">
                <a:latin typeface="Times New Roman" panose="02020603050405020304" pitchFamily="18" charset="0"/>
              </a:rPr>
              <a:t>现在来对比特生成器满足什么条件算得上“安全”，给出一个准确的描述。直观上，由一个比特生成器产生的长为   的比特串应该看起来“随机”。也就是说，应该不能够在</a:t>
            </a:r>
            <a:r>
              <a:rPr lang="en-US" altLang="zh-CN" b="1" dirty="0" smtClean="0">
                <a:latin typeface="Times New Roman" panose="02020603050405020304" pitchFamily="18" charset="0"/>
              </a:rPr>
              <a:t>k</a:t>
            </a:r>
            <a:r>
              <a:rPr lang="zh-CN" altLang="en-US" b="1" dirty="0" smtClean="0">
                <a:latin typeface="Times New Roman" panose="02020603050405020304" pitchFamily="18" charset="0"/>
              </a:rPr>
              <a:t>的多项式时间内把由</a:t>
            </a:r>
            <a:r>
              <a:rPr lang="en-US" altLang="zh-CN" b="1" dirty="0" smtClean="0">
                <a:latin typeface="Times New Roman" panose="02020603050405020304" pitchFamily="18" charset="0"/>
              </a:rPr>
              <a:t>PRBG</a:t>
            </a:r>
            <a:r>
              <a:rPr lang="zh-CN" altLang="en-US" b="1" dirty="0" smtClean="0">
                <a:latin typeface="Times New Roman" panose="02020603050405020304" pitchFamily="18" charset="0"/>
              </a:rPr>
              <a:t>产生的长为   的比特串与真正随机的长为  的比特串区分开来。</a:t>
            </a:r>
            <a:endParaRPr lang="en-US" altLang="zh-CN" b="1" dirty="0" smtClean="0">
              <a:latin typeface="Times New Roman" panose="02020603050405020304" pitchFamily="18" charset="0"/>
            </a:endParaRPr>
          </a:p>
        </p:txBody>
      </p:sp>
      <p:graphicFrame>
        <p:nvGraphicFramePr>
          <p:cNvPr id="6" name="对象 5"/>
          <p:cNvGraphicFramePr>
            <a:graphicFrameLocks noChangeAspect="1"/>
          </p:cNvGraphicFramePr>
          <p:nvPr/>
        </p:nvGraphicFramePr>
        <p:xfrm flipH="1">
          <a:off x="7643834" y="4357694"/>
          <a:ext cx="287338" cy="357187"/>
        </p:xfrm>
        <a:graphic>
          <a:graphicData uri="http://schemas.openxmlformats.org/presentationml/2006/ole">
            <mc:AlternateContent xmlns:mc="http://schemas.openxmlformats.org/markup-compatibility/2006">
              <mc:Choice xmlns:v="urn:schemas-microsoft-com:vml" Requires="v">
                <p:oleObj spid="_x0000_s3073" name="Equation" r:id="rId1" imgW="2438400" imgH="4267200" progId="Equation.DSMT4">
                  <p:embed/>
                </p:oleObj>
              </mc:Choice>
              <mc:Fallback>
                <p:oleObj name="Equation" r:id="rId1" imgW="2438400" imgH="4267200" progId="Equation.DSMT4">
                  <p:embed/>
                  <p:pic>
                    <p:nvPicPr>
                      <p:cNvPr id="0" name="图片 3072"/>
                      <p:cNvPicPr>
                        <a:picLocks noChangeAspect="1"/>
                      </p:cNvPicPr>
                      <p:nvPr/>
                    </p:nvPicPr>
                    <p:blipFill>
                      <a:blip r:embed="rId2"/>
                      <a:stretch>
                        <a:fillRect/>
                      </a:stretch>
                    </p:blipFill>
                    <p:spPr>
                      <a:xfrm flipH="1">
                        <a:off x="7643834" y="4357694"/>
                        <a:ext cx="287338" cy="357187"/>
                      </a:xfrm>
                      <a:prstGeom prst="rect">
                        <a:avLst/>
                      </a:prstGeom>
                      <a:noFill/>
                      <a:ln w="9525">
                        <a:noFill/>
                      </a:ln>
                    </p:spPr>
                  </p:pic>
                </p:oleObj>
              </mc:Fallback>
            </mc:AlternateContent>
          </a:graphicData>
        </a:graphic>
      </p:graphicFrame>
      <p:graphicFrame>
        <p:nvGraphicFramePr>
          <p:cNvPr id="8" name="对象 7"/>
          <p:cNvGraphicFramePr>
            <a:graphicFrameLocks noChangeAspect="1"/>
          </p:cNvGraphicFramePr>
          <p:nvPr/>
        </p:nvGraphicFramePr>
        <p:xfrm flipH="1" flipV="1">
          <a:off x="5429256" y="5072074"/>
          <a:ext cx="214314" cy="375050"/>
        </p:xfrm>
        <a:graphic>
          <a:graphicData uri="http://schemas.openxmlformats.org/presentationml/2006/ole">
            <mc:AlternateContent xmlns:mc="http://schemas.openxmlformats.org/markup-compatibility/2006">
              <mc:Choice xmlns:v="urn:schemas-microsoft-com:vml" Requires="v">
                <p:oleObj spid="_x0000_s3074" name="Equation" r:id="rId3" imgW="2438400" imgH="4267200" progId="Equation.DSMT4">
                  <p:embed/>
                </p:oleObj>
              </mc:Choice>
              <mc:Fallback>
                <p:oleObj name="Equation" r:id="rId3" imgW="2438400" imgH="4267200" progId="Equation.DSMT4">
                  <p:embed/>
                  <p:pic>
                    <p:nvPicPr>
                      <p:cNvPr id="0" name="图片 3073"/>
                      <p:cNvPicPr>
                        <a:picLocks noChangeAspect="1"/>
                      </p:cNvPicPr>
                      <p:nvPr/>
                    </p:nvPicPr>
                    <p:blipFill>
                      <a:blip r:embed="rId4"/>
                      <a:stretch>
                        <a:fillRect/>
                      </a:stretch>
                    </p:blipFill>
                    <p:spPr>
                      <a:xfrm flipH="1" flipV="1">
                        <a:off x="5429256" y="5072074"/>
                        <a:ext cx="214314" cy="375050"/>
                      </a:xfrm>
                      <a:prstGeom prst="rect">
                        <a:avLst/>
                      </a:prstGeom>
                      <a:noFill/>
                      <a:ln w="9525">
                        <a:noFill/>
                      </a:ln>
                    </p:spPr>
                  </p:pic>
                </p:oleObj>
              </mc:Fallback>
            </mc:AlternateContent>
          </a:graphicData>
        </a:graphic>
      </p:graphicFrame>
      <p:graphicFrame>
        <p:nvGraphicFramePr>
          <p:cNvPr id="9" name="对象 8"/>
          <p:cNvGraphicFramePr>
            <a:graphicFrameLocks noChangeAspect="1"/>
          </p:cNvGraphicFramePr>
          <p:nvPr/>
        </p:nvGraphicFramePr>
        <p:xfrm>
          <a:off x="2000232" y="5429264"/>
          <a:ext cx="204788" cy="358775"/>
        </p:xfrm>
        <a:graphic>
          <a:graphicData uri="http://schemas.openxmlformats.org/presentationml/2006/ole">
            <mc:AlternateContent xmlns:mc="http://schemas.openxmlformats.org/markup-compatibility/2006">
              <mc:Choice xmlns:v="urn:schemas-microsoft-com:vml" Requires="v">
                <p:oleObj spid="_x0000_s3075" name="Equation" r:id="rId5" imgW="2438400" imgH="4267200" progId="Equation.DSMT4">
                  <p:embed/>
                </p:oleObj>
              </mc:Choice>
              <mc:Fallback>
                <p:oleObj name="Equation" r:id="rId5" imgW="2438400" imgH="4267200" progId="Equation.DSMT4">
                  <p:embed/>
                  <p:pic>
                    <p:nvPicPr>
                      <p:cNvPr id="0" name="图片 3074"/>
                      <p:cNvPicPr>
                        <a:picLocks noChangeAspect="1"/>
                      </p:cNvPicPr>
                      <p:nvPr/>
                    </p:nvPicPr>
                    <p:blipFill>
                      <a:blip r:embed="rId6"/>
                      <a:stretch>
                        <a:fillRect/>
                      </a:stretch>
                    </p:blipFill>
                    <p:spPr>
                      <a:xfrm>
                        <a:off x="2000232" y="5429264"/>
                        <a:ext cx="204788" cy="3587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b="1" dirty="0">
              <a:solidFill>
                <a:srgbClr val="C00000"/>
              </a:solidFill>
            </a:endParaRPr>
          </a:p>
        </p:txBody>
      </p:sp>
      <p:sp>
        <p:nvSpPr>
          <p:cNvPr id="3" name="内容占位符 2"/>
          <p:cNvSpPr>
            <a:spLocks noGrp="1"/>
          </p:cNvSpPr>
          <p:nvPr>
            <p:ph sz="quarter" idx="1"/>
          </p:nvPr>
        </p:nvSpPr>
        <p:spPr>
          <a:xfrm>
            <a:off x="457200" y="1600200"/>
            <a:ext cx="5329246" cy="4873752"/>
          </a:xfrm>
        </p:spPr>
        <p:txBody>
          <a:bodyPr>
            <a:normAutofit/>
          </a:bodyPr>
          <a:lstStyle/>
          <a:p>
            <a:pPr>
              <a:lnSpc>
                <a:spcPct val="150000"/>
              </a:lnSpc>
            </a:pPr>
            <a:r>
              <a:rPr lang="zh-CN" altLang="en-US" sz="2200" b="1" dirty="0" smtClean="0"/>
              <a:t>为了</a:t>
            </a:r>
            <a:r>
              <a:rPr lang="zh-CN" altLang="en-US" sz="2200" b="1" dirty="0" smtClean="0">
                <a:solidFill>
                  <a:srgbClr val="0000FF"/>
                </a:solidFill>
              </a:rPr>
              <a:t>产生密码中可用的随机数</a:t>
            </a:r>
            <a:r>
              <a:rPr lang="zh-CN" altLang="en-US" sz="2200" b="1" dirty="0" smtClean="0"/>
              <a:t>，可使用加密算法</a:t>
            </a:r>
            <a:endParaRPr lang="zh-CN" altLang="en-US" sz="2200" b="1" dirty="0" smtClean="0"/>
          </a:p>
          <a:p>
            <a:pPr>
              <a:lnSpc>
                <a:spcPct val="150000"/>
              </a:lnSpc>
            </a:pPr>
            <a:r>
              <a:rPr lang="en-US" altLang="zh-CN" sz="2200" b="1" dirty="0" smtClean="0"/>
              <a:t>1. </a:t>
            </a:r>
            <a:r>
              <a:rPr lang="zh-CN" altLang="en-US" sz="2200" b="1" dirty="0" smtClean="0"/>
              <a:t>循环加密  类似于</a:t>
            </a:r>
            <a:r>
              <a:rPr lang="en-US" altLang="zh-CN" sz="2200" b="1" dirty="0" smtClean="0"/>
              <a:t>CTR</a:t>
            </a:r>
            <a:r>
              <a:rPr lang="zh-CN" altLang="en-US" sz="2200" b="1" dirty="0" smtClean="0"/>
              <a:t>模式	</a:t>
            </a:r>
            <a:endParaRPr lang="zh-CN" altLang="en-US" sz="2200" b="1" dirty="0" smtClean="0"/>
          </a:p>
          <a:p>
            <a:pPr>
              <a:lnSpc>
                <a:spcPct val="150000"/>
              </a:lnSpc>
            </a:pPr>
            <a:r>
              <a:rPr lang="zh-CN" altLang="en-US" sz="2200" b="1" dirty="0" smtClean="0">
                <a:solidFill>
                  <a:srgbClr val="0000FF"/>
                </a:solidFill>
              </a:rPr>
              <a:t>右图是通过循环加密由主密钥产生会话密钥的示意图，其中周期为</a:t>
            </a:r>
            <a:r>
              <a:rPr lang="en-US" altLang="zh-CN" sz="2200" b="1" dirty="0" smtClean="0">
                <a:solidFill>
                  <a:srgbClr val="0000FF"/>
                </a:solidFill>
              </a:rPr>
              <a:t>N</a:t>
            </a:r>
            <a:r>
              <a:rPr lang="zh-CN" altLang="en-US" sz="2200" b="1" dirty="0" smtClean="0">
                <a:solidFill>
                  <a:srgbClr val="0000FF"/>
                </a:solidFill>
              </a:rPr>
              <a:t>的计数器用来为加密算法产生输入</a:t>
            </a:r>
            <a:endParaRPr lang="zh-CN" altLang="en-US" sz="2200" b="1" dirty="0" smtClean="0"/>
          </a:p>
          <a:p>
            <a:pPr lvl="1">
              <a:lnSpc>
                <a:spcPct val="150000"/>
              </a:lnSpc>
            </a:pPr>
            <a:r>
              <a:rPr lang="zh-CN" altLang="en-US" sz="2200" b="1" dirty="0" smtClean="0"/>
              <a:t>例如要想产生</a:t>
            </a:r>
            <a:r>
              <a:rPr lang="en-US" altLang="zh-CN" sz="2200" b="1" dirty="0" smtClean="0"/>
              <a:t>56</a:t>
            </a:r>
            <a:r>
              <a:rPr lang="zh-CN" altLang="en-US" sz="2200" b="1" dirty="0" smtClean="0"/>
              <a:t>比特的</a:t>
            </a:r>
            <a:r>
              <a:rPr lang="en-US" altLang="zh-CN" sz="2200" b="1" dirty="0" smtClean="0"/>
              <a:t>DES</a:t>
            </a:r>
            <a:r>
              <a:rPr lang="zh-CN" altLang="en-US" sz="2200" b="1" dirty="0" smtClean="0"/>
              <a:t>密钥，可使用周期为</a:t>
            </a:r>
            <a:r>
              <a:rPr lang="en-US" altLang="zh-CN" sz="2200" b="1" dirty="0" smtClean="0"/>
              <a:t>2</a:t>
            </a:r>
            <a:r>
              <a:rPr lang="en-US" altLang="zh-CN" sz="2200" b="1" baseline="30000" dirty="0" smtClean="0"/>
              <a:t>56</a:t>
            </a:r>
            <a:r>
              <a:rPr lang="zh-CN" altLang="en-US" sz="2200" b="1" dirty="0" smtClean="0"/>
              <a:t>的计数器，每产生一个密钥后，计数器加</a:t>
            </a:r>
            <a:r>
              <a:rPr lang="en-US" altLang="zh-CN" sz="2200" b="1" dirty="0" smtClean="0"/>
              <a:t>1</a:t>
            </a:r>
            <a:endParaRPr lang="en-US" altLang="zh-CN" sz="2200" b="1" dirty="0" smtClean="0"/>
          </a:p>
          <a:p>
            <a:endParaRPr lang="zh-CN" altLang="en-US" dirty="0"/>
          </a:p>
        </p:txBody>
      </p:sp>
      <p:graphicFrame>
        <p:nvGraphicFramePr>
          <p:cNvPr id="1026" name="Object 2"/>
          <p:cNvGraphicFramePr>
            <a:graphicFrameLocks noChangeAspect="1"/>
          </p:cNvGraphicFramePr>
          <p:nvPr/>
        </p:nvGraphicFramePr>
        <p:xfrm>
          <a:off x="5929322" y="1857364"/>
          <a:ext cx="2787651" cy="3857652"/>
        </p:xfrm>
        <a:graphic>
          <a:graphicData uri="http://schemas.openxmlformats.org/presentationml/2006/ole">
            <mc:AlternateContent xmlns:mc="http://schemas.openxmlformats.org/markup-compatibility/2006">
              <mc:Choice xmlns:v="urn:schemas-microsoft-com:vml" Requires="v">
                <p:oleObj spid="_x0000_s7169" name="Visio" r:id="rId1" imgW="2590800" imgH="2984500" progId="Visio.Drawing.11">
                  <p:embed/>
                </p:oleObj>
              </mc:Choice>
              <mc:Fallback>
                <p:oleObj name="Visio" r:id="rId1" imgW="2590800" imgH="2984500" progId="Visio.Drawing.11">
                  <p:embed/>
                  <p:pic>
                    <p:nvPicPr>
                      <p:cNvPr id="0" name="图片 7168"/>
                      <p:cNvPicPr>
                        <a:picLocks noChangeAspect="1"/>
                      </p:cNvPicPr>
                      <p:nvPr/>
                    </p:nvPicPr>
                    <p:blipFill>
                      <a:blip r:embed="rId2"/>
                      <a:stretch>
                        <a:fillRect/>
                      </a:stretch>
                    </p:blipFill>
                    <p:spPr>
                      <a:xfrm>
                        <a:off x="5929322" y="1857364"/>
                        <a:ext cx="2787651" cy="385765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dirty="0"/>
          </a:p>
        </p:txBody>
      </p:sp>
      <p:sp>
        <p:nvSpPr>
          <p:cNvPr id="3" name="内容占位符 2"/>
          <p:cNvSpPr>
            <a:spLocks noGrp="1"/>
          </p:cNvSpPr>
          <p:nvPr>
            <p:ph sz="quarter" idx="1"/>
          </p:nvPr>
        </p:nvSpPr>
        <p:spPr/>
        <p:txBody>
          <a:bodyPr/>
          <a:lstStyle/>
          <a:p>
            <a:pPr lvl="1">
              <a:lnSpc>
                <a:spcPct val="150000"/>
              </a:lnSpc>
            </a:pPr>
            <a:r>
              <a:rPr lang="zh-CN" altLang="en-US" sz="2200" b="1" dirty="0" smtClean="0"/>
              <a:t>因此</a:t>
            </a:r>
            <a:r>
              <a:rPr lang="zh-CN" altLang="en-US" sz="2200" b="1" dirty="0" smtClean="0">
                <a:solidFill>
                  <a:srgbClr val="0000FF"/>
                </a:solidFill>
              </a:rPr>
              <a:t>本方案产生的伪随机数以整周期循环</a:t>
            </a:r>
            <a:r>
              <a:rPr lang="zh-CN" altLang="en-US" sz="2200" b="1" dirty="0" smtClean="0"/>
              <a:t>，输出数列</a:t>
            </a:r>
            <a:r>
              <a:rPr lang="en-US" altLang="zh-CN" sz="2200" b="1" dirty="0" smtClean="0"/>
              <a:t>X</a:t>
            </a:r>
            <a:r>
              <a:rPr lang="en-US" altLang="zh-CN" sz="2200" b="1" baseline="-25000" dirty="0" smtClean="0"/>
              <a:t>0</a:t>
            </a:r>
            <a:r>
              <a:rPr lang="zh-CN" altLang="en-US" sz="2200" b="1" dirty="0" smtClean="0"/>
              <a:t>，</a:t>
            </a:r>
            <a:r>
              <a:rPr lang="en-US" altLang="zh-CN" sz="2200" b="1" dirty="0" smtClean="0"/>
              <a:t>X</a:t>
            </a:r>
            <a:r>
              <a:rPr lang="en-US" altLang="zh-CN" sz="2200" b="1" baseline="-25000" dirty="0" smtClean="0"/>
              <a:t>1</a:t>
            </a:r>
            <a:r>
              <a:rPr lang="zh-CN" altLang="en-US" sz="2200" b="1" dirty="0" smtClean="0"/>
              <a:t>，</a:t>
            </a:r>
            <a:r>
              <a:rPr lang="en-US" altLang="zh-CN" sz="2200" b="1" dirty="0" smtClean="0">
                <a:latin typeface="华文中宋" panose="02010600040101010101" charset="-122"/>
              </a:rPr>
              <a:t>…</a:t>
            </a:r>
            <a:r>
              <a:rPr lang="zh-CN" altLang="en-US" sz="2200" b="1" dirty="0" smtClean="0"/>
              <a:t>，</a:t>
            </a:r>
            <a:r>
              <a:rPr lang="en-US" altLang="zh-CN" sz="2200" b="1" dirty="0" smtClean="0"/>
              <a:t>X</a:t>
            </a:r>
            <a:r>
              <a:rPr lang="en-US" altLang="zh-CN" sz="2200" b="1" baseline="-25000" dirty="0" smtClean="0"/>
              <a:t>N-1</a:t>
            </a:r>
            <a:r>
              <a:rPr lang="zh-CN" altLang="en-US" sz="2200" b="1" dirty="0" smtClean="0"/>
              <a:t>中的每个值都是由计数器中的不同值得到，因此</a:t>
            </a:r>
            <a:r>
              <a:rPr lang="en-US" altLang="zh-CN" sz="2200" b="1" dirty="0" smtClean="0"/>
              <a:t>X</a:t>
            </a:r>
            <a:r>
              <a:rPr lang="en-US" altLang="zh-CN" sz="2200" b="1" baseline="-25000" dirty="0" smtClean="0"/>
              <a:t>0</a:t>
            </a:r>
            <a:r>
              <a:rPr lang="en-US" altLang="zh-CN" sz="2200" b="1" dirty="0" smtClean="0"/>
              <a:t>≠X</a:t>
            </a:r>
            <a:r>
              <a:rPr lang="en-US" altLang="zh-CN" sz="2200" b="1" baseline="-25000" dirty="0" smtClean="0"/>
              <a:t>1</a:t>
            </a:r>
            <a:r>
              <a:rPr lang="en-US" altLang="zh-CN" sz="2200" b="1" dirty="0" smtClean="0"/>
              <a:t>≠</a:t>
            </a:r>
            <a:r>
              <a:rPr lang="en-US" altLang="zh-CN" sz="2200" b="1" dirty="0" smtClean="0">
                <a:latin typeface="华文中宋" panose="02010600040101010101" charset="-122"/>
              </a:rPr>
              <a:t>…</a:t>
            </a:r>
            <a:r>
              <a:rPr lang="en-US" altLang="zh-CN" sz="2200" b="1" dirty="0" smtClean="0"/>
              <a:t>≠X</a:t>
            </a:r>
            <a:r>
              <a:rPr lang="en-US" altLang="zh-CN" sz="2200" b="1" baseline="-25000" dirty="0" smtClean="0"/>
              <a:t>N-1</a:t>
            </a:r>
            <a:endParaRPr lang="en-US" altLang="zh-CN" sz="2200" b="1" dirty="0" smtClean="0"/>
          </a:p>
          <a:p>
            <a:pPr lvl="1">
              <a:lnSpc>
                <a:spcPct val="150000"/>
              </a:lnSpc>
            </a:pPr>
            <a:r>
              <a:rPr lang="zh-CN" altLang="en-US" sz="2200" b="1" dirty="0" smtClean="0"/>
              <a:t>又</a:t>
            </a:r>
            <a:r>
              <a:rPr lang="zh-CN" altLang="en-US" sz="2200" b="1" dirty="0" smtClean="0">
                <a:solidFill>
                  <a:srgbClr val="0000FF"/>
                </a:solidFill>
              </a:rPr>
              <a:t>因为主密钥是受到保护的</a:t>
            </a:r>
            <a:r>
              <a:rPr lang="zh-CN" altLang="en-US" sz="2200" b="1" dirty="0" smtClean="0"/>
              <a:t>，所以知道前面的密钥值想得到后面的密钥在计算上是不可行的</a:t>
            </a:r>
            <a:endParaRPr lang="zh-CN" altLang="en-US" sz="2200" b="1" dirty="0" smtClean="0"/>
          </a:p>
          <a:p>
            <a:pPr>
              <a:lnSpc>
                <a:spcPct val="150000"/>
              </a:lnSpc>
            </a:pPr>
            <a:r>
              <a:rPr lang="zh-CN" altLang="en-US" sz="2200" b="1" dirty="0" smtClean="0"/>
              <a:t>为进一步增加算法的强度，</a:t>
            </a:r>
            <a:r>
              <a:rPr lang="zh-CN" altLang="en-US" sz="2200" b="1" dirty="0" smtClean="0">
                <a:solidFill>
                  <a:srgbClr val="0000FF"/>
                </a:solidFill>
              </a:rPr>
              <a:t>可用整周期的伪随机数产生器代替计数器作为方案中加密算法的输入</a:t>
            </a:r>
            <a:endParaRPr lang="zh-CN" altLang="en-US" sz="2200" b="1"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b="1" dirty="0">
              <a:solidFill>
                <a:srgbClr val="C00000"/>
              </a:solidFill>
            </a:endParaRPr>
          </a:p>
        </p:txBody>
      </p:sp>
      <p:sp>
        <p:nvSpPr>
          <p:cNvPr id="3" name="内容占位符 2"/>
          <p:cNvSpPr>
            <a:spLocks noGrp="1"/>
          </p:cNvSpPr>
          <p:nvPr>
            <p:ph sz="quarter" idx="1"/>
          </p:nvPr>
        </p:nvSpPr>
        <p:spPr/>
        <p:txBody>
          <a:bodyPr/>
          <a:lstStyle/>
          <a:p>
            <a:pPr>
              <a:lnSpc>
                <a:spcPct val="150000"/>
              </a:lnSpc>
            </a:pPr>
            <a:r>
              <a:rPr lang="en-US" altLang="zh-CN" b="1" dirty="0" smtClean="0"/>
              <a:t>2. DES</a:t>
            </a:r>
            <a:r>
              <a:rPr lang="zh-CN" altLang="en-US" b="1" dirty="0" smtClean="0"/>
              <a:t>的输出反馈</a:t>
            </a:r>
            <a:r>
              <a:rPr lang="en-US" altLang="zh-CN" b="1" dirty="0" smtClean="0"/>
              <a:t>(OFB)</a:t>
            </a:r>
            <a:r>
              <a:rPr lang="zh-CN" altLang="en-US" b="1" dirty="0" smtClean="0"/>
              <a:t>模式</a:t>
            </a:r>
            <a:endParaRPr lang="zh-CN" altLang="en-US" b="1" dirty="0" smtClean="0"/>
          </a:p>
          <a:p>
            <a:pPr lvl="1">
              <a:lnSpc>
                <a:spcPct val="150000"/>
              </a:lnSpc>
            </a:pPr>
            <a:r>
              <a:rPr lang="en-US" altLang="zh-CN" sz="2200" b="1" dirty="0" smtClean="0"/>
              <a:t>DES</a:t>
            </a:r>
            <a:r>
              <a:rPr lang="zh-CN" altLang="en-US" sz="2200" b="1" dirty="0" smtClean="0"/>
              <a:t>的</a:t>
            </a:r>
            <a:r>
              <a:rPr lang="en-US" altLang="zh-CN" sz="2200" b="1" dirty="0" smtClean="0"/>
              <a:t>OFB</a:t>
            </a:r>
            <a:r>
              <a:rPr lang="zh-CN" altLang="en-US" sz="2200" b="1" dirty="0" smtClean="0"/>
              <a:t>模式能用来产生密钥并能用于流加密</a:t>
            </a:r>
            <a:endParaRPr lang="zh-CN" altLang="en-US" sz="2200" b="1" dirty="0" smtClean="0"/>
          </a:p>
          <a:p>
            <a:pPr lvl="1">
              <a:lnSpc>
                <a:spcPct val="150000"/>
              </a:lnSpc>
            </a:pPr>
            <a:r>
              <a:rPr lang="zh-CN" altLang="en-US" sz="2200" b="1" dirty="0" smtClean="0"/>
              <a:t>加密算法的每一步输出都为</a:t>
            </a:r>
            <a:r>
              <a:rPr lang="en-US" altLang="zh-CN" sz="2200" b="1" dirty="0" smtClean="0"/>
              <a:t>64</a:t>
            </a:r>
            <a:r>
              <a:rPr lang="zh-CN" altLang="en-US" sz="2200" b="1" dirty="0" smtClean="0"/>
              <a:t>比特，其中最左边的</a:t>
            </a:r>
            <a:r>
              <a:rPr lang="en-US" altLang="zh-CN" sz="2200" b="1" dirty="0" smtClean="0"/>
              <a:t>j</a:t>
            </a:r>
            <a:r>
              <a:rPr lang="zh-CN" altLang="en-US" sz="2200" b="1" dirty="0" smtClean="0"/>
              <a:t>个比特被反馈回加密算法</a:t>
            </a:r>
            <a:endParaRPr lang="zh-CN" altLang="en-US" sz="2200" b="1" dirty="0" smtClean="0"/>
          </a:p>
          <a:p>
            <a:pPr lvl="1">
              <a:lnSpc>
                <a:spcPct val="150000"/>
              </a:lnSpc>
            </a:pPr>
            <a:r>
              <a:rPr lang="zh-CN" altLang="en-US" sz="2200" b="1" dirty="0" smtClean="0"/>
              <a:t>因此</a:t>
            </a:r>
            <a:r>
              <a:rPr lang="zh-CN" altLang="en-US" sz="2200" b="1" dirty="0" smtClean="0">
                <a:solidFill>
                  <a:srgbClr val="0000FF"/>
                </a:solidFill>
              </a:rPr>
              <a:t>加密算法的</a:t>
            </a:r>
            <a:r>
              <a:rPr lang="zh-CN" altLang="en-US" sz="2200" b="1" dirty="0" smtClean="0">
                <a:solidFill>
                  <a:srgbClr val="C3093E"/>
                </a:solidFill>
              </a:rPr>
              <a:t>一个个</a:t>
            </a:r>
            <a:r>
              <a:rPr lang="en-US" altLang="zh-CN" sz="2200" b="1" dirty="0" smtClean="0">
                <a:solidFill>
                  <a:srgbClr val="C3093E"/>
                </a:solidFill>
              </a:rPr>
              <a:t>64</a:t>
            </a:r>
            <a:r>
              <a:rPr lang="zh-CN" altLang="en-US" sz="2200" b="1" dirty="0" smtClean="0">
                <a:solidFill>
                  <a:srgbClr val="C3093E"/>
                </a:solidFill>
              </a:rPr>
              <a:t>比特</a:t>
            </a:r>
            <a:r>
              <a:rPr lang="zh-CN" altLang="en-US" sz="2200" b="1" dirty="0" smtClean="0">
                <a:solidFill>
                  <a:srgbClr val="0000FF"/>
                </a:solidFill>
              </a:rPr>
              <a:t>输出就构成了一个具有很好统计特性的伪随机数序列</a:t>
            </a:r>
            <a:endParaRPr lang="zh-CN" altLang="en-US" sz="2200" b="1" dirty="0" smtClean="0">
              <a:solidFill>
                <a:srgbClr val="0000FF"/>
              </a:solidFill>
            </a:endParaRPr>
          </a:p>
          <a:p>
            <a:pPr lvl="1">
              <a:lnSpc>
                <a:spcPct val="150000"/>
              </a:lnSpc>
            </a:pPr>
            <a:r>
              <a:rPr lang="zh-CN" altLang="en-US" sz="2200" b="1" dirty="0" smtClean="0"/>
              <a:t>同样，如此产生的会话密钥可通过对主密钥的保护而得以保护</a:t>
            </a:r>
            <a:endParaRPr lang="zh-CN" altLang="en-US" sz="2200" b="1"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b="1" dirty="0">
              <a:solidFill>
                <a:srgbClr val="C00000"/>
              </a:solidFill>
            </a:endParaRPr>
          </a:p>
        </p:txBody>
      </p:sp>
      <p:sp>
        <p:nvSpPr>
          <p:cNvPr id="3" name="内容占位符 2"/>
          <p:cNvSpPr>
            <a:spLocks noGrp="1"/>
          </p:cNvSpPr>
          <p:nvPr>
            <p:ph sz="quarter" idx="1"/>
          </p:nvPr>
        </p:nvSpPr>
        <p:spPr>
          <a:xfrm>
            <a:off x="457200" y="1600200"/>
            <a:ext cx="7472386" cy="4873752"/>
          </a:xfrm>
        </p:spPr>
        <p:txBody>
          <a:bodyPr>
            <a:normAutofit/>
          </a:bodyPr>
          <a:lstStyle/>
          <a:p>
            <a:pPr>
              <a:lnSpc>
                <a:spcPct val="150000"/>
              </a:lnSpc>
            </a:pPr>
            <a:r>
              <a:rPr lang="en-US" altLang="zh-CN" b="1" dirty="0" smtClean="0"/>
              <a:t>3.ANSI X9.17</a:t>
            </a:r>
            <a:r>
              <a:rPr lang="zh-CN" altLang="en-US" b="1" dirty="0" smtClean="0"/>
              <a:t>的伪随机数产生器</a:t>
            </a:r>
            <a:endParaRPr lang="zh-CN" altLang="en-US" b="1" dirty="0" smtClean="0"/>
          </a:p>
          <a:p>
            <a:pPr lvl="1">
              <a:lnSpc>
                <a:spcPct val="150000"/>
              </a:lnSpc>
            </a:pPr>
            <a:r>
              <a:rPr lang="zh-CN" altLang="en-US" sz="2200" b="1" dirty="0" smtClean="0">
                <a:solidFill>
                  <a:srgbClr val="0000FF"/>
                </a:solidFill>
              </a:rPr>
              <a:t>它是密码强度最高的伪随机数产生器之一</a:t>
            </a:r>
            <a:r>
              <a:rPr lang="zh-CN" altLang="en-US" sz="2200" b="1" dirty="0" smtClean="0"/>
              <a:t>，</a:t>
            </a:r>
            <a:r>
              <a:rPr lang="zh-CN" altLang="en-US" sz="2200" b="1" dirty="0" smtClean="0">
                <a:solidFill>
                  <a:srgbClr val="0000FF"/>
                </a:solidFill>
              </a:rPr>
              <a:t>已在包括</a:t>
            </a:r>
            <a:r>
              <a:rPr lang="en-US" altLang="zh-CN" sz="2200" b="1" dirty="0" smtClean="0">
                <a:solidFill>
                  <a:srgbClr val="0000FF"/>
                </a:solidFill>
              </a:rPr>
              <a:t>PGP</a:t>
            </a:r>
            <a:r>
              <a:rPr lang="zh-CN" altLang="en-US" sz="2200" b="1" dirty="0" smtClean="0">
                <a:solidFill>
                  <a:srgbClr val="0000FF"/>
                </a:solidFill>
              </a:rPr>
              <a:t>等许多应用过程中被采纳，</a:t>
            </a:r>
            <a:r>
              <a:rPr lang="en-US" altLang="zh-CN" sz="2200" b="1" dirty="0" smtClean="0"/>
              <a:t> </a:t>
            </a:r>
            <a:r>
              <a:rPr lang="zh-CN" altLang="en-US" sz="2200" b="1" dirty="0" smtClean="0">
                <a:solidFill>
                  <a:srgbClr val="0000FF"/>
                </a:solidFill>
              </a:rPr>
              <a:t>产生器有</a:t>
            </a:r>
            <a:r>
              <a:rPr lang="en-US" altLang="zh-CN" sz="2200" b="1" dirty="0" smtClean="0">
                <a:solidFill>
                  <a:srgbClr val="0000FF"/>
                </a:solidFill>
              </a:rPr>
              <a:t>3</a:t>
            </a:r>
            <a:r>
              <a:rPr lang="zh-CN" altLang="en-US" sz="2200" b="1" dirty="0" smtClean="0">
                <a:solidFill>
                  <a:srgbClr val="0000FF"/>
                </a:solidFill>
              </a:rPr>
              <a:t>个组成部分</a:t>
            </a:r>
            <a:endParaRPr lang="en-US" altLang="zh-CN" sz="2200" b="1" dirty="0" smtClean="0"/>
          </a:p>
          <a:p>
            <a:pPr lvl="1">
              <a:lnSpc>
                <a:spcPct val="150000"/>
              </a:lnSpc>
            </a:pPr>
            <a:r>
              <a:rPr lang="en-US" altLang="zh-CN" sz="2200" b="1" dirty="0" smtClean="0">
                <a:solidFill>
                  <a:srgbClr val="FF0000"/>
                </a:solidFill>
                <a:latin typeface="Times New Roman" panose="02020603050405020304" pitchFamily="18" charset="0"/>
              </a:rPr>
              <a:t>① </a:t>
            </a:r>
            <a:r>
              <a:rPr lang="zh-CN" altLang="en-US" sz="2200" b="1" dirty="0" smtClean="0">
                <a:solidFill>
                  <a:srgbClr val="FF0000"/>
                </a:solidFill>
                <a:latin typeface="Times New Roman" panose="02020603050405020304" pitchFamily="18" charset="0"/>
              </a:rPr>
              <a:t>输入</a:t>
            </a:r>
            <a:r>
              <a:rPr lang="zh-CN" altLang="en-US" sz="2200" b="1" dirty="0" smtClean="0">
                <a:latin typeface="Times New Roman" panose="02020603050405020304" pitchFamily="18" charset="0"/>
              </a:rPr>
              <a:t>   输入为</a:t>
            </a:r>
            <a:r>
              <a:rPr lang="zh-CN" altLang="en-US" sz="2200" b="1" dirty="0" smtClean="0">
                <a:solidFill>
                  <a:srgbClr val="0000FF"/>
                </a:solidFill>
                <a:latin typeface="Times New Roman" panose="02020603050405020304" pitchFamily="18" charset="0"/>
              </a:rPr>
              <a:t>两个</a:t>
            </a:r>
            <a:r>
              <a:rPr lang="en-US" altLang="zh-CN" sz="2200" b="1" dirty="0" smtClean="0">
                <a:solidFill>
                  <a:srgbClr val="0000FF"/>
                </a:solidFill>
                <a:latin typeface="Times New Roman" panose="02020603050405020304" pitchFamily="18" charset="0"/>
              </a:rPr>
              <a:t>64</a:t>
            </a:r>
            <a:r>
              <a:rPr lang="zh-CN" altLang="en-US" sz="2200" b="1" dirty="0" smtClean="0">
                <a:solidFill>
                  <a:srgbClr val="0000FF"/>
                </a:solidFill>
                <a:latin typeface="Times New Roman" panose="02020603050405020304" pitchFamily="18" charset="0"/>
              </a:rPr>
              <a:t>比特的伪随机数</a:t>
            </a:r>
            <a:r>
              <a:rPr lang="zh-CN" altLang="en-US" sz="2200" b="1" dirty="0" smtClean="0">
                <a:latin typeface="Times New Roman" panose="02020603050405020304" pitchFamily="18" charset="0"/>
              </a:rPr>
              <a:t>，其中</a:t>
            </a:r>
            <a:r>
              <a:rPr lang="en-US" altLang="zh-CN" sz="2200" b="1" dirty="0" err="1" smtClean="0">
                <a:solidFill>
                  <a:srgbClr val="0000FF"/>
                </a:solidFill>
                <a:latin typeface="Times New Roman" panose="02020603050405020304" pitchFamily="18" charset="0"/>
              </a:rPr>
              <a:t>DT</a:t>
            </a:r>
            <a:r>
              <a:rPr lang="en-US" altLang="zh-CN" sz="2200" b="1" baseline="-25000" dirty="0" err="1"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表示当前的日期和时间</a:t>
            </a:r>
            <a:r>
              <a:rPr lang="zh-CN" altLang="en-US" sz="2200" b="1" dirty="0" smtClean="0">
                <a:latin typeface="Times New Roman" panose="02020603050405020304" pitchFamily="18" charset="0"/>
              </a:rPr>
              <a:t>，</a:t>
            </a:r>
            <a:r>
              <a:rPr lang="zh-CN" altLang="en-US" sz="2200" b="1" dirty="0" smtClean="0">
                <a:solidFill>
                  <a:srgbClr val="FF0000"/>
                </a:solidFill>
                <a:latin typeface="Times New Roman" panose="02020603050405020304" pitchFamily="18" charset="0"/>
              </a:rPr>
              <a:t>每产生一个数</a:t>
            </a:r>
            <a:r>
              <a:rPr lang="en-US" altLang="zh-CN" sz="2200" b="1" dirty="0" err="1" smtClean="0">
                <a:solidFill>
                  <a:srgbClr val="FF0000"/>
                </a:solidFill>
                <a:latin typeface="Times New Roman" panose="02020603050405020304" pitchFamily="18" charset="0"/>
              </a:rPr>
              <a:t>R</a:t>
            </a:r>
            <a:r>
              <a:rPr lang="en-US" altLang="zh-CN" sz="2200" b="1" baseline="-25000" dirty="0" err="1" smtClean="0">
                <a:solidFill>
                  <a:srgbClr val="FF0000"/>
                </a:solidFill>
                <a:latin typeface="Times New Roman" panose="02020603050405020304" pitchFamily="18" charset="0"/>
              </a:rPr>
              <a:t>i</a:t>
            </a:r>
            <a:r>
              <a:rPr lang="zh-CN" altLang="en-US" sz="2200" b="1" dirty="0" smtClean="0">
                <a:solidFill>
                  <a:srgbClr val="FF0000"/>
                </a:solidFill>
                <a:latin typeface="Times New Roman" panose="02020603050405020304" pitchFamily="18" charset="0"/>
              </a:rPr>
              <a:t>后，</a:t>
            </a:r>
            <a:r>
              <a:rPr lang="en-US" altLang="zh-CN" sz="2200" b="1" dirty="0" err="1" smtClean="0">
                <a:solidFill>
                  <a:srgbClr val="FF0000"/>
                </a:solidFill>
                <a:latin typeface="Times New Roman" panose="02020603050405020304" pitchFamily="18" charset="0"/>
              </a:rPr>
              <a:t>DT</a:t>
            </a:r>
            <a:r>
              <a:rPr lang="en-US" altLang="zh-CN" sz="2200" b="1" baseline="-25000" dirty="0" err="1" smtClean="0">
                <a:solidFill>
                  <a:srgbClr val="FF0000"/>
                </a:solidFill>
                <a:latin typeface="Times New Roman" panose="02020603050405020304" pitchFamily="18" charset="0"/>
              </a:rPr>
              <a:t>i</a:t>
            </a:r>
            <a:r>
              <a:rPr lang="zh-CN" altLang="en-US" sz="2200" b="1" dirty="0" smtClean="0">
                <a:solidFill>
                  <a:srgbClr val="FF0000"/>
                </a:solidFill>
                <a:latin typeface="Times New Roman" panose="02020603050405020304" pitchFamily="18" charset="0"/>
              </a:rPr>
              <a:t>都更新一次</a:t>
            </a:r>
            <a:r>
              <a:rPr lang="zh-CN" altLang="en-US" sz="2200" b="1" dirty="0" smtClean="0">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V</a:t>
            </a:r>
            <a:r>
              <a:rPr lang="en-US" altLang="zh-CN" sz="2200" b="1" baseline="-25000" dirty="0"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是产生第</a:t>
            </a:r>
            <a:r>
              <a:rPr lang="en-US" altLang="zh-CN" sz="2200" b="1" dirty="0" err="1"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个随机数时的种子</a:t>
            </a:r>
            <a:r>
              <a:rPr lang="zh-CN" altLang="en-US" sz="2200" b="1" dirty="0" smtClean="0">
                <a:latin typeface="Times New Roman" panose="02020603050405020304" pitchFamily="18" charset="0"/>
              </a:rPr>
              <a:t>，其初值可任意设定，以后每次自动更新。</a:t>
            </a:r>
            <a:endParaRPr lang="zh-CN" altLang="en-US" sz="2200" b="1"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dirty="0"/>
          </a:p>
        </p:txBody>
      </p:sp>
      <p:sp>
        <p:nvSpPr>
          <p:cNvPr id="3" name="内容占位符 2"/>
          <p:cNvSpPr>
            <a:spLocks noGrp="1"/>
          </p:cNvSpPr>
          <p:nvPr>
            <p:ph sz="quarter" idx="1"/>
          </p:nvPr>
        </p:nvSpPr>
        <p:spPr>
          <a:xfrm>
            <a:off x="142844" y="1600200"/>
            <a:ext cx="5072098" cy="4873752"/>
          </a:xfrm>
        </p:spPr>
        <p:txBody>
          <a:bodyPr>
            <a:noAutofit/>
          </a:bodyPr>
          <a:lstStyle/>
          <a:p>
            <a:pPr lvl="1">
              <a:lnSpc>
                <a:spcPct val="150000"/>
              </a:lnSpc>
            </a:pPr>
            <a:r>
              <a:rPr lang="zh-CN" altLang="en-US" sz="2200" b="1" dirty="0" smtClean="0">
                <a:solidFill>
                  <a:srgbClr val="FF0000"/>
                </a:solidFill>
                <a:latin typeface="Times New Roman" panose="02020603050405020304" pitchFamily="18" charset="0"/>
              </a:rPr>
              <a:t>②密钥</a:t>
            </a:r>
            <a:r>
              <a:rPr lang="zh-CN" altLang="en-US" sz="2200" b="1" dirty="0" smtClean="0">
                <a:latin typeface="Times New Roman" panose="02020603050405020304" pitchFamily="18" charset="0"/>
              </a:rPr>
              <a:t>   </a:t>
            </a:r>
            <a:r>
              <a:rPr lang="zh-CN" altLang="en-US" b="1" dirty="0" smtClean="0">
                <a:solidFill>
                  <a:srgbClr val="1506A2"/>
                </a:solidFill>
                <a:latin typeface="Times New Roman" panose="02020603050405020304" pitchFamily="18" charset="0"/>
              </a:rPr>
              <a:t>产生器用了</a:t>
            </a:r>
            <a:r>
              <a:rPr lang="en-US" altLang="zh-CN" b="1" dirty="0" smtClean="0">
                <a:solidFill>
                  <a:srgbClr val="1506A2"/>
                </a:solidFill>
                <a:latin typeface="Times New Roman" panose="02020603050405020304" pitchFamily="18" charset="0"/>
              </a:rPr>
              <a:t>3</a:t>
            </a:r>
            <a:r>
              <a:rPr lang="zh-CN" altLang="en-US" b="1" dirty="0" smtClean="0">
                <a:solidFill>
                  <a:srgbClr val="1506A2"/>
                </a:solidFill>
                <a:latin typeface="Times New Roman" panose="02020603050405020304" pitchFamily="18" charset="0"/>
              </a:rPr>
              <a:t>次三重</a:t>
            </a:r>
            <a:r>
              <a:rPr lang="en-US" altLang="zh-CN" b="1" dirty="0" smtClean="0">
                <a:solidFill>
                  <a:srgbClr val="1506A2"/>
                </a:solidFill>
                <a:latin typeface="Times New Roman" panose="02020603050405020304" pitchFamily="18" charset="0"/>
              </a:rPr>
              <a:t>DES(EDE)</a:t>
            </a:r>
            <a:r>
              <a:rPr lang="zh-CN" altLang="en-US" b="1" dirty="0" smtClean="0">
                <a:solidFill>
                  <a:srgbClr val="1506A2"/>
                </a:solidFill>
                <a:latin typeface="Times New Roman" panose="02020603050405020304" pitchFamily="18" charset="0"/>
              </a:rPr>
              <a:t>加密，</a:t>
            </a:r>
            <a:r>
              <a:rPr lang="en-US" altLang="zh-CN" b="1" dirty="0" smtClean="0">
                <a:solidFill>
                  <a:srgbClr val="1506A2"/>
                </a:solidFill>
                <a:latin typeface="Times New Roman" panose="02020603050405020304" pitchFamily="18" charset="0"/>
              </a:rPr>
              <a:t>3</a:t>
            </a:r>
            <a:r>
              <a:rPr lang="zh-CN" altLang="en-US" b="1" dirty="0" smtClean="0">
                <a:solidFill>
                  <a:srgbClr val="1506A2"/>
                </a:solidFill>
                <a:latin typeface="Times New Roman" panose="02020603050405020304" pitchFamily="18" charset="0"/>
              </a:rPr>
              <a:t>次加密使用相同的两个</a:t>
            </a:r>
            <a:r>
              <a:rPr lang="en-US" altLang="zh-CN" b="1" dirty="0" smtClean="0">
                <a:solidFill>
                  <a:srgbClr val="1506A2"/>
                </a:solidFill>
                <a:latin typeface="Times New Roman" panose="02020603050405020304" pitchFamily="18" charset="0"/>
              </a:rPr>
              <a:t>56</a:t>
            </a:r>
            <a:r>
              <a:rPr lang="zh-CN" altLang="en-US" b="1" dirty="0" smtClean="0">
                <a:solidFill>
                  <a:srgbClr val="1506A2"/>
                </a:solidFill>
                <a:latin typeface="Times New Roman" panose="02020603050405020304" pitchFamily="18" charset="0"/>
              </a:rPr>
              <a:t>比特的密钥</a:t>
            </a:r>
            <a:r>
              <a:rPr lang="en-US" altLang="zh-CN" b="1" dirty="0" smtClean="0">
                <a:solidFill>
                  <a:srgbClr val="1506A2"/>
                </a:solidFill>
                <a:latin typeface="Times New Roman" panose="02020603050405020304" pitchFamily="18" charset="0"/>
              </a:rPr>
              <a:t>K</a:t>
            </a:r>
            <a:r>
              <a:rPr lang="en-US" altLang="zh-CN" b="1" baseline="-25000" dirty="0" smtClean="0">
                <a:solidFill>
                  <a:srgbClr val="1506A2"/>
                </a:solidFill>
                <a:latin typeface="Times New Roman" panose="02020603050405020304" pitchFamily="18" charset="0"/>
              </a:rPr>
              <a:t>1</a:t>
            </a:r>
            <a:r>
              <a:rPr lang="zh-CN" altLang="en-US" b="1" dirty="0" smtClean="0">
                <a:solidFill>
                  <a:srgbClr val="1506A2"/>
                </a:solidFill>
                <a:latin typeface="Times New Roman" panose="02020603050405020304" pitchFamily="18" charset="0"/>
              </a:rPr>
              <a:t>和</a:t>
            </a:r>
            <a:r>
              <a:rPr lang="en-US" altLang="zh-CN" b="1" dirty="0" smtClean="0">
                <a:solidFill>
                  <a:srgbClr val="1506A2"/>
                </a:solidFill>
                <a:latin typeface="Times New Roman" panose="02020603050405020304" pitchFamily="18" charset="0"/>
              </a:rPr>
              <a:t>K</a:t>
            </a:r>
            <a:r>
              <a:rPr lang="en-US" altLang="zh-CN" b="1" baseline="-25000" dirty="0" smtClean="0">
                <a:solidFill>
                  <a:srgbClr val="1506A2"/>
                </a:solidFill>
                <a:latin typeface="Times New Roman" panose="02020603050405020304" pitchFamily="18" charset="0"/>
              </a:rPr>
              <a:t>2</a:t>
            </a:r>
            <a:endParaRPr lang="zh-CN" altLang="en-US" sz="3000" b="1" baseline="-25000" dirty="0" smtClean="0">
              <a:solidFill>
                <a:srgbClr val="1506A2"/>
              </a:solidFill>
              <a:latin typeface="Times New Roman" panose="02020603050405020304" pitchFamily="18" charset="0"/>
            </a:endParaRPr>
          </a:p>
          <a:p>
            <a:pPr lvl="1">
              <a:lnSpc>
                <a:spcPct val="150000"/>
              </a:lnSpc>
            </a:pPr>
            <a:r>
              <a:rPr lang="zh-CN" altLang="en-US" sz="2200" b="1" dirty="0" smtClean="0">
                <a:solidFill>
                  <a:srgbClr val="FF0000"/>
                </a:solidFill>
                <a:latin typeface="Times New Roman" panose="02020603050405020304" pitchFamily="18" charset="0"/>
              </a:rPr>
              <a:t>③输出</a:t>
            </a:r>
            <a:r>
              <a:rPr lang="zh-CN" altLang="en-US" sz="2200" b="1" dirty="0" smtClean="0">
                <a:latin typeface="Times New Roman" panose="02020603050405020304" pitchFamily="18" charset="0"/>
              </a:rPr>
              <a:t>   </a:t>
            </a:r>
            <a:r>
              <a:rPr lang="zh-CN" altLang="en-US" sz="2200" b="1" dirty="0" smtClean="0">
                <a:solidFill>
                  <a:srgbClr val="0000FF"/>
                </a:solidFill>
                <a:latin typeface="Times New Roman" panose="02020603050405020304" pitchFamily="18" charset="0"/>
              </a:rPr>
              <a:t>一个</a:t>
            </a:r>
            <a:r>
              <a:rPr lang="en-US" altLang="zh-CN" sz="2200" b="1" dirty="0" smtClean="0">
                <a:solidFill>
                  <a:srgbClr val="0000FF"/>
                </a:solidFill>
                <a:latin typeface="Times New Roman" panose="02020603050405020304" pitchFamily="18" charset="0"/>
              </a:rPr>
              <a:t>64</a:t>
            </a:r>
            <a:r>
              <a:rPr lang="zh-CN" altLang="en-US" sz="2200" b="1" dirty="0" smtClean="0">
                <a:solidFill>
                  <a:srgbClr val="0000FF"/>
                </a:solidFill>
                <a:latin typeface="Times New Roman" panose="02020603050405020304" pitchFamily="18" charset="0"/>
              </a:rPr>
              <a:t>比特的伪随机数</a:t>
            </a:r>
            <a:endParaRPr lang="en-US" altLang="zh-CN" sz="2200" b="1" dirty="0" smtClean="0">
              <a:solidFill>
                <a:srgbClr val="0000FF"/>
              </a:solidFill>
              <a:latin typeface="Times New Roman" panose="02020603050405020304" pitchFamily="18" charset="0"/>
            </a:endParaRPr>
          </a:p>
          <a:p>
            <a:pPr lvl="1">
              <a:lnSpc>
                <a:spcPct val="150000"/>
              </a:lnSpc>
              <a:buNone/>
            </a:pPr>
            <a:r>
              <a:rPr lang="en-US" altLang="zh-CN" sz="2200" b="1" dirty="0" smtClean="0">
                <a:solidFill>
                  <a:srgbClr val="0000FF"/>
                </a:solidFill>
                <a:latin typeface="Times New Roman" panose="02020603050405020304" pitchFamily="18" charset="0"/>
              </a:rPr>
              <a:t>     </a:t>
            </a:r>
            <a:r>
              <a:rPr lang="en-US" altLang="zh-CN" sz="2200" b="1" dirty="0" err="1" smtClean="0">
                <a:solidFill>
                  <a:srgbClr val="0000FF"/>
                </a:solidFill>
                <a:latin typeface="Times New Roman" panose="02020603050405020304" pitchFamily="18" charset="0"/>
              </a:rPr>
              <a:t>R</a:t>
            </a:r>
            <a:r>
              <a:rPr lang="en-US" altLang="zh-CN" sz="2200" b="1" baseline="-25000" dirty="0" err="1"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和一个</a:t>
            </a:r>
            <a:r>
              <a:rPr lang="en-US" altLang="zh-CN" sz="2200" b="1" dirty="0" smtClean="0">
                <a:solidFill>
                  <a:srgbClr val="0000FF"/>
                </a:solidFill>
                <a:latin typeface="Times New Roman" panose="02020603050405020304" pitchFamily="18" charset="0"/>
              </a:rPr>
              <a:t>64</a:t>
            </a:r>
            <a:r>
              <a:rPr lang="zh-CN" altLang="en-US" sz="2200" b="1" dirty="0" smtClean="0">
                <a:solidFill>
                  <a:srgbClr val="0000FF"/>
                </a:solidFill>
                <a:latin typeface="Times New Roman" panose="02020603050405020304" pitchFamily="18" charset="0"/>
              </a:rPr>
              <a:t>比特的新种子</a:t>
            </a:r>
            <a:r>
              <a:rPr lang="en-US" altLang="zh-CN" sz="2200" b="1" dirty="0" smtClean="0">
                <a:solidFill>
                  <a:srgbClr val="0000FF"/>
                </a:solidFill>
                <a:latin typeface="Times New Roman" panose="02020603050405020304" pitchFamily="18" charset="0"/>
              </a:rPr>
              <a:t>V</a:t>
            </a:r>
            <a:r>
              <a:rPr lang="en-US" altLang="zh-CN" sz="2200" b="1" baseline="-25000" dirty="0" smtClean="0">
                <a:solidFill>
                  <a:srgbClr val="0000FF"/>
                </a:solidFill>
                <a:latin typeface="Times New Roman" panose="02020603050405020304" pitchFamily="18" charset="0"/>
              </a:rPr>
              <a:t>i</a:t>
            </a:r>
            <a:r>
              <a:rPr lang="zh-CN" altLang="en-US" sz="2200" b="1" baseline="-25000" dirty="0" smtClean="0">
                <a:solidFill>
                  <a:srgbClr val="0000FF"/>
                </a:solidFill>
                <a:latin typeface="Times New Roman" panose="02020603050405020304" pitchFamily="18" charset="0"/>
              </a:rPr>
              <a:t>＋</a:t>
            </a:r>
            <a:r>
              <a:rPr lang="en-US" altLang="zh-CN" sz="2200" b="1" baseline="-25000" dirty="0" smtClean="0">
                <a:solidFill>
                  <a:srgbClr val="0000FF"/>
                </a:solidFill>
                <a:latin typeface="Times New Roman" panose="02020603050405020304" pitchFamily="18" charset="0"/>
              </a:rPr>
              <a:t>1</a:t>
            </a:r>
            <a:r>
              <a:rPr lang="zh-CN" altLang="en-US" sz="2200" b="1" baseline="-25000" dirty="0" smtClean="0">
                <a:solidFill>
                  <a:srgbClr val="0000FF"/>
                </a:solidFill>
                <a:latin typeface="Times New Roman" panose="02020603050405020304" pitchFamily="18" charset="0"/>
              </a:rPr>
              <a:t>，</a:t>
            </a:r>
            <a:endParaRPr lang="zh-CN" altLang="en-US" sz="2200" b="1" dirty="0" smtClean="0">
              <a:latin typeface="Times New Roman" panose="02020603050405020304" pitchFamily="18" charset="0"/>
            </a:endParaRPr>
          </a:p>
          <a:p>
            <a:pPr lvl="1">
              <a:lnSpc>
                <a:spcPct val="150000"/>
              </a:lnSpc>
            </a:pPr>
            <a:r>
              <a:rPr lang="en-US" altLang="zh-CN" sz="2200" b="1" dirty="0" err="1" smtClean="0">
                <a:latin typeface="Times New Roman" panose="02020603050405020304" pitchFamily="18" charset="0"/>
              </a:rPr>
              <a:t>R</a:t>
            </a:r>
            <a:r>
              <a:rPr lang="en-US" altLang="zh-CN" sz="2200" b="1" baseline="-25000" dirty="0" err="1"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EDE</a:t>
            </a:r>
            <a:r>
              <a:rPr lang="en-US" altLang="zh-CN" sz="2200" b="1" baseline="-25000" dirty="0" smtClean="0">
                <a:latin typeface="Times New Roman" panose="02020603050405020304" pitchFamily="18" charset="0"/>
              </a:rPr>
              <a:t>K1,K2</a:t>
            </a:r>
            <a:r>
              <a:rPr lang="en-US" altLang="zh-CN" sz="2200" b="1" dirty="0" smtClean="0">
                <a:latin typeface="Times New Roman" panose="02020603050405020304" pitchFamily="18" charset="0"/>
              </a:rPr>
              <a:t>[V</a:t>
            </a:r>
            <a:r>
              <a:rPr lang="en-US" altLang="zh-CN" sz="2200" b="1" baseline="-25000" dirty="0" smtClean="0">
                <a:latin typeface="Times New Roman" panose="02020603050405020304" pitchFamily="18" charset="0"/>
              </a:rPr>
              <a:t>i</a:t>
            </a:r>
            <a:r>
              <a:rPr lang="en-US" altLang="zh-CN" sz="2200" b="1" dirty="0" smtClean="0">
                <a:latin typeface="Times New Roman" panose="02020603050405020304" pitchFamily="18" charset="0"/>
                <a:sym typeface="Symbol" panose="05050102010706020507" pitchFamily="18" charset="2"/>
              </a:rPr>
              <a:t></a:t>
            </a:r>
            <a:r>
              <a:rPr lang="en-US" altLang="zh-CN" sz="2200" b="1" dirty="0" smtClean="0">
                <a:latin typeface="Times New Roman" panose="02020603050405020304" pitchFamily="18" charset="0"/>
              </a:rPr>
              <a:t>EDE</a:t>
            </a:r>
            <a:r>
              <a:rPr lang="en-US" altLang="zh-CN" sz="2200" b="1" baseline="-25000" dirty="0" smtClean="0">
                <a:latin typeface="Times New Roman" panose="02020603050405020304" pitchFamily="18" charset="0"/>
              </a:rPr>
              <a:t>K1,K2</a:t>
            </a:r>
            <a:r>
              <a:rPr lang="en-US" altLang="zh-CN" sz="2200" b="1" dirty="0" smtClean="0">
                <a:latin typeface="Times New Roman" panose="02020603050405020304" pitchFamily="18" charset="0"/>
              </a:rPr>
              <a:t>[</a:t>
            </a:r>
            <a:r>
              <a:rPr lang="en-US" altLang="zh-CN" sz="2200" b="1" dirty="0" err="1" smtClean="0">
                <a:latin typeface="Times New Roman" panose="02020603050405020304" pitchFamily="18" charset="0"/>
              </a:rPr>
              <a:t>DT</a:t>
            </a:r>
            <a:r>
              <a:rPr lang="en-US" altLang="zh-CN" sz="2200" b="1" baseline="-25000" dirty="0" err="1" smtClean="0">
                <a:latin typeface="Times New Roman" panose="02020603050405020304" pitchFamily="18" charset="0"/>
              </a:rPr>
              <a:t>i</a:t>
            </a:r>
            <a:r>
              <a:rPr lang="en-US" altLang="zh-CN" sz="2200" b="1" dirty="0" smtClean="0">
                <a:latin typeface="Times New Roman" panose="02020603050405020304" pitchFamily="18" charset="0"/>
              </a:rPr>
              <a:t>]]</a:t>
            </a:r>
            <a:endParaRPr lang="zh-CN" altLang="en-US" sz="2200" b="1" dirty="0" smtClean="0">
              <a:latin typeface="Times New Roman" panose="02020603050405020304" pitchFamily="18" charset="0"/>
            </a:endParaRPr>
          </a:p>
          <a:p>
            <a:pPr lvl="1">
              <a:lnSpc>
                <a:spcPct val="150000"/>
              </a:lnSpc>
            </a:pPr>
            <a:r>
              <a:rPr lang="en-US" altLang="zh-CN" sz="2200" b="1" dirty="0" smtClean="0">
                <a:latin typeface="Times New Roman" panose="02020603050405020304" pitchFamily="18" charset="0"/>
              </a:rPr>
              <a:t>V</a:t>
            </a:r>
            <a:r>
              <a:rPr lang="en-US" altLang="zh-CN" sz="2200" b="1" baseline="-25000" dirty="0" smtClean="0">
                <a:latin typeface="Times New Roman" panose="02020603050405020304" pitchFamily="18" charset="0"/>
              </a:rPr>
              <a:t>i</a:t>
            </a:r>
            <a:r>
              <a:rPr lang="zh-CN" altLang="en-US" sz="2200" b="1" baseline="-25000" dirty="0" smtClean="0">
                <a:latin typeface="Times New Roman" panose="02020603050405020304" pitchFamily="18" charset="0"/>
              </a:rPr>
              <a:t>＋</a:t>
            </a:r>
            <a:r>
              <a:rPr lang="en-US" altLang="zh-CN" sz="2200" b="1" baseline="-25000"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EDE</a:t>
            </a:r>
            <a:r>
              <a:rPr lang="en-US" altLang="zh-CN" sz="2200" b="1" baseline="-25000" dirty="0" smtClean="0">
                <a:latin typeface="Times New Roman" panose="02020603050405020304" pitchFamily="18" charset="0"/>
              </a:rPr>
              <a:t>K1,K2</a:t>
            </a:r>
            <a:r>
              <a:rPr lang="en-US" altLang="zh-CN" sz="2200" b="1" dirty="0" smtClean="0">
                <a:latin typeface="Times New Roman" panose="02020603050405020304" pitchFamily="18" charset="0"/>
              </a:rPr>
              <a:t>[R</a:t>
            </a:r>
            <a:r>
              <a:rPr lang="en-US" altLang="zh-CN" sz="2200" b="1" baseline="-25000" dirty="0" smtClean="0">
                <a:latin typeface="Times New Roman" panose="02020603050405020304" pitchFamily="18" charset="0"/>
              </a:rPr>
              <a:t>i</a:t>
            </a:r>
            <a:r>
              <a:rPr lang="en-US" altLang="zh-CN" sz="2200" b="1" dirty="0" smtClean="0">
                <a:latin typeface="Times New Roman" panose="02020603050405020304" pitchFamily="18" charset="0"/>
                <a:sym typeface="Symbol" panose="05050102010706020507" pitchFamily="18" charset="2"/>
              </a:rPr>
              <a:t></a:t>
            </a:r>
            <a:r>
              <a:rPr lang="en-US" altLang="zh-CN" sz="2200" b="1" dirty="0" smtClean="0">
                <a:latin typeface="Times New Roman" panose="02020603050405020304" pitchFamily="18" charset="0"/>
              </a:rPr>
              <a:t>EDE</a:t>
            </a:r>
            <a:r>
              <a:rPr lang="en-US" altLang="zh-CN" sz="2200" b="1" baseline="-25000" dirty="0" smtClean="0">
                <a:latin typeface="Times New Roman" panose="02020603050405020304" pitchFamily="18" charset="0"/>
              </a:rPr>
              <a:t>K1,K2</a:t>
            </a:r>
            <a:r>
              <a:rPr lang="en-US" altLang="zh-CN" sz="2200" b="1" dirty="0" smtClean="0">
                <a:latin typeface="Times New Roman" panose="02020603050405020304" pitchFamily="18" charset="0"/>
              </a:rPr>
              <a:t>[</a:t>
            </a:r>
            <a:r>
              <a:rPr lang="en-US" altLang="zh-CN" sz="2200" b="1" dirty="0" err="1" smtClean="0">
                <a:latin typeface="Times New Roman" panose="02020603050405020304" pitchFamily="18" charset="0"/>
              </a:rPr>
              <a:t>DT</a:t>
            </a:r>
            <a:r>
              <a:rPr lang="en-US" altLang="zh-CN" sz="2200" b="1" baseline="-25000" dirty="0" err="1" smtClean="0">
                <a:latin typeface="Times New Roman" panose="02020603050405020304" pitchFamily="18" charset="0"/>
              </a:rPr>
              <a:t>i</a:t>
            </a:r>
            <a:r>
              <a:rPr lang="en-US" altLang="zh-CN" sz="2200" b="1" dirty="0" smtClean="0">
                <a:latin typeface="Times New Roman" panose="02020603050405020304" pitchFamily="18" charset="0"/>
              </a:rPr>
              <a:t>]]</a:t>
            </a:r>
            <a:endParaRPr lang="zh-CN" altLang="en-US" sz="2200" b="1" dirty="0" smtClean="0"/>
          </a:p>
          <a:p>
            <a:endParaRPr lang="zh-CN" altLang="en-US" sz="2200" dirty="0"/>
          </a:p>
        </p:txBody>
      </p:sp>
      <p:graphicFrame>
        <p:nvGraphicFramePr>
          <p:cNvPr id="32770" name="Object 2"/>
          <p:cNvGraphicFramePr>
            <a:graphicFrameLocks noChangeAspect="1"/>
          </p:cNvGraphicFramePr>
          <p:nvPr/>
        </p:nvGraphicFramePr>
        <p:xfrm>
          <a:off x="4857752" y="1857364"/>
          <a:ext cx="4114800" cy="3714776"/>
        </p:xfrm>
        <a:graphic>
          <a:graphicData uri="http://schemas.openxmlformats.org/presentationml/2006/ole">
            <mc:AlternateContent xmlns:mc="http://schemas.openxmlformats.org/markup-compatibility/2006">
              <mc:Choice xmlns:v="urn:schemas-microsoft-com:vml" Requires="v">
                <p:oleObj spid="_x0000_s8193" name="Visio" r:id="rId1" imgW="3039110" imgH="2303780" progId="Visio.Drawing.11">
                  <p:embed/>
                </p:oleObj>
              </mc:Choice>
              <mc:Fallback>
                <p:oleObj name="Visio" r:id="rId1" imgW="3039110" imgH="2303780" progId="Visio.Drawing.11">
                  <p:embed/>
                  <p:pic>
                    <p:nvPicPr>
                      <p:cNvPr id="0" name="图片 8192"/>
                      <p:cNvPicPr>
                        <a:picLocks noChangeAspect="1"/>
                      </p:cNvPicPr>
                      <p:nvPr/>
                    </p:nvPicPr>
                    <p:blipFill>
                      <a:blip r:embed="rId2"/>
                      <a:stretch>
                        <a:fillRect/>
                      </a:stretch>
                    </p:blipFill>
                    <p:spPr>
                      <a:xfrm>
                        <a:off x="4857752" y="1857364"/>
                        <a:ext cx="4114800" cy="371477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8.3 </a:t>
            </a:r>
            <a:r>
              <a:rPr lang="zh-CN" altLang="en-US" b="1" dirty="0" smtClean="0">
                <a:solidFill>
                  <a:srgbClr val="C00000"/>
                </a:solidFill>
              </a:rPr>
              <a:t>基于密码算法的随机数产生器</a:t>
            </a:r>
            <a:endParaRPr lang="zh-CN" altLang="en-US" b="1" dirty="0">
              <a:solidFill>
                <a:srgbClr val="C00000"/>
              </a:solidFill>
            </a:endParaRPr>
          </a:p>
        </p:txBody>
      </p:sp>
      <p:sp>
        <p:nvSpPr>
          <p:cNvPr id="3" name="内容占位符 2"/>
          <p:cNvSpPr>
            <a:spLocks noGrp="1"/>
          </p:cNvSpPr>
          <p:nvPr>
            <p:ph sz="quarter" idx="1"/>
          </p:nvPr>
        </p:nvSpPr>
        <p:spPr>
          <a:xfrm>
            <a:off x="457200" y="1600200"/>
            <a:ext cx="7758138" cy="4873752"/>
          </a:xfrm>
        </p:spPr>
        <p:txBody>
          <a:bodyPr>
            <a:normAutofit lnSpcReduction="10000"/>
          </a:bodyPr>
          <a:lstStyle/>
          <a:p>
            <a:pPr>
              <a:lnSpc>
                <a:spcPct val="150000"/>
              </a:lnSpc>
            </a:pPr>
            <a:r>
              <a:rPr lang="zh-CN" altLang="en-US" b="1" dirty="0" smtClean="0"/>
              <a:t>本方案具有非常高的密码强度，</a:t>
            </a:r>
            <a:endParaRPr lang="zh-CN" altLang="en-US" b="1" dirty="0" smtClean="0"/>
          </a:p>
          <a:p>
            <a:pPr lvl="1">
              <a:lnSpc>
                <a:spcPct val="150000"/>
              </a:lnSpc>
            </a:pPr>
            <a:r>
              <a:rPr lang="zh-CN" altLang="en-US" b="1" dirty="0" smtClean="0"/>
              <a:t>这是因为</a:t>
            </a:r>
            <a:r>
              <a:rPr lang="zh-CN" altLang="en-US" b="1" dirty="0" smtClean="0">
                <a:solidFill>
                  <a:srgbClr val="0000FF"/>
                </a:solidFill>
              </a:rPr>
              <a:t>采用了</a:t>
            </a:r>
            <a:r>
              <a:rPr lang="en-US" altLang="zh-CN" b="1" dirty="0" smtClean="0">
                <a:solidFill>
                  <a:srgbClr val="0000FF"/>
                </a:solidFill>
              </a:rPr>
              <a:t>112</a:t>
            </a:r>
            <a:r>
              <a:rPr lang="zh-CN" altLang="en-US" b="1" dirty="0" smtClean="0">
                <a:solidFill>
                  <a:srgbClr val="0000FF"/>
                </a:solidFill>
              </a:rPr>
              <a:t>比特长的密钥和</a:t>
            </a:r>
            <a:r>
              <a:rPr lang="en-US" altLang="zh-CN" b="1" dirty="0" smtClean="0">
                <a:solidFill>
                  <a:srgbClr val="0000FF"/>
                </a:solidFill>
              </a:rPr>
              <a:t>9</a:t>
            </a:r>
            <a:r>
              <a:rPr lang="zh-CN" altLang="en-US" b="1" dirty="0" smtClean="0">
                <a:solidFill>
                  <a:srgbClr val="0000FF"/>
                </a:solidFill>
              </a:rPr>
              <a:t>个</a:t>
            </a:r>
            <a:r>
              <a:rPr lang="en-US" altLang="zh-CN" b="1" dirty="0" smtClean="0">
                <a:solidFill>
                  <a:srgbClr val="0000FF"/>
                </a:solidFill>
              </a:rPr>
              <a:t>DES</a:t>
            </a:r>
            <a:r>
              <a:rPr lang="zh-CN" altLang="en-US" b="1" dirty="0" smtClean="0">
                <a:solidFill>
                  <a:srgbClr val="0000FF"/>
                </a:solidFill>
              </a:rPr>
              <a:t>加密</a:t>
            </a:r>
            <a:endParaRPr lang="zh-CN" altLang="en-US" b="1" dirty="0" smtClean="0"/>
          </a:p>
          <a:p>
            <a:pPr lvl="1">
              <a:lnSpc>
                <a:spcPct val="150000"/>
              </a:lnSpc>
            </a:pPr>
            <a:r>
              <a:rPr lang="zh-CN" altLang="en-US" b="1" dirty="0" smtClean="0"/>
              <a:t>同时还由于算法由两个伪随机数输入驱动，</a:t>
            </a:r>
            <a:endParaRPr lang="zh-CN" altLang="en-US" b="1" dirty="0" smtClean="0"/>
          </a:p>
          <a:p>
            <a:pPr lvl="2">
              <a:lnSpc>
                <a:spcPct val="150000"/>
              </a:lnSpc>
            </a:pPr>
            <a:r>
              <a:rPr lang="zh-CN" altLang="en-US" sz="2000" b="1" dirty="0" smtClean="0"/>
              <a:t>一个是当前的日期和时间</a:t>
            </a:r>
            <a:endParaRPr lang="zh-CN" altLang="en-US" sz="2000" b="1" dirty="0" smtClean="0"/>
          </a:p>
          <a:p>
            <a:pPr lvl="2">
              <a:lnSpc>
                <a:spcPct val="150000"/>
              </a:lnSpc>
            </a:pPr>
            <a:r>
              <a:rPr lang="zh-CN" altLang="en-US" sz="2000" b="1" dirty="0" smtClean="0"/>
              <a:t>另一个是算法上次产生的新种子</a:t>
            </a:r>
            <a:endParaRPr lang="zh-CN" altLang="en-US" sz="2000" b="1" dirty="0" smtClean="0"/>
          </a:p>
          <a:p>
            <a:pPr>
              <a:lnSpc>
                <a:spcPct val="150000"/>
              </a:lnSpc>
            </a:pPr>
            <a:r>
              <a:rPr lang="zh-CN" altLang="en-US" b="1" dirty="0" smtClean="0">
                <a:solidFill>
                  <a:srgbClr val="0000FF"/>
                </a:solidFill>
              </a:rPr>
              <a:t>前向保密和后向保密性</a:t>
            </a:r>
            <a:endParaRPr lang="zh-CN" altLang="en-US" b="1" dirty="0" smtClean="0">
              <a:solidFill>
                <a:srgbClr val="0000FF"/>
              </a:solidFill>
            </a:endParaRPr>
          </a:p>
          <a:p>
            <a:pPr lvl="1">
              <a:lnSpc>
                <a:spcPct val="150000"/>
              </a:lnSpc>
            </a:pPr>
            <a:r>
              <a:rPr lang="zh-CN" altLang="en-US" b="1" dirty="0" smtClean="0"/>
              <a:t>即使某次产生的随机数</a:t>
            </a:r>
            <a:r>
              <a:rPr lang="en-US" altLang="zh-CN" b="1" dirty="0" err="1" smtClean="0"/>
              <a:t>R</a:t>
            </a:r>
            <a:r>
              <a:rPr lang="en-US" altLang="zh-CN" b="1" baseline="-25000" dirty="0" err="1" smtClean="0"/>
              <a:t>i</a:t>
            </a:r>
            <a:r>
              <a:rPr lang="zh-CN" altLang="en-US" b="1" dirty="0" smtClean="0"/>
              <a:t>泄漏了，但由于</a:t>
            </a:r>
            <a:r>
              <a:rPr lang="en-US" altLang="zh-CN" b="1" dirty="0" err="1" smtClean="0"/>
              <a:t>R</a:t>
            </a:r>
            <a:r>
              <a:rPr lang="en-US" altLang="zh-CN" b="1" baseline="-25000" dirty="0" err="1" smtClean="0"/>
              <a:t>i</a:t>
            </a:r>
            <a:r>
              <a:rPr lang="zh-CN" altLang="en-US" b="1" dirty="0" smtClean="0">
                <a:solidFill>
                  <a:srgbClr val="0000FF"/>
                </a:solidFill>
              </a:rPr>
              <a:t>又经一次</a:t>
            </a:r>
            <a:r>
              <a:rPr lang="en-US" altLang="zh-CN" b="1" dirty="0" smtClean="0">
                <a:solidFill>
                  <a:srgbClr val="0000FF"/>
                </a:solidFill>
              </a:rPr>
              <a:t>EDE</a:t>
            </a:r>
            <a:r>
              <a:rPr lang="zh-CN" altLang="en-US" b="1" dirty="0" smtClean="0">
                <a:solidFill>
                  <a:srgbClr val="0000FF"/>
                </a:solidFill>
              </a:rPr>
              <a:t>加密才产生新种子</a:t>
            </a:r>
            <a:r>
              <a:rPr lang="en-US" altLang="zh-CN" b="1" dirty="0" smtClean="0"/>
              <a:t>V</a:t>
            </a:r>
            <a:r>
              <a:rPr lang="en-US" altLang="zh-CN" b="1" baseline="-25000" dirty="0" smtClean="0"/>
              <a:t>i</a:t>
            </a:r>
            <a:r>
              <a:rPr lang="zh-CN" altLang="en-US" b="1" baseline="-25000" dirty="0" smtClean="0"/>
              <a:t>＋</a:t>
            </a:r>
            <a:r>
              <a:rPr lang="en-US" altLang="zh-CN" b="1" baseline="-25000" dirty="0" smtClean="0"/>
              <a:t>1</a:t>
            </a:r>
            <a:r>
              <a:rPr lang="zh-CN" altLang="en-US" b="1" dirty="0" smtClean="0"/>
              <a:t>，所以别人即使得到</a:t>
            </a:r>
            <a:r>
              <a:rPr lang="en-US" altLang="zh-CN" b="1" dirty="0" err="1" smtClean="0"/>
              <a:t>R</a:t>
            </a:r>
            <a:r>
              <a:rPr lang="en-US" altLang="zh-CN" b="1" baseline="-25000" dirty="0" err="1" smtClean="0"/>
              <a:t>i</a:t>
            </a:r>
            <a:r>
              <a:rPr lang="zh-CN" altLang="en-US" b="1" dirty="0" smtClean="0"/>
              <a:t>也得不到</a:t>
            </a:r>
            <a:r>
              <a:rPr lang="en-US" altLang="zh-CN" b="1" dirty="0" smtClean="0"/>
              <a:t>V</a:t>
            </a:r>
            <a:r>
              <a:rPr lang="en-US" altLang="zh-CN" b="1" baseline="-25000" dirty="0" smtClean="0"/>
              <a:t>i</a:t>
            </a:r>
            <a:r>
              <a:rPr lang="zh-CN" altLang="en-US" b="1" baseline="-25000" dirty="0" smtClean="0"/>
              <a:t>＋</a:t>
            </a:r>
            <a:r>
              <a:rPr lang="en-US" altLang="zh-CN" b="1" baseline="-25000" dirty="0" smtClean="0"/>
              <a:t>1</a:t>
            </a:r>
            <a:r>
              <a:rPr lang="zh-CN" altLang="en-US" b="1" dirty="0" smtClean="0"/>
              <a:t>，从而得不到新随机数</a:t>
            </a:r>
            <a:r>
              <a:rPr lang="en-US" altLang="zh-CN" b="1" dirty="0" err="1" smtClean="0"/>
              <a:t>R</a:t>
            </a:r>
            <a:r>
              <a:rPr lang="en-US" altLang="zh-CN" b="1" baseline="-25000" dirty="0" err="1" smtClean="0"/>
              <a:t>i</a:t>
            </a:r>
            <a:r>
              <a:rPr lang="zh-CN" altLang="en-US" b="1" baseline="-25000" dirty="0" smtClean="0"/>
              <a:t>＋</a:t>
            </a:r>
            <a:r>
              <a:rPr lang="en-US" altLang="zh-CN" b="1" baseline="-25000" dirty="0" smtClean="0"/>
              <a:t>1</a:t>
            </a:r>
            <a:endParaRPr lang="zh-CN" altLang="en-US" sz="2000" b="1"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8.4 </a:t>
            </a:r>
            <a:r>
              <a:rPr lang="zh-CN" altLang="en-US" b="1" dirty="0" smtClean="0">
                <a:solidFill>
                  <a:srgbClr val="C00000"/>
                </a:solidFill>
              </a:rPr>
              <a:t>随机</a:t>
            </a:r>
            <a:r>
              <a:rPr lang="zh-CN" altLang="en-US" b="1" dirty="0" smtClean="0">
                <a:solidFill>
                  <a:srgbClr val="1506A2"/>
                </a:solidFill>
              </a:rPr>
              <a:t>比特</a:t>
            </a:r>
            <a:r>
              <a:rPr lang="zh-CN" altLang="en-US" b="1" dirty="0" smtClean="0">
                <a:solidFill>
                  <a:srgbClr val="C00000"/>
                </a:solidFill>
              </a:rPr>
              <a:t>产生器</a:t>
            </a:r>
            <a:endParaRPr lang="zh-CN" altLang="en-US" b="1" dirty="0">
              <a:solidFill>
                <a:srgbClr val="C00000"/>
              </a:solidFill>
            </a:endParaRPr>
          </a:p>
        </p:txBody>
      </p:sp>
      <p:sp>
        <p:nvSpPr>
          <p:cNvPr id="3" name="内容占位符 2"/>
          <p:cNvSpPr>
            <a:spLocks noGrp="1"/>
          </p:cNvSpPr>
          <p:nvPr>
            <p:ph sz="quarter" idx="1"/>
          </p:nvPr>
        </p:nvSpPr>
        <p:spPr>
          <a:xfrm>
            <a:off x="457200" y="1600200"/>
            <a:ext cx="7758138" cy="5257800"/>
          </a:xfrm>
        </p:spPr>
        <p:txBody>
          <a:bodyPr>
            <a:normAutofit/>
          </a:bodyPr>
          <a:lstStyle/>
          <a:p>
            <a:pPr>
              <a:lnSpc>
                <a:spcPct val="110000"/>
              </a:lnSpc>
            </a:pPr>
            <a:r>
              <a:rPr lang="zh-CN" altLang="en-US" sz="2000" b="1" dirty="0" smtClean="0">
                <a:latin typeface="Times New Roman" panose="02020603050405020304" pitchFamily="18" charset="0"/>
              </a:rPr>
              <a:t>在某些情况下，</a:t>
            </a:r>
            <a:r>
              <a:rPr lang="zh-CN" altLang="en-US" sz="2000" b="1" dirty="0" smtClean="0">
                <a:solidFill>
                  <a:srgbClr val="0000FF"/>
                </a:solidFill>
                <a:latin typeface="Times New Roman" panose="02020603050405020304" pitchFamily="18" charset="0"/>
              </a:rPr>
              <a:t>需要的是随机比特序列</a:t>
            </a:r>
            <a:r>
              <a:rPr lang="zh-CN" altLang="en-US" sz="2000" b="1" dirty="0" smtClean="0">
                <a:latin typeface="Times New Roman" panose="02020603050405020304" pitchFamily="18" charset="0"/>
              </a:rPr>
              <a:t>，而不是随机数序列，如流密码的密钥流。下面介绍几个常用的随机比特产生器</a:t>
            </a:r>
            <a:endParaRPr lang="zh-CN" altLang="en-US" sz="2000" b="1" dirty="0" smtClean="0">
              <a:latin typeface="Times New Roman" panose="02020603050405020304" pitchFamily="18" charset="0"/>
            </a:endParaRPr>
          </a:p>
          <a:p>
            <a:pPr>
              <a:lnSpc>
                <a:spcPct val="110000"/>
              </a:lnSpc>
            </a:pPr>
            <a:r>
              <a:rPr lang="en-US" altLang="zh-CN" sz="2000" b="1" dirty="0" smtClean="0">
                <a:latin typeface="Times New Roman" panose="02020603050405020304" pitchFamily="18" charset="0"/>
              </a:rPr>
              <a:t>1. BBS(</a:t>
            </a:r>
            <a:r>
              <a:rPr lang="en-US" altLang="zh-CN" sz="2000" b="1" dirty="0" err="1" smtClean="0">
                <a:latin typeface="Times New Roman" panose="02020603050405020304" pitchFamily="18" charset="0"/>
              </a:rPr>
              <a:t>blum-blum-shub</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产生器 </a:t>
            </a:r>
            <a:endParaRPr lang="zh-CN" altLang="en-US" sz="2000" b="1" dirty="0" smtClean="0">
              <a:latin typeface="Times New Roman" panose="02020603050405020304" pitchFamily="18" charset="0"/>
            </a:endParaRPr>
          </a:p>
          <a:p>
            <a:pPr lvl="1">
              <a:lnSpc>
                <a:spcPct val="110000"/>
              </a:lnSpc>
            </a:pPr>
            <a:r>
              <a:rPr lang="en-US" altLang="zh-CN" sz="2000" b="1" dirty="0" smtClean="0">
                <a:latin typeface="Times New Roman" panose="02020603050405020304" pitchFamily="18" charset="0"/>
              </a:rPr>
              <a:t>BBS(</a:t>
            </a:r>
            <a:r>
              <a:rPr lang="en-US" altLang="zh-CN" sz="2000" b="1" dirty="0" err="1" smtClean="0">
                <a:latin typeface="Times New Roman" panose="02020603050405020304" pitchFamily="18" charset="0"/>
              </a:rPr>
              <a:t>blum-blum-shub</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产生器是已经证明过的密码强度最强的伪随机数产生器，它的整个过程如下：</a:t>
            </a:r>
            <a:endParaRPr lang="zh-CN" altLang="en-US"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首先，选择两个大素数</a:t>
            </a:r>
            <a:r>
              <a:rPr lang="en-US" altLang="zh-CN" sz="2000" b="1" dirty="0" smtClean="0">
                <a:latin typeface="Times New Roman" panose="02020603050405020304" pitchFamily="18" charset="0"/>
              </a:rPr>
              <a:t>p</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q</a:t>
            </a:r>
            <a:r>
              <a:rPr lang="zh-CN" altLang="en-US" sz="2000" b="1" dirty="0" smtClean="0">
                <a:latin typeface="Times New Roman" panose="02020603050405020304" pitchFamily="18" charset="0"/>
              </a:rPr>
              <a:t>，满足</a:t>
            </a:r>
            <a:r>
              <a:rPr lang="en-US" altLang="zh-CN" sz="2000" b="1" dirty="0" smtClean="0">
                <a:latin typeface="Times New Roman" panose="02020603050405020304" pitchFamily="18" charset="0"/>
              </a:rPr>
              <a:t>p≡q≡3 mod 4</a:t>
            </a:r>
            <a:r>
              <a:rPr lang="zh-CN" altLang="en-US" sz="2000" b="1" dirty="0" smtClean="0">
                <a:latin typeface="Times New Roman" panose="02020603050405020304" pitchFamily="18" charset="0"/>
              </a:rPr>
              <a:t>，令</a:t>
            </a:r>
            <a:r>
              <a:rPr lang="en-US" altLang="zh-CN" sz="2000" b="1" dirty="0" smtClean="0">
                <a:latin typeface="Times New Roman" panose="02020603050405020304" pitchFamily="18" charset="0"/>
              </a:rPr>
              <a:t>n</a:t>
            </a:r>
            <a:r>
              <a:rPr lang="zh-CN" altLang="en-US" sz="2000" b="1" dirty="0" smtClean="0">
                <a:latin typeface="Times New Roman" panose="02020603050405020304" pitchFamily="18" charset="0"/>
              </a:rPr>
              <a:t>＝</a:t>
            </a:r>
            <a:r>
              <a:rPr lang="en-US" altLang="zh-CN" sz="2000" b="1" dirty="0" err="1" smtClean="0">
                <a:latin typeface="Times New Roman" panose="02020603050405020304" pitchFamily="18" charset="0"/>
              </a:rPr>
              <a:t>p×q</a:t>
            </a:r>
            <a:r>
              <a:rPr lang="zh-CN" altLang="en-US" sz="2000" b="1" dirty="0" smtClean="0">
                <a:latin typeface="Times New Roman" panose="02020603050405020304" pitchFamily="18" charset="0"/>
              </a:rPr>
              <a:t>。再选一随机数</a:t>
            </a:r>
            <a:r>
              <a:rPr lang="en-US" altLang="zh-CN" sz="2000" b="1" dirty="0" smtClean="0">
                <a:latin typeface="Times New Roman" panose="02020603050405020304" pitchFamily="18" charset="0"/>
              </a:rPr>
              <a:t>s</a:t>
            </a:r>
            <a:r>
              <a:rPr lang="zh-CN" altLang="en-US" sz="2000" b="1" dirty="0" smtClean="0">
                <a:latin typeface="Times New Roman" panose="02020603050405020304" pitchFamily="18" charset="0"/>
              </a:rPr>
              <a:t>，</a:t>
            </a:r>
            <a:r>
              <a:rPr lang="zh-CN" altLang="en-US" sz="2000" b="1" dirty="0" smtClean="0">
                <a:solidFill>
                  <a:srgbClr val="0000FF"/>
                </a:solidFill>
                <a:latin typeface="Times New Roman" panose="02020603050405020304" pitchFamily="18" charset="0"/>
              </a:rPr>
              <a:t>使得</a:t>
            </a:r>
            <a:r>
              <a:rPr lang="en-US" altLang="zh-CN" sz="2000" b="1" dirty="0" smtClean="0">
                <a:solidFill>
                  <a:srgbClr val="0000FF"/>
                </a:solidFill>
                <a:latin typeface="Times New Roman" panose="02020603050405020304" pitchFamily="18" charset="0"/>
              </a:rPr>
              <a:t>s</a:t>
            </a:r>
            <a:r>
              <a:rPr lang="zh-CN" altLang="en-US" sz="2000" b="1" dirty="0" smtClean="0">
                <a:solidFill>
                  <a:srgbClr val="0000FF"/>
                </a:solidFill>
                <a:latin typeface="Times New Roman" panose="02020603050405020304" pitchFamily="18" charset="0"/>
              </a:rPr>
              <a:t>与</a:t>
            </a:r>
            <a:r>
              <a:rPr lang="en-US" altLang="zh-CN" sz="2000" b="1" dirty="0" smtClean="0">
                <a:solidFill>
                  <a:srgbClr val="0000FF"/>
                </a:solidFill>
                <a:latin typeface="Times New Roman" panose="02020603050405020304" pitchFamily="18" charset="0"/>
              </a:rPr>
              <a:t>n</a:t>
            </a:r>
            <a:r>
              <a:rPr lang="zh-CN" altLang="en-US" sz="2000" b="1" dirty="0" smtClean="0">
                <a:solidFill>
                  <a:srgbClr val="0000FF"/>
                </a:solidFill>
                <a:latin typeface="Times New Roman" panose="02020603050405020304" pitchFamily="18" charset="0"/>
              </a:rPr>
              <a:t>互素</a:t>
            </a:r>
            <a:r>
              <a:rPr lang="zh-CN" altLang="en-US" sz="2000" b="1" dirty="0" smtClean="0">
                <a:latin typeface="Times New Roman" panose="02020603050405020304" pitchFamily="18" charset="0"/>
              </a:rPr>
              <a:t>。</a:t>
            </a:r>
            <a:endParaRPr lang="en-US" altLang="zh-CN"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然后按以下算法产生比特序列</a:t>
            </a:r>
            <a:r>
              <a:rPr lang="en-US" altLang="zh-CN" sz="2000" b="1" dirty="0" smtClean="0">
                <a:latin typeface="Times New Roman" panose="02020603050405020304" pitchFamily="18" charset="0"/>
              </a:rPr>
              <a:t>{B</a:t>
            </a:r>
            <a:r>
              <a:rPr lang="en-US" altLang="zh-CN" sz="2000" b="1" baseline="-25000" dirty="0" smtClean="0">
                <a:latin typeface="Times New Roman" panose="02020603050405020304" pitchFamily="18" charset="0"/>
              </a:rPr>
              <a:t>i</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lvl="2">
              <a:lnSpc>
                <a:spcPct val="110000"/>
              </a:lnSpc>
            </a:pP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0</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s</a:t>
            </a:r>
            <a:r>
              <a:rPr lang="en-US" altLang="zh-CN" sz="2000" b="1" baseline="30000" dirty="0" smtClean="0">
                <a:latin typeface="Times New Roman" panose="02020603050405020304" pitchFamily="18" charset="0"/>
              </a:rPr>
              <a:t>2</a:t>
            </a:r>
            <a:r>
              <a:rPr lang="en-US" altLang="zh-CN" sz="2000" b="1" dirty="0" smtClean="0">
                <a:latin typeface="Times New Roman" panose="02020603050405020304" pitchFamily="18" charset="0"/>
              </a:rPr>
              <a:t> mod n</a:t>
            </a:r>
            <a:endParaRPr lang="en-US" altLang="zh-CN" sz="2000" b="1" dirty="0" smtClean="0">
              <a:latin typeface="Times New Roman" panose="02020603050405020304" pitchFamily="18" charset="0"/>
            </a:endParaRPr>
          </a:p>
          <a:p>
            <a:pPr lvl="2">
              <a:lnSpc>
                <a:spcPct val="110000"/>
              </a:lnSpc>
            </a:pPr>
            <a:r>
              <a:rPr lang="en-US" altLang="zh-CN" sz="2000" b="1" dirty="0" smtClean="0">
                <a:latin typeface="Times New Roman" panose="02020603050405020304" pitchFamily="18" charset="0"/>
              </a:rPr>
              <a:t>for  </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=1 to </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 do  {</a:t>
            </a:r>
            <a:endParaRPr lang="en-US" altLang="zh-CN" sz="2000" b="1" dirty="0" smtClean="0">
              <a:latin typeface="Times New Roman" panose="02020603050405020304" pitchFamily="18" charset="0"/>
            </a:endParaRPr>
          </a:p>
          <a:p>
            <a:pPr lvl="2">
              <a:lnSpc>
                <a:spcPct val="110000"/>
              </a:lnSpc>
            </a:pPr>
            <a:r>
              <a:rPr lang="en-US" altLang="zh-CN" sz="2000" b="1" dirty="0" smtClean="0">
                <a:latin typeface="Times New Roman" panose="02020603050405020304" pitchFamily="18" charset="0"/>
              </a:rPr>
              <a:t>    X</a:t>
            </a:r>
            <a:r>
              <a:rPr lang="en-US" altLang="zh-CN" sz="2000" b="1" baseline="-25000" dirty="0" smtClean="0">
                <a:latin typeface="Times New Roman" panose="02020603050405020304" pitchFamily="18" charset="0"/>
              </a:rPr>
              <a:t>i</a:t>
            </a:r>
            <a:r>
              <a:rPr lang="en-US" altLang="zh-CN" sz="2000" b="1" dirty="0" smtClean="0">
                <a:latin typeface="Times New Roman" panose="02020603050405020304" pitchFamily="18" charset="0"/>
              </a:rPr>
              <a:t>=X</a:t>
            </a:r>
            <a:r>
              <a:rPr lang="en-US" altLang="zh-CN" sz="2000" b="1" baseline="30000" dirty="0" smtClean="0">
                <a:latin typeface="Times New Roman" panose="02020603050405020304" pitchFamily="18" charset="0"/>
              </a:rPr>
              <a:t>2</a:t>
            </a:r>
            <a:r>
              <a:rPr lang="en-US" altLang="zh-CN" sz="2000" b="1" baseline="-25000" dirty="0" smtClean="0">
                <a:latin typeface="Times New Roman" panose="02020603050405020304" pitchFamily="18" charset="0"/>
              </a:rPr>
              <a:t>i</a:t>
            </a:r>
            <a:r>
              <a:rPr lang="zh-CN" altLang="en-US" sz="2000" b="1" baseline="-25000" dirty="0" smtClean="0">
                <a:latin typeface="Times New Roman" panose="02020603050405020304" pitchFamily="18" charset="0"/>
              </a:rPr>
              <a:t>－</a:t>
            </a:r>
            <a:r>
              <a:rPr lang="en-US" altLang="zh-CN" sz="2000" b="1" baseline="-25000" dirty="0" smtClean="0">
                <a:latin typeface="Times New Roman" panose="02020603050405020304" pitchFamily="18" charset="0"/>
              </a:rPr>
              <a:t>1</a:t>
            </a:r>
            <a:r>
              <a:rPr lang="en-US" altLang="zh-CN" sz="2000" b="1" dirty="0" smtClean="0">
                <a:latin typeface="Times New Roman" panose="02020603050405020304" pitchFamily="18" charset="0"/>
              </a:rPr>
              <a:t> mod n</a:t>
            </a:r>
            <a:endParaRPr lang="en-US" altLang="zh-CN" sz="2000" b="1" dirty="0" smtClean="0">
              <a:latin typeface="Times New Roman" panose="02020603050405020304" pitchFamily="18" charset="0"/>
            </a:endParaRPr>
          </a:p>
          <a:p>
            <a:pPr lvl="2">
              <a:lnSpc>
                <a:spcPct val="110000"/>
              </a:lnSpc>
            </a:pPr>
            <a:r>
              <a:rPr lang="en-US" altLang="zh-CN" sz="2000" b="1" dirty="0" smtClean="0">
                <a:latin typeface="Times New Roman" panose="02020603050405020304" pitchFamily="18" charset="0"/>
              </a:rPr>
              <a:t>    B</a:t>
            </a:r>
            <a:r>
              <a:rPr lang="en-US" altLang="zh-CN" sz="2000" b="1" baseline="-25000" dirty="0" smtClean="0">
                <a:latin typeface="Times New Roman" panose="02020603050405020304" pitchFamily="18" charset="0"/>
              </a:rPr>
              <a:t>i</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i</a:t>
            </a:r>
            <a:r>
              <a:rPr lang="en-US" altLang="zh-CN" sz="2000" b="1" dirty="0" smtClean="0">
                <a:latin typeface="Times New Roman" panose="02020603050405020304" pitchFamily="18" charset="0"/>
              </a:rPr>
              <a:t> mod 2  }</a:t>
            </a:r>
            <a:endParaRPr lang="en-US" altLang="zh-CN" sz="2000" b="1" dirty="0" smtClean="0">
              <a:latin typeface="Times New Roman" panose="02020603050405020304" pitchFamily="18" charset="0"/>
            </a:endParaRPr>
          </a:p>
          <a:p>
            <a:pPr lvl="1">
              <a:lnSpc>
                <a:spcPct val="110000"/>
              </a:lnSpc>
            </a:pPr>
            <a:r>
              <a:rPr lang="zh-CN" altLang="en-US" sz="2000" b="1" dirty="0" smtClean="0">
                <a:latin typeface="Times New Roman" panose="02020603050405020304" pitchFamily="18" charset="0"/>
              </a:rPr>
              <a:t>即在每次循环中取</a:t>
            </a:r>
            <a:r>
              <a:rPr lang="en-US" altLang="zh-CN" sz="2000" b="1" dirty="0" smtClean="0">
                <a:latin typeface="Times New Roman" panose="02020603050405020304" pitchFamily="18" charset="0"/>
              </a:rPr>
              <a:t>X</a:t>
            </a:r>
            <a:r>
              <a:rPr lang="en-US" altLang="zh-CN" sz="2000" b="1" baseline="-25000" dirty="0" smtClean="0">
                <a:latin typeface="Times New Roman" panose="02020603050405020304" pitchFamily="18" charset="0"/>
              </a:rPr>
              <a:t>i</a:t>
            </a:r>
            <a:r>
              <a:rPr lang="zh-CN" altLang="en-US" sz="2000" b="1" dirty="0" smtClean="0">
                <a:latin typeface="Times New Roman" panose="02020603050405020304" pitchFamily="18" charset="0"/>
              </a:rPr>
              <a:t>的最低有效位</a:t>
            </a:r>
            <a:endParaRPr lang="zh-CN" altLang="en-US" sz="2000" b="1" dirty="0" smtClean="0"/>
          </a:p>
          <a:p>
            <a:endParaRPr lang="zh-CN" alt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1698" name="标题 541697"/>
          <p:cNvSpPr>
            <a:spLocks noGrp="1"/>
          </p:cNvSpPr>
          <p:nvPr>
            <p:ph type="title"/>
          </p:nvPr>
        </p:nvSpPr>
        <p:spPr/>
        <p:txBody>
          <a:bodyPr lIns="82124" tIns="41061" rIns="82124" bIns="41061" anchor="ctr" anchorCtr="1"/>
          <a:p>
            <a:r>
              <a:rPr lang="en-US" altLang="zh-CN"/>
              <a:t>Binary Numbers</a:t>
            </a:r>
            <a:endParaRPr lang="en-US" altLang="zh-CN"/>
          </a:p>
        </p:txBody>
      </p:sp>
      <p:sp>
        <p:nvSpPr>
          <p:cNvPr id="541699" name="文本占位符 541698"/>
          <p:cNvSpPr>
            <a:spLocks noGrp="1"/>
          </p:cNvSpPr>
          <p:nvPr>
            <p:ph type="body" idx="1"/>
          </p:nvPr>
        </p:nvSpPr>
        <p:spPr>
          <a:xfrm>
            <a:off x="381000" y="1800225"/>
            <a:ext cx="8486775" cy="3857625"/>
          </a:xfrm>
        </p:spPr>
        <p:txBody>
          <a:bodyPr lIns="82550" tIns="41275" rIns="82550" bIns="41275"/>
          <a:p>
            <a:r>
              <a:rPr lang="zh-CN" altLang="en-US" sz="2800" dirty="0"/>
              <a:t>计算机技术带来的基本改变是信息的表示方法，以二进制位（</a:t>
            </a:r>
            <a:r>
              <a:rPr lang="en-US" altLang="zh-CN" sz="2800"/>
              <a:t>0</a:t>
            </a:r>
            <a:r>
              <a:rPr lang="zh-CN" altLang="en-US" sz="2800" dirty="0"/>
              <a:t>和</a:t>
            </a:r>
            <a:r>
              <a:rPr lang="en-US" altLang="zh-CN" sz="2800"/>
              <a:t>1</a:t>
            </a:r>
            <a:r>
              <a:rPr lang="zh-CN" altLang="en-US" sz="2800" dirty="0"/>
              <a:t>）来表示信息</a:t>
            </a:r>
            <a:endParaRPr lang="zh-CN" altLang="en-US" sz="2800" dirty="0"/>
          </a:p>
          <a:p>
            <a:pPr lvl="1"/>
            <a:r>
              <a:rPr lang="zh-CN" altLang="en-US" sz="2400" dirty="0"/>
              <a:t>所有信息都必须转换成计算机的位，以进行存储和操作</a:t>
            </a:r>
            <a:endParaRPr lang="en-US" altLang="zh-CN" sz="2400"/>
          </a:p>
          <a:p>
            <a:pPr lvl="1"/>
            <a:r>
              <a:rPr lang="zh-CN" altLang="en-US" sz="2400" dirty="0"/>
              <a:t>数字可以很容易表示为二进制</a:t>
            </a:r>
            <a:endParaRPr lang="en-US" altLang="zh-CN" sz="2400"/>
          </a:p>
          <a:p>
            <a:endParaRPr lang="zh-CN" altLang="en-US" sz="2400"/>
          </a:p>
        </p:txBody>
      </p:sp>
      <p:grpSp>
        <p:nvGrpSpPr>
          <p:cNvPr id="541700" name="组合 541699"/>
          <p:cNvGrpSpPr/>
          <p:nvPr/>
        </p:nvGrpSpPr>
        <p:grpSpPr>
          <a:xfrm>
            <a:off x="1476375" y="4221163"/>
            <a:ext cx="5726113" cy="1741487"/>
            <a:chOff x="1023" y="3196"/>
            <a:chExt cx="3607" cy="1097"/>
          </a:xfrm>
        </p:grpSpPr>
        <p:sp>
          <p:nvSpPr>
            <p:cNvPr id="541701" name="矩形 541700"/>
            <p:cNvSpPr/>
            <p:nvPr/>
          </p:nvSpPr>
          <p:spPr>
            <a:xfrm>
              <a:off x="1023" y="3199"/>
              <a:ext cx="1576" cy="1094"/>
            </a:xfrm>
            <a:prstGeom prst="rect">
              <a:avLst/>
            </a:prstGeom>
            <a:noFill/>
            <a:ln w="12700">
              <a:noFill/>
            </a:ln>
          </p:spPr>
          <p:txBody>
            <a:bodyPr wrap="none" lIns="90488" tIns="44450" rIns="90488" bIns="44450">
              <a:spAutoFit/>
            </a:bodyPr>
            <a:p>
              <a:r>
                <a:rPr lang="en-US" altLang="zh-CN" b="1">
                  <a:solidFill>
                    <a:schemeClr val="accent2"/>
                  </a:solidFill>
                  <a:latin typeface="Courier New" panose="02070309020205020404" pitchFamily="49" charset="0"/>
                </a:rPr>
                <a:t>decimal    binary</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0         0</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1         1</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2        10</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3        11</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4       100</a:t>
              </a:r>
              <a:endParaRPr lang="en-US" altLang="zh-CN" b="1">
                <a:solidFill>
                  <a:schemeClr val="accent2"/>
                </a:solidFill>
                <a:latin typeface="Courier New" panose="02070309020205020404" pitchFamily="49" charset="0"/>
              </a:endParaRPr>
            </a:p>
          </p:txBody>
        </p:sp>
        <p:sp>
          <p:nvSpPr>
            <p:cNvPr id="541702" name="矩形 541701"/>
            <p:cNvSpPr/>
            <p:nvPr/>
          </p:nvSpPr>
          <p:spPr>
            <a:xfrm>
              <a:off x="3054" y="3196"/>
              <a:ext cx="1576" cy="1094"/>
            </a:xfrm>
            <a:prstGeom prst="rect">
              <a:avLst/>
            </a:prstGeom>
            <a:noFill/>
            <a:ln w="12700">
              <a:noFill/>
            </a:ln>
          </p:spPr>
          <p:txBody>
            <a:bodyPr wrap="none" lIns="90488" tIns="44450" rIns="90488" bIns="44450">
              <a:spAutoFit/>
            </a:bodyPr>
            <a:p>
              <a:r>
                <a:rPr lang="en-US" altLang="zh-CN" b="1">
                  <a:solidFill>
                    <a:schemeClr val="accent2"/>
                  </a:solidFill>
                  <a:latin typeface="Courier New" panose="02070309020205020404" pitchFamily="49" charset="0"/>
                </a:rPr>
                <a:t>decimal    binary</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5         101</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6         110</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7         111</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8        1000</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9        1001</a:t>
              </a:r>
              <a:endParaRPr lang="en-US" altLang="zh-CN" b="1">
                <a:solidFill>
                  <a:schemeClr val="accent2"/>
                </a:solidFill>
                <a:latin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1699">
                                            <p:txEl>
                                              <p:charRg st="0" end="37"/>
                                            </p:txEl>
                                          </p:spTgt>
                                        </p:tgtEl>
                                        <p:attrNameLst>
                                          <p:attrName>style.visibility</p:attrName>
                                        </p:attrNameLst>
                                      </p:cBhvr>
                                      <p:to>
                                        <p:strVal val="visible"/>
                                      </p:to>
                                    </p:set>
                                    <p:animEffect transition="in" filter="wipe(left)">
                                      <p:cBhvr>
                                        <p:cTn id="7" dur="1000"/>
                                        <p:tgtEl>
                                          <p:spTgt spid="541699">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1699">
                                            <p:txEl>
                                              <p:charRg st="37" end="62"/>
                                            </p:txEl>
                                          </p:spTgt>
                                        </p:tgtEl>
                                        <p:attrNameLst>
                                          <p:attrName>style.visibility</p:attrName>
                                        </p:attrNameLst>
                                      </p:cBhvr>
                                      <p:to>
                                        <p:strVal val="visible"/>
                                      </p:to>
                                    </p:set>
                                    <p:animEffect transition="in" filter="wipe(left)">
                                      <p:cBhvr>
                                        <p:cTn id="12" dur="1000"/>
                                        <p:tgtEl>
                                          <p:spTgt spid="541699">
                                            <p:txEl>
                                              <p:charRg st="37"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1699">
                                            <p:txEl>
                                              <p:charRg st="62" end="76"/>
                                            </p:txEl>
                                          </p:spTgt>
                                        </p:tgtEl>
                                        <p:attrNameLst>
                                          <p:attrName>style.visibility</p:attrName>
                                        </p:attrNameLst>
                                      </p:cBhvr>
                                      <p:to>
                                        <p:strVal val="visible"/>
                                      </p:to>
                                    </p:set>
                                    <p:animEffect transition="in" filter="wipe(left)">
                                      <p:cBhvr>
                                        <p:cTn id="17" dur="1000"/>
                                        <p:tgtEl>
                                          <p:spTgt spid="541699">
                                            <p:txEl>
                                              <p:charRg st="62"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41700"/>
                                        </p:tgtEl>
                                        <p:attrNameLst>
                                          <p:attrName>style.visibility</p:attrName>
                                        </p:attrNameLst>
                                      </p:cBhvr>
                                      <p:to>
                                        <p:strVal val="visible"/>
                                      </p:to>
                                    </p:set>
                                    <p:animEffect transition="in" filter="wipe(up)">
                                      <p:cBhvr>
                                        <p:cTn id="22" dur="500"/>
                                        <p:tgtEl>
                                          <p:spTgt spid="54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8.4 </a:t>
            </a:r>
            <a:r>
              <a:rPr lang="zh-CN" altLang="en-US" b="1" dirty="0" smtClean="0">
                <a:solidFill>
                  <a:srgbClr val="C00000"/>
                </a:solidFill>
              </a:rPr>
              <a:t>随机</a:t>
            </a:r>
            <a:r>
              <a:rPr lang="zh-CN" altLang="en-US" b="1" dirty="0" smtClean="0">
                <a:solidFill>
                  <a:srgbClr val="1506A2"/>
                </a:solidFill>
              </a:rPr>
              <a:t>比特</a:t>
            </a:r>
            <a:r>
              <a:rPr lang="zh-CN" altLang="en-US" b="1" dirty="0" smtClean="0">
                <a:solidFill>
                  <a:srgbClr val="C00000"/>
                </a:solidFill>
              </a:rPr>
              <a:t>产生器</a:t>
            </a:r>
            <a:endParaRPr lang="zh-CN" altLang="en-US" dirty="0"/>
          </a:p>
        </p:txBody>
      </p:sp>
      <p:sp>
        <p:nvSpPr>
          <p:cNvPr id="3" name="内容占位符 2"/>
          <p:cNvSpPr>
            <a:spLocks noGrp="1"/>
          </p:cNvSpPr>
          <p:nvPr>
            <p:ph sz="quarter" idx="1"/>
          </p:nvPr>
        </p:nvSpPr>
        <p:spPr>
          <a:xfrm>
            <a:off x="457200" y="1600200"/>
            <a:ext cx="7467600" cy="471478"/>
          </a:xfrm>
        </p:spPr>
        <p:txBody>
          <a:bodyPr/>
          <a:lstStyle/>
          <a:p>
            <a:r>
              <a:rPr lang="zh-CN" altLang="en-US" b="1" dirty="0" smtClean="0"/>
              <a:t>例如：</a:t>
            </a:r>
            <a:r>
              <a:rPr lang="en-US" altLang="zh-CN" b="1" dirty="0" smtClean="0"/>
              <a:t>n</a:t>
            </a:r>
            <a:r>
              <a:rPr lang="zh-CN" altLang="en-US" b="1" dirty="0" smtClean="0"/>
              <a:t>＝</a:t>
            </a:r>
            <a:r>
              <a:rPr lang="en-US" altLang="zh-CN" b="1" dirty="0" smtClean="0"/>
              <a:t>192649</a:t>
            </a:r>
            <a:r>
              <a:rPr lang="zh-CN" altLang="en-US" b="1" dirty="0" smtClean="0"/>
              <a:t>＝</a:t>
            </a:r>
            <a:r>
              <a:rPr lang="en-US" altLang="zh-CN" b="1" dirty="0" smtClean="0"/>
              <a:t>383×503</a:t>
            </a:r>
            <a:r>
              <a:rPr lang="zh-CN" altLang="en-US" b="1" dirty="0" smtClean="0"/>
              <a:t>，种子</a:t>
            </a:r>
            <a:r>
              <a:rPr lang="en-US" altLang="zh-CN" b="1" dirty="0" smtClean="0"/>
              <a:t>s</a:t>
            </a:r>
            <a:r>
              <a:rPr lang="zh-CN" altLang="en-US" b="1" dirty="0" smtClean="0"/>
              <a:t>＝</a:t>
            </a:r>
            <a:r>
              <a:rPr lang="en-US" altLang="zh-CN" b="1" dirty="0" smtClean="0"/>
              <a:t>101355</a:t>
            </a:r>
            <a:endParaRPr lang="zh-CN" altLang="en-US" b="1" dirty="0" smtClean="0"/>
          </a:p>
          <a:p>
            <a:endParaRPr lang="zh-CN" altLang="en-US" dirty="0"/>
          </a:p>
        </p:txBody>
      </p:sp>
      <p:pic>
        <p:nvPicPr>
          <p:cNvPr id="5" name="Picture 2"/>
          <p:cNvPicPr>
            <a:picLocks noChangeAspect="1" noChangeArrowheads="1"/>
          </p:cNvPicPr>
          <p:nvPr/>
        </p:nvPicPr>
        <p:blipFill>
          <a:blip r:embed="rId1" cstate="print"/>
          <a:srcRect/>
          <a:stretch>
            <a:fillRect/>
          </a:stretch>
        </p:blipFill>
        <p:spPr bwMode="auto">
          <a:xfrm>
            <a:off x="500034" y="2071678"/>
            <a:ext cx="7929618"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8.4 </a:t>
            </a:r>
            <a:r>
              <a:rPr lang="zh-CN" altLang="en-US" b="1" dirty="0" smtClean="0">
                <a:solidFill>
                  <a:srgbClr val="C00000"/>
                </a:solidFill>
              </a:rPr>
              <a:t>随机</a:t>
            </a:r>
            <a:r>
              <a:rPr lang="zh-CN" altLang="en-US" b="1" dirty="0" smtClean="0">
                <a:solidFill>
                  <a:srgbClr val="1506A2"/>
                </a:solidFill>
              </a:rPr>
              <a:t>比特</a:t>
            </a:r>
            <a:r>
              <a:rPr lang="zh-CN" altLang="en-US" b="1" dirty="0" smtClean="0">
                <a:solidFill>
                  <a:srgbClr val="C00000"/>
                </a:solidFill>
              </a:rPr>
              <a:t>产生器</a:t>
            </a:r>
            <a:endParaRPr lang="zh-CN" altLang="en-US" dirty="0"/>
          </a:p>
        </p:txBody>
      </p:sp>
      <p:sp>
        <p:nvSpPr>
          <p:cNvPr id="3" name="内容占位符 2"/>
          <p:cNvSpPr>
            <a:spLocks noGrp="1"/>
          </p:cNvSpPr>
          <p:nvPr>
            <p:ph sz="quarter" idx="1"/>
          </p:nvPr>
        </p:nvSpPr>
        <p:spPr>
          <a:xfrm>
            <a:off x="457200" y="1600200"/>
            <a:ext cx="7467600" cy="4257692"/>
          </a:xfrm>
        </p:spPr>
        <p:txBody>
          <a:bodyPr>
            <a:noAutofit/>
          </a:bodyPr>
          <a:lstStyle/>
          <a:p>
            <a:pPr>
              <a:lnSpc>
                <a:spcPct val="150000"/>
              </a:lnSpc>
            </a:pPr>
            <a:r>
              <a:rPr lang="en-US" altLang="zh-CN" sz="2200" b="1" dirty="0" smtClean="0"/>
              <a:t>BBS</a:t>
            </a:r>
            <a:r>
              <a:rPr lang="zh-CN" altLang="en-US" sz="2200" b="1" dirty="0" smtClean="0"/>
              <a:t>的安全性</a:t>
            </a:r>
            <a:r>
              <a:rPr lang="zh-CN" altLang="en-US" sz="2200" b="1" dirty="0" smtClean="0">
                <a:solidFill>
                  <a:srgbClr val="0000FF"/>
                </a:solidFill>
              </a:rPr>
              <a:t>基于大整数分解，是密码上安全的伪随机数比特产生器</a:t>
            </a:r>
            <a:endParaRPr lang="zh-CN" altLang="en-US" sz="2200" b="1" dirty="0" smtClean="0">
              <a:solidFill>
                <a:srgbClr val="0000FF"/>
              </a:solidFill>
            </a:endParaRPr>
          </a:p>
          <a:p>
            <a:pPr>
              <a:lnSpc>
                <a:spcPct val="150000"/>
              </a:lnSpc>
            </a:pPr>
            <a:r>
              <a:rPr lang="zh-CN" altLang="en-US" sz="2200" b="1" dirty="0" smtClean="0"/>
              <a:t>如果</a:t>
            </a:r>
            <a:r>
              <a:rPr lang="zh-CN" altLang="en-US" sz="2200" b="1" dirty="0" smtClean="0">
                <a:solidFill>
                  <a:srgbClr val="0000FF"/>
                </a:solidFill>
              </a:rPr>
              <a:t>伪随机比特产生器能通过下一比特检验，则称之为</a:t>
            </a:r>
            <a:r>
              <a:rPr lang="zh-CN" altLang="en-US" sz="2200" b="1" dirty="0" smtClean="0">
                <a:solidFill>
                  <a:srgbClr val="004C00"/>
                </a:solidFill>
              </a:rPr>
              <a:t>密码上安全的伪随机比特产生器</a:t>
            </a:r>
            <a:endParaRPr lang="zh-CN" altLang="en-US" sz="2200" b="1" dirty="0" smtClean="0">
              <a:solidFill>
                <a:srgbClr val="004C00"/>
              </a:solidFill>
            </a:endParaRPr>
          </a:p>
          <a:p>
            <a:pPr lvl="1">
              <a:lnSpc>
                <a:spcPct val="150000"/>
              </a:lnSpc>
            </a:pPr>
            <a:r>
              <a:rPr lang="zh-CN" altLang="en-US" sz="2200" b="1" dirty="0" smtClean="0"/>
              <a:t>即以伪随机比特产生器的输出序列的前</a:t>
            </a:r>
            <a:r>
              <a:rPr lang="en-US" altLang="zh-CN" sz="2200" b="1" dirty="0" smtClean="0"/>
              <a:t>k</a:t>
            </a:r>
            <a:r>
              <a:rPr lang="zh-CN" altLang="en-US" sz="2200" b="1" dirty="0" smtClean="0"/>
              <a:t>个比特作为输入，</a:t>
            </a:r>
            <a:r>
              <a:rPr lang="zh-CN" altLang="en-US" sz="2200" b="1" dirty="0" smtClean="0">
                <a:solidFill>
                  <a:srgbClr val="C3093E"/>
                </a:solidFill>
              </a:rPr>
              <a:t>如果不存在多项式时间算法，能以大于</a:t>
            </a:r>
            <a:r>
              <a:rPr lang="en-US" altLang="zh-CN" sz="2200" b="1" dirty="0" smtClean="0">
                <a:solidFill>
                  <a:srgbClr val="C3093E"/>
                </a:solidFill>
              </a:rPr>
              <a:t>1/2</a:t>
            </a:r>
            <a:r>
              <a:rPr lang="zh-CN" altLang="en-US" sz="2200" b="1" dirty="0" smtClean="0">
                <a:solidFill>
                  <a:srgbClr val="C3093E"/>
                </a:solidFill>
              </a:rPr>
              <a:t>的概率预测第</a:t>
            </a:r>
            <a:r>
              <a:rPr lang="en-US" altLang="zh-CN" sz="2200" b="1" dirty="0" smtClean="0">
                <a:solidFill>
                  <a:srgbClr val="C3093E"/>
                </a:solidFill>
              </a:rPr>
              <a:t>k+1</a:t>
            </a:r>
            <a:r>
              <a:rPr lang="zh-CN" altLang="en-US" sz="2200" b="1" dirty="0" smtClean="0">
                <a:solidFill>
                  <a:srgbClr val="C3093E"/>
                </a:solidFill>
              </a:rPr>
              <a:t>个比特</a:t>
            </a:r>
            <a:r>
              <a:rPr lang="zh-CN" altLang="en-US" sz="2200" b="1" dirty="0" smtClean="0"/>
              <a:t>。换句话说，</a:t>
            </a:r>
            <a:r>
              <a:rPr lang="zh-CN" altLang="en-US" sz="2200" b="1" dirty="0" smtClean="0">
                <a:solidFill>
                  <a:srgbClr val="0000FF"/>
                </a:solidFill>
                <a:latin typeface="黑体" panose="02010609060101010101" pitchFamily="2" charset="-122"/>
                <a:ea typeface="黑体" panose="02010609060101010101" pitchFamily="2" charset="-122"/>
              </a:rPr>
              <a:t>已知一个序列的前</a:t>
            </a:r>
            <a:r>
              <a:rPr lang="en-US" altLang="zh-CN" sz="2200" b="1" dirty="0" smtClean="0">
                <a:solidFill>
                  <a:srgbClr val="0000FF"/>
                </a:solidFill>
                <a:latin typeface="黑体" panose="02010609060101010101" pitchFamily="2" charset="-122"/>
                <a:ea typeface="黑体" panose="02010609060101010101" pitchFamily="2" charset="-122"/>
              </a:rPr>
              <a:t>k</a:t>
            </a:r>
            <a:r>
              <a:rPr lang="zh-CN" altLang="en-US" sz="2200" b="1" dirty="0" smtClean="0">
                <a:solidFill>
                  <a:srgbClr val="0000FF"/>
                </a:solidFill>
                <a:latin typeface="黑体" panose="02010609060101010101" pitchFamily="2" charset="-122"/>
                <a:ea typeface="黑体" panose="02010609060101010101" pitchFamily="2" charset="-122"/>
              </a:rPr>
              <a:t>个比特，不存在实际可行的算法能以大于</a:t>
            </a:r>
            <a:r>
              <a:rPr lang="en-US" altLang="zh-CN" sz="2200" b="1" dirty="0" smtClean="0">
                <a:solidFill>
                  <a:srgbClr val="0000FF"/>
                </a:solidFill>
                <a:latin typeface="黑体" panose="02010609060101010101" pitchFamily="2" charset="-122"/>
                <a:ea typeface="黑体" panose="02010609060101010101" pitchFamily="2" charset="-122"/>
              </a:rPr>
              <a:t>1/2</a:t>
            </a:r>
            <a:r>
              <a:rPr lang="zh-CN" altLang="en-US" sz="2200" b="1" dirty="0" smtClean="0">
                <a:solidFill>
                  <a:srgbClr val="0000FF"/>
                </a:solidFill>
                <a:latin typeface="黑体" panose="02010609060101010101" pitchFamily="2" charset="-122"/>
                <a:ea typeface="黑体" panose="02010609060101010101" pitchFamily="2" charset="-122"/>
              </a:rPr>
              <a:t>的概率预测下一比特是</a:t>
            </a:r>
            <a:r>
              <a:rPr lang="en-US" altLang="zh-CN" sz="2200" b="1" dirty="0" smtClean="0">
                <a:solidFill>
                  <a:srgbClr val="0000FF"/>
                </a:solidFill>
                <a:latin typeface="黑体" panose="02010609060101010101" pitchFamily="2" charset="-122"/>
                <a:ea typeface="黑体" panose="02010609060101010101" pitchFamily="2" charset="-122"/>
              </a:rPr>
              <a:t>0</a:t>
            </a:r>
            <a:r>
              <a:rPr lang="zh-CN" altLang="en-US" sz="2200" b="1" dirty="0" smtClean="0">
                <a:solidFill>
                  <a:srgbClr val="0000FF"/>
                </a:solidFill>
                <a:latin typeface="黑体" panose="02010609060101010101" pitchFamily="2" charset="-122"/>
                <a:ea typeface="黑体" panose="02010609060101010101" pitchFamily="2" charset="-122"/>
              </a:rPr>
              <a:t>还是</a:t>
            </a:r>
            <a:r>
              <a:rPr lang="en-US" altLang="zh-CN" sz="2200" b="1" dirty="0" smtClean="0">
                <a:solidFill>
                  <a:srgbClr val="0000FF"/>
                </a:solidFill>
                <a:latin typeface="黑体" panose="02010609060101010101" pitchFamily="2" charset="-122"/>
                <a:ea typeface="黑体" panose="02010609060101010101" pitchFamily="2" charset="-122"/>
              </a:rPr>
              <a:t>1</a:t>
            </a:r>
            <a:endParaRPr lang="zh-CN" alt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42918"/>
            <a:ext cx="7467600" cy="774720"/>
          </a:xfrm>
        </p:spPr>
        <p:txBody>
          <a:bodyPr/>
          <a:lstStyle/>
          <a:p>
            <a:r>
              <a:rPr lang="en-US" altLang="zh-CN" b="1" dirty="0" smtClean="0">
                <a:solidFill>
                  <a:srgbClr val="C00000"/>
                </a:solidFill>
              </a:rPr>
              <a:t>8.4 </a:t>
            </a:r>
            <a:r>
              <a:rPr lang="zh-CN" altLang="en-US" b="1" dirty="0" smtClean="0">
                <a:solidFill>
                  <a:srgbClr val="C00000"/>
                </a:solidFill>
              </a:rPr>
              <a:t>随机</a:t>
            </a:r>
            <a:r>
              <a:rPr lang="zh-CN" altLang="en-US" b="1" dirty="0" smtClean="0">
                <a:solidFill>
                  <a:srgbClr val="1506A2"/>
                </a:solidFill>
              </a:rPr>
              <a:t>比特</a:t>
            </a:r>
            <a:r>
              <a:rPr lang="zh-CN" altLang="en-US" b="1" dirty="0" smtClean="0">
                <a:solidFill>
                  <a:srgbClr val="C00000"/>
                </a:solidFill>
              </a:rPr>
              <a:t>产生器</a:t>
            </a:r>
            <a:endParaRPr lang="zh-CN" altLang="en-US" b="1" dirty="0">
              <a:solidFill>
                <a:srgbClr val="C00000"/>
              </a:solidFill>
            </a:endParaRPr>
          </a:p>
        </p:txBody>
      </p:sp>
      <p:sp>
        <p:nvSpPr>
          <p:cNvPr id="3" name="内容占位符 2"/>
          <p:cNvSpPr>
            <a:spLocks noGrp="1"/>
          </p:cNvSpPr>
          <p:nvPr>
            <p:ph sz="quarter" idx="1"/>
          </p:nvPr>
        </p:nvSpPr>
        <p:spPr>
          <a:xfrm>
            <a:off x="457200" y="1500174"/>
            <a:ext cx="7829576" cy="4973778"/>
          </a:xfrm>
        </p:spPr>
        <p:txBody>
          <a:bodyPr>
            <a:normAutofit/>
          </a:bodyPr>
          <a:lstStyle/>
          <a:p>
            <a:pPr>
              <a:lnSpc>
                <a:spcPct val="150000"/>
              </a:lnSpc>
            </a:pPr>
            <a:r>
              <a:rPr lang="en-US" altLang="zh-CN" b="1" dirty="0" smtClean="0">
                <a:latin typeface="Times New Roman" panose="02020603050405020304" pitchFamily="18" charset="0"/>
              </a:rPr>
              <a:t>2. Rabin</a:t>
            </a:r>
            <a:r>
              <a:rPr lang="zh-CN" altLang="en-US" b="1" dirty="0" smtClean="0">
                <a:latin typeface="Times New Roman" panose="02020603050405020304" pitchFamily="18" charset="0"/>
              </a:rPr>
              <a:t>产生器</a:t>
            </a:r>
            <a:endParaRPr lang="zh-CN" altLang="en-US" b="1" dirty="0" smtClean="0">
              <a:latin typeface="Times New Roman" panose="02020603050405020304" pitchFamily="18" charset="0"/>
            </a:endParaRPr>
          </a:p>
          <a:p>
            <a:pPr lvl="1">
              <a:lnSpc>
                <a:spcPct val="150000"/>
              </a:lnSpc>
            </a:pPr>
            <a:r>
              <a:rPr lang="zh-CN" altLang="en-US" sz="2200" b="1" dirty="0" smtClean="0">
                <a:latin typeface="Times New Roman" panose="02020603050405020304" pitchFamily="18" charset="0"/>
              </a:rPr>
              <a:t>设</a:t>
            </a:r>
            <a:r>
              <a:rPr lang="zh-CN" altLang="en-US" sz="2200" b="1" dirty="0" smtClean="0">
                <a:latin typeface="Times New Roman" panose="02020603050405020304" pitchFamily="18" charset="0"/>
                <a:cs typeface="Arial" panose="020B0604020202020204" pitchFamily="34" charset="0"/>
              </a:rPr>
              <a:t>整数</a:t>
            </a:r>
            <a:r>
              <a:rPr lang="en-US" altLang="zh-CN" sz="2200" b="1" dirty="0" smtClean="0">
                <a:latin typeface="Times New Roman" panose="02020603050405020304" pitchFamily="18" charset="0"/>
              </a:rPr>
              <a:t>k</a:t>
            </a:r>
            <a:r>
              <a:rPr lang="en-US" altLang="zh-CN" sz="2200" b="1" dirty="0" smtClean="0">
                <a:latin typeface="Times New Roman" panose="02020603050405020304" pitchFamily="18" charset="0"/>
                <a:cs typeface="Arial" panose="020B0604020202020204" pitchFamily="34" charset="0"/>
              </a:rPr>
              <a:t>≥2</a:t>
            </a:r>
            <a:r>
              <a:rPr lang="zh-CN" altLang="en-US" sz="2200" b="1" dirty="0" smtClean="0">
                <a:latin typeface="Times New Roman" panose="02020603050405020304" pitchFamily="18" charset="0"/>
                <a:cs typeface="Arial" panose="020B0604020202020204" pitchFamily="34" charset="0"/>
              </a:rPr>
              <a:t>，在</a:t>
            </a:r>
            <a:r>
              <a:rPr lang="en-US" altLang="zh-CN" sz="2200" b="1" dirty="0" smtClean="0">
                <a:latin typeface="Times New Roman" panose="02020603050405020304" pitchFamily="18" charset="0"/>
                <a:cs typeface="Arial" panose="020B0604020202020204" pitchFamily="34" charset="0"/>
              </a:rPr>
              <a:t>[2</a:t>
            </a:r>
            <a:r>
              <a:rPr lang="en-US" altLang="zh-CN" sz="2200" b="1" baseline="30000" dirty="0" smtClean="0">
                <a:latin typeface="Times New Roman" panose="02020603050405020304" pitchFamily="18" charset="0"/>
                <a:cs typeface="Arial" panose="020B0604020202020204" pitchFamily="34" charset="0"/>
              </a:rPr>
              <a:t>k</a:t>
            </a:r>
            <a:r>
              <a:rPr lang="en-US" altLang="zh-CN" sz="2200" b="1" dirty="0" smtClean="0">
                <a:latin typeface="Times New Roman" panose="02020603050405020304" pitchFamily="18" charset="0"/>
                <a:cs typeface="Arial" panose="020B0604020202020204" pitchFamily="34" charset="0"/>
              </a:rPr>
              <a:t>,2</a:t>
            </a:r>
            <a:r>
              <a:rPr lang="en-US" altLang="zh-CN" sz="2200" b="1" baseline="30000" dirty="0" smtClean="0">
                <a:latin typeface="Times New Roman" panose="02020603050405020304" pitchFamily="18" charset="0"/>
                <a:cs typeface="Arial" panose="020B0604020202020204" pitchFamily="34" charset="0"/>
              </a:rPr>
              <a:t>k+1</a:t>
            </a:r>
            <a:r>
              <a:rPr lang="en-US" altLang="zh-CN" sz="2200" b="1" dirty="0" smtClean="0">
                <a:latin typeface="Times New Roman" panose="02020603050405020304" pitchFamily="18" charset="0"/>
                <a:cs typeface="Arial" panose="020B0604020202020204" pitchFamily="34" charset="0"/>
              </a:rPr>
              <a:t>]</a:t>
            </a:r>
            <a:r>
              <a:rPr lang="zh-CN" altLang="en-US" sz="2200" b="1" dirty="0" smtClean="0">
                <a:latin typeface="Times New Roman" panose="02020603050405020304" pitchFamily="18" charset="0"/>
                <a:cs typeface="Arial" panose="020B0604020202020204" pitchFamily="34" charset="0"/>
              </a:rPr>
              <a:t>之间选择两个奇素数</a:t>
            </a:r>
            <a:r>
              <a:rPr lang="en-US" altLang="zh-CN" sz="2200" b="1" dirty="0" smtClean="0">
                <a:latin typeface="Times New Roman" panose="02020603050405020304" pitchFamily="18" charset="0"/>
                <a:cs typeface="Arial" panose="020B0604020202020204" pitchFamily="34" charset="0"/>
              </a:rPr>
              <a:t>p,q</a:t>
            </a:r>
            <a:r>
              <a:rPr lang="zh-CN" altLang="en-US" sz="2200" b="1" dirty="0" smtClean="0">
                <a:latin typeface="Times New Roman" panose="02020603050405020304" pitchFamily="18" charset="0"/>
                <a:cs typeface="Arial" panose="020B0604020202020204" pitchFamily="34" charset="0"/>
              </a:rPr>
              <a:t>满足</a:t>
            </a:r>
            <a:r>
              <a:rPr lang="en-US" altLang="zh-CN" sz="2200" b="1" dirty="0" smtClean="0">
                <a:latin typeface="Times New Roman" panose="02020603050405020304" pitchFamily="18" charset="0"/>
              </a:rPr>
              <a:t>p≡q≡3 mod 4(</a:t>
            </a:r>
            <a:r>
              <a:rPr lang="zh-CN" altLang="en-US" sz="2200" b="1" dirty="0" smtClean="0">
                <a:latin typeface="Times New Roman" panose="02020603050405020304" pitchFamily="18" charset="0"/>
              </a:rPr>
              <a:t>这个条件保证－</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是模</a:t>
            </a:r>
            <a:r>
              <a:rPr lang="en-US" altLang="zh-CN" sz="2200" b="1" dirty="0" smtClean="0">
                <a:latin typeface="Times New Roman" panose="02020603050405020304" pitchFamily="18" charset="0"/>
              </a:rPr>
              <a:t>p</a:t>
            </a:r>
            <a:r>
              <a:rPr lang="zh-CN" altLang="en-US" sz="2200" b="1" dirty="0" smtClean="0">
                <a:latin typeface="Times New Roman" panose="02020603050405020304" pitchFamily="18" charset="0"/>
              </a:rPr>
              <a:t>和模</a:t>
            </a:r>
            <a:r>
              <a:rPr lang="en-US" altLang="zh-CN" sz="2200" b="1" dirty="0" smtClean="0">
                <a:latin typeface="Times New Roman" panose="02020603050405020304" pitchFamily="18" charset="0"/>
              </a:rPr>
              <a:t>q</a:t>
            </a:r>
            <a:r>
              <a:rPr lang="zh-CN" altLang="en-US" sz="2200" b="1" dirty="0" smtClean="0">
                <a:latin typeface="Times New Roman" panose="02020603050405020304" pitchFamily="18" charset="0"/>
              </a:rPr>
              <a:t>的非平方剩余</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，令</a:t>
            </a:r>
            <a:r>
              <a:rPr lang="en-US" altLang="zh-CN" sz="2200" b="1" dirty="0" smtClean="0">
                <a:latin typeface="Times New Roman" panose="02020603050405020304" pitchFamily="18" charset="0"/>
              </a:rPr>
              <a:t>n</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p×q</a:t>
            </a:r>
            <a:r>
              <a:rPr lang="zh-CN" altLang="en-US" sz="2200" b="1" dirty="0" smtClean="0">
                <a:latin typeface="Times New Roman" panose="02020603050405020304" pitchFamily="18" charset="0"/>
              </a:rPr>
              <a:t>。迭代公式为</a:t>
            </a:r>
            <a:endParaRPr lang="zh-CN" altLang="en-US" sz="2200" b="1" dirty="0" smtClean="0">
              <a:latin typeface="Times New Roman" panose="02020603050405020304" pitchFamily="18" charset="0"/>
            </a:endParaRPr>
          </a:p>
          <a:p>
            <a:pPr lvl="1">
              <a:lnSpc>
                <a:spcPct val="150000"/>
              </a:lnSpc>
            </a:pPr>
            <a:endParaRPr lang="en-US" altLang="zh-CN" sz="2200" b="1" dirty="0" smtClean="0">
              <a:latin typeface="Times New Roman" panose="02020603050405020304" pitchFamily="18" charset="0"/>
            </a:endParaRPr>
          </a:p>
          <a:p>
            <a:pPr lvl="1">
              <a:lnSpc>
                <a:spcPct val="150000"/>
              </a:lnSpc>
            </a:pPr>
            <a:r>
              <a:rPr lang="zh-CN" altLang="en-US" sz="2200" b="1" dirty="0" smtClean="0">
                <a:latin typeface="Times New Roman" panose="02020603050405020304" pitchFamily="18" charset="0"/>
              </a:rPr>
              <a:t>取</a:t>
            </a:r>
            <a:r>
              <a:rPr lang="en-US" altLang="zh-CN" sz="2200" b="1" dirty="0" smtClean="0">
                <a:latin typeface="Times New Roman" panose="02020603050405020304" pitchFamily="18" charset="0"/>
              </a:rPr>
              <a:t>B</a:t>
            </a:r>
            <a:r>
              <a:rPr lang="en-US" altLang="zh-CN" sz="2200" b="1" baseline="-25000" dirty="0"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X</a:t>
            </a:r>
            <a:r>
              <a:rPr lang="en-US" altLang="zh-CN" sz="2200" b="1" baseline="-25000" dirty="0" smtClean="0">
                <a:latin typeface="Times New Roman" panose="02020603050405020304" pitchFamily="18" charset="0"/>
              </a:rPr>
              <a:t>i</a:t>
            </a:r>
            <a:r>
              <a:rPr lang="en-US" altLang="zh-CN" sz="2200" b="1" dirty="0" smtClean="0">
                <a:latin typeface="Times New Roman" panose="02020603050405020304" pitchFamily="18" charset="0"/>
              </a:rPr>
              <a:t> mod 2</a:t>
            </a:r>
            <a:r>
              <a:rPr lang="zh-CN" altLang="en-US" sz="2200" b="1" dirty="0" smtClean="0">
                <a:latin typeface="Times New Roman" panose="02020603050405020304" pitchFamily="18" charset="0"/>
              </a:rPr>
              <a:t>，</a:t>
            </a:r>
            <a:r>
              <a:rPr lang="en-US" altLang="zh-CN" sz="2200" b="1" dirty="0" err="1"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2</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a:t>
            </a:r>
            <a:endParaRPr lang="en-US" altLang="zh-CN" sz="2200" b="1" dirty="0" smtClean="0">
              <a:latin typeface="Times New Roman" panose="02020603050405020304" pitchFamily="18" charset="0"/>
            </a:endParaRPr>
          </a:p>
          <a:p>
            <a:pPr lvl="1">
              <a:lnSpc>
                <a:spcPct val="150000"/>
              </a:lnSpc>
            </a:pPr>
            <a:r>
              <a:rPr lang="zh-CN" altLang="en-US" sz="2200" b="1" dirty="0" smtClean="0">
                <a:latin typeface="Times New Roman" panose="02020603050405020304" pitchFamily="18" charset="0"/>
              </a:rPr>
              <a:t>则</a:t>
            </a:r>
            <a:r>
              <a:rPr lang="en-US" altLang="zh-CN" sz="2200" b="1" dirty="0" smtClean="0">
                <a:latin typeface="Times New Roman" panose="02020603050405020304" pitchFamily="18" charset="0"/>
              </a:rPr>
              <a:t>{B</a:t>
            </a:r>
            <a:r>
              <a:rPr lang="en-US" altLang="zh-CN" sz="2200" b="1" baseline="-25000" dirty="0"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err="1"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2</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就是产生的随机比特序列</a:t>
            </a:r>
            <a:endParaRPr lang="zh-CN" altLang="en-US" sz="2200" b="1" dirty="0" smtClean="0">
              <a:latin typeface="Times New Roman" panose="02020603050405020304" pitchFamily="18" charset="0"/>
            </a:endParaRPr>
          </a:p>
          <a:p>
            <a:endParaRPr lang="zh-CN" altLang="en-US" dirty="0"/>
          </a:p>
        </p:txBody>
      </p:sp>
      <p:graphicFrame>
        <p:nvGraphicFramePr>
          <p:cNvPr id="4100" name="Object 4"/>
          <p:cNvGraphicFramePr>
            <a:graphicFrameLocks noChangeAspect="1"/>
          </p:cNvGraphicFramePr>
          <p:nvPr/>
        </p:nvGraphicFramePr>
        <p:xfrm>
          <a:off x="2714612" y="3571876"/>
          <a:ext cx="5156200" cy="825500"/>
        </p:xfrm>
        <a:graphic>
          <a:graphicData uri="http://schemas.openxmlformats.org/presentationml/2006/ole">
            <mc:AlternateContent xmlns:mc="http://schemas.openxmlformats.org/markup-compatibility/2006">
              <mc:Choice xmlns:v="urn:schemas-microsoft-com:vml" Requires="v">
                <p:oleObj spid="_x0000_s9217" name="Equation" r:id="rId1" imgW="74066400" imgH="11887200" progId="Equation.DSMT4">
                  <p:embed/>
                </p:oleObj>
              </mc:Choice>
              <mc:Fallback>
                <p:oleObj name="Equation" r:id="rId1" imgW="74066400" imgH="11887200" progId="Equation.DSMT4">
                  <p:embed/>
                  <p:pic>
                    <p:nvPicPr>
                      <p:cNvPr id="0" name="图片 9216"/>
                      <p:cNvPicPr>
                        <a:picLocks noChangeAspect="1"/>
                      </p:cNvPicPr>
                      <p:nvPr/>
                    </p:nvPicPr>
                    <p:blipFill>
                      <a:blip r:embed="rId2"/>
                      <a:stretch>
                        <a:fillRect/>
                      </a:stretch>
                    </p:blipFill>
                    <p:spPr>
                      <a:xfrm>
                        <a:off x="2714612" y="3571876"/>
                        <a:ext cx="5156200" cy="8255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8.4 </a:t>
            </a:r>
            <a:r>
              <a:rPr lang="zh-CN" altLang="en-US" b="1" dirty="0" smtClean="0">
                <a:solidFill>
                  <a:srgbClr val="C00000"/>
                </a:solidFill>
              </a:rPr>
              <a:t>随机</a:t>
            </a:r>
            <a:r>
              <a:rPr lang="zh-CN" altLang="en-US" b="1" dirty="0" smtClean="0">
                <a:solidFill>
                  <a:srgbClr val="1506A2"/>
                </a:solidFill>
              </a:rPr>
              <a:t>比特</a:t>
            </a:r>
            <a:r>
              <a:rPr lang="zh-CN" altLang="en-US" b="1" dirty="0" smtClean="0">
                <a:solidFill>
                  <a:srgbClr val="C00000"/>
                </a:solidFill>
              </a:rPr>
              <a:t>产生器</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b="1" dirty="0" smtClean="0">
                <a:latin typeface="Times New Roman" panose="02020603050405020304" pitchFamily="18" charset="0"/>
              </a:rPr>
              <a:t>3.</a:t>
            </a:r>
            <a:r>
              <a:rPr lang="zh-CN" altLang="en-US" b="1" dirty="0" smtClean="0">
                <a:latin typeface="Times New Roman" panose="02020603050405020304" pitchFamily="18" charset="0"/>
              </a:rPr>
              <a:t>离散指数比特产生器</a:t>
            </a:r>
            <a:endParaRPr lang="zh-CN" altLang="en-US" b="1" dirty="0" smtClean="0">
              <a:latin typeface="Times New Roman" panose="02020603050405020304" pitchFamily="18" charset="0"/>
            </a:endParaRPr>
          </a:p>
          <a:p>
            <a:pPr lvl="1">
              <a:lnSpc>
                <a:spcPct val="150000"/>
              </a:lnSpc>
            </a:pPr>
            <a:r>
              <a:rPr lang="zh-CN" altLang="en-US" sz="2200" b="1" dirty="0" smtClean="0">
                <a:latin typeface="Times New Roman" panose="02020603050405020304" pitchFamily="18" charset="0"/>
              </a:rPr>
              <a:t>设</a:t>
            </a:r>
            <a:r>
              <a:rPr lang="en-US" altLang="zh-CN" sz="2200" b="1" dirty="0" smtClean="0">
                <a:latin typeface="Times New Roman" panose="02020603050405020304" pitchFamily="18" charset="0"/>
              </a:rPr>
              <a:t>k</a:t>
            </a:r>
            <a:r>
              <a:rPr lang="en-US" altLang="zh-CN" sz="2200" b="1" dirty="0" smtClean="0">
                <a:latin typeface="Times New Roman" panose="02020603050405020304" pitchFamily="18" charset="0"/>
                <a:cs typeface="Arial" panose="020B0604020202020204" pitchFamily="34" charset="0"/>
              </a:rPr>
              <a:t>≥2</a:t>
            </a:r>
            <a:r>
              <a:rPr lang="zh-CN" altLang="en-US" sz="2200" b="1" dirty="0" smtClean="0">
                <a:latin typeface="Times New Roman" panose="02020603050405020304" pitchFamily="18" charset="0"/>
                <a:cs typeface="Arial" panose="020B0604020202020204" pitchFamily="34" charset="0"/>
              </a:rPr>
              <a:t>，</a:t>
            </a:r>
            <a:r>
              <a:rPr lang="en-US" altLang="zh-CN" sz="2200" b="1" dirty="0" smtClean="0">
                <a:latin typeface="Times New Roman" panose="02020603050405020304" pitchFamily="18" charset="0"/>
                <a:cs typeface="Arial" panose="020B0604020202020204" pitchFamily="34" charset="0"/>
              </a:rPr>
              <a:t>m≥1</a:t>
            </a:r>
            <a:r>
              <a:rPr lang="zh-CN" altLang="en-US" sz="2200" b="1" dirty="0" smtClean="0">
                <a:latin typeface="Times New Roman" panose="02020603050405020304" pitchFamily="18" charset="0"/>
                <a:cs typeface="Arial" panose="020B0604020202020204" pitchFamily="34" charset="0"/>
              </a:rPr>
              <a:t>是两个整数，在</a:t>
            </a:r>
            <a:r>
              <a:rPr lang="en-US" altLang="zh-CN" sz="2200" b="1" dirty="0" smtClean="0">
                <a:latin typeface="Times New Roman" panose="02020603050405020304" pitchFamily="18" charset="0"/>
                <a:cs typeface="Arial" panose="020B0604020202020204" pitchFamily="34" charset="0"/>
              </a:rPr>
              <a:t>[2</a:t>
            </a:r>
            <a:r>
              <a:rPr lang="en-US" altLang="zh-CN" sz="2200" b="1" baseline="30000" dirty="0" smtClean="0">
                <a:latin typeface="Times New Roman" panose="02020603050405020304" pitchFamily="18" charset="0"/>
                <a:cs typeface="Arial" panose="020B0604020202020204" pitchFamily="34" charset="0"/>
              </a:rPr>
              <a:t>k</a:t>
            </a:r>
            <a:r>
              <a:rPr lang="en-US" altLang="zh-CN" sz="2200" b="1" dirty="0" smtClean="0">
                <a:latin typeface="Times New Roman" panose="02020603050405020304" pitchFamily="18" charset="0"/>
                <a:cs typeface="Arial" panose="020B0604020202020204" pitchFamily="34" charset="0"/>
              </a:rPr>
              <a:t>,2</a:t>
            </a:r>
            <a:r>
              <a:rPr lang="en-US" altLang="zh-CN" sz="2200" b="1" baseline="30000" dirty="0" smtClean="0">
                <a:latin typeface="Times New Roman" panose="02020603050405020304" pitchFamily="18" charset="0"/>
                <a:cs typeface="Arial" panose="020B0604020202020204" pitchFamily="34" charset="0"/>
              </a:rPr>
              <a:t>k+1</a:t>
            </a:r>
            <a:r>
              <a:rPr lang="en-US" altLang="zh-CN" sz="2200" b="1" dirty="0" smtClean="0">
                <a:latin typeface="Times New Roman" panose="02020603050405020304" pitchFamily="18" charset="0"/>
                <a:cs typeface="Arial" panose="020B0604020202020204" pitchFamily="34" charset="0"/>
              </a:rPr>
              <a:t>]</a:t>
            </a:r>
            <a:r>
              <a:rPr lang="zh-CN" altLang="en-US" sz="2200" b="1" dirty="0" smtClean="0">
                <a:latin typeface="Times New Roman" panose="02020603050405020304" pitchFamily="18" charset="0"/>
                <a:cs typeface="Arial" panose="020B0604020202020204" pitchFamily="34" charset="0"/>
              </a:rPr>
              <a:t>之间选择一个奇素数</a:t>
            </a:r>
            <a:r>
              <a:rPr lang="en-US" altLang="zh-CN" sz="2200" b="1" dirty="0" smtClean="0">
                <a:latin typeface="Times New Roman" panose="02020603050405020304" pitchFamily="18" charset="0"/>
                <a:cs typeface="Arial" panose="020B0604020202020204" pitchFamily="34" charset="0"/>
              </a:rPr>
              <a:t>p, </a:t>
            </a:r>
            <a:r>
              <a:rPr lang="zh-CN" altLang="en-US" sz="2200" b="1" dirty="0" smtClean="0">
                <a:latin typeface="Times New Roman" panose="02020603050405020304" pitchFamily="18" charset="0"/>
                <a:cs typeface="Arial" panose="020B0604020202020204" pitchFamily="34" charset="0"/>
              </a:rPr>
              <a:t>设</a:t>
            </a:r>
            <a:r>
              <a:rPr lang="en-US" altLang="zh-CN" sz="2200" b="1" dirty="0" smtClean="0">
                <a:latin typeface="Times New Roman" panose="02020603050405020304" pitchFamily="18" charset="0"/>
                <a:cs typeface="Arial" panose="020B0604020202020204" pitchFamily="34" charset="0"/>
              </a:rPr>
              <a:t>g</a:t>
            </a:r>
            <a:r>
              <a:rPr lang="zh-CN" altLang="en-US" sz="2200" b="1" dirty="0" smtClean="0">
                <a:latin typeface="Times New Roman" panose="02020603050405020304" pitchFamily="18" charset="0"/>
                <a:cs typeface="Arial" panose="020B0604020202020204" pitchFamily="34" charset="0"/>
              </a:rPr>
              <a:t>是</a:t>
            </a:r>
            <a:r>
              <a:rPr lang="en-US" altLang="zh-CN" sz="2200" b="1" dirty="0" smtClean="0">
                <a:latin typeface="Times New Roman" panose="02020603050405020304" pitchFamily="18" charset="0"/>
              </a:rPr>
              <a:t>p</a:t>
            </a:r>
            <a:r>
              <a:rPr lang="zh-CN" altLang="en-US" sz="2200" b="1" dirty="0" smtClean="0">
                <a:latin typeface="Times New Roman" panose="02020603050405020304" pitchFamily="18" charset="0"/>
              </a:rPr>
              <a:t>的一个本原根，迭代公式为：</a:t>
            </a:r>
            <a:endParaRPr lang="zh-CN" altLang="en-US" sz="2200" b="1" dirty="0" smtClean="0">
              <a:latin typeface="Times New Roman" panose="02020603050405020304" pitchFamily="18" charset="0"/>
            </a:endParaRPr>
          </a:p>
          <a:p>
            <a:pPr lvl="1">
              <a:lnSpc>
                <a:spcPct val="150000"/>
              </a:lnSpc>
            </a:pPr>
            <a:r>
              <a:rPr lang="en-US" altLang="zh-CN" sz="2200" b="1" dirty="0" smtClean="0">
                <a:solidFill>
                  <a:srgbClr val="0000FF"/>
                </a:solidFill>
                <a:latin typeface="Times New Roman" panose="02020603050405020304" pitchFamily="18" charset="0"/>
              </a:rPr>
              <a:t>X</a:t>
            </a:r>
            <a:r>
              <a:rPr lang="en-US" altLang="zh-CN" sz="2200" b="1" baseline="-25000" dirty="0"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a:t>
            </a:r>
            <a:r>
              <a:rPr lang="en-US" altLang="zh-CN" sz="2200" b="1" dirty="0" err="1" smtClean="0">
                <a:solidFill>
                  <a:srgbClr val="0000FF"/>
                </a:solidFill>
                <a:latin typeface="Times New Roman" panose="02020603050405020304" pitchFamily="18" charset="0"/>
              </a:rPr>
              <a:t>g</a:t>
            </a:r>
            <a:r>
              <a:rPr lang="en-US" altLang="zh-CN" sz="2200" b="1" baseline="30000" dirty="0" err="1" smtClean="0">
                <a:solidFill>
                  <a:srgbClr val="0000FF"/>
                </a:solidFill>
                <a:latin typeface="Times New Roman" panose="02020603050405020304" pitchFamily="18" charset="0"/>
              </a:rPr>
              <a:t>Xi</a:t>
            </a:r>
            <a:r>
              <a:rPr lang="zh-CN" altLang="en-US" sz="2200" b="1" baseline="30000" dirty="0" smtClean="0">
                <a:solidFill>
                  <a:srgbClr val="0000FF"/>
                </a:solidFill>
                <a:latin typeface="Times New Roman" panose="02020603050405020304" pitchFamily="18" charset="0"/>
              </a:rPr>
              <a:t>－</a:t>
            </a:r>
            <a:r>
              <a:rPr lang="en-US" altLang="zh-CN" sz="2200" b="1" baseline="30000" dirty="0" smtClean="0">
                <a:solidFill>
                  <a:srgbClr val="0000FF"/>
                </a:solidFill>
                <a:latin typeface="Times New Roman" panose="02020603050405020304" pitchFamily="18" charset="0"/>
              </a:rPr>
              <a:t>1</a:t>
            </a:r>
            <a:r>
              <a:rPr lang="en-US" altLang="zh-CN" sz="2200" b="1" dirty="0" smtClean="0">
                <a:solidFill>
                  <a:srgbClr val="0000FF"/>
                </a:solidFill>
                <a:latin typeface="Times New Roman" panose="02020603050405020304" pitchFamily="18" charset="0"/>
              </a:rPr>
              <a:t> mod p</a:t>
            </a:r>
            <a:r>
              <a:rPr lang="zh-CN" altLang="en-US" sz="2200" b="1" dirty="0" smtClean="0">
                <a:solidFill>
                  <a:srgbClr val="0000FF"/>
                </a:solidFill>
                <a:latin typeface="Times New Roman" panose="02020603050405020304" pitchFamily="18" charset="0"/>
              </a:rPr>
              <a:t>，</a:t>
            </a:r>
            <a:r>
              <a:rPr lang="en-US" altLang="zh-CN" sz="2200" b="1" dirty="0" err="1"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1</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2</a:t>
            </a:r>
            <a:r>
              <a:rPr lang="zh-CN" altLang="en-US" sz="2200" b="1" dirty="0" smtClean="0">
                <a:solidFill>
                  <a:srgbClr val="0000FF"/>
                </a:solidFill>
                <a:latin typeface="Times New Roman" panose="02020603050405020304" pitchFamily="18" charset="0"/>
              </a:rPr>
              <a:t>，</a:t>
            </a:r>
            <a:r>
              <a:rPr lang="en-US" altLang="zh-CN" sz="2200" b="1" dirty="0" smtClean="0">
                <a:solidFill>
                  <a:srgbClr val="0000FF"/>
                </a:solidFill>
                <a:latin typeface="Times New Roman" panose="02020603050405020304" pitchFamily="18" charset="0"/>
              </a:rPr>
              <a:t>…</a:t>
            </a:r>
            <a:endParaRPr lang="en-US" altLang="zh-CN" sz="2200" b="1" dirty="0" smtClean="0">
              <a:solidFill>
                <a:srgbClr val="0000FF"/>
              </a:solidFill>
              <a:latin typeface="Times New Roman" panose="02020603050405020304" pitchFamily="18" charset="0"/>
            </a:endParaRPr>
          </a:p>
          <a:p>
            <a:pPr lvl="1">
              <a:lnSpc>
                <a:spcPct val="150000"/>
              </a:lnSpc>
            </a:pPr>
            <a:r>
              <a:rPr lang="zh-CN" altLang="en-US" sz="2200" b="1" dirty="0" smtClean="0">
                <a:latin typeface="Times New Roman" panose="02020603050405020304" pitchFamily="18" charset="0"/>
                <a:cs typeface="Arial" panose="020B0604020202020204" pitchFamily="34" charset="0"/>
              </a:rPr>
              <a:t>取</a:t>
            </a:r>
            <a:r>
              <a:rPr lang="en-US" altLang="zh-CN" sz="2200" b="1" dirty="0" smtClean="0">
                <a:latin typeface="Times New Roman" panose="02020603050405020304" pitchFamily="18" charset="0"/>
                <a:cs typeface="Arial" panose="020B0604020202020204" pitchFamily="34" charset="0"/>
              </a:rPr>
              <a:t>B</a:t>
            </a:r>
            <a:r>
              <a:rPr lang="en-US" altLang="zh-CN" sz="2200" b="1" baseline="-25000" dirty="0" smtClean="0">
                <a:latin typeface="Times New Roman" panose="02020603050405020304" pitchFamily="18" charset="0"/>
                <a:cs typeface="Arial" panose="020B0604020202020204" pitchFamily="34" charset="0"/>
              </a:rPr>
              <a:t>i</a:t>
            </a:r>
            <a:r>
              <a:rPr lang="zh-CN" altLang="en-US" sz="2200" b="1" dirty="0" smtClean="0">
                <a:latin typeface="Times New Roman" panose="02020603050405020304" pitchFamily="18" charset="0"/>
                <a:cs typeface="Arial" panose="020B0604020202020204" pitchFamily="34" charset="0"/>
              </a:rPr>
              <a:t>为</a:t>
            </a:r>
            <a:r>
              <a:rPr lang="en-US" altLang="zh-CN" sz="2200" b="1" dirty="0" smtClean="0">
                <a:solidFill>
                  <a:srgbClr val="0000FF"/>
                </a:solidFill>
                <a:latin typeface="Times New Roman" panose="02020603050405020304" pitchFamily="18" charset="0"/>
              </a:rPr>
              <a:t>X</a:t>
            </a:r>
            <a:r>
              <a:rPr lang="en-US" altLang="zh-CN" sz="2200" b="1" baseline="-25000" dirty="0" smtClean="0">
                <a:solidFill>
                  <a:srgbClr val="0000FF"/>
                </a:solidFill>
                <a:latin typeface="Times New Roman" panose="02020603050405020304" pitchFamily="18" charset="0"/>
              </a:rPr>
              <a:t>i</a:t>
            </a:r>
            <a:r>
              <a:rPr lang="zh-CN" altLang="en-US" sz="2200" b="1" dirty="0" smtClean="0">
                <a:solidFill>
                  <a:srgbClr val="0000FF"/>
                </a:solidFill>
                <a:latin typeface="Times New Roman" panose="02020603050405020304" pitchFamily="18" charset="0"/>
              </a:rPr>
              <a:t>的最高有效位 ， </a:t>
            </a:r>
            <a:r>
              <a:rPr lang="en-US" altLang="zh-CN" sz="2200" b="1" dirty="0" smtClean="0">
                <a:latin typeface="Times New Roman" panose="02020603050405020304" pitchFamily="18" charset="0"/>
                <a:cs typeface="Arial" panose="020B0604020202020204" pitchFamily="34" charset="0"/>
              </a:rPr>
              <a:t>B</a:t>
            </a:r>
            <a:r>
              <a:rPr lang="en-US" altLang="zh-CN" sz="2200" b="1" baseline="-25000" dirty="0" smtClean="0">
                <a:latin typeface="Times New Roman" panose="02020603050405020304" pitchFamily="18" charset="0"/>
                <a:cs typeface="Arial" panose="020B0604020202020204" pitchFamily="34" charset="0"/>
              </a:rPr>
              <a:t>i</a:t>
            </a:r>
            <a:r>
              <a:rPr lang="en-US" altLang="zh-CN" sz="2200" b="1" dirty="0" smtClean="0">
                <a:solidFill>
                  <a:srgbClr val="0000FF"/>
                </a:solidFill>
                <a:latin typeface="Times New Roman" panose="02020603050405020304" pitchFamily="18" charset="0"/>
              </a:rPr>
              <a:t> </a:t>
            </a:r>
            <a:r>
              <a:rPr lang="zh-CN" altLang="en-US" sz="2200" b="1" dirty="0" smtClean="0">
                <a:solidFill>
                  <a:srgbClr val="0000FF"/>
                </a:solidFill>
                <a:latin typeface="Times New Roman" panose="02020603050405020304" pitchFamily="18" charset="0"/>
              </a:rPr>
              <a:t>＝</a:t>
            </a:r>
            <a:r>
              <a:rPr lang="zh-CN" altLang="en-US" sz="2200" b="1" dirty="0" smtClean="0">
                <a:solidFill>
                  <a:srgbClr val="0000FF"/>
                </a:solidFill>
                <a:latin typeface="Times New Roman" panose="02020603050405020304" pitchFamily="18" charset="0"/>
                <a:sym typeface="Symbol" panose="05050102010706020507" pitchFamily="18" charset="2"/>
              </a:rPr>
              <a:t></a:t>
            </a:r>
            <a:r>
              <a:rPr lang="en-US" altLang="zh-CN" sz="2200" b="1" dirty="0" smtClean="0">
                <a:solidFill>
                  <a:srgbClr val="0000FF"/>
                </a:solidFill>
                <a:latin typeface="Times New Roman" panose="02020603050405020304" pitchFamily="18" charset="0"/>
              </a:rPr>
              <a:t>X</a:t>
            </a:r>
            <a:r>
              <a:rPr lang="en-US" altLang="zh-CN" sz="2200" b="1" baseline="-25000" dirty="0" smtClean="0">
                <a:solidFill>
                  <a:srgbClr val="0000FF"/>
                </a:solidFill>
                <a:latin typeface="Times New Roman" panose="02020603050405020304" pitchFamily="18" charset="0"/>
              </a:rPr>
              <a:t>i</a:t>
            </a:r>
            <a:r>
              <a:rPr lang="en-US" altLang="zh-CN" sz="2200" b="1" dirty="0" smtClean="0">
                <a:solidFill>
                  <a:srgbClr val="0000FF"/>
                </a:solidFill>
                <a:latin typeface="Times New Roman" panose="02020603050405020304" pitchFamily="18" charset="0"/>
              </a:rPr>
              <a:t>/2</a:t>
            </a:r>
            <a:r>
              <a:rPr lang="en-US" altLang="zh-CN" sz="2200" b="1" baseline="30000" dirty="0" smtClean="0">
                <a:solidFill>
                  <a:srgbClr val="0000FF"/>
                </a:solidFill>
                <a:latin typeface="Times New Roman" panose="02020603050405020304" pitchFamily="18" charset="0"/>
              </a:rPr>
              <a:t>k</a:t>
            </a:r>
            <a:r>
              <a:rPr lang="en-US" altLang="zh-CN" sz="2200" b="1" dirty="0" smtClean="0">
                <a:solidFill>
                  <a:srgbClr val="0000FF"/>
                </a:solidFill>
                <a:latin typeface="Times New Roman" panose="02020603050405020304" pitchFamily="18" charset="0"/>
                <a:sym typeface="Symbol" panose="05050102010706020507" pitchFamily="18" charset="2"/>
              </a:rPr>
              <a:t> mod 2</a:t>
            </a:r>
            <a:endParaRPr lang="en-US" altLang="zh-CN" sz="2200" b="1" dirty="0" smtClean="0">
              <a:solidFill>
                <a:srgbClr val="0000FF"/>
              </a:solidFill>
              <a:latin typeface="Times New Roman" panose="02020603050405020304" pitchFamily="18" charset="0"/>
              <a:sym typeface="Symbol" panose="05050102010706020507" pitchFamily="18" charset="2"/>
            </a:endParaRPr>
          </a:p>
          <a:p>
            <a:pPr lvl="1">
              <a:lnSpc>
                <a:spcPct val="150000"/>
              </a:lnSpc>
            </a:pPr>
            <a:r>
              <a:rPr lang="zh-CN" altLang="en-US" sz="2200" b="1" dirty="0" smtClean="0">
                <a:latin typeface="Times New Roman" panose="02020603050405020304" pitchFamily="18" charset="0"/>
              </a:rPr>
              <a:t>则</a:t>
            </a:r>
            <a:r>
              <a:rPr lang="en-US" altLang="zh-CN" sz="2200" b="1" dirty="0" smtClean="0">
                <a:latin typeface="Times New Roman" panose="02020603050405020304" pitchFamily="18" charset="0"/>
              </a:rPr>
              <a:t>{B</a:t>
            </a:r>
            <a:r>
              <a:rPr lang="en-US" altLang="zh-CN" sz="2200" b="1" baseline="-25000" dirty="0"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err="1" smtClean="0">
                <a:latin typeface="Times New Roman" panose="02020603050405020304" pitchFamily="18" charset="0"/>
              </a:rPr>
              <a:t>i</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2</a:t>
            </a: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a:t>
            </a:r>
            <a:r>
              <a:rPr lang="en-US" altLang="zh-CN" sz="2200" b="1" dirty="0" err="1" smtClean="0">
                <a:latin typeface="Times New Roman" panose="02020603050405020304" pitchFamily="18" charset="0"/>
              </a:rPr>
              <a:t>k</a:t>
            </a:r>
            <a:r>
              <a:rPr lang="en-US" altLang="zh-CN" sz="2200" b="1" baseline="30000" dirty="0" err="1" smtClean="0">
                <a:latin typeface="Times New Roman" panose="02020603050405020304" pitchFamily="18" charset="0"/>
              </a:rPr>
              <a:t>m</a:t>
            </a:r>
            <a:r>
              <a:rPr lang="en-US" altLang="zh-CN" sz="2200" b="1" dirty="0" err="1" smtClean="0">
                <a:latin typeface="Times New Roman" panose="02020603050405020304" pitchFamily="18" charset="0"/>
              </a:rPr>
              <a:t>+m</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就是产生的随机比特序列</a:t>
            </a:r>
            <a:endParaRPr lang="zh-CN" altLang="en-US" sz="2200" b="1"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8.5  </a:t>
            </a:r>
            <a:r>
              <a:rPr lang="zh-CN" altLang="en-US" b="1" dirty="0" smtClean="0">
                <a:solidFill>
                  <a:srgbClr val="C00000"/>
                </a:solidFill>
              </a:rPr>
              <a:t>概率加密</a:t>
            </a:r>
            <a:endParaRPr lang="zh-CN" altLang="en-US" dirty="0"/>
          </a:p>
        </p:txBody>
      </p:sp>
      <p:sp>
        <p:nvSpPr>
          <p:cNvPr id="3" name="内容占位符 2"/>
          <p:cNvSpPr>
            <a:spLocks noGrp="1"/>
          </p:cNvSpPr>
          <p:nvPr>
            <p:ph sz="quarter" idx="1"/>
          </p:nvPr>
        </p:nvSpPr>
        <p:spPr>
          <a:xfrm>
            <a:off x="457200" y="1600200"/>
            <a:ext cx="7829576" cy="4873752"/>
          </a:xfrm>
        </p:spPr>
        <p:txBody>
          <a:bodyPr>
            <a:normAutofit/>
          </a:bodyPr>
          <a:lstStyle/>
          <a:p>
            <a:pPr>
              <a:lnSpc>
                <a:spcPct val="150000"/>
              </a:lnSpc>
            </a:pPr>
            <a:r>
              <a:rPr lang="zh-CN" altLang="en-US" sz="2100" b="1" dirty="0" smtClean="0">
                <a:latin typeface="Times New Roman" panose="02020603050405020304" pitchFamily="18" charset="0"/>
              </a:rPr>
              <a:t>在现代信息安全技术中</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公钥密码体制占有非常重要的地位</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具体的公钥密码方案也是层出不穷，大部分公钥密码体制有一个共同的特点，</a:t>
            </a:r>
            <a:r>
              <a:rPr lang="zh-CN" altLang="en-US" sz="2100" b="1" dirty="0" smtClean="0">
                <a:solidFill>
                  <a:srgbClr val="1506A2"/>
                </a:solidFill>
                <a:latin typeface="Times New Roman" panose="02020603050405020304" pitchFamily="18" charset="0"/>
              </a:rPr>
              <a:t>即属于确定型加密</a:t>
            </a:r>
            <a:r>
              <a:rPr lang="zh-CN" altLang="en-US" sz="2100" b="1" dirty="0" smtClean="0">
                <a:latin typeface="Times New Roman" panose="02020603050405020304" pitchFamily="18" charset="0"/>
              </a:rPr>
              <a:t>，这意味着对于同样的明文，若用同样的密钥进行加密，所得的密文总是相同的。这对信息的安全性可能造成一种威胁。</a:t>
            </a:r>
            <a:endParaRPr lang="en-US" altLang="zh-CN" sz="2100" b="1" dirty="0" smtClean="0">
              <a:latin typeface="Times New Roman" panose="02020603050405020304" pitchFamily="18" charset="0"/>
            </a:endParaRPr>
          </a:p>
          <a:p>
            <a:pPr>
              <a:lnSpc>
                <a:spcPct val="150000"/>
              </a:lnSpc>
            </a:pPr>
            <a:r>
              <a:rPr lang="zh-CN" altLang="en-US" sz="2100" b="1" dirty="0" smtClean="0">
                <a:latin typeface="Times New Roman" panose="02020603050405020304" pitchFamily="18" charset="0"/>
              </a:rPr>
              <a:t>为克服这个缺点，</a:t>
            </a:r>
            <a:r>
              <a:rPr lang="en-US" altLang="zh-CN" sz="2100" b="1" dirty="0" err="1" smtClean="0">
                <a:latin typeface="Times New Roman" panose="02020603050405020304" pitchFamily="18" charset="0"/>
              </a:rPr>
              <a:t>Shafi</a:t>
            </a:r>
            <a:r>
              <a:rPr lang="en-US" altLang="zh-CN" sz="2100" b="1" dirty="0" smtClean="0">
                <a:latin typeface="Times New Roman" panose="02020603050405020304" pitchFamily="18" charset="0"/>
              </a:rPr>
              <a:t> Goldwasser</a:t>
            </a:r>
            <a:r>
              <a:rPr lang="zh-CN" altLang="en-US" sz="2100" b="1" dirty="0" smtClean="0">
                <a:latin typeface="Times New Roman" panose="02020603050405020304" pitchFamily="18" charset="0"/>
              </a:rPr>
              <a:t>和</a:t>
            </a:r>
            <a:r>
              <a:rPr lang="en-US" altLang="zh-CN" sz="2100" b="1" dirty="0" err="1" smtClean="0">
                <a:latin typeface="Times New Roman" panose="02020603050405020304" pitchFamily="18" charset="0"/>
              </a:rPr>
              <a:t>Silvio</a:t>
            </a:r>
            <a:r>
              <a:rPr lang="en-US" altLang="zh-CN" sz="2100" b="1" dirty="0" smtClean="0">
                <a:latin typeface="Times New Roman" panose="02020603050405020304" pitchFamily="18" charset="0"/>
              </a:rPr>
              <a:t> </a:t>
            </a:r>
            <a:r>
              <a:rPr lang="en-US" altLang="zh-CN" sz="2100" b="1" dirty="0" err="1" smtClean="0">
                <a:latin typeface="Times New Roman" panose="02020603050405020304" pitchFamily="18" charset="0"/>
              </a:rPr>
              <a:t>Micali</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提出了</a:t>
            </a:r>
            <a:r>
              <a:rPr lang="zh-CN" altLang="en-US" sz="2100" b="1" dirty="0" smtClean="0">
                <a:solidFill>
                  <a:srgbClr val="C00000"/>
                </a:solidFill>
                <a:latin typeface="Times New Roman" panose="02020603050405020304" pitchFamily="18" charset="0"/>
              </a:rPr>
              <a:t>概率加密 </a:t>
            </a:r>
            <a:r>
              <a:rPr lang="en-US" altLang="zh-CN" sz="2100" b="1" dirty="0" smtClean="0">
                <a:solidFill>
                  <a:srgbClr val="C00000"/>
                </a:solidFill>
                <a:latin typeface="Times New Roman" panose="02020603050405020304" pitchFamily="18" charset="0"/>
              </a:rPr>
              <a:t>( Probabilistic Encryption)</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的概念，</a:t>
            </a:r>
            <a:r>
              <a:rPr lang="zh-CN" altLang="en-US" sz="2100" b="1" dirty="0" smtClean="0">
                <a:solidFill>
                  <a:srgbClr val="1506A2"/>
                </a:solidFill>
                <a:latin typeface="Times New Roman" panose="02020603050405020304" pitchFamily="18" charset="0"/>
              </a:rPr>
              <a:t>基本思想是使公钥体制的信息泄露为</a:t>
            </a:r>
            <a:r>
              <a:rPr lang="en-US" altLang="zh-CN" sz="2100" b="1" dirty="0" smtClean="0">
                <a:solidFill>
                  <a:srgbClr val="1506A2"/>
                </a:solidFill>
                <a:latin typeface="Times New Roman" panose="02020603050405020304" pitchFamily="18" charset="0"/>
              </a:rPr>
              <a:t>0</a:t>
            </a:r>
            <a:r>
              <a:rPr lang="zh-CN" altLang="en-US" sz="2100" b="1" dirty="0" smtClean="0">
                <a:solidFill>
                  <a:srgbClr val="1506A2"/>
                </a:solidFill>
                <a:latin typeface="Times New Roman" panose="02020603050405020304" pitchFamily="18" charset="0"/>
              </a:rPr>
              <a:t>，其相应的密码体制称作概率加密公钥体制</a:t>
            </a:r>
            <a:r>
              <a:rPr lang="en-US" altLang="zh-CN" sz="2100" b="1" dirty="0" smtClean="0">
                <a:solidFill>
                  <a:srgbClr val="1506A2"/>
                </a:solidFill>
                <a:latin typeface="Times New Roman" panose="02020603050405020304" pitchFamily="18" charset="0"/>
              </a:rPr>
              <a:t>( Probabilistic Encryption Cryptosystem)</a:t>
            </a:r>
            <a:r>
              <a:rPr lang="zh-CN" altLang="en-US" sz="2100" b="1" dirty="0" smtClean="0">
                <a:solidFill>
                  <a:srgbClr val="1506A2"/>
                </a:solidFill>
                <a:latin typeface="Times New Roman" panose="02020603050405020304" pitchFamily="18" charset="0"/>
              </a:rPr>
              <a:t>，简称</a:t>
            </a:r>
            <a:r>
              <a:rPr lang="en-US" altLang="zh-CN" sz="2100" b="1" dirty="0" smtClean="0">
                <a:solidFill>
                  <a:srgbClr val="1506A2"/>
                </a:solidFill>
                <a:latin typeface="Times New Roman" panose="02020603050405020304" pitchFamily="18" charset="0"/>
              </a:rPr>
              <a:t>PEC</a:t>
            </a:r>
            <a:r>
              <a:rPr lang="zh-CN" altLang="en-US" sz="2100" b="1" dirty="0" smtClean="0">
                <a:latin typeface="Times New Roman" panose="02020603050405020304" pitchFamily="18" charset="0"/>
              </a:rPr>
              <a:t>。 </a:t>
            </a:r>
            <a:endParaRPr lang="en-US" altLang="zh-CN" sz="2100" b="1"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8.5  </a:t>
            </a:r>
            <a:r>
              <a:rPr lang="zh-CN" altLang="en-US" b="1" dirty="0" smtClean="0">
                <a:solidFill>
                  <a:srgbClr val="C00000"/>
                </a:solidFill>
              </a:rPr>
              <a:t>概率加密</a:t>
            </a:r>
            <a:endParaRPr lang="zh-CN" altLang="en-US" dirty="0"/>
          </a:p>
        </p:txBody>
      </p:sp>
      <p:sp>
        <p:nvSpPr>
          <p:cNvPr id="3" name="内容占位符 2"/>
          <p:cNvSpPr>
            <a:spLocks noGrp="1"/>
          </p:cNvSpPr>
          <p:nvPr>
            <p:ph sz="quarter" idx="1"/>
          </p:nvPr>
        </p:nvSpPr>
        <p:spPr/>
        <p:txBody>
          <a:bodyPr>
            <a:normAutofit lnSpcReduction="10000"/>
          </a:bodyPr>
          <a:lstStyle/>
          <a:p>
            <a:pPr>
              <a:lnSpc>
                <a:spcPct val="150000"/>
              </a:lnSpc>
            </a:pPr>
            <a:r>
              <a:rPr lang="en-US" altLang="zh-CN" sz="2100" b="1" dirty="0" smtClean="0">
                <a:latin typeface="Times New Roman" panose="02020603050405020304" pitchFamily="18" charset="0"/>
              </a:rPr>
              <a:t>PEC</a:t>
            </a:r>
            <a:r>
              <a:rPr lang="zh-CN" altLang="en-US" sz="2100" b="1" dirty="0" smtClean="0">
                <a:latin typeface="Times New Roman" panose="02020603050405020304" pitchFamily="18" charset="0"/>
              </a:rPr>
              <a:t>是一种</a:t>
            </a:r>
            <a:r>
              <a:rPr lang="zh-CN" altLang="en-US" sz="2100" b="1" dirty="0" smtClean="0">
                <a:solidFill>
                  <a:srgbClr val="1506A2"/>
                </a:solidFill>
                <a:latin typeface="Times New Roman" panose="02020603050405020304" pitchFamily="18" charset="0"/>
              </a:rPr>
              <a:t>非确定型公钥体制</a:t>
            </a:r>
            <a:r>
              <a:rPr lang="zh-CN" altLang="en-US" sz="2100" b="1" dirty="0" smtClean="0">
                <a:latin typeface="Times New Roman" panose="02020603050405020304" pitchFamily="18" charset="0"/>
              </a:rPr>
              <a:t>，其</a:t>
            </a:r>
            <a:r>
              <a:rPr lang="zh-CN" altLang="en-US" sz="2100" b="1" dirty="0" smtClean="0">
                <a:solidFill>
                  <a:srgbClr val="C00000"/>
                </a:solidFill>
                <a:latin typeface="Times New Roman" panose="02020603050405020304" pitchFamily="18" charset="0"/>
              </a:rPr>
              <a:t>本质是在对明文加密时 ，可以选择随机参数，即使同一明文，不同的用户，或者是同一用户在不同的时间只要选择的随机参数不同，加密所得的密文也是不同的</a:t>
            </a:r>
            <a:r>
              <a:rPr lang="zh-CN" altLang="en-US" sz="2100" b="1" dirty="0" smtClean="0">
                <a:latin typeface="Times New Roman" panose="02020603050405020304" pitchFamily="18" charset="0"/>
              </a:rPr>
              <a:t>。这样，一个明文就可以对应多个密文，因此从给定的密文来推断明文就变得非常困难。</a:t>
            </a:r>
            <a:endParaRPr lang="zh-CN" altLang="en-US" sz="2100" b="1" dirty="0" smtClean="0">
              <a:latin typeface="Times New Roman" panose="02020603050405020304" pitchFamily="18" charset="0"/>
            </a:endParaRPr>
          </a:p>
          <a:p>
            <a:pPr>
              <a:lnSpc>
                <a:spcPct val="150000"/>
              </a:lnSpc>
            </a:pPr>
            <a:r>
              <a:rPr lang="zh-CN" altLang="en-US" sz="2100" b="1" dirty="0" smtClean="0">
                <a:latin typeface="Times New Roman" panose="02020603050405020304" pitchFamily="18" charset="0"/>
              </a:rPr>
              <a:t>概率加密公钥体制具有</a:t>
            </a:r>
            <a:r>
              <a:rPr lang="zh-CN" altLang="en-US" sz="2100" b="1" dirty="0" smtClean="0">
                <a:solidFill>
                  <a:srgbClr val="1506A2"/>
                </a:solidFill>
                <a:latin typeface="Times New Roman" panose="02020603050405020304" pitchFamily="18" charset="0"/>
              </a:rPr>
              <a:t>多项式安全性</a:t>
            </a:r>
            <a:endParaRPr lang="en-US" altLang="zh-CN" sz="2100" b="1" dirty="0" smtClean="0">
              <a:solidFill>
                <a:srgbClr val="1506A2"/>
              </a:solidFill>
              <a:latin typeface="Times New Roman" panose="02020603050405020304" pitchFamily="18" charset="0"/>
            </a:endParaRPr>
          </a:p>
          <a:p>
            <a:pPr>
              <a:lnSpc>
                <a:spcPct val="150000"/>
              </a:lnSpc>
              <a:buNone/>
            </a:pPr>
            <a:r>
              <a:rPr lang="zh-CN" altLang="en-US" sz="2100" b="1" dirty="0" smtClean="0">
                <a:latin typeface="Times New Roman" panose="02020603050405020304" pitchFamily="18" charset="0"/>
              </a:rPr>
              <a:t>    所谓</a:t>
            </a:r>
            <a:r>
              <a:rPr lang="zh-CN" altLang="en-US" sz="2100" b="1" dirty="0" smtClean="0">
                <a:solidFill>
                  <a:srgbClr val="1506A2"/>
                </a:solidFill>
                <a:latin typeface="Times New Roman" panose="02020603050405020304" pitchFamily="18" charset="0"/>
              </a:rPr>
              <a:t>多项式安全性</a:t>
            </a:r>
            <a:r>
              <a:rPr lang="zh-CN" altLang="en-US" sz="2100" b="1" dirty="0" smtClean="0">
                <a:latin typeface="Times New Roman" panose="02020603050405020304" pitchFamily="18" charset="0"/>
              </a:rPr>
              <a:t>，就是指在已知密文  </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对应两个给定的明文</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或</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之一的条件下，用任何多项式时间的算法来判断</a:t>
            </a:r>
            <a:r>
              <a:rPr lang="en-US" altLang="zh-CN" sz="2100" b="1" dirty="0" smtClean="0">
                <a:latin typeface="Times New Roman" panose="02020603050405020304" pitchFamily="18" charset="0"/>
              </a:rPr>
              <a:t> </a:t>
            </a:r>
            <a:r>
              <a:rPr lang="zh-CN" altLang="en-US" sz="2100" b="1" dirty="0" smtClean="0">
                <a:latin typeface="Times New Roman" panose="02020603050405020304" pitchFamily="18" charset="0"/>
              </a:rPr>
              <a:t>是由其中的哪一个明文加密而得的密文，与用抛币的方法来猜测相比较，其正确</a:t>
            </a:r>
            <a:r>
              <a:rPr lang="zh-CN" altLang="en-US" sz="2100" b="1" dirty="0" smtClean="0"/>
              <a:t>的概率几乎一样</a:t>
            </a:r>
            <a:r>
              <a:rPr lang="zh-CN" altLang="en-US" sz="2000" dirty="0" smtClean="0"/>
              <a:t>。</a:t>
            </a:r>
            <a:endParaRPr lang="en-US" altLang="zh-CN" sz="2000" dirty="0" smtClean="0"/>
          </a:p>
          <a:p>
            <a:pPr>
              <a:lnSpc>
                <a:spcPct val="110000"/>
              </a:lnSpc>
              <a:buNone/>
            </a:pPr>
            <a:endParaRPr lang="en-US" altLang="zh-CN" sz="2000" dirty="0" smtClean="0"/>
          </a:p>
        </p:txBody>
      </p:sp>
      <p:graphicFrame>
        <p:nvGraphicFramePr>
          <p:cNvPr id="4" name="对象 3"/>
          <p:cNvGraphicFramePr>
            <a:graphicFrameLocks noChangeAspect="1"/>
          </p:cNvGraphicFramePr>
          <p:nvPr/>
        </p:nvGraphicFramePr>
        <p:xfrm>
          <a:off x="5429256" y="4572008"/>
          <a:ext cx="292100" cy="357188"/>
        </p:xfrm>
        <a:graphic>
          <a:graphicData uri="http://schemas.openxmlformats.org/presentationml/2006/ole">
            <mc:AlternateContent xmlns:mc="http://schemas.openxmlformats.org/markup-compatibility/2006">
              <mc:Choice xmlns:v="urn:schemas-microsoft-com:vml" Requires="v">
                <p:oleObj spid="_x0000_s10241" name="Equation" r:id="rId1" imgW="2743200" imgH="3352800" progId="Equation.DSMT4">
                  <p:embed/>
                </p:oleObj>
              </mc:Choice>
              <mc:Fallback>
                <p:oleObj name="Equation" r:id="rId1" imgW="2743200" imgH="3352800" progId="Equation.DSMT4">
                  <p:embed/>
                  <p:pic>
                    <p:nvPicPr>
                      <p:cNvPr id="0" name="图片 10240"/>
                      <p:cNvPicPr>
                        <a:picLocks noChangeAspect="1"/>
                      </p:cNvPicPr>
                      <p:nvPr/>
                    </p:nvPicPr>
                    <p:blipFill>
                      <a:blip r:embed="rId2"/>
                      <a:stretch>
                        <a:fillRect/>
                      </a:stretch>
                    </p:blipFill>
                    <p:spPr>
                      <a:xfrm>
                        <a:off x="5429256" y="4572008"/>
                        <a:ext cx="292100" cy="357188"/>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1071538" y="5000636"/>
          <a:ext cx="312738" cy="374650"/>
        </p:xfrm>
        <a:graphic>
          <a:graphicData uri="http://schemas.openxmlformats.org/presentationml/2006/ole">
            <mc:AlternateContent xmlns:mc="http://schemas.openxmlformats.org/markup-compatibility/2006">
              <mc:Choice xmlns:v="urn:schemas-microsoft-com:vml" Requires="v">
                <p:oleObj spid="_x0000_s10242" name="Equation" r:id="rId3" imgW="4572000" imgH="5486400" progId="Equation.DSMT4">
                  <p:embed/>
                </p:oleObj>
              </mc:Choice>
              <mc:Fallback>
                <p:oleObj name="Equation" r:id="rId3" imgW="4572000" imgH="5486400" progId="Equation.DSMT4">
                  <p:embed/>
                  <p:pic>
                    <p:nvPicPr>
                      <p:cNvPr id="0" name="图片 10241"/>
                      <p:cNvPicPr>
                        <a:picLocks noChangeAspect="1"/>
                      </p:cNvPicPr>
                      <p:nvPr/>
                    </p:nvPicPr>
                    <p:blipFill>
                      <a:blip r:embed="rId4"/>
                      <a:stretch>
                        <a:fillRect/>
                      </a:stretch>
                    </p:blipFill>
                    <p:spPr>
                      <a:xfrm>
                        <a:off x="1071538" y="5000636"/>
                        <a:ext cx="312738" cy="374650"/>
                      </a:xfrm>
                      <a:prstGeom prst="rect">
                        <a:avLst/>
                      </a:prstGeom>
                      <a:noFill/>
                      <a:ln w="9525">
                        <a:noFill/>
                      </a:ln>
                    </p:spPr>
                  </p:pic>
                </p:oleObj>
              </mc:Fallback>
            </mc:AlternateContent>
          </a:graphicData>
        </a:graphic>
      </p:graphicFrame>
      <p:graphicFrame>
        <p:nvGraphicFramePr>
          <p:cNvPr id="6" name="对象 5"/>
          <p:cNvGraphicFramePr>
            <a:graphicFrameLocks noChangeAspect="1"/>
          </p:cNvGraphicFramePr>
          <p:nvPr/>
        </p:nvGraphicFramePr>
        <p:xfrm>
          <a:off x="1668444" y="5000636"/>
          <a:ext cx="331788" cy="373063"/>
        </p:xfrm>
        <a:graphic>
          <a:graphicData uri="http://schemas.openxmlformats.org/presentationml/2006/ole">
            <mc:AlternateContent xmlns:mc="http://schemas.openxmlformats.org/markup-compatibility/2006">
              <mc:Choice xmlns:v="urn:schemas-microsoft-com:vml" Requires="v">
                <p:oleObj spid="_x0000_s10243" name="Equation" r:id="rId5" imgW="4876800" imgH="5486400" progId="Equation.DSMT4">
                  <p:embed/>
                </p:oleObj>
              </mc:Choice>
              <mc:Fallback>
                <p:oleObj name="Equation" r:id="rId5" imgW="4876800" imgH="5486400" progId="Equation.DSMT4">
                  <p:embed/>
                  <p:pic>
                    <p:nvPicPr>
                      <p:cNvPr id="0" name="图片 10242"/>
                      <p:cNvPicPr>
                        <a:picLocks noChangeAspect="1"/>
                      </p:cNvPicPr>
                      <p:nvPr/>
                    </p:nvPicPr>
                    <p:blipFill>
                      <a:blip r:embed="rId6"/>
                      <a:stretch>
                        <a:fillRect/>
                      </a:stretch>
                    </p:blipFill>
                    <p:spPr>
                      <a:xfrm>
                        <a:off x="1668444" y="5000636"/>
                        <a:ext cx="331788" cy="373063"/>
                      </a:xfrm>
                      <a:prstGeom prst="rect">
                        <a:avLst/>
                      </a:prstGeom>
                      <a:noFill/>
                      <a:ln w="9525">
                        <a:noFill/>
                      </a:ln>
                    </p:spPr>
                  </p:pic>
                </p:oleObj>
              </mc:Fallback>
            </mc:AlternateContent>
          </a:graphicData>
        </a:graphic>
      </p:graphicFrame>
      <p:graphicFrame>
        <p:nvGraphicFramePr>
          <p:cNvPr id="7" name="对象 6"/>
          <p:cNvGraphicFramePr>
            <a:graphicFrameLocks noChangeAspect="1"/>
          </p:cNvGraphicFramePr>
          <p:nvPr/>
        </p:nvGraphicFramePr>
        <p:xfrm>
          <a:off x="7572396" y="5000636"/>
          <a:ext cx="292100" cy="357188"/>
        </p:xfrm>
        <a:graphic>
          <a:graphicData uri="http://schemas.openxmlformats.org/presentationml/2006/ole">
            <mc:AlternateContent xmlns:mc="http://schemas.openxmlformats.org/markup-compatibility/2006">
              <mc:Choice xmlns:v="urn:schemas-microsoft-com:vml" Requires="v">
                <p:oleObj spid="_x0000_s10244" name="Equation" r:id="rId7" imgW="2743200" imgH="3352800" progId="Equation.DSMT4">
                  <p:embed/>
                </p:oleObj>
              </mc:Choice>
              <mc:Fallback>
                <p:oleObj name="Equation" r:id="rId7" imgW="2743200" imgH="3352800" progId="Equation.DSMT4">
                  <p:embed/>
                  <p:pic>
                    <p:nvPicPr>
                      <p:cNvPr id="0" name="图片 10243"/>
                      <p:cNvPicPr>
                        <a:picLocks noChangeAspect="1"/>
                      </p:cNvPicPr>
                      <p:nvPr/>
                    </p:nvPicPr>
                    <p:blipFill>
                      <a:blip r:embed="rId8"/>
                      <a:stretch>
                        <a:fillRect/>
                      </a:stretch>
                    </p:blipFill>
                    <p:spPr>
                      <a:xfrm>
                        <a:off x="7572396" y="5000636"/>
                        <a:ext cx="292100" cy="3571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8.5  </a:t>
            </a:r>
            <a:r>
              <a:rPr lang="zh-CN" altLang="en-US" b="1" dirty="0" smtClean="0">
                <a:solidFill>
                  <a:srgbClr val="C00000"/>
                </a:solidFill>
              </a:rPr>
              <a:t>概率加密</a:t>
            </a:r>
            <a:endParaRPr lang="zh-CN" altLang="en-US" dirty="0"/>
          </a:p>
        </p:txBody>
      </p:sp>
      <p:sp>
        <p:nvSpPr>
          <p:cNvPr id="3" name="内容占位符 2"/>
          <p:cNvSpPr>
            <a:spLocks noGrp="1"/>
          </p:cNvSpPr>
          <p:nvPr>
            <p:ph sz="quarter" idx="1"/>
          </p:nvPr>
        </p:nvSpPr>
        <p:spPr>
          <a:xfrm>
            <a:off x="457200" y="1600200"/>
            <a:ext cx="7901014" cy="4873752"/>
          </a:xfrm>
        </p:spPr>
        <p:txBody>
          <a:bodyPr>
            <a:noAutofit/>
          </a:bodyPr>
          <a:lstStyle/>
          <a:p>
            <a:r>
              <a:rPr lang="zh-CN" altLang="en-US" sz="2100" b="1" dirty="0" smtClean="0">
                <a:solidFill>
                  <a:srgbClr val="C00000"/>
                </a:solidFill>
                <a:latin typeface="Times New Roman" panose="02020603050405020304" pitchFamily="18" charset="0"/>
              </a:rPr>
              <a:t>几种常见的概率公钥密码体制</a:t>
            </a:r>
            <a:endParaRPr lang="en-US" altLang="zh-CN" sz="2100" b="1" dirty="0" smtClean="0">
              <a:solidFill>
                <a:srgbClr val="C00000"/>
              </a:solidFill>
              <a:latin typeface="Times New Roman" panose="02020603050405020304" pitchFamily="18" charset="0"/>
            </a:endParaRPr>
          </a:p>
          <a:p>
            <a:pPr hangingPunct="0">
              <a:lnSpc>
                <a:spcPct val="150000"/>
              </a:lnSpc>
              <a:buNone/>
            </a:pPr>
            <a:r>
              <a:rPr lang="en-US" altLang="zh-CN" sz="2100" b="1" dirty="0" smtClean="0">
                <a:latin typeface="Times New Roman" panose="02020603050405020304" pitchFamily="18" charset="0"/>
              </a:rPr>
              <a:t>    1984</a:t>
            </a:r>
            <a:r>
              <a:rPr lang="zh-CN" altLang="en-US" sz="2100" b="1" dirty="0" smtClean="0">
                <a:latin typeface="Times New Roman" panose="02020603050405020304" pitchFamily="18" charset="0"/>
              </a:rPr>
              <a:t>年，</a:t>
            </a:r>
            <a:r>
              <a:rPr lang="en-US" altLang="zh-CN" sz="2100" b="1" dirty="0" smtClean="0">
                <a:latin typeface="Times New Roman" panose="02020603050405020304" pitchFamily="18" charset="0"/>
              </a:rPr>
              <a:t>Goldwasser</a:t>
            </a:r>
            <a:r>
              <a:rPr lang="zh-CN" altLang="en-US" sz="2100" b="1" dirty="0" smtClean="0">
                <a:latin typeface="Times New Roman" panose="02020603050405020304" pitchFamily="18" charset="0"/>
              </a:rPr>
              <a:t>和</a:t>
            </a:r>
            <a:r>
              <a:rPr lang="en-US" altLang="zh-CN" sz="2100" b="1" dirty="0" smtClean="0">
                <a:latin typeface="Times New Roman" panose="02020603050405020304" pitchFamily="18" charset="0"/>
              </a:rPr>
              <a:t>Micalic</a:t>
            </a:r>
            <a:r>
              <a:rPr lang="zh-CN" altLang="en-US" sz="2100" b="1" dirty="0" smtClean="0">
                <a:latin typeface="Times New Roman" panose="02020603050405020304" pitchFamily="18" charset="0"/>
              </a:rPr>
              <a:t>提出了一种称之为</a:t>
            </a:r>
            <a:r>
              <a:rPr lang="en-US" altLang="zh-CN" sz="2100" b="1" dirty="0" smtClean="0">
                <a:solidFill>
                  <a:srgbClr val="1506A2"/>
                </a:solidFill>
                <a:latin typeface="Times New Roman" panose="02020603050405020304" pitchFamily="18" charset="0"/>
              </a:rPr>
              <a:t>GM</a:t>
            </a:r>
            <a:r>
              <a:rPr lang="zh-CN" altLang="en-US" sz="2100" b="1" dirty="0" smtClean="0">
                <a:solidFill>
                  <a:srgbClr val="1506A2"/>
                </a:solidFill>
                <a:latin typeface="Times New Roman" panose="02020603050405020304" pitchFamily="18" charset="0"/>
              </a:rPr>
              <a:t>体制</a:t>
            </a:r>
            <a:r>
              <a:rPr lang="zh-CN" altLang="en-US" sz="2100" b="1" dirty="0" smtClean="0">
                <a:latin typeface="Times New Roman" panose="02020603050405020304" pitchFamily="18" charset="0"/>
              </a:rPr>
              <a:t>的概率公开密钥密码体制，这种体制是</a:t>
            </a:r>
            <a:r>
              <a:rPr lang="zh-CN" altLang="en-US" sz="2100" b="1" dirty="0" smtClean="0">
                <a:solidFill>
                  <a:srgbClr val="1506A2"/>
                </a:solidFill>
                <a:latin typeface="Times New Roman" panose="02020603050405020304" pitchFamily="18" charset="0"/>
              </a:rPr>
              <a:t>多项式安全的</a:t>
            </a:r>
            <a:r>
              <a:rPr lang="zh-CN" altLang="en-US" sz="2100" b="1" dirty="0" smtClean="0">
                <a:latin typeface="Times New Roman" panose="02020603050405020304" pitchFamily="18" charset="0"/>
              </a:rPr>
              <a:t>，能抵抗住任何在多项式资源下对该体制的攻击，但它在应用中却有致命的弱点，那就是</a:t>
            </a:r>
            <a:r>
              <a:rPr lang="zh-CN" altLang="en-US" sz="2100" b="1" dirty="0" smtClean="0">
                <a:solidFill>
                  <a:srgbClr val="1506A2"/>
                </a:solidFill>
                <a:latin typeface="Times New Roman" panose="02020603050405020304" pitchFamily="18" charset="0"/>
              </a:rPr>
              <a:t>当明文为</a:t>
            </a:r>
            <a:r>
              <a:rPr lang="en-US" altLang="zh-CN" sz="2100" b="1" dirty="0" smtClean="0">
                <a:solidFill>
                  <a:srgbClr val="1506A2"/>
                </a:solidFill>
                <a:latin typeface="Times New Roman" panose="02020603050405020304" pitchFamily="18" charset="0"/>
              </a:rPr>
              <a:t>n</a:t>
            </a:r>
            <a:r>
              <a:rPr lang="zh-CN" altLang="en-US" sz="2100" b="1" dirty="0" smtClean="0">
                <a:solidFill>
                  <a:srgbClr val="1506A2"/>
                </a:solidFill>
                <a:latin typeface="Times New Roman" panose="02020603050405020304" pitchFamily="18" charset="0"/>
              </a:rPr>
              <a:t>比特时，密文为</a:t>
            </a:r>
            <a:r>
              <a:rPr lang="en-US" altLang="zh-CN" sz="2100" b="1" dirty="0" smtClean="0">
                <a:solidFill>
                  <a:srgbClr val="1506A2"/>
                </a:solidFill>
                <a:latin typeface="Times New Roman" panose="02020603050405020304" pitchFamily="18" charset="0"/>
              </a:rPr>
              <a:t>kn</a:t>
            </a:r>
            <a:r>
              <a:rPr lang="zh-CN" altLang="en-US" sz="2100" b="1" dirty="0" smtClean="0">
                <a:solidFill>
                  <a:srgbClr val="1506A2"/>
                </a:solidFill>
                <a:latin typeface="Times New Roman" panose="02020603050405020304" pitchFamily="18" charset="0"/>
              </a:rPr>
              <a:t>比特（</a:t>
            </a:r>
            <a:r>
              <a:rPr lang="en-US" altLang="zh-CN" sz="2100" b="1" dirty="0" smtClean="0">
                <a:solidFill>
                  <a:srgbClr val="1506A2"/>
                </a:solidFill>
                <a:latin typeface="Times New Roman" panose="02020603050405020304" pitchFamily="18" charset="0"/>
              </a:rPr>
              <a:t>k</a:t>
            </a:r>
            <a:r>
              <a:rPr lang="zh-CN" altLang="en-US" sz="2100" b="1" dirty="0" smtClean="0">
                <a:solidFill>
                  <a:srgbClr val="1506A2"/>
                </a:solidFill>
                <a:latin typeface="Times New Roman" panose="02020603050405020304" pitchFamily="18" charset="0"/>
              </a:rPr>
              <a:t>为体制的规模参数），为了体制的安全，</a:t>
            </a:r>
            <a:r>
              <a:rPr lang="en-US" altLang="zh-CN" sz="2100" b="1" dirty="0" smtClean="0">
                <a:solidFill>
                  <a:srgbClr val="1506A2"/>
                </a:solidFill>
                <a:latin typeface="Times New Roman" panose="02020603050405020304" pitchFamily="18" charset="0"/>
              </a:rPr>
              <a:t>k</a:t>
            </a:r>
            <a:r>
              <a:rPr lang="zh-CN" altLang="en-US" sz="2100" b="1" dirty="0" smtClean="0">
                <a:solidFill>
                  <a:srgbClr val="1506A2"/>
                </a:solidFill>
                <a:latin typeface="Times New Roman" panose="02020603050405020304" pitchFamily="18" charset="0"/>
              </a:rPr>
              <a:t>一般很大，致使</a:t>
            </a:r>
            <a:r>
              <a:rPr lang="en-US" altLang="zh-CN" sz="2100" b="1" dirty="0" smtClean="0">
                <a:solidFill>
                  <a:srgbClr val="1506A2"/>
                </a:solidFill>
                <a:latin typeface="Times New Roman" panose="02020603050405020304" pitchFamily="18" charset="0"/>
              </a:rPr>
              <a:t>GM</a:t>
            </a:r>
            <a:r>
              <a:rPr lang="zh-CN" altLang="en-US" sz="2100" b="1" dirty="0" smtClean="0">
                <a:solidFill>
                  <a:srgbClr val="1506A2"/>
                </a:solidFill>
                <a:latin typeface="Times New Roman" panose="02020603050405020304" pitchFamily="18" charset="0"/>
              </a:rPr>
              <a:t>体制的密文扩张率太大，直接影响到系统的传输效率</a:t>
            </a:r>
            <a:r>
              <a:rPr lang="zh-CN" altLang="en-US" sz="2100" b="1" dirty="0" smtClean="0">
                <a:latin typeface="Times New Roman" panose="02020603050405020304" pitchFamily="18" charset="0"/>
              </a:rPr>
              <a:t>。</a:t>
            </a:r>
            <a:endParaRPr lang="en-US" altLang="zh-CN" sz="2100" b="1" dirty="0" smtClean="0">
              <a:latin typeface="Times New Roman" panose="02020603050405020304" pitchFamily="18" charset="0"/>
            </a:endParaRPr>
          </a:p>
          <a:p>
            <a:pPr hangingPunct="0">
              <a:lnSpc>
                <a:spcPct val="150000"/>
              </a:lnSpc>
              <a:buNone/>
            </a:pPr>
            <a:r>
              <a:rPr lang="en-US" altLang="zh-CN" sz="2100" b="1" dirty="0" smtClean="0">
                <a:latin typeface="Times New Roman" panose="02020603050405020304" pitchFamily="18" charset="0"/>
              </a:rPr>
              <a:t>    1985</a:t>
            </a:r>
            <a:r>
              <a:rPr lang="zh-CN" altLang="en-US" sz="2100" b="1" dirty="0" smtClean="0">
                <a:latin typeface="Times New Roman" panose="02020603050405020304" pitchFamily="18" charset="0"/>
              </a:rPr>
              <a:t>年，</a:t>
            </a:r>
            <a:r>
              <a:rPr lang="en-US" altLang="zh-CN" sz="2100" b="1" dirty="0" smtClean="0">
                <a:latin typeface="Times New Roman" panose="02020603050405020304" pitchFamily="18" charset="0"/>
              </a:rPr>
              <a:t>Blum</a:t>
            </a:r>
            <a:r>
              <a:rPr lang="zh-CN" altLang="en-US" sz="2100" b="1" dirty="0" smtClean="0">
                <a:latin typeface="Times New Roman" panose="02020603050405020304" pitchFamily="18" charset="0"/>
              </a:rPr>
              <a:t>和</a:t>
            </a:r>
            <a:r>
              <a:rPr lang="en-US" altLang="zh-CN" sz="2100" b="1" dirty="0" smtClean="0">
                <a:latin typeface="Times New Roman" panose="02020603050405020304" pitchFamily="18" charset="0"/>
              </a:rPr>
              <a:t>Goldwasser</a:t>
            </a:r>
            <a:r>
              <a:rPr lang="zh-CN" altLang="en-US" sz="2100" b="1" dirty="0" smtClean="0">
                <a:latin typeface="Times New Roman" panose="02020603050405020304" pitchFamily="18" charset="0"/>
              </a:rPr>
              <a:t>在</a:t>
            </a:r>
            <a:r>
              <a:rPr lang="en-US" altLang="zh-CN" sz="2100" b="1" dirty="0" smtClean="0">
                <a:latin typeface="Times New Roman" panose="02020603050405020304" pitchFamily="18" charset="0"/>
              </a:rPr>
              <a:t>GM</a:t>
            </a:r>
            <a:r>
              <a:rPr lang="zh-CN" altLang="en-US" sz="2100" b="1" dirty="0" smtClean="0">
                <a:latin typeface="Times New Roman" panose="02020603050405020304" pitchFamily="18" charset="0"/>
              </a:rPr>
              <a:t>算法思想的基础上，提出了一种效率较高的概率加密体制（简称</a:t>
            </a:r>
            <a:r>
              <a:rPr lang="en-US" altLang="zh-CN" sz="2100" b="1" dirty="0" smtClean="0">
                <a:solidFill>
                  <a:srgbClr val="1506A2"/>
                </a:solidFill>
                <a:latin typeface="Times New Roman" panose="02020603050405020304" pitchFamily="18" charset="0"/>
              </a:rPr>
              <a:t>BG</a:t>
            </a:r>
            <a:r>
              <a:rPr lang="zh-CN" altLang="en-US" sz="2100" b="1" dirty="0" smtClean="0">
                <a:solidFill>
                  <a:srgbClr val="1506A2"/>
                </a:solidFill>
                <a:latin typeface="Times New Roman" panose="02020603050405020304" pitchFamily="18" charset="0"/>
              </a:rPr>
              <a:t>概率公钥密码</a:t>
            </a:r>
            <a:r>
              <a:rPr lang="zh-CN" altLang="en-US" sz="2100" b="1" dirty="0" smtClean="0">
                <a:latin typeface="Times New Roman" panose="02020603050405020304" pitchFamily="18" charset="0"/>
              </a:rPr>
              <a:t>），此方案基于平方剩余问题，其要点是</a:t>
            </a:r>
            <a:r>
              <a:rPr lang="zh-CN" altLang="en-US" sz="2100" b="1" dirty="0" smtClean="0">
                <a:solidFill>
                  <a:srgbClr val="1506A2"/>
                </a:solidFill>
                <a:latin typeface="Times New Roman" panose="02020603050405020304" pitchFamily="18" charset="0"/>
              </a:rPr>
              <a:t>将明文与一个伪随机序列模</a:t>
            </a:r>
            <a:r>
              <a:rPr lang="en-US" altLang="zh-CN" sz="2100" b="1" dirty="0" smtClean="0">
                <a:solidFill>
                  <a:srgbClr val="1506A2"/>
                </a:solidFill>
                <a:latin typeface="Times New Roman" panose="02020603050405020304" pitchFamily="18" charset="0"/>
              </a:rPr>
              <a:t>2</a:t>
            </a:r>
            <a:r>
              <a:rPr lang="zh-CN" altLang="en-US" sz="2100" b="1" dirty="0" smtClean="0">
                <a:solidFill>
                  <a:srgbClr val="1506A2"/>
                </a:solidFill>
                <a:latin typeface="Times New Roman" panose="02020603050405020304" pitchFamily="18" charset="0"/>
              </a:rPr>
              <a:t>相</a:t>
            </a:r>
            <a:endParaRPr lang="zh-CN" altLang="en-US" sz="2100" b="1" dirty="0">
              <a:solidFill>
                <a:srgbClr val="1506A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8.5  </a:t>
            </a:r>
            <a:r>
              <a:rPr lang="zh-CN" altLang="en-US" b="1" dirty="0" smtClean="0">
                <a:solidFill>
                  <a:srgbClr val="C00000"/>
                </a:solidFill>
              </a:rPr>
              <a:t>概率加密</a:t>
            </a:r>
            <a:endParaRPr lang="zh-CN" altLang="en-US" dirty="0"/>
          </a:p>
        </p:txBody>
      </p:sp>
      <p:sp>
        <p:nvSpPr>
          <p:cNvPr id="3" name="内容占位符 2"/>
          <p:cNvSpPr>
            <a:spLocks noGrp="1"/>
          </p:cNvSpPr>
          <p:nvPr>
            <p:ph sz="quarter" idx="1"/>
          </p:nvPr>
        </p:nvSpPr>
        <p:spPr>
          <a:xfrm>
            <a:off x="457200" y="1600200"/>
            <a:ext cx="7901014" cy="4873752"/>
          </a:xfrm>
        </p:spPr>
        <p:txBody>
          <a:bodyPr/>
          <a:lstStyle/>
          <a:p>
            <a:pPr>
              <a:lnSpc>
                <a:spcPct val="150000"/>
              </a:lnSpc>
              <a:buNone/>
            </a:pPr>
            <a:r>
              <a:rPr lang="zh-CN" altLang="en-US" dirty="0" smtClean="0"/>
              <a:t>   </a:t>
            </a:r>
            <a:r>
              <a:rPr lang="zh-CN" altLang="en-US" sz="2100" b="1" dirty="0" smtClean="0">
                <a:solidFill>
                  <a:srgbClr val="1506A2"/>
                </a:solidFill>
                <a:latin typeface="Times New Roman" panose="02020603050405020304" pitchFamily="18" charset="0"/>
              </a:rPr>
              <a:t>加</a:t>
            </a:r>
            <a:r>
              <a:rPr lang="zh-CN" altLang="en-US" sz="2100" b="1" dirty="0" smtClean="0">
                <a:latin typeface="Times New Roman" panose="02020603050405020304" pitchFamily="18" charset="0"/>
              </a:rPr>
              <a:t>，而该序列只能通过某种陷门信息才能恢复。且</a:t>
            </a:r>
            <a:r>
              <a:rPr lang="zh-CN" altLang="en-US" sz="2100" b="1" dirty="0" smtClean="0">
                <a:solidFill>
                  <a:srgbClr val="1506A2"/>
                </a:solidFill>
                <a:latin typeface="Times New Roman" panose="02020603050405020304" pitchFamily="18" charset="0"/>
              </a:rPr>
              <a:t>安全性等价于大素数因式分解的困难性</a:t>
            </a:r>
            <a:r>
              <a:rPr lang="zh-CN" altLang="en-US" sz="2100" b="1" dirty="0" smtClean="0">
                <a:latin typeface="Times New Roman" panose="02020603050405020304" pitchFamily="18" charset="0"/>
              </a:rPr>
              <a:t>。此加密体制的效率较高，密文膨胀率为</a:t>
            </a:r>
            <a:r>
              <a:rPr lang="en-US" altLang="zh-CN" sz="2100" b="1" dirty="0" smtClean="0">
                <a:latin typeface="Times New Roman" panose="02020603050405020304" pitchFamily="18" charset="0"/>
              </a:rPr>
              <a:t>1+lk</a:t>
            </a:r>
            <a:r>
              <a:rPr lang="zh-CN" altLang="en-US" sz="2100" b="1" dirty="0" smtClean="0">
                <a:latin typeface="Times New Roman" panose="02020603050405020304" pitchFamily="18" charset="0"/>
              </a:rPr>
              <a:t>这大大优于</a:t>
            </a:r>
            <a:r>
              <a:rPr lang="en-US" altLang="zh-CN" sz="2100" b="1" dirty="0" smtClean="0">
                <a:latin typeface="Times New Roman" panose="02020603050405020304" pitchFamily="18" charset="0"/>
              </a:rPr>
              <a:t>GM</a:t>
            </a:r>
            <a:r>
              <a:rPr lang="zh-CN" altLang="en-US" sz="2100" b="1" dirty="0" smtClean="0">
                <a:latin typeface="Times New Roman" panose="02020603050405020304" pitchFamily="18" charset="0"/>
              </a:rPr>
              <a:t>的方法，基本上满足实用要求，但</a:t>
            </a:r>
            <a:r>
              <a:rPr lang="zh-CN" altLang="en-US" sz="2100" b="1" dirty="0" smtClean="0">
                <a:solidFill>
                  <a:srgbClr val="1506A2"/>
                </a:solidFill>
                <a:latin typeface="Times New Roman" panose="02020603050405020304" pitchFamily="18" charset="0"/>
              </a:rPr>
              <a:t>该体制却不能直接用于数字签名，并且体制的密文中含有密钥种子的代数结构</a:t>
            </a:r>
            <a:r>
              <a:rPr lang="zh-CN" altLang="en-US" sz="2100" b="1" dirty="0" smtClean="0">
                <a:latin typeface="Times New Roman" panose="02020603050405020304" pitchFamily="18" charset="0"/>
              </a:rPr>
              <a:t>。</a:t>
            </a:r>
            <a:endParaRPr lang="en-US" altLang="zh-CN" sz="2100" b="1" dirty="0" smtClean="0">
              <a:latin typeface="Times New Roman" panose="02020603050405020304" pitchFamily="18" charset="0"/>
            </a:endParaRPr>
          </a:p>
          <a:p>
            <a:pPr>
              <a:lnSpc>
                <a:spcPct val="150000"/>
              </a:lnSpc>
              <a:buNone/>
            </a:pPr>
            <a:r>
              <a:rPr lang="en-US" altLang="zh-CN" sz="2100" b="1" dirty="0" smtClean="0">
                <a:latin typeface="Times New Roman" panose="02020603050405020304" pitchFamily="18" charset="0"/>
              </a:rPr>
              <a:t>     1986</a:t>
            </a:r>
            <a:r>
              <a:rPr lang="zh-CN" altLang="en-US" sz="2100" b="1" dirty="0" smtClean="0">
                <a:latin typeface="Times New Roman" panose="02020603050405020304" pitchFamily="18" charset="0"/>
              </a:rPr>
              <a:t>年，何敬民等提出的一种新的概率加密方法</a:t>
            </a:r>
            <a:r>
              <a:rPr lang="en-US" altLang="zh-CN" sz="2100" b="1" dirty="0" smtClean="0">
                <a:latin typeface="Times New Roman" panose="02020603050405020304" pitchFamily="18" charset="0"/>
              </a:rPr>
              <a:t>——</a:t>
            </a:r>
            <a:r>
              <a:rPr lang="zh-CN" altLang="en-US" sz="2100" b="1" dirty="0" smtClean="0">
                <a:solidFill>
                  <a:srgbClr val="1506A2"/>
                </a:solidFill>
                <a:latin typeface="Times New Roman" panose="02020603050405020304" pitchFamily="18" charset="0"/>
              </a:rPr>
              <a:t>随机迭代加密（简称</a:t>
            </a:r>
            <a:r>
              <a:rPr lang="en-US" altLang="zh-CN" sz="2100" b="1" dirty="0" smtClean="0">
                <a:solidFill>
                  <a:srgbClr val="1506A2"/>
                </a:solidFill>
                <a:latin typeface="Times New Roman" panose="02020603050405020304" pitchFamily="18" charset="0"/>
              </a:rPr>
              <a:t>RIE</a:t>
            </a:r>
            <a:r>
              <a:rPr lang="zh-CN" altLang="en-US" sz="2100" b="1" dirty="0" smtClean="0">
                <a:solidFill>
                  <a:srgbClr val="1506A2"/>
                </a:solidFill>
                <a:latin typeface="Times New Roman" panose="02020603050405020304" pitchFamily="18" charset="0"/>
              </a:rPr>
              <a:t>）</a:t>
            </a:r>
            <a:r>
              <a:rPr lang="zh-CN" altLang="en-US" sz="2100" b="1" dirty="0" smtClean="0">
                <a:latin typeface="Times New Roman" panose="02020603050405020304" pitchFamily="18" charset="0"/>
              </a:rPr>
              <a:t>。此算法的要点是</a:t>
            </a:r>
            <a:r>
              <a:rPr lang="zh-CN" altLang="en-US" sz="2100" b="1" dirty="0" smtClean="0">
                <a:solidFill>
                  <a:srgbClr val="1506A2"/>
                </a:solidFill>
                <a:latin typeface="Times New Roman" panose="02020603050405020304" pitchFamily="18" charset="0"/>
              </a:rPr>
              <a:t>对原文的各位迭代加密</a:t>
            </a:r>
            <a:r>
              <a:rPr lang="zh-CN" altLang="en-US" sz="2100" b="1" dirty="0" smtClean="0">
                <a:latin typeface="Times New Roman" panose="02020603050405020304" pitchFamily="18" charset="0"/>
              </a:rPr>
              <a:t>，迭代的目的是为了压缩码文，最终密文的长度为明文加上</a:t>
            </a:r>
            <a:r>
              <a:rPr lang="en-US" altLang="zh-CN" sz="2100" b="1" dirty="0" smtClean="0">
                <a:latin typeface="Times New Roman" panose="02020603050405020304" pitchFamily="18" charset="0"/>
              </a:rPr>
              <a:t>2k-1</a:t>
            </a:r>
            <a:r>
              <a:rPr lang="zh-CN" altLang="en-US" sz="2100" b="1" dirty="0" smtClean="0">
                <a:latin typeface="Times New Roman" panose="02020603050405020304" pitchFamily="18" charset="0"/>
              </a:rPr>
              <a:t>，比</a:t>
            </a:r>
            <a:r>
              <a:rPr lang="en-US" altLang="zh-CN" sz="2100" b="1" dirty="0" smtClean="0">
                <a:latin typeface="Times New Roman" panose="02020603050405020304" pitchFamily="18" charset="0"/>
              </a:rPr>
              <a:t>BG</a:t>
            </a:r>
            <a:r>
              <a:rPr lang="zh-CN" altLang="en-US" sz="2100" b="1" dirty="0" smtClean="0">
                <a:latin typeface="Times New Roman" panose="02020603050405020304" pitchFamily="18" charset="0"/>
              </a:rPr>
              <a:t>方法略好，且其</a:t>
            </a:r>
            <a:r>
              <a:rPr lang="zh-CN" altLang="en-US" sz="2100" b="1" dirty="0" smtClean="0">
                <a:solidFill>
                  <a:srgbClr val="1506A2"/>
                </a:solidFill>
                <a:latin typeface="Times New Roman" panose="02020603050405020304" pitchFamily="18" charset="0"/>
              </a:rPr>
              <a:t>安全性也是基于多项式安全性</a:t>
            </a:r>
            <a:r>
              <a:rPr lang="zh-CN" altLang="en-US" sz="2100" b="1" dirty="0" smtClean="0">
                <a:latin typeface="Times New Roman" panose="02020603050405020304" pitchFamily="18" charset="0"/>
              </a:rPr>
              <a:t>。</a:t>
            </a:r>
            <a:endParaRPr lang="zh-CN" altLang="en-US" sz="21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C00000"/>
                </a:solidFill>
              </a:rPr>
              <a:t>8.5  </a:t>
            </a:r>
            <a:r>
              <a:rPr lang="zh-CN" altLang="en-US" b="1" dirty="0" smtClean="0">
                <a:solidFill>
                  <a:srgbClr val="C00000"/>
                </a:solidFill>
              </a:rPr>
              <a:t>概率加密</a:t>
            </a:r>
            <a:endParaRPr lang="zh-CN" altLang="en-US" dirty="0"/>
          </a:p>
        </p:txBody>
      </p:sp>
      <p:sp>
        <p:nvSpPr>
          <p:cNvPr id="3" name="内容占位符 2"/>
          <p:cNvSpPr>
            <a:spLocks noGrp="1"/>
          </p:cNvSpPr>
          <p:nvPr>
            <p:ph sz="quarter" idx="1"/>
          </p:nvPr>
        </p:nvSpPr>
        <p:spPr/>
        <p:txBody>
          <a:bodyPr/>
          <a:lstStyle/>
          <a:p>
            <a:pPr>
              <a:lnSpc>
                <a:spcPct val="150000"/>
              </a:lnSpc>
              <a:buNone/>
            </a:pPr>
            <a:r>
              <a:rPr lang="en-US" altLang="zh-CN" dirty="0" smtClean="0"/>
              <a:t>   </a:t>
            </a:r>
            <a:r>
              <a:rPr lang="en-US" altLang="zh-CN" sz="2100" b="1" dirty="0" smtClean="0">
                <a:latin typeface="Times New Roman" panose="02020603050405020304" pitchFamily="18" charset="0"/>
              </a:rPr>
              <a:t>1989</a:t>
            </a:r>
            <a:r>
              <a:rPr lang="zh-CN" altLang="en-US" sz="2100" b="1" dirty="0" smtClean="0">
                <a:latin typeface="Times New Roman" panose="02020603050405020304" pitchFamily="18" charset="0"/>
              </a:rPr>
              <a:t>年，李大兴等提出了一种</a:t>
            </a:r>
            <a:r>
              <a:rPr lang="zh-CN" altLang="en-US" sz="2100" b="1" dirty="0" smtClean="0">
                <a:solidFill>
                  <a:srgbClr val="1506A2"/>
                </a:solidFill>
                <a:latin typeface="Times New Roman" panose="02020603050405020304" pitchFamily="18" charset="0"/>
              </a:rPr>
              <a:t>基于</a:t>
            </a:r>
            <a:r>
              <a:rPr lang="en-US" altLang="zh-CN" sz="2100" b="1" dirty="0" smtClean="0">
                <a:solidFill>
                  <a:srgbClr val="1506A2"/>
                </a:solidFill>
                <a:latin typeface="Times New Roman" panose="02020603050405020304" pitchFamily="18" charset="0"/>
              </a:rPr>
              <a:t>RSA</a:t>
            </a:r>
            <a:r>
              <a:rPr lang="zh-CN" altLang="en-US" sz="2100" b="1" dirty="0" smtClean="0">
                <a:solidFill>
                  <a:srgbClr val="1506A2"/>
                </a:solidFill>
                <a:latin typeface="Times New Roman" panose="02020603050405020304" pitchFamily="18" charset="0"/>
              </a:rPr>
              <a:t>的概率密钥密码体制</a:t>
            </a:r>
            <a:r>
              <a:rPr lang="zh-CN" altLang="en-US" sz="2100" b="1" dirty="0" smtClean="0">
                <a:latin typeface="Times New Roman" panose="02020603050405020304" pitchFamily="18" charset="0"/>
              </a:rPr>
              <a:t>（</a:t>
            </a:r>
            <a:r>
              <a:rPr lang="en-US" altLang="zh-CN" sz="2100" b="1" dirty="0" smtClean="0">
                <a:solidFill>
                  <a:srgbClr val="1506A2"/>
                </a:solidFill>
                <a:latin typeface="Times New Roman" panose="02020603050405020304" pitchFamily="18" charset="0"/>
              </a:rPr>
              <a:t>PEC-RSA</a:t>
            </a:r>
            <a:r>
              <a:rPr lang="zh-CN" altLang="en-US" sz="2100" b="1" dirty="0" smtClean="0">
                <a:latin typeface="Times New Roman" panose="02020603050405020304" pitchFamily="18" charset="0"/>
              </a:rPr>
              <a:t>），它通过引入随机参数，利用</a:t>
            </a:r>
            <a:r>
              <a:rPr lang="zh-CN" altLang="en-US" sz="2100" b="1" dirty="0" smtClean="0">
                <a:solidFill>
                  <a:srgbClr val="1506A2"/>
                </a:solidFill>
                <a:latin typeface="Times New Roman" panose="02020603050405020304" pitchFamily="18" charset="0"/>
              </a:rPr>
              <a:t>概率加密思想将明文逐位迭代加密而实现</a:t>
            </a:r>
            <a:r>
              <a:rPr lang="zh-CN" altLang="en-US" sz="2100" b="1" dirty="0" smtClean="0">
                <a:latin typeface="Times New Roman" panose="02020603050405020304" pitchFamily="18" charset="0"/>
              </a:rPr>
              <a:t>。其加、解密算法具有与</a:t>
            </a:r>
            <a:r>
              <a:rPr lang="en-US" altLang="zh-CN" sz="2100" b="1" dirty="0" smtClean="0">
                <a:latin typeface="Times New Roman" panose="02020603050405020304" pitchFamily="18" charset="0"/>
              </a:rPr>
              <a:t>RSA</a:t>
            </a:r>
            <a:r>
              <a:rPr lang="zh-CN" altLang="en-US" sz="2100" b="1" dirty="0" smtClean="0">
                <a:latin typeface="Times New Roman" panose="02020603050405020304" pitchFamily="18" charset="0"/>
              </a:rPr>
              <a:t>相同量级的时间复杂性，密文膨胀率与</a:t>
            </a:r>
            <a:r>
              <a:rPr lang="en-US" altLang="zh-CN" sz="2100" b="1" dirty="0" smtClean="0">
                <a:latin typeface="Times New Roman" panose="02020603050405020304" pitchFamily="18" charset="0"/>
              </a:rPr>
              <a:t>BG</a:t>
            </a:r>
            <a:r>
              <a:rPr lang="zh-CN" altLang="en-US" sz="2100" b="1" dirty="0" smtClean="0">
                <a:latin typeface="Times New Roman" panose="02020603050405020304" pitchFamily="18" charset="0"/>
              </a:rPr>
              <a:t>相同。该算法具有</a:t>
            </a:r>
            <a:r>
              <a:rPr lang="zh-CN" altLang="en-US" sz="2100" b="1" dirty="0" smtClean="0">
                <a:solidFill>
                  <a:srgbClr val="1506A2"/>
                </a:solidFill>
                <a:latin typeface="Times New Roman" panose="02020603050405020304" pitchFamily="18" charset="0"/>
              </a:rPr>
              <a:t>多项式安全性</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22" name="标题 542721"/>
          <p:cNvSpPr>
            <a:spLocks noGrp="1"/>
          </p:cNvSpPr>
          <p:nvPr>
            <p:ph type="title"/>
          </p:nvPr>
        </p:nvSpPr>
        <p:spPr/>
        <p:txBody>
          <a:bodyPr lIns="82124" tIns="41061" rIns="82124" bIns="41061" anchor="ctr" anchorCtr="1"/>
          <a:p>
            <a:r>
              <a:rPr lang="en-US" altLang="zh-CN"/>
              <a:t>Characters</a:t>
            </a:r>
            <a:endParaRPr lang="en-US" altLang="zh-CN"/>
          </a:p>
        </p:txBody>
      </p:sp>
      <p:sp>
        <p:nvSpPr>
          <p:cNvPr id="542723" name="文本占位符 542722"/>
          <p:cNvSpPr>
            <a:spLocks noGrp="1"/>
          </p:cNvSpPr>
          <p:nvPr>
            <p:ph type="body" idx="1"/>
          </p:nvPr>
        </p:nvSpPr>
        <p:spPr>
          <a:xfrm>
            <a:off x="581025" y="1628775"/>
            <a:ext cx="7772400" cy="3857625"/>
          </a:xfrm>
        </p:spPr>
        <p:txBody>
          <a:bodyPr lIns="82550" tIns="41275" rIns="82550" bIns="41275"/>
          <a:p>
            <a:pPr>
              <a:lnSpc>
                <a:spcPct val="85000"/>
              </a:lnSpc>
            </a:pPr>
            <a:r>
              <a:rPr lang="zh-CN" altLang="en-US" sz="3600" dirty="0"/>
              <a:t>字母也需要用二进制表示 </a:t>
            </a:r>
            <a:endParaRPr lang="zh-CN" altLang="en-US" sz="3600" dirty="0"/>
          </a:p>
          <a:p>
            <a:pPr>
              <a:lnSpc>
                <a:spcPct val="85000"/>
              </a:lnSpc>
            </a:pPr>
            <a:r>
              <a:rPr lang="zh-CN" altLang="en-US" sz="3600" dirty="0"/>
              <a:t>字母与二进制本身无数学关系，需要定义某种关系以避免混乱，如</a:t>
            </a:r>
            <a:r>
              <a:rPr lang="en-US" altLang="zh-CN" sz="3600"/>
              <a:t>ASCII</a:t>
            </a:r>
            <a:r>
              <a:rPr lang="zh-CN" altLang="en-US" sz="3600" dirty="0"/>
              <a:t>码（美国信息交换标准码），它还定义了一些特殊字符，如换行、回车</a:t>
            </a:r>
            <a:endParaRPr lang="zh-CN" altLang="en-US" sz="3600" dirty="0"/>
          </a:p>
          <a:p>
            <a:pPr>
              <a:lnSpc>
                <a:spcPct val="85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23">
                                            <p:txEl>
                                              <p:charRg st="0" end="13"/>
                                            </p:txEl>
                                          </p:spTgt>
                                        </p:tgtEl>
                                        <p:attrNameLst>
                                          <p:attrName>style.visibility</p:attrName>
                                        </p:attrNameLst>
                                      </p:cBhvr>
                                      <p:to>
                                        <p:strVal val="visible"/>
                                      </p:to>
                                    </p:set>
                                    <p:animEffect transition="in" filter="wipe(left)">
                                      <p:cBhvr>
                                        <p:cTn id="7" dur="1000"/>
                                        <p:tgtEl>
                                          <p:spTgt spid="542723">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23">
                                            <p:txEl>
                                              <p:charRg st="13" end="79"/>
                                            </p:txEl>
                                          </p:spTgt>
                                        </p:tgtEl>
                                        <p:attrNameLst>
                                          <p:attrName>style.visibility</p:attrName>
                                        </p:attrNameLst>
                                      </p:cBhvr>
                                      <p:to>
                                        <p:strVal val="visible"/>
                                      </p:to>
                                    </p:set>
                                    <p:animEffect transition="in" filter="wipe(left)">
                                      <p:cBhvr>
                                        <p:cTn id="12" dur="1000"/>
                                        <p:tgtEl>
                                          <p:spTgt spid="542723">
                                            <p:txEl>
                                              <p:charRg st="13"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4770" name="标题 544769"/>
          <p:cNvSpPr>
            <a:spLocks noGrp="1"/>
          </p:cNvSpPr>
          <p:nvPr>
            <p:ph type="title"/>
          </p:nvPr>
        </p:nvSpPr>
        <p:spPr/>
        <p:txBody>
          <a:bodyPr lIns="82124" tIns="41061" rIns="82124" bIns="41061" anchor="ctr" anchorCtr="1"/>
          <a:p>
            <a:r>
              <a:rPr lang="en-US" altLang="zh-CN"/>
              <a:t>Bit Level Ciphers</a:t>
            </a:r>
            <a:endParaRPr lang="en-US" altLang="zh-CN"/>
          </a:p>
        </p:txBody>
      </p:sp>
      <p:sp>
        <p:nvSpPr>
          <p:cNvPr id="544771" name="文本占位符 544770"/>
          <p:cNvSpPr>
            <a:spLocks noGrp="1"/>
          </p:cNvSpPr>
          <p:nvPr>
            <p:ph type="body" idx="1"/>
          </p:nvPr>
        </p:nvSpPr>
        <p:spPr>
          <a:xfrm>
            <a:off x="247650" y="1412875"/>
            <a:ext cx="8734425" cy="4419600"/>
          </a:xfrm>
        </p:spPr>
        <p:txBody>
          <a:bodyPr lIns="82550" tIns="41275" rIns="82550" bIns="41275"/>
          <a:p>
            <a:pPr>
              <a:lnSpc>
                <a:spcPct val="120000"/>
              </a:lnSpc>
            </a:pPr>
            <a:r>
              <a:rPr lang="zh-CN" altLang="en-US" sz="2800" dirty="0"/>
              <a:t>可以使用计算机设计基于二进制字符串的加密法</a:t>
            </a:r>
            <a:endParaRPr lang="zh-CN" altLang="en-US" sz="2800" dirty="0"/>
          </a:p>
          <a:p>
            <a:pPr>
              <a:lnSpc>
                <a:spcPct val="120000"/>
              </a:lnSpc>
            </a:pPr>
            <a:r>
              <a:rPr lang="zh-CN" altLang="en-US" sz="2800" dirty="0"/>
              <a:t>例如字母 </a:t>
            </a:r>
            <a:r>
              <a:rPr lang="en-US" altLang="zh-CN" sz="2800"/>
              <a:t>A </a:t>
            </a:r>
            <a:r>
              <a:rPr lang="zh-CN" altLang="en-US" sz="2800" dirty="0"/>
              <a:t>的 </a:t>
            </a:r>
            <a:r>
              <a:rPr lang="en-US" altLang="zh-CN" sz="2800"/>
              <a:t>ASCII </a:t>
            </a:r>
            <a:r>
              <a:rPr lang="zh-CN" altLang="en-US" sz="2800" dirty="0"/>
              <a:t>码 </a:t>
            </a:r>
            <a:r>
              <a:rPr lang="en-US" altLang="zh-CN" sz="2800"/>
              <a:t>0100 0001, </a:t>
            </a:r>
            <a:r>
              <a:rPr lang="zh-CN" altLang="en-US" sz="2800" dirty="0"/>
              <a:t>如果加密法将某些</a:t>
            </a:r>
            <a:r>
              <a:rPr lang="en-US" altLang="zh-CN" sz="2800"/>
              <a:t>1</a:t>
            </a:r>
            <a:r>
              <a:rPr lang="zh-CN" altLang="en-US" sz="2800" dirty="0"/>
              <a:t>改变为</a:t>
            </a:r>
            <a:r>
              <a:rPr lang="en-US" altLang="zh-CN" sz="2800"/>
              <a:t>0</a:t>
            </a:r>
            <a:r>
              <a:rPr lang="zh-CN" altLang="en-US" sz="2800" dirty="0"/>
              <a:t>，某些</a:t>
            </a:r>
            <a:r>
              <a:rPr lang="en-US" altLang="zh-CN" sz="2800"/>
              <a:t>0</a:t>
            </a:r>
            <a:r>
              <a:rPr lang="zh-CN" altLang="en-US" sz="2800" dirty="0"/>
              <a:t>改变为</a:t>
            </a:r>
            <a:r>
              <a:rPr lang="en-US" altLang="zh-CN" sz="2800"/>
              <a:t>1</a:t>
            </a:r>
            <a:r>
              <a:rPr lang="zh-CN" altLang="en-US" sz="2800" dirty="0"/>
              <a:t>，结果就变成 </a:t>
            </a:r>
            <a:r>
              <a:rPr lang="en-US" altLang="zh-CN" sz="2800"/>
              <a:t>0010 1011 </a:t>
            </a:r>
            <a:r>
              <a:rPr lang="zh-CN" altLang="en-US" sz="2800" dirty="0"/>
              <a:t>（“</a:t>
            </a:r>
            <a:r>
              <a:rPr lang="en-US" altLang="zh-CN" sz="2800"/>
              <a:t>+”</a:t>
            </a:r>
            <a:r>
              <a:rPr lang="zh-CN" altLang="en-US" sz="2800" dirty="0"/>
              <a:t>的 </a:t>
            </a:r>
            <a:r>
              <a:rPr lang="en-US" altLang="zh-CN" sz="2800"/>
              <a:t>ASCII </a:t>
            </a:r>
            <a:r>
              <a:rPr lang="zh-CN" altLang="en-US" sz="2800" dirty="0"/>
              <a:t>码 ）</a:t>
            </a:r>
            <a:endParaRPr lang="zh-CN" altLang="en-US" sz="2800" dirty="0"/>
          </a:p>
          <a:p>
            <a:pPr>
              <a:lnSpc>
                <a:spcPct val="120000"/>
              </a:lnSpc>
            </a:pPr>
            <a:r>
              <a:rPr lang="zh-CN" altLang="en-US" sz="2800" dirty="0"/>
              <a:t>开发这种加密法的问题是：如果随机将</a:t>
            </a:r>
            <a:r>
              <a:rPr lang="en-US" altLang="zh-CN" sz="2800"/>
              <a:t>1</a:t>
            </a:r>
            <a:r>
              <a:rPr lang="zh-CN" altLang="en-US" sz="2800" dirty="0"/>
              <a:t>变成</a:t>
            </a:r>
            <a:r>
              <a:rPr lang="en-US" altLang="zh-CN" sz="2800"/>
              <a:t>0</a:t>
            </a:r>
            <a:r>
              <a:rPr lang="zh-CN" altLang="en-US" sz="2800" dirty="0"/>
              <a:t>，将</a:t>
            </a:r>
            <a:r>
              <a:rPr lang="en-US" altLang="zh-CN" sz="2800"/>
              <a:t>0</a:t>
            </a:r>
            <a:r>
              <a:rPr lang="zh-CN" altLang="en-US" sz="2800" dirty="0"/>
              <a:t>变成</a:t>
            </a:r>
            <a:r>
              <a:rPr lang="en-US" altLang="zh-CN" sz="2800"/>
              <a:t>1</a:t>
            </a:r>
            <a:r>
              <a:rPr lang="zh-CN" altLang="en-US" sz="2800" dirty="0"/>
              <a:t>，以后如何还原成原始的二进制字符</a:t>
            </a:r>
            <a:r>
              <a:rPr lang="en-US" altLang="zh-CN" sz="2800"/>
              <a:t>?</a:t>
            </a:r>
            <a:endParaRPr lang="en-US" altLang="zh-CN" sz="2800"/>
          </a:p>
          <a:p>
            <a:pPr lvl="1">
              <a:lnSpc>
                <a:spcPct val="120000"/>
              </a:lnSpc>
            </a:pPr>
            <a:r>
              <a:rPr lang="zh-CN" altLang="en-US" sz="2400" dirty="0">
                <a:solidFill>
                  <a:srgbClr val="FF3300"/>
                </a:solidFill>
              </a:rPr>
              <a:t>使用二进制位的一个特殊运算：异或逻辑运算 </a:t>
            </a:r>
            <a:r>
              <a:rPr lang="en-US" altLang="zh-CN" sz="2400">
                <a:solidFill>
                  <a:srgbClr val="FF3300"/>
                </a:solidFill>
              </a:rPr>
              <a:t>(XOR)</a:t>
            </a:r>
            <a:endParaRPr lang="en-US" altLang="zh-CN" sz="24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1">
                                            <p:txEl>
                                              <p:charRg st="0" end="22"/>
                                            </p:txEl>
                                          </p:spTgt>
                                        </p:tgtEl>
                                        <p:attrNameLst>
                                          <p:attrName>style.visibility</p:attrName>
                                        </p:attrNameLst>
                                      </p:cBhvr>
                                      <p:to>
                                        <p:strVal val="visible"/>
                                      </p:to>
                                    </p:set>
                                    <p:animEffect transition="in" filter="wipe(left)">
                                      <p:cBhvr>
                                        <p:cTn id="7" dur="1000"/>
                                        <p:tgtEl>
                                          <p:spTgt spid="544771">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charRg st="22" end="104"/>
                                            </p:txEl>
                                          </p:spTgt>
                                        </p:tgtEl>
                                        <p:attrNameLst>
                                          <p:attrName>style.visibility</p:attrName>
                                        </p:attrNameLst>
                                      </p:cBhvr>
                                      <p:to>
                                        <p:strVal val="visible"/>
                                      </p:to>
                                    </p:set>
                                    <p:animEffect transition="in" filter="wipe(left)">
                                      <p:cBhvr>
                                        <p:cTn id="12" dur="1000"/>
                                        <p:tgtEl>
                                          <p:spTgt spid="544771">
                                            <p:txEl>
                                              <p:charRg st="22"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4771">
                                            <p:txEl>
                                              <p:charRg st="104" end="149"/>
                                            </p:txEl>
                                          </p:spTgt>
                                        </p:tgtEl>
                                        <p:attrNameLst>
                                          <p:attrName>style.visibility</p:attrName>
                                        </p:attrNameLst>
                                      </p:cBhvr>
                                      <p:to>
                                        <p:strVal val="visible"/>
                                      </p:to>
                                    </p:set>
                                    <p:animEffect transition="in" filter="wipe(left)">
                                      <p:cBhvr>
                                        <p:cTn id="17" dur="1000"/>
                                        <p:tgtEl>
                                          <p:spTgt spid="544771">
                                            <p:txEl>
                                              <p:charRg st="104"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4771">
                                            <p:txEl>
                                              <p:charRg st="149" end="176"/>
                                            </p:txEl>
                                          </p:spTgt>
                                        </p:tgtEl>
                                        <p:attrNameLst>
                                          <p:attrName>style.visibility</p:attrName>
                                        </p:attrNameLst>
                                      </p:cBhvr>
                                      <p:to>
                                        <p:strVal val="visible"/>
                                      </p:to>
                                    </p:set>
                                    <p:animEffect transition="in" filter="wipe(left)">
                                      <p:cBhvr>
                                        <p:cTn id="22" dur="1000"/>
                                        <p:tgtEl>
                                          <p:spTgt spid="544771">
                                            <p:txEl>
                                              <p:charRg st="149"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5794" name="标题 545793"/>
          <p:cNvSpPr>
            <a:spLocks noGrp="1"/>
          </p:cNvSpPr>
          <p:nvPr>
            <p:ph type="title"/>
          </p:nvPr>
        </p:nvSpPr>
        <p:spPr/>
        <p:txBody>
          <a:bodyPr lIns="82124" tIns="41061" rIns="82124" bIns="41061" anchor="ctr" anchorCtr="1"/>
          <a:p>
            <a:r>
              <a:rPr lang="en-US" altLang="zh-CN"/>
              <a:t>XOR Function</a:t>
            </a:r>
            <a:endParaRPr lang="en-US" altLang="zh-CN"/>
          </a:p>
        </p:txBody>
      </p:sp>
      <p:sp>
        <p:nvSpPr>
          <p:cNvPr id="545795" name="文本占位符 545794"/>
          <p:cNvSpPr>
            <a:spLocks noGrp="1"/>
          </p:cNvSpPr>
          <p:nvPr>
            <p:ph type="body" idx="1"/>
          </p:nvPr>
        </p:nvSpPr>
        <p:spPr>
          <a:xfrm>
            <a:off x="250825" y="1628775"/>
            <a:ext cx="8562975" cy="2087563"/>
          </a:xfrm>
        </p:spPr>
        <p:txBody>
          <a:bodyPr lIns="82550" tIns="41275" rIns="82550" bIns="41275"/>
          <a:p>
            <a:r>
              <a:rPr lang="en-US" altLang="zh-CN"/>
              <a:t>XOR </a:t>
            </a:r>
            <a:r>
              <a:rPr lang="zh-CN" altLang="en-US" dirty="0"/>
              <a:t>有两个输入，一个输出，如果两个输入不同，则输出为</a:t>
            </a:r>
            <a:r>
              <a:rPr lang="en-US" altLang="zh-CN"/>
              <a:t>1</a:t>
            </a:r>
            <a:r>
              <a:rPr lang="zh-CN" altLang="en-US" dirty="0"/>
              <a:t>，真值表如下：</a:t>
            </a:r>
            <a:endParaRPr lang="zh-CN" altLang="en-US" dirty="0"/>
          </a:p>
        </p:txBody>
      </p:sp>
      <p:grpSp>
        <p:nvGrpSpPr>
          <p:cNvPr id="545796" name="组合 545795"/>
          <p:cNvGrpSpPr/>
          <p:nvPr/>
        </p:nvGrpSpPr>
        <p:grpSpPr>
          <a:xfrm>
            <a:off x="628650" y="3716338"/>
            <a:ext cx="8031163" cy="2090737"/>
            <a:chOff x="570" y="2900"/>
            <a:chExt cx="5059" cy="1317"/>
          </a:xfrm>
        </p:grpSpPr>
        <p:grpSp>
          <p:nvGrpSpPr>
            <p:cNvPr id="545797" name="组合 545796"/>
            <p:cNvGrpSpPr/>
            <p:nvPr/>
          </p:nvGrpSpPr>
          <p:grpSpPr>
            <a:xfrm>
              <a:off x="570" y="2900"/>
              <a:ext cx="5059" cy="1317"/>
              <a:chOff x="570" y="2900"/>
              <a:chExt cx="5059" cy="1317"/>
            </a:xfrm>
          </p:grpSpPr>
          <p:sp>
            <p:nvSpPr>
              <p:cNvPr id="545798" name="立方体 545797"/>
              <p:cNvSpPr/>
              <p:nvPr/>
            </p:nvSpPr>
            <p:spPr>
              <a:xfrm>
                <a:off x="1522" y="3010"/>
                <a:ext cx="658" cy="730"/>
              </a:xfrm>
              <a:prstGeom prst="cube">
                <a:avLst>
                  <a:gd name="adj" fmla="val 24995"/>
                </a:avLst>
              </a:prstGeom>
              <a:solidFill>
                <a:srgbClr val="3365FB"/>
              </a:solidFill>
              <a:ln w="12700" cap="flat" cmpd="sng">
                <a:solidFill>
                  <a:schemeClr val="tx2"/>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sp>
            <p:nvSpPr>
              <p:cNvPr id="545799" name="直接连接符 545798"/>
              <p:cNvSpPr/>
              <p:nvPr/>
            </p:nvSpPr>
            <p:spPr>
              <a:xfrm flipH="1">
                <a:off x="794" y="3312"/>
                <a:ext cx="719" cy="0"/>
              </a:xfrm>
              <a:prstGeom prst="line">
                <a:avLst/>
              </a:prstGeom>
              <a:ln w="12700" cap="flat" cmpd="sng">
                <a:solidFill>
                  <a:schemeClr val="tx1"/>
                </a:solidFill>
                <a:prstDash val="solid"/>
                <a:headEnd type="none" w="med" len="med"/>
                <a:tailEnd type="none" w="med" len="med"/>
              </a:ln>
            </p:spPr>
          </p:sp>
          <p:sp>
            <p:nvSpPr>
              <p:cNvPr id="545800" name="直接连接符 545799"/>
              <p:cNvSpPr/>
              <p:nvPr/>
            </p:nvSpPr>
            <p:spPr>
              <a:xfrm flipH="1">
                <a:off x="800" y="3615"/>
                <a:ext cx="719" cy="0"/>
              </a:xfrm>
              <a:prstGeom prst="line">
                <a:avLst/>
              </a:prstGeom>
              <a:ln w="12700" cap="flat" cmpd="sng">
                <a:solidFill>
                  <a:schemeClr val="tx1"/>
                </a:solidFill>
                <a:prstDash val="solid"/>
                <a:headEnd type="none" w="med" len="med"/>
                <a:tailEnd type="none" w="med" len="med"/>
              </a:ln>
            </p:spPr>
          </p:sp>
          <p:sp>
            <p:nvSpPr>
              <p:cNvPr id="545801" name="直接连接符 545800"/>
              <p:cNvSpPr/>
              <p:nvPr/>
            </p:nvSpPr>
            <p:spPr>
              <a:xfrm>
                <a:off x="2116" y="3366"/>
                <a:ext cx="559" cy="0"/>
              </a:xfrm>
              <a:prstGeom prst="line">
                <a:avLst/>
              </a:prstGeom>
              <a:ln w="12700" cap="flat" cmpd="sng">
                <a:solidFill>
                  <a:schemeClr val="tx1"/>
                </a:solidFill>
                <a:prstDash val="solid"/>
                <a:headEnd type="none" w="med" len="med"/>
                <a:tailEnd type="none" w="med" len="med"/>
              </a:ln>
            </p:spPr>
          </p:sp>
          <p:sp>
            <p:nvSpPr>
              <p:cNvPr id="545802" name="矩形 545801"/>
              <p:cNvSpPr/>
              <p:nvPr/>
            </p:nvSpPr>
            <p:spPr>
              <a:xfrm>
                <a:off x="579" y="3165"/>
                <a:ext cx="242"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A</a:t>
                </a:r>
                <a:endParaRPr lang="en-US" altLang="zh-CN" sz="2400">
                  <a:solidFill>
                    <a:schemeClr val="accent2"/>
                  </a:solidFill>
                  <a:latin typeface="Arial" panose="020B0604020202020204" pitchFamily="34" charset="0"/>
                </a:endParaRPr>
              </a:p>
            </p:txBody>
          </p:sp>
          <p:sp>
            <p:nvSpPr>
              <p:cNvPr id="545803" name="矩形 545802"/>
              <p:cNvSpPr/>
              <p:nvPr/>
            </p:nvSpPr>
            <p:spPr>
              <a:xfrm>
                <a:off x="570" y="3471"/>
                <a:ext cx="242"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B</a:t>
                </a:r>
                <a:endParaRPr lang="en-US" altLang="zh-CN" sz="2400">
                  <a:solidFill>
                    <a:schemeClr val="accent2"/>
                  </a:solidFill>
                  <a:latin typeface="Arial" panose="020B0604020202020204" pitchFamily="34" charset="0"/>
                </a:endParaRPr>
              </a:p>
            </p:txBody>
          </p:sp>
          <p:sp>
            <p:nvSpPr>
              <p:cNvPr id="545804" name="矩形 545803"/>
              <p:cNvSpPr/>
              <p:nvPr/>
            </p:nvSpPr>
            <p:spPr>
              <a:xfrm>
                <a:off x="2649" y="3219"/>
                <a:ext cx="231"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F</a:t>
                </a:r>
                <a:endParaRPr lang="en-US" altLang="zh-CN" sz="2400">
                  <a:solidFill>
                    <a:schemeClr val="accent2"/>
                  </a:solidFill>
                  <a:latin typeface="Arial" panose="020B0604020202020204" pitchFamily="34" charset="0"/>
                </a:endParaRPr>
              </a:p>
            </p:txBody>
          </p:sp>
          <p:grpSp>
            <p:nvGrpSpPr>
              <p:cNvPr id="545805" name="组合 545804"/>
              <p:cNvGrpSpPr/>
              <p:nvPr/>
            </p:nvGrpSpPr>
            <p:grpSpPr>
              <a:xfrm>
                <a:off x="1714" y="3525"/>
                <a:ext cx="127" cy="127"/>
                <a:chOff x="1402" y="3525"/>
                <a:chExt cx="127" cy="127"/>
              </a:xfrm>
            </p:grpSpPr>
            <p:sp>
              <p:nvSpPr>
                <p:cNvPr id="545806" name="椭圆 545805"/>
                <p:cNvSpPr/>
                <p:nvPr/>
              </p:nvSpPr>
              <p:spPr>
                <a:xfrm>
                  <a:off x="1402" y="3525"/>
                  <a:ext cx="127" cy="127"/>
                </a:xfrm>
                <a:prstGeom prst="ellipse">
                  <a:avLst/>
                </a:prstGeom>
                <a:noFill/>
                <a:ln w="12700" cap="flat" cmpd="sng">
                  <a:solidFill>
                    <a:schemeClr val="bg1"/>
                  </a:solidFill>
                  <a:prstDash val="solid"/>
                  <a:headEnd type="none" w="med" len="med"/>
                  <a:tailEnd type="none" w="med" len="med"/>
                </a:ln>
              </p:spPr>
              <p:txBody>
                <a:bodyPr/>
                <a:p>
                  <a:endParaRPr lang="zh-CN" altLang="en-US"/>
                </a:p>
              </p:txBody>
            </p:sp>
            <p:sp>
              <p:nvSpPr>
                <p:cNvPr id="545807" name="直接连接符 545806"/>
                <p:cNvSpPr/>
                <p:nvPr/>
              </p:nvSpPr>
              <p:spPr>
                <a:xfrm>
                  <a:off x="1404" y="3588"/>
                  <a:ext cx="120" cy="0"/>
                </a:xfrm>
                <a:prstGeom prst="line">
                  <a:avLst/>
                </a:prstGeom>
                <a:ln w="12700" cap="flat" cmpd="sng">
                  <a:solidFill>
                    <a:schemeClr val="bg1"/>
                  </a:solidFill>
                  <a:prstDash val="solid"/>
                  <a:headEnd type="none" w="med" len="med"/>
                  <a:tailEnd type="none" w="med" len="med"/>
                </a:ln>
              </p:spPr>
            </p:sp>
            <p:sp>
              <p:nvSpPr>
                <p:cNvPr id="545808" name="直接连接符 545807"/>
                <p:cNvSpPr/>
                <p:nvPr/>
              </p:nvSpPr>
              <p:spPr>
                <a:xfrm>
                  <a:off x="1464" y="3528"/>
                  <a:ext cx="0" cy="120"/>
                </a:xfrm>
                <a:prstGeom prst="line">
                  <a:avLst/>
                </a:prstGeom>
                <a:ln w="12700" cap="flat" cmpd="sng">
                  <a:solidFill>
                    <a:schemeClr val="bg1"/>
                  </a:solidFill>
                  <a:prstDash val="solid"/>
                  <a:headEnd type="none" w="med" len="med"/>
                  <a:tailEnd type="none" w="med" len="med"/>
                </a:ln>
              </p:spPr>
            </p:sp>
          </p:grpSp>
          <p:sp>
            <p:nvSpPr>
              <p:cNvPr id="545809" name="矩形 545808"/>
              <p:cNvSpPr/>
              <p:nvPr/>
            </p:nvSpPr>
            <p:spPr>
              <a:xfrm>
                <a:off x="3927" y="2900"/>
                <a:ext cx="882" cy="1016"/>
              </a:xfrm>
              <a:prstGeom prst="rect">
                <a:avLst/>
              </a:prstGeom>
              <a:noFill/>
              <a:ln w="12700">
                <a:noFill/>
              </a:ln>
            </p:spPr>
            <p:txBody>
              <a:bodyPr wrap="none" lIns="90488" tIns="44450" rIns="90488" bIns="44450">
                <a:spAutoFit/>
              </a:bodyPr>
              <a:p>
                <a:r>
                  <a:rPr lang="en-US" altLang="zh-CN" sz="2000">
                    <a:solidFill>
                      <a:schemeClr val="accent2"/>
                    </a:solidFill>
                    <a:latin typeface="Courier New" panose="02070309020205020404" pitchFamily="49" charset="0"/>
                  </a:rPr>
                  <a:t>A  B   F</a:t>
                </a:r>
                <a:endParaRPr lang="en-US" altLang="zh-CN" sz="2000">
                  <a:solidFill>
                    <a:schemeClr val="accent2"/>
                  </a:solidFill>
                  <a:latin typeface="Courier New" panose="02070309020205020404" pitchFamily="49" charset="0"/>
                </a:endParaRPr>
              </a:p>
              <a:p>
                <a:r>
                  <a:rPr lang="en-US" altLang="zh-CN" sz="2000">
                    <a:solidFill>
                      <a:schemeClr val="accent2"/>
                    </a:solidFill>
                    <a:latin typeface="Courier New" panose="02070309020205020404" pitchFamily="49" charset="0"/>
                  </a:rPr>
                  <a:t>0  0   0</a:t>
                </a:r>
                <a:endParaRPr lang="en-US" altLang="zh-CN" sz="2000">
                  <a:solidFill>
                    <a:schemeClr val="accent2"/>
                  </a:solidFill>
                  <a:latin typeface="Courier New" panose="02070309020205020404" pitchFamily="49" charset="0"/>
                </a:endParaRPr>
              </a:p>
              <a:p>
                <a:r>
                  <a:rPr lang="en-US" altLang="zh-CN" sz="2000">
                    <a:solidFill>
                      <a:schemeClr val="accent2"/>
                    </a:solidFill>
                    <a:latin typeface="Courier New" panose="02070309020205020404" pitchFamily="49" charset="0"/>
                  </a:rPr>
                  <a:t>0  1   1</a:t>
                </a:r>
                <a:endParaRPr lang="en-US" altLang="zh-CN" sz="2000">
                  <a:solidFill>
                    <a:schemeClr val="accent2"/>
                  </a:solidFill>
                  <a:latin typeface="Courier New" panose="02070309020205020404" pitchFamily="49" charset="0"/>
                </a:endParaRPr>
              </a:p>
              <a:p>
                <a:r>
                  <a:rPr lang="en-US" altLang="zh-CN" sz="2000">
                    <a:solidFill>
                      <a:schemeClr val="accent2"/>
                    </a:solidFill>
                    <a:latin typeface="Courier New" panose="02070309020205020404" pitchFamily="49" charset="0"/>
                  </a:rPr>
                  <a:t>1  0   1</a:t>
                </a:r>
                <a:endParaRPr lang="en-US" altLang="zh-CN" sz="2000">
                  <a:solidFill>
                    <a:schemeClr val="accent2"/>
                  </a:solidFill>
                  <a:latin typeface="Courier New" panose="02070309020205020404" pitchFamily="49" charset="0"/>
                </a:endParaRPr>
              </a:p>
              <a:p>
                <a:r>
                  <a:rPr lang="en-US" altLang="zh-CN" sz="2000">
                    <a:solidFill>
                      <a:schemeClr val="accent2"/>
                    </a:solidFill>
                    <a:latin typeface="Courier New" panose="02070309020205020404" pitchFamily="49" charset="0"/>
                  </a:rPr>
                  <a:t>1  1   0</a:t>
                </a:r>
                <a:endParaRPr lang="en-US" altLang="zh-CN" sz="2000">
                  <a:solidFill>
                    <a:schemeClr val="accent2"/>
                  </a:solidFill>
                  <a:latin typeface="Courier New" panose="02070309020205020404" pitchFamily="49" charset="0"/>
                </a:endParaRPr>
              </a:p>
            </p:txBody>
          </p:sp>
          <p:sp>
            <p:nvSpPr>
              <p:cNvPr id="545810" name="直接连接符 545809"/>
              <p:cNvSpPr/>
              <p:nvPr/>
            </p:nvSpPr>
            <p:spPr>
              <a:xfrm>
                <a:off x="3970" y="3108"/>
                <a:ext cx="886" cy="0"/>
              </a:xfrm>
              <a:prstGeom prst="line">
                <a:avLst/>
              </a:prstGeom>
              <a:ln w="12700" cap="flat" cmpd="sng">
                <a:solidFill>
                  <a:schemeClr val="tx1"/>
                </a:solidFill>
                <a:prstDash val="solid"/>
                <a:headEnd type="none" w="med" len="med"/>
                <a:tailEnd type="none" w="med" len="med"/>
              </a:ln>
            </p:spPr>
          </p:sp>
          <p:sp>
            <p:nvSpPr>
              <p:cNvPr id="545811" name="直接连接符 545810"/>
              <p:cNvSpPr/>
              <p:nvPr/>
            </p:nvSpPr>
            <p:spPr>
              <a:xfrm>
                <a:off x="4530" y="2968"/>
                <a:ext cx="0" cy="952"/>
              </a:xfrm>
              <a:prstGeom prst="line">
                <a:avLst/>
              </a:prstGeom>
              <a:ln w="12700" cap="flat" cmpd="sng">
                <a:solidFill>
                  <a:schemeClr val="tx1"/>
                </a:solidFill>
                <a:prstDash val="solid"/>
                <a:headEnd type="none" w="med" len="med"/>
                <a:tailEnd type="none" w="med" len="med"/>
              </a:ln>
            </p:spPr>
          </p:sp>
          <p:sp>
            <p:nvSpPr>
              <p:cNvPr id="545812" name="矩形 545811"/>
              <p:cNvSpPr/>
              <p:nvPr/>
            </p:nvSpPr>
            <p:spPr>
              <a:xfrm>
                <a:off x="3243" y="3988"/>
                <a:ext cx="2386" cy="229"/>
              </a:xfrm>
              <a:prstGeom prst="rect">
                <a:avLst/>
              </a:prstGeom>
              <a:noFill/>
              <a:ln w="12700">
                <a:noFill/>
              </a:ln>
            </p:spPr>
            <p:txBody>
              <a:bodyPr wrap="none" lIns="90488" tIns="44450" rIns="90488" bIns="44450">
                <a:spAutoFit/>
              </a:bodyPr>
              <a:p>
                <a:r>
                  <a:rPr lang="en-US" altLang="zh-CN">
                    <a:solidFill>
                      <a:schemeClr val="accent2"/>
                    </a:solidFill>
                    <a:latin typeface="Arial" panose="020B0604020202020204" pitchFamily="34" charset="0"/>
                  </a:rPr>
                  <a:t>A will be the plaintext and B the key</a:t>
                </a:r>
                <a:endParaRPr lang="en-US" altLang="zh-CN">
                  <a:solidFill>
                    <a:schemeClr val="accent2"/>
                  </a:solidFill>
                  <a:latin typeface="Arial" panose="020B0604020202020204" pitchFamily="34" charset="0"/>
                </a:endParaRPr>
              </a:p>
            </p:txBody>
          </p:sp>
        </p:grpSp>
        <p:sp>
          <p:nvSpPr>
            <p:cNvPr id="545813" name="矩形 545812"/>
            <p:cNvSpPr/>
            <p:nvPr/>
          </p:nvSpPr>
          <p:spPr>
            <a:xfrm>
              <a:off x="1506" y="3255"/>
              <a:ext cx="530" cy="286"/>
            </a:xfrm>
            <a:prstGeom prst="rect">
              <a:avLst/>
            </a:prstGeom>
            <a:noFill/>
            <a:ln w="12700">
              <a:noFill/>
            </a:ln>
          </p:spPr>
          <p:txBody>
            <a:bodyPr wrap="none" lIns="90488" tIns="44450" rIns="90488" bIns="44450">
              <a:spAutoFit/>
            </a:bodyPr>
            <a:p>
              <a:r>
                <a:rPr lang="en-US" altLang="zh-CN" sz="2400" b="1">
                  <a:solidFill>
                    <a:schemeClr val="bg1"/>
                  </a:solidFill>
                  <a:latin typeface="Arial" panose="020B0604020202020204" pitchFamily="34" charset="0"/>
                </a:rPr>
                <a:t>XOR</a:t>
              </a:r>
              <a:endParaRPr lang="en-US" altLang="zh-CN" sz="2400" b="1">
                <a:solidFill>
                  <a:schemeClr val="bg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5">
                                            <p:txEl>
                                              <p:charRg st="0" end="37"/>
                                            </p:txEl>
                                          </p:spTgt>
                                        </p:tgtEl>
                                        <p:attrNameLst>
                                          <p:attrName>style.visibility</p:attrName>
                                        </p:attrNameLst>
                                      </p:cBhvr>
                                      <p:to>
                                        <p:strVal val="visible"/>
                                      </p:to>
                                    </p:set>
                                    <p:animEffect transition="in" filter="wipe(left)">
                                      <p:cBhvr>
                                        <p:cTn id="7" dur="1000"/>
                                        <p:tgtEl>
                                          <p:spTgt spid="54579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6818" name="标题 546817"/>
          <p:cNvSpPr>
            <a:spLocks noGrp="1"/>
          </p:cNvSpPr>
          <p:nvPr>
            <p:ph type="title"/>
          </p:nvPr>
        </p:nvSpPr>
        <p:spPr/>
        <p:txBody>
          <a:bodyPr lIns="82124" tIns="41061" rIns="82124" bIns="41061" anchor="ctr" anchorCtr="1"/>
          <a:p>
            <a:r>
              <a:rPr lang="en-US" altLang="zh-CN"/>
              <a:t>Bit Stream</a:t>
            </a:r>
            <a:endParaRPr lang="en-US" altLang="zh-CN"/>
          </a:p>
        </p:txBody>
      </p:sp>
      <p:sp>
        <p:nvSpPr>
          <p:cNvPr id="546819" name="文本占位符 546818"/>
          <p:cNvSpPr>
            <a:spLocks noGrp="1"/>
          </p:cNvSpPr>
          <p:nvPr>
            <p:ph type="body" idx="1"/>
          </p:nvPr>
        </p:nvSpPr>
        <p:spPr>
          <a:xfrm>
            <a:off x="352425" y="1484313"/>
            <a:ext cx="8362950" cy="942975"/>
          </a:xfrm>
        </p:spPr>
        <p:txBody>
          <a:bodyPr lIns="82550" tIns="41275" rIns="82550" bIns="41275"/>
          <a:p>
            <a:r>
              <a:rPr lang="zh-CN" altLang="en-US" dirty="0"/>
              <a:t>输入输出模式</a:t>
            </a:r>
            <a:r>
              <a:rPr lang="en-US" altLang="zh-CN"/>
              <a:t>:</a:t>
            </a:r>
            <a:endParaRPr lang="en-US" altLang="zh-CN"/>
          </a:p>
        </p:txBody>
      </p:sp>
      <p:grpSp>
        <p:nvGrpSpPr>
          <p:cNvPr id="546820" name="组合 546819"/>
          <p:cNvGrpSpPr/>
          <p:nvPr/>
        </p:nvGrpSpPr>
        <p:grpSpPr>
          <a:xfrm>
            <a:off x="814388" y="2835275"/>
            <a:ext cx="7007225" cy="912813"/>
            <a:chOff x="483" y="1912"/>
            <a:chExt cx="4414" cy="575"/>
          </a:xfrm>
        </p:grpSpPr>
        <p:sp>
          <p:nvSpPr>
            <p:cNvPr id="546821" name="矩形 546820"/>
            <p:cNvSpPr/>
            <p:nvPr/>
          </p:nvSpPr>
          <p:spPr>
            <a:xfrm>
              <a:off x="483" y="1912"/>
              <a:ext cx="4414" cy="575"/>
            </a:xfrm>
            <a:prstGeom prst="rect">
              <a:avLst/>
            </a:prstGeom>
            <a:noFill/>
            <a:ln w="12700">
              <a:noFill/>
            </a:ln>
          </p:spPr>
          <p:txBody>
            <a:bodyPr wrap="none" lIns="90488" tIns="44450" rIns="90488" bIns="44450">
              <a:spAutoFit/>
            </a:bodyPr>
            <a:p>
              <a:r>
                <a:rPr lang="zh-CN" altLang="en-US" b="1">
                  <a:solidFill>
                    <a:schemeClr val="accent2"/>
                  </a:solidFill>
                  <a:latin typeface="Courier New" panose="02070309020205020404" pitchFamily="49" charset="0"/>
                </a:rPr>
                <a:t> </a:t>
              </a:r>
              <a:r>
                <a:rPr lang="en-US" altLang="zh-CN" b="1">
                  <a:solidFill>
                    <a:schemeClr val="accent2"/>
                  </a:solidFill>
                  <a:latin typeface="Courier New" panose="02070309020205020404" pitchFamily="49" charset="0"/>
                </a:rPr>
                <a:t>plaintext:  1 0 0 1 0 1 1 0 0 1 1 1 0 1 0 1 0 0 1</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       key:  0 0 1 1 1 0 1 0 1 0 0 1 1 0 0 1 1 0 0</a:t>
              </a:r>
              <a:endParaRPr lang="en-US" altLang="zh-CN" b="1">
                <a:solidFill>
                  <a:schemeClr val="accent2"/>
                </a:solidFill>
                <a:latin typeface="Courier New" panose="02070309020205020404" pitchFamily="49" charset="0"/>
              </a:endParaRPr>
            </a:p>
            <a:p>
              <a:r>
                <a:rPr lang="en-US" altLang="zh-CN" b="1">
                  <a:solidFill>
                    <a:schemeClr val="accent2"/>
                  </a:solidFill>
                  <a:latin typeface="Courier New" panose="02070309020205020404" pitchFamily="49" charset="0"/>
                </a:rPr>
                <a:t>ciphertext:</a:t>
              </a:r>
              <a:endParaRPr lang="en-US" altLang="zh-CN" b="1">
                <a:solidFill>
                  <a:schemeClr val="accent2"/>
                </a:solidFill>
                <a:latin typeface="Courier New" panose="02070309020205020404" pitchFamily="49" charset="0"/>
              </a:endParaRPr>
            </a:p>
          </p:txBody>
        </p:sp>
        <p:sp>
          <p:nvSpPr>
            <p:cNvPr id="546822" name="直接连接符 546821"/>
            <p:cNvSpPr/>
            <p:nvPr/>
          </p:nvSpPr>
          <p:spPr>
            <a:xfrm>
              <a:off x="1669" y="2286"/>
              <a:ext cx="3196" cy="0"/>
            </a:xfrm>
            <a:prstGeom prst="line">
              <a:avLst/>
            </a:prstGeom>
            <a:ln w="12700" cap="flat" cmpd="sng">
              <a:solidFill>
                <a:srgbClr val="FF9900"/>
              </a:solidFill>
              <a:prstDash val="solid"/>
              <a:headEnd type="none" w="med" len="med"/>
              <a:tailEnd type="none" w="med" len="med"/>
            </a:ln>
          </p:spPr>
        </p:sp>
      </p:grpSp>
      <p:sp>
        <p:nvSpPr>
          <p:cNvPr id="546823" name="矩形 546822"/>
          <p:cNvSpPr/>
          <p:nvPr/>
        </p:nvSpPr>
        <p:spPr>
          <a:xfrm>
            <a:off x="2619375" y="2847975"/>
            <a:ext cx="238125" cy="600075"/>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24" name="文本框 546823"/>
          <p:cNvSpPr txBox="1"/>
          <p:nvPr/>
        </p:nvSpPr>
        <p:spPr>
          <a:xfrm>
            <a:off x="2584450" y="3400425"/>
            <a:ext cx="320675" cy="366713"/>
          </a:xfrm>
          <a:prstGeom prst="rect">
            <a:avLst/>
          </a:prstGeom>
          <a:noFill/>
          <a:ln w="12700">
            <a:noFill/>
          </a:ln>
        </p:spPr>
        <p:txBody>
          <a:bodyPr wrap="none" anchor="t">
            <a:spAutoFit/>
          </a:bodyPr>
          <a:p>
            <a:r>
              <a:rPr lang="en-US" altLang="zh-CN" b="1">
                <a:solidFill>
                  <a:srgbClr val="FF9900"/>
                </a:solidFill>
                <a:latin typeface="Courier New" panose="02070309020205020404" pitchFamily="49" charset="0"/>
              </a:rPr>
              <a:t>1</a:t>
            </a:r>
            <a:endParaRPr lang="en-US" altLang="zh-CN" b="1">
              <a:solidFill>
                <a:srgbClr val="FF9900"/>
              </a:solidFill>
              <a:latin typeface="Courier New" panose="02070309020205020404" pitchFamily="49" charset="0"/>
            </a:endParaRPr>
          </a:p>
        </p:txBody>
      </p:sp>
      <p:sp>
        <p:nvSpPr>
          <p:cNvPr id="546825" name="矩形 546824"/>
          <p:cNvSpPr/>
          <p:nvPr/>
        </p:nvSpPr>
        <p:spPr>
          <a:xfrm>
            <a:off x="2905125" y="2847975"/>
            <a:ext cx="238125" cy="600075"/>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26" name="文本框 546825"/>
          <p:cNvSpPr txBox="1"/>
          <p:nvPr/>
        </p:nvSpPr>
        <p:spPr>
          <a:xfrm>
            <a:off x="2860675" y="3400425"/>
            <a:ext cx="320675" cy="366713"/>
          </a:xfrm>
          <a:prstGeom prst="rect">
            <a:avLst/>
          </a:prstGeom>
          <a:noFill/>
          <a:ln w="12700">
            <a:noFill/>
          </a:ln>
        </p:spPr>
        <p:txBody>
          <a:bodyPr wrap="none" anchor="t">
            <a:spAutoFit/>
          </a:bodyPr>
          <a:p>
            <a:r>
              <a:rPr lang="en-US" altLang="zh-CN" b="1">
                <a:solidFill>
                  <a:srgbClr val="FF9900"/>
                </a:solidFill>
                <a:latin typeface="Courier New" panose="02070309020205020404" pitchFamily="49" charset="0"/>
              </a:rPr>
              <a:t>0</a:t>
            </a:r>
            <a:endParaRPr lang="en-US" altLang="zh-CN" b="1">
              <a:solidFill>
                <a:srgbClr val="FF9900"/>
              </a:solidFill>
              <a:latin typeface="Courier New" panose="02070309020205020404" pitchFamily="49" charset="0"/>
            </a:endParaRPr>
          </a:p>
        </p:txBody>
      </p:sp>
      <p:sp>
        <p:nvSpPr>
          <p:cNvPr id="546827" name="矩形 546826"/>
          <p:cNvSpPr/>
          <p:nvPr/>
        </p:nvSpPr>
        <p:spPr>
          <a:xfrm>
            <a:off x="3181350" y="2847975"/>
            <a:ext cx="238125" cy="600075"/>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28" name="文本框 546827"/>
          <p:cNvSpPr txBox="1"/>
          <p:nvPr/>
        </p:nvSpPr>
        <p:spPr>
          <a:xfrm>
            <a:off x="3127375" y="3400425"/>
            <a:ext cx="320675" cy="366713"/>
          </a:xfrm>
          <a:prstGeom prst="rect">
            <a:avLst/>
          </a:prstGeom>
          <a:noFill/>
          <a:ln w="12700">
            <a:noFill/>
          </a:ln>
        </p:spPr>
        <p:txBody>
          <a:bodyPr wrap="none" anchor="t">
            <a:spAutoFit/>
          </a:bodyPr>
          <a:p>
            <a:r>
              <a:rPr lang="en-US" altLang="zh-CN" b="1">
                <a:solidFill>
                  <a:srgbClr val="FF9900"/>
                </a:solidFill>
                <a:latin typeface="Courier New" panose="02070309020205020404" pitchFamily="49" charset="0"/>
              </a:rPr>
              <a:t>1</a:t>
            </a:r>
            <a:endParaRPr lang="en-US" altLang="zh-CN" b="1">
              <a:solidFill>
                <a:srgbClr val="FF9900"/>
              </a:solidFill>
              <a:latin typeface="Courier New" panose="02070309020205020404" pitchFamily="49" charset="0"/>
            </a:endParaRPr>
          </a:p>
        </p:txBody>
      </p:sp>
      <p:sp>
        <p:nvSpPr>
          <p:cNvPr id="546829" name="矩形 546828"/>
          <p:cNvSpPr/>
          <p:nvPr/>
        </p:nvSpPr>
        <p:spPr>
          <a:xfrm>
            <a:off x="3448050" y="2847975"/>
            <a:ext cx="238125" cy="600075"/>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30" name="文本框 546829"/>
          <p:cNvSpPr txBox="1"/>
          <p:nvPr/>
        </p:nvSpPr>
        <p:spPr>
          <a:xfrm>
            <a:off x="3403600" y="3400425"/>
            <a:ext cx="320675" cy="366713"/>
          </a:xfrm>
          <a:prstGeom prst="rect">
            <a:avLst/>
          </a:prstGeom>
          <a:noFill/>
          <a:ln w="12700">
            <a:noFill/>
          </a:ln>
        </p:spPr>
        <p:txBody>
          <a:bodyPr wrap="none" anchor="t">
            <a:spAutoFit/>
          </a:bodyPr>
          <a:p>
            <a:r>
              <a:rPr lang="en-US" altLang="zh-CN" b="1">
                <a:solidFill>
                  <a:srgbClr val="FF9900"/>
                </a:solidFill>
                <a:latin typeface="Courier New" panose="02070309020205020404" pitchFamily="49" charset="0"/>
              </a:rPr>
              <a:t>0</a:t>
            </a:r>
            <a:endParaRPr lang="en-US" altLang="zh-CN" b="1">
              <a:solidFill>
                <a:srgbClr val="FF9900"/>
              </a:solidFill>
              <a:latin typeface="Courier New" panose="02070309020205020404" pitchFamily="49" charset="0"/>
            </a:endParaRPr>
          </a:p>
        </p:txBody>
      </p:sp>
      <p:sp>
        <p:nvSpPr>
          <p:cNvPr id="546831" name="文本框 546830"/>
          <p:cNvSpPr txBox="1"/>
          <p:nvPr/>
        </p:nvSpPr>
        <p:spPr>
          <a:xfrm>
            <a:off x="3679825" y="3400425"/>
            <a:ext cx="4143375" cy="366713"/>
          </a:xfrm>
          <a:prstGeom prst="rect">
            <a:avLst/>
          </a:prstGeom>
          <a:noFill/>
          <a:ln w="12700">
            <a:noFill/>
          </a:ln>
        </p:spPr>
        <p:txBody>
          <a:bodyPr wrap="none" anchor="t">
            <a:spAutoFit/>
          </a:bodyPr>
          <a:p>
            <a:r>
              <a:rPr lang="en-US" altLang="zh-CN" b="1">
                <a:solidFill>
                  <a:srgbClr val="FF9900"/>
                </a:solidFill>
                <a:latin typeface="Courier New" panose="02070309020205020404" pitchFamily="49" charset="0"/>
              </a:rPr>
              <a:t>1 1 0 0 1 1 1 0 1 1 0 0 1 0 1</a:t>
            </a:r>
            <a:endParaRPr lang="en-US" altLang="zh-CN" b="1">
              <a:solidFill>
                <a:srgbClr val="FF9900"/>
              </a:solidFill>
              <a:latin typeface="Courier New" panose="02070309020205020404" pitchFamily="49" charset="0"/>
            </a:endParaRPr>
          </a:p>
        </p:txBody>
      </p:sp>
      <p:sp>
        <p:nvSpPr>
          <p:cNvPr id="546833" name="矩形 546832"/>
          <p:cNvSpPr/>
          <p:nvPr/>
        </p:nvSpPr>
        <p:spPr>
          <a:xfrm>
            <a:off x="809625" y="3725863"/>
            <a:ext cx="7007225" cy="638175"/>
          </a:xfrm>
          <a:prstGeom prst="rect">
            <a:avLst/>
          </a:prstGeom>
          <a:noFill/>
          <a:ln w="12700">
            <a:noFill/>
          </a:ln>
        </p:spPr>
        <p:txBody>
          <a:bodyPr wrap="none" lIns="90488" tIns="44450" rIns="90488" bIns="44450">
            <a:spAutoFit/>
          </a:bodyPr>
          <a:p>
            <a:r>
              <a:rPr lang="zh-CN" altLang="en-US" b="1">
                <a:solidFill>
                  <a:srgbClr val="FF9900"/>
                </a:solidFill>
                <a:latin typeface="Courier New" panose="02070309020205020404" pitchFamily="49" charset="0"/>
              </a:rPr>
              <a:t>       </a:t>
            </a:r>
            <a:r>
              <a:rPr lang="en-US" altLang="zh-CN" b="1">
                <a:solidFill>
                  <a:srgbClr val="CC0099"/>
                </a:solidFill>
                <a:latin typeface="Courier New" panose="02070309020205020404" pitchFamily="49" charset="0"/>
              </a:rPr>
              <a:t>key:  0 0 1 1 1 0 1 0 1 0 0 1 1 0 0 1 1 0 0</a:t>
            </a:r>
            <a:endParaRPr lang="en-US" altLang="zh-CN" b="1">
              <a:solidFill>
                <a:srgbClr val="CC0099"/>
              </a:solidFill>
              <a:latin typeface="Courier New" panose="02070309020205020404" pitchFamily="49" charset="0"/>
            </a:endParaRPr>
          </a:p>
          <a:p>
            <a:r>
              <a:rPr lang="en-US" altLang="zh-CN" b="1">
                <a:solidFill>
                  <a:srgbClr val="CC0099"/>
                </a:solidFill>
                <a:latin typeface="Courier New" panose="02070309020205020404" pitchFamily="49" charset="0"/>
              </a:rPr>
              <a:t> plaintext:</a:t>
            </a:r>
            <a:endParaRPr lang="en-US" altLang="zh-CN" b="1">
              <a:solidFill>
                <a:srgbClr val="FF9900"/>
              </a:solidFill>
              <a:latin typeface="Courier New" panose="02070309020205020404" pitchFamily="49" charset="0"/>
            </a:endParaRPr>
          </a:p>
        </p:txBody>
      </p:sp>
      <p:sp>
        <p:nvSpPr>
          <p:cNvPr id="546834" name="矩形 546833"/>
          <p:cNvSpPr/>
          <p:nvPr/>
        </p:nvSpPr>
        <p:spPr>
          <a:xfrm>
            <a:off x="2619375" y="3457575"/>
            <a:ext cx="247650" cy="571500"/>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35" name="文本框 546834"/>
          <p:cNvSpPr txBox="1"/>
          <p:nvPr/>
        </p:nvSpPr>
        <p:spPr>
          <a:xfrm>
            <a:off x="2584450" y="4010025"/>
            <a:ext cx="320675" cy="366713"/>
          </a:xfrm>
          <a:prstGeom prst="rect">
            <a:avLst/>
          </a:prstGeom>
          <a:noFill/>
          <a:ln w="12700">
            <a:noFill/>
          </a:ln>
        </p:spPr>
        <p:txBody>
          <a:bodyPr wrap="none" anchor="t">
            <a:spAutoFit/>
          </a:bodyPr>
          <a:p>
            <a:r>
              <a:rPr lang="en-US" altLang="zh-CN" b="1">
                <a:solidFill>
                  <a:srgbClr val="CC0099"/>
                </a:solidFill>
                <a:latin typeface="Courier New" panose="02070309020205020404" pitchFamily="49" charset="0"/>
              </a:rPr>
              <a:t>1</a:t>
            </a:r>
            <a:endParaRPr lang="en-US" altLang="zh-CN" b="1">
              <a:solidFill>
                <a:srgbClr val="CC0099"/>
              </a:solidFill>
              <a:latin typeface="Courier New" panose="02070309020205020404" pitchFamily="49" charset="0"/>
            </a:endParaRPr>
          </a:p>
        </p:txBody>
      </p:sp>
      <p:sp>
        <p:nvSpPr>
          <p:cNvPr id="546836" name="矩形 546835"/>
          <p:cNvSpPr/>
          <p:nvPr/>
        </p:nvSpPr>
        <p:spPr>
          <a:xfrm>
            <a:off x="2905125" y="3457575"/>
            <a:ext cx="247650" cy="571500"/>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37" name="文本框 546836"/>
          <p:cNvSpPr txBox="1"/>
          <p:nvPr/>
        </p:nvSpPr>
        <p:spPr>
          <a:xfrm>
            <a:off x="2870200" y="4010025"/>
            <a:ext cx="320675" cy="366713"/>
          </a:xfrm>
          <a:prstGeom prst="rect">
            <a:avLst/>
          </a:prstGeom>
          <a:noFill/>
          <a:ln w="12700">
            <a:noFill/>
          </a:ln>
        </p:spPr>
        <p:txBody>
          <a:bodyPr wrap="none" anchor="t">
            <a:spAutoFit/>
          </a:bodyPr>
          <a:p>
            <a:r>
              <a:rPr lang="en-US" altLang="zh-CN" b="1">
                <a:solidFill>
                  <a:srgbClr val="CC0099"/>
                </a:solidFill>
                <a:latin typeface="Courier New" panose="02070309020205020404" pitchFamily="49" charset="0"/>
              </a:rPr>
              <a:t>0</a:t>
            </a:r>
            <a:endParaRPr lang="en-US" altLang="zh-CN" b="1">
              <a:solidFill>
                <a:srgbClr val="CC0099"/>
              </a:solidFill>
              <a:latin typeface="Courier New" panose="02070309020205020404" pitchFamily="49" charset="0"/>
            </a:endParaRPr>
          </a:p>
        </p:txBody>
      </p:sp>
      <p:sp>
        <p:nvSpPr>
          <p:cNvPr id="546838" name="矩形 546837"/>
          <p:cNvSpPr/>
          <p:nvPr/>
        </p:nvSpPr>
        <p:spPr>
          <a:xfrm>
            <a:off x="3171825" y="3457575"/>
            <a:ext cx="247650" cy="571500"/>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39" name="文本框 546838"/>
          <p:cNvSpPr txBox="1"/>
          <p:nvPr/>
        </p:nvSpPr>
        <p:spPr>
          <a:xfrm>
            <a:off x="3127375" y="4010025"/>
            <a:ext cx="320675" cy="366713"/>
          </a:xfrm>
          <a:prstGeom prst="rect">
            <a:avLst/>
          </a:prstGeom>
          <a:noFill/>
          <a:ln w="12700">
            <a:noFill/>
          </a:ln>
        </p:spPr>
        <p:txBody>
          <a:bodyPr wrap="none" anchor="t">
            <a:spAutoFit/>
          </a:bodyPr>
          <a:p>
            <a:r>
              <a:rPr lang="en-US" altLang="zh-CN" b="1">
                <a:solidFill>
                  <a:srgbClr val="CC0099"/>
                </a:solidFill>
                <a:latin typeface="Courier New" panose="02070309020205020404" pitchFamily="49" charset="0"/>
              </a:rPr>
              <a:t>0</a:t>
            </a:r>
            <a:endParaRPr lang="en-US" altLang="zh-CN" b="1">
              <a:solidFill>
                <a:srgbClr val="CC0099"/>
              </a:solidFill>
              <a:latin typeface="Courier New" panose="02070309020205020404" pitchFamily="49" charset="0"/>
            </a:endParaRPr>
          </a:p>
        </p:txBody>
      </p:sp>
      <p:sp>
        <p:nvSpPr>
          <p:cNvPr id="546840" name="矩形 546839"/>
          <p:cNvSpPr/>
          <p:nvPr/>
        </p:nvSpPr>
        <p:spPr>
          <a:xfrm>
            <a:off x="3448050" y="3457575"/>
            <a:ext cx="247650" cy="571500"/>
          </a:xfrm>
          <a:prstGeom prst="rect">
            <a:avLst/>
          </a:prstGeom>
          <a:noFill/>
          <a:ln w="28575" cap="flat" cmpd="sng">
            <a:solidFill>
              <a:schemeClr val="accent2"/>
            </a:solidFill>
            <a:prstDash val="solid"/>
            <a:miter/>
            <a:headEnd type="none" w="sm" len="sm"/>
            <a:tailEnd type="none" w="sm" len="sm"/>
          </a:ln>
        </p:spPr>
        <p:txBody>
          <a:bodyPr/>
          <a:p>
            <a:endParaRPr lang="zh-CN" altLang="en-US"/>
          </a:p>
        </p:txBody>
      </p:sp>
      <p:sp>
        <p:nvSpPr>
          <p:cNvPr id="546841" name="文本框 546840"/>
          <p:cNvSpPr txBox="1"/>
          <p:nvPr/>
        </p:nvSpPr>
        <p:spPr>
          <a:xfrm>
            <a:off x="3394075" y="4010025"/>
            <a:ext cx="320675" cy="366713"/>
          </a:xfrm>
          <a:prstGeom prst="rect">
            <a:avLst/>
          </a:prstGeom>
          <a:noFill/>
          <a:ln w="12700">
            <a:noFill/>
          </a:ln>
        </p:spPr>
        <p:txBody>
          <a:bodyPr wrap="none" anchor="t">
            <a:spAutoFit/>
          </a:bodyPr>
          <a:p>
            <a:r>
              <a:rPr lang="en-US" altLang="zh-CN" b="1">
                <a:solidFill>
                  <a:srgbClr val="CC0099"/>
                </a:solidFill>
                <a:latin typeface="Courier New" panose="02070309020205020404" pitchFamily="49" charset="0"/>
              </a:rPr>
              <a:t>1</a:t>
            </a:r>
            <a:endParaRPr lang="en-US" altLang="zh-CN" b="1">
              <a:solidFill>
                <a:srgbClr val="CC0099"/>
              </a:solidFill>
              <a:latin typeface="Courier New" panose="02070309020205020404" pitchFamily="49" charset="0"/>
            </a:endParaRPr>
          </a:p>
        </p:txBody>
      </p:sp>
      <p:sp>
        <p:nvSpPr>
          <p:cNvPr id="546842" name="文本框 546841"/>
          <p:cNvSpPr txBox="1"/>
          <p:nvPr/>
        </p:nvSpPr>
        <p:spPr>
          <a:xfrm>
            <a:off x="3679825" y="4010025"/>
            <a:ext cx="4143375" cy="366713"/>
          </a:xfrm>
          <a:prstGeom prst="rect">
            <a:avLst/>
          </a:prstGeom>
          <a:noFill/>
          <a:ln w="12700">
            <a:noFill/>
          </a:ln>
        </p:spPr>
        <p:txBody>
          <a:bodyPr wrap="none" anchor="t">
            <a:spAutoFit/>
          </a:bodyPr>
          <a:p>
            <a:r>
              <a:rPr lang="en-US" altLang="zh-CN" b="1">
                <a:solidFill>
                  <a:srgbClr val="CC0099"/>
                </a:solidFill>
                <a:latin typeface="Courier New" panose="02070309020205020404" pitchFamily="49" charset="0"/>
              </a:rPr>
              <a:t>0 1 1 0 0 1 1 1 0 1 0 1 0 0 1</a:t>
            </a:r>
            <a:endParaRPr lang="en-US" altLang="zh-CN" b="1">
              <a:solidFill>
                <a:srgbClr val="CC0099"/>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6819">
                                            <p:txEl>
                                              <p:charRg st="0" end="8"/>
                                            </p:txEl>
                                          </p:spTgt>
                                        </p:tgtEl>
                                        <p:attrNameLst>
                                          <p:attrName>style.visibility</p:attrName>
                                        </p:attrNameLst>
                                      </p:cBhvr>
                                      <p:to>
                                        <p:strVal val="visible"/>
                                      </p:to>
                                    </p:set>
                                    <p:animEffect transition="in" filter="wipe(left)">
                                      <p:cBhvr>
                                        <p:cTn id="7" dur="1000"/>
                                        <p:tgtEl>
                                          <p:spTgt spid="546819">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468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546823"/>
                                        </p:tgtEl>
                                        <p:attrNameLst>
                                          <p:attrName>style.visibility</p:attrName>
                                        </p:attrNameLst>
                                      </p:cBhvr>
                                      <p:to>
                                        <p:strVal val="visible"/>
                                      </p:to>
                                    </p:set>
                                  </p:childTnLst>
                                  <p:subTnLst>
                                    <p:set>
                                      <p:cBhvr override="childStyle">
                                        <p:cTn dur="1" fill="hold" display="0" masterRel="nextClick" afterEffect="1"/>
                                        <p:tgtEl>
                                          <p:spTgt spid="54682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iterate type="wd">
                                    <p:tmPct val="100000"/>
                                  </p:iterate>
                                  <p:childTnLst>
                                    <p:set>
                                      <p:cBhvr>
                                        <p:cTn id="19" dur="1" fill="hold">
                                          <p:stCondLst>
                                            <p:cond delay="0"/>
                                          </p:stCondLst>
                                        </p:cTn>
                                        <p:tgtEl>
                                          <p:spTgt spid="546824"/>
                                        </p:tgtEl>
                                        <p:attrNameLst>
                                          <p:attrName>style.visibility</p:attrName>
                                        </p:attrNameLst>
                                      </p:cBhvr>
                                      <p:to>
                                        <p:strVal val="visible"/>
                                      </p:to>
                                    </p:set>
                                    <p:anim calcmode="lin" valueType="num">
                                      <p:cBhvr additive="base">
                                        <p:cTn id="20" dur="300" fill="hold"/>
                                        <p:tgtEl>
                                          <p:spTgt spid="546824"/>
                                        </p:tgtEl>
                                        <p:attrNameLst>
                                          <p:attrName>ppt_x</p:attrName>
                                        </p:attrNameLst>
                                      </p:cBhvr>
                                      <p:tavLst>
                                        <p:tav tm="0">
                                          <p:val>
                                            <p:strVal val="1+#ppt_w/2"/>
                                          </p:val>
                                        </p:tav>
                                        <p:tav tm="100000">
                                          <p:val>
                                            <p:strVal val="#ppt_x"/>
                                          </p:val>
                                        </p:tav>
                                      </p:tavLst>
                                    </p:anim>
                                    <p:anim calcmode="lin" valueType="num">
                                      <p:cBhvr additive="base">
                                        <p:cTn id="21" dur="300" fill="hold"/>
                                        <p:tgtEl>
                                          <p:spTgt spid="54682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546825"/>
                                        </p:tgtEl>
                                        <p:attrNameLst>
                                          <p:attrName>style.visibility</p:attrName>
                                        </p:attrNameLst>
                                      </p:cBhvr>
                                      <p:to>
                                        <p:strVal val="visible"/>
                                      </p:to>
                                    </p:set>
                                  </p:childTnLst>
                                  <p:subTnLst>
                                    <p:set>
                                      <p:cBhvr override="childStyle">
                                        <p:cTn dur="1" fill="hold" display="0" masterRel="nextClick" afterEffect="1"/>
                                        <p:tgtEl>
                                          <p:spTgt spid="54682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iterate type="wd">
                                    <p:tmPct val="100000"/>
                                  </p:iterate>
                                  <p:childTnLst>
                                    <p:set>
                                      <p:cBhvr>
                                        <p:cTn id="29" dur="1" fill="hold">
                                          <p:stCondLst>
                                            <p:cond delay="0"/>
                                          </p:stCondLst>
                                        </p:cTn>
                                        <p:tgtEl>
                                          <p:spTgt spid="546826"/>
                                        </p:tgtEl>
                                        <p:attrNameLst>
                                          <p:attrName>style.visibility</p:attrName>
                                        </p:attrNameLst>
                                      </p:cBhvr>
                                      <p:to>
                                        <p:strVal val="visible"/>
                                      </p:to>
                                    </p:set>
                                    <p:anim calcmode="lin" valueType="num">
                                      <p:cBhvr additive="base">
                                        <p:cTn id="30" dur="300" fill="hold"/>
                                        <p:tgtEl>
                                          <p:spTgt spid="546826"/>
                                        </p:tgtEl>
                                        <p:attrNameLst>
                                          <p:attrName>ppt_x</p:attrName>
                                        </p:attrNameLst>
                                      </p:cBhvr>
                                      <p:tavLst>
                                        <p:tav tm="0">
                                          <p:val>
                                            <p:strVal val="1+#ppt_w/2"/>
                                          </p:val>
                                        </p:tav>
                                        <p:tav tm="100000">
                                          <p:val>
                                            <p:strVal val="#ppt_x"/>
                                          </p:val>
                                        </p:tav>
                                      </p:tavLst>
                                    </p:anim>
                                    <p:anim calcmode="lin" valueType="num">
                                      <p:cBhvr additive="base">
                                        <p:cTn id="31" dur="300" fill="hold"/>
                                        <p:tgtEl>
                                          <p:spTgt spid="54682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546827"/>
                                        </p:tgtEl>
                                        <p:attrNameLst>
                                          <p:attrName>style.visibility</p:attrName>
                                        </p:attrNameLst>
                                      </p:cBhvr>
                                      <p:to>
                                        <p:strVal val="visible"/>
                                      </p:to>
                                    </p:set>
                                  </p:childTnLst>
                                  <p:subTnLst>
                                    <p:set>
                                      <p:cBhvr override="childStyle">
                                        <p:cTn dur="1" fill="hold" display="0" masterRel="nextClick" afterEffect="1"/>
                                        <p:tgtEl>
                                          <p:spTgt spid="54682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iterate type="wd">
                                    <p:tmPct val="100000"/>
                                  </p:iterate>
                                  <p:childTnLst>
                                    <p:set>
                                      <p:cBhvr>
                                        <p:cTn id="39" dur="1" fill="hold">
                                          <p:stCondLst>
                                            <p:cond delay="0"/>
                                          </p:stCondLst>
                                        </p:cTn>
                                        <p:tgtEl>
                                          <p:spTgt spid="546828"/>
                                        </p:tgtEl>
                                        <p:attrNameLst>
                                          <p:attrName>style.visibility</p:attrName>
                                        </p:attrNameLst>
                                      </p:cBhvr>
                                      <p:to>
                                        <p:strVal val="visible"/>
                                      </p:to>
                                    </p:set>
                                    <p:anim calcmode="lin" valueType="num">
                                      <p:cBhvr additive="base">
                                        <p:cTn id="40" dur="300" fill="hold"/>
                                        <p:tgtEl>
                                          <p:spTgt spid="546828"/>
                                        </p:tgtEl>
                                        <p:attrNameLst>
                                          <p:attrName>ppt_x</p:attrName>
                                        </p:attrNameLst>
                                      </p:cBhvr>
                                      <p:tavLst>
                                        <p:tav tm="0">
                                          <p:val>
                                            <p:strVal val="1+#ppt_w/2"/>
                                          </p:val>
                                        </p:tav>
                                        <p:tav tm="100000">
                                          <p:val>
                                            <p:strVal val="#ppt_x"/>
                                          </p:val>
                                        </p:tav>
                                      </p:tavLst>
                                    </p:anim>
                                    <p:anim calcmode="lin" valueType="num">
                                      <p:cBhvr additive="base">
                                        <p:cTn id="41" dur="300" fill="hold"/>
                                        <p:tgtEl>
                                          <p:spTgt spid="54682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546829"/>
                                        </p:tgtEl>
                                        <p:attrNameLst>
                                          <p:attrName>style.visibility</p:attrName>
                                        </p:attrNameLst>
                                      </p:cBhvr>
                                      <p:to>
                                        <p:strVal val="visible"/>
                                      </p:to>
                                    </p:set>
                                  </p:childTnLst>
                                  <p:subTnLst>
                                    <p:set>
                                      <p:cBhvr override="childStyle">
                                        <p:cTn dur="1" fill="hold" display="0" masterRel="nextClick" afterEffect="1"/>
                                        <p:tgtEl>
                                          <p:spTgt spid="54682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iterate type="wd">
                                    <p:tmPct val="100000"/>
                                  </p:iterate>
                                  <p:childTnLst>
                                    <p:set>
                                      <p:cBhvr>
                                        <p:cTn id="49" dur="1" fill="hold">
                                          <p:stCondLst>
                                            <p:cond delay="0"/>
                                          </p:stCondLst>
                                        </p:cTn>
                                        <p:tgtEl>
                                          <p:spTgt spid="546830"/>
                                        </p:tgtEl>
                                        <p:attrNameLst>
                                          <p:attrName>style.visibility</p:attrName>
                                        </p:attrNameLst>
                                      </p:cBhvr>
                                      <p:to>
                                        <p:strVal val="visible"/>
                                      </p:to>
                                    </p:set>
                                    <p:anim calcmode="lin" valueType="num">
                                      <p:cBhvr additive="base">
                                        <p:cTn id="50" dur="300" fill="hold"/>
                                        <p:tgtEl>
                                          <p:spTgt spid="546830"/>
                                        </p:tgtEl>
                                        <p:attrNameLst>
                                          <p:attrName>ppt_x</p:attrName>
                                        </p:attrNameLst>
                                      </p:cBhvr>
                                      <p:tavLst>
                                        <p:tav tm="0">
                                          <p:val>
                                            <p:strVal val="1+#ppt_w/2"/>
                                          </p:val>
                                        </p:tav>
                                        <p:tav tm="100000">
                                          <p:val>
                                            <p:strVal val="#ppt_x"/>
                                          </p:val>
                                        </p:tav>
                                      </p:tavLst>
                                    </p:anim>
                                    <p:anim calcmode="lin" valueType="num">
                                      <p:cBhvr additive="base">
                                        <p:cTn id="51" dur="300" fill="hold"/>
                                        <p:tgtEl>
                                          <p:spTgt spid="546830"/>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wd">
                                    <p:tmAbs val="300"/>
                                  </p:iterate>
                                  <p:childTnLst>
                                    <p:set>
                                      <p:cBhvr>
                                        <p:cTn id="55" dur="1" fill="hold">
                                          <p:stCondLst>
                                            <p:cond delay="299"/>
                                          </p:stCondLst>
                                        </p:cTn>
                                        <p:tgtEl>
                                          <p:spTgt spid="5468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4683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546834"/>
                                        </p:tgtEl>
                                        <p:attrNameLst>
                                          <p:attrName>style.visibility</p:attrName>
                                        </p:attrNameLst>
                                      </p:cBhvr>
                                      <p:to>
                                        <p:strVal val="visible"/>
                                      </p:to>
                                    </p:set>
                                  </p:childTnLst>
                                  <p:subTnLst>
                                    <p:set>
                                      <p:cBhvr override="childStyle">
                                        <p:cTn dur="1" fill="hold" display="0" masterRel="nextClick" afterEffect="1"/>
                                        <p:tgtEl>
                                          <p:spTgt spid="546834"/>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iterate type="wd">
                                    <p:tmPct val="100000"/>
                                  </p:iterate>
                                  <p:childTnLst>
                                    <p:set>
                                      <p:cBhvr>
                                        <p:cTn id="67" dur="1" fill="hold">
                                          <p:stCondLst>
                                            <p:cond delay="0"/>
                                          </p:stCondLst>
                                        </p:cTn>
                                        <p:tgtEl>
                                          <p:spTgt spid="546835"/>
                                        </p:tgtEl>
                                        <p:attrNameLst>
                                          <p:attrName>style.visibility</p:attrName>
                                        </p:attrNameLst>
                                      </p:cBhvr>
                                      <p:to>
                                        <p:strVal val="visible"/>
                                      </p:to>
                                    </p:set>
                                    <p:anim calcmode="lin" valueType="num">
                                      <p:cBhvr additive="base">
                                        <p:cTn id="68" dur="300" fill="hold"/>
                                        <p:tgtEl>
                                          <p:spTgt spid="546835"/>
                                        </p:tgtEl>
                                        <p:attrNameLst>
                                          <p:attrName>ppt_x</p:attrName>
                                        </p:attrNameLst>
                                      </p:cBhvr>
                                      <p:tavLst>
                                        <p:tav tm="0">
                                          <p:val>
                                            <p:strVal val="1+#ppt_w/2"/>
                                          </p:val>
                                        </p:tav>
                                        <p:tav tm="100000">
                                          <p:val>
                                            <p:strVal val="#ppt_x"/>
                                          </p:val>
                                        </p:tav>
                                      </p:tavLst>
                                    </p:anim>
                                    <p:anim calcmode="lin" valueType="num">
                                      <p:cBhvr additive="base">
                                        <p:cTn id="69" dur="300" fill="hold"/>
                                        <p:tgtEl>
                                          <p:spTgt spid="546835"/>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546836"/>
                                        </p:tgtEl>
                                        <p:attrNameLst>
                                          <p:attrName>style.visibility</p:attrName>
                                        </p:attrNameLst>
                                      </p:cBhvr>
                                      <p:to>
                                        <p:strVal val="visible"/>
                                      </p:to>
                                    </p:set>
                                  </p:childTnLst>
                                  <p:subTnLst>
                                    <p:set>
                                      <p:cBhvr override="childStyle">
                                        <p:cTn dur="1" fill="hold" display="0" masterRel="nextClick" afterEffect="1"/>
                                        <p:tgtEl>
                                          <p:spTgt spid="546836"/>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iterate type="wd">
                                    <p:tmPct val="100000"/>
                                  </p:iterate>
                                  <p:childTnLst>
                                    <p:set>
                                      <p:cBhvr>
                                        <p:cTn id="77" dur="1" fill="hold">
                                          <p:stCondLst>
                                            <p:cond delay="0"/>
                                          </p:stCondLst>
                                        </p:cTn>
                                        <p:tgtEl>
                                          <p:spTgt spid="546837"/>
                                        </p:tgtEl>
                                        <p:attrNameLst>
                                          <p:attrName>style.visibility</p:attrName>
                                        </p:attrNameLst>
                                      </p:cBhvr>
                                      <p:to>
                                        <p:strVal val="visible"/>
                                      </p:to>
                                    </p:set>
                                    <p:anim calcmode="lin" valueType="num">
                                      <p:cBhvr additive="base">
                                        <p:cTn id="78" dur="300" fill="hold"/>
                                        <p:tgtEl>
                                          <p:spTgt spid="546837"/>
                                        </p:tgtEl>
                                        <p:attrNameLst>
                                          <p:attrName>ppt_x</p:attrName>
                                        </p:attrNameLst>
                                      </p:cBhvr>
                                      <p:tavLst>
                                        <p:tav tm="0">
                                          <p:val>
                                            <p:strVal val="1+#ppt_w/2"/>
                                          </p:val>
                                        </p:tav>
                                        <p:tav tm="100000">
                                          <p:val>
                                            <p:strVal val="#ppt_x"/>
                                          </p:val>
                                        </p:tav>
                                      </p:tavLst>
                                    </p:anim>
                                    <p:anim calcmode="lin" valueType="num">
                                      <p:cBhvr additive="base">
                                        <p:cTn id="79" dur="300" fill="hold"/>
                                        <p:tgtEl>
                                          <p:spTgt spid="546837"/>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499"/>
                                          </p:stCondLst>
                                        </p:cTn>
                                        <p:tgtEl>
                                          <p:spTgt spid="546838"/>
                                        </p:tgtEl>
                                        <p:attrNameLst>
                                          <p:attrName>style.visibility</p:attrName>
                                        </p:attrNameLst>
                                      </p:cBhvr>
                                      <p:to>
                                        <p:strVal val="visible"/>
                                      </p:to>
                                    </p:set>
                                  </p:childTnLst>
                                  <p:subTnLst>
                                    <p:set>
                                      <p:cBhvr override="childStyle">
                                        <p:cTn dur="1" fill="hold" display="0" masterRel="nextClick" afterEffect="1"/>
                                        <p:tgtEl>
                                          <p:spTgt spid="546838"/>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iterate type="wd">
                                    <p:tmPct val="100000"/>
                                  </p:iterate>
                                  <p:childTnLst>
                                    <p:set>
                                      <p:cBhvr>
                                        <p:cTn id="87" dur="1" fill="hold">
                                          <p:stCondLst>
                                            <p:cond delay="0"/>
                                          </p:stCondLst>
                                        </p:cTn>
                                        <p:tgtEl>
                                          <p:spTgt spid="546839"/>
                                        </p:tgtEl>
                                        <p:attrNameLst>
                                          <p:attrName>style.visibility</p:attrName>
                                        </p:attrNameLst>
                                      </p:cBhvr>
                                      <p:to>
                                        <p:strVal val="visible"/>
                                      </p:to>
                                    </p:set>
                                    <p:anim calcmode="lin" valueType="num">
                                      <p:cBhvr additive="base">
                                        <p:cTn id="88" dur="300" fill="hold"/>
                                        <p:tgtEl>
                                          <p:spTgt spid="546839"/>
                                        </p:tgtEl>
                                        <p:attrNameLst>
                                          <p:attrName>ppt_x</p:attrName>
                                        </p:attrNameLst>
                                      </p:cBhvr>
                                      <p:tavLst>
                                        <p:tav tm="0">
                                          <p:val>
                                            <p:strVal val="1+#ppt_w/2"/>
                                          </p:val>
                                        </p:tav>
                                        <p:tav tm="100000">
                                          <p:val>
                                            <p:strVal val="#ppt_x"/>
                                          </p:val>
                                        </p:tav>
                                      </p:tavLst>
                                    </p:anim>
                                    <p:anim calcmode="lin" valueType="num">
                                      <p:cBhvr additive="base">
                                        <p:cTn id="89" dur="300" fill="hold"/>
                                        <p:tgtEl>
                                          <p:spTgt spid="546839"/>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546840"/>
                                        </p:tgtEl>
                                        <p:attrNameLst>
                                          <p:attrName>style.visibility</p:attrName>
                                        </p:attrNameLst>
                                      </p:cBhvr>
                                      <p:to>
                                        <p:strVal val="visible"/>
                                      </p:to>
                                    </p:set>
                                  </p:childTnLst>
                                  <p:subTnLst>
                                    <p:set>
                                      <p:cBhvr override="childStyle">
                                        <p:cTn dur="1" fill="hold" display="0" masterRel="nextClick" afterEffect="1"/>
                                        <p:tgtEl>
                                          <p:spTgt spid="546840"/>
                                        </p:tgtEl>
                                        <p:attrNameLst>
                                          <p:attrName>style.visibility</p:attrName>
                                        </p:attrNameLst>
                                      </p:cBhvr>
                                      <p:to>
                                        <p:strVal val="hidden"/>
                                      </p:to>
                                    </p:set>
                                  </p:sub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iterate type="wd">
                                    <p:tmPct val="100000"/>
                                  </p:iterate>
                                  <p:childTnLst>
                                    <p:set>
                                      <p:cBhvr>
                                        <p:cTn id="97" dur="1" fill="hold">
                                          <p:stCondLst>
                                            <p:cond delay="0"/>
                                          </p:stCondLst>
                                        </p:cTn>
                                        <p:tgtEl>
                                          <p:spTgt spid="546841"/>
                                        </p:tgtEl>
                                        <p:attrNameLst>
                                          <p:attrName>style.visibility</p:attrName>
                                        </p:attrNameLst>
                                      </p:cBhvr>
                                      <p:to>
                                        <p:strVal val="visible"/>
                                      </p:to>
                                    </p:set>
                                    <p:anim calcmode="lin" valueType="num">
                                      <p:cBhvr additive="base">
                                        <p:cTn id="98" dur="300" fill="hold"/>
                                        <p:tgtEl>
                                          <p:spTgt spid="546841"/>
                                        </p:tgtEl>
                                        <p:attrNameLst>
                                          <p:attrName>ppt_x</p:attrName>
                                        </p:attrNameLst>
                                      </p:cBhvr>
                                      <p:tavLst>
                                        <p:tav tm="0">
                                          <p:val>
                                            <p:strVal val="1+#ppt_w/2"/>
                                          </p:val>
                                        </p:tav>
                                        <p:tav tm="100000">
                                          <p:val>
                                            <p:strVal val="#ppt_x"/>
                                          </p:val>
                                        </p:tav>
                                      </p:tavLst>
                                    </p:anim>
                                    <p:anim calcmode="lin" valueType="num">
                                      <p:cBhvr additive="base">
                                        <p:cTn id="99" dur="300" fill="hold"/>
                                        <p:tgtEl>
                                          <p:spTgt spid="546841"/>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iterate type="wd">
                                    <p:tmAbs val="300"/>
                                  </p:iterate>
                                  <p:childTnLst>
                                    <p:set>
                                      <p:cBhvr>
                                        <p:cTn id="103" dur="1" fill="hold">
                                          <p:stCondLst>
                                            <p:cond delay="299"/>
                                          </p:stCondLst>
                                        </p:cTn>
                                        <p:tgtEl>
                                          <p:spTgt spid="546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p:bldP spid="546824" grpId="0"/>
      <p:bldP spid="546826" grpId="0"/>
      <p:bldP spid="546828" grpId="0"/>
      <p:bldP spid="546830" grpId="0"/>
      <p:bldP spid="546831" grpId="0"/>
      <p:bldP spid="546833" grpId="0"/>
      <p:bldP spid="546835" grpId="0"/>
      <p:bldP spid="546837" grpId="0"/>
      <p:bldP spid="546839" grpId="0"/>
      <p:bldP spid="546841" grpId="0"/>
      <p:bldP spid="5468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8866" name="标题 548865"/>
          <p:cNvSpPr>
            <a:spLocks noGrp="1"/>
          </p:cNvSpPr>
          <p:nvPr>
            <p:ph type="title"/>
          </p:nvPr>
        </p:nvSpPr>
        <p:spPr/>
        <p:txBody>
          <a:bodyPr lIns="82124" tIns="41061" rIns="82124" bIns="41061" anchor="ctr" anchorCtr="1"/>
          <a:p>
            <a:r>
              <a:rPr lang="zh-CN" altLang="en-US" sz="2400" dirty="0"/>
              <a:t>简单的流加密法</a:t>
            </a:r>
            <a:endParaRPr lang="zh-CN" altLang="en-US" sz="2400" dirty="0"/>
          </a:p>
        </p:txBody>
      </p:sp>
      <p:sp>
        <p:nvSpPr>
          <p:cNvPr id="548867" name="文本占位符 548866"/>
          <p:cNvSpPr>
            <a:spLocks noGrp="1"/>
          </p:cNvSpPr>
          <p:nvPr>
            <p:ph type="body" idx="1"/>
          </p:nvPr>
        </p:nvSpPr>
        <p:spPr>
          <a:xfrm>
            <a:off x="190500" y="1676400"/>
            <a:ext cx="8686800" cy="3121025"/>
          </a:xfrm>
        </p:spPr>
        <p:txBody>
          <a:bodyPr lIns="82550" tIns="41275" rIns="82550" bIns="41275"/>
          <a:p>
            <a:pPr>
              <a:lnSpc>
                <a:spcPct val="120000"/>
              </a:lnSpc>
            </a:pPr>
            <a:r>
              <a:rPr lang="zh-CN" altLang="en-US" dirty="0"/>
              <a:t>使用</a:t>
            </a:r>
            <a:r>
              <a:rPr lang="en-US" altLang="zh-CN"/>
              <a:t>0-1</a:t>
            </a:r>
            <a:r>
              <a:rPr lang="zh-CN" altLang="en-US" dirty="0"/>
              <a:t>串作为秘钥</a:t>
            </a:r>
            <a:endParaRPr lang="zh-CN" altLang="en-US" dirty="0"/>
          </a:p>
          <a:p>
            <a:pPr>
              <a:lnSpc>
                <a:spcPct val="120000"/>
              </a:lnSpc>
            </a:pPr>
            <a:r>
              <a:rPr lang="zh-CN" altLang="en-US" dirty="0"/>
              <a:t>明文位流使用</a:t>
            </a:r>
            <a:r>
              <a:rPr lang="en-US" altLang="zh-CN"/>
              <a:t>XOR</a:t>
            </a:r>
            <a:r>
              <a:rPr lang="zh-CN" altLang="en-US" dirty="0"/>
              <a:t>加密后得到密文位流</a:t>
            </a:r>
            <a:endParaRPr lang="zh-CN" altLang="en-US" dirty="0"/>
          </a:p>
          <a:p>
            <a:pPr>
              <a:lnSpc>
                <a:spcPct val="120000"/>
              </a:lnSpc>
            </a:pPr>
            <a:r>
              <a:rPr lang="zh-CN" altLang="en-US" dirty="0"/>
              <a:t>使用同样的秘钥由密文位流使用</a:t>
            </a:r>
            <a:r>
              <a:rPr lang="en-US" altLang="zh-CN"/>
              <a:t>XOR</a:t>
            </a:r>
            <a:r>
              <a:rPr lang="zh-CN" altLang="en-US" dirty="0"/>
              <a:t>解密得到明文位流</a:t>
            </a:r>
            <a:endParaRPr lang="zh-CN" altLang="en-US" dirty="0"/>
          </a:p>
        </p:txBody>
      </p:sp>
      <p:grpSp>
        <p:nvGrpSpPr>
          <p:cNvPr id="548868" name="组合 548867"/>
          <p:cNvGrpSpPr/>
          <p:nvPr/>
        </p:nvGrpSpPr>
        <p:grpSpPr>
          <a:xfrm>
            <a:off x="257175" y="4879975"/>
            <a:ext cx="8513763" cy="1404938"/>
            <a:chOff x="126" y="3056"/>
            <a:chExt cx="5363" cy="885"/>
          </a:xfrm>
        </p:grpSpPr>
        <p:sp>
          <p:nvSpPr>
            <p:cNvPr id="548869" name="立方体 548868"/>
            <p:cNvSpPr/>
            <p:nvPr/>
          </p:nvSpPr>
          <p:spPr>
            <a:xfrm>
              <a:off x="1384" y="3113"/>
              <a:ext cx="658" cy="730"/>
            </a:xfrm>
            <a:prstGeom prst="cube">
              <a:avLst>
                <a:gd name="adj" fmla="val 24995"/>
              </a:avLst>
            </a:prstGeom>
            <a:solidFill>
              <a:srgbClr val="3365FB"/>
            </a:solidFill>
            <a:ln w="12700" cap="flat" cmpd="sng">
              <a:solidFill>
                <a:schemeClr val="tx2"/>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sp>
          <p:nvSpPr>
            <p:cNvPr id="548870" name="直接连接符 548869"/>
            <p:cNvSpPr/>
            <p:nvPr/>
          </p:nvSpPr>
          <p:spPr>
            <a:xfrm flipH="1">
              <a:off x="656" y="3415"/>
              <a:ext cx="719" cy="0"/>
            </a:xfrm>
            <a:prstGeom prst="line">
              <a:avLst/>
            </a:prstGeom>
            <a:ln w="12700" cap="flat" cmpd="sng">
              <a:solidFill>
                <a:schemeClr val="tx1"/>
              </a:solidFill>
              <a:prstDash val="solid"/>
              <a:headEnd type="none" w="med" len="med"/>
              <a:tailEnd type="none" w="med" len="med"/>
            </a:ln>
          </p:spPr>
        </p:sp>
        <p:sp>
          <p:nvSpPr>
            <p:cNvPr id="548871" name="直接连接符 548870"/>
            <p:cNvSpPr/>
            <p:nvPr/>
          </p:nvSpPr>
          <p:spPr>
            <a:xfrm flipH="1">
              <a:off x="662" y="3718"/>
              <a:ext cx="719" cy="0"/>
            </a:xfrm>
            <a:prstGeom prst="line">
              <a:avLst/>
            </a:prstGeom>
            <a:ln w="12700" cap="flat" cmpd="sng">
              <a:solidFill>
                <a:schemeClr val="tx1"/>
              </a:solidFill>
              <a:prstDash val="solid"/>
              <a:headEnd type="none" w="med" len="med"/>
              <a:tailEnd type="none" w="med" len="med"/>
            </a:ln>
          </p:spPr>
        </p:sp>
        <p:sp>
          <p:nvSpPr>
            <p:cNvPr id="548872" name="直接连接符 548871"/>
            <p:cNvSpPr/>
            <p:nvPr/>
          </p:nvSpPr>
          <p:spPr>
            <a:xfrm>
              <a:off x="1978" y="3469"/>
              <a:ext cx="1810" cy="0"/>
            </a:xfrm>
            <a:prstGeom prst="line">
              <a:avLst/>
            </a:prstGeom>
            <a:ln w="12700" cap="flat" cmpd="sng">
              <a:solidFill>
                <a:schemeClr val="tx1"/>
              </a:solidFill>
              <a:prstDash val="solid"/>
              <a:headEnd type="none" w="med" len="med"/>
              <a:tailEnd type="none" w="med" len="med"/>
            </a:ln>
          </p:spPr>
        </p:sp>
        <p:sp>
          <p:nvSpPr>
            <p:cNvPr id="548873" name="矩形 548872"/>
            <p:cNvSpPr/>
            <p:nvPr/>
          </p:nvSpPr>
          <p:spPr>
            <a:xfrm>
              <a:off x="243" y="3151"/>
              <a:ext cx="830"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plaintext</a:t>
              </a:r>
              <a:endParaRPr lang="en-US" altLang="zh-CN" sz="2400">
                <a:solidFill>
                  <a:schemeClr val="accent2"/>
                </a:solidFill>
                <a:latin typeface="Arial" panose="020B0604020202020204" pitchFamily="34" charset="0"/>
              </a:endParaRPr>
            </a:p>
          </p:txBody>
        </p:sp>
        <p:sp>
          <p:nvSpPr>
            <p:cNvPr id="548874" name="矩形 548873"/>
            <p:cNvSpPr/>
            <p:nvPr/>
          </p:nvSpPr>
          <p:spPr>
            <a:xfrm>
              <a:off x="126" y="3655"/>
              <a:ext cx="1085"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Key stream</a:t>
              </a:r>
              <a:endParaRPr lang="en-US" altLang="zh-CN" sz="2400">
                <a:solidFill>
                  <a:schemeClr val="accent2"/>
                </a:solidFill>
                <a:latin typeface="Arial" panose="020B0604020202020204" pitchFamily="34" charset="0"/>
              </a:endParaRPr>
            </a:p>
          </p:txBody>
        </p:sp>
        <p:grpSp>
          <p:nvGrpSpPr>
            <p:cNvPr id="548875" name="组合 548874"/>
            <p:cNvGrpSpPr/>
            <p:nvPr/>
          </p:nvGrpSpPr>
          <p:grpSpPr>
            <a:xfrm>
              <a:off x="1576" y="3628"/>
              <a:ext cx="127" cy="127"/>
              <a:chOff x="1402" y="3525"/>
              <a:chExt cx="127" cy="127"/>
            </a:xfrm>
          </p:grpSpPr>
          <p:sp>
            <p:nvSpPr>
              <p:cNvPr id="548876" name="椭圆 548875"/>
              <p:cNvSpPr/>
              <p:nvPr/>
            </p:nvSpPr>
            <p:spPr>
              <a:xfrm>
                <a:off x="1402" y="3525"/>
                <a:ext cx="127" cy="127"/>
              </a:xfrm>
              <a:prstGeom prst="ellipse">
                <a:avLst/>
              </a:prstGeom>
              <a:noFill/>
              <a:ln w="12700" cap="flat" cmpd="sng">
                <a:solidFill>
                  <a:schemeClr val="bg1"/>
                </a:solidFill>
                <a:prstDash val="solid"/>
                <a:headEnd type="none" w="med" len="med"/>
                <a:tailEnd type="none" w="med" len="med"/>
              </a:ln>
            </p:spPr>
            <p:txBody>
              <a:bodyPr/>
              <a:p>
                <a:endParaRPr lang="zh-CN" altLang="en-US"/>
              </a:p>
            </p:txBody>
          </p:sp>
          <p:sp>
            <p:nvSpPr>
              <p:cNvPr id="548877" name="直接连接符 548876"/>
              <p:cNvSpPr/>
              <p:nvPr/>
            </p:nvSpPr>
            <p:spPr>
              <a:xfrm>
                <a:off x="1404" y="3588"/>
                <a:ext cx="120" cy="0"/>
              </a:xfrm>
              <a:prstGeom prst="line">
                <a:avLst/>
              </a:prstGeom>
              <a:ln w="12700" cap="flat" cmpd="sng">
                <a:solidFill>
                  <a:schemeClr val="bg1"/>
                </a:solidFill>
                <a:prstDash val="solid"/>
                <a:headEnd type="none" w="med" len="med"/>
                <a:tailEnd type="none" w="med" len="med"/>
              </a:ln>
            </p:spPr>
          </p:sp>
          <p:sp>
            <p:nvSpPr>
              <p:cNvPr id="548878" name="直接连接符 548877"/>
              <p:cNvSpPr/>
              <p:nvPr/>
            </p:nvSpPr>
            <p:spPr>
              <a:xfrm>
                <a:off x="1464" y="3528"/>
                <a:ext cx="0" cy="120"/>
              </a:xfrm>
              <a:prstGeom prst="line">
                <a:avLst/>
              </a:prstGeom>
              <a:ln w="12700" cap="flat" cmpd="sng">
                <a:solidFill>
                  <a:schemeClr val="bg1"/>
                </a:solidFill>
                <a:prstDash val="solid"/>
                <a:headEnd type="none" w="med" len="med"/>
                <a:tailEnd type="none" w="med" len="med"/>
              </a:ln>
            </p:spPr>
          </p:sp>
        </p:grpSp>
        <p:sp>
          <p:nvSpPr>
            <p:cNvPr id="548879" name="矩形 548878"/>
            <p:cNvSpPr/>
            <p:nvPr/>
          </p:nvSpPr>
          <p:spPr>
            <a:xfrm>
              <a:off x="1368" y="3358"/>
              <a:ext cx="530" cy="286"/>
            </a:xfrm>
            <a:prstGeom prst="rect">
              <a:avLst/>
            </a:prstGeom>
            <a:noFill/>
            <a:ln w="12700">
              <a:noFill/>
            </a:ln>
          </p:spPr>
          <p:txBody>
            <a:bodyPr wrap="none" lIns="90488" tIns="44450" rIns="90488" bIns="44450">
              <a:spAutoFit/>
            </a:bodyPr>
            <a:p>
              <a:r>
                <a:rPr lang="en-US" altLang="zh-CN" sz="2400" b="1">
                  <a:solidFill>
                    <a:schemeClr val="bg1"/>
                  </a:solidFill>
                  <a:latin typeface="Arial" panose="020B0604020202020204" pitchFamily="34" charset="0"/>
                </a:rPr>
                <a:t>XOR</a:t>
              </a:r>
              <a:endParaRPr lang="en-US" altLang="zh-CN" sz="2400" b="1">
                <a:solidFill>
                  <a:schemeClr val="bg1"/>
                </a:solidFill>
                <a:latin typeface="Arial" panose="020B0604020202020204" pitchFamily="34" charset="0"/>
              </a:endParaRPr>
            </a:p>
          </p:txBody>
        </p:sp>
        <p:sp>
          <p:nvSpPr>
            <p:cNvPr id="548880" name="立方体 548879"/>
            <p:cNvSpPr/>
            <p:nvPr/>
          </p:nvSpPr>
          <p:spPr>
            <a:xfrm>
              <a:off x="3766" y="3056"/>
              <a:ext cx="658" cy="730"/>
            </a:xfrm>
            <a:prstGeom prst="cube">
              <a:avLst>
                <a:gd name="adj" fmla="val 24995"/>
              </a:avLst>
            </a:prstGeom>
            <a:solidFill>
              <a:srgbClr val="3365FB"/>
            </a:solidFill>
            <a:ln w="12700" cap="flat" cmpd="sng">
              <a:solidFill>
                <a:schemeClr val="tx2"/>
              </a:solidFill>
              <a:prstDash val="solid"/>
              <a:miter/>
              <a:headEnd type="none" w="med" len="med"/>
              <a:tailEnd type="none" w="med" len="med"/>
            </a:ln>
            <a:effectLst>
              <a:outerShdw dist="107763" dir="2699999" algn="ctr" rotWithShape="0">
                <a:schemeClr val="bg2"/>
              </a:outerShdw>
            </a:effectLst>
          </p:spPr>
          <p:txBody>
            <a:bodyPr/>
            <a:p>
              <a:endParaRPr lang="zh-CN" altLang="en-US"/>
            </a:p>
          </p:txBody>
        </p:sp>
        <p:grpSp>
          <p:nvGrpSpPr>
            <p:cNvPr id="548881" name="组合 548880"/>
            <p:cNvGrpSpPr/>
            <p:nvPr/>
          </p:nvGrpSpPr>
          <p:grpSpPr>
            <a:xfrm>
              <a:off x="3958" y="3571"/>
              <a:ext cx="127" cy="127"/>
              <a:chOff x="1402" y="3525"/>
              <a:chExt cx="127" cy="127"/>
            </a:xfrm>
          </p:grpSpPr>
          <p:sp>
            <p:nvSpPr>
              <p:cNvPr id="548882" name="椭圆 548881"/>
              <p:cNvSpPr/>
              <p:nvPr/>
            </p:nvSpPr>
            <p:spPr>
              <a:xfrm>
                <a:off x="1402" y="3525"/>
                <a:ext cx="127" cy="127"/>
              </a:xfrm>
              <a:prstGeom prst="ellipse">
                <a:avLst/>
              </a:prstGeom>
              <a:noFill/>
              <a:ln w="12700" cap="flat" cmpd="sng">
                <a:solidFill>
                  <a:schemeClr val="bg1"/>
                </a:solidFill>
                <a:prstDash val="solid"/>
                <a:headEnd type="none" w="med" len="med"/>
                <a:tailEnd type="none" w="med" len="med"/>
              </a:ln>
            </p:spPr>
            <p:txBody>
              <a:bodyPr/>
              <a:p>
                <a:endParaRPr lang="zh-CN" altLang="en-US"/>
              </a:p>
            </p:txBody>
          </p:sp>
          <p:sp>
            <p:nvSpPr>
              <p:cNvPr id="548883" name="直接连接符 548882"/>
              <p:cNvSpPr/>
              <p:nvPr/>
            </p:nvSpPr>
            <p:spPr>
              <a:xfrm>
                <a:off x="1404" y="3588"/>
                <a:ext cx="120" cy="0"/>
              </a:xfrm>
              <a:prstGeom prst="line">
                <a:avLst/>
              </a:prstGeom>
              <a:ln w="12700" cap="flat" cmpd="sng">
                <a:solidFill>
                  <a:schemeClr val="bg1"/>
                </a:solidFill>
                <a:prstDash val="solid"/>
                <a:headEnd type="none" w="med" len="med"/>
                <a:tailEnd type="none" w="med" len="med"/>
              </a:ln>
            </p:spPr>
          </p:sp>
          <p:sp>
            <p:nvSpPr>
              <p:cNvPr id="548884" name="直接连接符 548883"/>
              <p:cNvSpPr/>
              <p:nvPr/>
            </p:nvSpPr>
            <p:spPr>
              <a:xfrm>
                <a:off x="1464" y="3528"/>
                <a:ext cx="0" cy="120"/>
              </a:xfrm>
              <a:prstGeom prst="line">
                <a:avLst/>
              </a:prstGeom>
              <a:ln w="12700" cap="flat" cmpd="sng">
                <a:solidFill>
                  <a:schemeClr val="bg1"/>
                </a:solidFill>
                <a:prstDash val="solid"/>
                <a:headEnd type="none" w="med" len="med"/>
                <a:tailEnd type="none" w="med" len="med"/>
              </a:ln>
            </p:spPr>
          </p:sp>
        </p:grpSp>
        <p:sp>
          <p:nvSpPr>
            <p:cNvPr id="548885" name="矩形 548884"/>
            <p:cNvSpPr/>
            <p:nvPr/>
          </p:nvSpPr>
          <p:spPr>
            <a:xfrm>
              <a:off x="3750" y="3301"/>
              <a:ext cx="530" cy="286"/>
            </a:xfrm>
            <a:prstGeom prst="rect">
              <a:avLst/>
            </a:prstGeom>
            <a:noFill/>
            <a:ln w="12700">
              <a:noFill/>
            </a:ln>
          </p:spPr>
          <p:txBody>
            <a:bodyPr wrap="none" lIns="90488" tIns="44450" rIns="90488" bIns="44450">
              <a:spAutoFit/>
            </a:bodyPr>
            <a:p>
              <a:r>
                <a:rPr lang="en-US" altLang="zh-CN" sz="2400" b="1">
                  <a:solidFill>
                    <a:schemeClr val="bg1"/>
                  </a:solidFill>
                  <a:latin typeface="Arial" panose="020B0604020202020204" pitchFamily="34" charset="0"/>
                </a:rPr>
                <a:t>XOR</a:t>
              </a:r>
              <a:endParaRPr lang="en-US" altLang="zh-CN" sz="2400" b="1">
                <a:solidFill>
                  <a:schemeClr val="bg1"/>
                </a:solidFill>
                <a:latin typeface="Arial" panose="020B0604020202020204" pitchFamily="34" charset="0"/>
              </a:endParaRPr>
            </a:p>
          </p:txBody>
        </p:sp>
        <p:sp>
          <p:nvSpPr>
            <p:cNvPr id="548886" name="直接连接符 548885"/>
            <p:cNvSpPr/>
            <p:nvPr/>
          </p:nvSpPr>
          <p:spPr>
            <a:xfrm flipH="1">
              <a:off x="3035" y="3706"/>
              <a:ext cx="719" cy="0"/>
            </a:xfrm>
            <a:prstGeom prst="line">
              <a:avLst/>
            </a:prstGeom>
            <a:ln w="12700" cap="flat" cmpd="sng">
              <a:solidFill>
                <a:schemeClr val="tx1"/>
              </a:solidFill>
              <a:prstDash val="solid"/>
              <a:headEnd type="none" w="med" len="med"/>
              <a:tailEnd type="none" w="med" len="med"/>
            </a:ln>
          </p:spPr>
        </p:sp>
        <p:sp>
          <p:nvSpPr>
            <p:cNvPr id="548887" name="矩形 548886"/>
            <p:cNvSpPr/>
            <p:nvPr/>
          </p:nvSpPr>
          <p:spPr>
            <a:xfrm>
              <a:off x="2499" y="3643"/>
              <a:ext cx="1085"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Key stream</a:t>
              </a:r>
              <a:endParaRPr lang="en-US" altLang="zh-CN" sz="2400">
                <a:solidFill>
                  <a:schemeClr val="accent2"/>
                </a:solidFill>
                <a:latin typeface="Arial" panose="020B0604020202020204" pitchFamily="34" charset="0"/>
              </a:endParaRPr>
            </a:p>
          </p:txBody>
        </p:sp>
        <p:sp>
          <p:nvSpPr>
            <p:cNvPr id="548888" name="直接连接符 548887"/>
            <p:cNvSpPr/>
            <p:nvPr/>
          </p:nvSpPr>
          <p:spPr>
            <a:xfrm flipH="1">
              <a:off x="4334" y="3421"/>
              <a:ext cx="719" cy="0"/>
            </a:xfrm>
            <a:prstGeom prst="line">
              <a:avLst/>
            </a:prstGeom>
            <a:ln w="12700" cap="flat" cmpd="sng">
              <a:solidFill>
                <a:schemeClr val="tx1"/>
              </a:solidFill>
              <a:prstDash val="solid"/>
              <a:headEnd type="none" w="med" len="med"/>
              <a:tailEnd type="none" w="med" len="med"/>
            </a:ln>
          </p:spPr>
        </p:sp>
        <p:sp>
          <p:nvSpPr>
            <p:cNvPr id="548889" name="矩形 548888"/>
            <p:cNvSpPr/>
            <p:nvPr/>
          </p:nvSpPr>
          <p:spPr>
            <a:xfrm>
              <a:off x="4659" y="3166"/>
              <a:ext cx="830" cy="286"/>
            </a:xfrm>
            <a:prstGeom prst="rect">
              <a:avLst/>
            </a:prstGeom>
            <a:noFill/>
            <a:ln w="12700">
              <a:noFill/>
            </a:ln>
          </p:spPr>
          <p:txBody>
            <a:bodyPr wrap="none" lIns="90488" tIns="44450" rIns="90488" bIns="44450">
              <a:spAutoFit/>
            </a:bodyPr>
            <a:p>
              <a:r>
                <a:rPr lang="en-US" altLang="zh-CN" sz="2400">
                  <a:solidFill>
                    <a:schemeClr val="accent2"/>
                  </a:solidFill>
                  <a:latin typeface="Arial" panose="020B0604020202020204" pitchFamily="34" charset="0"/>
                </a:rPr>
                <a:t>plaintext</a:t>
              </a:r>
              <a:endParaRPr lang="en-US" altLang="zh-CN" sz="2400">
                <a:solidFill>
                  <a:schemeClr val="accent2"/>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8867">
                                            <p:txEl>
                                              <p:charRg st="0" end="11"/>
                                            </p:txEl>
                                          </p:spTgt>
                                        </p:tgtEl>
                                        <p:attrNameLst>
                                          <p:attrName>style.visibility</p:attrName>
                                        </p:attrNameLst>
                                      </p:cBhvr>
                                      <p:to>
                                        <p:strVal val="visible"/>
                                      </p:to>
                                    </p:set>
                                    <p:animEffect transition="in" filter="wipe(left)">
                                      <p:cBhvr>
                                        <p:cTn id="7" dur="1000"/>
                                        <p:tgtEl>
                                          <p:spTgt spid="54886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8867">
                                            <p:txEl>
                                              <p:charRg st="11" end="30"/>
                                            </p:txEl>
                                          </p:spTgt>
                                        </p:tgtEl>
                                        <p:attrNameLst>
                                          <p:attrName>style.visibility</p:attrName>
                                        </p:attrNameLst>
                                      </p:cBhvr>
                                      <p:to>
                                        <p:strVal val="visible"/>
                                      </p:to>
                                    </p:set>
                                    <p:animEffect transition="in" filter="wipe(left)">
                                      <p:cBhvr>
                                        <p:cTn id="12" dur="1000"/>
                                        <p:tgtEl>
                                          <p:spTgt spid="548867">
                                            <p:txEl>
                                              <p:charRg st="11"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8867">
                                            <p:txEl>
                                              <p:charRg st="30" end="56"/>
                                            </p:txEl>
                                          </p:spTgt>
                                        </p:tgtEl>
                                        <p:attrNameLst>
                                          <p:attrName>style.visibility</p:attrName>
                                        </p:attrNameLst>
                                      </p:cBhvr>
                                      <p:to>
                                        <p:strVal val="visible"/>
                                      </p:to>
                                    </p:set>
                                    <p:animEffect transition="in" filter="wipe(left)">
                                      <p:cBhvr>
                                        <p:cTn id="17" dur="1000"/>
                                        <p:tgtEl>
                                          <p:spTgt spid="548867">
                                            <p:txEl>
                                              <p:charRg st="30"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8868"/>
                                        </p:tgtEl>
                                        <p:attrNameLst>
                                          <p:attrName>style.visibility</p:attrName>
                                        </p:attrNameLst>
                                      </p:cBhvr>
                                      <p:to>
                                        <p:strVal val="visible"/>
                                      </p:to>
                                    </p:set>
                                    <p:animEffect transition="in" filter="wipe(left)">
                                      <p:cBhvr>
                                        <p:cTn id="22" dur="5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56"/>
            <a:ext cx="7467600" cy="703282"/>
          </a:xfrm>
        </p:spPr>
        <p:txBody>
          <a:bodyPr/>
          <a:lstStyle/>
          <a:p>
            <a:r>
              <a:rPr lang="en-US" altLang="zh-CN" b="1" dirty="0" smtClean="0">
                <a:solidFill>
                  <a:srgbClr val="C00000"/>
                </a:solidFill>
              </a:rPr>
              <a:t>8.1 </a:t>
            </a:r>
            <a:r>
              <a:rPr lang="zh-CN" altLang="en-US" b="1" dirty="0" smtClean="0">
                <a:solidFill>
                  <a:srgbClr val="C00000"/>
                </a:solidFill>
              </a:rPr>
              <a:t>随机数的产生</a:t>
            </a:r>
            <a:endParaRPr lang="zh-CN" altLang="en-US" b="1" dirty="0">
              <a:solidFill>
                <a:srgbClr val="C00000"/>
              </a:solidFill>
            </a:endParaRPr>
          </a:p>
        </p:txBody>
      </p:sp>
      <p:sp>
        <p:nvSpPr>
          <p:cNvPr id="3" name="内容占位符 2"/>
          <p:cNvSpPr>
            <a:spLocks noGrp="1"/>
          </p:cNvSpPr>
          <p:nvPr>
            <p:ph sz="quarter" idx="1"/>
          </p:nvPr>
        </p:nvSpPr>
        <p:spPr>
          <a:xfrm>
            <a:off x="428596" y="1643050"/>
            <a:ext cx="7715304" cy="4873752"/>
          </a:xfrm>
        </p:spPr>
        <p:txBody>
          <a:bodyPr>
            <a:normAutofit/>
          </a:bodyPr>
          <a:lstStyle/>
          <a:p>
            <a:pPr>
              <a:lnSpc>
                <a:spcPct val="110000"/>
              </a:lnSpc>
            </a:pPr>
            <a:r>
              <a:rPr lang="zh-CN" altLang="en-US" b="1" dirty="0" smtClean="0"/>
              <a:t>我们知道随机数在密码学中起着重要的作用，这里将介绍随机数在密码学中的作用</a:t>
            </a:r>
            <a:endParaRPr lang="en-US" altLang="zh-CN" b="1" dirty="0" smtClean="0"/>
          </a:p>
          <a:p>
            <a:pPr>
              <a:lnSpc>
                <a:spcPct val="110000"/>
              </a:lnSpc>
              <a:buNone/>
            </a:pPr>
            <a:r>
              <a:rPr lang="en-US" altLang="zh-CN" sz="3000" b="1" dirty="0" smtClean="0">
                <a:solidFill>
                  <a:srgbClr val="00B050"/>
                </a:solidFill>
                <a:latin typeface="+mj-lt"/>
                <a:ea typeface="+mj-ea"/>
              </a:rPr>
              <a:t> </a:t>
            </a:r>
            <a:r>
              <a:rPr lang="zh-CN" altLang="en-US" sz="2800" b="1" dirty="0" smtClean="0">
                <a:solidFill>
                  <a:srgbClr val="C00000"/>
                </a:solidFill>
                <a:latin typeface="+mj-lt"/>
                <a:ea typeface="+mj-ea"/>
              </a:rPr>
              <a:t>随机数的使用</a:t>
            </a:r>
            <a:endParaRPr lang="zh-CN" altLang="en-US" sz="2800" b="1" dirty="0" smtClean="0">
              <a:solidFill>
                <a:srgbClr val="C00000"/>
              </a:solidFill>
              <a:latin typeface="+mj-lt"/>
              <a:ea typeface="+mj-ea"/>
            </a:endParaRPr>
          </a:p>
          <a:p>
            <a:pPr>
              <a:lnSpc>
                <a:spcPct val="110000"/>
              </a:lnSpc>
            </a:pPr>
            <a:r>
              <a:rPr lang="zh-CN" altLang="en-US" b="1" dirty="0" smtClean="0"/>
              <a:t>很多密码算法都需要使用随机数，例如：</a:t>
            </a:r>
            <a:endParaRPr lang="zh-CN" altLang="en-US" b="1" dirty="0" smtClean="0"/>
          </a:p>
          <a:p>
            <a:pPr lvl="1">
              <a:lnSpc>
                <a:spcPct val="110000"/>
              </a:lnSpc>
            </a:pPr>
            <a:r>
              <a:rPr lang="zh-CN" altLang="en-US" b="1" dirty="0" smtClean="0">
                <a:solidFill>
                  <a:srgbClr val="0000FF"/>
                </a:solidFill>
              </a:rPr>
              <a:t>相互认证中的一次性随机数</a:t>
            </a:r>
            <a:r>
              <a:rPr lang="zh-CN" altLang="en-US" b="1" dirty="0" smtClean="0"/>
              <a:t>，如在密钥分配中，都使用了一次性随机数防止重放攻击</a:t>
            </a:r>
            <a:endParaRPr lang="zh-CN" altLang="en-US" b="1" dirty="0" smtClean="0"/>
          </a:p>
          <a:p>
            <a:pPr lvl="1">
              <a:lnSpc>
                <a:spcPct val="110000"/>
              </a:lnSpc>
            </a:pPr>
            <a:r>
              <a:rPr lang="zh-CN" altLang="en-US" b="1" dirty="0" smtClean="0">
                <a:solidFill>
                  <a:srgbClr val="0000FF"/>
                </a:solidFill>
              </a:rPr>
              <a:t>会话密钥的产生</a:t>
            </a:r>
            <a:r>
              <a:rPr lang="zh-CN" altLang="en-US" b="1" dirty="0" smtClean="0"/>
              <a:t>，用随机数作为会话密钥</a:t>
            </a:r>
            <a:endParaRPr lang="zh-CN" altLang="en-US" b="1" dirty="0" smtClean="0"/>
          </a:p>
          <a:p>
            <a:pPr lvl="1">
              <a:lnSpc>
                <a:spcPct val="110000"/>
              </a:lnSpc>
            </a:pPr>
            <a:r>
              <a:rPr lang="zh-CN" altLang="en-US" b="1" dirty="0" smtClean="0">
                <a:solidFill>
                  <a:srgbClr val="0000FF"/>
                </a:solidFill>
              </a:rPr>
              <a:t>公钥密码算法中密钥的产生</a:t>
            </a:r>
            <a:r>
              <a:rPr lang="zh-CN" altLang="en-US" b="1" dirty="0" smtClean="0"/>
              <a:t>，用随机数作为公钥密码算法中的密钥，或以随机数来产生公钥密码算法中的密钥</a:t>
            </a:r>
            <a:endParaRPr lang="zh-CN" altLang="en-US" b="1"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3c4cbd48-1726-4de6-8885-d90e6a4ce4b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7756</Words>
  <Application>WPS 演示</Application>
  <PresentationFormat>全屏显示(4:3)</PresentationFormat>
  <Paragraphs>380</Paragraphs>
  <Slides>38</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19</vt:i4>
      </vt:variant>
      <vt:variant>
        <vt:lpstr>幻灯片标题</vt:lpstr>
      </vt:variant>
      <vt:variant>
        <vt:i4>38</vt:i4>
      </vt:variant>
    </vt:vector>
  </HeadingPairs>
  <TitlesOfParts>
    <vt:vector size="74" baseType="lpstr">
      <vt:lpstr>Arial</vt:lpstr>
      <vt:lpstr>宋体</vt:lpstr>
      <vt:lpstr>Wingdings</vt:lpstr>
      <vt:lpstr>Wingdings</vt:lpstr>
      <vt:lpstr>Wingdings 2</vt:lpstr>
      <vt:lpstr>Times New Roman</vt:lpstr>
      <vt:lpstr>Symbol</vt:lpstr>
      <vt:lpstr>Century Schoolbook</vt:lpstr>
      <vt:lpstr>Century</vt:lpstr>
      <vt:lpstr>华文楷体</vt:lpstr>
      <vt:lpstr>微软雅黑</vt:lpstr>
      <vt:lpstr>Arial Unicode MS</vt:lpstr>
      <vt:lpstr>Calibri</vt:lpstr>
      <vt:lpstr>华文中宋</vt:lpstr>
      <vt:lpstr>黑体</vt:lpstr>
      <vt:lpstr>Courier New</vt:lpstr>
      <vt:lpstr>凸显</vt:lpstr>
      <vt:lpstr>Equation.DSMT4</vt:lpstr>
      <vt:lpstr>Equation.DSMT4</vt:lpstr>
      <vt:lpstr>Equation.DSMT4</vt:lpstr>
      <vt:lpstr>Equation.DSMT4</vt:lpstr>
      <vt:lpstr>Visio.Drawing.11</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第8章  伪随机数的产生</vt:lpstr>
      <vt:lpstr>Impact of Technology</vt:lpstr>
      <vt:lpstr>Binary Numbers</vt:lpstr>
      <vt:lpstr>Characters</vt:lpstr>
      <vt:lpstr>Bit Level Ciphers</vt:lpstr>
      <vt:lpstr>XOR Function</vt:lpstr>
      <vt:lpstr>Bit Stream</vt:lpstr>
      <vt:lpstr>简单的流加密法</vt:lpstr>
      <vt:lpstr>8.1 随机数的产生</vt:lpstr>
      <vt:lpstr>8.1 随机数的产生</vt:lpstr>
      <vt:lpstr>8.1 随机数的产生</vt:lpstr>
      <vt:lpstr>8.1 随机数的产生</vt:lpstr>
      <vt:lpstr>8.1 随机数的产生</vt:lpstr>
      <vt:lpstr>8.2 伪随机数产生器 </vt:lpstr>
      <vt:lpstr>8.2 伪随机数产生器 </vt:lpstr>
      <vt:lpstr>8.2 伪随机数产生器 </vt:lpstr>
      <vt:lpstr>8.2 伪随机数产生器 </vt:lpstr>
      <vt:lpstr>8.2 伪随机数产生器 </vt:lpstr>
      <vt:lpstr>8.2 伪随机数产生器 </vt:lpstr>
      <vt:lpstr>8.2 伪随机数产生器 </vt:lpstr>
      <vt:lpstr>8.2 伪随机数产生器 </vt:lpstr>
      <vt:lpstr>PowerPoint 演示文稿</vt:lpstr>
      <vt:lpstr>8.3 基于密码算法的随机数产生器</vt:lpstr>
      <vt:lpstr>8.3 基于密码算法的随机数产生器</vt:lpstr>
      <vt:lpstr>8.3 基于密码算法的随机数产生器</vt:lpstr>
      <vt:lpstr>8.3 基于密码算法的随机数产生器</vt:lpstr>
      <vt:lpstr>8.3 基于密码算法的随机数产生器</vt:lpstr>
      <vt:lpstr>8.3 基于密码算法的随机数产生器</vt:lpstr>
      <vt:lpstr>8.4 随机比特产生器</vt:lpstr>
      <vt:lpstr>8.4 随机比特产生器</vt:lpstr>
      <vt:lpstr>8.4 随机比特产生器</vt:lpstr>
      <vt:lpstr>8.4 随机比特产生器</vt:lpstr>
      <vt:lpstr>8.4 随机比特产生器</vt:lpstr>
      <vt:lpstr>8.5  概率加密</vt:lpstr>
      <vt:lpstr>8.5  概率加密</vt:lpstr>
      <vt:lpstr>8.5  概率加密</vt:lpstr>
      <vt:lpstr>8.5  概率加密</vt:lpstr>
      <vt:lpstr>8.5  概率加密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伪随机数的生成</dc:title>
  <dc:creator>Administrator</dc:creator>
  <cp:lastModifiedBy>财不露白</cp:lastModifiedBy>
  <cp:revision>106</cp:revision>
  <dcterms:created xsi:type="dcterms:W3CDTF">2015-04-25T02:11:00Z</dcterms:created>
  <dcterms:modified xsi:type="dcterms:W3CDTF">2019-04-01T05:59:27Z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2052-11.1.0.8525</vt:lpwstr>
  </property>
</Properties>
</file>