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 id="2147483687" r:id="rId5"/>
    <p:sldMasterId id="2147483700" r:id="rId6"/>
    <p:sldMasterId id="2147483713" r:id="rId7"/>
    <p:sldMasterId id="2147483726" r:id="rId8"/>
    <p:sldMasterId id="2147483739" r:id="rId9"/>
  </p:sldMasterIdLst>
  <p:notesMasterIdLst>
    <p:notesMasterId r:id="rId11"/>
  </p:notesMasterIdLst>
  <p:sldIdLst>
    <p:sldId id="369" r:id="rId10"/>
    <p:sldId id="368" r:id="rId12"/>
    <p:sldId id="424" r:id="rId13"/>
    <p:sldId id="624" r:id="rId14"/>
    <p:sldId id="425" r:id="rId15"/>
    <p:sldId id="426" r:id="rId16"/>
    <p:sldId id="511" r:id="rId17"/>
    <p:sldId id="512" r:id="rId18"/>
    <p:sldId id="513" r:id="rId19"/>
    <p:sldId id="573" r:id="rId20"/>
    <p:sldId id="514" r:id="rId21"/>
    <p:sldId id="572" r:id="rId22"/>
    <p:sldId id="515" r:id="rId23"/>
    <p:sldId id="516" r:id="rId24"/>
    <p:sldId id="517" r:id="rId25"/>
    <p:sldId id="429" r:id="rId26"/>
    <p:sldId id="430" r:id="rId27"/>
    <p:sldId id="431" r:id="rId28"/>
    <p:sldId id="432" r:id="rId29"/>
    <p:sldId id="427"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301" r:id="rId50"/>
    <p:sldId id="452" r:id="rId51"/>
    <p:sldId id="453" r:id="rId52"/>
    <p:sldId id="454" r:id="rId53"/>
    <p:sldId id="455" r:id="rId54"/>
    <p:sldId id="456" r:id="rId55"/>
    <p:sldId id="457" r:id="rId56"/>
    <p:sldId id="458" r:id="rId57"/>
    <p:sldId id="459" r:id="rId58"/>
    <p:sldId id="460" r:id="rId59"/>
    <p:sldId id="518" r:id="rId60"/>
    <p:sldId id="461" r:id="rId61"/>
    <p:sldId id="526" r:id="rId62"/>
    <p:sldId id="525" r:id="rId63"/>
    <p:sldId id="524" r:id="rId64"/>
    <p:sldId id="523" r:id="rId65"/>
    <p:sldId id="519" r:id="rId66"/>
    <p:sldId id="520" r:id="rId67"/>
    <p:sldId id="574" r:id="rId68"/>
    <p:sldId id="521" r:id="rId69"/>
    <p:sldId id="522" r:id="rId7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552D1"/>
    <a:srgbClr val="000066"/>
    <a:srgbClr val="66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406"/>
  </p:normalViewPr>
  <p:slideViewPr>
    <p:cSldViewPr showGuides="1">
      <p:cViewPr varScale="1">
        <p:scale>
          <a:sx n="63" d="100"/>
          <a:sy n="63" d="100"/>
        </p:scale>
        <p:origin x="1380" y="48"/>
      </p:cViewPr>
      <p:guideLst>
        <p:guide orient="horz" pos="2160"/>
        <p:guide pos="28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notesMaster" Target="notesMasters/notesMaster1.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2D2BF6B-18D7-4C86-9894-B021DEB42438}"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solidFill>
                  <a:srgbClr val="000000"/>
                </a:solidFill>
                <a:latin typeface="Calibri" panose="020F0502020204030204" charset="0"/>
                <a:ea typeface="宋体" panose="02010600030101010101" pitchFamily="2" charset="-122"/>
              </a:rPr>
            </a:fld>
            <a:endParaRPr lang="en-US" altLang="zh-CN" sz="1200" dirty="0">
              <a:solidFill>
                <a:srgbClr val="000000"/>
              </a:solidFill>
              <a:latin typeface="Calibri" panose="020F0502020204030204" charset="0"/>
              <a:ea typeface="宋体" panose="02010600030101010101" pitchFamily="2" charset="-122"/>
            </a:endParaRPr>
          </a:p>
        </p:txBody>
      </p:sp>
      <p:sp>
        <p:nvSpPr>
          <p:cNvPr id="14338" name="Rectangle 2"/>
          <p:cNvSpPr>
            <a:spLocks noGrp="1" noRot="1" noChangeAspect="1" noTextEdit="1"/>
          </p:cNvSpPr>
          <p:nvPr>
            <p:ph type="sldImg"/>
          </p:nvPr>
        </p:nvSpPr>
        <p:spPr/>
      </p:sp>
      <p:sp>
        <p:nvSpPr>
          <p:cNvPr id="14339" name="Rectangle 3"/>
          <p:cNvSpPr>
            <a:spLocks noGrp="1"/>
          </p:cNvSpPr>
          <p:nvPr>
            <p:ph type="body"/>
          </p:nvPr>
        </p:nvSpPr>
        <p:spPr/>
        <p:txBody>
          <a:bodyPr wrap="square" lIns="91440" tIns="45720" rIns="91440" bIns="45720" anchor="t"/>
          <a:p>
            <a:pPr lvl="0">
              <a:spcBef>
                <a:spcPct val="0"/>
              </a:spcBef>
            </a:pP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55298" name="Rectangle 2"/>
          <p:cNvSpPr>
            <a:spLocks noRot="1" noTextEdit="1"/>
          </p:cNvSpPr>
          <p:nvPr>
            <p:ph type="sldImg"/>
          </p:nvPr>
        </p:nvSpPr>
        <p:spPr/>
      </p:sp>
      <p:sp>
        <p:nvSpPr>
          <p:cNvPr id="5529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DDDDDD"/>
            </a:gs>
            <a:gs pos="100000">
              <a:srgbClr val="FCFCFC"/>
            </a:gs>
          </a:gsLst>
          <a:lin ang="2700000" scaled="1"/>
          <a:tileRect/>
        </a:gra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gray">
          <a:xfrm>
            <a:off x="685800" y="1098550"/>
            <a:ext cx="8458200" cy="954088"/>
          </a:xfrm>
          <a:prstGeom prst="rect">
            <a:avLst/>
          </a:prstGeom>
          <a:gradFill rotWithShape="1">
            <a:gsLst>
              <a:gs pos="0">
                <a:srgbClr val="438EFF">
                  <a:alpha val="0"/>
                </a:srgbClr>
              </a:gs>
              <a:gs pos="100000">
                <a:srgbClr val="00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85725"/>
            <a:ext cx="2078037" cy="5768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85725"/>
            <a:ext cx="6081713" cy="5768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bg>
      <p:bgPr>
        <a:solidFill>
          <a:srgbClr val="FFFFFF"/>
        </a:solidFill>
        <a:effectLst/>
      </p:bgPr>
    </p:bg>
    <p:spTree>
      <p:nvGrpSpPr>
        <p:cNvPr id="1" name=""/>
        <p:cNvGrpSpPr/>
        <p:nvPr/>
      </p:nvGrpSpPr>
      <p:grpSpPr>
        <a:xfrm>
          <a:off x="0" y="0"/>
          <a:ext cx="0" cy="0"/>
          <a:chOff x="0" y="0"/>
          <a:chExt cx="0" cy="0"/>
        </a:xfrm>
      </p:grpSpPr>
      <p:sp>
        <p:nvSpPr>
          <p:cNvPr id="10306" name="Rectangle 66"/>
          <p:cNvSpPr>
            <a:spLocks noGrp="1" noChangeArrowheads="1"/>
          </p:cNvSpPr>
          <p:nvPr>
            <p:ph type="ctrTitle" sz="quarter"/>
          </p:nvPr>
        </p:nvSpPr>
        <p:spPr>
          <a:xfrm>
            <a:off x="685800" y="1692275"/>
            <a:ext cx="7772400" cy="1736725"/>
          </a:xfrm>
        </p:spPr>
        <p:txBody>
          <a:bodyPr anchor="b"/>
          <a:lstStyle>
            <a:lvl1pPr>
              <a:defRPr sz="5400"/>
            </a:lvl1pPr>
          </a:lstStyle>
          <a:p>
            <a:pPr lvl="0" fontAlgn="base"/>
            <a:r>
              <a:rPr lang="zh-CN" altLang="en-US" strike="noStrike" noProof="0" smtClean="0"/>
              <a:t>单击此处编辑母版标题样式</a:t>
            </a:r>
            <a:endParaRPr lang="zh-CN" altLang="en-US" strike="noStrike" noProof="0" smtClean="0"/>
          </a:p>
        </p:txBody>
      </p:sp>
      <p:sp>
        <p:nvSpPr>
          <p:cNvPr id="103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11" name="Rectangle 68"/>
          <p:cNvSpPr>
            <a:spLocks noGrp="1" noChangeArrowheads="1"/>
          </p:cNvSpPr>
          <p:nvPr>
            <p:ph type="dt" sz="quarter" idx="2"/>
          </p:nvPr>
        </p:nvSpPr>
        <p:spPr bwMode="gray">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69"/>
          <p:cNvSpPr>
            <a:spLocks noGrp="1" noChangeArrowheads="1"/>
          </p:cNvSpPr>
          <p:nvPr>
            <p:ph type="ftr" sz="quarter" idx="3"/>
          </p:nvPr>
        </p:nvSpPr>
        <p:spPr bwMode="gray">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70"/>
          <p:cNvSpPr>
            <a:spLocks noGrp="1" noChangeArrowheads="1"/>
          </p:cNvSpPr>
          <p:nvPr>
            <p:ph type="sldNum" sz="quarter" idx="4"/>
          </p:nvPr>
        </p:nvSpPr>
        <p:spPr>
          <a:xfrm>
            <a:off x="6553200" y="6248400"/>
            <a:ext cx="2133600"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40F464E-1477-4119-916D-BC78EE8D7992}" type="slidenum">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1" name="日期占位符 4"/>
          <p:cNvSpPr>
            <a:spLocks noGrp="1"/>
          </p:cNvSpPr>
          <p:nvPr>
            <p:ph type="dt" sz="half" idx="1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553200" y="6245225"/>
            <a:ext cx="2133600" cy="47625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CB30C6-F4C2-4973-93CB-026A2D819F58}" type="slidenum">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lnSpc>
                <a:spcPct val="118000"/>
              </a:lnSpc>
              <a:defRPr/>
            </a:lvl1pPr>
            <a:lvl2pPr>
              <a:lnSpc>
                <a:spcPct val="118000"/>
              </a:lnSpc>
              <a:defRPr/>
            </a:lvl2pPr>
            <a:lvl3pPr>
              <a:lnSpc>
                <a:spcPct val="118000"/>
              </a:lnSpc>
              <a:defRPr/>
            </a:lvl3pPr>
            <a:lvl4pPr>
              <a:lnSpc>
                <a:spcPct val="118000"/>
              </a:lnSpc>
              <a:defRPr/>
            </a:lvl4pPr>
            <a:lvl5pPr>
              <a:lnSpc>
                <a:spcPct val="118000"/>
              </a:lnSpc>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28738"/>
            <a:ext cx="4038600"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28738"/>
            <a:ext cx="4038600"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ip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2"/>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单击图标添加图片</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ip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rPr>
              <a:t>单击图标添加图片</a:t>
            </a:r>
            <a:endParaRPr kumimoji="1" lang="zh-CN" altLang="en-US" sz="3200" b="0" i="0" u="none" strike="noStrike" kern="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wip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40"/>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7" Type="http://schemas.openxmlformats.org/officeDocument/2006/relationships/theme" Target="../theme/theme4.xml"/><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6" Type="http://schemas.openxmlformats.org/officeDocument/2006/relationships/theme" Target="../theme/theme5.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6" Type="http://schemas.openxmlformats.org/officeDocument/2006/relationships/theme" Target="../theme/theme6.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6" Type="http://schemas.openxmlformats.org/officeDocument/2006/relationships/theme" Target="../theme/theme7.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7" Type="http://schemas.openxmlformats.org/officeDocument/2006/relationships/theme" Target="../theme/theme8.xml"/><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sp>
        <p:nvSpPr>
          <p:cNvPr id="1026" name="Rectangle 2"/>
          <p:cNvSpPr>
            <a:spLocks noChangeArrowheads="1"/>
          </p:cNvSpPr>
          <p:nvPr/>
        </p:nvSpPr>
        <p:spPr bwMode="gray">
          <a:xfrm>
            <a:off x="0" y="-26987"/>
            <a:ext cx="9144000" cy="1419225"/>
          </a:xfrm>
          <a:prstGeom prst="rect">
            <a:avLst/>
          </a:prstGeom>
          <a:gradFill rotWithShape="1">
            <a:gsLst>
              <a:gs pos="0">
                <a:srgbClr val="0066FF"/>
              </a:gs>
              <a:gs pos="100000">
                <a:schemeClr val="bg1">
                  <a:alpha val="96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Line 3"/>
          <p:cNvSpPr/>
          <p:nvPr/>
        </p:nvSpPr>
        <p:spPr>
          <a:xfrm flipV="1">
            <a:off x="468313" y="952500"/>
            <a:ext cx="8229600" cy="20638"/>
          </a:xfrm>
          <a:prstGeom prst="line">
            <a:avLst/>
          </a:prstGeom>
          <a:ln w="34925" cap="rnd" cmpd="sng">
            <a:solidFill>
              <a:schemeClr val="tx2"/>
            </a:solidFill>
            <a:prstDash val="sysDot"/>
            <a:round/>
            <a:headEnd type="none" w="med" len="med"/>
            <a:tailEnd type="none" w="med" len="med"/>
          </a:ln>
        </p:spPr>
      </p:sp>
      <p:sp>
        <p:nvSpPr>
          <p:cNvPr id="6153" name="Rectangle 9"/>
          <p:cNvSpPr>
            <a:spLocks noGrp="1" noChangeArrowheads="1"/>
          </p:cNvSpPr>
          <p:nvPr>
            <p:ph type="body" idx="1"/>
          </p:nvPr>
        </p:nvSpPr>
        <p:spPr bwMode="auto">
          <a:xfrm>
            <a:off x="457200" y="132873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altLang="zh-CN" strike="noStrike" noProof="1" smtClean="0"/>
          </a:p>
        </p:txBody>
      </p:sp>
      <p:sp>
        <p:nvSpPr>
          <p:cNvPr id="1029" name="Rectangle 10"/>
          <p:cNvSpPr>
            <a:spLocks noChangeArrowheads="1"/>
          </p:cNvSpPr>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11"/>
          <p:cNvSpPr>
            <a:spLocks noChangeArrowheads="1"/>
          </p:cNvSpPr>
          <p:nvPr/>
        </p:nvSpPr>
        <p:spPr bwMode="gray">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6" name="Rectangle 12"/>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4"/>
          <p:cNvSpPr>
            <a:spLocks noChangeArrowheads="1"/>
          </p:cNvSpPr>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9" name="Rectangle 15"/>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Rectangle 16"/>
          <p:cNvSpPr>
            <a:spLocks noGrp="1"/>
          </p:cNvSpPr>
          <p:nvPr>
            <p:ph type="title"/>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anchor="ctr"/>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p:titleStyle>
    <p:bodyStyle>
      <a:lvl1pPr marL="342900" indent="-342900" algn="l" rtl="0" eaLnBrk="0" fontAlgn="base" hangingPunct="0">
        <a:lnSpc>
          <a:spcPct val="110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0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2052" name="Picture 8" descr="陕科大形象设计手册基础部分-011"/>
          <p:cNvPicPr>
            <a:picLocks noChangeAspect="1"/>
          </p:cNvPicPr>
          <p:nvPr/>
        </p:nvPicPr>
        <p:blipFill>
          <a:blip r:embed="rId13"/>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055"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2058" name="图片 9"/>
          <p:cNvPicPr>
            <a:picLocks noChangeAspect="1"/>
          </p:cNvPicPr>
          <p:nvPr userDrawn="1"/>
        </p:nvPicPr>
        <p:blipFill>
          <a:blip r:embed="rId14"/>
          <a:srcRect l="388" t="1956"/>
          <a:stretch>
            <a:fillRect/>
          </a:stretch>
        </p:blipFill>
        <p:spPr>
          <a:xfrm>
            <a:off x="0" y="1104900"/>
            <a:ext cx="9144000" cy="5700713"/>
          </a:xfrm>
          <a:prstGeom prst="rect">
            <a:avLst/>
          </a:prstGeom>
          <a:noFill/>
          <a:ln w="9525">
            <a:noFill/>
          </a:ln>
        </p:spPr>
      </p:pic>
      <p:grpSp>
        <p:nvGrpSpPr>
          <p:cNvPr id="2059"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2062" name="Picture 20"/>
          <p:cNvPicPr>
            <a:picLocks noChangeAspect="1"/>
          </p:cNvPicPr>
          <p:nvPr userDrawn="1"/>
        </p:nvPicPr>
        <p:blipFill>
          <a:blip r:embed="rId15">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标题占位符 1"/>
          <p:cNvSpPr>
            <a:spLocks noGrp="1"/>
          </p:cNvSpPr>
          <p:nvPr>
            <p:ph type="title"/>
          </p:nvPr>
        </p:nvSpPr>
        <p:spPr>
          <a:xfrm>
            <a:off x="628650" y="365125"/>
            <a:ext cx="78867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3075" name="文本占位符 2"/>
          <p:cNvSpPr>
            <a:spLocks noGrp="1"/>
          </p:cNvSpPr>
          <p:nvPr>
            <p:ph type="body"/>
          </p:nvPr>
        </p:nvSpPr>
        <p:spPr>
          <a:xfrm>
            <a:off x="628650" y="1825625"/>
            <a:ext cx="7886700" cy="4351338"/>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D997B5FA-0921-464F-AAE1-844C04324D75}"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565CE74E-AB26-4998-AD42-012C4C1AD07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4100" name="Picture 8" descr="陕科大形象设计手册基础部分-011"/>
          <p:cNvPicPr>
            <a:picLocks noChangeAspect="1"/>
          </p:cNvPicPr>
          <p:nvPr/>
        </p:nvPicPr>
        <p:blipFill>
          <a:blip r:embed="rId14"/>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106" name="图片 9"/>
          <p:cNvPicPr>
            <a:picLocks noChangeAspect="1"/>
          </p:cNvPicPr>
          <p:nvPr userDrawn="1"/>
        </p:nvPicPr>
        <p:blipFill>
          <a:blip r:embed="rId15"/>
          <a:srcRect l="388" t="1956"/>
          <a:stretch>
            <a:fillRect/>
          </a:stretch>
        </p:blipFill>
        <p:spPr>
          <a:xfrm>
            <a:off x="0" y="1104900"/>
            <a:ext cx="9144000" cy="5700713"/>
          </a:xfrm>
          <a:prstGeom prst="rect">
            <a:avLst/>
          </a:prstGeom>
          <a:noFill/>
          <a:ln w="9525">
            <a:noFill/>
          </a:ln>
        </p:spPr>
      </p:pic>
      <p:grpSp>
        <p:nvGrpSpPr>
          <p:cNvPr id="4107"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110" name="Picture 20"/>
          <p:cNvPicPr>
            <a:picLocks noChangeAspect="1"/>
          </p:cNvPicPr>
          <p:nvPr userDrawn="1"/>
        </p:nvPicPr>
        <p:blipFill>
          <a:blip r:embed="rId16">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5124" name="Picture 8" descr="陕科大形象设计手册基础部分-011"/>
          <p:cNvPicPr>
            <a:picLocks noChangeAspect="1"/>
          </p:cNvPicPr>
          <p:nvPr/>
        </p:nvPicPr>
        <p:blipFill>
          <a:blip r:embed="rId13"/>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7"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5130" name="图片 9"/>
          <p:cNvPicPr>
            <a:picLocks noChangeAspect="1"/>
          </p:cNvPicPr>
          <p:nvPr userDrawn="1"/>
        </p:nvPicPr>
        <p:blipFill>
          <a:blip r:embed="rId14"/>
          <a:srcRect l="388" t="1956"/>
          <a:stretch>
            <a:fillRect/>
          </a:stretch>
        </p:blipFill>
        <p:spPr>
          <a:xfrm>
            <a:off x="0" y="1104900"/>
            <a:ext cx="9144000" cy="5700713"/>
          </a:xfrm>
          <a:prstGeom prst="rect">
            <a:avLst/>
          </a:prstGeom>
          <a:noFill/>
          <a:ln w="9525">
            <a:noFill/>
          </a:ln>
        </p:spPr>
      </p:pic>
      <p:grpSp>
        <p:nvGrpSpPr>
          <p:cNvPr id="5131"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5134" name="Picture 20"/>
          <p:cNvPicPr>
            <a:picLocks noChangeAspect="1"/>
          </p:cNvPicPr>
          <p:nvPr userDrawn="1"/>
        </p:nvPicPr>
        <p:blipFill>
          <a:blip r:embed="rId15">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6148" name="Picture 8" descr="陕科大形象设计手册基础部分-011"/>
          <p:cNvPicPr>
            <a:picLocks noChangeAspect="1"/>
          </p:cNvPicPr>
          <p:nvPr/>
        </p:nvPicPr>
        <p:blipFill>
          <a:blip r:embed="rId13"/>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151"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6154" name="图片 9"/>
          <p:cNvPicPr>
            <a:picLocks noChangeAspect="1"/>
          </p:cNvPicPr>
          <p:nvPr userDrawn="1"/>
        </p:nvPicPr>
        <p:blipFill>
          <a:blip r:embed="rId14"/>
          <a:srcRect l="388" t="1956"/>
          <a:stretch>
            <a:fillRect/>
          </a:stretch>
        </p:blipFill>
        <p:spPr>
          <a:xfrm>
            <a:off x="0" y="1104900"/>
            <a:ext cx="9144000" cy="5700713"/>
          </a:xfrm>
          <a:prstGeom prst="rect">
            <a:avLst/>
          </a:prstGeom>
          <a:noFill/>
          <a:ln w="9525">
            <a:noFill/>
          </a:ln>
        </p:spPr>
      </p:pic>
      <p:grpSp>
        <p:nvGrpSpPr>
          <p:cNvPr id="6155"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6158" name="Picture 20"/>
          <p:cNvPicPr>
            <a:picLocks noChangeAspect="1"/>
          </p:cNvPicPr>
          <p:nvPr userDrawn="1"/>
        </p:nvPicPr>
        <p:blipFill>
          <a:blip r:embed="rId15">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7172" name="Picture 8" descr="陕科大形象设计手册基础部分-011"/>
          <p:cNvPicPr>
            <a:picLocks noChangeAspect="1"/>
          </p:cNvPicPr>
          <p:nvPr/>
        </p:nvPicPr>
        <p:blipFill>
          <a:blip r:embed="rId13"/>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175"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7178" name="图片 9"/>
          <p:cNvPicPr>
            <a:picLocks noChangeAspect="1"/>
          </p:cNvPicPr>
          <p:nvPr userDrawn="1"/>
        </p:nvPicPr>
        <p:blipFill>
          <a:blip r:embed="rId14"/>
          <a:srcRect l="388" t="1956"/>
          <a:stretch>
            <a:fillRect/>
          </a:stretch>
        </p:blipFill>
        <p:spPr>
          <a:xfrm>
            <a:off x="0" y="1104900"/>
            <a:ext cx="9144000" cy="5700713"/>
          </a:xfrm>
          <a:prstGeom prst="rect">
            <a:avLst/>
          </a:prstGeom>
          <a:noFill/>
          <a:ln w="9525">
            <a:noFill/>
          </a:ln>
        </p:spPr>
      </p:pic>
      <p:grpSp>
        <p:nvGrpSpPr>
          <p:cNvPr id="7179"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7182" name="Picture 20"/>
          <p:cNvPicPr>
            <a:picLocks noChangeAspect="1"/>
          </p:cNvPicPr>
          <p:nvPr userDrawn="1"/>
        </p:nvPicPr>
        <p:blipFill>
          <a:blip r:embed="rId15">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p:sp>
        <p:nvSpPr>
          <p:cNvPr id="1026" name="Rectangle 11"/>
          <p:cNvSpPr>
            <a:spLocks noChangeArrowheads="1"/>
          </p:cNvSpPr>
          <p:nvPr/>
        </p:nvSpPr>
        <p:spPr bwMode="auto">
          <a:xfrm>
            <a:off x="0" y="260350"/>
            <a:ext cx="4143375" cy="504825"/>
          </a:xfrm>
          <a:prstGeom prst="rect">
            <a:avLst/>
          </a:prstGeom>
          <a:solidFill>
            <a:srgbClr val="C3C3C1"/>
          </a:solidFill>
          <a:ln w="9525">
            <a:solidFill>
              <a:srgbClr val="DDDDDD"/>
            </a:solidFill>
            <a:miter lim="800000"/>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Freeform 13"/>
          <p:cNvSpPr/>
          <p:nvPr/>
        </p:nvSpPr>
        <p:spPr>
          <a:xfrm>
            <a:off x="179388" y="115888"/>
            <a:ext cx="3744913" cy="50800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905" h="230">
                <a:moveTo>
                  <a:pt x="0" y="46"/>
                </a:moveTo>
                <a:lnTo>
                  <a:pt x="318" y="230"/>
                </a:lnTo>
                <a:lnTo>
                  <a:pt x="1905" y="230"/>
                </a:lnTo>
                <a:lnTo>
                  <a:pt x="1905" y="0"/>
                </a:lnTo>
                <a:lnTo>
                  <a:pt x="0" y="46"/>
                </a:lnTo>
                <a:close/>
              </a:path>
            </a:pathLst>
          </a:custGeom>
          <a:solidFill>
            <a:schemeClr val="bg1"/>
          </a:solidFill>
          <a:ln w="9525">
            <a:noFill/>
          </a:ln>
        </p:spPr>
        <p:txBody>
          <a:bodyPr/>
          <a:lstStyle/>
          <a:p>
            <a:pPr fontAlgn="base"/>
            <a:endParaRPr lang="zh-CN" altLang="en-US" sz="1350" strike="noStrike" noProof="1"/>
          </a:p>
        </p:txBody>
      </p:sp>
      <p:pic>
        <p:nvPicPr>
          <p:cNvPr id="8196" name="Picture 8" descr="陕科大形象设计手册基础部分-011"/>
          <p:cNvPicPr>
            <a:picLocks noChangeAspect="1"/>
          </p:cNvPicPr>
          <p:nvPr/>
        </p:nvPicPr>
        <p:blipFill>
          <a:blip r:embed="rId14"/>
          <a:stretch>
            <a:fillRect/>
          </a:stretch>
        </p:blipFill>
        <p:spPr>
          <a:xfrm>
            <a:off x="611188" y="188913"/>
            <a:ext cx="3095625" cy="712787"/>
          </a:xfrm>
          <a:prstGeom prst="rect">
            <a:avLst/>
          </a:prstGeom>
          <a:noFill/>
          <a:ln w="9525">
            <a:noFill/>
          </a:ln>
        </p:spPr>
      </p:pic>
      <p:sp>
        <p:nvSpPr>
          <p:cNvPr id="1029" name="Rectangle 24"/>
          <p:cNvSpPr>
            <a:spLocks noChangeArrowheads="1"/>
          </p:cNvSpPr>
          <p:nvPr/>
        </p:nvSpPr>
        <p:spPr bwMode="auto">
          <a:xfrm>
            <a:off x="3708400" y="620713"/>
            <a:ext cx="215900"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25"/>
          <p:cNvSpPr>
            <a:spLocks noChangeArrowheads="1"/>
          </p:cNvSpPr>
          <p:nvPr/>
        </p:nvSpPr>
        <p:spPr bwMode="auto">
          <a:xfrm>
            <a:off x="0" y="620713"/>
            <a:ext cx="611188" cy="144463"/>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8199" name="组合 15"/>
          <p:cNvGrpSpPr/>
          <p:nvPr userDrawn="1"/>
        </p:nvGrpSpPr>
        <p:grpSpPr>
          <a:xfrm>
            <a:off x="8283575" y="620713"/>
            <a:ext cx="503238" cy="144462"/>
            <a:chOff x="5364163" y="620713"/>
            <a:chExt cx="503237" cy="144462"/>
          </a:xfrm>
        </p:grpSpPr>
        <p:sp>
          <p:nvSpPr>
            <p:cNvPr id="1037" name="Rectangle 23"/>
            <p:cNvSpPr>
              <a:spLocks noChangeArrowheads="1"/>
            </p:cNvSpPr>
            <p:nvPr/>
          </p:nvSpPr>
          <p:spPr bwMode="auto">
            <a:xfrm>
              <a:off x="5364163" y="620713"/>
              <a:ext cx="287337"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8" name="Rectangle 26"/>
            <p:cNvSpPr>
              <a:spLocks noChangeArrowheads="1"/>
            </p:cNvSpPr>
            <p:nvPr/>
          </p:nvSpPr>
          <p:spPr bwMode="auto">
            <a:xfrm>
              <a:off x="5580063" y="620713"/>
              <a:ext cx="287337"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202" name="图片 9"/>
          <p:cNvPicPr>
            <a:picLocks noChangeAspect="1"/>
          </p:cNvPicPr>
          <p:nvPr userDrawn="1"/>
        </p:nvPicPr>
        <p:blipFill>
          <a:blip r:embed="rId15"/>
          <a:srcRect l="388" t="1956"/>
          <a:stretch>
            <a:fillRect/>
          </a:stretch>
        </p:blipFill>
        <p:spPr>
          <a:xfrm>
            <a:off x="0" y="1104900"/>
            <a:ext cx="9144000" cy="5700713"/>
          </a:xfrm>
          <a:prstGeom prst="rect">
            <a:avLst/>
          </a:prstGeom>
          <a:noFill/>
          <a:ln w="9525">
            <a:noFill/>
          </a:ln>
        </p:spPr>
      </p:pic>
      <p:grpSp>
        <p:nvGrpSpPr>
          <p:cNvPr id="8203" name="组合 15"/>
          <p:cNvGrpSpPr/>
          <p:nvPr userDrawn="1"/>
        </p:nvGrpSpPr>
        <p:grpSpPr>
          <a:xfrm>
            <a:off x="0" y="6753225"/>
            <a:ext cx="9144000" cy="104775"/>
            <a:chOff x="5364163" y="620713"/>
            <a:chExt cx="503237" cy="144462"/>
          </a:xfrm>
        </p:grpSpPr>
        <p:sp>
          <p:nvSpPr>
            <p:cNvPr id="1035" name="Rectangle 23"/>
            <p:cNvSpPr>
              <a:spLocks noChangeArrowheads="1"/>
            </p:cNvSpPr>
            <p:nvPr/>
          </p:nvSpPr>
          <p:spPr bwMode="auto">
            <a:xfrm>
              <a:off x="5364163" y="620713"/>
              <a:ext cx="287352" cy="144462"/>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6" name="Rectangle 26"/>
            <p:cNvSpPr>
              <a:spLocks noChangeArrowheads="1"/>
            </p:cNvSpPr>
            <p:nvPr/>
          </p:nvSpPr>
          <p:spPr bwMode="auto">
            <a:xfrm>
              <a:off x="5580048" y="620713"/>
              <a:ext cx="287352" cy="144462"/>
            </a:xfrm>
            <a:prstGeom prst="rect">
              <a:avLst/>
            </a:prstGeom>
            <a:solidFill>
              <a:srgbClr val="0257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206" name="Picture 20"/>
          <p:cNvPicPr>
            <a:picLocks noChangeAspect="1"/>
          </p:cNvPicPr>
          <p:nvPr userDrawn="1"/>
        </p:nvPicPr>
        <p:blipFill>
          <a:blip r:embed="rId16">
            <a:lum bright="29999"/>
          </a:blip>
          <a:stretch>
            <a:fillRect/>
          </a:stretch>
        </p:blipFill>
        <p:spPr>
          <a:xfrm>
            <a:off x="8780463" y="-100012"/>
            <a:ext cx="471487" cy="3184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ransition>
    <p:wipe/>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slide" Target="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slide" Target="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image" Target="../media/image14.png"/><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6.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hyperlink" Target="http://www.youdao.com/search?q=cryptography&amp;start=0&amp;ue=utf8&amp;keyfrom=web.typo&amp;lq=Cryptgraphy&amp;vendor=qiang.youda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4" descr="陕科大形象设计手册基础部分-011"/>
          <p:cNvPicPr>
            <a:picLocks noChangeAspect="1"/>
          </p:cNvPicPr>
          <p:nvPr/>
        </p:nvPicPr>
        <p:blipFill>
          <a:blip r:embed="rId1"/>
          <a:stretch>
            <a:fillRect/>
          </a:stretch>
        </p:blipFill>
        <p:spPr>
          <a:xfrm>
            <a:off x="1143000" y="557213"/>
            <a:ext cx="2511425" cy="579437"/>
          </a:xfrm>
          <a:prstGeom prst="rect">
            <a:avLst/>
          </a:prstGeom>
          <a:noFill/>
          <a:ln w="9525">
            <a:noFill/>
          </a:ln>
        </p:spPr>
      </p:pic>
      <p:pic>
        <p:nvPicPr>
          <p:cNvPr id="13314" name="Picture 12" descr="zczb"/>
          <p:cNvPicPr>
            <a:picLocks noChangeAspect="1"/>
          </p:cNvPicPr>
          <p:nvPr/>
        </p:nvPicPr>
        <p:blipFill>
          <a:blip r:embed="rId2"/>
          <a:stretch>
            <a:fillRect/>
          </a:stretch>
        </p:blipFill>
        <p:spPr>
          <a:xfrm>
            <a:off x="6300788" y="557213"/>
            <a:ext cx="1457325" cy="536575"/>
          </a:xfrm>
          <a:prstGeom prst="rect">
            <a:avLst/>
          </a:prstGeom>
          <a:noFill/>
          <a:ln w="9525">
            <a:noFill/>
          </a:ln>
        </p:spPr>
      </p:pic>
      <p:sp>
        <p:nvSpPr>
          <p:cNvPr id="13315" name="Line 16"/>
          <p:cNvSpPr/>
          <p:nvPr/>
        </p:nvSpPr>
        <p:spPr>
          <a:xfrm>
            <a:off x="1143000" y="1701800"/>
            <a:ext cx="6858000" cy="0"/>
          </a:xfrm>
          <a:prstGeom prst="line">
            <a:avLst/>
          </a:prstGeom>
          <a:ln w="28575" cap="flat" cmpd="sng">
            <a:solidFill>
              <a:srgbClr val="EAEAEA"/>
            </a:solidFill>
            <a:prstDash val="dash"/>
            <a:round/>
            <a:headEnd type="none" w="med" len="med"/>
            <a:tailEnd type="none" w="med" len="med"/>
          </a:ln>
        </p:spPr>
      </p:sp>
      <p:pic>
        <p:nvPicPr>
          <p:cNvPr id="13316" name="Picture 17" descr="C:\Documents and Settings\Administrator\桌面\28164833792副本.jpg"/>
          <p:cNvPicPr>
            <a:picLocks noChangeAspect="1"/>
          </p:cNvPicPr>
          <p:nvPr/>
        </p:nvPicPr>
        <p:blipFill>
          <a:blip r:embed="rId3"/>
          <a:stretch>
            <a:fillRect/>
          </a:stretch>
        </p:blipFill>
        <p:spPr>
          <a:xfrm>
            <a:off x="1143000" y="3125788"/>
            <a:ext cx="6858000" cy="2679700"/>
          </a:xfrm>
          <a:prstGeom prst="rect">
            <a:avLst/>
          </a:prstGeom>
          <a:noFill/>
          <a:ln w="9525">
            <a:noFill/>
          </a:ln>
        </p:spPr>
      </p:pic>
      <p:sp>
        <p:nvSpPr>
          <p:cNvPr id="2059" name="Rectangle 11"/>
          <p:cNvSpPr>
            <a:spLocks noChangeArrowheads="1"/>
          </p:cNvSpPr>
          <p:nvPr/>
        </p:nvSpPr>
        <p:spPr bwMode="auto">
          <a:xfrm>
            <a:off x="1574800" y="1970088"/>
            <a:ext cx="6183313" cy="1728788"/>
          </a:xfrm>
          <a:prstGeom prst="rect">
            <a:avLst/>
          </a:prstGeom>
          <a:noFill/>
          <a:ln w="9525">
            <a:noFill/>
            <a:miter lim="800000"/>
          </a:ln>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2100" i="0" u="none" strike="noStrike" kern="1200" cap="none" spc="0" normalizeH="0" baseline="0" noProof="0" dirty="0">
              <a:ln>
                <a:noFill/>
              </a:ln>
              <a:solidFill>
                <a:srgbClr val="800000"/>
              </a:solidFill>
              <a:effectLst>
                <a:outerShdw blurRad="38100" dist="38100" dir="2700000" algn="tl">
                  <a:srgbClr val="C0C0C0"/>
                </a:outerShdw>
              </a:effectLst>
              <a:uLnTx/>
              <a:uFillTx/>
              <a:latin typeface="Times New Roman" panose="02020603050405020304" pitchFamily="18" charset="0"/>
              <a:ea typeface="微软雅黑" panose="020B0503020204020204" charset="-122"/>
              <a:cs typeface="+mn-cs"/>
            </a:endParaRPr>
          </a:p>
        </p:txBody>
      </p:sp>
      <p:sp>
        <p:nvSpPr>
          <p:cNvPr id="13" name="TextBox 12"/>
          <p:cNvSpPr txBox="1"/>
          <p:nvPr/>
        </p:nvSpPr>
        <p:spPr>
          <a:xfrm>
            <a:off x="1022350" y="1260475"/>
            <a:ext cx="6978650" cy="2400300"/>
          </a:xfrm>
          <a:prstGeom prst="rect">
            <a:avLst/>
          </a:prstGeom>
          <a:noFill/>
          <a:ln w="9525">
            <a:noFill/>
          </a:ln>
        </p:spPr>
        <p:txBody>
          <a:bodyPr wrap="square" anchor="t">
            <a:spAutoFit/>
          </a:bodyPr>
          <a:p>
            <a:pPr algn="ct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sz="4400" dirty="0">
                <a:solidFill>
                  <a:srgbClr val="FFFFFF"/>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黑体" panose="02010609060101010101" pitchFamily="49" charset="-122"/>
                <a:ea typeface="黑体" panose="02010609060101010101" pitchFamily="49" charset="-122"/>
                <a:sym typeface="宋体" panose="02010600030101010101" pitchFamily="2" charset="-122"/>
              </a:rPr>
              <a:t>传统加密技术</a:t>
            </a:r>
            <a:endParaRPr lang="en-US" altLang="zh-CN" sz="4400" dirty="0">
              <a:latin typeface="黑体" panose="02010609060101010101" pitchFamily="49" charset="-122"/>
              <a:ea typeface="黑体" panose="02010609060101010101" pitchFamily="49" charset="-122"/>
            </a:endParaRPr>
          </a:p>
          <a:p>
            <a:pPr algn="ctr">
              <a:lnSpc>
                <a:spcPct val="150000"/>
              </a:lnSpc>
            </a:pPr>
            <a:endParaRPr lang="zh-CN" altLang="en-US" sz="2000" dirty="0">
              <a:latin typeface="黑体" panose="02010609060101010101" pitchFamily="49" charset="-122"/>
              <a:ea typeface="黑体" panose="02010609060101010101" pitchFamily="49" charset="-122"/>
            </a:endParaRPr>
          </a:p>
          <a:p>
            <a:pPr algn="ctr">
              <a:lnSpc>
                <a:spcPct val="150000"/>
              </a:lnSpc>
            </a:pP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p:txBody>
      </p:sp>
      <p:sp>
        <p:nvSpPr>
          <p:cNvPr id="2" name="文本框 1"/>
          <p:cNvSpPr txBox="1"/>
          <p:nvPr/>
        </p:nvSpPr>
        <p:spPr>
          <a:xfrm>
            <a:off x="6232525" y="3014663"/>
            <a:ext cx="1595438" cy="830262"/>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文理学院</a:t>
            </a:r>
            <a:endParaRPr lang="zh-CN" altLang="en-US" sz="2400" b="1">
              <a:latin typeface="Arial" panose="020B0604020202020204" pitchFamily="34" charset="0"/>
              <a:ea typeface="宋体" panose="02010600030101010101" pitchFamily="2" charset="-122"/>
            </a:endParaRPr>
          </a:p>
          <a:p>
            <a:r>
              <a:rPr lang="zh-CN" altLang="en-US" sz="2400" b="1">
                <a:latin typeface="Arial" panose="020B0604020202020204" pitchFamily="34" charset="0"/>
                <a:ea typeface="宋体" panose="02010600030101010101" pitchFamily="2" charset="-122"/>
              </a:rPr>
              <a:t>  丁亚莉</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charRg st="9" end="80"/>
                                            </p:txEl>
                                          </p:spTgt>
                                        </p:tgtEl>
                                        <p:attrNameLst>
                                          <p:attrName>style.visibility</p:attrName>
                                        </p:attrNameLst>
                                      </p:cBhvr>
                                      <p:to>
                                        <p:strVal val="visible"/>
                                      </p:to>
                                    </p:set>
                                    <p:anim calcmode="lin" valueType="num">
                                      <p:cBhvr additive="base">
                                        <p:cTn id="7" dur="500" fill="hold"/>
                                        <p:tgtEl>
                                          <p:spTgt spid="13">
                                            <p:txEl>
                                              <p:charRg st="9" end="8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charRg st="9" end="8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noChangeArrowheads="1"/>
          </p:cNvSpPr>
          <p:nvPr/>
        </p:nvSpPr>
        <p:spPr>
          <a:xfrm>
            <a:off x="447675" y="908050"/>
            <a:ext cx="8229600" cy="57213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 </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1976</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11</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月，</a:t>
            </a:r>
            <a:r>
              <a:rPr kumimoji="0" lang="en-US" altLang="zh-CN" sz="26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Diffie</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与</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Hellman</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发表了一篇题为“</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New directions in cryptography”</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（密码学新方向）的论文，开辟了公开密钥学的新领域，成为现代密码学的一个里程碑。</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1978</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6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R.L.Rivest,A.Shamir</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和</a:t>
            </a:r>
            <a:r>
              <a:rPr kumimoji="0" lang="en-US" altLang="zh-CN" sz="26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L.Adleman</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实现了</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RSA</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公钥密码体制，它成为公钥密码的杰出代表和事实</a:t>
            </a:r>
            <a:r>
              <a:rPr kumimoji="0" lang="zh-CN" altLang="en-US" sz="26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标准，</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至今仍是当今网络安全的</a:t>
            </a:r>
            <a:r>
              <a:rPr kumimoji="0" lang="zh-CN" altLang="en-US" sz="26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基石。</a:t>
            </a:r>
            <a:endPar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noChangeArrowheads="1"/>
          </p:cNvSpPr>
          <p:nvPr/>
        </p:nvSpPr>
        <p:spPr>
          <a:xfrm>
            <a:off x="307975" y="896938"/>
            <a:ext cx="8229600" cy="586581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1984</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Bennett.Charles H.,Brassard.Gille</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提出了基于量子理论的（现称为</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BB84</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协议），从此量子密码理论宣告诞生。</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           量子密码不同于以前的密码技术，是一种可以发现窃听行为、安全性基于量子定律的密码技术，可以抗击具有无限计算能力的攻击，有人甚至认为，在量子计算机诞生之后，量子密码技术可能成为惟一的真正安全的密码技术。</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noChangeArrowheads="1"/>
          </p:cNvSpPr>
          <p:nvPr/>
        </p:nvSpPr>
        <p:spPr>
          <a:xfrm>
            <a:off x="307975" y="1255713"/>
            <a:ext cx="8229600" cy="586581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1985</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N.Kobliz</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和</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V.Miller</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把椭圆曲线理论应用到公钥密码技术中。</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密码技术的另一个重要方向</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流密码（也称序列密码）理论也取得了重要的进展。</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1989</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年有人把混沌理论引入流密码及保密通信理论中，为序列密码理论开辟了一条新的途径。</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2000</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10</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月，由比利时密码学家</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Jon Daemen,Vincent Rijmen</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提交的</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Rijndael</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算法被确定为</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AES</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算法，接替了</a:t>
            </a:r>
            <a:r>
              <a:rPr kumimoji="0"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DES</a:t>
            </a: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算法。</a:t>
            </a:r>
            <a:endPar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592138" y="1377950"/>
            <a:ext cx="8228013"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lnSpc>
                <a:spcPct val="110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10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r>
              <a:rPr kumimoji="0" lang="zh-CN" altLang="en-AU" sz="28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sym typeface="+mn-ea"/>
              </a:rPr>
              <a:t>密码体制：</a:t>
            </a:r>
            <a:endParaRPr kumimoji="0" lang="en-AU"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endParaRPr>
          </a:p>
        </p:txBody>
      </p:sp>
      <p:sp>
        <p:nvSpPr>
          <p:cNvPr id="6" name="Rectangle 21"/>
          <p:cNvSpPr/>
          <p:nvPr/>
        </p:nvSpPr>
        <p:spPr>
          <a:xfrm>
            <a:off x="358775" y="2017713"/>
            <a:ext cx="8424863" cy="1529715"/>
          </a:xfrm>
          <a:prstGeom prst="rect">
            <a:avLst/>
          </a:prstGeom>
          <a:noFill/>
          <a:ln w="9525">
            <a:noFill/>
          </a:ln>
        </p:spPr>
        <p:txBody>
          <a:bodyPr anchor="t">
            <a:spAutoFit/>
          </a:bodyPr>
          <a:p>
            <a:pPr lvl="1" indent="0" algn="l" rtl="0" eaLnBrk="1" fontAlgn="base" hangingPunct="1">
              <a:lnSpc>
                <a:spcPct val="110000"/>
              </a:lnSpc>
              <a:spcBef>
                <a:spcPct val="20000"/>
              </a:spcBef>
              <a:spcAft>
                <a:spcPct val="0"/>
              </a:spcAft>
              <a:buClrTx/>
              <a:buNone/>
            </a:pPr>
            <a:r>
              <a:rPr lang="en-US" altLang="zh-CN" sz="2600" dirty="0">
                <a:solidFill>
                  <a:srgbClr val="000000"/>
                </a:solidFill>
                <a:latin typeface="Comic Sans MS" panose="030F0702030302020204" pitchFamily="66" charset="0"/>
                <a:ea typeface="仿宋_GB2312" pitchFamily="49" charset="-122"/>
              </a:rPr>
              <a:t>	</a:t>
            </a:r>
            <a:r>
              <a:rPr lang="en-US" altLang="zh-CN" sz="2000" b="1" dirty="0">
                <a:solidFill>
                  <a:srgbClr val="FF0000"/>
                </a:solidFill>
                <a:latin typeface="Arial" panose="020B0604020202020204" pitchFamily="34" charset="0"/>
                <a:ea typeface="宋体" panose="02010600030101010101" pitchFamily="2" charset="-122"/>
              </a:rPr>
              <a:t>S</a:t>
            </a:r>
            <a:r>
              <a:rPr lang="zh-CN" altLang="en-US"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 M, C, K, E, D }</a:t>
            </a:r>
            <a:endParaRPr lang="en-US" altLang="zh-CN" sz="2000" b="1" dirty="0">
              <a:solidFill>
                <a:srgbClr val="FF0000"/>
              </a:solidFill>
              <a:latin typeface="Comic Sans MS" panose="030F0702030302020204" pitchFamily="66" charset="0"/>
              <a:ea typeface="华文中宋" panose="02010600040101010101" pitchFamily="2" charset="-122"/>
            </a:endParaRPr>
          </a:p>
          <a:p>
            <a:pPr lvl="1" indent="0" algn="l" rtl="0" eaLnBrk="1" fontAlgn="base" hangingPunct="1">
              <a:lnSpc>
                <a:spcPct val="110000"/>
              </a:lnSpc>
              <a:spcBef>
                <a:spcPct val="20000"/>
              </a:spcBef>
              <a:spcAft>
                <a:spcPct val="0"/>
              </a:spcAft>
              <a:buClrTx/>
              <a:buNone/>
            </a:pPr>
            <a:r>
              <a:rPr lang="en-US" altLang="zh-CN" sz="2600" dirty="0">
                <a:solidFill>
                  <a:srgbClr val="000000"/>
                </a:solidFill>
                <a:latin typeface="Comic Sans MS" panose="030F0702030302020204" pitchFamily="66" charset="0"/>
                <a:ea typeface="仿宋_GB2312" pitchFamily="49" charset="-122"/>
              </a:rPr>
              <a:t>   </a:t>
            </a:r>
            <a:r>
              <a:rPr lang="zh-CN" altLang="en-US" sz="2400" b="1" dirty="0">
                <a:solidFill>
                  <a:srgbClr val="000000"/>
                </a:solidFill>
                <a:latin typeface="Comic Sans MS" panose="030F0702030302020204" pitchFamily="66" charset="0"/>
                <a:ea typeface="仿宋_GB2312" pitchFamily="49" charset="-122"/>
              </a:rPr>
              <a:t>其中，</a:t>
            </a:r>
            <a:r>
              <a:rPr lang="en-US" altLang="zh-CN" sz="2400" b="1" dirty="0">
                <a:solidFill>
                  <a:srgbClr val="000000"/>
                </a:solidFill>
                <a:latin typeface="Comic Sans MS" panose="030F0702030302020204" pitchFamily="66" charset="0"/>
                <a:ea typeface="仿宋_GB2312" pitchFamily="49" charset="-122"/>
              </a:rPr>
              <a:t>M</a:t>
            </a:r>
            <a:r>
              <a:rPr lang="en-US" altLang="zh-CN" sz="2400" b="1" dirty="0">
                <a:solidFill>
                  <a:srgbClr val="000000"/>
                </a:solidFill>
                <a:latin typeface="Comic Sans MS" panose="030F0702030302020204" pitchFamily="66" charset="0"/>
                <a:ea typeface="仿宋_GB2312" pitchFamily="49" charset="-122"/>
              </a:rPr>
              <a:t>-</a:t>
            </a:r>
            <a:r>
              <a:rPr lang="zh-CN" altLang="en-US" sz="2400" b="1" dirty="0">
                <a:solidFill>
                  <a:srgbClr val="000000"/>
                </a:solidFill>
                <a:latin typeface="Comic Sans MS" panose="030F0702030302020204" pitchFamily="66" charset="0"/>
                <a:ea typeface="仿宋_GB2312" pitchFamily="49" charset="-122"/>
              </a:rPr>
              <a:t>明文空间       </a:t>
            </a:r>
            <a:r>
              <a:rPr lang="en-US" altLang="zh-CN" sz="2400" b="1" dirty="0">
                <a:solidFill>
                  <a:srgbClr val="000000"/>
                </a:solidFill>
                <a:latin typeface="Comic Sans MS" panose="030F0702030302020204" pitchFamily="66" charset="0"/>
                <a:ea typeface="仿宋_GB2312" pitchFamily="49" charset="-122"/>
              </a:rPr>
              <a:t>C-</a:t>
            </a:r>
            <a:r>
              <a:rPr lang="zh-CN" altLang="en-US" sz="2400" b="1" dirty="0">
                <a:solidFill>
                  <a:srgbClr val="000000"/>
                </a:solidFill>
                <a:latin typeface="Comic Sans MS" panose="030F0702030302020204" pitchFamily="66" charset="0"/>
                <a:ea typeface="仿宋_GB2312" pitchFamily="49" charset="-122"/>
              </a:rPr>
              <a:t>密文空间     </a:t>
            </a:r>
            <a:r>
              <a:rPr lang="en-US" altLang="zh-CN" sz="2400" b="1" dirty="0">
                <a:solidFill>
                  <a:srgbClr val="000000"/>
                </a:solidFill>
                <a:latin typeface="Comic Sans MS" panose="030F0702030302020204" pitchFamily="66" charset="0"/>
                <a:ea typeface="仿宋_GB2312" pitchFamily="49" charset="-122"/>
              </a:rPr>
              <a:t>K-</a:t>
            </a:r>
            <a:r>
              <a:rPr lang="zh-CN" altLang="en-US" sz="2400" b="1" dirty="0">
                <a:solidFill>
                  <a:srgbClr val="000000"/>
                </a:solidFill>
                <a:latin typeface="Comic Sans MS" panose="030F0702030302020204" pitchFamily="66" charset="0"/>
                <a:ea typeface="仿宋_GB2312" pitchFamily="49" charset="-122"/>
              </a:rPr>
              <a:t>密钥空间</a:t>
            </a:r>
            <a:endParaRPr lang="zh-CN" altLang="en-US" sz="2400" b="1" dirty="0">
              <a:solidFill>
                <a:srgbClr val="000000"/>
              </a:solidFill>
              <a:latin typeface="Comic Sans MS" panose="030F0702030302020204" pitchFamily="66" charset="0"/>
              <a:ea typeface="仿宋_GB2312" pitchFamily="49" charset="-122"/>
            </a:endParaRPr>
          </a:p>
          <a:p>
            <a:pPr lvl="1" indent="0" algn="l" rtl="0" eaLnBrk="1" fontAlgn="base" hangingPunct="1">
              <a:lnSpc>
                <a:spcPct val="110000"/>
              </a:lnSpc>
              <a:spcBef>
                <a:spcPct val="20000"/>
              </a:spcBef>
              <a:spcAft>
                <a:spcPct val="0"/>
              </a:spcAft>
              <a:buClrTx/>
              <a:buNone/>
            </a:pPr>
            <a:r>
              <a:rPr lang="zh-CN" altLang="en-US" sz="2400" b="1" dirty="0">
                <a:solidFill>
                  <a:srgbClr val="000000"/>
                </a:solidFill>
                <a:latin typeface="Comic Sans MS" panose="030F0702030302020204" pitchFamily="66" charset="0"/>
                <a:ea typeface="仿宋_GB2312" pitchFamily="49" charset="-122"/>
              </a:rPr>
              <a:t>             </a:t>
            </a:r>
            <a:r>
              <a:rPr lang="en-US" altLang="zh-CN" sz="2400" b="1" dirty="0">
                <a:solidFill>
                  <a:srgbClr val="000000"/>
                </a:solidFill>
                <a:latin typeface="Comic Sans MS" panose="030F0702030302020204" pitchFamily="66" charset="0"/>
                <a:ea typeface="仿宋_GB2312" pitchFamily="49" charset="-122"/>
              </a:rPr>
              <a:t>E-</a:t>
            </a:r>
            <a:r>
              <a:rPr lang="zh-CN" altLang="en-US" sz="2400" b="1" dirty="0">
                <a:solidFill>
                  <a:srgbClr val="000000"/>
                </a:solidFill>
                <a:latin typeface="Comic Sans MS" panose="030F0702030302020204" pitchFamily="66" charset="0"/>
                <a:ea typeface="仿宋_GB2312" pitchFamily="49" charset="-122"/>
              </a:rPr>
              <a:t>加密变换	  </a:t>
            </a:r>
            <a:r>
              <a:rPr lang="en-US" altLang="zh-CN" sz="2400" b="1" dirty="0">
                <a:solidFill>
                  <a:srgbClr val="000000"/>
                </a:solidFill>
                <a:latin typeface="Comic Sans MS" panose="030F0702030302020204" pitchFamily="66" charset="0"/>
                <a:ea typeface="仿宋_GB2312" pitchFamily="49" charset="-122"/>
              </a:rPr>
              <a:t>D-</a:t>
            </a:r>
            <a:r>
              <a:rPr lang="zh-CN" altLang="en-US" sz="2400" b="1" dirty="0">
                <a:solidFill>
                  <a:srgbClr val="000000"/>
                </a:solidFill>
                <a:latin typeface="Comic Sans MS" panose="030F0702030302020204" pitchFamily="66" charset="0"/>
                <a:ea typeface="仿宋_GB2312" pitchFamily="49" charset="-122"/>
              </a:rPr>
              <a:t>解密变换     </a:t>
            </a:r>
            <a:r>
              <a:rPr lang="en-US" altLang="zh-CN" sz="2400" b="1" dirty="0">
                <a:solidFill>
                  <a:srgbClr val="000000"/>
                </a:solidFill>
                <a:latin typeface="Comic Sans MS" panose="030F0702030302020204" pitchFamily="66" charset="0"/>
                <a:ea typeface="仿宋_GB2312" pitchFamily="49" charset="-122"/>
              </a:rPr>
              <a:t>k∈K</a:t>
            </a:r>
            <a:r>
              <a:rPr lang="zh-CN" altLang="en-US" sz="2400" b="1" dirty="0">
                <a:solidFill>
                  <a:srgbClr val="000000"/>
                </a:solidFill>
                <a:latin typeface="Comic Sans MS" panose="030F0702030302020204" pitchFamily="66" charset="0"/>
                <a:ea typeface="仿宋_GB2312" pitchFamily="49" charset="-122"/>
              </a:rPr>
              <a:t>，</a:t>
            </a:r>
            <a:endParaRPr lang="zh-CN" altLang="en-US" sz="2400" b="1" dirty="0">
              <a:solidFill>
                <a:srgbClr val="000000"/>
              </a:solidFill>
              <a:latin typeface="Comic Sans MS" panose="030F0702030302020204" pitchFamily="66" charset="0"/>
              <a:ea typeface="仿宋_GB2312" pitchFamily="49" charset="-122"/>
            </a:endParaRPr>
          </a:p>
        </p:txBody>
      </p:sp>
      <p:grpSp>
        <p:nvGrpSpPr>
          <p:cNvPr id="24580" name="Group 42"/>
          <p:cNvGrpSpPr/>
          <p:nvPr/>
        </p:nvGrpSpPr>
        <p:grpSpPr>
          <a:xfrm>
            <a:off x="479425" y="3848100"/>
            <a:ext cx="8388350" cy="1655763"/>
            <a:chOff x="476" y="2659"/>
            <a:chExt cx="5284" cy="1043"/>
          </a:xfrm>
        </p:grpSpPr>
        <p:sp>
          <p:nvSpPr>
            <p:cNvPr id="26628" name="Text Box 28"/>
            <p:cNvSpPr txBox="1"/>
            <p:nvPr/>
          </p:nvSpPr>
          <p:spPr>
            <a:xfrm>
              <a:off x="476" y="2886"/>
              <a:ext cx="1094" cy="307"/>
            </a:xfrm>
            <a:prstGeom prst="rect">
              <a:avLst/>
            </a:prstGeom>
            <a:solidFill>
              <a:srgbClr val="FFFFFF"/>
            </a:solidFill>
            <a:ln w="9525">
              <a:noFill/>
            </a:ln>
          </p:spPr>
          <p:txBody>
            <a:bodyPr anchor="t"/>
            <a:p>
              <a:pPr algn="just" eaLnBrk="0" hangingPunct="0"/>
              <a:r>
                <a:rPr lang="zh-CN" altLang="en-US" sz="2400" b="1" dirty="0">
                  <a:solidFill>
                    <a:srgbClr val="000066"/>
                  </a:solidFill>
                  <a:latin typeface="Comic Sans MS" panose="030F0702030302020204" pitchFamily="66" charset="0"/>
                  <a:ea typeface="黑体" panose="02010609060101010101" pitchFamily="49" charset="-122"/>
                </a:rPr>
                <a:t>发方</a:t>
              </a:r>
              <a:r>
                <a:rPr lang="zh-CN" altLang="en-US" sz="2400" b="1" dirty="0">
                  <a:solidFill>
                    <a:srgbClr val="000066"/>
                  </a:solidFill>
                  <a:latin typeface="Comic Sans MS" panose="030F0702030302020204" pitchFamily="66" charset="0"/>
                  <a:ea typeface="宋体" panose="02010600030101010101" pitchFamily="2" charset="-122"/>
                </a:rPr>
                <a:t>：</a:t>
              </a:r>
              <a:r>
                <a:rPr lang="en-US" altLang="zh-CN" sz="2400" b="1" dirty="0">
                  <a:solidFill>
                    <a:srgbClr val="000066"/>
                  </a:solidFill>
                  <a:latin typeface="Comic Sans MS" panose="030F0702030302020204" pitchFamily="66" charset="0"/>
                  <a:ea typeface="宋体" panose="02010600030101010101" pitchFamily="2" charset="-122"/>
                </a:rPr>
                <a:t>M</a:t>
              </a:r>
              <a:endParaRPr lang="en-US" altLang="zh-CN" sz="2400" b="1" dirty="0">
                <a:solidFill>
                  <a:srgbClr val="000066"/>
                </a:solidFill>
                <a:latin typeface="Comic Sans MS" panose="030F0702030302020204" pitchFamily="66" charset="0"/>
                <a:ea typeface="宋体" panose="02010600030101010101" pitchFamily="2" charset="-122"/>
              </a:endParaRPr>
            </a:p>
          </p:txBody>
        </p:sp>
        <p:sp>
          <p:nvSpPr>
            <p:cNvPr id="26629" name="Text Box 29"/>
            <p:cNvSpPr txBox="1"/>
            <p:nvPr/>
          </p:nvSpPr>
          <p:spPr>
            <a:xfrm>
              <a:off x="4870" y="2896"/>
              <a:ext cx="890" cy="307"/>
            </a:xfrm>
            <a:prstGeom prst="rect">
              <a:avLst/>
            </a:prstGeom>
            <a:solidFill>
              <a:srgbClr val="FFFFFF"/>
            </a:solidFill>
            <a:ln w="9525">
              <a:noFill/>
            </a:ln>
          </p:spPr>
          <p:txBody>
            <a:bodyPr anchor="t"/>
            <a:p>
              <a:pPr algn="just" eaLnBrk="0" hangingPunct="0"/>
              <a:r>
                <a:rPr lang="zh-CN" altLang="en-US" sz="2400" b="1" dirty="0">
                  <a:solidFill>
                    <a:srgbClr val="000066"/>
                  </a:solidFill>
                  <a:latin typeface="Comic Sans MS" panose="030F0702030302020204" pitchFamily="66" charset="0"/>
                  <a:ea typeface="黑体" panose="02010609060101010101" pitchFamily="49" charset="-122"/>
                </a:rPr>
                <a:t>收方</a:t>
              </a:r>
              <a:r>
                <a:rPr lang="zh-CN" altLang="en-US" sz="2400" b="1" dirty="0">
                  <a:solidFill>
                    <a:srgbClr val="000066"/>
                  </a:solidFill>
                  <a:latin typeface="Comic Sans MS" panose="030F0702030302020204" pitchFamily="66" charset="0"/>
                  <a:ea typeface="宋体" panose="02010600030101010101" pitchFamily="2" charset="-122"/>
                </a:rPr>
                <a:t>：</a:t>
              </a:r>
              <a:r>
                <a:rPr lang="en-US" altLang="zh-CN" sz="2400" b="1" dirty="0">
                  <a:solidFill>
                    <a:srgbClr val="000066"/>
                  </a:solidFill>
                  <a:latin typeface="Comic Sans MS" panose="030F0702030302020204" pitchFamily="66" charset="0"/>
                  <a:ea typeface="宋体" panose="02010600030101010101" pitchFamily="2" charset="-122"/>
                </a:rPr>
                <a:t>P</a:t>
              </a:r>
              <a:endParaRPr lang="en-US" altLang="zh-CN" sz="2400" b="1" dirty="0">
                <a:solidFill>
                  <a:srgbClr val="000066"/>
                </a:solidFill>
                <a:latin typeface="Comic Sans MS" panose="030F0702030302020204" pitchFamily="66" charset="0"/>
                <a:ea typeface="宋体" panose="02010600030101010101" pitchFamily="2" charset="-122"/>
              </a:endParaRPr>
            </a:p>
          </p:txBody>
        </p:sp>
        <p:sp>
          <p:nvSpPr>
            <p:cNvPr id="26630" name="Text Box 30"/>
            <p:cNvSpPr txBox="1"/>
            <p:nvPr/>
          </p:nvSpPr>
          <p:spPr>
            <a:xfrm>
              <a:off x="1819" y="3393"/>
              <a:ext cx="290" cy="309"/>
            </a:xfrm>
            <a:prstGeom prst="rect">
              <a:avLst/>
            </a:prstGeom>
            <a:solidFill>
              <a:srgbClr val="FFFFFF"/>
            </a:solidFill>
            <a:ln w="9525">
              <a:noFill/>
            </a:ln>
          </p:spPr>
          <p:txBody>
            <a:bodyPr anchor="t"/>
            <a:p>
              <a:pPr algn="just" eaLnBrk="0" hangingPunct="0"/>
              <a:r>
                <a:rPr lang="en-US" altLang="zh-CN" b="1" dirty="0">
                  <a:solidFill>
                    <a:srgbClr val="000066"/>
                  </a:solidFill>
                  <a:latin typeface="Comic Sans MS" panose="030F0702030302020204" pitchFamily="66" charset="0"/>
                  <a:ea typeface="宋体" panose="02010600030101010101" pitchFamily="2" charset="-122"/>
                </a:rPr>
                <a:t>k1</a:t>
              </a:r>
              <a:endParaRPr lang="en-US" altLang="zh-CN" b="1" dirty="0">
                <a:solidFill>
                  <a:srgbClr val="000066"/>
                </a:solidFill>
                <a:latin typeface="Comic Sans MS" panose="030F0702030302020204" pitchFamily="66" charset="0"/>
                <a:ea typeface="宋体" panose="02010600030101010101" pitchFamily="2" charset="-122"/>
              </a:endParaRPr>
            </a:p>
          </p:txBody>
        </p:sp>
        <p:sp>
          <p:nvSpPr>
            <p:cNvPr id="26631" name="Text Box 32"/>
            <p:cNvSpPr txBox="1"/>
            <p:nvPr/>
          </p:nvSpPr>
          <p:spPr>
            <a:xfrm>
              <a:off x="2495" y="2750"/>
              <a:ext cx="1111" cy="223"/>
            </a:xfrm>
            <a:prstGeom prst="rect">
              <a:avLst/>
            </a:prstGeom>
            <a:solidFill>
              <a:srgbClr val="FFFFFF"/>
            </a:solidFill>
            <a:ln w="9525">
              <a:noFill/>
            </a:ln>
          </p:spPr>
          <p:txBody>
            <a:bodyPr anchor="t"/>
            <a:p>
              <a:pPr algn="just" eaLnBrk="0" hangingPunct="0"/>
              <a:r>
                <a:rPr lang="zh-CN" altLang="en-US" sz="2000" b="1" dirty="0">
                  <a:solidFill>
                    <a:srgbClr val="000066"/>
                  </a:solidFill>
                  <a:latin typeface="Comic Sans MS" panose="030F0702030302020204" pitchFamily="66" charset="0"/>
                  <a:ea typeface="黑体" panose="02010609060101010101" pitchFamily="49" charset="-122"/>
                </a:rPr>
                <a:t>（公共信道）</a:t>
              </a:r>
              <a:endParaRPr lang="zh-CN" altLang="en-US" sz="2000" b="1" dirty="0">
                <a:solidFill>
                  <a:srgbClr val="000066"/>
                </a:solidFill>
                <a:latin typeface="Comic Sans MS" panose="030F0702030302020204" pitchFamily="66" charset="0"/>
                <a:ea typeface="黑体" panose="02010609060101010101" pitchFamily="49" charset="-122"/>
              </a:endParaRPr>
            </a:p>
          </p:txBody>
        </p:sp>
        <p:sp>
          <p:nvSpPr>
            <p:cNvPr id="26632" name="Text Box 33"/>
            <p:cNvSpPr txBox="1"/>
            <p:nvPr/>
          </p:nvSpPr>
          <p:spPr>
            <a:xfrm>
              <a:off x="1610" y="2659"/>
              <a:ext cx="907" cy="560"/>
            </a:xfrm>
            <a:prstGeom prst="rect">
              <a:avLst/>
            </a:prstGeom>
            <a:solidFill>
              <a:srgbClr val="CCFFCC"/>
            </a:solidFill>
            <a:ln w="9525" cap="flat" cmpd="sng">
              <a:solidFill>
                <a:srgbClr val="008080"/>
              </a:solidFill>
              <a:prstDash val="solid"/>
              <a:miter/>
              <a:headEnd type="none" w="med" len="med"/>
              <a:tailEnd type="none" w="med" len="med"/>
            </a:ln>
          </p:spPr>
          <p:txBody>
            <a:bodyPr anchor="ctr"/>
            <a:p>
              <a:pPr eaLnBrk="0" hangingPunct="0"/>
              <a:r>
                <a:rPr lang="en-US" altLang="zh-CN" sz="2000" b="1" dirty="0">
                  <a:solidFill>
                    <a:srgbClr val="000066"/>
                  </a:solidFill>
                  <a:latin typeface="Comic Sans MS" panose="030F0702030302020204" pitchFamily="66" charset="0"/>
                  <a:ea typeface="黑体" panose="02010609060101010101" pitchFamily="49" charset="-122"/>
                </a:rPr>
                <a:t>  </a:t>
              </a:r>
              <a:r>
                <a:rPr lang="zh-CN" altLang="en-US" sz="2000" b="1" dirty="0">
                  <a:solidFill>
                    <a:srgbClr val="000066"/>
                  </a:solidFill>
                  <a:latin typeface="Comic Sans MS" panose="030F0702030302020204" pitchFamily="66" charset="0"/>
                  <a:ea typeface="黑体" panose="02010609060101010101" pitchFamily="49" charset="-122"/>
                </a:rPr>
                <a:t>加密</a:t>
              </a:r>
              <a:r>
                <a:rPr lang="en-US" altLang="zh-CN" sz="2000" b="1" dirty="0">
                  <a:solidFill>
                    <a:srgbClr val="000066"/>
                  </a:solidFill>
                  <a:latin typeface="Comic Sans MS" panose="030F0702030302020204" pitchFamily="66" charset="0"/>
                  <a:ea typeface="黑体" panose="02010609060101010101" pitchFamily="49" charset="-122"/>
                </a:rPr>
                <a:t>E</a:t>
              </a:r>
              <a:endParaRPr lang="en-US" altLang="zh-CN" sz="2000" b="1" dirty="0">
                <a:solidFill>
                  <a:srgbClr val="000066"/>
                </a:solidFill>
                <a:latin typeface="Comic Sans MS" panose="030F0702030302020204" pitchFamily="66" charset="0"/>
                <a:ea typeface="黑体" panose="02010609060101010101" pitchFamily="49" charset="-122"/>
              </a:endParaRPr>
            </a:p>
            <a:p>
              <a:pPr eaLnBrk="0" hangingPunct="0"/>
              <a:r>
                <a:rPr lang="en-US" altLang="zh-CN" sz="2000" b="1" dirty="0">
                  <a:solidFill>
                    <a:srgbClr val="000066"/>
                  </a:solidFill>
                  <a:latin typeface="Comic Sans MS" panose="030F0702030302020204" pitchFamily="66" charset="0"/>
                  <a:ea typeface="宋体" panose="02010600030101010101" pitchFamily="2" charset="-122"/>
                </a:rPr>
                <a:t> C=E</a:t>
              </a:r>
              <a:r>
                <a:rPr lang="en-US" altLang="zh-CN" sz="2000" b="1" baseline="-25000" dirty="0">
                  <a:solidFill>
                    <a:srgbClr val="000066"/>
                  </a:solidFill>
                  <a:latin typeface="Comic Sans MS" panose="030F0702030302020204" pitchFamily="66" charset="0"/>
                  <a:ea typeface="黑体" panose="02010609060101010101" pitchFamily="49" charset="-122"/>
                </a:rPr>
                <a:t>k1</a:t>
              </a:r>
              <a:r>
                <a:rPr lang="en-US" altLang="zh-CN" sz="2000" b="1" dirty="0">
                  <a:solidFill>
                    <a:srgbClr val="000066"/>
                  </a:solidFill>
                  <a:latin typeface="Comic Sans MS" panose="030F0702030302020204" pitchFamily="66" charset="0"/>
                  <a:ea typeface="宋体" panose="02010600030101010101" pitchFamily="2" charset="-122"/>
                </a:rPr>
                <a:t>(P)</a:t>
              </a:r>
              <a:endParaRPr lang="en-US" altLang="zh-CN" sz="2000" b="1" dirty="0">
                <a:solidFill>
                  <a:srgbClr val="000066"/>
                </a:solidFill>
                <a:latin typeface="Comic Sans MS" panose="030F0702030302020204" pitchFamily="66" charset="0"/>
                <a:ea typeface="黑体" panose="02010609060101010101" pitchFamily="49" charset="-122"/>
              </a:endParaRPr>
            </a:p>
          </p:txBody>
        </p:sp>
        <p:sp>
          <p:nvSpPr>
            <p:cNvPr id="26633" name="Text Box 34"/>
            <p:cNvSpPr txBox="1"/>
            <p:nvPr/>
          </p:nvSpPr>
          <p:spPr>
            <a:xfrm>
              <a:off x="3589" y="2659"/>
              <a:ext cx="1015" cy="560"/>
            </a:xfrm>
            <a:prstGeom prst="rect">
              <a:avLst/>
            </a:prstGeom>
            <a:solidFill>
              <a:srgbClr val="CCFFCC"/>
            </a:solidFill>
            <a:ln w="9525" cap="flat" cmpd="sng">
              <a:solidFill>
                <a:srgbClr val="008080"/>
              </a:solidFill>
              <a:prstDash val="solid"/>
              <a:miter/>
              <a:headEnd type="none" w="med" len="med"/>
              <a:tailEnd type="none" w="med" len="med"/>
            </a:ln>
          </p:spPr>
          <p:txBody>
            <a:bodyPr anchor="ctr"/>
            <a:p>
              <a:pPr algn="just" eaLnBrk="0" hangingPunct="0"/>
              <a:r>
                <a:rPr lang="en-US" altLang="zh-CN" sz="2000" b="1" dirty="0">
                  <a:solidFill>
                    <a:srgbClr val="000066"/>
                  </a:solidFill>
                  <a:latin typeface="Comic Sans MS" panose="030F0702030302020204" pitchFamily="66" charset="0"/>
                  <a:ea typeface="黑体" panose="02010609060101010101" pitchFamily="49" charset="-122"/>
                </a:rPr>
                <a:t>    </a:t>
              </a:r>
              <a:r>
                <a:rPr lang="zh-CN" altLang="en-US" sz="2000" b="1" dirty="0">
                  <a:solidFill>
                    <a:srgbClr val="000066"/>
                  </a:solidFill>
                  <a:latin typeface="Comic Sans MS" panose="030F0702030302020204" pitchFamily="66" charset="0"/>
                  <a:ea typeface="黑体" panose="02010609060101010101" pitchFamily="49" charset="-122"/>
                </a:rPr>
                <a:t>解密</a:t>
              </a:r>
              <a:r>
                <a:rPr lang="en-US" altLang="zh-CN" sz="2000" b="1" dirty="0">
                  <a:solidFill>
                    <a:srgbClr val="000066"/>
                  </a:solidFill>
                  <a:latin typeface="Comic Sans MS" panose="030F0702030302020204" pitchFamily="66" charset="0"/>
                  <a:ea typeface="黑体" panose="02010609060101010101" pitchFamily="49" charset="-122"/>
                </a:rPr>
                <a:t>D</a:t>
              </a:r>
              <a:endParaRPr lang="en-US" altLang="zh-CN" sz="2000" b="1" dirty="0">
                <a:solidFill>
                  <a:srgbClr val="000066"/>
                </a:solidFill>
                <a:latin typeface="Comic Sans MS" panose="030F0702030302020204" pitchFamily="66" charset="0"/>
                <a:ea typeface="黑体" panose="02010609060101010101" pitchFamily="49" charset="-122"/>
              </a:endParaRPr>
            </a:p>
            <a:p>
              <a:pPr algn="just" eaLnBrk="0" hangingPunct="0"/>
              <a:r>
                <a:rPr lang="en-US" altLang="zh-CN" sz="2000" b="1" dirty="0">
                  <a:solidFill>
                    <a:srgbClr val="000066"/>
                  </a:solidFill>
                  <a:latin typeface="Comic Sans MS" panose="030F0702030302020204" pitchFamily="66" charset="0"/>
                  <a:ea typeface="黑体" panose="02010609060101010101" pitchFamily="49" charset="-122"/>
                </a:rPr>
                <a:t>   P=D</a:t>
              </a:r>
              <a:r>
                <a:rPr lang="en-US" altLang="zh-CN" sz="2000" b="1" baseline="-25000" dirty="0">
                  <a:solidFill>
                    <a:srgbClr val="000066"/>
                  </a:solidFill>
                  <a:latin typeface="Comic Sans MS" panose="030F0702030302020204" pitchFamily="66" charset="0"/>
                  <a:ea typeface="黑体" panose="02010609060101010101" pitchFamily="49" charset="-122"/>
                </a:rPr>
                <a:t>k2</a:t>
              </a:r>
              <a:r>
                <a:rPr lang="en-US" altLang="zh-CN" sz="2000" b="1" dirty="0">
                  <a:solidFill>
                    <a:srgbClr val="000066"/>
                  </a:solidFill>
                  <a:latin typeface="Comic Sans MS" panose="030F0702030302020204" pitchFamily="66" charset="0"/>
                  <a:ea typeface="黑体" panose="02010609060101010101" pitchFamily="49" charset="-122"/>
                </a:rPr>
                <a:t>(C)</a:t>
              </a:r>
              <a:endParaRPr lang="en-US" altLang="zh-CN" sz="2000" b="1" dirty="0">
                <a:solidFill>
                  <a:srgbClr val="000066"/>
                </a:solidFill>
                <a:latin typeface="Comic Sans MS" panose="030F0702030302020204" pitchFamily="66" charset="0"/>
                <a:ea typeface="黑体" panose="02010609060101010101" pitchFamily="49" charset="-122"/>
              </a:endParaRPr>
            </a:p>
          </p:txBody>
        </p:sp>
        <p:sp>
          <p:nvSpPr>
            <p:cNvPr id="26634" name="Line 35"/>
            <p:cNvSpPr/>
            <p:nvPr/>
          </p:nvSpPr>
          <p:spPr>
            <a:xfrm>
              <a:off x="1292" y="3022"/>
              <a:ext cx="291" cy="0"/>
            </a:xfrm>
            <a:prstGeom prst="line">
              <a:avLst/>
            </a:prstGeom>
            <a:ln w="9525" cap="flat" cmpd="sng">
              <a:solidFill>
                <a:srgbClr val="008080"/>
              </a:solidFill>
              <a:prstDash val="solid"/>
              <a:round/>
              <a:headEnd type="none" w="med" len="med"/>
              <a:tailEnd type="triangle" w="med" len="med"/>
            </a:ln>
          </p:spPr>
        </p:sp>
        <p:sp>
          <p:nvSpPr>
            <p:cNvPr id="26635" name="Line 36"/>
            <p:cNvSpPr/>
            <p:nvPr/>
          </p:nvSpPr>
          <p:spPr>
            <a:xfrm>
              <a:off x="4604" y="3022"/>
              <a:ext cx="291" cy="0"/>
            </a:xfrm>
            <a:prstGeom prst="line">
              <a:avLst/>
            </a:prstGeom>
            <a:ln w="9525" cap="flat" cmpd="sng">
              <a:solidFill>
                <a:srgbClr val="008080"/>
              </a:solidFill>
              <a:prstDash val="solid"/>
              <a:round/>
              <a:headEnd type="none" w="med" len="med"/>
              <a:tailEnd type="triangle" w="med" len="med"/>
            </a:ln>
          </p:spPr>
        </p:sp>
        <p:sp>
          <p:nvSpPr>
            <p:cNvPr id="26636" name="Line 37"/>
            <p:cNvSpPr/>
            <p:nvPr/>
          </p:nvSpPr>
          <p:spPr>
            <a:xfrm flipV="1">
              <a:off x="2517" y="2976"/>
              <a:ext cx="1043" cy="0"/>
            </a:xfrm>
            <a:prstGeom prst="line">
              <a:avLst/>
            </a:prstGeom>
            <a:ln w="9525" cap="flat" cmpd="sng">
              <a:solidFill>
                <a:srgbClr val="008080"/>
              </a:solidFill>
              <a:prstDash val="solid"/>
              <a:round/>
              <a:headEnd type="none" w="med" len="med"/>
              <a:tailEnd type="none" w="med" len="med"/>
            </a:ln>
          </p:spPr>
        </p:sp>
        <p:sp>
          <p:nvSpPr>
            <p:cNvPr id="26637" name="Text Box 38"/>
            <p:cNvSpPr txBox="1"/>
            <p:nvPr/>
          </p:nvSpPr>
          <p:spPr>
            <a:xfrm>
              <a:off x="2487" y="3294"/>
              <a:ext cx="1300" cy="219"/>
            </a:xfrm>
            <a:prstGeom prst="rect">
              <a:avLst/>
            </a:prstGeom>
            <a:solidFill>
              <a:srgbClr val="FFFFFF"/>
            </a:solidFill>
            <a:ln w="9525">
              <a:noFill/>
            </a:ln>
          </p:spPr>
          <p:txBody>
            <a:bodyPr anchor="t"/>
            <a:p>
              <a:pPr algn="just" eaLnBrk="0" hangingPunct="0"/>
              <a:r>
                <a:rPr lang="zh-CN" altLang="en-US" sz="2000" b="1" dirty="0">
                  <a:solidFill>
                    <a:srgbClr val="000066"/>
                  </a:solidFill>
                  <a:latin typeface="Comic Sans MS" panose="030F0702030302020204" pitchFamily="66" charset="0"/>
                  <a:ea typeface="黑体" panose="02010609060101010101" pitchFamily="49" charset="-122"/>
                </a:rPr>
                <a:t>（秘密信道）</a:t>
              </a:r>
              <a:endParaRPr lang="zh-CN" altLang="en-US" sz="2000" b="1" dirty="0">
                <a:solidFill>
                  <a:srgbClr val="000066"/>
                </a:solidFill>
                <a:latin typeface="Comic Sans MS" panose="030F0702030302020204" pitchFamily="66" charset="0"/>
                <a:ea typeface="黑体" panose="02010609060101010101" pitchFamily="49" charset="-122"/>
              </a:endParaRPr>
            </a:p>
          </p:txBody>
        </p:sp>
        <p:sp>
          <p:nvSpPr>
            <p:cNvPr id="26638" name="Line 39"/>
            <p:cNvSpPr/>
            <p:nvPr/>
          </p:nvSpPr>
          <p:spPr>
            <a:xfrm flipV="1">
              <a:off x="2055" y="3521"/>
              <a:ext cx="1823" cy="8"/>
            </a:xfrm>
            <a:prstGeom prst="line">
              <a:avLst/>
            </a:prstGeom>
            <a:ln w="9525" cap="flat" cmpd="sng">
              <a:solidFill>
                <a:srgbClr val="008080"/>
              </a:solidFill>
              <a:prstDash val="solid"/>
              <a:round/>
              <a:headEnd type="none" w="med" len="med"/>
              <a:tailEnd type="none" w="med" len="med"/>
            </a:ln>
          </p:spPr>
        </p:sp>
        <p:sp>
          <p:nvSpPr>
            <p:cNvPr id="26639" name="Line 40"/>
            <p:cNvSpPr/>
            <p:nvPr/>
          </p:nvSpPr>
          <p:spPr>
            <a:xfrm flipV="1">
              <a:off x="2055" y="3219"/>
              <a:ext cx="0" cy="310"/>
            </a:xfrm>
            <a:prstGeom prst="line">
              <a:avLst/>
            </a:prstGeom>
            <a:ln w="9525" cap="flat" cmpd="sng">
              <a:solidFill>
                <a:srgbClr val="008080"/>
              </a:solidFill>
              <a:prstDash val="solid"/>
              <a:round/>
              <a:headEnd type="none" w="med" len="med"/>
              <a:tailEnd type="triangle" w="med" len="med"/>
            </a:ln>
          </p:spPr>
        </p:sp>
        <p:sp>
          <p:nvSpPr>
            <p:cNvPr id="26640" name="Line 41"/>
            <p:cNvSpPr/>
            <p:nvPr/>
          </p:nvSpPr>
          <p:spPr>
            <a:xfrm flipV="1">
              <a:off x="3880" y="3219"/>
              <a:ext cx="0" cy="310"/>
            </a:xfrm>
            <a:prstGeom prst="line">
              <a:avLst/>
            </a:prstGeom>
            <a:ln w="9525" cap="flat" cmpd="sng">
              <a:solidFill>
                <a:srgbClr val="008080"/>
              </a:solidFill>
              <a:prstDash val="solid"/>
              <a:round/>
              <a:headEnd type="none" w="med" len="med"/>
              <a:tailEnd type="triangle" w="med" len="med"/>
            </a:ln>
          </p:spPr>
        </p:sp>
        <p:sp>
          <p:nvSpPr>
            <p:cNvPr id="26641" name="Text Box 31"/>
            <p:cNvSpPr txBox="1"/>
            <p:nvPr/>
          </p:nvSpPr>
          <p:spPr>
            <a:xfrm>
              <a:off x="3905" y="3348"/>
              <a:ext cx="290" cy="309"/>
            </a:xfrm>
            <a:prstGeom prst="rect">
              <a:avLst/>
            </a:prstGeom>
            <a:solidFill>
              <a:srgbClr val="FFFFFF"/>
            </a:solidFill>
            <a:ln w="9525">
              <a:noFill/>
            </a:ln>
          </p:spPr>
          <p:txBody>
            <a:bodyPr anchor="t"/>
            <a:p>
              <a:pPr algn="just" eaLnBrk="0" hangingPunct="0"/>
              <a:r>
                <a:rPr lang="en-US" altLang="zh-CN" b="1" dirty="0">
                  <a:solidFill>
                    <a:srgbClr val="000066"/>
                  </a:solidFill>
                  <a:latin typeface="Comic Sans MS" panose="030F0702030302020204" pitchFamily="66" charset="0"/>
                  <a:ea typeface="宋体" panose="02010600030101010101" pitchFamily="2" charset="-122"/>
                </a:rPr>
                <a:t>k2</a:t>
              </a:r>
              <a:endParaRPr lang="en-US" altLang="zh-CN" b="1" dirty="0">
                <a:solidFill>
                  <a:srgbClr val="000066"/>
                </a:solidFill>
                <a:latin typeface="Comic Sans MS" panose="030F0702030302020204" pitchFamily="66" charset="0"/>
                <a:ea typeface="宋体" panose="02010600030101010101" pitchFamily="2" charset="-122"/>
              </a:endParaRPr>
            </a:p>
          </p:txBody>
        </p:sp>
      </p:grpSp>
      <p:sp>
        <p:nvSpPr>
          <p:cNvPr id="24595" name="Rectangle 45"/>
          <p:cNvSpPr/>
          <p:nvPr/>
        </p:nvSpPr>
        <p:spPr>
          <a:xfrm>
            <a:off x="2459038" y="5818188"/>
            <a:ext cx="1081087" cy="576262"/>
          </a:xfrm>
          <a:prstGeom prst="rect">
            <a:avLst/>
          </a:prstGeom>
          <a:solidFill>
            <a:srgbClr val="CCFFCC"/>
          </a:solidFill>
          <a:ln w="9525" cap="flat" cmpd="sng">
            <a:solidFill>
              <a:srgbClr val="008080"/>
            </a:solidFill>
            <a:prstDash val="solid"/>
            <a:miter/>
            <a:headEnd type="none" w="med" len="med"/>
            <a:tailEnd type="none" w="med" len="med"/>
          </a:ln>
        </p:spPr>
        <p:txBody>
          <a:bodyPr anchor="ctr"/>
          <a:p>
            <a:r>
              <a:rPr lang="zh-CN" altLang="en-US" sz="2000" b="1" dirty="0">
                <a:solidFill>
                  <a:srgbClr val="000066"/>
                </a:solidFill>
                <a:latin typeface="Comic Sans MS" panose="030F0702030302020204" pitchFamily="66" charset="0"/>
                <a:ea typeface="黑体" panose="02010609060101010101" pitchFamily="49" charset="-122"/>
              </a:rPr>
              <a:t>密钥源</a:t>
            </a:r>
            <a:endParaRPr lang="zh-CN" altLang="en-US" sz="2000" b="1" dirty="0">
              <a:solidFill>
                <a:srgbClr val="000066"/>
              </a:solidFill>
              <a:latin typeface="Comic Sans MS" panose="030F0702030302020204" pitchFamily="66" charset="0"/>
              <a:ea typeface="黑体" panose="02010609060101010101" pitchFamily="49" charset="-122"/>
            </a:endParaRPr>
          </a:p>
        </p:txBody>
      </p:sp>
      <p:sp>
        <p:nvSpPr>
          <p:cNvPr id="24596" name="Line 46"/>
          <p:cNvSpPr/>
          <p:nvPr/>
        </p:nvSpPr>
        <p:spPr>
          <a:xfrm flipV="1">
            <a:off x="2986088" y="5434013"/>
            <a:ext cx="0" cy="358775"/>
          </a:xfrm>
          <a:prstGeom prst="line">
            <a:avLst/>
          </a:prstGeom>
          <a:ln w="15875" cap="flat" cmpd="sng">
            <a:solidFill>
              <a:srgbClr val="008000"/>
            </a:solidFill>
            <a:prstDash val="solid"/>
            <a:round/>
            <a:headEnd type="none" w="med" len="med"/>
            <a:tailEnd type="none" w="med" len="med"/>
          </a:ln>
        </p:spPr>
      </p:sp>
      <p:sp>
        <p:nvSpPr>
          <p:cNvPr id="46" name="Rectangle 2"/>
          <p:cNvSpPr>
            <a:spLocks noGrp="1" noChangeArrowheads="1"/>
          </p:cNvSpPr>
          <p:nvPr/>
        </p:nvSpPr>
        <p:spPr>
          <a:xfrm>
            <a:off x="479425" y="901700"/>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3.1 </a:t>
            </a:r>
            <a:r>
              <a:rPr kumimoji="0" lang="zh-CN" altLang="en-US" sz="28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对称密码模型</a:t>
            </a:r>
            <a:endParaRPr kumimoji="0" lang="zh-CN" altLang="en-US" sz="28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 calcmode="lin" valueType="num">
                                      <p:cBhvr additive="base">
                                        <p:cTn id="12" dur="500" fill="hold"/>
                                        <p:tgtEl>
                                          <p:spTgt spid="24580"/>
                                        </p:tgtEl>
                                        <p:attrNameLst>
                                          <p:attrName>ppt_x</p:attrName>
                                        </p:attrNameLst>
                                      </p:cBhvr>
                                      <p:tavLst>
                                        <p:tav tm="0">
                                          <p:val>
                                            <p:strVal val="#ppt_x"/>
                                          </p:val>
                                        </p:tav>
                                        <p:tav tm="100000">
                                          <p:val>
                                            <p:strVal val="#ppt_x"/>
                                          </p:val>
                                        </p:tav>
                                      </p:tavLst>
                                    </p:anim>
                                    <p:anim calcmode="lin" valueType="num">
                                      <p:cBhvr additive="base">
                                        <p:cTn id="13" dur="500" fill="hold"/>
                                        <p:tgtEl>
                                          <p:spTgt spid="2458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595"/>
                                        </p:tgtEl>
                                        <p:attrNameLst>
                                          <p:attrName>style.visibility</p:attrName>
                                        </p:attrNameLst>
                                      </p:cBhvr>
                                      <p:to>
                                        <p:strVal val="visible"/>
                                      </p:to>
                                    </p:set>
                                    <p:anim calcmode="lin" valueType="num">
                                      <p:cBhvr additive="base">
                                        <p:cTn id="16" dur="500" fill="hold"/>
                                        <p:tgtEl>
                                          <p:spTgt spid="24595"/>
                                        </p:tgtEl>
                                        <p:attrNameLst>
                                          <p:attrName>ppt_x</p:attrName>
                                        </p:attrNameLst>
                                      </p:cBhvr>
                                      <p:tavLst>
                                        <p:tav tm="0">
                                          <p:val>
                                            <p:strVal val="#ppt_x"/>
                                          </p:val>
                                        </p:tav>
                                        <p:tav tm="100000">
                                          <p:val>
                                            <p:strVal val="#ppt_x"/>
                                          </p:val>
                                        </p:tav>
                                      </p:tavLst>
                                    </p:anim>
                                    <p:anim calcmode="lin" valueType="num">
                                      <p:cBhvr additive="base">
                                        <p:cTn id="17" dur="500" fill="hold"/>
                                        <p:tgtEl>
                                          <p:spTgt spid="2459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4596"/>
                                        </p:tgtEl>
                                        <p:attrNameLst>
                                          <p:attrName>style.visibility</p:attrName>
                                        </p:attrNameLst>
                                      </p:cBhvr>
                                      <p:to>
                                        <p:strVal val="visible"/>
                                      </p:to>
                                    </p:set>
                                    <p:anim calcmode="lin" valueType="num">
                                      <p:cBhvr additive="base">
                                        <p:cTn id="20" dur="500" fill="hold"/>
                                        <p:tgtEl>
                                          <p:spTgt spid="24596"/>
                                        </p:tgtEl>
                                        <p:attrNameLst>
                                          <p:attrName>ppt_x</p:attrName>
                                        </p:attrNameLst>
                                      </p:cBhvr>
                                      <p:tavLst>
                                        <p:tav tm="0">
                                          <p:val>
                                            <p:strVal val="#ppt_x"/>
                                          </p:val>
                                        </p:tav>
                                        <p:tav tm="100000">
                                          <p:val>
                                            <p:strVal val="#ppt_x"/>
                                          </p:val>
                                        </p:tav>
                                      </p:tavLst>
                                    </p:anim>
                                    <p:anim calcmode="lin" valueType="num">
                                      <p:cBhvr additive="base">
                                        <p:cTn id="21" dur="500" fill="hold"/>
                                        <p:tgtEl>
                                          <p:spTgt spid="24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595" grpId="0" animBg="1"/>
      <p:bldP spid="2459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nvSpPr>
        <p:spPr>
          <a:xfrm>
            <a:off x="488950" y="792163"/>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3.1 </a:t>
            </a:r>
            <a:r>
              <a:rPr kumimoji="0" lang="zh-CN" altLang="en-US" sz="2800" b="0"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对称密码模型</a:t>
            </a:r>
            <a:endParaRPr kumimoji="0" lang="zh-CN" altLang="en-US" sz="2800" b="0"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4579" name="Rectangle 3"/>
          <p:cNvSpPr>
            <a:spLocks noGrp="1" noChangeArrowheads="1"/>
          </p:cNvSpPr>
          <p:nvPr/>
        </p:nvSpPr>
        <p:spPr>
          <a:xfrm>
            <a:off x="212725" y="1328738"/>
            <a:ext cx="8716963" cy="55292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1552D1"/>
                </a:solidFill>
                <a:effectLst>
                  <a:outerShdw blurRad="38100" dist="38100" dir="2700000" algn="tl">
                    <a:srgbClr val="C0C0C0"/>
                  </a:outerShdw>
                </a:effectLst>
                <a:uLnTx/>
                <a:uFillTx/>
                <a:latin typeface="+mn-lt"/>
                <a:ea typeface="+mn-ea"/>
                <a:cs typeface="+mn-cs"/>
              </a:rPr>
              <a:t>加密</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C=E </a:t>
            </a:r>
            <a:r>
              <a:rPr kumimoji="0" lang="en-US" altLang="zh-CN" sz="32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mn-lt"/>
                <a:ea typeface="+mn-ea"/>
                <a:cs typeface="+mn-cs"/>
              </a:rPr>
              <a:t>k1</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(P)</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1552D1"/>
                </a:solidFill>
                <a:effectLst>
                  <a:outerShdw blurRad="38100" dist="38100" dir="2700000" algn="tl">
                    <a:srgbClr val="C0C0C0"/>
                  </a:outerShdw>
                </a:effectLst>
                <a:uLnTx/>
                <a:uFillTx/>
                <a:latin typeface="+mn-lt"/>
                <a:ea typeface="+mn-ea"/>
                <a:cs typeface="+mn-cs"/>
              </a:rPr>
              <a:t>解密</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P=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D </a:t>
            </a:r>
            <a:r>
              <a:rPr kumimoji="0" lang="en-US" altLang="zh-CN" sz="32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mn-lt"/>
                <a:ea typeface="+mn-ea"/>
                <a:cs typeface="+mn-cs"/>
              </a:rPr>
              <a:t>k2</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(C)= D </a:t>
            </a:r>
            <a:r>
              <a:rPr kumimoji="0" lang="en-US" altLang="zh-CN" sz="32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mn-lt"/>
                <a:ea typeface="+mn-ea"/>
                <a:cs typeface="+mn-cs"/>
              </a:rPr>
              <a:t>k2</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E </a:t>
            </a:r>
            <a:r>
              <a:rPr kumimoji="0" lang="en-US" altLang="zh-CN" sz="32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mn-lt"/>
                <a:ea typeface="+mn-ea"/>
                <a:cs typeface="+mn-cs"/>
              </a:rPr>
              <a:t>k1</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(P))</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1552D1"/>
                </a:solidFill>
                <a:effectLst>
                  <a:outerShdw blurRad="38100" dist="38100" dir="2700000" algn="tl">
                    <a:srgbClr val="C0C0C0"/>
                  </a:outerShdw>
                </a:effectLst>
                <a:uLnTx/>
                <a:uFillTx/>
                <a:latin typeface="+mn-lt"/>
                <a:ea typeface="+mn-ea"/>
                <a:cs typeface="+mn-cs"/>
              </a:rPr>
              <a:t>加密算法</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对明文进行加密时采用的一组规则。</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1552D1"/>
                </a:solidFill>
                <a:effectLst>
                  <a:outerShdw blurRad="38100" dist="38100" dir="2700000" algn="tl">
                    <a:srgbClr val="C0C0C0"/>
                  </a:outerShdw>
                </a:effectLst>
                <a:uLnTx/>
                <a:uFillTx/>
                <a:latin typeface="+mn-lt"/>
                <a:ea typeface="+mn-ea"/>
                <a:cs typeface="+mn-cs"/>
              </a:rPr>
              <a:t>解密算法</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对密文进行解密时采用的一组规则。</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当</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K1</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与</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完全相同时，即是我们通常所说的</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对称加密</a:t>
            </a:r>
            <a:r>
              <a:rPr kumimoji="0" lang="zh-CN" altLang="en-US" sz="32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（注：算法一般都是公开的）</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charRg st="93" end="143"/>
                                            </p:txEl>
                                          </p:spTgt>
                                        </p:tgtEl>
                                        <p:attrNameLst>
                                          <p:attrName>style.visibility</p:attrName>
                                        </p:attrNameLst>
                                      </p:cBhvr>
                                      <p:to>
                                        <p:strVal val="visible"/>
                                      </p:to>
                                    </p:set>
                                    <p:anim calcmode="lin" valueType="num">
                                      <p:cBhvr additive="base">
                                        <p:cTn id="7" dur="500" fill="hold"/>
                                        <p:tgtEl>
                                          <p:spTgt spid="24579">
                                            <p:txEl>
                                              <p:charRg st="93" end="1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charRg st="93" end="1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nvSpPr>
        <p:spPr>
          <a:xfrm>
            <a:off x="323850" y="115888"/>
            <a:ext cx="8712200" cy="652462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3.1.1 </a:t>
            </a:r>
            <a:r>
              <a:rPr kumimoji="0" lang="zh-CN" altLang="en-US" sz="3600" b="1" i="0" u="none" strike="noStrike" kern="1200" cap="none" spc="0" normalizeH="0" baseline="0" noProof="0" dirty="0">
                <a:ln>
                  <a:noFill/>
                </a:ln>
                <a:solidFill>
                  <a:schemeClr val="tx1"/>
                </a:solidFill>
                <a:effectLst/>
                <a:uLnTx/>
                <a:uFillTx/>
                <a:latin typeface="+mn-lt"/>
                <a:ea typeface="+mn-ea"/>
                <a:cs typeface="+mn-cs"/>
              </a:rPr>
              <a:t>密码</a:t>
            </a: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编码</a:t>
            </a:r>
            <a:r>
              <a:rPr kumimoji="0" lang="zh-CN" altLang="en-US" sz="3600" b="1" i="0" u="none" strike="noStrike" kern="1200" cap="none" spc="0" normalizeH="0" baseline="0" noProof="0" dirty="0">
                <a:ln>
                  <a:noFill/>
                </a:ln>
                <a:solidFill>
                  <a:schemeClr val="tx1"/>
                </a:solidFill>
                <a:effectLst/>
                <a:uLnTx/>
                <a:uFillTx/>
                <a:latin typeface="+mn-lt"/>
                <a:ea typeface="+mn-ea"/>
                <a:cs typeface="+mn-cs"/>
              </a:rPr>
              <a:t>学</a:t>
            </a:r>
            <a:endParaRPr kumimoji="0" lang="zh-CN" altLang="en-US" sz="3600" b="1" i="0" u="none" strike="noStrike" kern="1200" cap="none" spc="0" normalizeH="0" baseline="0" noProof="0" dirty="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endPar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609600" marR="0" lvl="0" indent="-6096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密码</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编码学</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具备以下三个独立特征：</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609600" marR="0" lvl="0" indent="-6096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转换明文为密文的运算类型：</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代换和置换</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代换是将明文中的每个元素</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位、字母、位组、字串</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映射成另一个元素；置换是将明文中的元素重新排列。这些运算都要求不能有信息丢失、即所有运算是可逆的。</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609600" marR="0" lvl="0" indent="-6096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所用的密钥数：发送方和接收方使用相同密钥，称为对称密码，否则，称为非对称密码。</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609600" marR="0" lvl="0" indent="-6096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处理明文的方法：分组处理或流式处理。</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charRg st="0"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charRg st="13" end="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charRg st="32" end="12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charRg st="128" end="16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charRg st="168"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Rectangle 4"/>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609600" marR="0" lvl="0" indent="-609600" algn="l" defTabSz="914400" rtl="0" eaLnBrk="1" fontAlgn="base" latinLnBrk="0" hangingPunct="1">
              <a:lnSpc>
                <a:spcPct val="8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3.1.2 </a:t>
            </a:r>
            <a:r>
              <a:rPr kumimoji="0" lang="zh-CN" altLang="en-US" sz="36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密码分析</a:t>
            </a:r>
            <a:endParaRPr kumimoji="0" lang="zh-CN" altLang="en-US" sz="36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30723" name="Rectangle 3"/>
          <p:cNvSpPr>
            <a:spLocks noGrp="1" noChangeArrowheads="1"/>
          </p:cNvSpPr>
          <p:nvPr/>
        </p:nvSpPr>
        <p:spPr>
          <a:xfrm>
            <a:off x="488950" y="1125538"/>
            <a:ext cx="8229600" cy="59753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密码分析</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密码分析是攻击者为了窃取机密信息所做的事情</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攻击。密码体制</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的典型目标是恢复使用的密钥，而不是仅仅恢复出单个密文对应的明文。攻击传统的密码体制有两种一般的方法</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密码分析</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学： 这种攻击依赖于算法的性质和明文的一般特征或某些明密文对。这种形式的攻击企图利用算法的特征来推导出特别的明文或使用的密钥。 </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charRg st="0" end="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charRg st="85" end="16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3.1.2 </a:t>
            </a:r>
            <a:r>
              <a:rPr kumimoji="0" lang="zh-CN" altLang="en-US" sz="36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密码分析</a:t>
            </a:r>
            <a:endParaRPr kumimoji="0" lang="zh-CN" altLang="en-US" sz="36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32771" name="Rectangle 3"/>
          <p:cNvSpPr>
            <a:spLocks noGrp="1" noChangeArrowheads="1"/>
          </p:cNvSpPr>
          <p:nvPr/>
        </p:nvSpPr>
        <p:spPr>
          <a:xfrm>
            <a:off x="447675" y="981075"/>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穷举</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法：就是对可能的密钥或明文的穷举。穷举密钥时，用可能密钥解密密文，直到得到有意义的明文，确定出正确的密钥和明文。穷举明文，就是将可能的明文加密，将所得密文与截取的密文对比，从而确定正确的明文。这一方法主要用于公钥体制和数字签名。阻止穷举的方法有：增加密钥的长度，在明文、密文中增加随机冗余信息等等</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上述</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任何一种方法，如果攻击能成功地推导出密钥，那么影响将是灾难性的：将会危及所有未来和过去使用该密钥加密消息的安全。 </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noChangeArrowheads="1"/>
          </p:cNvSpPr>
          <p:nvPr/>
        </p:nvSpPr>
        <p:spPr>
          <a:xfrm>
            <a:off x="0" y="1568450"/>
            <a:ext cx="9144000" cy="568801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根据密码分析者对明、密文掌握的程度，攻击主要可分为四</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种：</a:t>
            </a:r>
            <a:endPar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惟密文攻击（加密算法，要解密的密文）</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已知明文攻击（加密算法，要解密的密文，用同一密钥加密的一个或多个明密文对）</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选择明文攻击（加密算法，要解密的密文，分析者任意选择的明文，及对应的密文）</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选择密文攻击（加密算法，要解密的密文，分析者有目的选择的一些密文，以及对应的明文）</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选择文本攻击 （加密算法，要解密的密文，分析者任意选择的明文，及对应的密文，分析者有目的选择的一些密文，及对应的明文，即为选择明文和选择密文的结合）</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以上攻击威胁依次增大。一般地，加密算法起码要能经受得住已知明文攻击才行</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36868" name="Rectangle 4"/>
          <p:cNvSpPr>
            <a:spLocks noGrp="1" noChangeArrowheads="1"/>
          </p:cNvSpPr>
          <p:nvPr/>
        </p:nvSpPr>
        <p:spPr>
          <a:xfrm>
            <a:off x="457200" y="569913"/>
            <a:ext cx="8229600" cy="11398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4000" b="1"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密码分析</a:t>
            </a:r>
            <a:endParaRPr kumimoji="0" lang="zh-CN" altLang="en-US" sz="4000" b="1"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3.1.2 </a:t>
            </a:r>
            <a:r>
              <a:rPr kumimoji="0" lang="zh-CN" altLang="en-US" sz="36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密码分析</a:t>
            </a:r>
            <a:endParaRPr kumimoji="0" lang="zh-CN" altLang="en-US" sz="36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34819"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理论上，除了一次一密的密码体制外，没有绝对安全的密码体制。所以，称一个密码体制是安全的，一般是指密码体制在计算上是安全的，即：破译密码的代价超出密文信息的价值； 破译密码的时间超出密文信息的有效生命期</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5" name="图片 4" descr="屏幕剪辑"/>
          <p:cNvPicPr>
            <a:picLocks noChangeAspect="1"/>
          </p:cNvPicPr>
          <p:nvPr/>
        </p:nvPicPr>
        <p:blipFill>
          <a:blip r:embed="rId1"/>
          <a:stretch>
            <a:fillRect/>
          </a:stretch>
        </p:blipFill>
        <p:spPr>
          <a:xfrm>
            <a:off x="152400" y="1412875"/>
            <a:ext cx="8820150" cy="3313113"/>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395288" y="1406525"/>
            <a:ext cx="8351838"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lnSpc>
                <a:spcPct val="110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10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20000"/>
              </a:spcAft>
              <a:buClr>
                <a:srgbClr val="0000CC"/>
              </a:buClr>
              <a:buSzTx/>
              <a:buFont typeface="Wingdings" panose="05000000000000000000" pitchFamily="2" charset="2"/>
              <a:buChar char="u"/>
              <a:defRPr/>
            </a:pPr>
            <a:r>
              <a:rPr kumimoji="0" lang="en-US"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 1 </a:t>
            </a:r>
            <a:r>
              <a:rPr kumimoji="1"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Symmetric Cipher Model</a:t>
            </a:r>
            <a:r>
              <a:rPr kumimoji="1" lang="zh-CN" altLang="en-US" sz="2800" b="1" i="0" u="none" strike="noStrike" kern="1200" cap="none" spc="0" normalizeH="0" baseline="0" noProof="0" dirty="0" smtClean="0">
                <a:ln>
                  <a:noFill/>
                </a:ln>
                <a:solidFill>
                  <a:srgbClr val="000000"/>
                </a:solidFill>
                <a:effectLst/>
                <a:uLnTx/>
                <a:uFillTx/>
                <a:latin typeface="+mn-ea"/>
                <a:ea typeface="+mn-ea"/>
                <a:cs typeface="+mn-ea"/>
                <a:sym typeface="+mn-ea"/>
              </a:rPr>
              <a:t>（对称密码模型）</a:t>
            </a:r>
            <a:endParaRPr kumimoji="0" lang="zh-CN" altLang="en-US" sz="2800" b="1" i="0" u="none" strike="noStrike" kern="1200" cap="none" spc="0" normalizeH="0" baseline="0" noProof="0" dirty="0" smtClean="0">
              <a:ln>
                <a:noFill/>
              </a:ln>
              <a:solidFill>
                <a:srgbClr val="000000"/>
              </a:solidFill>
              <a:effectLst/>
              <a:uLnTx/>
              <a:uFillTx/>
              <a:latin typeface="+mn-ea"/>
              <a:cs typeface="+mn-ea"/>
              <a:sym typeface="+mn-ea"/>
            </a:endParaRPr>
          </a:p>
          <a:p>
            <a:pPr marL="342900" marR="0" lvl="0" indent="-342900" algn="l" defTabSz="914400" rtl="0" eaLnBrk="1" fontAlgn="base" latinLnBrk="0" hangingPunct="1">
              <a:lnSpc>
                <a:spcPct val="110000"/>
              </a:lnSpc>
              <a:spcBef>
                <a:spcPct val="20000"/>
              </a:spcBef>
              <a:spcAft>
                <a:spcPct val="20000"/>
              </a:spcAft>
              <a:buClr>
                <a:srgbClr val="0000CC"/>
              </a:buClr>
              <a:buSzTx/>
              <a:buFont typeface="Wingdings" panose="05000000000000000000" pitchFamily="2" charset="2"/>
              <a:buChar char="u"/>
              <a:defRPr/>
            </a:pPr>
            <a:r>
              <a:rPr kumimoji="0" lang="en-US"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 2 </a:t>
            </a:r>
            <a:r>
              <a:rPr kumimoji="1" lang="en-AU"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Substitution </a:t>
            </a:r>
            <a:r>
              <a:rPr kumimoji="1"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Techniques  </a:t>
            </a:r>
            <a:r>
              <a:rPr kumimoji="1" lang="en-AU"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a:t>
            </a:r>
            <a:r>
              <a:rPr kumimoji="1" lang="zh-CN" altLang="en-AU" sz="2800" b="1" i="0" u="none" strike="noStrike" kern="1200" cap="none" spc="0" normalizeH="0" baseline="0" noProof="0" dirty="0" smtClean="0">
                <a:ln>
                  <a:noFill/>
                </a:ln>
                <a:solidFill>
                  <a:srgbClr val="000000"/>
                </a:solidFill>
                <a:effectLst/>
                <a:uLnTx/>
                <a:uFillTx/>
                <a:latin typeface="+mn-ea"/>
                <a:ea typeface="+mn-ea"/>
                <a:cs typeface="+mn-ea"/>
                <a:sym typeface="+mn-ea"/>
              </a:rPr>
              <a:t>代替技术）</a:t>
            </a:r>
            <a:endParaRPr kumimoji="0" lang="zh-CN" altLang="en-US" sz="2800" b="1" i="0" u="none" strike="noStrike" kern="1200" cap="none" spc="0" normalizeH="0" baseline="0" noProof="0" dirty="0" smtClean="0">
              <a:ln>
                <a:noFill/>
              </a:ln>
              <a:solidFill>
                <a:srgbClr val="000000"/>
              </a:solidFill>
              <a:effectLst/>
              <a:uLnTx/>
              <a:uFillTx/>
              <a:latin typeface="+mn-ea"/>
              <a:cs typeface="+mn-ea"/>
              <a:sym typeface="+mn-ea"/>
            </a:endParaRPr>
          </a:p>
          <a:p>
            <a:pPr marL="342900" marR="0" lvl="0" indent="-342900" algn="l" defTabSz="914400" rtl="0" eaLnBrk="1" fontAlgn="base" latinLnBrk="0" hangingPunct="1">
              <a:lnSpc>
                <a:spcPct val="110000"/>
              </a:lnSpc>
              <a:spcBef>
                <a:spcPct val="20000"/>
              </a:spcBef>
              <a:spcAft>
                <a:spcPct val="20000"/>
              </a:spcAft>
              <a:buClr>
                <a:srgbClr val="0000CC"/>
              </a:buClr>
              <a:buSzTx/>
              <a:buFont typeface="Wingdings" panose="05000000000000000000" pitchFamily="2" charset="2"/>
              <a:buChar char="u"/>
              <a:defRPr/>
            </a:pPr>
            <a:r>
              <a:rPr kumimoji="0" lang="zh-CN" altLang="en-US"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0" lang="en-US"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3 </a:t>
            </a:r>
            <a:r>
              <a:rPr kumimoji="1" lang="en-AU"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Transposition </a:t>
            </a:r>
            <a:r>
              <a:rPr kumimoji="1"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Techniques</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a:t>
            </a:r>
            <a:r>
              <a:rPr kumimoji="1" lang="zh-CN" altLang="en-AU" sz="2800" b="1" i="0" u="none" strike="noStrike" kern="1200" cap="none" spc="0" normalizeH="0" baseline="0" noProof="0" dirty="0" smtClean="0">
                <a:ln>
                  <a:noFill/>
                </a:ln>
                <a:solidFill>
                  <a:srgbClr val="000000"/>
                </a:solidFill>
                <a:effectLst/>
                <a:uLnTx/>
                <a:uFillTx/>
                <a:latin typeface="+mn-ea"/>
                <a:ea typeface="+mn-ea"/>
                <a:cs typeface="+mn-ea"/>
                <a:sym typeface="+mn-ea"/>
              </a:rPr>
              <a:t>置换技术）</a:t>
            </a:r>
            <a:endParaRPr kumimoji="1" lang="zh-CN" altLang="en-AU" sz="2800" b="1" i="0" u="none" strike="noStrike" kern="1200" cap="none" spc="0" normalizeH="0" baseline="0" noProof="0" dirty="0" smtClean="0">
              <a:ln>
                <a:noFill/>
              </a:ln>
              <a:solidFill>
                <a:srgbClr val="000000"/>
              </a:solidFill>
              <a:effectLst/>
              <a:uLnTx/>
              <a:uFillTx/>
              <a:latin typeface="+mn-ea"/>
              <a:cs typeface="+mn-ea"/>
              <a:sym typeface="+mn-ea"/>
            </a:endParaRPr>
          </a:p>
          <a:p>
            <a:pPr marL="342900" marR="0" lvl="0" indent="-342900" algn="l" defTabSz="914400" rtl="0" eaLnBrk="1" fontAlgn="base" latinLnBrk="0" hangingPunct="1">
              <a:lnSpc>
                <a:spcPct val="110000"/>
              </a:lnSpc>
              <a:spcBef>
                <a:spcPct val="20000"/>
              </a:spcBef>
              <a:spcAft>
                <a:spcPct val="20000"/>
              </a:spcAft>
              <a:buClr>
                <a:srgbClr val="0000CC"/>
              </a:buClr>
              <a:buSzTx/>
              <a:buFont typeface="Wingdings" panose="05000000000000000000" pitchFamily="2" charset="2"/>
              <a:buChar char="u"/>
              <a:defRPr/>
            </a:pPr>
            <a:r>
              <a:rPr kumimoji="1" lang="en-AU"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1" lang="en-US" altLang="en-AU" sz="2800" b="1" i="0" u="none" strike="noStrike" kern="1200" cap="none" spc="0" normalizeH="0" baseline="0" noProof="0" dirty="0" smtClean="0">
                <a:ln>
                  <a:noFill/>
                </a:ln>
                <a:solidFill>
                  <a:srgbClr val="000000"/>
                </a:solidFill>
                <a:effectLst/>
                <a:uLnTx/>
                <a:uFillTx/>
                <a:latin typeface="+mn-ea"/>
                <a:ea typeface="+mn-ea"/>
                <a:cs typeface="+mn-ea"/>
                <a:sym typeface="+mn-ea"/>
              </a:rPr>
              <a:t>4</a:t>
            </a:r>
            <a:r>
              <a:rPr kumimoji="0" lang="en-US"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R</a:t>
            </a:r>
            <a:r>
              <a:rPr kumimoji="1" 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otor </a:t>
            </a:r>
            <a:r>
              <a:rPr kumimoji="1"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M</a:t>
            </a:r>
            <a:r>
              <a:rPr kumimoji="1" 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achines</a:t>
            </a:r>
            <a:r>
              <a:rPr kumimoji="1" lang="en-US"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1" lang="zh-CN" altLang="en-US" sz="2800" b="1" i="0" u="none" strike="noStrike" kern="1200" cap="none" spc="0" normalizeH="0" baseline="0" noProof="0" dirty="0" smtClean="0">
                <a:ln>
                  <a:noFill/>
                </a:ln>
                <a:solidFill>
                  <a:srgbClr val="000000"/>
                </a:solidFill>
                <a:effectLst/>
                <a:uLnTx/>
                <a:uFillTx/>
                <a:latin typeface="+mn-ea"/>
                <a:ea typeface="+mn-ea"/>
                <a:cs typeface="+mn-ea"/>
                <a:sym typeface="+mn-ea"/>
              </a:rPr>
              <a:t>（轮转机）</a:t>
            </a:r>
            <a:endParaRPr kumimoji="1" lang="zh-CN" altLang="en-US" sz="2800" b="1" i="0" u="none" strike="noStrike" kern="1200" cap="none" spc="0" normalizeH="0" baseline="0" noProof="0" dirty="0" smtClean="0">
              <a:ln>
                <a:noFill/>
              </a:ln>
              <a:solidFill>
                <a:srgbClr val="000000"/>
              </a:solidFill>
              <a:effectLst/>
              <a:uLnTx/>
              <a:uFillTx/>
              <a:latin typeface="+mn-ea"/>
              <a:cs typeface="+mn-ea"/>
              <a:sym typeface="+mn-ea"/>
            </a:endParaRPr>
          </a:p>
          <a:p>
            <a:pPr marL="342900" marR="0" lvl="0" indent="-342900" algn="l" defTabSz="914400" rtl="0" eaLnBrk="1" fontAlgn="base" latinLnBrk="0" hangingPunct="1">
              <a:lnSpc>
                <a:spcPct val="110000"/>
              </a:lnSpc>
              <a:spcBef>
                <a:spcPct val="20000"/>
              </a:spcBef>
              <a:spcAft>
                <a:spcPct val="20000"/>
              </a:spcAft>
              <a:buClr>
                <a:srgbClr val="0000CC"/>
              </a:buClr>
              <a:buSzTx/>
              <a:buFont typeface="Wingdings" panose="05000000000000000000" pitchFamily="2" charset="2"/>
              <a:buChar char="u"/>
              <a:defRPr/>
            </a:pPr>
            <a:r>
              <a:rPr kumimoji="0" lang="zh-CN" altLang="en-US"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0" lang="en-US"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5 </a:t>
            </a:r>
            <a:r>
              <a:rPr kumimoji="1" lang="en-AU"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Steganography</a:t>
            </a:r>
            <a:r>
              <a:rPr kumimoji="1" lang="en-AU" altLang="zh-CN" sz="2800" b="1" i="0" u="none" strike="noStrike" kern="1200" cap="none" spc="0" normalizeH="0" baseline="0" noProof="0" dirty="0" smtClean="0">
                <a:ln>
                  <a:noFill/>
                </a:ln>
                <a:solidFill>
                  <a:srgbClr val="000000"/>
                </a:solidFill>
                <a:effectLst/>
                <a:uLnTx/>
                <a:uFillTx/>
                <a:latin typeface="+mn-ea"/>
                <a:ea typeface="+mn-ea"/>
                <a:cs typeface="+mn-ea"/>
                <a:sym typeface="+mn-ea"/>
              </a:rPr>
              <a:t>         （</a:t>
            </a:r>
            <a:r>
              <a:rPr kumimoji="1" lang="zh-CN" altLang="en-US" sz="2800" b="1" i="0" u="none" strike="noStrike" kern="1200" cap="none" spc="0" normalizeH="0" baseline="0" noProof="0" dirty="0" smtClean="0">
                <a:ln>
                  <a:noFill/>
                </a:ln>
                <a:solidFill>
                  <a:srgbClr val="000000"/>
                </a:solidFill>
                <a:effectLst/>
                <a:uLnTx/>
                <a:uFillTx/>
                <a:latin typeface="+mn-ea"/>
                <a:ea typeface="+mn-ea"/>
                <a:cs typeface="+mn-ea"/>
                <a:sym typeface="+mn-ea"/>
              </a:rPr>
              <a:t>隐写术</a:t>
            </a:r>
            <a:r>
              <a:rPr kumimoji="1" lang="zh-CN" altLang="en-AU" sz="2800" b="1" i="0" u="none" strike="noStrike" kern="1200" cap="none" spc="0" normalizeH="0" baseline="0" noProof="0" dirty="0" smtClean="0">
                <a:ln>
                  <a:noFill/>
                </a:ln>
                <a:solidFill>
                  <a:srgbClr val="000000"/>
                </a:solidFill>
                <a:effectLst/>
                <a:uLnTx/>
                <a:uFillTx/>
                <a:latin typeface="+mn-ea"/>
                <a:ea typeface="+mn-ea"/>
                <a:cs typeface="+mn-ea"/>
                <a:sym typeface="+mn-ea"/>
              </a:rPr>
              <a:t>）</a:t>
            </a:r>
            <a:endParaRPr kumimoji="1" lang="zh-CN" altLang="en-US" sz="2800" b="1" i="0" u="none" strike="noStrike" kern="1200" cap="none" spc="0" normalizeH="0" baseline="0" noProof="0" dirty="0">
              <a:ln>
                <a:noFill/>
              </a:ln>
              <a:solidFill>
                <a:srgbClr val="000000"/>
              </a:solidFill>
              <a:effectLst/>
              <a:uLnTx/>
              <a:uFillTx/>
              <a:latin typeface="+mn-ea"/>
              <a:cs typeface="+mn-ea"/>
              <a:sym typeface="+mn-ea"/>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Rectangle 3"/>
          <p:cNvSpPr>
            <a:spLocks noGrp="1" noChangeArrowheads="1"/>
          </p:cNvSpPr>
          <p:nvPr/>
        </p:nvSpPr>
        <p:spPr>
          <a:xfrm>
            <a:off x="60325" y="1165225"/>
            <a:ext cx="86868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3200" b="1" i="0" u="none" strike="noStrike" kern="1200" cap="none" spc="0" normalizeH="0" baseline="0" noProof="0">
                <a:ln>
                  <a:noFill/>
                </a:ln>
                <a:solidFill>
                  <a:srgbClr val="000000"/>
                </a:solidFill>
                <a:effectLst/>
                <a:uLnTx/>
                <a:uFillTx/>
                <a:latin typeface="+mn-lt"/>
                <a:ea typeface="+mn-ea"/>
                <a:cs typeface="+mn-cs"/>
              </a:rPr>
              <a:t>		  </a:t>
            </a:r>
            <a:r>
              <a:rPr kumimoji="0" lang="zh-CN" altLang="en-US" sz="3200" b="1" i="0" u="none" strike="noStrike" kern="1200" cap="none" spc="0" normalizeH="0" baseline="0" noProof="0">
                <a:ln>
                  <a:noFill/>
                </a:ln>
                <a:solidFill>
                  <a:srgbClr val="000000"/>
                </a:solidFill>
                <a:effectLst/>
                <a:uLnTx/>
                <a:uFillTx/>
                <a:latin typeface="+mn-lt"/>
                <a:ea typeface="+mn-ea"/>
                <a:cs typeface="+mn-cs"/>
              </a:rPr>
              <a:t>密码研究已有数千年的历史，虽然许多古典密码已经经受不住现代手段的攻击，但是它们在密码发展史上具有不可磨灭的贡献，许多古典密码思想至今仍被广泛运用。对这些古典加密方法的研究，可以弄清楚今天所用的对称密码的一些基本方法。</a:t>
            </a:r>
            <a:endParaRPr kumimoji="0" lang="zh-CN" altLang="en-US" sz="3200" b="1"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 </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代替</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技术（</a:t>
            </a: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substitution</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4" name="Rectangle 3"/>
          <p:cNvSpPr txBox="1">
            <a:spLocks noRot="1" noChangeArrowheads="1"/>
          </p:cNvSpPr>
          <p:nvPr/>
        </p:nvSpPr>
        <p:spPr bwMode="auto">
          <a:xfrm>
            <a:off x="541338" y="1244600"/>
            <a:ext cx="7991475" cy="5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1" fontAlgn="base" hangingPunct="1">
              <a:lnSpc>
                <a:spcPct val="110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10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1" fontAlgn="base" hangingPunct="1">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r>
              <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rPr>
              <a:t>密码学的发展：</a:t>
            </a:r>
            <a:endPar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endPar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endPar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endPar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r>
              <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rPr>
              <a:t>加密算法的两个基本原理：</a:t>
            </a:r>
            <a:endParaRPr kumimoji="0" lang="zh-CN" altLang="en-US"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0" marR="0" lvl="0" indent="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None/>
              <a:defRPr/>
            </a:pPr>
            <a:r>
              <a:rPr kumimoji="0" lang="en-US" altLang="zh-CN"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rPr>
              <a:t>     </a:t>
            </a:r>
            <a:endParaRPr kumimoji="0" lang="en-US" altLang="zh-CN"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endParaRPr>
          </a:p>
          <a:p>
            <a:pPr marL="0" marR="0" lvl="0" indent="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None/>
              <a:defRPr/>
            </a:pPr>
            <a:r>
              <a:rPr kumimoji="0" lang="en-US" altLang="zh-CN" sz="2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sym typeface="+mn-ea"/>
              </a:rPr>
              <a:t>    </a:t>
            </a:r>
            <a:r>
              <a:rPr kumimoji="0" lang="en-US" altLang="zh-CN"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mn-lt"/>
                <a:ea typeface="+mn-ea"/>
                <a:cs typeface="+mn-cs"/>
                <a:sym typeface="+mn-ea"/>
              </a:rPr>
              <a:t> </a:t>
            </a:r>
            <a:r>
              <a:rPr kumimoji="0" lang="en-US" altLang="zh-CN" sz="2800" b="1" i="0" u="none" strike="noStrike" kern="1200" cap="none" spc="0" normalizeH="0" baseline="0" noProof="0" dirty="0" smtClean="0">
                <a:ln>
                  <a:noFill/>
                </a:ln>
                <a:solidFill>
                  <a:srgbClr val="1552D1"/>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Substitution</a:t>
            </a:r>
            <a:r>
              <a:rPr kumimoji="0" lang="zh-CN" altLang="en-US" sz="2800" b="1" i="0" u="none" strike="noStrike" kern="1200" cap="none" spc="0" normalizeH="0" baseline="0" noProof="0" dirty="0" smtClean="0">
                <a:ln>
                  <a:noFill/>
                </a:ln>
                <a:solidFill>
                  <a:srgbClr val="1552D1"/>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代换</a:t>
            </a:r>
            <a:r>
              <a:rPr kumimoji="0" lang="zh-CN" altLang="en-US"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mn-lt"/>
                <a:ea typeface="+mn-ea"/>
                <a:cs typeface="+mn-cs"/>
                <a:sym typeface="+mn-ea"/>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mn-ea"/>
              </a:rPr>
              <a:t>将明文中的每个元素</a:t>
            </a:r>
            <a:r>
              <a:rPr kumimoji="0" lang="zh-CN" altLang="en-US" sz="2800" b="0" i="0" u="sng" strike="noStrike" kern="1200" cap="none" spc="0" normalizeH="0" baseline="0" noProof="0" dirty="0">
                <a:ln>
                  <a:noFill/>
                </a:ln>
                <a:solidFill>
                  <a:schemeClr val="tx1"/>
                </a:solidFill>
                <a:effectLst/>
                <a:uLnTx/>
                <a:uFillTx/>
                <a:latin typeface="+mn-lt"/>
                <a:ea typeface="+mn-ea"/>
                <a:cs typeface="+mn-cs"/>
                <a:sym typeface="+mn-ea"/>
              </a:rPr>
              <a:t>映射</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mn-ea"/>
              </a:rPr>
              <a:t>成另一个元素</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sym typeface="+mn-ea"/>
              </a:rPr>
              <a: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None/>
              <a:defRPr/>
            </a:pPr>
            <a:r>
              <a:rPr kumimoji="0" lang="en-US" altLang="zh-CN"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mn-lt"/>
                <a:ea typeface="+mn-ea"/>
                <a:cs typeface="+mn-cs"/>
                <a:sym typeface="+mn-ea"/>
              </a:rPr>
              <a:t>     </a:t>
            </a:r>
            <a:r>
              <a:rPr kumimoji="0" lang="en-US" altLang="zh-CN"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Permutation</a:t>
            </a:r>
            <a:r>
              <a:rPr kumimoji="0" lang="zh-CN" altLang="en-US"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sym typeface="+mn-ea"/>
              </a:rPr>
              <a:t>置换</a:t>
            </a:r>
            <a:r>
              <a:rPr kumimoji="0" lang="zh-CN" altLang="en-US" sz="2800" b="1" i="0" u="none" strike="noStrike" kern="1200" cap="none" spc="0" normalizeH="0" baseline="0" noProof="0" dirty="0" smtClean="0">
                <a:ln>
                  <a:noFill/>
                </a:ln>
                <a:solidFill>
                  <a:srgbClr val="1552D1"/>
                </a:solidFill>
                <a:effectLst>
                  <a:outerShdw blurRad="38100" dist="38100" dir="2700000" algn="tl">
                    <a:srgbClr val="C0C0C0"/>
                  </a:outerShdw>
                </a:effectLst>
                <a:uLnTx/>
                <a:uFillTx/>
                <a:latin typeface="+mn-lt"/>
                <a:ea typeface="+mn-ea"/>
                <a:cs typeface="+mn-cs"/>
                <a:sym typeface="+mn-ea"/>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mn-ea"/>
              </a:rPr>
              <a:t>将明文中的元素</a:t>
            </a:r>
            <a:r>
              <a:rPr kumimoji="0" lang="zh-CN" altLang="en-US" sz="2800" b="0" i="0" u="sng" strike="noStrike" kern="1200" cap="none" spc="0" normalizeH="0" baseline="0" noProof="0" dirty="0">
                <a:ln>
                  <a:noFill/>
                </a:ln>
                <a:solidFill>
                  <a:schemeClr val="tx1"/>
                </a:solidFill>
                <a:effectLst/>
                <a:uLnTx/>
                <a:uFillTx/>
                <a:latin typeface="+mn-lt"/>
                <a:ea typeface="+mn-ea"/>
                <a:cs typeface="+mn-cs"/>
                <a:sym typeface="+mn-ea"/>
              </a:rPr>
              <a:t>重新排列</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mn-ea"/>
              </a:rPr>
              <a:t>，明文中的字母保持不变。</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5" name="Rectangle 4"/>
          <p:cNvSpPr>
            <a:spLocks noChangeArrowheads="1"/>
          </p:cNvSpPr>
          <p:nvPr/>
        </p:nvSpPr>
        <p:spPr bwMode="auto">
          <a:xfrm>
            <a:off x="5092700" y="3462338"/>
            <a:ext cx="1979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
                <a:srgbClr val="0000FF"/>
              </a:buClr>
              <a:buSzPct val="40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中宋" panose="02010600040101010101" pitchFamily="2" charset="-122"/>
                <a:cs typeface="+mn-cs"/>
                <a:sym typeface="+mn-ea"/>
              </a:rPr>
              <a:t>代换和置换</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中宋" panose="02010600040101010101" pitchFamily="2" charset="-122"/>
              <a:cs typeface="+mn-cs"/>
              <a:sym typeface="+mn-ea"/>
            </a:endParaRPr>
          </a:p>
        </p:txBody>
      </p:sp>
      <p:sp>
        <p:nvSpPr>
          <p:cNvPr id="6" name="Rectangle 5"/>
          <p:cNvSpPr>
            <a:spLocks noChangeArrowheads="1"/>
          </p:cNvSpPr>
          <p:nvPr/>
        </p:nvSpPr>
        <p:spPr bwMode="auto">
          <a:xfrm>
            <a:off x="2301875" y="4130675"/>
            <a:ext cx="7561263"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
                <a:srgbClr val="0000FF"/>
              </a:buClr>
              <a:buSzPct val="40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华文中宋" panose="02010600040101010101" pitchFamily="2" charset="-122"/>
                <a:cs typeface="+mn-cs"/>
                <a:sym typeface="+mn-ea"/>
              </a:rPr>
              <a:t>                               </a:t>
            </a:r>
            <a:endPar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中宋" panose="02010600040101010101" pitchFamily="2" charset="-122"/>
              <a:cs typeface="+mn-cs"/>
              <a:sym typeface="+mn-ea"/>
            </a:endParaRPr>
          </a:p>
        </p:txBody>
      </p:sp>
      <p:sp>
        <p:nvSpPr>
          <p:cNvPr id="34821" name="Rectangle 8"/>
          <p:cNvSpPr/>
          <p:nvPr/>
        </p:nvSpPr>
        <p:spPr>
          <a:xfrm>
            <a:off x="1258888" y="1876425"/>
            <a:ext cx="3641725" cy="1347788"/>
          </a:xfrm>
          <a:prstGeom prst="rect">
            <a:avLst/>
          </a:prstGeom>
          <a:noFill/>
          <a:ln w="15875">
            <a:noFill/>
          </a:ln>
        </p:spPr>
        <p:txBody>
          <a:bodyPr wrap="none" anchor="t">
            <a:spAutoFit/>
          </a:bodyPr>
          <a:p>
            <a:pPr>
              <a:spcBef>
                <a:spcPct val="20000"/>
              </a:spcBef>
              <a:buClr>
                <a:srgbClr val="0000FF"/>
              </a:buClr>
              <a:buSzPct val="40000"/>
              <a:buFont typeface="Wingdings" panose="05000000000000000000" pitchFamily="2" charset="2"/>
              <a:buChar char="u"/>
            </a:pPr>
            <a:r>
              <a:rPr lang="en-US" altLang="zh-CN" sz="2400" b="1" dirty="0">
                <a:latin typeface="Arial" panose="020B0604020202020204" pitchFamily="34" charset="0"/>
                <a:ea typeface="华文中宋" panose="02010600040101010101" pitchFamily="2" charset="-122"/>
              </a:rPr>
              <a:t>1949</a:t>
            </a:r>
            <a:r>
              <a:rPr lang="zh-CN" altLang="en-US" sz="2400" b="1" dirty="0">
                <a:latin typeface="Arial" panose="020B0604020202020204" pitchFamily="34" charset="0"/>
                <a:ea typeface="华文中宋" panose="02010600040101010101" pitchFamily="2" charset="-122"/>
              </a:rPr>
              <a:t>年之前</a:t>
            </a:r>
            <a:r>
              <a:rPr lang="en-US" altLang="zh-CN" sz="2400" b="1" dirty="0">
                <a:latin typeface="Arial" panose="020B0604020202020204" pitchFamily="34" charset="0"/>
                <a:ea typeface="华文中宋" panose="02010600040101010101" pitchFamily="2" charset="-122"/>
              </a:rPr>
              <a:t>- </a:t>
            </a:r>
            <a:r>
              <a:rPr lang="zh-CN" altLang="en-US" sz="2400" b="1" dirty="0">
                <a:latin typeface="Arial" panose="020B0604020202020204" pitchFamily="34" charset="0"/>
                <a:ea typeface="华文中宋" panose="02010600040101010101" pitchFamily="2" charset="-122"/>
              </a:rPr>
              <a:t>古典密码学</a:t>
            </a:r>
            <a:endParaRPr lang="zh-CN" altLang="en-US" sz="2400" b="1" dirty="0">
              <a:latin typeface="Arial" panose="020B0604020202020204" pitchFamily="34" charset="0"/>
              <a:ea typeface="华文中宋" panose="02010600040101010101" pitchFamily="2" charset="-122"/>
            </a:endParaRPr>
          </a:p>
          <a:p>
            <a:pPr>
              <a:spcBef>
                <a:spcPct val="20000"/>
              </a:spcBef>
              <a:buClr>
                <a:srgbClr val="0000FF"/>
              </a:buClr>
              <a:buSzPct val="40000"/>
              <a:buFont typeface="Wingdings" panose="05000000000000000000" pitchFamily="2" charset="2"/>
              <a:buChar char="u"/>
            </a:pPr>
            <a:r>
              <a:rPr lang="en-US" altLang="zh-CN" sz="2400" b="1" dirty="0">
                <a:latin typeface="Arial" panose="020B0604020202020204" pitchFamily="34" charset="0"/>
                <a:ea typeface="华文中宋" panose="02010600040101010101" pitchFamily="2" charset="-122"/>
              </a:rPr>
              <a:t>49</a:t>
            </a:r>
            <a:r>
              <a:rPr lang="zh-CN" altLang="en-US" sz="2400" b="1" dirty="0">
                <a:latin typeface="Arial" panose="020B0604020202020204" pitchFamily="34" charset="0"/>
                <a:ea typeface="华文中宋" panose="02010600040101010101" pitchFamily="2" charset="-122"/>
              </a:rPr>
              <a:t>～</a:t>
            </a:r>
            <a:r>
              <a:rPr lang="en-US" altLang="zh-CN" sz="2400" b="1" dirty="0">
                <a:latin typeface="Arial" panose="020B0604020202020204" pitchFamily="34" charset="0"/>
                <a:ea typeface="华文中宋" panose="02010600040101010101" pitchFamily="2" charset="-122"/>
              </a:rPr>
              <a:t>75</a:t>
            </a:r>
            <a:r>
              <a:rPr lang="zh-CN" altLang="en-US" sz="2400" b="1" dirty="0">
                <a:latin typeface="Arial" panose="020B0604020202020204" pitchFamily="34" charset="0"/>
                <a:ea typeface="华文中宋" panose="02010600040101010101" pitchFamily="2" charset="-122"/>
              </a:rPr>
              <a:t>年</a:t>
            </a:r>
            <a:r>
              <a:rPr lang="en-US" altLang="zh-CN" sz="2400" b="1" dirty="0">
                <a:latin typeface="Arial" panose="020B0604020202020204" pitchFamily="34" charset="0"/>
                <a:ea typeface="华文中宋" panose="02010600040101010101" pitchFamily="2" charset="-122"/>
              </a:rPr>
              <a:t>- </a:t>
            </a:r>
            <a:r>
              <a:rPr lang="zh-CN" altLang="en-US" sz="2400" b="1" dirty="0">
                <a:latin typeface="Arial" panose="020B0604020202020204" pitchFamily="34" charset="0"/>
                <a:ea typeface="华文中宋" panose="02010600040101010101" pitchFamily="2" charset="-122"/>
              </a:rPr>
              <a:t>现代常规密码</a:t>
            </a:r>
            <a:endParaRPr lang="zh-CN" altLang="en-US" sz="2400" b="1" dirty="0">
              <a:latin typeface="Arial" panose="020B0604020202020204" pitchFamily="34" charset="0"/>
              <a:ea typeface="华文中宋" panose="02010600040101010101" pitchFamily="2" charset="-122"/>
            </a:endParaRPr>
          </a:p>
          <a:p>
            <a:pPr>
              <a:spcBef>
                <a:spcPct val="20000"/>
              </a:spcBef>
              <a:buClr>
                <a:srgbClr val="0000FF"/>
              </a:buClr>
              <a:buSzPct val="40000"/>
              <a:buFont typeface="Wingdings" panose="05000000000000000000" pitchFamily="2" charset="2"/>
              <a:buChar char="u"/>
            </a:pPr>
            <a:r>
              <a:rPr lang="en-US" altLang="zh-CN" sz="2400" b="1" dirty="0">
                <a:latin typeface="Arial" panose="020B0604020202020204" pitchFamily="34" charset="0"/>
                <a:ea typeface="华文中宋" panose="02010600040101010101" pitchFamily="2" charset="-122"/>
              </a:rPr>
              <a:t>76</a:t>
            </a:r>
            <a:r>
              <a:rPr lang="zh-CN" altLang="en-US" sz="2400" b="1" dirty="0">
                <a:latin typeface="Arial" panose="020B0604020202020204" pitchFamily="34" charset="0"/>
                <a:ea typeface="华文中宋" panose="02010600040101010101" pitchFamily="2" charset="-122"/>
              </a:rPr>
              <a:t>年之后</a:t>
            </a:r>
            <a:r>
              <a:rPr lang="en-US" altLang="zh-CN" sz="2400" b="1" dirty="0">
                <a:latin typeface="Arial" panose="020B0604020202020204" pitchFamily="34" charset="0"/>
                <a:ea typeface="华文中宋" panose="02010600040101010101" pitchFamily="2" charset="-122"/>
              </a:rPr>
              <a:t>- </a:t>
            </a:r>
            <a:r>
              <a:rPr lang="zh-CN" altLang="en-US" sz="2400" b="1" dirty="0">
                <a:latin typeface="Arial" panose="020B0604020202020204" pitchFamily="34" charset="0"/>
                <a:ea typeface="华文中宋" panose="02010600040101010101" pitchFamily="2" charset="-122"/>
              </a:rPr>
              <a:t>公钥密码学</a:t>
            </a:r>
            <a:endParaRPr lang="zh-CN" altLang="en-US" sz="2400" b="1" dirty="0">
              <a:latin typeface="Arial" panose="020B0604020202020204" pitchFamily="34" charset="0"/>
              <a:ea typeface="华文中宋" panose="02010600040101010101" pitchFamily="2" charset="-122"/>
            </a:endParaRPr>
          </a:p>
        </p:txBody>
      </p:sp>
      <p:grpSp>
        <p:nvGrpSpPr>
          <p:cNvPr id="34822" name="Group 16"/>
          <p:cNvGrpSpPr/>
          <p:nvPr/>
        </p:nvGrpSpPr>
        <p:grpSpPr>
          <a:xfrm>
            <a:off x="3924300" y="1341438"/>
            <a:ext cx="1152525" cy="1079500"/>
            <a:chOff x="2472" y="845"/>
            <a:chExt cx="726" cy="680"/>
          </a:xfrm>
        </p:grpSpPr>
        <p:sp>
          <p:nvSpPr>
            <p:cNvPr id="34823" name="Line 14"/>
            <p:cNvSpPr/>
            <p:nvPr/>
          </p:nvSpPr>
          <p:spPr>
            <a:xfrm>
              <a:off x="2472" y="1253"/>
              <a:ext cx="227" cy="272"/>
            </a:xfrm>
            <a:prstGeom prst="line">
              <a:avLst/>
            </a:prstGeom>
            <a:ln w="34925" cap="flat" cmpd="sng">
              <a:solidFill>
                <a:srgbClr val="FF0000"/>
              </a:solidFill>
              <a:prstDash val="solid"/>
              <a:round/>
              <a:headEnd type="none" w="med" len="med"/>
              <a:tailEnd type="none" w="med" len="med"/>
            </a:ln>
          </p:spPr>
        </p:sp>
        <p:sp>
          <p:nvSpPr>
            <p:cNvPr id="34824" name="Line 15"/>
            <p:cNvSpPr/>
            <p:nvPr/>
          </p:nvSpPr>
          <p:spPr>
            <a:xfrm flipV="1">
              <a:off x="2699" y="845"/>
              <a:ext cx="499" cy="680"/>
            </a:xfrm>
            <a:prstGeom prst="line">
              <a:avLst/>
            </a:prstGeom>
            <a:ln w="34925" cap="flat" cmpd="sng">
              <a:solidFill>
                <a:srgbClr val="FF0000"/>
              </a:solidFill>
              <a:prstDash val="solid"/>
              <a:round/>
              <a:headEnd type="none" w="med" len="med"/>
              <a:tailEnd type="none" w="med" len="med"/>
            </a:ln>
          </p:spPr>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30" end="69"/>
                                            </p:txEl>
                                          </p:spTgt>
                                        </p:tgtEl>
                                        <p:attrNameLst>
                                          <p:attrName>style.visibility</p:attrName>
                                        </p:attrNameLst>
                                      </p:cBhvr>
                                      <p:to>
                                        <p:strVal val="visible"/>
                                      </p:to>
                                    </p:set>
                                    <p:animEffect transition="in" filter="blinds(horizontal)">
                                      <p:cBhvr>
                                        <p:cTn id="12" dur="500"/>
                                        <p:tgtEl>
                                          <p:spTgt spid="4">
                                            <p:txEl>
                                              <p:charRg st="30" end="6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charRg st="69" end="112"/>
                                            </p:txEl>
                                          </p:spTgt>
                                        </p:tgtEl>
                                        <p:attrNameLst>
                                          <p:attrName>style.visibility</p:attrName>
                                        </p:attrNameLst>
                                      </p:cBhvr>
                                      <p:to>
                                        <p:strVal val="visible"/>
                                      </p:to>
                                    </p:set>
                                    <p:animEffect transition="in" filter="blinds(horizontal)">
                                      <p:cBhvr>
                                        <p:cTn id="15" dur="500"/>
                                        <p:tgtEl>
                                          <p:spTgt spid="4">
                                            <p:txEl>
                                              <p:charRg st="69"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nvSpPr>
        <p:spPr>
          <a:xfrm>
            <a:off x="415925" y="722313"/>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3.2 </a:t>
            </a:r>
            <a:r>
              <a:rPr kumimoji="0" lang="zh-CN" altLang="en-US"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代替技术（</a:t>
            </a:r>
            <a:r>
              <a:rPr kumimoji="0" lang="en-US" altLang="zh-CN"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substitution</a:t>
            </a:r>
            <a:r>
              <a:rPr kumimoji="0" lang="zh-CN" altLang="en-US"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a:t>
            </a:r>
            <a:endParaRPr kumimoji="0" lang="zh-CN" altLang="en-US"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71683"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36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3.2.1 </a:t>
            </a:r>
            <a:r>
              <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Caesar</a:t>
            </a:r>
            <a:r>
              <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a:t>
            </a:r>
            <a:endPar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有</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记载表明，在古罗马就已经使用采用代换技术的对称密码。据说有一位名叫</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Julius Caesar</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的国王在作战时曾使用过一种密码技术（如今把这种密码技术称为“凯撒密码”技术）。 </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endPar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ChangeArrowheads="1"/>
          </p:cNvSpPr>
          <p:nvPr/>
        </p:nvSpPr>
        <p:spPr>
          <a:xfrm>
            <a:off x="250825" y="115888"/>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3.2.1 </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 action="ppaction://hlinkshowjump?jump=lastslideviewed"/>
              </a:rPr>
              <a:t>C</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aesar</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74755" name="Rectangle 3"/>
          <p:cNvSpPr>
            <a:spLocks noGrp="1" noChangeArrowheads="1"/>
          </p:cNvSpPr>
          <p:nvPr/>
        </p:nvSpPr>
        <p:spPr>
          <a:xfrm>
            <a:off x="-17462" y="1196975"/>
            <a:ext cx="9144000" cy="506888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该密码技术的思路是这样的：将</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26</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个英文</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字母</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b</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依次排列，</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z</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后面再接排</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b</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取移位间隔为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，将每个字母（明字符）由与它间隔为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的字母来替代（密字符），由此构成了一张明字符和密字符的对照表，称为密码表</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如下所示：</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AU"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a b c d e f g h </a:t>
            </a:r>
            <a:r>
              <a:rPr kumimoji="0" lang="en-AU" altLang="zh-CN" sz="2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i</a:t>
            </a:r>
            <a:r>
              <a:rPr kumimoji="0" lang="en-AU"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 j k l m n o p q r s t u v w x y z</a:t>
            </a:r>
            <a:endParaRPr kumimoji="0" lang="en-AU"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AU"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D E F G H I J K L M N O P Q R S T U V W X Y Z A B C</a:t>
            </a:r>
            <a:endParaRPr kumimoji="0" lang="en-US"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由密码表，取明文块</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M= network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，相应的密文块</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C=QHWZRUN</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3.2.1 Caesar</a:t>
            </a:r>
            <a:r>
              <a:rPr kumimoji="0" lang="zh-CN" altLang="en-US" sz="32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32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76803" name="Rectangle 3"/>
          <p:cNvSpPr>
            <a:spLocks noGrp="1" noChangeArrowheads="1"/>
          </p:cNvSpPr>
          <p:nvPr/>
        </p:nvSpPr>
        <p:spPr>
          <a:xfrm>
            <a:off x="457200" y="1600200"/>
            <a:ext cx="86868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如果把字母表编码为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0-25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数字</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(p</a:t>
            </a:r>
            <a:r>
              <a:rPr kumimoji="0" lang="en-US" altLang="zh-CN" sz="3200" b="0" i="0" u="none" strike="noStrike" kern="1200" cap="none" spc="0" normalizeH="0" baseline="-25000" noProof="0" dirty="0" smtClean="0">
                <a:ln>
                  <a:noFill/>
                </a:ln>
                <a:solidFill>
                  <a:srgbClr val="000000"/>
                </a:solidFill>
                <a:effectLst>
                  <a:outerShdw blurRad="38100" dist="38100" dir="2700000" algn="tl">
                    <a:srgbClr val="C0C0C0"/>
                  </a:outerShdw>
                </a:effectLst>
                <a:uLnTx/>
                <a:uFillTx/>
                <a:latin typeface="+mn-lt"/>
                <a:ea typeface="+mn-ea"/>
                <a:cs typeface="+mn-cs"/>
              </a:rPr>
              <a:t>27</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加密算法可以如下表达，对于每个明文字母</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p</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，代换成密文字母</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 = </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E(</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 p</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p</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mod</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26</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注意到</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移位间隔</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的取值可以在</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至</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之间变化，所以总共可以得到</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个不同的密码表。以上介绍的是</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k=3</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的一种情况。如果取</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，那么明文</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M=network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加密后就变为密文</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C=SJYBTWP</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charRg st="0"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charRg st="81"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3.2.1 Caesar</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48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78851"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一般化的恺撒加密算法为：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 = </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E(</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 p</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p</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mod</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26</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一般化的恺撒解密算法为：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p</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D(</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 C</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t>
            </a:r>
            <a:r>
              <a:rPr kumimoji="0" lang="en-US"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 k) mod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26   </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3.2.1 Caesar</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48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80899"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可见，同样的明文，如果</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的取值不同，那么就会得到不同的密文。这个</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就是这种密码技术的密钥。因为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的取值最多只有</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种，所以这种密码技术在计算技术如此发达的今天已经不再安全。但从这种技术中我们可以了解它的加密思想，从而可以古为今用。</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3.2.1 Caesar</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48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82947"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Caesar</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密码的三个重要特征使我们可以采用穷举攻击分析方法：</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已知加密和解密算法。</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需测试的密钥只有</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明文所用的语言是已知的，且其意义易于识别。</a:t>
            </a:r>
            <a:endParaRPr kumimoji="0" lang="en-US"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6" name="Picture 2" descr="C:\Users\Administrator\Desktop\1.PNG"/>
          <p:cNvPicPr>
            <a:picLocks noChangeAspect="1"/>
          </p:cNvPicPr>
          <p:nvPr/>
        </p:nvPicPr>
        <p:blipFill>
          <a:blip r:embed="rId1"/>
          <a:stretch>
            <a:fillRect/>
          </a:stretch>
        </p:blipFill>
        <p:spPr>
          <a:xfrm>
            <a:off x="1763713" y="85725"/>
            <a:ext cx="4295775" cy="6772275"/>
          </a:xfrm>
          <a:prstGeom prst="rect">
            <a:avLst/>
          </a:prstGeom>
          <a:noFill/>
          <a:ln w="9525">
            <a:noFill/>
          </a:ln>
        </p:spPr>
      </p:pic>
      <p:cxnSp>
        <p:nvCxnSpPr>
          <p:cNvPr id="12" name="直接连接符 11"/>
          <p:cNvCxnSpPr/>
          <p:nvPr/>
        </p:nvCxnSpPr>
        <p:spPr>
          <a:xfrm>
            <a:off x="2339975" y="1196975"/>
            <a:ext cx="3455988" cy="0"/>
          </a:xfrm>
          <a:prstGeom prst="line">
            <a:avLst/>
          </a:prstGeom>
          <a:ln w="38100" cap="flat" cmpd="sng">
            <a:solidFill>
              <a:srgbClr val="FF0000"/>
            </a:solidFill>
            <a:prstDash val="solid"/>
            <a:round/>
            <a:headEnd type="none" w="med" len="med"/>
            <a:tailEnd type="none"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3.2.2 </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单</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rId1" action="ppaction://hlinksldjump"/>
              </a:rPr>
              <a:t>表</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代换密码</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84995"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Caesar</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密码仅有</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25</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种可能的密钥，是远不够安全的。通过</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允许</a:t>
            </a:r>
            <a:r>
              <a:rPr kumimoji="0" lang="en-US"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26</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个字母任意</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代换，密钥空间将会急剧增大。</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如果密文行是</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26</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个字母的</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任意置换</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，那么就有</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26</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！种可能的密钥，这比</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DES</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的密钥空间要大</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10</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个数量级，应该可以抵挡穷举攻击了。这种方法称为单表代换密码。 </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对于这种加密方法，如何进行攻击呢？</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charRg st="0"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charRg st="53" end="13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charRg st="130" end="1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3" name="Rectangle 3"/>
          <p:cNvSpPr>
            <a:spLocks noGrp="1" noChangeArrowheads="1"/>
          </p:cNvSpPr>
          <p:nvPr/>
        </p:nvSpPr>
        <p:spPr>
          <a:xfrm>
            <a:off x="179388" y="0"/>
            <a:ext cx="8229600" cy="105251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chemeClr val="bg1"/>
                </a:solidFill>
                <a:effectLst>
                  <a:outerShdw blurRad="38100" dist="38100" dir="2700000" algn="tl">
                    <a:srgbClr val="C0C0C0"/>
                  </a:outerShdw>
                </a:effectLst>
                <a:uLnTx/>
                <a:uFillTx/>
                <a:latin typeface="+mn-lt"/>
                <a:ea typeface="+mn-ea"/>
                <a:cs typeface="+mn-cs"/>
              </a:rPr>
              <a:t>根据语言的统计</a:t>
            </a:r>
            <a:r>
              <a:rPr kumimoji="0" lang="zh-CN" altLang="en-US" sz="3200" b="0"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mn-lt"/>
                <a:ea typeface="+mn-ea"/>
                <a:cs typeface="+mn-cs"/>
              </a:rPr>
              <a:t>规律，采用统计</a:t>
            </a:r>
            <a:r>
              <a:rPr kumimoji="0" lang="zh-CN" altLang="en-US" sz="3200" b="0" i="0" u="none" strike="noStrike" kern="1200" cap="none" spc="0" normalizeH="0" baseline="0" noProof="0" dirty="0">
                <a:ln>
                  <a:noFill/>
                </a:ln>
                <a:solidFill>
                  <a:schemeClr val="bg1"/>
                </a:solidFill>
                <a:effectLst>
                  <a:outerShdw blurRad="38100" dist="38100" dir="2700000" algn="tl">
                    <a:srgbClr val="C0C0C0"/>
                  </a:outerShdw>
                </a:effectLst>
                <a:uLnTx/>
                <a:uFillTx/>
                <a:latin typeface="+mn-lt"/>
                <a:ea typeface="+mn-ea"/>
                <a:cs typeface="+mn-cs"/>
              </a:rPr>
              <a:t>方法</a:t>
            </a:r>
            <a:endParaRPr kumimoji="0" lang="zh-CN" altLang="en-US" sz="3200" b="0" i="0" u="none" strike="noStrike" kern="1200" cap="none" spc="0" normalizeH="0" baseline="0" noProof="0" dirty="0">
              <a:ln>
                <a:noFill/>
              </a:ln>
              <a:solidFill>
                <a:schemeClr val="bg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43010" name="Picture 4"/>
          <p:cNvPicPr>
            <a:picLocks noChangeAspect="1"/>
          </p:cNvPicPr>
          <p:nvPr/>
        </p:nvPicPr>
        <p:blipFill>
          <a:blip r:embed="rId1"/>
          <a:stretch>
            <a:fillRect/>
          </a:stretch>
        </p:blipFill>
        <p:spPr>
          <a:xfrm>
            <a:off x="323850" y="1046163"/>
            <a:ext cx="8280400" cy="5811837"/>
          </a:xfrm>
          <a:prstGeom prst="rect">
            <a:avLst/>
          </a:prstGeom>
          <a:noFill/>
          <a:ln w="9525">
            <a:noFill/>
          </a:ln>
        </p:spPr>
      </p:pic>
      <p:sp>
        <p:nvSpPr>
          <p:cNvPr id="87045" name="Rectangle 5"/>
          <p:cNvSpPr/>
          <p:nvPr/>
        </p:nvSpPr>
        <p:spPr>
          <a:xfrm>
            <a:off x="2698750" y="863600"/>
            <a:ext cx="5976938" cy="1865313"/>
          </a:xfrm>
          <a:prstGeom prst="rect">
            <a:avLst/>
          </a:prstGeom>
          <a:noFill/>
          <a:ln w="15875">
            <a:noFill/>
          </a:ln>
        </p:spPr>
        <p:txBody>
          <a:bodyPr anchor="t">
            <a:spAutoFit/>
          </a:bodyPr>
          <a:p>
            <a:pPr algn="ctr">
              <a:lnSpc>
                <a:spcPct val="120000"/>
              </a:lnSpc>
            </a:pPr>
            <a:r>
              <a:rPr lang="zh-CN" altLang="en-US" sz="2400" b="1" dirty="0">
                <a:solidFill>
                  <a:srgbClr val="000066"/>
                </a:solidFill>
                <a:latin typeface="Adobe Gothic Std B" pitchFamily="34" charset="-128"/>
                <a:ea typeface="隶书" panose="02010509060101010101" pitchFamily="49" charset="-122"/>
              </a:rPr>
              <a:t>在英语中，字母</a:t>
            </a:r>
            <a:r>
              <a:rPr lang="en-US" altLang="zh-CN" sz="2400" b="1" dirty="0">
                <a:solidFill>
                  <a:srgbClr val="000066"/>
                </a:solidFill>
                <a:latin typeface="Adobe Gothic Std B" pitchFamily="34" charset="-128"/>
                <a:ea typeface="Adobe Gothic Std B" pitchFamily="34" charset="-128"/>
              </a:rPr>
              <a:t>e</a:t>
            </a:r>
            <a:r>
              <a:rPr lang="zh-CN" altLang="en-US" sz="2400" b="1" dirty="0">
                <a:solidFill>
                  <a:srgbClr val="000066"/>
                </a:solidFill>
                <a:latin typeface="Adobe Gothic Std B" pitchFamily="34" charset="-128"/>
                <a:ea typeface="隶书" panose="02010509060101010101" pitchFamily="49" charset="-122"/>
              </a:rPr>
              <a:t>是用得最多的，其次为</a:t>
            </a:r>
            <a:r>
              <a:rPr lang="en-US" altLang="zh-CN" sz="2400" b="1" dirty="0">
                <a:solidFill>
                  <a:srgbClr val="000066"/>
                </a:solidFill>
                <a:latin typeface="Adobe Gothic Std B" pitchFamily="34" charset="-128"/>
                <a:ea typeface="Adobe Gothic Std B" pitchFamily="34" charset="-128"/>
              </a:rPr>
              <a:t>t</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0</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a</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h</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I</a:t>
            </a:r>
            <a:r>
              <a:rPr lang="zh-CN" altLang="en-US" sz="2400" b="1" dirty="0">
                <a:solidFill>
                  <a:srgbClr val="000066"/>
                </a:solidFill>
                <a:latin typeface="Adobe Gothic Std B" pitchFamily="34" charset="-128"/>
                <a:ea typeface="隶书" panose="02010509060101010101" pitchFamily="49" charset="-122"/>
              </a:rPr>
              <a:t>等。最常用的两字母组依次是</a:t>
            </a:r>
            <a:r>
              <a:rPr lang="en-US" altLang="zh-CN" sz="2400" b="1" dirty="0">
                <a:solidFill>
                  <a:srgbClr val="000066"/>
                </a:solidFill>
                <a:latin typeface="Adobe Gothic Std B" pitchFamily="34" charset="-128"/>
                <a:ea typeface="Adobe Gothic Std B" pitchFamily="34" charset="-128"/>
              </a:rPr>
              <a:t>:th</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in</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er</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re</a:t>
            </a:r>
            <a:r>
              <a:rPr lang="zh-CN" altLang="en-US" sz="2400" b="1" dirty="0">
                <a:solidFill>
                  <a:srgbClr val="000066"/>
                </a:solidFill>
                <a:latin typeface="Adobe Gothic Std B" pitchFamily="34" charset="-128"/>
                <a:ea typeface="隶书" panose="02010509060101010101" pitchFamily="49" charset="-122"/>
              </a:rPr>
              <a:t>及</a:t>
            </a:r>
            <a:r>
              <a:rPr lang="en-US" altLang="zh-CN" sz="2400" b="1" dirty="0">
                <a:solidFill>
                  <a:srgbClr val="000066"/>
                </a:solidFill>
                <a:latin typeface="Adobe Gothic Std B" pitchFamily="34" charset="-128"/>
                <a:ea typeface="Adobe Gothic Std B" pitchFamily="34" charset="-128"/>
              </a:rPr>
              <a:t>an</a:t>
            </a:r>
            <a:r>
              <a:rPr lang="zh-CN" altLang="en-US" sz="2400" b="1" dirty="0">
                <a:solidFill>
                  <a:srgbClr val="000066"/>
                </a:solidFill>
                <a:latin typeface="Adobe Gothic Std B" pitchFamily="34" charset="-128"/>
                <a:ea typeface="隶书" panose="02010509060101010101" pitchFamily="49" charset="-122"/>
              </a:rPr>
              <a:t>。最常用的三字母组是</a:t>
            </a:r>
            <a:r>
              <a:rPr lang="en-US" altLang="zh-CN" sz="2400" b="1" dirty="0">
                <a:solidFill>
                  <a:srgbClr val="000066"/>
                </a:solidFill>
                <a:latin typeface="Adobe Gothic Std B" pitchFamily="34" charset="-128"/>
                <a:ea typeface="Adobe Gothic Std B" pitchFamily="34" charset="-128"/>
              </a:rPr>
              <a:t>:the</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ing</a:t>
            </a:r>
            <a:r>
              <a:rPr lang="zh-CN" altLang="en-US" sz="2400" b="1" dirty="0">
                <a:solidFill>
                  <a:srgbClr val="000066"/>
                </a:solidFill>
                <a:latin typeface="Adobe Gothic Std B" pitchFamily="34" charset="-128"/>
                <a:ea typeface="隶书" panose="02010509060101010101" pitchFamily="49" charset="-122"/>
              </a:rPr>
              <a:t>，</a:t>
            </a:r>
            <a:r>
              <a:rPr lang="en-US" altLang="zh-CN" sz="2400" b="1" dirty="0">
                <a:solidFill>
                  <a:srgbClr val="000066"/>
                </a:solidFill>
                <a:latin typeface="Adobe Gothic Std B" pitchFamily="34" charset="-128"/>
                <a:ea typeface="Adobe Gothic Std B" pitchFamily="34" charset="-128"/>
              </a:rPr>
              <a:t>and</a:t>
            </a:r>
            <a:r>
              <a:rPr lang="zh-CN" altLang="en-US" sz="2400" b="1" dirty="0">
                <a:solidFill>
                  <a:srgbClr val="000066"/>
                </a:solidFill>
                <a:latin typeface="Adobe Gothic Std B" pitchFamily="34" charset="-128"/>
                <a:ea typeface="隶书" panose="02010509060101010101" pitchFamily="49" charset="-122"/>
              </a:rPr>
              <a:t>及</a:t>
            </a:r>
            <a:r>
              <a:rPr lang="en-US" altLang="zh-CN" sz="2400" b="1" dirty="0">
                <a:solidFill>
                  <a:srgbClr val="000066"/>
                </a:solidFill>
                <a:latin typeface="Adobe Gothic Std B" pitchFamily="34" charset="-128"/>
                <a:ea typeface="Adobe Gothic Std B" pitchFamily="34" charset="-128"/>
              </a:rPr>
              <a:t>ion</a:t>
            </a:r>
            <a:r>
              <a:rPr lang="zh-CN" altLang="en-US" sz="2400" b="1" dirty="0">
                <a:solidFill>
                  <a:srgbClr val="000066"/>
                </a:solidFill>
                <a:latin typeface="Adobe Gothic Std B" pitchFamily="34" charset="-128"/>
                <a:ea typeface="隶书" panose="02010509060101010101" pitchFamily="49" charset="-122"/>
              </a:rPr>
              <a:t>。</a:t>
            </a:r>
            <a:endParaRPr lang="zh-CN" altLang="en-US" sz="2400" b="1" dirty="0">
              <a:solidFill>
                <a:srgbClr val="000066"/>
              </a:solidFill>
              <a:latin typeface="Adobe Gothic Std B" pitchFamily="34" charset="-128"/>
              <a:ea typeface="隶书" panose="020105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charRg st="0"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461963" y="911225"/>
            <a:ext cx="8439150" cy="53530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基本概念：</a:t>
            </a:r>
            <a:endParaRPr kumimoji="0" lang="en-US" altLang="zh-CN" sz="32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Plaintext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明文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原始的消息</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err="1">
                <a:ln>
                  <a:noFill/>
                </a:ln>
                <a:solidFill>
                  <a:schemeClr val="tx1"/>
                </a:solidFill>
                <a:effectLst/>
                <a:uLnTx/>
                <a:uFillTx/>
                <a:latin typeface="+mn-lt"/>
                <a:ea typeface="+mn-ea"/>
                <a:cs typeface="+mn-cs"/>
              </a:rPr>
              <a:t>Ciphertext</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加密后的消息</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Encipher (Encrypt)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加密</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由明文到密文的变换过程</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Decipher (Decrypt)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解密</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从密文恢复出明文的过程</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密码学</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(Cryptology)</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研究信息系统安全保密的科学</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Encryption</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Decryption algorithm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加、解密算法</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对明文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密文）进行加密（解密）时采用的一组规则</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Secret Key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密钥</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en-AU" altLang="zh-CN" sz="2400" b="1" i="0" u="none" strike="noStrike" kern="1200" cap="none" spc="0" normalizeH="0" baseline="0" noProof="0" dirty="0" err="1">
                <a:ln>
                  <a:noFill/>
                </a:ln>
                <a:solidFill>
                  <a:schemeClr val="tx1"/>
                </a:solidFill>
                <a:effectLst/>
                <a:uLnTx/>
                <a:uFillTx/>
                <a:latin typeface="+mn-lt"/>
                <a:ea typeface="+mn-ea"/>
                <a:cs typeface="+mn-cs"/>
              </a:rPr>
              <a:t>对加密与解密过程进行控制的参数</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3.2.2 </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单表代换密码</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3" name="内容占位符 2"/>
          <p:cNvSpPr>
            <a:spLocks noGrp="1"/>
          </p:cNvSpPr>
          <p:nvPr/>
        </p:nvSpPr>
        <p:spPr>
          <a:xfrm>
            <a:off x="409575" y="1052513"/>
            <a:ext cx="8410575" cy="561657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先得有足够多的密文</a:t>
            </a:r>
            <a:endPar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几十个字母以上</a:t>
            </a:r>
            <a:endPar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明文得有明确的意义</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古典算法时通常是这样的</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统计密文中各个字母的出现概率</a:t>
            </a:r>
            <a:endPar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结合明文的统计</a:t>
            </a:r>
            <a:endPar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猜测出现得最多密文字母对应明文字母</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e(</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或</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t</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，最少的是</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z(</a:t>
            </a: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或</a:t>
            </a:r>
            <a:r>
              <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j)</a:t>
            </a:r>
            <a:endPar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猜测出现得最多密文字母双组是</a:t>
            </a:r>
            <a:r>
              <a:rPr kumimoji="0" lang="en-US" altLang="zh-CN" sz="28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mn-lt"/>
                <a:ea typeface="+mn-ea"/>
                <a:cs typeface="+mn-cs"/>
              </a:rPr>
              <a:t>th</a:t>
            </a:r>
            <a:endPar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观察所谓的明文，并重试</a:t>
            </a:r>
            <a:endParaRPr kumimoji="0" lang="en-US" altLang="zh-CN" sz="28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3.2.2 </a:t>
            </a:r>
            <a:r>
              <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单表代换密码</a:t>
            </a:r>
            <a:endPar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95235" name="Rectangle 3"/>
          <p:cNvSpPr>
            <a:spLocks noGrp="1" noChangeArrowheads="1"/>
          </p:cNvSpPr>
          <p:nvPr/>
        </p:nvSpPr>
        <p:spPr>
          <a:xfrm>
            <a:off x="457200" y="1328738"/>
            <a:ext cx="8229600" cy="519588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单表代换密码容易被攻击，因为单字母替代不会改变字母的频率，所以原始文字的统计特征几乎被完整保留下来。</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有两种主要方法可以减少代换密码里明文结构在密文中的残留度：一种是对明文中的多个字母一起加密；另外一种是采用多表代换。</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charRg st="0"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charRg st="51"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nvSpPr>
        <p:spPr>
          <a:xfrm>
            <a:off x="457200" y="0"/>
            <a:ext cx="8229600" cy="950913"/>
          </a:xfrm>
          <a:prstGeom prst="rect">
            <a:avLst/>
          </a:prstGeom>
          <a:noFill/>
          <a:ln w="9525">
            <a:noFill/>
          </a:ln>
          <a:effectLst>
            <a:outerShdw dist="35921" dir="2699999" algn="ctr" rotWithShape="0">
              <a:srgbClr val="C0C0C0">
                <a:alpha val="50000"/>
              </a:srgbClr>
            </a:outerShdw>
          </a:effectLst>
        </p:spPr>
        <p:txBody>
          <a:bodyPr wrap="square" lIns="91440" tIns="45720" rIns="91440" bIns="45720" anchor="ctr"/>
          <a:p>
            <a:r>
              <a:rPr lang="en-US" altLang="zh-CN" sz="3300" b="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hlinkClick r:id="" action="ppaction://hlinkshowjump?jump=lastslideviewed"/>
              </a:rPr>
              <a:t>3.2.3 Playfair</a:t>
            </a:r>
            <a:r>
              <a:rPr lang="zh-CN" altLang="en-US" sz="3300" b="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hlinkClick r:id="" action="ppaction://hlinkshowjump?jump=lastslideviewed"/>
              </a:rPr>
              <a:t>密码</a:t>
            </a:r>
            <a:endParaRPr lang="zh-CN" altLang="en-US" sz="3300" b="1"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hlinkClick r:id="" action="ppaction://hlinkshowjump?jump=lastslideviewed"/>
            </a:endParaRPr>
          </a:p>
        </p:txBody>
      </p:sp>
      <p:sp>
        <p:nvSpPr>
          <p:cNvPr id="97283" name="Rectangle 3"/>
          <p:cNvSpPr>
            <a:spLocks noGrp="1" noChangeArrowheads="1"/>
          </p:cNvSpPr>
          <p:nvPr/>
        </p:nvSpPr>
        <p:spPr>
          <a:xfrm>
            <a:off x="457200" y="1600200"/>
            <a:ext cx="4038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0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0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采用多字母一起加密最著名的密码体制是</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Playfair</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密码，将明文中的双字母组合作为一个单元对待，并将这些单元转换为密文的双字母组合。例如使用的密钥词是</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monarchy</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，建立右边所示矩阵：</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rgbClr val="0000CC"/>
              </a:buClr>
              <a:buSzTx/>
              <a:buFont typeface="Wingdings" panose="05000000000000000000" pitchFamily="2" charset="2"/>
              <a:buChar char="u"/>
              <a:defRPr/>
            </a:pP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graphicFrame>
        <p:nvGraphicFramePr>
          <p:cNvPr id="97335" name="Group 55"/>
          <p:cNvGraphicFramePr>
            <a:graphicFrameLocks noGrp="1"/>
          </p:cNvGraphicFramePr>
          <p:nvPr/>
        </p:nvGraphicFramePr>
        <p:xfrm>
          <a:off x="4648200" y="1600200"/>
          <a:ext cx="4316413" cy="4060826"/>
        </p:xfrm>
        <a:graphic>
          <a:graphicData uri="http://schemas.openxmlformats.org/drawingml/2006/table">
            <a:tbl>
              <a:tblPr/>
              <a:tblGrid>
                <a:gridCol w="812800"/>
                <a:gridCol w="830263"/>
                <a:gridCol w="892175"/>
                <a:gridCol w="844550"/>
                <a:gridCol w="936625"/>
              </a:tblGrid>
              <a:tr h="827088">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M</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O</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N</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A</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R</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r>
              <a:tr h="828675">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C</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H</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Y</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alpha val="50000"/>
                      </a:srgbClr>
                    </a:solid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B</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D</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E</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F</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G</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I/J</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K</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L</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P</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Q</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S</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T</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U</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V</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W</a:t>
                      </a:r>
                      <a:endParaRPr kumimoji="0" lang="en-US" altLang="zh-CN" sz="28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X</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1pPr>
                      <a:lvl2pPr>
                        <a:spcBef>
                          <a:spcPct val="20000"/>
                        </a:spcBef>
                        <a:buClr>
                          <a:schemeClr val="tx2"/>
                        </a:buClr>
                        <a:buSzPct val="50000"/>
                        <a:buFont typeface="Wingdings" panose="05000000000000000000" pitchFamily="2" charset="2"/>
                        <a:defRPr sz="24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2pPr>
                      <a:lvl3pPr>
                        <a:spcBef>
                          <a:spcPct val="20000"/>
                        </a:spcBef>
                        <a:buClr>
                          <a:schemeClr val="accent2"/>
                        </a:buClr>
                        <a:defRPr sz="2000"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3pPr>
                      <a:lvl4pPr>
                        <a:spcBef>
                          <a:spcPct val="20000"/>
                        </a:spcBef>
                        <a:buClr>
                          <a:schemeClr val="folHlink"/>
                        </a:buClr>
                        <a:buSzPct val="50000"/>
                        <a:buFont typeface="Wingdings" panose="05000000000000000000" pitchFamily="2" charset="2"/>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4pPr>
                      <a:lvl5pPr>
                        <a:spcBef>
                          <a:spcPct val="20000"/>
                        </a:spcBef>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5pPr>
                      <a:lvl6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6pPr>
                      <a:lvl7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7pPr>
                      <a:lvl8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8pPr>
                      <a:lvl9pPr fontAlgn="base">
                        <a:spcBef>
                          <a:spcPct val="20000"/>
                        </a:spcBef>
                        <a:spcAft>
                          <a:spcPct val="0"/>
                        </a:spcAft>
                        <a:buClr>
                          <a:schemeClr val="hlink"/>
                        </a:buClr>
                        <a:defRPr b="1">
                          <a:solidFill>
                            <a:schemeClr val="tx1"/>
                          </a:solidFill>
                          <a:effectLst>
                            <a:outerShdw blurRad="38100" dist="38100" dir="2700000" algn="tl">
                              <a:srgbClr val="000000"/>
                            </a:outerShdw>
                          </a:effectLst>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AU"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rPr>
                        <a:t>Z</a:t>
                      </a:r>
                      <a:endParaRPr kumimoji="0" lang="en-US" altLang="zh-CN" sz="28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wrap="square" lIns="91440" tIns="45720" rIns="91440" bIns="45720" anchor="ctr"/>
          <a:p>
            <a:r>
              <a:rPr lang="en-US" altLang="zh-CN"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rPr>
              <a:t>3.2.3 Playfair</a:t>
            </a:r>
            <a:r>
              <a:rPr lang="zh-CN" altLang="en-US"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rPr>
              <a:t>密码</a:t>
            </a:r>
            <a:endParaRPr lang="zh-CN" altLang="en-US"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endParaRPr>
          </a:p>
        </p:txBody>
      </p:sp>
      <p:sp>
        <p:nvSpPr>
          <p:cNvPr id="100355"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其矩阵的构造如下：首先，从左到右、从上到下填入该密钥的字母，重复的字母只保留一个，其余去除</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其次，按照字母表顺序将其余字母填入矩阵的剩余空间。字母</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和</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J</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被算作一个字母，可以根据使用者的意愿在形成密文时确定用</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或</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J</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wrap="square" lIns="91440" tIns="45720" rIns="91440" bIns="45720" anchor="ctr"/>
          <a:p>
            <a:r>
              <a:rPr lang="en-US" altLang="zh-CN"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hlinkClick r:id="rId1" action="ppaction://hlinksldjump"/>
              </a:rPr>
              <a:t>3.2.3 Playfair</a:t>
            </a:r>
            <a:r>
              <a:rPr lang="zh-CN" altLang="en-US"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hlinkClick r:id="rId1" action="ppaction://hlinksldjump"/>
              </a:rPr>
              <a:t>密码</a:t>
            </a:r>
            <a:endParaRPr lang="zh-CN" altLang="en-US" sz="33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Arial" panose="020B0604020202020204" pitchFamily="34" charset="0"/>
              <a:ea typeface="宋体" panose="02010600030101010101" pitchFamily="2" charset="-122"/>
            </a:endParaRPr>
          </a:p>
        </p:txBody>
      </p:sp>
      <p:sp>
        <p:nvSpPr>
          <p:cNvPr id="102403" name="Rectangle 3"/>
          <p:cNvSpPr>
            <a:spLocks noGrp="1" noChangeArrowheads="1"/>
          </p:cNvSpPr>
          <p:nvPr/>
        </p:nvSpPr>
        <p:spPr>
          <a:xfrm>
            <a:off x="406400" y="1125538"/>
            <a:ext cx="8229600" cy="525780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Playfair</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算法根据下列规则每次对明文的两个字母进行加密，这两个字母构成一对：</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）一对明文字母如果是重复的则在这对明文字母之间插入一个填充字符，如</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x</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。例如</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balloon</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先把它变成</a:t>
            </a:r>
            <a:r>
              <a:rPr kumimoji="0" lang="en-US" altLang="zh-CN" sz="3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ba</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lx lo on </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这样四个字母对。</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如果分割后的明文字母对在矩阵的同一行中都出现</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不需要相邻</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，那么分别用矩阵中其右侧的字母代替，行的最后一个字母由行的第一个字母代替。例如，</a:t>
            </a:r>
            <a:r>
              <a:rPr kumimoji="0" lang="en-US" altLang="zh-CN" sz="3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ar</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加密为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RM</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ek</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加密为</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FE</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rId1" action="ppaction://hlinksldjump"/>
              </a:rPr>
              <a:t>3.2.3 Playfair</a:t>
            </a:r>
            <a:r>
              <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rId1" action="ppaction://hlinksldjump"/>
              </a:rPr>
              <a:t>密码</a:t>
            </a:r>
            <a:endPar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04451"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）如果分割后的明文字母对在矩阵的同一列中都出现，则分别用矩阵中其下方的字母代替，列的最后一个字母由列的第一个字母代替。 如</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mu</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加密为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CM</a:t>
            </a:r>
            <a:endPar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4</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）否则，明文对中的每一个字母将由与其同行，且与另一个字母同列的字母代替。例如</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hs</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加密为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BP</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ea</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加密为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IM</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（或</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JM</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3.2.3 </a:t>
            </a:r>
            <a:r>
              <a:rPr kumimoji="0" lang="en-US" altLang="zh-CN" sz="3300" b="0" i="0" u="none" strike="noStrike" kern="1200" cap="none" spc="0" normalizeH="0" baseline="0" noProof="0" dirty="0" err="1">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Playfair</a:t>
            </a:r>
            <a:r>
              <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06499"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Playfair</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密码与单字母替代密码相比有明显的优势：其一，双字母有</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26*26=676</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种组合方式，识别各种双字母组合比单字母困难得多</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其二，各种字母组的相对频率范围也更为广泛，使频率分析更加困难。因此，</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Playfair</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曾被认为是不可破译的，英国陆军在第一次世界大战中采用了它，二战中它仍被美国陆军和其他同盟国大量使用。</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3.2.3 </a:t>
            </a:r>
            <a:r>
              <a:rPr kumimoji="0" lang="en-US" altLang="zh-CN" sz="3300" b="1" i="0" u="none" strike="noStrike" kern="1200" cap="none" spc="0" normalizeH="0" baseline="0" noProof="0" dirty="0" err="1">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Playfair</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密码</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08547"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练习：密钥为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monarchy</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，把明文</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balloon</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通过</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Playfair</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密码体系加密后得到的密文是什么？ </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5" name="Picture 6" descr="Snap1"/>
          <p:cNvPicPr>
            <a:picLocks noChangeAspect="1"/>
          </p:cNvPicPr>
          <p:nvPr/>
        </p:nvPicPr>
        <p:blipFill>
          <a:blip r:embed="rId1"/>
          <a:stretch>
            <a:fillRect/>
          </a:stretch>
        </p:blipFill>
        <p:spPr>
          <a:xfrm>
            <a:off x="457200" y="1123950"/>
            <a:ext cx="8261350" cy="5403850"/>
          </a:xfrm>
          <a:prstGeom prst="rect">
            <a:avLst/>
          </a:prstGeom>
          <a:noFill/>
          <a:ln w="9525">
            <a:noFill/>
          </a:ln>
        </p:spPr>
      </p:pic>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3.2.5 </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多表代换加密</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维吉尼亚密码</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a:t>
            </a:r>
            <a:endPar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10595"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改进简单的单表代换的另外一种方法是在明文消息中采用不同的单表代换。这种方法一般称之为多表代换密码，此类算法中最著名且最简单的是</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Vigenère</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密码。其相当于凯撒加密的进一步推广，明文的每个字母使用不同</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k</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的凯撒加密。</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我们可以构造一个维吉尼亚密码表的矩阵，最左边为密钥字母，最上面为明文，加密过程很简单：给定密钥字母</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x</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和明文字母</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y</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，密文字母为位于</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x</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行和</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y</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rPr>
              <a:t>列的字母。</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sym typeface="Symbol" panose="05050102010706020507" pitchFamily="18" charset="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charRg st="0" end="10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charRg st="108"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461963" y="911225"/>
            <a:ext cx="8439150" cy="53530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基本概念：</a:t>
            </a:r>
            <a:endParaRPr kumimoji="0" lang="en-US" altLang="zh-CN" sz="32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Plaintext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明文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原始的消息</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err="1">
                <a:ln>
                  <a:noFill/>
                </a:ln>
                <a:solidFill>
                  <a:schemeClr val="tx1"/>
                </a:solidFill>
                <a:effectLst/>
                <a:uLnTx/>
                <a:uFillTx/>
                <a:latin typeface="+mn-lt"/>
                <a:ea typeface="+mn-ea"/>
                <a:cs typeface="+mn-cs"/>
              </a:rPr>
              <a:t>Ciphertext</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加密后的消息</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Encipher (Encrypt)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加密</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由明文到密文的变换过程</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Decipher (Decrypt)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解密</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从密文恢复出明文的过程</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密码学</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kumimoji="0" lang="en-AU" altLang="zh-CN" sz="2400" b="1" i="0" u="none" strike="noStrike" kern="1200" cap="none" spc="0" normalizeH="0" baseline="0" noProof="0" dirty="0">
                <a:ln>
                  <a:noFill/>
                </a:ln>
                <a:solidFill>
                  <a:srgbClr val="FF0000"/>
                </a:solidFill>
                <a:effectLst/>
                <a:uLnTx/>
                <a:uFillTx/>
                <a:latin typeface="+mn-lt"/>
                <a:ea typeface="+mn-ea"/>
                <a:cs typeface="+mn-cs"/>
              </a:rPr>
              <a:t>Cryptology</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研究信息系统安全保密的科学</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Encryption</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Decryption algorithm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加、解密算法</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对明文</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密文）进行加密（解密）时采用的一组规则</a:t>
            </a:r>
            <a:endParaRPr kumimoji="0" lang="en-AU" altLang="zh-CN" sz="2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10000"/>
              </a:spcAft>
              <a:buClr>
                <a:srgbClr val="2110FC"/>
              </a:buClr>
              <a:buSzPct val="40000"/>
              <a:buFont typeface="Wingdings" panose="05000000000000000000" pitchFamily="2" charset="2"/>
              <a:buChar char="u"/>
              <a:defRPr/>
            </a:pPr>
            <a:r>
              <a:rPr kumimoji="0" lang="en-AU" altLang="zh-CN" sz="2400" b="1" i="0" u="none" strike="noStrike" kern="1200" cap="none" spc="0" normalizeH="0" baseline="0" noProof="0" dirty="0">
                <a:ln>
                  <a:noFill/>
                </a:ln>
                <a:solidFill>
                  <a:schemeClr val="tx1"/>
                </a:solidFill>
                <a:effectLst/>
                <a:uLnTx/>
                <a:uFillTx/>
                <a:latin typeface="+mn-lt"/>
                <a:ea typeface="+mn-ea"/>
                <a:cs typeface="+mn-cs"/>
              </a:rPr>
              <a:t>Secret Key (</a:t>
            </a:r>
            <a:r>
              <a:rPr kumimoji="0" lang="zh-CN" altLang="en-AU" sz="2400" b="1" i="0" u="none" strike="noStrike" kern="1200" cap="none" spc="0" normalizeH="0" baseline="0" noProof="0" dirty="0">
                <a:ln>
                  <a:noFill/>
                </a:ln>
                <a:solidFill>
                  <a:schemeClr val="tx1"/>
                </a:solidFill>
                <a:effectLst/>
                <a:uLnTx/>
                <a:uFillTx/>
                <a:latin typeface="+mn-lt"/>
                <a:ea typeface="+mn-ea"/>
                <a:cs typeface="+mn-cs"/>
              </a:rPr>
              <a:t>密钥</a:t>
            </a:r>
            <a:r>
              <a:rPr kumimoji="0" lang="en-AU" altLang="zh-CN" sz="2400" b="1" i="0" u="none" strike="noStrike" kern="1200" cap="none" spc="0" normalizeH="0" baseline="0" noProof="0" dirty="0">
                <a:ln>
                  <a:noFill/>
                </a:ln>
                <a:solidFill>
                  <a:schemeClr val="tx1"/>
                </a:solidFill>
                <a:effectLst/>
                <a:uLnTx/>
                <a:uFillTx/>
                <a:latin typeface="+mn-lt"/>
                <a:ea typeface="+mn-ea"/>
                <a:cs typeface="+mn-cs"/>
              </a:rPr>
              <a:t>)</a:t>
            </a:r>
            <a:r>
              <a:rPr lang="en-AU" altLang="zh-CN" sz="2400" b="1" strike="noStrike" noProof="0" dirty="0">
                <a:ln>
                  <a:noFill/>
                </a:ln>
                <a:solidFill>
                  <a:schemeClr val="tx1"/>
                </a:solidFill>
                <a:effectLst/>
                <a:uLnTx/>
                <a:uFillTx/>
                <a:latin typeface="Arial" panose="020B0604020202020204" pitchFamily="34" charset="0"/>
                <a:ea typeface="+mn-ea"/>
                <a:cs typeface="+mn-cs"/>
                <a:sym typeface="+mn-ea"/>
              </a:rPr>
              <a:t>–</a:t>
            </a:r>
            <a:r>
              <a:rPr kumimoji="0" lang="en-AU" altLang="zh-CN" sz="2400" b="1" i="0" u="none" strike="noStrike" kern="1200" cap="none" spc="0" normalizeH="0" baseline="0" noProof="0" dirty="0" err="1">
                <a:ln>
                  <a:noFill/>
                </a:ln>
                <a:solidFill>
                  <a:schemeClr val="tx1"/>
                </a:solidFill>
                <a:effectLst/>
                <a:uLnTx/>
                <a:uFillTx/>
                <a:latin typeface="+mn-lt"/>
                <a:ea typeface="+mn-ea"/>
                <a:cs typeface="+mn-cs"/>
              </a:rPr>
              <a:t>对加密与解密过程进行控制的参数</a:t>
            </a:r>
            <a:endParaRPr kumimoji="0" lang="zh-CN" altLang="en-AU"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Picture 5">
            <a:hlinkClick r:id="" action="ppaction://hlinkshowjump?jump=lastslideviewed"/>
          </p:cNvPr>
          <p:cNvPicPr>
            <a:picLocks noChangeAspect="1"/>
          </p:cNvPicPr>
          <p:nvPr/>
        </p:nvPicPr>
        <p:blipFill>
          <a:blip r:embed="rId1"/>
          <a:stretch>
            <a:fillRect/>
          </a:stretch>
        </p:blipFill>
        <p:spPr>
          <a:xfrm>
            <a:off x="-577850" y="260350"/>
            <a:ext cx="9721850" cy="63373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rId1" action="ppaction://hlinksldjump"/>
              </a:rPr>
              <a:t>维吉尼亚密码</a:t>
            </a:r>
            <a:endPar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hlinkClick r:id="rId1" action="ppaction://hlinksldjump"/>
            </a:endParaRPr>
          </a:p>
        </p:txBody>
      </p:sp>
      <p:sp>
        <p:nvSpPr>
          <p:cNvPr id="116739" name="Rectangle 3"/>
          <p:cNvSpPr>
            <a:spLocks noGrp="1" noChangeArrowheads="1"/>
          </p:cNvSpPr>
          <p:nvPr/>
        </p:nvSpPr>
        <p:spPr>
          <a:xfrm>
            <a:off x="457200" y="1600200"/>
            <a:ext cx="8229600" cy="525780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例如取密钥为</a:t>
            </a:r>
            <a:r>
              <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deceptive</a:t>
            </a:r>
            <a:endPar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AU"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密钥</a:t>
            </a:r>
            <a:r>
              <a:rPr kumimoji="0" lang="en-AU"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 </a:t>
            </a:r>
            <a:r>
              <a:rPr kumimoji="0" lang="en-AU" altLang="zh-CN" sz="32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deceptivedeceptivedeceptive</a:t>
            </a:r>
            <a:endParaRPr kumimoji="0" lang="en-AU"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AU"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明文</a:t>
            </a:r>
            <a:r>
              <a:rPr kumimoji="0" lang="en-AU"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 </a:t>
            </a:r>
            <a:r>
              <a:rPr kumimoji="0" lang="en-AU" altLang="zh-CN" sz="32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wearediscoveredsaveyourself</a:t>
            </a:r>
            <a:endParaRPr kumimoji="0" lang="en-AU"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AU"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密文</a:t>
            </a:r>
            <a:r>
              <a:rPr kumimoji="0" lang="en-AU"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 </a:t>
            </a:r>
            <a:r>
              <a:rPr kumimoji="0" lang="en-AU" altLang="zh-CN"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ZICVTWQNGRZGVTWAVZHCQYGLMGJ</a:t>
            </a:r>
            <a:endParaRPr kumimoji="0" lang="en-AU"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endParaRPr>
          </a:p>
          <a:p>
            <a:pPr marL="742950" marR="0" lvl="1" indent="-28575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0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（注：</a:t>
            </a:r>
            <a:r>
              <a:rPr kumimoji="0" lang="en-AU" altLang="zh-CN" sz="20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1917</a:t>
            </a:r>
            <a:r>
              <a:rPr kumimoji="0" lang="zh-CN" altLang="en-AU"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年的</a:t>
            </a:r>
            <a:r>
              <a:rPr kumimoji="0" lang="en-AU" altLang="zh-CN"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a:t>
            </a:r>
            <a:r>
              <a:rPr kumimoji="0" lang="zh-CN" altLang="en-AU"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科学美国人</a:t>
            </a:r>
            <a:r>
              <a:rPr kumimoji="0" lang="en-AU" altLang="zh-CN"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a:t>
            </a:r>
            <a:r>
              <a:rPr kumimoji="0" lang="zh-CN" altLang="en-AU"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杂志曾错误的判断维吉尼亚密码是不可破解</a:t>
            </a:r>
            <a:r>
              <a:rPr kumimoji="0" lang="zh-CN" altLang="en-AU" sz="20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的</a:t>
            </a:r>
            <a:r>
              <a:rPr kumimoji="0" lang="zh-CN" altLang="en-US" sz="20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rPr>
              <a:t>）</a:t>
            </a:r>
            <a:endParaRPr kumimoji="0" lang="zh-CN" altLang="en-AU"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en-US" altLang="zh-CN"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cxnSp>
        <p:nvCxnSpPr>
          <p:cNvPr id="3" name="直接连接符 2"/>
          <p:cNvCxnSpPr/>
          <p:nvPr/>
        </p:nvCxnSpPr>
        <p:spPr>
          <a:xfrm>
            <a:off x="2124075" y="5949950"/>
            <a:ext cx="647700" cy="0"/>
          </a:xfrm>
          <a:prstGeom prst="line">
            <a:avLst/>
          </a:prstGeom>
          <a:ln w="28575" cap="flat" cmpd="sng">
            <a:solidFill>
              <a:srgbClr val="FF0000"/>
            </a:solidFill>
            <a:prstDash val="solid"/>
            <a:round/>
            <a:headEnd type="none" w="med" len="med"/>
            <a:tailEnd type="none" w="med" len="med"/>
          </a:ln>
        </p:spPr>
      </p:cxnSp>
      <p:cxnSp>
        <p:nvCxnSpPr>
          <p:cNvPr id="6" name="直接连接符 5"/>
          <p:cNvCxnSpPr/>
          <p:nvPr/>
        </p:nvCxnSpPr>
        <p:spPr>
          <a:xfrm>
            <a:off x="4284663" y="5949950"/>
            <a:ext cx="647700" cy="0"/>
          </a:xfrm>
          <a:prstGeom prst="line">
            <a:avLst/>
          </a:prstGeom>
          <a:ln w="28575" cap="flat" cmpd="sng">
            <a:solidFill>
              <a:srgbClr val="FF0000"/>
            </a:solidFill>
            <a:prstDash val="solid"/>
            <a:round/>
            <a:headEnd type="none" w="med" len="med"/>
            <a:tailEnd type="none" w="med" len="med"/>
          </a:ln>
        </p:spPr>
      </p:cxnSp>
      <p:cxnSp>
        <p:nvCxnSpPr>
          <p:cNvPr id="7" name="直接连接符 6"/>
          <p:cNvCxnSpPr/>
          <p:nvPr/>
        </p:nvCxnSpPr>
        <p:spPr>
          <a:xfrm>
            <a:off x="2124075" y="4724400"/>
            <a:ext cx="647700" cy="0"/>
          </a:xfrm>
          <a:prstGeom prst="line">
            <a:avLst/>
          </a:prstGeom>
          <a:ln w="28575" cap="flat" cmpd="sng">
            <a:solidFill>
              <a:srgbClr val="FF0000"/>
            </a:solidFill>
            <a:prstDash val="solid"/>
            <a:round/>
            <a:headEnd type="none" w="med" len="med"/>
            <a:tailEnd type="none" w="med" len="med"/>
          </a:ln>
        </p:spPr>
      </p:cxnSp>
      <p:cxnSp>
        <p:nvCxnSpPr>
          <p:cNvPr id="8" name="直接连接符 7"/>
          <p:cNvCxnSpPr/>
          <p:nvPr/>
        </p:nvCxnSpPr>
        <p:spPr>
          <a:xfrm>
            <a:off x="4284663" y="4724400"/>
            <a:ext cx="647700" cy="0"/>
          </a:xfrm>
          <a:prstGeom prst="line">
            <a:avLst/>
          </a:prstGeom>
          <a:ln w="28575" cap="flat" cmpd="sng">
            <a:solidFill>
              <a:srgbClr val="FF0000"/>
            </a:solidFill>
            <a:prstDash val="solid"/>
            <a:round/>
            <a:headEnd type="none" w="med" len="med"/>
            <a:tailEnd type="none"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3.2.6 </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一次一密</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18787"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陆军情报军官</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Joseph </a:t>
            </a:r>
            <a:r>
              <a:rPr kumimoji="0" lang="en-US" altLang="zh-CN" sz="32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Mauborgne</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建议使用与消息一样长且无重复的随机密钥来加密消息，另外，密钥只对一个消息进行加解密，之后丢弃不用。每一条新消息都需要一个与其等长的新密钥。</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这就是著名的一次一密</a:t>
            </a:r>
            <a:r>
              <a:rPr kumimoji="0" lang="zh-CN" altLang="en-US" sz="32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，在理论上它</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是不可攻破的。它产生的随机输出与明文没有任何统计关系。因为密文不包含明文的任何信息，所以无法可破。 </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457200" y="2276475"/>
            <a:ext cx="8261350" cy="526891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假设我们将明文</a:t>
            </a:r>
            <a:r>
              <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good</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和密钥</a:t>
            </a:r>
            <a:r>
              <a:rPr kumimoji="0" lang="en-US" altLang="zh-CN" sz="24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mn-lt"/>
                <a:ea typeface="+mn-ea"/>
                <a:cs typeface="+mn-cs"/>
              </a:rPr>
              <a:t>zsej</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做模</a:t>
            </a:r>
            <a:r>
              <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26</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的加法得到密文：</a:t>
            </a:r>
            <a:endPar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good </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明文</a:t>
            </a:r>
            <a:endPar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zsej</a:t>
            </a:r>
            <a:r>
              <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 </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密钥</a:t>
            </a:r>
            <a:endPar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err="1"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fgsm</a:t>
            </a:r>
            <a:r>
              <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 </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密文</a:t>
            </a:r>
            <a:endParaRPr kumimoji="0" lang="en-US" altLang="zh-CN"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rPr>
              <a:t>也许会想到，穷举所有可能的密钥，</a:t>
            </a:r>
            <a:r>
              <a:rPr kumimoji="0" lang="zh-CN" altLang="en-US" sz="2400" b="0" i="0" u="none" strike="noStrike" kern="1200" cap="none" spc="0" normalizeH="0" baseline="0" noProof="0" dirty="0" smtClean="0">
                <a:ln>
                  <a:noFill/>
                </a:ln>
                <a:solidFill>
                  <a:srgbClr val="000000"/>
                </a:solidFill>
                <a:effectLst/>
                <a:uLnTx/>
                <a:uFillTx/>
                <a:latin typeface="+mn-lt"/>
                <a:ea typeface="+mn-ea"/>
                <a:cs typeface="+mn-cs"/>
              </a:rPr>
              <a:t>如果</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试解的密钥是</a:t>
            </a:r>
            <a:r>
              <a:rPr kumimoji="0" lang="en-US" altLang="zh-CN" sz="2400" b="0" i="0" u="none" strike="noStrike" kern="1200" cap="none" spc="0" normalizeH="0" baseline="0" noProof="0" dirty="0" err="1">
                <a:ln>
                  <a:noFill/>
                </a:ln>
                <a:solidFill>
                  <a:srgbClr val="000000"/>
                </a:solidFill>
                <a:effectLst/>
                <a:uLnTx/>
                <a:uFillTx/>
                <a:latin typeface="+mn-lt"/>
                <a:ea typeface="+mn-ea"/>
                <a:cs typeface="+mn-cs"/>
              </a:rPr>
              <a:t>useb</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则得到</a:t>
            </a:r>
            <a:r>
              <a:rPr kumimoji="0" lang="en-US" altLang="zh-CN" sz="2400" b="0" i="0" u="none" strike="noStrike" kern="1200" cap="none" spc="0" normalizeH="0" baseline="0" noProof="0" dirty="0">
                <a:ln>
                  <a:noFill/>
                </a:ln>
                <a:solidFill>
                  <a:srgbClr val="000000"/>
                </a:solidFill>
                <a:effectLst/>
                <a:uLnTx/>
                <a:uFillTx/>
                <a:latin typeface="+mn-lt"/>
                <a:ea typeface="+mn-ea"/>
                <a:cs typeface="+mn-cs"/>
              </a:rPr>
              <a:t>look</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，如果试解的密钥是</a:t>
            </a:r>
            <a:r>
              <a:rPr kumimoji="0" lang="en-US" altLang="zh-CN" sz="2400" b="0" i="0" u="none" strike="noStrike" kern="1200" cap="none" spc="0" normalizeH="0" baseline="0" noProof="0" dirty="0" err="1">
                <a:ln>
                  <a:noFill/>
                </a:ln>
                <a:solidFill>
                  <a:srgbClr val="000000"/>
                </a:solidFill>
                <a:effectLst/>
                <a:uLnTx/>
                <a:uFillTx/>
                <a:latin typeface="+mn-lt"/>
                <a:ea typeface="+mn-ea"/>
                <a:cs typeface="+mn-cs"/>
              </a:rPr>
              <a:t>quzh</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则得到</a:t>
            </a:r>
            <a:r>
              <a:rPr kumimoji="0" lang="en-US" altLang="zh-CN" sz="2400" b="0" i="0" u="none" strike="noStrike" kern="1200" cap="none" spc="0" normalizeH="0" baseline="0" noProof="0" dirty="0">
                <a:ln>
                  <a:noFill/>
                </a:ln>
                <a:solidFill>
                  <a:srgbClr val="000000"/>
                </a:solidFill>
                <a:effectLst/>
                <a:uLnTx/>
                <a:uFillTx/>
                <a:latin typeface="+mn-lt"/>
                <a:ea typeface="+mn-ea"/>
                <a:cs typeface="+mn-cs"/>
              </a:rPr>
              <a:t>part</a:t>
            </a:r>
            <a:r>
              <a:rPr kumimoji="0" lang="zh-CN" altLang="en-US" sz="2400" b="0" i="0" u="none" strike="noStrike" kern="1200" cap="none" spc="0" normalizeH="0" baseline="0" noProof="0" dirty="0" smtClean="0">
                <a:ln>
                  <a:noFill/>
                </a:ln>
                <a:solidFill>
                  <a:srgbClr val="000000"/>
                </a:solidFill>
                <a:effectLst/>
                <a:uLnTx/>
                <a:uFillTx/>
                <a:latin typeface="+mn-lt"/>
                <a:ea typeface="+mn-ea"/>
                <a:cs typeface="+mn-cs"/>
              </a:rPr>
              <a:t>，事实上所有</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四个字符的组合都可能</a:t>
            </a:r>
            <a:r>
              <a:rPr kumimoji="0" lang="zh-CN" altLang="en-US" sz="2400" b="0" i="0" u="none" strike="noStrike" kern="1200" cap="none" spc="0" normalizeH="0" baseline="0" noProof="0" dirty="0" smtClean="0">
                <a:ln>
                  <a:noFill/>
                </a:ln>
                <a:solidFill>
                  <a:srgbClr val="000000"/>
                </a:solidFill>
                <a:effectLst/>
                <a:uLnTx/>
                <a:uFillTx/>
                <a:latin typeface="+mn-lt"/>
                <a:ea typeface="+mn-ea"/>
                <a:cs typeface="+mn-cs"/>
              </a:rPr>
              <a:t>出现，当然</a:t>
            </a:r>
            <a:r>
              <a:rPr kumimoji="0" lang="en-US" altLang="zh-CN" sz="2400" b="0" i="0" u="none" strike="noStrike" kern="1200" cap="none" spc="0" normalizeH="0" baseline="0" noProof="0" dirty="0">
                <a:ln>
                  <a:noFill/>
                </a:ln>
                <a:solidFill>
                  <a:srgbClr val="000000"/>
                </a:solidFill>
                <a:effectLst/>
                <a:uLnTx/>
                <a:uFillTx/>
                <a:latin typeface="+mn-lt"/>
                <a:ea typeface="+mn-ea"/>
                <a:cs typeface="+mn-cs"/>
              </a:rPr>
              <a:t>good</a:t>
            </a:r>
            <a:r>
              <a:rPr kumimoji="0" lang="zh-CN" altLang="en-US" sz="2400" b="0" i="0" u="none" strike="noStrike" kern="1200" cap="none" spc="0" normalizeH="0" baseline="0" noProof="0" dirty="0">
                <a:ln>
                  <a:noFill/>
                </a:ln>
                <a:solidFill>
                  <a:srgbClr val="000000"/>
                </a:solidFill>
                <a:effectLst/>
                <a:uLnTx/>
                <a:uFillTx/>
                <a:latin typeface="+mn-lt"/>
                <a:ea typeface="+mn-ea"/>
                <a:cs typeface="+mn-cs"/>
              </a:rPr>
              <a:t>也在其中，可是你没有办法确定哪一组解是正</a:t>
            </a:r>
            <a:r>
              <a:rPr kumimoji="0" lang="zh-CN" altLang="en-US" sz="2400" b="0" i="0" u="none" strike="noStrike" kern="1200" cap="none" spc="0" normalizeH="0" baseline="0" noProof="0" dirty="0" smtClean="0">
                <a:ln>
                  <a:noFill/>
                </a:ln>
                <a:solidFill>
                  <a:srgbClr val="000000"/>
                </a:solidFill>
                <a:effectLst/>
                <a:uLnTx/>
                <a:uFillTx/>
                <a:latin typeface="+mn-lt"/>
                <a:ea typeface="+mn-ea"/>
                <a:cs typeface="+mn-cs"/>
              </a:rPr>
              <a:t>解，这样的破解和随意乱猜四个字母可能的单词组合没什么分别。</a:t>
            </a:r>
            <a:r>
              <a:rPr kumimoji="0" lang="en-US" altLang="zh-CN" sz="2400" b="0" i="0" u="none" strike="noStrike" kern="1200" cap="none" spc="0" normalizeH="0" baseline="0" noProof="0" dirty="0" smtClean="0">
                <a:ln>
                  <a:noFill/>
                </a:ln>
                <a:solidFill>
                  <a:srgbClr val="000000"/>
                </a:solidFill>
                <a:effectLst/>
                <a:uLnTx/>
                <a:uFillTx/>
                <a:latin typeface="Courier New" panose="02070309020205020404" pitchFamily="49" charset="0"/>
                <a:ea typeface="+mn-ea"/>
                <a:cs typeface="Courier New" panose="02070309020205020404" pitchFamily="49" charset="0"/>
              </a:rPr>
              <a:t>   </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urier New" panose="02070309020205020404" pitchFamily="49" charset="0"/>
              <a:ea typeface="+mn-ea"/>
              <a:cs typeface="Courier New" panose="02070309020205020404" pitchFamily="49" charset="0"/>
            </a:endParaRPr>
          </a:p>
        </p:txBody>
      </p:sp>
      <p:pic>
        <p:nvPicPr>
          <p:cNvPr id="59394" name="图片 3" descr="屏幕剪辑"/>
          <p:cNvPicPr>
            <a:picLocks noChangeAspect="1"/>
          </p:cNvPicPr>
          <p:nvPr/>
        </p:nvPicPr>
        <p:blipFill>
          <a:blip r:embed="rId1"/>
          <a:stretch>
            <a:fillRect/>
          </a:stretch>
        </p:blipFill>
        <p:spPr>
          <a:xfrm>
            <a:off x="903288" y="935038"/>
            <a:ext cx="7827962" cy="576262"/>
          </a:xfrm>
          <a:prstGeom prst="rect">
            <a:avLst/>
          </a:prstGeom>
          <a:noFill/>
          <a:ln w="9525">
            <a:noFill/>
          </a:ln>
        </p:spPr>
      </p:pic>
      <p:pic>
        <p:nvPicPr>
          <p:cNvPr id="59395" name="图片 4" descr="屏幕剪辑"/>
          <p:cNvPicPr>
            <a:picLocks noChangeAspect="1"/>
          </p:cNvPicPr>
          <p:nvPr/>
        </p:nvPicPr>
        <p:blipFill>
          <a:blip r:embed="rId2"/>
          <a:stretch>
            <a:fillRect/>
          </a:stretch>
        </p:blipFill>
        <p:spPr>
          <a:xfrm>
            <a:off x="922338" y="1504950"/>
            <a:ext cx="7797800" cy="555625"/>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0"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31" end="3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39" end="4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47" end="5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charRg st="55" end="1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3.2.6 </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一次一密</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20835" name="Rectangle 3"/>
          <p:cNvSpPr>
            <a:spLocks noGrp="1" noChangeArrowheads="1"/>
          </p:cNvSpPr>
          <p:nvPr/>
        </p:nvSpPr>
        <p:spPr>
          <a:xfrm>
            <a:off x="447675" y="1196975"/>
            <a:ext cx="8229600" cy="49974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因为给出任何长度与密文一样的明文，都存在着一个密钥产生这个明文。因此，如果你用穷举法搜索所有可能的密钥，就会得到大量可读、清楚的明文，但是没有办法确定哪一个才是真正所需的，因而这种密码是不可破的。 </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在实际中，一次一密提供完全的安全性存在两个基本难点：</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 </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产生大规模随机密钥有实际困难。任何经常使用的系统都需要建立在某个规则基础上的数百万个随机字符，提供这样规模的真正随机字符是相当艰巨的任务。</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 </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更令人担忧的是密钥的分配和保护。对每一条发送的消息，需要提供给发送方和接收方等长度的密钥。因此，存在庞大的密钥分配问题。</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0000CC"/>
              </a:buClr>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因为</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上面这些困难，一次一密</a:t>
            </a:r>
            <a:r>
              <a:rPr kumimoji="0" lang="zh-CN" altLang="en-US" sz="24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实际很难商用，</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主要用于安全性要求很高的低带宽信道。</a:t>
            </a:r>
            <a:endPar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charRg st="0" end="10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charRg st="100"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charRg st="127" end="20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charRg st="200" end="26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835">
                                            <p:txEl>
                                              <p:charRg st="264" end="3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3.3</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 </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置换</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技术</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47107" name="Rectangle 3"/>
          <p:cNvSpPr>
            <a:spLocks noGrp="1" noChangeArrowheads="1"/>
          </p:cNvSpPr>
          <p:nvPr/>
        </p:nvSpPr>
        <p:spPr>
          <a:xfrm>
            <a:off x="468313" y="1412875"/>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置换是通过变动明文块内部的字符排列次序来达到加密信息的目的。</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	例如明文</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number2</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，我们可以通过对它内部包含的字符、符号或数字重新排列次序使它变为密文，这个过程叫做置换。 </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        </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endPar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3.3</a:t>
            </a:r>
            <a:r>
              <a:rPr kumimoji="0" lang="en-US" altLang="zh-CN"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 </a:t>
            </a:r>
            <a:r>
              <a:rPr kumimoji="0" lang="zh-CN" altLang="en-US" sz="3300" b="1"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置换</a:t>
            </a:r>
            <a:r>
              <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技术</a:t>
            </a:r>
            <a:endParaRPr kumimoji="0" lang="zh-CN" altLang="en-US" sz="3300" b="1"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59395"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如：把第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个字符“</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u”</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移到第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个位置，把第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7</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个字符“</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移到第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个位置，把第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个字符“</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m”</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移到第</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6</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个位置</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见下图所示，就可以把明文</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number2</a:t>
            </a: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置换为密文</a:t>
            </a:r>
            <a:r>
              <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u2brnme.</a:t>
            </a: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endParaRPr kumimoji="0" lang="en-US"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62467" name="Picture 27"/>
          <p:cNvPicPr>
            <a:picLocks noChangeAspect="1"/>
          </p:cNvPicPr>
          <p:nvPr/>
        </p:nvPicPr>
        <p:blipFill>
          <a:blip r:embed="rId1"/>
          <a:stretch>
            <a:fillRect/>
          </a:stretch>
        </p:blipFill>
        <p:spPr>
          <a:xfrm>
            <a:off x="3851275" y="4149725"/>
            <a:ext cx="4537075" cy="2133600"/>
          </a:xfrm>
          <a:prstGeom prst="rect">
            <a:avLst/>
          </a:prstGeom>
          <a:noFill/>
          <a:ln w="9525">
            <a:noFill/>
          </a:ln>
        </p:spPr>
      </p:pic>
    </p:spTree>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3.3.1</a:t>
            </a:r>
            <a:r>
              <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置换技术</a:t>
            </a:r>
            <a:endParaRPr kumimoji="0" lang="zh-CN" altLang="en-US" sz="3300" b="0" i="0" u="none" strike="noStrike" kern="1200" cap="none" spc="0" normalizeH="0" baseline="0" noProof="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63491" name="Rectangle 3"/>
          <p:cNvSpPr>
            <a:spLocks noGrp="1" noChangeArrowheads="1"/>
          </p:cNvSpPr>
          <p:nvPr/>
        </p:nvSpPr>
        <p:spPr>
          <a:xfrm>
            <a:off x="468313" y="3887788"/>
            <a:ext cx="8229600" cy="263683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密钥即为置换和逆置换。 </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置换为：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7</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4</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6</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5]</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表示当前位置用第</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个字母置换，其他类推）</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逆置换为：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[5</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6</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7</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4</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a:t>
            </a:r>
            <a:endPar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2" name="Picture 4"/>
          <p:cNvPicPr>
            <a:picLocks noChangeAspect="1"/>
          </p:cNvPicPr>
          <p:nvPr/>
        </p:nvPicPr>
        <p:blipFill>
          <a:blip r:embed="rId1"/>
          <a:stretch>
            <a:fillRect/>
          </a:stretch>
        </p:blipFill>
        <p:spPr>
          <a:xfrm>
            <a:off x="1835150" y="1412875"/>
            <a:ext cx="4537075" cy="2133600"/>
          </a:xfrm>
          <a:prstGeom prst="rect">
            <a:avLst/>
          </a:prstGeom>
          <a:noFill/>
          <a:ln w="9525">
            <a:noFill/>
          </a:ln>
        </p:spPr>
      </p:pic>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3.3</a:t>
            </a:r>
            <a:r>
              <a:rPr kumimoji="0" lang="en-US" altLang="zh-CN"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 </a:t>
            </a:r>
            <a:r>
              <a:rPr kumimoji="0" lang="zh-CN" altLang="en-US"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置换</a:t>
            </a:r>
            <a:r>
              <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技术</a:t>
            </a:r>
            <a:endPar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65539"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练习：明文为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 am very glad  </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，其置换为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[2,5,6,10,4,1,9,3,11,8,7],</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其密文是什么？逆置换是什么？</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noChangeArrowheads="1"/>
          </p:cNvSpPr>
          <p:nvPr/>
        </p:nvSpPr>
        <p:spPr>
          <a:xfrm>
            <a:off x="274638" y="1100138"/>
            <a:ext cx="8435975"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 </a:t>
            </a:r>
            <a:r>
              <a:rPr kumimoji="0" lang="zh-CN" altLang="en-US" sz="3200" b="1" i="0" u="none" strike="noStrike" kern="1200" cap="none" spc="0" normalizeH="0" baseline="0" noProof="0" dirty="0">
                <a:ln>
                  <a:noFill/>
                </a:ln>
                <a:solidFill>
                  <a:srgbClr val="000000"/>
                </a:solidFill>
                <a:effectLst/>
                <a:uLnTx/>
                <a:uFillTx/>
                <a:latin typeface="+mn-lt"/>
                <a:ea typeface="+mn-ea"/>
                <a:cs typeface="+mn-cs"/>
              </a:rPr>
              <a:t>密码学发展历史</a:t>
            </a:r>
            <a:endParaRPr kumimoji="0" lang="zh-CN" altLang="en-US" sz="3200" b="1"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          密码技术的出现可以追溯到远古时代，英文中密码学（</a:t>
            </a:r>
            <a:r>
              <a:rPr kumimoji="0" lang="en-US" altLang="zh-CN" sz="2800" b="1" i="0" u="none" strike="noStrike" kern="1200" cap="none" spc="0" normalizeH="0" baseline="0" noProof="0" dirty="0">
                <a:ln>
                  <a:noFill/>
                </a:ln>
                <a:solidFill>
                  <a:srgbClr val="000000"/>
                </a:solidFill>
                <a:effectLst/>
                <a:uLnTx/>
                <a:uFillTx/>
                <a:latin typeface="+mn-lt"/>
                <a:ea typeface="+mn-ea"/>
                <a:cs typeface="+mn-cs"/>
              </a:rPr>
              <a:t>Cryptography</a:t>
            </a: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）一词来源于古希腊的</a:t>
            </a:r>
            <a:r>
              <a:rPr kumimoji="0" lang="en-US" altLang="zh-CN" sz="2800" b="1" i="0" u="none" strike="noStrike" kern="1200" cap="none" spc="0" normalizeH="0" baseline="0" noProof="0" dirty="0" err="1">
                <a:ln>
                  <a:noFill/>
                </a:ln>
                <a:solidFill>
                  <a:srgbClr val="000000"/>
                </a:solidFill>
                <a:effectLst/>
                <a:uLnTx/>
                <a:uFillTx/>
                <a:latin typeface="+mn-lt"/>
                <a:ea typeface="+mn-ea"/>
                <a:cs typeface="+mn-cs"/>
              </a:rPr>
              <a:t>Kryptos</a:t>
            </a: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和</a:t>
            </a:r>
            <a:r>
              <a:rPr kumimoji="0" lang="en-US" altLang="zh-CN" sz="2800" b="1" i="0" u="none" strike="noStrike" kern="1200" cap="none" spc="0" normalizeH="0" baseline="0" noProof="0" dirty="0" err="1">
                <a:ln>
                  <a:noFill/>
                </a:ln>
                <a:solidFill>
                  <a:srgbClr val="000000"/>
                </a:solidFill>
                <a:effectLst/>
                <a:uLnTx/>
                <a:uFillTx/>
                <a:latin typeface="+mn-lt"/>
                <a:ea typeface="+mn-ea"/>
                <a:cs typeface="+mn-cs"/>
              </a:rPr>
              <a:t>Graphein</a:t>
            </a: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，意思是密写。</a:t>
            </a:r>
            <a:endParaRPr kumimoji="0" lang="zh-CN" altLang="en-US" sz="2800" b="1"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0000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          自从人类社会有了战争就出现了密码（斯巴达木卷、中途岛密码战</a:t>
            </a:r>
            <a:r>
              <a:rPr kumimoji="0" lang="en-US" altLang="zh-CN" sz="2800" b="1" i="0" u="none" strike="noStrike" kern="1200" cap="none" spc="0" normalizeH="0" baseline="0" noProof="0" dirty="0">
                <a:ln>
                  <a:noFill/>
                </a:ln>
                <a:solidFill>
                  <a:srgbClr val="000000"/>
                </a:solidFill>
                <a:effectLst/>
                <a:uLnTx/>
                <a:uFillTx/>
                <a:latin typeface="+mn-lt"/>
                <a:ea typeface="+mn-ea"/>
                <a:cs typeface="+mn-cs"/>
              </a:rPr>
              <a:t>.....)</a:t>
            </a: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，但</a:t>
            </a:r>
            <a:r>
              <a:rPr kumimoji="0" lang="en-US" altLang="zh-CN" sz="2800" b="1" i="0" u="none" strike="noStrike" kern="1200" cap="none" spc="0" normalizeH="0" baseline="0" noProof="0" dirty="0">
                <a:ln>
                  <a:noFill/>
                </a:ln>
                <a:solidFill>
                  <a:srgbClr val="000000"/>
                </a:solidFill>
                <a:effectLst/>
                <a:uLnTx/>
                <a:uFillTx/>
                <a:latin typeface="+mn-lt"/>
                <a:ea typeface="+mn-ea"/>
                <a:cs typeface="+mn-cs"/>
              </a:rPr>
              <a:t>1949</a:t>
            </a:r>
            <a:r>
              <a:rPr kumimoji="0" lang="zh-CN" altLang="en-US" sz="2800" b="1" i="0" u="none" strike="noStrike" kern="1200" cap="none" spc="0" normalizeH="0" baseline="0" noProof="0" dirty="0">
                <a:ln>
                  <a:noFill/>
                </a:ln>
                <a:solidFill>
                  <a:srgbClr val="000000"/>
                </a:solidFill>
                <a:effectLst/>
                <a:uLnTx/>
                <a:uFillTx/>
                <a:latin typeface="+mn-lt"/>
                <a:ea typeface="+mn-ea"/>
                <a:cs typeface="+mn-cs"/>
              </a:rPr>
              <a:t>年以前的密码更多的是一门艺术，那时的密码专家常常靠直觉和经验来设计和分析密码，而不是靠严格的证明。</a:t>
            </a:r>
            <a:endParaRPr kumimoji="0" lang="zh-CN" altLang="en-US" sz="2800" b="1"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endParaRPr kumimoji="0" lang="en-US" altLang="zh-CN" sz="3200" b="1"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nvSpPr>
        <p:spPr>
          <a:xfrm>
            <a:off x="257175" y="890588"/>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3.3.1</a:t>
            </a:r>
            <a:r>
              <a:rPr kumimoji="0" lang="zh-CN" altLang="en-US" sz="3300" b="0" i="0" u="none" strike="noStrike" kern="1200" cap="none" spc="0" normalizeH="0" baseline="0" noProof="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置换技术</a:t>
            </a:r>
            <a:endParaRPr kumimoji="0" lang="zh-CN" altLang="en-US" sz="3300" b="0" i="0" u="none" strike="noStrike" kern="1200" cap="none" spc="0" normalizeH="0" baseline="0" noProof="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67587" name="Rectangle 3"/>
          <p:cNvSpPr>
            <a:spLocks noGrp="1" noChangeArrowheads="1"/>
          </p:cNvSpPr>
          <p:nvPr/>
        </p:nvSpPr>
        <p:spPr>
          <a:xfrm>
            <a:off x="457200" y="1600200"/>
            <a:ext cx="8686800" cy="506888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一种更复杂的方案是把消息一行一行地写成矩形块，然后按列读出，但是把列的次序打乱。列的次序就是算法的密钥。</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如：明文为：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Attack Postpone </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Duntilt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Woamxyz</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将明文</a:t>
            </a:r>
            <a:r>
              <a:rPr kumimoji="0" lang="zh-CN" altLang="en-US" sz="2800" b="0" i="0" u="sng"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按行的形式</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放置。密钥为：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4 3 1 2 5 6 7</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密钥为：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4 3 1 2 5 6 7</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明文为：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A T </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A C K P</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O S T P O N E </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D U N T I L T </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W O A M X Y Z</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密文为：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TTNAAPTMTSUOAODWCOIXKNLYPETZ</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93188" name="Line 4"/>
          <p:cNvSpPr/>
          <p:nvPr/>
        </p:nvSpPr>
        <p:spPr>
          <a:xfrm>
            <a:off x="2843213" y="4149725"/>
            <a:ext cx="2160587" cy="288925"/>
          </a:xfrm>
          <a:prstGeom prst="line">
            <a:avLst/>
          </a:prstGeom>
          <a:ln w="57150" cap="flat" cmpd="sng">
            <a:solidFill>
              <a:schemeClr val="tx1"/>
            </a:solidFill>
            <a:prstDash val="solid"/>
            <a:round/>
            <a:headEnd type="none" w="med" len="med"/>
            <a:tailEnd type="triangle" w="med" len="med"/>
          </a:ln>
        </p:spPr>
      </p:sp>
      <p:sp>
        <p:nvSpPr>
          <p:cNvPr id="93189" name="Text Box 5"/>
          <p:cNvSpPr txBox="1"/>
          <p:nvPr/>
        </p:nvSpPr>
        <p:spPr>
          <a:xfrm>
            <a:off x="4984750" y="4095750"/>
            <a:ext cx="2862263" cy="830263"/>
          </a:xfrm>
          <a:prstGeom prst="rect">
            <a:avLst/>
          </a:prstGeom>
          <a:noFill/>
          <a:ln w="9525">
            <a:noFill/>
          </a:ln>
        </p:spPr>
        <p:txBody>
          <a:bodyPr wrap="none" anchor="t">
            <a:spAutoFit/>
          </a:bodyPr>
          <a:p>
            <a:r>
              <a:rPr lang="zh-CN" altLang="en-US" sz="2400" b="1" dirty="0">
                <a:latin typeface="Arial" panose="020B0604020202020204" pitchFamily="34" charset="0"/>
                <a:ea typeface="宋体" panose="02010600030101010101" pitchFamily="2" charset="-122"/>
              </a:rPr>
              <a:t>表示把</a:t>
            </a:r>
            <a:r>
              <a:rPr lang="en-US" altLang="zh-CN" sz="2400" b="1" dirty="0">
                <a:latin typeface="Arial" panose="020B0604020202020204" pitchFamily="34" charset="0"/>
                <a:ea typeface="宋体" panose="02010600030101010101" pitchFamily="2" charset="-122"/>
              </a:rPr>
              <a:t>TTNA</a:t>
            </a:r>
            <a:r>
              <a:rPr lang="zh-CN" altLang="en-US" sz="2400" b="1" dirty="0">
                <a:latin typeface="Arial" panose="020B0604020202020204" pitchFamily="34" charset="0"/>
                <a:ea typeface="宋体" panose="02010600030101010101" pitchFamily="2" charset="-122"/>
              </a:rPr>
              <a:t>这一列</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置换到第</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列的位置</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charRg st="0"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charRg st="54" end="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charRg st="92" end="12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charRg st="121"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charRg st="139" end="15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587">
                                            <p:txEl>
                                              <p:charRg st="157" end="17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587">
                                            <p:txEl>
                                              <p:charRg st="179" end="20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587">
                                            <p:txEl>
                                              <p:charRg st="202" end="22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587">
                                            <p:txEl>
                                              <p:charRg st="225" end="25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1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9318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3.3</a:t>
            </a:r>
            <a:r>
              <a:rPr kumimoji="0" lang="en-US" altLang="zh-CN"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 </a:t>
            </a:r>
            <a:r>
              <a:rPr kumimoji="0" lang="zh-CN" altLang="en-US"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置换</a:t>
            </a:r>
            <a:r>
              <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技术</a:t>
            </a:r>
            <a:endPar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69635" name="Rectangle 3"/>
          <p:cNvSpPr>
            <a:spLocks noGrp="1" noChangeArrowheads="1"/>
          </p:cNvSpPr>
          <p:nvPr/>
        </p:nvSpPr>
        <p:spPr>
          <a:xfrm>
            <a:off x="457200" y="1600200"/>
            <a:ext cx="8229600" cy="506888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密文恢复为明文的过程如下：</a:t>
            </a:r>
            <a:endPar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密钥的逆置换为：  </a:t>
            </a: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3 4 2 1 5 6 7</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密文按矩阵展开为：</a:t>
            </a: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T A T A C K P</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T P S O O N E</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N T U D I L T</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                  A M O W X Y Z</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明文为：</a:t>
            </a:r>
            <a:endPar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A T T A C K P</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O S T P O N E </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D U N T I L T </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rPr>
              <a:t>W O A M X Y Z</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mn-ea"/>
              <a:cs typeface="+mn-cs"/>
            </a:endParaRPr>
          </a:p>
        </p:txBody>
      </p:sp>
    </p:spTree>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nvSpPr>
        <p:spPr>
          <a:xfrm>
            <a:off x="406400" y="85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3.4</a:t>
            </a:r>
            <a:r>
              <a:rPr kumimoji="0" lang="zh-CN" altLang="en-US" sz="3300" b="0" i="0" u="none" strike="noStrike" kern="1200" cap="none" spc="0" normalizeH="0" baseline="0" noProof="0" dirty="0" smtClean="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 </a:t>
            </a:r>
            <a:r>
              <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rPr>
              <a:t>转轮机</a:t>
            </a:r>
            <a:endParaRPr kumimoji="0" lang="zh-CN" altLang="en-US" sz="3300" b="0" i="0" u="none" strike="noStrike" kern="1200" cap="none" spc="0" normalizeH="0" baseline="0" noProof="0" dirty="0">
              <a:ln>
                <a:noFill/>
              </a:l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mj-lt"/>
              <a:ea typeface="+mj-ea"/>
              <a:cs typeface="+mj-cs"/>
            </a:endParaRPr>
          </a:p>
        </p:txBody>
      </p:sp>
      <p:sp>
        <p:nvSpPr>
          <p:cNvPr id="135173" name="Rectangle 5"/>
          <p:cNvSpPr>
            <a:spLocks noGrp="1" noChangeArrowheads="1"/>
          </p:cNvSpPr>
          <p:nvPr/>
        </p:nvSpPr>
        <p:spPr>
          <a:xfrm>
            <a:off x="395288" y="1225550"/>
            <a:ext cx="8559800" cy="443547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zh-CN" altLang="en-AU"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zh-CN" altLang="en-AU"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zh-CN" altLang="en-AU"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endParaRPr kumimoji="0" lang="zh-CN" altLang="en-AU"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135174" name="Rectangle 6"/>
          <p:cNvSpPr>
            <a:spLocks noChangeArrowheads="1"/>
          </p:cNvSpPr>
          <p:nvPr/>
        </p:nvSpPr>
        <p:spPr bwMode="auto">
          <a:xfrm>
            <a:off x="0" y="1196975"/>
            <a:ext cx="4140200" cy="533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0" fontAlgn="base" latinLnBrk="0" hangingPunct="0">
              <a:lnSpc>
                <a:spcPct val="100000"/>
              </a:lnSpc>
              <a:spcBef>
                <a:spcPct val="0"/>
              </a:spcBef>
              <a:spcAft>
                <a:spcPct val="0"/>
              </a:spcAft>
              <a:buClr>
                <a:srgbClr val="0000FF"/>
              </a:buClr>
              <a:buSzPct val="40000"/>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rPr>
              <a:t>如何提高密码安全性？</a:t>
            </a:r>
            <a:endParaRPr kumimoji="0" lang="en-US" altLang="zh-CN"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endParaRPr>
          </a:p>
          <a:p>
            <a:pPr marL="457200" marR="0" lvl="1" indent="0" algn="l" defTabSz="914400" rtl="0" eaLnBrk="0" fontAlgn="base" latinLnBrk="0" hangingPunct="0">
              <a:lnSpc>
                <a:spcPct val="100000"/>
              </a:lnSpc>
              <a:spcBef>
                <a:spcPct val="0"/>
              </a:spcBef>
              <a:spcAft>
                <a:spcPct val="0"/>
              </a:spcAft>
              <a:buClr>
                <a:srgbClr val="0000FF"/>
              </a:buClr>
              <a:buSzPct val="40000"/>
              <a:buFont typeface="Wingdings" panose="05000000000000000000" pitchFamily="2" charset="2"/>
              <a:buChar char="u"/>
              <a:defRPr/>
            </a:pPr>
            <a:r>
              <a:rPr kumimoji="0" lang="zh-CN" altLang="en-AU"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rPr>
              <a:t>多步置换密码 </a:t>
            </a:r>
            <a:endParaRPr kumimoji="0" lang="zh-CN" altLang="en-AU"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endParaRPr>
          </a:p>
          <a:p>
            <a:pPr marL="457200" marR="0" lvl="1" indent="0" algn="l" defTabSz="914400" rtl="0" eaLnBrk="0" fontAlgn="base" latinLnBrk="0" hangingPunct="0">
              <a:lnSpc>
                <a:spcPct val="100000"/>
              </a:lnSpc>
              <a:spcBef>
                <a:spcPct val="0"/>
              </a:spcBef>
              <a:spcAft>
                <a:spcPct val="0"/>
              </a:spcAft>
              <a:buClr>
                <a:srgbClr val="0000FF"/>
              </a:buClr>
              <a:buSzPct val="40000"/>
              <a:buFont typeface="Wingdings" panose="05000000000000000000" pitchFamily="2" charset="2"/>
              <a:buChar char="u"/>
              <a:defRPr/>
            </a:pPr>
            <a:r>
              <a:rPr kumimoji="0" lang="zh-CN" altLang="en-AU"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rPr>
              <a:t>多步代换密码</a:t>
            </a:r>
            <a:endParaRPr kumimoji="0" lang="zh-CN" altLang="en-AU"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endParaRPr>
          </a:p>
          <a:p>
            <a:pPr marL="457200" marR="0" lvl="1" indent="0" algn="l" defTabSz="914400" rtl="0" eaLnBrk="0" fontAlgn="base" latinLnBrk="0" hangingPunct="0">
              <a:lnSpc>
                <a:spcPct val="100000"/>
              </a:lnSpc>
              <a:spcBef>
                <a:spcPct val="0"/>
              </a:spcBef>
              <a:spcAft>
                <a:spcPct val="0"/>
              </a:spcAft>
              <a:buClr>
                <a:srgbClr val="0000FF"/>
              </a:buClr>
              <a:buSzPct val="40000"/>
              <a:buFont typeface="Wingdings" panose="05000000000000000000" pitchFamily="2" charset="2"/>
              <a:buChar char="u"/>
              <a:defRPr/>
            </a:pPr>
            <a:r>
              <a:rPr kumimoji="0" lang="zh-CN" altLang="en-AU"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mn-ea"/>
              </a:rPr>
              <a:t>一个代换，接着一个置换 </a:t>
            </a:r>
            <a:endPar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最著名的转轮装置是</a:t>
            </a:r>
            <a:r>
              <a:rPr kumimoji="0" lang="en-AU"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Enigma</a:t>
            </a:r>
            <a:r>
              <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（恩尼格马，源 自希腊语</a:t>
            </a:r>
            <a:r>
              <a:rPr kumimoji="0" lang="en-AU"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Enigma</a:t>
            </a:r>
            <a:r>
              <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，意指“不可思议的东 西”）。</a:t>
            </a:r>
            <a:endPar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AU"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 Enigma</a:t>
            </a:r>
            <a:r>
              <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在第二次世界大战期间由德国人</a:t>
            </a:r>
            <a:endPar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使用。</a:t>
            </a:r>
            <a:endParaRPr kumimoji="0" lang="zh-CN" altLang="en-AU"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Arial" panose="020B0604020202020204" pitchFamily="34" charset="0"/>
              <a:sym typeface="+mn-ea"/>
            </a:endParaRPr>
          </a:p>
          <a:p>
            <a:pPr marL="457200" marR="0" lvl="1" indent="0" algn="l" defTabSz="914400" rtl="0" eaLnBrk="1" fontAlgn="base" latinLnBrk="0" hangingPunct="1">
              <a:lnSpc>
                <a:spcPct val="120000"/>
              </a:lnSpc>
              <a:spcBef>
                <a:spcPct val="0"/>
              </a:spcBef>
              <a:spcAft>
                <a:spcPct val="0"/>
              </a:spcAft>
              <a:buClr>
                <a:schemeClr val="tx1"/>
              </a:buClr>
              <a:buSzPct val="40000"/>
              <a:buFont typeface="Wingdings" panose="05000000000000000000" pitchFamily="2" charset="2"/>
              <a:buChar char="Ø"/>
              <a:defRPr/>
            </a:pPr>
            <a:endParaRPr kumimoji="0" lang="en-AU"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Arial" panose="020B0604020202020204" pitchFamily="34" charset="0"/>
              <a:sym typeface="+mn-ea"/>
            </a:endParaRPr>
          </a:p>
        </p:txBody>
      </p:sp>
      <p:pic>
        <p:nvPicPr>
          <p:cNvPr id="94213" name="Picture 9"/>
          <p:cNvPicPr>
            <a:picLocks noChangeAspect="1"/>
          </p:cNvPicPr>
          <p:nvPr/>
        </p:nvPicPr>
        <p:blipFill>
          <a:blip r:embed="rId1"/>
          <a:stretch>
            <a:fillRect/>
          </a:stretch>
        </p:blipFill>
        <p:spPr>
          <a:xfrm>
            <a:off x="4716463" y="1341438"/>
            <a:ext cx="4230687" cy="5516562"/>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35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35173">
                                            <p:txEl>
                                              <p:charRg st="0"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P spid="13517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1" name="Rectangle 5"/>
          <p:cNvSpPr>
            <a:spLocks noGrp="1" noChangeArrowheads="1"/>
          </p:cNvSpPr>
          <p:nvPr/>
        </p:nvSpPr>
        <p:spPr>
          <a:xfrm>
            <a:off x="7277100" y="1450975"/>
            <a:ext cx="1728788" cy="3978275"/>
          </a:xfrm>
          <a:prstGeom prst="rect">
            <a:avLst/>
          </a:prstGeom>
          <a:solidFill>
            <a:srgbClr val="EAEAEA"/>
          </a:solidFill>
          <a:ln>
            <a:solidFill>
              <a:srgbClr val="800000"/>
            </a:solidFill>
            <a:miter lim="800000"/>
          </a:ln>
          <a:effectLst/>
        </p:spPr>
        <p:txBody>
          <a:bodyPr vert="horz" wrap="square" lIns="91440" tIns="45720" rIns="91440" bIns="45720" numCol="1" anchor="t" anchorCtr="0" compatLnSpc="1">
            <a:spAutoFit/>
          </a:bodyPr>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18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从</a:t>
            </a:r>
            <a:r>
              <a:rPr kumimoji="1" lang="en-US" altLang="zh-CN"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1925</a:t>
            </a: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年开始，谢尔比乌斯的工厂开始系列化生产</a:t>
            </a:r>
            <a:r>
              <a:rPr kumimoji="1" lang="en-US" altLang="zh-CN"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ENIGMA</a:t>
            </a: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a:t>
            </a:r>
            <a:r>
              <a:rPr kumimoji="1" lang="en-US" altLang="zh-CN"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1926</a:t>
            </a: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rPr>
              <a:t>年德军开始使用这些机器。</a:t>
            </a:r>
            <a:endPar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mn-lt"/>
              <a:ea typeface="+mn-ea"/>
              <a:cs typeface="+mn-cs"/>
            </a:endParaRPr>
          </a:p>
        </p:txBody>
      </p:sp>
      <p:pic>
        <p:nvPicPr>
          <p:cNvPr id="68610" name="Picture 6"/>
          <p:cNvPicPr>
            <a:picLocks noChangeAspect="1"/>
          </p:cNvPicPr>
          <p:nvPr/>
        </p:nvPicPr>
        <p:blipFill>
          <a:blip r:embed="rId1"/>
          <a:stretch>
            <a:fillRect/>
          </a:stretch>
        </p:blipFill>
        <p:spPr>
          <a:xfrm>
            <a:off x="0" y="0"/>
            <a:ext cx="7164388" cy="6880225"/>
          </a:xfrm>
          <a:prstGeom prst="rect">
            <a:avLst/>
          </a:prstGeom>
          <a:noFill/>
          <a:ln w="9525">
            <a:noFill/>
          </a:ln>
        </p:spPr>
      </p:pic>
      <p:sp>
        <p:nvSpPr>
          <p:cNvPr id="68611" name="Oval 7"/>
          <p:cNvSpPr/>
          <p:nvPr/>
        </p:nvSpPr>
        <p:spPr>
          <a:xfrm>
            <a:off x="34925" y="4868863"/>
            <a:ext cx="2232025" cy="1943100"/>
          </a:xfrm>
          <a:prstGeom prst="ellipse">
            <a:avLst/>
          </a:prstGeom>
          <a:noFill/>
          <a:ln w="60325" cap="flat" cmpd="sng">
            <a:solidFill>
              <a:srgbClr val="FFFF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3" name="图片 1"/>
          <p:cNvPicPr>
            <a:picLocks noChangeAspect="1"/>
          </p:cNvPicPr>
          <p:nvPr/>
        </p:nvPicPr>
        <p:blipFill>
          <a:blip r:embed="rId1"/>
          <a:stretch>
            <a:fillRect/>
          </a:stretch>
        </p:blipFill>
        <p:spPr>
          <a:xfrm>
            <a:off x="711200" y="1052513"/>
            <a:ext cx="7677150" cy="5543550"/>
          </a:xfrm>
          <a:prstGeom prst="rect">
            <a:avLst/>
          </a:prstGeom>
          <a:noFill/>
          <a:ln w="9525">
            <a:noFill/>
          </a:ln>
        </p:spPr>
      </p:pic>
    </p:spTree>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0657" name="Picture 5"/>
          <p:cNvPicPr>
            <a:picLocks noChangeAspect="1"/>
          </p:cNvPicPr>
          <p:nvPr/>
        </p:nvPicPr>
        <p:blipFill>
          <a:blip r:embed="rId1"/>
          <a:stretch>
            <a:fillRect/>
          </a:stretch>
        </p:blipFill>
        <p:spPr>
          <a:xfrm>
            <a:off x="179388" y="1196975"/>
            <a:ext cx="5486400" cy="4953000"/>
          </a:xfrm>
          <a:prstGeom prst="rect">
            <a:avLst/>
          </a:prstGeom>
          <a:noFill/>
          <a:ln w="9525">
            <a:noFill/>
          </a:ln>
        </p:spPr>
      </p:pic>
      <p:sp>
        <p:nvSpPr>
          <p:cNvPr id="70658" name="Text Box 6"/>
          <p:cNvSpPr txBox="1"/>
          <p:nvPr/>
        </p:nvSpPr>
        <p:spPr>
          <a:xfrm>
            <a:off x="5795963" y="476250"/>
            <a:ext cx="3352800" cy="6080125"/>
          </a:xfrm>
          <a:prstGeom prst="rect">
            <a:avLst/>
          </a:prstGeom>
          <a:solidFill>
            <a:srgbClr val="EAEAEA"/>
          </a:solidFill>
          <a:ln w="9525" cap="flat" cmpd="sng">
            <a:solidFill>
              <a:srgbClr val="800000"/>
            </a:solidFill>
            <a:prstDash val="solid"/>
            <a:miter/>
            <a:headEnd type="none" w="med" len="med"/>
            <a:tailEnd type="none" w="med" len="med"/>
          </a:ln>
        </p:spPr>
        <p:txBody>
          <a:bodyPr anchor="t">
            <a:spAutoFit/>
          </a:bodyPr>
          <a:p>
            <a:pPr>
              <a:spcBef>
                <a:spcPct val="50000"/>
              </a:spcBef>
            </a:pPr>
            <a:r>
              <a:rPr lang="zh-CN" altLang="en-US" sz="2800" b="1" dirty="0">
                <a:solidFill>
                  <a:srgbClr val="000066"/>
                </a:solidFill>
                <a:latin typeface="楷体_GB2312" pitchFamily="49" charset="-122"/>
                <a:ea typeface="楷体_GB2312" pitchFamily="49" charset="-122"/>
              </a:rPr>
              <a:t>发信人首先要调节三个转子的方向，使它们处于</a:t>
            </a:r>
            <a:r>
              <a:rPr lang="en-US" altLang="zh-CN" sz="2800" b="1" dirty="0">
                <a:solidFill>
                  <a:srgbClr val="000066"/>
                </a:solidFill>
                <a:latin typeface="楷体_GB2312" pitchFamily="49" charset="-122"/>
                <a:ea typeface="楷体_GB2312" pitchFamily="49" charset="-122"/>
              </a:rPr>
              <a:t>17576</a:t>
            </a:r>
            <a:r>
              <a:rPr lang="zh-CN" altLang="en-US" sz="2800" b="1" dirty="0">
                <a:solidFill>
                  <a:srgbClr val="000066"/>
                </a:solidFill>
                <a:latin typeface="楷体_GB2312" pitchFamily="49" charset="-122"/>
                <a:ea typeface="楷体_GB2312" pitchFamily="49" charset="-122"/>
              </a:rPr>
              <a:t>个方向中的一个（事实上转子的初始方向就是密匙，这是收发双方必须预先约定好的），然后依次键入明文，并把闪亮的字母依次记下来，然后就可以把加密后的消息用电报的方式发送出去。 </a:t>
            </a:r>
            <a:endParaRPr lang="zh-CN" altLang="en-US" sz="2800" b="1" dirty="0">
              <a:solidFill>
                <a:srgbClr val="000066"/>
              </a:solidFill>
              <a:latin typeface="楷体_GB2312" pitchFamily="49" charset="-122"/>
              <a:ea typeface="楷体_GB2312" pitchFamily="49" charset="-122"/>
            </a:endParaRPr>
          </a:p>
        </p:txBody>
      </p:sp>
    </p:spTree>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415925" y="7715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5 </a:t>
            </a:r>
            <a:r>
              <a:rPr kumimoji="0" lang="zh-CN" altLang="en-US"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隐写术</a:t>
            </a:r>
            <a:endParaRPr kumimoji="0" lang="zh-CN" altLang="en-US"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a:spLocks noGrp="1"/>
          </p:cNvSpPr>
          <p:nvPr/>
        </p:nvSpPr>
        <p:spPr>
          <a:xfrm>
            <a:off x="325438" y="1533525"/>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1" lang="en-US" altLang="zh-CN"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1" lang="zh-CN" altLang="en-US"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唐伯虎点秋香</a:t>
            </a:r>
            <a:r>
              <a:rPr kumimoji="1" lang="en-US" altLang="zh-CN"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1" lang="en-US" altLang="zh-CN" sz="3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71683" name="Rectangle 6"/>
          <p:cNvSpPr/>
          <p:nvPr/>
        </p:nvSpPr>
        <p:spPr>
          <a:xfrm>
            <a:off x="425450" y="2420938"/>
            <a:ext cx="8847138" cy="2308225"/>
          </a:xfrm>
          <a:prstGeom prst="rect">
            <a:avLst/>
          </a:prstGeom>
          <a:noFill/>
          <a:ln w="15875">
            <a:noFill/>
          </a:ln>
        </p:spPr>
        <p:txBody>
          <a:bodyPr wrap="none" anchor="t">
            <a:spAutoFit/>
          </a:bodyPr>
          <a:p>
            <a:pPr algn="ctr" eaLnBrk="0" hangingPunct="0">
              <a:lnSpc>
                <a:spcPct val="150000"/>
              </a:lnSpc>
            </a:pPr>
            <a:r>
              <a:rPr lang="zh-CN" altLang="en-US" sz="2400" b="1" dirty="0">
                <a:latin typeface="Arial" panose="020B0604020202020204" pitchFamily="34" charset="0"/>
                <a:ea typeface="宋体" panose="02010600030101010101" pitchFamily="2" charset="-122"/>
              </a:rPr>
              <a:t>我康宣</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今年一十八岁</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姑苏人氏</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身家清白</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素无过犯。只 </a:t>
            </a:r>
            <a:br>
              <a:rPr lang="zh-CN" altLang="en-US" sz="2400" b="1" dirty="0">
                <a:latin typeface="Arial" panose="020B0604020202020204" pitchFamily="34" charset="0"/>
                <a:ea typeface="宋体" panose="02010600030101010101" pitchFamily="2" charset="-122"/>
              </a:rPr>
            </a:br>
            <a:r>
              <a:rPr lang="zh-CN" altLang="en-US" sz="2400" b="1" dirty="0">
                <a:latin typeface="Arial" panose="020B0604020202020204" pitchFamily="34" charset="0"/>
                <a:ea typeface="宋体" panose="02010600030101010101" pitchFamily="2" charset="-122"/>
              </a:rPr>
              <a:t>为家况清贫，鬻身华相府中，充当书僮。身价银五十两，自 </a:t>
            </a:r>
            <a:br>
              <a:rPr lang="zh-CN" altLang="en-US" sz="2400" b="1" dirty="0">
                <a:latin typeface="Arial" panose="020B0604020202020204" pitchFamily="34" charset="0"/>
                <a:ea typeface="宋体" panose="02010600030101010101" pitchFamily="2" charset="-122"/>
              </a:rPr>
            </a:br>
            <a:r>
              <a:rPr lang="zh-CN" altLang="en-US" sz="2400" b="1" dirty="0">
                <a:latin typeface="Arial" panose="020B0604020202020204" pitchFamily="34" charset="0"/>
                <a:ea typeface="宋体" panose="02010600030101010101" pitchFamily="2" charset="-122"/>
              </a:rPr>
              <a:t>秋节起，暂存账房，俟三年后支取，从此承值书房，每日焚 </a:t>
            </a:r>
            <a:br>
              <a:rPr lang="zh-CN" altLang="en-US" sz="2400" b="1" dirty="0">
                <a:latin typeface="Arial" panose="020B0604020202020204" pitchFamily="34" charset="0"/>
                <a:ea typeface="宋体" panose="02010600030101010101" pitchFamily="2" charset="-122"/>
              </a:rPr>
            </a:br>
            <a:r>
              <a:rPr lang="zh-CN" altLang="en-US" sz="2400" b="1" dirty="0">
                <a:latin typeface="Arial" panose="020B0604020202020204" pitchFamily="34" charset="0"/>
                <a:ea typeface="宋体" panose="02010600030101010101" pitchFamily="2" charset="-122"/>
              </a:rPr>
              <a:t>香扫地，洗砚、磨墨等事，听凭使唤。从头做起。立此契为凭。</a:t>
            </a:r>
            <a:endParaRPr lang="zh-CN" altLang="en-US" sz="2400" b="1" dirty="0">
              <a:latin typeface="Arial" panose="020B0604020202020204" pitchFamily="34" charset="0"/>
              <a:ea typeface="宋体" panose="02010600030101010101" pitchFamily="2" charset="-122"/>
            </a:endParaRPr>
          </a:p>
        </p:txBody>
      </p:sp>
      <p:sp>
        <p:nvSpPr>
          <p:cNvPr id="7" name="任意多边形 6"/>
          <p:cNvSpPr/>
          <p:nvPr/>
        </p:nvSpPr>
        <p:spPr>
          <a:xfrm>
            <a:off x="476250" y="2365375"/>
            <a:ext cx="1004888" cy="2351088"/>
          </a:xfrm>
          <a:custGeom>
            <a:avLst/>
            <a:gdLst/>
            <a:ahLst/>
            <a:cxnLst>
              <a:cxn ang="0">
                <a:pos x="615155" y="130537"/>
              </a:cxn>
              <a:cxn ang="0">
                <a:pos x="542251" y="290089"/>
              </a:cxn>
              <a:cxn ang="0">
                <a:pos x="527671" y="333604"/>
              </a:cxn>
              <a:cxn ang="0">
                <a:pos x="454765" y="696216"/>
              </a:cxn>
              <a:cxn ang="0">
                <a:pos x="411023" y="725224"/>
              </a:cxn>
              <a:cxn ang="0">
                <a:pos x="396442" y="768739"/>
              </a:cxn>
              <a:cxn ang="0">
                <a:pos x="367281" y="812254"/>
              </a:cxn>
              <a:cxn ang="0">
                <a:pos x="308956" y="942791"/>
              </a:cxn>
              <a:cxn ang="0">
                <a:pos x="294375" y="1044328"/>
              </a:cxn>
              <a:cxn ang="0">
                <a:pos x="279795" y="1305405"/>
              </a:cxn>
              <a:cxn ang="0">
                <a:pos x="265214" y="1348918"/>
              </a:cxn>
              <a:cxn ang="0">
                <a:pos x="250633" y="1421441"/>
              </a:cxn>
              <a:cxn ang="0">
                <a:pos x="206890" y="1551985"/>
              </a:cxn>
              <a:cxn ang="0">
                <a:pos x="177729" y="1639008"/>
              </a:cxn>
              <a:cxn ang="0">
                <a:pos x="163148" y="1682523"/>
              </a:cxn>
              <a:cxn ang="0">
                <a:pos x="133985" y="1726038"/>
              </a:cxn>
              <a:cxn ang="0">
                <a:pos x="119406" y="1769552"/>
              </a:cxn>
              <a:cxn ang="0">
                <a:pos x="61083" y="1856578"/>
              </a:cxn>
              <a:cxn ang="0">
                <a:pos x="31921" y="1943605"/>
              </a:cxn>
              <a:cxn ang="0">
                <a:pos x="17337" y="1987120"/>
              </a:cxn>
              <a:cxn ang="0">
                <a:pos x="2759" y="2030635"/>
              </a:cxn>
              <a:cxn ang="0">
                <a:pos x="46498" y="2306217"/>
              </a:cxn>
              <a:cxn ang="0">
                <a:pos x="90244" y="2335227"/>
              </a:cxn>
              <a:cxn ang="0">
                <a:pos x="133985" y="2349732"/>
              </a:cxn>
              <a:cxn ang="0">
                <a:pos x="265214" y="2320724"/>
              </a:cxn>
              <a:cxn ang="0">
                <a:pos x="308956" y="2291717"/>
              </a:cxn>
              <a:cxn ang="0">
                <a:pos x="352699" y="2204687"/>
              </a:cxn>
              <a:cxn ang="0">
                <a:pos x="381861" y="2088650"/>
              </a:cxn>
              <a:cxn ang="0">
                <a:pos x="411023" y="2045135"/>
              </a:cxn>
              <a:cxn ang="0">
                <a:pos x="440185" y="1958112"/>
              </a:cxn>
              <a:cxn ang="0">
                <a:pos x="527671" y="1827568"/>
              </a:cxn>
              <a:cxn ang="0">
                <a:pos x="585994" y="1740545"/>
              </a:cxn>
              <a:cxn ang="0">
                <a:pos x="615155" y="1697030"/>
              </a:cxn>
              <a:cxn ang="0">
                <a:pos x="658898" y="1668022"/>
              </a:cxn>
              <a:cxn ang="0">
                <a:pos x="702640" y="1537478"/>
              </a:cxn>
              <a:cxn ang="0">
                <a:pos x="731803" y="1189373"/>
              </a:cxn>
              <a:cxn ang="0">
                <a:pos x="746383" y="1145858"/>
              </a:cxn>
              <a:cxn ang="0">
                <a:pos x="731803" y="1044328"/>
              </a:cxn>
              <a:cxn ang="0">
                <a:pos x="688060" y="1029821"/>
              </a:cxn>
              <a:cxn ang="0">
                <a:pos x="658898" y="986306"/>
              </a:cxn>
              <a:cxn ang="0">
                <a:pos x="673479" y="884776"/>
              </a:cxn>
              <a:cxn ang="0">
                <a:pos x="717221" y="855768"/>
              </a:cxn>
              <a:cxn ang="0">
                <a:pos x="775545" y="768739"/>
              </a:cxn>
              <a:cxn ang="0">
                <a:pos x="804706" y="725224"/>
              </a:cxn>
              <a:cxn ang="0">
                <a:pos x="833868" y="681709"/>
              </a:cxn>
              <a:cxn ang="0">
                <a:pos x="848450" y="638201"/>
              </a:cxn>
              <a:cxn ang="0">
                <a:pos x="935936" y="580179"/>
              </a:cxn>
              <a:cxn ang="0">
                <a:pos x="994259" y="449641"/>
              </a:cxn>
              <a:cxn ang="0">
                <a:pos x="1008839" y="406127"/>
              </a:cxn>
              <a:cxn ang="0">
                <a:pos x="994259" y="87029"/>
              </a:cxn>
              <a:cxn ang="0">
                <a:pos x="979678" y="43514"/>
              </a:cxn>
              <a:cxn ang="0">
                <a:pos x="950515" y="0"/>
              </a:cxn>
              <a:cxn ang="0">
                <a:pos x="790127" y="43514"/>
              </a:cxn>
              <a:cxn ang="0">
                <a:pos x="746383" y="58015"/>
              </a:cxn>
              <a:cxn ang="0">
                <a:pos x="702640" y="87029"/>
              </a:cxn>
              <a:cxn ang="0">
                <a:pos x="615155" y="130537"/>
              </a:cxn>
            </a:cxnLst>
            <a:pathLst>
              <a:path w="1004231" h="2351314">
                <a:moveTo>
                  <a:pt x="612345" y="130628"/>
                </a:moveTo>
                <a:cubicBezTo>
                  <a:pt x="553062" y="229436"/>
                  <a:pt x="577723" y="176439"/>
                  <a:pt x="539774" y="290285"/>
                </a:cubicBezTo>
                <a:lnTo>
                  <a:pt x="525260" y="333828"/>
                </a:lnTo>
                <a:cubicBezTo>
                  <a:pt x="521998" y="395797"/>
                  <a:pt x="556846" y="627246"/>
                  <a:pt x="452688" y="696685"/>
                </a:cubicBezTo>
                <a:lnTo>
                  <a:pt x="409145" y="725714"/>
                </a:lnTo>
                <a:cubicBezTo>
                  <a:pt x="404307" y="740228"/>
                  <a:pt x="401473" y="755573"/>
                  <a:pt x="394631" y="769257"/>
                </a:cubicBezTo>
                <a:cubicBezTo>
                  <a:pt x="386830" y="784859"/>
                  <a:pt x="372688" y="796860"/>
                  <a:pt x="365603" y="812800"/>
                </a:cubicBezTo>
                <a:cubicBezTo>
                  <a:pt x="296516" y="968246"/>
                  <a:pt x="373239" y="844888"/>
                  <a:pt x="307545" y="943428"/>
                </a:cubicBezTo>
                <a:cubicBezTo>
                  <a:pt x="302707" y="977295"/>
                  <a:pt x="295759" y="1010926"/>
                  <a:pt x="293031" y="1045028"/>
                </a:cubicBezTo>
                <a:cubicBezTo>
                  <a:pt x="286076" y="1131970"/>
                  <a:pt x="286786" y="1219458"/>
                  <a:pt x="278517" y="1306285"/>
                </a:cubicBezTo>
                <a:cubicBezTo>
                  <a:pt x="277067" y="1321516"/>
                  <a:pt x="267714" y="1334985"/>
                  <a:pt x="264003" y="1349828"/>
                </a:cubicBezTo>
                <a:cubicBezTo>
                  <a:pt x="258020" y="1373761"/>
                  <a:pt x="255979" y="1398599"/>
                  <a:pt x="249488" y="1422400"/>
                </a:cubicBezTo>
                <a:cubicBezTo>
                  <a:pt x="249477" y="1422440"/>
                  <a:pt x="213209" y="1531237"/>
                  <a:pt x="205945" y="1553028"/>
                </a:cubicBezTo>
                <a:lnTo>
                  <a:pt x="176917" y="1640114"/>
                </a:lnTo>
                <a:cubicBezTo>
                  <a:pt x="172079" y="1654628"/>
                  <a:pt x="170890" y="1670927"/>
                  <a:pt x="162403" y="1683657"/>
                </a:cubicBezTo>
                <a:lnTo>
                  <a:pt x="133374" y="1727200"/>
                </a:lnTo>
                <a:cubicBezTo>
                  <a:pt x="128536" y="1741714"/>
                  <a:pt x="126290" y="1757368"/>
                  <a:pt x="118860" y="1770742"/>
                </a:cubicBezTo>
                <a:cubicBezTo>
                  <a:pt x="101917" y="1801240"/>
                  <a:pt x="71836" y="1824730"/>
                  <a:pt x="60803" y="1857828"/>
                </a:cubicBezTo>
                <a:lnTo>
                  <a:pt x="31774" y="1944914"/>
                </a:lnTo>
                <a:lnTo>
                  <a:pt x="17260" y="1988457"/>
                </a:lnTo>
                <a:lnTo>
                  <a:pt x="2745" y="2032000"/>
                </a:lnTo>
                <a:cubicBezTo>
                  <a:pt x="7669" y="2110775"/>
                  <a:pt x="-23360" y="2238122"/>
                  <a:pt x="46288" y="2307771"/>
                </a:cubicBezTo>
                <a:cubicBezTo>
                  <a:pt x="58623" y="2320106"/>
                  <a:pt x="74229" y="2328999"/>
                  <a:pt x="89831" y="2336800"/>
                </a:cubicBezTo>
                <a:cubicBezTo>
                  <a:pt x="103515" y="2343642"/>
                  <a:pt x="118860" y="2346476"/>
                  <a:pt x="133374" y="2351314"/>
                </a:cubicBezTo>
                <a:cubicBezTo>
                  <a:pt x="166828" y="2345738"/>
                  <a:pt x="228269" y="2340152"/>
                  <a:pt x="264003" y="2322285"/>
                </a:cubicBezTo>
                <a:cubicBezTo>
                  <a:pt x="279605" y="2314484"/>
                  <a:pt x="293031" y="2302933"/>
                  <a:pt x="307545" y="2293257"/>
                </a:cubicBezTo>
                <a:cubicBezTo>
                  <a:pt x="335926" y="2250685"/>
                  <a:pt x="339069" y="2254246"/>
                  <a:pt x="351088" y="2206171"/>
                </a:cubicBezTo>
                <a:cubicBezTo>
                  <a:pt x="359368" y="2173052"/>
                  <a:pt x="363530" y="2123232"/>
                  <a:pt x="380117" y="2090057"/>
                </a:cubicBezTo>
                <a:cubicBezTo>
                  <a:pt x="387918" y="2074455"/>
                  <a:pt x="402060" y="2062454"/>
                  <a:pt x="409145" y="2046514"/>
                </a:cubicBezTo>
                <a:cubicBezTo>
                  <a:pt x="421572" y="2018552"/>
                  <a:pt x="421201" y="1984888"/>
                  <a:pt x="438174" y="1959428"/>
                </a:cubicBezTo>
                <a:lnTo>
                  <a:pt x="525260" y="1828800"/>
                </a:lnTo>
                <a:lnTo>
                  <a:pt x="583317" y="1741714"/>
                </a:lnTo>
                <a:cubicBezTo>
                  <a:pt x="592993" y="1727200"/>
                  <a:pt x="597831" y="1707847"/>
                  <a:pt x="612345" y="1698171"/>
                </a:cubicBezTo>
                <a:lnTo>
                  <a:pt x="655888" y="1669142"/>
                </a:lnTo>
                <a:cubicBezTo>
                  <a:pt x="722432" y="1569327"/>
                  <a:pt x="724977" y="1615155"/>
                  <a:pt x="699431" y="1538514"/>
                </a:cubicBezTo>
                <a:cubicBezTo>
                  <a:pt x="707142" y="1392007"/>
                  <a:pt x="698062" y="1311761"/>
                  <a:pt x="728460" y="1190171"/>
                </a:cubicBezTo>
                <a:cubicBezTo>
                  <a:pt x="732171" y="1175328"/>
                  <a:pt x="738136" y="1161142"/>
                  <a:pt x="742974" y="1146628"/>
                </a:cubicBezTo>
                <a:cubicBezTo>
                  <a:pt x="738136" y="1112761"/>
                  <a:pt x="743759" y="1075627"/>
                  <a:pt x="728460" y="1045028"/>
                </a:cubicBezTo>
                <a:cubicBezTo>
                  <a:pt x="721618" y="1031344"/>
                  <a:pt x="696864" y="1040071"/>
                  <a:pt x="684917" y="1030514"/>
                </a:cubicBezTo>
                <a:cubicBezTo>
                  <a:pt x="671295" y="1019617"/>
                  <a:pt x="665564" y="1001485"/>
                  <a:pt x="655888" y="986971"/>
                </a:cubicBezTo>
                <a:cubicBezTo>
                  <a:pt x="660726" y="953104"/>
                  <a:pt x="656509" y="916633"/>
                  <a:pt x="670403" y="885371"/>
                </a:cubicBezTo>
                <a:cubicBezTo>
                  <a:pt x="677488" y="869431"/>
                  <a:pt x="702458" y="869470"/>
                  <a:pt x="713945" y="856342"/>
                </a:cubicBezTo>
                <a:cubicBezTo>
                  <a:pt x="736919" y="830086"/>
                  <a:pt x="752651" y="798285"/>
                  <a:pt x="772003" y="769257"/>
                </a:cubicBezTo>
                <a:lnTo>
                  <a:pt x="801031" y="725714"/>
                </a:lnTo>
                <a:lnTo>
                  <a:pt x="830060" y="682171"/>
                </a:lnTo>
                <a:cubicBezTo>
                  <a:pt x="834898" y="667657"/>
                  <a:pt x="833756" y="649446"/>
                  <a:pt x="844574" y="638628"/>
                </a:cubicBezTo>
                <a:cubicBezTo>
                  <a:pt x="869244" y="613958"/>
                  <a:pt x="931660" y="580571"/>
                  <a:pt x="931660" y="580571"/>
                </a:cubicBezTo>
                <a:cubicBezTo>
                  <a:pt x="977661" y="511568"/>
                  <a:pt x="955172" y="553576"/>
                  <a:pt x="989717" y="449942"/>
                </a:cubicBezTo>
                <a:lnTo>
                  <a:pt x="1004231" y="406400"/>
                </a:lnTo>
                <a:cubicBezTo>
                  <a:pt x="999393" y="299962"/>
                  <a:pt x="998214" y="193294"/>
                  <a:pt x="989717" y="87085"/>
                </a:cubicBezTo>
                <a:cubicBezTo>
                  <a:pt x="988497" y="71834"/>
                  <a:pt x="982045" y="57226"/>
                  <a:pt x="975203" y="43542"/>
                </a:cubicBezTo>
                <a:cubicBezTo>
                  <a:pt x="967402" y="27940"/>
                  <a:pt x="955850" y="14514"/>
                  <a:pt x="946174" y="0"/>
                </a:cubicBezTo>
                <a:cubicBezTo>
                  <a:pt x="843603" y="20514"/>
                  <a:pt x="897000" y="6714"/>
                  <a:pt x="786517" y="43542"/>
                </a:cubicBezTo>
                <a:cubicBezTo>
                  <a:pt x="772003" y="48380"/>
                  <a:pt x="755704" y="49570"/>
                  <a:pt x="742974" y="58057"/>
                </a:cubicBezTo>
                <a:lnTo>
                  <a:pt x="699431" y="87085"/>
                </a:lnTo>
                <a:cubicBezTo>
                  <a:pt x="659668" y="146731"/>
                  <a:pt x="687847" y="130628"/>
                  <a:pt x="612345" y="130628"/>
                </a:cubicBezTo>
                <a:close/>
              </a:path>
            </a:pathLst>
          </a:custGeom>
          <a:noFill/>
          <a:ln w="38100" cap="flat" cmpd="sng">
            <a:solidFill>
              <a:srgbClr val="FF0000"/>
            </a:solidFill>
            <a:prstDash val="solid"/>
            <a:round/>
            <a:headEnd type="none" w="med" len="med"/>
            <a:tailEnd type="none" w="med" len="med"/>
          </a:ln>
        </p:spPr>
        <p:txBody>
          <a:bodyPr/>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noChangeArrowheads="1"/>
          </p:cNvSpPr>
          <p:nvPr/>
        </p:nvSpPr>
        <p:spPr>
          <a:xfrm>
            <a:off x="274638" y="1524000"/>
            <a:ext cx="8696325" cy="57324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1" i="0" u="none" strike="noStrike" kern="1200" cap="none" spc="0" normalizeH="0" baseline="0" noProof="0" dirty="0">
                <a:ln>
                  <a:noFill/>
                </a:ln>
                <a:solidFill>
                  <a:srgbClr val="1552D1"/>
                </a:solidFill>
                <a:effectLst/>
                <a:uLnTx/>
                <a:uFillTx/>
                <a:latin typeface="+mn-lt"/>
                <a:ea typeface="+mn-ea"/>
                <a:cs typeface="+mn-cs"/>
              </a:rPr>
              <a:t>隐写术不是严格意义上的加密</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，其实现方式是将秘密消息隐藏在其他消息中 。</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0" i="0" u="none" strike="noStrike" kern="1200" cap="none" spc="0" normalizeH="0" baseline="0" noProof="0" dirty="0">
                <a:ln>
                  <a:noFill/>
                </a:ln>
                <a:solidFill>
                  <a:srgbClr val="1552D1"/>
                </a:solidFill>
                <a:effectLst>
                  <a:outerShdw blurRad="38100" dist="38100" dir="2700000" algn="tl">
                    <a:srgbClr val="C0C0C0"/>
                  </a:outerShdw>
                </a:effectLst>
                <a:uLnTx/>
                <a:uFillTx/>
                <a:latin typeface="+mn-lt"/>
                <a:ea typeface="+mn-ea"/>
                <a:cs typeface="+mn-cs"/>
              </a:rPr>
              <a:t>常用的隐写术：</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字符标记</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：选择一些印刷字母或打字机打出的文本，用铅笔在其上书写一遍。这些标记需要做得在一般场合下辨认不出，除非将纸张按某个角度对着亮光看。</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不可见墨水</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：有些物质用来书写后不留下可见痕迹，除非加热或加之以某种化学物质。</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2" name="标题 1"/>
          <p:cNvSpPr>
            <a:spLocks noGrp="1"/>
          </p:cNvSpPr>
          <p:nvPr/>
        </p:nvSpPr>
        <p:spPr>
          <a:xfrm>
            <a:off x="544513" y="847725"/>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5 </a:t>
            </a:r>
            <a:r>
              <a:rPr kumimoji="0" lang="zh-CN" altLang="en-US"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隐写术</a:t>
            </a:r>
            <a:endParaRPr kumimoji="0" lang="zh-CN" altLang="en-US" sz="3300" b="1"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charRg st="0" end="3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charRg st="37"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charRg st="46" end="1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charRg st="117"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noChangeArrowheads="1"/>
          </p:cNvSpPr>
          <p:nvPr/>
        </p:nvSpPr>
        <p:spPr>
          <a:xfrm>
            <a:off x="274638" y="1524000"/>
            <a:ext cx="8696325" cy="57324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针刺</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：在某些字母上刺上小的针孔，这一般是分辨不出来的，除非对着光线。</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CC"/>
              </a:buClr>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打字机的色带校正</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：用黑色的色带在行之间打印。用这种色带打印后的东西只在强光下可见。</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charRg st="157" end="19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charRg st="192" end="2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图像中隐藏秘密消息</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即用消息比特来替代图像的每个字节中最不重要的比特。因为大多数图像标准所规定的顔色等级比人类眼睛能够觉察到的要多得多，所以图像并没有多大改变，但是，秘密消息却能够在接收端剥离出来。用这种方法可在</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1024*1024</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灰色度的图片中存储</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64K</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字节的消息。</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Rectangle 3"/>
          <p:cNvSpPr>
            <a:spLocks noGrp="1" noChangeArrowheads="1"/>
          </p:cNvSpPr>
          <p:nvPr/>
        </p:nvSpPr>
        <p:spPr>
          <a:xfrm>
            <a:off x="307975" y="920750"/>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en-US" altLang="zh-CN" sz="3200" b="1" i="0" u="none" strike="noStrike" kern="1200" cap="none" spc="0" normalizeH="0" baseline="0" noProof="0">
                <a:ln>
                  <a:noFill/>
                </a:ln>
                <a:solidFill>
                  <a:srgbClr val="000000"/>
                </a:solidFill>
                <a:effectLst/>
                <a:uLnTx/>
                <a:uFillTx/>
                <a:latin typeface="+mn-lt"/>
                <a:ea typeface="+mn-ea"/>
                <a:cs typeface="+mn-cs"/>
              </a:rPr>
              <a:t>          </a:t>
            </a:r>
            <a:r>
              <a:rPr kumimoji="0" lang="zh-CN" altLang="en-US" sz="3200" b="1" i="0" u="none" strike="noStrike" kern="1200" cap="none" spc="0" normalizeH="0" baseline="0" noProof="0">
                <a:ln>
                  <a:noFill/>
                </a:ln>
                <a:solidFill>
                  <a:srgbClr val="000000"/>
                </a:solidFill>
                <a:effectLst/>
                <a:uLnTx/>
                <a:uFillTx/>
                <a:latin typeface="+mn-lt"/>
                <a:ea typeface="+mn-ea"/>
                <a:cs typeface="+mn-cs"/>
              </a:rPr>
              <a:t>诞生于公元前五世纪的</a:t>
            </a:r>
            <a:r>
              <a:rPr kumimoji="0" lang="zh-CN" altLang="en-US" sz="3200" b="1" i="0" u="none" strike="noStrike" kern="1200" cap="none" spc="0" normalizeH="0" baseline="0" noProof="0">
                <a:ln>
                  <a:noFill/>
                </a:ln>
                <a:solidFill>
                  <a:srgbClr val="1552D1"/>
                </a:solidFill>
                <a:effectLst/>
                <a:uLnTx/>
                <a:uFillTx/>
                <a:latin typeface="+mn-lt"/>
                <a:ea typeface="+mn-ea"/>
                <a:cs typeface="+mn-cs"/>
              </a:rPr>
              <a:t>斯巴达木卷</a:t>
            </a:r>
            <a:r>
              <a:rPr kumimoji="0" lang="zh-CN" altLang="en-US" sz="3200" b="1" i="0" u="none" strike="noStrike" kern="1200" cap="none" spc="0" normalizeH="0" baseline="0" noProof="0">
                <a:ln>
                  <a:noFill/>
                </a:ln>
                <a:solidFill>
                  <a:srgbClr val="000000"/>
                </a:solidFill>
                <a:effectLst/>
                <a:uLnTx/>
                <a:uFillTx/>
                <a:latin typeface="+mn-lt"/>
                <a:ea typeface="+mn-ea"/>
                <a:cs typeface="+mn-cs"/>
              </a:rPr>
              <a:t>，被认为是最早的加密</a:t>
            </a:r>
            <a:endParaRPr kumimoji="0" lang="zh-CN" altLang="en-US" sz="3200" b="1" i="0" u="none" strike="noStrike" kern="1200" cap="none" spc="0" normalizeH="0" baseline="0" noProof="0">
              <a:ln>
                <a:noFill/>
              </a:ln>
              <a:solidFill>
                <a:srgbClr val="000000"/>
              </a:solidFill>
              <a:effectLst/>
              <a:uLnTx/>
              <a:uFillTx/>
              <a:latin typeface="+mn-lt"/>
              <a:ea typeface="+mn-ea"/>
              <a:cs typeface="+mn-cs"/>
            </a:endParaRPr>
          </a:p>
        </p:txBody>
      </p:sp>
      <p:pic>
        <p:nvPicPr>
          <p:cNvPr id="19458" name="Picture 4"/>
          <p:cNvPicPr>
            <a:picLocks noChangeAspect="1"/>
          </p:cNvPicPr>
          <p:nvPr/>
        </p:nvPicPr>
        <p:blipFill>
          <a:blip r:embed="rId1"/>
          <a:stretch>
            <a:fillRect/>
          </a:stretch>
        </p:blipFill>
        <p:spPr>
          <a:xfrm>
            <a:off x="1195388" y="2244725"/>
            <a:ext cx="6119812" cy="3681413"/>
          </a:xfrm>
          <a:prstGeom prst="rect">
            <a:avLst/>
          </a:prstGeom>
          <a:noFill/>
          <a:ln w="9525">
            <a:noFill/>
          </a:ln>
        </p:spPr>
      </p:pic>
    </p:spTree>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nvSpPr>
        <p:spPr>
          <a:xfrm>
            <a:off x="457200" y="811213"/>
            <a:ext cx="8312150" cy="606425"/>
          </a:xfrm>
          <a:prstGeom prst="rect">
            <a:avLst/>
          </a:prstGeom>
          <a:noFill/>
          <a:ln w="9525">
            <a:noFill/>
          </a:ln>
          <a:effectLst>
            <a:outerShdw dist="35921" dir="2699999" algn="ctr" rotWithShape="0">
              <a:srgbClr val="C0C0C0">
                <a:alpha val="50000"/>
              </a:srgbClr>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lt"/>
                <a:ea typeface="+mj-ea"/>
                <a:cs typeface="+mj-cs"/>
              </a:defRPr>
            </a:lvl1pPr>
            <a:lvl2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5pPr>
            <a:lvl6pPr marL="4572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6pPr>
            <a:lvl7pPr marL="9144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7pPr>
            <a:lvl8pPr marL="13716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8pPr>
            <a:lvl9pPr marL="1828800" algn="l" rtl="0" eaLnBrk="1" fontAlgn="base" hangingPunct="1">
              <a:spcBef>
                <a:spcPct val="0"/>
              </a:spcBef>
              <a:spcAft>
                <a:spcPct val="0"/>
              </a:spcAft>
              <a:defRPr sz="33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华文中宋" panose="02010600040101010101" pitchFamily="2" charset="-122"/>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smtClean="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5 </a:t>
            </a:r>
            <a:r>
              <a:rPr kumimoji="0" lang="zh-CN" altLang="en-US"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rPr>
              <a:t>隐写术</a:t>
            </a:r>
            <a:endParaRPr kumimoji="0" lang="zh-CN" altLang="en-US" sz="3300" b="0" i="0" u="none" strike="noStrike" kern="1200" cap="none" spc="0" normalizeH="0" baseline="0" noProof="0" dirty="0">
              <a:ln>
                <a:noFill/>
              </a:ln>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3011" name="Rectangle 3"/>
          <p:cNvSpPr>
            <a:spLocks noGrp="1" noChangeArrowheads="1"/>
          </p:cNvSpPr>
          <p:nvPr/>
        </p:nvSpPr>
        <p:spPr>
          <a:xfrm>
            <a:off x="368300" y="153828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a:ln>
                  <a:noFill/>
                </a:ln>
                <a:solidFill>
                  <a:srgbClr val="1552D1"/>
                </a:solidFill>
                <a:effectLst>
                  <a:outerShdw blurRad="38100" dist="38100" dir="2700000" algn="tl">
                    <a:srgbClr val="C0C0C0"/>
                  </a:outerShdw>
                </a:effectLst>
                <a:uLnTx/>
                <a:uFillTx/>
                <a:latin typeface="+mn-lt"/>
                <a:ea typeface="+mn-ea"/>
                <a:cs typeface="+mn-cs"/>
              </a:rPr>
              <a:t>隐写术的主要缺点是：</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它要用大量的开销来隐藏相对少量的信息比特</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且一旦该系统被发现，就会变得毫无价值。</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隐写术现代使用其实很普遍，既有合法的应用也有非法的应用。合法使用的应用程序包括保护知识产权（如版权） </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给图片加上所谓的</a:t>
            </a:r>
            <a:r>
              <a:rPr kumimoji="0" lang="zh-CN" altLang="en-US" sz="3200" b="0"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水印</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。相反，违法的目的包括出于法律原因隐藏信息。</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nvSpPr>
        <p:spPr>
          <a:xfrm>
            <a:off x="369888" y="808038"/>
            <a:ext cx="8229600" cy="5576888"/>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如发送方要发送如下信息</a:t>
            </a:r>
            <a:r>
              <a:rPr kumimoji="0" lang="zh-CN"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send more troops to southern flank at eight am tomorrow</a:t>
            </a:r>
            <a:r>
              <a:rPr kumimoji="0" lang="zh-CN"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明早八点向南翼增兵</a:t>
            </a:r>
            <a:r>
              <a:rPr kumimoji="0" lang="zh-CN"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于是将信息沿着木杖的方向写在缠绕在木杖</a:t>
            </a:r>
            <a:endParaRPr kumimoji="0" 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的腰带上</a:t>
            </a:r>
            <a:r>
              <a:rPr kumimoji="0" lang="zh-CN" altLang="zh-CN"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mn-ea"/>
              <a:cs typeface="+mn-cs"/>
            </a:endParaRPr>
          </a:p>
        </p:txBody>
      </p:sp>
      <p:sp>
        <p:nvSpPr>
          <p:cNvPr id="57347" name="Rectangle 3"/>
          <p:cNvSpPr>
            <a:spLocks noChangeArrowheads="1"/>
          </p:cNvSpPr>
          <p:nvPr/>
        </p:nvSpPr>
        <p:spPr bwMode="auto">
          <a:xfrm>
            <a:off x="2457450" y="3384550"/>
            <a:ext cx="70580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|S|E|N|D| |M|O|R|E| |T|R|O|O|</a:t>
            </a:r>
            <a:b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br>
            <a: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|P|S| |T|O| |S|O|U|T|H|E|R|N|</a:t>
            </a:r>
            <a:b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br>
            <a: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 |F|L|A|N|K| |A|T| |E|I|G|H|</a:t>
            </a:r>
            <a:b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br>
            <a:r>
              <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|T| |A|M| |T|O|M|O|R|R|O|W| |</a:t>
            </a:r>
            <a:endParaRPr kumimoji="0" lang="zh-CN" altLang="zh-CN" sz="2800" b="1" i="0" u="none" strike="noStrike" kern="1200" cap="none" spc="0" normalizeH="0" baseline="0" noProof="0" dirty="0">
              <a:ln>
                <a:noFill/>
              </a:ln>
              <a:solidFill>
                <a:srgbClr val="0070C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endParaRPr>
          </a:p>
        </p:txBody>
      </p:sp>
      <p:sp>
        <p:nvSpPr>
          <p:cNvPr id="57348" name="Rectangle 4"/>
          <p:cNvSpPr>
            <a:spLocks noChangeArrowheads="1"/>
          </p:cNvSpPr>
          <p:nvPr/>
        </p:nvSpPr>
        <p:spPr bwMode="auto">
          <a:xfrm>
            <a:off x="-330200" y="4875213"/>
            <a:ext cx="9474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8605"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endParaRPr>
          </a:p>
          <a:p>
            <a:pPr marL="0" marR="0" lvl="0" indent="268605" algn="l" defTabSz="914400" rtl="0" eaLnBrk="1" fontAlgn="base" latinLnBrk="0" hangingPunct="1">
              <a:lnSpc>
                <a:spcPct val="100000"/>
              </a:lnSpc>
              <a:spcBef>
                <a:spcPct val="0"/>
              </a:spcBef>
              <a:spcAft>
                <a:spcPct val="0"/>
              </a:spcAft>
              <a:buClrTx/>
              <a:buSzTx/>
              <a:buFontTx/>
              <a:buNone/>
              <a:defRPr/>
            </a:pPr>
            <a:r>
              <a:rPr kumimoji="0" 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然后展开腰带</a:t>
            </a:r>
            <a:r>
              <a:rPr kumimoji="0" lang="zh-CN" alt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 </a:t>
            </a:r>
            <a:r>
              <a:rPr kumimoji="0" 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腰带上面的文字顺序就变成了下面的样子</a:t>
            </a:r>
            <a:endParaRPr kumimoji="0" 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endParaRPr>
          </a:p>
          <a:p>
            <a:pPr marL="0" marR="0" lvl="0" indent="268605" algn="l" defTabSz="914400" rtl="0" eaLnBrk="1" fontAlgn="base" latinLnBrk="0" hangingPunct="1">
              <a:lnSpc>
                <a:spcPct val="10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rPr>
              <a:t>SP T ESF N LA DTAM ON M KT OS OROAMEUTO T RTHERREIOORGWONH</a:t>
            </a:r>
            <a:endParaRPr kumimoji="0" lang="zh-CN" alt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xEl>
                                              <p:charRg st="83" end="103"/>
                                            </p:txEl>
                                          </p:spTgt>
                                        </p:tgtEl>
                                        <p:attrNameLst>
                                          <p:attrName>style.visibility</p:attrName>
                                        </p:attrNameLst>
                                      </p:cBhvr>
                                      <p:to>
                                        <p:strVal val="visible"/>
                                      </p:to>
                                    </p:set>
                                    <p:animEffect transition="in" filter="blinds(horizontal)">
                                      <p:cBhvr>
                                        <p:cTn id="7" dur="500"/>
                                        <p:tgtEl>
                                          <p:spTgt spid="57346">
                                            <p:txEl>
                                              <p:charRg st="83" end="10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6">
                                            <p:txEl>
                                              <p:charRg st="103" end="109"/>
                                            </p:txEl>
                                          </p:spTgt>
                                        </p:tgtEl>
                                        <p:attrNameLst>
                                          <p:attrName>style.visibility</p:attrName>
                                        </p:attrNameLst>
                                      </p:cBhvr>
                                      <p:to>
                                        <p:strVal val="visible"/>
                                      </p:to>
                                    </p:set>
                                    <p:animEffect transition="in" filter="blinds(horizontal)">
                                      <p:cBhvr>
                                        <p:cTn id="10" dur="500"/>
                                        <p:tgtEl>
                                          <p:spTgt spid="57346">
                                            <p:txEl>
                                              <p:charRg st="103" end="10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7347"/>
                                        </p:tgtEl>
                                        <p:attrNameLst>
                                          <p:attrName>style.visibility</p:attrName>
                                        </p:attrNameLst>
                                      </p:cBhvr>
                                      <p:to>
                                        <p:strVal val="visible"/>
                                      </p:to>
                                    </p:set>
                                    <p:animEffect transition="in" filter="blinds(horizontal)">
                                      <p:cBhvr>
                                        <p:cTn id="15" dur="500"/>
                                        <p:tgtEl>
                                          <p:spTgt spid="5734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7348"/>
                                        </p:tgtEl>
                                        <p:attrNameLst>
                                          <p:attrName>style.visibility</p:attrName>
                                        </p:attrNameLst>
                                      </p:cBhvr>
                                      <p:to>
                                        <p:strVal val="visible"/>
                                      </p:to>
                                    </p:set>
                                    <p:anim calcmode="lin" valueType="num">
                                      <p:cBhvr additive="base">
                                        <p:cTn id="20" dur="500" fill="hold"/>
                                        <p:tgtEl>
                                          <p:spTgt spid="57348"/>
                                        </p:tgtEl>
                                        <p:attrNameLst>
                                          <p:attrName>ppt_x</p:attrName>
                                        </p:attrNameLst>
                                      </p:cBhvr>
                                      <p:tavLst>
                                        <p:tav tm="0">
                                          <p:val>
                                            <p:strVal val="#ppt_x"/>
                                          </p:val>
                                        </p:tav>
                                        <p:tav tm="100000">
                                          <p:val>
                                            <p:strVal val="#ppt_x"/>
                                          </p:val>
                                        </p:tav>
                                      </p:tavLst>
                                    </p:anim>
                                    <p:anim calcmode="lin" valueType="num">
                                      <p:cBhvr additive="base">
                                        <p:cTn id="21"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noChangeArrowheads="1"/>
          </p:cNvSpPr>
          <p:nvPr/>
        </p:nvSpPr>
        <p:spPr>
          <a:xfrm>
            <a:off x="457200" y="1328738"/>
            <a:ext cx="8229600" cy="45259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1918</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William </a:t>
            </a:r>
            <a:r>
              <a:rPr kumimoji="0" lang="en-US" altLang="zh-CN" sz="2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F.Friedman</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发表论文“</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The Index of Coincidence and Its Applications in </a:t>
            </a:r>
            <a:r>
              <a:rPr kumimoji="0" lang="en-US" altLang="zh-CN" sz="2800" b="1" i="0" u="none" strike="noStrike" kern="1200" cap="none" spc="0" normalizeH="0" baseline="0" noProof="0" dirty="0">
                <a:ln>
                  <a:noFill/>
                </a:ln>
                <a:solidFill>
                  <a:srgbClr val="1552D1"/>
                </a:solidFill>
                <a:effectLst/>
                <a:uLnTx/>
                <a:uFillTx/>
                <a:latin typeface="Times New Roman" panose="02020603050405020304" pitchFamily="18" charset="0"/>
                <a:ea typeface="+mn-ea"/>
                <a:cs typeface="Times New Roman" panose="02020603050405020304" pitchFamily="18" charset="0"/>
                <a:hlinkClick r:id="rId1"/>
              </a:rPr>
              <a:t>cryptography</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重合指数及其在密码学中的应用”</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1949</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Claude Shannon</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（香农）的论文“</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The Communication Theory of Secrecy Systems)(“</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保密系统的通信理论”</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奠定了密码学的理论基础。</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noChangeArrowheads="1"/>
          </p:cNvSpPr>
          <p:nvPr/>
        </p:nvSpPr>
        <p:spPr>
          <a:xfrm>
            <a:off x="447675" y="908050"/>
            <a:ext cx="8229600" cy="572135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lnSpc>
                <a:spcPct val="118000"/>
              </a:lnSpc>
              <a:spcBef>
                <a:spcPct val="20000"/>
              </a:spcBef>
              <a:spcAft>
                <a:spcPct val="0"/>
              </a:spcAft>
              <a:buClr>
                <a:srgbClr val="0000CC"/>
              </a:buClr>
              <a:buFont typeface="Wingdings" panose="05000000000000000000" pitchFamily="2" charset="2"/>
              <a:buChar char="u"/>
              <a:defRPr sz="3200" kern="1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8000"/>
              </a:lnSpc>
              <a:spcBef>
                <a:spcPct val="20000"/>
              </a:spcBef>
              <a:spcAft>
                <a:spcPct val="0"/>
              </a:spcAft>
              <a:buClr>
                <a:srgbClr val="0000CC"/>
              </a:buClr>
              <a:buFont typeface="Wingdings" panose="05000000000000000000" pitchFamily="2" charset="2"/>
              <a:buChar char="u"/>
              <a:defRPr sz="28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4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118000"/>
              </a:lnSpc>
              <a:spcBef>
                <a:spcPct val="20000"/>
              </a:spcBef>
              <a:spcAft>
                <a:spcPct val="0"/>
              </a:spcAft>
              <a:buClr>
                <a:srgbClr val="0000CC"/>
              </a:buClr>
              <a:buFont typeface="Wingdings" panose="05000000000000000000" pitchFamily="2" charset="2"/>
              <a:buChar char="u"/>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Char char="u"/>
              <a:defRPr/>
            </a:pPr>
            <a:r>
              <a:rPr kumimoji="0" lang="en-US" altLang="zh-CN" sz="2600" b="0"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20</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世纪</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70</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年代是密码学发展的重要时期，有两件重大事件发生。</a:t>
            </a:r>
            <a:endPar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1. 1976</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11</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月</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23</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日，</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DES</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Data Encryption Standard</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）算法被确认为联邦标准算法。</a:t>
            </a:r>
            <a:r>
              <a:rPr kumimoji="0" lang="en-US" altLang="zh-CN"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1998</a:t>
            </a: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年正式退役。</a:t>
            </a:r>
            <a:endPar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18000"/>
              </a:lnSpc>
              <a:spcBef>
                <a:spcPct val="20000"/>
              </a:spcBef>
              <a:spcAft>
                <a:spcPct val="0"/>
              </a:spcAft>
              <a:buClr>
                <a:srgbClr val="0000CC"/>
              </a:buClr>
              <a:buSzTx/>
              <a:buFont typeface="Wingdings" panose="05000000000000000000" pitchFamily="2" charset="2"/>
              <a:buNone/>
              <a:defRPr/>
            </a:pPr>
            <a:r>
              <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zh-CN" altLang="en-US" sz="2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wipe/>
  </p:transition>
</p:sld>
</file>

<file path=ppt/theme/theme1.xml><?xml version="1.0" encoding="utf-8"?>
<a:theme xmlns:a="http://schemas.openxmlformats.org/drawingml/2006/main" name="1_Default Design">
  <a:themeElements>
    <a:clrScheme name="1_Default Design 3">
      <a:dk1>
        <a:srgbClr val="1C1C1C"/>
      </a:dk1>
      <a:lt1>
        <a:srgbClr val="FFFFFF"/>
      </a:lt1>
      <a:dk2>
        <a:srgbClr val="080808"/>
      </a:dk2>
      <a:lt2>
        <a:srgbClr val="DDDDDD"/>
      </a:lt2>
      <a:accent1>
        <a:srgbClr val="5C414F"/>
      </a:accent1>
      <a:accent2>
        <a:srgbClr val="EC9F14"/>
      </a:accent2>
      <a:accent3>
        <a:srgbClr val="FFFFFF"/>
      </a:accent3>
      <a:accent4>
        <a:srgbClr val="161616"/>
      </a:accent4>
      <a:accent5>
        <a:srgbClr val="B5B0B2"/>
      </a:accent5>
      <a:accent6>
        <a:srgbClr val="D69011"/>
      </a:accent6>
      <a:hlink>
        <a:srgbClr val="B24476"/>
      </a:hlink>
      <a:folHlink>
        <a:srgbClr val="939932"/>
      </a:folHlink>
    </a:clrScheme>
    <a:fontScheme name="1_Default Design">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99CC00"/>
        </a:solidFill>
        <a:ln>
          <a:noFill/>
        </a:ln>
      </a:spPr>
      <a:bodyPr vert="horz" wrap="non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99CC00"/>
        </a:solidFill>
        <a:ln>
          <a:noFill/>
        </a:ln>
      </a:spPr>
      <a:bodyPr vert="horz" wrap="non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Default Design 1">
        <a:dk1>
          <a:srgbClr val="1C1C1C"/>
        </a:dk1>
        <a:lt1>
          <a:srgbClr val="FFFFFF"/>
        </a:lt1>
        <a:dk2>
          <a:srgbClr val="080808"/>
        </a:dk2>
        <a:lt2>
          <a:srgbClr val="DDDDDD"/>
        </a:lt2>
        <a:accent1>
          <a:srgbClr val="C59360"/>
        </a:accent1>
        <a:accent2>
          <a:srgbClr val="A6B16F"/>
        </a:accent2>
        <a:accent3>
          <a:srgbClr val="FFFFFF"/>
        </a:accent3>
        <a:accent4>
          <a:srgbClr val="161616"/>
        </a:accent4>
        <a:accent5>
          <a:srgbClr val="DFC8B6"/>
        </a:accent5>
        <a:accent6>
          <a:srgbClr val="96A064"/>
        </a:accent6>
        <a:hlink>
          <a:srgbClr val="A9AE9A"/>
        </a:hlink>
        <a:folHlink>
          <a:srgbClr val="DDC474"/>
        </a:folHlink>
      </a:clrScheme>
      <a:clrMap bg1="lt1" tx1="dk1" bg2="lt2" tx2="dk2" accent1="accent1" accent2="accent2" accent3="accent3" accent4="accent4" accent5="accent5" accent6="accent6" hlink="hlink" folHlink="folHlink"/>
    </a:extraClrScheme>
    <a:extraClrScheme>
      <a:clrScheme name="1_Default Design 2">
        <a:dk1>
          <a:srgbClr val="1C1C1C"/>
        </a:dk1>
        <a:lt1>
          <a:srgbClr val="FFFFFF"/>
        </a:lt1>
        <a:dk2>
          <a:srgbClr val="080808"/>
        </a:dk2>
        <a:lt2>
          <a:srgbClr val="DDDDDD"/>
        </a:lt2>
        <a:accent1>
          <a:srgbClr val="855BAD"/>
        </a:accent1>
        <a:accent2>
          <a:srgbClr val="5BACAD"/>
        </a:accent2>
        <a:accent3>
          <a:srgbClr val="FFFFFF"/>
        </a:accent3>
        <a:accent4>
          <a:srgbClr val="161616"/>
        </a:accent4>
        <a:accent5>
          <a:srgbClr val="C2B5D3"/>
        </a:accent5>
        <a:accent6>
          <a:srgbClr val="529B9C"/>
        </a:accent6>
        <a:hlink>
          <a:srgbClr val="FE941A"/>
        </a:hlink>
        <a:folHlink>
          <a:srgbClr val="FF669A"/>
        </a:folHlink>
      </a:clrScheme>
      <a:clrMap bg1="lt1" tx1="dk1" bg2="lt2" tx2="dk2" accent1="accent1" accent2="accent2" accent3="accent3" accent4="accent4" accent5="accent5" accent6="accent6" hlink="hlink" folHlink="folHlink"/>
    </a:extraClrScheme>
    <a:extraClrScheme>
      <a:clrScheme name="1_Default Design 3">
        <a:dk1>
          <a:srgbClr val="1C1C1C"/>
        </a:dk1>
        <a:lt1>
          <a:srgbClr val="FFFFFF"/>
        </a:lt1>
        <a:dk2>
          <a:srgbClr val="080808"/>
        </a:dk2>
        <a:lt2>
          <a:srgbClr val="DDDDDD"/>
        </a:lt2>
        <a:accent1>
          <a:srgbClr val="5C414F"/>
        </a:accent1>
        <a:accent2>
          <a:srgbClr val="EC9F14"/>
        </a:accent2>
        <a:accent3>
          <a:srgbClr val="FFFFFF"/>
        </a:accent3>
        <a:accent4>
          <a:srgbClr val="161616"/>
        </a:accent4>
        <a:accent5>
          <a:srgbClr val="B5B0B2"/>
        </a:accent5>
        <a:accent6>
          <a:srgbClr val="D69011"/>
        </a:accent6>
        <a:hlink>
          <a:srgbClr val="B24476"/>
        </a:hlink>
        <a:folHlink>
          <a:srgbClr val="93993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信息安全</Template>
  <TotalTime>0</TotalTime>
  <Words>8823</Words>
  <Application>WPS 演示</Application>
  <PresentationFormat>全屏显示(4:3)</PresentationFormat>
  <Paragraphs>432</Paragraphs>
  <Slides>60</Slides>
  <Notes>50</Notes>
  <HiddenSlides>3</HiddenSlides>
  <MMClips>0</MMClips>
  <ScaleCrop>false</ScaleCrop>
  <HeadingPairs>
    <vt:vector size="6" baseType="variant">
      <vt:variant>
        <vt:lpstr>已用的字体</vt:lpstr>
      </vt:variant>
      <vt:variant>
        <vt:i4>20</vt:i4>
      </vt:variant>
      <vt:variant>
        <vt:lpstr>主题</vt:lpstr>
      </vt:variant>
      <vt:variant>
        <vt:i4>8</vt:i4>
      </vt:variant>
      <vt:variant>
        <vt:lpstr>幻灯片标题</vt:lpstr>
      </vt:variant>
      <vt:variant>
        <vt:i4>60</vt:i4>
      </vt:variant>
    </vt:vector>
  </HeadingPairs>
  <TitlesOfParts>
    <vt:vector size="88" baseType="lpstr">
      <vt:lpstr>Arial</vt:lpstr>
      <vt:lpstr>宋体</vt:lpstr>
      <vt:lpstr>Wingdings</vt:lpstr>
      <vt:lpstr>华文中宋</vt:lpstr>
      <vt:lpstr>Times New Roman</vt:lpstr>
      <vt:lpstr>微软雅黑</vt:lpstr>
      <vt:lpstr>黑体</vt:lpstr>
      <vt:lpstr>Calibri</vt:lpstr>
      <vt:lpstr>Arial Unicode MS</vt:lpstr>
      <vt:lpstr>Calibri Light</vt:lpstr>
      <vt:lpstr>Comic Sans MS</vt:lpstr>
      <vt:lpstr>仿宋_GB2312</vt:lpstr>
      <vt:lpstr>仿宋</vt:lpstr>
      <vt:lpstr>Courier New</vt:lpstr>
      <vt:lpstr>Adobe Gothic Std B</vt:lpstr>
      <vt:lpstr>Yu Gothic</vt:lpstr>
      <vt:lpstr>隶书</vt:lpstr>
      <vt:lpstr>Symbol</vt:lpstr>
      <vt:lpstr>楷体_GB2312</vt:lpstr>
      <vt:lpstr>新宋体</vt:lpstr>
      <vt:lpstr>1_Default Design</vt:lpstr>
      <vt:lpstr>1_主题1</vt:lpstr>
      <vt:lpstr>Office 主题</vt:lpstr>
      <vt:lpstr>2_主题1</vt:lpstr>
      <vt:lpstr>3_主题1</vt:lpstr>
      <vt:lpstr>4_主题1</vt:lpstr>
      <vt:lpstr>5_主题1</vt:lpstr>
      <vt:lpstr>6_主题1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财不露白</cp:lastModifiedBy>
  <cp:revision>24</cp:revision>
  <dcterms:created xsi:type="dcterms:W3CDTF">2015-03-11T13:25:00Z</dcterms:created>
  <dcterms:modified xsi:type="dcterms:W3CDTF">2020-03-03T01:15:15Z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