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77"/>
  </p:handoutMasterIdLst>
  <p:sldIdLst>
    <p:sldId id="326" r:id="rId4"/>
    <p:sldId id="461" r:id="rId6"/>
    <p:sldId id="493" r:id="rId7"/>
    <p:sldId id="494" r:id="rId8"/>
    <p:sldId id="495" r:id="rId9"/>
    <p:sldId id="496" r:id="rId10"/>
    <p:sldId id="497" r:id="rId11"/>
    <p:sldId id="498" r:id="rId12"/>
    <p:sldId id="502" r:id="rId13"/>
    <p:sldId id="499" r:id="rId14"/>
    <p:sldId id="500" r:id="rId15"/>
    <p:sldId id="501" r:id="rId16"/>
    <p:sldId id="503" r:id="rId17"/>
    <p:sldId id="504" r:id="rId18"/>
    <p:sldId id="505" r:id="rId19"/>
    <p:sldId id="507" r:id="rId20"/>
    <p:sldId id="508" r:id="rId21"/>
    <p:sldId id="509" r:id="rId22"/>
    <p:sldId id="419" r:id="rId23"/>
    <p:sldId id="464" r:id="rId24"/>
    <p:sldId id="465" r:id="rId25"/>
    <p:sldId id="466" r:id="rId26"/>
    <p:sldId id="511" r:id="rId27"/>
    <p:sldId id="512" r:id="rId28"/>
    <p:sldId id="468" r:id="rId29"/>
    <p:sldId id="463" r:id="rId30"/>
    <p:sldId id="428" r:id="rId31"/>
    <p:sldId id="429" r:id="rId32"/>
    <p:sldId id="458" r:id="rId33"/>
    <p:sldId id="430" r:id="rId34"/>
    <p:sldId id="459" r:id="rId35"/>
    <p:sldId id="431" r:id="rId36"/>
    <p:sldId id="432" r:id="rId37"/>
    <p:sldId id="515" r:id="rId38"/>
    <p:sldId id="433" r:id="rId39"/>
    <p:sldId id="434" r:id="rId40"/>
    <p:sldId id="470" r:id="rId41"/>
    <p:sldId id="471" r:id="rId42"/>
    <p:sldId id="473" r:id="rId43"/>
    <p:sldId id="513" r:id="rId44"/>
    <p:sldId id="514" r:id="rId45"/>
    <p:sldId id="516" r:id="rId46"/>
    <p:sldId id="475" r:id="rId47"/>
    <p:sldId id="476" r:id="rId48"/>
    <p:sldId id="477" r:id="rId49"/>
    <p:sldId id="478" r:id="rId50"/>
    <p:sldId id="521" r:id="rId51"/>
    <p:sldId id="522" r:id="rId52"/>
    <p:sldId id="524" r:id="rId53"/>
    <p:sldId id="525" r:id="rId54"/>
    <p:sldId id="526" r:id="rId55"/>
    <p:sldId id="479" r:id="rId56"/>
    <p:sldId id="480" r:id="rId57"/>
    <p:sldId id="481" r:id="rId58"/>
    <p:sldId id="482" r:id="rId59"/>
    <p:sldId id="483" r:id="rId60"/>
    <p:sldId id="484" r:id="rId61"/>
    <p:sldId id="485" r:id="rId62"/>
    <p:sldId id="486" r:id="rId63"/>
    <p:sldId id="487" r:id="rId64"/>
    <p:sldId id="488" r:id="rId65"/>
    <p:sldId id="527" r:id="rId66"/>
    <p:sldId id="490" r:id="rId67"/>
    <p:sldId id="510" r:id="rId68"/>
    <p:sldId id="517" r:id="rId69"/>
    <p:sldId id="518" r:id="rId70"/>
    <p:sldId id="489" r:id="rId71"/>
    <p:sldId id="519" r:id="rId72"/>
    <p:sldId id="491" r:id="rId73"/>
    <p:sldId id="520" r:id="rId74"/>
    <p:sldId id="492" r:id="rId75"/>
    <p:sldId id="454" r:id="rId76"/>
  </p:sldIdLst>
  <p:sldSz cx="9144000" cy="6858000" type="screen4x3"/>
  <p:notesSz cx="6858000" cy="9144000"/>
  <p:defaultTextStyle>
    <a:defPPr>
      <a:defRPr lang="en-AU"/>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81"/>
    <p:restoredTop sz="82817"/>
  </p:normalViewPr>
  <p:slideViewPr>
    <p:cSldViewPr showGuides="1">
      <p:cViewPr varScale="1">
        <p:scale>
          <a:sx n="58" d="100"/>
          <a:sy n="58" d="100"/>
        </p:scale>
        <p:origin x="-9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0" Type="http://schemas.openxmlformats.org/officeDocument/2006/relationships/tableStyles" Target="tableStyles.xml"/><Relationship Id="rId8" Type="http://schemas.openxmlformats.org/officeDocument/2006/relationships/slide" Target="slides/slide4.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AU"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9876" name="Rectangle 1028"/>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AU"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AU"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AU" sz="1200" dirty="0"/>
            </a:fld>
            <a:endParaRPr lang="zh-CN" altLang="en-AU"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0899" name="Rectangle 2"/>
          <p:cNvSpPr>
            <a:spLocks noRot="1" noTextEdit="1"/>
          </p:cNvSpPr>
          <p:nvPr>
            <p:ph type="sldImg"/>
          </p:nvPr>
        </p:nvSpPr>
        <p:spPr/>
      </p:sp>
      <p:sp>
        <p:nvSpPr>
          <p:cNvPr id="80900" name="Rectangle 3"/>
          <p:cNvSpPr>
            <a:spLocks noGrp="1"/>
          </p:cNvSpPr>
          <p:nvPr>
            <p:ph type="body" idx="1"/>
          </p:nvPr>
        </p:nvSpPr>
        <p:spPr/>
        <p:txBody>
          <a:bodyPr wrap="square" lIns="91440" tIns="45720" rIns="91440" bIns="45720" anchor="t"/>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0115" name="Rectangle 2"/>
          <p:cNvSpPr>
            <a:spLocks noRot="1" noTextEdit="1"/>
          </p:cNvSpPr>
          <p:nvPr>
            <p:ph type="sldImg"/>
          </p:nvPr>
        </p:nvSpPr>
        <p:spPr/>
      </p:sp>
      <p:sp>
        <p:nvSpPr>
          <p:cNvPr id="90116"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1139" name="Rectangle 2"/>
          <p:cNvSpPr>
            <a:spLocks noRot="1"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2163" name="Rectangle 2"/>
          <p:cNvSpPr>
            <a:spLocks noRot="1" noTextEdit="1"/>
          </p:cNvSpPr>
          <p:nvPr>
            <p:ph type="sldImg"/>
          </p:nvPr>
        </p:nvSpPr>
        <p:spPr/>
      </p:sp>
      <p:sp>
        <p:nvSpPr>
          <p:cNvPr id="92164" name="Rectangle 3"/>
          <p:cNvSpPr>
            <a:spLocks noGrp="1"/>
          </p:cNvSpPr>
          <p:nvPr>
            <p:ph type="body" idx="1"/>
          </p:nvPr>
        </p:nvSpPr>
        <p:spPr/>
        <p:txBody>
          <a:bodyPr wrap="square" lIns="91440" tIns="45720" rIns="91440" bIns="45720" anchor="t"/>
          <a:p>
            <a:pPr lvl="0" eaLnBrk="1" hangingPunct="1"/>
            <a:endParaRPr lang="zh-CN" alt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txBox="1">
            <a:spLocks noGrp="1" noChangeArrowheads="1"/>
          </p:cNvSpPr>
          <p:nvPr>
            <p:ph type="hdr" sz="quarter"/>
          </p:nvPr>
        </p:nvSpPr>
        <p:spPr bwMode="auto"/>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111</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81251" name="Rectangle 3"/>
          <p:cNvSpPr txBox="1">
            <a:spLocks noGrp="1" noChangeArrowheads="1"/>
          </p:cNvSpPr>
          <p:nvPr>
            <p:ph type="dt" sz="half"/>
          </p:nvPr>
        </p:nvSpPr>
        <p:spPr bwMode="auto"/>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DF048D-7C35-4017-A7E0-B6235ED972F2}"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81252" name="Rectangle 7"/>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
        <p:nvSpPr>
          <p:cNvPr id="93189" name="Rectangle 2"/>
          <p:cNvSpPr>
            <a:spLocks noTextEdit="1"/>
          </p:cNvSpPr>
          <p:nvPr>
            <p:ph type="sldImg"/>
          </p:nvPr>
        </p:nvSpPr>
        <p:spPr/>
      </p:sp>
      <p:sp>
        <p:nvSpPr>
          <p:cNvPr id="93190" name="Rectangle 3"/>
          <p:cNvSpPr>
            <a:spLocks noGrp="1"/>
          </p:cNvSpPr>
          <p:nvPr>
            <p:ph type="body" idx="1"/>
          </p:nvPr>
        </p:nvSpPr>
        <p:spPr/>
        <p:txBody>
          <a:bodyPr wrap="square" lIns="91440" tIns="45720" rIns="91440" bIns="45720" anchor="t"/>
          <a:p>
            <a:pPr lvl="0"/>
            <a:r>
              <a:rPr lang="zh-CN" altLang="en-US" dirty="0"/>
              <a:t>基于公钥已生成的前提。那么，公钥如何生成的呢？通常是公钥</a:t>
            </a:r>
            <a:r>
              <a:rPr lang="en-US" altLang="zh-CN" dirty="0"/>
              <a:t>-</a:t>
            </a:r>
            <a:r>
              <a:rPr lang="zh-CN" altLang="en-US" dirty="0"/>
              <a:t>私钥对一起生成，如</a:t>
            </a:r>
            <a:r>
              <a:rPr lang="en-US" altLang="zh-CN" dirty="0"/>
              <a:t>RSA,ElGamal,</a:t>
            </a:r>
            <a:r>
              <a:rPr lang="zh-CN" altLang="en-US" dirty="0"/>
              <a:t>椭圆曲线密码体制中。</a:t>
            </a:r>
            <a:endParaRPr lang="zh-CN" altLang="en-US" dirty="0"/>
          </a:p>
          <a:p>
            <a:pPr lvl="0"/>
            <a:endParaRPr lang="zh-CN" altLang="en-US" dirty="0"/>
          </a:p>
          <a:p>
            <a:pPr lvl="0"/>
            <a:r>
              <a:rPr lang="zh-CN" altLang="en-US" dirty="0"/>
              <a:t>由于每一用户要想和他人联系都需求助于管理机构，所以管理机构有可能成为系统的瓶颈，而且由管理机构维护的公钥目录表也易被敌手窜扰。</a:t>
            </a:r>
            <a:endParaRPr lang="zh-CN" altLang="en-US" dirty="0"/>
          </a:p>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4211" name="Rectangle 2"/>
          <p:cNvSpPr>
            <a:spLocks noRot="1" noTextEdit="1"/>
          </p:cNvSpPr>
          <p:nvPr>
            <p:ph type="sldImg"/>
          </p:nvPr>
        </p:nvSpPr>
        <p:spPr/>
      </p:sp>
      <p:sp>
        <p:nvSpPr>
          <p:cNvPr id="94212"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5235" name="Rectangle 2"/>
          <p:cNvSpPr>
            <a:spLocks noRot="1"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6259" name="Rectangle 2"/>
          <p:cNvSpPr>
            <a:spLocks noRot="1" noTextEdit="1"/>
          </p:cNvSpPr>
          <p:nvPr>
            <p:ph type="sldImg"/>
          </p:nvPr>
        </p:nvSpPr>
        <p:spPr/>
      </p:sp>
      <p:sp>
        <p:nvSpPr>
          <p:cNvPr id="96260" name="Rectangle 3"/>
          <p:cNvSpPr>
            <a:spLocks noGrp="1"/>
          </p:cNvSpPr>
          <p:nvPr>
            <p:ph type="body" idx="1"/>
          </p:nvPr>
        </p:nvSpPr>
        <p:spPr/>
        <p:txBody>
          <a:bodyPr wrap="square" lIns="91440" tIns="45720" rIns="91440" bIns="45720" anchor="t"/>
          <a:p>
            <a:pPr lvl="0"/>
            <a:r>
              <a:rPr lang="en-US" altLang="zh-CN" dirty="0">
                <a:latin typeface="Times-Roman" charset="0"/>
              </a:rPr>
              <a:t>X.509 is part of the X.500 series of recommendations that define a directory service, being a server or distributed set of servers that maintains a database of information about users.</a:t>
            </a:r>
            <a:endParaRPr lang="en-AU" altLang="zh-CN" dirty="0"/>
          </a:p>
          <a:p>
            <a:pPr lvl="0"/>
            <a:r>
              <a:rPr lang="en-US" altLang="zh-CN" dirty="0">
                <a:latin typeface="Times-Roman" charset="0"/>
              </a:rPr>
              <a:t>X.509 defines a framework for the provision of authentication services by the X.500 directory to its users. The directory may serve as a repository of public-key certificates. In addition, X.509 defines alternative authentication protocols based on the use of public-key certificates. X.509 is based on the use of public-key cryptography and digital signatures. The standard does not dictate the use of a specific algorithm but recommends RSA.</a:t>
            </a:r>
            <a:endParaRPr lang="en-AU" altLang="zh-CN" dirty="0"/>
          </a:p>
          <a:p>
            <a:pPr lvl="0"/>
            <a:r>
              <a:rPr lang="en-US" altLang="zh-CN" dirty="0">
                <a:latin typeface="Times-Roman" charset="0"/>
              </a:rPr>
              <a:t>The X.509 certificate format is </a:t>
            </a:r>
            <a:r>
              <a:rPr lang="en-AU" altLang="zh-CN" dirty="0"/>
              <a:t>widely used,</a:t>
            </a:r>
            <a:r>
              <a:rPr lang="en-US" altLang="zh-CN" dirty="0">
                <a:latin typeface="Times-Roman" charset="0"/>
              </a:rPr>
              <a:t> in for example S/MIME, IP Security and SSL/TLS and SET</a:t>
            </a:r>
            <a:r>
              <a:rPr lang="en-AU" altLang="zh-CN" dirty="0"/>
              <a:t>.</a:t>
            </a:r>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7283" name="Rectangle 2"/>
          <p:cNvSpPr>
            <a:spLocks noRot="1" noTextEdit="1"/>
          </p:cNvSpPr>
          <p:nvPr>
            <p:ph type="sldImg"/>
          </p:nvPr>
        </p:nvSpPr>
        <p:spPr/>
      </p:sp>
      <p:sp>
        <p:nvSpPr>
          <p:cNvPr id="97284" name="Rectangle 3"/>
          <p:cNvSpPr>
            <a:spLocks noGrp="1"/>
          </p:cNvSpPr>
          <p:nvPr>
            <p:ph type="body" idx="1"/>
          </p:nvPr>
        </p:nvSpPr>
        <p:spPr/>
        <p:txBody>
          <a:bodyPr wrap="square" lIns="91440" tIns="45720" rIns="91440" bIns="45720" anchor="t"/>
          <a:p>
            <a:pPr lvl="0"/>
            <a:r>
              <a:rPr lang="en-AU" altLang="zh-CN" dirty="0"/>
              <a:t>The X.509 certificate is the heart of the standard. There are 3 versions, with successively more info in the certificate - must be v2 if either unique identifier field exists, must be v3 if any extensions are used. </a:t>
            </a:r>
            <a:r>
              <a:rPr lang="en-US" altLang="zh-CN" dirty="0">
                <a:latin typeface="Times-Roman" charset="0"/>
              </a:rPr>
              <a:t>These user certificates are assumed to be created by some trusted certification authority (CA) and placed in the directory by the CA or by the user. The directory server itself is not responsible for the creation of public keys or for the certification function; it merely provides an easily accessible location for users to obtain certificates. The certificate includes the elements shown. </a:t>
            </a:r>
            <a:endParaRPr lang="en-US" altLang="zh-CN" dirty="0">
              <a:latin typeface="Times-Roman" charset="0"/>
            </a:endParaRPr>
          </a:p>
          <a:p>
            <a:pPr lvl="0"/>
            <a:r>
              <a:rPr lang="en-US" altLang="zh-CN" dirty="0">
                <a:latin typeface="Times-Roman" charset="0"/>
              </a:rPr>
              <a:t>The standard uses the notation for a certificate of: CA&lt;&lt;A&gt;&gt; where the CA signs the certificate for user A with its private key.</a:t>
            </a:r>
            <a:endParaRPr lang="en-AU" altLang="zh-CN" dirty="0">
              <a:latin typeface="Times-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8307" name="Rectangle 2"/>
          <p:cNvSpPr>
            <a:spLocks noRot="1" noTextEdit="1"/>
          </p:cNvSpPr>
          <p:nvPr>
            <p:ph type="sldImg"/>
          </p:nvPr>
        </p:nvSpPr>
        <p:spPr/>
      </p:sp>
      <p:sp>
        <p:nvSpPr>
          <p:cNvPr id="98308" name="Rectangle 3"/>
          <p:cNvSpPr>
            <a:spLocks noGrp="1"/>
          </p:cNvSpPr>
          <p:nvPr>
            <p:ph type="body" idx="1"/>
          </p:nvPr>
        </p:nvSpPr>
        <p:spPr/>
        <p:txBody>
          <a:bodyPr wrap="square" lIns="91440" tIns="45720" rIns="91440" bIns="45720" anchor="t"/>
          <a:p>
            <a:pPr lvl="0"/>
            <a:r>
              <a:rPr lang="en-US" altLang="zh-CN" dirty="0">
                <a:latin typeface="Times-Roman" charset="0"/>
              </a:rPr>
              <a:t>User certificates generated by a CA have the characteristics that any user with access to the public key of the CA can verify the user public key that was certified, and no party other than the certification authority can modify the certificate without this being detected. Because certificates are unforgeable, they can be placed in a directory without the need for the directory to make special efforts to protect them. </a:t>
            </a:r>
            <a:endParaRPr lang="en-US" altLang="zh-CN" dirty="0">
              <a:latin typeface="Times-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99331" name="Rectangle 2"/>
          <p:cNvSpPr>
            <a:spLocks noRot="1" noTextEdit="1"/>
          </p:cNvSpPr>
          <p:nvPr>
            <p:ph type="sldImg"/>
          </p:nvPr>
        </p:nvSpPr>
        <p:spPr/>
      </p:sp>
      <p:sp>
        <p:nvSpPr>
          <p:cNvPr id="99332" name="Rectangle 3"/>
          <p:cNvSpPr>
            <a:spLocks noGrp="1"/>
          </p:cNvSpPr>
          <p:nvPr>
            <p:ph type="body" idx="1"/>
          </p:nvPr>
        </p:nvSpPr>
        <p:spPr/>
        <p:txBody>
          <a:bodyPr wrap="square" lIns="91440" tIns="45720" rIns="91440" bIns="45720" anchor="t"/>
          <a:p>
            <a:pPr lvl="0"/>
            <a:r>
              <a:rPr lang="en-AU" altLang="zh-CN" dirty="0"/>
              <a:t>If both parties use the same CA, they know its public key and can verify others certificates. If not, then there has to be some means to form a chain of certifications between the CA's used by the two parties, by the use of client and parent certificates. It is assumed that each client trusts its parents certificates.</a:t>
            </a:r>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1923" name="Rectangle 2"/>
          <p:cNvSpPr>
            <a:spLocks noRot="1" noTextEdit="1"/>
          </p:cNvSpPr>
          <p:nvPr>
            <p:ph type="sldImg"/>
          </p:nvPr>
        </p:nvSpPr>
        <p:spPr/>
      </p:sp>
      <p:sp>
        <p:nvSpPr>
          <p:cNvPr id="81924"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0355" name="Rectangle 2"/>
          <p:cNvSpPr>
            <a:spLocks noRot="1" noTextEdit="1"/>
          </p:cNvSpPr>
          <p:nvPr>
            <p:ph type="sldImg"/>
          </p:nvPr>
        </p:nvSpPr>
        <p:spPr/>
      </p:sp>
      <p:sp>
        <p:nvSpPr>
          <p:cNvPr id="100356" name="Rectangle 3"/>
          <p:cNvSpPr>
            <a:spLocks noGrp="1"/>
          </p:cNvSpPr>
          <p:nvPr>
            <p:ph type="body" idx="1"/>
          </p:nvPr>
        </p:nvSpPr>
        <p:spPr/>
        <p:txBody>
          <a:bodyPr wrap="square" lIns="91440" tIns="45720" rIns="91440" bIns="45720" anchor="t"/>
          <a:p>
            <a:pPr lvl="0"/>
            <a:r>
              <a:rPr lang="en-US" altLang="zh-CN" dirty="0"/>
              <a:t>Stallings Figure 14.5 illustrates the use of an X.509 hierarchy to mutually verify clients certificates.</a:t>
            </a:r>
            <a:endParaRPr lang="en-US" altLang="zh-CN" dirty="0"/>
          </a:p>
          <a:p>
            <a:pPr lvl="0"/>
            <a:r>
              <a:rPr lang="en-US" altLang="zh-CN" dirty="0"/>
              <a:t>Track chains of certificates:</a:t>
            </a:r>
            <a:endParaRPr lang="en-US" altLang="zh-CN" dirty="0"/>
          </a:p>
          <a:p>
            <a:pPr lvl="0"/>
            <a:r>
              <a:rPr lang="en-AU" altLang="zh-CN" dirty="0"/>
              <a:t>A acquires B certificate using chain:  X&lt;&lt;W&gt;&gt;W&lt;&lt;V&gt;&gt;V&lt;&lt;Y&gt;&gt;Y&lt;&lt;Z&gt;&gt;Z&lt;&lt;B&gt;&gt; </a:t>
            </a:r>
            <a:endParaRPr lang="en-AU" altLang="zh-CN" dirty="0"/>
          </a:p>
          <a:p>
            <a:pPr lvl="0"/>
            <a:r>
              <a:rPr lang="en-AU" altLang="zh-CN" dirty="0"/>
              <a:t>B acquires A certificate using chain:  Z&lt;&lt;Y&gt;&gt;Y&lt;&lt;V&gt;&gt;V&lt;&lt;W&gt;&gt;W&lt;&lt;X&gt;&gt;X&lt;&lt;A&gt;&gt; </a:t>
            </a:r>
            <a:endParaRPr lang="en-AU" altLang="zh-CN" dirty="0"/>
          </a:p>
          <a:p>
            <a:pPr lvl="0"/>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1379" name="Rectangle 2"/>
          <p:cNvSpPr>
            <a:spLocks noRot="1" noTextEdit="1"/>
          </p:cNvSpPr>
          <p:nvPr>
            <p:ph type="sldImg"/>
          </p:nvPr>
        </p:nvSpPr>
        <p:spPr/>
      </p:sp>
      <p:sp>
        <p:nvSpPr>
          <p:cNvPr id="101380" name="Rectangle 3"/>
          <p:cNvSpPr>
            <a:spLocks noGrp="1"/>
          </p:cNvSpPr>
          <p:nvPr>
            <p:ph type="body" idx="1"/>
          </p:nvPr>
        </p:nvSpPr>
        <p:spPr/>
        <p:txBody>
          <a:bodyPr wrap="square" lIns="91440" tIns="45720" rIns="91440" bIns="45720" anchor="t"/>
          <a:p>
            <a:pPr lvl="0"/>
            <a:r>
              <a:rPr lang="en-US" altLang="zh-CN" dirty="0">
                <a:latin typeface="Times-Roman" charset="0"/>
              </a:rPr>
              <a:t>A certificate includes a period of validity. Typically a new certificate is issued just before the expiration of the old one.</a:t>
            </a:r>
            <a:endParaRPr lang="en-US" altLang="zh-CN" dirty="0">
              <a:latin typeface="Times-Roman" charset="0"/>
            </a:endParaRPr>
          </a:p>
          <a:p>
            <a:pPr lvl="0"/>
            <a:r>
              <a:rPr lang="en-US" altLang="zh-CN" dirty="0">
                <a:latin typeface="Times-Roman" charset="0"/>
              </a:rPr>
              <a:t>In addition, it may be desirable on occasion to revoke a certificate before it expires, for one of a range of reasons, such as those shown above.</a:t>
            </a:r>
            <a:endParaRPr lang="en-US" altLang="zh-CN" dirty="0">
              <a:latin typeface="Times-Roman" charset="0"/>
            </a:endParaRPr>
          </a:p>
          <a:p>
            <a:pPr lvl="0"/>
            <a:r>
              <a:rPr lang="en-US" altLang="zh-CN" dirty="0">
                <a:latin typeface="Times-Roman" charset="0"/>
              </a:rPr>
              <a:t>To support this, each CA must maintain a list consisting of all revoked but not expired certificates issued by that CA, known as the certificate revocation list (CRL).</a:t>
            </a:r>
            <a:endParaRPr lang="en-US" altLang="zh-CN" dirty="0">
              <a:latin typeface="Times-Roman" charset="0"/>
            </a:endParaRPr>
          </a:p>
          <a:p>
            <a:pPr lvl="0"/>
            <a:r>
              <a:rPr lang="en-US" altLang="zh-CN" dirty="0">
                <a:latin typeface="Times-Roman" charset="0"/>
              </a:rPr>
              <a:t>When a user receives a certificate in a message, the user must determine whether the certificate has been revoked, by checking the directory CRL each time a certificate is received, this often does not happen in practice.</a:t>
            </a:r>
            <a:endParaRPr lang="en-US" altLang="zh-CN" dirty="0">
              <a:latin typeface="Times-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2403" name="Rectangle 2"/>
          <p:cNvSpPr>
            <a:spLocks noRot="1" noTextEdit="1"/>
          </p:cNvSpPr>
          <p:nvPr>
            <p:ph type="sldImg"/>
          </p:nvPr>
        </p:nvSpPr>
        <p:spPr/>
      </p:sp>
      <p:sp>
        <p:nvSpPr>
          <p:cNvPr id="102404" name="Rectangle 3"/>
          <p:cNvSpPr>
            <a:spLocks noGrp="1"/>
          </p:cNvSpPr>
          <p:nvPr>
            <p:ph type="body" idx="1"/>
          </p:nvPr>
        </p:nvSpPr>
        <p:spPr/>
        <p:txBody>
          <a:bodyPr wrap="square" lIns="91440" tIns="45720" rIns="91440" bIns="45720" anchor="t"/>
          <a:p>
            <a:pPr lvl="0"/>
            <a:r>
              <a:rPr lang="en-US" altLang="zh-CN" dirty="0">
                <a:latin typeface="Times-Roman" charset="0"/>
              </a:rPr>
              <a:t>X.509 also includes three alternative authentication procedures that are intended for use across a variety of applications, </a:t>
            </a:r>
            <a:r>
              <a:rPr lang="en-AU" altLang="zh-CN" dirty="0"/>
              <a:t>used when obtaining and using certificates. 1-way for unidirectional messages (like email), 2-way for interactive sessions when timestamps are used, 3-way for interactive sessions with no need for timestamps (and hence synchronised clocks). See Stallings Figure 14.6 for details of each of these alternatives.</a:t>
            </a:r>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3427" name="Rectangle 2"/>
          <p:cNvSpPr>
            <a:spLocks noRot="1" noTextEdit="1"/>
          </p:cNvSpPr>
          <p:nvPr>
            <p:ph type="sldImg"/>
          </p:nvPr>
        </p:nvSpPr>
        <p:spPr/>
      </p:sp>
      <p:sp>
        <p:nvSpPr>
          <p:cNvPr id="103428" name="Rectangle 3"/>
          <p:cNvSpPr>
            <a:spLocks noGrp="1"/>
          </p:cNvSpPr>
          <p:nvPr>
            <p:ph type="body" idx="1"/>
          </p:nvPr>
        </p:nvSpPr>
        <p:spPr/>
        <p:txBody>
          <a:bodyPr wrap="square" lIns="91440" tIns="45720" rIns="91440" bIns="45720" anchor="t"/>
          <a:p>
            <a:pPr lvl="0"/>
            <a:r>
              <a:rPr lang="en-US" altLang="zh-CN" dirty="0">
                <a:latin typeface="Times-Roman" charset="0"/>
              </a:rPr>
              <a:t>One way authentication involves a single transfer of information from one user (A) to another (B), and establishes the details shown above. Note that only the identity of the initiating entity is verified in this process, not that of the responding entity. At a minimum, the message includes a timestamp ,a nonce, and the identity of B and is signed with A</a:t>
            </a:r>
            <a:r>
              <a:rPr lang="en-US" altLang="zh-CN" dirty="0"/>
              <a:t>’</a:t>
            </a:r>
            <a:r>
              <a:rPr lang="en-US" altLang="zh-CN" dirty="0">
                <a:latin typeface="Times-Roman" charset="0"/>
              </a:rPr>
              <a:t>s private key. The message may also include information to be conveyed, such as a session key for B.</a:t>
            </a:r>
            <a:endParaRPr lang="en-US" altLang="zh-CN" dirty="0">
              <a:latin typeface="Times-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4451" name="Rectangle 2"/>
          <p:cNvSpPr>
            <a:spLocks noRot="1" noTextEdit="1"/>
          </p:cNvSpPr>
          <p:nvPr>
            <p:ph type="sldImg"/>
          </p:nvPr>
        </p:nvSpPr>
        <p:spPr/>
      </p:sp>
      <p:sp>
        <p:nvSpPr>
          <p:cNvPr id="104452" name="Rectangle 3"/>
          <p:cNvSpPr>
            <a:spLocks noGrp="1"/>
          </p:cNvSpPr>
          <p:nvPr>
            <p:ph type="body" idx="1"/>
          </p:nvPr>
        </p:nvSpPr>
        <p:spPr/>
        <p:txBody>
          <a:bodyPr wrap="square" lIns="91440" tIns="45720" rIns="91440" bIns="45720" anchor="t"/>
          <a:p>
            <a:pPr lvl="0"/>
            <a:r>
              <a:rPr lang="en-US" altLang="zh-CN" dirty="0">
                <a:latin typeface="Times-Roman" charset="0"/>
              </a:rPr>
              <a:t>Two-way authentication thus permits both parties in a communication to verify the identity of the other, thus additionally establishing the above details. The reply message includes the nonce from A, to validate the reply. It also includes a timestamp and nonce generated by B, and possible additional information for A.</a:t>
            </a:r>
            <a:endParaRPr lang="en-US" altLang="zh-CN" dirty="0">
              <a:latin typeface="Times-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5475" name="Rectangle 2"/>
          <p:cNvSpPr>
            <a:spLocks noRot="1" noTextEdit="1"/>
          </p:cNvSpPr>
          <p:nvPr>
            <p:ph type="sldImg"/>
          </p:nvPr>
        </p:nvSpPr>
        <p:spPr/>
      </p:sp>
      <p:sp>
        <p:nvSpPr>
          <p:cNvPr id="105476" name="Rectangle 3"/>
          <p:cNvSpPr>
            <a:spLocks noGrp="1"/>
          </p:cNvSpPr>
          <p:nvPr>
            <p:ph type="body" idx="1"/>
          </p:nvPr>
        </p:nvSpPr>
        <p:spPr/>
        <p:txBody>
          <a:bodyPr wrap="square" lIns="91440" tIns="45720" rIns="91440" bIns="45720" anchor="t"/>
          <a:p>
            <a:pPr lvl="0"/>
            <a:r>
              <a:rPr lang="en-US" altLang="zh-CN" dirty="0">
                <a:latin typeface="Times-Roman" charset="0"/>
              </a:rPr>
              <a:t>Three-Way Authentication includes a final message from A to B, which contains a signed copy of the nonce, so that timestamps need not be checked, for use when synchronized clocks are not available.</a:t>
            </a:r>
            <a:r>
              <a:rPr lang="en-US" altLang="zh-CN" dirty="0">
                <a:latin typeface="Helvetica" charset="0"/>
              </a:rPr>
              <a:t> </a:t>
            </a:r>
            <a:endParaRPr lang="en-US" altLang="zh-CN" dirty="0">
              <a:latin typeface="Helvetica"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6499" name="Rectangle 2"/>
          <p:cNvSpPr>
            <a:spLocks noRot="1" noTextEdit="1"/>
          </p:cNvSpPr>
          <p:nvPr>
            <p:ph type="sldImg"/>
          </p:nvPr>
        </p:nvSpPr>
        <p:spPr/>
      </p:sp>
      <p:sp>
        <p:nvSpPr>
          <p:cNvPr id="106500" name="Rectangle 3"/>
          <p:cNvSpPr>
            <a:spLocks noGrp="1"/>
          </p:cNvSpPr>
          <p:nvPr>
            <p:ph type="body" idx="1"/>
          </p:nvPr>
        </p:nvSpPr>
        <p:spPr/>
        <p:txBody>
          <a:bodyPr wrap="square" lIns="91440" tIns="45720" rIns="91440" bIns="45720" anchor="t"/>
          <a:p>
            <a:pPr lvl="0"/>
            <a:r>
              <a:rPr lang="en-US" altLang="zh-CN" dirty="0">
                <a:latin typeface="Times-Roman" charset="0"/>
              </a:rPr>
              <a:t>The X.509 version 2 format does not convey all of the information that recent design and implementation experience has shown to be needed. Rather than continue to add fields to a fixed format, standards developers felt that a more flexible approach was needed. </a:t>
            </a:r>
            <a:r>
              <a:rPr lang="en-US" altLang="zh-CN" dirty="0"/>
              <a:t>X.509 v</a:t>
            </a:r>
            <a:r>
              <a:rPr lang="en-US" altLang="zh-CN" dirty="0">
                <a:latin typeface="Times-Roman" charset="0"/>
              </a:rPr>
              <a:t>ersion 3 includes a number of optional extensions that may be added to the version 2 format. Each extension consists of an extension identifier, a criticality indicator, and an extension value. The criticality indicator indicates whether an extension can be safely ignored or not (in which case if unknown the certificate is invalid). </a:t>
            </a:r>
            <a:endParaRPr lang="en-US" altLang="zh-CN" dirty="0">
              <a:latin typeface="Times-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7523" name="Rectangle 2"/>
          <p:cNvSpPr>
            <a:spLocks noRot="1" noTextEdit="1"/>
          </p:cNvSpPr>
          <p:nvPr>
            <p:ph type="sldImg"/>
          </p:nvPr>
        </p:nvSpPr>
        <p:spPr/>
      </p:sp>
      <p:sp>
        <p:nvSpPr>
          <p:cNvPr id="107524" name="Rectangle 3"/>
          <p:cNvSpPr>
            <a:spLocks noGrp="1"/>
          </p:cNvSpPr>
          <p:nvPr>
            <p:ph type="body" idx="1"/>
          </p:nvPr>
        </p:nvSpPr>
        <p:spPr/>
        <p:txBody>
          <a:bodyPr wrap="square" lIns="91440" tIns="45720" rIns="91440" bIns="45720" anchor="t"/>
          <a:p>
            <a:pPr lvl="0"/>
            <a:r>
              <a:rPr lang="en-US" altLang="zh-CN" dirty="0">
                <a:latin typeface="Times-Roman" charset="0"/>
              </a:rPr>
              <a:t>The certificate extensions fall into three main categories: </a:t>
            </a:r>
            <a:endParaRPr lang="en-US" altLang="zh-CN" dirty="0">
              <a:latin typeface="Times-Roman" charset="0"/>
            </a:endParaRPr>
          </a:p>
          <a:p>
            <a:pPr lvl="0">
              <a:buChar char="•"/>
            </a:pPr>
            <a:r>
              <a:rPr lang="en-US" altLang="zh-CN" dirty="0">
                <a:latin typeface="Times-Roman" charset="0"/>
              </a:rPr>
              <a:t>key and policy information - convey additional information about the subject and issuer keys, plus indicators of certificate policy</a:t>
            </a:r>
            <a:endParaRPr lang="en-US" altLang="zh-CN" dirty="0">
              <a:latin typeface="Times-Roman" charset="0"/>
            </a:endParaRPr>
          </a:p>
          <a:p>
            <a:pPr lvl="0">
              <a:buChar char="•"/>
            </a:pPr>
            <a:r>
              <a:rPr lang="en-US" altLang="zh-CN" dirty="0">
                <a:latin typeface="Times-Roman" charset="0"/>
              </a:rPr>
              <a:t>subject and issuer attributes - support alternative names, in alternative formats, for a certificate subject or certificate issuer and can convey additional information about the certificate subject</a:t>
            </a:r>
            <a:endParaRPr lang="en-US" altLang="zh-CN" dirty="0">
              <a:latin typeface="Times-Roman" charset="0"/>
            </a:endParaRPr>
          </a:p>
          <a:p>
            <a:pPr lvl="0">
              <a:buChar char="•"/>
            </a:pPr>
            <a:r>
              <a:rPr lang="en-US" altLang="zh-CN" dirty="0">
                <a:latin typeface="Times-Roman" charset="0"/>
              </a:rPr>
              <a:t>certification path constraints - allow constraint specifications to be included in certificates issued for CA</a:t>
            </a:r>
            <a:r>
              <a:rPr lang="en-US" altLang="zh-CN" dirty="0"/>
              <a:t>’</a:t>
            </a:r>
            <a:r>
              <a:rPr lang="en-US" altLang="zh-CN" dirty="0">
                <a:latin typeface="Times-Roman" charset="0"/>
              </a:rPr>
              <a:t>s by other CA</a:t>
            </a:r>
            <a:r>
              <a:rPr lang="en-US" altLang="zh-CN" dirty="0"/>
              <a:t>’</a:t>
            </a:r>
            <a:r>
              <a:rPr lang="en-US" altLang="zh-CN" dirty="0">
                <a:latin typeface="Times-Roman" charset="0"/>
              </a:rPr>
              <a:t>s</a:t>
            </a:r>
            <a:endParaRPr lang="en-US" altLang="zh-CN" dirty="0">
              <a:latin typeface="Times-Roman" charset="0"/>
            </a:endParaRPr>
          </a:p>
          <a:p>
            <a:pPr lvl="0"/>
            <a:endParaRPr lang="en-US" altLang="zh-CN" dirty="0">
              <a:latin typeface="Times-Roman" charset="0"/>
            </a:endParaRPr>
          </a:p>
          <a:p>
            <a:pPr lvl="0"/>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8547" name="Rectangle 2"/>
          <p:cNvSpPr>
            <a:spLocks noRot="1" noTextEdit="1"/>
          </p:cNvSpPr>
          <p:nvPr>
            <p:ph type="sldImg"/>
          </p:nvPr>
        </p:nvSpPr>
        <p:spPr/>
      </p:sp>
      <p:sp>
        <p:nvSpPr>
          <p:cNvPr id="108548" name="Rectangle 3"/>
          <p:cNvSpPr>
            <a:spLocks noGrp="1"/>
          </p:cNvSpPr>
          <p:nvPr>
            <p:ph type="body" idx="1"/>
          </p:nvPr>
        </p:nvSpPr>
        <p:spPr/>
        <p:txBody>
          <a:bodyPr wrap="square" lIns="91440" tIns="45720" rIns="91440" bIns="45720" anchor="t"/>
          <a:p>
            <a:pPr lvl="0"/>
            <a:r>
              <a:rPr lang="en-US" altLang="zh-CN" dirty="0">
                <a:latin typeface="Times-Roman" charset="0"/>
              </a:rPr>
              <a:t>X.509 is part of the X.500 series of recommendations that define a directory service, being a server or distributed set of servers that maintains a database of information about users.</a:t>
            </a:r>
            <a:endParaRPr lang="en-AU" altLang="zh-CN" dirty="0"/>
          </a:p>
          <a:p>
            <a:pPr lvl="0"/>
            <a:r>
              <a:rPr lang="en-US" altLang="zh-CN" dirty="0">
                <a:latin typeface="Times-Roman" charset="0"/>
              </a:rPr>
              <a:t>X.509 defines a framework for the provision of authentication services by the X.500 directory to its users. The directory may serve as a repository of public-key certificates. In addition, X.509 defines alternative authentication protocols based on the use of public-key certificates. X.509 is based on the use of public-key cryptography and digital signatures. The standard does not dictate the use of a specific algorithm but recommends RSA.</a:t>
            </a:r>
            <a:endParaRPr lang="en-AU" altLang="zh-CN" dirty="0"/>
          </a:p>
          <a:p>
            <a:pPr lvl="0"/>
            <a:r>
              <a:rPr lang="en-US" altLang="zh-CN" dirty="0">
                <a:latin typeface="Times-Roman" charset="0"/>
              </a:rPr>
              <a:t>The X.509 certificate format is </a:t>
            </a:r>
            <a:r>
              <a:rPr lang="en-AU" altLang="zh-CN" dirty="0"/>
              <a:t>widely used,</a:t>
            </a:r>
            <a:r>
              <a:rPr lang="en-US" altLang="zh-CN" dirty="0">
                <a:latin typeface="Times-Roman" charset="0"/>
              </a:rPr>
              <a:t> in for example S/MIME, IP Security and SSL/TLS and SET</a:t>
            </a:r>
            <a:r>
              <a:rPr lang="en-AU" altLang="zh-CN" dirty="0"/>
              <a:t>.</a:t>
            </a:r>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09571" name="Rectangle 2"/>
          <p:cNvSpPr>
            <a:spLocks noRot="1" noTextEdit="1"/>
          </p:cNvSpPr>
          <p:nvPr>
            <p:ph type="sldImg"/>
          </p:nvPr>
        </p:nvSpPr>
        <p:spPr/>
      </p:sp>
      <p:sp>
        <p:nvSpPr>
          <p:cNvPr id="109572" name="Rectangle 3"/>
          <p:cNvSpPr>
            <a:spLocks noGrp="1"/>
          </p:cNvSpPr>
          <p:nvPr>
            <p:ph type="body" idx="1"/>
          </p:nvPr>
        </p:nvSpPr>
        <p:spPr/>
        <p:txBody>
          <a:bodyPr wrap="square" lIns="91440" tIns="45720" rIns="91440" bIns="45720" anchor="t"/>
          <a:p>
            <a:pPr lvl="0"/>
            <a:r>
              <a:rPr lang="en-US" altLang="zh-CN" dirty="0">
                <a:latin typeface="Times-Roman" charset="0"/>
              </a:rPr>
              <a:t>X.509 is part of the X.500 series of recommendations that define a directory service, being a server or distributed set of servers that maintains a database of information about users.</a:t>
            </a:r>
            <a:endParaRPr lang="en-AU" altLang="zh-CN" dirty="0"/>
          </a:p>
          <a:p>
            <a:pPr lvl="0"/>
            <a:r>
              <a:rPr lang="en-US" altLang="zh-CN" dirty="0">
                <a:latin typeface="Times-Roman" charset="0"/>
              </a:rPr>
              <a:t>X.509 defines a framework for the provision of authentication services by the X.500 directory to its users. The directory may serve as a repository of public-key certificates. In addition, X.509 defines alternative authentication protocols based on the use of public-key certificates. X.509 is based on the use of public-key cryptography and digital signatures. The standard does not dictate the use of a specific algorithm but recommends RSA.</a:t>
            </a:r>
            <a:endParaRPr lang="en-AU" altLang="zh-CN" dirty="0"/>
          </a:p>
          <a:p>
            <a:pPr lvl="0"/>
            <a:r>
              <a:rPr lang="en-US" altLang="zh-CN" dirty="0">
                <a:latin typeface="Times-Roman" charset="0"/>
              </a:rPr>
              <a:t>The X.509 certificate format is </a:t>
            </a:r>
            <a:r>
              <a:rPr lang="en-AU" altLang="zh-CN" dirty="0"/>
              <a:t>widely used,</a:t>
            </a:r>
            <a:r>
              <a:rPr lang="en-US" altLang="zh-CN" dirty="0">
                <a:latin typeface="Times-Roman" charset="0"/>
              </a:rPr>
              <a:t> in for example S/MIME, IP Security and SSL/TLS and SET</a:t>
            </a:r>
            <a:r>
              <a:rPr lang="en-AU" altLang="zh-CN" dirty="0"/>
              <a:t>.</a:t>
            </a:r>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2947" name="Rectangle 2"/>
          <p:cNvSpPr>
            <a:spLocks noRot="1"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10595" name="Rectangle 2"/>
          <p:cNvSpPr>
            <a:spLocks noRot="1" noTextEdit="1"/>
          </p:cNvSpPr>
          <p:nvPr>
            <p:ph type="sldImg"/>
          </p:nvPr>
        </p:nvSpPr>
        <p:spPr/>
      </p:sp>
      <p:sp>
        <p:nvSpPr>
          <p:cNvPr id="110596" name="Rectangle 3"/>
          <p:cNvSpPr>
            <a:spLocks noGrp="1"/>
          </p:cNvSpPr>
          <p:nvPr>
            <p:ph type="body" idx="1"/>
          </p:nvPr>
        </p:nvSpPr>
        <p:spPr/>
        <p:txBody>
          <a:bodyPr wrap="square" lIns="91440" tIns="45720" rIns="91440" bIns="45720" anchor="t"/>
          <a:p>
            <a:pPr lvl="0"/>
            <a:r>
              <a:rPr lang="en-US" altLang="zh-CN" dirty="0">
                <a:latin typeface="Times-Roman" charset="0"/>
              </a:rPr>
              <a:t>RFC 2822 (Internet Security Glossary) defines public-key infrastructure (PKI) as the set of hardware, software, people, policies, and procedures needed to create, manage, store, distribute, and revoke digital certificates based on asymmetric cryptography. The IETF Public Key Infrastructure X.509 (PKIX) working group has setup a formal (and generic) model based on X.509 that is suitable for deploying a certificate-based architecture on the Internet.</a:t>
            </a:r>
            <a:endParaRPr lang="en-US" altLang="zh-CN" dirty="0"/>
          </a:p>
          <a:p>
            <a:pPr lvl="0"/>
            <a:r>
              <a:rPr lang="en-US" altLang="zh-CN" dirty="0"/>
              <a:t>Stallings Figure 14.7 </a:t>
            </a:r>
            <a:r>
              <a:rPr lang="en-US" altLang="zh-CN" dirty="0">
                <a:latin typeface="Times-Roman" charset="0"/>
              </a:rPr>
              <a:t>shows the interrelationship among the key elements of the PKIX model, and lists the various management functions needed.</a:t>
            </a:r>
            <a:endParaRPr lang="en-AU" altLang="zh-CN" dirty="0">
              <a:latin typeface="Times-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11619" name="Rectangle 2"/>
          <p:cNvSpPr>
            <a:spLocks noRot="1" noTextEdit="1"/>
          </p:cNvSpPr>
          <p:nvPr>
            <p:ph type="sldImg"/>
          </p:nvPr>
        </p:nvSpPr>
        <p:spPr/>
      </p:sp>
      <p:sp>
        <p:nvSpPr>
          <p:cNvPr id="111620" name="Rectangle 3"/>
          <p:cNvSpPr>
            <a:spLocks noGrp="1"/>
          </p:cNvSpPr>
          <p:nvPr>
            <p:ph type="body" idx="1"/>
          </p:nvPr>
        </p:nvSpPr>
        <p:spPr/>
        <p:txBody>
          <a:bodyPr wrap="square" lIns="91440" tIns="45720" rIns="91440" bIns="45720" anchor="t"/>
          <a:p>
            <a:pPr lvl="0"/>
            <a:r>
              <a:rPr lang="en-US" altLang="zh-CN" dirty="0">
                <a:latin typeface="Times-Roman" charset="0"/>
              </a:rPr>
              <a:t>RFC 2822 (Internet Security Glossary) defines public-key infrastructure (PKI) as the set of hardware, software, people, policies, and procedures needed to create, manage, store, distribute, and revoke digital certificates based on asymmetric cryptography. The IETF Public Key Infrastructure X.509 (PKIX) working group has setup a formal (and generic) model based on X.509 that is suitable for deploying a certificate-based architecture on the Internet.</a:t>
            </a:r>
            <a:endParaRPr lang="en-US" altLang="zh-CN" dirty="0"/>
          </a:p>
          <a:p>
            <a:pPr lvl="0"/>
            <a:r>
              <a:rPr lang="en-US" altLang="zh-CN" dirty="0"/>
              <a:t>Stallings Figure 14.7 </a:t>
            </a:r>
            <a:r>
              <a:rPr lang="en-US" altLang="zh-CN" dirty="0">
                <a:latin typeface="Times-Roman" charset="0"/>
              </a:rPr>
              <a:t>shows the interrelationship among the key elements of the PKIX model, and lists the various management functions needed.</a:t>
            </a:r>
            <a:endParaRPr lang="en-AU" altLang="zh-CN" dirty="0">
              <a:latin typeface="Times-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12643" name="Rectangle 2"/>
          <p:cNvSpPr>
            <a:spLocks noRot="1" noTextEdit="1"/>
          </p:cNvSpPr>
          <p:nvPr>
            <p:ph type="sldImg"/>
          </p:nvPr>
        </p:nvSpPr>
        <p:spPr/>
      </p:sp>
      <p:sp>
        <p:nvSpPr>
          <p:cNvPr id="112644" name="Rectangle 3"/>
          <p:cNvSpPr>
            <a:spLocks noGrp="1"/>
          </p:cNvSpPr>
          <p:nvPr>
            <p:ph type="body" idx="1"/>
          </p:nvPr>
        </p:nvSpPr>
        <p:spPr/>
        <p:txBody>
          <a:bodyPr wrap="square" lIns="91440" tIns="45720" rIns="91440" bIns="45720" anchor="t"/>
          <a:p>
            <a:pPr lvl="0"/>
            <a:r>
              <a:rPr lang="en-US" altLang="zh-CN" dirty="0">
                <a:latin typeface="Times-Roman" charset="0"/>
              </a:rPr>
              <a:t>RFC 2822 (Internet Security Glossary) defines public-key infrastructure (PKI) as the set of hardware, software, people, policies, and procedures needed to create, manage, store, distribute, and revoke digital certificates based on asymmetric cryptography. The IETF Public Key Infrastructure X.509 (PKIX) working group has setup a formal (and generic) model based on X.509 that is suitable for deploying a certificate-based architecture on the Internet.</a:t>
            </a:r>
            <a:endParaRPr lang="en-US" altLang="zh-CN" dirty="0"/>
          </a:p>
          <a:p>
            <a:pPr lvl="0"/>
            <a:r>
              <a:rPr lang="en-US" altLang="zh-CN" dirty="0"/>
              <a:t>Stallings Figure 14.7 </a:t>
            </a:r>
            <a:r>
              <a:rPr lang="en-US" altLang="zh-CN" dirty="0">
                <a:latin typeface="Times-Roman" charset="0"/>
              </a:rPr>
              <a:t>shows the interrelationship among the key elements of the PKIX model, and lists the various management functions needed.</a:t>
            </a:r>
            <a:endParaRPr lang="en-AU" altLang="zh-CN" dirty="0">
              <a:latin typeface="Times-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113667" name="Rectangle 2"/>
          <p:cNvSpPr>
            <a:spLocks noRot="1" noTextEdit="1"/>
          </p:cNvSpPr>
          <p:nvPr>
            <p:ph type="sldImg"/>
          </p:nvPr>
        </p:nvSpPr>
        <p:spPr/>
      </p:sp>
      <p:sp>
        <p:nvSpPr>
          <p:cNvPr id="113668" name="Rectangle 3"/>
          <p:cNvSpPr>
            <a:spLocks noGrp="1"/>
          </p:cNvSpPr>
          <p:nvPr>
            <p:ph type="body" idx="1"/>
          </p:nvPr>
        </p:nvSpPr>
        <p:spPr/>
        <p:txBody>
          <a:bodyPr wrap="square" lIns="91440" tIns="45720" rIns="91440" bIns="45720" anchor="t"/>
          <a:p>
            <a:pPr lvl="0" eaLnBrk="1" hangingPunct="1"/>
            <a:r>
              <a:rPr lang="en-US" altLang="zh-CN" dirty="0"/>
              <a:t>Chapter 10 summary.</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3971" name="Rectangle 2"/>
          <p:cNvSpPr>
            <a:spLocks noRot="1" noTextEdit="1"/>
          </p:cNvSpPr>
          <p:nvPr>
            <p:ph type="sldImg"/>
          </p:nvPr>
        </p:nvSpPr>
        <p:spPr/>
      </p:sp>
      <p:sp>
        <p:nvSpPr>
          <p:cNvPr id="83972" name="Rectangle 3"/>
          <p:cNvSpPr>
            <a:spLocks noGrp="1"/>
          </p:cNvSpPr>
          <p:nvPr>
            <p:ph type="body" idx="1"/>
          </p:nvPr>
        </p:nvSpPr>
        <p:spPr/>
        <p:txBody>
          <a:bodyPr wrap="square" lIns="91440" tIns="45720" rIns="91440" bIns="45720" anchor="t"/>
          <a:p>
            <a:pPr lvl="0" eaLnBrk="1" hangingPunct="1"/>
            <a:endParaRPr lang="en-US" altLang="zh-CN" dirty="0">
              <a:latin typeface="Helvetic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4995" name="Rectangle 2"/>
          <p:cNvSpPr>
            <a:spLocks noRot="1"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6019" name="Rectangle 2"/>
          <p:cNvSpPr>
            <a:spLocks noRot="1" noTextEdit="1"/>
          </p:cNvSpPr>
          <p:nvPr>
            <p:ph type="sldImg"/>
          </p:nvPr>
        </p:nvSpPr>
        <p:spPr/>
      </p:sp>
      <p:sp>
        <p:nvSpPr>
          <p:cNvPr id="86020"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7043" name="Rectangle 2"/>
          <p:cNvSpPr>
            <a:spLocks noRot="1"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8067" name="Rectangle 2"/>
          <p:cNvSpPr>
            <a:spLocks noRot="1" noTextEdit="1"/>
          </p:cNvSpPr>
          <p:nvPr>
            <p:ph type="sldImg"/>
          </p:nvPr>
        </p:nvSpPr>
        <p:spPr/>
      </p:sp>
      <p:sp>
        <p:nvSpPr>
          <p:cNvPr id="88068" name="Rectangle 3"/>
          <p:cNvSpPr>
            <a:spLocks noGrp="1"/>
          </p:cNvSpPr>
          <p:nvPr>
            <p:ph type="body" idx="1"/>
          </p:nvPr>
        </p:nvSpPr>
        <p:spPr/>
        <p:txBody>
          <a:bodyPr wrap="square" lIns="91440" tIns="45720" rIns="91440" bIns="45720" anchor="t"/>
          <a:p>
            <a:pPr lvl="0" eaLnBrk="1" hangingPunct="1"/>
            <a:endParaRPr lang="en-US" altLang="zh-CN" dirty="0">
              <a:latin typeface="Times-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1031"/>
          <p:cNvSpPr txBox="1">
            <a:spLocks noGrp="1" noChangeArrowheads="1"/>
          </p:cNvSpPr>
          <p:nvPr>
            <p:ph type="sldNum" sz="quarter"/>
          </p:nvPr>
        </p:nvSpPr>
        <p:spPr bwMode="auto"/>
        <p:txBody>
          <a:bodyPr wrap="square" lIns="91440" tIns="45720" rIns="91440" bIns="45720" numCol="1" anchor="b" anchorCtr="0" compatLnSpc="1"/>
          <a:p>
            <a:pPr lvl="0" algn="r" eaLnBrk="1" hangingPunct="1"/>
            <a:fld id="{9A0DB2DC-4C9A-4742-B13C-FB6460FD3503}" type="slidenum">
              <a:rPr lang="zh-CN" altLang="en-AU" sz="1200" dirty="0"/>
            </a:fld>
            <a:endParaRPr lang="zh-CN" altLang="en-AU" sz="1200" dirty="0"/>
          </a:p>
        </p:txBody>
      </p:sp>
      <p:sp>
        <p:nvSpPr>
          <p:cNvPr id="89091" name="Rectangle 2"/>
          <p:cNvSpPr>
            <a:spLocks noRot="1" noTextEdit="1"/>
          </p:cNvSpPr>
          <p:nvPr>
            <p:ph type="sldImg"/>
          </p:nvPr>
        </p:nvSpPr>
        <p:spPr/>
      </p:sp>
      <p:sp>
        <p:nvSpPr>
          <p:cNvPr id="89092" name="Rectangle 3"/>
          <p:cNvSpPr>
            <a:spLocks noGrp="1"/>
          </p:cNvSpPr>
          <p:nvPr>
            <p:ph type="body" idx="1"/>
          </p:nvPr>
        </p:nvSpPr>
        <p:spPr/>
        <p:txBody>
          <a:bodyPr wrap="square" lIns="91440" tIns="45720" rIns="91440" bIns="45720" anchor="t"/>
          <a:p>
            <a:pPr lvl="1"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6146" name="Group 2"/>
          <p:cNvGrpSpPr/>
          <p:nvPr/>
        </p:nvGrpSpPr>
        <p:grpSpPr>
          <a:xfrm>
            <a:off x="0" y="0"/>
            <a:ext cx="9144000" cy="6856413"/>
            <a:chOff x="0" y="0"/>
            <a:chExt cx="5760" cy="4319"/>
          </a:xfrm>
        </p:grpSpPr>
        <p:sp>
          <p:nvSpPr>
            <p:cNvPr id="48" name="Freeform 3"/>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9" name="Freeform 4"/>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 name="Freeform 5"/>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 name="Freeform 6"/>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 name="Freeform 7"/>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3" name="Freeform 8"/>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4" name="Freeform 9"/>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 name="Freeform 10"/>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Freeform 11"/>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7" name="Freeform 12"/>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8" name="Freeform 13"/>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9" name="Freeform 14"/>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0" name="Freeform 15"/>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 name="Freeform 16"/>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2" name="Freeform 17"/>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3" name="Freeform 18"/>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4" name="Freeform 19"/>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5" name="Freeform 20"/>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6" name="Freeform 21"/>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7" name="Freeform 22"/>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8" name="Freeform 23"/>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9" name="Freeform 24"/>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0" name="Freeform 25"/>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 name="Freeform 26"/>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2" name="Freeform 27"/>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3" name="Freeform 28"/>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4" name="Freeform 29"/>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5" name="Freeform 30"/>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6" name="Freeform 31"/>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7" name="Freeform 32"/>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8" name="Freeform 33"/>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9" name="Freeform 34"/>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0" name="Freeform 35"/>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 name="Freeform 36"/>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2" name="Freeform 37"/>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3" name="Freeform 38"/>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6188" name="Group 39"/>
            <p:cNvGrpSpPr/>
            <p:nvPr userDrawn="1"/>
          </p:nvGrpSpPr>
          <p:grpSpPr>
            <a:xfrm>
              <a:off x="0" y="1632"/>
              <a:ext cx="5758" cy="1858"/>
              <a:chOff x="0" y="1632"/>
              <a:chExt cx="5758" cy="1858"/>
            </a:xfrm>
          </p:grpSpPr>
          <p:sp>
            <p:nvSpPr>
              <p:cNvPr id="85" name="Freeform 40"/>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6" name="Freeform 41"/>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sp>
        <p:nvSpPr>
          <p:cNvPr id="161834" name="Rectangle 42"/>
          <p:cNvSpPr>
            <a:spLocks noGrp="1" noChangeArrowheads="1"/>
          </p:cNvSpPr>
          <p:nvPr>
            <p:ph type="ctrTitle" sz="quarter"/>
          </p:nvPr>
        </p:nvSpPr>
        <p:spPr>
          <a:xfrm>
            <a:off x="457200" y="1600200"/>
            <a:ext cx="8229600" cy="1828800"/>
          </a:xfrm>
        </p:spPr>
        <p:txBody>
          <a:bodyPr/>
          <a:lstStyle>
            <a:lvl1pPr>
              <a:defRPr sz="4800"/>
            </a:lvl1pPr>
          </a:lstStyle>
          <a:p>
            <a:r>
              <a:rPr lang="zh-CN" altLang="en-US"/>
              <a:t>单击此处编辑母版标题样式</a:t>
            </a:r>
            <a:endParaRPr lang="zh-CN" altLang="en-US"/>
          </a:p>
        </p:txBody>
      </p:sp>
      <p:sp>
        <p:nvSpPr>
          <p:cNvPr id="161835"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r>
              <a:rPr lang="zh-CN" altLang="en-US"/>
              <a:t>单击此处编辑母版副标题样式</a:t>
            </a:r>
            <a:endParaRPr lang="zh-CN" altLang="en-US"/>
          </a:p>
        </p:txBody>
      </p:sp>
      <p:sp>
        <p:nvSpPr>
          <p:cNvPr id="87" name="Rectangle 44"/>
          <p:cNvSpPr>
            <a:spLocks noGrp="1" noChangeArrowheads="1"/>
          </p:cNvSpPr>
          <p:nvPr>
            <p:ph type="dt" sz="quarter"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CFFA37-9BC8-4255-A890-77FED320E87F}" type="datetime1">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8" name="Rectangle 4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西安电子科技大学计算机学院西安电子科技大学计算机学院</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9" name="Rectangle 4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9"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7298"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endParaRPr lang="en-US" altLang="zh-CN"/>
          </a:p>
        </p:txBody>
      </p:sp>
      <p:sp>
        <p:nvSpPr>
          <p:cNvPr id="5672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endParaRPr lang="en-US" altLang="zh-CN"/>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5BFA8DD-9E28-4A4F-AFF4-EF890B2C08E1}"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p:grpSp>
        <p:nvGrpSpPr>
          <p:cNvPr id="4098" name="Group 2"/>
          <p:cNvGrpSpPr/>
          <p:nvPr/>
        </p:nvGrpSpPr>
        <p:grpSpPr>
          <a:xfrm>
            <a:off x="0" y="0"/>
            <a:ext cx="9144000" cy="6856413"/>
            <a:chOff x="0" y="0"/>
            <a:chExt cx="5760" cy="4319"/>
          </a:xfrm>
        </p:grpSpPr>
        <p:sp>
          <p:nvSpPr>
            <p:cNvPr id="160771" name="Freeform 3"/>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2" name="Freeform 4"/>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3" name="Freeform 5"/>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4" name="Freeform 6"/>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5" name="Freeform 7"/>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6" name="Freeform 8"/>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7" name="Freeform 9"/>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8" name="Freeform 10"/>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79" name="Freeform 11"/>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0" name="Freeform 12"/>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1" name="Freeform 13"/>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2" name="Freeform 14"/>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3" name="Freeform 15"/>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4" name="Freeform 16"/>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5" name="Freeform 17"/>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6" name="Freeform 18"/>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7" name="Freeform 19"/>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8" name="Freeform 20"/>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89" name="Freeform 21"/>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0" name="Freeform 22"/>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1" name="Freeform 23"/>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2" name="Freeform 24"/>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3" name="Freeform 25"/>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4" name="Freeform 26"/>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5" name="Freeform 27"/>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6" name="Freeform 28"/>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7" name="Freeform 29"/>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8" name="Freeform 30"/>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799" name="Freeform 31"/>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0" name="Freeform 32"/>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1" name="Freeform 33"/>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2" name="Freeform 34"/>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3" name="Freeform 35"/>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4" name="Freeform 36"/>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5" name="Freeform 37"/>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6" name="Freeform 38"/>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4140" name="Group 39"/>
            <p:cNvGrpSpPr/>
            <p:nvPr userDrawn="1"/>
          </p:nvGrpSpPr>
          <p:grpSpPr>
            <a:xfrm>
              <a:off x="0" y="1632"/>
              <a:ext cx="5758" cy="1858"/>
              <a:chOff x="0" y="1632"/>
              <a:chExt cx="5758" cy="1858"/>
            </a:xfrm>
          </p:grpSpPr>
          <p:sp>
            <p:nvSpPr>
              <p:cNvPr id="160808" name="Freeform 40"/>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809" name="Freeform 41"/>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sp>
        <p:nvSpPr>
          <p:cNvPr id="160810" name="Rectangle 42"/>
          <p:cNvSpPr>
            <a:spLocks noGrp="1" noChangeArrowheads="1"/>
          </p:cNvSpPr>
          <p:nvPr>
            <p:ph type="title"/>
          </p:nvPr>
        </p:nvSpPr>
        <p:spPr bwMode="auto">
          <a:xfrm>
            <a:off x="457200" y="277813"/>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60811" name="Rectangle 4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0812" name="Rectangle 4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hlink"/>
                </a:solidFill>
                <a:effectLst>
                  <a:outerShdw blurRad="38100" dist="38100" dir="2700000" algn="tl">
                    <a:srgbClr val="000000"/>
                  </a:outerShdw>
                </a:effectLs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0FE394-0645-4B97-B205-F3192FBA844D}" type="datetime1">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60813" name="Rectangle 4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chemeClr val="hlink"/>
                </a:solidFill>
                <a:effectLst>
                  <a:outerShdw blurRad="38100" dist="38100" dir="2700000" algn="tl">
                    <a:srgbClr val="000000"/>
                  </a:outerShdw>
                </a:effectLs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rPr>
              <a:t>西安电子科技大学计算机学院</a:t>
            </a:r>
            <a:endParaRPr kumimoji="0" lang="en-US" altLang="zh-CN" sz="1200" b="0"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60814" name="Rectangle 4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hlink"/>
                </a:solidFill>
              </a:defRPr>
            </a:lvl1pPr>
          </a:lstStyle>
          <a:p>
            <a:pPr lvl="0" eaLnBrk="1" hangingPunct="1">
              <a:buNone/>
            </a:pPr>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Blip>
          <a:blip r:embed="rId13"/>
        </a:buBlip>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Blip>
          <a:blip r:embed="rId1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Blip>
          <a:blip r:embed="rId13"/>
        </a:buBlip>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title"/>
          </p:nvPr>
        </p:nvSpPr>
        <p:spPr>
          <a:xfrm>
            <a:off x="457200" y="277813"/>
            <a:ext cx="8229600" cy="1139825"/>
          </a:xfrm>
          <a:prstGeom prst="rect">
            <a:avLst/>
          </a:prstGeom>
          <a:noFill/>
          <a:ln w="9525">
            <a:noFill/>
          </a:ln>
        </p:spPr>
        <p:txBody>
          <a:bodyPr/>
          <a:p>
            <a:pPr lvl="0"/>
            <a:r>
              <a:rPr lang="en-US" altLang="zh-CN" dirty="0"/>
              <a:t>单击此处编辑母版标题样式</a:t>
            </a:r>
            <a:endParaRPr lang="en-US" altLang="zh-CN" dirty="0"/>
          </a:p>
        </p:txBody>
      </p:sp>
      <p:sp>
        <p:nvSpPr>
          <p:cNvPr id="5123" name="Rectangle 3"/>
          <p:cNvSpPr>
            <a:spLocks noGrp="1"/>
          </p:cNvSpPr>
          <p:nvPr>
            <p:ph type="body" idx="1"/>
          </p:nvPr>
        </p:nvSpPr>
        <p:spPr>
          <a:xfrm>
            <a:off x="457200" y="1600200"/>
            <a:ext cx="8229600" cy="4530725"/>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56627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A211B-48BC-4BB3-A02A-93A8DE56F73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662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6627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5662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6280"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wmf"/><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6.wmf"/><Relationship Id="rId1"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slide" Target="slide41.xml"/><Relationship Id="rId3" Type="http://schemas.openxmlformats.org/officeDocument/2006/relationships/slide" Target="slide40.xml"/><Relationship Id="rId2" Type="http://schemas.openxmlformats.org/officeDocument/2006/relationships/slide" Target="slide71.xml"/><Relationship Id="rId1" Type="http://schemas.openxmlformats.org/officeDocument/2006/relationships/slide" Target="slide3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8.xml"/><Relationship Id="rId4" Type="http://schemas.openxmlformats.org/officeDocument/2006/relationships/image" Target="../media/image28.wmf"/><Relationship Id="rId3" Type="http://schemas.openxmlformats.org/officeDocument/2006/relationships/oleObject" Target="../embeddings/oleObject4.bin"/><Relationship Id="rId2" Type="http://schemas.openxmlformats.org/officeDocument/2006/relationships/image" Target="../media/image27.wmf"/><Relationship Id="rId1" Type="http://schemas.openxmlformats.org/officeDocument/2006/relationships/oleObject" Target="../embeddings/oleObject3.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ctrTitle"/>
          </p:nvPr>
        </p:nvSpPr>
        <p:spPr>
          <a:xfrm>
            <a:off x="936625" y="1052513"/>
            <a:ext cx="8207375" cy="3384550"/>
          </a:xfrm>
        </p:spPr>
        <p:txBody>
          <a:bodyPr vert="horz" wrap="square" lIns="91440" tIns="45720" rIns="91440" bIns="45720" anchor="t"/>
          <a:p>
            <a:pPr eaLnBrk="1" hangingPunct="1">
              <a:buClrTx/>
              <a:buSzTx/>
              <a:buFontTx/>
            </a:pPr>
            <a:br>
              <a:rPr lang="zh-CN" altLang="en-US" sz="1900" b="1" dirty="0">
                <a:latin typeface="+mj-lt"/>
                <a:ea typeface="+mj-ea"/>
                <a:cs typeface="+mj-cs"/>
              </a:rPr>
            </a:br>
            <a:br>
              <a:rPr lang="zh-CN" altLang="en-US" sz="1900" b="1" dirty="0">
                <a:latin typeface="+mj-lt"/>
                <a:ea typeface="+mj-ea"/>
                <a:cs typeface="+mj-cs"/>
              </a:rPr>
            </a:br>
            <a:r>
              <a:rPr lang="en-US" altLang="zh-CN" sz="2900" b="1" dirty="0">
                <a:latin typeface="+mj-lt"/>
                <a:ea typeface="+mj-ea"/>
                <a:cs typeface="+mj-cs"/>
              </a:rPr>
              <a:t>Chapter 14</a:t>
            </a:r>
            <a:r>
              <a:rPr lang="en-US" altLang="zh-CN" sz="4600" b="1" dirty="0">
                <a:latin typeface="+mj-lt"/>
                <a:ea typeface="+mj-ea"/>
                <a:cs typeface="+mj-cs"/>
              </a:rPr>
              <a:t>  </a:t>
            </a:r>
            <a:br>
              <a:rPr lang="en-US" altLang="zh-CN" sz="4600" b="1" dirty="0">
                <a:latin typeface="+mj-lt"/>
                <a:ea typeface="+mj-ea"/>
                <a:cs typeface="+mj-cs"/>
              </a:rPr>
            </a:br>
            <a:br>
              <a:rPr lang="en-US" altLang="zh-CN" sz="4600" b="1" dirty="0">
                <a:latin typeface="+mj-lt"/>
                <a:ea typeface="+mj-ea"/>
                <a:cs typeface="+mj-cs"/>
              </a:rPr>
            </a:br>
            <a:r>
              <a:rPr lang="en-US" altLang="zh-CN" sz="4600" b="1" dirty="0">
                <a:latin typeface="+mj-lt"/>
                <a:ea typeface="+mj-ea"/>
                <a:cs typeface="+mj-cs"/>
              </a:rPr>
              <a:t>		</a:t>
            </a:r>
            <a:r>
              <a:rPr lang="zh-CN" altLang="en-US" sz="4600" b="1" dirty="0">
                <a:latin typeface="+mj-lt"/>
                <a:ea typeface="黑体" panose="02010609060101010101" pitchFamily="49" charset="-122"/>
                <a:cs typeface="+mj-cs"/>
              </a:rPr>
              <a:t>密钥管理和分发</a:t>
            </a:r>
            <a:r>
              <a:rPr lang="zh-CN" altLang="en-US" b="1" dirty="0">
                <a:latin typeface="+mj-lt"/>
                <a:ea typeface="+mj-ea"/>
                <a:cs typeface="+mj-cs"/>
              </a:rPr>
              <a:t> </a:t>
            </a:r>
            <a:endParaRPr lang="en-AU" altLang="zh-CN" b="1" dirty="0">
              <a:latin typeface="+mj-lt"/>
              <a:ea typeface="+mj-ea"/>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D2D5690-B2E0-4D66-9C31-585B21B00B06}"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7412" name="Rectangle 2"/>
          <p:cNvSpPr>
            <a:spLocks noGrp="1"/>
          </p:cNvSpPr>
          <p:nvPr>
            <p:ph type="title"/>
          </p:nvPr>
        </p:nvSpPr>
        <p:spPr/>
        <p:txBody>
          <a:bodyPr vert="horz" wrap="square" lIns="91440" tIns="45720" rIns="91440" bIns="45720" anchor="t"/>
          <a:p>
            <a:r>
              <a:rPr lang="zh-CN" altLang="en-AU" b="1" dirty="0"/>
              <a:t>密钥分配模式</a:t>
            </a:r>
            <a:endParaRPr lang="zh-CN" altLang="en-US" b="1" dirty="0"/>
          </a:p>
        </p:txBody>
      </p:sp>
      <p:pic>
        <p:nvPicPr>
          <p:cNvPr id="17413" name="Picture 6"/>
          <p:cNvPicPr>
            <a:picLocks noChangeAspect="1"/>
          </p:cNvPicPr>
          <p:nvPr/>
        </p:nvPicPr>
        <p:blipFill>
          <a:blip r:embed="rId1"/>
          <a:stretch>
            <a:fillRect/>
          </a:stretch>
        </p:blipFill>
        <p:spPr>
          <a:xfrm>
            <a:off x="611188" y="1628775"/>
            <a:ext cx="7956550" cy="34893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6174220-FED8-478C-B60B-DF4B5C10537D}"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8436" name="Rectangle 2"/>
          <p:cNvSpPr>
            <a:spLocks noGrp="1"/>
          </p:cNvSpPr>
          <p:nvPr>
            <p:ph type="title"/>
          </p:nvPr>
        </p:nvSpPr>
        <p:spPr/>
        <p:txBody>
          <a:bodyPr vert="horz" wrap="square" lIns="91440" tIns="45720" rIns="91440" bIns="45720" anchor="t"/>
          <a:p>
            <a:r>
              <a:rPr lang="zh-CN" altLang="en-AU" b="1" dirty="0"/>
              <a:t>层次式密钥控制</a:t>
            </a:r>
            <a:endParaRPr lang="zh-CN" altLang="en-US" b="1" dirty="0"/>
          </a:p>
        </p:txBody>
      </p:sp>
      <p:sp>
        <p:nvSpPr>
          <p:cNvPr id="18437" name="Rectangle 4"/>
          <p:cNvSpPr>
            <a:spLocks noGrp="1"/>
          </p:cNvSpPr>
          <p:nvPr>
            <p:ph idx="1"/>
          </p:nvPr>
        </p:nvSpPr>
        <p:spPr>
          <a:xfrm>
            <a:off x="914400" y="1628775"/>
            <a:ext cx="7402513" cy="2232025"/>
          </a:xfrm>
        </p:spPr>
        <p:txBody>
          <a:bodyPr vert="horz" wrap="square" lIns="91440" tIns="45720" rIns="91440" bIns="45720" anchor="t"/>
          <a:p>
            <a:pPr>
              <a:lnSpc>
                <a:spcPct val="120000"/>
              </a:lnSpc>
            </a:pPr>
            <a:r>
              <a:rPr lang="zh-CN" altLang="en-US" b="1" dirty="0">
                <a:latin typeface="Times New Roman" panose="02020603050405020304" pitchFamily="18" charset="0"/>
                <a:cs typeface="Times New Roman" panose="02020603050405020304" pitchFamily="18" charset="0"/>
              </a:rPr>
              <a:t> 单个</a:t>
            </a:r>
            <a:r>
              <a:rPr lang="en-US" altLang="zh-CN" b="1" dirty="0">
                <a:latin typeface="Times New Roman" panose="02020603050405020304" pitchFamily="18" charset="0"/>
                <a:cs typeface="Times New Roman" panose="02020603050405020304" pitchFamily="18" charset="0"/>
              </a:rPr>
              <a:t>KDC</a:t>
            </a:r>
            <a:r>
              <a:rPr lang="zh-CN" altLang="en-US" b="1" dirty="0">
                <a:latin typeface="Times New Roman" panose="02020603050405020304" pitchFamily="18" charset="0"/>
                <a:cs typeface="Times New Roman" panose="02020603050405020304" pitchFamily="18" charset="0"/>
              </a:rPr>
              <a:t>在网络规模很大时不实际</a:t>
            </a:r>
            <a:endParaRPr lang="zh-CN" altLang="en-US" b="1" dirty="0">
              <a:latin typeface="Times New Roman" panose="02020603050405020304" pitchFamily="18" charset="0"/>
              <a:cs typeface="Times New Roman" panose="02020603050405020304" pitchFamily="18" charset="0"/>
            </a:endParaRPr>
          </a:p>
          <a:p>
            <a:pPr>
              <a:lnSpc>
                <a:spcPct val="120000"/>
              </a:lnSpc>
            </a:pPr>
            <a:r>
              <a:rPr lang="zh-CN" altLang="en-US" b="1" dirty="0">
                <a:latin typeface="Times New Roman" panose="02020603050405020304" pitchFamily="18" charset="0"/>
                <a:cs typeface="Times New Roman" panose="02020603050405020304" pitchFamily="18" charset="0"/>
              </a:rPr>
              <a:t> 层次式可提高效率并降低风险</a:t>
            </a:r>
            <a:endParaRPr lang="en-US" altLang="zh-CN"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708FD1-2DB3-4C44-8616-CB33BEDB9B05}"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9460" name="Rectangle 2"/>
          <p:cNvSpPr>
            <a:spLocks noGrp="1"/>
          </p:cNvSpPr>
          <p:nvPr>
            <p:ph type="title"/>
          </p:nvPr>
        </p:nvSpPr>
        <p:spPr/>
        <p:txBody>
          <a:bodyPr vert="horz" wrap="square" lIns="91440" tIns="45720" rIns="91440" bIns="45720" anchor="t"/>
          <a:p>
            <a:pPr marL="838200" indent="-838200"/>
            <a:r>
              <a:rPr lang="zh-CN" altLang="en-US" b="1" dirty="0"/>
              <a:t>会话密钥的生命期</a:t>
            </a:r>
            <a:endParaRPr lang="zh-CN" altLang="en-US" b="1" dirty="0"/>
          </a:p>
        </p:txBody>
      </p:sp>
      <p:sp>
        <p:nvSpPr>
          <p:cNvPr id="19461" name="Rectangle 3"/>
          <p:cNvSpPr>
            <a:spLocks noGrp="1"/>
          </p:cNvSpPr>
          <p:nvPr>
            <p:ph idx="1"/>
          </p:nvPr>
        </p:nvSpPr>
        <p:spPr>
          <a:xfrm>
            <a:off x="422275" y="1628775"/>
            <a:ext cx="8326438" cy="2663825"/>
          </a:xfrm>
        </p:spPr>
        <p:txBody>
          <a:bodyPr vert="horz" wrap="square" lIns="91440" tIns="45720" rIns="91440" bIns="45720" anchor="t"/>
          <a:p>
            <a:pPr>
              <a:lnSpc>
                <a:spcPct val="110000"/>
              </a:lnSpc>
            </a:pPr>
            <a:r>
              <a:rPr lang="zh-CN" altLang="en-US" b="1" dirty="0">
                <a:latin typeface="Times New Roman" panose="02020603050405020304" pitchFamily="18" charset="0"/>
                <a:cs typeface="Times New Roman" panose="02020603050405020304" pitchFamily="18" charset="0"/>
              </a:rPr>
              <a:t>在安全性与通信时间之间折衷考虑</a:t>
            </a:r>
            <a:endParaRPr lang="zh-CN" altLang="en-US" b="1" dirty="0">
              <a:latin typeface="Times New Roman" panose="02020603050405020304" pitchFamily="18" charset="0"/>
              <a:cs typeface="Times New Roman" panose="02020603050405020304" pitchFamily="18" charset="0"/>
            </a:endParaRPr>
          </a:p>
          <a:p>
            <a:pPr>
              <a:lnSpc>
                <a:spcPct val="110000"/>
              </a:lnSpc>
            </a:pPr>
            <a:r>
              <a:rPr lang="zh-CN" altLang="en-US" b="1" dirty="0">
                <a:latin typeface="Times New Roman" panose="02020603050405020304" pitchFamily="18" charset="0"/>
                <a:cs typeface="Times New Roman" panose="02020603050405020304" pitchFamily="18" charset="0"/>
              </a:rPr>
              <a:t>对面向连接的协议，改变连接时，改用新的</a:t>
            </a:r>
            <a:r>
              <a:rPr lang="en-US" altLang="zh-CN" b="1" dirty="0">
                <a:latin typeface="Times New Roman" panose="02020603050405020304" pitchFamily="18" charset="0"/>
                <a:cs typeface="Times New Roman" panose="02020603050405020304" pitchFamily="18" charset="0"/>
              </a:rPr>
              <a:t>k</a:t>
            </a:r>
            <a:r>
              <a:rPr lang="en-US" altLang="zh-CN" b="1" baseline="-25000" dirty="0">
                <a:latin typeface="Times New Roman" panose="02020603050405020304" pitchFamily="18" charset="0"/>
                <a:cs typeface="Times New Roman" panose="02020603050405020304" pitchFamily="18" charset="0"/>
              </a:rPr>
              <a:t>s</a:t>
            </a:r>
            <a:endParaRPr lang="zh-CN" altLang="en-US" b="1" dirty="0">
              <a:latin typeface="Times New Roman" panose="02020603050405020304" pitchFamily="18" charset="0"/>
              <a:cs typeface="Times New Roman" panose="02020603050405020304" pitchFamily="18" charset="0"/>
            </a:endParaRPr>
          </a:p>
          <a:p>
            <a:pPr>
              <a:lnSpc>
                <a:spcPct val="110000"/>
              </a:lnSpc>
            </a:pPr>
            <a:r>
              <a:rPr lang="zh-CN" altLang="en-US" b="1" dirty="0">
                <a:latin typeface="Times New Roman" panose="02020603050405020304" pitchFamily="18" charset="0"/>
                <a:cs typeface="Times New Roman" panose="02020603050405020304" pitchFamily="18" charset="0"/>
              </a:rPr>
              <a:t>对非面向连接的协议，定期更改。</a:t>
            </a: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1D1E1A-E160-4200-B3B9-1DFDC5ED9D52}"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20484" name="Picture 5"/>
          <p:cNvPicPr>
            <a:picLocks noChangeAspect="1"/>
          </p:cNvPicPr>
          <p:nvPr/>
        </p:nvPicPr>
        <p:blipFill>
          <a:blip r:embed="rId1"/>
          <a:stretch>
            <a:fillRect/>
          </a:stretch>
        </p:blipFill>
        <p:spPr>
          <a:xfrm>
            <a:off x="541338" y="620713"/>
            <a:ext cx="7918450" cy="4752975"/>
          </a:xfrm>
          <a:prstGeom prst="rect">
            <a:avLst/>
          </a:prstGeom>
          <a:noFill/>
          <a:ln w="9525">
            <a:noFill/>
          </a:ln>
        </p:spPr>
      </p:pic>
      <p:sp>
        <p:nvSpPr>
          <p:cNvPr id="20485" name="Text Box 6"/>
          <p:cNvSpPr txBox="1"/>
          <p:nvPr/>
        </p:nvSpPr>
        <p:spPr>
          <a:xfrm>
            <a:off x="2751138" y="5661025"/>
            <a:ext cx="4052887" cy="366713"/>
          </a:xfrm>
          <a:prstGeom prst="rect">
            <a:avLst/>
          </a:prstGeom>
          <a:noFill/>
          <a:ln w="9525">
            <a:noFill/>
          </a:ln>
        </p:spPr>
        <p:txBody>
          <a:bodyPr>
            <a:spAutoFit/>
          </a:bodyPr>
          <a:p>
            <a:pPr algn="ctr"/>
            <a:r>
              <a:rPr lang="zh-CN" altLang="en-US" b="1" dirty="0">
                <a:latin typeface="Arial" panose="020B0604020202020204" pitchFamily="34" charset="0"/>
              </a:rPr>
              <a:t>面向连接的密钥自动分发协议</a:t>
            </a:r>
            <a:endParaRPr lang="en-US" altLang="zh-CN" b="1"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FAB2E38-812C-47A3-BB49-8CE3452D5394}"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9"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1508" name="Rectangle 2"/>
          <p:cNvSpPr>
            <a:spLocks noGrp="1"/>
          </p:cNvSpPr>
          <p:nvPr>
            <p:ph type="title"/>
          </p:nvPr>
        </p:nvSpPr>
        <p:spPr/>
        <p:txBody>
          <a:bodyPr vert="horz" wrap="square" lIns="91440" tIns="45720" rIns="91440" bIns="45720" anchor="t"/>
          <a:p>
            <a:pPr marL="838200" indent="-838200"/>
            <a:r>
              <a:rPr lang="zh-CN" altLang="en-AU" b="1" dirty="0"/>
              <a:t>分散式</a:t>
            </a:r>
            <a:r>
              <a:rPr lang="zh-CN" altLang="en-US" b="1" dirty="0"/>
              <a:t>密钥控制</a:t>
            </a:r>
            <a:endParaRPr lang="zh-CN" altLang="en-US" b="1" dirty="0"/>
          </a:p>
        </p:txBody>
      </p:sp>
      <p:sp>
        <p:nvSpPr>
          <p:cNvPr id="21509" name="Rectangle 6"/>
          <p:cNvSpPr>
            <a:spLocks noGrp="1"/>
          </p:cNvSpPr>
          <p:nvPr>
            <p:ph idx="1"/>
          </p:nvPr>
        </p:nvSpPr>
        <p:spPr>
          <a:xfrm>
            <a:off x="457200" y="1419225"/>
            <a:ext cx="8229600" cy="4530725"/>
          </a:xfrm>
        </p:spPr>
        <p:txBody>
          <a:bodyPr vert="horz" wrap="square" lIns="91440" tIns="45720" rIns="91440" bIns="45720" anchor="t"/>
          <a:p>
            <a:r>
              <a:rPr lang="zh-CN" altLang="en-US" b="1" dirty="0"/>
              <a:t>会话密钥生成步骤：</a:t>
            </a:r>
            <a:endParaRPr lang="en-US" altLang="zh-CN" b="1" dirty="0"/>
          </a:p>
        </p:txBody>
      </p:sp>
      <p:grpSp>
        <p:nvGrpSpPr>
          <p:cNvPr id="21510" name="Group 8"/>
          <p:cNvGrpSpPr/>
          <p:nvPr/>
        </p:nvGrpSpPr>
        <p:grpSpPr>
          <a:xfrm>
            <a:off x="900113" y="2060575"/>
            <a:ext cx="7272337" cy="3744913"/>
            <a:chOff x="204" y="1389"/>
            <a:chExt cx="5556" cy="2466"/>
          </a:xfrm>
        </p:grpSpPr>
        <p:pic>
          <p:nvPicPr>
            <p:cNvPr id="21511" name="Picture 4"/>
            <p:cNvPicPr>
              <a:picLocks noChangeAspect="1"/>
            </p:cNvPicPr>
            <p:nvPr/>
          </p:nvPicPr>
          <p:blipFill>
            <a:blip r:embed="rId1"/>
            <a:stretch>
              <a:fillRect/>
            </a:stretch>
          </p:blipFill>
          <p:spPr>
            <a:xfrm>
              <a:off x="204" y="1389"/>
              <a:ext cx="5556" cy="1057"/>
            </a:xfrm>
            <a:prstGeom prst="rect">
              <a:avLst/>
            </a:prstGeom>
            <a:noFill/>
            <a:ln w="9525">
              <a:noFill/>
            </a:ln>
          </p:spPr>
        </p:pic>
        <p:pic>
          <p:nvPicPr>
            <p:cNvPr id="21512" name="Picture 7"/>
            <p:cNvPicPr>
              <a:picLocks noChangeAspect="1"/>
            </p:cNvPicPr>
            <p:nvPr/>
          </p:nvPicPr>
          <p:blipFill>
            <a:blip r:embed="rId2"/>
            <a:stretch>
              <a:fillRect/>
            </a:stretch>
          </p:blipFill>
          <p:spPr>
            <a:xfrm>
              <a:off x="204" y="2432"/>
              <a:ext cx="5556" cy="1423"/>
            </a:xfrm>
            <a:prstGeom prst="rect">
              <a:avLst/>
            </a:prstGeom>
            <a:noFill/>
            <a:ln w="9525">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9143498-D095-49CC-8D4B-0D4CFCAA066C}"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2532" name="Rectangle 4"/>
          <p:cNvSpPr/>
          <p:nvPr/>
        </p:nvSpPr>
        <p:spPr>
          <a:xfrm>
            <a:off x="3122613" y="3090863"/>
            <a:ext cx="1289050" cy="676275"/>
          </a:xfrm>
          <a:prstGeom prst="rect">
            <a:avLst/>
          </a:prstGeom>
          <a:noFill/>
          <a:ln w="9525">
            <a:noFill/>
          </a:ln>
        </p:spPr>
        <p:txBody>
          <a:bodyPr wrap="none" tIns="76176" bIns="50784" anchor="ctr">
            <a:spAutoFit/>
          </a:bodyPr>
          <a:p>
            <a:pPr lvl="2" eaLnBrk="1" hangingPunct="1">
              <a:buAutoNum type="arabicPeriod"/>
            </a:pPr>
            <a:endParaRPr lang="zh-CN" altLang="en-AU" b="1" dirty="0">
              <a:latin typeface="Arial" panose="020B0604020202020204" pitchFamily="34" charset="0"/>
            </a:endParaRPr>
          </a:p>
          <a:p>
            <a:pPr lvl="2" eaLnBrk="0" hangingPunct="0">
              <a:buAutoNum type="arabicPeriod"/>
            </a:pPr>
            <a:endParaRPr lang="zh-CN" altLang="en-AU" dirty="0">
              <a:latin typeface="Arial" panose="020B0604020202020204" pitchFamily="34" charset="0"/>
            </a:endParaRPr>
          </a:p>
        </p:txBody>
      </p:sp>
      <p:sp>
        <p:nvSpPr>
          <p:cNvPr id="22533" name="Rectangle 5"/>
          <p:cNvSpPr>
            <a:spLocks noGrp="1"/>
          </p:cNvSpPr>
          <p:nvPr>
            <p:ph type="title"/>
          </p:nvPr>
        </p:nvSpPr>
        <p:spPr/>
        <p:txBody>
          <a:bodyPr vert="horz" wrap="square" lIns="91440" tIns="45720" rIns="91440" bIns="45720" anchor="t"/>
          <a:p>
            <a:r>
              <a:rPr lang="en-US" altLang="zh-CN" b="1" dirty="0">
                <a:solidFill>
                  <a:schemeClr val="tx1"/>
                </a:solidFill>
              </a:rPr>
              <a:t>14.1.6 </a:t>
            </a:r>
            <a:r>
              <a:rPr lang="zh-CN" altLang="en-AU" b="1" dirty="0">
                <a:solidFill>
                  <a:schemeClr val="tx1"/>
                </a:solidFill>
              </a:rPr>
              <a:t>密钥的使用方法</a:t>
            </a:r>
            <a:endParaRPr lang="zh-CN" altLang="en-US" b="1" dirty="0">
              <a:solidFill>
                <a:schemeClr val="tx1"/>
              </a:solidFill>
            </a:endParaRPr>
          </a:p>
        </p:txBody>
      </p:sp>
      <p:sp>
        <p:nvSpPr>
          <p:cNvPr id="22534" name="Rectangle 6"/>
          <p:cNvSpPr>
            <a:spLocks noGrp="1"/>
          </p:cNvSpPr>
          <p:nvPr>
            <p:ph idx="1"/>
          </p:nvPr>
        </p:nvSpPr>
        <p:spPr>
          <a:xfrm>
            <a:off x="684213" y="1484313"/>
            <a:ext cx="7848600" cy="4530725"/>
          </a:xfrm>
        </p:spPr>
        <p:txBody>
          <a:bodyPr vert="horz" wrap="square" lIns="91440" tIns="45720" rIns="91440" bIns="45720" anchor="t"/>
          <a:p>
            <a:pPr marL="812800" indent="-812800"/>
            <a:r>
              <a:rPr lang="zh-CN" altLang="en-US" b="1" dirty="0">
                <a:latin typeface="Times New Roman" panose="02020603050405020304" pitchFamily="18" charset="0"/>
                <a:cs typeface="Times New Roman" panose="02020603050405020304" pitchFamily="18" charset="0"/>
              </a:rPr>
              <a:t>会话密钥的类型</a:t>
            </a:r>
            <a:endParaRPr lang="zh-CN" altLang="en-US" b="1" dirty="0">
              <a:latin typeface="Times New Roman" panose="02020603050405020304" pitchFamily="18" charset="0"/>
              <a:cs typeface="Times New Roman" panose="02020603050405020304" pitchFamily="18" charset="0"/>
            </a:endParaRPr>
          </a:p>
          <a:p>
            <a:pPr marL="1168400" lvl="1" indent="-824230"/>
            <a:r>
              <a:rPr lang="zh-CN" altLang="en-US" b="1" dirty="0">
                <a:latin typeface="Times New Roman" panose="02020603050405020304" pitchFamily="18" charset="0"/>
                <a:cs typeface="Times New Roman" panose="02020603050405020304" pitchFamily="18" charset="0"/>
              </a:rPr>
              <a:t>数据加密密钥，用于网络中的通用通信</a:t>
            </a:r>
            <a:endParaRPr lang="zh-CN" altLang="en-US" b="1" dirty="0">
              <a:latin typeface="Times New Roman" panose="02020603050405020304" pitchFamily="18" charset="0"/>
              <a:cs typeface="Times New Roman" panose="02020603050405020304" pitchFamily="18" charset="0"/>
            </a:endParaRPr>
          </a:p>
          <a:p>
            <a:pPr marL="1168400" lvl="1" indent="-824230"/>
            <a:r>
              <a:rPr lang="en-US" altLang="zh-CN" b="1" dirty="0">
                <a:latin typeface="Times New Roman" panose="02020603050405020304" pitchFamily="18" charset="0"/>
                <a:cs typeface="Times New Roman" panose="02020603050405020304" pitchFamily="18" charset="0"/>
              </a:rPr>
              <a:t>PIN</a:t>
            </a:r>
            <a:r>
              <a:rPr lang="zh-CN" altLang="en-US" b="1" dirty="0">
                <a:latin typeface="Times New Roman" panose="02020603050405020304" pitchFamily="18" charset="0"/>
                <a:cs typeface="Times New Roman" panose="02020603050405020304" pitchFamily="18" charset="0"/>
              </a:rPr>
              <a:t>加密密钥，用于电子资金转账和销售点应用的个人识别码（</a:t>
            </a:r>
            <a:r>
              <a:rPr lang="en-US" altLang="zh-CN" b="1" dirty="0">
                <a:latin typeface="Times New Roman" panose="02020603050405020304" pitchFamily="18" charset="0"/>
                <a:cs typeface="Times New Roman" panose="02020603050405020304" pitchFamily="18" charset="0"/>
              </a:rPr>
              <a:t>PIN</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1168400" lvl="1" indent="-824230"/>
            <a:r>
              <a:rPr lang="zh-CN" altLang="en-US" b="1" dirty="0">
                <a:latin typeface="Times New Roman" panose="02020603050405020304" pitchFamily="18" charset="0"/>
                <a:cs typeface="Times New Roman" panose="02020603050405020304" pitchFamily="18" charset="0"/>
              </a:rPr>
              <a:t>文件加密密钥，用于可公开访问的加密文件</a:t>
            </a: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4A06A6E-B6EF-470C-8433-AFEF64F78E70}"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3556" name="Rectangle 2"/>
          <p:cNvSpPr/>
          <p:nvPr/>
        </p:nvSpPr>
        <p:spPr>
          <a:xfrm>
            <a:off x="3122613" y="3090863"/>
            <a:ext cx="1289050" cy="676275"/>
          </a:xfrm>
          <a:prstGeom prst="rect">
            <a:avLst/>
          </a:prstGeom>
          <a:noFill/>
          <a:ln w="9525">
            <a:noFill/>
          </a:ln>
        </p:spPr>
        <p:txBody>
          <a:bodyPr wrap="none" tIns="76176" bIns="50784" anchor="ctr">
            <a:spAutoFit/>
          </a:bodyPr>
          <a:p>
            <a:pPr lvl="2" eaLnBrk="1" hangingPunct="1">
              <a:buAutoNum type="arabicPeriod"/>
            </a:pPr>
            <a:endParaRPr lang="zh-CN" altLang="en-AU" b="1" dirty="0">
              <a:latin typeface="Arial" panose="020B0604020202020204" pitchFamily="34" charset="0"/>
            </a:endParaRPr>
          </a:p>
          <a:p>
            <a:pPr lvl="2" eaLnBrk="0" hangingPunct="0">
              <a:buAutoNum type="arabicPeriod"/>
            </a:pPr>
            <a:endParaRPr lang="zh-CN" altLang="en-AU" dirty="0">
              <a:latin typeface="Arial" panose="020B0604020202020204" pitchFamily="34" charset="0"/>
            </a:endParaRPr>
          </a:p>
        </p:txBody>
      </p:sp>
      <p:sp>
        <p:nvSpPr>
          <p:cNvPr id="23557" name="Rectangle 3"/>
          <p:cNvSpPr>
            <a:spLocks noGrp="1"/>
          </p:cNvSpPr>
          <p:nvPr>
            <p:ph type="title"/>
          </p:nvPr>
        </p:nvSpPr>
        <p:spPr/>
        <p:txBody>
          <a:bodyPr vert="horz" wrap="square" lIns="91440" tIns="45720" rIns="91440" bIns="45720" anchor="t"/>
          <a:p>
            <a:r>
              <a:rPr lang="en-US" altLang="zh-CN" b="1" dirty="0">
                <a:solidFill>
                  <a:schemeClr val="tx1"/>
                </a:solidFill>
              </a:rPr>
              <a:t>14.1.6 </a:t>
            </a:r>
            <a:r>
              <a:rPr lang="zh-CN" altLang="en-AU" b="1" dirty="0">
                <a:solidFill>
                  <a:schemeClr val="tx1"/>
                </a:solidFill>
              </a:rPr>
              <a:t>密钥的使用方法</a:t>
            </a:r>
            <a:endParaRPr lang="zh-CN" altLang="en-US" b="1" dirty="0">
              <a:solidFill>
                <a:schemeClr val="tx1"/>
              </a:solidFill>
            </a:endParaRPr>
          </a:p>
        </p:txBody>
      </p:sp>
      <p:sp>
        <p:nvSpPr>
          <p:cNvPr id="23558" name="Rectangle 4"/>
          <p:cNvSpPr>
            <a:spLocks noGrp="1"/>
          </p:cNvSpPr>
          <p:nvPr>
            <p:ph idx="1"/>
          </p:nvPr>
        </p:nvSpPr>
        <p:spPr>
          <a:xfrm>
            <a:off x="468313" y="1052513"/>
            <a:ext cx="8229600" cy="5256212"/>
          </a:xfrm>
        </p:spPr>
        <p:txBody>
          <a:bodyPr vert="horz" wrap="square" lIns="91440" tIns="45720" rIns="91440" bIns="45720" anchor="t"/>
          <a:p>
            <a:pPr marL="812800" indent="-812800"/>
            <a:r>
              <a:rPr lang="zh-CN" altLang="en-US" sz="2000" b="1" dirty="0"/>
              <a:t>会话密钥的类型</a:t>
            </a:r>
            <a:endParaRPr lang="zh-CN" altLang="en-US" sz="2000" b="1" dirty="0"/>
          </a:p>
          <a:p>
            <a:pPr marL="812800" indent="-812800"/>
            <a:r>
              <a:rPr lang="zh-CN" altLang="en-US" sz="2000" b="1" dirty="0"/>
              <a:t>密钥标志</a:t>
            </a:r>
            <a:r>
              <a:rPr lang="en-US" altLang="zh-CN" sz="2000" b="1" dirty="0"/>
              <a:t>(</a:t>
            </a:r>
            <a:r>
              <a:rPr lang="zh-CN" altLang="en-US" sz="2000" b="1" dirty="0"/>
              <a:t>以</a:t>
            </a:r>
            <a:r>
              <a:rPr lang="en-US" altLang="zh-CN" sz="2000" b="1" dirty="0"/>
              <a:t>DES</a:t>
            </a:r>
            <a:r>
              <a:rPr lang="zh-CN" altLang="en-US" sz="2000" b="1" dirty="0"/>
              <a:t>为例</a:t>
            </a:r>
            <a:r>
              <a:rPr lang="en-US" altLang="zh-CN" sz="2000" b="1" dirty="0"/>
              <a:t>)</a:t>
            </a:r>
            <a:endParaRPr lang="en-US" altLang="zh-CN" sz="2000" b="1" dirty="0"/>
          </a:p>
          <a:p>
            <a:pPr marL="1168400" lvl="1" indent="-824230"/>
            <a:r>
              <a:rPr lang="zh-CN" altLang="en-US" sz="2000" b="1" dirty="0"/>
              <a:t>一位表示主密钥或会话密钥</a:t>
            </a:r>
            <a:endParaRPr lang="zh-CN" altLang="en-US" sz="2000" b="1" dirty="0"/>
          </a:p>
          <a:p>
            <a:pPr marL="1168400" lvl="1" indent="-824230"/>
            <a:r>
              <a:rPr lang="zh-CN" altLang="en-US" sz="2000" b="1" dirty="0"/>
              <a:t>一位表示密钥可否用于加密</a:t>
            </a:r>
            <a:endParaRPr lang="zh-CN" altLang="en-US" sz="2000" b="1" dirty="0"/>
          </a:p>
          <a:p>
            <a:pPr marL="1168400" lvl="1" indent="-824230"/>
            <a:r>
              <a:rPr lang="zh-CN" altLang="en-US" sz="2000" b="1" dirty="0"/>
              <a:t>一位表示密钥可否用于解密</a:t>
            </a:r>
            <a:endParaRPr lang="zh-CN" altLang="en-US" sz="2000" b="1" dirty="0"/>
          </a:p>
          <a:p>
            <a:pPr marL="1168400" lvl="1" indent="-824230"/>
            <a:r>
              <a:rPr lang="zh-CN" altLang="en-US" sz="2000" b="1" dirty="0"/>
              <a:t>其余位未用</a:t>
            </a:r>
            <a:endParaRPr lang="zh-CN" altLang="en-US" sz="2000" b="1" dirty="0"/>
          </a:p>
          <a:p>
            <a:pPr marL="1168400" lvl="1" indent="-824230"/>
            <a:endParaRPr lang="zh-CN" altLang="en-US" sz="2000" b="1" dirty="0"/>
          </a:p>
          <a:p>
            <a:pPr marL="1168400" lvl="1" indent="-824230"/>
            <a:r>
              <a:rPr lang="zh-CN" altLang="en-US" sz="2000" b="1" dirty="0"/>
              <a:t>特点</a:t>
            </a:r>
            <a:endParaRPr lang="zh-CN" altLang="en-US" sz="2000" b="1" dirty="0"/>
          </a:p>
          <a:p>
            <a:pPr marL="1524000" lvl="2" indent="-852805">
              <a:buNone/>
            </a:pPr>
            <a:r>
              <a:rPr lang="zh-CN" altLang="en-US" sz="2000" b="1" dirty="0"/>
              <a:t>标志含在密钥中，密钥分配时就被加密</a:t>
            </a:r>
            <a:endParaRPr lang="zh-CN" altLang="en-US" sz="2000" b="1" dirty="0"/>
          </a:p>
          <a:p>
            <a:pPr marL="1168400" lvl="1" indent="-824230"/>
            <a:r>
              <a:rPr lang="zh-CN" altLang="en-US" sz="2000" b="1" dirty="0"/>
              <a:t>缺点：</a:t>
            </a:r>
            <a:endParaRPr lang="zh-CN" altLang="en-US" sz="2000" b="1" dirty="0"/>
          </a:p>
          <a:p>
            <a:pPr marL="1524000" lvl="2" indent="-852805"/>
            <a:r>
              <a:rPr lang="zh-CN" altLang="en-US" sz="2000" b="1" dirty="0"/>
              <a:t>①位数少，限制了其灵活性和功能；</a:t>
            </a:r>
            <a:endParaRPr lang="zh-CN" altLang="en-US" sz="2000" b="1" dirty="0"/>
          </a:p>
          <a:p>
            <a:pPr marL="1524000" lvl="2" indent="-852805"/>
            <a:r>
              <a:rPr lang="zh-CN" altLang="en-US" sz="2000" b="1" dirty="0"/>
              <a:t>②标志不能以明文传输，解密后才能使用，限制了对密钥的管理</a:t>
            </a:r>
            <a:endParaRPr lang="zh-CN" altLang="en-US" sz="2000" b="1" dirty="0"/>
          </a:p>
          <a:p>
            <a:pPr marL="812800" indent="-812800"/>
            <a:r>
              <a:rPr lang="zh-CN" altLang="en-US" sz="2000" b="1" dirty="0"/>
              <a:t>控制矢量方法</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23F3F04-91BD-437D-9DD0-F2DB2B819192}"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4580" name="Rectangle 4"/>
          <p:cNvSpPr>
            <a:spLocks noGrp="1"/>
          </p:cNvSpPr>
          <p:nvPr>
            <p:ph idx="1"/>
          </p:nvPr>
        </p:nvSpPr>
        <p:spPr>
          <a:xfrm>
            <a:off x="735013" y="1052513"/>
            <a:ext cx="8229600" cy="4530725"/>
          </a:xfrm>
        </p:spPr>
        <p:txBody>
          <a:bodyPr vert="horz" wrap="square" lIns="91440" tIns="45720" rIns="91440" bIns="45720" anchor="t"/>
          <a:p>
            <a:pPr marL="812800" indent="-812800">
              <a:lnSpc>
                <a:spcPct val="110000"/>
              </a:lnSpc>
            </a:pPr>
            <a:r>
              <a:rPr lang="zh-CN" altLang="en-US" sz="2600" b="1" dirty="0">
                <a:latin typeface="Times New Roman" panose="02020603050405020304" pitchFamily="18" charset="0"/>
                <a:cs typeface="Times New Roman" panose="02020603050405020304" pitchFamily="18" charset="0"/>
              </a:rPr>
              <a:t>会话密钥的类型</a:t>
            </a:r>
            <a:endParaRPr lang="zh-CN" altLang="en-US" sz="2600" b="1" dirty="0">
              <a:latin typeface="Times New Roman" panose="02020603050405020304" pitchFamily="18" charset="0"/>
              <a:cs typeface="Times New Roman" panose="02020603050405020304" pitchFamily="18" charset="0"/>
            </a:endParaRPr>
          </a:p>
          <a:p>
            <a:pPr marL="812800" indent="-812800">
              <a:lnSpc>
                <a:spcPct val="110000"/>
              </a:lnSpc>
            </a:pPr>
            <a:r>
              <a:rPr lang="zh-CN" altLang="en-US" sz="2600" b="1" dirty="0">
                <a:latin typeface="Times New Roman" panose="02020603050405020304" pitchFamily="18" charset="0"/>
                <a:cs typeface="Times New Roman" panose="02020603050405020304" pitchFamily="18" charset="0"/>
              </a:rPr>
              <a:t>密钥标志</a:t>
            </a:r>
            <a:endParaRPr lang="zh-CN" altLang="en-US" sz="2600" b="1" dirty="0">
              <a:latin typeface="Times New Roman" panose="02020603050405020304" pitchFamily="18" charset="0"/>
              <a:cs typeface="Times New Roman" panose="02020603050405020304" pitchFamily="18" charset="0"/>
            </a:endParaRPr>
          </a:p>
          <a:p>
            <a:pPr marL="812800" indent="-812800">
              <a:lnSpc>
                <a:spcPct val="110000"/>
              </a:lnSpc>
            </a:pPr>
            <a:r>
              <a:rPr lang="zh-CN" altLang="en-US" sz="2600" b="1" dirty="0">
                <a:latin typeface="Times New Roman" panose="02020603050405020304" pitchFamily="18" charset="0"/>
                <a:cs typeface="Times New Roman" panose="02020603050405020304" pitchFamily="18" charset="0"/>
              </a:rPr>
              <a:t>控制矢量方法</a:t>
            </a:r>
            <a:endParaRPr lang="zh-CN" altLang="en-US" sz="2600" b="1" dirty="0">
              <a:latin typeface="Times New Roman" panose="02020603050405020304" pitchFamily="18" charset="0"/>
              <a:cs typeface="Times New Roman" panose="02020603050405020304" pitchFamily="18" charset="0"/>
            </a:endParaRPr>
          </a:p>
          <a:p>
            <a:pPr marL="1168400" lvl="1" indent="-824230">
              <a:lnSpc>
                <a:spcPct val="110000"/>
              </a:lnSpc>
            </a:pPr>
            <a:r>
              <a:rPr lang="zh-CN" altLang="en-US" sz="2200" b="1" dirty="0">
                <a:latin typeface="Times New Roman" panose="02020603050405020304" pitchFamily="18" charset="0"/>
                <a:cs typeface="Times New Roman" panose="02020603050405020304" pitchFamily="18" charset="0"/>
              </a:rPr>
              <a:t>思路</a:t>
            </a:r>
            <a:endParaRPr lang="zh-CN" altLang="en-US" sz="2200" b="1" dirty="0">
              <a:latin typeface="Times New Roman" panose="02020603050405020304" pitchFamily="18" charset="0"/>
              <a:cs typeface="Times New Roman" panose="02020603050405020304" pitchFamily="18" charset="0"/>
            </a:endParaRPr>
          </a:p>
          <a:p>
            <a:pPr marL="1168400" lvl="1" indent="-824230">
              <a:lnSpc>
                <a:spcPct val="110000"/>
              </a:lnSpc>
              <a:buNone/>
            </a:pPr>
            <a:r>
              <a:rPr lang="zh-CN" altLang="en-US" sz="2200" b="1" dirty="0">
                <a:latin typeface="Times New Roman" panose="02020603050405020304" pitchFamily="18" charset="0"/>
                <a:cs typeface="Times New Roman" panose="02020603050405020304" pitchFamily="18" charset="0"/>
              </a:rPr>
              <a:t>会话密钥的加密</a:t>
            </a:r>
            <a:endParaRPr lang="zh-CN" altLang="en-US" sz="2200" b="1" dirty="0">
              <a:latin typeface="Times New Roman" panose="02020603050405020304" pitchFamily="18" charset="0"/>
              <a:cs typeface="Times New Roman" panose="02020603050405020304" pitchFamily="18" charset="0"/>
            </a:endParaRPr>
          </a:p>
          <a:p>
            <a:pPr marL="1168400" lvl="1" indent="-824230">
              <a:lnSpc>
                <a:spcPct val="110000"/>
              </a:lnSpc>
              <a:buNone/>
            </a:pPr>
            <a:r>
              <a:rPr lang="zh-CN" altLang="en-US" sz="2200" b="1" dirty="0">
                <a:latin typeface="Times New Roman" panose="02020603050405020304" pitchFamily="18" charset="0"/>
                <a:cs typeface="Times New Roman" panose="02020603050405020304" pitchFamily="18" charset="0"/>
              </a:rPr>
              <a:t>加密：</a:t>
            </a:r>
            <a:r>
              <a:rPr lang="en-US" altLang="zh-CN" sz="2200" b="1" dirty="0">
                <a:latin typeface="Times New Roman" panose="02020603050405020304" pitchFamily="18" charset="0"/>
                <a:cs typeface="Times New Roman" panose="02020603050405020304" pitchFamily="18" charset="0"/>
              </a:rPr>
              <a:t>H=h(CV)</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Kc=Ek</a:t>
            </a:r>
            <a:r>
              <a:rPr lang="en-US" altLang="zh-CN" sz="2200" b="1" baseline="-25000" dirty="0">
                <a:latin typeface="Times New Roman" panose="02020603050405020304" pitchFamily="18" charset="0"/>
                <a:cs typeface="Times New Roman" panose="02020603050405020304" pitchFamily="18" charset="0"/>
              </a:rPr>
              <a:t>m⊕H</a:t>
            </a:r>
            <a:r>
              <a:rPr lang="en-US" altLang="zh-CN" sz="2200" b="1" dirty="0">
                <a:latin typeface="Times New Roman" panose="02020603050405020304" pitchFamily="18" charset="0"/>
                <a:cs typeface="Times New Roman" panose="02020603050405020304" pitchFamily="18" charset="0"/>
              </a:rPr>
              <a:t>[Ks]</a:t>
            </a:r>
            <a:endParaRPr lang="en-US" altLang="zh-CN" sz="2200" b="1" dirty="0">
              <a:latin typeface="Times New Roman" panose="02020603050405020304" pitchFamily="18" charset="0"/>
              <a:cs typeface="Times New Roman" panose="02020603050405020304" pitchFamily="18" charset="0"/>
            </a:endParaRPr>
          </a:p>
          <a:p>
            <a:pPr marL="1168400" lvl="1" indent="-824230">
              <a:lnSpc>
                <a:spcPct val="110000"/>
              </a:lnSpc>
              <a:buNone/>
            </a:pPr>
            <a:r>
              <a:rPr lang="zh-CN" altLang="en-US" sz="2200" b="1" dirty="0">
                <a:latin typeface="Times New Roman" panose="02020603050405020304" pitchFamily="18" charset="0"/>
                <a:cs typeface="Times New Roman" panose="02020603050405020304" pitchFamily="18" charset="0"/>
              </a:rPr>
              <a:t>解密：</a:t>
            </a:r>
            <a:r>
              <a:rPr lang="en-US" altLang="zh-CN" sz="2200" b="1" dirty="0">
                <a:latin typeface="Times New Roman" panose="02020603050405020304" pitchFamily="18" charset="0"/>
                <a:cs typeface="Times New Roman" panose="02020603050405020304" pitchFamily="18" charset="0"/>
              </a:rPr>
              <a:t>H=h(CV)</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Ks=Dk</a:t>
            </a:r>
            <a:r>
              <a:rPr lang="en-US" altLang="zh-CN" sz="2200" b="1" baseline="-25000" dirty="0">
                <a:latin typeface="Times New Roman" panose="02020603050405020304" pitchFamily="18" charset="0"/>
                <a:cs typeface="Times New Roman" panose="02020603050405020304" pitchFamily="18" charset="0"/>
              </a:rPr>
              <a:t>m⊕H</a:t>
            </a:r>
            <a:r>
              <a:rPr lang="en-US" altLang="zh-CN" sz="2200" b="1" dirty="0">
                <a:latin typeface="Times New Roman" panose="02020603050405020304" pitchFamily="18" charset="0"/>
                <a:cs typeface="Times New Roman" panose="02020603050405020304" pitchFamily="18" charset="0"/>
              </a:rPr>
              <a:t>[Kc]</a:t>
            </a:r>
            <a:endParaRPr lang="en-US" altLang="zh-CN" sz="2200" b="1" dirty="0">
              <a:latin typeface="Times New Roman" panose="02020603050405020304" pitchFamily="18" charset="0"/>
              <a:cs typeface="Times New Roman" panose="02020603050405020304" pitchFamily="18" charset="0"/>
            </a:endParaRPr>
          </a:p>
          <a:p>
            <a:pPr marL="1168400" lvl="1" indent="-824230">
              <a:lnSpc>
                <a:spcPct val="110000"/>
              </a:lnSpc>
            </a:pPr>
            <a:r>
              <a:rPr lang="zh-CN" altLang="en-US" sz="2200" b="1" dirty="0">
                <a:latin typeface="Times New Roman" panose="02020603050405020304" pitchFamily="18" charset="0"/>
                <a:cs typeface="Times New Roman" panose="02020603050405020304" pitchFamily="18" charset="0"/>
              </a:rPr>
              <a:t>优点</a:t>
            </a:r>
            <a:endParaRPr lang="zh-CN" altLang="en-US" sz="2200" b="1" dirty="0">
              <a:latin typeface="Times New Roman" panose="02020603050405020304" pitchFamily="18" charset="0"/>
              <a:cs typeface="Times New Roman" panose="02020603050405020304" pitchFamily="18" charset="0"/>
            </a:endParaRPr>
          </a:p>
          <a:p>
            <a:pPr marL="1524000" lvl="2" indent="-852805">
              <a:lnSpc>
                <a:spcPct val="110000"/>
              </a:lnSpc>
            </a:pPr>
            <a:r>
              <a:rPr lang="zh-CN" altLang="en-US" sz="2000" b="1" dirty="0">
                <a:latin typeface="Times New Roman" panose="02020603050405020304" pitchFamily="18" charset="0"/>
                <a:cs typeface="Times New Roman" panose="02020603050405020304" pitchFamily="18" charset="0"/>
              </a:rPr>
              <a:t>控制矢量长度不限</a:t>
            </a:r>
            <a:endParaRPr lang="zh-CN" altLang="en-US" sz="2000" b="1" dirty="0">
              <a:latin typeface="Times New Roman" panose="02020603050405020304" pitchFamily="18" charset="0"/>
              <a:cs typeface="Times New Roman" panose="02020603050405020304" pitchFamily="18" charset="0"/>
            </a:endParaRPr>
          </a:p>
          <a:p>
            <a:pPr marL="1524000" lvl="2" indent="-852805">
              <a:lnSpc>
                <a:spcPct val="110000"/>
              </a:lnSpc>
            </a:pPr>
            <a:r>
              <a:rPr lang="zh-CN" altLang="en-US" sz="2000" b="1" dirty="0">
                <a:latin typeface="Times New Roman" panose="02020603050405020304" pitchFamily="18" charset="0"/>
                <a:cs typeface="Times New Roman" panose="02020603050405020304" pitchFamily="18" charset="0"/>
              </a:rPr>
              <a:t>控制矢量以明文传输，可多次运用对密钥的控制要求</a:t>
            </a:r>
            <a:endParaRPr lang="zh-CN" altLang="en-US" sz="2000" b="1" dirty="0">
              <a:latin typeface="Times New Roman" panose="02020603050405020304" pitchFamily="18" charset="0"/>
              <a:ea typeface="Times New Roman" panose="02020603050405020304" pitchFamily="18" charset="0"/>
            </a:endParaRPr>
          </a:p>
        </p:txBody>
      </p:sp>
      <p:sp>
        <p:nvSpPr>
          <p:cNvPr id="24581" name="Rectangle 3"/>
          <p:cNvSpPr>
            <a:spLocks noGrp="1"/>
          </p:cNvSpPr>
          <p:nvPr>
            <p:ph type="title"/>
          </p:nvPr>
        </p:nvSpPr>
        <p:spPr/>
        <p:txBody>
          <a:bodyPr vert="horz" wrap="square" lIns="91440" tIns="45720" rIns="91440" bIns="45720" anchor="t"/>
          <a:p>
            <a:r>
              <a:rPr lang="zh-CN" altLang="en-AU" b="1" dirty="0">
                <a:solidFill>
                  <a:schemeClr val="tx1"/>
                </a:solidFill>
              </a:rPr>
              <a:t>密钥的使用方法</a:t>
            </a:r>
            <a:endParaRPr lang="zh-CN" altLang="en-US"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55B563D-6E21-4510-A457-97A2D05B416A}"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8"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25604" name="Picture 4"/>
          <p:cNvPicPr>
            <a:picLocks noChangeAspect="1"/>
          </p:cNvPicPr>
          <p:nvPr/>
        </p:nvPicPr>
        <p:blipFill>
          <a:blip r:embed="rId1"/>
          <a:stretch>
            <a:fillRect/>
          </a:stretch>
        </p:blipFill>
        <p:spPr>
          <a:xfrm>
            <a:off x="900113" y="549275"/>
            <a:ext cx="7369175" cy="4938713"/>
          </a:xfrm>
          <a:prstGeom prst="rect">
            <a:avLst/>
          </a:prstGeom>
          <a:noFill/>
          <a:ln w="9525">
            <a:noFill/>
          </a:ln>
        </p:spPr>
      </p:pic>
      <p:sp>
        <p:nvSpPr>
          <p:cNvPr id="25605" name="Rectangle 5"/>
          <p:cNvSpPr/>
          <p:nvPr/>
        </p:nvSpPr>
        <p:spPr>
          <a:xfrm>
            <a:off x="2339975" y="2636838"/>
            <a:ext cx="287338" cy="2159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000000"/>
                </a:solidFill>
                <a:latin typeface="Arial" panose="020B0604020202020204" pitchFamily="34" charset="0"/>
              </a:rPr>
              <a:t>⊕</a:t>
            </a:r>
            <a:endParaRPr lang="zh-CN" altLang="en-US" dirty="0">
              <a:solidFill>
                <a:srgbClr val="000000"/>
              </a:solidFill>
              <a:latin typeface="Arial" panose="020B0604020202020204" pitchFamily="34" charset="0"/>
            </a:endParaRPr>
          </a:p>
        </p:txBody>
      </p:sp>
      <p:sp>
        <p:nvSpPr>
          <p:cNvPr id="25606" name="Rectangle 6"/>
          <p:cNvSpPr/>
          <p:nvPr/>
        </p:nvSpPr>
        <p:spPr>
          <a:xfrm>
            <a:off x="6156325" y="2636838"/>
            <a:ext cx="287338" cy="2159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000000"/>
                </a:solidFill>
                <a:latin typeface="Arial" panose="020B0604020202020204" pitchFamily="34" charset="0"/>
              </a:rPr>
              <a:t>⊕</a:t>
            </a:r>
            <a:endParaRPr lang="zh-CN" altLang="en-US" dirty="0">
              <a:solidFill>
                <a:srgbClr val="000000"/>
              </a:solidFill>
              <a:latin typeface="Arial" panose="020B0604020202020204" pitchFamily="34" charset="0"/>
            </a:endParaRPr>
          </a:p>
        </p:txBody>
      </p:sp>
      <p:sp>
        <p:nvSpPr>
          <p:cNvPr id="25607" name="Text Box 7"/>
          <p:cNvSpPr txBox="1"/>
          <p:nvPr/>
        </p:nvSpPr>
        <p:spPr>
          <a:xfrm>
            <a:off x="3111500" y="5667375"/>
            <a:ext cx="2470150" cy="366713"/>
          </a:xfrm>
          <a:prstGeom prst="rect">
            <a:avLst/>
          </a:prstGeom>
          <a:noFill/>
          <a:ln w="9525">
            <a:noFill/>
          </a:ln>
        </p:spPr>
        <p:txBody>
          <a:bodyPr wrap="none">
            <a:spAutoFit/>
          </a:bodyPr>
          <a:p>
            <a:r>
              <a:rPr lang="zh-CN" altLang="en-US" dirty="0">
                <a:latin typeface="Arial" panose="020B0604020202020204" pitchFamily="34" charset="0"/>
              </a:rPr>
              <a:t>控制矢量的加密和解密</a:t>
            </a:r>
            <a:endParaRPr lang="zh-CN"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7FA4F50-F7B6-4EFF-B0C9-774A2C51C253}"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5027" name="Rectangle 3"/>
          <p:cNvSpPr>
            <a:spLocks noChangeArrowheads="1"/>
          </p:cNvSpPr>
          <p:nvPr/>
        </p:nvSpPr>
        <p:spPr bwMode="auto">
          <a:xfrm>
            <a:off x="468313" y="404813"/>
            <a:ext cx="8229600" cy="936625"/>
          </a:xfrm>
          <a:prstGeom prst="rect">
            <a:avLst/>
          </a:prstGeom>
          <a:noFill/>
          <a:ln w="9525">
            <a:noFill/>
            <a:miter lim="800000"/>
          </a:ln>
          <a:effectLst/>
        </p:spPr>
        <p:txBody>
          <a:bodyPr anchor="ctr"/>
          <a:lstStyle/>
          <a:p>
            <a:pPr marL="838200" marR="0" lvl="0" indent="-838200" algn="l" defTabSz="914400" rtl="0" eaLnBrk="1" fontAlgn="base" latinLnBrk="0" hangingPunct="1">
              <a:lnSpc>
                <a:spcPct val="100000"/>
              </a:lnSpc>
              <a:spcBef>
                <a:spcPct val="0"/>
              </a:spcBef>
              <a:spcAft>
                <a:spcPct val="0"/>
              </a:spcAft>
              <a:buClrTx/>
              <a:buSzTx/>
              <a:buFontTx/>
              <a:buNone/>
              <a:defRPr/>
            </a:pPr>
            <a:r>
              <a:rPr kumimoji="0" lang="en-AU" altLang="zh-CN"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§14.2 </a:t>
            </a:r>
            <a:r>
              <a:rPr kumimoji="0" lang="zh-CN" altLang="en-US"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非对称加密的对称</a:t>
            </a:r>
            <a:r>
              <a:rPr kumimoji="0" lang="zh-CN" altLang="en-AU"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密钥</a:t>
            </a:r>
            <a:r>
              <a:rPr kumimoji="0" lang="zh-CN" altLang="en-US"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分发</a:t>
            </a:r>
            <a:endParaRPr kumimoji="0" lang="en-AU" altLang="zh-CN"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6629" name="Rectangle 7"/>
          <p:cNvSpPr>
            <a:spLocks noGrp="1"/>
          </p:cNvSpPr>
          <p:nvPr>
            <p:ph idx="1"/>
          </p:nvPr>
        </p:nvSpPr>
        <p:spPr>
          <a:xfrm>
            <a:off x="971550" y="2420938"/>
            <a:ext cx="7632700" cy="2663825"/>
          </a:xfrm>
        </p:spPr>
        <p:txBody>
          <a:bodyPr vert="horz" wrap="square" lIns="91440" tIns="45720" rIns="91440" bIns="45720" anchor="t"/>
          <a:p>
            <a:pPr eaLnBrk="1" hangingPunct="1">
              <a:lnSpc>
                <a:spcPct val="110000"/>
              </a:lnSpc>
              <a:buSzPct val="80000"/>
            </a:pPr>
            <a:r>
              <a:rPr lang="zh-CN" altLang="en-US" b="1" dirty="0"/>
              <a:t>公钥的分配</a:t>
            </a:r>
            <a:endParaRPr lang="zh-CN" altLang="en-US" b="1" dirty="0"/>
          </a:p>
          <a:p>
            <a:pPr eaLnBrk="1" hangingPunct="1">
              <a:lnSpc>
                <a:spcPct val="110000"/>
              </a:lnSpc>
              <a:buSzPct val="80000"/>
            </a:pPr>
            <a:r>
              <a:rPr lang="zh-CN" altLang="en-US" b="1" dirty="0"/>
              <a:t>公钥密码用于传统密码体制的密钥分配</a:t>
            </a:r>
            <a:endParaRPr lang="en-US"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067151D-059E-41EC-BA7C-20E638F8D8D7}"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9221" name="Rectangle 2"/>
          <p:cNvSpPr>
            <a:spLocks noGrp="1"/>
          </p:cNvSpPr>
          <p:nvPr>
            <p:ph type="title"/>
          </p:nvPr>
        </p:nvSpPr>
        <p:spPr>
          <a:xfrm>
            <a:off x="519113" y="344488"/>
            <a:ext cx="8229600" cy="1139825"/>
          </a:xfrm>
        </p:spPr>
        <p:txBody>
          <a:bodyPr vert="horz" wrap="square" lIns="91440" tIns="45720" rIns="91440" bIns="45720" anchor="t"/>
          <a:p>
            <a:pPr eaLnBrk="1" hangingPunct="1"/>
            <a:r>
              <a:rPr lang="zh-CN" altLang="en-US" b="1" dirty="0"/>
              <a:t>主要内容</a:t>
            </a:r>
            <a:endParaRPr lang="zh-CN" altLang="en-AU" b="1" dirty="0"/>
          </a:p>
        </p:txBody>
      </p:sp>
      <p:sp>
        <p:nvSpPr>
          <p:cNvPr id="9222" name="Rectangle 3"/>
          <p:cNvSpPr>
            <a:spLocks noGrp="1"/>
          </p:cNvSpPr>
          <p:nvPr>
            <p:ph idx="1"/>
          </p:nvPr>
        </p:nvSpPr>
        <p:spPr>
          <a:xfrm>
            <a:off x="1454150" y="1816100"/>
            <a:ext cx="6213475" cy="3268663"/>
          </a:xfrm>
        </p:spPr>
        <p:txBody>
          <a:bodyPr vert="horz" wrap="square" lIns="91440" tIns="45720" rIns="91440" bIns="45720" anchor="t"/>
          <a:p>
            <a:pPr eaLnBrk="1" hangingPunct="1">
              <a:lnSpc>
                <a:spcPct val="120000"/>
              </a:lnSpc>
              <a:buSzPct val="80000"/>
            </a:pPr>
            <a:r>
              <a:rPr lang="zh-CN" altLang="en-US" b="1" dirty="0">
                <a:latin typeface="Times New Roman" panose="02020603050405020304" pitchFamily="18" charset="0"/>
                <a:cs typeface="Times New Roman" panose="02020603050405020304" pitchFamily="18" charset="0"/>
              </a:rPr>
              <a:t> 对称加密的对称密钥分发</a:t>
            </a:r>
            <a:endParaRPr lang="en-US" altLang="zh-CN" b="1" dirty="0">
              <a:latin typeface="Times New Roman" panose="02020603050405020304" pitchFamily="18" charset="0"/>
              <a:cs typeface="Times New Roman" panose="02020603050405020304" pitchFamily="18" charset="0"/>
            </a:endParaRPr>
          </a:p>
          <a:p>
            <a:pPr eaLnBrk="1" hangingPunct="1">
              <a:lnSpc>
                <a:spcPct val="120000"/>
              </a:lnSpc>
              <a:buSzPct val="80000"/>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非对称加密的对称密钥分发</a:t>
            </a:r>
            <a:endParaRPr lang="en-US" altLang="zh-CN" b="1" dirty="0">
              <a:latin typeface="Times New Roman" panose="02020603050405020304" pitchFamily="18" charset="0"/>
              <a:cs typeface="Times New Roman" panose="02020603050405020304" pitchFamily="18" charset="0"/>
            </a:endParaRPr>
          </a:p>
          <a:p>
            <a:pPr eaLnBrk="1" hangingPunct="1">
              <a:lnSpc>
                <a:spcPct val="120000"/>
              </a:lnSpc>
              <a:buSzPct val="80000"/>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公钥分发</a:t>
            </a:r>
            <a:endParaRPr lang="en-US" altLang="zh-CN" b="1" dirty="0">
              <a:latin typeface="Times New Roman" panose="02020603050405020304" pitchFamily="18" charset="0"/>
              <a:cs typeface="Times New Roman" panose="02020603050405020304" pitchFamily="18" charset="0"/>
            </a:endParaRPr>
          </a:p>
          <a:p>
            <a:pPr eaLnBrk="1" hangingPunct="1">
              <a:lnSpc>
                <a:spcPct val="120000"/>
              </a:lnSpc>
              <a:buSzPct val="80000"/>
            </a:pPr>
            <a:r>
              <a:rPr lang="en-US" altLang="zh-CN" b="1" dirty="0">
                <a:latin typeface="Times New Roman" panose="02020603050405020304" pitchFamily="18" charset="0"/>
                <a:cs typeface="Times New Roman" panose="02020603050405020304" pitchFamily="18" charset="0"/>
              </a:rPr>
              <a:t> X.509</a:t>
            </a:r>
            <a:r>
              <a:rPr lang="zh-CN" altLang="en-US" b="1" dirty="0">
                <a:latin typeface="Times New Roman" panose="02020603050405020304" pitchFamily="18" charset="0"/>
                <a:cs typeface="Times New Roman" panose="02020603050405020304" pitchFamily="18" charset="0"/>
              </a:rPr>
              <a:t>认证服务</a:t>
            </a:r>
            <a:endParaRPr lang="en-US" altLang="zh-CN" b="1" dirty="0">
              <a:latin typeface="Times New Roman" panose="02020603050405020304" pitchFamily="18" charset="0"/>
              <a:cs typeface="Times New Roman" panose="02020603050405020304" pitchFamily="18" charset="0"/>
            </a:endParaRPr>
          </a:p>
          <a:p>
            <a:pPr eaLnBrk="1" hangingPunct="1">
              <a:lnSpc>
                <a:spcPct val="120000"/>
              </a:lnSpc>
              <a:buSzPct val="80000"/>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公钥基础设施</a:t>
            </a:r>
            <a:endParaRPr lang="zh-CN" altLang="en-AU"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38173F0-4936-4B3D-B1AB-F2C6602301FF}"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7652" name="Rectangle 3"/>
          <p:cNvSpPr>
            <a:spLocks noGrp="1"/>
          </p:cNvSpPr>
          <p:nvPr>
            <p:ph idx="1"/>
          </p:nvPr>
        </p:nvSpPr>
        <p:spPr>
          <a:xfrm>
            <a:off x="1022350" y="1844675"/>
            <a:ext cx="7581900" cy="3673475"/>
          </a:xfrm>
        </p:spPr>
        <p:txBody>
          <a:bodyPr vert="horz" wrap="square" lIns="91440" tIns="45720" rIns="91440" bIns="45720" anchor="t"/>
          <a:p>
            <a:pPr eaLnBrk="1" hangingPunct="1">
              <a:lnSpc>
                <a:spcPct val="110000"/>
              </a:lnSpc>
              <a:buSzPct val="80000"/>
            </a:pPr>
            <a:r>
              <a:rPr lang="zh-CN" altLang="en-US" sz="2800" b="1" dirty="0"/>
              <a:t>采用前面的方法获得公钥</a:t>
            </a:r>
            <a:endParaRPr lang="en-US" altLang="zh-CN" sz="2800" b="1" dirty="0"/>
          </a:p>
          <a:p>
            <a:pPr eaLnBrk="1" hangingPunct="1">
              <a:lnSpc>
                <a:spcPct val="110000"/>
              </a:lnSpc>
              <a:buSzPct val="80000"/>
            </a:pPr>
            <a:r>
              <a:rPr lang="zh-CN" altLang="en-US" sz="2800" b="1" dirty="0"/>
              <a:t>可以提供保密和认证</a:t>
            </a:r>
            <a:endParaRPr lang="en-US" altLang="zh-CN" sz="2800" b="1" dirty="0"/>
          </a:p>
          <a:p>
            <a:pPr eaLnBrk="1" hangingPunct="1">
              <a:lnSpc>
                <a:spcPct val="110000"/>
              </a:lnSpc>
              <a:buSzPct val="80000"/>
            </a:pPr>
            <a:r>
              <a:rPr lang="zh-CN" altLang="en-US" sz="2800" b="1" dirty="0"/>
              <a:t>但公钥算法常常很慢</a:t>
            </a:r>
            <a:endParaRPr lang="en-US" altLang="zh-CN" sz="2800" b="1" dirty="0"/>
          </a:p>
          <a:p>
            <a:pPr eaLnBrk="1" hangingPunct="1">
              <a:lnSpc>
                <a:spcPct val="110000"/>
              </a:lnSpc>
              <a:buSzPct val="80000"/>
            </a:pPr>
            <a:r>
              <a:rPr lang="zh-CN" altLang="en-US" sz="2800" b="1" dirty="0"/>
              <a:t>用私钥加密可以保护信息内容</a:t>
            </a:r>
            <a:endParaRPr lang="en-US" altLang="zh-CN" sz="2800" b="1" dirty="0"/>
          </a:p>
          <a:p>
            <a:pPr eaLnBrk="1" hangingPunct="1">
              <a:lnSpc>
                <a:spcPct val="110000"/>
              </a:lnSpc>
              <a:buSzPct val="80000"/>
            </a:pPr>
            <a:r>
              <a:rPr lang="zh-CN" altLang="en-US" sz="2800" b="1" dirty="0"/>
              <a:t>因此，需要会话密钥</a:t>
            </a:r>
            <a:endParaRPr lang="en-US" altLang="zh-CN" sz="2800" b="1" dirty="0"/>
          </a:p>
          <a:p>
            <a:pPr eaLnBrk="1" hangingPunct="1">
              <a:lnSpc>
                <a:spcPct val="110000"/>
              </a:lnSpc>
              <a:buSzPct val="80000"/>
            </a:pPr>
            <a:r>
              <a:rPr lang="zh-CN" altLang="en-US" sz="2800" b="1" dirty="0"/>
              <a:t>许多可选的方案用于协商合适的会话密钥</a:t>
            </a:r>
            <a:endParaRPr lang="zh-CN" altLang="en-US" sz="2800" b="1" dirty="0"/>
          </a:p>
        </p:txBody>
      </p:sp>
      <p:sp>
        <p:nvSpPr>
          <p:cNvPr id="27653" name="标题 6"/>
          <p:cNvSpPr>
            <a:spLocks noGrp="1"/>
          </p:cNvSpPr>
          <p:nvPr>
            <p:ph type="title"/>
          </p:nvPr>
        </p:nvSpPr>
        <p:spPr/>
        <p:txBody>
          <a:bodyPr vert="horz" wrap="square" lIns="91440" tIns="45720" rIns="91440" bIns="45720" anchor="t"/>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803B97E-E121-418A-8842-C8029EF983DC}"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8676" name="Rectangle 2"/>
          <p:cNvSpPr>
            <a:spLocks noGrp="1"/>
          </p:cNvSpPr>
          <p:nvPr>
            <p:ph type="title"/>
          </p:nvPr>
        </p:nvSpPr>
        <p:spPr/>
        <p:txBody>
          <a:bodyPr vert="horz" wrap="square" lIns="91440" tIns="45720" rIns="91440" bIns="45720" anchor="t"/>
          <a:p>
            <a:pPr eaLnBrk="1" hangingPunct="1"/>
            <a:r>
              <a:rPr lang="zh-CN" altLang="en-US" b="1" dirty="0"/>
              <a:t>简单的秘密钥分配</a:t>
            </a:r>
            <a:endParaRPr lang="en-AU" altLang="zh-CN" b="1" dirty="0"/>
          </a:p>
        </p:txBody>
      </p:sp>
      <p:sp>
        <p:nvSpPr>
          <p:cNvPr id="28677" name="Rectangle 3"/>
          <p:cNvSpPr>
            <a:spLocks noGrp="1"/>
          </p:cNvSpPr>
          <p:nvPr>
            <p:ph idx="1"/>
          </p:nvPr>
        </p:nvSpPr>
        <p:spPr>
          <a:xfrm>
            <a:off x="755650" y="1279525"/>
            <a:ext cx="7777163" cy="4525963"/>
          </a:xfrm>
        </p:spPr>
        <p:txBody>
          <a:bodyPr vert="horz" wrap="square" lIns="91440" tIns="45720" rIns="91440" bIns="45720" anchor="t"/>
          <a:p>
            <a:pPr algn="just" eaLnBrk="1" hangingPunct="1">
              <a:lnSpc>
                <a:spcPct val="110000"/>
              </a:lnSpc>
              <a:buSzPct val="80000"/>
            </a:pPr>
            <a:r>
              <a:rPr lang="en-US" altLang="zh-CN" b="1" dirty="0">
                <a:latin typeface="Times New Roman" panose="02020603050405020304" pitchFamily="18" charset="0"/>
              </a:rPr>
              <a:t>1979</a:t>
            </a:r>
            <a:r>
              <a:rPr lang="zh-CN" altLang="en-US" b="1" dirty="0">
                <a:latin typeface="Times New Roman" panose="02020603050405020304" pitchFamily="18" charset="0"/>
              </a:rPr>
              <a:t>由</a:t>
            </a:r>
            <a:r>
              <a:rPr lang="en-US" altLang="zh-CN" b="1" dirty="0">
                <a:latin typeface="Times New Roman" panose="02020603050405020304" pitchFamily="18" charset="0"/>
              </a:rPr>
              <a:t>Merkle</a:t>
            </a:r>
            <a:r>
              <a:rPr lang="zh-CN" altLang="en-US" b="1" dirty="0">
                <a:latin typeface="Times New Roman" panose="02020603050405020304" pitchFamily="18" charset="0"/>
              </a:rPr>
              <a:t>提出</a:t>
            </a:r>
            <a:endParaRPr lang="zh-CN" altLang="en-US" b="1" dirty="0">
              <a:latin typeface="Times New Roman" panose="02020603050405020304" pitchFamily="18" charset="0"/>
            </a:endParaRPr>
          </a:p>
          <a:p>
            <a:pPr lvl="1" algn="just" eaLnBrk="1" hangingPunct="1">
              <a:lnSpc>
                <a:spcPct val="110000"/>
              </a:lnSpc>
              <a:buSzPct val="80000"/>
            </a:pPr>
            <a:r>
              <a:rPr lang="en-US" altLang="zh-CN" b="1" dirty="0">
                <a:latin typeface="Times New Roman" panose="02020603050405020304" pitchFamily="18" charset="0"/>
              </a:rPr>
              <a:t> A </a:t>
            </a:r>
            <a:r>
              <a:rPr lang="zh-CN" altLang="en-US" b="1" dirty="0">
                <a:latin typeface="Times New Roman" panose="02020603050405020304" pitchFamily="18" charset="0"/>
              </a:rPr>
              <a:t>产生一个新的临时用的公钥对</a:t>
            </a:r>
            <a:endParaRPr lang="en-US" altLang="zh-CN" b="1" dirty="0">
              <a:latin typeface="Times New Roman" panose="02020603050405020304" pitchFamily="18" charset="0"/>
            </a:endParaRPr>
          </a:p>
          <a:p>
            <a:pPr lvl="1" algn="just" eaLnBrk="1" hangingPunct="1">
              <a:lnSpc>
                <a:spcPct val="110000"/>
              </a:lnSpc>
              <a:buSzPct val="80000"/>
            </a:pPr>
            <a:r>
              <a:rPr lang="en-US" altLang="zh-CN" b="1" dirty="0">
                <a:latin typeface="Times New Roman" panose="02020603050405020304" pitchFamily="18" charset="0"/>
              </a:rPr>
              <a:t> A </a:t>
            </a:r>
            <a:r>
              <a:rPr lang="zh-CN" altLang="en-US" b="1" dirty="0">
                <a:latin typeface="Times New Roman" panose="02020603050405020304" pitchFamily="18" charset="0"/>
              </a:rPr>
              <a:t>发送自己的标识和公钥给 </a:t>
            </a:r>
            <a:r>
              <a:rPr lang="en-US" altLang="zh-CN" b="1" dirty="0">
                <a:latin typeface="Times New Roman" panose="02020603050405020304" pitchFamily="18" charset="0"/>
              </a:rPr>
              <a:t>B</a:t>
            </a:r>
            <a:endParaRPr lang="en-US" altLang="zh-CN" b="1" dirty="0">
              <a:latin typeface="Times New Roman" panose="02020603050405020304" pitchFamily="18" charset="0"/>
            </a:endParaRPr>
          </a:p>
          <a:p>
            <a:pPr lvl="1" algn="just" eaLnBrk="1" hangingPunct="1">
              <a:lnSpc>
                <a:spcPct val="110000"/>
              </a:lnSpc>
              <a:buSzPct val="80000"/>
            </a:pPr>
            <a:r>
              <a:rPr lang="en-US" altLang="zh-CN" b="1" dirty="0">
                <a:latin typeface="Times New Roman" panose="02020603050405020304" pitchFamily="18" charset="0"/>
              </a:rPr>
              <a:t> B </a:t>
            </a:r>
            <a:r>
              <a:rPr lang="zh-CN" altLang="en-US" b="1" dirty="0">
                <a:latin typeface="Times New Roman" panose="02020603050405020304" pitchFamily="18" charset="0"/>
              </a:rPr>
              <a:t>产生一个会话密钥，并用 </a:t>
            </a:r>
            <a:r>
              <a:rPr lang="en-US" altLang="zh-CN" b="1" dirty="0">
                <a:latin typeface="Times New Roman" panose="02020603050405020304" pitchFamily="18" charset="0"/>
              </a:rPr>
              <a:t>A </a:t>
            </a:r>
            <a:r>
              <a:rPr lang="zh-CN" altLang="en-US" b="1" dirty="0">
                <a:latin typeface="Times New Roman" panose="02020603050405020304" pitchFamily="18" charset="0"/>
              </a:rPr>
              <a:t>的公钥加密后发送给 </a:t>
            </a:r>
            <a:r>
              <a:rPr lang="en-US" altLang="zh-CN" b="1" dirty="0">
                <a:latin typeface="Times New Roman" panose="02020603050405020304" pitchFamily="18" charset="0"/>
              </a:rPr>
              <a:t>A</a:t>
            </a:r>
            <a:endParaRPr lang="en-US" altLang="zh-CN" b="1" dirty="0">
              <a:latin typeface="Times New Roman" panose="02020603050405020304" pitchFamily="18" charset="0"/>
            </a:endParaRPr>
          </a:p>
          <a:p>
            <a:pPr lvl="1" algn="just" eaLnBrk="1" hangingPunct="1">
              <a:lnSpc>
                <a:spcPct val="110000"/>
              </a:lnSpc>
              <a:buSzPct val="80000"/>
            </a:pPr>
            <a:r>
              <a:rPr lang="en-US" altLang="zh-CN" b="1" dirty="0">
                <a:latin typeface="Times New Roman" panose="02020603050405020304" pitchFamily="18" charset="0"/>
              </a:rPr>
              <a:t> A </a:t>
            </a:r>
            <a:r>
              <a:rPr lang="zh-CN" altLang="en-US" b="1" dirty="0">
                <a:latin typeface="Times New Roman" panose="02020603050405020304" pitchFamily="18" charset="0"/>
              </a:rPr>
              <a:t>解密会话密钥</a:t>
            </a:r>
            <a:endParaRPr lang="en-US" altLang="zh-CN" b="1" dirty="0">
              <a:latin typeface="Times New Roman" panose="02020603050405020304" pitchFamily="18" charset="0"/>
            </a:endParaRPr>
          </a:p>
          <a:p>
            <a:pPr algn="just" eaLnBrk="1" hangingPunct="1">
              <a:lnSpc>
                <a:spcPct val="110000"/>
              </a:lnSpc>
              <a:buSzPct val="80000"/>
            </a:pPr>
            <a:r>
              <a:rPr lang="zh-CN" altLang="en-US" b="1" dirty="0">
                <a:latin typeface="Times New Roman" panose="02020603050405020304" pitchFamily="18" charset="0"/>
              </a:rPr>
              <a:t>问题是容易受到主动攻击，而通信双方却毫无察觉。</a:t>
            </a:r>
            <a:endParaRPr lang="en-AU" altLang="zh-CN" b="1"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AB9EC2-CB41-460D-8BAF-3D28A759BF21}"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29700" name="Picture 4"/>
          <p:cNvPicPr>
            <a:picLocks noChangeAspect="1"/>
          </p:cNvPicPr>
          <p:nvPr/>
        </p:nvPicPr>
        <p:blipFill>
          <a:blip r:embed="rId1"/>
          <a:srcRect b="23686"/>
          <a:stretch>
            <a:fillRect/>
          </a:stretch>
        </p:blipFill>
        <p:spPr>
          <a:xfrm>
            <a:off x="611188" y="1412875"/>
            <a:ext cx="7519987" cy="2736850"/>
          </a:xfrm>
          <a:prstGeom prst="rect">
            <a:avLst/>
          </a:prstGeom>
          <a:noFill/>
          <a:ln w="9525">
            <a:noFill/>
          </a:ln>
        </p:spPr>
      </p:pic>
      <p:sp>
        <p:nvSpPr>
          <p:cNvPr id="29701" name="TextBox 5"/>
          <p:cNvSpPr txBox="1"/>
          <p:nvPr/>
        </p:nvSpPr>
        <p:spPr>
          <a:xfrm>
            <a:off x="2965450" y="4868863"/>
            <a:ext cx="3262313" cy="400050"/>
          </a:xfrm>
          <a:prstGeom prst="rect">
            <a:avLst/>
          </a:prstGeom>
          <a:noFill/>
          <a:ln w="9525">
            <a:noFill/>
          </a:ln>
        </p:spPr>
        <p:txBody>
          <a:bodyPr wrap="none">
            <a:spAutoFit/>
          </a:bodyPr>
          <a:p>
            <a:r>
              <a:rPr lang="zh-CN" altLang="en-US" sz="2000" b="1" dirty="0">
                <a:latin typeface="Arial" panose="020B0604020202020204" pitchFamily="34" charset="0"/>
              </a:rPr>
              <a:t>利用公钥加密建立会话密钥</a:t>
            </a:r>
            <a:endParaRPr lang="zh-CN" altLang="en-US" sz="2000" b="1"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idx="4294967295"/>
          </p:nvPr>
        </p:nvSpPr>
        <p:spPr>
          <a:xfrm>
            <a:off x="381000" y="838200"/>
            <a:ext cx="8382000" cy="457200"/>
          </a:xfrm>
        </p:spPr>
        <p:txBody>
          <a:bodyPr vert="horz" wrap="square" lIns="91440" tIns="45720" rIns="91440" bIns="45720" anchor="t"/>
          <a:p>
            <a:r>
              <a:rPr lang="en-US" altLang="zh-CN" dirty="0"/>
              <a:t>Merkle</a:t>
            </a:r>
            <a:r>
              <a:rPr lang="zh-CN" altLang="en-US" dirty="0"/>
              <a:t>协议的中间人攻击</a:t>
            </a:r>
            <a:endParaRPr lang="zh-CN" altLang="en-US" dirty="0"/>
          </a:p>
        </p:txBody>
      </p:sp>
      <p:sp>
        <p:nvSpPr>
          <p:cNvPr id="30723" name="Text Box 4"/>
          <p:cNvSpPr txBox="1"/>
          <p:nvPr/>
        </p:nvSpPr>
        <p:spPr>
          <a:xfrm>
            <a:off x="685800" y="2133600"/>
            <a:ext cx="8001000" cy="3081338"/>
          </a:xfrm>
          <a:prstGeom prst="rect">
            <a:avLst/>
          </a:prstGeom>
          <a:noFill/>
          <a:ln w="9525">
            <a:noFill/>
          </a:ln>
        </p:spPr>
        <p:txBody>
          <a:bodyPr>
            <a:spAutoFit/>
          </a:bodyPr>
          <a:p>
            <a:pPr>
              <a:buClr>
                <a:schemeClr val="folHlink"/>
              </a:buClr>
              <a:buSzPct val="80000"/>
              <a:buFont typeface="ZapfDingbats" pitchFamily="82" charset="2"/>
            </a:pPr>
            <a:r>
              <a:rPr lang="en-US" altLang="zh-CN" sz="2800" dirty="0">
                <a:solidFill>
                  <a:srgbClr val="000066"/>
                </a:solidFill>
                <a:latin typeface="Arial" panose="020B0604020202020204" pitchFamily="34" charset="0"/>
                <a:sym typeface="Wingdings" panose="05000000000000000000" pitchFamily="2" charset="2"/>
              </a:rPr>
              <a:t>A</a:t>
            </a:r>
            <a:r>
              <a:rPr lang="zh-CN" altLang="en-US" sz="2800" dirty="0">
                <a:solidFill>
                  <a:srgbClr val="000066"/>
                </a:solidFill>
                <a:latin typeface="Arial" panose="020B0604020202020204" pitchFamily="34" charset="0"/>
                <a:sym typeface="Wingdings" panose="05000000000000000000" pitchFamily="2" charset="2"/>
              </a:rPr>
              <a:t>生成</a:t>
            </a:r>
            <a:r>
              <a:rPr lang="en-US" altLang="zh-CN" sz="2800" dirty="0">
                <a:solidFill>
                  <a:srgbClr val="000066"/>
                </a:solidFill>
                <a:latin typeface="Arial" panose="020B0604020202020204" pitchFamily="34" charset="0"/>
                <a:sym typeface="Wingdings" panose="05000000000000000000" pitchFamily="2" charset="2"/>
              </a:rPr>
              <a:t>{KUa,KRa}, </a:t>
            </a:r>
            <a:r>
              <a:rPr lang="en-US" altLang="zh-CN" sz="2800" dirty="0">
                <a:solidFill>
                  <a:srgbClr val="000066"/>
                </a:solidFill>
                <a:latin typeface="Arial" panose="020B0604020202020204" pitchFamily="34" charset="0"/>
              </a:rPr>
              <a:t>A</a:t>
            </a:r>
            <a:r>
              <a:rPr lang="en-US" altLang="zh-CN" sz="2800" dirty="0">
                <a:solidFill>
                  <a:srgbClr val="000066"/>
                </a:solidFill>
                <a:latin typeface="Arial" panose="020B0604020202020204" pitchFamily="34" charset="0"/>
                <a:sym typeface="Wingdings" panose="05000000000000000000" pitchFamily="2" charset="2"/>
              </a:rPr>
              <a:t></a:t>
            </a:r>
            <a:r>
              <a:rPr lang="en-US" altLang="zh-CN" sz="2800" dirty="0">
                <a:solidFill>
                  <a:srgbClr val="000066"/>
                </a:solidFill>
                <a:latin typeface="Arial" panose="020B0604020202020204" pitchFamily="34" charset="0"/>
              </a:rPr>
              <a:t>B: </a:t>
            </a:r>
            <a:r>
              <a:rPr lang="en-US" altLang="zh-CN" sz="2800" dirty="0">
                <a:solidFill>
                  <a:srgbClr val="000066"/>
                </a:solidFill>
                <a:latin typeface="Arial" panose="020B0604020202020204" pitchFamily="34" charset="0"/>
                <a:sym typeface="Wingdings" panose="05000000000000000000" pitchFamily="2" charset="2"/>
              </a:rPr>
              <a:t>(ID</a:t>
            </a:r>
            <a:r>
              <a:rPr lang="en-US" altLang="zh-CN" sz="2800" baseline="-25000" dirty="0">
                <a:solidFill>
                  <a:srgbClr val="000066"/>
                </a:solidFill>
                <a:latin typeface="Arial" panose="020B0604020202020204" pitchFamily="34" charset="0"/>
                <a:sym typeface="Wingdings" panose="05000000000000000000" pitchFamily="2" charset="2"/>
              </a:rPr>
              <a:t>A</a:t>
            </a:r>
            <a:r>
              <a:rPr lang="en-US" altLang="zh-CN" sz="2800" dirty="0">
                <a:solidFill>
                  <a:srgbClr val="000066"/>
                </a:solidFill>
                <a:latin typeface="Arial" panose="020B0604020202020204" pitchFamily="34" charset="0"/>
                <a:sym typeface="Wingdings" panose="05000000000000000000" pitchFamily="2" charset="2"/>
              </a:rPr>
              <a:t>,KUa)</a:t>
            </a:r>
            <a:endParaRPr lang="en-US" altLang="zh-CN" sz="28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800" dirty="0">
                <a:solidFill>
                  <a:srgbClr val="000066"/>
                </a:solidFill>
                <a:latin typeface="Arial" panose="020B0604020202020204" pitchFamily="34" charset="0"/>
                <a:sym typeface="Wingdings" panose="05000000000000000000" pitchFamily="2" charset="2"/>
              </a:rPr>
              <a:t>E</a:t>
            </a:r>
            <a:r>
              <a:rPr lang="zh-CN" altLang="en-US" sz="2800" dirty="0">
                <a:solidFill>
                  <a:srgbClr val="000066"/>
                </a:solidFill>
                <a:latin typeface="Arial" panose="020B0604020202020204" pitchFamily="34" charset="0"/>
                <a:sym typeface="Wingdings" panose="05000000000000000000" pitchFamily="2" charset="2"/>
              </a:rPr>
              <a:t>截获</a:t>
            </a:r>
            <a:r>
              <a:rPr lang="en-US" altLang="zh-CN" sz="2800" dirty="0">
                <a:solidFill>
                  <a:srgbClr val="000066"/>
                </a:solidFill>
                <a:latin typeface="Arial" panose="020B0604020202020204" pitchFamily="34" charset="0"/>
                <a:sym typeface="Wingdings" panose="05000000000000000000" pitchFamily="2" charset="2"/>
              </a:rPr>
              <a:t>,</a:t>
            </a:r>
            <a:r>
              <a:rPr lang="zh-CN" altLang="en-US" sz="2800" dirty="0">
                <a:solidFill>
                  <a:srgbClr val="000066"/>
                </a:solidFill>
                <a:latin typeface="Arial" panose="020B0604020202020204" pitchFamily="34" charset="0"/>
                <a:sym typeface="Wingdings" panose="05000000000000000000" pitchFamily="2" charset="2"/>
              </a:rPr>
              <a:t>生成</a:t>
            </a:r>
            <a:r>
              <a:rPr lang="en-US" altLang="zh-CN" sz="2800" dirty="0">
                <a:solidFill>
                  <a:srgbClr val="000066"/>
                </a:solidFill>
                <a:latin typeface="Arial" panose="020B0604020202020204" pitchFamily="34" charset="0"/>
                <a:sym typeface="Wingdings" panose="05000000000000000000" pitchFamily="2" charset="2"/>
              </a:rPr>
              <a:t>{KUe,KRe}</a:t>
            </a:r>
            <a:r>
              <a:rPr lang="zh-CN" altLang="en-US" sz="2800" dirty="0">
                <a:solidFill>
                  <a:srgbClr val="000066"/>
                </a:solidFill>
                <a:latin typeface="Arial" panose="020B0604020202020204" pitchFamily="34" charset="0"/>
                <a:sym typeface="Wingdings" panose="05000000000000000000" pitchFamily="2" charset="2"/>
              </a:rPr>
              <a:t>冒充</a:t>
            </a:r>
            <a:r>
              <a:rPr lang="en-US" altLang="zh-CN" sz="2800" dirty="0">
                <a:solidFill>
                  <a:srgbClr val="000066"/>
                </a:solidFill>
                <a:latin typeface="Arial" panose="020B0604020202020204" pitchFamily="34" charset="0"/>
                <a:sym typeface="Wingdings" panose="05000000000000000000" pitchFamily="2" charset="2"/>
              </a:rPr>
              <a:t>AB: (ID</a:t>
            </a:r>
            <a:r>
              <a:rPr lang="en-US" altLang="zh-CN" sz="2800" baseline="-25000" dirty="0">
                <a:solidFill>
                  <a:srgbClr val="000066"/>
                </a:solidFill>
                <a:latin typeface="Arial" panose="020B0604020202020204" pitchFamily="34" charset="0"/>
                <a:sym typeface="Wingdings" panose="05000000000000000000" pitchFamily="2" charset="2"/>
              </a:rPr>
              <a:t>A</a:t>
            </a:r>
            <a:r>
              <a:rPr lang="en-US" altLang="zh-CN" sz="2800" dirty="0">
                <a:solidFill>
                  <a:srgbClr val="000066"/>
                </a:solidFill>
                <a:latin typeface="Arial" panose="020B0604020202020204" pitchFamily="34" charset="0"/>
                <a:sym typeface="Wingdings" panose="05000000000000000000" pitchFamily="2" charset="2"/>
              </a:rPr>
              <a:t>,KUe)</a:t>
            </a:r>
            <a:endParaRPr lang="en-US" altLang="zh-CN" sz="28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800" dirty="0">
                <a:solidFill>
                  <a:srgbClr val="000066"/>
                </a:solidFill>
                <a:latin typeface="Arial" panose="020B0604020202020204" pitchFamily="34" charset="0"/>
                <a:sym typeface="Wingdings" panose="05000000000000000000" pitchFamily="2" charset="2"/>
              </a:rPr>
              <a:t>B</a:t>
            </a:r>
            <a:r>
              <a:rPr lang="zh-CN" altLang="en-US" sz="2800" dirty="0">
                <a:solidFill>
                  <a:srgbClr val="000066"/>
                </a:solidFill>
                <a:latin typeface="Arial" panose="020B0604020202020204" pitchFamily="34" charset="0"/>
                <a:sym typeface="Wingdings" panose="05000000000000000000" pitchFamily="2" charset="2"/>
              </a:rPr>
              <a:t>生成随机密钥</a:t>
            </a:r>
            <a:r>
              <a:rPr lang="en-US" altLang="zh-CN" sz="2800" dirty="0">
                <a:solidFill>
                  <a:srgbClr val="000066"/>
                </a:solidFill>
                <a:latin typeface="Arial" panose="020B0604020202020204" pitchFamily="34" charset="0"/>
                <a:sym typeface="Wingdings" panose="05000000000000000000" pitchFamily="2" charset="2"/>
              </a:rPr>
              <a:t>Ks, </a:t>
            </a:r>
            <a:r>
              <a:rPr lang="en-US" altLang="zh-CN" sz="2800" dirty="0">
                <a:solidFill>
                  <a:srgbClr val="000066"/>
                </a:solidFill>
                <a:latin typeface="Arial" panose="020B0604020202020204" pitchFamily="34" charset="0"/>
              </a:rPr>
              <a:t>B</a:t>
            </a:r>
            <a:r>
              <a:rPr lang="en-US" altLang="zh-CN" sz="2800" dirty="0">
                <a:solidFill>
                  <a:srgbClr val="000066"/>
                </a:solidFill>
                <a:latin typeface="Arial" panose="020B0604020202020204" pitchFamily="34" charset="0"/>
                <a:sym typeface="Wingdings" panose="05000000000000000000" pitchFamily="2" charset="2"/>
              </a:rPr>
              <a:t></a:t>
            </a:r>
            <a:r>
              <a:rPr lang="en-US" altLang="zh-CN" sz="2800" dirty="0">
                <a:solidFill>
                  <a:srgbClr val="000066"/>
                </a:solidFill>
                <a:latin typeface="Arial" panose="020B0604020202020204" pitchFamily="34" charset="0"/>
              </a:rPr>
              <a:t>A: E</a:t>
            </a:r>
            <a:r>
              <a:rPr lang="en-US" altLang="zh-CN" sz="2800" baseline="-25000" dirty="0">
                <a:solidFill>
                  <a:srgbClr val="000066"/>
                </a:solidFill>
                <a:latin typeface="Arial" panose="020B0604020202020204" pitchFamily="34" charset="0"/>
              </a:rPr>
              <a:t>KUe</a:t>
            </a:r>
            <a:r>
              <a:rPr lang="en-US" altLang="zh-CN" sz="2800" dirty="0">
                <a:solidFill>
                  <a:srgbClr val="000066"/>
                </a:solidFill>
                <a:latin typeface="Arial" panose="020B0604020202020204" pitchFamily="34" charset="0"/>
              </a:rPr>
              <a:t>(Ks)</a:t>
            </a:r>
            <a:endParaRPr lang="en-US" altLang="zh-CN" sz="28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800" dirty="0">
                <a:solidFill>
                  <a:srgbClr val="000066"/>
                </a:solidFill>
                <a:latin typeface="Arial" panose="020B0604020202020204" pitchFamily="34" charset="0"/>
                <a:sym typeface="Wingdings" panose="05000000000000000000" pitchFamily="2" charset="2"/>
              </a:rPr>
              <a:t>E</a:t>
            </a:r>
            <a:r>
              <a:rPr lang="zh-CN" altLang="en-US" sz="2800" dirty="0">
                <a:solidFill>
                  <a:srgbClr val="000066"/>
                </a:solidFill>
                <a:latin typeface="Arial" panose="020B0604020202020204" pitchFamily="34" charset="0"/>
                <a:sym typeface="Wingdings" panose="05000000000000000000" pitchFamily="2" charset="2"/>
              </a:rPr>
              <a:t>截获</a:t>
            </a:r>
            <a:r>
              <a:rPr lang="en-US" altLang="zh-CN" sz="2800" dirty="0">
                <a:solidFill>
                  <a:srgbClr val="000066"/>
                </a:solidFill>
                <a:latin typeface="Arial" panose="020B0604020202020204" pitchFamily="34" charset="0"/>
                <a:sym typeface="Wingdings" panose="05000000000000000000" pitchFamily="2" charset="2"/>
              </a:rPr>
              <a:t>,</a:t>
            </a:r>
            <a:r>
              <a:rPr lang="zh-CN" altLang="en-US" sz="2800" dirty="0">
                <a:solidFill>
                  <a:srgbClr val="000066"/>
                </a:solidFill>
                <a:latin typeface="Arial" panose="020B0604020202020204" pitchFamily="34" charset="0"/>
                <a:sym typeface="Wingdings" panose="05000000000000000000" pitchFamily="2" charset="2"/>
              </a:rPr>
              <a:t>解密后再用</a:t>
            </a:r>
            <a:r>
              <a:rPr lang="en-US" altLang="zh-CN" sz="2800" dirty="0">
                <a:solidFill>
                  <a:srgbClr val="000066"/>
                </a:solidFill>
                <a:latin typeface="Arial" panose="020B0604020202020204" pitchFamily="34" charset="0"/>
              </a:rPr>
              <a:t>E</a:t>
            </a:r>
            <a:r>
              <a:rPr lang="en-US" altLang="zh-CN" sz="2800" baseline="-25000" dirty="0">
                <a:solidFill>
                  <a:srgbClr val="000066"/>
                </a:solidFill>
                <a:latin typeface="Arial" panose="020B0604020202020204" pitchFamily="34" charset="0"/>
              </a:rPr>
              <a:t>KUa</a:t>
            </a:r>
            <a:r>
              <a:rPr lang="zh-CN" altLang="en-US" sz="2800" dirty="0">
                <a:solidFill>
                  <a:srgbClr val="000066"/>
                </a:solidFill>
                <a:latin typeface="Arial" panose="020B0604020202020204" pitchFamily="34" charset="0"/>
                <a:sym typeface="Wingdings" panose="05000000000000000000" pitchFamily="2" charset="2"/>
              </a:rPr>
              <a:t>加密</a:t>
            </a:r>
            <a:r>
              <a:rPr lang="en-US" altLang="zh-CN" sz="2800" dirty="0">
                <a:solidFill>
                  <a:srgbClr val="000066"/>
                </a:solidFill>
                <a:latin typeface="Arial" panose="020B0604020202020204" pitchFamily="34" charset="0"/>
              </a:rPr>
              <a:t>Ks</a:t>
            </a:r>
            <a:r>
              <a:rPr lang="en-US" altLang="zh-CN" sz="2800" dirty="0">
                <a:solidFill>
                  <a:srgbClr val="000066"/>
                </a:solidFill>
                <a:latin typeface="Arial" panose="020B0604020202020204" pitchFamily="34" charset="0"/>
                <a:sym typeface="Wingdings" panose="05000000000000000000" pitchFamily="2" charset="2"/>
              </a:rPr>
              <a:t></a:t>
            </a:r>
            <a:r>
              <a:rPr lang="en-US" altLang="zh-CN" sz="2800" dirty="0">
                <a:solidFill>
                  <a:srgbClr val="000066"/>
                </a:solidFill>
                <a:latin typeface="Arial" panose="020B0604020202020204" pitchFamily="34" charset="0"/>
              </a:rPr>
              <a:t>A: E</a:t>
            </a:r>
            <a:r>
              <a:rPr lang="en-US" altLang="zh-CN" sz="2800" baseline="-25000" dirty="0">
                <a:solidFill>
                  <a:srgbClr val="000066"/>
                </a:solidFill>
                <a:latin typeface="Arial" panose="020B0604020202020204" pitchFamily="34" charset="0"/>
              </a:rPr>
              <a:t>KUa</a:t>
            </a:r>
            <a:r>
              <a:rPr lang="en-US" altLang="zh-CN" sz="2800" dirty="0">
                <a:solidFill>
                  <a:srgbClr val="000066"/>
                </a:solidFill>
                <a:latin typeface="Arial" panose="020B0604020202020204" pitchFamily="34" charset="0"/>
              </a:rPr>
              <a:t>(Ks)</a:t>
            </a:r>
            <a:endParaRPr lang="en-US" altLang="zh-CN" sz="28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800" dirty="0">
                <a:solidFill>
                  <a:srgbClr val="000066"/>
                </a:solidFill>
                <a:latin typeface="Arial" panose="020B0604020202020204" pitchFamily="34" charset="0"/>
                <a:sym typeface="Wingdings" panose="05000000000000000000" pitchFamily="2" charset="2"/>
              </a:rPr>
              <a:t>A</a:t>
            </a:r>
            <a:r>
              <a:rPr lang="zh-CN" altLang="en-US" sz="2800" dirty="0">
                <a:solidFill>
                  <a:srgbClr val="000066"/>
                </a:solidFill>
                <a:latin typeface="Arial" panose="020B0604020202020204" pitchFamily="34" charset="0"/>
                <a:sym typeface="Wingdings" panose="05000000000000000000" pitchFamily="2" charset="2"/>
              </a:rPr>
              <a:t>丢弃</a:t>
            </a:r>
            <a:r>
              <a:rPr lang="en-US" altLang="zh-CN" sz="2800" dirty="0">
                <a:solidFill>
                  <a:srgbClr val="000066"/>
                </a:solidFill>
                <a:latin typeface="Arial" panose="020B0604020202020204" pitchFamily="34" charset="0"/>
                <a:sym typeface="Wingdings" panose="05000000000000000000" pitchFamily="2" charset="2"/>
              </a:rPr>
              <a:t>{KUa,KRa},B</a:t>
            </a:r>
            <a:r>
              <a:rPr lang="zh-CN" altLang="en-US" sz="2800" dirty="0">
                <a:solidFill>
                  <a:srgbClr val="000066"/>
                </a:solidFill>
                <a:latin typeface="Arial" panose="020B0604020202020204" pitchFamily="34" charset="0"/>
                <a:sym typeface="Wingdings" panose="05000000000000000000" pitchFamily="2" charset="2"/>
              </a:rPr>
              <a:t>丢弃</a:t>
            </a:r>
            <a:r>
              <a:rPr lang="en-US" altLang="zh-CN" sz="2800" dirty="0">
                <a:solidFill>
                  <a:srgbClr val="000066"/>
                </a:solidFill>
                <a:latin typeface="Arial" panose="020B0604020202020204" pitchFamily="34" charset="0"/>
                <a:sym typeface="Wingdings" panose="05000000000000000000" pitchFamily="2" charset="2"/>
              </a:rPr>
              <a:t>KUa</a:t>
            </a:r>
            <a:endParaRPr lang="en-US" altLang="zh-CN" sz="2800" dirty="0">
              <a:solidFill>
                <a:srgbClr val="000066"/>
              </a:solidFill>
              <a:latin typeface="Arial" panose="020B0604020202020204" pitchFamily="34" charset="0"/>
              <a:sym typeface="Wingdings" panose="05000000000000000000" pitchFamily="2" charset="2"/>
            </a:endParaRPr>
          </a:p>
          <a:p>
            <a:pPr>
              <a:buClr>
                <a:srgbClr val="000066"/>
              </a:buClr>
              <a:buSzPct val="90000"/>
              <a:buChar char="•"/>
            </a:pPr>
            <a:r>
              <a:rPr lang="en-US" altLang="zh-CN" sz="2800" dirty="0">
                <a:solidFill>
                  <a:srgbClr val="000066"/>
                </a:solidFill>
                <a:latin typeface="Arial" panose="020B0604020202020204" pitchFamily="34" charset="0"/>
                <a:sym typeface="Wingdings" panose="05000000000000000000" pitchFamily="2" charset="2"/>
              </a:rPr>
              <a:t>E</a:t>
            </a:r>
            <a:r>
              <a:rPr lang="zh-CN" altLang="en-US" sz="2800" dirty="0">
                <a:solidFill>
                  <a:srgbClr val="000066"/>
                </a:solidFill>
                <a:latin typeface="Arial" panose="020B0604020202020204" pitchFamily="34" charset="0"/>
                <a:sym typeface="Wingdings" panose="05000000000000000000" pitchFamily="2" charset="2"/>
              </a:rPr>
              <a:t>获得了</a:t>
            </a:r>
            <a:r>
              <a:rPr lang="en-US" altLang="zh-CN" sz="2800" dirty="0">
                <a:solidFill>
                  <a:srgbClr val="000066"/>
                </a:solidFill>
                <a:latin typeface="Arial" panose="020B0604020202020204" pitchFamily="34" charset="0"/>
                <a:sym typeface="Wingdings" panose="05000000000000000000" pitchFamily="2" charset="2"/>
              </a:rPr>
              <a:t>Ks,</a:t>
            </a:r>
            <a:r>
              <a:rPr lang="zh-CN" altLang="en-US" sz="2800" dirty="0">
                <a:solidFill>
                  <a:srgbClr val="000066"/>
                </a:solidFill>
                <a:latin typeface="Arial" panose="020B0604020202020204" pitchFamily="34" charset="0"/>
                <a:sym typeface="Wingdings" panose="05000000000000000000" pitchFamily="2" charset="2"/>
              </a:rPr>
              <a:t>故以后只需进行窃听</a:t>
            </a:r>
            <a:r>
              <a:rPr lang="en-US" altLang="zh-CN" sz="2800" dirty="0">
                <a:solidFill>
                  <a:srgbClr val="000066"/>
                </a:solidFill>
                <a:latin typeface="Arial" panose="020B0604020202020204" pitchFamily="34" charset="0"/>
                <a:sym typeface="Wingdings" panose="05000000000000000000" pitchFamily="2" charset="2"/>
              </a:rPr>
              <a:t>.</a:t>
            </a:r>
            <a:endParaRPr lang="en-US" altLang="zh-CN" sz="2800" dirty="0">
              <a:solidFill>
                <a:srgbClr val="000066"/>
              </a:solidFill>
              <a:latin typeface="Arial" panose="020B0604020202020204" pitchFamily="34" charset="0"/>
              <a:sym typeface="Wingdings" panose="05000000000000000000" pitchFamily="2" charset="2"/>
            </a:endParaRPr>
          </a:p>
          <a:p>
            <a:pPr>
              <a:buClr>
                <a:srgbClr val="000066"/>
              </a:buClr>
              <a:buSzPct val="90000"/>
              <a:buChar char="•"/>
            </a:pPr>
            <a:r>
              <a:rPr lang="en-US" altLang="zh-CN" sz="2800" dirty="0">
                <a:solidFill>
                  <a:srgbClr val="000066"/>
                </a:solidFill>
                <a:latin typeface="Arial" panose="020B0604020202020204" pitchFamily="34" charset="0"/>
                <a:sym typeface="Wingdings" panose="05000000000000000000" pitchFamily="2" charset="2"/>
              </a:rPr>
              <a:t>A,B</a:t>
            </a:r>
            <a:r>
              <a:rPr lang="zh-CN" altLang="en-US" sz="2800" dirty="0">
                <a:solidFill>
                  <a:srgbClr val="000066"/>
                </a:solidFill>
                <a:latin typeface="Arial" panose="020B0604020202020204" pitchFamily="34" charset="0"/>
                <a:sym typeface="Wingdings" panose="05000000000000000000" pitchFamily="2" charset="2"/>
              </a:rPr>
              <a:t>并不知晓它们被攻击了</a:t>
            </a:r>
            <a:endParaRPr lang="zh-CN" altLang="en-US" sz="2800" dirty="0">
              <a:solidFill>
                <a:srgbClr val="000066"/>
              </a:solidFill>
              <a:latin typeface="Arial" panose="020B0604020202020204" pitchFamily="34" charset="0"/>
              <a:sym typeface="Wingdings" panose="05000000000000000000"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idx="4294967295"/>
          </p:nvPr>
        </p:nvSpPr>
        <p:spPr>
          <a:xfrm>
            <a:off x="0" y="228600"/>
            <a:ext cx="9144000" cy="990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rgbClr val="000066"/>
                </a:solidFill>
                <a:effectLst/>
                <a:uLnTx/>
                <a:uFillTx/>
                <a:latin typeface="Times New Roman" panose="02020603050405020304" pitchFamily="18" charset="0"/>
                <a:ea typeface="黑体" panose="02010609060101010101" pitchFamily="49" charset="-122"/>
                <a:cs typeface="+mn-cs"/>
              </a:rPr>
              <a:t>Secret key distribution with confidentiality and authentication</a:t>
            </a:r>
            <a:endParaRPr kumimoji="0" lang="en-US" altLang="zh-CN" sz="2800" b="0" i="0" u="none" strike="noStrike" kern="1200" cap="none" spc="0" normalizeH="0" baseline="0" noProof="0" dirty="0" smtClean="0">
              <a:ln>
                <a:noFill/>
              </a:ln>
              <a:solidFill>
                <a:srgbClr val="000066"/>
              </a:solidFill>
              <a:effectLst/>
              <a:uLnTx/>
              <a:uFillTx/>
              <a:latin typeface="Times New Roman" panose="02020603050405020304" pitchFamily="18" charset="0"/>
              <a:ea typeface="黑体" panose="02010609060101010101" pitchFamily="49" charset="-122"/>
              <a:cs typeface="+mn-cs"/>
            </a:endParaRPr>
          </a:p>
        </p:txBody>
      </p:sp>
      <p:sp>
        <p:nvSpPr>
          <p:cNvPr id="31747" name="Text Box 3"/>
          <p:cNvSpPr txBox="1"/>
          <p:nvPr/>
        </p:nvSpPr>
        <p:spPr>
          <a:xfrm>
            <a:off x="323850" y="3500438"/>
            <a:ext cx="8077200" cy="3208337"/>
          </a:xfrm>
          <a:prstGeom prst="rect">
            <a:avLst/>
          </a:prstGeom>
          <a:noFill/>
          <a:ln w="9525">
            <a:noFill/>
          </a:ln>
        </p:spPr>
        <p:txBody>
          <a:bodyPr>
            <a:spAutoFit/>
          </a:bodyPr>
          <a:p>
            <a:pPr>
              <a:buClr>
                <a:srgbClr val="000066"/>
              </a:buClr>
              <a:buSzPct val="95000"/>
              <a:buChar char="•"/>
            </a:pPr>
            <a:r>
              <a:rPr lang="zh-CN" altLang="en-US" sz="2400" dirty="0">
                <a:solidFill>
                  <a:srgbClr val="000066"/>
                </a:solidFill>
                <a:latin typeface="Arial" panose="020B0604020202020204" pitchFamily="34" charset="0"/>
                <a:sym typeface="Wingdings" panose="05000000000000000000" pitchFamily="2" charset="2"/>
              </a:rPr>
              <a:t>假定</a:t>
            </a:r>
            <a:r>
              <a:rPr lang="en-US" altLang="zh-CN" sz="2400" dirty="0">
                <a:solidFill>
                  <a:srgbClr val="000066"/>
                </a:solidFill>
                <a:latin typeface="Arial" panose="020B0604020202020204" pitchFamily="34" charset="0"/>
                <a:sym typeface="Wingdings" panose="05000000000000000000" pitchFamily="2" charset="2"/>
              </a:rPr>
              <a:t>A</a:t>
            </a:r>
            <a:r>
              <a:rPr lang="zh-CN" altLang="en-US" sz="2400" dirty="0">
                <a:solidFill>
                  <a:srgbClr val="000066"/>
                </a:solidFill>
                <a:latin typeface="Arial" panose="020B0604020202020204" pitchFamily="34" charset="0"/>
                <a:sym typeface="Wingdings" panose="05000000000000000000" pitchFamily="2" charset="2"/>
              </a:rPr>
              <a:t>和</a:t>
            </a:r>
            <a:r>
              <a:rPr lang="en-US" altLang="zh-CN" sz="2400" dirty="0">
                <a:solidFill>
                  <a:srgbClr val="000066"/>
                </a:solidFill>
                <a:latin typeface="Arial" panose="020B0604020202020204" pitchFamily="34" charset="0"/>
                <a:sym typeface="Wingdings" panose="05000000000000000000" pitchFamily="2" charset="2"/>
              </a:rPr>
              <a:t>B</a:t>
            </a:r>
            <a:r>
              <a:rPr lang="zh-CN" altLang="en-US" sz="2400" dirty="0">
                <a:solidFill>
                  <a:srgbClr val="000066"/>
                </a:solidFill>
                <a:latin typeface="Arial" panose="020B0604020202020204" pitchFamily="34" charset="0"/>
                <a:sym typeface="Wingdings" panose="05000000000000000000" pitchFamily="2" charset="2"/>
              </a:rPr>
              <a:t>已经获得了双方的公钥</a:t>
            </a:r>
            <a:r>
              <a:rPr lang="en-US" altLang="zh-CN" sz="2400" dirty="0">
                <a:solidFill>
                  <a:srgbClr val="000066"/>
                </a:solidFill>
                <a:latin typeface="Arial" panose="020B0604020202020204" pitchFamily="34" charset="0"/>
                <a:sym typeface="Wingdings" panose="05000000000000000000" pitchFamily="2" charset="2"/>
              </a:rPr>
              <a:t>:</a:t>
            </a:r>
            <a:endParaRPr lang="en-US" altLang="zh-CN" sz="24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400" dirty="0">
                <a:solidFill>
                  <a:srgbClr val="000066"/>
                </a:solidFill>
                <a:latin typeface="Arial" panose="020B0604020202020204" pitchFamily="34" charset="0"/>
                <a:sym typeface="Wingdings" panose="05000000000000000000" pitchFamily="2" charset="2"/>
              </a:rPr>
              <a:t>A</a:t>
            </a:r>
            <a:r>
              <a:rPr lang="en-US" altLang="zh-CN" sz="2400" dirty="0">
                <a:solidFill>
                  <a:srgbClr val="000066"/>
                </a:solidFill>
                <a:latin typeface="Arial" panose="020B0604020202020204" pitchFamily="34" charset="0"/>
              </a:rPr>
              <a:t>B: E</a:t>
            </a:r>
            <a:r>
              <a:rPr lang="en-US" altLang="zh-CN" sz="2400" baseline="-25000" dirty="0">
                <a:solidFill>
                  <a:srgbClr val="000066"/>
                </a:solidFill>
                <a:latin typeface="Arial" panose="020B0604020202020204" pitchFamily="34" charset="0"/>
              </a:rPr>
              <a:t>KUb</a:t>
            </a:r>
            <a:r>
              <a:rPr lang="en-US" altLang="zh-CN" sz="2400" dirty="0">
                <a:solidFill>
                  <a:srgbClr val="000066"/>
                </a:solidFill>
                <a:latin typeface="Arial" panose="020B0604020202020204" pitchFamily="34" charset="0"/>
              </a:rPr>
              <a:t>(ID</a:t>
            </a:r>
            <a:r>
              <a:rPr lang="en-US" altLang="zh-CN" sz="2400" baseline="-25000" dirty="0">
                <a:solidFill>
                  <a:srgbClr val="000066"/>
                </a:solidFill>
                <a:latin typeface="Arial" panose="020B0604020202020204" pitchFamily="34" charset="0"/>
              </a:rPr>
              <a:t>A</a:t>
            </a:r>
            <a:r>
              <a:rPr lang="en-US" altLang="zh-CN" sz="2400" dirty="0">
                <a:solidFill>
                  <a:srgbClr val="000066"/>
                </a:solidFill>
                <a:latin typeface="Arial" panose="020B0604020202020204" pitchFamily="34" charset="0"/>
              </a:rPr>
              <a:t>,N</a:t>
            </a:r>
            <a:r>
              <a:rPr lang="en-US" altLang="zh-CN" sz="2400" baseline="-25000" dirty="0">
                <a:solidFill>
                  <a:srgbClr val="000066"/>
                </a:solidFill>
                <a:latin typeface="Arial" panose="020B0604020202020204" pitchFamily="34" charset="0"/>
              </a:rPr>
              <a:t>1</a:t>
            </a:r>
            <a:r>
              <a:rPr lang="en-US" altLang="zh-CN" sz="2400" dirty="0">
                <a:solidFill>
                  <a:srgbClr val="000066"/>
                </a:solidFill>
                <a:latin typeface="Arial" panose="020B0604020202020204" pitchFamily="34" charset="0"/>
              </a:rPr>
              <a:t>)</a:t>
            </a:r>
            <a:endParaRPr lang="en-US" altLang="zh-CN" sz="24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400" dirty="0">
                <a:solidFill>
                  <a:srgbClr val="000066"/>
                </a:solidFill>
                <a:latin typeface="Arial" panose="020B0604020202020204" pitchFamily="34" charset="0"/>
                <a:sym typeface="Wingdings" panose="05000000000000000000" pitchFamily="2" charset="2"/>
              </a:rPr>
              <a:t></a:t>
            </a:r>
            <a:r>
              <a:rPr lang="en-US" altLang="zh-CN" sz="2400" dirty="0">
                <a:solidFill>
                  <a:srgbClr val="000066"/>
                </a:solidFill>
                <a:latin typeface="Arial" panose="020B0604020202020204" pitchFamily="34" charset="0"/>
              </a:rPr>
              <a:t>B</a:t>
            </a:r>
            <a:r>
              <a:rPr lang="en-US" altLang="zh-CN" sz="2400" dirty="0">
                <a:solidFill>
                  <a:srgbClr val="000066"/>
                </a:solidFill>
                <a:latin typeface="Arial" panose="020B0604020202020204" pitchFamily="34" charset="0"/>
                <a:sym typeface="Wingdings" panose="05000000000000000000" pitchFamily="2" charset="2"/>
              </a:rPr>
              <a:t></a:t>
            </a:r>
            <a:r>
              <a:rPr lang="en-US" altLang="zh-CN" sz="2400" dirty="0">
                <a:solidFill>
                  <a:srgbClr val="000066"/>
                </a:solidFill>
                <a:latin typeface="Arial" panose="020B0604020202020204" pitchFamily="34" charset="0"/>
              </a:rPr>
              <a:t>A: E</a:t>
            </a:r>
            <a:r>
              <a:rPr lang="en-US" altLang="zh-CN" sz="2400" baseline="-25000" dirty="0">
                <a:solidFill>
                  <a:srgbClr val="000066"/>
                </a:solidFill>
                <a:latin typeface="Arial" panose="020B0604020202020204" pitchFamily="34" charset="0"/>
              </a:rPr>
              <a:t>KUa</a:t>
            </a:r>
            <a:r>
              <a:rPr lang="en-US" altLang="zh-CN" sz="2400" dirty="0">
                <a:solidFill>
                  <a:srgbClr val="000066"/>
                </a:solidFill>
                <a:latin typeface="Arial" panose="020B0604020202020204" pitchFamily="34" charset="0"/>
              </a:rPr>
              <a:t>(N</a:t>
            </a:r>
            <a:r>
              <a:rPr lang="en-US" altLang="zh-CN" sz="2400" baseline="-25000" dirty="0">
                <a:solidFill>
                  <a:srgbClr val="000066"/>
                </a:solidFill>
                <a:latin typeface="Arial" panose="020B0604020202020204" pitchFamily="34" charset="0"/>
              </a:rPr>
              <a:t>1 </a:t>
            </a:r>
            <a:r>
              <a:rPr lang="en-US" altLang="zh-CN" sz="2400" dirty="0">
                <a:solidFill>
                  <a:srgbClr val="000066"/>
                </a:solidFill>
                <a:latin typeface="Arial" panose="020B0604020202020204" pitchFamily="34" charset="0"/>
              </a:rPr>
              <a:t>,N</a:t>
            </a:r>
            <a:r>
              <a:rPr lang="en-US" altLang="zh-CN" sz="2400" baseline="-25000" dirty="0">
                <a:solidFill>
                  <a:srgbClr val="000066"/>
                </a:solidFill>
                <a:latin typeface="Arial" panose="020B0604020202020204" pitchFamily="34" charset="0"/>
              </a:rPr>
              <a:t>2</a:t>
            </a:r>
            <a:r>
              <a:rPr lang="en-US" altLang="zh-CN" sz="2400" dirty="0">
                <a:solidFill>
                  <a:srgbClr val="000066"/>
                </a:solidFill>
                <a:latin typeface="Arial" panose="020B0604020202020204" pitchFamily="34" charset="0"/>
              </a:rPr>
              <a:t>)</a:t>
            </a:r>
            <a:endParaRPr lang="en-US" altLang="zh-CN" sz="24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400" dirty="0">
                <a:solidFill>
                  <a:srgbClr val="000066"/>
                </a:solidFill>
                <a:latin typeface="Arial" panose="020B0604020202020204" pitchFamily="34" charset="0"/>
                <a:sym typeface="Wingdings" panose="05000000000000000000" pitchFamily="2" charset="2"/>
              </a:rPr>
              <a:t>A</a:t>
            </a:r>
            <a:r>
              <a:rPr lang="en-US" altLang="zh-CN" sz="2400" dirty="0">
                <a:solidFill>
                  <a:srgbClr val="000066"/>
                </a:solidFill>
                <a:latin typeface="Arial" panose="020B0604020202020204" pitchFamily="34" charset="0"/>
              </a:rPr>
              <a:t>B: E</a:t>
            </a:r>
            <a:r>
              <a:rPr lang="en-US" altLang="zh-CN" sz="2400" baseline="-25000" dirty="0">
                <a:solidFill>
                  <a:srgbClr val="000066"/>
                </a:solidFill>
                <a:latin typeface="Arial" panose="020B0604020202020204" pitchFamily="34" charset="0"/>
              </a:rPr>
              <a:t>KUb</a:t>
            </a:r>
            <a:r>
              <a:rPr lang="en-US" altLang="zh-CN" sz="2400" dirty="0">
                <a:solidFill>
                  <a:srgbClr val="000066"/>
                </a:solidFill>
                <a:latin typeface="Arial" panose="020B0604020202020204" pitchFamily="34" charset="0"/>
              </a:rPr>
              <a:t>(N</a:t>
            </a:r>
            <a:r>
              <a:rPr lang="en-US" altLang="zh-CN" sz="2400" baseline="-25000" dirty="0">
                <a:solidFill>
                  <a:srgbClr val="000066"/>
                </a:solidFill>
                <a:latin typeface="Arial" panose="020B0604020202020204" pitchFamily="34" charset="0"/>
              </a:rPr>
              <a:t>2</a:t>
            </a:r>
            <a:r>
              <a:rPr lang="en-US" altLang="zh-CN" sz="2400" dirty="0">
                <a:solidFill>
                  <a:srgbClr val="000066"/>
                </a:solidFill>
                <a:latin typeface="Arial" panose="020B0604020202020204" pitchFamily="34" charset="0"/>
              </a:rPr>
              <a:t>)</a:t>
            </a:r>
            <a:endParaRPr lang="en-US" altLang="zh-CN" sz="2400" dirty="0">
              <a:solidFill>
                <a:srgbClr val="000066"/>
              </a:solidFill>
              <a:latin typeface="Arial" panose="020B0604020202020204" pitchFamily="34" charset="0"/>
              <a:sym typeface="Wingdings" panose="05000000000000000000" pitchFamily="2" charset="2"/>
            </a:endParaRPr>
          </a:p>
          <a:p>
            <a:pPr>
              <a:buClr>
                <a:schemeClr val="folHlink"/>
              </a:buClr>
              <a:buSzPct val="80000"/>
              <a:buFont typeface="ZapfDingbats" pitchFamily="82" charset="2"/>
            </a:pPr>
            <a:r>
              <a:rPr lang="en-US" altLang="zh-CN" sz="2400" dirty="0">
                <a:solidFill>
                  <a:srgbClr val="000066"/>
                </a:solidFill>
                <a:latin typeface="Arial" panose="020B0604020202020204" pitchFamily="34" charset="0"/>
                <a:sym typeface="Wingdings" panose="05000000000000000000" pitchFamily="2" charset="2"/>
              </a:rPr>
              <a:t>A</a:t>
            </a:r>
            <a:r>
              <a:rPr lang="en-US" altLang="zh-CN" sz="2400" dirty="0">
                <a:solidFill>
                  <a:srgbClr val="000066"/>
                </a:solidFill>
                <a:latin typeface="Arial" panose="020B0604020202020204" pitchFamily="34" charset="0"/>
              </a:rPr>
              <a:t>B: Y=E</a:t>
            </a:r>
            <a:r>
              <a:rPr lang="en-US" altLang="zh-CN" sz="2400" baseline="-25000" dirty="0">
                <a:solidFill>
                  <a:srgbClr val="000066"/>
                </a:solidFill>
                <a:latin typeface="Arial" panose="020B0604020202020204" pitchFamily="34" charset="0"/>
              </a:rPr>
              <a:t>KUb</a:t>
            </a:r>
            <a:r>
              <a:rPr lang="en-US" altLang="zh-CN" sz="2400" dirty="0">
                <a:solidFill>
                  <a:srgbClr val="000066"/>
                </a:solidFill>
                <a:latin typeface="Arial" panose="020B0604020202020204" pitchFamily="34" charset="0"/>
              </a:rPr>
              <a:t>(E</a:t>
            </a:r>
            <a:r>
              <a:rPr lang="en-US" altLang="zh-CN" sz="2400" baseline="-25000" dirty="0">
                <a:solidFill>
                  <a:srgbClr val="000066"/>
                </a:solidFill>
                <a:latin typeface="Arial" panose="020B0604020202020204" pitchFamily="34" charset="0"/>
              </a:rPr>
              <a:t>KRa</a:t>
            </a:r>
            <a:r>
              <a:rPr lang="en-US" altLang="zh-CN" sz="2400" dirty="0">
                <a:solidFill>
                  <a:srgbClr val="000066"/>
                </a:solidFill>
                <a:latin typeface="Arial" panose="020B0604020202020204" pitchFamily="34" charset="0"/>
              </a:rPr>
              <a:t>(Ks))</a:t>
            </a:r>
            <a:endParaRPr lang="en-US" altLang="zh-CN" sz="2400" dirty="0">
              <a:solidFill>
                <a:srgbClr val="000066"/>
              </a:solidFill>
              <a:latin typeface="Arial" panose="020B0604020202020204" pitchFamily="34" charset="0"/>
            </a:endParaRPr>
          </a:p>
          <a:p>
            <a:pPr>
              <a:buClr>
                <a:schemeClr val="folHlink"/>
              </a:buClr>
              <a:buSzPct val="80000"/>
              <a:buFont typeface="ZapfDingbats" pitchFamily="82" charset="2"/>
            </a:pPr>
            <a:r>
              <a:rPr lang="en-US" altLang="zh-CN" sz="2400" dirty="0">
                <a:solidFill>
                  <a:srgbClr val="000066"/>
                </a:solidFill>
                <a:latin typeface="Arial" panose="020B0604020202020204" pitchFamily="34" charset="0"/>
                <a:sym typeface="Wingdings" panose="05000000000000000000" pitchFamily="2" charset="2"/>
              </a:rPr>
              <a:t>B</a:t>
            </a:r>
            <a:r>
              <a:rPr lang="zh-CN" altLang="en-US" sz="2400" dirty="0">
                <a:solidFill>
                  <a:srgbClr val="000066"/>
                </a:solidFill>
                <a:latin typeface="Arial" panose="020B0604020202020204" pitchFamily="34" charset="0"/>
                <a:sym typeface="Wingdings" panose="05000000000000000000" pitchFamily="2" charset="2"/>
              </a:rPr>
              <a:t>解密</a:t>
            </a:r>
            <a:r>
              <a:rPr lang="en-US" altLang="zh-CN" sz="2400" dirty="0">
                <a:solidFill>
                  <a:srgbClr val="000066"/>
                </a:solidFill>
                <a:latin typeface="Arial" panose="020B0604020202020204" pitchFamily="34" charset="0"/>
                <a:sym typeface="Wingdings" panose="05000000000000000000" pitchFamily="2" charset="2"/>
              </a:rPr>
              <a:t>Y</a:t>
            </a:r>
            <a:r>
              <a:rPr lang="zh-CN" altLang="en-US" sz="2400" dirty="0">
                <a:solidFill>
                  <a:srgbClr val="000066"/>
                </a:solidFill>
                <a:latin typeface="Arial" panose="020B0604020202020204" pitchFamily="34" charset="0"/>
                <a:sym typeface="Wingdings" panose="05000000000000000000" pitchFamily="2" charset="2"/>
              </a:rPr>
              <a:t>获得会话密钥</a:t>
            </a:r>
            <a:r>
              <a:rPr lang="en-US" altLang="zh-CN" sz="2400" dirty="0">
                <a:solidFill>
                  <a:srgbClr val="000066"/>
                </a:solidFill>
                <a:latin typeface="Arial" panose="020B0604020202020204" pitchFamily="34" charset="0"/>
                <a:sym typeface="Wingdings" panose="05000000000000000000" pitchFamily="2" charset="2"/>
              </a:rPr>
              <a:t>Ks=DKUa(DKRb(Y))</a:t>
            </a:r>
            <a:endParaRPr lang="en-US" altLang="zh-CN" sz="2400" dirty="0">
              <a:solidFill>
                <a:srgbClr val="000066"/>
              </a:solidFill>
              <a:latin typeface="Arial" panose="020B0604020202020204" pitchFamily="34" charset="0"/>
              <a:sym typeface="Wingdings" panose="05000000000000000000" pitchFamily="2" charset="2"/>
            </a:endParaRPr>
          </a:p>
        </p:txBody>
      </p:sp>
      <p:pic>
        <p:nvPicPr>
          <p:cNvPr id="31748" name="Picture 4" descr="f615"/>
          <p:cNvPicPr>
            <a:picLocks noChangeAspect="1"/>
          </p:cNvPicPr>
          <p:nvPr/>
        </p:nvPicPr>
        <p:blipFill>
          <a:blip r:embed="rId1"/>
          <a:stretch>
            <a:fillRect/>
          </a:stretch>
        </p:blipFill>
        <p:spPr>
          <a:xfrm>
            <a:off x="684213" y="1125538"/>
            <a:ext cx="7543800" cy="24384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D160279-7B2F-48E0-B0A8-EAAC8C10C6A1}"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2772" name="Rectangle 2"/>
          <p:cNvSpPr>
            <a:spLocks noGrp="1"/>
          </p:cNvSpPr>
          <p:nvPr>
            <p:ph type="title"/>
          </p:nvPr>
        </p:nvSpPr>
        <p:spPr/>
        <p:txBody>
          <a:bodyPr vert="horz" wrap="square" lIns="91440" tIns="45720" rIns="91440" bIns="45720" anchor="t"/>
          <a:p>
            <a:pPr eaLnBrk="1" hangingPunct="1"/>
            <a:r>
              <a:rPr lang="zh-CN" altLang="en-US" b="1" dirty="0"/>
              <a:t>混合方式的密钥分配</a:t>
            </a:r>
            <a:endParaRPr lang="en-AU" altLang="zh-CN" b="1" dirty="0"/>
          </a:p>
        </p:txBody>
      </p:sp>
      <p:sp>
        <p:nvSpPr>
          <p:cNvPr id="32773" name="Rectangle 3"/>
          <p:cNvSpPr>
            <a:spLocks noGrp="1"/>
          </p:cNvSpPr>
          <p:nvPr>
            <p:ph idx="1"/>
          </p:nvPr>
        </p:nvSpPr>
        <p:spPr>
          <a:xfrm>
            <a:off x="971550" y="1196975"/>
            <a:ext cx="6645275" cy="5183188"/>
          </a:xfrm>
        </p:spPr>
        <p:txBody>
          <a:bodyPr vert="horz" wrap="square" lIns="91440" tIns="45720" rIns="91440" bIns="45720" anchor="t"/>
          <a:p>
            <a:pPr eaLnBrk="1" hangingPunct="1">
              <a:lnSpc>
                <a:spcPct val="110000"/>
              </a:lnSpc>
              <a:buSzPct val="80000"/>
            </a:pPr>
            <a:r>
              <a:rPr lang="zh-CN" altLang="en-AU" sz="2600" b="1" dirty="0">
                <a:latin typeface="Times New Roman" panose="02020603050405020304" pitchFamily="18" charset="0"/>
              </a:rPr>
              <a:t>保留私钥配发中心</a:t>
            </a:r>
            <a:r>
              <a:rPr lang="en-AU" altLang="zh-CN" sz="2600" b="1" dirty="0">
                <a:latin typeface="Times New Roman" panose="02020603050405020304" pitchFamily="18" charset="0"/>
              </a:rPr>
              <a:t>( KDC )</a:t>
            </a:r>
            <a:endParaRPr lang="en-AU" altLang="zh-CN" sz="2600" b="1" dirty="0">
              <a:latin typeface="Times New Roman" panose="02020603050405020304" pitchFamily="18" charset="0"/>
            </a:endParaRPr>
          </a:p>
          <a:p>
            <a:pPr eaLnBrk="1" hangingPunct="1">
              <a:lnSpc>
                <a:spcPct val="110000"/>
              </a:lnSpc>
              <a:buSzPct val="80000"/>
            </a:pPr>
            <a:r>
              <a:rPr lang="zh-CN" altLang="en-AU" sz="2600" b="1" dirty="0">
                <a:latin typeface="Times New Roman" panose="02020603050405020304" pitchFamily="18" charset="0"/>
              </a:rPr>
              <a:t>每用户与</a:t>
            </a:r>
            <a:r>
              <a:rPr lang="en-AU" altLang="zh-CN" sz="2600" b="1" dirty="0">
                <a:latin typeface="Times New Roman" panose="02020603050405020304" pitchFamily="18" charset="0"/>
              </a:rPr>
              <a:t>KDC</a:t>
            </a:r>
            <a:r>
              <a:rPr lang="zh-CN" altLang="en-AU" sz="2600" b="1" dirty="0">
                <a:latin typeface="Times New Roman" panose="02020603050405020304" pitchFamily="18" charset="0"/>
              </a:rPr>
              <a:t>共享一个主密钥</a:t>
            </a:r>
            <a:endParaRPr lang="zh-CN" altLang="en-AU" sz="2600" b="1" dirty="0">
              <a:latin typeface="Times New Roman" panose="02020603050405020304" pitchFamily="18" charset="0"/>
            </a:endParaRPr>
          </a:p>
          <a:p>
            <a:pPr eaLnBrk="1" hangingPunct="1">
              <a:lnSpc>
                <a:spcPct val="110000"/>
              </a:lnSpc>
              <a:buSzPct val="80000"/>
            </a:pPr>
            <a:r>
              <a:rPr lang="zh-CN" altLang="en-AU" sz="2600" b="1" dirty="0">
                <a:latin typeface="Times New Roman" panose="02020603050405020304" pitchFamily="18" charset="0"/>
              </a:rPr>
              <a:t>用主密钥分配会话密钥</a:t>
            </a:r>
            <a:endParaRPr lang="zh-CN" altLang="en-AU" sz="2600" b="1" dirty="0">
              <a:latin typeface="Times New Roman" panose="02020603050405020304" pitchFamily="18" charset="0"/>
            </a:endParaRPr>
          </a:p>
          <a:p>
            <a:pPr eaLnBrk="1" hangingPunct="1">
              <a:lnSpc>
                <a:spcPct val="110000"/>
              </a:lnSpc>
              <a:buSzPct val="80000"/>
            </a:pPr>
            <a:r>
              <a:rPr lang="zh-CN" altLang="en-AU" sz="2600" b="1" dirty="0">
                <a:latin typeface="Times New Roman" panose="02020603050405020304" pitchFamily="18" charset="0"/>
              </a:rPr>
              <a:t>公钥用于分配主密钥</a:t>
            </a:r>
            <a:endParaRPr lang="en-AU" altLang="zh-CN" sz="2600" b="1" dirty="0">
              <a:latin typeface="Times New Roman" panose="02020603050405020304" pitchFamily="18" charset="0"/>
            </a:endParaRPr>
          </a:p>
          <a:p>
            <a:pPr lvl="1" eaLnBrk="1" hangingPunct="1">
              <a:lnSpc>
                <a:spcPct val="110000"/>
              </a:lnSpc>
              <a:buSzPct val="80000"/>
            </a:pPr>
            <a:r>
              <a:rPr lang="zh-CN" altLang="en-AU" sz="2400" b="1" dirty="0">
                <a:latin typeface="Times New Roman" panose="02020603050405020304" pitchFamily="18" charset="0"/>
              </a:rPr>
              <a:t>在大范围分散用户的情况下尤其有用</a:t>
            </a:r>
            <a:endParaRPr lang="zh-CN" altLang="en-AU" sz="2400" b="1" dirty="0">
              <a:latin typeface="Times New Roman" panose="02020603050405020304" pitchFamily="18" charset="0"/>
            </a:endParaRPr>
          </a:p>
          <a:p>
            <a:pPr eaLnBrk="1" hangingPunct="1">
              <a:lnSpc>
                <a:spcPct val="110000"/>
              </a:lnSpc>
              <a:buSzPct val="80000"/>
            </a:pPr>
            <a:r>
              <a:rPr lang="zh-CN" altLang="en-AU" sz="2600" b="1" dirty="0">
                <a:latin typeface="Times New Roman" panose="02020603050405020304" pitchFamily="18" charset="0"/>
              </a:rPr>
              <a:t>三层结构</a:t>
            </a:r>
            <a:endParaRPr lang="zh-CN" altLang="en-AU" sz="2600" b="1" dirty="0">
              <a:latin typeface="Times New Roman" panose="02020603050405020304" pitchFamily="18" charset="0"/>
            </a:endParaRPr>
          </a:p>
          <a:p>
            <a:pPr eaLnBrk="1" hangingPunct="1">
              <a:lnSpc>
                <a:spcPct val="110000"/>
              </a:lnSpc>
              <a:buSzPct val="80000"/>
            </a:pPr>
            <a:r>
              <a:rPr lang="zh-CN" altLang="en-AU" sz="2600" b="1" dirty="0">
                <a:latin typeface="Times New Roman" panose="02020603050405020304" pitchFamily="18" charset="0"/>
              </a:rPr>
              <a:t>基本依据</a:t>
            </a:r>
            <a:endParaRPr lang="zh-CN" altLang="en-AU" sz="2600" b="1" dirty="0">
              <a:latin typeface="Times New Roman" panose="02020603050405020304" pitchFamily="18" charset="0"/>
            </a:endParaRPr>
          </a:p>
          <a:p>
            <a:pPr lvl="1" eaLnBrk="1" hangingPunct="1">
              <a:lnSpc>
                <a:spcPct val="110000"/>
              </a:lnSpc>
              <a:buSzPct val="80000"/>
            </a:pPr>
            <a:r>
              <a:rPr lang="zh-CN" altLang="en-AU" sz="2400" b="1" dirty="0">
                <a:latin typeface="Times New Roman" panose="02020603050405020304" pitchFamily="18" charset="0"/>
              </a:rPr>
              <a:t>性能</a:t>
            </a:r>
            <a:endParaRPr lang="en-AU" altLang="zh-CN" sz="2400" b="1" dirty="0">
              <a:latin typeface="Times New Roman" panose="02020603050405020304" pitchFamily="18" charset="0"/>
            </a:endParaRPr>
          </a:p>
          <a:p>
            <a:pPr lvl="1" eaLnBrk="1" hangingPunct="1">
              <a:lnSpc>
                <a:spcPct val="110000"/>
              </a:lnSpc>
              <a:buSzPct val="80000"/>
            </a:pPr>
            <a:r>
              <a:rPr lang="zh-CN" altLang="en-AU" sz="2400" b="1" dirty="0">
                <a:latin typeface="Times New Roman" panose="02020603050405020304" pitchFamily="18" charset="0"/>
              </a:rPr>
              <a:t>向后兼容性</a:t>
            </a:r>
            <a:endParaRPr lang="en-AU" altLang="zh-CN" sz="2400" b="1"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7FA4F50-F7B6-4EFF-B0C9-774A2C51C253}"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5027" name="Rectangle 3"/>
          <p:cNvSpPr>
            <a:spLocks noChangeArrowheads="1"/>
          </p:cNvSpPr>
          <p:nvPr/>
        </p:nvSpPr>
        <p:spPr bwMode="auto">
          <a:xfrm>
            <a:off x="468313" y="404813"/>
            <a:ext cx="8229600" cy="936625"/>
          </a:xfrm>
          <a:prstGeom prst="rect">
            <a:avLst/>
          </a:prstGeom>
          <a:noFill/>
          <a:ln w="9525">
            <a:noFill/>
            <a:miter lim="800000"/>
          </a:ln>
          <a:effectLst/>
        </p:spPr>
        <p:txBody>
          <a:bodyPr anchor="ctr"/>
          <a:lstStyle/>
          <a:p>
            <a:pPr marL="838200" marR="0" lvl="0" indent="-838200" algn="l" defTabSz="914400" rtl="0" eaLnBrk="1" fontAlgn="base" latinLnBrk="0" hangingPunct="1">
              <a:lnSpc>
                <a:spcPct val="100000"/>
              </a:lnSpc>
              <a:spcBef>
                <a:spcPct val="0"/>
              </a:spcBef>
              <a:spcAft>
                <a:spcPct val="0"/>
              </a:spcAft>
              <a:buClrTx/>
              <a:buSzTx/>
              <a:buFontTx/>
              <a:buNone/>
              <a:defRPr/>
            </a:pPr>
            <a:r>
              <a:rPr kumimoji="0" lang="en-AU" altLang="zh-CN"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§14.3  </a:t>
            </a:r>
            <a:r>
              <a:rPr kumimoji="0" lang="zh-CN" altLang="en-US"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公钥分发</a:t>
            </a:r>
            <a:endParaRPr kumimoji="0" lang="en-AU" altLang="zh-CN" sz="4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3797" name="Rectangle 7"/>
          <p:cNvSpPr>
            <a:spLocks noGrp="1"/>
          </p:cNvSpPr>
          <p:nvPr>
            <p:ph idx="1"/>
          </p:nvPr>
        </p:nvSpPr>
        <p:spPr>
          <a:xfrm>
            <a:off x="971550" y="2420938"/>
            <a:ext cx="7632700" cy="2663825"/>
          </a:xfrm>
        </p:spPr>
        <p:txBody>
          <a:bodyPr vert="horz" wrap="square" lIns="91440" tIns="45720" rIns="91440" bIns="45720" anchor="t"/>
          <a:p>
            <a:pPr eaLnBrk="1" hangingPunct="1">
              <a:lnSpc>
                <a:spcPct val="110000"/>
              </a:lnSpc>
              <a:buSzPct val="80000"/>
            </a:pPr>
            <a:r>
              <a:rPr lang="zh-CN" altLang="en-US" b="1" dirty="0"/>
              <a:t>公钥的分配</a:t>
            </a:r>
            <a:endParaRPr lang="zh-CN" altLang="en-US" b="1" dirty="0"/>
          </a:p>
          <a:p>
            <a:pPr eaLnBrk="1" hangingPunct="1">
              <a:lnSpc>
                <a:spcPct val="110000"/>
              </a:lnSpc>
              <a:buSzPct val="80000"/>
            </a:pPr>
            <a:r>
              <a:rPr lang="zh-CN" altLang="en-US" b="1" dirty="0"/>
              <a:t>公钥密码用于传统密码体制的密钥分配</a:t>
            </a:r>
            <a:endParaRPr lang="en-US" altLang="zh-C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067151D-059E-41EC-BA7C-20E638F8D8D7}"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4820" name="Rectangle 2"/>
          <p:cNvSpPr>
            <a:spLocks noGrp="1"/>
          </p:cNvSpPr>
          <p:nvPr>
            <p:ph type="title"/>
          </p:nvPr>
        </p:nvSpPr>
        <p:spPr>
          <a:xfrm>
            <a:off x="519113" y="344488"/>
            <a:ext cx="8229600" cy="1139825"/>
          </a:xfrm>
        </p:spPr>
        <p:txBody>
          <a:bodyPr vert="horz" wrap="square" lIns="91440" tIns="45720" rIns="91440" bIns="45720" anchor="t"/>
          <a:p>
            <a:pPr eaLnBrk="1" hangingPunct="1"/>
            <a:r>
              <a:rPr lang="zh-CN" altLang="en-US" b="1" dirty="0"/>
              <a:t>公钥的分配</a:t>
            </a:r>
            <a:endParaRPr lang="zh-CN" altLang="en-AU" b="1" dirty="0"/>
          </a:p>
        </p:txBody>
      </p:sp>
      <p:sp>
        <p:nvSpPr>
          <p:cNvPr id="34821" name="Rectangle 3"/>
          <p:cNvSpPr>
            <a:spLocks noGrp="1"/>
          </p:cNvSpPr>
          <p:nvPr>
            <p:ph idx="1"/>
          </p:nvPr>
        </p:nvSpPr>
        <p:spPr>
          <a:xfrm>
            <a:off x="1095375" y="1816100"/>
            <a:ext cx="6213475" cy="3268663"/>
          </a:xfrm>
        </p:spPr>
        <p:txBody>
          <a:bodyPr vert="horz" wrap="square" lIns="91440" tIns="45720" rIns="91440" bIns="45720" anchor="t"/>
          <a:p>
            <a:pPr eaLnBrk="1" hangingPunct="1">
              <a:lnSpc>
                <a:spcPct val="120000"/>
              </a:lnSpc>
              <a:buSzPct val="80000"/>
            </a:pPr>
            <a:r>
              <a:rPr lang="zh-CN" altLang="en-US" b="1" dirty="0"/>
              <a:t>公钥分配方法</a:t>
            </a:r>
            <a:endParaRPr lang="en-US" altLang="zh-CN" b="1" dirty="0"/>
          </a:p>
          <a:p>
            <a:pPr lvl="1" eaLnBrk="1" hangingPunct="1">
              <a:lnSpc>
                <a:spcPct val="120000"/>
              </a:lnSpc>
              <a:buSzPct val="80000"/>
            </a:pPr>
            <a:r>
              <a:rPr lang="zh-CN" altLang="en-AU" b="1" dirty="0"/>
              <a:t>公开发布</a:t>
            </a:r>
            <a:endParaRPr lang="en-AU" altLang="zh-CN" b="1" dirty="0"/>
          </a:p>
          <a:p>
            <a:pPr lvl="1" eaLnBrk="1" hangingPunct="1">
              <a:lnSpc>
                <a:spcPct val="120000"/>
              </a:lnSpc>
              <a:buSzPct val="80000"/>
            </a:pPr>
            <a:r>
              <a:rPr lang="zh-CN" altLang="en-AU" b="1" dirty="0"/>
              <a:t>公开可访问目录</a:t>
            </a:r>
            <a:endParaRPr lang="en-AU" altLang="zh-CN" b="1" dirty="0"/>
          </a:p>
          <a:p>
            <a:pPr lvl="1" eaLnBrk="1" hangingPunct="1">
              <a:lnSpc>
                <a:spcPct val="120000"/>
              </a:lnSpc>
              <a:buSzPct val="80000"/>
            </a:pPr>
            <a:r>
              <a:rPr lang="zh-CN" altLang="en-AU" b="1" dirty="0"/>
              <a:t>公钥授权</a:t>
            </a:r>
            <a:endParaRPr lang="en-AU" altLang="zh-CN" b="1" dirty="0"/>
          </a:p>
          <a:p>
            <a:pPr lvl="1" eaLnBrk="1" hangingPunct="1">
              <a:lnSpc>
                <a:spcPct val="120000"/>
              </a:lnSpc>
              <a:buSzPct val="80000"/>
            </a:pPr>
            <a:r>
              <a:rPr lang="zh-CN" altLang="en-AU" b="1" dirty="0"/>
              <a:t>公钥证书</a:t>
            </a:r>
            <a:endParaRPr lang="en-AU" altLang="zh-CN" b="1" dirty="0"/>
          </a:p>
          <a:p>
            <a:pPr eaLnBrk="1" hangingPunct="1">
              <a:lnSpc>
                <a:spcPct val="120000"/>
              </a:lnSpc>
              <a:buSzPct val="80000"/>
              <a:buNone/>
            </a:pPr>
            <a:endParaRPr lang="zh-CN" altLang="en-AU"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FAFC45-0816-4AC0-9FE0-330F7CD7E3CD}"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5844" name="Rectangle 2"/>
          <p:cNvSpPr>
            <a:spLocks noGrp="1"/>
          </p:cNvSpPr>
          <p:nvPr>
            <p:ph type="title"/>
          </p:nvPr>
        </p:nvSpPr>
        <p:spPr>
          <a:xfrm>
            <a:off x="457200" y="417513"/>
            <a:ext cx="8229600" cy="1139825"/>
          </a:xfrm>
        </p:spPr>
        <p:txBody>
          <a:bodyPr vert="horz" wrap="square" lIns="91440" tIns="45720" rIns="91440" bIns="45720" anchor="t"/>
          <a:p>
            <a:pPr eaLnBrk="1" hangingPunct="1"/>
            <a:r>
              <a:rPr lang="zh-CN" altLang="en-AU" b="1" dirty="0"/>
              <a:t>公钥的公开发布</a:t>
            </a:r>
            <a:endParaRPr lang="zh-CN" altLang="en-AU" b="1" dirty="0"/>
          </a:p>
        </p:txBody>
      </p:sp>
      <p:sp>
        <p:nvSpPr>
          <p:cNvPr id="35845" name="Rectangle 3"/>
          <p:cNvSpPr>
            <a:spLocks noGrp="1"/>
          </p:cNvSpPr>
          <p:nvPr>
            <p:ph idx="1"/>
          </p:nvPr>
        </p:nvSpPr>
        <p:spPr>
          <a:xfrm>
            <a:off x="898525" y="1423988"/>
            <a:ext cx="7489825" cy="4525962"/>
          </a:xfrm>
        </p:spPr>
        <p:txBody>
          <a:bodyPr vert="horz" wrap="square" lIns="91440" tIns="45720" rIns="91440" bIns="45720" anchor="t"/>
          <a:p>
            <a:pPr algn="just" eaLnBrk="1" hangingPunct="1">
              <a:buSzPct val="80000"/>
            </a:pPr>
            <a:r>
              <a:rPr lang="zh-CN" altLang="en-US" b="1" dirty="0">
                <a:latin typeface="Times New Roman" panose="02020603050405020304" pitchFamily="18" charset="0"/>
              </a:rPr>
              <a:t>用户分发自己的公钥给接收者或广播给通信各方</a:t>
            </a:r>
            <a:endParaRPr lang="en-US" altLang="zh-CN" b="1" dirty="0">
              <a:latin typeface="Times New Roman" panose="02020603050405020304" pitchFamily="18" charset="0"/>
            </a:endParaRPr>
          </a:p>
          <a:p>
            <a:pPr lvl="1" algn="just" eaLnBrk="1" hangingPunct="1">
              <a:buSzPct val="80000"/>
            </a:pPr>
            <a:r>
              <a:rPr lang="zh-CN" altLang="en-US" b="1" dirty="0">
                <a:latin typeface="Times New Roman" panose="02020603050405020304" pitchFamily="18" charset="0"/>
              </a:rPr>
              <a:t>例如：把</a:t>
            </a:r>
            <a:r>
              <a:rPr lang="en-US" altLang="zh-CN" b="1" dirty="0">
                <a:latin typeface="Times New Roman" panose="02020603050405020304" pitchFamily="18" charset="0"/>
              </a:rPr>
              <a:t>PGP</a:t>
            </a:r>
            <a:r>
              <a:rPr lang="zh-CN" altLang="en-US" b="1" dirty="0">
                <a:latin typeface="Times New Roman" panose="02020603050405020304" pitchFamily="18" charset="0"/>
              </a:rPr>
              <a:t>的公钥放到消息的最后，发布到新闻组或邮件列表中</a:t>
            </a:r>
            <a:endParaRPr lang="en-US" altLang="zh-CN" b="1" dirty="0">
              <a:latin typeface="Times New Roman" panose="02020603050405020304" pitchFamily="18" charset="0"/>
            </a:endParaRPr>
          </a:p>
          <a:p>
            <a:pPr algn="just" eaLnBrk="1" hangingPunct="1">
              <a:buSzPct val="80000"/>
            </a:pPr>
            <a:r>
              <a:rPr lang="zh-CN" altLang="en-US" b="1" dirty="0">
                <a:latin typeface="Times New Roman" panose="02020603050405020304" pitchFamily="18" charset="0"/>
              </a:rPr>
              <a:t>缺点：伪造</a:t>
            </a:r>
            <a:endParaRPr lang="en-US" altLang="zh-CN" b="1" dirty="0">
              <a:latin typeface="Times New Roman" panose="02020603050405020304" pitchFamily="18" charset="0"/>
            </a:endParaRPr>
          </a:p>
          <a:p>
            <a:pPr lvl="1" algn="just" eaLnBrk="1" hangingPunct="1">
              <a:buSzPct val="80000"/>
            </a:pPr>
            <a:r>
              <a:rPr lang="zh-CN" altLang="en-US" b="1" dirty="0">
                <a:latin typeface="Times New Roman" panose="02020603050405020304" pitchFamily="18" charset="0"/>
              </a:rPr>
              <a:t>任何人都可以产生一个冒充真实发信者的公钥来进行欺骗</a:t>
            </a:r>
            <a:endParaRPr lang="en-US" altLang="zh-CN" b="1" dirty="0">
              <a:latin typeface="Times New Roman" panose="02020603050405020304" pitchFamily="18" charset="0"/>
            </a:endParaRPr>
          </a:p>
          <a:p>
            <a:pPr lvl="1" algn="just" eaLnBrk="1" hangingPunct="1">
              <a:buSzPct val="80000"/>
            </a:pPr>
            <a:r>
              <a:rPr lang="zh-CN" altLang="en-US" b="1" dirty="0">
                <a:latin typeface="Times New Roman" panose="02020603050405020304" pitchFamily="18" charset="0"/>
              </a:rPr>
              <a:t>直到伪造被发现，欺骗已经形成</a:t>
            </a:r>
            <a:endParaRPr lang="en-AU" altLang="zh-CN" b="1"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8FE6251-F8E7-4BCF-8477-49D1FF8FB20B}"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6868" name="Picture 4"/>
          <p:cNvPicPr>
            <a:picLocks noChangeAspect="1"/>
          </p:cNvPicPr>
          <p:nvPr/>
        </p:nvPicPr>
        <p:blipFill>
          <a:blip r:embed="rId1"/>
          <a:srcRect b="28323"/>
          <a:stretch>
            <a:fillRect/>
          </a:stretch>
        </p:blipFill>
        <p:spPr>
          <a:xfrm>
            <a:off x="755650" y="1628775"/>
            <a:ext cx="7429500" cy="2951163"/>
          </a:xfrm>
          <a:prstGeom prst="rect">
            <a:avLst/>
          </a:prstGeom>
          <a:noFill/>
          <a:ln w="9525">
            <a:noFill/>
          </a:ln>
        </p:spPr>
      </p:pic>
      <p:sp>
        <p:nvSpPr>
          <p:cNvPr id="36869" name="TextBox 5"/>
          <p:cNvSpPr txBox="1"/>
          <p:nvPr/>
        </p:nvSpPr>
        <p:spPr>
          <a:xfrm>
            <a:off x="3492500" y="5127625"/>
            <a:ext cx="2646363" cy="461963"/>
          </a:xfrm>
          <a:prstGeom prst="rect">
            <a:avLst/>
          </a:prstGeom>
          <a:noFill/>
          <a:ln w="9525">
            <a:noFill/>
          </a:ln>
        </p:spPr>
        <p:txBody>
          <a:bodyPr wrap="none">
            <a:spAutoFit/>
          </a:bodyPr>
          <a:p>
            <a:r>
              <a:rPr lang="zh-CN" altLang="en-US" sz="2400" b="1" dirty="0">
                <a:latin typeface="Arial" panose="020B0604020202020204" pitchFamily="34" charset="0"/>
              </a:rPr>
              <a:t>无控制的公钥分发</a:t>
            </a:r>
            <a:endParaRPr lang="zh-CN" altLang="en-US" sz="2400" b="1"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6A13DD-3400-473F-863F-2E397750FDFF}"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25314"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AU" altLang="zh-CN" sz="4200" b="1" i="0" u="none" strike="noStrike" kern="0" cap="none" spc="0" normalizeH="0" baseline="0" noProof="0" dirty="0" smtClean="0">
                <a:ln>
                  <a:noFill/>
                </a:ln>
                <a:solidFill>
                  <a:schemeClr val="tx2"/>
                </a:solidFill>
                <a:effectLst/>
                <a:uLnTx/>
                <a:uFillTx/>
                <a:latin typeface="+mj-lt"/>
                <a:ea typeface="+mj-ea"/>
                <a:cs typeface="+mj-cs"/>
              </a:rPr>
              <a:t>§</a:t>
            </a:r>
            <a:r>
              <a:rPr kumimoji="0" lang="en-AU" altLang="zh-CN"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14.1 </a:t>
            </a:r>
            <a:r>
              <a:rPr kumimoji="0" lang="zh-CN" altLang="en-US"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对称加密的</a:t>
            </a:r>
            <a:r>
              <a:rPr kumimoji="0" lang="zh-CN" altLang="en-AU"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密钥</a:t>
            </a:r>
            <a:r>
              <a:rPr kumimoji="0" lang="zh-CN" altLang="en-US"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分发</a:t>
            </a:r>
            <a:endParaRPr kumimoji="0" lang="en-US" altLang="zh-CN" sz="4200" b="1" i="0" u="none" strike="noStrike" kern="0" cap="none" spc="0" normalizeH="0" baseline="0" noProof="0" dirty="0">
              <a:ln>
                <a:noFill/>
              </a:ln>
              <a:solidFill>
                <a:schemeClr val="tx2"/>
              </a:solidFill>
              <a:effectLst/>
              <a:uLnTx/>
              <a:uFillTx/>
              <a:latin typeface="+mj-lt"/>
              <a:ea typeface="+mj-ea"/>
              <a:cs typeface="+mj-cs"/>
            </a:endParaRPr>
          </a:p>
        </p:txBody>
      </p:sp>
      <p:sp>
        <p:nvSpPr>
          <p:cNvPr id="10245" name="Rectangle 3"/>
          <p:cNvSpPr>
            <a:spLocks noGrp="1"/>
          </p:cNvSpPr>
          <p:nvPr>
            <p:ph idx="1"/>
          </p:nvPr>
        </p:nvSpPr>
        <p:spPr>
          <a:xfrm>
            <a:off x="827088" y="1628775"/>
            <a:ext cx="7067550" cy="3671888"/>
          </a:xfrm>
        </p:spPr>
        <p:txBody>
          <a:bodyPr vert="horz" wrap="square" lIns="91440" tIns="45720" rIns="91440" bIns="45720" anchor="t"/>
          <a:p>
            <a:pPr marL="812800" indent="-812800">
              <a:lnSpc>
                <a:spcPct val="120000"/>
              </a:lnSpc>
            </a:pPr>
            <a:r>
              <a:rPr lang="zh-CN" altLang="en-US" b="1" dirty="0"/>
              <a:t>任何密码系统的强度都与密钥分配方法有关。</a:t>
            </a:r>
            <a:endParaRPr lang="zh-CN" altLang="en-US" b="1" dirty="0"/>
          </a:p>
          <a:p>
            <a:pPr marL="812800" indent="-812800">
              <a:lnSpc>
                <a:spcPct val="120000"/>
              </a:lnSpc>
            </a:pPr>
            <a:r>
              <a:rPr lang="zh-CN" altLang="en-US" b="1" dirty="0"/>
              <a:t>密钥分配方法</a:t>
            </a:r>
            <a:endParaRPr lang="zh-CN" altLang="en-US" b="1" dirty="0"/>
          </a:p>
          <a:p>
            <a:pPr marL="1168400" lvl="1" indent="-824230">
              <a:lnSpc>
                <a:spcPct val="120000"/>
              </a:lnSpc>
            </a:pPr>
            <a:r>
              <a:rPr lang="zh-CN" altLang="en-US" b="1" dirty="0"/>
              <a:t>指将密钥发放给希望交换数据的双方而不让别人知道的方法。</a:t>
            </a:r>
            <a:endParaRPr lang="zh-CN" altLang="en-US" b="1" dirty="0"/>
          </a:p>
        </p:txBody>
      </p:sp>
      <p:sp>
        <p:nvSpPr>
          <p:cNvPr id="10246" name="Rectangle 4"/>
          <p:cNvSpPr/>
          <p:nvPr/>
        </p:nvSpPr>
        <p:spPr>
          <a:xfrm>
            <a:off x="0" y="3233738"/>
            <a:ext cx="9144000" cy="0"/>
          </a:xfrm>
          <a:prstGeom prst="rect">
            <a:avLst/>
          </a:prstGeom>
          <a:noFill/>
          <a:ln w="9525">
            <a:noFill/>
          </a:ln>
        </p:spPr>
        <p:txBody>
          <a:bodyPr wrap="none" anchor="ctr">
            <a:spAutoFit/>
          </a:bodyPr>
          <a:p>
            <a:endParaRPr lang="zh-CN" altLang="en-US"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C9698B4-CED3-41DA-9370-EE7E0B27164D}"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7892" name="Rectangle 2"/>
          <p:cNvSpPr>
            <a:spLocks noGrp="1"/>
          </p:cNvSpPr>
          <p:nvPr>
            <p:ph type="title"/>
          </p:nvPr>
        </p:nvSpPr>
        <p:spPr>
          <a:xfrm>
            <a:off x="519113" y="344488"/>
            <a:ext cx="8229600" cy="1139825"/>
          </a:xfrm>
        </p:spPr>
        <p:txBody>
          <a:bodyPr vert="horz" wrap="square" lIns="91440" tIns="45720" rIns="91440" bIns="45720" anchor="t"/>
          <a:p>
            <a:pPr eaLnBrk="1" hangingPunct="1"/>
            <a:r>
              <a:rPr lang="zh-CN" altLang="en-AU" b="1" dirty="0"/>
              <a:t>公开可访问的目录</a:t>
            </a:r>
            <a:endParaRPr lang="zh-CN" altLang="en-AU" b="1" dirty="0"/>
          </a:p>
        </p:txBody>
      </p:sp>
      <p:sp>
        <p:nvSpPr>
          <p:cNvPr id="37893" name="Rectangle 3"/>
          <p:cNvSpPr>
            <a:spLocks noGrp="1"/>
          </p:cNvSpPr>
          <p:nvPr>
            <p:ph idx="1"/>
          </p:nvPr>
        </p:nvSpPr>
        <p:spPr>
          <a:xfrm>
            <a:off x="827088" y="1195388"/>
            <a:ext cx="7488237" cy="5113337"/>
          </a:xfrm>
        </p:spPr>
        <p:txBody>
          <a:bodyPr vert="horz" wrap="square" lIns="91440" tIns="45720" rIns="91440" bIns="45720" anchor="t"/>
          <a:p>
            <a:pPr eaLnBrk="1" hangingPunct="1">
              <a:lnSpc>
                <a:spcPct val="110000"/>
              </a:lnSpc>
              <a:buSzPct val="80000"/>
            </a:pPr>
            <a:r>
              <a:rPr lang="zh-CN" altLang="en-US" b="1" dirty="0">
                <a:latin typeface="Times New Roman" panose="02020603050405020304" pitchFamily="18" charset="0"/>
              </a:rPr>
              <a:t>通过使用一个公共的公钥目录可以获得更大程度的安全性</a:t>
            </a:r>
            <a:endParaRPr lang="en-US" altLang="zh-CN" b="1" dirty="0">
              <a:latin typeface="Times New Roman" panose="02020603050405020304" pitchFamily="18" charset="0"/>
            </a:endParaRPr>
          </a:p>
          <a:p>
            <a:pPr eaLnBrk="1" hangingPunct="1">
              <a:lnSpc>
                <a:spcPct val="110000"/>
              </a:lnSpc>
              <a:buSzPct val="80000"/>
            </a:pPr>
            <a:r>
              <a:rPr lang="zh-CN" altLang="en-US" b="1" dirty="0">
                <a:latin typeface="Times New Roman" panose="02020603050405020304" pitchFamily="18" charset="0"/>
              </a:rPr>
              <a:t>目录应该是可信的，特点如下：</a:t>
            </a:r>
            <a:endParaRPr lang="en-US" altLang="zh-CN" b="1" dirty="0">
              <a:latin typeface="Times New Roman" panose="02020603050405020304" pitchFamily="18" charset="0"/>
            </a:endParaRPr>
          </a:p>
          <a:p>
            <a:pPr lvl="1" eaLnBrk="1" hangingPunct="1">
              <a:lnSpc>
                <a:spcPct val="110000"/>
              </a:lnSpc>
              <a:buSzPct val="80000"/>
            </a:pPr>
            <a:r>
              <a:rPr lang="zh-CN" altLang="en-US" b="1" dirty="0">
                <a:latin typeface="Times New Roman" panose="02020603050405020304" pitchFamily="18" charset="0"/>
              </a:rPr>
              <a:t> 包含</a:t>
            </a:r>
            <a:r>
              <a:rPr lang="en-US" altLang="zh-CN" b="1" dirty="0">
                <a:latin typeface="Times New Roman" panose="02020603050405020304" pitchFamily="18" charset="0"/>
              </a:rPr>
              <a:t> {</a:t>
            </a:r>
            <a:r>
              <a:rPr lang="zh-CN" altLang="en-US" b="1" dirty="0">
                <a:latin typeface="Times New Roman" panose="02020603050405020304" pitchFamily="18" charset="0"/>
              </a:rPr>
              <a:t>姓名，公钥</a:t>
            </a:r>
            <a:r>
              <a:rPr lang="en-US" altLang="zh-CN" b="1" dirty="0">
                <a:latin typeface="Times New Roman" panose="02020603050405020304" pitchFamily="18" charset="0"/>
              </a:rPr>
              <a:t>} </a:t>
            </a:r>
            <a:r>
              <a:rPr lang="zh-CN" altLang="en-US" b="1" dirty="0">
                <a:latin typeface="Times New Roman" panose="02020603050405020304" pitchFamily="18" charset="0"/>
              </a:rPr>
              <a:t>目录项</a:t>
            </a:r>
            <a:endParaRPr lang="en-US" altLang="zh-CN" b="1" dirty="0">
              <a:latin typeface="Times New Roman" panose="02020603050405020304" pitchFamily="18" charset="0"/>
            </a:endParaRPr>
          </a:p>
          <a:p>
            <a:pPr lvl="1" eaLnBrk="1" hangingPunct="1">
              <a:lnSpc>
                <a:spcPct val="110000"/>
              </a:lnSpc>
              <a:buSzPct val="80000"/>
            </a:pPr>
            <a:r>
              <a:rPr lang="zh-CN" altLang="en-US" b="1" dirty="0">
                <a:latin typeface="Times New Roman" panose="02020603050405020304" pitchFamily="18" charset="0"/>
              </a:rPr>
              <a:t> 通信方只能安全的注册到目录中</a:t>
            </a:r>
            <a:endParaRPr lang="en-US" altLang="zh-CN" b="1" dirty="0">
              <a:latin typeface="Times New Roman" panose="02020603050405020304" pitchFamily="18" charset="0"/>
            </a:endParaRPr>
          </a:p>
          <a:p>
            <a:pPr lvl="1" eaLnBrk="1" hangingPunct="1">
              <a:lnSpc>
                <a:spcPct val="110000"/>
              </a:lnSpc>
              <a:buSzPct val="80000"/>
            </a:pPr>
            <a:r>
              <a:rPr lang="zh-CN" altLang="en-US" b="1" dirty="0">
                <a:latin typeface="Times New Roman" panose="02020603050405020304" pitchFamily="18" charset="0"/>
              </a:rPr>
              <a:t> 通信方可在任何时刻进行密钥更替</a:t>
            </a:r>
            <a:endParaRPr lang="en-US" altLang="zh-CN" b="1" dirty="0">
              <a:latin typeface="Times New Roman" panose="02020603050405020304" pitchFamily="18" charset="0"/>
            </a:endParaRPr>
          </a:p>
          <a:p>
            <a:pPr lvl="1" eaLnBrk="1" hangingPunct="1">
              <a:lnSpc>
                <a:spcPct val="110000"/>
              </a:lnSpc>
              <a:buSzPct val="80000"/>
            </a:pPr>
            <a:r>
              <a:rPr lang="zh-CN" altLang="en-US" b="1" dirty="0">
                <a:latin typeface="Times New Roman" panose="02020603050405020304" pitchFamily="18" charset="0"/>
              </a:rPr>
              <a:t> 目录定期发布或更新</a:t>
            </a:r>
            <a:endParaRPr lang="zh-CN" altLang="en-US" b="1" dirty="0">
              <a:latin typeface="Times New Roman" panose="02020603050405020304" pitchFamily="18" charset="0"/>
            </a:endParaRPr>
          </a:p>
          <a:p>
            <a:pPr lvl="1" eaLnBrk="1" hangingPunct="1">
              <a:lnSpc>
                <a:spcPct val="110000"/>
              </a:lnSpc>
              <a:buSzPct val="80000"/>
            </a:pPr>
            <a:r>
              <a:rPr lang="zh-CN" altLang="en-US" b="1" dirty="0">
                <a:latin typeface="Times New Roman" panose="02020603050405020304" pitchFamily="18" charset="0"/>
              </a:rPr>
              <a:t> 目录可被电子化地访问</a:t>
            </a:r>
            <a:endParaRPr lang="en-US" altLang="zh-CN" b="1" dirty="0">
              <a:latin typeface="Times New Roman" panose="02020603050405020304" pitchFamily="18" charset="0"/>
            </a:endParaRPr>
          </a:p>
          <a:p>
            <a:pPr eaLnBrk="1" hangingPunct="1">
              <a:lnSpc>
                <a:spcPct val="110000"/>
              </a:lnSpc>
              <a:buSzPct val="80000"/>
            </a:pPr>
            <a:r>
              <a:rPr lang="zh-CN" altLang="en-US" b="1" dirty="0">
                <a:latin typeface="Times New Roman" panose="02020603050405020304" pitchFamily="18" charset="0"/>
              </a:rPr>
              <a:t>缺点：仍存在被篡改伪造的风险</a:t>
            </a:r>
            <a:endParaRPr lang="en-AU" altLang="zh-CN" b="1"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494C78-B758-4742-958F-199C60B3E7B3}"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8916" name="Picture 4"/>
          <p:cNvPicPr>
            <a:picLocks noChangeAspect="1"/>
          </p:cNvPicPr>
          <p:nvPr/>
        </p:nvPicPr>
        <p:blipFill>
          <a:blip r:embed="rId1"/>
          <a:srcRect b="17281"/>
          <a:stretch>
            <a:fillRect/>
          </a:stretch>
        </p:blipFill>
        <p:spPr>
          <a:xfrm>
            <a:off x="971550" y="981075"/>
            <a:ext cx="7345363" cy="3932238"/>
          </a:xfrm>
          <a:prstGeom prst="rect">
            <a:avLst/>
          </a:prstGeom>
          <a:noFill/>
          <a:ln w="9525">
            <a:noFill/>
          </a:ln>
        </p:spPr>
      </p:pic>
      <p:sp>
        <p:nvSpPr>
          <p:cNvPr id="38917" name="TextBox 5"/>
          <p:cNvSpPr txBox="1"/>
          <p:nvPr/>
        </p:nvSpPr>
        <p:spPr>
          <a:xfrm>
            <a:off x="3529013" y="5229225"/>
            <a:ext cx="2338387" cy="461963"/>
          </a:xfrm>
          <a:prstGeom prst="rect">
            <a:avLst/>
          </a:prstGeom>
          <a:noFill/>
          <a:ln w="9525">
            <a:noFill/>
          </a:ln>
        </p:spPr>
        <p:txBody>
          <a:bodyPr wrap="none">
            <a:spAutoFit/>
          </a:bodyPr>
          <a:p>
            <a:r>
              <a:rPr lang="zh-CN" altLang="en-US" sz="2400" b="1" dirty="0">
                <a:latin typeface="Arial" panose="020B0604020202020204" pitchFamily="34" charset="0"/>
              </a:rPr>
              <a:t>公开的公钥发布</a:t>
            </a:r>
            <a:endParaRPr lang="zh-CN" altLang="en-US" sz="2400" b="1"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7AF81E-1EB3-41E8-BA8E-596771143D4A}"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9940" name="Rectangle 2"/>
          <p:cNvSpPr>
            <a:spLocks noGrp="1"/>
          </p:cNvSpPr>
          <p:nvPr>
            <p:ph type="title"/>
          </p:nvPr>
        </p:nvSpPr>
        <p:spPr>
          <a:xfrm>
            <a:off x="539750" y="333375"/>
            <a:ext cx="8229600" cy="1139825"/>
          </a:xfrm>
        </p:spPr>
        <p:txBody>
          <a:bodyPr vert="horz" wrap="square" lIns="91440" tIns="45720" rIns="91440" bIns="45720" anchor="t"/>
          <a:p>
            <a:pPr eaLnBrk="1" hangingPunct="1"/>
            <a:r>
              <a:rPr lang="zh-CN" altLang="en-AU" b="1" dirty="0">
                <a:latin typeface="Times New Roman" panose="02020603050405020304" pitchFamily="18" charset="0"/>
              </a:rPr>
              <a:t>公钥授权</a:t>
            </a:r>
            <a:endParaRPr lang="zh-CN" altLang="en-AU" b="1" dirty="0">
              <a:latin typeface="Times New Roman" panose="02020603050405020304" pitchFamily="18" charset="0"/>
            </a:endParaRPr>
          </a:p>
        </p:txBody>
      </p:sp>
      <p:sp>
        <p:nvSpPr>
          <p:cNvPr id="39941" name="Rectangle 3"/>
          <p:cNvSpPr>
            <a:spLocks noGrp="1"/>
          </p:cNvSpPr>
          <p:nvPr>
            <p:ph idx="1"/>
          </p:nvPr>
        </p:nvSpPr>
        <p:spPr>
          <a:xfrm>
            <a:off x="971550" y="1268413"/>
            <a:ext cx="7200900" cy="4525962"/>
          </a:xfrm>
        </p:spPr>
        <p:txBody>
          <a:bodyPr vert="horz" wrap="square" lIns="91440" tIns="45720" rIns="91440" bIns="45720" anchor="t"/>
          <a:p>
            <a:pPr algn="just" eaLnBrk="1" hangingPunct="1">
              <a:lnSpc>
                <a:spcPct val="120000"/>
              </a:lnSpc>
              <a:buSzPct val="80000"/>
            </a:pPr>
            <a:r>
              <a:rPr lang="zh-CN" altLang="en-US" sz="2600" b="1" dirty="0"/>
              <a:t>通过更加严格地控制目录中的公钥分配，使公钥分配更加安全。</a:t>
            </a:r>
            <a:endParaRPr lang="en-US" altLang="zh-CN" sz="2600" b="1" dirty="0"/>
          </a:p>
          <a:p>
            <a:pPr algn="just" eaLnBrk="1" hangingPunct="1">
              <a:lnSpc>
                <a:spcPct val="120000"/>
              </a:lnSpc>
              <a:buSzPct val="80000"/>
            </a:pPr>
            <a:r>
              <a:rPr lang="zh-CN" altLang="en-US" sz="2600" b="1" dirty="0"/>
              <a:t>具有目录特性</a:t>
            </a:r>
            <a:endParaRPr lang="en-US" altLang="zh-CN" sz="2600" b="1" dirty="0"/>
          </a:p>
          <a:p>
            <a:pPr algn="just" eaLnBrk="1" hangingPunct="1">
              <a:lnSpc>
                <a:spcPct val="120000"/>
              </a:lnSpc>
              <a:buSzPct val="80000"/>
            </a:pPr>
            <a:r>
              <a:rPr lang="zh-CN" altLang="en-US" sz="2600" b="1" dirty="0"/>
              <a:t>每一通信方必须知道目录管理员的公钥</a:t>
            </a:r>
            <a:endParaRPr lang="en-US" altLang="zh-CN" sz="2600" b="1" dirty="0"/>
          </a:p>
          <a:p>
            <a:pPr algn="just" eaLnBrk="1" hangingPunct="1">
              <a:lnSpc>
                <a:spcPct val="120000"/>
              </a:lnSpc>
              <a:buSzPct val="80000"/>
            </a:pPr>
            <a:r>
              <a:rPr lang="zh-CN" altLang="en-US" sz="2600" b="1" dirty="0"/>
              <a:t>用户和目录管理员进行交互以安全地获得所希望的公钥</a:t>
            </a:r>
            <a:endParaRPr lang="en-US" altLang="zh-CN" sz="2600" b="1" dirty="0"/>
          </a:p>
          <a:p>
            <a:pPr lvl="1" algn="just" eaLnBrk="1" hangingPunct="1">
              <a:lnSpc>
                <a:spcPct val="120000"/>
              </a:lnSpc>
              <a:buSzPct val="80000"/>
            </a:pPr>
            <a:r>
              <a:rPr lang="zh-CN" altLang="en-US" sz="2400" b="1" dirty="0"/>
              <a:t>当需要密钥时，确实需要能够实时访问目录。公钥目录管理员成为系统的瓶颈。</a:t>
            </a:r>
            <a:endParaRPr lang="en-AU" altLang="zh-CN"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549E55-8054-4F37-8A9E-AB5071D4F8F1}"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0964" name="Rectangle 2"/>
          <p:cNvSpPr>
            <a:spLocks noGrp="1"/>
          </p:cNvSpPr>
          <p:nvPr>
            <p:ph type="title"/>
          </p:nvPr>
        </p:nvSpPr>
        <p:spPr/>
        <p:txBody>
          <a:bodyPr vert="horz" wrap="square" lIns="91440" tIns="45720" rIns="91440" bIns="45720" anchor="t"/>
          <a:p>
            <a:pPr eaLnBrk="1" hangingPunct="1"/>
            <a:r>
              <a:rPr lang="zh-CN" altLang="en-AU" b="1" dirty="0"/>
              <a:t>公钥授权</a:t>
            </a:r>
            <a:endParaRPr lang="en-AU" altLang="zh-CN" b="1" dirty="0"/>
          </a:p>
        </p:txBody>
      </p:sp>
      <p:pic>
        <p:nvPicPr>
          <p:cNvPr id="40965" name="Picture 4"/>
          <p:cNvPicPr>
            <a:picLocks noChangeAspect="1"/>
          </p:cNvPicPr>
          <p:nvPr/>
        </p:nvPicPr>
        <p:blipFill>
          <a:blip r:embed="rId1"/>
          <a:srcRect b="21397"/>
          <a:stretch>
            <a:fillRect/>
          </a:stretch>
        </p:blipFill>
        <p:spPr>
          <a:xfrm>
            <a:off x="666750" y="1055688"/>
            <a:ext cx="7721600" cy="4533900"/>
          </a:xfrm>
          <a:prstGeom prst="rect">
            <a:avLst/>
          </a:prstGeom>
          <a:noFill/>
          <a:ln w="9525">
            <a:noFill/>
          </a:ln>
        </p:spPr>
      </p:pic>
      <p:sp>
        <p:nvSpPr>
          <p:cNvPr id="40966" name="TextBox 6"/>
          <p:cNvSpPr txBox="1"/>
          <p:nvPr/>
        </p:nvSpPr>
        <p:spPr>
          <a:xfrm>
            <a:off x="3621088" y="5765800"/>
            <a:ext cx="1733550" cy="400050"/>
          </a:xfrm>
          <a:prstGeom prst="rect">
            <a:avLst/>
          </a:prstGeom>
          <a:noFill/>
          <a:ln w="9525">
            <a:noFill/>
          </a:ln>
        </p:spPr>
        <p:txBody>
          <a:bodyPr wrap="none">
            <a:spAutoFit/>
          </a:bodyPr>
          <a:p>
            <a:r>
              <a:rPr lang="zh-CN" altLang="en-US" sz="2000" b="1" dirty="0">
                <a:latin typeface="Arial" panose="020B0604020202020204" pitchFamily="34" charset="0"/>
              </a:rPr>
              <a:t>公钥发布方案</a:t>
            </a:r>
            <a:endParaRPr lang="zh-CN" altLang="en-US" sz="2000" b="1"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1749A12-40FE-45EF-9155-5EA5701C7E6F}"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1987" name="Rectangle 2"/>
          <p:cNvSpPr>
            <a:spLocks noGrp="1"/>
          </p:cNvSpPr>
          <p:nvPr>
            <p:ph type="title"/>
          </p:nvPr>
        </p:nvSpPr>
        <p:spPr>
          <a:xfrm>
            <a:off x="468313" y="260350"/>
            <a:ext cx="8147050" cy="1143000"/>
          </a:xfrm>
        </p:spPr>
        <p:txBody>
          <a:bodyPr vert="horz" wrap="square" lIns="91440" tIns="45720" rIns="91440" bIns="45720" anchor="t"/>
          <a:p>
            <a:r>
              <a:rPr lang="zh-CN" altLang="en-US" dirty="0"/>
              <a:t>利用公钥管理机构的公钥分发</a:t>
            </a:r>
            <a:endParaRPr lang="zh-CN" altLang="en-US" dirty="0"/>
          </a:p>
        </p:txBody>
      </p:sp>
      <p:sp>
        <p:nvSpPr>
          <p:cNvPr id="41988" name="Rectangle 3"/>
          <p:cNvSpPr>
            <a:spLocks noGrp="1"/>
          </p:cNvSpPr>
          <p:nvPr>
            <p:ph idx="1"/>
          </p:nvPr>
        </p:nvSpPr>
        <p:spPr/>
        <p:txBody>
          <a:bodyPr vert="horz" wrap="square" lIns="91440" tIns="45720" rIns="91440" bIns="45720" anchor="t"/>
          <a:p>
            <a:endParaRPr lang="zh-CN" altLang="en-US" dirty="0"/>
          </a:p>
        </p:txBody>
      </p:sp>
      <p:grpSp>
        <p:nvGrpSpPr>
          <p:cNvPr id="41989" name="Group 4"/>
          <p:cNvGrpSpPr/>
          <p:nvPr/>
        </p:nvGrpSpPr>
        <p:grpSpPr>
          <a:xfrm>
            <a:off x="395288" y="1341438"/>
            <a:ext cx="8748712" cy="4724400"/>
            <a:chOff x="249" y="709"/>
            <a:chExt cx="5511" cy="2976"/>
          </a:xfrm>
        </p:grpSpPr>
        <p:sp>
          <p:nvSpPr>
            <p:cNvPr id="41993" name="Text Box 5"/>
            <p:cNvSpPr txBox="1"/>
            <p:nvPr/>
          </p:nvSpPr>
          <p:spPr>
            <a:xfrm>
              <a:off x="3469" y="709"/>
              <a:ext cx="2291" cy="250"/>
            </a:xfrm>
            <a:prstGeom prst="rect">
              <a:avLst/>
            </a:prstGeom>
            <a:solidFill>
              <a:schemeClr val="accent1"/>
            </a:solidFill>
            <a:ln w="25400">
              <a:noFill/>
            </a:ln>
          </p:spPr>
          <p:txBody>
            <a:bodyPr>
              <a:spAutoFit/>
            </a:bodyPr>
            <a:p>
              <a:pPr>
                <a:spcBef>
                  <a:spcPct val="50000"/>
                </a:spcBef>
              </a:pPr>
              <a:r>
                <a:rPr lang="zh-CN" altLang="en-US" dirty="0">
                  <a:latin typeface="Arial" panose="020B0604020202020204" pitchFamily="34" charset="0"/>
                </a:rPr>
                <a:t>建立、维护动态的公钥目录表</a:t>
              </a:r>
              <a:endParaRPr lang="zh-CN" altLang="en-US" dirty="0">
                <a:latin typeface="Arial" panose="020B0604020202020204" pitchFamily="34" charset="0"/>
              </a:endParaRPr>
            </a:p>
          </p:txBody>
        </p:sp>
        <p:sp>
          <p:nvSpPr>
            <p:cNvPr id="41994" name="Line 6"/>
            <p:cNvSpPr/>
            <p:nvPr/>
          </p:nvSpPr>
          <p:spPr>
            <a:xfrm flipV="1">
              <a:off x="3016" y="845"/>
              <a:ext cx="429" cy="317"/>
            </a:xfrm>
            <a:prstGeom prst="line">
              <a:avLst/>
            </a:prstGeom>
            <a:ln w="25400" cap="flat" cmpd="sng">
              <a:solidFill>
                <a:schemeClr val="tx1"/>
              </a:solidFill>
              <a:prstDash val="solid"/>
              <a:headEnd type="none" w="med" len="med"/>
              <a:tailEnd type="none" w="med" len="med"/>
            </a:ln>
          </p:spPr>
        </p:sp>
        <p:pic>
          <p:nvPicPr>
            <p:cNvPr id="41995" name="Picture 7" descr="xd52"/>
            <p:cNvPicPr>
              <a:picLocks noChangeAspect="1"/>
            </p:cNvPicPr>
            <p:nvPr/>
          </p:nvPicPr>
          <p:blipFill>
            <a:blip r:embed="rId1"/>
            <a:stretch>
              <a:fillRect/>
            </a:stretch>
          </p:blipFill>
          <p:spPr>
            <a:xfrm>
              <a:off x="249" y="1117"/>
              <a:ext cx="5040" cy="2568"/>
            </a:xfrm>
            <a:prstGeom prst="rect">
              <a:avLst/>
            </a:prstGeom>
            <a:noFill/>
            <a:ln w="9525">
              <a:noFill/>
            </a:ln>
          </p:spPr>
        </p:pic>
      </p:grpSp>
      <p:grpSp>
        <p:nvGrpSpPr>
          <p:cNvPr id="41990" name="Group 8"/>
          <p:cNvGrpSpPr/>
          <p:nvPr/>
        </p:nvGrpSpPr>
        <p:grpSpPr>
          <a:xfrm>
            <a:off x="1476375" y="6021388"/>
            <a:ext cx="7199313" cy="725487"/>
            <a:chOff x="884" y="3748"/>
            <a:chExt cx="4309" cy="457"/>
          </a:xfrm>
        </p:grpSpPr>
        <p:sp>
          <p:nvSpPr>
            <p:cNvPr id="41991" name="Text Box 9"/>
            <p:cNvSpPr txBox="1"/>
            <p:nvPr/>
          </p:nvSpPr>
          <p:spPr>
            <a:xfrm>
              <a:off x="884" y="3974"/>
              <a:ext cx="4309" cy="231"/>
            </a:xfrm>
            <a:prstGeom prst="rect">
              <a:avLst/>
            </a:prstGeom>
            <a:solidFill>
              <a:schemeClr val="accent1"/>
            </a:solidFill>
            <a:ln w="25400">
              <a:noFill/>
            </a:ln>
          </p:spPr>
          <p:txBody>
            <a:bodyPr>
              <a:spAutoFit/>
            </a:bodyPr>
            <a:p>
              <a:pPr>
                <a:spcBef>
                  <a:spcPct val="50000"/>
                </a:spcBef>
              </a:pPr>
              <a:r>
                <a:rPr lang="zh-CN" altLang="en-US" dirty="0">
                  <a:latin typeface="Arial" panose="020B0604020202020204" pitchFamily="34" charset="0"/>
                </a:rPr>
                <a:t>每个用户都可靠地知道公钥管理机构的公钥</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41992" name="Text Box 10"/>
            <p:cNvSpPr txBox="1"/>
            <p:nvPr/>
          </p:nvSpPr>
          <p:spPr>
            <a:xfrm>
              <a:off x="884" y="3748"/>
              <a:ext cx="4309" cy="231"/>
            </a:xfrm>
            <a:prstGeom prst="rect">
              <a:avLst/>
            </a:prstGeom>
            <a:solidFill>
              <a:schemeClr val="accent1"/>
            </a:solidFill>
            <a:ln w="25400">
              <a:noFill/>
            </a:ln>
          </p:spPr>
          <p:txBody>
            <a:bodyPr>
              <a:spAutoFit/>
            </a:bodyPr>
            <a:p>
              <a:pPr>
                <a:spcBef>
                  <a:spcPct val="50000"/>
                </a:spcBef>
              </a:pPr>
              <a:r>
                <a:rPr lang="en-US" altLang="zh-CN" dirty="0">
                  <a:latin typeface="Arial" panose="020B0604020202020204" pitchFamily="34" charset="0"/>
                </a:rPr>
                <a:t>SK</a:t>
              </a:r>
              <a:r>
                <a:rPr lang="en-US" altLang="zh-CN" baseline="-25000" dirty="0">
                  <a:latin typeface="Arial" panose="020B0604020202020204" pitchFamily="34" charset="0"/>
                </a:rPr>
                <a:t>AU</a:t>
              </a:r>
              <a:r>
                <a:rPr lang="zh-CN" altLang="en-US" baseline="-25000" dirty="0">
                  <a:latin typeface="Arial" panose="020B0604020202020204" pitchFamily="34" charset="0"/>
                </a:rPr>
                <a:t> </a:t>
              </a:r>
              <a:r>
                <a:rPr lang="zh-CN" altLang="en-US" dirty="0">
                  <a:latin typeface="Arial" panose="020B0604020202020204" pitchFamily="34" charset="0"/>
                </a:rPr>
                <a:t>：公钥管理机构自己的秘钥，仅公钥管理机构自己知道；</a:t>
              </a:r>
              <a:endParaRPr lang="en-US" altLang="zh-CN" dirty="0">
                <a:latin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D4FF54-C9C1-40F7-9B10-744E3C985976}"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3012" name="Rectangle 2"/>
          <p:cNvSpPr>
            <a:spLocks noGrp="1"/>
          </p:cNvSpPr>
          <p:nvPr>
            <p:ph type="title"/>
          </p:nvPr>
        </p:nvSpPr>
        <p:spPr/>
        <p:txBody>
          <a:bodyPr vert="horz" wrap="square" lIns="91440" tIns="45720" rIns="91440" bIns="45720" anchor="t"/>
          <a:p>
            <a:pPr eaLnBrk="1" hangingPunct="1"/>
            <a:r>
              <a:rPr lang="zh-CN" altLang="en-AU" b="1" dirty="0"/>
              <a:t>公钥证书</a:t>
            </a:r>
            <a:endParaRPr lang="zh-CN" altLang="en-AU" b="1" dirty="0"/>
          </a:p>
        </p:txBody>
      </p:sp>
      <p:sp>
        <p:nvSpPr>
          <p:cNvPr id="43013" name="Rectangle 3"/>
          <p:cNvSpPr>
            <a:spLocks noGrp="1"/>
          </p:cNvSpPr>
          <p:nvPr>
            <p:ph idx="1"/>
          </p:nvPr>
        </p:nvSpPr>
        <p:spPr>
          <a:xfrm>
            <a:off x="971550" y="1196975"/>
            <a:ext cx="7272338" cy="4525963"/>
          </a:xfrm>
        </p:spPr>
        <p:txBody>
          <a:bodyPr vert="horz" wrap="square" lIns="91440" tIns="45720" rIns="91440" bIns="45720" anchor="t"/>
          <a:p>
            <a:pPr algn="just" eaLnBrk="1" hangingPunct="1">
              <a:lnSpc>
                <a:spcPct val="120000"/>
              </a:lnSpc>
              <a:buSzPct val="80000"/>
            </a:pPr>
            <a:r>
              <a:rPr lang="zh-CN" altLang="en-US" sz="2600" b="1" dirty="0">
                <a:latin typeface="Times New Roman" panose="02020603050405020304" pitchFamily="18" charset="0"/>
              </a:rPr>
              <a:t>用证书进行密钥交换，可以避免对公钥目录的实时授权访问</a:t>
            </a:r>
            <a:endParaRPr lang="en-AU" altLang="zh-CN" sz="2600" b="1" dirty="0">
              <a:latin typeface="Times New Roman" panose="02020603050405020304" pitchFamily="18" charset="0"/>
            </a:endParaRPr>
          </a:p>
          <a:p>
            <a:pPr algn="just" eaLnBrk="1" hangingPunct="1">
              <a:lnSpc>
                <a:spcPct val="120000"/>
              </a:lnSpc>
              <a:buSzPct val="80000"/>
            </a:pPr>
            <a:r>
              <a:rPr lang="zh-CN" altLang="en-US" sz="2600" b="1" dirty="0">
                <a:latin typeface="Times New Roman" panose="02020603050405020304" pitchFamily="18" charset="0"/>
              </a:rPr>
              <a:t>证书包含标识和公钥等信息</a:t>
            </a:r>
            <a:r>
              <a:rPr lang="en-AU" altLang="zh-CN" sz="2600" b="1" dirty="0">
                <a:latin typeface="Times New Roman" panose="02020603050405020304" pitchFamily="18" charset="0"/>
              </a:rPr>
              <a:t> </a:t>
            </a:r>
            <a:endParaRPr lang="en-AU" altLang="zh-CN" sz="2600" b="1" dirty="0">
              <a:latin typeface="Times New Roman" panose="02020603050405020304" pitchFamily="18" charset="0"/>
            </a:endParaRPr>
          </a:p>
          <a:p>
            <a:pPr lvl="1" algn="just" eaLnBrk="1" hangingPunct="1">
              <a:lnSpc>
                <a:spcPct val="120000"/>
              </a:lnSpc>
              <a:buSzPct val="80000"/>
            </a:pPr>
            <a:r>
              <a:rPr lang="zh-CN" altLang="en-AU" sz="2400" b="1" dirty="0">
                <a:latin typeface="Times New Roman" panose="02020603050405020304" pitchFamily="18" charset="0"/>
              </a:rPr>
              <a:t>通常还包含有效期，使用权限等其它信息</a:t>
            </a:r>
            <a:endParaRPr lang="en-AU" altLang="zh-CN" sz="2400" b="1" dirty="0">
              <a:latin typeface="Times New Roman" panose="02020603050405020304" pitchFamily="18" charset="0"/>
            </a:endParaRPr>
          </a:p>
          <a:p>
            <a:pPr algn="just" eaLnBrk="1" hangingPunct="1">
              <a:lnSpc>
                <a:spcPct val="120000"/>
              </a:lnSpc>
              <a:buSzPct val="80000"/>
            </a:pPr>
            <a:r>
              <a:rPr lang="zh-CN" altLang="en-AU" sz="2600" b="1" dirty="0">
                <a:latin typeface="Times New Roman" panose="02020603050405020304" pitchFamily="18" charset="0"/>
              </a:rPr>
              <a:t>含有可信公钥或证书授权方</a:t>
            </a:r>
            <a:r>
              <a:rPr lang="en-AU" altLang="zh-CN" sz="2600" b="1" dirty="0">
                <a:latin typeface="Times New Roman" panose="02020603050405020304" pitchFamily="18" charset="0"/>
              </a:rPr>
              <a:t>(CA)</a:t>
            </a:r>
            <a:r>
              <a:rPr lang="zh-CN" altLang="en-AU" sz="2600" b="1" dirty="0">
                <a:latin typeface="Times New Roman" panose="02020603050405020304" pitchFamily="18" charset="0"/>
              </a:rPr>
              <a:t>的签名</a:t>
            </a:r>
            <a:endParaRPr lang="zh-CN" altLang="en-AU" sz="2600" b="1" dirty="0">
              <a:latin typeface="Times New Roman" panose="02020603050405020304" pitchFamily="18" charset="0"/>
            </a:endParaRPr>
          </a:p>
          <a:p>
            <a:pPr algn="just" eaLnBrk="1" hangingPunct="1">
              <a:lnSpc>
                <a:spcPct val="120000"/>
              </a:lnSpc>
              <a:buSzPct val="80000"/>
            </a:pPr>
            <a:r>
              <a:rPr lang="zh-CN" altLang="en-AU" sz="2600" b="1" dirty="0">
                <a:latin typeface="Times New Roman" panose="02020603050405020304" pitchFamily="18" charset="0"/>
              </a:rPr>
              <a:t>知道公钥或证书授权方的公钥的所有人员都可以进行验证</a:t>
            </a:r>
            <a:endParaRPr lang="zh-CN" altLang="en-AU" sz="2600" b="1" dirty="0">
              <a:latin typeface="Times New Roman" panose="02020603050405020304" pitchFamily="18" charset="0"/>
            </a:endParaRPr>
          </a:p>
          <a:p>
            <a:pPr algn="just" eaLnBrk="1" hangingPunct="1">
              <a:lnSpc>
                <a:spcPct val="120000"/>
              </a:lnSpc>
              <a:buSzPct val="80000"/>
            </a:pPr>
            <a:r>
              <a:rPr lang="zh-CN" altLang="en-AU" sz="2600" b="1" dirty="0">
                <a:latin typeface="Times New Roman" panose="02020603050405020304" pitchFamily="18" charset="0"/>
              </a:rPr>
              <a:t>例如：</a:t>
            </a:r>
            <a:r>
              <a:rPr lang="en-AU" altLang="zh-CN" sz="2600" b="1" dirty="0">
                <a:latin typeface="Times New Roman" panose="02020603050405020304" pitchFamily="18" charset="0"/>
              </a:rPr>
              <a:t>X.509</a:t>
            </a:r>
            <a:r>
              <a:rPr lang="zh-CN" altLang="en-AU" sz="2600" b="1" dirty="0">
                <a:latin typeface="Times New Roman" panose="02020603050405020304" pitchFamily="18" charset="0"/>
              </a:rPr>
              <a:t>标准</a:t>
            </a:r>
            <a:endParaRPr lang="zh-CN" altLang="en-AU" sz="2600" b="1"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2DFD99-CF18-40C9-A6D2-19020D44E3FF}"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4036" name="Rectangle 2"/>
          <p:cNvSpPr>
            <a:spLocks noGrp="1"/>
          </p:cNvSpPr>
          <p:nvPr>
            <p:ph type="title"/>
          </p:nvPr>
        </p:nvSpPr>
        <p:spPr/>
        <p:txBody>
          <a:bodyPr vert="horz" wrap="square" lIns="91440" tIns="45720" rIns="91440" bIns="45720" anchor="t"/>
          <a:p>
            <a:pPr eaLnBrk="1" hangingPunct="1"/>
            <a:r>
              <a:rPr lang="zh-CN" altLang="en-AU" b="1" dirty="0"/>
              <a:t>公钥证书</a:t>
            </a:r>
            <a:endParaRPr lang="en-AU" altLang="zh-CN" b="1" dirty="0"/>
          </a:p>
        </p:txBody>
      </p:sp>
      <p:pic>
        <p:nvPicPr>
          <p:cNvPr id="44037" name="Picture 3"/>
          <p:cNvPicPr>
            <a:picLocks noChangeAspect="1"/>
          </p:cNvPicPr>
          <p:nvPr/>
        </p:nvPicPr>
        <p:blipFill>
          <a:blip r:embed="rId1"/>
          <a:srcRect t="4633" b="18529"/>
          <a:stretch>
            <a:fillRect/>
          </a:stretch>
        </p:blipFill>
        <p:spPr>
          <a:xfrm>
            <a:off x="755650" y="1052513"/>
            <a:ext cx="7416800" cy="4403725"/>
          </a:xfrm>
          <a:prstGeom prst="rect">
            <a:avLst/>
          </a:prstGeom>
          <a:noFill/>
          <a:ln w="9525">
            <a:noFill/>
          </a:ln>
        </p:spPr>
      </p:pic>
      <p:sp>
        <p:nvSpPr>
          <p:cNvPr id="44038" name="TextBox 6"/>
          <p:cNvSpPr txBox="1"/>
          <p:nvPr/>
        </p:nvSpPr>
        <p:spPr>
          <a:xfrm>
            <a:off x="3621088" y="5445125"/>
            <a:ext cx="1733550" cy="400050"/>
          </a:xfrm>
          <a:prstGeom prst="rect">
            <a:avLst/>
          </a:prstGeom>
          <a:noFill/>
          <a:ln w="9525">
            <a:noFill/>
          </a:ln>
        </p:spPr>
        <p:txBody>
          <a:bodyPr wrap="none">
            <a:spAutoFit/>
          </a:bodyPr>
          <a:p>
            <a:r>
              <a:rPr lang="zh-CN" altLang="en-US" sz="2000" b="1" dirty="0">
                <a:latin typeface="Arial" panose="020B0604020202020204" pitchFamily="34" charset="0"/>
              </a:rPr>
              <a:t>公钥证书交换</a:t>
            </a:r>
            <a:endParaRPr lang="zh-CN" altLang="en-US" sz="2000" b="1"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6DA1CE-993F-48B1-84B9-9AA201E3601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5060" name="Rectangle 2"/>
          <p:cNvSpPr>
            <a:spLocks noGrp="1"/>
          </p:cNvSpPr>
          <p:nvPr>
            <p:ph type="title"/>
          </p:nvPr>
        </p:nvSpPr>
        <p:spPr/>
        <p:txBody>
          <a:bodyPr vert="horz" wrap="square" lIns="91440" tIns="45720" rIns="91440" bIns="45720" anchor="t"/>
          <a:p>
            <a:r>
              <a:rPr lang="en-AU" altLang="zh-CN" sz="4000" b="1" dirty="0"/>
              <a:t>§14.4   X.509 </a:t>
            </a:r>
            <a:r>
              <a:rPr lang="zh-CN" altLang="en-AU" sz="4000" b="1" dirty="0"/>
              <a:t>认证服务</a:t>
            </a:r>
            <a:endParaRPr lang="en-AU" altLang="zh-CN" sz="4000" b="1" dirty="0"/>
          </a:p>
        </p:txBody>
      </p:sp>
      <p:sp>
        <p:nvSpPr>
          <p:cNvPr id="45061" name="Rectangle 3"/>
          <p:cNvSpPr>
            <a:spLocks noGrp="1"/>
          </p:cNvSpPr>
          <p:nvPr>
            <p:ph idx="1"/>
          </p:nvPr>
        </p:nvSpPr>
        <p:spPr>
          <a:xfrm>
            <a:off x="1116013" y="1196975"/>
            <a:ext cx="6610350" cy="4824413"/>
          </a:xfrm>
        </p:spPr>
        <p:txBody>
          <a:bodyPr vert="horz" wrap="square" lIns="91440" tIns="45720" rIns="91440" bIns="45720" anchor="t"/>
          <a:p>
            <a:pPr>
              <a:lnSpc>
                <a:spcPct val="110000"/>
              </a:lnSpc>
              <a:buSzPct val="80000"/>
            </a:pPr>
            <a:r>
              <a:rPr lang="en-AU" altLang="zh-CN" sz="2600" b="1" dirty="0">
                <a:latin typeface="Times New Roman" panose="02020603050405020304" pitchFamily="18" charset="0"/>
              </a:rPr>
              <a:t>CCITT X.500 </a:t>
            </a:r>
            <a:r>
              <a:rPr lang="zh-CN" altLang="en-AU" sz="2600" b="1" dirty="0">
                <a:latin typeface="Times New Roman" panose="02020603050405020304" pitchFamily="18" charset="0"/>
              </a:rPr>
              <a:t>目录服务的一部分</a:t>
            </a:r>
            <a:endParaRPr lang="en-AU" altLang="zh-CN" sz="2600" b="1" dirty="0">
              <a:latin typeface="Times New Roman" panose="02020603050405020304" pitchFamily="18" charset="0"/>
            </a:endParaRPr>
          </a:p>
          <a:p>
            <a:pPr lvl="1">
              <a:lnSpc>
                <a:spcPct val="110000"/>
              </a:lnSpc>
              <a:buSzPct val="80000"/>
            </a:pPr>
            <a:r>
              <a:rPr lang="zh-CN" altLang="en-US" sz="2200" b="1" dirty="0">
                <a:latin typeface="Times New Roman" panose="02020603050405020304" pitchFamily="18" charset="0"/>
              </a:rPr>
              <a:t>维护用户信息数据库的分布式服务器</a:t>
            </a:r>
            <a:endParaRPr lang="en-AU" altLang="zh-CN" sz="2200" b="1" dirty="0">
              <a:latin typeface="Times New Roman" panose="02020603050405020304" pitchFamily="18" charset="0"/>
            </a:endParaRPr>
          </a:p>
          <a:p>
            <a:pPr>
              <a:lnSpc>
                <a:spcPct val="110000"/>
              </a:lnSpc>
              <a:buSzPct val="80000"/>
            </a:pPr>
            <a:r>
              <a:rPr lang="zh-CN" altLang="en-AU" sz="2600" b="1" dirty="0">
                <a:latin typeface="Times New Roman" panose="02020603050405020304" pitchFamily="18" charset="0"/>
              </a:rPr>
              <a:t>定义了认证服务的框架</a:t>
            </a:r>
            <a:endParaRPr lang="en-AU" altLang="zh-CN" sz="2600" b="1" dirty="0">
              <a:latin typeface="Times New Roman" panose="02020603050405020304" pitchFamily="18" charset="0"/>
            </a:endParaRPr>
          </a:p>
          <a:p>
            <a:pPr lvl="1">
              <a:lnSpc>
                <a:spcPct val="110000"/>
              </a:lnSpc>
              <a:buSzPct val="80000"/>
            </a:pPr>
            <a:r>
              <a:rPr lang="zh-CN" altLang="en-AU" sz="2200" b="1" dirty="0">
                <a:latin typeface="Times New Roman" panose="02020603050405020304" pitchFamily="18" charset="0"/>
              </a:rPr>
              <a:t>目录可存储公钥证书</a:t>
            </a:r>
            <a:endParaRPr lang="en-AU" altLang="zh-CN" sz="2200" b="1" dirty="0">
              <a:latin typeface="Times New Roman" panose="02020603050405020304" pitchFamily="18" charset="0"/>
            </a:endParaRPr>
          </a:p>
          <a:p>
            <a:pPr lvl="1">
              <a:lnSpc>
                <a:spcPct val="110000"/>
              </a:lnSpc>
              <a:buSzPct val="80000"/>
            </a:pPr>
            <a:r>
              <a:rPr lang="zh-CN" altLang="en-AU" sz="2200" b="1" dirty="0">
                <a:latin typeface="Times New Roman" panose="02020603050405020304" pitchFamily="18" charset="0"/>
              </a:rPr>
              <a:t>由认证中心签名的用户的公钥</a:t>
            </a:r>
            <a:endParaRPr lang="en-AU" altLang="zh-CN" sz="2200" b="1" dirty="0">
              <a:latin typeface="Times New Roman" panose="02020603050405020304" pitchFamily="18" charset="0"/>
            </a:endParaRPr>
          </a:p>
          <a:p>
            <a:pPr>
              <a:lnSpc>
                <a:spcPct val="110000"/>
              </a:lnSpc>
              <a:buSzPct val="80000"/>
            </a:pPr>
            <a:r>
              <a:rPr lang="zh-CN" altLang="en-AU" sz="2600" b="1" dirty="0">
                <a:latin typeface="Times New Roman" panose="02020603050405020304" pitchFamily="18" charset="0"/>
              </a:rPr>
              <a:t>定义了认证协议</a:t>
            </a:r>
            <a:endParaRPr lang="en-AU" altLang="zh-CN" sz="2600" b="1" dirty="0">
              <a:latin typeface="Times New Roman" panose="02020603050405020304" pitchFamily="18" charset="0"/>
            </a:endParaRPr>
          </a:p>
          <a:p>
            <a:pPr>
              <a:lnSpc>
                <a:spcPct val="110000"/>
              </a:lnSpc>
              <a:buSzPct val="80000"/>
            </a:pPr>
            <a:r>
              <a:rPr lang="zh-CN" altLang="en-AU" sz="2600" b="1" dirty="0">
                <a:latin typeface="Times New Roman" panose="02020603050405020304" pitchFamily="18" charset="0"/>
              </a:rPr>
              <a:t>使用了公钥密码和数字签名技术</a:t>
            </a:r>
            <a:endParaRPr lang="en-AU" altLang="zh-CN" sz="2600" b="1" dirty="0">
              <a:latin typeface="Times New Roman" panose="02020603050405020304" pitchFamily="18" charset="0"/>
            </a:endParaRPr>
          </a:p>
          <a:p>
            <a:pPr lvl="1">
              <a:lnSpc>
                <a:spcPct val="110000"/>
              </a:lnSpc>
              <a:buSzPct val="80000"/>
            </a:pPr>
            <a:r>
              <a:rPr lang="zh-CN" altLang="en-AU" sz="2200" b="1" dirty="0">
                <a:latin typeface="Times New Roman" panose="02020603050405020304" pitchFamily="18" charset="0"/>
              </a:rPr>
              <a:t>未作算法规定，但推荐使用</a:t>
            </a:r>
            <a:r>
              <a:rPr lang="en-AU" altLang="zh-CN" sz="2200" b="1" dirty="0">
                <a:latin typeface="Times New Roman" panose="02020603050405020304" pitchFamily="18" charset="0"/>
              </a:rPr>
              <a:t>RSA</a:t>
            </a:r>
            <a:endParaRPr lang="en-AU" altLang="zh-CN" sz="2200" b="1" dirty="0">
              <a:latin typeface="Times New Roman" panose="02020603050405020304" pitchFamily="18" charset="0"/>
            </a:endParaRPr>
          </a:p>
          <a:p>
            <a:pPr>
              <a:lnSpc>
                <a:spcPct val="110000"/>
              </a:lnSpc>
              <a:buSzPct val="80000"/>
            </a:pPr>
            <a:r>
              <a:rPr lang="en-AU" altLang="zh-CN" sz="2600" b="1" dirty="0">
                <a:latin typeface="Times New Roman" panose="02020603050405020304" pitchFamily="18" charset="0"/>
              </a:rPr>
              <a:t>X.509 </a:t>
            </a:r>
            <a:r>
              <a:rPr lang="zh-CN" altLang="en-AU" sz="2600" b="1" dirty="0">
                <a:latin typeface="Times New Roman" panose="02020603050405020304" pitchFamily="18" charset="0"/>
              </a:rPr>
              <a:t>证书已得到了广泛地使用</a:t>
            </a:r>
            <a:endParaRPr lang="en-AU" altLang="zh-CN" sz="2600" b="1"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D9D403-EB7B-4EA3-9686-6EC5BA48BB04}"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6084" name="Rectangle 5"/>
          <p:cNvSpPr>
            <a:spLocks noGrp="1"/>
          </p:cNvSpPr>
          <p:nvPr>
            <p:ph type="title"/>
          </p:nvPr>
        </p:nvSpPr>
        <p:spPr/>
        <p:txBody>
          <a:bodyPr vert="horz" wrap="square" lIns="91440" tIns="45720" rIns="91440" bIns="45720" anchor="t"/>
          <a:p>
            <a:r>
              <a:rPr lang="en-US" altLang="zh-CN" sz="4000" b="1" dirty="0"/>
              <a:t>X.509</a:t>
            </a:r>
            <a:r>
              <a:rPr lang="zh-CN" altLang="en-US" sz="4000" b="1" dirty="0"/>
              <a:t>认证服务的应用</a:t>
            </a:r>
            <a:endParaRPr lang="zh-CN" altLang="en-US" sz="4000" b="1" dirty="0"/>
          </a:p>
        </p:txBody>
      </p:sp>
      <p:sp>
        <p:nvSpPr>
          <p:cNvPr id="46085" name="Rectangle 6"/>
          <p:cNvSpPr>
            <a:spLocks noGrp="1"/>
          </p:cNvSpPr>
          <p:nvPr>
            <p:ph idx="1"/>
          </p:nvPr>
        </p:nvSpPr>
        <p:spPr>
          <a:xfrm>
            <a:off x="468313" y="836613"/>
            <a:ext cx="8178800" cy="5400675"/>
          </a:xfrm>
        </p:spPr>
        <p:txBody>
          <a:bodyPr vert="horz" wrap="square" lIns="91440" tIns="45720" rIns="91440" bIns="45720" anchor="t"/>
          <a:p>
            <a:pPr algn="just">
              <a:lnSpc>
                <a:spcPct val="120000"/>
              </a:lnSpc>
              <a:buSzPct val="80000"/>
            </a:pPr>
            <a:r>
              <a:rPr lang="en-US" altLang="zh-CN" sz="2600" b="1" dirty="0">
                <a:latin typeface="Times New Roman" panose="02020603050405020304" pitchFamily="18" charset="0"/>
              </a:rPr>
              <a:t>X.509</a:t>
            </a:r>
            <a:r>
              <a:rPr lang="zh-CN" altLang="en-US" sz="2600" b="1" dirty="0">
                <a:latin typeface="Times New Roman" panose="02020603050405020304" pitchFamily="18" charset="0"/>
              </a:rPr>
              <a:t>建议最早在</a:t>
            </a:r>
            <a:r>
              <a:rPr lang="en-US" altLang="zh-CN" sz="2600" b="1" dirty="0">
                <a:latin typeface="Times New Roman" panose="02020603050405020304" pitchFamily="18" charset="0"/>
              </a:rPr>
              <a:t>1988</a:t>
            </a:r>
            <a:r>
              <a:rPr lang="zh-CN" altLang="en-US" sz="2600" b="1" dirty="0">
                <a:latin typeface="Times New Roman" panose="02020603050405020304" pitchFamily="18" charset="0"/>
              </a:rPr>
              <a:t>年发布，</a:t>
            </a:r>
            <a:r>
              <a:rPr lang="en-US" altLang="zh-CN" sz="2600" b="1" dirty="0">
                <a:latin typeface="Times New Roman" panose="02020603050405020304" pitchFamily="18" charset="0"/>
              </a:rPr>
              <a:t>1993</a:t>
            </a:r>
            <a:r>
              <a:rPr lang="zh-CN" altLang="en-US" sz="2600" b="1" dirty="0">
                <a:latin typeface="Times New Roman" panose="02020603050405020304" pitchFamily="18" charset="0"/>
              </a:rPr>
              <a:t>年和</a:t>
            </a:r>
            <a:r>
              <a:rPr lang="en-US" altLang="zh-CN" sz="2600" b="1" dirty="0">
                <a:latin typeface="Times New Roman" panose="02020603050405020304" pitchFamily="18" charset="0"/>
              </a:rPr>
              <a:t>1995</a:t>
            </a:r>
            <a:r>
              <a:rPr lang="zh-CN" altLang="en-US" sz="2600" b="1" dirty="0">
                <a:latin typeface="Times New Roman" panose="02020603050405020304" pitchFamily="18" charset="0"/>
              </a:rPr>
              <a:t>年又分别发布了它的第二和第三个修订版。</a:t>
            </a:r>
            <a:r>
              <a:rPr lang="en-US" altLang="zh-CN" sz="2600" b="1" dirty="0">
                <a:latin typeface="Times New Roman" panose="02020603050405020304" pitchFamily="18" charset="0"/>
              </a:rPr>
              <a:t>X.509</a:t>
            </a:r>
            <a:r>
              <a:rPr lang="zh-CN" altLang="en-US" sz="2600" b="1" dirty="0">
                <a:latin typeface="Times New Roman" panose="02020603050405020304" pitchFamily="18" charset="0"/>
              </a:rPr>
              <a:t>目前已经是一个非常重要的标准，因为</a:t>
            </a:r>
            <a:r>
              <a:rPr lang="en-US" altLang="zh-CN" sz="2600" b="1" dirty="0">
                <a:latin typeface="Times New Roman" panose="02020603050405020304" pitchFamily="18" charset="0"/>
              </a:rPr>
              <a:t>X.509</a:t>
            </a:r>
            <a:r>
              <a:rPr lang="zh-CN" altLang="en-US" sz="2600" b="1" dirty="0">
                <a:latin typeface="Times New Roman" panose="02020603050405020304" pitchFamily="18" charset="0"/>
              </a:rPr>
              <a:t>定义的认证证书结构和认证协议已经被广泛应用于诸多应用过程。</a:t>
            </a:r>
            <a:endParaRPr lang="en-US" altLang="zh-CN" sz="2600" b="1" dirty="0">
              <a:latin typeface="Times New Roman" panose="02020603050405020304" pitchFamily="18" charset="0"/>
            </a:endParaRPr>
          </a:p>
          <a:p>
            <a:pPr lvl="1" algn="just">
              <a:lnSpc>
                <a:spcPct val="120000"/>
              </a:lnSpc>
              <a:buSzPct val="80000"/>
            </a:pPr>
            <a:r>
              <a:rPr lang="en-US" altLang="zh-CN" sz="2200" b="1" dirty="0">
                <a:latin typeface="Times New Roman" panose="02020603050405020304" pitchFamily="18" charset="0"/>
              </a:rPr>
              <a:t>IPSec(</a:t>
            </a:r>
            <a:r>
              <a:rPr lang="zh-CN" altLang="en-US" sz="2200" b="1" dirty="0">
                <a:latin typeface="Times New Roman" panose="02020603050405020304" pitchFamily="18" charset="0"/>
              </a:rPr>
              <a:t>提供了一种网络层的安全性</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lvl="1" algn="just">
              <a:lnSpc>
                <a:spcPct val="120000"/>
              </a:lnSpc>
              <a:buSzPct val="80000"/>
            </a:pPr>
            <a:r>
              <a:rPr lang="en-US" altLang="zh-CN" sz="2200" b="1" dirty="0">
                <a:latin typeface="Times New Roman" panose="02020603050405020304" pitchFamily="18" charset="0"/>
              </a:rPr>
              <a:t>SSL/TLS(security socket layer/transport layer security</a:t>
            </a:r>
            <a:r>
              <a:rPr lang="zh-CN" altLang="en-US" sz="2200" b="1" dirty="0">
                <a:latin typeface="Times New Roman" panose="02020603050405020304" pitchFamily="18" charset="0"/>
              </a:rPr>
              <a:t>，安全套接层，可用来解决传输层的安全性问题</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lvl="1" algn="just">
              <a:lnSpc>
                <a:spcPct val="120000"/>
              </a:lnSpc>
              <a:buSzPct val="80000"/>
            </a:pPr>
            <a:r>
              <a:rPr lang="en-US" altLang="zh-CN" sz="2200" b="1" dirty="0">
                <a:latin typeface="Times New Roman" panose="02020603050405020304" pitchFamily="18" charset="0"/>
              </a:rPr>
              <a:t>SET (</a:t>
            </a:r>
            <a:r>
              <a:rPr lang="zh-CN" altLang="en-US" sz="2200" b="1" dirty="0">
                <a:latin typeface="Times New Roman" panose="02020603050405020304" pitchFamily="18" charset="0"/>
              </a:rPr>
              <a:t>电子商务交易，</a:t>
            </a:r>
            <a:r>
              <a:rPr lang="en-US" altLang="zh-CN" sz="2200" b="1" dirty="0">
                <a:latin typeface="Times New Roman" panose="02020603050405020304" pitchFamily="18" charset="0"/>
              </a:rPr>
              <a:t>SET</a:t>
            </a:r>
            <a:r>
              <a:rPr lang="zh-CN" altLang="en-US" sz="2200" b="1" dirty="0">
                <a:latin typeface="Times New Roman" panose="02020603050405020304" pitchFamily="18" charset="0"/>
              </a:rPr>
              <a:t>是一种开放的加密安全规范，用于保护</a:t>
            </a:r>
            <a:r>
              <a:rPr lang="en-US" altLang="zh-CN" sz="2200" b="1" dirty="0">
                <a:latin typeface="Times New Roman" panose="02020603050405020304" pitchFamily="18" charset="0"/>
              </a:rPr>
              <a:t>Internet</a:t>
            </a:r>
            <a:r>
              <a:rPr lang="zh-CN" altLang="en-US" sz="2200" b="1" dirty="0">
                <a:latin typeface="Times New Roman" panose="02020603050405020304" pitchFamily="18" charset="0"/>
              </a:rPr>
              <a:t>上的信用卡交易</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lvl="1" algn="just">
              <a:lnSpc>
                <a:spcPct val="120000"/>
              </a:lnSpc>
              <a:buSzPct val="80000"/>
            </a:pPr>
            <a:r>
              <a:rPr lang="en-US" altLang="zh-CN" sz="2200" b="1" dirty="0">
                <a:latin typeface="Times New Roman" panose="02020603050405020304" pitchFamily="18" charset="0"/>
              </a:rPr>
              <a:t>S/MIME(</a:t>
            </a:r>
            <a:r>
              <a:rPr lang="zh-CN" altLang="en-US" sz="2200" b="1" dirty="0">
                <a:latin typeface="Times New Roman" panose="02020603050405020304" pitchFamily="18" charset="0"/>
              </a:rPr>
              <a:t>保证电子邮件安全，侧重于作为商业和团体使用的标准，而</a:t>
            </a:r>
            <a:r>
              <a:rPr lang="en-US" altLang="zh-CN" sz="2200" b="1" dirty="0">
                <a:latin typeface="Times New Roman" panose="02020603050405020304" pitchFamily="18" charset="0"/>
              </a:rPr>
              <a:t>PGP</a:t>
            </a:r>
            <a:r>
              <a:rPr lang="zh-CN" altLang="en-US" sz="2200" b="1" dirty="0">
                <a:latin typeface="Times New Roman" panose="02020603050405020304" pitchFamily="18" charset="0"/>
              </a:rPr>
              <a:t>则倾向于为许多用户提供个人电子邮件的安全性</a:t>
            </a:r>
            <a:r>
              <a:rPr lang="en-US" altLang="zh-CN" sz="2200" b="1" dirty="0">
                <a:latin typeface="Times New Roman" panose="02020603050405020304" pitchFamily="18" charset="0"/>
              </a:rPr>
              <a:t>)</a:t>
            </a:r>
            <a:endParaRPr lang="zh-CN" altLang="en-US" sz="2200" b="1"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E9466-BF94-47CD-85E8-289F92750387}"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7108" name="Rectangle 2"/>
          <p:cNvSpPr>
            <a:spLocks noGrp="1"/>
          </p:cNvSpPr>
          <p:nvPr>
            <p:ph type="title"/>
          </p:nvPr>
        </p:nvSpPr>
        <p:spPr>
          <a:xfrm>
            <a:off x="468313" y="333375"/>
            <a:ext cx="8229600" cy="1139825"/>
          </a:xfrm>
        </p:spPr>
        <p:txBody>
          <a:bodyPr vert="horz" wrap="square" lIns="91440" tIns="45720" rIns="91440" bIns="45720" anchor="t"/>
          <a:p>
            <a:r>
              <a:rPr lang="en-AU" altLang="zh-CN" sz="4000" b="1" dirty="0">
                <a:latin typeface="Times New Roman" panose="02020603050405020304" pitchFamily="18" charset="0"/>
              </a:rPr>
              <a:t>X.509 </a:t>
            </a:r>
            <a:r>
              <a:rPr lang="zh-CN" altLang="en-AU" sz="4000" b="1" dirty="0">
                <a:latin typeface="Times New Roman" panose="02020603050405020304" pitchFamily="18" charset="0"/>
              </a:rPr>
              <a:t>证书</a:t>
            </a:r>
            <a:endParaRPr lang="en-AU" altLang="zh-CN" sz="4000" b="1" dirty="0">
              <a:latin typeface="Times New Roman" panose="02020603050405020304" pitchFamily="18" charset="0"/>
            </a:endParaRPr>
          </a:p>
        </p:txBody>
      </p:sp>
      <p:sp>
        <p:nvSpPr>
          <p:cNvPr id="47109" name="Rectangle 3"/>
          <p:cNvSpPr>
            <a:spLocks noGrp="1"/>
          </p:cNvSpPr>
          <p:nvPr>
            <p:ph idx="1"/>
          </p:nvPr>
        </p:nvSpPr>
        <p:spPr>
          <a:xfrm>
            <a:off x="754063" y="1123950"/>
            <a:ext cx="7921625" cy="5113338"/>
          </a:xfrm>
        </p:spPr>
        <p:txBody>
          <a:bodyPr vert="horz" wrap="square" lIns="91440" tIns="45720" rIns="91440" bIns="45720" anchor="t"/>
          <a:p>
            <a:pPr>
              <a:lnSpc>
                <a:spcPct val="90000"/>
              </a:lnSpc>
              <a:buSzPct val="80000"/>
            </a:pPr>
            <a:r>
              <a:rPr lang="zh-CN" altLang="en-AU" sz="2600" b="1" dirty="0">
                <a:latin typeface="Times New Roman" panose="02020603050405020304" pitchFamily="18" charset="0"/>
              </a:rPr>
              <a:t>由认证中心发放</a:t>
            </a:r>
            <a:r>
              <a:rPr lang="en-AU" altLang="zh-CN" sz="2600" b="1" dirty="0">
                <a:latin typeface="Times New Roman" panose="02020603050405020304" pitchFamily="18" charset="0"/>
              </a:rPr>
              <a:t>(CA), </a:t>
            </a:r>
            <a:r>
              <a:rPr lang="zh-CN" altLang="en-AU" sz="2600" b="1" dirty="0">
                <a:latin typeface="Times New Roman" panose="02020603050405020304" pitchFamily="18" charset="0"/>
              </a:rPr>
              <a:t>包括</a:t>
            </a:r>
            <a:r>
              <a:rPr lang="en-AU" altLang="zh-CN" sz="2600" b="1" dirty="0">
                <a:latin typeface="Times New Roman" panose="02020603050405020304" pitchFamily="18" charset="0"/>
              </a:rPr>
              <a:t>: </a:t>
            </a:r>
            <a:endParaRPr lang="en-AU" altLang="zh-CN" sz="26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version (1, 2, or 3)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serial number (unique within CA) identifying certificate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signature algorithm identifier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issuer X.500 name (CA)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period of validity (from - to dates)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subject X.500 name (name of owner)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subject public-key info (algorithm, parameters, key)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issuer unique identifier (v2+)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subject unique identifier (v2+)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extension fields (v3) </a:t>
            </a:r>
            <a:endParaRPr lang="en-AU" altLang="zh-CN" sz="2200" b="1" dirty="0">
              <a:latin typeface="Times New Roman" panose="02020603050405020304" pitchFamily="18" charset="0"/>
            </a:endParaRPr>
          </a:p>
          <a:p>
            <a:pPr lvl="1">
              <a:lnSpc>
                <a:spcPct val="90000"/>
              </a:lnSpc>
              <a:buSzPct val="80000"/>
            </a:pPr>
            <a:r>
              <a:rPr lang="en-AU" altLang="zh-CN" sz="2200" b="1" dirty="0">
                <a:latin typeface="Times New Roman" panose="02020603050405020304" pitchFamily="18" charset="0"/>
              </a:rPr>
              <a:t>signature (of hash of all fields in certificate) </a:t>
            </a:r>
            <a:endParaRPr lang="en-AU" altLang="zh-CN" sz="2200" b="1" dirty="0">
              <a:latin typeface="Times New Roman" panose="02020603050405020304" pitchFamily="18" charset="0"/>
            </a:endParaRPr>
          </a:p>
          <a:p>
            <a:pPr>
              <a:lnSpc>
                <a:spcPct val="90000"/>
              </a:lnSpc>
              <a:buSzPct val="80000"/>
            </a:pPr>
            <a:r>
              <a:rPr lang="zh-CN" altLang="en-US" sz="2600" b="1" dirty="0">
                <a:latin typeface="Times New Roman" panose="02020603050405020304" pitchFamily="18" charset="0"/>
              </a:rPr>
              <a:t>符号</a:t>
            </a:r>
            <a:r>
              <a:rPr lang="en-US" altLang="zh-CN" sz="2600" b="1" dirty="0">
                <a:latin typeface="Times New Roman" panose="02020603050405020304" pitchFamily="18" charset="0"/>
              </a:rPr>
              <a:t> CA&lt;&lt;A&gt;&gt; </a:t>
            </a:r>
            <a:r>
              <a:rPr lang="zh-CN" altLang="en-US" sz="2600" b="1" dirty="0">
                <a:latin typeface="Times New Roman" panose="02020603050405020304" pitchFamily="18" charset="0"/>
              </a:rPr>
              <a:t>表示 由</a:t>
            </a:r>
            <a:r>
              <a:rPr lang="en-US" altLang="zh-CN" sz="2600" b="1" dirty="0">
                <a:latin typeface="Times New Roman" panose="02020603050405020304" pitchFamily="18" charset="0"/>
              </a:rPr>
              <a:t>CA</a:t>
            </a:r>
            <a:r>
              <a:rPr lang="zh-CN" altLang="en-US" sz="2600" b="1" dirty="0">
                <a:latin typeface="Times New Roman" panose="02020603050405020304" pitchFamily="18" charset="0"/>
              </a:rPr>
              <a:t>签名的</a:t>
            </a:r>
            <a:r>
              <a:rPr lang="en-US" altLang="zh-CN" sz="2600" b="1" dirty="0">
                <a:latin typeface="Times New Roman" panose="02020603050405020304" pitchFamily="18" charset="0"/>
              </a:rPr>
              <a:t>A</a:t>
            </a:r>
            <a:r>
              <a:rPr lang="zh-CN" altLang="en-US" sz="2600" b="1" dirty="0">
                <a:latin typeface="Times New Roman" panose="02020603050405020304" pitchFamily="18" charset="0"/>
              </a:rPr>
              <a:t>的证书</a:t>
            </a:r>
            <a:endParaRPr lang="en-AU" altLang="zh-CN" sz="2600" b="1"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D42AA16-B2A1-4676-B124-387A49963912}"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268" name="Rectangle 2"/>
          <p:cNvSpPr>
            <a:spLocks noGrp="1"/>
          </p:cNvSpPr>
          <p:nvPr>
            <p:ph type="title"/>
          </p:nvPr>
        </p:nvSpPr>
        <p:spPr/>
        <p:txBody>
          <a:bodyPr vert="horz" wrap="square" lIns="91440" tIns="45720" rIns="91440" bIns="45720" anchor="t"/>
          <a:p>
            <a:r>
              <a:rPr lang="zh-CN" altLang="en-AU" b="1" dirty="0"/>
              <a:t>密钥分配</a:t>
            </a:r>
            <a:endParaRPr lang="zh-CN" altLang="en-US" b="1" dirty="0"/>
          </a:p>
        </p:txBody>
      </p:sp>
      <p:sp>
        <p:nvSpPr>
          <p:cNvPr id="11269" name="Rectangle 3"/>
          <p:cNvSpPr>
            <a:spLocks noGrp="1"/>
          </p:cNvSpPr>
          <p:nvPr>
            <p:ph idx="1"/>
          </p:nvPr>
        </p:nvSpPr>
        <p:spPr>
          <a:xfrm>
            <a:off x="457200" y="1412875"/>
            <a:ext cx="8229600" cy="4530725"/>
          </a:xfrm>
        </p:spPr>
        <p:txBody>
          <a:bodyPr vert="horz" wrap="square" lIns="91440" tIns="45720" rIns="91440" bIns="45720" anchor="t"/>
          <a:p>
            <a:pPr marL="812800" indent="-812800">
              <a:lnSpc>
                <a:spcPct val="110000"/>
              </a:lnSpc>
            </a:pPr>
            <a:r>
              <a:rPr lang="zh-CN" altLang="en-US" b="1" dirty="0">
                <a:latin typeface="Times New Roman" panose="02020603050405020304" pitchFamily="18" charset="0"/>
                <a:cs typeface="Times New Roman" panose="02020603050405020304" pitchFamily="18" charset="0"/>
              </a:rPr>
              <a:t>分配方法：</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双方通信</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10000"/>
              </a:lnSpc>
              <a:buFont typeface="Wingdings" panose="05000000000000000000" pitchFamily="2" charset="2"/>
              <a:buAutoNum type="arabicPeriod"/>
            </a:pPr>
            <a:r>
              <a:rPr lang="zh-CN" altLang="en-US" b="1" dirty="0">
                <a:latin typeface="Times New Roman" panose="02020603050405020304" pitchFamily="18" charset="0"/>
                <a:cs typeface="Times New Roman" panose="02020603050405020304" pitchFamily="18" charset="0"/>
              </a:rPr>
              <a:t>密钥由</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选择，亲自交与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10000"/>
              </a:lnSpc>
              <a:buFont typeface="Wingdings" panose="05000000000000000000" pitchFamily="2" charset="2"/>
              <a:buAutoNum type="arabicPeriod"/>
            </a:pPr>
            <a:r>
              <a:rPr lang="zh-CN" altLang="en-US" b="1" dirty="0">
                <a:latin typeface="Times New Roman" panose="02020603050405020304" pitchFamily="18" charset="0"/>
                <a:cs typeface="Times New Roman" panose="02020603050405020304" pitchFamily="18" charset="0"/>
              </a:rPr>
              <a:t>第三方选择密钥后亲自交与</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10000"/>
              </a:lnSpc>
              <a:buFont typeface="Wingdings" panose="05000000000000000000" pitchFamily="2" charset="2"/>
              <a:buAutoNum type="arabicPeriod"/>
            </a:pPr>
            <a:r>
              <a:rPr lang="zh-CN" altLang="en-US" b="1" dirty="0">
                <a:latin typeface="Times New Roman" panose="02020603050405020304" pitchFamily="18" charset="0"/>
                <a:cs typeface="Times New Roman" panose="02020603050405020304" pitchFamily="18" charset="0"/>
              </a:rPr>
              <a:t>一方用双方已有的密钥加密一个新密钥后发给另一方；</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10000"/>
              </a:lnSpc>
              <a:buFont typeface="Wingdings" panose="05000000000000000000" pitchFamily="2" charset="2"/>
              <a:buAutoNum type="arabicPeriod"/>
            </a:pP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与第三方</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均有秘密通道，则</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可以将密钥分别发送给</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02C875C-E4AC-4A95-BAAD-B6C4793DB912}"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028" name="Rectangle 2"/>
          <p:cNvSpPr>
            <a:spLocks noGrp="1"/>
          </p:cNvSpPr>
          <p:nvPr>
            <p:ph type="title"/>
          </p:nvPr>
        </p:nvSpPr>
        <p:spPr/>
        <p:txBody>
          <a:bodyPr vert="horz" wrap="square" lIns="91440" tIns="45720" rIns="91440" bIns="45720" anchor="t"/>
          <a:p>
            <a:r>
              <a:rPr lang="en-US" altLang="zh-CN" dirty="0"/>
              <a:t>X.509</a:t>
            </a:r>
            <a:r>
              <a:rPr lang="zh-CN" altLang="en-US" dirty="0"/>
              <a:t>证书格式</a:t>
            </a:r>
            <a:endParaRPr lang="zh-CN" altLang="en-US" dirty="0"/>
          </a:p>
        </p:txBody>
      </p:sp>
      <p:graphicFrame>
        <p:nvGraphicFramePr>
          <p:cNvPr id="1026" name="Object 2"/>
          <p:cNvGraphicFramePr/>
          <p:nvPr>
            <p:ph idx="1"/>
          </p:nvPr>
        </p:nvGraphicFramePr>
        <p:xfrm>
          <a:off x="684213" y="1341438"/>
          <a:ext cx="6551612" cy="5041900"/>
        </p:xfrm>
        <a:graphic>
          <a:graphicData uri="http://schemas.openxmlformats.org/presentationml/2006/ole">
            <mc:AlternateContent xmlns:mc="http://schemas.openxmlformats.org/markup-compatibility/2006">
              <mc:Choice xmlns:v="urn:schemas-microsoft-com:vml" Requires="v">
                <p:oleObj spid="_x0000_s3076" name="" r:id="rId1" imgW="9652000" imgH="7428230" progId="Visio.Drawing.11">
                  <p:embed/>
                </p:oleObj>
              </mc:Choice>
              <mc:Fallback>
                <p:oleObj name="" r:id="rId1" imgW="9652000" imgH="7428230" progId="Visio.Drawing.11">
                  <p:embed/>
                  <p:pic>
                    <p:nvPicPr>
                      <p:cNvPr id="0" name="图片 3075"/>
                      <p:cNvPicPr/>
                      <p:nvPr/>
                    </p:nvPicPr>
                    <p:blipFill>
                      <a:blip r:embed="rId2"/>
                      <a:stretch>
                        <a:fillRect/>
                      </a:stretch>
                    </p:blipFill>
                    <p:spPr>
                      <a:xfrm>
                        <a:off x="684213" y="1341438"/>
                        <a:ext cx="6551612" cy="5041900"/>
                      </a:xfrm>
                      <a:prstGeom prst="rect">
                        <a:avLst/>
                      </a:prstGeom>
                      <a:noFill/>
                      <a:ln w="38100">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1D1DC1-1552-4145-A995-52546F03C2E2}"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pic>
        <p:nvPicPr>
          <p:cNvPr id="48131" name="Picture 2"/>
          <p:cNvPicPr>
            <a:picLocks noChangeAspect="1"/>
          </p:cNvPicPr>
          <p:nvPr/>
        </p:nvPicPr>
        <p:blipFill>
          <a:blip r:embed="rId1"/>
          <a:stretch>
            <a:fillRect/>
          </a:stretch>
        </p:blipFill>
        <p:spPr>
          <a:xfrm>
            <a:off x="395288" y="692150"/>
            <a:ext cx="8208962" cy="57610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C175410-C5C7-4B1E-ACF1-27DE893B2C79}"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5" name="页脚占位符 2"/>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49157" name="Picture 4"/>
          <p:cNvPicPr>
            <a:picLocks noChangeAspect="1"/>
          </p:cNvPicPr>
          <p:nvPr/>
        </p:nvPicPr>
        <p:blipFill>
          <a:blip r:embed="rId1"/>
          <a:stretch>
            <a:fillRect/>
          </a:stretch>
        </p:blipFill>
        <p:spPr>
          <a:xfrm>
            <a:off x="1042988" y="44450"/>
            <a:ext cx="7129462" cy="6678613"/>
          </a:xfrm>
          <a:prstGeom prst="rect">
            <a:avLst/>
          </a:prstGeom>
          <a:noFill/>
          <a:ln w="9525">
            <a:noFill/>
          </a:ln>
        </p:spPr>
      </p:pic>
      <p:sp>
        <p:nvSpPr>
          <p:cNvPr id="49158" name="Text Box 5"/>
          <p:cNvSpPr txBox="1"/>
          <p:nvPr/>
        </p:nvSpPr>
        <p:spPr>
          <a:xfrm>
            <a:off x="5795963" y="5949950"/>
            <a:ext cx="2035175" cy="366713"/>
          </a:xfrm>
          <a:prstGeom prst="rect">
            <a:avLst/>
          </a:prstGeom>
          <a:noFill/>
          <a:ln w="9525">
            <a:noFill/>
          </a:ln>
        </p:spPr>
        <p:txBody>
          <a:bodyPr>
            <a:spAutoFit/>
          </a:bodyPr>
          <a:p>
            <a:r>
              <a:rPr lang="zh-CN" altLang="en-US" b="1" dirty="0">
                <a:latin typeface="Arial" panose="020B0604020202020204" pitchFamily="34" charset="0"/>
              </a:rPr>
              <a:t>公钥证书的使用</a:t>
            </a:r>
            <a:endParaRPr lang="en-US" altLang="zh-CN" b="1"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039881-0CBB-4C3B-9F6B-97F3CF0C2BA0}"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0180" name="Rectangle 6"/>
          <p:cNvSpPr>
            <a:spLocks noGrp="1"/>
          </p:cNvSpPr>
          <p:nvPr>
            <p:ph idx="1"/>
          </p:nvPr>
        </p:nvSpPr>
        <p:spPr>
          <a:xfrm>
            <a:off x="539750" y="1125538"/>
            <a:ext cx="8229600" cy="4530725"/>
          </a:xfrm>
        </p:spPr>
        <p:txBody>
          <a:bodyPr vert="horz" wrap="square" lIns="91440" tIns="45720" rIns="91440" bIns="45720" anchor="t"/>
          <a:p>
            <a:pPr algn="just">
              <a:lnSpc>
                <a:spcPct val="130000"/>
              </a:lnSpc>
              <a:buSzPct val="80000"/>
            </a:pPr>
            <a:r>
              <a:rPr lang="zh-CN" altLang="en-US" sz="2600" b="1" dirty="0">
                <a:latin typeface="Times New Roman" panose="02020603050405020304" pitchFamily="18" charset="0"/>
              </a:rPr>
              <a:t>在</a:t>
            </a:r>
            <a:r>
              <a:rPr lang="en-US" altLang="zh-CN" sz="2600" b="1" dirty="0">
                <a:latin typeface="Times New Roman" panose="02020603050405020304" pitchFamily="18" charset="0"/>
              </a:rPr>
              <a:t>X.509</a:t>
            </a:r>
            <a:r>
              <a:rPr lang="zh-CN" altLang="en-US" sz="2600" b="1" dirty="0">
                <a:latin typeface="Times New Roman" panose="02020603050405020304" pitchFamily="18" charset="0"/>
              </a:rPr>
              <a:t>中，证书机构</a:t>
            </a:r>
            <a:r>
              <a:rPr lang="en-US" altLang="zh-CN" sz="2600" b="1" dirty="0">
                <a:latin typeface="Times New Roman" panose="02020603050405020304" pitchFamily="18" charset="0"/>
              </a:rPr>
              <a:t>Y </a:t>
            </a:r>
            <a:r>
              <a:rPr lang="zh-CN" altLang="en-US" sz="2600" b="1" dirty="0">
                <a:latin typeface="Times New Roman" panose="02020603050405020304" pitchFamily="18" charset="0"/>
              </a:rPr>
              <a:t>颁发给用户</a:t>
            </a:r>
            <a:r>
              <a:rPr lang="en-US" altLang="zh-CN" sz="2600" b="1" dirty="0">
                <a:latin typeface="Times New Roman" panose="02020603050405020304" pitchFamily="18" charset="0"/>
              </a:rPr>
              <a:t>X</a:t>
            </a:r>
            <a:r>
              <a:rPr lang="zh-CN" altLang="en-US" sz="2600" b="1" dirty="0">
                <a:latin typeface="Times New Roman" panose="02020603050405020304" pitchFamily="18" charset="0"/>
              </a:rPr>
              <a:t>的证书表示为：</a:t>
            </a:r>
            <a:r>
              <a:rPr lang="en-US" altLang="zh-CN" sz="2600" b="1" dirty="0">
                <a:latin typeface="Times New Roman" panose="02020603050405020304" pitchFamily="18" charset="0"/>
              </a:rPr>
              <a:t>Y&lt;&lt;X&gt;&gt;</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Y</a:t>
            </a:r>
            <a:r>
              <a:rPr lang="zh-CN" altLang="en-US" sz="2600" b="1" dirty="0">
                <a:latin typeface="Times New Roman" panose="02020603050405020304" pitchFamily="18" charset="0"/>
              </a:rPr>
              <a:t>对信息</a:t>
            </a:r>
            <a:r>
              <a:rPr lang="en-US" altLang="zh-CN" sz="2600" b="1" dirty="0">
                <a:latin typeface="Times New Roman" panose="02020603050405020304" pitchFamily="18" charset="0"/>
              </a:rPr>
              <a:t>I</a:t>
            </a:r>
            <a:r>
              <a:rPr lang="zh-CN" altLang="en-US" sz="2600" b="1" dirty="0">
                <a:latin typeface="Times New Roman" panose="02020603050405020304" pitchFamily="18" charset="0"/>
              </a:rPr>
              <a:t>进行的签名表示为</a:t>
            </a:r>
            <a:r>
              <a:rPr lang="en-US" altLang="zh-CN" sz="2600" b="1" dirty="0">
                <a:latin typeface="Times New Roman" panose="02020603050405020304" pitchFamily="18" charset="0"/>
              </a:rPr>
              <a:t>Y{ I }</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lvl="1" algn="just">
              <a:lnSpc>
                <a:spcPct val="130000"/>
              </a:lnSpc>
              <a:buSzPct val="80000"/>
              <a:buNone/>
            </a:pPr>
            <a:r>
              <a:rPr lang="zh-CN" altLang="en-US" b="1" dirty="0">
                <a:latin typeface="Times New Roman" panose="02020603050405020304" pitchFamily="18" charset="0"/>
              </a:rPr>
              <a:t>这样一个</a:t>
            </a:r>
            <a:r>
              <a:rPr lang="en-US" altLang="zh-CN" b="1" dirty="0">
                <a:latin typeface="Times New Roman" panose="02020603050405020304" pitchFamily="18" charset="0"/>
              </a:rPr>
              <a:t>CA</a:t>
            </a:r>
            <a:r>
              <a:rPr lang="zh-CN" altLang="en-US" b="1" dirty="0">
                <a:latin typeface="Times New Roman" panose="02020603050405020304" pitchFamily="18" charset="0"/>
              </a:rPr>
              <a:t>颁发给用户</a:t>
            </a:r>
            <a:r>
              <a:rPr lang="en-US" altLang="zh-CN" b="1" dirty="0">
                <a:latin typeface="Times New Roman" panose="02020603050405020304" pitchFamily="18" charset="0"/>
              </a:rPr>
              <a:t>A</a:t>
            </a:r>
            <a:r>
              <a:rPr lang="zh-CN" altLang="en-US" b="1" dirty="0">
                <a:latin typeface="Times New Roman" panose="02020603050405020304" pitchFamily="18" charset="0"/>
              </a:rPr>
              <a:t>的</a:t>
            </a:r>
            <a:r>
              <a:rPr lang="en-US" altLang="zh-CN" b="1" dirty="0">
                <a:latin typeface="Times New Roman" panose="02020603050405020304" pitchFamily="18" charset="0"/>
              </a:rPr>
              <a:t>X.509</a:t>
            </a:r>
            <a:r>
              <a:rPr lang="zh-CN" altLang="en-US" b="1" dirty="0">
                <a:latin typeface="Times New Roman" panose="02020603050405020304" pitchFamily="18" charset="0"/>
              </a:rPr>
              <a:t>证书可以表示为：</a:t>
            </a:r>
            <a:endParaRPr lang="zh-CN" altLang="en-US" b="1" dirty="0">
              <a:latin typeface="Times New Roman" panose="02020603050405020304" pitchFamily="18" charset="0"/>
            </a:endParaRPr>
          </a:p>
          <a:p>
            <a:pPr lvl="1" algn="just">
              <a:lnSpc>
                <a:spcPct val="130000"/>
              </a:lnSpc>
              <a:buSzPct val="80000"/>
              <a:buNone/>
            </a:pPr>
            <a:r>
              <a:rPr lang="en-US" altLang="zh-CN" b="1" dirty="0">
                <a:latin typeface="Times New Roman" panose="02020603050405020304" pitchFamily="18" charset="0"/>
              </a:rPr>
              <a:t>            CA&lt;&lt;A&gt;&gt; = CA{ V, SN, AI, CA, T</a:t>
            </a:r>
            <a:r>
              <a:rPr lang="en-US" altLang="zh-CN" b="1" baseline="-25000" dirty="0">
                <a:latin typeface="Times New Roman" panose="02020603050405020304" pitchFamily="18" charset="0"/>
              </a:rPr>
              <a:t>A</a:t>
            </a:r>
            <a:r>
              <a:rPr lang="en-US" altLang="zh-CN" b="1" dirty="0">
                <a:latin typeface="Times New Roman" panose="02020603050405020304" pitchFamily="18" charset="0"/>
              </a:rPr>
              <a:t>, A, A</a:t>
            </a:r>
            <a:r>
              <a:rPr lang="en-US" altLang="zh-CN" b="1" baseline="-25000" dirty="0">
                <a:latin typeface="Times New Roman" panose="02020603050405020304" pitchFamily="18" charset="0"/>
              </a:rPr>
              <a:t>p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lgn="just">
              <a:lnSpc>
                <a:spcPct val="130000"/>
              </a:lnSpc>
              <a:buSzPct val="80000"/>
              <a:buNone/>
            </a:pPr>
            <a:r>
              <a:rPr lang="en-US" altLang="zh-CN" b="1" dirty="0">
                <a:latin typeface="Times New Roman" panose="02020603050405020304" pitchFamily="18" charset="0"/>
              </a:rPr>
              <a:t>V:  </a:t>
            </a:r>
            <a:r>
              <a:rPr lang="zh-CN" altLang="en-US" b="1" dirty="0">
                <a:latin typeface="Times New Roman" panose="02020603050405020304" pitchFamily="18" charset="0"/>
              </a:rPr>
              <a:t>版本号，  </a:t>
            </a:r>
            <a:r>
              <a:rPr lang="en-US" altLang="zh-CN" b="1" dirty="0">
                <a:latin typeface="Times New Roman" panose="02020603050405020304" pitchFamily="18" charset="0"/>
              </a:rPr>
              <a:t>SN</a:t>
            </a:r>
            <a:r>
              <a:rPr lang="zh-CN" altLang="en-US" b="1" dirty="0">
                <a:latin typeface="Times New Roman" panose="02020603050405020304" pitchFamily="18" charset="0"/>
              </a:rPr>
              <a:t>：证书序列号， </a:t>
            </a:r>
            <a:r>
              <a:rPr lang="en-US" altLang="zh-CN" b="1" dirty="0">
                <a:latin typeface="Times New Roman" panose="02020603050405020304" pitchFamily="18" charset="0"/>
              </a:rPr>
              <a:t>AI</a:t>
            </a:r>
            <a:r>
              <a:rPr lang="zh-CN" altLang="en-US" b="1" dirty="0">
                <a:latin typeface="Times New Roman" panose="02020603050405020304" pitchFamily="18" charset="0"/>
              </a:rPr>
              <a:t>：算法标识，</a:t>
            </a:r>
            <a:endParaRPr lang="zh-CN" altLang="en-US" b="1" dirty="0">
              <a:latin typeface="Times New Roman" panose="02020603050405020304" pitchFamily="18" charset="0"/>
            </a:endParaRPr>
          </a:p>
          <a:p>
            <a:pPr lvl="1" algn="just">
              <a:lnSpc>
                <a:spcPct val="130000"/>
              </a:lnSpc>
              <a:buSzPct val="80000"/>
              <a:buNone/>
            </a:pPr>
            <a:r>
              <a:rPr lang="en-US" altLang="zh-CN" b="1" dirty="0">
                <a:latin typeface="Times New Roman" panose="02020603050405020304" pitchFamily="18" charset="0"/>
              </a:rPr>
              <a:t>T</a:t>
            </a:r>
            <a:r>
              <a:rPr lang="en-US" altLang="zh-CN" b="1" baseline="-25000" dirty="0">
                <a:latin typeface="Times New Roman" panose="02020603050405020304" pitchFamily="18" charset="0"/>
              </a:rPr>
              <a:t>A</a:t>
            </a:r>
            <a:r>
              <a:rPr lang="zh-CN" altLang="en-US" b="1" dirty="0">
                <a:latin typeface="Times New Roman" panose="02020603050405020304" pitchFamily="18" charset="0"/>
              </a:rPr>
              <a:t>：有效期</a:t>
            </a:r>
            <a:r>
              <a:rPr lang="en-US" altLang="zh-CN" b="1" dirty="0">
                <a:latin typeface="Times New Roman" panose="02020603050405020304" pitchFamily="18" charset="0"/>
              </a:rPr>
              <a:t>,   A</a:t>
            </a:r>
            <a:r>
              <a:rPr lang="en-US" altLang="zh-CN" b="1" baseline="-25000" dirty="0">
                <a:latin typeface="Times New Roman" panose="02020603050405020304" pitchFamily="18" charset="0"/>
              </a:rPr>
              <a:t>p </a:t>
            </a:r>
            <a:r>
              <a:rPr lang="zh-CN" altLang="en-US" b="1" dirty="0">
                <a:latin typeface="Times New Roman" panose="02020603050405020304" pitchFamily="18" charset="0"/>
              </a:rPr>
              <a:t>：</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A</a:t>
            </a:r>
            <a:r>
              <a:rPr lang="zh-CN" altLang="en-US" b="1" dirty="0">
                <a:latin typeface="Times New Roman" panose="02020603050405020304" pitchFamily="18" charset="0"/>
              </a:rPr>
              <a:t>的公开密钥信息。</a:t>
            </a:r>
            <a:endParaRPr lang="zh-CN" altLang="en-US" b="1" dirty="0">
              <a:latin typeface="Times New Roman" panose="02020603050405020304" pitchFamily="18" charset="0"/>
            </a:endParaRPr>
          </a:p>
          <a:p>
            <a:pPr algn="just">
              <a:lnSpc>
                <a:spcPct val="130000"/>
              </a:lnSpc>
              <a:buSzPct val="80000"/>
            </a:pPr>
            <a:endParaRPr lang="zh-CN" altLang="en-US" sz="2600" b="1" dirty="0">
              <a:latin typeface="Times New Roman" panose="02020603050405020304" pitchFamily="18" charset="0"/>
            </a:endParaRPr>
          </a:p>
        </p:txBody>
      </p:sp>
      <p:sp>
        <p:nvSpPr>
          <p:cNvPr id="50181" name="Rectangle 7"/>
          <p:cNvSpPr>
            <a:spLocks noGrp="1"/>
          </p:cNvSpPr>
          <p:nvPr>
            <p:ph type="title"/>
          </p:nvPr>
        </p:nvSpPr>
        <p:spPr/>
        <p:txBody>
          <a:bodyPr vert="horz" wrap="square" lIns="91440" tIns="45720" rIns="91440" bIns="45720" anchor="t"/>
          <a:p>
            <a:r>
              <a:rPr lang="en-AU" altLang="zh-CN" b="1" dirty="0">
                <a:latin typeface="Times New Roman" panose="02020603050405020304" pitchFamily="18" charset="0"/>
              </a:rPr>
              <a:t>X.509 </a:t>
            </a:r>
            <a:r>
              <a:rPr lang="zh-CN" altLang="en-AU" b="1" dirty="0">
                <a:latin typeface="Times New Roman" panose="02020603050405020304" pitchFamily="18" charset="0"/>
              </a:rPr>
              <a:t>证书</a:t>
            </a:r>
            <a:endParaRPr lang="zh-CN" altLang="en-AU" b="1"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1D34E7-ECA6-49E3-83F2-940D07E18DB3}"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1204" name="Rectangle 2"/>
          <p:cNvSpPr>
            <a:spLocks noGrp="1"/>
          </p:cNvSpPr>
          <p:nvPr>
            <p:ph type="title"/>
          </p:nvPr>
        </p:nvSpPr>
        <p:spPr>
          <a:xfrm>
            <a:off x="519113" y="417513"/>
            <a:ext cx="8229600" cy="1139825"/>
          </a:xfrm>
        </p:spPr>
        <p:txBody>
          <a:bodyPr vert="horz" wrap="square" lIns="91440" tIns="45720" rIns="91440" bIns="45720" anchor="t"/>
          <a:p>
            <a:r>
              <a:rPr lang="zh-CN" altLang="en-US" sz="4000" b="1" dirty="0">
                <a:latin typeface="Times New Roman" panose="02020603050405020304" pitchFamily="18" charset="0"/>
              </a:rPr>
              <a:t>获得一个用户证书</a:t>
            </a:r>
            <a:endParaRPr lang="en-AU" altLang="zh-CN" sz="4000" b="1" dirty="0">
              <a:latin typeface="Times New Roman" panose="02020603050405020304" pitchFamily="18" charset="0"/>
            </a:endParaRPr>
          </a:p>
        </p:txBody>
      </p:sp>
      <p:sp>
        <p:nvSpPr>
          <p:cNvPr id="51205" name="Rectangle 3"/>
          <p:cNvSpPr>
            <a:spLocks noGrp="1"/>
          </p:cNvSpPr>
          <p:nvPr>
            <p:ph idx="1"/>
          </p:nvPr>
        </p:nvSpPr>
        <p:spPr>
          <a:xfrm>
            <a:off x="962025" y="1528763"/>
            <a:ext cx="6923088" cy="3844925"/>
          </a:xfrm>
        </p:spPr>
        <p:txBody>
          <a:bodyPr vert="horz" wrap="square" lIns="91440" tIns="45720" rIns="91440" bIns="45720" anchor="t"/>
          <a:p>
            <a:pPr>
              <a:lnSpc>
                <a:spcPct val="110000"/>
              </a:lnSpc>
              <a:buSzPct val="80000"/>
            </a:pPr>
            <a:r>
              <a:rPr lang="zh-CN" altLang="en-AU" sz="2800" b="1" dirty="0">
                <a:latin typeface="Times New Roman" panose="02020603050405020304" pitchFamily="18" charset="0"/>
              </a:rPr>
              <a:t>任何可以访问</a:t>
            </a:r>
            <a:r>
              <a:rPr lang="en-AU" altLang="zh-CN" sz="2800" b="1" dirty="0">
                <a:latin typeface="Times New Roman" panose="02020603050405020304" pitchFamily="18" charset="0"/>
              </a:rPr>
              <a:t>CA</a:t>
            </a:r>
            <a:r>
              <a:rPr lang="zh-CN" altLang="en-AU" sz="2800" b="1" dirty="0">
                <a:latin typeface="Times New Roman" panose="02020603050405020304" pitchFamily="18" charset="0"/>
              </a:rPr>
              <a:t>的用户都可以得到一个证书</a:t>
            </a:r>
            <a:endParaRPr lang="en-AU" altLang="zh-CN" sz="2800" b="1" dirty="0">
              <a:latin typeface="Times New Roman" panose="02020603050405020304" pitchFamily="18" charset="0"/>
            </a:endParaRPr>
          </a:p>
          <a:p>
            <a:pPr>
              <a:lnSpc>
                <a:spcPct val="110000"/>
              </a:lnSpc>
              <a:buSzPct val="80000"/>
            </a:pPr>
            <a:r>
              <a:rPr lang="zh-CN" altLang="en-AU" sz="2800" b="1" dirty="0">
                <a:latin typeface="Times New Roman" panose="02020603050405020304" pitchFamily="18" charset="0"/>
              </a:rPr>
              <a:t>只有</a:t>
            </a:r>
            <a:r>
              <a:rPr lang="en-AU" altLang="zh-CN" sz="2800" b="1" dirty="0">
                <a:latin typeface="Times New Roman" panose="02020603050405020304" pitchFamily="18" charset="0"/>
              </a:rPr>
              <a:t>CA</a:t>
            </a:r>
            <a:r>
              <a:rPr lang="zh-CN" altLang="en-AU" sz="2800" b="1" dirty="0">
                <a:latin typeface="Times New Roman" panose="02020603050405020304" pitchFamily="18" charset="0"/>
              </a:rPr>
              <a:t>可以修改证书</a:t>
            </a:r>
            <a:endParaRPr lang="en-AU" altLang="zh-CN" sz="2800" b="1" dirty="0">
              <a:latin typeface="Times New Roman" panose="02020603050405020304" pitchFamily="18" charset="0"/>
            </a:endParaRPr>
          </a:p>
          <a:p>
            <a:pPr>
              <a:lnSpc>
                <a:spcPct val="110000"/>
              </a:lnSpc>
              <a:buSzPct val="80000"/>
            </a:pPr>
            <a:r>
              <a:rPr lang="zh-CN" altLang="en-AU" sz="2800" b="1" dirty="0">
                <a:latin typeface="Times New Roman" panose="02020603050405020304" pitchFamily="18" charset="0"/>
              </a:rPr>
              <a:t>由于证书不能伪造，所以证书可以放到一个公共目录中</a:t>
            </a:r>
            <a:endParaRPr lang="en-AU" altLang="zh-CN" sz="2800" b="1"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B725BC-3288-4A88-86E2-763F9235AE23}"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2228" name="Rectangle 2"/>
          <p:cNvSpPr>
            <a:spLocks noGrp="1"/>
          </p:cNvSpPr>
          <p:nvPr>
            <p:ph type="title"/>
          </p:nvPr>
        </p:nvSpPr>
        <p:spPr>
          <a:xfrm>
            <a:off x="539750" y="417513"/>
            <a:ext cx="8229600" cy="1139825"/>
          </a:xfrm>
        </p:spPr>
        <p:txBody>
          <a:bodyPr vert="horz" wrap="square" lIns="91440" tIns="45720" rIns="91440" bIns="45720" anchor="t"/>
          <a:p>
            <a:r>
              <a:rPr lang="en-AU" altLang="zh-CN" sz="4000" b="1" dirty="0">
                <a:latin typeface="Times New Roman" panose="02020603050405020304" pitchFamily="18" charset="0"/>
              </a:rPr>
              <a:t>CA </a:t>
            </a:r>
            <a:r>
              <a:rPr lang="zh-CN" altLang="en-AU" sz="4000" b="1" dirty="0">
                <a:latin typeface="Times New Roman" panose="02020603050405020304" pitchFamily="18" charset="0"/>
              </a:rPr>
              <a:t>层次</a:t>
            </a:r>
            <a:r>
              <a:rPr lang="en-AU" altLang="zh-CN" sz="4000" b="1" dirty="0">
                <a:latin typeface="Times New Roman" panose="02020603050405020304" pitchFamily="18" charset="0"/>
              </a:rPr>
              <a:t> </a:t>
            </a:r>
            <a:endParaRPr lang="en-AU" altLang="zh-CN" sz="4000" b="1" dirty="0">
              <a:latin typeface="Times New Roman" panose="02020603050405020304" pitchFamily="18" charset="0"/>
            </a:endParaRPr>
          </a:p>
        </p:txBody>
      </p:sp>
      <p:sp>
        <p:nvSpPr>
          <p:cNvPr id="52229" name="Rectangle 3"/>
          <p:cNvSpPr>
            <a:spLocks noGrp="1"/>
          </p:cNvSpPr>
          <p:nvPr>
            <p:ph idx="1"/>
          </p:nvPr>
        </p:nvSpPr>
        <p:spPr>
          <a:xfrm>
            <a:off x="744538" y="1268413"/>
            <a:ext cx="7931150" cy="4530725"/>
          </a:xfrm>
        </p:spPr>
        <p:txBody>
          <a:bodyPr vert="horz" wrap="square" lIns="91440" tIns="45720" rIns="91440" bIns="45720" anchor="t"/>
          <a:p>
            <a:pPr>
              <a:lnSpc>
                <a:spcPct val="120000"/>
              </a:lnSpc>
              <a:buSzPct val="80000"/>
            </a:pPr>
            <a:r>
              <a:rPr lang="zh-CN" altLang="en-AU" sz="2400" b="1" dirty="0">
                <a:latin typeface="Times New Roman" panose="02020603050405020304" pitchFamily="18" charset="0"/>
              </a:rPr>
              <a:t>如果两个用户共享同一个</a:t>
            </a:r>
            <a:r>
              <a:rPr lang="en-AU" altLang="zh-CN" sz="2400" b="1" dirty="0">
                <a:latin typeface="Times New Roman" panose="02020603050405020304" pitchFamily="18" charset="0"/>
              </a:rPr>
              <a:t>CA,</a:t>
            </a:r>
            <a:r>
              <a:rPr lang="zh-CN" altLang="en-AU" sz="2400" b="1" dirty="0">
                <a:latin typeface="Times New Roman" panose="02020603050405020304" pitchFamily="18" charset="0"/>
              </a:rPr>
              <a:t>则两者知道彼此的公钥</a:t>
            </a:r>
            <a:endParaRPr lang="en-AU" altLang="zh-CN" sz="2400" b="1" dirty="0">
              <a:latin typeface="Times New Roman" panose="02020603050405020304" pitchFamily="18" charset="0"/>
            </a:endParaRPr>
          </a:p>
          <a:p>
            <a:pPr>
              <a:lnSpc>
                <a:spcPct val="120000"/>
              </a:lnSpc>
              <a:buSzPct val="80000"/>
            </a:pPr>
            <a:r>
              <a:rPr lang="zh-CN" altLang="en-AU" sz="2400" b="1" dirty="0">
                <a:latin typeface="Times New Roman" panose="02020603050405020304" pitchFamily="18" charset="0"/>
              </a:rPr>
              <a:t>否则，</a:t>
            </a:r>
            <a:r>
              <a:rPr lang="en-AU" altLang="zh-CN" sz="2400" b="1" dirty="0">
                <a:latin typeface="Times New Roman" panose="02020603050405020304" pitchFamily="18" charset="0"/>
              </a:rPr>
              <a:t>CA</a:t>
            </a:r>
            <a:r>
              <a:rPr lang="zh-CN" altLang="en-AU" sz="2400" b="1" dirty="0">
                <a:latin typeface="Times New Roman" panose="02020603050405020304" pitchFamily="18" charset="0"/>
              </a:rPr>
              <a:t>就要形成层次</a:t>
            </a:r>
            <a:endParaRPr lang="en-AU" altLang="zh-CN" sz="2400" b="1" dirty="0">
              <a:latin typeface="Times New Roman" panose="02020603050405020304" pitchFamily="18" charset="0"/>
            </a:endParaRPr>
          </a:p>
          <a:p>
            <a:pPr>
              <a:lnSpc>
                <a:spcPct val="120000"/>
              </a:lnSpc>
              <a:buSzPct val="80000"/>
            </a:pPr>
            <a:r>
              <a:rPr lang="zh-CN" altLang="en-AU" sz="2400" b="1" dirty="0">
                <a:latin typeface="Times New Roman" panose="02020603050405020304" pitchFamily="18" charset="0"/>
              </a:rPr>
              <a:t>用证书将层次中的各</a:t>
            </a:r>
            <a:r>
              <a:rPr lang="en-AU" altLang="zh-CN" sz="2400" b="1" dirty="0">
                <a:latin typeface="Times New Roman" panose="02020603050405020304" pitchFamily="18" charset="0"/>
              </a:rPr>
              <a:t>CA</a:t>
            </a:r>
            <a:r>
              <a:rPr lang="zh-CN" altLang="en-AU" sz="2400" b="1" dirty="0">
                <a:latin typeface="Times New Roman" panose="02020603050405020304" pitchFamily="18" charset="0"/>
              </a:rPr>
              <a:t>链接</a:t>
            </a:r>
            <a:endParaRPr lang="en-AU" altLang="zh-CN" sz="2400" b="1" dirty="0">
              <a:latin typeface="Times New Roman" panose="02020603050405020304" pitchFamily="18" charset="0"/>
            </a:endParaRPr>
          </a:p>
          <a:p>
            <a:pPr lvl="1">
              <a:lnSpc>
                <a:spcPct val="120000"/>
              </a:lnSpc>
              <a:buSzPct val="80000"/>
            </a:pPr>
            <a:r>
              <a:rPr lang="zh-CN" altLang="en-AU" sz="2000" b="1" dirty="0">
                <a:latin typeface="Times New Roman" panose="02020603050405020304" pitchFamily="18" charset="0"/>
              </a:rPr>
              <a:t>每个</a:t>
            </a:r>
            <a:r>
              <a:rPr lang="en-AU" altLang="zh-CN" sz="2000" b="1" dirty="0">
                <a:latin typeface="Times New Roman" panose="02020603050405020304" pitchFamily="18" charset="0"/>
              </a:rPr>
              <a:t>CA </a:t>
            </a:r>
            <a:r>
              <a:rPr lang="zh-CN" altLang="en-AU" sz="2000" b="1" dirty="0">
                <a:latin typeface="Times New Roman" panose="02020603050405020304" pitchFamily="18" charset="0"/>
              </a:rPr>
              <a:t>有对客户的证书</a:t>
            </a:r>
            <a:r>
              <a:rPr lang="en-AU" altLang="zh-CN" sz="2000" b="1" dirty="0">
                <a:latin typeface="Times New Roman" panose="02020603050405020304" pitchFamily="18" charset="0"/>
              </a:rPr>
              <a:t>(</a:t>
            </a:r>
            <a:r>
              <a:rPr lang="zh-CN" altLang="en-AU" sz="2000" b="1" dirty="0">
                <a:latin typeface="Times New Roman" panose="02020603050405020304" pitchFamily="18" charset="0"/>
              </a:rPr>
              <a:t>前向</a:t>
            </a:r>
            <a:r>
              <a:rPr lang="en-AU" altLang="zh-CN" sz="2000" b="1" dirty="0">
                <a:latin typeface="Times New Roman" panose="02020603050405020304" pitchFamily="18" charset="0"/>
              </a:rPr>
              <a:t>)</a:t>
            </a:r>
            <a:r>
              <a:rPr lang="zh-CN" altLang="en-AU" sz="2000" b="1" dirty="0">
                <a:latin typeface="Times New Roman" panose="02020603050405020304" pitchFamily="18" charset="0"/>
              </a:rPr>
              <a:t>和对父</a:t>
            </a:r>
            <a:r>
              <a:rPr lang="en-AU" altLang="zh-CN" sz="2000" b="1" dirty="0">
                <a:latin typeface="Times New Roman" panose="02020603050405020304" pitchFamily="18" charset="0"/>
              </a:rPr>
              <a:t>CA</a:t>
            </a:r>
            <a:r>
              <a:rPr lang="zh-CN" altLang="en-AU" sz="2000" b="1" dirty="0">
                <a:latin typeface="Times New Roman" panose="02020603050405020304" pitchFamily="18" charset="0"/>
              </a:rPr>
              <a:t>的证书</a:t>
            </a:r>
            <a:r>
              <a:rPr lang="en-AU" altLang="zh-CN" sz="2000" b="1" dirty="0">
                <a:latin typeface="Times New Roman" panose="02020603050405020304" pitchFamily="18" charset="0"/>
              </a:rPr>
              <a:t> (</a:t>
            </a:r>
            <a:r>
              <a:rPr lang="zh-CN" altLang="en-AU" sz="2000" b="1" dirty="0">
                <a:latin typeface="Times New Roman" panose="02020603050405020304" pitchFamily="18" charset="0"/>
              </a:rPr>
              <a:t>后向</a:t>
            </a:r>
            <a:r>
              <a:rPr lang="en-AU" altLang="zh-CN" sz="2000" b="1" dirty="0">
                <a:latin typeface="Times New Roman" panose="02020603050405020304" pitchFamily="18" charset="0"/>
              </a:rPr>
              <a:t>)</a:t>
            </a:r>
            <a:r>
              <a:rPr lang="en-AU" altLang="zh-CN" sz="2400" b="1" dirty="0">
                <a:latin typeface="Times New Roman" panose="02020603050405020304" pitchFamily="18" charset="0"/>
              </a:rPr>
              <a:t> </a:t>
            </a:r>
            <a:endParaRPr lang="en-AU" altLang="zh-CN" sz="2400" b="1" dirty="0">
              <a:latin typeface="Times New Roman" panose="02020603050405020304" pitchFamily="18" charset="0"/>
            </a:endParaRPr>
          </a:p>
          <a:p>
            <a:pPr>
              <a:lnSpc>
                <a:spcPct val="120000"/>
              </a:lnSpc>
              <a:buSzPct val="80000"/>
            </a:pPr>
            <a:r>
              <a:rPr lang="zh-CN" altLang="en-AU" sz="2400" b="1" dirty="0">
                <a:latin typeface="Times New Roman" panose="02020603050405020304" pitchFamily="18" charset="0"/>
              </a:rPr>
              <a:t>每一个客户信任所有父证书</a:t>
            </a:r>
            <a:endParaRPr lang="en-AU" altLang="zh-CN" sz="2400" b="1" dirty="0">
              <a:latin typeface="Times New Roman" panose="02020603050405020304" pitchFamily="18" charset="0"/>
            </a:endParaRPr>
          </a:p>
          <a:p>
            <a:pPr>
              <a:lnSpc>
                <a:spcPct val="120000"/>
              </a:lnSpc>
              <a:buSzPct val="80000"/>
            </a:pPr>
            <a:r>
              <a:rPr lang="zh-CN" altLang="en-AU" sz="2400" b="1" dirty="0">
                <a:latin typeface="Times New Roman" panose="02020603050405020304" pitchFamily="18" charset="0"/>
              </a:rPr>
              <a:t>层次中的所有其它</a:t>
            </a:r>
            <a:r>
              <a:rPr lang="en-AU" altLang="zh-CN" sz="2400" b="1" dirty="0">
                <a:latin typeface="Times New Roman" panose="02020603050405020304" pitchFamily="18" charset="0"/>
              </a:rPr>
              <a:t>CA</a:t>
            </a:r>
            <a:r>
              <a:rPr lang="zh-CN" altLang="en-AU" sz="2400" b="1" dirty="0">
                <a:latin typeface="Times New Roman" panose="02020603050405020304" pitchFamily="18" charset="0"/>
              </a:rPr>
              <a:t>的用户，可以验证从一个</a:t>
            </a:r>
            <a:r>
              <a:rPr lang="en-AU" altLang="zh-CN" sz="2400" b="1" dirty="0">
                <a:latin typeface="Times New Roman" panose="02020603050405020304" pitchFamily="18" charset="0"/>
              </a:rPr>
              <a:t>CA</a:t>
            </a:r>
            <a:r>
              <a:rPr lang="zh-CN" altLang="en-AU" sz="2400" b="1" dirty="0">
                <a:latin typeface="Times New Roman" panose="02020603050405020304" pitchFamily="18" charset="0"/>
              </a:rPr>
              <a:t>获得的任何证书</a:t>
            </a:r>
            <a:endParaRPr lang="zh-CN" altLang="en-AU" sz="2400" b="1"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F3D65AC-1728-4341-9D79-5C029BDD3B41}"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mn-ea"/>
                <a:cs typeface="+mn-cs"/>
              </a:rPr>
              <a:t>西安电子科技大学计算机学院</a:t>
            </a:r>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3253" name="Rectangle 2"/>
          <p:cNvSpPr>
            <a:spLocks noGrp="1"/>
          </p:cNvSpPr>
          <p:nvPr>
            <p:ph type="title"/>
          </p:nvPr>
        </p:nvSpPr>
        <p:spPr/>
        <p:txBody>
          <a:bodyPr vert="horz" wrap="square" lIns="91440" tIns="45720" rIns="91440" bIns="45720" anchor="t"/>
          <a:p>
            <a:r>
              <a:rPr lang="en-AU" altLang="zh-CN" sz="4000" b="1" dirty="0">
                <a:latin typeface="Times New Roman" panose="02020603050405020304" pitchFamily="18" charset="0"/>
              </a:rPr>
              <a:t>CA </a:t>
            </a:r>
            <a:r>
              <a:rPr lang="zh-CN" altLang="en-AU" sz="4000" b="1" dirty="0">
                <a:latin typeface="Times New Roman" panose="02020603050405020304" pitchFamily="18" charset="0"/>
              </a:rPr>
              <a:t>层次的使用</a:t>
            </a:r>
            <a:endParaRPr lang="en-AU" altLang="zh-CN" sz="4000" b="1" dirty="0">
              <a:latin typeface="Times New Roman" panose="02020603050405020304" pitchFamily="18" charset="0"/>
            </a:endParaRPr>
          </a:p>
        </p:txBody>
      </p:sp>
      <p:pic>
        <p:nvPicPr>
          <p:cNvPr id="53254" name="Picture 3"/>
          <p:cNvPicPr>
            <a:picLocks noChangeAspect="1"/>
          </p:cNvPicPr>
          <p:nvPr/>
        </p:nvPicPr>
        <p:blipFill>
          <a:blip r:embed="rId1"/>
          <a:srcRect t="8949" b="21477"/>
          <a:stretch>
            <a:fillRect/>
          </a:stretch>
        </p:blipFill>
        <p:spPr>
          <a:xfrm>
            <a:off x="1331913" y="908050"/>
            <a:ext cx="6932612" cy="57404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C840547-2A31-47C0-89C3-0B0302F638E9}"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04515" name="Rectangle 3"/>
          <p:cNvSpPr>
            <a:spLocks noChangeArrowheads="1"/>
          </p:cNvSpPr>
          <p:nvPr/>
        </p:nvSpPr>
        <p:spPr bwMode="auto">
          <a:xfrm>
            <a:off x="539750" y="549275"/>
            <a:ext cx="8001000" cy="47244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2.</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交叉认证 </a:t>
            </a:r>
            <a:endPar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 typeface="Wingdings" panose="05000000000000000000" pitchFamily="2" charset="2"/>
              <a:buChar char="q"/>
              <a:defRPr/>
            </a:pP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交叉认证是把以前无关的</a:t>
            </a:r>
            <a:r>
              <a:rPr kumimoji="0" lang="en-US" altLang="zh-CN"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CA</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连接到一起的认证机制。</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rPr>
              <a:t>当两者隶属于不同的</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rPr>
              <a:t>CA</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rPr>
              <a:t>时，可以通过信任传递的机制来完成两者信任关系的建立。</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 typeface="Wingdings" panose="05000000000000000000" pitchFamily="2" charset="2"/>
              <a:buChar char="q"/>
              <a:defRPr/>
            </a:pPr>
            <a:r>
              <a:rPr kumimoji="0" lang="en-US" altLang="zh-CN"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CA</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签发交叉认证证书是为了形成非层次的信任路径。</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rPr>
              <a:t>一个双边信任关系需要两个证书，它们覆盖每一方向中的信任关系。这些证书必须由</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rPr>
              <a:t>CA</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rPr>
              <a:t>之间的交叉认证协议来支持。当某证书被证明是假的或者令人误解的时候，该协议将决定合作伙伴的责任。</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3959C1B-F511-4EEA-B385-610DE27B1078}"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05539" name="Rectangle 3"/>
          <p:cNvSpPr>
            <a:spLocks noChangeArrowheads="1"/>
          </p:cNvSpPr>
          <p:nvPr/>
        </p:nvSpPr>
        <p:spPr bwMode="auto">
          <a:xfrm>
            <a:off x="609600" y="1447800"/>
            <a:ext cx="8001000" cy="47244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2.</a:t>
            </a:r>
            <a:r>
              <a:rPr kumimoji="0"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交叉认证 </a:t>
            </a:r>
            <a:endParaRPr kumimoji="0"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endParaRPr>
          </a:p>
        </p:txBody>
      </p:sp>
      <p:grpSp>
        <p:nvGrpSpPr>
          <p:cNvPr id="55300" name="Group 5"/>
          <p:cNvGrpSpPr/>
          <p:nvPr/>
        </p:nvGrpSpPr>
        <p:grpSpPr>
          <a:xfrm>
            <a:off x="2286000" y="1676400"/>
            <a:ext cx="5943600" cy="4325938"/>
            <a:chOff x="2010" y="5874"/>
            <a:chExt cx="6840" cy="4825"/>
          </a:xfrm>
        </p:grpSpPr>
        <p:sp>
          <p:nvSpPr>
            <p:cNvPr id="55302" name="AutoShape 6"/>
            <p:cNvSpPr/>
            <p:nvPr/>
          </p:nvSpPr>
          <p:spPr>
            <a:xfrm>
              <a:off x="6720" y="7218"/>
              <a:ext cx="1890" cy="1092"/>
            </a:xfrm>
            <a:prstGeom prst="triangle">
              <a:avLst>
                <a:gd name="adj" fmla="val 51375"/>
              </a:avLst>
            </a:prstGeom>
            <a:gradFill rotWithShape="0">
              <a:gsLst>
                <a:gs pos="0">
                  <a:srgbClr val="FBFDFF"/>
                </a:gs>
                <a:gs pos="100000">
                  <a:srgbClr val="99CCFF"/>
                </a:gs>
              </a:gsLst>
              <a:lin ang="5400000" scaled="1"/>
              <a:tileRect/>
            </a:gradFill>
            <a:ln w="9525">
              <a:noFill/>
            </a:ln>
          </p:spPr>
          <p:txBody>
            <a:bodyPr tIns="27432" bIns="27432" anchor="ctr"/>
            <a:p>
              <a:endParaRPr lang="zh-CN" altLang="en-US" dirty="0">
                <a:latin typeface="Arial" panose="020B0604020202020204" pitchFamily="34" charset="0"/>
              </a:endParaRPr>
            </a:p>
          </p:txBody>
        </p:sp>
        <p:sp>
          <p:nvSpPr>
            <p:cNvPr id="55303" name="AutoShape 7"/>
            <p:cNvSpPr/>
            <p:nvPr/>
          </p:nvSpPr>
          <p:spPr>
            <a:xfrm>
              <a:off x="2520" y="7218"/>
              <a:ext cx="1890" cy="1092"/>
            </a:xfrm>
            <a:prstGeom prst="triangle">
              <a:avLst>
                <a:gd name="adj" fmla="val 51375"/>
              </a:avLst>
            </a:prstGeom>
            <a:gradFill rotWithShape="0">
              <a:gsLst>
                <a:gs pos="0">
                  <a:srgbClr val="FBFDFF"/>
                </a:gs>
                <a:gs pos="100000">
                  <a:srgbClr val="99CCFF"/>
                </a:gs>
              </a:gsLst>
              <a:lin ang="5400000" scaled="1"/>
              <a:tileRect/>
            </a:gradFill>
            <a:ln w="9525">
              <a:noFill/>
            </a:ln>
          </p:spPr>
          <p:txBody>
            <a:bodyPr tIns="27432" bIns="27432" anchor="ctr"/>
            <a:p>
              <a:endParaRPr lang="zh-CN" altLang="en-US" dirty="0">
                <a:latin typeface="Arial" panose="020B0604020202020204" pitchFamily="34" charset="0"/>
              </a:endParaRPr>
            </a:p>
          </p:txBody>
        </p:sp>
        <p:sp>
          <p:nvSpPr>
            <p:cNvPr id="55304" name="AutoShape 8"/>
            <p:cNvSpPr/>
            <p:nvPr/>
          </p:nvSpPr>
          <p:spPr>
            <a:xfrm>
              <a:off x="5670" y="8622"/>
              <a:ext cx="2100" cy="1092"/>
            </a:xfrm>
            <a:prstGeom prst="triangle">
              <a:avLst>
                <a:gd name="adj" fmla="val 52977"/>
              </a:avLst>
            </a:prstGeom>
            <a:gradFill rotWithShape="0">
              <a:gsLst>
                <a:gs pos="0">
                  <a:srgbClr val="FBFDFF"/>
                </a:gs>
                <a:gs pos="100000">
                  <a:srgbClr val="99CCFF"/>
                </a:gs>
              </a:gsLst>
              <a:lin ang="5400000" scaled="1"/>
              <a:tileRect/>
            </a:gradFill>
            <a:ln w="9525">
              <a:noFill/>
            </a:ln>
          </p:spPr>
          <p:txBody>
            <a:bodyPr tIns="27432" bIns="27432" anchor="ctr"/>
            <a:p>
              <a:endParaRPr lang="zh-CN" altLang="en-US" dirty="0">
                <a:latin typeface="Arial" panose="020B0604020202020204" pitchFamily="34" charset="0"/>
              </a:endParaRPr>
            </a:p>
          </p:txBody>
        </p:sp>
        <p:sp>
          <p:nvSpPr>
            <p:cNvPr id="55305" name="AutoShape 9"/>
            <p:cNvSpPr/>
            <p:nvPr/>
          </p:nvSpPr>
          <p:spPr>
            <a:xfrm>
              <a:off x="2835" y="8778"/>
              <a:ext cx="2100" cy="1017"/>
            </a:xfrm>
            <a:prstGeom prst="triangle">
              <a:avLst>
                <a:gd name="adj" fmla="val 52977"/>
              </a:avLst>
            </a:prstGeom>
            <a:gradFill rotWithShape="0">
              <a:gsLst>
                <a:gs pos="0">
                  <a:srgbClr val="FBFDFF"/>
                </a:gs>
                <a:gs pos="100000">
                  <a:srgbClr val="99CCFF"/>
                </a:gs>
              </a:gsLst>
              <a:lin ang="5400000" scaled="1"/>
              <a:tileRect/>
            </a:gradFill>
            <a:ln w="9525">
              <a:noFill/>
            </a:ln>
          </p:spPr>
          <p:txBody>
            <a:bodyPr tIns="27432" bIns="27432" anchor="ctr"/>
            <a:p>
              <a:endParaRPr lang="zh-CN" altLang="en-US" dirty="0">
                <a:latin typeface="Arial" panose="020B0604020202020204" pitchFamily="34" charset="0"/>
              </a:endParaRPr>
            </a:p>
          </p:txBody>
        </p:sp>
        <p:grpSp>
          <p:nvGrpSpPr>
            <p:cNvPr id="55306" name="Group 10"/>
            <p:cNvGrpSpPr/>
            <p:nvPr/>
          </p:nvGrpSpPr>
          <p:grpSpPr>
            <a:xfrm>
              <a:off x="3360" y="6282"/>
              <a:ext cx="735" cy="1008"/>
              <a:chOff x="3654" y="1747"/>
              <a:chExt cx="1184" cy="1487"/>
            </a:xfrm>
          </p:grpSpPr>
          <p:grpSp>
            <p:nvGrpSpPr>
              <p:cNvPr id="55554" name="Group 11"/>
              <p:cNvGrpSpPr/>
              <p:nvPr/>
            </p:nvGrpSpPr>
            <p:grpSpPr>
              <a:xfrm>
                <a:off x="3654" y="1747"/>
                <a:ext cx="913" cy="1487"/>
                <a:chOff x="528" y="887"/>
                <a:chExt cx="844" cy="1363"/>
              </a:xfrm>
            </p:grpSpPr>
            <p:sp>
              <p:nvSpPr>
                <p:cNvPr id="55562" name="Freeform 12"/>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63" name="Freeform 13"/>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64" name="Freeform 14"/>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65" name="Freeform 15"/>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66" name="Line 16"/>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567" name="Oval 17"/>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568" name="Line 18"/>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569" name="Line 19"/>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570" name="Line 20"/>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571" name="Line 21"/>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572" name="Freeform 22"/>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73" name="Freeform 23"/>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74" name="Freeform 24"/>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75" name="Line 25"/>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576" name="Line 26"/>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577" name="Line 27"/>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578" name="Freeform 28"/>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579" name="Line 29"/>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580" name="Freeform 30"/>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81" name="Freeform 31"/>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82" name="Freeform 32"/>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83" name="Freeform 33"/>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84" name="Freeform 34"/>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85" name="Freeform 35"/>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555" name="Group 36"/>
              <p:cNvGrpSpPr/>
              <p:nvPr/>
            </p:nvGrpSpPr>
            <p:grpSpPr>
              <a:xfrm>
                <a:off x="3957" y="2164"/>
                <a:ext cx="881" cy="627"/>
                <a:chOff x="2105" y="3009"/>
                <a:chExt cx="815" cy="575"/>
              </a:xfrm>
            </p:grpSpPr>
            <p:sp>
              <p:nvSpPr>
                <p:cNvPr id="55556" name="AutoShape 37"/>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557" name="Group 38"/>
                <p:cNvGrpSpPr/>
                <p:nvPr/>
              </p:nvGrpSpPr>
              <p:grpSpPr>
                <a:xfrm rot="-426541">
                  <a:off x="2561" y="3227"/>
                  <a:ext cx="235" cy="357"/>
                  <a:chOff x="1824" y="3600"/>
                  <a:chExt cx="192" cy="292"/>
                </a:xfrm>
              </p:grpSpPr>
              <p:grpSp>
                <p:nvGrpSpPr>
                  <p:cNvPr id="55558" name="Group 39"/>
                  <p:cNvGrpSpPr/>
                  <p:nvPr/>
                </p:nvGrpSpPr>
                <p:grpSpPr>
                  <a:xfrm>
                    <a:off x="1848" y="3700"/>
                    <a:ext cx="144" cy="192"/>
                    <a:chOff x="1872" y="3696"/>
                    <a:chExt cx="144" cy="192"/>
                  </a:xfrm>
                </p:grpSpPr>
                <p:sp>
                  <p:nvSpPr>
                    <p:cNvPr id="705576" name="AutoShape 40"/>
                    <p:cNvSpPr>
                      <a:spLocks noChangeArrowheads="1"/>
                    </p:cNvSpPr>
                    <p:nvPr/>
                  </p:nvSpPr>
                  <p:spPr bwMode="auto">
                    <a:xfrm rot="-6828994">
                      <a:off x="1883" y="3747"/>
                      <a:ext cx="192"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577" name="AutoShape 41"/>
                    <p:cNvSpPr>
                      <a:spLocks noChangeArrowheads="1"/>
                    </p:cNvSpPr>
                    <p:nvPr/>
                  </p:nvSpPr>
                  <p:spPr bwMode="auto">
                    <a:xfrm rot="6828994" flipH="1">
                      <a:off x="1791" y="3746"/>
                      <a:ext cx="192" cy="53"/>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559" name="AutoShape 42"/>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grpSp>
          <p:nvGrpSpPr>
            <p:cNvPr id="55307" name="Group 43"/>
            <p:cNvGrpSpPr/>
            <p:nvPr/>
          </p:nvGrpSpPr>
          <p:grpSpPr>
            <a:xfrm>
              <a:off x="3780" y="7842"/>
              <a:ext cx="894" cy="1010"/>
              <a:chOff x="4011" y="2448"/>
              <a:chExt cx="1274" cy="1363"/>
            </a:xfrm>
          </p:grpSpPr>
          <p:grpSp>
            <p:nvGrpSpPr>
              <p:cNvPr id="55522" name="Group 44"/>
              <p:cNvGrpSpPr/>
              <p:nvPr/>
            </p:nvGrpSpPr>
            <p:grpSpPr>
              <a:xfrm>
                <a:off x="4011" y="2448"/>
                <a:ext cx="844" cy="1363"/>
                <a:chOff x="528" y="887"/>
                <a:chExt cx="844" cy="1363"/>
              </a:xfrm>
            </p:grpSpPr>
            <p:sp>
              <p:nvSpPr>
                <p:cNvPr id="55530" name="Freeform 45"/>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31" name="Freeform 46"/>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32" name="Freeform 47"/>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33" name="Freeform 48"/>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34" name="Line 49"/>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535" name="Oval 50"/>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536" name="Line 51"/>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537" name="Line 52"/>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538" name="Line 53"/>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539" name="Line 54"/>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540" name="Freeform 55"/>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41" name="Freeform 56"/>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42" name="Freeform 57"/>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43" name="Line 58"/>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544" name="Line 59"/>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545" name="Line 60"/>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546" name="Freeform 61"/>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547" name="Line 62"/>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548" name="Freeform 63"/>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49" name="Freeform 64"/>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50" name="Freeform 65"/>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51" name="Freeform 66"/>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52" name="Freeform 67"/>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53" name="Freeform 68"/>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523" name="Group 69"/>
              <p:cNvGrpSpPr/>
              <p:nvPr/>
            </p:nvGrpSpPr>
            <p:grpSpPr>
              <a:xfrm>
                <a:off x="4470" y="2830"/>
                <a:ext cx="815" cy="575"/>
                <a:chOff x="2105" y="3009"/>
                <a:chExt cx="815" cy="575"/>
              </a:xfrm>
            </p:grpSpPr>
            <p:sp>
              <p:nvSpPr>
                <p:cNvPr id="55524" name="AutoShape 70"/>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525" name="Group 71"/>
                <p:cNvGrpSpPr/>
                <p:nvPr/>
              </p:nvGrpSpPr>
              <p:grpSpPr>
                <a:xfrm rot="-426541">
                  <a:off x="2561" y="3227"/>
                  <a:ext cx="235" cy="357"/>
                  <a:chOff x="1824" y="3600"/>
                  <a:chExt cx="192" cy="292"/>
                </a:xfrm>
              </p:grpSpPr>
              <p:grpSp>
                <p:nvGrpSpPr>
                  <p:cNvPr id="55526" name="Group 72"/>
                  <p:cNvGrpSpPr/>
                  <p:nvPr/>
                </p:nvGrpSpPr>
                <p:grpSpPr>
                  <a:xfrm>
                    <a:off x="1848" y="3700"/>
                    <a:ext cx="144" cy="192"/>
                    <a:chOff x="1872" y="3696"/>
                    <a:chExt cx="144" cy="192"/>
                  </a:xfrm>
                </p:grpSpPr>
                <p:sp>
                  <p:nvSpPr>
                    <p:cNvPr id="705609" name="AutoShape 73"/>
                    <p:cNvSpPr>
                      <a:spLocks noChangeArrowheads="1"/>
                    </p:cNvSpPr>
                    <p:nvPr/>
                  </p:nvSpPr>
                  <p:spPr bwMode="auto">
                    <a:xfrm rot="-6828994">
                      <a:off x="1881" y="3740"/>
                      <a:ext cx="195" cy="51"/>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610" name="AutoShape 74"/>
                    <p:cNvSpPr>
                      <a:spLocks noChangeArrowheads="1"/>
                    </p:cNvSpPr>
                    <p:nvPr/>
                  </p:nvSpPr>
                  <p:spPr bwMode="auto">
                    <a:xfrm rot="6828994" flipH="1">
                      <a:off x="1779" y="3743"/>
                      <a:ext cx="203"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527" name="AutoShape 75"/>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612" name="Text Box 76"/>
            <p:cNvSpPr txBox="1">
              <a:spLocks noChangeArrowheads="1"/>
            </p:cNvSpPr>
            <p:nvPr/>
          </p:nvSpPr>
          <p:spPr bwMode="auto">
            <a:xfrm>
              <a:off x="3254" y="5874"/>
              <a:ext cx="1683" cy="292"/>
            </a:xfrm>
            <a:prstGeom prst="rect">
              <a:avLst/>
            </a:prstGeom>
            <a:solidFill>
              <a:srgbClr val="CCFFCC"/>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铁道总公司</a:t>
              </a:r>
              <a:r>
                <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nvGrpSpPr>
            <p:cNvPr id="55309" name="Group 77"/>
            <p:cNvGrpSpPr/>
            <p:nvPr/>
          </p:nvGrpSpPr>
          <p:grpSpPr>
            <a:xfrm>
              <a:off x="6465" y="7782"/>
              <a:ext cx="921" cy="1010"/>
              <a:chOff x="4011" y="2448"/>
              <a:chExt cx="1274" cy="1363"/>
            </a:xfrm>
          </p:grpSpPr>
          <p:grpSp>
            <p:nvGrpSpPr>
              <p:cNvPr id="55490" name="Group 78"/>
              <p:cNvGrpSpPr/>
              <p:nvPr/>
            </p:nvGrpSpPr>
            <p:grpSpPr>
              <a:xfrm>
                <a:off x="4011" y="2448"/>
                <a:ext cx="844" cy="1363"/>
                <a:chOff x="528" y="887"/>
                <a:chExt cx="844" cy="1363"/>
              </a:xfrm>
            </p:grpSpPr>
            <p:sp>
              <p:nvSpPr>
                <p:cNvPr id="55498" name="Freeform 79"/>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99" name="Freeform 80"/>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00" name="Freeform 81"/>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01" name="Freeform 82"/>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02" name="Line 83"/>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503" name="Oval 84"/>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504" name="Line 85"/>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505" name="Line 86"/>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506" name="Line 87"/>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507" name="Line 88"/>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508" name="Freeform 89"/>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09" name="Freeform 90"/>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10" name="Freeform 91"/>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511" name="Line 92"/>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512" name="Line 93"/>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513" name="Line 94"/>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514" name="Freeform 95"/>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515" name="Line 96"/>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516" name="Freeform 97"/>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17" name="Freeform 98"/>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18" name="Freeform 99"/>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19" name="Freeform 100"/>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520" name="Freeform 101"/>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521" name="Freeform 102"/>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491" name="Group 103"/>
              <p:cNvGrpSpPr/>
              <p:nvPr/>
            </p:nvGrpSpPr>
            <p:grpSpPr>
              <a:xfrm>
                <a:off x="4470" y="2830"/>
                <a:ext cx="815" cy="575"/>
                <a:chOff x="2105" y="3009"/>
                <a:chExt cx="815" cy="575"/>
              </a:xfrm>
            </p:grpSpPr>
            <p:sp>
              <p:nvSpPr>
                <p:cNvPr id="55492" name="AutoShape 104"/>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493" name="Group 105"/>
                <p:cNvGrpSpPr/>
                <p:nvPr/>
              </p:nvGrpSpPr>
              <p:grpSpPr>
                <a:xfrm rot="-426541">
                  <a:off x="2561" y="3227"/>
                  <a:ext cx="235" cy="357"/>
                  <a:chOff x="1824" y="3600"/>
                  <a:chExt cx="192" cy="292"/>
                </a:xfrm>
              </p:grpSpPr>
              <p:grpSp>
                <p:nvGrpSpPr>
                  <p:cNvPr id="55494" name="Group 106"/>
                  <p:cNvGrpSpPr/>
                  <p:nvPr/>
                </p:nvGrpSpPr>
                <p:grpSpPr>
                  <a:xfrm>
                    <a:off x="1848" y="3700"/>
                    <a:ext cx="144" cy="192"/>
                    <a:chOff x="1872" y="3696"/>
                    <a:chExt cx="144" cy="192"/>
                  </a:xfrm>
                </p:grpSpPr>
                <p:sp>
                  <p:nvSpPr>
                    <p:cNvPr id="705643" name="AutoShape 107"/>
                    <p:cNvSpPr>
                      <a:spLocks noChangeArrowheads="1"/>
                    </p:cNvSpPr>
                    <p:nvPr/>
                  </p:nvSpPr>
                  <p:spPr bwMode="auto">
                    <a:xfrm rot="-6828994">
                      <a:off x="1892" y="3759"/>
                      <a:ext cx="192" cy="3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644" name="AutoShape 108"/>
                    <p:cNvSpPr>
                      <a:spLocks noChangeArrowheads="1"/>
                    </p:cNvSpPr>
                    <p:nvPr/>
                  </p:nvSpPr>
                  <p:spPr bwMode="auto">
                    <a:xfrm rot="6828994" flipH="1">
                      <a:off x="1800" y="3742"/>
                      <a:ext cx="192" cy="47"/>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495" name="AutoShape 109"/>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grpSp>
          <p:nvGrpSpPr>
            <p:cNvPr id="55310" name="Group 110"/>
            <p:cNvGrpSpPr/>
            <p:nvPr/>
          </p:nvGrpSpPr>
          <p:grpSpPr>
            <a:xfrm>
              <a:off x="2625" y="9309"/>
              <a:ext cx="894" cy="1010"/>
              <a:chOff x="4011" y="2448"/>
              <a:chExt cx="1274" cy="1363"/>
            </a:xfrm>
          </p:grpSpPr>
          <p:grpSp>
            <p:nvGrpSpPr>
              <p:cNvPr id="55458" name="Group 111"/>
              <p:cNvGrpSpPr/>
              <p:nvPr/>
            </p:nvGrpSpPr>
            <p:grpSpPr>
              <a:xfrm>
                <a:off x="4011" y="2448"/>
                <a:ext cx="844" cy="1363"/>
                <a:chOff x="528" y="887"/>
                <a:chExt cx="844" cy="1363"/>
              </a:xfrm>
            </p:grpSpPr>
            <p:sp>
              <p:nvSpPr>
                <p:cNvPr id="55466" name="Freeform 112"/>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67" name="Freeform 113"/>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68" name="Freeform 114"/>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69" name="Freeform 115"/>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70" name="Line 116"/>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471" name="Oval 117"/>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472" name="Line 118"/>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473" name="Line 119"/>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474" name="Line 120"/>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475" name="Line 121"/>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476" name="Freeform 122"/>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77" name="Freeform 123"/>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78" name="Freeform 124"/>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79" name="Line 125"/>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480" name="Line 126"/>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481" name="Line 127"/>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482" name="Freeform 128"/>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483" name="Line 129"/>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484" name="Freeform 130"/>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85" name="Freeform 131"/>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86" name="Freeform 132"/>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87" name="Freeform 133"/>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88" name="Freeform 134"/>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89" name="Freeform 135"/>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459" name="Group 136"/>
              <p:cNvGrpSpPr/>
              <p:nvPr/>
            </p:nvGrpSpPr>
            <p:grpSpPr>
              <a:xfrm>
                <a:off x="4470" y="2830"/>
                <a:ext cx="815" cy="575"/>
                <a:chOff x="2105" y="3009"/>
                <a:chExt cx="815" cy="575"/>
              </a:xfrm>
            </p:grpSpPr>
            <p:sp>
              <p:nvSpPr>
                <p:cNvPr id="55460" name="AutoShape 137"/>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461" name="Group 138"/>
                <p:cNvGrpSpPr/>
                <p:nvPr/>
              </p:nvGrpSpPr>
              <p:grpSpPr>
                <a:xfrm rot="-426541">
                  <a:off x="2561" y="3227"/>
                  <a:ext cx="235" cy="357"/>
                  <a:chOff x="1824" y="3600"/>
                  <a:chExt cx="192" cy="292"/>
                </a:xfrm>
              </p:grpSpPr>
              <p:grpSp>
                <p:nvGrpSpPr>
                  <p:cNvPr id="55462" name="Group 139"/>
                  <p:cNvGrpSpPr/>
                  <p:nvPr/>
                </p:nvGrpSpPr>
                <p:grpSpPr>
                  <a:xfrm>
                    <a:off x="1848" y="3700"/>
                    <a:ext cx="144" cy="192"/>
                    <a:chOff x="1872" y="3696"/>
                    <a:chExt cx="144" cy="192"/>
                  </a:xfrm>
                </p:grpSpPr>
                <p:sp>
                  <p:nvSpPr>
                    <p:cNvPr id="705676" name="AutoShape 140"/>
                    <p:cNvSpPr>
                      <a:spLocks noChangeArrowheads="1"/>
                    </p:cNvSpPr>
                    <p:nvPr/>
                  </p:nvSpPr>
                  <p:spPr bwMode="auto">
                    <a:xfrm rot="-6828994">
                      <a:off x="1884" y="3743"/>
                      <a:ext cx="192"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677" name="AutoShape 141"/>
                    <p:cNvSpPr>
                      <a:spLocks noChangeArrowheads="1"/>
                    </p:cNvSpPr>
                    <p:nvPr/>
                  </p:nvSpPr>
                  <p:spPr bwMode="auto">
                    <a:xfrm rot="6828994" flipH="1">
                      <a:off x="1789" y="3748"/>
                      <a:ext cx="192"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463" name="AutoShape 142"/>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679" name="Text Box 143"/>
            <p:cNvSpPr txBox="1">
              <a:spLocks noChangeArrowheads="1"/>
            </p:cNvSpPr>
            <p:nvPr/>
          </p:nvSpPr>
          <p:spPr bwMode="auto">
            <a:xfrm>
              <a:off x="2416" y="10391"/>
              <a:ext cx="1259" cy="308"/>
            </a:xfrm>
            <a:prstGeom prst="rect">
              <a:avLst/>
            </a:prstGeom>
            <a:solidFill>
              <a:srgbClr val="CCFFFF"/>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ctr" defTabSz="914400">
                <a:buClrTx/>
                <a:buSzTx/>
                <a:buFontTx/>
                <a:defRPr/>
              </a:pP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开发部</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nvGrpSpPr>
            <p:cNvPr id="55312" name="Group 144"/>
            <p:cNvGrpSpPr/>
            <p:nvPr/>
          </p:nvGrpSpPr>
          <p:grpSpPr>
            <a:xfrm>
              <a:off x="4409" y="9309"/>
              <a:ext cx="895" cy="1010"/>
              <a:chOff x="4011" y="2448"/>
              <a:chExt cx="1274" cy="1363"/>
            </a:xfrm>
          </p:grpSpPr>
          <p:grpSp>
            <p:nvGrpSpPr>
              <p:cNvPr id="55426" name="Group 145"/>
              <p:cNvGrpSpPr/>
              <p:nvPr/>
            </p:nvGrpSpPr>
            <p:grpSpPr>
              <a:xfrm>
                <a:off x="4011" y="2448"/>
                <a:ext cx="844" cy="1363"/>
                <a:chOff x="528" y="887"/>
                <a:chExt cx="844" cy="1363"/>
              </a:xfrm>
            </p:grpSpPr>
            <p:sp>
              <p:nvSpPr>
                <p:cNvPr id="55434" name="Freeform 146"/>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35" name="Freeform 147"/>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36" name="Freeform 148"/>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37" name="Freeform 149"/>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38" name="Line 150"/>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439" name="Oval 151"/>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440" name="Line 152"/>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441" name="Line 153"/>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442" name="Line 154"/>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443" name="Line 155"/>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444" name="Freeform 156"/>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45" name="Freeform 157"/>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46" name="Freeform 158"/>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47" name="Line 159"/>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448" name="Line 160"/>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449" name="Line 161"/>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450" name="Freeform 162"/>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451" name="Line 163"/>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452" name="Freeform 164"/>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53" name="Freeform 165"/>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54" name="Freeform 166"/>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55" name="Freeform 167"/>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56" name="Freeform 168"/>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57" name="Freeform 169"/>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427" name="Group 170"/>
              <p:cNvGrpSpPr/>
              <p:nvPr/>
            </p:nvGrpSpPr>
            <p:grpSpPr>
              <a:xfrm>
                <a:off x="4470" y="2830"/>
                <a:ext cx="815" cy="575"/>
                <a:chOff x="2105" y="3009"/>
                <a:chExt cx="815" cy="575"/>
              </a:xfrm>
            </p:grpSpPr>
            <p:sp>
              <p:nvSpPr>
                <p:cNvPr id="55428" name="AutoShape 171"/>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429" name="Group 172"/>
                <p:cNvGrpSpPr/>
                <p:nvPr/>
              </p:nvGrpSpPr>
              <p:grpSpPr>
                <a:xfrm rot="-426541">
                  <a:off x="2561" y="3227"/>
                  <a:ext cx="235" cy="357"/>
                  <a:chOff x="1824" y="3600"/>
                  <a:chExt cx="192" cy="292"/>
                </a:xfrm>
              </p:grpSpPr>
              <p:grpSp>
                <p:nvGrpSpPr>
                  <p:cNvPr id="55430" name="Group 173"/>
                  <p:cNvGrpSpPr/>
                  <p:nvPr/>
                </p:nvGrpSpPr>
                <p:grpSpPr>
                  <a:xfrm>
                    <a:off x="1848" y="3700"/>
                    <a:ext cx="144" cy="192"/>
                    <a:chOff x="1872" y="3696"/>
                    <a:chExt cx="144" cy="192"/>
                  </a:xfrm>
                </p:grpSpPr>
                <p:sp>
                  <p:nvSpPr>
                    <p:cNvPr id="705710" name="AutoShape 174"/>
                    <p:cNvSpPr>
                      <a:spLocks noChangeArrowheads="1"/>
                    </p:cNvSpPr>
                    <p:nvPr/>
                  </p:nvSpPr>
                  <p:spPr bwMode="auto">
                    <a:xfrm rot="-6828994">
                      <a:off x="1886" y="3743"/>
                      <a:ext cx="192"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711" name="AutoShape 175"/>
                    <p:cNvSpPr>
                      <a:spLocks noChangeArrowheads="1"/>
                    </p:cNvSpPr>
                    <p:nvPr/>
                  </p:nvSpPr>
                  <p:spPr bwMode="auto">
                    <a:xfrm rot="6828994" flipH="1">
                      <a:off x="1789" y="3748"/>
                      <a:ext cx="192"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431" name="AutoShape 176"/>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713" name="Text Box 177"/>
            <p:cNvSpPr txBox="1">
              <a:spLocks noChangeArrowheads="1"/>
            </p:cNvSpPr>
            <p:nvPr/>
          </p:nvSpPr>
          <p:spPr bwMode="auto">
            <a:xfrm>
              <a:off x="3884" y="10391"/>
              <a:ext cx="1211" cy="308"/>
            </a:xfrm>
            <a:prstGeom prst="rect">
              <a:avLst/>
            </a:prstGeom>
            <a:solidFill>
              <a:srgbClr val="CCFFFF"/>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运输部</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sz="1400" kern="1200" cap="none" spc="0" normalizeH="0" baseline="0" noProof="0">
                <a:latin typeface="Arial" panose="020B0604020202020204" pitchFamily="34" charset="0"/>
                <a:ea typeface="宋体" panose="02010600030101010101" pitchFamily="2" charset="-122"/>
                <a:cs typeface="+mn-cs"/>
              </a:endParaRPr>
            </a:p>
          </p:txBody>
        </p:sp>
        <p:sp>
          <p:nvSpPr>
            <p:cNvPr id="55314" name="Line 178"/>
            <p:cNvSpPr/>
            <p:nvPr/>
          </p:nvSpPr>
          <p:spPr>
            <a:xfrm flipH="1">
              <a:off x="3149" y="8841"/>
              <a:ext cx="630" cy="468"/>
            </a:xfrm>
            <a:prstGeom prst="line">
              <a:avLst/>
            </a:prstGeom>
            <a:ln w="9525" cap="flat" cmpd="sng">
              <a:solidFill>
                <a:srgbClr val="000000"/>
              </a:solidFill>
              <a:prstDash val="solid"/>
              <a:headEnd type="none" w="med" len="med"/>
              <a:tailEnd type="triangle" w="sm" len="sm"/>
            </a:ln>
          </p:spPr>
        </p:sp>
        <p:sp>
          <p:nvSpPr>
            <p:cNvPr id="55315" name="Line 179"/>
            <p:cNvSpPr/>
            <p:nvPr/>
          </p:nvSpPr>
          <p:spPr>
            <a:xfrm>
              <a:off x="4094" y="8841"/>
              <a:ext cx="525" cy="468"/>
            </a:xfrm>
            <a:prstGeom prst="line">
              <a:avLst/>
            </a:prstGeom>
            <a:ln w="9525" cap="flat" cmpd="sng">
              <a:solidFill>
                <a:srgbClr val="000000"/>
              </a:solidFill>
              <a:prstDash val="solid"/>
              <a:headEnd type="none" w="med" len="med"/>
              <a:tailEnd type="triangle" w="sm" len="sm"/>
            </a:ln>
          </p:spPr>
        </p:sp>
        <p:grpSp>
          <p:nvGrpSpPr>
            <p:cNvPr id="55316" name="Group 180"/>
            <p:cNvGrpSpPr/>
            <p:nvPr/>
          </p:nvGrpSpPr>
          <p:grpSpPr>
            <a:xfrm>
              <a:off x="5565" y="9246"/>
              <a:ext cx="894" cy="1010"/>
              <a:chOff x="4011" y="2448"/>
              <a:chExt cx="1274" cy="1363"/>
            </a:xfrm>
          </p:grpSpPr>
          <p:grpSp>
            <p:nvGrpSpPr>
              <p:cNvPr id="55394" name="Group 181"/>
              <p:cNvGrpSpPr/>
              <p:nvPr/>
            </p:nvGrpSpPr>
            <p:grpSpPr>
              <a:xfrm>
                <a:off x="4011" y="2448"/>
                <a:ext cx="844" cy="1363"/>
                <a:chOff x="528" y="887"/>
                <a:chExt cx="844" cy="1363"/>
              </a:xfrm>
            </p:grpSpPr>
            <p:sp>
              <p:nvSpPr>
                <p:cNvPr id="55402" name="Freeform 182"/>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03" name="Freeform 183"/>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04" name="Freeform 184"/>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05" name="Freeform 185"/>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06" name="Line 186"/>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407" name="Oval 187"/>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408" name="Line 188"/>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409" name="Line 189"/>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410" name="Line 190"/>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411" name="Line 191"/>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412" name="Freeform 192"/>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13" name="Freeform 193"/>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14" name="Freeform 194"/>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415" name="Line 195"/>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416" name="Line 196"/>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417" name="Line 197"/>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418" name="Freeform 198"/>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419" name="Line 199"/>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420" name="Freeform 200"/>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21" name="Freeform 201"/>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22" name="Freeform 202"/>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23" name="Freeform 203"/>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424" name="Freeform 204"/>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425" name="Freeform 205"/>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395" name="Group 206"/>
              <p:cNvGrpSpPr/>
              <p:nvPr/>
            </p:nvGrpSpPr>
            <p:grpSpPr>
              <a:xfrm>
                <a:off x="4470" y="2830"/>
                <a:ext cx="815" cy="575"/>
                <a:chOff x="2105" y="3009"/>
                <a:chExt cx="815" cy="575"/>
              </a:xfrm>
            </p:grpSpPr>
            <p:sp>
              <p:nvSpPr>
                <p:cNvPr id="55396" name="AutoShape 207"/>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397" name="Group 208"/>
                <p:cNvGrpSpPr/>
                <p:nvPr/>
              </p:nvGrpSpPr>
              <p:grpSpPr>
                <a:xfrm rot="-426541">
                  <a:off x="2561" y="3227"/>
                  <a:ext cx="235" cy="357"/>
                  <a:chOff x="1824" y="3600"/>
                  <a:chExt cx="192" cy="292"/>
                </a:xfrm>
              </p:grpSpPr>
              <p:grpSp>
                <p:nvGrpSpPr>
                  <p:cNvPr id="55398" name="Group 209"/>
                  <p:cNvGrpSpPr/>
                  <p:nvPr/>
                </p:nvGrpSpPr>
                <p:grpSpPr>
                  <a:xfrm>
                    <a:off x="1848" y="3700"/>
                    <a:ext cx="144" cy="192"/>
                    <a:chOff x="1872" y="3696"/>
                    <a:chExt cx="144" cy="192"/>
                  </a:xfrm>
                </p:grpSpPr>
                <p:sp>
                  <p:nvSpPr>
                    <p:cNvPr id="705746" name="AutoShape 210"/>
                    <p:cNvSpPr>
                      <a:spLocks noChangeArrowheads="1"/>
                    </p:cNvSpPr>
                    <p:nvPr/>
                  </p:nvSpPr>
                  <p:spPr bwMode="auto">
                    <a:xfrm rot="-6828994">
                      <a:off x="1878" y="3741"/>
                      <a:ext cx="195" cy="51"/>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747" name="AutoShape 211"/>
                    <p:cNvSpPr>
                      <a:spLocks noChangeArrowheads="1"/>
                    </p:cNvSpPr>
                    <p:nvPr/>
                  </p:nvSpPr>
                  <p:spPr bwMode="auto">
                    <a:xfrm rot="6828994" flipH="1">
                      <a:off x="1778" y="3742"/>
                      <a:ext cx="203" cy="51"/>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99" name="AutoShape 212"/>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749" name="Text Box 213"/>
            <p:cNvSpPr txBox="1">
              <a:spLocks noChangeArrowheads="1"/>
            </p:cNvSpPr>
            <p:nvPr/>
          </p:nvSpPr>
          <p:spPr bwMode="auto">
            <a:xfrm>
              <a:off x="5353" y="10391"/>
              <a:ext cx="1473" cy="308"/>
            </a:xfrm>
            <a:prstGeom prst="rect">
              <a:avLst/>
            </a:prstGeom>
            <a:solidFill>
              <a:srgbClr val="CCFFFF"/>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ctr" defTabSz="914400">
                <a:buClrTx/>
                <a:buSzTx/>
                <a:buFontTx/>
                <a:defRPr/>
              </a:pP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银行</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1</a:t>
              </a: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支行</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nvGrpSpPr>
            <p:cNvPr id="55318" name="Group 214"/>
            <p:cNvGrpSpPr/>
            <p:nvPr/>
          </p:nvGrpSpPr>
          <p:grpSpPr>
            <a:xfrm>
              <a:off x="7350" y="9246"/>
              <a:ext cx="895" cy="1010"/>
              <a:chOff x="4011" y="2448"/>
              <a:chExt cx="1274" cy="1363"/>
            </a:xfrm>
          </p:grpSpPr>
          <p:grpSp>
            <p:nvGrpSpPr>
              <p:cNvPr id="55362" name="Group 215"/>
              <p:cNvGrpSpPr/>
              <p:nvPr/>
            </p:nvGrpSpPr>
            <p:grpSpPr>
              <a:xfrm>
                <a:off x="4011" y="2448"/>
                <a:ext cx="844" cy="1363"/>
                <a:chOff x="528" y="887"/>
                <a:chExt cx="844" cy="1363"/>
              </a:xfrm>
            </p:grpSpPr>
            <p:sp>
              <p:nvSpPr>
                <p:cNvPr id="55370" name="Freeform 216"/>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71" name="Freeform 217"/>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72" name="Freeform 218"/>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73" name="Freeform 219"/>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74" name="Line 220"/>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375" name="Oval 221"/>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376" name="Line 222"/>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377" name="Line 223"/>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378" name="Line 224"/>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379" name="Line 225"/>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380" name="Freeform 226"/>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81" name="Freeform 227"/>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82" name="Freeform 228"/>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83" name="Line 229"/>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384" name="Line 230"/>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385" name="Line 231"/>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386" name="Freeform 232"/>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387" name="Line 233"/>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388" name="Freeform 234"/>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89" name="Freeform 235"/>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90" name="Freeform 236"/>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391" name="Freeform 237"/>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392" name="Freeform 238"/>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93" name="Freeform 239"/>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363" name="Group 240"/>
              <p:cNvGrpSpPr/>
              <p:nvPr/>
            </p:nvGrpSpPr>
            <p:grpSpPr>
              <a:xfrm>
                <a:off x="4470" y="2830"/>
                <a:ext cx="815" cy="575"/>
                <a:chOff x="2105" y="3009"/>
                <a:chExt cx="815" cy="575"/>
              </a:xfrm>
            </p:grpSpPr>
            <p:sp>
              <p:nvSpPr>
                <p:cNvPr id="55364" name="AutoShape 241"/>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365" name="Group 242"/>
                <p:cNvGrpSpPr/>
                <p:nvPr/>
              </p:nvGrpSpPr>
              <p:grpSpPr>
                <a:xfrm rot="-426541">
                  <a:off x="2561" y="3227"/>
                  <a:ext cx="235" cy="357"/>
                  <a:chOff x="1824" y="3600"/>
                  <a:chExt cx="192" cy="292"/>
                </a:xfrm>
              </p:grpSpPr>
              <p:grpSp>
                <p:nvGrpSpPr>
                  <p:cNvPr id="55366" name="Group 243"/>
                  <p:cNvGrpSpPr/>
                  <p:nvPr/>
                </p:nvGrpSpPr>
                <p:grpSpPr>
                  <a:xfrm>
                    <a:off x="1848" y="3700"/>
                    <a:ext cx="144" cy="192"/>
                    <a:chOff x="1872" y="3696"/>
                    <a:chExt cx="144" cy="192"/>
                  </a:xfrm>
                </p:grpSpPr>
                <p:sp>
                  <p:nvSpPr>
                    <p:cNvPr id="705780" name="AutoShape 244"/>
                    <p:cNvSpPr>
                      <a:spLocks noChangeArrowheads="1"/>
                    </p:cNvSpPr>
                    <p:nvPr/>
                  </p:nvSpPr>
                  <p:spPr bwMode="auto">
                    <a:xfrm rot="-6828994">
                      <a:off x="1882" y="3745"/>
                      <a:ext cx="205" cy="51"/>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781" name="AutoShape 245"/>
                    <p:cNvSpPr>
                      <a:spLocks noChangeArrowheads="1"/>
                    </p:cNvSpPr>
                    <p:nvPr/>
                  </p:nvSpPr>
                  <p:spPr bwMode="auto">
                    <a:xfrm rot="6828994" flipH="1">
                      <a:off x="1788" y="3744"/>
                      <a:ext cx="199" cy="49"/>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67" name="AutoShape 246"/>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783" name="Text Box 247"/>
            <p:cNvSpPr txBox="1">
              <a:spLocks noChangeArrowheads="1"/>
            </p:cNvSpPr>
            <p:nvPr/>
          </p:nvSpPr>
          <p:spPr bwMode="auto">
            <a:xfrm>
              <a:off x="7348" y="10391"/>
              <a:ext cx="1473" cy="308"/>
            </a:xfrm>
            <a:prstGeom prst="rect">
              <a:avLst/>
            </a:prstGeom>
            <a:solidFill>
              <a:srgbClr val="CCFFFF"/>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银行</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2</a:t>
              </a:r>
              <a:r>
                <a:rPr kumimoji="0" lang="zh-CN" altLang="en-US"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支行</a:t>
              </a:r>
              <a:r>
                <a:rPr kumimoji="0" lang="en-US" altLang="zh-CN" sz="1400" kern="1200" cap="none" spc="0" normalizeH="0" baseline="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sz="1400" kern="1200" cap="none" spc="0" normalizeH="0" baseline="0" noProof="0">
                <a:latin typeface="Arial" panose="020B0604020202020204" pitchFamily="34" charset="0"/>
                <a:ea typeface="宋体" panose="02010600030101010101" pitchFamily="2" charset="-122"/>
                <a:cs typeface="+mn-cs"/>
              </a:endParaRPr>
            </a:p>
          </p:txBody>
        </p:sp>
        <p:sp>
          <p:nvSpPr>
            <p:cNvPr id="55320" name="Line 248"/>
            <p:cNvSpPr/>
            <p:nvPr/>
          </p:nvSpPr>
          <p:spPr>
            <a:xfrm flipH="1">
              <a:off x="5985" y="8778"/>
              <a:ext cx="630" cy="468"/>
            </a:xfrm>
            <a:prstGeom prst="line">
              <a:avLst/>
            </a:prstGeom>
            <a:ln w="9525" cap="flat" cmpd="sng">
              <a:solidFill>
                <a:srgbClr val="000000"/>
              </a:solidFill>
              <a:prstDash val="solid"/>
              <a:headEnd type="none" w="med" len="med"/>
              <a:tailEnd type="triangle" w="sm" len="sm"/>
            </a:ln>
          </p:spPr>
        </p:sp>
        <p:sp>
          <p:nvSpPr>
            <p:cNvPr id="55321" name="Line 249"/>
            <p:cNvSpPr/>
            <p:nvPr/>
          </p:nvSpPr>
          <p:spPr>
            <a:xfrm>
              <a:off x="6930" y="8778"/>
              <a:ext cx="525" cy="468"/>
            </a:xfrm>
            <a:prstGeom prst="line">
              <a:avLst/>
            </a:prstGeom>
            <a:ln w="9525" cap="flat" cmpd="sng">
              <a:solidFill>
                <a:srgbClr val="000000"/>
              </a:solidFill>
              <a:prstDash val="solid"/>
              <a:headEnd type="none" w="med" len="med"/>
              <a:tailEnd type="triangle" w="sm" len="sm"/>
            </a:ln>
          </p:spPr>
        </p:sp>
        <p:sp>
          <p:nvSpPr>
            <p:cNvPr id="705786" name="Text Box 250"/>
            <p:cNvSpPr txBox="1">
              <a:spLocks noChangeArrowheads="1"/>
            </p:cNvSpPr>
            <p:nvPr/>
          </p:nvSpPr>
          <p:spPr bwMode="auto">
            <a:xfrm>
              <a:off x="2010" y="7432"/>
              <a:ext cx="1664" cy="292"/>
            </a:xfrm>
            <a:prstGeom prst="rect">
              <a:avLst/>
            </a:prstGeom>
            <a:solidFill>
              <a:srgbClr val="CCFFCC"/>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铁道分公司</a:t>
              </a:r>
              <a:r>
                <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nvGrpSpPr>
            <p:cNvPr id="55323" name="Group 251"/>
            <p:cNvGrpSpPr/>
            <p:nvPr/>
          </p:nvGrpSpPr>
          <p:grpSpPr>
            <a:xfrm>
              <a:off x="7455" y="6282"/>
              <a:ext cx="735" cy="1008"/>
              <a:chOff x="3654" y="1747"/>
              <a:chExt cx="1184" cy="1487"/>
            </a:xfrm>
          </p:grpSpPr>
          <p:grpSp>
            <p:nvGrpSpPr>
              <p:cNvPr id="55330" name="Group 252"/>
              <p:cNvGrpSpPr/>
              <p:nvPr/>
            </p:nvGrpSpPr>
            <p:grpSpPr>
              <a:xfrm>
                <a:off x="3654" y="1747"/>
                <a:ext cx="913" cy="1487"/>
                <a:chOff x="528" y="887"/>
                <a:chExt cx="844" cy="1363"/>
              </a:xfrm>
            </p:grpSpPr>
            <p:sp>
              <p:nvSpPr>
                <p:cNvPr id="55338" name="Freeform 253"/>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39" name="Freeform 254"/>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40" name="Freeform 255"/>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41" name="Freeform 256"/>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42" name="Line 257"/>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55343" name="Oval 258"/>
                <p:cNvSpPr/>
                <p:nvPr/>
              </p:nvSpPr>
              <p:spPr>
                <a:xfrm>
                  <a:off x="571" y="1141"/>
                  <a:ext cx="42" cy="24"/>
                </a:xfrm>
                <a:prstGeom prst="ellipse">
                  <a:avLst/>
                </a:prstGeom>
                <a:solidFill>
                  <a:srgbClr val="DC0081"/>
                </a:solidFill>
                <a:ln w="12700">
                  <a:noFill/>
                </a:ln>
              </p:spPr>
              <p:txBody>
                <a:bodyPr wrap="none" anchor="ctr"/>
                <a:p>
                  <a:endParaRPr lang="zh-CN" altLang="en-US" dirty="0">
                    <a:latin typeface="Arial" panose="020B0604020202020204" pitchFamily="34" charset="0"/>
                  </a:endParaRPr>
                </a:p>
              </p:txBody>
            </p:sp>
            <p:sp>
              <p:nvSpPr>
                <p:cNvPr id="55344" name="Line 259"/>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55345" name="Line 260"/>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55346" name="Line 261"/>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55347" name="Line 262"/>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55348" name="Freeform 263"/>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49" name="Freeform 264"/>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50" name="Freeform 265"/>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55351" name="Line 266"/>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55352" name="Line 267"/>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55353" name="Line 268"/>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55354" name="Freeform 269"/>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55355" name="Line 270"/>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55356" name="Freeform 271"/>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57" name="Freeform 272"/>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58" name="Freeform 273"/>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359" name="Freeform 274"/>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55360" name="Freeform 275"/>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55361" name="Freeform 276"/>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55331" name="Group 277"/>
              <p:cNvGrpSpPr/>
              <p:nvPr/>
            </p:nvGrpSpPr>
            <p:grpSpPr>
              <a:xfrm>
                <a:off x="3957" y="2164"/>
                <a:ext cx="881" cy="627"/>
                <a:chOff x="2105" y="3009"/>
                <a:chExt cx="815" cy="575"/>
              </a:xfrm>
            </p:grpSpPr>
            <p:sp>
              <p:nvSpPr>
                <p:cNvPr id="55332" name="AutoShape 278"/>
                <p:cNvSpPr/>
                <p:nvPr/>
              </p:nvSpPr>
              <p:spPr>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55333" name="Group 279"/>
                <p:cNvGrpSpPr/>
                <p:nvPr/>
              </p:nvGrpSpPr>
              <p:grpSpPr>
                <a:xfrm rot="-426541">
                  <a:off x="2561" y="3227"/>
                  <a:ext cx="235" cy="357"/>
                  <a:chOff x="1824" y="3600"/>
                  <a:chExt cx="192" cy="292"/>
                </a:xfrm>
              </p:grpSpPr>
              <p:grpSp>
                <p:nvGrpSpPr>
                  <p:cNvPr id="55334" name="Group 280"/>
                  <p:cNvGrpSpPr/>
                  <p:nvPr/>
                </p:nvGrpSpPr>
                <p:grpSpPr>
                  <a:xfrm>
                    <a:off x="1848" y="3700"/>
                    <a:ext cx="144" cy="192"/>
                    <a:chOff x="1872" y="3696"/>
                    <a:chExt cx="144" cy="192"/>
                  </a:xfrm>
                </p:grpSpPr>
                <p:sp>
                  <p:nvSpPr>
                    <p:cNvPr id="705817" name="AutoShape 281"/>
                    <p:cNvSpPr>
                      <a:spLocks noChangeArrowheads="1"/>
                    </p:cNvSpPr>
                    <p:nvPr/>
                  </p:nvSpPr>
                  <p:spPr bwMode="auto">
                    <a:xfrm rot="-6828994">
                      <a:off x="1883" y="3748"/>
                      <a:ext cx="192" cy="47"/>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5818" name="AutoShape 282"/>
                    <p:cNvSpPr>
                      <a:spLocks noChangeArrowheads="1"/>
                    </p:cNvSpPr>
                    <p:nvPr/>
                  </p:nvSpPr>
                  <p:spPr bwMode="auto">
                    <a:xfrm rot="6828994" flipH="1">
                      <a:off x="1794" y="3742"/>
                      <a:ext cx="192" cy="47"/>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35" name="AutoShape 283"/>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705820" name="Text Box 284"/>
            <p:cNvSpPr txBox="1">
              <a:spLocks noChangeArrowheads="1"/>
            </p:cNvSpPr>
            <p:nvPr/>
          </p:nvSpPr>
          <p:spPr bwMode="auto">
            <a:xfrm>
              <a:off x="6300" y="5874"/>
              <a:ext cx="1681" cy="292"/>
            </a:xfrm>
            <a:prstGeom prst="rect">
              <a:avLst/>
            </a:prstGeom>
            <a:solidFill>
              <a:srgbClr val="CCFFCC"/>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银行总行</a:t>
              </a:r>
              <a:r>
                <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55325" name="Line 285"/>
            <p:cNvSpPr/>
            <p:nvPr/>
          </p:nvSpPr>
          <p:spPr>
            <a:xfrm>
              <a:off x="3675" y="7218"/>
              <a:ext cx="315" cy="624"/>
            </a:xfrm>
            <a:prstGeom prst="line">
              <a:avLst/>
            </a:prstGeom>
            <a:ln w="9525" cap="flat" cmpd="sng">
              <a:solidFill>
                <a:srgbClr val="000000"/>
              </a:solidFill>
              <a:prstDash val="solid"/>
              <a:headEnd type="none" w="med" len="med"/>
              <a:tailEnd type="triangle" w="sm" len="sm"/>
            </a:ln>
          </p:spPr>
        </p:sp>
        <p:sp>
          <p:nvSpPr>
            <p:cNvPr id="55326" name="Line 286"/>
            <p:cNvSpPr/>
            <p:nvPr/>
          </p:nvSpPr>
          <p:spPr>
            <a:xfrm flipH="1">
              <a:off x="7035" y="7218"/>
              <a:ext cx="420" cy="624"/>
            </a:xfrm>
            <a:prstGeom prst="line">
              <a:avLst/>
            </a:prstGeom>
            <a:ln w="9525" cap="flat" cmpd="sng">
              <a:solidFill>
                <a:srgbClr val="000000"/>
              </a:solidFill>
              <a:prstDash val="solid"/>
              <a:headEnd type="none" w="med" len="med"/>
              <a:tailEnd type="triangle" w="sm" len="sm"/>
            </a:ln>
          </p:spPr>
        </p:sp>
        <p:sp>
          <p:nvSpPr>
            <p:cNvPr id="705823" name="Text Box 287"/>
            <p:cNvSpPr txBox="1">
              <a:spLocks noChangeArrowheads="1"/>
            </p:cNvSpPr>
            <p:nvPr/>
          </p:nvSpPr>
          <p:spPr bwMode="auto">
            <a:xfrm>
              <a:off x="7379" y="7432"/>
              <a:ext cx="1471" cy="292"/>
            </a:xfrm>
            <a:prstGeom prst="rect">
              <a:avLst/>
            </a:prstGeom>
            <a:solidFill>
              <a:srgbClr val="CCFFCC"/>
            </a:solidFill>
            <a:ln w="9525">
              <a:solidFill>
                <a:srgbClr val="333399"/>
              </a:solidFill>
              <a:miter lim="800000"/>
            </a:ln>
            <a:effectLst>
              <a:outerShdw dist="53882" dir="2700000" algn="ctr" rotWithShape="0">
                <a:srgbClr val="C0C0C0"/>
              </a:outerShdw>
            </a:effectLst>
          </p:spPr>
          <p:txBody>
            <a:bodyPr tIns="27432" bIns="27432" anchor="ctr">
              <a:spAutoFit/>
            </a:bodyPr>
            <a:lstStyle/>
            <a:p>
              <a:pPr marR="0" algn="just" defTabSz="914400">
                <a:buClrTx/>
                <a:buSzTx/>
                <a:buFontTx/>
                <a:defRPr/>
              </a:pPr>
              <a:r>
                <a:rPr kumimoji="0" lang="zh-CN" altLang="en-US"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银行分行</a:t>
              </a:r>
              <a:r>
                <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rPr>
                <a:t>CA</a:t>
              </a:r>
              <a:endParaRPr kumimoji="0" lang="en-US" altLang="zh-CN" kern="1200" cap="none" spc="0" normalizeH="0" baseline="30000" noProof="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55328" name="Line 288"/>
            <p:cNvSpPr/>
            <p:nvPr/>
          </p:nvSpPr>
          <p:spPr>
            <a:xfrm>
              <a:off x="4650" y="8310"/>
              <a:ext cx="1680" cy="0"/>
            </a:xfrm>
            <a:prstGeom prst="line">
              <a:avLst/>
            </a:prstGeom>
            <a:ln w="9525" cap="flat" cmpd="sng">
              <a:solidFill>
                <a:srgbClr val="000000"/>
              </a:solidFill>
              <a:prstDash val="dash"/>
              <a:headEnd type="triangle" w="sm" len="sm"/>
              <a:tailEnd type="triangle" w="sm" len="sm"/>
            </a:ln>
          </p:spPr>
        </p:sp>
        <p:sp>
          <p:nvSpPr>
            <p:cNvPr id="55329" name="Text Box 289"/>
            <p:cNvSpPr txBox="1"/>
            <p:nvPr/>
          </p:nvSpPr>
          <p:spPr>
            <a:xfrm>
              <a:off x="4965" y="7911"/>
              <a:ext cx="1680" cy="468"/>
            </a:xfrm>
            <a:prstGeom prst="rect">
              <a:avLst/>
            </a:prstGeom>
            <a:noFill/>
            <a:ln w="9525">
              <a:noFill/>
            </a:ln>
          </p:spPr>
          <p:txBody>
            <a:bodyPr/>
            <a:p>
              <a:pPr algn="just"/>
              <a:r>
                <a:rPr lang="zh-CN" altLang="en-US" baseline="30000" dirty="0">
                  <a:latin typeface="Arial" panose="020B0604020202020204" pitchFamily="34" charset="0"/>
                </a:rPr>
                <a:t>交叉认证</a:t>
              </a:r>
              <a:endParaRPr lang="zh-CN" altLang="en-US" baseline="30000" dirty="0">
                <a:latin typeface="Arial" panose="020B0604020202020204" pitchFamily="34" charset="0"/>
              </a:endParaRPr>
            </a:p>
          </p:txBody>
        </p:sp>
      </p:grpSp>
      <p:sp>
        <p:nvSpPr>
          <p:cNvPr id="55301" name="Text Box 290"/>
          <p:cNvSpPr txBox="1"/>
          <p:nvPr/>
        </p:nvSpPr>
        <p:spPr>
          <a:xfrm>
            <a:off x="1066800" y="2133600"/>
            <a:ext cx="758825" cy="422275"/>
          </a:xfrm>
          <a:prstGeom prst="rect">
            <a:avLst/>
          </a:prstGeom>
          <a:noFill/>
          <a:ln w="9525">
            <a:noFill/>
          </a:ln>
        </p:spPr>
        <p:txBody>
          <a:bodyPr wrap="none" lIns="36000" rIns="36000">
            <a:spAutoFit/>
          </a:bodyPr>
          <a:p>
            <a:r>
              <a:rPr lang="zh-CN" altLang="en-US" dirty="0">
                <a:solidFill>
                  <a:schemeClr val="accent2"/>
                </a:solidFill>
                <a:latin typeface="Arial" panose="020B0604020202020204" pitchFamily="34" charset="0"/>
              </a:rPr>
              <a:t>例如：</a:t>
            </a:r>
            <a:endParaRPr lang="zh-CN" altLang="en-US" dirty="0">
              <a:solidFill>
                <a:schemeClr val="accent2"/>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C5B3782-2B12-4174-A279-A882B4D9CEF2}" type="datetime1">
              <a:rPr kumimoji="0" lang="zh-CN" altLang="en-US" sz="2000" b="0" i="0" u="none" strike="noStrike" kern="1200" cap="none" spc="0" normalizeH="0" baseline="0" noProof="0">
                <a:ln>
                  <a:noFill/>
                </a:ln>
                <a:solidFill>
                  <a:schemeClr val="tx1"/>
                </a:solidFill>
                <a:effectLst/>
                <a:uLnTx/>
                <a:uFillTx/>
                <a:latin typeface="+mj-lt"/>
                <a:ea typeface="+mn-ea"/>
                <a:cs typeface="+mn-cs"/>
              </a:rPr>
            </a:fld>
            <a:endParaRPr kumimoji="0" lang="en-US" altLang="zh-CN" sz="2000" b="0" i="0" u="none" strike="noStrike" kern="1200" cap="none" spc="0" normalizeH="0" baseline="0" noProof="0">
              <a:ln>
                <a:noFill/>
              </a:ln>
              <a:solidFill>
                <a:schemeClr val="tx1"/>
              </a:solidFill>
              <a:effectLst/>
              <a:uLnTx/>
              <a:uFillTx/>
              <a:latin typeface="+mj-lt"/>
              <a:ea typeface="+mn-ea"/>
              <a:cs typeface="+mn-cs"/>
            </a:endParaRPr>
          </a:p>
        </p:txBody>
      </p:sp>
      <p:sp>
        <p:nvSpPr>
          <p:cNvPr id="706563" name="Rectangle 3"/>
          <p:cNvSpPr>
            <a:spLocks noChangeArrowheads="1"/>
          </p:cNvSpPr>
          <p:nvPr/>
        </p:nvSpPr>
        <p:spPr bwMode="auto">
          <a:xfrm>
            <a:off x="609600" y="1447800"/>
            <a:ext cx="8001000" cy="47244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3.</a:t>
            </a:r>
            <a:r>
              <a:rPr kumimoji="0" lang="zh-CN" altLang="en-US"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证书链 </a:t>
            </a:r>
            <a:endParaRPr kumimoji="0" lang="zh-CN" altLang="en-US" sz="20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endParaRPr>
          </a:p>
        </p:txBody>
      </p:sp>
      <p:grpSp>
        <p:nvGrpSpPr>
          <p:cNvPr id="56324" name="Group 291"/>
          <p:cNvGrpSpPr/>
          <p:nvPr/>
        </p:nvGrpSpPr>
        <p:grpSpPr>
          <a:xfrm>
            <a:off x="838200" y="2362200"/>
            <a:ext cx="7696200" cy="2667000"/>
            <a:chOff x="1260" y="10233"/>
            <a:chExt cx="8370" cy="2287"/>
          </a:xfrm>
        </p:grpSpPr>
        <p:grpSp>
          <p:nvGrpSpPr>
            <p:cNvPr id="56325" name="Group 292"/>
            <p:cNvGrpSpPr/>
            <p:nvPr/>
          </p:nvGrpSpPr>
          <p:grpSpPr>
            <a:xfrm>
              <a:off x="1260" y="10806"/>
              <a:ext cx="8370" cy="1714"/>
              <a:chOff x="1215" y="11436"/>
              <a:chExt cx="8370" cy="1714"/>
            </a:xfrm>
          </p:grpSpPr>
          <p:grpSp>
            <p:nvGrpSpPr>
              <p:cNvPr id="56332" name="Group 293"/>
              <p:cNvGrpSpPr/>
              <p:nvPr/>
            </p:nvGrpSpPr>
            <p:grpSpPr>
              <a:xfrm>
                <a:off x="1215" y="11436"/>
                <a:ext cx="8370" cy="1714"/>
                <a:chOff x="1215" y="10107"/>
                <a:chExt cx="8370" cy="1714"/>
              </a:xfrm>
            </p:grpSpPr>
            <p:grpSp>
              <p:nvGrpSpPr>
                <p:cNvPr id="56337" name="Group 294"/>
                <p:cNvGrpSpPr/>
                <p:nvPr/>
              </p:nvGrpSpPr>
              <p:grpSpPr>
                <a:xfrm>
                  <a:off x="1215" y="10113"/>
                  <a:ext cx="1905" cy="1708"/>
                  <a:chOff x="1335" y="10323"/>
                  <a:chExt cx="1905" cy="1708"/>
                </a:xfrm>
              </p:grpSpPr>
              <p:sp>
                <p:nvSpPr>
                  <p:cNvPr id="56360" name="AutoShape 295"/>
                  <p:cNvSpPr/>
                  <p:nvPr/>
                </p:nvSpPr>
                <p:spPr>
                  <a:xfrm rot="-572827">
                    <a:off x="1335" y="10323"/>
                    <a:ext cx="1905" cy="1708"/>
                  </a:xfrm>
                  <a:prstGeom prst="verticalScroll">
                    <a:avLst>
                      <a:gd name="adj" fmla="val 8468"/>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56361" name="Group 296"/>
                  <p:cNvGrpSpPr/>
                  <p:nvPr/>
                </p:nvGrpSpPr>
                <p:grpSpPr>
                  <a:xfrm>
                    <a:off x="1755" y="10594"/>
                    <a:ext cx="1080" cy="1364"/>
                    <a:chOff x="5040" y="9442"/>
                    <a:chExt cx="1080" cy="1364"/>
                  </a:xfrm>
                </p:grpSpPr>
                <p:sp>
                  <p:nvSpPr>
                    <p:cNvPr id="56362" name="Rectangle 297"/>
                    <p:cNvSpPr/>
                    <p:nvPr/>
                  </p:nvSpPr>
                  <p:spPr>
                    <a:xfrm>
                      <a:off x="5040" y="9442"/>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颁发者名称</a:t>
                      </a:r>
                      <a:endParaRPr lang="zh-CN" altLang="en-US" sz="2000" baseline="30000" dirty="0">
                        <a:latin typeface="Arial" panose="020B0604020202020204" pitchFamily="34" charset="0"/>
                      </a:endParaRPr>
                    </a:p>
                  </p:txBody>
                </p:sp>
                <p:sp>
                  <p:nvSpPr>
                    <p:cNvPr id="56363" name="Rectangle 298"/>
                    <p:cNvSpPr/>
                    <p:nvPr/>
                  </p:nvSpPr>
                  <p:spPr>
                    <a:xfrm>
                      <a:off x="5040" y="9759"/>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主体名称</a:t>
                      </a:r>
                      <a:endParaRPr lang="zh-CN" altLang="en-US" sz="2000" baseline="30000" dirty="0">
                        <a:latin typeface="Arial" panose="020B0604020202020204" pitchFamily="34" charset="0"/>
                      </a:endParaRPr>
                    </a:p>
                  </p:txBody>
                </p:sp>
                <p:sp>
                  <p:nvSpPr>
                    <p:cNvPr id="56364" name="Rectangle 299"/>
                    <p:cNvSpPr/>
                    <p:nvPr/>
                  </p:nvSpPr>
                  <p:spPr>
                    <a:xfrm>
                      <a:off x="5040" y="10131"/>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公钥信息</a:t>
                      </a:r>
                      <a:endParaRPr lang="zh-CN" altLang="en-US" sz="2000" baseline="30000" dirty="0">
                        <a:latin typeface="Arial" panose="020B0604020202020204" pitchFamily="34" charset="0"/>
                      </a:endParaRPr>
                    </a:p>
                  </p:txBody>
                </p:sp>
                <p:sp>
                  <p:nvSpPr>
                    <p:cNvPr id="56365" name="Rectangle 300"/>
                    <p:cNvSpPr/>
                    <p:nvPr/>
                  </p:nvSpPr>
                  <p:spPr>
                    <a:xfrm>
                      <a:off x="5040" y="10494"/>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其他信息</a:t>
                      </a:r>
                      <a:endParaRPr lang="zh-CN" altLang="en-US" sz="2000" baseline="30000" dirty="0">
                        <a:latin typeface="Arial" panose="020B0604020202020204" pitchFamily="34" charset="0"/>
                      </a:endParaRPr>
                    </a:p>
                  </p:txBody>
                </p:sp>
              </p:grpSp>
            </p:grpSp>
            <p:grpSp>
              <p:nvGrpSpPr>
                <p:cNvPr id="56338" name="Group 301"/>
                <p:cNvGrpSpPr/>
                <p:nvPr/>
              </p:nvGrpSpPr>
              <p:grpSpPr>
                <a:xfrm>
                  <a:off x="3255" y="10113"/>
                  <a:ext cx="1905" cy="1708"/>
                  <a:chOff x="1335" y="10323"/>
                  <a:chExt cx="1905" cy="1708"/>
                </a:xfrm>
              </p:grpSpPr>
              <p:sp>
                <p:nvSpPr>
                  <p:cNvPr id="56354" name="AutoShape 302"/>
                  <p:cNvSpPr/>
                  <p:nvPr/>
                </p:nvSpPr>
                <p:spPr>
                  <a:xfrm rot="-572827">
                    <a:off x="1335" y="10323"/>
                    <a:ext cx="1905" cy="1708"/>
                  </a:xfrm>
                  <a:prstGeom prst="verticalScroll">
                    <a:avLst>
                      <a:gd name="adj" fmla="val 8468"/>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56355" name="Group 303"/>
                  <p:cNvGrpSpPr/>
                  <p:nvPr/>
                </p:nvGrpSpPr>
                <p:grpSpPr>
                  <a:xfrm>
                    <a:off x="1755" y="10548"/>
                    <a:ext cx="1080" cy="1410"/>
                    <a:chOff x="5040" y="9396"/>
                    <a:chExt cx="1080" cy="1410"/>
                  </a:xfrm>
                </p:grpSpPr>
                <p:sp>
                  <p:nvSpPr>
                    <p:cNvPr id="56356" name="Rectangle 304"/>
                    <p:cNvSpPr/>
                    <p:nvPr/>
                  </p:nvSpPr>
                  <p:spPr>
                    <a:xfrm>
                      <a:off x="5040" y="9396"/>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颁发者名称</a:t>
                      </a:r>
                      <a:endParaRPr lang="zh-CN" altLang="en-US" sz="2000" baseline="30000" dirty="0">
                        <a:latin typeface="Arial" panose="020B0604020202020204" pitchFamily="34" charset="0"/>
                      </a:endParaRPr>
                    </a:p>
                  </p:txBody>
                </p:sp>
                <p:sp>
                  <p:nvSpPr>
                    <p:cNvPr id="56357" name="Rectangle 305"/>
                    <p:cNvSpPr/>
                    <p:nvPr/>
                  </p:nvSpPr>
                  <p:spPr>
                    <a:xfrm>
                      <a:off x="5040" y="9759"/>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主体名称</a:t>
                      </a:r>
                      <a:endParaRPr lang="zh-CN" altLang="en-US" sz="2000" baseline="30000" dirty="0">
                        <a:latin typeface="Arial" panose="020B0604020202020204" pitchFamily="34" charset="0"/>
                      </a:endParaRPr>
                    </a:p>
                  </p:txBody>
                </p:sp>
                <p:sp>
                  <p:nvSpPr>
                    <p:cNvPr id="56358" name="Rectangle 306"/>
                    <p:cNvSpPr/>
                    <p:nvPr/>
                  </p:nvSpPr>
                  <p:spPr>
                    <a:xfrm>
                      <a:off x="5040" y="10131"/>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公钥信息</a:t>
                      </a:r>
                      <a:endParaRPr lang="zh-CN" altLang="en-US" sz="2000" baseline="30000" dirty="0">
                        <a:latin typeface="Arial" panose="020B0604020202020204" pitchFamily="34" charset="0"/>
                      </a:endParaRPr>
                    </a:p>
                  </p:txBody>
                </p:sp>
                <p:sp>
                  <p:nvSpPr>
                    <p:cNvPr id="56359" name="Rectangle 307"/>
                    <p:cNvSpPr/>
                    <p:nvPr/>
                  </p:nvSpPr>
                  <p:spPr>
                    <a:xfrm>
                      <a:off x="5040" y="10494"/>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其他信息</a:t>
                      </a:r>
                      <a:endParaRPr lang="zh-CN" altLang="en-US" sz="2000" baseline="30000" dirty="0">
                        <a:latin typeface="Arial" panose="020B0604020202020204" pitchFamily="34" charset="0"/>
                      </a:endParaRPr>
                    </a:p>
                  </p:txBody>
                </p:sp>
              </p:grpSp>
            </p:grpSp>
            <p:grpSp>
              <p:nvGrpSpPr>
                <p:cNvPr id="56339" name="Group 308"/>
                <p:cNvGrpSpPr/>
                <p:nvPr/>
              </p:nvGrpSpPr>
              <p:grpSpPr>
                <a:xfrm>
                  <a:off x="5250" y="10113"/>
                  <a:ext cx="1905" cy="1708"/>
                  <a:chOff x="1335" y="10323"/>
                  <a:chExt cx="1905" cy="1708"/>
                </a:xfrm>
              </p:grpSpPr>
              <p:sp>
                <p:nvSpPr>
                  <p:cNvPr id="56348" name="AutoShape 309"/>
                  <p:cNvSpPr/>
                  <p:nvPr/>
                </p:nvSpPr>
                <p:spPr>
                  <a:xfrm rot="-572827">
                    <a:off x="1335" y="10323"/>
                    <a:ext cx="1905" cy="1708"/>
                  </a:xfrm>
                  <a:prstGeom prst="verticalScroll">
                    <a:avLst>
                      <a:gd name="adj" fmla="val 8468"/>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56349" name="Group 310"/>
                  <p:cNvGrpSpPr/>
                  <p:nvPr/>
                </p:nvGrpSpPr>
                <p:grpSpPr>
                  <a:xfrm>
                    <a:off x="1755" y="10548"/>
                    <a:ext cx="1080" cy="1410"/>
                    <a:chOff x="5040" y="9396"/>
                    <a:chExt cx="1080" cy="1410"/>
                  </a:xfrm>
                </p:grpSpPr>
                <p:sp>
                  <p:nvSpPr>
                    <p:cNvPr id="56350" name="Rectangle 311"/>
                    <p:cNvSpPr/>
                    <p:nvPr/>
                  </p:nvSpPr>
                  <p:spPr>
                    <a:xfrm>
                      <a:off x="5040" y="9396"/>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颁发者名称</a:t>
                      </a:r>
                      <a:endParaRPr lang="zh-CN" altLang="en-US" sz="2000" baseline="30000" dirty="0">
                        <a:latin typeface="Arial" panose="020B0604020202020204" pitchFamily="34" charset="0"/>
                      </a:endParaRPr>
                    </a:p>
                  </p:txBody>
                </p:sp>
                <p:sp>
                  <p:nvSpPr>
                    <p:cNvPr id="56351" name="Rectangle 312"/>
                    <p:cNvSpPr/>
                    <p:nvPr/>
                  </p:nvSpPr>
                  <p:spPr>
                    <a:xfrm>
                      <a:off x="5040" y="9759"/>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主体名称</a:t>
                      </a:r>
                      <a:endParaRPr lang="zh-CN" altLang="en-US" sz="2000" baseline="30000" dirty="0">
                        <a:latin typeface="Arial" panose="020B0604020202020204" pitchFamily="34" charset="0"/>
                      </a:endParaRPr>
                    </a:p>
                  </p:txBody>
                </p:sp>
                <p:sp>
                  <p:nvSpPr>
                    <p:cNvPr id="56352" name="Rectangle 313"/>
                    <p:cNvSpPr/>
                    <p:nvPr/>
                  </p:nvSpPr>
                  <p:spPr>
                    <a:xfrm>
                      <a:off x="5040" y="10131"/>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公钥信息</a:t>
                      </a:r>
                      <a:endParaRPr lang="zh-CN" altLang="en-US" sz="2000" baseline="30000" dirty="0">
                        <a:latin typeface="Arial" panose="020B0604020202020204" pitchFamily="34" charset="0"/>
                      </a:endParaRPr>
                    </a:p>
                  </p:txBody>
                </p:sp>
                <p:sp>
                  <p:nvSpPr>
                    <p:cNvPr id="56353" name="Rectangle 314"/>
                    <p:cNvSpPr/>
                    <p:nvPr/>
                  </p:nvSpPr>
                  <p:spPr>
                    <a:xfrm>
                      <a:off x="5040" y="10494"/>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其他信息</a:t>
                      </a:r>
                      <a:endParaRPr lang="zh-CN" altLang="en-US" sz="2000" baseline="30000" dirty="0">
                        <a:latin typeface="Arial" panose="020B0604020202020204" pitchFamily="34" charset="0"/>
                      </a:endParaRPr>
                    </a:p>
                  </p:txBody>
                </p:sp>
              </p:grpSp>
            </p:grpSp>
            <p:grpSp>
              <p:nvGrpSpPr>
                <p:cNvPr id="56340" name="Group 315"/>
                <p:cNvGrpSpPr/>
                <p:nvPr/>
              </p:nvGrpSpPr>
              <p:grpSpPr>
                <a:xfrm>
                  <a:off x="7680" y="10107"/>
                  <a:ext cx="1905" cy="1708"/>
                  <a:chOff x="1335" y="10323"/>
                  <a:chExt cx="1905" cy="1708"/>
                </a:xfrm>
              </p:grpSpPr>
              <p:sp>
                <p:nvSpPr>
                  <p:cNvPr id="56342" name="AutoShape 316"/>
                  <p:cNvSpPr/>
                  <p:nvPr/>
                </p:nvSpPr>
                <p:spPr>
                  <a:xfrm rot="-572827">
                    <a:off x="1335" y="10323"/>
                    <a:ext cx="1905" cy="1708"/>
                  </a:xfrm>
                  <a:prstGeom prst="verticalScroll">
                    <a:avLst>
                      <a:gd name="adj" fmla="val 8468"/>
                    </a:avLst>
                  </a:prstGeom>
                  <a:gradFill rotWithShape="0">
                    <a:gsLst>
                      <a:gs pos="0">
                        <a:srgbClr val="FFFFCC"/>
                      </a:gs>
                      <a:gs pos="50000">
                        <a:srgbClr val="FFFFFF"/>
                      </a:gs>
                      <a:gs pos="100000">
                        <a:srgbClr val="FFFFCC"/>
                      </a:gs>
                    </a:gsLst>
                    <a:lin ang="2700000" scaled="1"/>
                    <a:tileRect/>
                  </a:gradFill>
                  <a:ln w="9525" cap="flat" cmpd="sng">
                    <a:solidFill>
                      <a:srgbClr val="000000"/>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56343" name="Group 317"/>
                  <p:cNvGrpSpPr/>
                  <p:nvPr/>
                </p:nvGrpSpPr>
                <p:grpSpPr>
                  <a:xfrm>
                    <a:off x="1755" y="10548"/>
                    <a:ext cx="1080" cy="1410"/>
                    <a:chOff x="5040" y="9396"/>
                    <a:chExt cx="1080" cy="1410"/>
                  </a:xfrm>
                </p:grpSpPr>
                <p:sp>
                  <p:nvSpPr>
                    <p:cNvPr id="56344" name="Rectangle 318"/>
                    <p:cNvSpPr/>
                    <p:nvPr/>
                  </p:nvSpPr>
                  <p:spPr>
                    <a:xfrm>
                      <a:off x="5040" y="9396"/>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颁发者名称</a:t>
                      </a:r>
                      <a:endParaRPr lang="zh-CN" altLang="en-US" sz="2000" baseline="30000" dirty="0">
                        <a:latin typeface="Arial" panose="020B0604020202020204" pitchFamily="34" charset="0"/>
                      </a:endParaRPr>
                    </a:p>
                  </p:txBody>
                </p:sp>
                <p:sp>
                  <p:nvSpPr>
                    <p:cNvPr id="56345" name="Rectangle 319"/>
                    <p:cNvSpPr/>
                    <p:nvPr/>
                  </p:nvSpPr>
                  <p:spPr>
                    <a:xfrm>
                      <a:off x="5040" y="9759"/>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主体名称</a:t>
                      </a:r>
                      <a:endParaRPr lang="zh-CN" altLang="en-US" sz="2000" baseline="30000" dirty="0">
                        <a:latin typeface="Arial" panose="020B0604020202020204" pitchFamily="34" charset="0"/>
                      </a:endParaRPr>
                    </a:p>
                  </p:txBody>
                </p:sp>
                <p:sp>
                  <p:nvSpPr>
                    <p:cNvPr id="56346" name="Rectangle 320"/>
                    <p:cNvSpPr/>
                    <p:nvPr/>
                  </p:nvSpPr>
                  <p:spPr>
                    <a:xfrm>
                      <a:off x="5040" y="10131"/>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公钥信息</a:t>
                      </a:r>
                      <a:endParaRPr lang="zh-CN" altLang="en-US" sz="2000" baseline="30000" dirty="0">
                        <a:latin typeface="Arial" panose="020B0604020202020204" pitchFamily="34" charset="0"/>
                      </a:endParaRPr>
                    </a:p>
                  </p:txBody>
                </p:sp>
                <p:sp>
                  <p:nvSpPr>
                    <p:cNvPr id="56347" name="Rectangle 321"/>
                    <p:cNvSpPr/>
                    <p:nvPr/>
                  </p:nvSpPr>
                  <p:spPr>
                    <a:xfrm>
                      <a:off x="5040" y="10494"/>
                      <a:ext cx="1080" cy="312"/>
                    </a:xfrm>
                    <a:prstGeom prst="rect">
                      <a:avLst/>
                    </a:prstGeom>
                    <a:solidFill>
                      <a:srgbClr val="FFFFFF"/>
                    </a:solidFill>
                    <a:ln w="9525" cap="flat" cmpd="sng">
                      <a:solidFill>
                        <a:srgbClr val="000000"/>
                      </a:solidFill>
                      <a:prstDash val="solid"/>
                      <a:miter/>
                      <a:headEnd type="none" w="med" len="med"/>
                      <a:tailEnd type="none" w="sm" len="sm"/>
                    </a:ln>
                  </p:spPr>
                  <p:txBody>
                    <a:bodyPr/>
                    <a:p>
                      <a:pPr algn="ctr">
                        <a:lnSpc>
                          <a:spcPct val="80000"/>
                        </a:lnSpc>
                      </a:pPr>
                      <a:r>
                        <a:rPr lang="zh-CN" altLang="en-US" sz="2000" baseline="30000" dirty="0">
                          <a:latin typeface="Arial" panose="020B0604020202020204" pitchFamily="34" charset="0"/>
                        </a:rPr>
                        <a:t>其他信息</a:t>
                      </a:r>
                      <a:endParaRPr lang="zh-CN" altLang="en-US" sz="2000" baseline="30000" dirty="0">
                        <a:latin typeface="Arial" panose="020B0604020202020204" pitchFamily="34" charset="0"/>
                      </a:endParaRPr>
                    </a:p>
                  </p:txBody>
                </p:sp>
              </p:grpSp>
            </p:grpSp>
            <p:sp>
              <p:nvSpPr>
                <p:cNvPr id="56341" name="Rectangle 322"/>
                <p:cNvSpPr/>
                <p:nvPr/>
              </p:nvSpPr>
              <p:spPr>
                <a:xfrm>
                  <a:off x="7140" y="10650"/>
                  <a:ext cx="630" cy="624"/>
                </a:xfrm>
                <a:prstGeom prst="rect">
                  <a:avLst/>
                </a:prstGeom>
                <a:solidFill>
                  <a:srgbClr val="FFFFFF"/>
                </a:solidFill>
                <a:ln w="9525">
                  <a:noFill/>
                </a:ln>
              </p:spPr>
              <p:txBody>
                <a:bodyPr/>
                <a:p>
                  <a:pPr algn="just"/>
                  <a:r>
                    <a:rPr lang="en-US" altLang="zh-CN" sz="2000" dirty="0">
                      <a:latin typeface="Arial" panose="020B0604020202020204" pitchFamily="34" charset="0"/>
                    </a:rPr>
                    <a:t>…</a:t>
                  </a:r>
                  <a:endParaRPr lang="en-US" altLang="zh-CN" sz="2000" dirty="0">
                    <a:latin typeface="Arial" panose="020B0604020202020204" pitchFamily="34" charset="0"/>
                  </a:endParaRPr>
                </a:p>
              </p:txBody>
            </p:sp>
          </p:grpSp>
          <p:sp>
            <p:nvSpPr>
              <p:cNvPr id="56333" name="Line 323"/>
              <p:cNvSpPr/>
              <p:nvPr/>
            </p:nvSpPr>
            <p:spPr>
              <a:xfrm flipV="1">
                <a:off x="2730" y="11823"/>
                <a:ext cx="945" cy="312"/>
              </a:xfrm>
              <a:prstGeom prst="line">
                <a:avLst/>
              </a:prstGeom>
              <a:ln w="9525" cap="flat" cmpd="sng">
                <a:solidFill>
                  <a:srgbClr val="000000"/>
                </a:solidFill>
                <a:prstDash val="solid"/>
                <a:headEnd type="triangle" w="sm" len="sm"/>
                <a:tailEnd type="triangle" w="sm" len="sm"/>
              </a:ln>
            </p:spPr>
          </p:sp>
          <p:sp>
            <p:nvSpPr>
              <p:cNvPr id="56334" name="Line 324"/>
              <p:cNvSpPr/>
              <p:nvPr/>
            </p:nvSpPr>
            <p:spPr>
              <a:xfrm flipV="1">
                <a:off x="4725" y="11868"/>
                <a:ext cx="945" cy="312"/>
              </a:xfrm>
              <a:prstGeom prst="line">
                <a:avLst/>
              </a:prstGeom>
              <a:ln w="9525" cap="flat" cmpd="sng">
                <a:solidFill>
                  <a:srgbClr val="000000"/>
                </a:solidFill>
                <a:prstDash val="solid"/>
                <a:headEnd type="triangle" w="sm" len="sm"/>
                <a:tailEnd type="triangle" w="sm" len="sm"/>
              </a:ln>
            </p:spPr>
          </p:sp>
          <p:sp>
            <p:nvSpPr>
              <p:cNvPr id="56335" name="Line 325"/>
              <p:cNvSpPr/>
              <p:nvPr/>
            </p:nvSpPr>
            <p:spPr>
              <a:xfrm flipV="1">
                <a:off x="6780" y="11823"/>
                <a:ext cx="1305" cy="357"/>
              </a:xfrm>
              <a:prstGeom prst="line">
                <a:avLst/>
              </a:prstGeom>
              <a:ln w="9525" cap="flat" cmpd="sng">
                <a:solidFill>
                  <a:srgbClr val="000000"/>
                </a:solidFill>
                <a:prstDash val="dash"/>
                <a:headEnd type="triangle" w="sm" len="sm"/>
                <a:tailEnd type="triangle" w="sm" len="sm"/>
              </a:ln>
            </p:spPr>
          </p:sp>
          <p:sp>
            <p:nvSpPr>
              <p:cNvPr id="56336" name="Freeform 326"/>
              <p:cNvSpPr/>
              <p:nvPr/>
            </p:nvSpPr>
            <p:spPr>
              <a:xfrm>
                <a:off x="1323" y="11787"/>
                <a:ext cx="312" cy="468"/>
              </a:xfrm>
              <a:custGeom>
                <a:avLst/>
                <a:gdLst>
                  <a:gd name="txL" fmla="*/ 0 w 105"/>
                  <a:gd name="txT" fmla="*/ 0 h 312"/>
                  <a:gd name="txR" fmla="*/ 105 w 105"/>
                  <a:gd name="txB" fmla="*/ 312 h 312"/>
                </a:gdLst>
                <a:ahLst/>
                <a:cxnLst>
                  <a:cxn ang="0">
                    <a:pos x="214766" y="0"/>
                  </a:cxn>
                  <a:cxn ang="0">
                    <a:pos x="0" y="2662"/>
                  </a:cxn>
                  <a:cxn ang="0">
                    <a:pos x="214766" y="5332"/>
                  </a:cxn>
                </a:cxnLst>
                <a:rect l="txL" t="txT" r="txR" b="txB"/>
                <a:pathLst>
                  <a:path w="105" h="312">
                    <a:moveTo>
                      <a:pt x="105" y="0"/>
                    </a:moveTo>
                    <a:cubicBezTo>
                      <a:pt x="52" y="52"/>
                      <a:pt x="0" y="104"/>
                      <a:pt x="0" y="156"/>
                    </a:cubicBezTo>
                    <a:cubicBezTo>
                      <a:pt x="0" y="208"/>
                      <a:pt x="88" y="286"/>
                      <a:pt x="105" y="312"/>
                    </a:cubicBezTo>
                  </a:path>
                </a:pathLst>
              </a:custGeom>
              <a:noFill/>
              <a:ln w="9525" cap="flat" cmpd="sng">
                <a:solidFill>
                  <a:srgbClr val="000000">
                    <a:alpha val="100000"/>
                  </a:srgbClr>
                </a:solidFill>
                <a:prstDash val="solid"/>
                <a:round/>
                <a:headEnd type="triangle" w="sm" len="sm"/>
                <a:tailEnd type="triangle" w="sm" len="sm"/>
              </a:ln>
            </p:spPr>
            <p:txBody>
              <a:bodyPr/>
              <a:p>
                <a:endParaRPr lang="zh-CN" altLang="en-US"/>
              </a:p>
            </p:txBody>
          </p:sp>
        </p:grpSp>
        <p:grpSp>
          <p:nvGrpSpPr>
            <p:cNvPr id="56326" name="Group 327"/>
            <p:cNvGrpSpPr/>
            <p:nvPr/>
          </p:nvGrpSpPr>
          <p:grpSpPr>
            <a:xfrm>
              <a:off x="1575" y="10284"/>
              <a:ext cx="7665" cy="321"/>
              <a:chOff x="1575" y="10284"/>
              <a:chExt cx="7665" cy="321"/>
            </a:xfrm>
          </p:grpSpPr>
          <p:sp>
            <p:nvSpPr>
              <p:cNvPr id="56328" name="Rectangle 328"/>
              <p:cNvSpPr/>
              <p:nvPr/>
            </p:nvSpPr>
            <p:spPr>
              <a:xfrm>
                <a:off x="1575" y="10287"/>
                <a:ext cx="1080" cy="312"/>
              </a:xfrm>
              <a:prstGeom prst="rect">
                <a:avLst/>
              </a:prstGeom>
              <a:solidFill>
                <a:srgbClr val="FFFFFF"/>
              </a:solidFill>
              <a:ln w="9525">
                <a:noFill/>
              </a:ln>
            </p:spPr>
            <p:txBody>
              <a:bodyPr/>
              <a:p>
                <a:pPr algn="ctr">
                  <a:lnSpc>
                    <a:spcPct val="80000"/>
                  </a:lnSpc>
                </a:pPr>
                <a:r>
                  <a:rPr lang="zh-CN" altLang="en-US" sz="2000" baseline="30000" dirty="0">
                    <a:latin typeface="Arial" panose="020B0604020202020204" pitchFamily="34" charset="0"/>
                  </a:rPr>
                  <a:t>自签证书</a:t>
                </a:r>
                <a:endParaRPr lang="zh-CN" altLang="en-US" sz="2000" baseline="30000" dirty="0">
                  <a:latin typeface="Arial" panose="020B0604020202020204" pitchFamily="34" charset="0"/>
                </a:endParaRPr>
              </a:p>
            </p:txBody>
          </p:sp>
          <p:sp>
            <p:nvSpPr>
              <p:cNvPr id="56329" name="Rectangle 329"/>
              <p:cNvSpPr/>
              <p:nvPr/>
            </p:nvSpPr>
            <p:spPr>
              <a:xfrm>
                <a:off x="3465" y="10293"/>
                <a:ext cx="1080" cy="312"/>
              </a:xfrm>
              <a:prstGeom prst="rect">
                <a:avLst/>
              </a:prstGeom>
              <a:solidFill>
                <a:srgbClr val="FFFFFF"/>
              </a:solidFill>
              <a:ln w="9525">
                <a:noFill/>
              </a:ln>
            </p:spPr>
            <p:txBody>
              <a:bodyPr/>
              <a:p>
                <a:pPr algn="ctr">
                  <a:lnSpc>
                    <a:spcPct val="80000"/>
                  </a:lnSpc>
                </a:pPr>
                <a:r>
                  <a:rPr lang="zh-CN" altLang="en-US" sz="2000" baseline="30000" dirty="0">
                    <a:latin typeface="Arial" panose="020B0604020202020204" pitchFamily="34" charset="0"/>
                  </a:rPr>
                  <a:t>子证书</a:t>
                </a:r>
                <a:endParaRPr lang="zh-CN" altLang="en-US" sz="2000" baseline="30000" dirty="0">
                  <a:latin typeface="Arial" panose="020B0604020202020204" pitchFamily="34" charset="0"/>
                </a:endParaRPr>
              </a:p>
            </p:txBody>
          </p:sp>
          <p:sp>
            <p:nvSpPr>
              <p:cNvPr id="56330" name="Rectangle 330"/>
              <p:cNvSpPr/>
              <p:nvPr/>
            </p:nvSpPr>
            <p:spPr>
              <a:xfrm>
                <a:off x="5460" y="10284"/>
                <a:ext cx="1080" cy="312"/>
              </a:xfrm>
              <a:prstGeom prst="rect">
                <a:avLst/>
              </a:prstGeom>
              <a:solidFill>
                <a:srgbClr val="FFFFFF"/>
              </a:solidFill>
              <a:ln w="9525">
                <a:noFill/>
              </a:ln>
            </p:spPr>
            <p:txBody>
              <a:bodyPr/>
              <a:p>
                <a:pPr algn="ctr">
                  <a:lnSpc>
                    <a:spcPct val="80000"/>
                  </a:lnSpc>
                </a:pPr>
                <a:r>
                  <a:rPr lang="zh-CN" altLang="en-US" sz="2000" baseline="30000" dirty="0">
                    <a:latin typeface="Arial" panose="020B0604020202020204" pitchFamily="34" charset="0"/>
                  </a:rPr>
                  <a:t>子证书</a:t>
                </a:r>
                <a:endParaRPr lang="zh-CN" altLang="en-US" sz="2000" baseline="30000" dirty="0">
                  <a:latin typeface="Arial" panose="020B0604020202020204" pitchFamily="34" charset="0"/>
                </a:endParaRPr>
              </a:p>
            </p:txBody>
          </p:sp>
          <p:sp>
            <p:nvSpPr>
              <p:cNvPr id="56331" name="Rectangle 331"/>
              <p:cNvSpPr/>
              <p:nvPr/>
            </p:nvSpPr>
            <p:spPr>
              <a:xfrm>
                <a:off x="7980" y="10293"/>
                <a:ext cx="1260" cy="312"/>
              </a:xfrm>
              <a:prstGeom prst="rect">
                <a:avLst/>
              </a:prstGeom>
              <a:solidFill>
                <a:srgbClr val="FFFFFF"/>
              </a:solidFill>
              <a:ln w="9525">
                <a:noFill/>
              </a:ln>
            </p:spPr>
            <p:txBody>
              <a:bodyPr/>
              <a:p>
                <a:pPr algn="ctr">
                  <a:lnSpc>
                    <a:spcPct val="80000"/>
                  </a:lnSpc>
                </a:pPr>
                <a:r>
                  <a:rPr lang="zh-CN" altLang="en-US" sz="2000" baseline="30000" dirty="0">
                    <a:latin typeface="Arial" panose="020B0604020202020204" pitchFamily="34" charset="0"/>
                  </a:rPr>
                  <a:t>端实体证书</a:t>
                </a:r>
                <a:endParaRPr lang="zh-CN" altLang="en-US" sz="2000" baseline="30000" dirty="0">
                  <a:latin typeface="Arial" panose="020B0604020202020204" pitchFamily="34" charset="0"/>
                </a:endParaRPr>
              </a:p>
            </p:txBody>
          </p:sp>
        </p:grpSp>
        <p:sp>
          <p:nvSpPr>
            <p:cNvPr id="56327" name="Rectangle 332"/>
            <p:cNvSpPr/>
            <p:nvPr/>
          </p:nvSpPr>
          <p:spPr>
            <a:xfrm>
              <a:off x="6825" y="10233"/>
              <a:ext cx="1080" cy="312"/>
            </a:xfrm>
            <a:prstGeom prst="rect">
              <a:avLst/>
            </a:prstGeom>
            <a:solidFill>
              <a:srgbClr val="FFFFFF"/>
            </a:solidFill>
            <a:ln w="9525">
              <a:noFill/>
            </a:ln>
          </p:spPr>
          <p:txBody>
            <a:bodyPr/>
            <a:p>
              <a:pPr algn="ctr">
                <a:lnSpc>
                  <a:spcPct val="80000"/>
                </a:lnSpc>
              </a:pPr>
              <a:r>
                <a:rPr lang="en-US" altLang="zh-CN" sz="2000" baseline="30000" dirty="0">
                  <a:latin typeface="Arial" panose="020B0604020202020204" pitchFamily="34" charset="0"/>
                </a:rPr>
                <a:t>…</a:t>
              </a:r>
              <a:endParaRPr lang="en-US" altLang="zh-CN" sz="2000" baseline="30000" dirty="0">
                <a:latin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2879DA8-9C63-4F0B-BA86-B5F8D886E141}"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292" name="Rectangle 2"/>
          <p:cNvSpPr>
            <a:spLocks noGrp="1"/>
          </p:cNvSpPr>
          <p:nvPr>
            <p:ph type="title"/>
          </p:nvPr>
        </p:nvSpPr>
        <p:spPr/>
        <p:txBody>
          <a:bodyPr vert="horz" wrap="square" lIns="91440" tIns="45720" rIns="91440" bIns="45720" anchor="t"/>
          <a:p>
            <a:r>
              <a:rPr lang="zh-CN" altLang="en-AU" b="1" dirty="0"/>
              <a:t>密钥分配</a:t>
            </a:r>
            <a:endParaRPr lang="zh-CN" altLang="en-US" b="1" dirty="0"/>
          </a:p>
        </p:txBody>
      </p:sp>
      <p:sp>
        <p:nvSpPr>
          <p:cNvPr id="12293" name="Rectangle 3"/>
          <p:cNvSpPr>
            <a:spLocks noGrp="1"/>
          </p:cNvSpPr>
          <p:nvPr>
            <p:ph idx="1"/>
          </p:nvPr>
        </p:nvSpPr>
        <p:spPr>
          <a:xfrm>
            <a:off x="395288" y="1196975"/>
            <a:ext cx="8208962" cy="4530725"/>
          </a:xfrm>
        </p:spPr>
        <p:txBody>
          <a:bodyPr vert="horz" wrap="square" lIns="91440" tIns="45720" rIns="91440" bIns="45720" anchor="t"/>
          <a:p>
            <a:pPr marL="812800" indent="-812800">
              <a:lnSpc>
                <a:spcPct val="120000"/>
              </a:lnSpc>
            </a:pPr>
            <a:r>
              <a:rPr lang="zh-CN" altLang="en-US" b="1" dirty="0">
                <a:latin typeface="Times New Roman" panose="02020603050405020304" pitchFamily="18" charset="0"/>
                <a:cs typeface="Times New Roman" panose="02020603050405020304" pitchFamily="18" charset="0"/>
              </a:rPr>
              <a:t>对分配方法的分析</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20000"/>
              </a:lnSpc>
            </a:pPr>
            <a:r>
              <a:rPr lang="zh-CN" altLang="en-US" b="1" dirty="0">
                <a:latin typeface="Times New Roman" panose="02020603050405020304" pitchFamily="18" charset="0"/>
                <a:cs typeface="Times New Roman" panose="02020603050405020304" pitchFamily="18" charset="0"/>
              </a:rPr>
              <a:t>方法</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需要人工传送密钥，对链路加密要求不过分，对端到端加密则有些笨拙。</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20000"/>
              </a:lnSpc>
            </a:pPr>
            <a:r>
              <a:rPr lang="zh-CN" altLang="en-US" b="1" dirty="0">
                <a:latin typeface="Times New Roman" panose="02020603050405020304" pitchFamily="18" charset="0"/>
                <a:cs typeface="Times New Roman" panose="02020603050405020304" pitchFamily="18" charset="0"/>
              </a:rPr>
              <a:t>方法</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可用于链路加密和端到端加密。问题：</a:t>
            </a:r>
            <a:endParaRPr lang="zh-CN" altLang="en-US" b="1" dirty="0">
              <a:latin typeface="Times New Roman" panose="02020603050405020304" pitchFamily="18" charset="0"/>
              <a:cs typeface="Times New Roman" panose="02020603050405020304" pitchFamily="18" charset="0"/>
            </a:endParaRPr>
          </a:p>
          <a:p>
            <a:pPr marL="1524000" lvl="2" indent="-852805">
              <a:lnSpc>
                <a:spcPct val="120000"/>
              </a:lnSpc>
            </a:pPr>
            <a:r>
              <a:rPr lang="zh-CN" altLang="en-US" b="1" dirty="0">
                <a:latin typeface="Times New Roman" panose="02020603050405020304" pitchFamily="18" charset="0"/>
                <a:cs typeface="Times New Roman" panose="02020603050405020304" pitchFamily="18" charset="0"/>
              </a:rPr>
              <a:t>①攻击者若已成功获取一个密钥；</a:t>
            </a:r>
            <a:endParaRPr lang="zh-CN" altLang="en-US" b="1" dirty="0">
              <a:latin typeface="Times New Roman" panose="02020603050405020304" pitchFamily="18" charset="0"/>
              <a:cs typeface="Times New Roman" panose="02020603050405020304" pitchFamily="18" charset="0"/>
            </a:endParaRPr>
          </a:p>
          <a:p>
            <a:pPr marL="1524000" lvl="2" indent="-852805">
              <a:lnSpc>
                <a:spcPct val="120000"/>
              </a:lnSpc>
            </a:pPr>
            <a:r>
              <a:rPr lang="zh-CN" altLang="en-US" b="1" dirty="0">
                <a:latin typeface="Times New Roman" panose="02020603050405020304" pitchFamily="18" charset="0"/>
                <a:cs typeface="Times New Roman" panose="02020603050405020304" pitchFamily="18" charset="0"/>
              </a:rPr>
              <a:t>②初始密钥的分配。</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20000"/>
              </a:lnSpc>
            </a:pPr>
            <a:r>
              <a:rPr lang="zh-CN" altLang="en-US" b="1" dirty="0">
                <a:latin typeface="Times New Roman" panose="02020603050405020304" pitchFamily="18" charset="0"/>
                <a:cs typeface="Times New Roman" panose="02020603050405020304" pitchFamily="18" charset="0"/>
              </a:rPr>
              <a:t>对于端到端加密，方法</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稍做变动即可应用。需要一个密钥分配中心（</a:t>
            </a:r>
            <a:r>
              <a:rPr lang="en-US" altLang="zh-CN" b="1" dirty="0">
                <a:latin typeface="Times New Roman" panose="02020603050405020304" pitchFamily="18" charset="0"/>
                <a:cs typeface="Times New Roman" panose="02020603050405020304" pitchFamily="18" charset="0"/>
              </a:rPr>
              <a:t>KDC</a:t>
            </a:r>
            <a:r>
              <a:rPr lang="zh-CN" altLang="en-US" b="1" dirty="0">
                <a:latin typeface="Times New Roman" panose="02020603050405020304" pitchFamily="18" charset="0"/>
                <a:cs typeface="Times New Roman" panose="02020603050405020304" pitchFamily="18" charset="0"/>
              </a:rPr>
              <a:t>）参与分配。</a:t>
            </a: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5A49791-11F8-49B7-B752-A307DEBD654E}"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7347" name="Rectangle 2"/>
          <p:cNvSpPr>
            <a:spLocks noGrp="1"/>
          </p:cNvSpPr>
          <p:nvPr>
            <p:ph idx="1"/>
          </p:nvPr>
        </p:nvSpPr>
        <p:spPr>
          <a:xfrm>
            <a:off x="539750" y="549275"/>
            <a:ext cx="7772400" cy="5638800"/>
          </a:xfrm>
        </p:spPr>
        <p:txBody>
          <a:bodyPr vert="horz" wrap="square" lIns="91440" tIns="45720" rIns="91440" bIns="45720" anchor="t"/>
          <a:p>
            <a:pPr algn="just"/>
            <a:r>
              <a:rPr lang="en-US" altLang="zh-CN" dirty="0"/>
              <a:t> </a:t>
            </a:r>
            <a:r>
              <a:rPr lang="zh-CN" altLang="en-US" dirty="0"/>
              <a:t>如果用户数量极多，则仅一个</a:t>
            </a:r>
            <a:r>
              <a:rPr lang="en-US" altLang="zh-CN" dirty="0"/>
              <a:t>CA</a:t>
            </a:r>
            <a:r>
              <a:rPr lang="zh-CN" altLang="en-US" dirty="0"/>
              <a:t>负责为用户签署证书就有点不现实，通常应有多个</a:t>
            </a:r>
            <a:r>
              <a:rPr lang="en-US" altLang="zh-CN" dirty="0"/>
              <a:t>CA</a:t>
            </a:r>
            <a:r>
              <a:rPr lang="zh-CN" altLang="en-US" dirty="0"/>
              <a:t>，每个</a:t>
            </a:r>
            <a:r>
              <a:rPr lang="en-US" altLang="zh-CN" dirty="0"/>
              <a:t>CA</a:t>
            </a:r>
            <a:r>
              <a:rPr lang="zh-CN" altLang="en-US" dirty="0"/>
              <a:t>为一部分用户发行、签署证书。</a:t>
            </a:r>
            <a:endParaRPr lang="zh-CN" altLang="en-US" dirty="0"/>
          </a:p>
          <a:p>
            <a:pPr algn="just"/>
            <a:r>
              <a:rPr lang="zh-CN" altLang="en-US" b="1" dirty="0">
                <a:solidFill>
                  <a:srgbClr val="CC0000"/>
                </a:solidFill>
              </a:rPr>
              <a:t>例如：</a:t>
            </a:r>
            <a:r>
              <a:rPr lang="zh-CN" altLang="en-US" dirty="0"/>
              <a:t>设用户</a:t>
            </a:r>
            <a:r>
              <a:rPr lang="en-US" altLang="zh-CN" dirty="0"/>
              <a:t>A</a:t>
            </a:r>
            <a:r>
              <a:rPr lang="zh-CN" altLang="en-US" dirty="0"/>
              <a:t>已从</a:t>
            </a:r>
            <a:r>
              <a:rPr lang="zh-CN" altLang="en-US" b="1" u="sng" dirty="0"/>
              <a:t>证书发放机构</a:t>
            </a:r>
            <a:r>
              <a:rPr lang="en-US" altLang="zh-CN" b="1" u="sng" dirty="0"/>
              <a:t>X</a:t>
            </a:r>
            <a:r>
              <a:rPr lang="en-US" altLang="zh-CN" b="1" u="sng" baseline="-30000" dirty="0"/>
              <a:t>1</a:t>
            </a:r>
            <a:r>
              <a:rPr lang="zh-CN" altLang="en-US" dirty="0"/>
              <a:t>处获取了公开密钥证书，用户</a:t>
            </a:r>
            <a:r>
              <a:rPr lang="en-US" altLang="zh-CN" dirty="0"/>
              <a:t>B</a:t>
            </a:r>
            <a:r>
              <a:rPr lang="zh-CN" altLang="en-US" dirty="0"/>
              <a:t>已从</a:t>
            </a:r>
            <a:r>
              <a:rPr lang="en-US" altLang="zh-CN" dirty="0"/>
              <a:t>X</a:t>
            </a:r>
            <a:r>
              <a:rPr lang="en-US" altLang="zh-CN" baseline="-30000" dirty="0"/>
              <a:t>2</a:t>
            </a:r>
            <a:r>
              <a:rPr lang="zh-CN" altLang="en-US" dirty="0"/>
              <a:t>处获取了证书。如果</a:t>
            </a:r>
            <a:r>
              <a:rPr lang="en-US" altLang="zh-CN" dirty="0"/>
              <a:t>A</a:t>
            </a:r>
            <a:r>
              <a:rPr lang="zh-CN" altLang="en-US" dirty="0"/>
              <a:t>不知</a:t>
            </a:r>
            <a:r>
              <a:rPr lang="en-US" altLang="zh-CN" dirty="0"/>
              <a:t>X</a:t>
            </a:r>
            <a:r>
              <a:rPr lang="en-US" altLang="zh-CN" baseline="-30000" dirty="0"/>
              <a:t>2</a:t>
            </a:r>
            <a:r>
              <a:rPr lang="zh-CN" altLang="en-US" dirty="0"/>
              <a:t>的公开密钥，则他虽然能读取</a:t>
            </a:r>
            <a:r>
              <a:rPr lang="en-US" altLang="zh-CN" dirty="0"/>
              <a:t>B</a:t>
            </a:r>
            <a:r>
              <a:rPr lang="zh-CN" altLang="en-US" dirty="0"/>
              <a:t>的证书，但却无法验证用户</a:t>
            </a:r>
            <a:r>
              <a:rPr lang="en-US" altLang="zh-CN" dirty="0"/>
              <a:t>B</a:t>
            </a:r>
            <a:r>
              <a:rPr lang="zh-CN" altLang="en-US" dirty="0"/>
              <a:t>证书中</a:t>
            </a:r>
            <a:r>
              <a:rPr lang="en-US" altLang="zh-CN" dirty="0"/>
              <a:t>X</a:t>
            </a:r>
            <a:r>
              <a:rPr lang="en-US" altLang="zh-CN" baseline="-30000" dirty="0"/>
              <a:t>2</a:t>
            </a:r>
            <a:r>
              <a:rPr lang="zh-CN" altLang="en-US" dirty="0"/>
              <a:t>的签名，因此</a:t>
            </a:r>
            <a:r>
              <a:rPr lang="en-US" altLang="zh-CN" dirty="0"/>
              <a:t>B</a:t>
            </a:r>
            <a:r>
              <a:rPr lang="zh-CN" altLang="en-US" dirty="0"/>
              <a:t>的证书对</a:t>
            </a:r>
            <a:r>
              <a:rPr lang="en-US" altLang="zh-CN" dirty="0"/>
              <a:t>A</a:t>
            </a:r>
            <a:r>
              <a:rPr lang="zh-CN" altLang="en-US" dirty="0"/>
              <a:t>来说是没有用处的。然而，如果两个</a:t>
            </a:r>
            <a:r>
              <a:rPr lang="en-US" altLang="zh-CN" dirty="0"/>
              <a:t>CA</a:t>
            </a:r>
            <a:r>
              <a:rPr lang="zh-CN" altLang="en-US" dirty="0"/>
              <a:t>：</a:t>
            </a:r>
            <a:r>
              <a:rPr lang="en-US" altLang="zh-CN" dirty="0"/>
              <a:t>X</a:t>
            </a:r>
            <a:r>
              <a:rPr lang="en-US" altLang="zh-CN" baseline="-30000" dirty="0"/>
              <a:t>1</a:t>
            </a:r>
            <a:r>
              <a:rPr lang="zh-CN" altLang="en-US" dirty="0"/>
              <a:t>和</a:t>
            </a:r>
            <a:r>
              <a:rPr lang="en-US" altLang="zh-CN" dirty="0"/>
              <a:t>CA</a:t>
            </a:r>
            <a:r>
              <a:rPr lang="zh-CN" altLang="en-US" dirty="0"/>
              <a:t>：</a:t>
            </a:r>
            <a:r>
              <a:rPr lang="en-US" altLang="zh-CN" dirty="0"/>
              <a:t>X</a:t>
            </a:r>
            <a:r>
              <a:rPr lang="en-US" altLang="zh-CN" baseline="-30000" dirty="0"/>
              <a:t>2</a:t>
            </a:r>
            <a:r>
              <a:rPr lang="zh-CN" altLang="en-US" dirty="0"/>
              <a:t>彼此间已经安全地交换了公开密钥，则</a:t>
            </a:r>
            <a:r>
              <a:rPr lang="en-US" altLang="zh-CN" dirty="0"/>
              <a:t>A</a:t>
            </a:r>
            <a:r>
              <a:rPr lang="zh-CN" altLang="en-US" dirty="0"/>
              <a:t>可通过以下过程获取</a:t>
            </a:r>
            <a:r>
              <a:rPr lang="en-US" altLang="zh-CN" dirty="0"/>
              <a:t>B</a:t>
            </a:r>
            <a:r>
              <a:rPr lang="zh-CN" altLang="en-US" dirty="0"/>
              <a:t>的公开密钥：</a:t>
            </a:r>
            <a:endParaRPr lang="zh-CN" altLang="en-US" dirty="0"/>
          </a:p>
          <a:p>
            <a:endParaRPr lang="en-US" altLang="zh-CN"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F6B9796-7239-4360-8B7F-DD9682188251}"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8371" name="Rectangle 2"/>
          <p:cNvSpPr>
            <a:spLocks noGrp="1"/>
          </p:cNvSpPr>
          <p:nvPr>
            <p:ph idx="1"/>
          </p:nvPr>
        </p:nvSpPr>
        <p:spPr>
          <a:xfrm>
            <a:off x="611188" y="449263"/>
            <a:ext cx="7772400" cy="6408737"/>
          </a:xfrm>
        </p:spPr>
        <p:txBody>
          <a:bodyPr vert="horz" wrap="square" lIns="91440" tIns="45720" rIns="91440" bIns="45720" anchor="t"/>
          <a:p>
            <a:pPr>
              <a:buNone/>
            </a:pPr>
            <a:r>
              <a:rPr lang="en-US" altLang="zh-CN" dirty="0"/>
              <a:t>(1)  A</a:t>
            </a:r>
            <a:r>
              <a:rPr lang="zh-CN" altLang="en-US" dirty="0"/>
              <a:t>从目录中获取由</a:t>
            </a:r>
            <a:r>
              <a:rPr lang="en-US" altLang="zh-CN" dirty="0"/>
              <a:t>X</a:t>
            </a:r>
            <a:r>
              <a:rPr lang="en-US" altLang="zh-CN" baseline="-30000" dirty="0"/>
              <a:t>1</a:t>
            </a:r>
            <a:r>
              <a:rPr lang="zh-CN" altLang="en-US" dirty="0"/>
              <a:t>签署的</a:t>
            </a:r>
            <a:r>
              <a:rPr lang="en-US" altLang="zh-CN" dirty="0"/>
              <a:t>X</a:t>
            </a:r>
            <a:r>
              <a:rPr lang="en-US" altLang="zh-CN" baseline="-30000" dirty="0"/>
              <a:t>2</a:t>
            </a:r>
            <a:r>
              <a:rPr lang="zh-CN" altLang="en-US" dirty="0"/>
              <a:t>的证书</a:t>
            </a:r>
            <a:r>
              <a:rPr lang="en-US" altLang="zh-CN" dirty="0"/>
              <a:t>X</a:t>
            </a:r>
            <a:r>
              <a:rPr lang="en-US" altLang="zh-CN" baseline="-30000" dirty="0"/>
              <a:t>1</a:t>
            </a:r>
            <a:r>
              <a:rPr lang="en-US" altLang="zh-CN" dirty="0"/>
              <a:t>《X</a:t>
            </a:r>
            <a:r>
              <a:rPr lang="en-US" altLang="zh-CN" baseline="-30000" dirty="0"/>
              <a:t>2</a:t>
            </a:r>
            <a:r>
              <a:rPr lang="en-US" altLang="zh-CN" dirty="0"/>
              <a:t>》</a:t>
            </a:r>
            <a:r>
              <a:rPr lang="zh-CN" altLang="en-US" dirty="0"/>
              <a:t>，因</a:t>
            </a:r>
            <a:r>
              <a:rPr lang="en-US" altLang="zh-CN" dirty="0"/>
              <a:t>A</a:t>
            </a:r>
            <a:r>
              <a:rPr lang="zh-CN" altLang="en-US" dirty="0"/>
              <a:t>知道</a:t>
            </a:r>
            <a:r>
              <a:rPr lang="en-US" altLang="zh-CN" dirty="0"/>
              <a:t>X</a:t>
            </a:r>
            <a:r>
              <a:rPr lang="en-US" altLang="zh-CN" baseline="-30000" dirty="0"/>
              <a:t>1</a:t>
            </a:r>
            <a:r>
              <a:rPr lang="zh-CN" altLang="en-US" dirty="0"/>
              <a:t>的公开密钥，所以能验证</a:t>
            </a:r>
            <a:r>
              <a:rPr lang="en-US" altLang="zh-CN" dirty="0"/>
              <a:t>X</a:t>
            </a:r>
            <a:r>
              <a:rPr lang="en-US" altLang="zh-CN" baseline="-30000" dirty="0"/>
              <a:t>2</a:t>
            </a:r>
            <a:r>
              <a:rPr lang="zh-CN" altLang="en-US" dirty="0"/>
              <a:t>的证书，并从中得到</a:t>
            </a:r>
            <a:r>
              <a:rPr lang="en-US" altLang="zh-CN" dirty="0"/>
              <a:t>X</a:t>
            </a:r>
            <a:r>
              <a:rPr lang="en-US" altLang="zh-CN" baseline="-30000" dirty="0"/>
              <a:t>2</a:t>
            </a:r>
            <a:r>
              <a:rPr lang="zh-CN" altLang="en-US" dirty="0"/>
              <a:t>的公开密钥。</a:t>
            </a:r>
            <a:endParaRPr lang="zh-CN" altLang="en-US" dirty="0"/>
          </a:p>
          <a:p>
            <a:pPr>
              <a:buNone/>
            </a:pPr>
            <a:r>
              <a:rPr lang="en-US" altLang="zh-CN" dirty="0"/>
              <a:t>(2)  A</a:t>
            </a:r>
            <a:r>
              <a:rPr lang="zh-CN" altLang="en-US" dirty="0"/>
              <a:t>再从目录中获取由</a:t>
            </a:r>
            <a:r>
              <a:rPr lang="en-US" altLang="zh-CN" dirty="0"/>
              <a:t>X</a:t>
            </a:r>
            <a:r>
              <a:rPr lang="en-US" altLang="zh-CN" baseline="-30000" dirty="0"/>
              <a:t>2</a:t>
            </a:r>
            <a:r>
              <a:rPr lang="zh-CN" altLang="en-US" dirty="0"/>
              <a:t>签署的</a:t>
            </a:r>
            <a:r>
              <a:rPr lang="en-US" altLang="zh-CN" dirty="0"/>
              <a:t>B</a:t>
            </a:r>
            <a:r>
              <a:rPr lang="zh-CN" altLang="en-US" dirty="0"/>
              <a:t>的证书</a:t>
            </a:r>
            <a:r>
              <a:rPr lang="en-US" altLang="zh-CN" dirty="0"/>
              <a:t>X</a:t>
            </a:r>
            <a:r>
              <a:rPr lang="en-US" altLang="zh-CN" baseline="-30000" dirty="0"/>
              <a:t>2</a:t>
            </a:r>
            <a:r>
              <a:rPr lang="en-US" altLang="zh-CN" dirty="0"/>
              <a:t>《B》</a:t>
            </a:r>
            <a:r>
              <a:rPr lang="zh-CN" altLang="en-US" dirty="0"/>
              <a:t>，并由</a:t>
            </a:r>
            <a:r>
              <a:rPr lang="en-US" altLang="zh-CN" dirty="0"/>
              <a:t>X</a:t>
            </a:r>
            <a:r>
              <a:rPr lang="en-US" altLang="zh-CN" baseline="-30000" dirty="0"/>
              <a:t>2</a:t>
            </a:r>
            <a:r>
              <a:rPr lang="zh-CN" altLang="en-US" dirty="0"/>
              <a:t>的公开密钥对此加以验证，然后从中得到</a:t>
            </a:r>
            <a:r>
              <a:rPr lang="en-US" altLang="zh-CN" dirty="0"/>
              <a:t>B</a:t>
            </a:r>
            <a:r>
              <a:rPr lang="zh-CN" altLang="en-US" dirty="0"/>
              <a:t>的公开密钥。</a:t>
            </a:r>
            <a:endParaRPr lang="zh-CN" altLang="en-US" dirty="0"/>
          </a:p>
          <a:p>
            <a:pPr algn="just">
              <a:buNone/>
            </a:pPr>
            <a:r>
              <a:rPr lang="zh-CN" altLang="en-US" dirty="0"/>
              <a:t>         以上过程中，</a:t>
            </a:r>
            <a:r>
              <a:rPr lang="en-US" altLang="zh-CN" dirty="0"/>
              <a:t>A</a:t>
            </a:r>
            <a:r>
              <a:rPr lang="zh-CN" altLang="en-US" dirty="0"/>
              <a:t>是通过一个证书链来获取</a:t>
            </a:r>
            <a:r>
              <a:rPr lang="en-US" altLang="zh-CN" dirty="0"/>
              <a:t>B</a:t>
            </a:r>
            <a:r>
              <a:rPr lang="zh-CN" altLang="en-US" dirty="0"/>
              <a:t>的公开密钥的，证书链可表示为</a:t>
            </a:r>
            <a:endParaRPr lang="zh-CN" altLang="en-US" dirty="0"/>
          </a:p>
          <a:p>
            <a:pPr algn="ctr">
              <a:buNone/>
            </a:pPr>
            <a:r>
              <a:rPr lang="en-US" altLang="zh-CN" dirty="0">
                <a:solidFill>
                  <a:srgbClr val="CC0000"/>
                </a:solidFill>
              </a:rPr>
              <a:t>X</a:t>
            </a:r>
            <a:r>
              <a:rPr lang="en-US" altLang="zh-CN" baseline="-30000" dirty="0">
                <a:solidFill>
                  <a:srgbClr val="CC0000"/>
                </a:solidFill>
              </a:rPr>
              <a:t>1</a:t>
            </a:r>
            <a:r>
              <a:rPr lang="en-US" altLang="zh-CN" dirty="0">
                <a:solidFill>
                  <a:srgbClr val="CC0000"/>
                </a:solidFill>
              </a:rPr>
              <a:t>《X</a:t>
            </a:r>
            <a:r>
              <a:rPr lang="en-US" altLang="zh-CN" baseline="-30000" dirty="0">
                <a:solidFill>
                  <a:srgbClr val="CC0000"/>
                </a:solidFill>
              </a:rPr>
              <a:t>2</a:t>
            </a:r>
            <a:r>
              <a:rPr lang="en-US" altLang="zh-CN" dirty="0">
                <a:solidFill>
                  <a:srgbClr val="CC0000"/>
                </a:solidFill>
              </a:rPr>
              <a:t>》X</a:t>
            </a:r>
            <a:r>
              <a:rPr lang="en-US" altLang="zh-CN" baseline="-30000" dirty="0">
                <a:solidFill>
                  <a:srgbClr val="CC0000"/>
                </a:solidFill>
              </a:rPr>
              <a:t>2</a:t>
            </a:r>
            <a:r>
              <a:rPr lang="en-US" altLang="zh-CN" dirty="0">
                <a:solidFill>
                  <a:srgbClr val="CC0000"/>
                </a:solidFill>
              </a:rPr>
              <a:t>《B》</a:t>
            </a:r>
            <a:endParaRPr lang="en-US" altLang="zh-CN" dirty="0">
              <a:solidFill>
                <a:srgbClr val="CC0000"/>
              </a:solidFill>
            </a:endParaRPr>
          </a:p>
          <a:p>
            <a:pPr algn="ctr">
              <a:buNone/>
            </a:pPr>
            <a:r>
              <a:rPr lang="en-US" altLang="zh-CN" dirty="0"/>
              <a:t>Y《X》</a:t>
            </a:r>
            <a:r>
              <a:rPr lang="zh-CN" altLang="en-US" dirty="0"/>
              <a:t>表示证书发放机构</a:t>
            </a:r>
            <a:r>
              <a:rPr lang="en-US" altLang="zh-CN" dirty="0"/>
              <a:t>Y</a:t>
            </a:r>
            <a:r>
              <a:rPr lang="zh-CN" altLang="en-US" dirty="0"/>
              <a:t>向用户</a:t>
            </a:r>
            <a:r>
              <a:rPr lang="en-US" altLang="zh-CN" dirty="0"/>
              <a:t>X</a:t>
            </a:r>
            <a:r>
              <a:rPr lang="zh-CN" altLang="en-US" dirty="0"/>
              <a:t>发放的证书，</a:t>
            </a:r>
            <a:r>
              <a:rPr lang="en-US" altLang="zh-CN" dirty="0"/>
              <a:t>Y{I}</a:t>
            </a:r>
            <a:r>
              <a:rPr lang="zh-CN" altLang="en-US" dirty="0"/>
              <a:t>表示</a:t>
            </a:r>
            <a:r>
              <a:rPr lang="en-US" altLang="zh-CN" dirty="0"/>
              <a:t>Y</a:t>
            </a:r>
            <a:r>
              <a:rPr lang="zh-CN" altLang="en-US" dirty="0"/>
              <a:t>对</a:t>
            </a:r>
            <a:r>
              <a:rPr lang="en-US" altLang="zh-CN" dirty="0"/>
              <a:t>I</a:t>
            </a:r>
            <a:r>
              <a:rPr lang="zh-CN" altLang="en-US" dirty="0"/>
              <a:t>的哈希值签名</a:t>
            </a:r>
            <a:endParaRPr lang="en-US" altLang="zh-CN" dirty="0"/>
          </a:p>
          <a:p>
            <a:pPr algn="ctr">
              <a:buNone/>
            </a:pPr>
            <a:endParaRPr lang="en-US" altLang="zh-CN" dirty="0">
              <a:solidFill>
                <a:srgbClr val="CC0000"/>
              </a:solidFill>
            </a:endParaRPr>
          </a:p>
          <a:p>
            <a:pPr>
              <a:buNone/>
            </a:pPr>
            <a:endParaRPr lang="en-US" altLang="zh-CN"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A3DA4EE-B525-4F0F-BBAA-17E1691406FF}"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9396" name="Rectangle 2"/>
          <p:cNvSpPr>
            <a:spLocks noGrp="1"/>
          </p:cNvSpPr>
          <p:nvPr>
            <p:ph type="title"/>
          </p:nvPr>
        </p:nvSpPr>
        <p:spPr>
          <a:xfrm>
            <a:off x="519113" y="417513"/>
            <a:ext cx="8229600" cy="1139825"/>
          </a:xfrm>
        </p:spPr>
        <p:txBody>
          <a:bodyPr vert="horz" wrap="square" lIns="91440" tIns="45720" rIns="91440" bIns="45720" anchor="t"/>
          <a:p>
            <a:r>
              <a:rPr lang="zh-CN" altLang="en-AU" sz="4000" b="1" dirty="0"/>
              <a:t>证书的撤销</a:t>
            </a:r>
            <a:endParaRPr lang="en-AU" altLang="zh-CN" sz="4000" b="1" dirty="0"/>
          </a:p>
        </p:txBody>
      </p:sp>
      <p:sp>
        <p:nvSpPr>
          <p:cNvPr id="59397" name="Rectangle 3"/>
          <p:cNvSpPr>
            <a:spLocks noGrp="1"/>
          </p:cNvSpPr>
          <p:nvPr>
            <p:ph idx="1"/>
          </p:nvPr>
        </p:nvSpPr>
        <p:spPr>
          <a:xfrm>
            <a:off x="1042988" y="1268413"/>
            <a:ext cx="7777162" cy="4530725"/>
          </a:xfrm>
        </p:spPr>
        <p:txBody>
          <a:bodyPr vert="horz" wrap="square" lIns="91440" tIns="45720" rIns="91440" bIns="45720" anchor="t"/>
          <a:p>
            <a:pPr marL="609600" indent="-609600">
              <a:lnSpc>
                <a:spcPct val="110000"/>
              </a:lnSpc>
              <a:buSzPct val="80000"/>
            </a:pPr>
            <a:r>
              <a:rPr lang="zh-CN" altLang="en-US" sz="2600" b="1" dirty="0">
                <a:latin typeface="Times New Roman" panose="02020603050405020304" pitchFamily="18" charset="0"/>
              </a:rPr>
              <a:t>证书有效期</a:t>
            </a:r>
            <a:endParaRPr lang="en-US" altLang="zh-CN" sz="2600" b="1" dirty="0">
              <a:latin typeface="Times New Roman" panose="02020603050405020304" pitchFamily="18" charset="0"/>
            </a:endParaRPr>
          </a:p>
          <a:p>
            <a:pPr marL="609600" indent="-609600">
              <a:lnSpc>
                <a:spcPct val="110000"/>
              </a:lnSpc>
              <a:buSzPct val="80000"/>
            </a:pPr>
            <a:r>
              <a:rPr lang="zh-CN" altLang="en-US" sz="2600" b="1" dirty="0">
                <a:latin typeface="Times New Roman" panose="02020603050405020304" pitchFamily="18" charset="0"/>
              </a:rPr>
              <a:t>过期前撤销，例如</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marL="990600" lvl="1" indent="-646430">
              <a:lnSpc>
                <a:spcPct val="110000"/>
              </a:lnSpc>
              <a:buSzPct val="80000"/>
              <a:buFontTx/>
              <a:buAutoNum type="arabicPeriod"/>
            </a:pPr>
            <a:r>
              <a:rPr lang="zh-CN" altLang="en-AU" sz="2200" b="1" dirty="0">
                <a:latin typeface="Times New Roman" panose="02020603050405020304" pitchFamily="18" charset="0"/>
              </a:rPr>
              <a:t>用户的密钥被认为不安全了</a:t>
            </a:r>
            <a:endParaRPr lang="en-AU" altLang="zh-CN" sz="2200" b="1" dirty="0">
              <a:latin typeface="Times New Roman" panose="02020603050405020304" pitchFamily="18" charset="0"/>
            </a:endParaRPr>
          </a:p>
          <a:p>
            <a:pPr marL="990600" lvl="1" indent="-646430">
              <a:lnSpc>
                <a:spcPct val="110000"/>
              </a:lnSpc>
              <a:buSzPct val="80000"/>
              <a:buFontTx/>
              <a:buAutoNum type="arabicPeriod"/>
            </a:pPr>
            <a:r>
              <a:rPr lang="zh-CN" altLang="en-AU" sz="2200" b="1" dirty="0">
                <a:latin typeface="Times New Roman" panose="02020603050405020304" pitchFamily="18" charset="0"/>
              </a:rPr>
              <a:t>用户不再信任该</a:t>
            </a:r>
            <a:r>
              <a:rPr lang="en-AU" altLang="zh-CN" sz="2200" b="1" dirty="0">
                <a:latin typeface="Times New Roman" panose="02020603050405020304" pitchFamily="18" charset="0"/>
              </a:rPr>
              <a:t>CA</a:t>
            </a:r>
            <a:endParaRPr lang="en-AU" altLang="zh-CN" sz="2200" b="1" dirty="0">
              <a:latin typeface="Times New Roman" panose="02020603050405020304" pitchFamily="18" charset="0"/>
            </a:endParaRPr>
          </a:p>
          <a:p>
            <a:pPr marL="990600" lvl="1" indent="-646430">
              <a:lnSpc>
                <a:spcPct val="110000"/>
              </a:lnSpc>
              <a:buSzPct val="80000"/>
              <a:buFontTx/>
              <a:buAutoNum type="arabicPeriod"/>
            </a:pPr>
            <a:r>
              <a:rPr lang="en-AU" altLang="zh-CN" sz="2200" b="1" dirty="0">
                <a:latin typeface="Times New Roman" panose="02020603050405020304" pitchFamily="18" charset="0"/>
              </a:rPr>
              <a:t>CA</a:t>
            </a:r>
            <a:r>
              <a:rPr lang="zh-CN" altLang="en-AU" sz="2200" b="1" dirty="0">
                <a:latin typeface="Times New Roman" panose="02020603050405020304" pitchFamily="18" charset="0"/>
              </a:rPr>
              <a:t>证书被认为不安全了</a:t>
            </a:r>
            <a:endParaRPr lang="en-AU" altLang="zh-CN" sz="2200" b="1" dirty="0">
              <a:latin typeface="Times New Roman" panose="02020603050405020304" pitchFamily="18" charset="0"/>
            </a:endParaRPr>
          </a:p>
          <a:p>
            <a:pPr marL="609600" indent="-609600">
              <a:lnSpc>
                <a:spcPct val="110000"/>
              </a:lnSpc>
              <a:buSzPct val="80000"/>
            </a:pPr>
            <a:r>
              <a:rPr lang="en-US" altLang="zh-CN" sz="2600" b="1" dirty="0">
                <a:latin typeface="Times New Roman" panose="02020603050405020304" pitchFamily="18" charset="0"/>
              </a:rPr>
              <a:t>CA</a:t>
            </a:r>
            <a:r>
              <a:rPr lang="zh-CN" altLang="en-US" sz="2600" b="1" dirty="0">
                <a:latin typeface="Times New Roman" panose="02020603050405020304" pitchFamily="18" charset="0"/>
              </a:rPr>
              <a:t>维护一个证书撤销列表</a:t>
            </a:r>
            <a:endParaRPr lang="en-US" altLang="zh-CN" sz="2600" b="1" dirty="0">
              <a:latin typeface="Times New Roman" panose="02020603050405020304" pitchFamily="18" charset="0"/>
            </a:endParaRPr>
          </a:p>
          <a:p>
            <a:pPr marL="990600" lvl="1" indent="-646430">
              <a:lnSpc>
                <a:spcPct val="110000"/>
              </a:lnSpc>
              <a:buSzPct val="80000"/>
            </a:pPr>
            <a:r>
              <a:rPr lang="zh-CN" altLang="en-US" sz="2200" b="1" dirty="0">
                <a:latin typeface="Times New Roman" panose="02020603050405020304" pitchFamily="18" charset="0"/>
              </a:rPr>
              <a:t>证书撤销列表，</a:t>
            </a:r>
            <a:r>
              <a:rPr lang="en-US" altLang="zh-CN" sz="2200" b="1" dirty="0">
                <a:latin typeface="Times New Roman" panose="02020603050405020304" pitchFamily="18" charset="0"/>
              </a:rPr>
              <a:t>the Certificate Revocation List (CRL)</a:t>
            </a:r>
            <a:endParaRPr lang="en-US" altLang="zh-CN" sz="2200" b="1" dirty="0">
              <a:latin typeface="Times New Roman" panose="02020603050405020304" pitchFamily="18" charset="0"/>
            </a:endParaRPr>
          </a:p>
          <a:p>
            <a:pPr marL="609600" indent="-609600">
              <a:lnSpc>
                <a:spcPct val="110000"/>
              </a:lnSpc>
              <a:buSzPct val="80000"/>
            </a:pPr>
            <a:r>
              <a:rPr lang="zh-CN" altLang="en-US" sz="2600" b="1" dirty="0">
                <a:latin typeface="Times New Roman" panose="02020603050405020304" pitchFamily="18" charset="0"/>
              </a:rPr>
              <a:t>用户应该检查</a:t>
            </a:r>
            <a:r>
              <a:rPr lang="en-US" altLang="zh-CN" sz="2600" b="1" dirty="0">
                <a:latin typeface="Times New Roman" panose="02020603050405020304" pitchFamily="18" charset="0"/>
              </a:rPr>
              <a:t>CA</a:t>
            </a:r>
            <a:r>
              <a:rPr lang="zh-CN" altLang="en-US" sz="2600" b="1" dirty="0">
                <a:latin typeface="Times New Roman" panose="02020603050405020304" pitchFamily="18" charset="0"/>
              </a:rPr>
              <a:t>的</a:t>
            </a:r>
            <a:r>
              <a:rPr lang="en-US" altLang="zh-CN" sz="2600" b="1" dirty="0">
                <a:latin typeface="Times New Roman" panose="02020603050405020304" pitchFamily="18" charset="0"/>
              </a:rPr>
              <a:t>CRL</a:t>
            </a:r>
            <a:endParaRPr lang="en-AU" altLang="zh-CN" sz="2600" b="1" dirty="0">
              <a:latin typeface="Times New Roman" panose="02020603050405020304" pitchFamily="18" charset="0"/>
            </a:endParaRPr>
          </a:p>
          <a:p>
            <a:pPr marL="990600" lvl="1" indent="-646430">
              <a:lnSpc>
                <a:spcPct val="110000"/>
              </a:lnSpc>
              <a:buSzPct val="80000"/>
            </a:pPr>
            <a:endParaRPr lang="zh-CN" altLang="en-AU" b="1"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0E1FD66-2619-4B9B-A0CA-D605B7D82552}"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0420" name="Rectangle 2"/>
          <p:cNvSpPr>
            <a:spLocks noGrp="1"/>
          </p:cNvSpPr>
          <p:nvPr>
            <p:ph type="title"/>
          </p:nvPr>
        </p:nvSpPr>
        <p:spPr/>
        <p:txBody>
          <a:bodyPr vert="horz" wrap="square" lIns="91440" tIns="45720" rIns="91440" bIns="45720" anchor="t"/>
          <a:p>
            <a:r>
              <a:rPr lang="zh-CN" altLang="en-AU" sz="4000" b="1" dirty="0"/>
              <a:t>认证过程</a:t>
            </a:r>
            <a:endParaRPr lang="en-AU" altLang="zh-CN" sz="4000" b="1" dirty="0"/>
          </a:p>
        </p:txBody>
      </p:sp>
      <p:sp>
        <p:nvSpPr>
          <p:cNvPr id="60421" name="Rectangle 3"/>
          <p:cNvSpPr>
            <a:spLocks noGrp="1"/>
          </p:cNvSpPr>
          <p:nvPr>
            <p:ph idx="1"/>
          </p:nvPr>
        </p:nvSpPr>
        <p:spPr>
          <a:xfrm>
            <a:off x="914400" y="1484313"/>
            <a:ext cx="6897688" cy="3887787"/>
          </a:xfrm>
        </p:spPr>
        <p:txBody>
          <a:bodyPr vert="horz" wrap="square" lIns="91440" tIns="45720" rIns="91440" bIns="45720" anchor="t"/>
          <a:p>
            <a:pPr>
              <a:lnSpc>
                <a:spcPct val="110000"/>
              </a:lnSpc>
            </a:pPr>
            <a:r>
              <a:rPr lang="en-AU" altLang="zh-CN" b="1" dirty="0">
                <a:latin typeface="Times New Roman" panose="02020603050405020304" pitchFamily="18" charset="0"/>
              </a:rPr>
              <a:t>X.509 </a:t>
            </a:r>
            <a:r>
              <a:rPr lang="zh-CN" altLang="en-AU" b="1" dirty="0">
                <a:latin typeface="Times New Roman" panose="02020603050405020304" pitchFamily="18" charset="0"/>
              </a:rPr>
              <a:t>包括三种可选的认证过程</a:t>
            </a:r>
            <a:r>
              <a:rPr lang="en-AU" altLang="zh-CN" b="1" dirty="0">
                <a:latin typeface="Times New Roman" panose="02020603050405020304" pitchFamily="18" charset="0"/>
              </a:rPr>
              <a:t> </a:t>
            </a:r>
            <a:endParaRPr lang="en-AU" altLang="zh-CN" b="1" dirty="0">
              <a:latin typeface="Times New Roman" panose="02020603050405020304" pitchFamily="18" charset="0"/>
            </a:endParaRPr>
          </a:p>
          <a:p>
            <a:pPr lvl="1">
              <a:lnSpc>
                <a:spcPct val="110000"/>
              </a:lnSpc>
            </a:pPr>
            <a:r>
              <a:rPr lang="zh-CN" altLang="en-AU" sz="2400" b="1" dirty="0">
                <a:latin typeface="Times New Roman" panose="02020603050405020304" pitchFamily="18" charset="0"/>
              </a:rPr>
              <a:t>单向认证</a:t>
            </a:r>
            <a:endParaRPr lang="en-AU" altLang="zh-CN" sz="2400" b="1" dirty="0">
              <a:latin typeface="Times New Roman" panose="02020603050405020304" pitchFamily="18" charset="0"/>
            </a:endParaRPr>
          </a:p>
          <a:p>
            <a:pPr lvl="1">
              <a:lnSpc>
                <a:spcPct val="110000"/>
              </a:lnSpc>
            </a:pPr>
            <a:r>
              <a:rPr lang="zh-CN" altLang="en-AU" sz="2400" b="1" dirty="0">
                <a:latin typeface="Times New Roman" panose="02020603050405020304" pitchFamily="18" charset="0"/>
              </a:rPr>
              <a:t>双向认证</a:t>
            </a:r>
            <a:endParaRPr lang="en-AU" altLang="zh-CN" sz="2400" b="1" dirty="0">
              <a:latin typeface="Times New Roman" panose="02020603050405020304" pitchFamily="18" charset="0"/>
            </a:endParaRPr>
          </a:p>
          <a:p>
            <a:pPr lvl="1">
              <a:lnSpc>
                <a:spcPct val="110000"/>
              </a:lnSpc>
            </a:pPr>
            <a:r>
              <a:rPr lang="zh-CN" altLang="en-AU" sz="2400" b="1" dirty="0">
                <a:latin typeface="Times New Roman" panose="02020603050405020304" pitchFamily="18" charset="0"/>
              </a:rPr>
              <a:t>三向认证</a:t>
            </a:r>
            <a:endParaRPr lang="en-AU" altLang="zh-CN" sz="2400" b="1" dirty="0">
              <a:latin typeface="Times New Roman" panose="02020603050405020304" pitchFamily="18" charset="0"/>
            </a:endParaRPr>
          </a:p>
          <a:p>
            <a:pPr>
              <a:lnSpc>
                <a:spcPct val="110000"/>
              </a:lnSpc>
            </a:pPr>
            <a:r>
              <a:rPr lang="zh-CN" altLang="en-US" b="1" dirty="0">
                <a:latin typeface="Times New Roman" panose="02020603050405020304" pitchFamily="18" charset="0"/>
              </a:rPr>
              <a:t>三种方法都采用公钥签名</a:t>
            </a:r>
            <a:endParaRPr lang="en-AU" altLang="zh-CN" b="1"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0490709-EB80-43A8-9243-5A4A00C4D46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44" name="Rectangle 2"/>
          <p:cNvSpPr>
            <a:spLocks noGrp="1"/>
          </p:cNvSpPr>
          <p:nvPr>
            <p:ph type="title"/>
          </p:nvPr>
        </p:nvSpPr>
        <p:spPr/>
        <p:txBody>
          <a:bodyPr vert="horz" wrap="square" lIns="91440" tIns="45720" rIns="91440" bIns="45720" anchor="t"/>
          <a:p>
            <a:r>
              <a:rPr lang="zh-CN" altLang="en-AU" sz="4000" b="1" dirty="0"/>
              <a:t>单向认证</a:t>
            </a:r>
            <a:endParaRPr lang="en-AU" altLang="zh-CN" sz="4000" b="1" dirty="0"/>
          </a:p>
        </p:txBody>
      </p:sp>
      <p:sp>
        <p:nvSpPr>
          <p:cNvPr id="61445" name="Rectangle 3"/>
          <p:cNvSpPr>
            <a:spLocks noGrp="1"/>
          </p:cNvSpPr>
          <p:nvPr>
            <p:ph idx="1"/>
          </p:nvPr>
        </p:nvSpPr>
        <p:spPr>
          <a:xfrm>
            <a:off x="827088" y="1196975"/>
            <a:ext cx="7632700" cy="4530725"/>
          </a:xfrm>
        </p:spPr>
        <p:txBody>
          <a:bodyPr vert="horz" wrap="square" lIns="91440" tIns="45720" rIns="91440" bIns="45720" anchor="t"/>
          <a:p>
            <a:pPr>
              <a:lnSpc>
                <a:spcPct val="110000"/>
              </a:lnSpc>
              <a:buSzPct val="80000"/>
            </a:pPr>
            <a:r>
              <a:rPr lang="en-AU" altLang="zh-CN" b="1" dirty="0">
                <a:latin typeface="Times New Roman" panose="02020603050405020304" pitchFamily="18" charset="0"/>
              </a:rPr>
              <a:t>1 </a:t>
            </a:r>
            <a:r>
              <a:rPr lang="zh-CN" altLang="en-AU" b="1" dirty="0">
                <a:latin typeface="Times New Roman" panose="02020603050405020304" pitchFamily="18" charset="0"/>
              </a:rPr>
              <a:t>消息</a:t>
            </a:r>
            <a:r>
              <a:rPr lang="en-AU" altLang="zh-CN" b="1" dirty="0">
                <a:latin typeface="Times New Roman" panose="02020603050405020304" pitchFamily="18" charset="0"/>
              </a:rPr>
              <a:t> ( A-&gt;B) </a:t>
            </a:r>
            <a:r>
              <a:rPr lang="zh-CN" altLang="en-AU" b="1" dirty="0">
                <a:latin typeface="Times New Roman" panose="02020603050405020304" pitchFamily="18" charset="0"/>
              </a:rPr>
              <a:t>完成单向认证</a:t>
            </a:r>
            <a:r>
              <a:rPr lang="en-AU" altLang="zh-CN" b="1" dirty="0">
                <a:latin typeface="Times New Roman" panose="02020603050405020304" pitchFamily="18" charset="0"/>
              </a:rPr>
              <a:t> </a:t>
            </a:r>
            <a:endParaRPr lang="en-AU" altLang="zh-CN" b="1" dirty="0">
              <a:latin typeface="Times New Roman" panose="02020603050405020304" pitchFamily="18" charset="0"/>
            </a:endParaRPr>
          </a:p>
          <a:p>
            <a:pPr lvl="1">
              <a:lnSpc>
                <a:spcPct val="110000"/>
              </a:lnSpc>
              <a:buSzPct val="80000"/>
            </a:pPr>
            <a:r>
              <a:rPr lang="en-AU" altLang="zh-CN" sz="2400" b="1" dirty="0">
                <a:latin typeface="Times New Roman" panose="02020603050405020304" pitchFamily="18" charset="0"/>
              </a:rPr>
              <a:t>A</a:t>
            </a:r>
            <a:r>
              <a:rPr lang="zh-CN" altLang="en-AU" sz="2400" b="1" dirty="0">
                <a:latin typeface="Times New Roman" panose="02020603050405020304" pitchFamily="18" charset="0"/>
              </a:rPr>
              <a:t>的标识和</a:t>
            </a:r>
            <a:r>
              <a:rPr lang="en-AU" altLang="zh-CN" sz="2400" b="1" dirty="0">
                <a:latin typeface="Times New Roman" panose="02020603050405020304" pitchFamily="18" charset="0"/>
              </a:rPr>
              <a:t>A</a:t>
            </a:r>
            <a:r>
              <a:rPr lang="zh-CN" altLang="en-AU" sz="2400" b="1" dirty="0">
                <a:latin typeface="Times New Roman" panose="02020603050405020304" pitchFamily="18" charset="0"/>
              </a:rPr>
              <a:t>创建的消息</a:t>
            </a:r>
            <a:endParaRPr lang="en-AU" altLang="zh-CN" sz="2400" b="1" dirty="0">
              <a:latin typeface="Times New Roman" panose="02020603050405020304" pitchFamily="18" charset="0"/>
            </a:endParaRPr>
          </a:p>
          <a:p>
            <a:pPr lvl="1">
              <a:lnSpc>
                <a:spcPct val="110000"/>
              </a:lnSpc>
              <a:buSzPct val="80000"/>
            </a:pPr>
            <a:r>
              <a:rPr lang="en-AU" altLang="zh-CN" sz="2400" b="1" dirty="0">
                <a:latin typeface="Times New Roman" panose="02020603050405020304" pitchFamily="18" charset="0"/>
              </a:rPr>
              <a:t>B</a:t>
            </a:r>
            <a:r>
              <a:rPr lang="zh-CN" altLang="en-AU" sz="2400" b="1" dirty="0">
                <a:latin typeface="Times New Roman" panose="02020603050405020304" pitchFamily="18" charset="0"/>
              </a:rPr>
              <a:t>所需要的消息</a:t>
            </a:r>
            <a:endParaRPr lang="en-AU" altLang="zh-CN" sz="2400" b="1" dirty="0">
              <a:latin typeface="Times New Roman" panose="02020603050405020304" pitchFamily="18" charset="0"/>
            </a:endParaRPr>
          </a:p>
          <a:p>
            <a:pPr lvl="1">
              <a:lnSpc>
                <a:spcPct val="110000"/>
              </a:lnSpc>
              <a:buSzPct val="80000"/>
            </a:pPr>
            <a:r>
              <a:rPr lang="zh-CN" altLang="en-AU" sz="2400" b="1" dirty="0">
                <a:latin typeface="Times New Roman" panose="02020603050405020304" pitchFamily="18" charset="0"/>
              </a:rPr>
              <a:t>消息的完整性和原创性（不能多次发送）</a:t>
            </a:r>
            <a:endParaRPr lang="en-AU" altLang="zh-CN" sz="2400" b="1" dirty="0">
              <a:latin typeface="Times New Roman" panose="02020603050405020304" pitchFamily="18" charset="0"/>
            </a:endParaRPr>
          </a:p>
          <a:p>
            <a:pPr>
              <a:lnSpc>
                <a:spcPct val="110000"/>
              </a:lnSpc>
              <a:buSzPct val="80000"/>
            </a:pPr>
            <a:r>
              <a:rPr lang="zh-CN" altLang="en-AU" b="1" dirty="0">
                <a:latin typeface="Times New Roman" panose="02020603050405020304" pitchFamily="18" charset="0"/>
              </a:rPr>
              <a:t>消息必须含有时间戳，临时交互号和</a:t>
            </a:r>
            <a:r>
              <a:rPr lang="en-AU" altLang="zh-CN" b="1" dirty="0">
                <a:latin typeface="Times New Roman" panose="02020603050405020304" pitchFamily="18" charset="0"/>
              </a:rPr>
              <a:t>B</a:t>
            </a:r>
            <a:r>
              <a:rPr lang="zh-CN" altLang="en-AU" b="1" dirty="0">
                <a:latin typeface="Times New Roman" panose="02020603050405020304" pitchFamily="18" charset="0"/>
              </a:rPr>
              <a:t>的标识，并由</a:t>
            </a:r>
            <a:r>
              <a:rPr lang="en-AU" altLang="zh-CN" b="1" dirty="0">
                <a:latin typeface="Times New Roman" panose="02020603050405020304" pitchFamily="18" charset="0"/>
              </a:rPr>
              <a:t>A</a:t>
            </a:r>
            <a:r>
              <a:rPr lang="zh-CN" altLang="en-AU" b="1" dirty="0">
                <a:latin typeface="Times New Roman" panose="02020603050405020304" pitchFamily="18" charset="0"/>
              </a:rPr>
              <a:t>签名</a:t>
            </a:r>
            <a:endParaRPr lang="en-AU" altLang="zh-CN" b="1" dirty="0">
              <a:latin typeface="Times New Roman" panose="02020603050405020304" pitchFamily="18" charset="0"/>
            </a:endParaRPr>
          </a:p>
          <a:p>
            <a:pPr>
              <a:lnSpc>
                <a:spcPct val="110000"/>
              </a:lnSpc>
              <a:buSzPct val="80000"/>
            </a:pPr>
            <a:r>
              <a:rPr lang="zh-CN" altLang="en-AU" b="1" dirty="0">
                <a:latin typeface="Times New Roman" panose="02020603050405020304" pitchFamily="18" charset="0"/>
              </a:rPr>
              <a:t>也可以包含</a:t>
            </a:r>
            <a:r>
              <a:rPr lang="en-AU" altLang="zh-CN" b="1" dirty="0">
                <a:latin typeface="Times New Roman" panose="02020603050405020304" pitchFamily="18" charset="0"/>
              </a:rPr>
              <a:t>B</a:t>
            </a:r>
            <a:r>
              <a:rPr lang="zh-CN" altLang="en-AU" b="1" dirty="0">
                <a:latin typeface="Times New Roman" panose="02020603050405020304" pitchFamily="18" charset="0"/>
              </a:rPr>
              <a:t>所需要的其它信息</a:t>
            </a:r>
            <a:endParaRPr lang="en-AU" altLang="zh-CN" b="1" dirty="0">
              <a:latin typeface="Times New Roman" panose="02020603050405020304" pitchFamily="18" charset="0"/>
            </a:endParaRPr>
          </a:p>
          <a:p>
            <a:pPr lvl="1">
              <a:lnSpc>
                <a:spcPct val="110000"/>
              </a:lnSpc>
              <a:buSzPct val="80000"/>
            </a:pPr>
            <a:r>
              <a:rPr lang="zh-CN" altLang="en-AU" sz="2400" b="1" dirty="0">
                <a:latin typeface="Times New Roman" panose="02020603050405020304" pitchFamily="18" charset="0"/>
              </a:rPr>
              <a:t>例如，会话密钥</a:t>
            </a:r>
            <a:r>
              <a:rPr lang="en-AU" altLang="zh-CN" b="1" dirty="0">
                <a:latin typeface="Times New Roman" panose="02020603050405020304" pitchFamily="18" charset="0"/>
              </a:rPr>
              <a:t> </a:t>
            </a:r>
            <a:endParaRPr lang="en-AU" altLang="zh-CN" b="1" dirty="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9D1E74-BF9D-4B17-82EF-D0FA412E310D}"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62468" name="Picture 4"/>
          <p:cNvPicPr>
            <a:picLocks noChangeAspect="1"/>
          </p:cNvPicPr>
          <p:nvPr/>
        </p:nvPicPr>
        <p:blipFill>
          <a:blip r:embed="rId1"/>
          <a:stretch>
            <a:fillRect/>
          </a:stretch>
        </p:blipFill>
        <p:spPr>
          <a:xfrm>
            <a:off x="587375" y="1916113"/>
            <a:ext cx="7729538" cy="3022600"/>
          </a:xfrm>
          <a:prstGeom prst="rect">
            <a:avLst/>
          </a:prstGeom>
          <a:noFill/>
          <a:ln w="9525">
            <a:noFill/>
          </a:ln>
        </p:spPr>
      </p:pic>
      <p:sp>
        <p:nvSpPr>
          <p:cNvPr id="62469" name="Rectangle 5"/>
          <p:cNvSpPr/>
          <p:nvPr/>
        </p:nvSpPr>
        <p:spPr>
          <a:xfrm>
            <a:off x="395288" y="188913"/>
            <a:ext cx="8204200" cy="819150"/>
          </a:xfrm>
          <a:prstGeom prst="rect">
            <a:avLst/>
          </a:prstGeom>
          <a:noFill/>
          <a:ln w="9525">
            <a:noFill/>
          </a:ln>
        </p:spPr>
        <p:txBody>
          <a:bodyPr anchor="b"/>
          <a:p>
            <a:r>
              <a:rPr lang="zh-CN" altLang="en-AU" sz="4000" b="1" dirty="0">
                <a:solidFill>
                  <a:schemeClr val="tx2"/>
                </a:solidFill>
                <a:latin typeface="Garamond" panose="02020404030301010803" pitchFamily="18" charset="0"/>
              </a:rPr>
              <a:t>单向认证</a:t>
            </a:r>
            <a:endParaRPr lang="en-AU" altLang="zh-CN" sz="4000" b="1" dirty="0">
              <a:solidFill>
                <a:schemeClr val="tx2"/>
              </a:solidFill>
              <a:latin typeface="Garamond" panose="02020404030301010803"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7820B3-5E3C-4D24-B200-7058530E759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3492" name="Rectangle 2"/>
          <p:cNvSpPr>
            <a:spLocks noGrp="1"/>
          </p:cNvSpPr>
          <p:nvPr>
            <p:ph type="title"/>
          </p:nvPr>
        </p:nvSpPr>
        <p:spPr>
          <a:xfrm>
            <a:off x="468313" y="333375"/>
            <a:ext cx="8229600" cy="1139825"/>
          </a:xfrm>
        </p:spPr>
        <p:txBody>
          <a:bodyPr vert="horz" wrap="square" lIns="91440" tIns="45720" rIns="91440" bIns="45720" anchor="t"/>
          <a:p>
            <a:r>
              <a:rPr lang="zh-CN" altLang="en-AU" sz="4000" b="1" dirty="0"/>
              <a:t>双向认证</a:t>
            </a:r>
            <a:endParaRPr lang="en-AU" altLang="zh-CN" sz="4000" b="1" dirty="0"/>
          </a:p>
        </p:txBody>
      </p:sp>
      <p:sp>
        <p:nvSpPr>
          <p:cNvPr id="63493" name="Rectangle 3"/>
          <p:cNvSpPr>
            <a:spLocks noGrp="1"/>
          </p:cNvSpPr>
          <p:nvPr>
            <p:ph idx="1"/>
          </p:nvPr>
        </p:nvSpPr>
        <p:spPr>
          <a:xfrm>
            <a:off x="879475" y="1196975"/>
            <a:ext cx="7508875" cy="4530725"/>
          </a:xfrm>
        </p:spPr>
        <p:txBody>
          <a:bodyPr vert="horz" wrap="square" lIns="91440" tIns="45720" rIns="91440" bIns="45720" anchor="t"/>
          <a:p>
            <a:pPr algn="just">
              <a:lnSpc>
                <a:spcPct val="110000"/>
              </a:lnSpc>
              <a:buSzPct val="80000"/>
            </a:pPr>
            <a:r>
              <a:rPr lang="en-AU" altLang="zh-CN" b="1" dirty="0">
                <a:latin typeface="Times New Roman" panose="02020603050405020304" pitchFamily="18" charset="0"/>
              </a:rPr>
              <a:t>2 </a:t>
            </a:r>
            <a:r>
              <a:rPr lang="zh-CN" altLang="en-AU" b="1" dirty="0">
                <a:latin typeface="Times New Roman" panose="02020603050405020304" pitchFamily="18" charset="0"/>
              </a:rPr>
              <a:t>消息如上建立外</a:t>
            </a:r>
            <a:r>
              <a:rPr lang="en-AU" altLang="zh-CN" b="1" dirty="0">
                <a:latin typeface="Times New Roman" panose="02020603050405020304" pitchFamily="18" charset="0"/>
              </a:rPr>
              <a:t> (A-&gt;B, B-&gt;A)</a:t>
            </a:r>
            <a:r>
              <a:rPr lang="zh-CN" altLang="en-AU" b="1" dirty="0">
                <a:latin typeface="Times New Roman" panose="02020603050405020304" pitchFamily="18" charset="0"/>
              </a:rPr>
              <a:t>，还需</a:t>
            </a:r>
            <a:r>
              <a:rPr lang="en-AU" altLang="zh-CN" b="1" dirty="0">
                <a:latin typeface="Times New Roman" panose="02020603050405020304" pitchFamily="18" charset="0"/>
              </a:rPr>
              <a:t>:</a:t>
            </a:r>
            <a:endParaRPr lang="en-AU" altLang="zh-CN" b="1" dirty="0">
              <a:latin typeface="Times New Roman" panose="02020603050405020304" pitchFamily="18" charset="0"/>
            </a:endParaRPr>
          </a:p>
          <a:p>
            <a:pPr lvl="1" algn="just">
              <a:lnSpc>
                <a:spcPct val="110000"/>
              </a:lnSpc>
              <a:buSzPct val="80000"/>
            </a:pPr>
            <a:r>
              <a:rPr lang="en-AU" altLang="zh-CN" sz="2400" b="1" dirty="0">
                <a:latin typeface="Times New Roman" panose="02020603050405020304" pitchFamily="18" charset="0"/>
              </a:rPr>
              <a:t>B</a:t>
            </a:r>
            <a:r>
              <a:rPr lang="zh-CN" altLang="en-AU" sz="2400" b="1" dirty="0">
                <a:latin typeface="Times New Roman" panose="02020603050405020304" pitchFamily="18" charset="0"/>
              </a:rPr>
              <a:t>的标识和</a:t>
            </a:r>
            <a:r>
              <a:rPr lang="en-AU" altLang="zh-CN" sz="2400" b="1" dirty="0">
                <a:latin typeface="Times New Roman" panose="02020603050405020304" pitchFamily="18" charset="0"/>
              </a:rPr>
              <a:t>B</a:t>
            </a:r>
            <a:r>
              <a:rPr lang="zh-CN" altLang="en-AU" sz="2400" b="1" dirty="0">
                <a:latin typeface="Times New Roman" panose="02020603050405020304" pitchFamily="18" charset="0"/>
              </a:rPr>
              <a:t>生成的应答消息</a:t>
            </a:r>
            <a:endParaRPr lang="en-AU" altLang="zh-CN" sz="2400" b="1" dirty="0">
              <a:latin typeface="Times New Roman" panose="02020603050405020304" pitchFamily="18" charset="0"/>
            </a:endParaRPr>
          </a:p>
          <a:p>
            <a:pPr lvl="1" algn="just">
              <a:lnSpc>
                <a:spcPct val="110000"/>
              </a:lnSpc>
              <a:buSzPct val="80000"/>
            </a:pPr>
            <a:r>
              <a:rPr lang="en-AU" altLang="zh-CN" sz="2400" b="1" dirty="0">
                <a:latin typeface="Times New Roman" panose="02020603050405020304" pitchFamily="18" charset="0"/>
              </a:rPr>
              <a:t>A</a:t>
            </a:r>
            <a:r>
              <a:rPr lang="zh-CN" altLang="en-AU" sz="2400" b="1" dirty="0">
                <a:latin typeface="Times New Roman" panose="02020603050405020304" pitchFamily="18" charset="0"/>
              </a:rPr>
              <a:t>需要的消息</a:t>
            </a:r>
            <a:endParaRPr lang="en-AU" altLang="zh-CN" sz="2400" b="1" dirty="0">
              <a:latin typeface="Times New Roman" panose="02020603050405020304" pitchFamily="18" charset="0"/>
            </a:endParaRPr>
          </a:p>
          <a:p>
            <a:pPr lvl="1" algn="just">
              <a:lnSpc>
                <a:spcPct val="110000"/>
              </a:lnSpc>
              <a:buSzPct val="80000"/>
            </a:pPr>
            <a:r>
              <a:rPr lang="zh-CN" altLang="en-AU" sz="2400" b="1" dirty="0">
                <a:latin typeface="Times New Roman" panose="02020603050405020304" pitchFamily="18" charset="0"/>
              </a:rPr>
              <a:t>应答的完成性和真实性</a:t>
            </a:r>
            <a:r>
              <a:rPr lang="en-AU" altLang="zh-CN" sz="2400" b="1" dirty="0">
                <a:latin typeface="Times New Roman" panose="02020603050405020304" pitchFamily="18" charset="0"/>
              </a:rPr>
              <a:t> </a:t>
            </a:r>
            <a:endParaRPr lang="en-AU" altLang="zh-CN" sz="2400" b="1" dirty="0">
              <a:latin typeface="Times New Roman" panose="02020603050405020304" pitchFamily="18" charset="0"/>
            </a:endParaRPr>
          </a:p>
          <a:p>
            <a:pPr algn="just">
              <a:lnSpc>
                <a:spcPct val="110000"/>
              </a:lnSpc>
              <a:buSzPct val="80000"/>
            </a:pPr>
            <a:r>
              <a:rPr lang="zh-CN" altLang="en-AU" b="1" dirty="0">
                <a:latin typeface="Times New Roman" panose="02020603050405020304" pitchFamily="18" charset="0"/>
              </a:rPr>
              <a:t>应答包括从</a:t>
            </a:r>
            <a:r>
              <a:rPr lang="en-AU" altLang="zh-CN" b="1" dirty="0">
                <a:latin typeface="Times New Roman" panose="02020603050405020304" pitchFamily="18" charset="0"/>
              </a:rPr>
              <a:t>A</a:t>
            </a:r>
            <a:r>
              <a:rPr lang="zh-CN" altLang="en-AU" b="1" dirty="0">
                <a:latin typeface="Times New Roman" panose="02020603050405020304" pitchFamily="18" charset="0"/>
              </a:rPr>
              <a:t>产生的临时交互号，也有由</a:t>
            </a:r>
            <a:r>
              <a:rPr lang="en-AU" altLang="zh-CN" b="1" dirty="0">
                <a:latin typeface="Times New Roman" panose="02020603050405020304" pitchFamily="18" charset="0"/>
              </a:rPr>
              <a:t>B</a:t>
            </a:r>
            <a:r>
              <a:rPr lang="zh-CN" altLang="en-AU" b="1" dirty="0">
                <a:latin typeface="Times New Roman" panose="02020603050405020304" pitchFamily="18" charset="0"/>
              </a:rPr>
              <a:t>产生的时戳和临时交互号</a:t>
            </a:r>
            <a:endParaRPr lang="en-AU" altLang="zh-CN" b="1" dirty="0">
              <a:latin typeface="Times New Roman" panose="02020603050405020304" pitchFamily="18" charset="0"/>
            </a:endParaRPr>
          </a:p>
          <a:p>
            <a:pPr algn="just">
              <a:lnSpc>
                <a:spcPct val="110000"/>
              </a:lnSpc>
              <a:buSzPct val="80000"/>
            </a:pPr>
            <a:r>
              <a:rPr lang="zh-CN" altLang="en-AU" b="1" dirty="0">
                <a:latin typeface="Times New Roman" panose="02020603050405020304" pitchFamily="18" charset="0"/>
              </a:rPr>
              <a:t>还可以包括其它</a:t>
            </a:r>
            <a:r>
              <a:rPr lang="en-AU" altLang="zh-CN" b="1" dirty="0">
                <a:latin typeface="Times New Roman" panose="02020603050405020304" pitchFamily="18" charset="0"/>
              </a:rPr>
              <a:t>A</a:t>
            </a:r>
            <a:r>
              <a:rPr lang="zh-CN" altLang="en-AU" b="1" dirty="0">
                <a:latin typeface="Times New Roman" panose="02020603050405020304" pitchFamily="18" charset="0"/>
              </a:rPr>
              <a:t>需要的附加信息</a:t>
            </a:r>
            <a:endParaRPr lang="en-AU" altLang="zh-CN" b="1" dirty="0">
              <a:latin typeface="Times New Roman" panose="02020603050405020304" pitchFamily="18" charset="0"/>
            </a:endParaRPr>
          </a:p>
          <a:p>
            <a:pPr algn="just">
              <a:lnSpc>
                <a:spcPct val="110000"/>
              </a:lnSpc>
              <a:buSzPct val="80000"/>
            </a:pPr>
            <a:endParaRPr lang="en-AU" altLang="zh-CN" b="1"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68FDFD2-08A6-4981-BF19-3D6878166CC3}"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64516" name="Picture 4"/>
          <p:cNvPicPr>
            <a:picLocks noChangeAspect="1"/>
          </p:cNvPicPr>
          <p:nvPr/>
        </p:nvPicPr>
        <p:blipFill>
          <a:blip r:embed="rId1"/>
          <a:stretch>
            <a:fillRect/>
          </a:stretch>
        </p:blipFill>
        <p:spPr>
          <a:xfrm>
            <a:off x="250825" y="1916113"/>
            <a:ext cx="8639175" cy="3543300"/>
          </a:xfrm>
          <a:prstGeom prst="rect">
            <a:avLst/>
          </a:prstGeom>
          <a:noFill/>
          <a:ln w="9525">
            <a:noFill/>
          </a:ln>
        </p:spPr>
      </p:pic>
      <p:sp>
        <p:nvSpPr>
          <p:cNvPr id="64517" name="Rectangle 5"/>
          <p:cNvSpPr/>
          <p:nvPr/>
        </p:nvSpPr>
        <p:spPr>
          <a:xfrm>
            <a:off x="615950" y="125413"/>
            <a:ext cx="8204200" cy="1143000"/>
          </a:xfrm>
          <a:prstGeom prst="rect">
            <a:avLst/>
          </a:prstGeom>
          <a:noFill/>
          <a:ln w="9525">
            <a:noFill/>
          </a:ln>
        </p:spPr>
        <p:txBody>
          <a:bodyPr anchor="b"/>
          <a:p>
            <a:r>
              <a:rPr lang="zh-CN" altLang="en-AU" sz="4000" b="1" dirty="0">
                <a:solidFill>
                  <a:schemeClr val="tx2"/>
                </a:solidFill>
                <a:latin typeface="Garamond" panose="02020404030301010803" pitchFamily="18" charset="0"/>
              </a:rPr>
              <a:t>双向认证</a:t>
            </a:r>
            <a:endParaRPr lang="en-AU" altLang="zh-CN" sz="4000" b="1" dirty="0">
              <a:solidFill>
                <a:schemeClr val="tx2"/>
              </a:solidFill>
              <a:latin typeface="Garamond" panose="02020404030301010803"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0295933-0212-47FB-8ED5-2D25B0E4FC71}"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5540" name="Rectangle 2"/>
          <p:cNvSpPr>
            <a:spLocks noGrp="1"/>
          </p:cNvSpPr>
          <p:nvPr>
            <p:ph type="title"/>
          </p:nvPr>
        </p:nvSpPr>
        <p:spPr/>
        <p:txBody>
          <a:bodyPr vert="horz" wrap="square" lIns="91440" tIns="45720" rIns="91440" bIns="45720" anchor="t"/>
          <a:p>
            <a:r>
              <a:rPr lang="zh-CN" altLang="en-AU" sz="4000" b="1" dirty="0"/>
              <a:t>三向认证</a:t>
            </a:r>
            <a:endParaRPr lang="en-AU" altLang="zh-CN" sz="4000" b="1" dirty="0"/>
          </a:p>
        </p:txBody>
      </p:sp>
      <p:sp>
        <p:nvSpPr>
          <p:cNvPr id="65541" name="Rectangle 3"/>
          <p:cNvSpPr>
            <a:spLocks noGrp="1"/>
          </p:cNvSpPr>
          <p:nvPr>
            <p:ph idx="1"/>
          </p:nvPr>
        </p:nvSpPr>
        <p:spPr>
          <a:xfrm>
            <a:off x="590550" y="1312863"/>
            <a:ext cx="8229600" cy="3629025"/>
          </a:xfrm>
        </p:spPr>
        <p:txBody>
          <a:bodyPr vert="horz" wrap="square" lIns="91440" tIns="45720" rIns="91440" bIns="45720" anchor="t"/>
          <a:p>
            <a:pPr>
              <a:lnSpc>
                <a:spcPct val="120000"/>
              </a:lnSpc>
              <a:buSzPct val="80000"/>
            </a:pPr>
            <a:r>
              <a:rPr lang="en-AU" altLang="zh-CN" sz="2600" b="1" dirty="0">
                <a:latin typeface="Times New Roman" panose="02020603050405020304" pitchFamily="18" charset="0"/>
              </a:rPr>
              <a:t>3 </a:t>
            </a:r>
            <a:r>
              <a:rPr lang="zh-CN" altLang="en-AU" sz="2600" b="1" dirty="0">
                <a:latin typeface="Times New Roman" panose="02020603050405020304" pitchFamily="18" charset="0"/>
              </a:rPr>
              <a:t>在没有同步时钟情况下，消息 </a:t>
            </a:r>
            <a:r>
              <a:rPr lang="en-AU" altLang="zh-CN" sz="2600" b="1" dirty="0">
                <a:latin typeface="Times New Roman" panose="02020603050405020304" pitchFamily="18" charset="0"/>
              </a:rPr>
              <a:t>(A-&gt;B, B-&gt;A, A-&gt;B) </a:t>
            </a:r>
            <a:r>
              <a:rPr lang="zh-CN" altLang="en-AU" sz="2600" b="1" dirty="0">
                <a:latin typeface="Times New Roman" panose="02020603050405020304" pitchFamily="18" charset="0"/>
              </a:rPr>
              <a:t>可以完成认证</a:t>
            </a:r>
            <a:endParaRPr lang="en-AU" altLang="zh-CN" sz="2600" b="1" dirty="0">
              <a:latin typeface="Times New Roman" panose="02020603050405020304" pitchFamily="18" charset="0"/>
            </a:endParaRPr>
          </a:p>
          <a:p>
            <a:pPr>
              <a:lnSpc>
                <a:spcPct val="120000"/>
              </a:lnSpc>
              <a:buSzPct val="80000"/>
            </a:pPr>
            <a:r>
              <a:rPr lang="zh-CN" altLang="en-AU" sz="2600" b="1" dirty="0">
                <a:latin typeface="Times New Roman" panose="02020603050405020304" pitchFamily="18" charset="0"/>
              </a:rPr>
              <a:t>从</a:t>
            </a:r>
            <a:r>
              <a:rPr lang="en-AU" altLang="zh-CN" sz="2600" b="1" dirty="0">
                <a:latin typeface="Times New Roman" panose="02020603050405020304" pitchFamily="18" charset="0"/>
              </a:rPr>
              <a:t>A</a:t>
            </a:r>
            <a:r>
              <a:rPr lang="zh-CN" altLang="en-AU" sz="2600" b="1" dirty="0">
                <a:latin typeface="Times New Roman" panose="02020603050405020304" pitchFamily="18" charset="0"/>
              </a:rPr>
              <a:t>回到</a:t>
            </a:r>
            <a:r>
              <a:rPr lang="en-AU" altLang="zh-CN" sz="2600" b="1" dirty="0">
                <a:latin typeface="Times New Roman" panose="02020603050405020304" pitchFamily="18" charset="0"/>
              </a:rPr>
              <a:t>B</a:t>
            </a:r>
            <a:r>
              <a:rPr lang="zh-CN" altLang="en-AU" sz="2600" b="1" dirty="0">
                <a:latin typeface="Times New Roman" panose="02020603050405020304" pitchFamily="18" charset="0"/>
              </a:rPr>
              <a:t>的相应包含</a:t>
            </a:r>
            <a:r>
              <a:rPr lang="en-AU" altLang="zh-CN" sz="2600" b="1" dirty="0">
                <a:latin typeface="Times New Roman" panose="02020603050405020304" pitchFamily="18" charset="0"/>
              </a:rPr>
              <a:t>B</a:t>
            </a:r>
            <a:r>
              <a:rPr lang="zh-CN" altLang="en-AU" sz="2600" b="1" dirty="0">
                <a:latin typeface="Times New Roman" panose="02020603050405020304" pitchFamily="18" charset="0"/>
              </a:rPr>
              <a:t>产生的临时交互号</a:t>
            </a:r>
            <a:endParaRPr lang="en-AU" altLang="zh-CN" sz="2600" b="1" dirty="0">
              <a:latin typeface="Times New Roman" panose="02020603050405020304" pitchFamily="18" charset="0"/>
            </a:endParaRPr>
          </a:p>
          <a:p>
            <a:pPr>
              <a:lnSpc>
                <a:spcPct val="120000"/>
              </a:lnSpc>
              <a:buSzPct val="80000"/>
            </a:pPr>
            <a:r>
              <a:rPr lang="zh-CN" altLang="en-AU" sz="2600" b="1" dirty="0">
                <a:latin typeface="Times New Roman" panose="02020603050405020304" pitchFamily="18" charset="0"/>
              </a:rPr>
              <a:t>时戳不必检查了</a:t>
            </a:r>
            <a:endParaRPr lang="en-AU" altLang="zh-CN" sz="2600" b="1"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EF4AF4D-816E-4382-88C1-C333ED98FB64}"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66564" name="Picture 4"/>
          <p:cNvPicPr>
            <a:picLocks noChangeAspect="1"/>
          </p:cNvPicPr>
          <p:nvPr/>
        </p:nvPicPr>
        <p:blipFill>
          <a:blip r:embed="rId1"/>
          <a:stretch>
            <a:fillRect/>
          </a:stretch>
        </p:blipFill>
        <p:spPr>
          <a:xfrm>
            <a:off x="250825" y="1773238"/>
            <a:ext cx="8489950" cy="3783012"/>
          </a:xfrm>
          <a:prstGeom prst="rect">
            <a:avLst/>
          </a:prstGeom>
          <a:noFill/>
          <a:ln w="9525">
            <a:noFill/>
          </a:ln>
        </p:spPr>
      </p:pic>
      <p:sp>
        <p:nvSpPr>
          <p:cNvPr id="66565" name="Rectangle 6"/>
          <p:cNvSpPr/>
          <p:nvPr/>
        </p:nvSpPr>
        <p:spPr>
          <a:xfrm>
            <a:off x="406400" y="152400"/>
            <a:ext cx="8204200" cy="1143000"/>
          </a:xfrm>
          <a:prstGeom prst="rect">
            <a:avLst/>
          </a:prstGeom>
          <a:noFill/>
          <a:ln w="9525">
            <a:noFill/>
          </a:ln>
        </p:spPr>
        <p:txBody>
          <a:bodyPr anchor="b"/>
          <a:p>
            <a:r>
              <a:rPr lang="zh-CN" altLang="en-AU" sz="4000" b="1" dirty="0">
                <a:solidFill>
                  <a:schemeClr val="tx2"/>
                </a:solidFill>
                <a:latin typeface="Garamond" panose="02020404030301010803" pitchFamily="18" charset="0"/>
              </a:rPr>
              <a:t>三向认证</a:t>
            </a:r>
            <a:endParaRPr lang="en-AU" altLang="zh-CN" sz="4000" b="1" dirty="0">
              <a:solidFill>
                <a:schemeClr val="tx2"/>
              </a:solidFill>
              <a:latin typeface="Garamond" panose="020204040303010108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A4FBED-D3DB-4966-94CB-84C47B1900F4}"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3316" name="Picture 4"/>
          <p:cNvPicPr>
            <a:picLocks noChangeAspect="1"/>
          </p:cNvPicPr>
          <p:nvPr/>
        </p:nvPicPr>
        <p:blipFill>
          <a:blip r:embed="rId1"/>
          <a:stretch>
            <a:fillRect/>
          </a:stretch>
        </p:blipFill>
        <p:spPr>
          <a:xfrm>
            <a:off x="1476375" y="333375"/>
            <a:ext cx="6243638" cy="5062538"/>
          </a:xfrm>
          <a:prstGeom prst="rect">
            <a:avLst/>
          </a:prstGeom>
          <a:noFill/>
          <a:ln w="9525">
            <a:noFill/>
          </a:ln>
        </p:spPr>
      </p:pic>
      <p:sp>
        <p:nvSpPr>
          <p:cNvPr id="13317" name="Text Box 5"/>
          <p:cNvSpPr txBox="1"/>
          <p:nvPr/>
        </p:nvSpPr>
        <p:spPr>
          <a:xfrm>
            <a:off x="2751138" y="5667375"/>
            <a:ext cx="4070350" cy="366713"/>
          </a:xfrm>
          <a:prstGeom prst="rect">
            <a:avLst/>
          </a:prstGeom>
          <a:noFill/>
          <a:ln w="9525">
            <a:noFill/>
          </a:ln>
        </p:spPr>
        <p:txBody>
          <a:bodyPr wrap="none">
            <a:spAutoFit/>
          </a:bodyPr>
          <a:p>
            <a:r>
              <a:rPr lang="zh-CN" altLang="en-US" dirty="0">
                <a:latin typeface="Arial" panose="020B0604020202020204" pitchFamily="34" charset="0"/>
              </a:rPr>
              <a:t>用于支持任意端点间通信所需的密钥数</a:t>
            </a:r>
            <a:endParaRPr lang="en-US" altLang="zh-CN" dirty="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90A919-E151-4EAE-A306-ADA58DE4183B}"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7588" name="Rectangle 2"/>
          <p:cNvSpPr>
            <a:spLocks noGrp="1"/>
          </p:cNvSpPr>
          <p:nvPr>
            <p:ph type="title"/>
          </p:nvPr>
        </p:nvSpPr>
        <p:spPr/>
        <p:txBody>
          <a:bodyPr vert="horz" wrap="square" lIns="91440" tIns="45720" rIns="91440" bIns="45720" anchor="t"/>
          <a:p>
            <a:r>
              <a:rPr lang="en-US" altLang="zh-CN" sz="4000" b="1" dirty="0"/>
              <a:t>X.509 Version 3</a:t>
            </a:r>
            <a:endParaRPr lang="en-AU" altLang="zh-CN" sz="4000" b="1" dirty="0"/>
          </a:p>
        </p:txBody>
      </p:sp>
      <p:sp>
        <p:nvSpPr>
          <p:cNvPr id="67589" name="Rectangle 3"/>
          <p:cNvSpPr>
            <a:spLocks noGrp="1"/>
          </p:cNvSpPr>
          <p:nvPr>
            <p:ph idx="1"/>
          </p:nvPr>
        </p:nvSpPr>
        <p:spPr>
          <a:xfrm>
            <a:off x="879475" y="1196975"/>
            <a:ext cx="7580313" cy="4530725"/>
          </a:xfrm>
        </p:spPr>
        <p:txBody>
          <a:bodyPr vert="horz" wrap="square" lIns="91440" tIns="45720" rIns="91440" bIns="45720" anchor="t"/>
          <a:p>
            <a:pPr algn="just">
              <a:lnSpc>
                <a:spcPct val="110000"/>
              </a:lnSpc>
              <a:buSzPct val="80000"/>
            </a:pPr>
            <a:r>
              <a:rPr lang="zh-CN" altLang="en-AU" b="1" dirty="0">
                <a:latin typeface="Times New Roman" panose="02020603050405020304" pitchFamily="18" charset="0"/>
              </a:rPr>
              <a:t>已经认识到证书中附加信息的重要性</a:t>
            </a:r>
            <a:endParaRPr lang="en-AU" altLang="zh-CN" b="1" dirty="0">
              <a:latin typeface="Times New Roman" panose="02020603050405020304" pitchFamily="18" charset="0"/>
            </a:endParaRPr>
          </a:p>
          <a:p>
            <a:pPr lvl="1" algn="just">
              <a:lnSpc>
                <a:spcPct val="110000"/>
              </a:lnSpc>
              <a:buSzPct val="80000"/>
            </a:pPr>
            <a:r>
              <a:rPr lang="en-AU" altLang="zh-CN" b="1" dirty="0">
                <a:latin typeface="Times New Roman" panose="02020603050405020304" pitchFamily="18" charset="0"/>
              </a:rPr>
              <a:t>email/URL, </a:t>
            </a:r>
            <a:r>
              <a:rPr lang="zh-CN" altLang="en-AU" b="1" dirty="0">
                <a:latin typeface="Times New Roman" panose="02020603050405020304" pitchFamily="18" charset="0"/>
              </a:rPr>
              <a:t>策略细节</a:t>
            </a:r>
            <a:r>
              <a:rPr lang="en-AU" altLang="zh-CN" b="1" dirty="0">
                <a:latin typeface="Times New Roman" panose="02020603050405020304" pitchFamily="18" charset="0"/>
              </a:rPr>
              <a:t>, </a:t>
            </a:r>
            <a:r>
              <a:rPr lang="zh-CN" altLang="en-AU" b="1" dirty="0">
                <a:latin typeface="Times New Roman" panose="02020603050405020304" pitchFamily="18" charset="0"/>
              </a:rPr>
              <a:t>使用限制</a:t>
            </a:r>
            <a:endParaRPr lang="en-AU" altLang="zh-CN" b="1" dirty="0">
              <a:latin typeface="Times New Roman" panose="02020603050405020304" pitchFamily="18" charset="0"/>
            </a:endParaRPr>
          </a:p>
          <a:p>
            <a:pPr algn="just">
              <a:lnSpc>
                <a:spcPct val="110000"/>
              </a:lnSpc>
              <a:buSzPct val="80000"/>
            </a:pPr>
            <a:r>
              <a:rPr lang="zh-CN" altLang="en-AU" b="1" dirty="0">
                <a:latin typeface="Times New Roman" panose="02020603050405020304" pitchFamily="18" charset="0"/>
              </a:rPr>
              <a:t>增加了一些可选的扩展项</a:t>
            </a:r>
            <a:endParaRPr lang="en-AU" altLang="zh-CN" b="1" dirty="0">
              <a:latin typeface="Times New Roman" panose="02020603050405020304" pitchFamily="18" charset="0"/>
            </a:endParaRPr>
          </a:p>
          <a:p>
            <a:pPr algn="just">
              <a:lnSpc>
                <a:spcPct val="110000"/>
              </a:lnSpc>
              <a:buSzPct val="80000"/>
            </a:pPr>
            <a:r>
              <a:rPr lang="zh-CN" altLang="en-US" b="1" dirty="0">
                <a:latin typeface="Times New Roman" panose="02020603050405020304" pitchFamily="18" charset="0"/>
              </a:rPr>
              <a:t>证书每一个扩展项都包括</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lgn="just">
              <a:lnSpc>
                <a:spcPct val="110000"/>
              </a:lnSpc>
              <a:buSzPct val="80000"/>
            </a:pPr>
            <a:r>
              <a:rPr lang="zh-CN" altLang="en-US" b="1" dirty="0">
                <a:latin typeface="Times New Roman" panose="02020603050405020304" pitchFamily="18" charset="0"/>
              </a:rPr>
              <a:t>扩展标识</a:t>
            </a:r>
            <a:endParaRPr lang="en-US" altLang="zh-CN" b="1" dirty="0">
              <a:latin typeface="Times New Roman" panose="02020603050405020304" pitchFamily="18" charset="0"/>
            </a:endParaRPr>
          </a:p>
          <a:p>
            <a:pPr lvl="1" algn="just">
              <a:lnSpc>
                <a:spcPct val="110000"/>
              </a:lnSpc>
              <a:buSzPct val="80000"/>
            </a:pPr>
            <a:r>
              <a:rPr lang="zh-CN" altLang="en-US" b="1" dirty="0">
                <a:latin typeface="Times New Roman" panose="02020603050405020304" pitchFamily="18" charset="0"/>
              </a:rPr>
              <a:t>危险指示（</a:t>
            </a:r>
            <a:r>
              <a:rPr lang="en-US" altLang="zh-CN" b="1" dirty="0">
                <a:latin typeface="Times New Roman" panose="02020603050405020304" pitchFamily="18" charset="0"/>
              </a:rPr>
              <a:t>T/F</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gn="just">
              <a:lnSpc>
                <a:spcPct val="110000"/>
              </a:lnSpc>
              <a:buSzPct val="80000"/>
            </a:pPr>
            <a:r>
              <a:rPr lang="zh-CN" altLang="en-US" b="1" dirty="0">
                <a:latin typeface="Times New Roman" panose="02020603050405020304" pitchFamily="18" charset="0"/>
              </a:rPr>
              <a:t>扩展值</a:t>
            </a:r>
            <a:endParaRPr lang="en-AU" altLang="zh-CN" b="1"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8F0A230-7561-4E36-B9F1-7C773E908044}"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8612" name="Rectangle 2"/>
          <p:cNvSpPr>
            <a:spLocks noGrp="1"/>
          </p:cNvSpPr>
          <p:nvPr>
            <p:ph type="title"/>
          </p:nvPr>
        </p:nvSpPr>
        <p:spPr/>
        <p:txBody>
          <a:bodyPr vert="horz" wrap="square" lIns="91440" tIns="45720" rIns="91440" bIns="45720" anchor="t"/>
          <a:p>
            <a:r>
              <a:rPr lang="zh-CN" altLang="en-AU" sz="4000" b="1" dirty="0"/>
              <a:t>证书扩展项</a:t>
            </a:r>
            <a:endParaRPr lang="en-AU" altLang="zh-CN" sz="4000" b="1" dirty="0"/>
          </a:p>
        </p:txBody>
      </p:sp>
      <p:sp>
        <p:nvSpPr>
          <p:cNvPr id="68613" name="Rectangle 3"/>
          <p:cNvSpPr>
            <a:spLocks noGrp="1"/>
          </p:cNvSpPr>
          <p:nvPr>
            <p:ph idx="1"/>
          </p:nvPr>
        </p:nvSpPr>
        <p:spPr>
          <a:xfrm>
            <a:off x="827088" y="1130300"/>
            <a:ext cx="7796212" cy="4530725"/>
          </a:xfrm>
        </p:spPr>
        <p:txBody>
          <a:bodyPr vert="horz" wrap="square" lIns="91440" tIns="45720" rIns="91440" bIns="45720" anchor="t"/>
          <a:p>
            <a:pPr>
              <a:lnSpc>
                <a:spcPct val="110000"/>
              </a:lnSpc>
              <a:buSzPct val="80000"/>
            </a:pPr>
            <a:r>
              <a:rPr lang="zh-CN" altLang="en-US" b="1" dirty="0"/>
              <a:t>密钥和策略信息</a:t>
            </a:r>
            <a:endParaRPr lang="en-US" altLang="zh-CN" b="1" dirty="0"/>
          </a:p>
          <a:p>
            <a:pPr lvl="1">
              <a:lnSpc>
                <a:spcPct val="110000"/>
              </a:lnSpc>
              <a:buSzPct val="80000"/>
            </a:pPr>
            <a:r>
              <a:rPr lang="zh-CN" altLang="en-US" b="1" dirty="0"/>
              <a:t>传达证书主体和发行商密钥相关的附加信息，以及证书策略的指示信息，如密钥用途</a:t>
            </a:r>
            <a:endParaRPr lang="zh-CN" altLang="en-US" b="1" dirty="0"/>
          </a:p>
          <a:p>
            <a:pPr>
              <a:lnSpc>
                <a:spcPct val="110000"/>
              </a:lnSpc>
              <a:buSzPct val="80000"/>
            </a:pPr>
            <a:r>
              <a:rPr lang="zh-CN" altLang="en-US" b="1" dirty="0"/>
              <a:t>证书主体和发行商属性</a:t>
            </a:r>
            <a:endParaRPr lang="en-US" altLang="zh-CN" b="1" dirty="0"/>
          </a:p>
          <a:p>
            <a:pPr lvl="1">
              <a:lnSpc>
                <a:spcPct val="110000"/>
              </a:lnSpc>
              <a:buSzPct val="80000"/>
            </a:pPr>
            <a:r>
              <a:rPr lang="zh-CN" altLang="en-US" b="1" dirty="0"/>
              <a:t>支持可变的名字，以可变的形式表示证书主体或发行商的某些属性，如公司位置，图片等。</a:t>
            </a:r>
            <a:endParaRPr lang="en-US" altLang="zh-CN" b="1" dirty="0"/>
          </a:p>
          <a:p>
            <a:pPr>
              <a:lnSpc>
                <a:spcPct val="110000"/>
              </a:lnSpc>
              <a:buSzPct val="80000"/>
            </a:pPr>
            <a:r>
              <a:rPr lang="zh-CN" altLang="en-US" b="1" dirty="0"/>
              <a:t>证书路径约束</a:t>
            </a:r>
            <a:endParaRPr lang="en-US" altLang="zh-CN" b="1" dirty="0"/>
          </a:p>
          <a:p>
            <a:pPr lvl="1">
              <a:lnSpc>
                <a:spcPct val="110000"/>
              </a:lnSpc>
              <a:buSzPct val="80000"/>
            </a:pPr>
            <a:r>
              <a:rPr lang="zh-CN" altLang="en-US" b="1" dirty="0"/>
              <a:t>允许限制由其它</a:t>
            </a:r>
            <a:r>
              <a:rPr lang="en-US" altLang="zh-CN" b="1" dirty="0"/>
              <a:t>CA</a:t>
            </a:r>
            <a:r>
              <a:rPr lang="zh-CN" altLang="en-US" b="1" dirty="0"/>
              <a:t>发行的证书的使用</a:t>
            </a:r>
            <a:endParaRPr lang="en-AU" altLang="zh-CN"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2"/>
          <p:cNvSpPr>
            <a:spLocks noGrp="1"/>
          </p:cNvSpPr>
          <p:nvPr>
            <p:ph idx="1"/>
          </p:nvPr>
        </p:nvSpPr>
        <p:spPr>
          <a:xfrm>
            <a:off x="468313" y="549275"/>
            <a:ext cx="8229600" cy="4530725"/>
          </a:xfrm>
        </p:spPr>
        <p:txBody>
          <a:bodyPr vert="horz" wrap="square" lIns="91440" tIns="45720" rIns="91440" bIns="45720" anchor="t"/>
          <a:p>
            <a:r>
              <a:rPr lang="zh-CN" altLang="en-US" b="1" dirty="0"/>
              <a:t>企业或机构身份证书</a:t>
            </a:r>
            <a:r>
              <a:rPr lang="zh-CN" altLang="en-US" dirty="0"/>
              <a:t> </a:t>
            </a:r>
            <a:br>
              <a:rPr lang="zh-CN" altLang="en-US" dirty="0"/>
            </a:br>
            <a:r>
              <a:rPr lang="zh-CN" altLang="en-US" dirty="0"/>
              <a:t>    符合 </a:t>
            </a:r>
            <a:r>
              <a:rPr lang="en-US" altLang="zh-CN" dirty="0"/>
              <a:t>X.509 </a:t>
            </a:r>
            <a:r>
              <a:rPr lang="zh-CN" altLang="en-US" dirty="0"/>
              <a:t>标准的数字安全证书，证书中包含企业信息和企业的公钥，用于标识证书持有企业的身份。数字安全证书和对应的私钥存储于 </a:t>
            </a:r>
            <a:r>
              <a:rPr lang="en-US" altLang="zh-CN" dirty="0"/>
              <a:t>E-key </a:t>
            </a:r>
            <a:r>
              <a:rPr lang="zh-CN" altLang="en-US" dirty="0"/>
              <a:t>或 </a:t>
            </a:r>
            <a:r>
              <a:rPr lang="en-US" altLang="zh-CN" dirty="0"/>
              <a:t>IC </a:t>
            </a:r>
            <a:r>
              <a:rPr lang="zh-CN" altLang="en-US" dirty="0"/>
              <a:t>卡中，可以用于企业在电子商务方面的对外活动，如合同签定、网上证券交易、交易支付信息等方面。</a:t>
            </a:r>
            <a:endParaRPr lang="en-US" altLang="zh-CN" dirty="0"/>
          </a:p>
          <a:p>
            <a:r>
              <a:rPr lang="zh-CN" altLang="en-US" dirty="0">
                <a:solidFill>
                  <a:srgbClr val="FF0000"/>
                </a:solidFill>
              </a:rPr>
              <a:t>什么是</a:t>
            </a:r>
            <a:r>
              <a:rPr lang="en-US" altLang="zh-CN" dirty="0">
                <a:solidFill>
                  <a:srgbClr val="FF0000"/>
                </a:solidFill>
              </a:rPr>
              <a:t>E-Key?</a:t>
            </a:r>
            <a:r>
              <a:rPr lang="en-US" altLang="zh-CN" dirty="0"/>
              <a:t> </a:t>
            </a:r>
            <a:br>
              <a:rPr lang="zh-CN" altLang="en-US" dirty="0"/>
            </a:br>
            <a:r>
              <a:rPr lang="en-US" altLang="zh-CN" sz="2000" dirty="0"/>
              <a:t>E-Key </a:t>
            </a:r>
            <a:r>
              <a:rPr lang="zh-CN" altLang="en-US" sz="2000" dirty="0"/>
              <a:t>是一种形状类似</a:t>
            </a:r>
            <a:r>
              <a:rPr lang="en-US" altLang="zh-CN" sz="2000" dirty="0"/>
              <a:t>U</a:t>
            </a:r>
            <a:r>
              <a:rPr lang="zh-CN" altLang="en-US" sz="2000" dirty="0"/>
              <a:t>盘的智能存储设备，用于存放识别随易通用户身份的数字证书，内有</a:t>
            </a:r>
            <a:r>
              <a:rPr lang="en-US" altLang="zh-CN" sz="2000" dirty="0"/>
              <a:t>cpu</a:t>
            </a:r>
            <a:r>
              <a:rPr lang="zh-CN" altLang="en-US" sz="2000" dirty="0"/>
              <a:t>芯片，可进行数字签名和签名验证的运算，外形小巧，可插在电脑的</a:t>
            </a:r>
            <a:r>
              <a:rPr lang="en-US" altLang="zh-CN" sz="2000" dirty="0"/>
              <a:t>USB</a:t>
            </a:r>
            <a:r>
              <a:rPr lang="zh-CN" altLang="en-US" sz="2000" dirty="0"/>
              <a:t>接口中使用。 </a:t>
            </a:r>
            <a:br>
              <a:rPr lang="zh-CN" altLang="en-US" sz="2000" dirty="0"/>
            </a:br>
            <a:r>
              <a:rPr lang="zh-CN" altLang="en-US" sz="2000" dirty="0"/>
              <a:t>由于</a:t>
            </a:r>
            <a:r>
              <a:rPr lang="en-US" altLang="zh-CN" sz="2000" dirty="0"/>
              <a:t>E-Key</a:t>
            </a:r>
            <a:r>
              <a:rPr lang="zh-CN" altLang="en-US" sz="2000" dirty="0"/>
              <a:t>具有存储信息不可读取、导出的特征，安全性高，用于身份识别可有效防止用户帐号被窃取、散发。现多用于银行的网上银行服务。</a:t>
            </a:r>
            <a:br>
              <a:rPr lang="zh-CN" altLang="en-US" dirty="0"/>
            </a:b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1DF2E6B-4351-4217-8628-3D839D72DD4F}"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6DA1CE-993F-48B1-84B9-9AA201E3601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0660" name="Rectangle 2"/>
          <p:cNvSpPr>
            <a:spLocks noGrp="1"/>
          </p:cNvSpPr>
          <p:nvPr>
            <p:ph type="title"/>
          </p:nvPr>
        </p:nvSpPr>
        <p:spPr/>
        <p:txBody>
          <a:bodyPr vert="horz" wrap="square" lIns="91440" tIns="45720" rIns="91440" bIns="45720" anchor="t"/>
          <a:p>
            <a:r>
              <a:rPr lang="en-AU" altLang="zh-CN" sz="4000" b="1" dirty="0"/>
              <a:t>§14.5   </a:t>
            </a:r>
            <a:r>
              <a:rPr lang="zh-CN" altLang="en-US" sz="4000" b="1" dirty="0"/>
              <a:t>公钥基础设施</a:t>
            </a:r>
            <a:endParaRPr lang="en-AU" altLang="zh-CN" sz="4000" b="1" dirty="0"/>
          </a:p>
        </p:txBody>
      </p:sp>
      <p:sp>
        <p:nvSpPr>
          <p:cNvPr id="70661" name="Rectangle 3"/>
          <p:cNvSpPr>
            <a:spLocks noGrp="1"/>
          </p:cNvSpPr>
          <p:nvPr>
            <p:ph idx="1"/>
          </p:nvPr>
        </p:nvSpPr>
        <p:spPr>
          <a:xfrm>
            <a:off x="1116013" y="1196975"/>
            <a:ext cx="6610350" cy="3671888"/>
          </a:xfrm>
        </p:spPr>
        <p:txBody>
          <a:bodyPr vert="horz" wrap="square" lIns="91440" tIns="45720" rIns="91440" bIns="45720" anchor="t"/>
          <a:p>
            <a:pPr>
              <a:lnSpc>
                <a:spcPct val="150000"/>
              </a:lnSpc>
              <a:buSzPct val="80000"/>
            </a:pPr>
            <a:r>
              <a:rPr lang="en-US" altLang="zh-CN" sz="2600" b="1" dirty="0">
                <a:latin typeface="Times New Roman" panose="02020603050405020304" pitchFamily="18" charset="0"/>
              </a:rPr>
              <a:t>PKI</a:t>
            </a:r>
            <a:r>
              <a:rPr lang="zh-CN" altLang="en-US" sz="2600" b="1" dirty="0">
                <a:latin typeface="Times New Roman" panose="02020603050405020304" pitchFamily="18" charset="0"/>
              </a:rPr>
              <a:t>系统是有硬件、软件、人、策略和程序构成的一整套体系（</a:t>
            </a:r>
            <a:r>
              <a:rPr lang="en-US" altLang="zh-CN" sz="2600" b="1" dirty="0">
                <a:latin typeface="Times New Roman" panose="02020603050405020304" pitchFamily="18" charset="0"/>
              </a:rPr>
              <a:t>RFC 2822</a:t>
            </a:r>
            <a:r>
              <a:rPr lang="zh-CN" altLang="en-US" sz="2600" b="1" dirty="0">
                <a:latin typeface="Times New Roman" panose="02020603050405020304" pitchFamily="18" charset="0"/>
              </a:rPr>
              <a:t>）</a:t>
            </a:r>
            <a:r>
              <a:rPr lang="en-AU" altLang="zh-CN" sz="2600" b="1" dirty="0">
                <a:latin typeface="Times New Roman" panose="02020603050405020304" pitchFamily="18" charset="0"/>
              </a:rPr>
              <a:t> </a:t>
            </a:r>
            <a:endParaRPr lang="en-AU" altLang="zh-CN" sz="2600" b="1" dirty="0">
              <a:latin typeface="Times New Roman" panose="02020603050405020304" pitchFamily="18" charset="0"/>
            </a:endParaRPr>
          </a:p>
          <a:p>
            <a:pPr>
              <a:lnSpc>
                <a:spcPct val="150000"/>
              </a:lnSpc>
              <a:buSzPct val="80000"/>
            </a:pPr>
            <a:r>
              <a:rPr lang="en-AU" altLang="zh-CN" sz="2600" b="1" dirty="0">
                <a:latin typeface="Times New Roman" panose="02020603050405020304" pitchFamily="18" charset="0"/>
              </a:rPr>
              <a:t> </a:t>
            </a:r>
            <a:r>
              <a:rPr lang="en-US" altLang="zh-CN" sz="2600" b="1" dirty="0">
                <a:latin typeface="Times New Roman" panose="02020603050405020304" pitchFamily="18" charset="0"/>
              </a:rPr>
              <a:t>IETF</a:t>
            </a:r>
            <a:r>
              <a:rPr lang="zh-CN" altLang="en-US" sz="2600" b="1" dirty="0">
                <a:latin typeface="Times New Roman" panose="02020603050405020304" pitchFamily="18" charset="0"/>
              </a:rPr>
              <a:t>的</a:t>
            </a:r>
            <a:r>
              <a:rPr lang="en-US" altLang="zh-CN" sz="2600" b="1" dirty="0">
                <a:latin typeface="Times New Roman" panose="02020603050405020304" pitchFamily="18" charset="0"/>
              </a:rPr>
              <a:t>PKIX</a:t>
            </a:r>
            <a:r>
              <a:rPr lang="zh-CN" altLang="en-US" sz="2600" b="1" dirty="0">
                <a:latin typeface="Times New Roman" panose="02020603050405020304" pitchFamily="18" charset="0"/>
              </a:rPr>
              <a:t>工作组在</a:t>
            </a:r>
            <a:r>
              <a:rPr lang="en-US" altLang="zh-CN" sz="2600" b="1" dirty="0">
                <a:latin typeface="Times New Roman" panose="02020603050405020304" pitchFamily="18" charset="0"/>
              </a:rPr>
              <a:t>X.509</a:t>
            </a:r>
            <a:r>
              <a:rPr lang="zh-CN" altLang="en-US" sz="2600" b="1" dirty="0">
                <a:latin typeface="Times New Roman" panose="02020603050405020304" pitchFamily="18" charset="0"/>
              </a:rPr>
              <a:t>的基础上，建立一个可以构建网络认证的基本模型。</a:t>
            </a:r>
            <a:endParaRPr lang="en-AU" altLang="zh-CN" sz="2600" b="1"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6DA1CE-993F-48B1-84B9-9AA201E3601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1684" name="Rectangle 2"/>
          <p:cNvSpPr>
            <a:spLocks noGrp="1"/>
          </p:cNvSpPr>
          <p:nvPr>
            <p:ph type="title"/>
          </p:nvPr>
        </p:nvSpPr>
        <p:spPr/>
        <p:txBody>
          <a:bodyPr vert="horz" wrap="square" lIns="91440" tIns="45720" rIns="91440" bIns="45720" anchor="t"/>
          <a:p>
            <a:r>
              <a:rPr lang="en-AU" altLang="zh-CN" sz="4000" b="1" dirty="0"/>
              <a:t>§14.5   </a:t>
            </a:r>
            <a:r>
              <a:rPr lang="zh-CN" altLang="en-US" sz="4000" b="1" dirty="0"/>
              <a:t>公钥基础设施</a:t>
            </a:r>
            <a:endParaRPr lang="en-AU" altLang="zh-CN" sz="4000" b="1" dirty="0"/>
          </a:p>
        </p:txBody>
      </p:sp>
      <p:pic>
        <p:nvPicPr>
          <p:cNvPr id="71685" name="Picture 3"/>
          <p:cNvPicPr>
            <a:picLocks noChangeAspect="1"/>
          </p:cNvPicPr>
          <p:nvPr/>
        </p:nvPicPr>
        <p:blipFill>
          <a:blip r:embed="rId1"/>
          <a:srcRect t="25056" b="25056"/>
          <a:stretch>
            <a:fillRect/>
          </a:stretch>
        </p:blipFill>
        <p:spPr>
          <a:xfrm>
            <a:off x="684213" y="981075"/>
            <a:ext cx="7920037" cy="51117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A6B0089-4D30-43BD-9D07-041F6AB52AFF}"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81987" name="Rectangle 3"/>
          <p:cNvSpPr>
            <a:spLocks noChangeArrowheads="1"/>
          </p:cNvSpPr>
          <p:nvPr/>
        </p:nvSpPr>
        <p:spPr bwMode="auto">
          <a:xfrm>
            <a:off x="304800" y="1187450"/>
            <a:ext cx="8382000" cy="54102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    </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为管理公开密钥（生成、认证、存储、安装），须建立</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一套</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公钥基础设施</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PKI- </a:t>
            </a:r>
            <a:r>
              <a:rPr kumimoji="0" lang="en-US" altLang="zh-CN" sz="18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Public Key Infrastructure</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PKI</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的</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基本组成元素是</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证书颁发机构</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CA-</a:t>
            </a:r>
            <a:r>
              <a:rPr kumimoji="0" lang="en-US" altLang="zh-CN" sz="18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Certificate Authority</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PKI</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主要完成功能</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①为用户生成一对密钥（公开密钥，私有密钥），并通过一定的途径分发给用户；</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②</a:t>
            </a:r>
            <a:r>
              <a:rPr kumimoji="0" lang="en-US" altLang="zh-CN"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CA</a:t>
            </a: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为用户签发数字证书，形成用户的公开密钥信息，并通过一定的途径分发给用户；</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③对用户证书的有效性进行验证；</a:t>
            </a:r>
            <a:endPar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endParaRPr>
          </a:p>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黑体" panose="02010609060101010101" pitchFamily="49" charset="-122"/>
                <a:ea typeface="宋体" panose="02010600030101010101" pitchFamily="2" charset="-122"/>
                <a:cs typeface="+mn-cs"/>
              </a:rPr>
              <a:t>④对用户的数字证书进行管理。这些管理包括有效证书的公布、撤销证书的公布（有时也称证书黑名单表的维护）、证书归档等。</a:t>
            </a:r>
            <a:endParaRPr kumimoji="0" lang="zh-CN" altLang="en-US" sz="2400" b="1" i="0" u="none" strike="noStrike" kern="1200" cap="none" spc="0" normalizeH="0" baseline="0" noProof="0" dirty="0">
              <a:ln>
                <a:noFill/>
              </a:ln>
              <a:solidFill>
                <a:schemeClr val="accent2"/>
              </a:solidFill>
              <a:effectLst/>
              <a:uLnTx/>
              <a:uFillTx/>
              <a:latin typeface="黑体" panose="02010609060101010101" pitchFamily="49" charset="-122"/>
              <a:ea typeface="宋体" panose="02010600030101010101" pitchFamily="2" charset="-122"/>
              <a:cs typeface="+mn-cs"/>
            </a:endParaRPr>
          </a:p>
        </p:txBody>
      </p:sp>
      <p:sp>
        <p:nvSpPr>
          <p:cNvPr id="681988" name="Rectangle 4"/>
          <p:cNvSpPr>
            <a:spLocks noChangeArrowheads="1"/>
          </p:cNvSpPr>
          <p:nvPr/>
        </p:nvSpPr>
        <p:spPr bwMode="auto">
          <a:xfrm>
            <a:off x="0" y="260350"/>
            <a:ext cx="9144000" cy="6858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PKI</a:t>
            </a:r>
            <a:r>
              <a:rPr kumimoji="0" lang="zh-CN" altLang="en-US" sz="3600" b="0" i="0" u="none" strike="noStrike" kern="1200" cap="none" spc="0" normalizeH="0" baseline="0" noProof="0" dirty="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en-US" altLang="zh-CN" sz="3600" b="0" i="0" u="none" strike="noStrike" kern="1200" cap="none" spc="0" normalizeH="0" baseline="0" noProof="0" dirty="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zh-CN" altLang="en-US" sz="3600" b="0" i="0" u="none" strike="noStrike" kern="1200" cap="none" spc="0" normalizeH="0" baseline="0" noProof="0" dirty="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公钥管理与公钥基础设施 </a:t>
            </a:r>
            <a:endParaRPr kumimoji="0" lang="zh-CN" altLang="en-US" sz="3600" b="0" i="0" u="none" strike="noStrike" kern="1200" cap="none" spc="0" normalizeH="0" baseline="0" noProof="0" dirty="0">
              <a:ln>
                <a:noFill/>
              </a:ln>
              <a:solidFill>
                <a:schemeClr val="tx1">
                  <a:lumMod val="65000"/>
                  <a:lumOff val="35000"/>
                </a:scheme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p:nvPr>
        </p:nvSpPr>
        <p:spPr/>
        <p:txBody>
          <a:bodyPr vert="horz" wrap="square" lIns="91440" tIns="45720" rIns="91440" bIns="45720" anchor="t"/>
          <a:p>
            <a:r>
              <a:rPr lang="zh-CN" altLang="en-US" dirty="0"/>
              <a:t>美国</a:t>
            </a:r>
            <a:r>
              <a:rPr lang="zh-CN" altLang="en-US" dirty="0">
                <a:latin typeface="Times New Roman" panose="02020603050405020304" pitchFamily="18" charset="0"/>
              </a:rPr>
              <a:t>——</a:t>
            </a:r>
            <a:r>
              <a:rPr lang="zh-CN" altLang="en-US" dirty="0"/>
              <a:t>联邦桥</a:t>
            </a:r>
            <a:endParaRPr lang="zh-CN" altLang="en-US" dirty="0"/>
          </a:p>
        </p:txBody>
      </p:sp>
      <p:graphicFrame>
        <p:nvGraphicFramePr>
          <p:cNvPr id="2050" name="Object 2"/>
          <p:cNvGraphicFramePr/>
          <p:nvPr/>
        </p:nvGraphicFramePr>
        <p:xfrm>
          <a:off x="1403350" y="1685925"/>
          <a:ext cx="7480300" cy="4714875"/>
        </p:xfrm>
        <a:graphic>
          <a:graphicData uri="http://schemas.openxmlformats.org/presentationml/2006/ole">
            <mc:AlternateContent xmlns:mc="http://schemas.openxmlformats.org/markup-compatibility/2006">
              <mc:Choice xmlns:v="urn:schemas-microsoft-com:vml" Requires="v">
                <p:oleObj spid="_x0000_s3077" name="" r:id="rId1" imgW="8960485" imgH="5628640" progId="Visio.Drawing.6">
                  <p:embed/>
                </p:oleObj>
              </mc:Choice>
              <mc:Fallback>
                <p:oleObj name="" r:id="rId1" imgW="8960485" imgH="5628640" progId="Visio.Drawing.6">
                  <p:embed/>
                  <p:pic>
                    <p:nvPicPr>
                      <p:cNvPr id="0" name="图片 3076"/>
                      <p:cNvPicPr/>
                      <p:nvPr/>
                    </p:nvPicPr>
                    <p:blipFill>
                      <a:blip r:embed="rId2"/>
                      <a:stretch>
                        <a:fillRect/>
                      </a:stretch>
                    </p:blipFill>
                    <p:spPr>
                      <a:xfrm>
                        <a:off x="1403350" y="1685925"/>
                        <a:ext cx="7480300" cy="4714875"/>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3D6389-CCA2-4E93-83F6-D1CCBAD43666}"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3732" name="Rectangle 2"/>
          <p:cNvSpPr>
            <a:spLocks noGrp="1"/>
          </p:cNvSpPr>
          <p:nvPr>
            <p:ph type="title"/>
          </p:nvPr>
        </p:nvSpPr>
        <p:spPr/>
        <p:txBody>
          <a:bodyPr vert="horz" wrap="square" lIns="91440" tIns="45720" rIns="91440" bIns="45720" anchor="t"/>
          <a:p>
            <a:r>
              <a:rPr lang="en-AU" altLang="zh-CN" sz="4000" b="1" dirty="0"/>
              <a:t>Public Key Infrastructure</a:t>
            </a:r>
            <a:r>
              <a:rPr lang="zh-CN" altLang="en-AU" sz="4000" b="1" dirty="0"/>
              <a:t>，</a:t>
            </a:r>
            <a:r>
              <a:rPr lang="en-AU" altLang="zh-CN" sz="4000" b="1" dirty="0"/>
              <a:t>PKI</a:t>
            </a:r>
            <a:endParaRPr lang="en-AU" altLang="zh-CN" sz="4000" b="1" dirty="0"/>
          </a:p>
        </p:txBody>
      </p:sp>
      <p:sp>
        <p:nvSpPr>
          <p:cNvPr id="7" name="Rectangle 3"/>
          <p:cNvSpPr txBox="1">
            <a:spLocks noChangeArrowheads="1"/>
          </p:cNvSpPr>
          <p:nvPr/>
        </p:nvSpPr>
        <p:spPr bwMode="auto">
          <a:xfrm>
            <a:off x="1116013" y="1196975"/>
            <a:ext cx="6610350" cy="4824413"/>
          </a:xfrm>
          <a:prstGeom prst="rect">
            <a:avLst/>
          </a:prstGeom>
          <a:noFill/>
          <a:ln w="9525">
            <a:noFill/>
            <a:miter lim="800000"/>
          </a:ln>
        </p:spPr>
        <p:txBody>
          <a:bodyPr/>
          <a:lstStyle/>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端实体</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签证机构</a:t>
            </a:r>
            <a:r>
              <a:rPr kumimoji="0" lang="en-US" altLang="zh-CN" sz="2600" b="1" kern="0" cap="none" spc="0" normalizeH="0" baseline="0" noProof="0" dirty="0">
                <a:latin typeface="Times New Roman" panose="02020603050405020304" pitchFamily="18" charset="0"/>
                <a:ea typeface="+mn-ea"/>
                <a:cs typeface="+mn-cs"/>
              </a:rPr>
              <a:t>CA</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注册机构</a:t>
            </a:r>
            <a:r>
              <a:rPr kumimoji="0" lang="en-US" altLang="zh-CN" sz="2600" b="1" kern="0" cap="none" spc="0" normalizeH="0" baseline="0" noProof="0" dirty="0">
                <a:latin typeface="Times New Roman" panose="02020603050405020304" pitchFamily="18" charset="0"/>
                <a:ea typeface="+mn-ea"/>
                <a:cs typeface="+mn-cs"/>
              </a:rPr>
              <a:t>RA</a:t>
            </a:r>
            <a:r>
              <a:rPr kumimoji="0" lang="en-AU" altLang="zh-CN" sz="2600" b="1" kern="0" cap="none" spc="0" normalizeH="0" baseline="0" noProof="0" dirty="0">
                <a:latin typeface="Times New Roman" panose="02020603050405020304" pitchFamily="18" charset="0"/>
                <a:ea typeface="+mn-ea"/>
                <a:cs typeface="+mn-cs"/>
              </a:rPr>
              <a:t> </a:t>
            </a:r>
            <a:endParaRPr kumimoji="0" lang="en-AU"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证书撤销列表发布</a:t>
            </a:r>
            <a:r>
              <a:rPr kumimoji="0" lang="en-US" altLang="zh-CN" sz="2600" b="1" kern="0" cap="none" spc="0" normalizeH="0" baseline="0" noProof="0" dirty="0">
                <a:latin typeface="Times New Roman" panose="02020603050405020304" pitchFamily="18" charset="0"/>
                <a:ea typeface="+mn-ea"/>
                <a:cs typeface="+mn-cs"/>
              </a:rPr>
              <a:t>CRL</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证书存储库</a:t>
            </a:r>
            <a:r>
              <a:rPr kumimoji="0" lang="en-US" altLang="zh-CN" sz="2600" b="1" kern="0" cap="none" spc="0" normalizeH="0" baseline="0" noProof="0" dirty="0">
                <a:latin typeface="Times New Roman" panose="02020603050405020304" pitchFamily="18" charset="0"/>
                <a:ea typeface="+mn-ea"/>
                <a:cs typeface="+mn-cs"/>
              </a:rPr>
              <a:t> </a:t>
            </a:r>
            <a:endParaRPr kumimoji="0" lang="en-AU" altLang="zh-CN" sz="2600" b="1" kern="0" cap="none" spc="0" normalizeH="0" baseline="0" noProof="0" dirty="0">
              <a:latin typeface="Times New Roman" panose="02020603050405020304" pitchFamily="18" charset="0"/>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 name="日期占位符 1"/>
          <p:cNvSpPr txBox="1">
            <a:spLocks noGrp="1"/>
          </p:cNvSpPr>
          <p:nvPr>
            <p:ph type="dt" sz="half" idx="10"/>
          </p:nvPr>
        </p:nvSpPr>
        <p:spPr bwMode="auto">
          <a:xfrm>
            <a:off x="457200" y="6140450"/>
            <a:ext cx="2133600" cy="457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BF57E8E-A1A8-4330-ACC1-33B431A93C0F}" type="datetime1">
              <a:rPr kumimoji="0" lang="zh-CN" altLang="en-US" sz="1200" b="1" i="0" u="none" strike="noStrike" kern="1200" cap="none" spc="0" normalizeH="0" baseline="0" noProof="0">
                <a:ln>
                  <a:noFill/>
                </a:ln>
                <a:solidFill>
                  <a:schemeClr val="tx1"/>
                </a:solidFill>
                <a:effectLst/>
                <a:uLnTx/>
                <a:uFillTx/>
                <a:latin typeface="+mj-lt"/>
                <a:ea typeface="+mn-ea"/>
                <a:cs typeface="+mn-cs"/>
              </a:rPr>
            </a:fld>
            <a:endParaRPr kumimoji="0" lang="en-US" altLang="zh-CN" sz="1200" b="1" i="0" u="none" strike="noStrike" kern="1200" cap="none" spc="0" normalizeH="0" baseline="0" noProof="0">
              <a:ln>
                <a:noFill/>
              </a:ln>
              <a:solidFill>
                <a:schemeClr val="tx1"/>
              </a:solidFill>
              <a:effectLst/>
              <a:uLnTx/>
              <a:uFillTx/>
              <a:latin typeface="+mj-lt"/>
              <a:ea typeface="+mn-ea"/>
              <a:cs typeface="+mn-cs"/>
            </a:endParaRPr>
          </a:p>
        </p:txBody>
      </p:sp>
      <p:sp>
        <p:nvSpPr>
          <p:cNvPr id="712706" name="Rectangle 2"/>
          <p:cNvSpPr>
            <a:spLocks noChangeArrowheads="1"/>
          </p:cNvSpPr>
          <p:nvPr/>
        </p:nvSpPr>
        <p:spPr bwMode="auto">
          <a:xfrm>
            <a:off x="533400" y="1192213"/>
            <a:ext cx="8077200" cy="48768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4756" name="Text Box 6"/>
          <p:cNvSpPr txBox="1"/>
          <p:nvPr/>
        </p:nvSpPr>
        <p:spPr>
          <a:xfrm>
            <a:off x="3754438" y="5175250"/>
            <a:ext cx="1357312" cy="512763"/>
          </a:xfrm>
          <a:prstGeom prst="rect">
            <a:avLst/>
          </a:prstGeom>
          <a:solidFill>
            <a:srgbClr val="FFFFFF"/>
          </a:solidFill>
          <a:ln w="9525">
            <a:noFill/>
          </a:ln>
        </p:spPr>
        <p:txBody>
          <a:bodyPr/>
          <a:p>
            <a:pPr algn="ctr">
              <a:lnSpc>
                <a:spcPct val="72000"/>
              </a:lnSpc>
            </a:pPr>
            <a:r>
              <a:rPr lang="zh-CN" altLang="en-US" sz="1400" b="1" dirty="0">
                <a:latin typeface="Arial" panose="020B0604020202020204" pitchFamily="34" charset="0"/>
              </a:rPr>
              <a:t>最终用户</a:t>
            </a:r>
            <a:endParaRPr lang="zh-CN" altLang="en-US" sz="1400" b="1" dirty="0">
              <a:latin typeface="Arial" panose="020B0604020202020204" pitchFamily="34" charset="0"/>
            </a:endParaRPr>
          </a:p>
        </p:txBody>
      </p:sp>
      <p:sp>
        <p:nvSpPr>
          <p:cNvPr id="74757" name="Text Box 8">
            <a:hlinkClick r:id="rId1" action="ppaction://hlinksldjump"/>
          </p:cNvPr>
          <p:cNvSpPr txBox="1"/>
          <p:nvPr/>
        </p:nvSpPr>
        <p:spPr>
          <a:xfrm>
            <a:off x="1979613" y="1268413"/>
            <a:ext cx="1244600" cy="606425"/>
          </a:xfrm>
          <a:prstGeom prst="rect">
            <a:avLst/>
          </a:prstGeom>
          <a:solidFill>
            <a:srgbClr val="FFFFFF"/>
          </a:solidFill>
          <a:ln w="9525">
            <a:noFill/>
          </a:ln>
        </p:spPr>
        <p:txBody>
          <a:bodyPr/>
          <a:p>
            <a:pPr algn="ctr">
              <a:lnSpc>
                <a:spcPct val="72000"/>
              </a:lnSpc>
            </a:pPr>
            <a:r>
              <a:rPr lang="zh-CN" altLang="en-US" b="1" dirty="0">
                <a:latin typeface="Arial" panose="020B0604020202020204" pitchFamily="34" charset="0"/>
              </a:rPr>
              <a:t>密钥恢复</a:t>
            </a:r>
            <a:endParaRPr lang="zh-CN" altLang="en-US" b="1" dirty="0">
              <a:latin typeface="Arial" panose="020B0604020202020204" pitchFamily="34" charset="0"/>
            </a:endParaRPr>
          </a:p>
          <a:p>
            <a:pPr algn="ctr">
              <a:lnSpc>
                <a:spcPct val="72000"/>
              </a:lnSpc>
            </a:pPr>
            <a:r>
              <a:rPr lang="zh-CN" altLang="en-US" b="1" dirty="0">
                <a:latin typeface="Arial" panose="020B0604020202020204" pitchFamily="34" charset="0"/>
              </a:rPr>
              <a:t>服务器</a:t>
            </a:r>
            <a:endParaRPr lang="zh-CN" altLang="en-US" b="1" dirty="0">
              <a:latin typeface="Arial" panose="020B0604020202020204" pitchFamily="34" charset="0"/>
            </a:endParaRPr>
          </a:p>
        </p:txBody>
      </p:sp>
      <p:sp>
        <p:nvSpPr>
          <p:cNvPr id="74758" name="Text Box 9">
            <a:hlinkClick r:id="rId2" action="ppaction://hlinksldjump"/>
          </p:cNvPr>
          <p:cNvSpPr txBox="1"/>
          <p:nvPr/>
        </p:nvSpPr>
        <p:spPr>
          <a:xfrm>
            <a:off x="4500563" y="1268413"/>
            <a:ext cx="1470025" cy="606425"/>
          </a:xfrm>
          <a:prstGeom prst="rect">
            <a:avLst/>
          </a:prstGeom>
          <a:solidFill>
            <a:srgbClr val="FFFFFF"/>
          </a:solidFill>
          <a:ln w="9525">
            <a:noFill/>
          </a:ln>
        </p:spPr>
        <p:txBody>
          <a:bodyPr/>
          <a:p>
            <a:pPr algn="ctr">
              <a:lnSpc>
                <a:spcPct val="72000"/>
              </a:lnSpc>
            </a:pPr>
            <a:r>
              <a:rPr lang="zh-CN" altLang="en-US" b="1" dirty="0">
                <a:latin typeface="Arial" panose="020B0604020202020204" pitchFamily="34" charset="0"/>
              </a:rPr>
              <a:t>证书颁发</a:t>
            </a:r>
            <a:endParaRPr lang="zh-CN" altLang="en-US" b="1" dirty="0">
              <a:latin typeface="Arial" panose="020B0604020202020204" pitchFamily="34" charset="0"/>
            </a:endParaRPr>
          </a:p>
          <a:p>
            <a:pPr algn="ctr">
              <a:lnSpc>
                <a:spcPct val="72000"/>
              </a:lnSpc>
            </a:pPr>
            <a:r>
              <a:rPr lang="zh-CN" altLang="en-US" b="1" dirty="0">
                <a:latin typeface="Arial" panose="020B0604020202020204" pitchFamily="34" charset="0"/>
              </a:rPr>
              <a:t>机构（</a:t>
            </a:r>
            <a:r>
              <a:rPr lang="en-US" altLang="zh-CN" b="1" dirty="0">
                <a:latin typeface="Arial" panose="020B0604020202020204" pitchFamily="34" charset="0"/>
              </a:rPr>
              <a:t>CA</a:t>
            </a:r>
            <a:r>
              <a:rPr lang="zh-CN" altLang="en-US" b="1" dirty="0">
                <a:latin typeface="Arial" panose="020B0604020202020204" pitchFamily="34" charset="0"/>
              </a:rPr>
              <a:t>）</a:t>
            </a:r>
            <a:endParaRPr lang="zh-CN" altLang="en-US" b="1" dirty="0">
              <a:latin typeface="Arial" panose="020B0604020202020204" pitchFamily="34" charset="0"/>
            </a:endParaRPr>
          </a:p>
        </p:txBody>
      </p:sp>
      <p:sp>
        <p:nvSpPr>
          <p:cNvPr id="74759" name="Text Box 10">
            <a:hlinkClick r:id="rId3" action="ppaction://hlinksldjump"/>
          </p:cNvPr>
          <p:cNvSpPr txBox="1"/>
          <p:nvPr/>
        </p:nvSpPr>
        <p:spPr>
          <a:xfrm>
            <a:off x="4740275" y="3281363"/>
            <a:ext cx="2279650" cy="606425"/>
          </a:xfrm>
          <a:prstGeom prst="rect">
            <a:avLst/>
          </a:prstGeom>
          <a:solidFill>
            <a:srgbClr val="FFFFFF"/>
          </a:solidFill>
          <a:ln w="9525">
            <a:noFill/>
          </a:ln>
        </p:spPr>
        <p:txBody>
          <a:bodyPr/>
          <a:p>
            <a:pPr algn="ctr">
              <a:lnSpc>
                <a:spcPct val="72000"/>
              </a:lnSpc>
            </a:pPr>
            <a:r>
              <a:rPr lang="zh-CN" altLang="en-US" b="1" dirty="0">
                <a:latin typeface="Arial" panose="020B0604020202020204" pitchFamily="34" charset="0"/>
              </a:rPr>
              <a:t>注册机构</a:t>
            </a:r>
            <a:endParaRPr lang="zh-CN" altLang="en-US" b="1" dirty="0">
              <a:latin typeface="Arial" panose="020B0604020202020204" pitchFamily="34" charset="0"/>
            </a:endParaRPr>
          </a:p>
          <a:p>
            <a:pPr algn="ctr">
              <a:lnSpc>
                <a:spcPct val="72000"/>
              </a:lnSpc>
            </a:pPr>
            <a:r>
              <a:rPr lang="zh-CN" altLang="en-US" b="1" dirty="0">
                <a:latin typeface="Arial" panose="020B0604020202020204" pitchFamily="34" charset="0"/>
              </a:rPr>
              <a:t>（</a:t>
            </a:r>
            <a:r>
              <a:rPr lang="en-US" altLang="zh-CN" b="1" dirty="0">
                <a:latin typeface="Arial" panose="020B0604020202020204" pitchFamily="34" charset="0"/>
              </a:rPr>
              <a:t>RA</a:t>
            </a:r>
            <a:r>
              <a:rPr lang="zh-CN" altLang="en-US" b="1" dirty="0">
                <a:latin typeface="Arial" panose="020B0604020202020204" pitchFamily="34" charset="0"/>
              </a:rPr>
              <a:t>）</a:t>
            </a:r>
            <a:endParaRPr lang="zh-CN" altLang="en-US" b="1" dirty="0">
              <a:latin typeface="Arial" panose="020B0604020202020204" pitchFamily="34" charset="0"/>
            </a:endParaRPr>
          </a:p>
        </p:txBody>
      </p:sp>
      <p:grpSp>
        <p:nvGrpSpPr>
          <p:cNvPr id="74760" name="Group 12"/>
          <p:cNvGrpSpPr/>
          <p:nvPr/>
        </p:nvGrpSpPr>
        <p:grpSpPr>
          <a:xfrm>
            <a:off x="2865438" y="1884363"/>
            <a:ext cx="565150" cy="777875"/>
            <a:chOff x="528" y="887"/>
            <a:chExt cx="844" cy="1363"/>
          </a:xfrm>
        </p:grpSpPr>
        <p:sp>
          <p:nvSpPr>
            <p:cNvPr id="74905" name="Freeform 13"/>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06" name="Freeform 14"/>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07" name="Freeform 15"/>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08" name="Freeform 16"/>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09" name="Line 17"/>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74910" name="Oval 18"/>
            <p:cNvSpPr/>
            <p:nvPr/>
          </p:nvSpPr>
          <p:spPr>
            <a:xfrm>
              <a:off x="571" y="1141"/>
              <a:ext cx="42" cy="24"/>
            </a:xfrm>
            <a:prstGeom prst="ellipse">
              <a:avLst/>
            </a:prstGeom>
            <a:solidFill>
              <a:srgbClr val="CCFFCC"/>
            </a:solidFill>
            <a:ln w="12700">
              <a:noFill/>
            </a:ln>
          </p:spPr>
          <p:txBody>
            <a:bodyPr wrap="none" anchor="ctr"/>
            <a:p>
              <a:endParaRPr lang="zh-CN" altLang="en-US" b="1" dirty="0">
                <a:latin typeface="Arial" panose="020B0604020202020204" pitchFamily="34" charset="0"/>
              </a:endParaRPr>
            </a:p>
          </p:txBody>
        </p:sp>
        <p:sp>
          <p:nvSpPr>
            <p:cNvPr id="74911" name="Line 19"/>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74912" name="Line 20"/>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74913" name="Line 21"/>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74914" name="Line 22"/>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74915" name="Freeform 23"/>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solidFill>
              <a:srgbClr val="CCFFCC">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916" name="Freeform 24"/>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17" name="Freeform 25"/>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solidFill>
              <a:srgbClr val="CCFFCC">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918" name="Line 26"/>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74919" name="Line 27"/>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74920" name="Line 28"/>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74921" name="Freeform 29"/>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CCFFCC">
                <a:alpha val="100000"/>
              </a:srgbClr>
            </a:solidFill>
            <a:ln w="12700">
              <a:noFill/>
            </a:ln>
          </p:spPr>
          <p:txBody>
            <a:bodyPr/>
            <a:p>
              <a:endParaRPr lang="zh-CN" altLang="en-US"/>
            </a:p>
          </p:txBody>
        </p:sp>
        <p:sp>
          <p:nvSpPr>
            <p:cNvPr id="74922" name="Line 30"/>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74923" name="Freeform 31"/>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CCFFCC">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924" name="Freeform 32"/>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CCFFCC">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925" name="Freeform 33"/>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CCFFCC">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926" name="Freeform 34"/>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CCFFCC">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927" name="Freeform 35"/>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CCFFCC">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928" name="Freeform 36"/>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CCFFCC">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74761" name="Group 37"/>
          <p:cNvGrpSpPr/>
          <p:nvPr/>
        </p:nvGrpSpPr>
        <p:grpSpPr>
          <a:xfrm>
            <a:off x="2865438" y="4592638"/>
            <a:ext cx="679450" cy="682625"/>
            <a:chOff x="2614" y="840"/>
            <a:chExt cx="776" cy="1044"/>
          </a:xfrm>
        </p:grpSpPr>
        <p:grpSp>
          <p:nvGrpSpPr>
            <p:cNvPr id="74878" name="Group 38"/>
            <p:cNvGrpSpPr/>
            <p:nvPr/>
          </p:nvGrpSpPr>
          <p:grpSpPr>
            <a:xfrm>
              <a:off x="2614" y="1299"/>
              <a:ext cx="763" cy="585"/>
              <a:chOff x="2614" y="1299"/>
              <a:chExt cx="763" cy="585"/>
            </a:xfrm>
          </p:grpSpPr>
          <p:sp>
            <p:nvSpPr>
              <p:cNvPr id="74891" name="Freeform 39"/>
              <p:cNvSpPr>
                <a:spLocks noChangeAspect="1"/>
              </p:cNvSpPr>
              <p:nvPr/>
            </p:nvSpPr>
            <p:spPr>
              <a:xfrm>
                <a:off x="3113" y="1406"/>
                <a:ext cx="263" cy="305"/>
              </a:xfrm>
              <a:custGeom>
                <a:avLst/>
                <a:gdLst>
                  <a:gd name="txL" fmla="*/ 0 w 364"/>
                  <a:gd name="txT" fmla="*/ 0 h 422"/>
                  <a:gd name="txR" fmla="*/ 364 w 364"/>
                  <a:gd name="txB" fmla="*/ 422 h 422"/>
                </a:gdLst>
                <a:ahLst/>
                <a:cxnLst>
                  <a:cxn ang="0">
                    <a:pos x="1" y="22"/>
                  </a:cxn>
                  <a:cxn ang="0">
                    <a:pos x="38" y="0"/>
                  </a:cxn>
                  <a:cxn ang="0">
                    <a:pos x="38" y="18"/>
                  </a:cxn>
                  <a:cxn ang="0">
                    <a:pos x="0" y="43"/>
                  </a:cxn>
                </a:cxnLst>
                <a:rect l="txL" t="txT" r="txR" b="txB"/>
                <a:pathLst>
                  <a:path w="364" h="422">
                    <a:moveTo>
                      <a:pt x="3" y="212"/>
                    </a:moveTo>
                    <a:lnTo>
                      <a:pt x="364" y="0"/>
                    </a:lnTo>
                    <a:lnTo>
                      <a:pt x="364" y="180"/>
                    </a:lnTo>
                    <a:lnTo>
                      <a:pt x="0" y="422"/>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92" name="Freeform 40"/>
              <p:cNvSpPr>
                <a:spLocks noChangeAspect="1"/>
              </p:cNvSpPr>
              <p:nvPr/>
            </p:nvSpPr>
            <p:spPr>
              <a:xfrm>
                <a:off x="2614" y="1299"/>
                <a:ext cx="763" cy="264"/>
              </a:xfrm>
              <a:custGeom>
                <a:avLst/>
                <a:gdLst>
                  <a:gd name="txL" fmla="*/ 0 w 1091"/>
                  <a:gd name="txT" fmla="*/ 0 h 377"/>
                  <a:gd name="txR" fmla="*/ 1091 w 1091"/>
                  <a:gd name="txB" fmla="*/ 377 h 377"/>
                </a:gdLst>
                <a:ahLst/>
                <a:cxnLst>
                  <a:cxn ang="0">
                    <a:pos x="59" y="31"/>
                  </a:cxn>
                  <a:cxn ang="0">
                    <a:pos x="0" y="15"/>
                  </a:cxn>
                  <a:cxn ang="0">
                    <a:pos x="32" y="0"/>
                  </a:cxn>
                  <a:cxn ang="0">
                    <a:pos x="90" y="13"/>
                  </a:cxn>
                  <a:cxn ang="0">
                    <a:pos x="59" y="31"/>
                  </a:cxn>
                </a:cxnLst>
                <a:rect l="txL" t="txT" r="txR" b="txB"/>
                <a:pathLst>
                  <a:path w="1091" h="377">
                    <a:moveTo>
                      <a:pt x="715" y="376"/>
                    </a:moveTo>
                    <a:lnTo>
                      <a:pt x="0" y="187"/>
                    </a:lnTo>
                    <a:lnTo>
                      <a:pt x="397" y="0"/>
                    </a:lnTo>
                    <a:lnTo>
                      <a:pt x="1090" y="152"/>
                    </a:lnTo>
                    <a:lnTo>
                      <a:pt x="715" y="376"/>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93" name="Freeform 41"/>
              <p:cNvSpPr>
                <a:spLocks noChangeAspect="1"/>
              </p:cNvSpPr>
              <p:nvPr/>
            </p:nvSpPr>
            <p:spPr>
              <a:xfrm>
                <a:off x="2614" y="1429"/>
                <a:ext cx="499" cy="282"/>
              </a:xfrm>
              <a:custGeom>
                <a:avLst/>
                <a:gdLst>
                  <a:gd name="txL" fmla="*/ 0 w 690"/>
                  <a:gd name="txT" fmla="*/ 0 h 390"/>
                  <a:gd name="txR" fmla="*/ 690 w 690"/>
                  <a:gd name="txB" fmla="*/ 390 h 390"/>
                </a:gdLst>
                <a:ahLst/>
                <a:cxnLst>
                  <a:cxn ang="0">
                    <a:pos x="0" y="1"/>
                  </a:cxn>
                  <a:cxn ang="0">
                    <a:pos x="0" y="20"/>
                  </a:cxn>
                  <a:cxn ang="0">
                    <a:pos x="72" y="40"/>
                  </a:cxn>
                  <a:cxn ang="0">
                    <a:pos x="72" y="20"/>
                  </a:cxn>
                  <a:cxn ang="0">
                    <a:pos x="1" y="0"/>
                  </a:cxn>
                </a:cxnLst>
                <a:rect l="txL" t="txT" r="txR" b="txB"/>
                <a:pathLst>
                  <a:path w="690" h="390">
                    <a:moveTo>
                      <a:pt x="0" y="5"/>
                    </a:moveTo>
                    <a:lnTo>
                      <a:pt x="0" y="192"/>
                    </a:lnTo>
                    <a:lnTo>
                      <a:pt x="690" y="390"/>
                    </a:lnTo>
                    <a:lnTo>
                      <a:pt x="690" y="185"/>
                    </a:lnTo>
                    <a:lnTo>
                      <a:pt x="4" y="0"/>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94" name="Freeform 42"/>
              <p:cNvSpPr>
                <a:spLocks noChangeAspect="1"/>
              </p:cNvSpPr>
              <p:nvPr/>
            </p:nvSpPr>
            <p:spPr>
              <a:xfrm>
                <a:off x="2875" y="1529"/>
                <a:ext cx="196" cy="137"/>
              </a:xfrm>
              <a:custGeom>
                <a:avLst/>
                <a:gdLst>
                  <a:gd name="txL" fmla="*/ 0 w 271"/>
                  <a:gd name="txT" fmla="*/ 0 h 189"/>
                  <a:gd name="txR" fmla="*/ 271 w 271"/>
                  <a:gd name="txB" fmla="*/ 189 h 189"/>
                </a:gdLst>
                <a:ahLst/>
                <a:cxnLst>
                  <a:cxn ang="0">
                    <a:pos x="0" y="0"/>
                  </a:cxn>
                  <a:cxn ang="0">
                    <a:pos x="28" y="7"/>
                  </a:cxn>
                  <a:cxn ang="0">
                    <a:pos x="28" y="20"/>
                  </a:cxn>
                  <a:cxn ang="0">
                    <a:pos x="0" y="12"/>
                  </a:cxn>
                  <a:cxn ang="0">
                    <a:pos x="0" y="0"/>
                  </a:cxn>
                </a:cxnLst>
                <a:rect l="txL" t="txT" r="txR" b="txB"/>
                <a:pathLst>
                  <a:path w="271" h="189">
                    <a:moveTo>
                      <a:pt x="0" y="0"/>
                    </a:moveTo>
                    <a:lnTo>
                      <a:pt x="271" y="73"/>
                    </a:lnTo>
                    <a:lnTo>
                      <a:pt x="271" y="189"/>
                    </a:lnTo>
                    <a:lnTo>
                      <a:pt x="0" y="115"/>
                    </a:lnTo>
                    <a:lnTo>
                      <a:pt x="0" y="0"/>
                    </a:lnTo>
                  </a:path>
                </a:pathLst>
              </a:custGeom>
              <a:gradFill rotWithShape="0">
                <a:gsLst>
                  <a:gs pos="0">
                    <a:srgbClr val="B2B2B2">
                      <a:alpha val="100000"/>
                    </a:srgbClr>
                  </a:gs>
                  <a:gs pos="100000">
                    <a:srgbClr val="DFDFDF">
                      <a:alpha val="100000"/>
                    </a:srgbClr>
                  </a:gs>
                </a:gsLst>
                <a:lin ang="2700000" scaled="1"/>
                <a:tileRect/>
              </a:gradFill>
              <a:ln w="6350">
                <a:noFill/>
              </a:ln>
            </p:spPr>
            <p:txBody>
              <a:bodyPr/>
              <a:p>
                <a:endParaRPr lang="zh-CN" altLang="en-US"/>
              </a:p>
            </p:txBody>
          </p:sp>
          <p:sp>
            <p:nvSpPr>
              <p:cNvPr id="74895" name="Freeform 43"/>
              <p:cNvSpPr>
                <a:spLocks noChangeAspect="1"/>
              </p:cNvSpPr>
              <p:nvPr/>
            </p:nvSpPr>
            <p:spPr>
              <a:xfrm>
                <a:off x="2879" y="1580"/>
                <a:ext cx="189" cy="49"/>
              </a:xfrm>
              <a:custGeom>
                <a:avLst/>
                <a:gdLst>
                  <a:gd name="txL" fmla="*/ 0 w 261"/>
                  <a:gd name="txT" fmla="*/ 0 h 69"/>
                  <a:gd name="txR" fmla="*/ 261 w 261"/>
                  <a:gd name="txB" fmla="*/ 69 h 69"/>
                </a:gdLst>
                <a:ahLst/>
                <a:cxnLst>
                  <a:cxn ang="0">
                    <a:pos x="0" y="0"/>
                  </a:cxn>
                  <a:cxn ang="0">
                    <a:pos x="28" y="6"/>
                  </a:cxn>
                </a:cxnLst>
                <a:rect l="txL" t="txT" r="txR" b="txB"/>
                <a:pathLst>
                  <a:path w="261" h="69">
                    <a:moveTo>
                      <a:pt x="0" y="0"/>
                    </a:moveTo>
                    <a:lnTo>
                      <a:pt x="261" y="69"/>
                    </a:lnTo>
                  </a:path>
                </a:pathLst>
              </a:custGeom>
              <a:noFill/>
              <a:ln w="3175" cap="flat" cmpd="sng">
                <a:solidFill>
                  <a:srgbClr val="777777">
                    <a:alpha val="100000"/>
                  </a:srgbClr>
                </a:solidFill>
                <a:prstDash val="solid"/>
                <a:round/>
                <a:headEnd type="none" w="med" len="med"/>
                <a:tailEnd type="none" w="med" len="med"/>
              </a:ln>
            </p:spPr>
            <p:txBody>
              <a:bodyPr/>
              <a:p>
                <a:endParaRPr lang="zh-CN" altLang="en-US"/>
              </a:p>
            </p:txBody>
          </p:sp>
          <p:sp>
            <p:nvSpPr>
              <p:cNvPr id="74896" name="Freeform 44"/>
              <p:cNvSpPr/>
              <p:nvPr/>
            </p:nvSpPr>
            <p:spPr>
              <a:xfrm>
                <a:off x="2874" y="1315"/>
                <a:ext cx="211" cy="508"/>
              </a:xfrm>
              <a:custGeom>
                <a:avLst/>
                <a:gdLst>
                  <a:gd name="txL" fmla="*/ 0 w 270"/>
                  <a:gd name="txT" fmla="*/ 0 h 116"/>
                  <a:gd name="txR" fmla="*/ 270 w 270"/>
                  <a:gd name="txB" fmla="*/ 116 h 116"/>
                </a:gdLst>
                <a:ahLst/>
                <a:cxnLst>
                  <a:cxn ang="0">
                    <a:pos x="0" y="403"/>
                  </a:cxn>
                  <a:cxn ang="0">
                    <a:pos x="1" y="0"/>
                  </a:cxn>
                  <a:cxn ang="0">
                    <a:pos x="33" y="267"/>
                  </a:cxn>
                </a:cxnLst>
                <a:rect l="txL" t="txT" r="txR" b="txB"/>
                <a:pathLst>
                  <a:path w="270" h="116">
                    <a:moveTo>
                      <a:pt x="0" y="116"/>
                    </a:moveTo>
                    <a:lnTo>
                      <a:pt x="1" y="0"/>
                    </a:lnTo>
                    <a:lnTo>
                      <a:pt x="270" y="75"/>
                    </a:lnTo>
                  </a:path>
                </a:pathLst>
              </a:custGeom>
              <a:noFill/>
              <a:ln w="6350" cap="flat" cmpd="sng">
                <a:solidFill>
                  <a:srgbClr val="777777">
                    <a:alpha val="100000"/>
                  </a:srgbClr>
                </a:solidFill>
                <a:prstDash val="solid"/>
                <a:round/>
                <a:headEnd type="none" w="med" len="med"/>
                <a:tailEnd type="none" w="med" len="med"/>
              </a:ln>
            </p:spPr>
            <p:txBody>
              <a:bodyPr/>
              <a:p>
                <a:endParaRPr lang="zh-CN" altLang="en-US"/>
              </a:p>
            </p:txBody>
          </p:sp>
          <p:sp>
            <p:nvSpPr>
              <p:cNvPr id="74897" name="Line 45"/>
              <p:cNvSpPr/>
              <p:nvPr/>
            </p:nvSpPr>
            <p:spPr>
              <a:xfrm>
                <a:off x="2892" y="1556"/>
                <a:ext cx="153" cy="38"/>
              </a:xfrm>
              <a:prstGeom prst="line">
                <a:avLst/>
              </a:prstGeom>
              <a:ln w="3175" cap="flat" cmpd="sng">
                <a:solidFill>
                  <a:srgbClr val="777777"/>
                </a:solidFill>
                <a:prstDash val="solid"/>
                <a:headEnd type="none" w="med" len="med"/>
                <a:tailEnd type="none" w="med" len="med"/>
              </a:ln>
            </p:spPr>
          </p:sp>
          <p:sp>
            <p:nvSpPr>
              <p:cNvPr id="74898" name="Line 46"/>
              <p:cNvSpPr/>
              <p:nvPr/>
            </p:nvSpPr>
            <p:spPr>
              <a:xfrm>
                <a:off x="3022" y="1634"/>
                <a:ext cx="29" cy="6"/>
              </a:xfrm>
              <a:prstGeom prst="line">
                <a:avLst/>
              </a:prstGeom>
              <a:ln w="19050" cap="flat" cmpd="sng">
                <a:solidFill>
                  <a:srgbClr val="DC0081"/>
                </a:solidFill>
                <a:prstDash val="solid"/>
                <a:headEnd type="none" w="med" len="med"/>
                <a:tailEnd type="none" w="med" len="med"/>
              </a:ln>
            </p:spPr>
          </p:sp>
          <p:sp>
            <p:nvSpPr>
              <p:cNvPr id="74899" name="Freeform 47"/>
              <p:cNvSpPr/>
              <p:nvPr/>
            </p:nvSpPr>
            <p:spPr>
              <a:xfrm>
                <a:off x="2940" y="1324"/>
                <a:ext cx="47" cy="508"/>
              </a:xfrm>
              <a:custGeom>
                <a:avLst/>
                <a:gdLst>
                  <a:gd name="txL" fmla="*/ 0 w 64"/>
                  <a:gd name="txT" fmla="*/ 0 h 35"/>
                  <a:gd name="txR" fmla="*/ 64 w 64"/>
                  <a:gd name="txB" fmla="*/ 35 h 35"/>
                </a:gdLst>
                <a:ahLst/>
                <a:cxnLst>
                  <a:cxn ang="0">
                    <a:pos x="0" y="0"/>
                  </a:cxn>
                  <a:cxn ang="0">
                    <a:pos x="1" y="639"/>
                  </a:cxn>
                  <a:cxn ang="0">
                    <a:pos x="7" y="1263"/>
                  </a:cxn>
                  <a:cxn ang="0">
                    <a:pos x="7" y="842"/>
                  </a:cxn>
                  <a:cxn ang="0">
                    <a:pos x="0" y="0"/>
                  </a:cxn>
                </a:cxnLst>
                <a:rect l="txL" t="txT" r="txR" b="txB"/>
                <a:pathLst>
                  <a:path w="64" h="35">
                    <a:moveTo>
                      <a:pt x="0" y="0"/>
                    </a:moveTo>
                    <a:lnTo>
                      <a:pt x="1" y="18"/>
                    </a:lnTo>
                    <a:lnTo>
                      <a:pt x="64" y="35"/>
                    </a:lnTo>
                    <a:lnTo>
                      <a:pt x="64" y="19"/>
                    </a:lnTo>
                    <a:lnTo>
                      <a:pt x="0" y="0"/>
                    </a:lnTo>
                    <a:close/>
                  </a:path>
                </a:pathLst>
              </a:custGeom>
              <a:solidFill>
                <a:srgbClr val="777777">
                  <a:alpha val="100000"/>
                </a:srgbClr>
              </a:solidFill>
              <a:ln w="19050">
                <a:noFill/>
              </a:ln>
            </p:spPr>
            <p:txBody>
              <a:bodyPr/>
              <a:p>
                <a:endParaRPr lang="zh-CN" altLang="en-US"/>
              </a:p>
            </p:txBody>
          </p:sp>
          <p:sp>
            <p:nvSpPr>
              <p:cNvPr id="74900" name="Line 48"/>
              <p:cNvSpPr/>
              <p:nvPr/>
            </p:nvSpPr>
            <p:spPr>
              <a:xfrm>
                <a:off x="2627" y="1459"/>
                <a:ext cx="202" cy="57"/>
              </a:xfrm>
              <a:prstGeom prst="line">
                <a:avLst/>
              </a:prstGeom>
              <a:ln w="6350" cap="flat" cmpd="sng">
                <a:solidFill>
                  <a:srgbClr val="777777"/>
                </a:solidFill>
                <a:prstDash val="solid"/>
                <a:headEnd type="none" w="med" len="med"/>
                <a:tailEnd type="none" w="med" len="med"/>
              </a:ln>
            </p:spPr>
          </p:sp>
          <p:sp>
            <p:nvSpPr>
              <p:cNvPr id="74901" name="Line 49"/>
              <p:cNvSpPr/>
              <p:nvPr/>
            </p:nvSpPr>
            <p:spPr>
              <a:xfrm>
                <a:off x="2627" y="1481"/>
                <a:ext cx="202" cy="56"/>
              </a:xfrm>
              <a:prstGeom prst="line">
                <a:avLst/>
              </a:prstGeom>
              <a:ln w="6350" cap="flat" cmpd="sng">
                <a:solidFill>
                  <a:srgbClr val="777777"/>
                </a:solidFill>
                <a:prstDash val="solid"/>
                <a:headEnd type="none" w="med" len="med"/>
                <a:tailEnd type="none" w="med" len="med"/>
              </a:ln>
            </p:spPr>
          </p:sp>
          <p:sp>
            <p:nvSpPr>
              <p:cNvPr id="74902" name="Line 50"/>
              <p:cNvSpPr/>
              <p:nvPr/>
            </p:nvSpPr>
            <p:spPr>
              <a:xfrm>
                <a:off x="2627" y="1504"/>
                <a:ext cx="202" cy="57"/>
              </a:xfrm>
              <a:prstGeom prst="line">
                <a:avLst/>
              </a:prstGeom>
              <a:ln w="6350" cap="flat" cmpd="sng">
                <a:solidFill>
                  <a:srgbClr val="777777"/>
                </a:solidFill>
                <a:prstDash val="solid"/>
                <a:headEnd type="none" w="med" len="med"/>
                <a:tailEnd type="none" w="med" len="med"/>
              </a:ln>
            </p:spPr>
          </p:sp>
          <p:sp>
            <p:nvSpPr>
              <p:cNvPr id="74903" name="Line 51"/>
              <p:cNvSpPr/>
              <p:nvPr/>
            </p:nvSpPr>
            <p:spPr>
              <a:xfrm>
                <a:off x="2627" y="1526"/>
                <a:ext cx="202" cy="56"/>
              </a:xfrm>
              <a:prstGeom prst="line">
                <a:avLst/>
              </a:prstGeom>
              <a:ln w="6350" cap="flat" cmpd="sng">
                <a:solidFill>
                  <a:srgbClr val="777777"/>
                </a:solidFill>
                <a:prstDash val="solid"/>
                <a:headEnd type="none" w="med" len="med"/>
                <a:tailEnd type="none" w="med" len="med"/>
              </a:ln>
            </p:spPr>
          </p:sp>
          <p:sp>
            <p:nvSpPr>
              <p:cNvPr id="74904" name="Freeform 52"/>
              <p:cNvSpPr/>
              <p:nvPr/>
            </p:nvSpPr>
            <p:spPr>
              <a:xfrm>
                <a:off x="2877" y="1376"/>
                <a:ext cx="211" cy="508"/>
              </a:xfrm>
              <a:custGeom>
                <a:avLst/>
                <a:gdLst>
                  <a:gd name="txL" fmla="*/ 0 w 275"/>
                  <a:gd name="txT" fmla="*/ 0 h 117"/>
                  <a:gd name="txR" fmla="*/ 275 w 275"/>
                  <a:gd name="txB" fmla="*/ 117 h 117"/>
                </a:gdLst>
                <a:ahLst/>
                <a:cxnLst>
                  <a:cxn ang="0">
                    <a:pos x="0" y="152"/>
                  </a:cxn>
                  <a:cxn ang="0">
                    <a:pos x="31" y="417"/>
                  </a:cxn>
                  <a:cxn ang="0">
                    <a:pos x="31" y="0"/>
                  </a:cxn>
                </a:cxnLst>
                <a:rect l="txL" t="txT" r="txR" b="txB"/>
                <a:pathLst>
                  <a:path w="275" h="117">
                    <a:moveTo>
                      <a:pt x="0" y="40"/>
                    </a:moveTo>
                    <a:lnTo>
                      <a:pt x="275" y="117"/>
                    </a:lnTo>
                    <a:lnTo>
                      <a:pt x="275" y="0"/>
                    </a:lnTo>
                  </a:path>
                </a:pathLst>
              </a:custGeom>
              <a:noFill/>
              <a:ln w="6350" cap="flat" cmpd="sng">
                <a:solidFill>
                  <a:srgbClr val="FFFFFF">
                    <a:alpha val="100000"/>
                  </a:srgbClr>
                </a:solidFill>
                <a:prstDash val="solid"/>
                <a:round/>
                <a:headEnd type="none" w="med" len="med"/>
                <a:tailEnd type="none" w="med" len="med"/>
              </a:ln>
            </p:spPr>
            <p:txBody>
              <a:bodyPr/>
              <a:p>
                <a:endParaRPr lang="zh-CN" altLang="en-US"/>
              </a:p>
            </p:txBody>
          </p:sp>
        </p:grpSp>
        <p:grpSp>
          <p:nvGrpSpPr>
            <p:cNvPr id="74879" name="Group 53"/>
            <p:cNvGrpSpPr/>
            <p:nvPr/>
          </p:nvGrpSpPr>
          <p:grpSpPr>
            <a:xfrm>
              <a:off x="2676" y="840"/>
              <a:ext cx="714" cy="672"/>
              <a:chOff x="2676" y="840"/>
              <a:chExt cx="714" cy="672"/>
            </a:xfrm>
          </p:grpSpPr>
          <p:sp>
            <p:nvSpPr>
              <p:cNvPr id="74880" name="Freeform 54"/>
              <p:cNvSpPr/>
              <p:nvPr/>
            </p:nvSpPr>
            <p:spPr>
              <a:xfrm>
                <a:off x="2730" y="1277"/>
                <a:ext cx="556" cy="235"/>
              </a:xfrm>
              <a:custGeom>
                <a:avLst/>
                <a:gdLst>
                  <a:gd name="txL" fmla="*/ 0 w 556"/>
                  <a:gd name="txT" fmla="*/ 0 h 235"/>
                  <a:gd name="txR" fmla="*/ 556 w 556"/>
                  <a:gd name="txB" fmla="*/ 235 h 235"/>
                </a:gdLst>
                <a:ahLst/>
                <a:cxnLst>
                  <a:cxn ang="0">
                    <a:pos x="0" y="128"/>
                  </a:cxn>
                  <a:cxn ang="0">
                    <a:pos x="238" y="0"/>
                  </a:cxn>
                  <a:cxn ang="0">
                    <a:pos x="556" y="91"/>
                  </a:cxn>
                  <a:cxn ang="0">
                    <a:pos x="556" y="108"/>
                  </a:cxn>
                  <a:cxn ang="0">
                    <a:pos x="334" y="235"/>
                  </a:cxn>
                  <a:cxn ang="0">
                    <a:pos x="0" y="148"/>
                  </a:cxn>
                  <a:cxn ang="0">
                    <a:pos x="0" y="128"/>
                  </a:cxn>
                </a:cxnLst>
                <a:rect l="txL" t="txT" r="txR" b="txB"/>
                <a:pathLst>
                  <a:path w="556" h="235">
                    <a:moveTo>
                      <a:pt x="0" y="128"/>
                    </a:moveTo>
                    <a:lnTo>
                      <a:pt x="238" y="0"/>
                    </a:lnTo>
                    <a:lnTo>
                      <a:pt x="556" y="91"/>
                    </a:lnTo>
                    <a:lnTo>
                      <a:pt x="556" y="108"/>
                    </a:lnTo>
                    <a:lnTo>
                      <a:pt x="334" y="235"/>
                    </a:lnTo>
                    <a:lnTo>
                      <a:pt x="0" y="148"/>
                    </a:lnTo>
                    <a:lnTo>
                      <a:pt x="0" y="128"/>
                    </a:lnTo>
                    <a:close/>
                  </a:path>
                </a:pathLst>
              </a:custGeom>
              <a:solidFill>
                <a:srgbClr val="DDDDDD">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1" name="Freeform 55"/>
              <p:cNvSpPr/>
              <p:nvPr/>
            </p:nvSpPr>
            <p:spPr>
              <a:xfrm>
                <a:off x="2737" y="1282"/>
                <a:ext cx="538" cy="208"/>
              </a:xfrm>
              <a:custGeom>
                <a:avLst/>
                <a:gdLst>
                  <a:gd name="txL" fmla="*/ 0 w 538"/>
                  <a:gd name="txT" fmla="*/ 0 h 208"/>
                  <a:gd name="txR" fmla="*/ 538 w 538"/>
                  <a:gd name="txB" fmla="*/ 208 h 208"/>
                </a:gdLst>
                <a:ahLst/>
                <a:cxnLst>
                  <a:cxn ang="0">
                    <a:pos x="0" y="124"/>
                  </a:cxn>
                  <a:cxn ang="0">
                    <a:pos x="327" y="208"/>
                  </a:cxn>
                  <a:cxn ang="0">
                    <a:pos x="538" y="86"/>
                  </a:cxn>
                  <a:cxn ang="0">
                    <a:pos x="233" y="0"/>
                  </a:cxn>
                  <a:cxn ang="0">
                    <a:pos x="0" y="124"/>
                  </a:cxn>
                </a:cxnLst>
                <a:rect l="txL" t="txT" r="txR" b="txB"/>
                <a:pathLst>
                  <a:path w="538" h="208">
                    <a:moveTo>
                      <a:pt x="0" y="124"/>
                    </a:moveTo>
                    <a:lnTo>
                      <a:pt x="327" y="208"/>
                    </a:lnTo>
                    <a:lnTo>
                      <a:pt x="538" y="86"/>
                    </a:lnTo>
                    <a:lnTo>
                      <a:pt x="233" y="0"/>
                    </a:lnTo>
                    <a:lnTo>
                      <a:pt x="0" y="124"/>
                    </a:lnTo>
                    <a:close/>
                  </a:path>
                </a:pathLst>
              </a:custGeom>
              <a:solidFill>
                <a:srgbClr val="B2B2B2">
                  <a:alpha val="100000"/>
                </a:srgbClr>
              </a:solidFill>
              <a:ln w="6350">
                <a:noFill/>
              </a:ln>
            </p:spPr>
            <p:txBody>
              <a:bodyPr/>
              <a:p>
                <a:endParaRPr lang="zh-CN" altLang="en-US"/>
              </a:p>
            </p:txBody>
          </p:sp>
          <p:sp>
            <p:nvSpPr>
              <p:cNvPr id="74882" name="Oval 56"/>
              <p:cNvSpPr/>
              <p:nvPr/>
            </p:nvSpPr>
            <p:spPr>
              <a:xfrm>
                <a:off x="2871" y="1333"/>
                <a:ext cx="280" cy="112"/>
              </a:xfrm>
              <a:prstGeom prst="ellipse">
                <a:avLst/>
              </a:prstGeom>
              <a:solidFill>
                <a:srgbClr val="B2B2B2"/>
              </a:solidFill>
              <a:ln w="3175" cap="rnd" cmpd="sng">
                <a:solidFill>
                  <a:srgbClr val="000000"/>
                </a:solidFill>
                <a:prstDash val="solid"/>
                <a:headEnd type="none" w="med" len="med"/>
                <a:tailEnd type="none" w="med" len="med"/>
              </a:ln>
            </p:spPr>
            <p:txBody>
              <a:bodyPr/>
              <a:p>
                <a:endParaRPr lang="zh-CN" altLang="en-US" b="1" dirty="0">
                  <a:latin typeface="Arial" panose="020B0604020202020204" pitchFamily="34" charset="0"/>
                </a:endParaRPr>
              </a:p>
            </p:txBody>
          </p:sp>
          <p:sp>
            <p:nvSpPr>
              <p:cNvPr id="74883" name="Freeform 57"/>
              <p:cNvSpPr/>
              <p:nvPr/>
            </p:nvSpPr>
            <p:spPr>
              <a:xfrm>
                <a:off x="2718" y="1337"/>
                <a:ext cx="452" cy="126"/>
              </a:xfrm>
              <a:custGeom>
                <a:avLst/>
                <a:gdLst>
                  <a:gd name="txL" fmla="*/ 0 w 646"/>
                  <a:gd name="txT" fmla="*/ 0 h 180"/>
                  <a:gd name="txR" fmla="*/ 646 w 646"/>
                  <a:gd name="txB" fmla="*/ 180 h 180"/>
                </a:gdLst>
                <a:ahLst/>
                <a:cxnLst>
                  <a:cxn ang="0">
                    <a:pos x="0" y="0"/>
                  </a:cxn>
                  <a:cxn ang="0">
                    <a:pos x="1" y="3"/>
                  </a:cxn>
                  <a:cxn ang="0">
                    <a:pos x="48" y="15"/>
                  </a:cxn>
                  <a:cxn ang="0">
                    <a:pos x="53" y="13"/>
                  </a:cxn>
                </a:cxnLst>
                <a:rect l="txL" t="txT" r="txR" b="txB"/>
                <a:pathLst>
                  <a:path w="646" h="180">
                    <a:moveTo>
                      <a:pt x="0" y="0"/>
                    </a:moveTo>
                    <a:lnTo>
                      <a:pt x="20" y="36"/>
                    </a:lnTo>
                    <a:lnTo>
                      <a:pt x="574" y="180"/>
                    </a:lnTo>
                    <a:lnTo>
                      <a:pt x="646" y="158"/>
                    </a:lnTo>
                  </a:path>
                </a:pathLst>
              </a:custGeom>
              <a:solidFill>
                <a:srgbClr val="B2B2B2">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4" name="Freeform 58"/>
              <p:cNvSpPr>
                <a:spLocks noChangeAspect="1"/>
              </p:cNvSpPr>
              <p:nvPr/>
            </p:nvSpPr>
            <p:spPr>
              <a:xfrm>
                <a:off x="2826" y="840"/>
                <a:ext cx="564" cy="520"/>
              </a:xfrm>
              <a:custGeom>
                <a:avLst/>
                <a:gdLst>
                  <a:gd name="txL" fmla="*/ 0 w 808"/>
                  <a:gd name="txT" fmla="*/ 0 h 746"/>
                  <a:gd name="txR" fmla="*/ 808 w 808"/>
                  <a:gd name="txB" fmla="*/ 746 h 746"/>
                </a:gdLst>
                <a:ahLst/>
                <a:cxnLst>
                  <a:cxn ang="0">
                    <a:pos x="50" y="60"/>
                  </a:cxn>
                  <a:cxn ang="0">
                    <a:pos x="66" y="42"/>
                  </a:cxn>
                  <a:cxn ang="0">
                    <a:pos x="66" y="8"/>
                  </a:cxn>
                  <a:cxn ang="0">
                    <a:pos x="27" y="0"/>
                  </a:cxn>
                  <a:cxn ang="0">
                    <a:pos x="0" y="4"/>
                  </a:cxn>
                </a:cxnLst>
                <a:rect l="txL" t="txT" r="txR" b="txB"/>
                <a:pathLst>
                  <a:path w="808" h="746">
                    <a:moveTo>
                      <a:pt x="620" y="746"/>
                    </a:moveTo>
                    <a:lnTo>
                      <a:pt x="808" y="525"/>
                    </a:lnTo>
                    <a:lnTo>
                      <a:pt x="808" y="106"/>
                    </a:lnTo>
                    <a:lnTo>
                      <a:pt x="336" y="0"/>
                    </a:lnTo>
                    <a:lnTo>
                      <a:pt x="0" y="48"/>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5" name="Freeform 59"/>
              <p:cNvSpPr>
                <a:spLocks noChangeAspect="1"/>
              </p:cNvSpPr>
              <p:nvPr/>
            </p:nvSpPr>
            <p:spPr>
              <a:xfrm>
                <a:off x="3178" y="955"/>
                <a:ext cx="113" cy="506"/>
              </a:xfrm>
              <a:custGeom>
                <a:avLst/>
                <a:gdLst>
                  <a:gd name="txL" fmla="*/ 0 w 144"/>
                  <a:gd name="txT" fmla="*/ 0 h 644"/>
                  <a:gd name="txR" fmla="*/ 144 w 144"/>
                  <a:gd name="txB" fmla="*/ 644 h 644"/>
                </a:gdLst>
                <a:ahLst/>
                <a:cxnLst>
                  <a:cxn ang="0">
                    <a:pos x="0" y="119"/>
                  </a:cxn>
                  <a:cxn ang="0">
                    <a:pos x="0" y="15"/>
                  </a:cxn>
                  <a:cxn ang="0">
                    <a:pos x="27" y="0"/>
                  </a:cxn>
                  <a:cxn ang="0">
                    <a:pos x="27" y="102"/>
                  </a:cxn>
                  <a:cxn ang="0">
                    <a:pos x="0" y="119"/>
                  </a:cxn>
                </a:cxnLst>
                <a:rect l="txL" t="txT" r="txR" b="txB"/>
                <a:pathLst>
                  <a:path w="144" h="644">
                    <a:moveTo>
                      <a:pt x="0" y="644"/>
                    </a:moveTo>
                    <a:lnTo>
                      <a:pt x="0" y="79"/>
                    </a:lnTo>
                    <a:lnTo>
                      <a:pt x="144" y="0"/>
                    </a:lnTo>
                    <a:lnTo>
                      <a:pt x="144" y="554"/>
                    </a:lnTo>
                    <a:lnTo>
                      <a:pt x="0" y="644"/>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6" name="Freeform 60"/>
              <p:cNvSpPr>
                <a:spLocks noChangeAspect="1"/>
              </p:cNvSpPr>
              <p:nvPr/>
            </p:nvSpPr>
            <p:spPr>
              <a:xfrm>
                <a:off x="2676" y="846"/>
                <a:ext cx="615" cy="172"/>
              </a:xfrm>
              <a:custGeom>
                <a:avLst/>
                <a:gdLst>
                  <a:gd name="txL" fmla="*/ 0 w 782"/>
                  <a:gd name="txT" fmla="*/ 0 h 219"/>
                  <a:gd name="txR" fmla="*/ 782 w 782"/>
                  <a:gd name="txB" fmla="*/ 219 h 219"/>
                </a:gdLst>
                <a:ahLst/>
                <a:cxnLst>
                  <a:cxn ang="0">
                    <a:pos x="120" y="40"/>
                  </a:cxn>
                  <a:cxn ang="0">
                    <a:pos x="0" y="13"/>
                  </a:cxn>
                  <a:cxn ang="0">
                    <a:pos x="30" y="0"/>
                  </a:cxn>
                  <a:cxn ang="0">
                    <a:pos x="146" y="26"/>
                  </a:cxn>
                  <a:cxn ang="0">
                    <a:pos x="120" y="40"/>
                  </a:cxn>
                </a:cxnLst>
                <a:rect l="txL" t="txT" r="txR" b="txB"/>
                <a:pathLst>
                  <a:path w="782" h="219">
                    <a:moveTo>
                      <a:pt x="638" y="219"/>
                    </a:moveTo>
                    <a:lnTo>
                      <a:pt x="0" y="67"/>
                    </a:lnTo>
                    <a:lnTo>
                      <a:pt x="160" y="0"/>
                    </a:lnTo>
                    <a:lnTo>
                      <a:pt x="782" y="139"/>
                    </a:lnTo>
                    <a:lnTo>
                      <a:pt x="638" y="219"/>
                    </a:lnTo>
                  </a:path>
                </a:pathLst>
              </a:custGeom>
              <a:solidFill>
                <a:srgbClr val="FFFFFF">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7" name="Freeform 61"/>
              <p:cNvSpPr>
                <a:spLocks noChangeAspect="1"/>
              </p:cNvSpPr>
              <p:nvPr/>
            </p:nvSpPr>
            <p:spPr>
              <a:xfrm>
                <a:off x="2676" y="897"/>
                <a:ext cx="502" cy="566"/>
              </a:xfrm>
              <a:custGeom>
                <a:avLst/>
                <a:gdLst>
                  <a:gd name="txL" fmla="*/ 0 w 672"/>
                  <a:gd name="txT" fmla="*/ 0 h 754"/>
                  <a:gd name="txR" fmla="*/ 672 w 672"/>
                  <a:gd name="txB" fmla="*/ 754 h 754"/>
                </a:gdLst>
                <a:ahLst/>
                <a:cxnLst>
                  <a:cxn ang="0">
                    <a:pos x="87" y="101"/>
                  </a:cxn>
                  <a:cxn ang="0">
                    <a:pos x="87" y="22"/>
                  </a:cxn>
                  <a:cxn ang="0">
                    <a:pos x="0" y="0"/>
                  </a:cxn>
                  <a:cxn ang="0">
                    <a:pos x="0" y="78"/>
                  </a:cxn>
                  <a:cxn ang="0">
                    <a:pos x="87" y="101"/>
                  </a:cxn>
                </a:cxnLst>
                <a:rect l="txL" t="txT" r="txR" b="txB"/>
                <a:pathLst>
                  <a:path w="672" h="754">
                    <a:moveTo>
                      <a:pt x="671" y="753"/>
                    </a:moveTo>
                    <a:lnTo>
                      <a:pt x="671" y="160"/>
                    </a:lnTo>
                    <a:lnTo>
                      <a:pt x="0" y="0"/>
                    </a:lnTo>
                    <a:lnTo>
                      <a:pt x="0" y="578"/>
                    </a:lnTo>
                    <a:lnTo>
                      <a:pt x="671" y="753"/>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88" name="Freeform 62"/>
              <p:cNvSpPr>
                <a:spLocks noChangeAspect="1"/>
              </p:cNvSpPr>
              <p:nvPr/>
            </p:nvSpPr>
            <p:spPr>
              <a:xfrm>
                <a:off x="2715" y="947"/>
                <a:ext cx="425" cy="464"/>
              </a:xfrm>
              <a:custGeom>
                <a:avLst/>
                <a:gdLst>
                  <a:gd name="txL" fmla="*/ 0 w 491"/>
                  <a:gd name="txT" fmla="*/ 0 h 549"/>
                  <a:gd name="txR" fmla="*/ 491 w 491"/>
                  <a:gd name="txB" fmla="*/ 549 h 549"/>
                </a:gdLst>
                <a:ahLst/>
                <a:cxnLst>
                  <a:cxn ang="0">
                    <a:pos x="178" y="168"/>
                  </a:cxn>
                  <a:cxn ang="0">
                    <a:pos x="178" y="36"/>
                  </a:cxn>
                  <a:cxn ang="0">
                    <a:pos x="0" y="0"/>
                  </a:cxn>
                  <a:cxn ang="0">
                    <a:pos x="0" y="131"/>
                  </a:cxn>
                  <a:cxn ang="0">
                    <a:pos x="178" y="168"/>
                  </a:cxn>
                </a:cxnLst>
                <a:rect l="txL" t="txT" r="txR" b="txB"/>
                <a:pathLst>
                  <a:path w="491" h="549">
                    <a:moveTo>
                      <a:pt x="490" y="548"/>
                    </a:moveTo>
                    <a:lnTo>
                      <a:pt x="490" y="117"/>
                    </a:lnTo>
                    <a:lnTo>
                      <a:pt x="0" y="0"/>
                    </a:lnTo>
                    <a:lnTo>
                      <a:pt x="0" y="424"/>
                    </a:lnTo>
                    <a:lnTo>
                      <a:pt x="490" y="548"/>
                    </a:lnTo>
                  </a:path>
                </a:pathLst>
              </a:custGeom>
              <a:solidFill>
                <a:srgbClr val="CECECE">
                  <a:alpha val="100000"/>
                </a:srgbClr>
              </a:solidFill>
              <a:ln w="6350" cap="rnd" cmpd="sng">
                <a:solidFill>
                  <a:srgbClr val="808080">
                    <a:alpha val="100000"/>
                  </a:srgbClr>
                </a:solidFill>
                <a:prstDash val="solid"/>
                <a:round/>
                <a:headEnd type="none" w="med" len="med"/>
                <a:tailEnd type="none" w="med" len="med"/>
              </a:ln>
            </p:spPr>
            <p:txBody>
              <a:bodyPr/>
              <a:p>
                <a:endParaRPr lang="zh-CN" altLang="en-US"/>
              </a:p>
            </p:txBody>
          </p:sp>
          <p:sp>
            <p:nvSpPr>
              <p:cNvPr id="712767" name="Freeform 63"/>
              <p:cNvSpPr/>
              <p:nvPr/>
            </p:nvSpPr>
            <p:spPr bwMode="auto">
              <a:xfrm>
                <a:off x="2741" y="978"/>
                <a:ext cx="372" cy="401"/>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rgbClr val="FFFFFF"/>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890" name="Line 64"/>
              <p:cNvSpPr/>
              <p:nvPr/>
            </p:nvSpPr>
            <p:spPr>
              <a:xfrm>
                <a:off x="2774" y="1011"/>
                <a:ext cx="0" cy="61"/>
              </a:xfrm>
              <a:prstGeom prst="line">
                <a:avLst/>
              </a:prstGeom>
              <a:ln w="25400" cap="flat" cmpd="sng">
                <a:solidFill>
                  <a:srgbClr val="FFFFFF"/>
                </a:solidFill>
                <a:prstDash val="solid"/>
                <a:headEnd type="none" w="med" len="med"/>
                <a:tailEnd type="none" w="med" len="med"/>
              </a:ln>
            </p:spPr>
          </p:sp>
        </p:grpSp>
      </p:grpSp>
      <p:grpSp>
        <p:nvGrpSpPr>
          <p:cNvPr id="74762" name="Group 65"/>
          <p:cNvGrpSpPr/>
          <p:nvPr/>
        </p:nvGrpSpPr>
        <p:grpSpPr>
          <a:xfrm>
            <a:off x="3997325" y="4592638"/>
            <a:ext cx="677863" cy="682625"/>
            <a:chOff x="2614" y="840"/>
            <a:chExt cx="776" cy="1044"/>
          </a:xfrm>
        </p:grpSpPr>
        <p:grpSp>
          <p:nvGrpSpPr>
            <p:cNvPr id="74851" name="Group 66"/>
            <p:cNvGrpSpPr/>
            <p:nvPr/>
          </p:nvGrpSpPr>
          <p:grpSpPr>
            <a:xfrm>
              <a:off x="2614" y="1299"/>
              <a:ext cx="763" cy="585"/>
              <a:chOff x="2614" y="1299"/>
              <a:chExt cx="763" cy="585"/>
            </a:xfrm>
          </p:grpSpPr>
          <p:sp>
            <p:nvSpPr>
              <p:cNvPr id="74864" name="Freeform 67"/>
              <p:cNvSpPr>
                <a:spLocks noChangeAspect="1"/>
              </p:cNvSpPr>
              <p:nvPr/>
            </p:nvSpPr>
            <p:spPr>
              <a:xfrm>
                <a:off x="3113" y="1406"/>
                <a:ext cx="263" cy="305"/>
              </a:xfrm>
              <a:custGeom>
                <a:avLst/>
                <a:gdLst>
                  <a:gd name="txL" fmla="*/ 0 w 364"/>
                  <a:gd name="txT" fmla="*/ 0 h 422"/>
                  <a:gd name="txR" fmla="*/ 364 w 364"/>
                  <a:gd name="txB" fmla="*/ 422 h 422"/>
                </a:gdLst>
                <a:ahLst/>
                <a:cxnLst>
                  <a:cxn ang="0">
                    <a:pos x="1" y="22"/>
                  </a:cxn>
                  <a:cxn ang="0">
                    <a:pos x="38" y="0"/>
                  </a:cxn>
                  <a:cxn ang="0">
                    <a:pos x="38" y="18"/>
                  </a:cxn>
                  <a:cxn ang="0">
                    <a:pos x="0" y="43"/>
                  </a:cxn>
                </a:cxnLst>
                <a:rect l="txL" t="txT" r="txR" b="txB"/>
                <a:pathLst>
                  <a:path w="364" h="422">
                    <a:moveTo>
                      <a:pt x="3" y="212"/>
                    </a:moveTo>
                    <a:lnTo>
                      <a:pt x="364" y="0"/>
                    </a:lnTo>
                    <a:lnTo>
                      <a:pt x="364" y="180"/>
                    </a:lnTo>
                    <a:lnTo>
                      <a:pt x="0" y="422"/>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65" name="Freeform 68"/>
              <p:cNvSpPr>
                <a:spLocks noChangeAspect="1"/>
              </p:cNvSpPr>
              <p:nvPr/>
            </p:nvSpPr>
            <p:spPr>
              <a:xfrm>
                <a:off x="2614" y="1299"/>
                <a:ext cx="763" cy="264"/>
              </a:xfrm>
              <a:custGeom>
                <a:avLst/>
                <a:gdLst>
                  <a:gd name="txL" fmla="*/ 0 w 1091"/>
                  <a:gd name="txT" fmla="*/ 0 h 377"/>
                  <a:gd name="txR" fmla="*/ 1091 w 1091"/>
                  <a:gd name="txB" fmla="*/ 377 h 377"/>
                </a:gdLst>
                <a:ahLst/>
                <a:cxnLst>
                  <a:cxn ang="0">
                    <a:pos x="59" y="31"/>
                  </a:cxn>
                  <a:cxn ang="0">
                    <a:pos x="0" y="15"/>
                  </a:cxn>
                  <a:cxn ang="0">
                    <a:pos x="32" y="0"/>
                  </a:cxn>
                  <a:cxn ang="0">
                    <a:pos x="90" y="13"/>
                  </a:cxn>
                  <a:cxn ang="0">
                    <a:pos x="59" y="31"/>
                  </a:cxn>
                </a:cxnLst>
                <a:rect l="txL" t="txT" r="txR" b="txB"/>
                <a:pathLst>
                  <a:path w="1091" h="377">
                    <a:moveTo>
                      <a:pt x="715" y="376"/>
                    </a:moveTo>
                    <a:lnTo>
                      <a:pt x="0" y="187"/>
                    </a:lnTo>
                    <a:lnTo>
                      <a:pt x="397" y="0"/>
                    </a:lnTo>
                    <a:lnTo>
                      <a:pt x="1090" y="152"/>
                    </a:lnTo>
                    <a:lnTo>
                      <a:pt x="715" y="376"/>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66" name="Freeform 69"/>
              <p:cNvSpPr>
                <a:spLocks noChangeAspect="1"/>
              </p:cNvSpPr>
              <p:nvPr/>
            </p:nvSpPr>
            <p:spPr>
              <a:xfrm>
                <a:off x="2614" y="1429"/>
                <a:ext cx="499" cy="282"/>
              </a:xfrm>
              <a:custGeom>
                <a:avLst/>
                <a:gdLst>
                  <a:gd name="txL" fmla="*/ 0 w 690"/>
                  <a:gd name="txT" fmla="*/ 0 h 390"/>
                  <a:gd name="txR" fmla="*/ 690 w 690"/>
                  <a:gd name="txB" fmla="*/ 390 h 390"/>
                </a:gdLst>
                <a:ahLst/>
                <a:cxnLst>
                  <a:cxn ang="0">
                    <a:pos x="0" y="1"/>
                  </a:cxn>
                  <a:cxn ang="0">
                    <a:pos x="0" y="20"/>
                  </a:cxn>
                  <a:cxn ang="0">
                    <a:pos x="72" y="40"/>
                  </a:cxn>
                  <a:cxn ang="0">
                    <a:pos x="72" y="20"/>
                  </a:cxn>
                  <a:cxn ang="0">
                    <a:pos x="1" y="0"/>
                  </a:cxn>
                </a:cxnLst>
                <a:rect l="txL" t="txT" r="txR" b="txB"/>
                <a:pathLst>
                  <a:path w="690" h="390">
                    <a:moveTo>
                      <a:pt x="0" y="5"/>
                    </a:moveTo>
                    <a:lnTo>
                      <a:pt x="0" y="192"/>
                    </a:lnTo>
                    <a:lnTo>
                      <a:pt x="690" y="390"/>
                    </a:lnTo>
                    <a:lnTo>
                      <a:pt x="690" y="185"/>
                    </a:lnTo>
                    <a:lnTo>
                      <a:pt x="4" y="0"/>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67" name="Freeform 70"/>
              <p:cNvSpPr>
                <a:spLocks noChangeAspect="1"/>
              </p:cNvSpPr>
              <p:nvPr/>
            </p:nvSpPr>
            <p:spPr>
              <a:xfrm>
                <a:off x="2875" y="1529"/>
                <a:ext cx="196" cy="137"/>
              </a:xfrm>
              <a:custGeom>
                <a:avLst/>
                <a:gdLst>
                  <a:gd name="txL" fmla="*/ 0 w 271"/>
                  <a:gd name="txT" fmla="*/ 0 h 189"/>
                  <a:gd name="txR" fmla="*/ 271 w 271"/>
                  <a:gd name="txB" fmla="*/ 189 h 189"/>
                </a:gdLst>
                <a:ahLst/>
                <a:cxnLst>
                  <a:cxn ang="0">
                    <a:pos x="0" y="0"/>
                  </a:cxn>
                  <a:cxn ang="0">
                    <a:pos x="28" y="7"/>
                  </a:cxn>
                  <a:cxn ang="0">
                    <a:pos x="28" y="20"/>
                  </a:cxn>
                  <a:cxn ang="0">
                    <a:pos x="0" y="12"/>
                  </a:cxn>
                  <a:cxn ang="0">
                    <a:pos x="0" y="0"/>
                  </a:cxn>
                </a:cxnLst>
                <a:rect l="txL" t="txT" r="txR" b="txB"/>
                <a:pathLst>
                  <a:path w="271" h="189">
                    <a:moveTo>
                      <a:pt x="0" y="0"/>
                    </a:moveTo>
                    <a:lnTo>
                      <a:pt x="271" y="73"/>
                    </a:lnTo>
                    <a:lnTo>
                      <a:pt x="271" y="189"/>
                    </a:lnTo>
                    <a:lnTo>
                      <a:pt x="0" y="115"/>
                    </a:lnTo>
                    <a:lnTo>
                      <a:pt x="0" y="0"/>
                    </a:lnTo>
                  </a:path>
                </a:pathLst>
              </a:custGeom>
              <a:gradFill rotWithShape="0">
                <a:gsLst>
                  <a:gs pos="0">
                    <a:srgbClr val="B2B2B2">
                      <a:alpha val="100000"/>
                    </a:srgbClr>
                  </a:gs>
                  <a:gs pos="100000">
                    <a:srgbClr val="DFDFDF">
                      <a:alpha val="100000"/>
                    </a:srgbClr>
                  </a:gs>
                </a:gsLst>
                <a:lin ang="2700000" scaled="1"/>
                <a:tileRect/>
              </a:gradFill>
              <a:ln w="6350">
                <a:noFill/>
              </a:ln>
            </p:spPr>
            <p:txBody>
              <a:bodyPr/>
              <a:p>
                <a:endParaRPr lang="zh-CN" altLang="en-US"/>
              </a:p>
            </p:txBody>
          </p:sp>
          <p:sp>
            <p:nvSpPr>
              <p:cNvPr id="74868" name="Freeform 71"/>
              <p:cNvSpPr>
                <a:spLocks noChangeAspect="1"/>
              </p:cNvSpPr>
              <p:nvPr/>
            </p:nvSpPr>
            <p:spPr>
              <a:xfrm>
                <a:off x="2879" y="1580"/>
                <a:ext cx="189" cy="49"/>
              </a:xfrm>
              <a:custGeom>
                <a:avLst/>
                <a:gdLst>
                  <a:gd name="txL" fmla="*/ 0 w 261"/>
                  <a:gd name="txT" fmla="*/ 0 h 69"/>
                  <a:gd name="txR" fmla="*/ 261 w 261"/>
                  <a:gd name="txB" fmla="*/ 69 h 69"/>
                </a:gdLst>
                <a:ahLst/>
                <a:cxnLst>
                  <a:cxn ang="0">
                    <a:pos x="0" y="0"/>
                  </a:cxn>
                  <a:cxn ang="0">
                    <a:pos x="28" y="6"/>
                  </a:cxn>
                </a:cxnLst>
                <a:rect l="txL" t="txT" r="txR" b="txB"/>
                <a:pathLst>
                  <a:path w="261" h="69">
                    <a:moveTo>
                      <a:pt x="0" y="0"/>
                    </a:moveTo>
                    <a:lnTo>
                      <a:pt x="261" y="69"/>
                    </a:lnTo>
                  </a:path>
                </a:pathLst>
              </a:custGeom>
              <a:noFill/>
              <a:ln w="3175" cap="flat" cmpd="sng">
                <a:solidFill>
                  <a:srgbClr val="777777">
                    <a:alpha val="100000"/>
                  </a:srgbClr>
                </a:solidFill>
                <a:prstDash val="solid"/>
                <a:round/>
                <a:headEnd type="none" w="med" len="med"/>
                <a:tailEnd type="none" w="med" len="med"/>
              </a:ln>
            </p:spPr>
            <p:txBody>
              <a:bodyPr/>
              <a:p>
                <a:endParaRPr lang="zh-CN" altLang="en-US"/>
              </a:p>
            </p:txBody>
          </p:sp>
          <p:sp>
            <p:nvSpPr>
              <p:cNvPr id="74869" name="Freeform 72"/>
              <p:cNvSpPr/>
              <p:nvPr/>
            </p:nvSpPr>
            <p:spPr>
              <a:xfrm>
                <a:off x="2874" y="1315"/>
                <a:ext cx="211" cy="508"/>
              </a:xfrm>
              <a:custGeom>
                <a:avLst/>
                <a:gdLst>
                  <a:gd name="txL" fmla="*/ 0 w 270"/>
                  <a:gd name="txT" fmla="*/ 0 h 116"/>
                  <a:gd name="txR" fmla="*/ 270 w 270"/>
                  <a:gd name="txB" fmla="*/ 116 h 116"/>
                </a:gdLst>
                <a:ahLst/>
                <a:cxnLst>
                  <a:cxn ang="0">
                    <a:pos x="0" y="403"/>
                  </a:cxn>
                  <a:cxn ang="0">
                    <a:pos x="1" y="0"/>
                  </a:cxn>
                  <a:cxn ang="0">
                    <a:pos x="33" y="267"/>
                  </a:cxn>
                </a:cxnLst>
                <a:rect l="txL" t="txT" r="txR" b="txB"/>
                <a:pathLst>
                  <a:path w="270" h="116">
                    <a:moveTo>
                      <a:pt x="0" y="116"/>
                    </a:moveTo>
                    <a:lnTo>
                      <a:pt x="1" y="0"/>
                    </a:lnTo>
                    <a:lnTo>
                      <a:pt x="270" y="75"/>
                    </a:lnTo>
                  </a:path>
                </a:pathLst>
              </a:custGeom>
              <a:noFill/>
              <a:ln w="6350" cap="flat" cmpd="sng">
                <a:solidFill>
                  <a:srgbClr val="777777">
                    <a:alpha val="100000"/>
                  </a:srgbClr>
                </a:solidFill>
                <a:prstDash val="solid"/>
                <a:round/>
                <a:headEnd type="none" w="med" len="med"/>
                <a:tailEnd type="none" w="med" len="med"/>
              </a:ln>
            </p:spPr>
            <p:txBody>
              <a:bodyPr/>
              <a:p>
                <a:endParaRPr lang="zh-CN" altLang="en-US"/>
              </a:p>
            </p:txBody>
          </p:sp>
          <p:sp>
            <p:nvSpPr>
              <p:cNvPr id="74870" name="Line 73"/>
              <p:cNvSpPr/>
              <p:nvPr/>
            </p:nvSpPr>
            <p:spPr>
              <a:xfrm>
                <a:off x="2892" y="1556"/>
                <a:ext cx="153" cy="38"/>
              </a:xfrm>
              <a:prstGeom prst="line">
                <a:avLst/>
              </a:prstGeom>
              <a:ln w="3175" cap="flat" cmpd="sng">
                <a:solidFill>
                  <a:srgbClr val="777777"/>
                </a:solidFill>
                <a:prstDash val="solid"/>
                <a:headEnd type="none" w="med" len="med"/>
                <a:tailEnd type="none" w="med" len="med"/>
              </a:ln>
            </p:spPr>
          </p:sp>
          <p:sp>
            <p:nvSpPr>
              <p:cNvPr id="74871" name="Line 74"/>
              <p:cNvSpPr/>
              <p:nvPr/>
            </p:nvSpPr>
            <p:spPr>
              <a:xfrm>
                <a:off x="3022" y="1634"/>
                <a:ext cx="29" cy="6"/>
              </a:xfrm>
              <a:prstGeom prst="line">
                <a:avLst/>
              </a:prstGeom>
              <a:ln w="19050" cap="flat" cmpd="sng">
                <a:solidFill>
                  <a:srgbClr val="DC0081"/>
                </a:solidFill>
                <a:prstDash val="solid"/>
                <a:headEnd type="none" w="med" len="med"/>
                <a:tailEnd type="none" w="med" len="med"/>
              </a:ln>
            </p:spPr>
          </p:sp>
          <p:sp>
            <p:nvSpPr>
              <p:cNvPr id="74872" name="Freeform 75"/>
              <p:cNvSpPr/>
              <p:nvPr/>
            </p:nvSpPr>
            <p:spPr>
              <a:xfrm>
                <a:off x="2940" y="1324"/>
                <a:ext cx="47" cy="508"/>
              </a:xfrm>
              <a:custGeom>
                <a:avLst/>
                <a:gdLst>
                  <a:gd name="txL" fmla="*/ 0 w 64"/>
                  <a:gd name="txT" fmla="*/ 0 h 35"/>
                  <a:gd name="txR" fmla="*/ 64 w 64"/>
                  <a:gd name="txB" fmla="*/ 35 h 35"/>
                </a:gdLst>
                <a:ahLst/>
                <a:cxnLst>
                  <a:cxn ang="0">
                    <a:pos x="0" y="0"/>
                  </a:cxn>
                  <a:cxn ang="0">
                    <a:pos x="1" y="639"/>
                  </a:cxn>
                  <a:cxn ang="0">
                    <a:pos x="7" y="1263"/>
                  </a:cxn>
                  <a:cxn ang="0">
                    <a:pos x="7" y="842"/>
                  </a:cxn>
                  <a:cxn ang="0">
                    <a:pos x="0" y="0"/>
                  </a:cxn>
                </a:cxnLst>
                <a:rect l="txL" t="txT" r="txR" b="txB"/>
                <a:pathLst>
                  <a:path w="64" h="35">
                    <a:moveTo>
                      <a:pt x="0" y="0"/>
                    </a:moveTo>
                    <a:lnTo>
                      <a:pt x="1" y="18"/>
                    </a:lnTo>
                    <a:lnTo>
                      <a:pt x="64" y="35"/>
                    </a:lnTo>
                    <a:lnTo>
                      <a:pt x="64" y="19"/>
                    </a:lnTo>
                    <a:lnTo>
                      <a:pt x="0" y="0"/>
                    </a:lnTo>
                    <a:close/>
                  </a:path>
                </a:pathLst>
              </a:custGeom>
              <a:solidFill>
                <a:srgbClr val="777777">
                  <a:alpha val="100000"/>
                </a:srgbClr>
              </a:solidFill>
              <a:ln w="19050">
                <a:noFill/>
              </a:ln>
            </p:spPr>
            <p:txBody>
              <a:bodyPr/>
              <a:p>
                <a:endParaRPr lang="zh-CN" altLang="en-US"/>
              </a:p>
            </p:txBody>
          </p:sp>
          <p:sp>
            <p:nvSpPr>
              <p:cNvPr id="74873" name="Line 76"/>
              <p:cNvSpPr/>
              <p:nvPr/>
            </p:nvSpPr>
            <p:spPr>
              <a:xfrm>
                <a:off x="2627" y="1459"/>
                <a:ext cx="202" cy="57"/>
              </a:xfrm>
              <a:prstGeom prst="line">
                <a:avLst/>
              </a:prstGeom>
              <a:ln w="6350" cap="flat" cmpd="sng">
                <a:solidFill>
                  <a:srgbClr val="777777"/>
                </a:solidFill>
                <a:prstDash val="solid"/>
                <a:headEnd type="none" w="med" len="med"/>
                <a:tailEnd type="none" w="med" len="med"/>
              </a:ln>
            </p:spPr>
          </p:sp>
          <p:sp>
            <p:nvSpPr>
              <p:cNvPr id="74874" name="Line 77"/>
              <p:cNvSpPr/>
              <p:nvPr/>
            </p:nvSpPr>
            <p:spPr>
              <a:xfrm>
                <a:off x="2627" y="1481"/>
                <a:ext cx="202" cy="56"/>
              </a:xfrm>
              <a:prstGeom prst="line">
                <a:avLst/>
              </a:prstGeom>
              <a:ln w="6350" cap="flat" cmpd="sng">
                <a:solidFill>
                  <a:srgbClr val="777777"/>
                </a:solidFill>
                <a:prstDash val="solid"/>
                <a:headEnd type="none" w="med" len="med"/>
                <a:tailEnd type="none" w="med" len="med"/>
              </a:ln>
            </p:spPr>
          </p:sp>
          <p:sp>
            <p:nvSpPr>
              <p:cNvPr id="74875" name="Line 78"/>
              <p:cNvSpPr/>
              <p:nvPr/>
            </p:nvSpPr>
            <p:spPr>
              <a:xfrm>
                <a:off x="2627" y="1504"/>
                <a:ext cx="202" cy="57"/>
              </a:xfrm>
              <a:prstGeom prst="line">
                <a:avLst/>
              </a:prstGeom>
              <a:ln w="6350" cap="flat" cmpd="sng">
                <a:solidFill>
                  <a:srgbClr val="777777"/>
                </a:solidFill>
                <a:prstDash val="solid"/>
                <a:headEnd type="none" w="med" len="med"/>
                <a:tailEnd type="none" w="med" len="med"/>
              </a:ln>
            </p:spPr>
          </p:sp>
          <p:sp>
            <p:nvSpPr>
              <p:cNvPr id="74876" name="Line 79"/>
              <p:cNvSpPr/>
              <p:nvPr/>
            </p:nvSpPr>
            <p:spPr>
              <a:xfrm>
                <a:off x="2627" y="1526"/>
                <a:ext cx="202" cy="56"/>
              </a:xfrm>
              <a:prstGeom prst="line">
                <a:avLst/>
              </a:prstGeom>
              <a:ln w="6350" cap="flat" cmpd="sng">
                <a:solidFill>
                  <a:srgbClr val="777777"/>
                </a:solidFill>
                <a:prstDash val="solid"/>
                <a:headEnd type="none" w="med" len="med"/>
                <a:tailEnd type="none" w="med" len="med"/>
              </a:ln>
            </p:spPr>
          </p:sp>
          <p:sp>
            <p:nvSpPr>
              <p:cNvPr id="74877" name="Freeform 80"/>
              <p:cNvSpPr/>
              <p:nvPr/>
            </p:nvSpPr>
            <p:spPr>
              <a:xfrm>
                <a:off x="2877" y="1376"/>
                <a:ext cx="211" cy="508"/>
              </a:xfrm>
              <a:custGeom>
                <a:avLst/>
                <a:gdLst>
                  <a:gd name="txL" fmla="*/ 0 w 275"/>
                  <a:gd name="txT" fmla="*/ 0 h 117"/>
                  <a:gd name="txR" fmla="*/ 275 w 275"/>
                  <a:gd name="txB" fmla="*/ 117 h 117"/>
                </a:gdLst>
                <a:ahLst/>
                <a:cxnLst>
                  <a:cxn ang="0">
                    <a:pos x="0" y="152"/>
                  </a:cxn>
                  <a:cxn ang="0">
                    <a:pos x="31" y="417"/>
                  </a:cxn>
                  <a:cxn ang="0">
                    <a:pos x="31" y="0"/>
                  </a:cxn>
                </a:cxnLst>
                <a:rect l="txL" t="txT" r="txR" b="txB"/>
                <a:pathLst>
                  <a:path w="275" h="117">
                    <a:moveTo>
                      <a:pt x="0" y="40"/>
                    </a:moveTo>
                    <a:lnTo>
                      <a:pt x="275" y="117"/>
                    </a:lnTo>
                    <a:lnTo>
                      <a:pt x="275" y="0"/>
                    </a:lnTo>
                  </a:path>
                </a:pathLst>
              </a:custGeom>
              <a:noFill/>
              <a:ln w="6350" cap="flat" cmpd="sng">
                <a:solidFill>
                  <a:srgbClr val="FFFFFF">
                    <a:alpha val="100000"/>
                  </a:srgbClr>
                </a:solidFill>
                <a:prstDash val="solid"/>
                <a:round/>
                <a:headEnd type="none" w="med" len="med"/>
                <a:tailEnd type="none" w="med" len="med"/>
              </a:ln>
            </p:spPr>
            <p:txBody>
              <a:bodyPr/>
              <a:p>
                <a:endParaRPr lang="zh-CN" altLang="en-US"/>
              </a:p>
            </p:txBody>
          </p:sp>
        </p:grpSp>
        <p:grpSp>
          <p:nvGrpSpPr>
            <p:cNvPr id="74852" name="Group 81"/>
            <p:cNvGrpSpPr/>
            <p:nvPr/>
          </p:nvGrpSpPr>
          <p:grpSpPr>
            <a:xfrm>
              <a:off x="2676" y="840"/>
              <a:ext cx="714" cy="672"/>
              <a:chOff x="2676" y="840"/>
              <a:chExt cx="714" cy="672"/>
            </a:xfrm>
          </p:grpSpPr>
          <p:sp>
            <p:nvSpPr>
              <p:cNvPr id="74853" name="Freeform 82"/>
              <p:cNvSpPr/>
              <p:nvPr/>
            </p:nvSpPr>
            <p:spPr>
              <a:xfrm>
                <a:off x="2730" y="1277"/>
                <a:ext cx="556" cy="235"/>
              </a:xfrm>
              <a:custGeom>
                <a:avLst/>
                <a:gdLst>
                  <a:gd name="txL" fmla="*/ 0 w 556"/>
                  <a:gd name="txT" fmla="*/ 0 h 235"/>
                  <a:gd name="txR" fmla="*/ 556 w 556"/>
                  <a:gd name="txB" fmla="*/ 235 h 235"/>
                </a:gdLst>
                <a:ahLst/>
                <a:cxnLst>
                  <a:cxn ang="0">
                    <a:pos x="0" y="128"/>
                  </a:cxn>
                  <a:cxn ang="0">
                    <a:pos x="238" y="0"/>
                  </a:cxn>
                  <a:cxn ang="0">
                    <a:pos x="556" y="91"/>
                  </a:cxn>
                  <a:cxn ang="0">
                    <a:pos x="556" y="108"/>
                  </a:cxn>
                  <a:cxn ang="0">
                    <a:pos x="334" y="235"/>
                  </a:cxn>
                  <a:cxn ang="0">
                    <a:pos x="0" y="148"/>
                  </a:cxn>
                  <a:cxn ang="0">
                    <a:pos x="0" y="128"/>
                  </a:cxn>
                </a:cxnLst>
                <a:rect l="txL" t="txT" r="txR" b="txB"/>
                <a:pathLst>
                  <a:path w="556" h="235">
                    <a:moveTo>
                      <a:pt x="0" y="128"/>
                    </a:moveTo>
                    <a:lnTo>
                      <a:pt x="238" y="0"/>
                    </a:lnTo>
                    <a:lnTo>
                      <a:pt x="556" y="91"/>
                    </a:lnTo>
                    <a:lnTo>
                      <a:pt x="556" y="108"/>
                    </a:lnTo>
                    <a:lnTo>
                      <a:pt x="334" y="235"/>
                    </a:lnTo>
                    <a:lnTo>
                      <a:pt x="0" y="148"/>
                    </a:lnTo>
                    <a:lnTo>
                      <a:pt x="0" y="128"/>
                    </a:lnTo>
                    <a:close/>
                  </a:path>
                </a:pathLst>
              </a:custGeom>
              <a:solidFill>
                <a:srgbClr val="DDDDDD">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54" name="Freeform 83"/>
              <p:cNvSpPr/>
              <p:nvPr/>
            </p:nvSpPr>
            <p:spPr>
              <a:xfrm>
                <a:off x="2737" y="1282"/>
                <a:ext cx="538" cy="208"/>
              </a:xfrm>
              <a:custGeom>
                <a:avLst/>
                <a:gdLst>
                  <a:gd name="txL" fmla="*/ 0 w 538"/>
                  <a:gd name="txT" fmla="*/ 0 h 208"/>
                  <a:gd name="txR" fmla="*/ 538 w 538"/>
                  <a:gd name="txB" fmla="*/ 208 h 208"/>
                </a:gdLst>
                <a:ahLst/>
                <a:cxnLst>
                  <a:cxn ang="0">
                    <a:pos x="0" y="124"/>
                  </a:cxn>
                  <a:cxn ang="0">
                    <a:pos x="327" y="208"/>
                  </a:cxn>
                  <a:cxn ang="0">
                    <a:pos x="538" y="86"/>
                  </a:cxn>
                  <a:cxn ang="0">
                    <a:pos x="233" y="0"/>
                  </a:cxn>
                  <a:cxn ang="0">
                    <a:pos x="0" y="124"/>
                  </a:cxn>
                </a:cxnLst>
                <a:rect l="txL" t="txT" r="txR" b="txB"/>
                <a:pathLst>
                  <a:path w="538" h="208">
                    <a:moveTo>
                      <a:pt x="0" y="124"/>
                    </a:moveTo>
                    <a:lnTo>
                      <a:pt x="327" y="208"/>
                    </a:lnTo>
                    <a:lnTo>
                      <a:pt x="538" y="86"/>
                    </a:lnTo>
                    <a:lnTo>
                      <a:pt x="233" y="0"/>
                    </a:lnTo>
                    <a:lnTo>
                      <a:pt x="0" y="124"/>
                    </a:lnTo>
                    <a:close/>
                  </a:path>
                </a:pathLst>
              </a:custGeom>
              <a:solidFill>
                <a:srgbClr val="B2B2B2">
                  <a:alpha val="100000"/>
                </a:srgbClr>
              </a:solidFill>
              <a:ln w="6350">
                <a:noFill/>
              </a:ln>
            </p:spPr>
            <p:txBody>
              <a:bodyPr/>
              <a:p>
                <a:endParaRPr lang="zh-CN" altLang="en-US"/>
              </a:p>
            </p:txBody>
          </p:sp>
          <p:sp>
            <p:nvSpPr>
              <p:cNvPr id="74855" name="Oval 84"/>
              <p:cNvSpPr/>
              <p:nvPr/>
            </p:nvSpPr>
            <p:spPr>
              <a:xfrm>
                <a:off x="2871" y="1333"/>
                <a:ext cx="280" cy="112"/>
              </a:xfrm>
              <a:prstGeom prst="ellipse">
                <a:avLst/>
              </a:prstGeom>
              <a:solidFill>
                <a:srgbClr val="B2B2B2"/>
              </a:solidFill>
              <a:ln w="3175" cap="rnd" cmpd="sng">
                <a:solidFill>
                  <a:srgbClr val="000000"/>
                </a:solidFill>
                <a:prstDash val="solid"/>
                <a:headEnd type="none" w="med" len="med"/>
                <a:tailEnd type="none" w="med" len="med"/>
              </a:ln>
            </p:spPr>
            <p:txBody>
              <a:bodyPr/>
              <a:p>
                <a:endParaRPr lang="zh-CN" altLang="en-US" b="1" dirty="0">
                  <a:latin typeface="Arial" panose="020B0604020202020204" pitchFamily="34" charset="0"/>
                </a:endParaRPr>
              </a:p>
            </p:txBody>
          </p:sp>
          <p:sp>
            <p:nvSpPr>
              <p:cNvPr id="74856" name="Freeform 85"/>
              <p:cNvSpPr/>
              <p:nvPr/>
            </p:nvSpPr>
            <p:spPr>
              <a:xfrm>
                <a:off x="2718" y="1337"/>
                <a:ext cx="452" cy="126"/>
              </a:xfrm>
              <a:custGeom>
                <a:avLst/>
                <a:gdLst>
                  <a:gd name="txL" fmla="*/ 0 w 646"/>
                  <a:gd name="txT" fmla="*/ 0 h 180"/>
                  <a:gd name="txR" fmla="*/ 646 w 646"/>
                  <a:gd name="txB" fmla="*/ 180 h 180"/>
                </a:gdLst>
                <a:ahLst/>
                <a:cxnLst>
                  <a:cxn ang="0">
                    <a:pos x="0" y="0"/>
                  </a:cxn>
                  <a:cxn ang="0">
                    <a:pos x="1" y="3"/>
                  </a:cxn>
                  <a:cxn ang="0">
                    <a:pos x="48" y="15"/>
                  </a:cxn>
                  <a:cxn ang="0">
                    <a:pos x="53" y="13"/>
                  </a:cxn>
                </a:cxnLst>
                <a:rect l="txL" t="txT" r="txR" b="txB"/>
                <a:pathLst>
                  <a:path w="646" h="180">
                    <a:moveTo>
                      <a:pt x="0" y="0"/>
                    </a:moveTo>
                    <a:lnTo>
                      <a:pt x="20" y="36"/>
                    </a:lnTo>
                    <a:lnTo>
                      <a:pt x="574" y="180"/>
                    </a:lnTo>
                    <a:lnTo>
                      <a:pt x="646" y="158"/>
                    </a:lnTo>
                  </a:path>
                </a:pathLst>
              </a:custGeom>
              <a:solidFill>
                <a:srgbClr val="B2B2B2">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57" name="Freeform 86"/>
              <p:cNvSpPr>
                <a:spLocks noChangeAspect="1"/>
              </p:cNvSpPr>
              <p:nvPr/>
            </p:nvSpPr>
            <p:spPr>
              <a:xfrm>
                <a:off x="2826" y="840"/>
                <a:ext cx="564" cy="520"/>
              </a:xfrm>
              <a:custGeom>
                <a:avLst/>
                <a:gdLst>
                  <a:gd name="txL" fmla="*/ 0 w 808"/>
                  <a:gd name="txT" fmla="*/ 0 h 746"/>
                  <a:gd name="txR" fmla="*/ 808 w 808"/>
                  <a:gd name="txB" fmla="*/ 746 h 746"/>
                </a:gdLst>
                <a:ahLst/>
                <a:cxnLst>
                  <a:cxn ang="0">
                    <a:pos x="50" y="60"/>
                  </a:cxn>
                  <a:cxn ang="0">
                    <a:pos x="66" y="42"/>
                  </a:cxn>
                  <a:cxn ang="0">
                    <a:pos x="66" y="8"/>
                  </a:cxn>
                  <a:cxn ang="0">
                    <a:pos x="27" y="0"/>
                  </a:cxn>
                  <a:cxn ang="0">
                    <a:pos x="0" y="4"/>
                  </a:cxn>
                </a:cxnLst>
                <a:rect l="txL" t="txT" r="txR" b="txB"/>
                <a:pathLst>
                  <a:path w="808" h="746">
                    <a:moveTo>
                      <a:pt x="620" y="746"/>
                    </a:moveTo>
                    <a:lnTo>
                      <a:pt x="808" y="525"/>
                    </a:lnTo>
                    <a:lnTo>
                      <a:pt x="808" y="106"/>
                    </a:lnTo>
                    <a:lnTo>
                      <a:pt x="336" y="0"/>
                    </a:lnTo>
                    <a:lnTo>
                      <a:pt x="0" y="48"/>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58" name="Freeform 87"/>
              <p:cNvSpPr>
                <a:spLocks noChangeAspect="1"/>
              </p:cNvSpPr>
              <p:nvPr/>
            </p:nvSpPr>
            <p:spPr>
              <a:xfrm>
                <a:off x="3178" y="955"/>
                <a:ext cx="113" cy="506"/>
              </a:xfrm>
              <a:custGeom>
                <a:avLst/>
                <a:gdLst>
                  <a:gd name="txL" fmla="*/ 0 w 144"/>
                  <a:gd name="txT" fmla="*/ 0 h 644"/>
                  <a:gd name="txR" fmla="*/ 144 w 144"/>
                  <a:gd name="txB" fmla="*/ 644 h 644"/>
                </a:gdLst>
                <a:ahLst/>
                <a:cxnLst>
                  <a:cxn ang="0">
                    <a:pos x="0" y="119"/>
                  </a:cxn>
                  <a:cxn ang="0">
                    <a:pos x="0" y="15"/>
                  </a:cxn>
                  <a:cxn ang="0">
                    <a:pos x="27" y="0"/>
                  </a:cxn>
                  <a:cxn ang="0">
                    <a:pos x="27" y="102"/>
                  </a:cxn>
                  <a:cxn ang="0">
                    <a:pos x="0" y="119"/>
                  </a:cxn>
                </a:cxnLst>
                <a:rect l="txL" t="txT" r="txR" b="txB"/>
                <a:pathLst>
                  <a:path w="144" h="644">
                    <a:moveTo>
                      <a:pt x="0" y="644"/>
                    </a:moveTo>
                    <a:lnTo>
                      <a:pt x="0" y="79"/>
                    </a:lnTo>
                    <a:lnTo>
                      <a:pt x="144" y="0"/>
                    </a:lnTo>
                    <a:lnTo>
                      <a:pt x="144" y="554"/>
                    </a:lnTo>
                    <a:lnTo>
                      <a:pt x="0" y="644"/>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59" name="Freeform 88"/>
              <p:cNvSpPr>
                <a:spLocks noChangeAspect="1"/>
              </p:cNvSpPr>
              <p:nvPr/>
            </p:nvSpPr>
            <p:spPr>
              <a:xfrm>
                <a:off x="2676" y="846"/>
                <a:ext cx="615" cy="172"/>
              </a:xfrm>
              <a:custGeom>
                <a:avLst/>
                <a:gdLst>
                  <a:gd name="txL" fmla="*/ 0 w 782"/>
                  <a:gd name="txT" fmla="*/ 0 h 219"/>
                  <a:gd name="txR" fmla="*/ 782 w 782"/>
                  <a:gd name="txB" fmla="*/ 219 h 219"/>
                </a:gdLst>
                <a:ahLst/>
                <a:cxnLst>
                  <a:cxn ang="0">
                    <a:pos x="120" y="40"/>
                  </a:cxn>
                  <a:cxn ang="0">
                    <a:pos x="0" y="13"/>
                  </a:cxn>
                  <a:cxn ang="0">
                    <a:pos x="30" y="0"/>
                  </a:cxn>
                  <a:cxn ang="0">
                    <a:pos x="146" y="26"/>
                  </a:cxn>
                  <a:cxn ang="0">
                    <a:pos x="120" y="40"/>
                  </a:cxn>
                </a:cxnLst>
                <a:rect l="txL" t="txT" r="txR" b="txB"/>
                <a:pathLst>
                  <a:path w="782" h="219">
                    <a:moveTo>
                      <a:pt x="638" y="219"/>
                    </a:moveTo>
                    <a:lnTo>
                      <a:pt x="0" y="67"/>
                    </a:lnTo>
                    <a:lnTo>
                      <a:pt x="160" y="0"/>
                    </a:lnTo>
                    <a:lnTo>
                      <a:pt x="782" y="139"/>
                    </a:lnTo>
                    <a:lnTo>
                      <a:pt x="638" y="219"/>
                    </a:lnTo>
                  </a:path>
                </a:pathLst>
              </a:custGeom>
              <a:solidFill>
                <a:srgbClr val="FFFFFF">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60" name="Freeform 89"/>
              <p:cNvSpPr>
                <a:spLocks noChangeAspect="1"/>
              </p:cNvSpPr>
              <p:nvPr/>
            </p:nvSpPr>
            <p:spPr>
              <a:xfrm>
                <a:off x="2676" y="897"/>
                <a:ext cx="502" cy="566"/>
              </a:xfrm>
              <a:custGeom>
                <a:avLst/>
                <a:gdLst>
                  <a:gd name="txL" fmla="*/ 0 w 672"/>
                  <a:gd name="txT" fmla="*/ 0 h 754"/>
                  <a:gd name="txR" fmla="*/ 672 w 672"/>
                  <a:gd name="txB" fmla="*/ 754 h 754"/>
                </a:gdLst>
                <a:ahLst/>
                <a:cxnLst>
                  <a:cxn ang="0">
                    <a:pos x="87" y="101"/>
                  </a:cxn>
                  <a:cxn ang="0">
                    <a:pos x="87" y="22"/>
                  </a:cxn>
                  <a:cxn ang="0">
                    <a:pos x="0" y="0"/>
                  </a:cxn>
                  <a:cxn ang="0">
                    <a:pos x="0" y="78"/>
                  </a:cxn>
                  <a:cxn ang="0">
                    <a:pos x="87" y="101"/>
                  </a:cxn>
                </a:cxnLst>
                <a:rect l="txL" t="txT" r="txR" b="txB"/>
                <a:pathLst>
                  <a:path w="672" h="754">
                    <a:moveTo>
                      <a:pt x="671" y="753"/>
                    </a:moveTo>
                    <a:lnTo>
                      <a:pt x="671" y="160"/>
                    </a:lnTo>
                    <a:lnTo>
                      <a:pt x="0" y="0"/>
                    </a:lnTo>
                    <a:lnTo>
                      <a:pt x="0" y="578"/>
                    </a:lnTo>
                    <a:lnTo>
                      <a:pt x="671" y="753"/>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61" name="Freeform 90"/>
              <p:cNvSpPr>
                <a:spLocks noChangeAspect="1"/>
              </p:cNvSpPr>
              <p:nvPr/>
            </p:nvSpPr>
            <p:spPr>
              <a:xfrm>
                <a:off x="2715" y="947"/>
                <a:ext cx="425" cy="464"/>
              </a:xfrm>
              <a:custGeom>
                <a:avLst/>
                <a:gdLst>
                  <a:gd name="txL" fmla="*/ 0 w 491"/>
                  <a:gd name="txT" fmla="*/ 0 h 549"/>
                  <a:gd name="txR" fmla="*/ 491 w 491"/>
                  <a:gd name="txB" fmla="*/ 549 h 549"/>
                </a:gdLst>
                <a:ahLst/>
                <a:cxnLst>
                  <a:cxn ang="0">
                    <a:pos x="178" y="168"/>
                  </a:cxn>
                  <a:cxn ang="0">
                    <a:pos x="178" y="36"/>
                  </a:cxn>
                  <a:cxn ang="0">
                    <a:pos x="0" y="0"/>
                  </a:cxn>
                  <a:cxn ang="0">
                    <a:pos x="0" y="131"/>
                  </a:cxn>
                  <a:cxn ang="0">
                    <a:pos x="178" y="168"/>
                  </a:cxn>
                </a:cxnLst>
                <a:rect l="txL" t="txT" r="txR" b="txB"/>
                <a:pathLst>
                  <a:path w="491" h="549">
                    <a:moveTo>
                      <a:pt x="490" y="548"/>
                    </a:moveTo>
                    <a:lnTo>
                      <a:pt x="490" y="117"/>
                    </a:lnTo>
                    <a:lnTo>
                      <a:pt x="0" y="0"/>
                    </a:lnTo>
                    <a:lnTo>
                      <a:pt x="0" y="424"/>
                    </a:lnTo>
                    <a:lnTo>
                      <a:pt x="490" y="548"/>
                    </a:lnTo>
                  </a:path>
                </a:pathLst>
              </a:custGeom>
              <a:solidFill>
                <a:srgbClr val="CECECE">
                  <a:alpha val="100000"/>
                </a:srgbClr>
              </a:solidFill>
              <a:ln w="6350" cap="rnd" cmpd="sng">
                <a:solidFill>
                  <a:srgbClr val="808080">
                    <a:alpha val="100000"/>
                  </a:srgbClr>
                </a:solidFill>
                <a:prstDash val="solid"/>
                <a:round/>
                <a:headEnd type="none" w="med" len="med"/>
                <a:tailEnd type="none" w="med" len="med"/>
              </a:ln>
            </p:spPr>
            <p:txBody>
              <a:bodyPr/>
              <a:p>
                <a:endParaRPr lang="zh-CN" altLang="en-US"/>
              </a:p>
            </p:txBody>
          </p:sp>
          <p:sp>
            <p:nvSpPr>
              <p:cNvPr id="712795" name="Freeform 91"/>
              <p:cNvSpPr/>
              <p:nvPr/>
            </p:nvSpPr>
            <p:spPr bwMode="auto">
              <a:xfrm>
                <a:off x="2741" y="978"/>
                <a:ext cx="373" cy="401"/>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rgbClr val="FFFFFF"/>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863" name="Line 92"/>
              <p:cNvSpPr/>
              <p:nvPr/>
            </p:nvSpPr>
            <p:spPr>
              <a:xfrm>
                <a:off x="2774" y="1011"/>
                <a:ext cx="0" cy="61"/>
              </a:xfrm>
              <a:prstGeom prst="line">
                <a:avLst/>
              </a:prstGeom>
              <a:ln w="25400" cap="flat" cmpd="sng">
                <a:solidFill>
                  <a:srgbClr val="FFFFFF"/>
                </a:solidFill>
                <a:prstDash val="solid"/>
                <a:headEnd type="none" w="med" len="med"/>
                <a:tailEnd type="none" w="med" len="med"/>
              </a:ln>
            </p:spPr>
          </p:sp>
        </p:grpSp>
      </p:grpSp>
      <p:grpSp>
        <p:nvGrpSpPr>
          <p:cNvPr id="74763" name="Group 93"/>
          <p:cNvGrpSpPr/>
          <p:nvPr/>
        </p:nvGrpSpPr>
        <p:grpSpPr>
          <a:xfrm>
            <a:off x="5129213" y="4592638"/>
            <a:ext cx="677862" cy="682625"/>
            <a:chOff x="2614" y="840"/>
            <a:chExt cx="776" cy="1044"/>
          </a:xfrm>
        </p:grpSpPr>
        <p:grpSp>
          <p:nvGrpSpPr>
            <p:cNvPr id="74824" name="Group 94"/>
            <p:cNvGrpSpPr/>
            <p:nvPr/>
          </p:nvGrpSpPr>
          <p:grpSpPr>
            <a:xfrm>
              <a:off x="2614" y="1299"/>
              <a:ext cx="763" cy="585"/>
              <a:chOff x="2614" y="1299"/>
              <a:chExt cx="763" cy="585"/>
            </a:xfrm>
          </p:grpSpPr>
          <p:sp>
            <p:nvSpPr>
              <p:cNvPr id="74837" name="Freeform 95"/>
              <p:cNvSpPr>
                <a:spLocks noChangeAspect="1"/>
              </p:cNvSpPr>
              <p:nvPr/>
            </p:nvSpPr>
            <p:spPr>
              <a:xfrm>
                <a:off x="3113" y="1406"/>
                <a:ext cx="263" cy="305"/>
              </a:xfrm>
              <a:custGeom>
                <a:avLst/>
                <a:gdLst>
                  <a:gd name="txL" fmla="*/ 0 w 364"/>
                  <a:gd name="txT" fmla="*/ 0 h 422"/>
                  <a:gd name="txR" fmla="*/ 364 w 364"/>
                  <a:gd name="txB" fmla="*/ 422 h 422"/>
                </a:gdLst>
                <a:ahLst/>
                <a:cxnLst>
                  <a:cxn ang="0">
                    <a:pos x="1" y="22"/>
                  </a:cxn>
                  <a:cxn ang="0">
                    <a:pos x="38" y="0"/>
                  </a:cxn>
                  <a:cxn ang="0">
                    <a:pos x="38" y="18"/>
                  </a:cxn>
                  <a:cxn ang="0">
                    <a:pos x="0" y="43"/>
                  </a:cxn>
                </a:cxnLst>
                <a:rect l="txL" t="txT" r="txR" b="txB"/>
                <a:pathLst>
                  <a:path w="364" h="422">
                    <a:moveTo>
                      <a:pt x="3" y="212"/>
                    </a:moveTo>
                    <a:lnTo>
                      <a:pt x="364" y="0"/>
                    </a:lnTo>
                    <a:lnTo>
                      <a:pt x="364" y="180"/>
                    </a:lnTo>
                    <a:lnTo>
                      <a:pt x="0" y="422"/>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8" name="Freeform 96"/>
              <p:cNvSpPr>
                <a:spLocks noChangeAspect="1"/>
              </p:cNvSpPr>
              <p:nvPr/>
            </p:nvSpPr>
            <p:spPr>
              <a:xfrm>
                <a:off x="2614" y="1299"/>
                <a:ext cx="763" cy="264"/>
              </a:xfrm>
              <a:custGeom>
                <a:avLst/>
                <a:gdLst>
                  <a:gd name="txL" fmla="*/ 0 w 1091"/>
                  <a:gd name="txT" fmla="*/ 0 h 377"/>
                  <a:gd name="txR" fmla="*/ 1091 w 1091"/>
                  <a:gd name="txB" fmla="*/ 377 h 377"/>
                </a:gdLst>
                <a:ahLst/>
                <a:cxnLst>
                  <a:cxn ang="0">
                    <a:pos x="59" y="31"/>
                  </a:cxn>
                  <a:cxn ang="0">
                    <a:pos x="0" y="15"/>
                  </a:cxn>
                  <a:cxn ang="0">
                    <a:pos x="32" y="0"/>
                  </a:cxn>
                  <a:cxn ang="0">
                    <a:pos x="90" y="13"/>
                  </a:cxn>
                  <a:cxn ang="0">
                    <a:pos x="59" y="31"/>
                  </a:cxn>
                </a:cxnLst>
                <a:rect l="txL" t="txT" r="txR" b="txB"/>
                <a:pathLst>
                  <a:path w="1091" h="377">
                    <a:moveTo>
                      <a:pt x="715" y="376"/>
                    </a:moveTo>
                    <a:lnTo>
                      <a:pt x="0" y="187"/>
                    </a:lnTo>
                    <a:lnTo>
                      <a:pt x="397" y="0"/>
                    </a:lnTo>
                    <a:lnTo>
                      <a:pt x="1090" y="152"/>
                    </a:lnTo>
                    <a:lnTo>
                      <a:pt x="715" y="376"/>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9" name="Freeform 97"/>
              <p:cNvSpPr>
                <a:spLocks noChangeAspect="1"/>
              </p:cNvSpPr>
              <p:nvPr/>
            </p:nvSpPr>
            <p:spPr>
              <a:xfrm>
                <a:off x="2614" y="1429"/>
                <a:ext cx="499" cy="282"/>
              </a:xfrm>
              <a:custGeom>
                <a:avLst/>
                <a:gdLst>
                  <a:gd name="txL" fmla="*/ 0 w 690"/>
                  <a:gd name="txT" fmla="*/ 0 h 390"/>
                  <a:gd name="txR" fmla="*/ 690 w 690"/>
                  <a:gd name="txB" fmla="*/ 390 h 390"/>
                </a:gdLst>
                <a:ahLst/>
                <a:cxnLst>
                  <a:cxn ang="0">
                    <a:pos x="0" y="1"/>
                  </a:cxn>
                  <a:cxn ang="0">
                    <a:pos x="0" y="20"/>
                  </a:cxn>
                  <a:cxn ang="0">
                    <a:pos x="72" y="40"/>
                  </a:cxn>
                  <a:cxn ang="0">
                    <a:pos x="72" y="20"/>
                  </a:cxn>
                  <a:cxn ang="0">
                    <a:pos x="1" y="0"/>
                  </a:cxn>
                </a:cxnLst>
                <a:rect l="txL" t="txT" r="txR" b="txB"/>
                <a:pathLst>
                  <a:path w="690" h="390">
                    <a:moveTo>
                      <a:pt x="0" y="5"/>
                    </a:moveTo>
                    <a:lnTo>
                      <a:pt x="0" y="192"/>
                    </a:lnTo>
                    <a:lnTo>
                      <a:pt x="690" y="390"/>
                    </a:lnTo>
                    <a:lnTo>
                      <a:pt x="690" y="185"/>
                    </a:lnTo>
                    <a:lnTo>
                      <a:pt x="4" y="0"/>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40" name="Freeform 98"/>
              <p:cNvSpPr>
                <a:spLocks noChangeAspect="1"/>
              </p:cNvSpPr>
              <p:nvPr/>
            </p:nvSpPr>
            <p:spPr>
              <a:xfrm>
                <a:off x="2875" y="1529"/>
                <a:ext cx="196" cy="137"/>
              </a:xfrm>
              <a:custGeom>
                <a:avLst/>
                <a:gdLst>
                  <a:gd name="txL" fmla="*/ 0 w 271"/>
                  <a:gd name="txT" fmla="*/ 0 h 189"/>
                  <a:gd name="txR" fmla="*/ 271 w 271"/>
                  <a:gd name="txB" fmla="*/ 189 h 189"/>
                </a:gdLst>
                <a:ahLst/>
                <a:cxnLst>
                  <a:cxn ang="0">
                    <a:pos x="0" y="0"/>
                  </a:cxn>
                  <a:cxn ang="0">
                    <a:pos x="28" y="7"/>
                  </a:cxn>
                  <a:cxn ang="0">
                    <a:pos x="28" y="20"/>
                  </a:cxn>
                  <a:cxn ang="0">
                    <a:pos x="0" y="12"/>
                  </a:cxn>
                  <a:cxn ang="0">
                    <a:pos x="0" y="0"/>
                  </a:cxn>
                </a:cxnLst>
                <a:rect l="txL" t="txT" r="txR" b="txB"/>
                <a:pathLst>
                  <a:path w="271" h="189">
                    <a:moveTo>
                      <a:pt x="0" y="0"/>
                    </a:moveTo>
                    <a:lnTo>
                      <a:pt x="271" y="73"/>
                    </a:lnTo>
                    <a:lnTo>
                      <a:pt x="271" y="189"/>
                    </a:lnTo>
                    <a:lnTo>
                      <a:pt x="0" y="115"/>
                    </a:lnTo>
                    <a:lnTo>
                      <a:pt x="0" y="0"/>
                    </a:lnTo>
                  </a:path>
                </a:pathLst>
              </a:custGeom>
              <a:gradFill rotWithShape="0">
                <a:gsLst>
                  <a:gs pos="0">
                    <a:srgbClr val="B2B2B2">
                      <a:alpha val="100000"/>
                    </a:srgbClr>
                  </a:gs>
                  <a:gs pos="100000">
                    <a:srgbClr val="DFDFDF">
                      <a:alpha val="100000"/>
                    </a:srgbClr>
                  </a:gs>
                </a:gsLst>
                <a:lin ang="2700000" scaled="1"/>
                <a:tileRect/>
              </a:gradFill>
              <a:ln w="6350">
                <a:noFill/>
              </a:ln>
            </p:spPr>
            <p:txBody>
              <a:bodyPr/>
              <a:p>
                <a:endParaRPr lang="zh-CN" altLang="en-US"/>
              </a:p>
            </p:txBody>
          </p:sp>
          <p:sp>
            <p:nvSpPr>
              <p:cNvPr id="74841" name="Freeform 99"/>
              <p:cNvSpPr>
                <a:spLocks noChangeAspect="1"/>
              </p:cNvSpPr>
              <p:nvPr/>
            </p:nvSpPr>
            <p:spPr>
              <a:xfrm>
                <a:off x="2879" y="1580"/>
                <a:ext cx="189" cy="49"/>
              </a:xfrm>
              <a:custGeom>
                <a:avLst/>
                <a:gdLst>
                  <a:gd name="txL" fmla="*/ 0 w 261"/>
                  <a:gd name="txT" fmla="*/ 0 h 69"/>
                  <a:gd name="txR" fmla="*/ 261 w 261"/>
                  <a:gd name="txB" fmla="*/ 69 h 69"/>
                </a:gdLst>
                <a:ahLst/>
                <a:cxnLst>
                  <a:cxn ang="0">
                    <a:pos x="0" y="0"/>
                  </a:cxn>
                  <a:cxn ang="0">
                    <a:pos x="28" y="6"/>
                  </a:cxn>
                </a:cxnLst>
                <a:rect l="txL" t="txT" r="txR" b="txB"/>
                <a:pathLst>
                  <a:path w="261" h="69">
                    <a:moveTo>
                      <a:pt x="0" y="0"/>
                    </a:moveTo>
                    <a:lnTo>
                      <a:pt x="261" y="69"/>
                    </a:lnTo>
                  </a:path>
                </a:pathLst>
              </a:custGeom>
              <a:noFill/>
              <a:ln w="3175" cap="flat" cmpd="sng">
                <a:solidFill>
                  <a:srgbClr val="777777">
                    <a:alpha val="100000"/>
                  </a:srgbClr>
                </a:solidFill>
                <a:prstDash val="solid"/>
                <a:round/>
                <a:headEnd type="none" w="med" len="med"/>
                <a:tailEnd type="none" w="med" len="med"/>
              </a:ln>
            </p:spPr>
            <p:txBody>
              <a:bodyPr/>
              <a:p>
                <a:endParaRPr lang="zh-CN" altLang="en-US"/>
              </a:p>
            </p:txBody>
          </p:sp>
          <p:sp>
            <p:nvSpPr>
              <p:cNvPr id="74842" name="Freeform 100"/>
              <p:cNvSpPr/>
              <p:nvPr/>
            </p:nvSpPr>
            <p:spPr>
              <a:xfrm>
                <a:off x="2874" y="1315"/>
                <a:ext cx="211" cy="508"/>
              </a:xfrm>
              <a:custGeom>
                <a:avLst/>
                <a:gdLst>
                  <a:gd name="txL" fmla="*/ 0 w 270"/>
                  <a:gd name="txT" fmla="*/ 0 h 116"/>
                  <a:gd name="txR" fmla="*/ 270 w 270"/>
                  <a:gd name="txB" fmla="*/ 116 h 116"/>
                </a:gdLst>
                <a:ahLst/>
                <a:cxnLst>
                  <a:cxn ang="0">
                    <a:pos x="0" y="403"/>
                  </a:cxn>
                  <a:cxn ang="0">
                    <a:pos x="1" y="0"/>
                  </a:cxn>
                  <a:cxn ang="0">
                    <a:pos x="33" y="267"/>
                  </a:cxn>
                </a:cxnLst>
                <a:rect l="txL" t="txT" r="txR" b="txB"/>
                <a:pathLst>
                  <a:path w="270" h="116">
                    <a:moveTo>
                      <a:pt x="0" y="116"/>
                    </a:moveTo>
                    <a:lnTo>
                      <a:pt x="1" y="0"/>
                    </a:lnTo>
                    <a:lnTo>
                      <a:pt x="270" y="75"/>
                    </a:lnTo>
                  </a:path>
                </a:pathLst>
              </a:custGeom>
              <a:noFill/>
              <a:ln w="6350" cap="flat" cmpd="sng">
                <a:solidFill>
                  <a:srgbClr val="777777">
                    <a:alpha val="100000"/>
                  </a:srgbClr>
                </a:solidFill>
                <a:prstDash val="solid"/>
                <a:round/>
                <a:headEnd type="none" w="med" len="med"/>
                <a:tailEnd type="none" w="med" len="med"/>
              </a:ln>
            </p:spPr>
            <p:txBody>
              <a:bodyPr/>
              <a:p>
                <a:endParaRPr lang="zh-CN" altLang="en-US"/>
              </a:p>
            </p:txBody>
          </p:sp>
          <p:sp>
            <p:nvSpPr>
              <p:cNvPr id="74843" name="Line 101"/>
              <p:cNvSpPr/>
              <p:nvPr/>
            </p:nvSpPr>
            <p:spPr>
              <a:xfrm>
                <a:off x="2892" y="1556"/>
                <a:ext cx="153" cy="38"/>
              </a:xfrm>
              <a:prstGeom prst="line">
                <a:avLst/>
              </a:prstGeom>
              <a:ln w="3175" cap="flat" cmpd="sng">
                <a:solidFill>
                  <a:srgbClr val="777777"/>
                </a:solidFill>
                <a:prstDash val="solid"/>
                <a:headEnd type="none" w="med" len="med"/>
                <a:tailEnd type="none" w="med" len="med"/>
              </a:ln>
            </p:spPr>
          </p:sp>
          <p:sp>
            <p:nvSpPr>
              <p:cNvPr id="74844" name="Line 102"/>
              <p:cNvSpPr/>
              <p:nvPr/>
            </p:nvSpPr>
            <p:spPr>
              <a:xfrm>
                <a:off x="3022" y="1634"/>
                <a:ext cx="29" cy="6"/>
              </a:xfrm>
              <a:prstGeom prst="line">
                <a:avLst/>
              </a:prstGeom>
              <a:ln w="19050" cap="flat" cmpd="sng">
                <a:solidFill>
                  <a:srgbClr val="DC0081"/>
                </a:solidFill>
                <a:prstDash val="solid"/>
                <a:headEnd type="none" w="med" len="med"/>
                <a:tailEnd type="none" w="med" len="med"/>
              </a:ln>
            </p:spPr>
          </p:sp>
          <p:sp>
            <p:nvSpPr>
              <p:cNvPr id="74845" name="Freeform 103"/>
              <p:cNvSpPr/>
              <p:nvPr/>
            </p:nvSpPr>
            <p:spPr>
              <a:xfrm>
                <a:off x="2940" y="1324"/>
                <a:ext cx="47" cy="508"/>
              </a:xfrm>
              <a:custGeom>
                <a:avLst/>
                <a:gdLst>
                  <a:gd name="txL" fmla="*/ 0 w 64"/>
                  <a:gd name="txT" fmla="*/ 0 h 35"/>
                  <a:gd name="txR" fmla="*/ 64 w 64"/>
                  <a:gd name="txB" fmla="*/ 35 h 35"/>
                </a:gdLst>
                <a:ahLst/>
                <a:cxnLst>
                  <a:cxn ang="0">
                    <a:pos x="0" y="0"/>
                  </a:cxn>
                  <a:cxn ang="0">
                    <a:pos x="1" y="639"/>
                  </a:cxn>
                  <a:cxn ang="0">
                    <a:pos x="7" y="1263"/>
                  </a:cxn>
                  <a:cxn ang="0">
                    <a:pos x="7" y="842"/>
                  </a:cxn>
                  <a:cxn ang="0">
                    <a:pos x="0" y="0"/>
                  </a:cxn>
                </a:cxnLst>
                <a:rect l="txL" t="txT" r="txR" b="txB"/>
                <a:pathLst>
                  <a:path w="64" h="35">
                    <a:moveTo>
                      <a:pt x="0" y="0"/>
                    </a:moveTo>
                    <a:lnTo>
                      <a:pt x="1" y="18"/>
                    </a:lnTo>
                    <a:lnTo>
                      <a:pt x="64" y="35"/>
                    </a:lnTo>
                    <a:lnTo>
                      <a:pt x="64" y="19"/>
                    </a:lnTo>
                    <a:lnTo>
                      <a:pt x="0" y="0"/>
                    </a:lnTo>
                    <a:close/>
                  </a:path>
                </a:pathLst>
              </a:custGeom>
              <a:solidFill>
                <a:srgbClr val="777777">
                  <a:alpha val="100000"/>
                </a:srgbClr>
              </a:solidFill>
              <a:ln w="19050">
                <a:noFill/>
              </a:ln>
            </p:spPr>
            <p:txBody>
              <a:bodyPr/>
              <a:p>
                <a:endParaRPr lang="zh-CN" altLang="en-US"/>
              </a:p>
            </p:txBody>
          </p:sp>
          <p:sp>
            <p:nvSpPr>
              <p:cNvPr id="74846" name="Line 104"/>
              <p:cNvSpPr/>
              <p:nvPr/>
            </p:nvSpPr>
            <p:spPr>
              <a:xfrm>
                <a:off x="2627" y="1459"/>
                <a:ext cx="202" cy="57"/>
              </a:xfrm>
              <a:prstGeom prst="line">
                <a:avLst/>
              </a:prstGeom>
              <a:ln w="6350" cap="flat" cmpd="sng">
                <a:solidFill>
                  <a:srgbClr val="777777"/>
                </a:solidFill>
                <a:prstDash val="solid"/>
                <a:headEnd type="none" w="med" len="med"/>
                <a:tailEnd type="none" w="med" len="med"/>
              </a:ln>
            </p:spPr>
          </p:sp>
          <p:sp>
            <p:nvSpPr>
              <p:cNvPr id="74847" name="Line 105"/>
              <p:cNvSpPr/>
              <p:nvPr/>
            </p:nvSpPr>
            <p:spPr>
              <a:xfrm>
                <a:off x="2627" y="1481"/>
                <a:ext cx="202" cy="56"/>
              </a:xfrm>
              <a:prstGeom prst="line">
                <a:avLst/>
              </a:prstGeom>
              <a:ln w="6350" cap="flat" cmpd="sng">
                <a:solidFill>
                  <a:srgbClr val="777777"/>
                </a:solidFill>
                <a:prstDash val="solid"/>
                <a:headEnd type="none" w="med" len="med"/>
                <a:tailEnd type="none" w="med" len="med"/>
              </a:ln>
            </p:spPr>
          </p:sp>
          <p:sp>
            <p:nvSpPr>
              <p:cNvPr id="74848" name="Line 106"/>
              <p:cNvSpPr/>
              <p:nvPr/>
            </p:nvSpPr>
            <p:spPr>
              <a:xfrm>
                <a:off x="2627" y="1504"/>
                <a:ext cx="202" cy="57"/>
              </a:xfrm>
              <a:prstGeom prst="line">
                <a:avLst/>
              </a:prstGeom>
              <a:ln w="6350" cap="flat" cmpd="sng">
                <a:solidFill>
                  <a:srgbClr val="777777"/>
                </a:solidFill>
                <a:prstDash val="solid"/>
                <a:headEnd type="none" w="med" len="med"/>
                <a:tailEnd type="none" w="med" len="med"/>
              </a:ln>
            </p:spPr>
          </p:sp>
          <p:sp>
            <p:nvSpPr>
              <p:cNvPr id="74849" name="Line 107"/>
              <p:cNvSpPr/>
              <p:nvPr/>
            </p:nvSpPr>
            <p:spPr>
              <a:xfrm>
                <a:off x="2627" y="1526"/>
                <a:ext cx="202" cy="56"/>
              </a:xfrm>
              <a:prstGeom prst="line">
                <a:avLst/>
              </a:prstGeom>
              <a:ln w="6350" cap="flat" cmpd="sng">
                <a:solidFill>
                  <a:srgbClr val="777777"/>
                </a:solidFill>
                <a:prstDash val="solid"/>
                <a:headEnd type="none" w="med" len="med"/>
                <a:tailEnd type="none" w="med" len="med"/>
              </a:ln>
            </p:spPr>
          </p:sp>
          <p:sp>
            <p:nvSpPr>
              <p:cNvPr id="74850" name="Freeform 108"/>
              <p:cNvSpPr/>
              <p:nvPr/>
            </p:nvSpPr>
            <p:spPr>
              <a:xfrm>
                <a:off x="2877" y="1376"/>
                <a:ext cx="211" cy="508"/>
              </a:xfrm>
              <a:custGeom>
                <a:avLst/>
                <a:gdLst>
                  <a:gd name="txL" fmla="*/ 0 w 275"/>
                  <a:gd name="txT" fmla="*/ 0 h 117"/>
                  <a:gd name="txR" fmla="*/ 275 w 275"/>
                  <a:gd name="txB" fmla="*/ 117 h 117"/>
                </a:gdLst>
                <a:ahLst/>
                <a:cxnLst>
                  <a:cxn ang="0">
                    <a:pos x="0" y="152"/>
                  </a:cxn>
                  <a:cxn ang="0">
                    <a:pos x="31" y="417"/>
                  </a:cxn>
                  <a:cxn ang="0">
                    <a:pos x="31" y="0"/>
                  </a:cxn>
                </a:cxnLst>
                <a:rect l="txL" t="txT" r="txR" b="txB"/>
                <a:pathLst>
                  <a:path w="275" h="117">
                    <a:moveTo>
                      <a:pt x="0" y="40"/>
                    </a:moveTo>
                    <a:lnTo>
                      <a:pt x="275" y="117"/>
                    </a:lnTo>
                    <a:lnTo>
                      <a:pt x="275" y="0"/>
                    </a:lnTo>
                  </a:path>
                </a:pathLst>
              </a:custGeom>
              <a:noFill/>
              <a:ln w="6350" cap="flat" cmpd="sng">
                <a:solidFill>
                  <a:srgbClr val="FFFFFF">
                    <a:alpha val="100000"/>
                  </a:srgbClr>
                </a:solidFill>
                <a:prstDash val="solid"/>
                <a:round/>
                <a:headEnd type="none" w="med" len="med"/>
                <a:tailEnd type="none" w="med" len="med"/>
              </a:ln>
            </p:spPr>
            <p:txBody>
              <a:bodyPr/>
              <a:p>
                <a:endParaRPr lang="zh-CN" altLang="en-US"/>
              </a:p>
            </p:txBody>
          </p:sp>
        </p:grpSp>
        <p:grpSp>
          <p:nvGrpSpPr>
            <p:cNvPr id="74825" name="Group 109"/>
            <p:cNvGrpSpPr/>
            <p:nvPr/>
          </p:nvGrpSpPr>
          <p:grpSpPr>
            <a:xfrm>
              <a:off x="2676" y="840"/>
              <a:ext cx="714" cy="672"/>
              <a:chOff x="2676" y="840"/>
              <a:chExt cx="714" cy="672"/>
            </a:xfrm>
          </p:grpSpPr>
          <p:sp>
            <p:nvSpPr>
              <p:cNvPr id="74826" name="Freeform 110"/>
              <p:cNvSpPr/>
              <p:nvPr/>
            </p:nvSpPr>
            <p:spPr>
              <a:xfrm>
                <a:off x="2730" y="1277"/>
                <a:ext cx="556" cy="235"/>
              </a:xfrm>
              <a:custGeom>
                <a:avLst/>
                <a:gdLst>
                  <a:gd name="txL" fmla="*/ 0 w 556"/>
                  <a:gd name="txT" fmla="*/ 0 h 235"/>
                  <a:gd name="txR" fmla="*/ 556 w 556"/>
                  <a:gd name="txB" fmla="*/ 235 h 235"/>
                </a:gdLst>
                <a:ahLst/>
                <a:cxnLst>
                  <a:cxn ang="0">
                    <a:pos x="0" y="128"/>
                  </a:cxn>
                  <a:cxn ang="0">
                    <a:pos x="238" y="0"/>
                  </a:cxn>
                  <a:cxn ang="0">
                    <a:pos x="556" y="91"/>
                  </a:cxn>
                  <a:cxn ang="0">
                    <a:pos x="556" y="108"/>
                  </a:cxn>
                  <a:cxn ang="0">
                    <a:pos x="334" y="235"/>
                  </a:cxn>
                  <a:cxn ang="0">
                    <a:pos x="0" y="148"/>
                  </a:cxn>
                  <a:cxn ang="0">
                    <a:pos x="0" y="128"/>
                  </a:cxn>
                </a:cxnLst>
                <a:rect l="txL" t="txT" r="txR" b="txB"/>
                <a:pathLst>
                  <a:path w="556" h="235">
                    <a:moveTo>
                      <a:pt x="0" y="128"/>
                    </a:moveTo>
                    <a:lnTo>
                      <a:pt x="238" y="0"/>
                    </a:lnTo>
                    <a:lnTo>
                      <a:pt x="556" y="91"/>
                    </a:lnTo>
                    <a:lnTo>
                      <a:pt x="556" y="108"/>
                    </a:lnTo>
                    <a:lnTo>
                      <a:pt x="334" y="235"/>
                    </a:lnTo>
                    <a:lnTo>
                      <a:pt x="0" y="148"/>
                    </a:lnTo>
                    <a:lnTo>
                      <a:pt x="0" y="128"/>
                    </a:lnTo>
                    <a:close/>
                  </a:path>
                </a:pathLst>
              </a:custGeom>
              <a:solidFill>
                <a:srgbClr val="DDDDDD">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27" name="Freeform 111"/>
              <p:cNvSpPr/>
              <p:nvPr/>
            </p:nvSpPr>
            <p:spPr>
              <a:xfrm>
                <a:off x="2737" y="1282"/>
                <a:ext cx="538" cy="208"/>
              </a:xfrm>
              <a:custGeom>
                <a:avLst/>
                <a:gdLst>
                  <a:gd name="txL" fmla="*/ 0 w 538"/>
                  <a:gd name="txT" fmla="*/ 0 h 208"/>
                  <a:gd name="txR" fmla="*/ 538 w 538"/>
                  <a:gd name="txB" fmla="*/ 208 h 208"/>
                </a:gdLst>
                <a:ahLst/>
                <a:cxnLst>
                  <a:cxn ang="0">
                    <a:pos x="0" y="124"/>
                  </a:cxn>
                  <a:cxn ang="0">
                    <a:pos x="327" y="208"/>
                  </a:cxn>
                  <a:cxn ang="0">
                    <a:pos x="538" y="86"/>
                  </a:cxn>
                  <a:cxn ang="0">
                    <a:pos x="233" y="0"/>
                  </a:cxn>
                  <a:cxn ang="0">
                    <a:pos x="0" y="124"/>
                  </a:cxn>
                </a:cxnLst>
                <a:rect l="txL" t="txT" r="txR" b="txB"/>
                <a:pathLst>
                  <a:path w="538" h="208">
                    <a:moveTo>
                      <a:pt x="0" y="124"/>
                    </a:moveTo>
                    <a:lnTo>
                      <a:pt x="327" y="208"/>
                    </a:lnTo>
                    <a:lnTo>
                      <a:pt x="538" y="86"/>
                    </a:lnTo>
                    <a:lnTo>
                      <a:pt x="233" y="0"/>
                    </a:lnTo>
                    <a:lnTo>
                      <a:pt x="0" y="124"/>
                    </a:lnTo>
                    <a:close/>
                  </a:path>
                </a:pathLst>
              </a:custGeom>
              <a:solidFill>
                <a:srgbClr val="B2B2B2">
                  <a:alpha val="100000"/>
                </a:srgbClr>
              </a:solidFill>
              <a:ln w="6350">
                <a:noFill/>
              </a:ln>
            </p:spPr>
            <p:txBody>
              <a:bodyPr/>
              <a:p>
                <a:endParaRPr lang="zh-CN" altLang="en-US"/>
              </a:p>
            </p:txBody>
          </p:sp>
          <p:sp>
            <p:nvSpPr>
              <p:cNvPr id="74828" name="Oval 112"/>
              <p:cNvSpPr/>
              <p:nvPr/>
            </p:nvSpPr>
            <p:spPr>
              <a:xfrm>
                <a:off x="2871" y="1333"/>
                <a:ext cx="280" cy="112"/>
              </a:xfrm>
              <a:prstGeom prst="ellipse">
                <a:avLst/>
              </a:prstGeom>
              <a:solidFill>
                <a:srgbClr val="B2B2B2"/>
              </a:solidFill>
              <a:ln w="3175" cap="rnd" cmpd="sng">
                <a:solidFill>
                  <a:srgbClr val="000000"/>
                </a:solidFill>
                <a:prstDash val="solid"/>
                <a:headEnd type="none" w="med" len="med"/>
                <a:tailEnd type="none" w="med" len="med"/>
              </a:ln>
            </p:spPr>
            <p:txBody>
              <a:bodyPr/>
              <a:p>
                <a:endParaRPr lang="zh-CN" altLang="en-US" b="1" dirty="0">
                  <a:latin typeface="Arial" panose="020B0604020202020204" pitchFamily="34" charset="0"/>
                </a:endParaRPr>
              </a:p>
            </p:txBody>
          </p:sp>
          <p:sp>
            <p:nvSpPr>
              <p:cNvPr id="74829" name="Freeform 113"/>
              <p:cNvSpPr/>
              <p:nvPr/>
            </p:nvSpPr>
            <p:spPr>
              <a:xfrm>
                <a:off x="2718" y="1337"/>
                <a:ext cx="452" cy="126"/>
              </a:xfrm>
              <a:custGeom>
                <a:avLst/>
                <a:gdLst>
                  <a:gd name="txL" fmla="*/ 0 w 646"/>
                  <a:gd name="txT" fmla="*/ 0 h 180"/>
                  <a:gd name="txR" fmla="*/ 646 w 646"/>
                  <a:gd name="txB" fmla="*/ 180 h 180"/>
                </a:gdLst>
                <a:ahLst/>
                <a:cxnLst>
                  <a:cxn ang="0">
                    <a:pos x="0" y="0"/>
                  </a:cxn>
                  <a:cxn ang="0">
                    <a:pos x="1" y="3"/>
                  </a:cxn>
                  <a:cxn ang="0">
                    <a:pos x="48" y="15"/>
                  </a:cxn>
                  <a:cxn ang="0">
                    <a:pos x="53" y="13"/>
                  </a:cxn>
                </a:cxnLst>
                <a:rect l="txL" t="txT" r="txR" b="txB"/>
                <a:pathLst>
                  <a:path w="646" h="180">
                    <a:moveTo>
                      <a:pt x="0" y="0"/>
                    </a:moveTo>
                    <a:lnTo>
                      <a:pt x="20" y="36"/>
                    </a:lnTo>
                    <a:lnTo>
                      <a:pt x="574" y="180"/>
                    </a:lnTo>
                    <a:lnTo>
                      <a:pt x="646" y="158"/>
                    </a:lnTo>
                  </a:path>
                </a:pathLst>
              </a:custGeom>
              <a:solidFill>
                <a:srgbClr val="B2B2B2">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0" name="Freeform 114"/>
              <p:cNvSpPr>
                <a:spLocks noChangeAspect="1"/>
              </p:cNvSpPr>
              <p:nvPr/>
            </p:nvSpPr>
            <p:spPr>
              <a:xfrm>
                <a:off x="2826" y="840"/>
                <a:ext cx="564" cy="520"/>
              </a:xfrm>
              <a:custGeom>
                <a:avLst/>
                <a:gdLst>
                  <a:gd name="txL" fmla="*/ 0 w 808"/>
                  <a:gd name="txT" fmla="*/ 0 h 746"/>
                  <a:gd name="txR" fmla="*/ 808 w 808"/>
                  <a:gd name="txB" fmla="*/ 746 h 746"/>
                </a:gdLst>
                <a:ahLst/>
                <a:cxnLst>
                  <a:cxn ang="0">
                    <a:pos x="50" y="60"/>
                  </a:cxn>
                  <a:cxn ang="0">
                    <a:pos x="66" y="42"/>
                  </a:cxn>
                  <a:cxn ang="0">
                    <a:pos x="66" y="8"/>
                  </a:cxn>
                  <a:cxn ang="0">
                    <a:pos x="27" y="0"/>
                  </a:cxn>
                  <a:cxn ang="0">
                    <a:pos x="0" y="4"/>
                  </a:cxn>
                </a:cxnLst>
                <a:rect l="txL" t="txT" r="txR" b="txB"/>
                <a:pathLst>
                  <a:path w="808" h="746">
                    <a:moveTo>
                      <a:pt x="620" y="746"/>
                    </a:moveTo>
                    <a:lnTo>
                      <a:pt x="808" y="525"/>
                    </a:lnTo>
                    <a:lnTo>
                      <a:pt x="808" y="106"/>
                    </a:lnTo>
                    <a:lnTo>
                      <a:pt x="336" y="0"/>
                    </a:lnTo>
                    <a:lnTo>
                      <a:pt x="0" y="48"/>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1" name="Freeform 115"/>
              <p:cNvSpPr>
                <a:spLocks noChangeAspect="1"/>
              </p:cNvSpPr>
              <p:nvPr/>
            </p:nvSpPr>
            <p:spPr>
              <a:xfrm>
                <a:off x="3178" y="955"/>
                <a:ext cx="113" cy="506"/>
              </a:xfrm>
              <a:custGeom>
                <a:avLst/>
                <a:gdLst>
                  <a:gd name="txL" fmla="*/ 0 w 144"/>
                  <a:gd name="txT" fmla="*/ 0 h 644"/>
                  <a:gd name="txR" fmla="*/ 144 w 144"/>
                  <a:gd name="txB" fmla="*/ 644 h 644"/>
                </a:gdLst>
                <a:ahLst/>
                <a:cxnLst>
                  <a:cxn ang="0">
                    <a:pos x="0" y="119"/>
                  </a:cxn>
                  <a:cxn ang="0">
                    <a:pos x="0" y="15"/>
                  </a:cxn>
                  <a:cxn ang="0">
                    <a:pos x="27" y="0"/>
                  </a:cxn>
                  <a:cxn ang="0">
                    <a:pos x="27" y="102"/>
                  </a:cxn>
                  <a:cxn ang="0">
                    <a:pos x="0" y="119"/>
                  </a:cxn>
                </a:cxnLst>
                <a:rect l="txL" t="txT" r="txR" b="txB"/>
                <a:pathLst>
                  <a:path w="144" h="644">
                    <a:moveTo>
                      <a:pt x="0" y="644"/>
                    </a:moveTo>
                    <a:lnTo>
                      <a:pt x="0" y="79"/>
                    </a:lnTo>
                    <a:lnTo>
                      <a:pt x="144" y="0"/>
                    </a:lnTo>
                    <a:lnTo>
                      <a:pt x="144" y="554"/>
                    </a:lnTo>
                    <a:lnTo>
                      <a:pt x="0" y="644"/>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2" name="Freeform 116"/>
              <p:cNvSpPr>
                <a:spLocks noChangeAspect="1"/>
              </p:cNvSpPr>
              <p:nvPr/>
            </p:nvSpPr>
            <p:spPr>
              <a:xfrm>
                <a:off x="2676" y="846"/>
                <a:ext cx="615" cy="172"/>
              </a:xfrm>
              <a:custGeom>
                <a:avLst/>
                <a:gdLst>
                  <a:gd name="txL" fmla="*/ 0 w 782"/>
                  <a:gd name="txT" fmla="*/ 0 h 219"/>
                  <a:gd name="txR" fmla="*/ 782 w 782"/>
                  <a:gd name="txB" fmla="*/ 219 h 219"/>
                </a:gdLst>
                <a:ahLst/>
                <a:cxnLst>
                  <a:cxn ang="0">
                    <a:pos x="120" y="40"/>
                  </a:cxn>
                  <a:cxn ang="0">
                    <a:pos x="0" y="13"/>
                  </a:cxn>
                  <a:cxn ang="0">
                    <a:pos x="30" y="0"/>
                  </a:cxn>
                  <a:cxn ang="0">
                    <a:pos x="146" y="26"/>
                  </a:cxn>
                  <a:cxn ang="0">
                    <a:pos x="120" y="40"/>
                  </a:cxn>
                </a:cxnLst>
                <a:rect l="txL" t="txT" r="txR" b="txB"/>
                <a:pathLst>
                  <a:path w="782" h="219">
                    <a:moveTo>
                      <a:pt x="638" y="219"/>
                    </a:moveTo>
                    <a:lnTo>
                      <a:pt x="0" y="67"/>
                    </a:lnTo>
                    <a:lnTo>
                      <a:pt x="160" y="0"/>
                    </a:lnTo>
                    <a:lnTo>
                      <a:pt x="782" y="139"/>
                    </a:lnTo>
                    <a:lnTo>
                      <a:pt x="638" y="219"/>
                    </a:lnTo>
                  </a:path>
                </a:pathLst>
              </a:custGeom>
              <a:solidFill>
                <a:srgbClr val="FFFFFF">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3" name="Freeform 117"/>
              <p:cNvSpPr>
                <a:spLocks noChangeAspect="1"/>
              </p:cNvSpPr>
              <p:nvPr/>
            </p:nvSpPr>
            <p:spPr>
              <a:xfrm>
                <a:off x="2676" y="897"/>
                <a:ext cx="502" cy="566"/>
              </a:xfrm>
              <a:custGeom>
                <a:avLst/>
                <a:gdLst>
                  <a:gd name="txL" fmla="*/ 0 w 672"/>
                  <a:gd name="txT" fmla="*/ 0 h 754"/>
                  <a:gd name="txR" fmla="*/ 672 w 672"/>
                  <a:gd name="txB" fmla="*/ 754 h 754"/>
                </a:gdLst>
                <a:ahLst/>
                <a:cxnLst>
                  <a:cxn ang="0">
                    <a:pos x="87" y="101"/>
                  </a:cxn>
                  <a:cxn ang="0">
                    <a:pos x="87" y="22"/>
                  </a:cxn>
                  <a:cxn ang="0">
                    <a:pos x="0" y="0"/>
                  </a:cxn>
                  <a:cxn ang="0">
                    <a:pos x="0" y="78"/>
                  </a:cxn>
                  <a:cxn ang="0">
                    <a:pos x="87" y="101"/>
                  </a:cxn>
                </a:cxnLst>
                <a:rect l="txL" t="txT" r="txR" b="txB"/>
                <a:pathLst>
                  <a:path w="672" h="754">
                    <a:moveTo>
                      <a:pt x="671" y="753"/>
                    </a:moveTo>
                    <a:lnTo>
                      <a:pt x="671" y="160"/>
                    </a:lnTo>
                    <a:lnTo>
                      <a:pt x="0" y="0"/>
                    </a:lnTo>
                    <a:lnTo>
                      <a:pt x="0" y="578"/>
                    </a:lnTo>
                    <a:lnTo>
                      <a:pt x="671" y="753"/>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74834" name="Freeform 118"/>
              <p:cNvSpPr>
                <a:spLocks noChangeAspect="1"/>
              </p:cNvSpPr>
              <p:nvPr/>
            </p:nvSpPr>
            <p:spPr>
              <a:xfrm>
                <a:off x="2715" y="947"/>
                <a:ext cx="425" cy="464"/>
              </a:xfrm>
              <a:custGeom>
                <a:avLst/>
                <a:gdLst>
                  <a:gd name="txL" fmla="*/ 0 w 491"/>
                  <a:gd name="txT" fmla="*/ 0 h 549"/>
                  <a:gd name="txR" fmla="*/ 491 w 491"/>
                  <a:gd name="txB" fmla="*/ 549 h 549"/>
                </a:gdLst>
                <a:ahLst/>
                <a:cxnLst>
                  <a:cxn ang="0">
                    <a:pos x="178" y="168"/>
                  </a:cxn>
                  <a:cxn ang="0">
                    <a:pos x="178" y="36"/>
                  </a:cxn>
                  <a:cxn ang="0">
                    <a:pos x="0" y="0"/>
                  </a:cxn>
                  <a:cxn ang="0">
                    <a:pos x="0" y="131"/>
                  </a:cxn>
                  <a:cxn ang="0">
                    <a:pos x="178" y="168"/>
                  </a:cxn>
                </a:cxnLst>
                <a:rect l="txL" t="txT" r="txR" b="txB"/>
                <a:pathLst>
                  <a:path w="491" h="549">
                    <a:moveTo>
                      <a:pt x="490" y="548"/>
                    </a:moveTo>
                    <a:lnTo>
                      <a:pt x="490" y="117"/>
                    </a:lnTo>
                    <a:lnTo>
                      <a:pt x="0" y="0"/>
                    </a:lnTo>
                    <a:lnTo>
                      <a:pt x="0" y="424"/>
                    </a:lnTo>
                    <a:lnTo>
                      <a:pt x="490" y="548"/>
                    </a:lnTo>
                  </a:path>
                </a:pathLst>
              </a:custGeom>
              <a:solidFill>
                <a:srgbClr val="CECECE">
                  <a:alpha val="100000"/>
                </a:srgbClr>
              </a:solidFill>
              <a:ln w="6350" cap="rnd" cmpd="sng">
                <a:solidFill>
                  <a:srgbClr val="808080">
                    <a:alpha val="100000"/>
                  </a:srgbClr>
                </a:solidFill>
                <a:prstDash val="solid"/>
                <a:round/>
                <a:headEnd type="none" w="med" len="med"/>
                <a:tailEnd type="none" w="med" len="med"/>
              </a:ln>
            </p:spPr>
            <p:txBody>
              <a:bodyPr/>
              <a:p>
                <a:endParaRPr lang="zh-CN" altLang="en-US"/>
              </a:p>
            </p:txBody>
          </p:sp>
          <p:sp>
            <p:nvSpPr>
              <p:cNvPr id="712823" name="Freeform 119"/>
              <p:cNvSpPr/>
              <p:nvPr/>
            </p:nvSpPr>
            <p:spPr bwMode="auto">
              <a:xfrm>
                <a:off x="2741" y="978"/>
                <a:ext cx="373" cy="401"/>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rgbClr val="FFFFFF"/>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836" name="Line 120"/>
              <p:cNvSpPr/>
              <p:nvPr/>
            </p:nvSpPr>
            <p:spPr>
              <a:xfrm>
                <a:off x="2774" y="1011"/>
                <a:ext cx="0" cy="61"/>
              </a:xfrm>
              <a:prstGeom prst="line">
                <a:avLst/>
              </a:prstGeom>
              <a:ln w="25400" cap="flat" cmpd="sng">
                <a:solidFill>
                  <a:srgbClr val="FFFFFF"/>
                </a:solidFill>
                <a:prstDash val="solid"/>
                <a:headEnd type="none" w="med" len="med"/>
                <a:tailEnd type="none" w="med" len="med"/>
              </a:ln>
            </p:spPr>
          </p:sp>
        </p:grpSp>
      </p:grpSp>
      <p:grpSp>
        <p:nvGrpSpPr>
          <p:cNvPr id="74764" name="Group 121"/>
          <p:cNvGrpSpPr/>
          <p:nvPr/>
        </p:nvGrpSpPr>
        <p:grpSpPr>
          <a:xfrm>
            <a:off x="6486525" y="1884363"/>
            <a:ext cx="904875" cy="712787"/>
            <a:chOff x="5985" y="9327"/>
            <a:chExt cx="945" cy="804"/>
          </a:xfrm>
        </p:grpSpPr>
        <p:sp>
          <p:nvSpPr>
            <p:cNvPr id="74822" name="AutoShape 122"/>
            <p:cNvSpPr/>
            <p:nvPr/>
          </p:nvSpPr>
          <p:spPr>
            <a:xfrm>
              <a:off x="6090" y="9327"/>
              <a:ext cx="735" cy="780"/>
            </a:xfrm>
            <a:prstGeom prst="can">
              <a:avLst>
                <a:gd name="adj" fmla="val 26528"/>
              </a:avLst>
            </a:prstGeom>
            <a:gradFill rotWithShape="0">
              <a:gsLst>
                <a:gs pos="0">
                  <a:srgbClr val="DCDCDC"/>
                </a:gs>
                <a:gs pos="50000">
                  <a:srgbClr val="FFFFFF"/>
                </a:gs>
                <a:gs pos="100000">
                  <a:srgbClr val="DCDCDC"/>
                </a:gs>
              </a:gsLst>
              <a:lin ang="0" scaled="1"/>
              <a:tileRect/>
            </a:gradFill>
            <a:ln w="9525" cap="flat" cmpd="sng">
              <a:solidFill>
                <a:srgbClr val="000000"/>
              </a:solidFill>
              <a:prstDash val="solid"/>
              <a:headEnd type="none" w="med" len="med"/>
              <a:tailEnd type="none" w="sm" len="sm"/>
            </a:ln>
          </p:spPr>
          <p:txBody>
            <a:bodyPr/>
            <a:p>
              <a:endParaRPr lang="zh-CN" altLang="en-US" b="1" dirty="0">
                <a:latin typeface="Arial" panose="020B0604020202020204" pitchFamily="34" charset="0"/>
              </a:endParaRPr>
            </a:p>
          </p:txBody>
        </p:sp>
        <p:sp>
          <p:nvSpPr>
            <p:cNvPr id="74823" name="Text Box 123">
              <a:hlinkClick r:id="rId4" action="ppaction://hlinksldjump"/>
            </p:cNvPr>
            <p:cNvSpPr txBox="1"/>
            <p:nvPr/>
          </p:nvSpPr>
          <p:spPr>
            <a:xfrm>
              <a:off x="5985" y="9507"/>
              <a:ext cx="945" cy="624"/>
            </a:xfrm>
            <a:prstGeom prst="rect">
              <a:avLst/>
            </a:prstGeom>
            <a:noFill/>
            <a:ln w="9525">
              <a:noFill/>
            </a:ln>
          </p:spPr>
          <p:txBody>
            <a:bodyPr/>
            <a:p>
              <a:pPr algn="ctr">
                <a:lnSpc>
                  <a:spcPct val="80000"/>
                </a:lnSpc>
              </a:pPr>
              <a:r>
                <a:rPr lang="en-US" altLang="zh-CN" sz="1400" b="1" dirty="0">
                  <a:latin typeface="Arial" panose="020B0604020202020204" pitchFamily="34" charset="0"/>
                </a:rPr>
                <a:t>X.500</a:t>
              </a:r>
              <a:endParaRPr lang="en-US" altLang="zh-CN" sz="1400" b="1" dirty="0">
                <a:latin typeface="Arial" panose="020B0604020202020204" pitchFamily="34" charset="0"/>
              </a:endParaRPr>
            </a:p>
            <a:p>
              <a:pPr algn="ctr">
                <a:lnSpc>
                  <a:spcPct val="80000"/>
                </a:lnSpc>
              </a:pPr>
              <a:r>
                <a:rPr lang="zh-CN" altLang="en-US" sz="1400" b="1" dirty="0">
                  <a:latin typeface="Arial" panose="020B0604020202020204" pitchFamily="34" charset="0"/>
                </a:rPr>
                <a:t>目录</a:t>
              </a:r>
              <a:endParaRPr lang="zh-CN" altLang="en-US" sz="1400" b="1" dirty="0">
                <a:latin typeface="Arial" panose="020B0604020202020204" pitchFamily="34" charset="0"/>
              </a:endParaRPr>
            </a:p>
            <a:p>
              <a:pPr algn="just"/>
              <a:endParaRPr lang="zh-CN" altLang="en-US" sz="1400" b="1" dirty="0">
                <a:latin typeface="Arial" panose="020B0604020202020204" pitchFamily="34" charset="0"/>
              </a:endParaRPr>
            </a:p>
            <a:p>
              <a:pPr algn="just"/>
              <a:endParaRPr lang="en-US" altLang="zh-CN" sz="1400" b="1" dirty="0">
                <a:latin typeface="Arial" panose="020B0604020202020204" pitchFamily="34" charset="0"/>
              </a:endParaRPr>
            </a:p>
          </p:txBody>
        </p:sp>
      </p:grpSp>
      <p:grpSp>
        <p:nvGrpSpPr>
          <p:cNvPr id="74765" name="Group 124"/>
          <p:cNvGrpSpPr/>
          <p:nvPr/>
        </p:nvGrpSpPr>
        <p:grpSpPr>
          <a:xfrm>
            <a:off x="4756150" y="1843088"/>
            <a:ext cx="566738" cy="777875"/>
            <a:chOff x="528" y="887"/>
            <a:chExt cx="844" cy="1363"/>
          </a:xfrm>
        </p:grpSpPr>
        <p:sp>
          <p:nvSpPr>
            <p:cNvPr id="74798" name="Freeform 125"/>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99" name="Freeform 126"/>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800" name="Freeform 127"/>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801" name="Freeform 128"/>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802" name="Line 129"/>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74803" name="Oval 130"/>
            <p:cNvSpPr/>
            <p:nvPr/>
          </p:nvSpPr>
          <p:spPr>
            <a:xfrm>
              <a:off x="571" y="1141"/>
              <a:ext cx="42" cy="24"/>
            </a:xfrm>
            <a:prstGeom prst="ellipse">
              <a:avLst/>
            </a:prstGeom>
            <a:solidFill>
              <a:srgbClr val="DC0081"/>
            </a:solidFill>
            <a:ln w="12700">
              <a:noFill/>
            </a:ln>
          </p:spPr>
          <p:txBody>
            <a:bodyPr wrap="none" anchor="ctr"/>
            <a:p>
              <a:endParaRPr lang="zh-CN" altLang="en-US" b="1" dirty="0">
                <a:latin typeface="Arial" panose="020B0604020202020204" pitchFamily="34" charset="0"/>
              </a:endParaRPr>
            </a:p>
          </p:txBody>
        </p:sp>
        <p:sp>
          <p:nvSpPr>
            <p:cNvPr id="74804" name="Line 131"/>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74805" name="Line 132"/>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74806" name="Line 133"/>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74807" name="Line 134"/>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74808" name="Freeform 135"/>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809" name="Freeform 136"/>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810" name="Freeform 137"/>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811" name="Line 138"/>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74812" name="Line 139"/>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74813" name="Line 140"/>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74814" name="Freeform 141"/>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74815" name="Line 142"/>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74816" name="Freeform 143"/>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817" name="Freeform 144"/>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818" name="Freeform 145"/>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819" name="Freeform 146"/>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820" name="Freeform 147"/>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821" name="Freeform 148"/>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grpSp>
        <p:nvGrpSpPr>
          <p:cNvPr id="74766" name="Group 149"/>
          <p:cNvGrpSpPr/>
          <p:nvPr/>
        </p:nvGrpSpPr>
        <p:grpSpPr>
          <a:xfrm>
            <a:off x="4337050" y="3167063"/>
            <a:ext cx="565150" cy="777875"/>
            <a:chOff x="528" y="887"/>
            <a:chExt cx="844" cy="1363"/>
          </a:xfrm>
        </p:grpSpPr>
        <p:sp>
          <p:nvSpPr>
            <p:cNvPr id="74774" name="Freeform 150"/>
            <p:cNvSpPr/>
            <p:nvPr/>
          </p:nvSpPr>
          <p:spPr>
            <a:xfrm>
              <a:off x="531" y="887"/>
              <a:ext cx="840" cy="292"/>
            </a:xfrm>
            <a:custGeom>
              <a:avLst/>
              <a:gdLst>
                <a:gd name="txL" fmla="*/ 0 w 1291"/>
                <a:gd name="txT" fmla="*/ 0 h 449"/>
                <a:gd name="txR" fmla="*/ 1291 w 1291"/>
                <a:gd name="txB" fmla="*/ 449 h 449"/>
              </a:gdLst>
              <a:ahLst/>
              <a:cxnLst>
                <a:cxn ang="0">
                  <a:pos x="0" y="15"/>
                </a:cxn>
                <a:cxn ang="0">
                  <a:pos x="29" y="22"/>
                </a:cxn>
                <a:cxn ang="0">
                  <a:pos x="64" y="7"/>
                </a:cxn>
                <a:cxn ang="0">
                  <a:pos x="36" y="0"/>
                </a:cxn>
                <a:cxn ang="0">
                  <a:pos x="0" y="15"/>
                </a:cxn>
              </a:cxnLst>
              <a:rect l="txL" t="txT" r="txR" b="txB"/>
              <a:pathLst>
                <a:path w="1291" h="449">
                  <a:moveTo>
                    <a:pt x="0" y="307"/>
                  </a:moveTo>
                  <a:lnTo>
                    <a:pt x="577" y="448"/>
                  </a:lnTo>
                  <a:lnTo>
                    <a:pt x="1290" y="127"/>
                  </a:lnTo>
                  <a:lnTo>
                    <a:pt x="727" y="0"/>
                  </a:lnTo>
                  <a:lnTo>
                    <a:pt x="0" y="307"/>
                  </a:lnTo>
                </a:path>
              </a:pathLst>
            </a:custGeom>
            <a:solidFill>
              <a:srgbClr val="FFFFFF">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75" name="Freeform 151"/>
            <p:cNvSpPr/>
            <p:nvPr/>
          </p:nvSpPr>
          <p:spPr>
            <a:xfrm>
              <a:off x="544" y="1901"/>
              <a:ext cx="815" cy="349"/>
            </a:xfrm>
            <a:custGeom>
              <a:avLst/>
              <a:gdLst>
                <a:gd name="txL" fmla="*/ 0 w 1252"/>
                <a:gd name="txT" fmla="*/ 0 h 536"/>
                <a:gd name="txR" fmla="*/ 1252 w 1252"/>
                <a:gd name="txB" fmla="*/ 536 h 536"/>
              </a:gdLst>
              <a:ahLst/>
              <a:cxnLst>
                <a:cxn ang="0">
                  <a:pos x="0" y="15"/>
                </a:cxn>
                <a:cxn ang="0">
                  <a:pos x="0" y="18"/>
                </a:cxn>
                <a:cxn ang="0">
                  <a:pos x="28" y="27"/>
                </a:cxn>
                <a:cxn ang="0">
                  <a:pos x="62" y="5"/>
                </a:cxn>
                <a:cxn ang="0">
                  <a:pos x="62" y="0"/>
                </a:cxn>
              </a:cxnLst>
              <a:rect l="txL" t="txT" r="txR" b="txB"/>
              <a:pathLst>
                <a:path w="1252" h="536">
                  <a:moveTo>
                    <a:pt x="0" y="292"/>
                  </a:moveTo>
                  <a:lnTo>
                    <a:pt x="0" y="370"/>
                  </a:lnTo>
                  <a:lnTo>
                    <a:pt x="567" y="535"/>
                  </a:lnTo>
                  <a:lnTo>
                    <a:pt x="1251" y="92"/>
                  </a:lnTo>
                  <a:lnTo>
                    <a:pt x="1251" y="0"/>
                  </a:lnTo>
                </a:path>
              </a:pathLst>
            </a:custGeom>
            <a:solidFill>
              <a:srgbClr val="969696">
                <a:alpha val="100000"/>
              </a:srgbClr>
            </a:soli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76" name="Freeform 152"/>
            <p:cNvSpPr/>
            <p:nvPr/>
          </p:nvSpPr>
          <p:spPr>
            <a:xfrm>
              <a:off x="898" y="968"/>
              <a:ext cx="474" cy="1248"/>
            </a:xfrm>
            <a:custGeom>
              <a:avLst/>
              <a:gdLst>
                <a:gd name="txL" fmla="*/ 0 w 729"/>
                <a:gd name="txT" fmla="*/ 0 h 1916"/>
                <a:gd name="txR" fmla="*/ 729 w 729"/>
                <a:gd name="txB" fmla="*/ 1916 h 1916"/>
              </a:gdLst>
              <a:ahLst/>
              <a:cxnLst>
                <a:cxn ang="0">
                  <a:pos x="0" y="16"/>
                </a:cxn>
                <a:cxn ang="0">
                  <a:pos x="1" y="96"/>
                </a:cxn>
                <a:cxn ang="0">
                  <a:pos x="36" y="72"/>
                </a:cxn>
                <a:cxn ang="0">
                  <a:pos x="36" y="0"/>
                </a:cxn>
                <a:cxn ang="0">
                  <a:pos x="0" y="16"/>
                </a:cxn>
              </a:cxnLst>
              <a:rect l="txL" t="txT" r="txR" b="txB"/>
              <a:pathLst>
                <a:path w="729" h="1916">
                  <a:moveTo>
                    <a:pt x="0" y="328"/>
                  </a:moveTo>
                  <a:lnTo>
                    <a:pt x="4" y="1915"/>
                  </a:lnTo>
                  <a:lnTo>
                    <a:pt x="728" y="1456"/>
                  </a:lnTo>
                  <a:lnTo>
                    <a:pt x="728" y="0"/>
                  </a:lnTo>
                  <a:lnTo>
                    <a:pt x="0" y="328"/>
                  </a:lnTo>
                </a:path>
              </a:pathLst>
            </a:custGeom>
            <a:gradFill rotWithShape="0">
              <a:gsLst>
                <a:gs pos="0">
                  <a:srgbClr val="B2B2B2">
                    <a:alpha val="100000"/>
                  </a:srgbClr>
                </a:gs>
                <a:gs pos="100000">
                  <a:srgbClr val="E5E5E5">
                    <a:alpha val="100000"/>
                  </a:srgbClr>
                </a:gs>
              </a:gsLst>
              <a:path path="rect">
                <a:fillToRect l="100000" t="100000"/>
              </a:path>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77" name="Freeform 153"/>
            <p:cNvSpPr/>
            <p:nvPr/>
          </p:nvSpPr>
          <p:spPr>
            <a:xfrm>
              <a:off x="528" y="1086"/>
              <a:ext cx="375" cy="1124"/>
            </a:xfrm>
            <a:custGeom>
              <a:avLst/>
              <a:gdLst>
                <a:gd name="txL" fmla="*/ 0 w 577"/>
                <a:gd name="txT" fmla="*/ 0 h 1728"/>
                <a:gd name="txR" fmla="*/ 577 w 577"/>
                <a:gd name="txB" fmla="*/ 1728 h 1728"/>
              </a:gdLst>
              <a:ahLst/>
              <a:cxnLst>
                <a:cxn ang="0">
                  <a:pos x="29" y="7"/>
                </a:cxn>
                <a:cxn ang="0">
                  <a:pos x="29" y="85"/>
                </a:cxn>
                <a:cxn ang="0">
                  <a:pos x="0" y="77"/>
                </a:cxn>
                <a:cxn ang="0">
                  <a:pos x="0" y="0"/>
                </a:cxn>
                <a:cxn ang="0">
                  <a:pos x="29" y="7"/>
                </a:cxn>
              </a:cxnLst>
              <a:rect l="txL" t="txT" r="txR" b="txB"/>
              <a:pathLst>
                <a:path w="577" h="1728">
                  <a:moveTo>
                    <a:pt x="576" y="140"/>
                  </a:moveTo>
                  <a:lnTo>
                    <a:pt x="576" y="1727"/>
                  </a:lnTo>
                  <a:lnTo>
                    <a:pt x="0" y="1568"/>
                  </a:lnTo>
                  <a:lnTo>
                    <a:pt x="0" y="0"/>
                  </a:lnTo>
                  <a:lnTo>
                    <a:pt x="576" y="140"/>
                  </a:lnTo>
                </a:path>
              </a:pathLst>
            </a:custGeom>
            <a:gradFill rotWithShape="0">
              <a:gsLst>
                <a:gs pos="0">
                  <a:srgbClr val="EDEDED">
                    <a:alpha val="100000"/>
                  </a:srgbClr>
                </a:gs>
                <a:gs pos="100000">
                  <a:srgbClr val="B2B2B2">
                    <a:alpha val="100000"/>
                  </a:srgbClr>
                </a:gs>
              </a:gsLst>
              <a:lin ang="5400000" scaled="1"/>
              <a:tileRect/>
            </a:grad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78" name="Line 154"/>
            <p:cNvSpPr/>
            <p:nvPr/>
          </p:nvSpPr>
          <p:spPr>
            <a:xfrm>
              <a:off x="580" y="2032"/>
              <a:ext cx="259" cy="68"/>
            </a:xfrm>
            <a:prstGeom prst="line">
              <a:avLst/>
            </a:prstGeom>
            <a:ln w="6350" cap="flat" cmpd="sng">
              <a:solidFill>
                <a:srgbClr val="676767"/>
              </a:solidFill>
              <a:prstDash val="solid"/>
              <a:headEnd type="none" w="med" len="med"/>
              <a:tailEnd type="none" w="med" len="med"/>
            </a:ln>
          </p:spPr>
        </p:sp>
        <p:sp>
          <p:nvSpPr>
            <p:cNvPr id="74779" name="Oval 155"/>
            <p:cNvSpPr/>
            <p:nvPr/>
          </p:nvSpPr>
          <p:spPr>
            <a:xfrm>
              <a:off x="571" y="1141"/>
              <a:ext cx="42" cy="24"/>
            </a:xfrm>
            <a:prstGeom prst="ellipse">
              <a:avLst/>
            </a:prstGeom>
            <a:solidFill>
              <a:srgbClr val="DC0081"/>
            </a:solidFill>
            <a:ln w="12700">
              <a:noFill/>
            </a:ln>
          </p:spPr>
          <p:txBody>
            <a:bodyPr wrap="none" anchor="ctr"/>
            <a:p>
              <a:endParaRPr lang="zh-CN" altLang="en-US" b="1" dirty="0">
                <a:latin typeface="Arial" panose="020B0604020202020204" pitchFamily="34" charset="0"/>
              </a:endParaRPr>
            </a:p>
          </p:txBody>
        </p:sp>
        <p:sp>
          <p:nvSpPr>
            <p:cNvPr id="74780" name="Line 156"/>
            <p:cNvSpPr/>
            <p:nvPr/>
          </p:nvSpPr>
          <p:spPr>
            <a:xfrm>
              <a:off x="580" y="1980"/>
              <a:ext cx="259" cy="69"/>
            </a:xfrm>
            <a:prstGeom prst="line">
              <a:avLst/>
            </a:prstGeom>
            <a:ln w="6350" cap="flat" cmpd="sng">
              <a:solidFill>
                <a:srgbClr val="676767"/>
              </a:solidFill>
              <a:prstDash val="solid"/>
              <a:headEnd type="none" w="med" len="med"/>
              <a:tailEnd type="none" w="med" len="med"/>
            </a:ln>
          </p:spPr>
        </p:sp>
        <p:sp>
          <p:nvSpPr>
            <p:cNvPr id="74781" name="Line 157"/>
            <p:cNvSpPr/>
            <p:nvPr/>
          </p:nvSpPr>
          <p:spPr>
            <a:xfrm>
              <a:off x="580" y="1929"/>
              <a:ext cx="259" cy="70"/>
            </a:xfrm>
            <a:prstGeom prst="line">
              <a:avLst/>
            </a:prstGeom>
            <a:ln w="6350" cap="flat" cmpd="sng">
              <a:solidFill>
                <a:srgbClr val="676767"/>
              </a:solidFill>
              <a:prstDash val="solid"/>
              <a:headEnd type="none" w="med" len="med"/>
              <a:tailEnd type="none" w="med" len="med"/>
            </a:ln>
          </p:spPr>
        </p:sp>
        <p:sp>
          <p:nvSpPr>
            <p:cNvPr id="74782" name="Line 158"/>
            <p:cNvSpPr/>
            <p:nvPr/>
          </p:nvSpPr>
          <p:spPr>
            <a:xfrm>
              <a:off x="580" y="1879"/>
              <a:ext cx="259" cy="69"/>
            </a:xfrm>
            <a:prstGeom prst="line">
              <a:avLst/>
            </a:prstGeom>
            <a:ln w="6350" cap="flat" cmpd="sng">
              <a:solidFill>
                <a:srgbClr val="676767"/>
              </a:solidFill>
              <a:prstDash val="solid"/>
              <a:headEnd type="none" w="med" len="med"/>
              <a:tailEnd type="none" w="med" len="med"/>
            </a:ln>
          </p:spPr>
        </p:sp>
        <p:sp>
          <p:nvSpPr>
            <p:cNvPr id="74783" name="Line 159"/>
            <p:cNvSpPr/>
            <p:nvPr/>
          </p:nvSpPr>
          <p:spPr>
            <a:xfrm>
              <a:off x="580" y="1827"/>
              <a:ext cx="259" cy="69"/>
            </a:xfrm>
            <a:prstGeom prst="line">
              <a:avLst/>
            </a:prstGeom>
            <a:ln w="6350" cap="flat" cmpd="sng">
              <a:solidFill>
                <a:srgbClr val="676767"/>
              </a:solidFill>
              <a:prstDash val="solid"/>
              <a:headEnd type="none" w="med" len="med"/>
              <a:tailEnd type="none" w="med" len="med"/>
            </a:ln>
          </p:spPr>
        </p:sp>
        <p:sp>
          <p:nvSpPr>
            <p:cNvPr id="74784" name="Freeform 160"/>
            <p:cNvSpPr/>
            <p:nvPr/>
          </p:nvSpPr>
          <p:spPr>
            <a:xfrm>
              <a:off x="584" y="1337"/>
              <a:ext cx="257" cy="478"/>
            </a:xfrm>
            <a:custGeom>
              <a:avLst/>
              <a:gdLst>
                <a:gd name="txL" fmla="*/ 0 w 397"/>
                <a:gd name="txT" fmla="*/ 0 h 733"/>
                <a:gd name="txR" fmla="*/ 397 w 397"/>
                <a:gd name="txB" fmla="*/ 733 h 733"/>
              </a:gdLst>
              <a:ahLst/>
              <a:cxnLst>
                <a:cxn ang="0">
                  <a:pos x="0" y="31"/>
                </a:cxn>
                <a:cxn ang="0">
                  <a:pos x="19" y="37"/>
                </a:cxn>
                <a:cxn ang="0">
                  <a:pos x="19" y="0"/>
                </a:cxn>
              </a:cxnLst>
              <a:rect l="txL" t="txT" r="txR" b="txB"/>
              <a:pathLst>
                <a:path w="397" h="733">
                  <a:moveTo>
                    <a:pt x="0" y="628"/>
                  </a:moveTo>
                  <a:lnTo>
                    <a:pt x="396" y="732"/>
                  </a:lnTo>
                  <a:lnTo>
                    <a:pt x="396" y="0"/>
                  </a:lnTo>
                </a:path>
              </a:pathLst>
            </a:custGeom>
            <a:no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785" name="Freeform 161"/>
            <p:cNvSpPr/>
            <p:nvPr/>
          </p:nvSpPr>
          <p:spPr>
            <a:xfrm>
              <a:off x="557" y="1242"/>
              <a:ext cx="294" cy="833"/>
            </a:xfrm>
            <a:custGeom>
              <a:avLst/>
              <a:gdLst>
                <a:gd name="txL" fmla="*/ 0 w 453"/>
                <a:gd name="txT" fmla="*/ 0 h 1278"/>
                <a:gd name="txR" fmla="*/ 453 w 453"/>
                <a:gd name="txB" fmla="*/ 1278 h 1278"/>
              </a:gdLst>
              <a:ahLst/>
              <a:cxnLst>
                <a:cxn ang="0">
                  <a:pos x="22" y="5"/>
                </a:cxn>
                <a:cxn ang="0">
                  <a:pos x="0" y="0"/>
                </a:cxn>
                <a:cxn ang="0">
                  <a:pos x="0" y="64"/>
                </a:cxn>
              </a:cxnLst>
              <a:rect l="txL" t="txT" r="txR" b="txB"/>
              <a:pathLst>
                <a:path w="453" h="1278">
                  <a:moveTo>
                    <a:pt x="452" y="105"/>
                  </a:moveTo>
                  <a:lnTo>
                    <a:pt x="0" y="0"/>
                  </a:lnTo>
                  <a:lnTo>
                    <a:pt x="0" y="1277"/>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86" name="Freeform 162"/>
            <p:cNvSpPr/>
            <p:nvPr/>
          </p:nvSpPr>
          <p:spPr>
            <a:xfrm>
              <a:off x="576" y="1274"/>
              <a:ext cx="262" cy="473"/>
            </a:xfrm>
            <a:custGeom>
              <a:avLst/>
              <a:gdLst>
                <a:gd name="txL" fmla="*/ 0 w 402"/>
                <a:gd name="txT" fmla="*/ 0 h 726"/>
                <a:gd name="txR" fmla="*/ 402 w 402"/>
                <a:gd name="txB" fmla="*/ 726 h 726"/>
              </a:gdLst>
              <a:ahLst/>
              <a:cxnLst>
                <a:cxn ang="0">
                  <a:pos x="20" y="5"/>
                </a:cxn>
                <a:cxn ang="0">
                  <a:pos x="0" y="0"/>
                </a:cxn>
                <a:cxn ang="0">
                  <a:pos x="0" y="36"/>
                </a:cxn>
              </a:cxnLst>
              <a:rect l="txL" t="txT" r="txR" b="txB"/>
              <a:pathLst>
                <a:path w="402" h="726">
                  <a:moveTo>
                    <a:pt x="401" y="96"/>
                  </a:moveTo>
                  <a:lnTo>
                    <a:pt x="0" y="0"/>
                  </a:lnTo>
                  <a:lnTo>
                    <a:pt x="0" y="725"/>
                  </a:lnTo>
                </a:path>
              </a:pathLst>
            </a:custGeom>
            <a:noFill/>
            <a:ln w="6350" cap="rnd" cmpd="sng">
              <a:solidFill>
                <a:srgbClr val="000000">
                  <a:alpha val="100000"/>
                </a:srgbClr>
              </a:solidFill>
              <a:prstDash val="solid"/>
              <a:round/>
              <a:headEnd type="none" w="med" len="med"/>
              <a:tailEnd type="none" w="med" len="med"/>
            </a:ln>
          </p:spPr>
          <p:txBody>
            <a:bodyPr/>
            <a:p>
              <a:endParaRPr lang="zh-CN" altLang="en-US"/>
            </a:p>
          </p:txBody>
        </p:sp>
        <p:sp>
          <p:nvSpPr>
            <p:cNvPr id="74787" name="Line 163"/>
            <p:cNvSpPr/>
            <p:nvPr/>
          </p:nvSpPr>
          <p:spPr>
            <a:xfrm>
              <a:off x="578" y="1382"/>
              <a:ext cx="252" cy="58"/>
            </a:xfrm>
            <a:prstGeom prst="line">
              <a:avLst/>
            </a:prstGeom>
            <a:ln w="6350" cap="flat" cmpd="sng">
              <a:solidFill>
                <a:srgbClr val="676767"/>
              </a:solidFill>
              <a:prstDash val="solid"/>
              <a:headEnd type="none" w="med" len="med"/>
              <a:tailEnd type="none" w="med" len="med"/>
            </a:ln>
          </p:spPr>
        </p:sp>
        <p:sp>
          <p:nvSpPr>
            <p:cNvPr id="74788" name="Line 164"/>
            <p:cNvSpPr/>
            <p:nvPr/>
          </p:nvSpPr>
          <p:spPr>
            <a:xfrm>
              <a:off x="578" y="1484"/>
              <a:ext cx="255" cy="57"/>
            </a:xfrm>
            <a:prstGeom prst="line">
              <a:avLst/>
            </a:prstGeom>
            <a:ln w="6350" cap="flat" cmpd="sng">
              <a:solidFill>
                <a:srgbClr val="676767"/>
              </a:solidFill>
              <a:prstDash val="solid"/>
              <a:headEnd type="none" w="med" len="med"/>
              <a:tailEnd type="none" w="med" len="med"/>
            </a:ln>
          </p:spPr>
        </p:sp>
        <p:sp>
          <p:nvSpPr>
            <p:cNvPr id="74789" name="Line 165"/>
            <p:cNvSpPr/>
            <p:nvPr/>
          </p:nvSpPr>
          <p:spPr>
            <a:xfrm>
              <a:off x="578" y="1609"/>
              <a:ext cx="243" cy="58"/>
            </a:xfrm>
            <a:prstGeom prst="line">
              <a:avLst/>
            </a:prstGeom>
            <a:ln w="6350" cap="flat" cmpd="sng">
              <a:solidFill>
                <a:srgbClr val="676767"/>
              </a:solidFill>
              <a:prstDash val="solid"/>
              <a:headEnd type="none" w="med" len="med"/>
              <a:tailEnd type="none" w="med" len="med"/>
            </a:ln>
          </p:spPr>
        </p:sp>
        <p:sp>
          <p:nvSpPr>
            <p:cNvPr id="74790" name="Freeform 166"/>
            <p:cNvSpPr/>
            <p:nvPr/>
          </p:nvSpPr>
          <p:spPr>
            <a:xfrm>
              <a:off x="653" y="1333"/>
              <a:ext cx="100" cy="54"/>
            </a:xfrm>
            <a:custGeom>
              <a:avLst/>
              <a:gdLst>
                <a:gd name="txL" fmla="*/ 0 w 152"/>
                <a:gd name="txT" fmla="*/ 0 h 82"/>
                <a:gd name="txR" fmla="*/ 152 w 152"/>
                <a:gd name="txB" fmla="*/ 82 h 82"/>
              </a:gdLst>
              <a:ahLst/>
              <a:cxnLst>
                <a:cxn ang="0">
                  <a:pos x="0" y="0"/>
                </a:cxn>
                <a:cxn ang="0">
                  <a:pos x="0" y="3"/>
                </a:cxn>
                <a:cxn ang="0">
                  <a:pos x="8" y="5"/>
                </a:cxn>
                <a:cxn ang="0">
                  <a:pos x="8" y="2"/>
                </a:cxn>
                <a:cxn ang="0">
                  <a:pos x="0" y="0"/>
                </a:cxn>
              </a:cxnLst>
              <a:rect l="txL" t="txT" r="txR" b="txB"/>
              <a:pathLst>
                <a:path w="152" h="82">
                  <a:moveTo>
                    <a:pt x="0" y="0"/>
                  </a:moveTo>
                  <a:lnTo>
                    <a:pt x="0" y="48"/>
                  </a:lnTo>
                  <a:lnTo>
                    <a:pt x="151" y="81"/>
                  </a:lnTo>
                  <a:lnTo>
                    <a:pt x="151" y="33"/>
                  </a:lnTo>
                  <a:lnTo>
                    <a:pt x="0" y="0"/>
                  </a:lnTo>
                </a:path>
              </a:pathLst>
            </a:custGeom>
            <a:solidFill>
              <a:srgbClr val="A9A9A9">
                <a:alpha val="100000"/>
              </a:srgbClr>
            </a:solidFill>
            <a:ln w="12700">
              <a:noFill/>
            </a:ln>
          </p:spPr>
          <p:txBody>
            <a:bodyPr/>
            <a:p>
              <a:endParaRPr lang="zh-CN" altLang="en-US"/>
            </a:p>
          </p:txBody>
        </p:sp>
        <p:sp>
          <p:nvSpPr>
            <p:cNvPr id="74791" name="Line 167"/>
            <p:cNvSpPr/>
            <p:nvPr/>
          </p:nvSpPr>
          <p:spPr>
            <a:xfrm>
              <a:off x="614" y="1341"/>
              <a:ext cx="186" cy="40"/>
            </a:xfrm>
            <a:prstGeom prst="line">
              <a:avLst/>
            </a:prstGeom>
            <a:ln w="6350" cap="flat" cmpd="sng">
              <a:solidFill>
                <a:srgbClr val="919191"/>
              </a:solidFill>
              <a:prstDash val="solid"/>
              <a:headEnd type="none" w="med" len="med"/>
              <a:tailEnd type="none" w="med" len="med"/>
            </a:ln>
          </p:spPr>
        </p:sp>
        <p:sp>
          <p:nvSpPr>
            <p:cNvPr id="74792" name="Freeform 168"/>
            <p:cNvSpPr/>
            <p:nvPr/>
          </p:nvSpPr>
          <p:spPr>
            <a:xfrm>
              <a:off x="596" y="1526"/>
              <a:ext cx="224" cy="101"/>
            </a:xfrm>
            <a:custGeom>
              <a:avLst/>
              <a:gdLst>
                <a:gd name="txL" fmla="*/ 0 w 351"/>
                <a:gd name="txT" fmla="*/ 0 h 183"/>
                <a:gd name="txR" fmla="*/ 351 w 351"/>
                <a:gd name="txB" fmla="*/ 183 h 183"/>
              </a:gdLst>
              <a:ahLst/>
              <a:cxnLst>
                <a:cxn ang="0">
                  <a:pos x="0" y="1"/>
                </a:cxn>
                <a:cxn ang="0">
                  <a:pos x="0" y="0"/>
                </a:cxn>
                <a:cxn ang="0">
                  <a:pos x="15" y="1"/>
                </a:cxn>
                <a:cxn ang="0">
                  <a:pos x="15" y="3"/>
                </a:cxn>
                <a:cxn ang="0">
                  <a:pos x="0" y="1"/>
                </a:cxn>
              </a:cxnLst>
              <a:rect l="txL" t="txT" r="txR" b="txB"/>
              <a:pathLst>
                <a:path w="351" h="183">
                  <a:moveTo>
                    <a:pt x="0" y="85"/>
                  </a:moveTo>
                  <a:lnTo>
                    <a:pt x="0" y="0"/>
                  </a:lnTo>
                  <a:lnTo>
                    <a:pt x="350" y="93"/>
                  </a:lnTo>
                  <a:lnTo>
                    <a:pt x="350" y="182"/>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793" name="Freeform 169"/>
            <p:cNvSpPr/>
            <p:nvPr/>
          </p:nvSpPr>
          <p:spPr>
            <a:xfrm>
              <a:off x="596" y="1651"/>
              <a:ext cx="225" cy="112"/>
            </a:xfrm>
            <a:custGeom>
              <a:avLst/>
              <a:gdLst>
                <a:gd name="txL" fmla="*/ 0 w 351"/>
                <a:gd name="txT" fmla="*/ 0 h 182"/>
                <a:gd name="txR" fmla="*/ 351 w 351"/>
                <a:gd name="txB" fmla="*/ 182 h 182"/>
              </a:gdLst>
              <a:ahLst/>
              <a:cxnLst>
                <a:cxn ang="0">
                  <a:pos x="0" y="2"/>
                </a:cxn>
                <a:cxn ang="0">
                  <a:pos x="0" y="0"/>
                </a:cxn>
                <a:cxn ang="0">
                  <a:pos x="15" y="4"/>
                </a:cxn>
                <a:cxn ang="0">
                  <a:pos x="15" y="6"/>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794" name="Freeform 170"/>
            <p:cNvSpPr/>
            <p:nvPr/>
          </p:nvSpPr>
          <p:spPr>
            <a:xfrm>
              <a:off x="762" y="1585"/>
              <a:ext cx="36"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795" name="Freeform 171"/>
            <p:cNvSpPr/>
            <p:nvPr/>
          </p:nvSpPr>
          <p:spPr>
            <a:xfrm>
              <a:off x="768" y="1710"/>
              <a:ext cx="35" cy="20"/>
            </a:xfrm>
            <a:custGeom>
              <a:avLst/>
              <a:gdLst>
                <a:gd name="txL" fmla="*/ 0 w 54"/>
                <a:gd name="txT" fmla="*/ 0 h 32"/>
                <a:gd name="txR" fmla="*/ 54 w 54"/>
                <a:gd name="txB" fmla="*/ 32 h 32"/>
              </a:gdLst>
              <a:ahLst/>
              <a:cxnLst>
                <a:cxn ang="0">
                  <a:pos x="0" y="1"/>
                </a:cxn>
                <a:cxn ang="0">
                  <a:pos x="0" y="0"/>
                </a:cxn>
                <a:cxn ang="0">
                  <a:pos x="3" y="1"/>
                </a:cxn>
                <a:cxn ang="0">
                  <a:pos x="3" y="1"/>
                </a:cxn>
                <a:cxn ang="0">
                  <a:pos x="0" y="1"/>
                </a:cxn>
              </a:cxnLst>
              <a:rect l="txL" t="txT" r="txR" b="txB"/>
              <a:pathLst>
                <a:path w="54" h="32">
                  <a:moveTo>
                    <a:pt x="0" y="15"/>
                  </a:moveTo>
                  <a:lnTo>
                    <a:pt x="0" y="0"/>
                  </a:lnTo>
                  <a:lnTo>
                    <a:pt x="53" y="16"/>
                  </a:lnTo>
                  <a:lnTo>
                    <a:pt x="53" y="31"/>
                  </a:lnTo>
                  <a:lnTo>
                    <a:pt x="0" y="15"/>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sp>
          <p:nvSpPr>
            <p:cNvPr id="74796" name="Freeform 172"/>
            <p:cNvSpPr/>
            <p:nvPr/>
          </p:nvSpPr>
          <p:spPr>
            <a:xfrm>
              <a:off x="592" y="1412"/>
              <a:ext cx="228" cy="104"/>
            </a:xfrm>
            <a:custGeom>
              <a:avLst/>
              <a:gdLst>
                <a:gd name="txL" fmla="*/ 0 w 351"/>
                <a:gd name="txT" fmla="*/ 0 h 182"/>
                <a:gd name="txR" fmla="*/ 351 w 351"/>
                <a:gd name="txB" fmla="*/ 182 h 182"/>
              </a:gdLst>
              <a:ahLst/>
              <a:cxnLst>
                <a:cxn ang="0">
                  <a:pos x="0" y="2"/>
                </a:cxn>
                <a:cxn ang="0">
                  <a:pos x="0" y="0"/>
                </a:cxn>
                <a:cxn ang="0">
                  <a:pos x="17" y="2"/>
                </a:cxn>
                <a:cxn ang="0">
                  <a:pos x="17" y="3"/>
                </a:cxn>
                <a:cxn ang="0">
                  <a:pos x="0" y="2"/>
                </a:cxn>
              </a:cxnLst>
              <a:rect l="txL" t="txT" r="txR" b="txB"/>
              <a:pathLst>
                <a:path w="351" h="182">
                  <a:moveTo>
                    <a:pt x="0" y="85"/>
                  </a:moveTo>
                  <a:lnTo>
                    <a:pt x="0" y="0"/>
                  </a:lnTo>
                  <a:lnTo>
                    <a:pt x="350" y="93"/>
                  </a:lnTo>
                  <a:lnTo>
                    <a:pt x="350" y="181"/>
                  </a:lnTo>
                  <a:lnTo>
                    <a:pt x="0" y="85"/>
                  </a:lnTo>
                </a:path>
              </a:pathLst>
            </a:custGeom>
            <a:solidFill>
              <a:srgbClr val="B2B2B2">
                <a:alpha val="100000"/>
              </a:srgbClr>
            </a:solidFill>
            <a:ln w="6350" cap="rnd" cmpd="sng">
              <a:solidFill>
                <a:srgbClr val="676767">
                  <a:alpha val="100000"/>
                </a:srgbClr>
              </a:solidFill>
              <a:prstDash val="solid"/>
              <a:round/>
              <a:headEnd type="none" w="med" len="med"/>
              <a:tailEnd type="none" w="med" len="med"/>
            </a:ln>
          </p:spPr>
          <p:txBody>
            <a:bodyPr/>
            <a:p>
              <a:endParaRPr lang="zh-CN" altLang="en-US"/>
            </a:p>
          </p:txBody>
        </p:sp>
        <p:sp>
          <p:nvSpPr>
            <p:cNvPr id="74797" name="Freeform 173"/>
            <p:cNvSpPr/>
            <p:nvPr/>
          </p:nvSpPr>
          <p:spPr>
            <a:xfrm>
              <a:off x="760" y="1468"/>
              <a:ext cx="35" cy="19"/>
            </a:xfrm>
            <a:custGeom>
              <a:avLst/>
              <a:gdLst>
                <a:gd name="txL" fmla="*/ 0 w 54"/>
                <a:gd name="txT" fmla="*/ 0 h 30"/>
                <a:gd name="txR" fmla="*/ 54 w 54"/>
                <a:gd name="txB" fmla="*/ 30 h 30"/>
              </a:gdLst>
              <a:ahLst/>
              <a:cxnLst>
                <a:cxn ang="0">
                  <a:pos x="0" y="1"/>
                </a:cxn>
                <a:cxn ang="0">
                  <a:pos x="0" y="0"/>
                </a:cxn>
                <a:cxn ang="0">
                  <a:pos x="3" y="1"/>
                </a:cxn>
                <a:cxn ang="0">
                  <a:pos x="3" y="1"/>
                </a:cxn>
                <a:cxn ang="0">
                  <a:pos x="0" y="1"/>
                </a:cxn>
              </a:cxnLst>
              <a:rect l="txL" t="txT" r="txR" b="txB"/>
              <a:pathLst>
                <a:path w="54" h="30">
                  <a:moveTo>
                    <a:pt x="0" y="14"/>
                  </a:moveTo>
                  <a:lnTo>
                    <a:pt x="0" y="0"/>
                  </a:lnTo>
                  <a:lnTo>
                    <a:pt x="53" y="15"/>
                  </a:lnTo>
                  <a:lnTo>
                    <a:pt x="53" y="29"/>
                  </a:lnTo>
                  <a:lnTo>
                    <a:pt x="0" y="14"/>
                  </a:lnTo>
                </a:path>
              </a:pathLst>
            </a:custGeom>
            <a:solidFill>
              <a:srgbClr val="DC0081">
                <a:alpha val="100000"/>
              </a:srgbClr>
            </a:solidFill>
            <a:ln w="12700" cap="rnd" cmpd="sng">
              <a:solidFill>
                <a:srgbClr val="DC0081">
                  <a:alpha val="100000"/>
                </a:srgbClr>
              </a:solidFill>
              <a:prstDash val="solid"/>
              <a:round/>
              <a:headEnd type="none" w="med" len="med"/>
              <a:tailEnd type="none" w="med" len="med"/>
            </a:ln>
          </p:spPr>
          <p:txBody>
            <a:bodyPr/>
            <a:p>
              <a:endParaRPr lang="zh-CN" altLang="en-US"/>
            </a:p>
          </p:txBody>
        </p:sp>
      </p:grpSp>
      <p:sp>
        <p:nvSpPr>
          <p:cNvPr id="74767" name="Line 174"/>
          <p:cNvSpPr/>
          <p:nvPr/>
        </p:nvSpPr>
        <p:spPr>
          <a:xfrm flipV="1">
            <a:off x="4433888" y="3879850"/>
            <a:ext cx="0" cy="569913"/>
          </a:xfrm>
          <a:prstGeom prst="line">
            <a:avLst/>
          </a:prstGeom>
          <a:ln w="9525" cap="flat" cmpd="sng">
            <a:solidFill>
              <a:srgbClr val="000000"/>
            </a:solidFill>
            <a:prstDash val="solid"/>
            <a:headEnd type="none" w="med" len="med"/>
            <a:tailEnd type="triangle" w="sm" len="sm"/>
          </a:ln>
        </p:spPr>
      </p:sp>
      <p:sp>
        <p:nvSpPr>
          <p:cNvPr id="74768" name="Line 175"/>
          <p:cNvSpPr/>
          <p:nvPr/>
        </p:nvSpPr>
        <p:spPr>
          <a:xfrm flipV="1">
            <a:off x="4611688" y="2597150"/>
            <a:ext cx="225425" cy="569913"/>
          </a:xfrm>
          <a:prstGeom prst="line">
            <a:avLst/>
          </a:prstGeom>
          <a:ln w="9525" cap="flat" cmpd="sng">
            <a:solidFill>
              <a:srgbClr val="000000"/>
            </a:solidFill>
            <a:prstDash val="solid"/>
            <a:headEnd type="none" w="med" len="med"/>
            <a:tailEnd type="triangle" w="sm" len="sm"/>
          </a:ln>
        </p:spPr>
      </p:sp>
      <p:sp>
        <p:nvSpPr>
          <p:cNvPr id="74769" name="Line 176"/>
          <p:cNvSpPr/>
          <p:nvPr/>
        </p:nvSpPr>
        <p:spPr>
          <a:xfrm flipH="1">
            <a:off x="3430588" y="2311400"/>
            <a:ext cx="1244600" cy="0"/>
          </a:xfrm>
          <a:prstGeom prst="line">
            <a:avLst/>
          </a:prstGeom>
          <a:ln w="9525" cap="flat" cmpd="sng">
            <a:solidFill>
              <a:srgbClr val="000000"/>
            </a:solidFill>
            <a:prstDash val="solid"/>
            <a:headEnd type="none" w="med" len="med"/>
            <a:tailEnd type="triangle" w="sm" len="sm"/>
          </a:ln>
        </p:spPr>
      </p:sp>
      <p:sp>
        <p:nvSpPr>
          <p:cNvPr id="74770" name="Line 177"/>
          <p:cNvSpPr/>
          <p:nvPr/>
        </p:nvSpPr>
        <p:spPr>
          <a:xfrm>
            <a:off x="5354638" y="2311400"/>
            <a:ext cx="1244600" cy="0"/>
          </a:xfrm>
          <a:prstGeom prst="line">
            <a:avLst/>
          </a:prstGeom>
          <a:ln w="9525" cap="flat" cmpd="sng">
            <a:solidFill>
              <a:srgbClr val="000000"/>
            </a:solidFill>
            <a:prstDash val="solid"/>
            <a:headEnd type="none" w="med" len="med"/>
            <a:tailEnd type="triangle" w="sm" len="sm"/>
          </a:ln>
        </p:spPr>
      </p:sp>
      <p:sp>
        <p:nvSpPr>
          <p:cNvPr id="74771" name="Line 178"/>
          <p:cNvSpPr/>
          <p:nvPr/>
        </p:nvSpPr>
        <p:spPr>
          <a:xfrm flipH="1">
            <a:off x="4852988" y="2609850"/>
            <a:ext cx="227012" cy="571500"/>
          </a:xfrm>
          <a:prstGeom prst="line">
            <a:avLst/>
          </a:prstGeom>
          <a:ln w="9525" cap="flat" cmpd="sng">
            <a:solidFill>
              <a:srgbClr val="000000"/>
            </a:solidFill>
            <a:prstDash val="solid"/>
            <a:headEnd type="none" w="med" len="med"/>
            <a:tailEnd type="triangle" w="sm" len="sm"/>
          </a:ln>
        </p:spPr>
      </p:sp>
      <p:sp>
        <p:nvSpPr>
          <p:cNvPr id="74772" name="Line 179"/>
          <p:cNvSpPr/>
          <p:nvPr/>
        </p:nvSpPr>
        <p:spPr>
          <a:xfrm>
            <a:off x="4740275" y="3879850"/>
            <a:ext cx="0" cy="569913"/>
          </a:xfrm>
          <a:prstGeom prst="line">
            <a:avLst/>
          </a:prstGeom>
          <a:ln w="9525" cap="flat" cmpd="sng">
            <a:solidFill>
              <a:srgbClr val="000000"/>
            </a:solidFill>
            <a:prstDash val="solid"/>
            <a:headEnd type="none" w="med" len="med"/>
            <a:tailEnd type="triangle" w="sm" len="sm"/>
          </a:ln>
        </p:spPr>
      </p:sp>
      <p:sp>
        <p:nvSpPr>
          <p:cNvPr id="74773" name="Text Box 180"/>
          <p:cNvSpPr txBox="1"/>
          <p:nvPr/>
        </p:nvSpPr>
        <p:spPr>
          <a:xfrm>
            <a:off x="3810000" y="5535613"/>
            <a:ext cx="4267200" cy="368300"/>
          </a:xfrm>
          <a:prstGeom prst="rect">
            <a:avLst/>
          </a:prstGeom>
          <a:noFill/>
          <a:ln w="9525">
            <a:noFill/>
          </a:ln>
        </p:spPr>
        <p:txBody>
          <a:bodyPr lIns="36000" rIns="36000">
            <a:spAutoFit/>
          </a:bodyPr>
          <a:p>
            <a:r>
              <a:rPr lang="en-US" altLang="zh-CN" b="1" dirty="0">
                <a:solidFill>
                  <a:schemeClr val="accent2"/>
                </a:solidFill>
                <a:latin typeface="黑体" panose="02010609060101010101" pitchFamily="49" charset="-122"/>
              </a:rPr>
              <a:t>PKI</a:t>
            </a:r>
            <a:r>
              <a:rPr lang="zh-CN" altLang="en-US" b="1" dirty="0">
                <a:solidFill>
                  <a:schemeClr val="accent2"/>
                </a:solidFill>
                <a:latin typeface="黑体" panose="02010609060101010101" pitchFamily="49" charset="-122"/>
              </a:rPr>
              <a:t>构成部分之间交互作用 </a:t>
            </a:r>
            <a:endParaRPr lang="zh-CN" altLang="en-US" b="1" dirty="0">
              <a:solidFill>
                <a:schemeClr val="accent2"/>
              </a:solidFill>
              <a:latin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3D6389-CCA2-4E93-83F6-D1CCBAD43666}"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5780" name="Rectangle 2"/>
          <p:cNvSpPr>
            <a:spLocks noGrp="1"/>
          </p:cNvSpPr>
          <p:nvPr>
            <p:ph type="title"/>
          </p:nvPr>
        </p:nvSpPr>
        <p:spPr/>
        <p:txBody>
          <a:bodyPr vert="horz" wrap="square" lIns="91440" tIns="45720" rIns="91440" bIns="45720" anchor="t"/>
          <a:p>
            <a:r>
              <a:rPr lang="en-AU" altLang="zh-CN" sz="4000" b="1" dirty="0"/>
              <a:t>PKI</a:t>
            </a:r>
            <a:r>
              <a:rPr lang="en-US" altLang="zh-CN" sz="4000" b="1" dirty="0"/>
              <a:t>X</a:t>
            </a:r>
            <a:r>
              <a:rPr lang="zh-CN" altLang="en-US" sz="4000" b="1" dirty="0"/>
              <a:t>管理任务</a:t>
            </a:r>
            <a:endParaRPr lang="en-AU" altLang="zh-CN" sz="4000" b="1" dirty="0"/>
          </a:p>
        </p:txBody>
      </p:sp>
      <p:sp>
        <p:nvSpPr>
          <p:cNvPr id="7" name="Rectangle 3"/>
          <p:cNvSpPr txBox="1">
            <a:spLocks noChangeArrowheads="1"/>
          </p:cNvSpPr>
          <p:nvPr/>
        </p:nvSpPr>
        <p:spPr bwMode="auto">
          <a:xfrm>
            <a:off x="1116013" y="1196975"/>
            <a:ext cx="6610350" cy="4824413"/>
          </a:xfrm>
          <a:prstGeom prst="rect">
            <a:avLst/>
          </a:prstGeom>
          <a:noFill/>
          <a:ln w="9525">
            <a:noFill/>
            <a:miter lim="800000"/>
          </a:ln>
        </p:spPr>
        <p:txBody>
          <a:bodyPr/>
          <a:lstStyle/>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用户注册</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初始化</a:t>
            </a:r>
            <a:endParaRPr kumimoji="0" lang="en-AU"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认证</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en-US" altLang="zh-CN" sz="2600" b="1" kern="0" cap="none" spc="0" normalizeH="0" baseline="0" noProof="0" dirty="0">
                <a:latin typeface="Times New Roman" panose="02020603050405020304" pitchFamily="18" charset="0"/>
                <a:ea typeface="+mn-ea"/>
                <a:cs typeface="+mn-cs"/>
              </a:rPr>
              <a:t> </a:t>
            </a:r>
            <a:r>
              <a:rPr kumimoji="0" lang="zh-CN" altLang="en-US" sz="2600" b="1" kern="0" cap="none" spc="0" normalizeH="0" baseline="0" noProof="0" dirty="0">
                <a:latin typeface="Times New Roman" panose="02020603050405020304" pitchFamily="18" charset="0"/>
                <a:ea typeface="+mn-ea"/>
                <a:cs typeface="+mn-cs"/>
              </a:rPr>
              <a:t>密钥对的恢复</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en-US" altLang="zh-CN" sz="2600" b="1" kern="0" cap="none" spc="0" normalizeH="0" baseline="0" noProof="0" dirty="0">
                <a:latin typeface="Times New Roman" panose="02020603050405020304" pitchFamily="18" charset="0"/>
                <a:ea typeface="+mn-ea"/>
                <a:cs typeface="+mn-cs"/>
              </a:rPr>
              <a:t> </a:t>
            </a:r>
            <a:r>
              <a:rPr kumimoji="0" lang="zh-CN" altLang="en-US" sz="2600" b="1" kern="0" cap="none" spc="0" normalizeH="0" baseline="0" noProof="0" dirty="0">
                <a:latin typeface="Times New Roman" panose="02020603050405020304" pitchFamily="18" charset="0"/>
                <a:ea typeface="+mn-ea"/>
                <a:cs typeface="+mn-cs"/>
              </a:rPr>
              <a:t>密钥对更新</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zh-CN" altLang="en-US" sz="2600" b="1" kern="0" cap="none" spc="0" normalizeH="0" baseline="0" noProof="0" dirty="0">
                <a:latin typeface="Times New Roman" panose="02020603050405020304" pitchFamily="18" charset="0"/>
                <a:ea typeface="+mn-ea"/>
                <a:cs typeface="+mn-cs"/>
              </a:rPr>
              <a:t>证书撤销请求</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en-US" altLang="zh-CN" sz="2600" b="1" kern="0" cap="none" spc="0" normalizeH="0" baseline="0" noProof="0" dirty="0">
                <a:latin typeface="Times New Roman" panose="02020603050405020304" pitchFamily="18" charset="0"/>
                <a:ea typeface="+mn-ea"/>
                <a:cs typeface="+mn-cs"/>
              </a:rPr>
              <a:t> </a:t>
            </a:r>
            <a:r>
              <a:rPr kumimoji="0" lang="zh-CN" altLang="en-US" sz="2600" b="1" kern="0" cap="none" spc="0" normalizeH="0" baseline="0" noProof="0" dirty="0">
                <a:latin typeface="Times New Roman" panose="02020603050405020304" pitchFamily="18" charset="0"/>
                <a:ea typeface="+mn-ea"/>
                <a:cs typeface="+mn-cs"/>
              </a:rPr>
              <a:t>交叉认证</a:t>
            </a:r>
            <a:endParaRPr kumimoji="0" lang="en-AU" altLang="zh-CN" sz="2600" b="1" kern="0" cap="none" spc="0" normalizeH="0" baseline="0" noProof="0" dirty="0">
              <a:latin typeface="Times New Roman" panose="02020603050405020304" pitchFamily="18"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F093E6-F486-4064-B950-FDB4F640ED50}"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4340" name="Rectangle 2"/>
          <p:cNvSpPr>
            <a:spLocks noGrp="1"/>
          </p:cNvSpPr>
          <p:nvPr>
            <p:ph type="title"/>
          </p:nvPr>
        </p:nvSpPr>
        <p:spPr/>
        <p:txBody>
          <a:bodyPr vert="horz" wrap="square" lIns="91440" tIns="45720" rIns="91440" bIns="45720" anchor="t"/>
          <a:p>
            <a:r>
              <a:rPr lang="zh-CN" altLang="en-AU" b="1" dirty="0"/>
              <a:t>密钥分配</a:t>
            </a:r>
            <a:endParaRPr lang="zh-CN" altLang="en-US" b="1" dirty="0"/>
          </a:p>
        </p:txBody>
      </p:sp>
      <p:sp>
        <p:nvSpPr>
          <p:cNvPr id="14341" name="Rectangle 3"/>
          <p:cNvSpPr>
            <a:spLocks noGrp="1"/>
          </p:cNvSpPr>
          <p:nvPr>
            <p:ph idx="1"/>
          </p:nvPr>
        </p:nvSpPr>
        <p:spPr>
          <a:xfrm>
            <a:off x="889000" y="1744663"/>
            <a:ext cx="6707188" cy="3629025"/>
          </a:xfrm>
        </p:spPr>
        <p:txBody>
          <a:bodyPr vert="horz" wrap="square" lIns="91440" tIns="45720" rIns="91440" bIns="45720" anchor="t"/>
          <a:p>
            <a:pPr marL="812800" indent="-812800">
              <a:lnSpc>
                <a:spcPct val="120000"/>
              </a:lnSpc>
            </a:pPr>
            <a:r>
              <a:rPr lang="zh-CN" altLang="en-US" b="1" dirty="0">
                <a:latin typeface="Times New Roman" panose="02020603050405020304" pitchFamily="18" charset="0"/>
                <a:cs typeface="Times New Roman" panose="02020603050405020304" pitchFamily="18" charset="0"/>
              </a:rPr>
              <a:t>密钥分类</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20000"/>
              </a:lnSpc>
            </a:pPr>
            <a:r>
              <a:rPr lang="zh-CN" altLang="en-US" b="1" dirty="0">
                <a:latin typeface="Times New Roman" panose="02020603050405020304" pitchFamily="18" charset="0"/>
                <a:cs typeface="Times New Roman" panose="02020603050405020304" pitchFamily="18" charset="0"/>
              </a:rPr>
              <a:t>会话密钥（</a:t>
            </a:r>
            <a:r>
              <a:rPr lang="en-US" altLang="zh-CN" b="1" dirty="0">
                <a:latin typeface="Times New Roman" panose="02020603050405020304" pitchFamily="18" charset="0"/>
                <a:cs typeface="Times New Roman" panose="02020603050405020304" pitchFamily="18" charset="0"/>
              </a:rPr>
              <a:t>k</a:t>
            </a:r>
            <a:r>
              <a:rPr lang="en-US" altLang="zh-CN" b="1" baseline="-25000"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1879600" lvl="3" indent="-855980">
              <a:lnSpc>
                <a:spcPct val="120000"/>
              </a:lnSpc>
              <a:buNone/>
            </a:pPr>
            <a:r>
              <a:rPr lang="zh-CN" altLang="en-US" b="1" dirty="0">
                <a:latin typeface="Times New Roman" panose="02020603050405020304" pitchFamily="18" charset="0"/>
                <a:cs typeface="Times New Roman" panose="02020603050405020304" pitchFamily="18" charset="0"/>
              </a:rPr>
              <a:t>       末端通信时使用的临时加密密钥</a:t>
            </a:r>
            <a:endParaRPr lang="zh-CN" altLang="en-US" b="1" dirty="0">
              <a:latin typeface="Times New Roman" panose="02020603050405020304" pitchFamily="18" charset="0"/>
              <a:cs typeface="Times New Roman" panose="02020603050405020304" pitchFamily="18" charset="0"/>
            </a:endParaRPr>
          </a:p>
          <a:p>
            <a:pPr marL="1168400" lvl="1" indent="-824230">
              <a:lnSpc>
                <a:spcPct val="120000"/>
              </a:lnSpc>
            </a:pPr>
            <a:r>
              <a:rPr lang="zh-CN" altLang="en-US" b="1" dirty="0">
                <a:latin typeface="Times New Roman" panose="02020603050405020304" pitchFamily="18" charset="0"/>
                <a:cs typeface="Times New Roman" panose="02020603050405020304" pitchFamily="18" charset="0"/>
              </a:rPr>
              <a:t>主密钥（</a:t>
            </a:r>
            <a:r>
              <a:rPr lang="en-US" altLang="zh-CN" b="1" dirty="0">
                <a:latin typeface="Times New Roman" panose="02020603050405020304" pitchFamily="18" charset="0"/>
                <a:cs typeface="Times New Roman" panose="02020603050405020304" pitchFamily="18" charset="0"/>
              </a:rPr>
              <a:t>k</a:t>
            </a:r>
            <a:r>
              <a:rPr lang="en-US" altLang="zh-CN" b="1" baseline="-25000" dirty="0">
                <a:latin typeface="Times New Roman" panose="02020603050405020304" pitchFamily="18" charset="0"/>
                <a:cs typeface="Times New Roman" panose="02020603050405020304" pitchFamily="18" charset="0"/>
              </a:rPr>
              <a:t>m</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marL="1879600" lvl="3" indent="-855980">
              <a:lnSpc>
                <a:spcPct val="120000"/>
              </a:lnSpc>
              <a:buNone/>
            </a:pPr>
            <a:r>
              <a:rPr lang="zh-CN" altLang="en-US" b="1" dirty="0">
                <a:latin typeface="Times New Roman" panose="02020603050405020304" pitchFamily="18" charset="0"/>
                <a:cs typeface="Times New Roman" panose="02020603050405020304" pitchFamily="18" charset="0"/>
              </a:rPr>
              <a:t>       加密</a:t>
            </a:r>
            <a:r>
              <a:rPr lang="en-US" altLang="zh-CN" b="1" dirty="0">
                <a:latin typeface="Times New Roman" panose="02020603050405020304" pitchFamily="18" charset="0"/>
                <a:cs typeface="Times New Roman" panose="02020603050405020304" pitchFamily="18" charset="0"/>
              </a:rPr>
              <a:t>k</a:t>
            </a:r>
            <a:r>
              <a:rPr lang="en-US" altLang="zh-CN" b="1" baseline="-25000"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的密钥</a:t>
            </a:r>
            <a:endParaRPr lang="zh-CN" altLang="en-US"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567F3-5830-49D7-92EC-35B521B43555}"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077" name="Text Box 2"/>
          <p:cNvSpPr txBox="1"/>
          <p:nvPr/>
        </p:nvSpPr>
        <p:spPr>
          <a:xfrm>
            <a:off x="609600" y="762000"/>
            <a:ext cx="2406650" cy="523875"/>
          </a:xfrm>
          <a:prstGeom prst="rect">
            <a:avLst/>
          </a:prstGeom>
          <a:noFill/>
          <a:ln w="9525">
            <a:noFill/>
          </a:ln>
        </p:spPr>
        <p:txBody>
          <a:bodyPr wrap="none" lIns="36000" rIns="36000">
            <a:spAutoFit/>
          </a:bodyPr>
          <a:p>
            <a:r>
              <a:rPr lang="zh-CN" altLang="en-US" sz="2800" dirty="0">
                <a:latin typeface="幼圆" panose="02010509060101010101" pitchFamily="49" charset="-122"/>
                <a:ea typeface="幼圆" panose="02010509060101010101" pitchFamily="49" charset="-122"/>
              </a:rPr>
              <a:t>证书的管理   </a:t>
            </a:r>
            <a:endParaRPr lang="zh-CN" altLang="en-US" sz="2800" dirty="0">
              <a:latin typeface="幼圆" panose="02010509060101010101" pitchFamily="49" charset="-122"/>
              <a:ea typeface="幼圆" panose="02010509060101010101" pitchFamily="49" charset="-122"/>
            </a:endParaRPr>
          </a:p>
        </p:txBody>
      </p:sp>
      <p:sp>
        <p:nvSpPr>
          <p:cNvPr id="683011" name="Rectangle 3"/>
          <p:cNvSpPr>
            <a:spLocks noChangeArrowheads="1"/>
          </p:cNvSpPr>
          <p:nvPr/>
        </p:nvSpPr>
        <p:spPr bwMode="auto">
          <a:xfrm>
            <a:off x="609600" y="1447800"/>
            <a:ext cx="8001000" cy="4724400"/>
          </a:xfrm>
          <a:prstGeom prst="rect">
            <a:avLst/>
          </a:prstGeom>
          <a:noFill/>
          <a:ln w="9525">
            <a:solidFill>
              <a:schemeClr val="tx1"/>
            </a:solidFill>
            <a:miter lim="800000"/>
          </a:ln>
          <a:effectLst/>
        </p:spPr>
        <p:txBody>
          <a:bodyPr/>
          <a:lstStyle/>
          <a:p>
            <a:pPr marL="342900" marR="0" lvl="0" indent="-342900" algn="just" defTabSz="914400" rtl="0" eaLnBrk="1" fontAlgn="base" latinLnBrk="0" hangingPunct="1">
              <a:lnSpc>
                <a:spcPct val="11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1.</a:t>
            </a:r>
            <a:r>
              <a:rPr kumimoji="0"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证书的生周期</a:t>
            </a:r>
            <a:r>
              <a:rPr kumimoji="0" lang="zh-CN" altLang="en-US" sz="24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rPr>
              <a:t> </a:t>
            </a:r>
            <a:endParaRPr kumimoji="0" lang="zh-CN" altLang="en-US" sz="24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宋体" panose="02010600030101010101" pitchFamily="2" charset="-122"/>
              <a:cs typeface="+mn-cs"/>
            </a:endParaRPr>
          </a:p>
        </p:txBody>
      </p:sp>
      <p:grpSp>
        <p:nvGrpSpPr>
          <p:cNvPr id="3079" name="Group 5"/>
          <p:cNvGrpSpPr/>
          <p:nvPr/>
        </p:nvGrpSpPr>
        <p:grpSpPr>
          <a:xfrm>
            <a:off x="2209800" y="1600200"/>
            <a:ext cx="5867400" cy="4343400"/>
            <a:chOff x="1978" y="10800"/>
            <a:chExt cx="5308" cy="4055"/>
          </a:xfrm>
        </p:grpSpPr>
        <p:sp>
          <p:nvSpPr>
            <p:cNvPr id="3080" name="Oval 6"/>
            <p:cNvSpPr/>
            <p:nvPr/>
          </p:nvSpPr>
          <p:spPr>
            <a:xfrm>
              <a:off x="2340" y="11268"/>
              <a:ext cx="4597" cy="3276"/>
            </a:xfrm>
            <a:prstGeom prst="ellipse">
              <a:avLst/>
            </a:prstGeom>
            <a:gradFill rotWithShape="0">
              <a:gsLst>
                <a:gs pos="0">
                  <a:srgbClr val="FFCC66"/>
                </a:gs>
                <a:gs pos="100000">
                  <a:srgbClr val="FCFEB9"/>
                </a:gs>
              </a:gsLst>
              <a:path path="rect">
                <a:fillToRect t="100000" r="100000"/>
              </a:path>
              <a:tileRect/>
            </a:gradFill>
            <a:ln w="9525">
              <a:noFill/>
            </a:ln>
          </p:spPr>
          <p:txBody>
            <a:bodyPr wrap="none" anchor="ctr"/>
            <a:p>
              <a:endParaRPr lang="zh-CN" altLang="en-US" dirty="0">
                <a:latin typeface="Arial" panose="020B0604020202020204" pitchFamily="34" charset="0"/>
              </a:endParaRPr>
            </a:p>
          </p:txBody>
        </p:sp>
        <p:grpSp>
          <p:nvGrpSpPr>
            <p:cNvPr id="3081" name="Group 7"/>
            <p:cNvGrpSpPr/>
            <p:nvPr/>
          </p:nvGrpSpPr>
          <p:grpSpPr>
            <a:xfrm>
              <a:off x="4172" y="10800"/>
              <a:ext cx="1002" cy="968"/>
              <a:chOff x="4553" y="10583"/>
              <a:chExt cx="1053" cy="968"/>
            </a:xfrm>
          </p:grpSpPr>
          <p:sp>
            <p:nvSpPr>
              <p:cNvPr id="3126" name="Rectangle 8"/>
              <p:cNvSpPr/>
              <p:nvPr/>
            </p:nvSpPr>
            <p:spPr>
              <a:xfrm>
                <a:off x="4553" y="10583"/>
                <a:ext cx="1053" cy="499"/>
              </a:xfrm>
              <a:prstGeom prst="rect">
                <a:avLst/>
              </a:prstGeom>
              <a:gradFill rotWithShape="0">
                <a:gsLst>
                  <a:gs pos="0">
                    <a:srgbClr val="CCFFFF"/>
                  </a:gs>
                  <a:gs pos="100000">
                    <a:srgbClr val="B0DCDC"/>
                  </a:gs>
                </a:gsLst>
                <a:lin ang="2700000" scaled="1"/>
                <a:tileRect/>
              </a:gradFill>
              <a:ln w="9525" cap="flat" cmpd="sng">
                <a:solidFill>
                  <a:srgbClr val="000000"/>
                </a:solidFill>
                <a:prstDash val="solid"/>
                <a:miter/>
                <a:headEnd type="none" w="med" len="med"/>
                <a:tailEnd type="none" w="med" len="med"/>
              </a:ln>
            </p:spPr>
            <p:txBody>
              <a:bodyPr/>
              <a:p>
                <a:pPr algn="ctr">
                  <a:lnSpc>
                    <a:spcPct val="72000"/>
                  </a:lnSpc>
                </a:pPr>
                <a:r>
                  <a:rPr lang="zh-CN" altLang="en-US" sz="1400" dirty="0">
                    <a:latin typeface="Arial" panose="020B0604020202020204" pitchFamily="34" charset="0"/>
                  </a:rPr>
                  <a:t>公钥</a:t>
                </a:r>
                <a:r>
                  <a:rPr lang="en-US" altLang="zh-CN" sz="1400" dirty="0">
                    <a:latin typeface="Arial" panose="020B0604020202020204" pitchFamily="34" charset="0"/>
                  </a:rPr>
                  <a:t>/</a:t>
                </a:r>
                <a:r>
                  <a:rPr lang="zh-CN" altLang="en-US" sz="1400" dirty="0">
                    <a:latin typeface="Arial" panose="020B0604020202020204" pitchFamily="34" charset="0"/>
                  </a:rPr>
                  <a:t>私钥生成</a:t>
                </a:r>
                <a:endParaRPr lang="zh-CN" altLang="en-US" sz="1400" dirty="0">
                  <a:latin typeface="Arial" panose="020B0604020202020204" pitchFamily="34" charset="0"/>
                </a:endParaRPr>
              </a:p>
            </p:txBody>
          </p:sp>
          <p:graphicFrame>
            <p:nvGraphicFramePr>
              <p:cNvPr id="3074" name="Object 9"/>
              <p:cNvGraphicFramePr/>
              <p:nvPr/>
            </p:nvGraphicFramePr>
            <p:xfrm>
              <a:off x="4763" y="11207"/>
              <a:ext cx="421" cy="158"/>
            </p:xfrm>
            <a:graphic>
              <a:graphicData uri="http://schemas.openxmlformats.org/presentationml/2006/ole">
                <mc:AlternateContent xmlns:mc="http://schemas.openxmlformats.org/markup-compatibility/2006">
                  <mc:Choice xmlns:v="urn:schemas-microsoft-com:vml" Requires="v">
                    <p:oleObj spid="_x0000_s3078" name="" r:id="rId1" imgW="3235325" imgH="1217295" progId="MS_ClipArt_Gallery.5">
                      <p:embed/>
                    </p:oleObj>
                  </mc:Choice>
                  <mc:Fallback>
                    <p:oleObj name="" r:id="rId1" imgW="3235325" imgH="1217295" progId="MS_ClipArt_Gallery.5">
                      <p:embed/>
                      <p:pic>
                        <p:nvPicPr>
                          <p:cNvPr id="0" name="图片 3077"/>
                          <p:cNvPicPr/>
                          <p:nvPr/>
                        </p:nvPicPr>
                        <p:blipFill>
                          <a:blip r:embed="rId2"/>
                          <a:stretch>
                            <a:fillRect/>
                          </a:stretch>
                        </p:blipFill>
                        <p:spPr>
                          <a:xfrm>
                            <a:off x="4763" y="11207"/>
                            <a:ext cx="421" cy="158"/>
                          </a:xfrm>
                          <a:prstGeom prst="rect">
                            <a:avLst/>
                          </a:prstGeom>
                          <a:noFill/>
                          <a:ln w="38100">
                            <a:noFill/>
                            <a:miter/>
                          </a:ln>
                        </p:spPr>
                      </p:pic>
                    </p:oleObj>
                  </mc:Fallback>
                </mc:AlternateContent>
              </a:graphicData>
            </a:graphic>
          </p:graphicFrame>
          <p:graphicFrame>
            <p:nvGraphicFramePr>
              <p:cNvPr id="3075" name="Object 10"/>
              <p:cNvGraphicFramePr/>
              <p:nvPr/>
            </p:nvGraphicFramePr>
            <p:xfrm>
              <a:off x="4763" y="11393"/>
              <a:ext cx="421" cy="158"/>
            </p:xfrm>
            <a:graphic>
              <a:graphicData uri="http://schemas.openxmlformats.org/presentationml/2006/ole">
                <mc:AlternateContent xmlns:mc="http://schemas.openxmlformats.org/markup-compatibility/2006">
                  <mc:Choice xmlns:v="urn:schemas-microsoft-com:vml" Requires="v">
                    <p:oleObj spid="_x0000_s2" name="" r:id="rId3" imgW="3235325" imgH="1217295" progId="MS_ClipArt_Gallery.5">
                      <p:embed/>
                    </p:oleObj>
                  </mc:Choice>
                  <mc:Fallback>
                    <p:oleObj name="" r:id="rId3" imgW="3235325" imgH="1217295" progId="MS_ClipArt_Gallery.5">
                      <p:embed/>
                      <p:pic>
                        <p:nvPicPr>
                          <p:cNvPr id="0" name="图片 1"/>
                          <p:cNvPicPr/>
                          <p:nvPr/>
                        </p:nvPicPr>
                        <p:blipFill>
                          <a:blip r:embed="rId4"/>
                          <a:stretch>
                            <a:fillRect/>
                          </a:stretch>
                        </p:blipFill>
                        <p:spPr>
                          <a:xfrm>
                            <a:off x="4763" y="11393"/>
                            <a:ext cx="421" cy="158"/>
                          </a:xfrm>
                          <a:prstGeom prst="rect">
                            <a:avLst/>
                          </a:prstGeom>
                          <a:noFill/>
                          <a:ln w="38100">
                            <a:noFill/>
                            <a:miter/>
                          </a:ln>
                        </p:spPr>
                      </p:pic>
                    </p:oleObj>
                  </mc:Fallback>
                </mc:AlternateContent>
              </a:graphicData>
            </a:graphic>
          </p:graphicFrame>
        </p:grpSp>
        <p:sp>
          <p:nvSpPr>
            <p:cNvPr id="3082" name="AutoShape 11"/>
            <p:cNvSpPr/>
            <p:nvPr/>
          </p:nvSpPr>
          <p:spPr>
            <a:xfrm rot="-572827">
              <a:off x="5616" y="11307"/>
              <a:ext cx="784"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wrap="none" anchor="ctr"/>
            <a:p>
              <a:pPr algn="just">
                <a:lnSpc>
                  <a:spcPct val="72000"/>
                </a:lnSpc>
              </a:pPr>
              <a:r>
                <a:rPr lang="zh-CN" altLang="en-US" sz="1400" dirty="0">
                  <a:latin typeface="Arial" panose="020B0604020202020204" pitchFamily="34" charset="0"/>
                </a:rPr>
                <a:t>申请</a:t>
              </a:r>
              <a:endParaRPr lang="zh-CN" altLang="en-US" sz="1400" dirty="0">
                <a:latin typeface="Arial" panose="020B0604020202020204" pitchFamily="34" charset="0"/>
              </a:endParaRPr>
            </a:p>
            <a:p>
              <a:pPr algn="just">
                <a:lnSpc>
                  <a:spcPct val="72000"/>
                </a:lnSpc>
              </a:pPr>
              <a:r>
                <a:rPr lang="zh-CN" altLang="en-US" sz="1400" dirty="0">
                  <a:latin typeface="Arial" panose="020B0604020202020204" pitchFamily="34" charset="0"/>
                </a:rPr>
                <a:t>证书</a:t>
              </a:r>
              <a:endParaRPr lang="zh-CN" altLang="en-US" sz="1400" dirty="0">
                <a:latin typeface="Arial" panose="020B0604020202020204" pitchFamily="34" charset="0"/>
              </a:endParaRPr>
            </a:p>
          </p:txBody>
        </p:sp>
        <p:sp>
          <p:nvSpPr>
            <p:cNvPr id="3083" name="AutoShape 12"/>
            <p:cNvSpPr/>
            <p:nvPr/>
          </p:nvSpPr>
          <p:spPr>
            <a:xfrm rot="-572827">
              <a:off x="6502" y="12243"/>
              <a:ext cx="784"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wrap="none" anchor="ctr"/>
            <a:p>
              <a:pPr algn="just">
                <a:lnSpc>
                  <a:spcPct val="72000"/>
                </a:lnSpc>
              </a:pPr>
              <a:r>
                <a:rPr lang="zh-CN" altLang="en-US" sz="1400" dirty="0">
                  <a:latin typeface="Arial" panose="020B0604020202020204" pitchFamily="34" charset="0"/>
                </a:rPr>
                <a:t>审核</a:t>
              </a:r>
              <a:endParaRPr lang="zh-CN" altLang="en-US" sz="1400" dirty="0">
                <a:latin typeface="Arial" panose="020B0604020202020204" pitchFamily="34" charset="0"/>
              </a:endParaRPr>
            </a:p>
            <a:p>
              <a:pPr algn="just">
                <a:lnSpc>
                  <a:spcPct val="72000"/>
                </a:lnSpc>
              </a:pPr>
              <a:r>
                <a:rPr lang="zh-CN" altLang="en-US" sz="1400" dirty="0">
                  <a:latin typeface="Arial" panose="020B0604020202020204" pitchFamily="34" charset="0"/>
                </a:rPr>
                <a:t>证书</a:t>
              </a:r>
              <a:endParaRPr lang="zh-CN" altLang="en-US" sz="1400" dirty="0">
                <a:latin typeface="Arial" panose="020B0604020202020204" pitchFamily="34" charset="0"/>
              </a:endParaRPr>
            </a:p>
          </p:txBody>
        </p:sp>
        <p:grpSp>
          <p:nvGrpSpPr>
            <p:cNvPr id="3084" name="Group 13"/>
            <p:cNvGrpSpPr/>
            <p:nvPr/>
          </p:nvGrpSpPr>
          <p:grpSpPr>
            <a:xfrm>
              <a:off x="6216" y="13335"/>
              <a:ext cx="784" cy="623"/>
              <a:chOff x="7501" y="3942"/>
              <a:chExt cx="618" cy="623"/>
            </a:xfrm>
          </p:grpSpPr>
          <p:sp>
            <p:nvSpPr>
              <p:cNvPr id="3120" name="AutoShape 14"/>
              <p:cNvSpPr/>
              <p:nvPr/>
            </p:nvSpPr>
            <p:spPr>
              <a:xfrm rot="-572827">
                <a:off x="7501" y="3942"/>
                <a:ext cx="618"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wrap="none" anchor="ctr"/>
              <a:p>
                <a:pPr algn="just">
                  <a:lnSpc>
                    <a:spcPct val="72000"/>
                  </a:lnSpc>
                </a:pPr>
                <a:r>
                  <a:rPr lang="zh-CN" altLang="en-US" sz="1400" dirty="0">
                    <a:latin typeface="Arial" panose="020B0604020202020204" pitchFamily="34" charset="0"/>
                  </a:rPr>
                  <a:t>签发</a:t>
                </a:r>
                <a:endParaRPr lang="zh-CN" altLang="en-US" sz="1400" dirty="0">
                  <a:latin typeface="Arial" panose="020B0604020202020204" pitchFamily="34" charset="0"/>
                </a:endParaRPr>
              </a:p>
              <a:p>
                <a:pPr algn="just">
                  <a:lnSpc>
                    <a:spcPct val="72000"/>
                  </a:lnSpc>
                </a:pPr>
                <a:r>
                  <a:rPr lang="zh-CN" altLang="en-US" sz="1400" dirty="0">
                    <a:latin typeface="Arial" panose="020B0604020202020204" pitchFamily="34" charset="0"/>
                  </a:rPr>
                  <a:t>证书</a:t>
                </a:r>
                <a:endParaRPr lang="zh-CN" altLang="en-US" sz="1400" dirty="0">
                  <a:latin typeface="Arial" panose="020B0604020202020204" pitchFamily="34" charset="0"/>
                </a:endParaRPr>
              </a:p>
            </p:txBody>
          </p:sp>
          <p:grpSp>
            <p:nvGrpSpPr>
              <p:cNvPr id="3121" name="Group 15"/>
              <p:cNvGrpSpPr/>
              <p:nvPr/>
            </p:nvGrpSpPr>
            <p:grpSpPr>
              <a:xfrm rot="-426541">
                <a:off x="7935" y="4230"/>
                <a:ext cx="180" cy="312"/>
                <a:chOff x="1824" y="3600"/>
                <a:chExt cx="192" cy="292"/>
              </a:xfrm>
            </p:grpSpPr>
            <p:grpSp>
              <p:nvGrpSpPr>
                <p:cNvPr id="3122" name="Group 16"/>
                <p:cNvGrpSpPr/>
                <p:nvPr/>
              </p:nvGrpSpPr>
              <p:grpSpPr>
                <a:xfrm>
                  <a:off x="1848" y="3700"/>
                  <a:ext cx="144" cy="192"/>
                  <a:chOff x="1872" y="3696"/>
                  <a:chExt cx="144" cy="192"/>
                </a:xfrm>
              </p:grpSpPr>
              <p:sp>
                <p:nvSpPr>
                  <p:cNvPr id="683025" name="AutoShape 17"/>
                  <p:cNvSpPr>
                    <a:spLocks noChangeArrowheads="1"/>
                  </p:cNvSpPr>
                  <p:nvPr/>
                </p:nvSpPr>
                <p:spPr bwMode="auto">
                  <a:xfrm rot="-6828994">
                    <a:off x="1888" y="3755"/>
                    <a:ext cx="189" cy="46"/>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26" name="AutoShape 18"/>
                  <p:cNvSpPr>
                    <a:spLocks noChangeArrowheads="1"/>
                  </p:cNvSpPr>
                  <p:nvPr/>
                </p:nvSpPr>
                <p:spPr bwMode="auto">
                  <a:xfrm rot="6828994" flipH="1">
                    <a:off x="1797" y="3752"/>
                    <a:ext cx="189" cy="46"/>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23" name="AutoShape 19"/>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sp>
          <p:nvSpPr>
            <p:cNvPr id="3085" name="AutoShape 20"/>
            <p:cNvSpPr/>
            <p:nvPr/>
          </p:nvSpPr>
          <p:spPr>
            <a:xfrm>
              <a:off x="3986" y="11931"/>
              <a:ext cx="2306" cy="1872"/>
            </a:xfrm>
            <a:prstGeom prst="curvedLeftArrow">
              <a:avLst>
                <a:gd name="adj1" fmla="val 8010"/>
                <a:gd name="adj2" fmla="val 39204"/>
                <a:gd name="adj3" fmla="val 30773"/>
              </a:avLst>
            </a:prstGeom>
            <a:solidFill>
              <a:srgbClr val="FFFFFF"/>
            </a:solidFill>
            <a:ln w="9525" cap="flat" cmpd="sng">
              <a:solidFill>
                <a:srgbClr val="000000"/>
              </a:solidFill>
              <a:prstDash val="solid"/>
              <a:miter/>
              <a:headEnd type="none" w="med" len="med"/>
              <a:tailEnd type="none" w="sm" len="sm"/>
            </a:ln>
          </p:spPr>
          <p:txBody>
            <a:bodyPr/>
            <a:p>
              <a:endParaRPr lang="zh-CN" altLang="en-US" dirty="0">
                <a:latin typeface="Arial" panose="020B0604020202020204" pitchFamily="34" charset="0"/>
              </a:endParaRPr>
            </a:p>
          </p:txBody>
        </p:sp>
        <p:sp>
          <p:nvSpPr>
            <p:cNvPr id="3086" name="AutoShape 21"/>
            <p:cNvSpPr/>
            <p:nvPr/>
          </p:nvSpPr>
          <p:spPr>
            <a:xfrm rot="-572827">
              <a:off x="1978" y="12397"/>
              <a:ext cx="900" cy="742"/>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anchor="ctr"/>
            <a:p>
              <a:pPr algn="ctr">
                <a:lnSpc>
                  <a:spcPct val="72000"/>
                </a:lnSpc>
              </a:pPr>
              <a:r>
                <a:rPr lang="zh-CN" altLang="en-US" sz="1400" dirty="0">
                  <a:latin typeface="Arial" panose="020B0604020202020204" pitchFamily="34" charset="0"/>
                </a:rPr>
                <a:t>证书</a:t>
              </a:r>
              <a:endParaRPr lang="zh-CN" altLang="en-US" sz="1400" dirty="0">
                <a:latin typeface="Arial" panose="020B0604020202020204" pitchFamily="34" charset="0"/>
              </a:endParaRPr>
            </a:p>
            <a:p>
              <a:pPr algn="ctr">
                <a:lnSpc>
                  <a:spcPct val="72000"/>
                </a:lnSpc>
              </a:pPr>
              <a:r>
                <a:rPr lang="zh-CN" altLang="en-US" sz="1400" dirty="0">
                  <a:latin typeface="Arial" panose="020B0604020202020204" pitchFamily="34" charset="0"/>
                </a:rPr>
                <a:t>撤销</a:t>
              </a:r>
              <a:endParaRPr lang="zh-CN" altLang="en-US" sz="1400" dirty="0">
                <a:latin typeface="Arial" panose="020B0604020202020204" pitchFamily="34" charset="0"/>
              </a:endParaRPr>
            </a:p>
          </p:txBody>
        </p:sp>
        <p:grpSp>
          <p:nvGrpSpPr>
            <p:cNvPr id="3087" name="Group 22"/>
            <p:cNvGrpSpPr/>
            <p:nvPr/>
          </p:nvGrpSpPr>
          <p:grpSpPr>
            <a:xfrm rot="-426541">
              <a:off x="2700" y="12828"/>
              <a:ext cx="180" cy="312"/>
              <a:chOff x="1824" y="3600"/>
              <a:chExt cx="192" cy="292"/>
            </a:xfrm>
          </p:grpSpPr>
          <p:grpSp>
            <p:nvGrpSpPr>
              <p:cNvPr id="3116" name="Group 23"/>
              <p:cNvGrpSpPr/>
              <p:nvPr/>
            </p:nvGrpSpPr>
            <p:grpSpPr>
              <a:xfrm>
                <a:off x="1848" y="3700"/>
                <a:ext cx="144" cy="192"/>
                <a:chOff x="1872" y="3696"/>
                <a:chExt cx="144" cy="192"/>
              </a:xfrm>
            </p:grpSpPr>
            <p:sp>
              <p:nvSpPr>
                <p:cNvPr id="683032" name="AutoShape 24"/>
                <p:cNvSpPr>
                  <a:spLocks noChangeArrowheads="1"/>
                </p:cNvSpPr>
                <p:nvPr/>
              </p:nvSpPr>
              <p:spPr bwMode="auto">
                <a:xfrm rot="-6828994">
                  <a:off x="1881" y="3755"/>
                  <a:ext cx="198" cy="46"/>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33" name="AutoShape 25"/>
                <p:cNvSpPr>
                  <a:spLocks noChangeArrowheads="1"/>
                </p:cNvSpPr>
                <p:nvPr/>
              </p:nvSpPr>
              <p:spPr bwMode="auto">
                <a:xfrm rot="6828994" flipH="1">
                  <a:off x="1793" y="3759"/>
                  <a:ext cx="198" cy="43"/>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17" name="AutoShape 26"/>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3088" name="Group 27"/>
            <p:cNvGrpSpPr/>
            <p:nvPr/>
          </p:nvGrpSpPr>
          <p:grpSpPr>
            <a:xfrm>
              <a:off x="5220" y="14076"/>
              <a:ext cx="810" cy="623"/>
              <a:chOff x="7378" y="3942"/>
              <a:chExt cx="828" cy="623"/>
            </a:xfrm>
          </p:grpSpPr>
          <p:sp>
            <p:nvSpPr>
              <p:cNvPr id="3110" name="AutoShape 28"/>
              <p:cNvSpPr/>
              <p:nvPr/>
            </p:nvSpPr>
            <p:spPr>
              <a:xfrm rot="-572827">
                <a:off x="7378" y="3942"/>
                <a:ext cx="828"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anchor="ctr"/>
              <a:p>
                <a:pPr algn="ctr">
                  <a:lnSpc>
                    <a:spcPct val="72000"/>
                  </a:lnSpc>
                </a:pPr>
                <a:endParaRPr lang="en-US" altLang="zh-CN" sz="1400" dirty="0">
                  <a:latin typeface="Arial" panose="020B0604020202020204" pitchFamily="34" charset="0"/>
                </a:endParaRPr>
              </a:p>
              <a:p>
                <a:pPr algn="ctr">
                  <a:lnSpc>
                    <a:spcPct val="72000"/>
                  </a:lnSpc>
                </a:pPr>
                <a:endParaRPr lang="en-US" altLang="zh-CN" sz="1400" dirty="0">
                  <a:latin typeface="Arial" panose="020B0604020202020204" pitchFamily="34" charset="0"/>
                </a:endParaRPr>
              </a:p>
              <a:p>
                <a:pPr algn="ctr">
                  <a:lnSpc>
                    <a:spcPct val="72000"/>
                  </a:lnSpc>
                </a:pPr>
                <a:r>
                  <a:rPr lang="zh-CN" altLang="en-US" sz="1400" dirty="0">
                    <a:latin typeface="Arial" panose="020B0604020202020204" pitchFamily="34" charset="0"/>
                  </a:rPr>
                  <a:t>安装</a:t>
                </a:r>
                <a:endParaRPr lang="zh-CN" altLang="en-US" sz="1400" dirty="0">
                  <a:latin typeface="Arial" panose="020B0604020202020204" pitchFamily="34" charset="0"/>
                </a:endParaRPr>
              </a:p>
              <a:p>
                <a:pPr algn="ctr">
                  <a:lnSpc>
                    <a:spcPct val="72000"/>
                  </a:lnSpc>
                </a:pPr>
                <a:r>
                  <a:rPr lang="zh-CN" altLang="en-US" sz="1400" dirty="0">
                    <a:latin typeface="Arial" panose="020B0604020202020204" pitchFamily="34" charset="0"/>
                  </a:rPr>
                  <a:t>证书</a:t>
                </a:r>
                <a:endParaRPr lang="zh-CN" altLang="en-US" sz="1400" dirty="0">
                  <a:latin typeface="Arial" panose="020B0604020202020204" pitchFamily="34" charset="0"/>
                </a:endParaRPr>
              </a:p>
              <a:p>
                <a:pPr algn="just">
                  <a:lnSpc>
                    <a:spcPct val="72000"/>
                  </a:lnSpc>
                </a:pPr>
                <a:endParaRPr lang="en-US" altLang="zh-CN" sz="1400" dirty="0">
                  <a:latin typeface="Arial" panose="020B0604020202020204" pitchFamily="34" charset="0"/>
                </a:endParaRPr>
              </a:p>
            </p:txBody>
          </p:sp>
          <p:grpSp>
            <p:nvGrpSpPr>
              <p:cNvPr id="3111" name="Group 29"/>
              <p:cNvGrpSpPr/>
              <p:nvPr/>
            </p:nvGrpSpPr>
            <p:grpSpPr>
              <a:xfrm rot="-426541">
                <a:off x="7935" y="4230"/>
                <a:ext cx="180" cy="312"/>
                <a:chOff x="1824" y="3600"/>
                <a:chExt cx="192" cy="292"/>
              </a:xfrm>
            </p:grpSpPr>
            <p:grpSp>
              <p:nvGrpSpPr>
                <p:cNvPr id="3112" name="Group 30"/>
                <p:cNvGrpSpPr/>
                <p:nvPr/>
              </p:nvGrpSpPr>
              <p:grpSpPr>
                <a:xfrm>
                  <a:off x="1848" y="3700"/>
                  <a:ext cx="144" cy="192"/>
                  <a:chOff x="1872" y="3696"/>
                  <a:chExt cx="144" cy="192"/>
                </a:xfrm>
              </p:grpSpPr>
              <p:sp>
                <p:nvSpPr>
                  <p:cNvPr id="683039" name="AutoShape 31"/>
                  <p:cNvSpPr>
                    <a:spLocks noChangeArrowheads="1"/>
                  </p:cNvSpPr>
                  <p:nvPr/>
                </p:nvSpPr>
                <p:spPr bwMode="auto">
                  <a:xfrm rot="-6828994">
                    <a:off x="1887" y="3751"/>
                    <a:ext cx="189" cy="52"/>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40" name="AutoShape 32"/>
                  <p:cNvSpPr>
                    <a:spLocks noChangeArrowheads="1"/>
                  </p:cNvSpPr>
                  <p:nvPr/>
                </p:nvSpPr>
                <p:spPr bwMode="auto">
                  <a:xfrm rot="6828994" flipH="1">
                    <a:off x="1785" y="3754"/>
                    <a:ext cx="189" cy="50"/>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13" name="AutoShape 33"/>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nvGrpSpPr>
            <p:cNvPr id="3089" name="Group 34"/>
            <p:cNvGrpSpPr/>
            <p:nvPr/>
          </p:nvGrpSpPr>
          <p:grpSpPr>
            <a:xfrm>
              <a:off x="2520" y="13608"/>
              <a:ext cx="916" cy="623"/>
              <a:chOff x="2684" y="13491"/>
              <a:chExt cx="916" cy="623"/>
            </a:xfrm>
          </p:grpSpPr>
          <p:sp>
            <p:nvSpPr>
              <p:cNvPr id="3104" name="AutoShape 35"/>
              <p:cNvSpPr/>
              <p:nvPr/>
            </p:nvSpPr>
            <p:spPr>
              <a:xfrm rot="-572827">
                <a:off x="2684" y="13491"/>
                <a:ext cx="916"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anchor="ctr"/>
              <a:p>
                <a:pPr algn="ctr">
                  <a:lnSpc>
                    <a:spcPct val="72000"/>
                  </a:lnSpc>
                </a:pPr>
                <a:r>
                  <a:rPr lang="zh-CN" altLang="en-US" sz="1400" dirty="0">
                    <a:latin typeface="Arial" panose="020B0604020202020204" pitchFamily="34" charset="0"/>
                  </a:rPr>
                  <a:t>废止</a:t>
                </a:r>
                <a:endParaRPr lang="zh-CN" altLang="en-US" sz="1400" dirty="0">
                  <a:latin typeface="Arial" panose="020B0604020202020204" pitchFamily="34" charset="0"/>
                </a:endParaRPr>
              </a:p>
              <a:p>
                <a:pPr algn="ctr">
                  <a:lnSpc>
                    <a:spcPct val="72000"/>
                  </a:lnSpc>
                </a:pPr>
                <a:r>
                  <a:rPr lang="zh-CN" altLang="en-US" sz="1400" dirty="0">
                    <a:latin typeface="Arial" panose="020B0604020202020204" pitchFamily="34" charset="0"/>
                  </a:rPr>
                  <a:t>申请</a:t>
                </a:r>
                <a:endParaRPr lang="zh-CN" altLang="en-US" sz="1400" dirty="0">
                  <a:latin typeface="Arial" panose="020B0604020202020204" pitchFamily="34" charset="0"/>
                </a:endParaRPr>
              </a:p>
            </p:txBody>
          </p:sp>
          <p:grpSp>
            <p:nvGrpSpPr>
              <p:cNvPr id="3105" name="Group 36"/>
              <p:cNvGrpSpPr/>
              <p:nvPr/>
            </p:nvGrpSpPr>
            <p:grpSpPr>
              <a:xfrm rot="-426541">
                <a:off x="3420" y="13764"/>
                <a:ext cx="180" cy="312"/>
                <a:chOff x="1824" y="3600"/>
                <a:chExt cx="192" cy="292"/>
              </a:xfrm>
            </p:grpSpPr>
            <p:grpSp>
              <p:nvGrpSpPr>
                <p:cNvPr id="3106" name="Group 37"/>
                <p:cNvGrpSpPr/>
                <p:nvPr/>
              </p:nvGrpSpPr>
              <p:grpSpPr>
                <a:xfrm>
                  <a:off x="1848" y="3700"/>
                  <a:ext cx="144" cy="192"/>
                  <a:chOff x="1872" y="3696"/>
                  <a:chExt cx="144" cy="192"/>
                </a:xfrm>
              </p:grpSpPr>
              <p:sp>
                <p:nvSpPr>
                  <p:cNvPr id="683046" name="AutoShape 38"/>
                  <p:cNvSpPr>
                    <a:spLocks noChangeArrowheads="1"/>
                  </p:cNvSpPr>
                  <p:nvPr/>
                </p:nvSpPr>
                <p:spPr bwMode="auto">
                  <a:xfrm rot="-6828994">
                    <a:off x="1886" y="3756"/>
                    <a:ext cx="187" cy="43"/>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47" name="AutoShape 39"/>
                  <p:cNvSpPr>
                    <a:spLocks noChangeArrowheads="1"/>
                  </p:cNvSpPr>
                  <p:nvPr/>
                </p:nvSpPr>
                <p:spPr bwMode="auto">
                  <a:xfrm rot="6828994" flipH="1">
                    <a:off x="1800" y="3756"/>
                    <a:ext cx="186" cy="44"/>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07" name="AutoShape 40"/>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nvGrpSpPr>
            <p:cNvPr id="3090" name="Group 41"/>
            <p:cNvGrpSpPr/>
            <p:nvPr/>
          </p:nvGrpSpPr>
          <p:grpSpPr>
            <a:xfrm>
              <a:off x="3600" y="14232"/>
              <a:ext cx="916" cy="623"/>
              <a:chOff x="2684" y="13491"/>
              <a:chExt cx="916" cy="623"/>
            </a:xfrm>
          </p:grpSpPr>
          <p:sp>
            <p:nvSpPr>
              <p:cNvPr id="3098" name="AutoShape 42"/>
              <p:cNvSpPr/>
              <p:nvPr/>
            </p:nvSpPr>
            <p:spPr>
              <a:xfrm rot="-572827">
                <a:off x="2684" y="13491"/>
                <a:ext cx="916"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anchor="ctr"/>
              <a:p>
                <a:pPr algn="just">
                  <a:lnSpc>
                    <a:spcPct val="72000"/>
                  </a:lnSpc>
                </a:pPr>
                <a:endParaRPr lang="en-US" altLang="zh-CN" sz="1400" dirty="0">
                  <a:latin typeface="Arial" panose="020B0604020202020204" pitchFamily="34" charset="0"/>
                </a:endParaRPr>
              </a:p>
              <a:p>
                <a:pPr algn="just">
                  <a:lnSpc>
                    <a:spcPct val="72000"/>
                  </a:lnSpc>
                </a:pPr>
                <a:r>
                  <a:rPr lang="en-US" altLang="zh-CN" sz="1400" dirty="0">
                    <a:latin typeface="Arial" panose="020B0604020202020204" pitchFamily="34" charset="0"/>
                  </a:rPr>
                  <a:t>  </a:t>
                </a:r>
                <a:r>
                  <a:rPr lang="zh-CN" altLang="en-US" sz="1400" dirty="0">
                    <a:latin typeface="Arial" panose="020B0604020202020204" pitchFamily="34" charset="0"/>
                  </a:rPr>
                  <a:t>证书</a:t>
                </a:r>
                <a:endParaRPr lang="zh-CN" altLang="en-US" sz="1400" dirty="0">
                  <a:latin typeface="Arial" panose="020B0604020202020204" pitchFamily="34" charset="0"/>
                </a:endParaRPr>
              </a:p>
              <a:p>
                <a:pPr algn="just">
                  <a:lnSpc>
                    <a:spcPct val="72000"/>
                  </a:lnSpc>
                </a:pPr>
                <a:r>
                  <a:rPr lang="zh-CN" altLang="en-US" sz="1400" dirty="0">
                    <a:latin typeface="Arial" panose="020B0604020202020204" pitchFamily="34" charset="0"/>
                  </a:rPr>
                  <a:t>  使用</a:t>
                </a:r>
                <a:endParaRPr lang="zh-CN" altLang="en-US" sz="1400" dirty="0">
                  <a:latin typeface="Arial" panose="020B0604020202020204" pitchFamily="34" charset="0"/>
                </a:endParaRPr>
              </a:p>
              <a:p>
                <a:pPr algn="just"/>
                <a:endParaRPr lang="en-US" altLang="zh-CN" sz="1400" dirty="0">
                  <a:latin typeface="Arial" panose="020B0604020202020204" pitchFamily="34" charset="0"/>
                </a:endParaRPr>
              </a:p>
            </p:txBody>
          </p:sp>
          <p:grpSp>
            <p:nvGrpSpPr>
              <p:cNvPr id="3099" name="Group 43"/>
              <p:cNvGrpSpPr/>
              <p:nvPr/>
            </p:nvGrpSpPr>
            <p:grpSpPr>
              <a:xfrm rot="-426541">
                <a:off x="3420" y="13764"/>
                <a:ext cx="180" cy="312"/>
                <a:chOff x="1824" y="3600"/>
                <a:chExt cx="192" cy="292"/>
              </a:xfrm>
            </p:grpSpPr>
            <p:grpSp>
              <p:nvGrpSpPr>
                <p:cNvPr id="3100" name="Group 44"/>
                <p:cNvGrpSpPr/>
                <p:nvPr/>
              </p:nvGrpSpPr>
              <p:grpSpPr>
                <a:xfrm>
                  <a:off x="1848" y="3700"/>
                  <a:ext cx="144" cy="192"/>
                  <a:chOff x="1872" y="3696"/>
                  <a:chExt cx="144" cy="192"/>
                </a:xfrm>
              </p:grpSpPr>
              <p:sp>
                <p:nvSpPr>
                  <p:cNvPr id="683053" name="AutoShape 45"/>
                  <p:cNvSpPr>
                    <a:spLocks noChangeArrowheads="1"/>
                  </p:cNvSpPr>
                  <p:nvPr/>
                </p:nvSpPr>
                <p:spPr bwMode="auto">
                  <a:xfrm rot="-6828994">
                    <a:off x="1886" y="3756"/>
                    <a:ext cx="187" cy="43"/>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54" name="AutoShape 46"/>
                  <p:cNvSpPr>
                    <a:spLocks noChangeArrowheads="1"/>
                  </p:cNvSpPr>
                  <p:nvPr/>
                </p:nvSpPr>
                <p:spPr bwMode="auto">
                  <a:xfrm rot="6828994" flipH="1">
                    <a:off x="1797" y="3757"/>
                    <a:ext cx="189" cy="41"/>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01" name="AutoShape 47"/>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nvGrpSpPr>
            <p:cNvPr id="3091" name="Group 48"/>
            <p:cNvGrpSpPr/>
            <p:nvPr/>
          </p:nvGrpSpPr>
          <p:grpSpPr>
            <a:xfrm>
              <a:off x="2520" y="11424"/>
              <a:ext cx="916" cy="623"/>
              <a:chOff x="2684" y="13491"/>
              <a:chExt cx="916" cy="623"/>
            </a:xfrm>
          </p:grpSpPr>
          <p:sp>
            <p:nvSpPr>
              <p:cNvPr id="3092" name="AutoShape 49"/>
              <p:cNvSpPr/>
              <p:nvPr/>
            </p:nvSpPr>
            <p:spPr>
              <a:xfrm rot="-572827">
                <a:off x="2684" y="13491"/>
                <a:ext cx="916" cy="623"/>
              </a:xfrm>
              <a:prstGeom prst="verticalScroll">
                <a:avLst>
                  <a:gd name="adj" fmla="val 15245"/>
                </a:avLst>
              </a:prstGeom>
              <a:gradFill rotWithShape="0">
                <a:gsLst>
                  <a:gs pos="0">
                    <a:srgbClr val="CCFFCC"/>
                  </a:gs>
                  <a:gs pos="100000">
                    <a:srgbClr val="B0DCB0"/>
                  </a:gs>
                </a:gsLst>
                <a:lin ang="2700000" scaled="1"/>
                <a:tileRect/>
              </a:gradFill>
              <a:ln w="9525" cap="flat" cmpd="sng">
                <a:solidFill>
                  <a:srgbClr val="000000"/>
                </a:solidFill>
                <a:prstDash val="solid"/>
                <a:headEnd type="none" w="med" len="med"/>
                <a:tailEnd type="none" w="med" len="med"/>
              </a:ln>
            </p:spPr>
            <p:txBody>
              <a:bodyPr anchor="ctr"/>
              <a:p>
                <a:pPr algn="ctr">
                  <a:lnSpc>
                    <a:spcPct val="72000"/>
                  </a:lnSpc>
                </a:pPr>
                <a:r>
                  <a:rPr lang="zh-CN" altLang="en-US" sz="1400" dirty="0">
                    <a:latin typeface="Arial" panose="020B0604020202020204" pitchFamily="34" charset="0"/>
                  </a:rPr>
                  <a:t>过期</a:t>
                </a:r>
                <a:endParaRPr lang="zh-CN" altLang="en-US" sz="1400" dirty="0">
                  <a:latin typeface="Arial" panose="020B0604020202020204" pitchFamily="34" charset="0"/>
                </a:endParaRPr>
              </a:p>
              <a:p>
                <a:pPr algn="ctr">
                  <a:lnSpc>
                    <a:spcPct val="72000"/>
                  </a:lnSpc>
                </a:pPr>
                <a:r>
                  <a:rPr lang="zh-CN" altLang="en-US" sz="1400" dirty="0">
                    <a:latin typeface="Arial" panose="020B0604020202020204" pitchFamily="34" charset="0"/>
                  </a:rPr>
                  <a:t>更新</a:t>
                </a:r>
                <a:endParaRPr lang="zh-CN" altLang="en-US" sz="1400" dirty="0">
                  <a:latin typeface="Arial" panose="020B0604020202020204" pitchFamily="34" charset="0"/>
                </a:endParaRPr>
              </a:p>
            </p:txBody>
          </p:sp>
          <p:grpSp>
            <p:nvGrpSpPr>
              <p:cNvPr id="3093" name="Group 50"/>
              <p:cNvGrpSpPr/>
              <p:nvPr/>
            </p:nvGrpSpPr>
            <p:grpSpPr>
              <a:xfrm rot="-426541">
                <a:off x="3420" y="13764"/>
                <a:ext cx="180" cy="312"/>
                <a:chOff x="1824" y="3600"/>
                <a:chExt cx="192" cy="292"/>
              </a:xfrm>
            </p:grpSpPr>
            <p:grpSp>
              <p:nvGrpSpPr>
                <p:cNvPr id="3094" name="Group 51"/>
                <p:cNvGrpSpPr/>
                <p:nvPr/>
              </p:nvGrpSpPr>
              <p:grpSpPr>
                <a:xfrm>
                  <a:off x="1848" y="3700"/>
                  <a:ext cx="144" cy="192"/>
                  <a:chOff x="1872" y="3696"/>
                  <a:chExt cx="144" cy="192"/>
                </a:xfrm>
              </p:grpSpPr>
              <p:sp>
                <p:nvSpPr>
                  <p:cNvPr id="683060" name="AutoShape 52"/>
                  <p:cNvSpPr>
                    <a:spLocks noChangeArrowheads="1"/>
                  </p:cNvSpPr>
                  <p:nvPr/>
                </p:nvSpPr>
                <p:spPr bwMode="auto">
                  <a:xfrm rot="-6828994">
                    <a:off x="1889" y="3749"/>
                    <a:ext cx="187" cy="44"/>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3061" name="AutoShape 53"/>
                  <p:cNvSpPr>
                    <a:spLocks noChangeArrowheads="1"/>
                  </p:cNvSpPr>
                  <p:nvPr/>
                </p:nvSpPr>
                <p:spPr bwMode="auto">
                  <a:xfrm rot="6828994" flipH="1">
                    <a:off x="1797" y="3750"/>
                    <a:ext cx="189" cy="43"/>
                  </a:xfrm>
                  <a:prstGeom prst="chevron">
                    <a:avLst>
                      <a:gd name="adj" fmla="val 100000"/>
                    </a:avLst>
                  </a:prstGeom>
                  <a:gradFill rotWithShape="0">
                    <a:gsLst>
                      <a:gs pos="0">
                        <a:srgbClr val="333399">
                          <a:gamma/>
                          <a:tint val="33725"/>
                          <a:invGamma/>
                        </a:srgbClr>
                      </a:gs>
                      <a:gs pos="100000">
                        <a:srgbClr val="333399"/>
                      </a:gs>
                    </a:gsLst>
                    <a:lin ang="5400000" scaled="1"/>
                  </a:gradFill>
                  <a:ln w="3175">
                    <a:noFill/>
                    <a:miter lim="800000"/>
                  </a:ln>
                  <a:effectLst>
                    <a:outerShdw dist="17961" dir="2700000" algn="ctr" rotWithShape="0">
                      <a:srgbClr val="CECECE"/>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095" name="AutoShape 54"/>
                <p:cNvSpPr/>
                <p:nvPr/>
              </p:nvSpPr>
              <p:spPr>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tileRect/>
                </a:gradFill>
                <a:ln w="3175" cap="flat" cmpd="sng">
                  <a:solidFill>
                    <a:srgbClr val="CC66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3D6389-CCA2-4E93-83F6-D1CCBAD43666}"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6804" name="Rectangle 2"/>
          <p:cNvSpPr>
            <a:spLocks noGrp="1"/>
          </p:cNvSpPr>
          <p:nvPr>
            <p:ph type="title"/>
          </p:nvPr>
        </p:nvSpPr>
        <p:spPr/>
        <p:txBody>
          <a:bodyPr vert="horz" wrap="square" lIns="91440" tIns="45720" rIns="91440" bIns="45720" anchor="t"/>
          <a:p>
            <a:r>
              <a:rPr lang="en-AU" altLang="zh-CN" sz="4000" b="1" dirty="0"/>
              <a:t>PKI</a:t>
            </a:r>
            <a:r>
              <a:rPr lang="en-US" altLang="zh-CN" sz="4000" b="1" dirty="0"/>
              <a:t>X</a:t>
            </a:r>
            <a:r>
              <a:rPr lang="zh-CN" altLang="en-US" sz="4000" b="1" dirty="0"/>
              <a:t>管理协议</a:t>
            </a:r>
            <a:endParaRPr lang="en-AU" altLang="zh-CN" sz="4000" b="1" dirty="0"/>
          </a:p>
        </p:txBody>
      </p:sp>
      <p:sp>
        <p:nvSpPr>
          <p:cNvPr id="7" name="Rectangle 3"/>
          <p:cNvSpPr txBox="1">
            <a:spLocks noChangeArrowheads="1"/>
          </p:cNvSpPr>
          <p:nvPr/>
        </p:nvSpPr>
        <p:spPr bwMode="auto">
          <a:xfrm>
            <a:off x="1116013" y="1628775"/>
            <a:ext cx="6610350" cy="2016125"/>
          </a:xfrm>
          <a:prstGeom prst="rect">
            <a:avLst/>
          </a:prstGeom>
          <a:noFill/>
          <a:ln w="9525">
            <a:noFill/>
            <a:miter lim="800000"/>
          </a:ln>
        </p:spPr>
        <p:txBody>
          <a:bodyPr/>
          <a:lstStyle/>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en-AU" altLang="zh-CN" sz="2600" b="1" kern="0" cap="none" spc="0" normalizeH="0" baseline="0" noProof="0" dirty="0">
                <a:latin typeface="Times New Roman" panose="02020603050405020304" pitchFamily="18" charset="0"/>
                <a:ea typeface="+mn-ea"/>
                <a:cs typeface="+mn-cs"/>
              </a:rPr>
              <a:t> </a:t>
            </a:r>
            <a:r>
              <a:rPr kumimoji="0" lang="en-US" altLang="zh-CN" sz="2600" b="1" kern="0" cap="none" spc="0" normalizeH="0" baseline="0" noProof="0" dirty="0">
                <a:latin typeface="Times New Roman" panose="02020603050405020304" pitchFamily="18" charset="0"/>
                <a:ea typeface="+mn-ea"/>
                <a:cs typeface="+mn-cs"/>
              </a:rPr>
              <a:t>RFC 2510</a:t>
            </a:r>
            <a:r>
              <a:rPr kumimoji="0" lang="zh-CN" altLang="en-US" sz="2600" b="1" kern="0" cap="none" spc="0" normalizeH="0" baseline="0" noProof="0" dirty="0">
                <a:latin typeface="Times New Roman" panose="02020603050405020304" pitchFamily="18" charset="0"/>
                <a:ea typeface="+mn-ea"/>
                <a:cs typeface="+mn-cs"/>
              </a:rPr>
              <a:t>  证书管理协议</a:t>
            </a:r>
            <a:r>
              <a:rPr kumimoji="0" lang="en-US" altLang="zh-CN" sz="2600" b="1" kern="0" cap="none" spc="0" normalizeH="0" baseline="0" noProof="0" dirty="0">
                <a:latin typeface="Times New Roman" panose="02020603050405020304" pitchFamily="18" charset="0"/>
                <a:ea typeface="+mn-ea"/>
                <a:cs typeface="+mn-cs"/>
              </a:rPr>
              <a:t>CMP</a:t>
            </a:r>
            <a:endParaRPr kumimoji="0" lang="en-US" altLang="zh-CN" sz="2600" b="1" kern="0" cap="none" spc="0" normalizeH="0" baseline="0" noProof="0" dirty="0">
              <a:latin typeface="Times New Roman" panose="02020603050405020304" pitchFamily="18" charset="0"/>
              <a:ea typeface="+mn-ea"/>
              <a:cs typeface="+mn-cs"/>
            </a:endParaRPr>
          </a:p>
          <a:p>
            <a:pPr marL="342900" marR="0" indent="-342900" defTabSz="914400" eaLnBrk="0" hangingPunct="0">
              <a:lnSpc>
                <a:spcPct val="110000"/>
              </a:lnSpc>
              <a:spcBef>
                <a:spcPct val="20000"/>
              </a:spcBef>
              <a:buClr>
                <a:schemeClr val="accent1"/>
              </a:buClr>
              <a:buSzPct val="80000"/>
              <a:buFont typeface="Wingdings" panose="05000000000000000000" pitchFamily="2" charset="2"/>
              <a:buChar char="n"/>
              <a:defRPr/>
            </a:pPr>
            <a:r>
              <a:rPr kumimoji="0" lang="en-US" altLang="zh-CN" sz="2600" b="1" kern="0" cap="none" spc="0" normalizeH="0" baseline="0" noProof="0" dirty="0">
                <a:latin typeface="Times New Roman" panose="02020603050405020304" pitchFamily="18" charset="0"/>
                <a:ea typeface="+mn-ea"/>
                <a:cs typeface="+mn-cs"/>
              </a:rPr>
              <a:t> RFC 2797  </a:t>
            </a:r>
            <a:r>
              <a:rPr kumimoji="0" lang="zh-CN" altLang="en-US" sz="2600" b="1" kern="0" cap="none" spc="0" normalizeH="0" baseline="0" noProof="0" dirty="0">
                <a:latin typeface="Times New Roman" panose="02020603050405020304" pitchFamily="18" charset="0"/>
                <a:ea typeface="+mn-ea"/>
                <a:cs typeface="+mn-cs"/>
              </a:rPr>
              <a:t>认证消息封装 </a:t>
            </a:r>
            <a:r>
              <a:rPr kumimoji="0" lang="en-US" altLang="zh-CN" sz="2600" b="1" kern="0" cap="none" spc="0" normalizeH="0" baseline="0" noProof="0" dirty="0">
                <a:latin typeface="Times New Roman" panose="02020603050405020304" pitchFamily="18" charset="0"/>
                <a:ea typeface="+mn-ea"/>
                <a:cs typeface="+mn-cs"/>
              </a:rPr>
              <a:t>CMS</a:t>
            </a:r>
            <a:r>
              <a:rPr kumimoji="0" lang="zh-CN" altLang="en-US" sz="2600" b="1" kern="0" cap="none" spc="0" normalizeH="0" baseline="0" noProof="0" dirty="0">
                <a:latin typeface="Times New Roman" panose="02020603050405020304" pitchFamily="18" charset="0"/>
                <a:ea typeface="+mn-ea"/>
                <a:cs typeface="+mn-cs"/>
              </a:rPr>
              <a:t>（</a:t>
            </a:r>
            <a:r>
              <a:rPr kumimoji="0" lang="en-US" altLang="zh-CN" sz="2600" b="1" kern="0" cap="none" spc="0" normalizeH="0" baseline="0" noProof="0" dirty="0">
                <a:latin typeface="Times New Roman" panose="02020603050405020304" pitchFamily="18" charset="0"/>
                <a:ea typeface="+mn-ea"/>
                <a:cs typeface="+mn-cs"/>
              </a:rPr>
              <a:t>CMC</a:t>
            </a:r>
            <a:r>
              <a:rPr kumimoji="0" lang="zh-CN" altLang="en-US" sz="2600" b="1" kern="0" cap="none" spc="0" normalizeH="0" baseline="0" noProof="0" dirty="0">
                <a:latin typeface="Times New Roman" panose="02020603050405020304" pitchFamily="18" charset="0"/>
                <a:ea typeface="+mn-ea"/>
                <a:cs typeface="+mn-cs"/>
              </a:rPr>
              <a:t>）</a:t>
            </a:r>
            <a:endParaRPr kumimoji="0" lang="en-AU" altLang="zh-CN" sz="2600" b="1" kern="0" cap="none" spc="0" normalizeH="0" baseline="0" noProof="0" dirty="0">
              <a:latin typeface="Times New Roman" panose="02020603050405020304" pitchFamily="18"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97EB60-C399-4ED0-9E30-7F218447A0B8}" type="datetime1">
              <a:rPr kumimoji="0" lang="zh-CN" altLang="en-US" sz="1200" b="0" i="0" u="none" strike="noStrike" kern="1200" cap="none" spc="0" normalizeH="0" baseline="0" noProof="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7828" name="Rectangle 2"/>
          <p:cNvSpPr>
            <a:spLocks noGrp="1"/>
          </p:cNvSpPr>
          <p:nvPr>
            <p:ph type="title"/>
          </p:nvPr>
        </p:nvSpPr>
        <p:spPr/>
        <p:txBody>
          <a:bodyPr vert="horz" wrap="square" lIns="91440" tIns="45720" rIns="91440" bIns="45720" anchor="t"/>
          <a:p>
            <a:pPr eaLnBrk="1" hangingPunct="1"/>
            <a:r>
              <a:rPr lang="zh-CN" altLang="en-US" b="1" dirty="0"/>
              <a:t>小 结</a:t>
            </a:r>
            <a:endParaRPr lang="en-AU" altLang="zh-CN" b="1" dirty="0"/>
          </a:p>
        </p:txBody>
      </p:sp>
      <p:sp>
        <p:nvSpPr>
          <p:cNvPr id="8" name="Rectangle 3"/>
          <p:cNvSpPr txBox="1">
            <a:spLocks noChangeArrowheads="1"/>
          </p:cNvSpPr>
          <p:nvPr/>
        </p:nvSpPr>
        <p:spPr bwMode="auto">
          <a:xfrm>
            <a:off x="1454150" y="1673225"/>
            <a:ext cx="6213475" cy="3268663"/>
          </a:xfrm>
          <a:prstGeom prst="rect">
            <a:avLst/>
          </a:prstGeom>
          <a:noFill/>
          <a:ln w="9525">
            <a:noFill/>
            <a:miter lim="800000"/>
          </a:ln>
        </p:spPr>
        <p:txBody>
          <a:bodyPr/>
          <a:lstStyle/>
          <a:p>
            <a:pPr marL="342900" marR="0" indent="-342900" defTabSz="914400">
              <a:lnSpc>
                <a:spcPct val="120000"/>
              </a:lnSpc>
              <a:spcBef>
                <a:spcPct val="20000"/>
              </a:spcBef>
              <a:buClr>
                <a:schemeClr val="accent1"/>
              </a:buClr>
              <a:buSzPct val="80000"/>
              <a:buFont typeface="Wingdings" panose="05000000000000000000" pitchFamily="2" charset="2"/>
              <a:buChar char="n"/>
              <a:defRPr/>
            </a:pPr>
            <a:r>
              <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rPr>
              <a:t> </a:t>
            </a:r>
            <a:r>
              <a:rPr kumimoji="0" lang="zh-CN" altLang="en-US" sz="3000" b="1" kern="0" cap="none" spc="0" normalizeH="0" baseline="0" noProof="0" dirty="0">
                <a:latin typeface="Times New Roman" panose="02020603050405020304" pitchFamily="18" charset="0"/>
                <a:ea typeface="+mn-ea"/>
                <a:cs typeface="Times New Roman" panose="02020603050405020304" pitchFamily="18" charset="0"/>
              </a:rPr>
              <a:t>对称加密的对称密钥分发</a:t>
            </a:r>
            <a:endPar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defTabSz="914400">
              <a:lnSpc>
                <a:spcPct val="120000"/>
              </a:lnSpc>
              <a:spcBef>
                <a:spcPct val="20000"/>
              </a:spcBef>
              <a:buClr>
                <a:schemeClr val="accent1"/>
              </a:buClr>
              <a:buSzPct val="80000"/>
              <a:buFont typeface="Wingdings" panose="05000000000000000000" pitchFamily="2" charset="2"/>
              <a:buChar char="n"/>
              <a:defRPr/>
            </a:pPr>
            <a:r>
              <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rPr>
              <a:t> </a:t>
            </a:r>
            <a:r>
              <a:rPr kumimoji="0" lang="zh-CN" altLang="en-US" sz="3000" b="1" kern="0" cap="none" spc="0" normalizeH="0" baseline="0" noProof="0" dirty="0">
                <a:latin typeface="Times New Roman" panose="02020603050405020304" pitchFamily="18" charset="0"/>
                <a:ea typeface="+mn-ea"/>
                <a:cs typeface="Times New Roman" panose="02020603050405020304" pitchFamily="18" charset="0"/>
              </a:rPr>
              <a:t>非对称加密的对称密钥分发</a:t>
            </a:r>
            <a:endPar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defTabSz="914400">
              <a:lnSpc>
                <a:spcPct val="120000"/>
              </a:lnSpc>
              <a:spcBef>
                <a:spcPct val="20000"/>
              </a:spcBef>
              <a:buClr>
                <a:schemeClr val="accent1"/>
              </a:buClr>
              <a:buSzPct val="80000"/>
              <a:buFont typeface="Wingdings" panose="05000000000000000000" pitchFamily="2" charset="2"/>
              <a:buChar char="n"/>
              <a:defRPr/>
            </a:pPr>
            <a:r>
              <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rPr>
              <a:t> </a:t>
            </a:r>
            <a:r>
              <a:rPr kumimoji="0" lang="zh-CN" altLang="en-US" sz="3000" b="1" kern="0" cap="none" spc="0" normalizeH="0" baseline="0" noProof="0" dirty="0">
                <a:latin typeface="Times New Roman" panose="02020603050405020304" pitchFamily="18" charset="0"/>
                <a:ea typeface="+mn-ea"/>
                <a:cs typeface="Times New Roman" panose="02020603050405020304" pitchFamily="18" charset="0"/>
              </a:rPr>
              <a:t>公钥分发</a:t>
            </a:r>
            <a:endPar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defTabSz="914400">
              <a:lnSpc>
                <a:spcPct val="120000"/>
              </a:lnSpc>
              <a:spcBef>
                <a:spcPct val="20000"/>
              </a:spcBef>
              <a:buClr>
                <a:schemeClr val="accent1"/>
              </a:buClr>
              <a:buSzPct val="80000"/>
              <a:buFont typeface="Wingdings" panose="05000000000000000000" pitchFamily="2" charset="2"/>
              <a:buChar char="n"/>
              <a:defRPr/>
            </a:pPr>
            <a:r>
              <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rPr>
              <a:t> X.509</a:t>
            </a:r>
            <a:r>
              <a:rPr kumimoji="0" lang="zh-CN" altLang="en-US" sz="3000" b="1" kern="0" cap="none" spc="0" normalizeH="0" baseline="0" noProof="0" dirty="0">
                <a:latin typeface="Times New Roman" panose="02020603050405020304" pitchFamily="18" charset="0"/>
                <a:ea typeface="+mn-ea"/>
                <a:cs typeface="Times New Roman" panose="02020603050405020304" pitchFamily="18" charset="0"/>
              </a:rPr>
              <a:t>认证服务</a:t>
            </a:r>
            <a:endPar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defTabSz="914400">
              <a:lnSpc>
                <a:spcPct val="120000"/>
              </a:lnSpc>
              <a:spcBef>
                <a:spcPct val="20000"/>
              </a:spcBef>
              <a:buClr>
                <a:schemeClr val="accent1"/>
              </a:buClr>
              <a:buSzPct val="80000"/>
              <a:buFont typeface="Wingdings" panose="05000000000000000000" pitchFamily="2" charset="2"/>
              <a:buChar char="n"/>
              <a:defRPr/>
            </a:pPr>
            <a:r>
              <a:rPr kumimoji="0" lang="en-US" altLang="zh-CN" sz="3000" b="1" kern="0" cap="none" spc="0" normalizeH="0" baseline="0" noProof="0" dirty="0">
                <a:latin typeface="Times New Roman" panose="02020603050405020304" pitchFamily="18" charset="0"/>
                <a:ea typeface="+mn-ea"/>
                <a:cs typeface="Times New Roman" panose="02020603050405020304" pitchFamily="18" charset="0"/>
              </a:rPr>
              <a:t> </a:t>
            </a:r>
            <a:r>
              <a:rPr kumimoji="0" lang="zh-CN" altLang="en-US" sz="3000" b="1" kern="0" cap="none" spc="0" normalizeH="0" baseline="0" noProof="0" dirty="0">
                <a:latin typeface="Times New Roman" panose="02020603050405020304" pitchFamily="18" charset="0"/>
                <a:ea typeface="+mn-ea"/>
                <a:cs typeface="Times New Roman" panose="02020603050405020304" pitchFamily="18" charset="0"/>
              </a:rPr>
              <a:t>公钥基础设施</a:t>
            </a:r>
            <a:endParaRPr kumimoji="0" lang="zh-CN" altLang="en-AU" sz="3000" b="1" kern="0" cap="none" spc="0" normalizeH="0" baseline="0" noProof="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25E83EA-55E6-4ADB-9E2D-7E3F85B948CB}"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5364" name="Picture 4"/>
          <p:cNvPicPr>
            <a:picLocks noChangeAspect="1"/>
          </p:cNvPicPr>
          <p:nvPr/>
        </p:nvPicPr>
        <p:blipFill>
          <a:blip r:embed="rId1"/>
          <a:stretch>
            <a:fillRect/>
          </a:stretch>
        </p:blipFill>
        <p:spPr>
          <a:xfrm>
            <a:off x="1343025" y="331788"/>
            <a:ext cx="6253163" cy="5400675"/>
          </a:xfrm>
          <a:prstGeom prst="rect">
            <a:avLst/>
          </a:prstGeom>
          <a:noFill/>
          <a:ln w="9525">
            <a:noFill/>
          </a:ln>
        </p:spPr>
      </p:pic>
      <p:sp>
        <p:nvSpPr>
          <p:cNvPr id="15365" name="Text Box 5"/>
          <p:cNvSpPr txBox="1"/>
          <p:nvPr/>
        </p:nvSpPr>
        <p:spPr>
          <a:xfrm>
            <a:off x="3759200" y="5726113"/>
            <a:ext cx="1820863" cy="366712"/>
          </a:xfrm>
          <a:prstGeom prst="rect">
            <a:avLst/>
          </a:prstGeom>
          <a:noFill/>
          <a:ln w="9525">
            <a:noFill/>
          </a:ln>
        </p:spPr>
        <p:txBody>
          <a:bodyPr>
            <a:spAutoFit/>
          </a:bodyPr>
          <a:p>
            <a:pPr algn="ctr"/>
            <a:r>
              <a:rPr lang="zh-CN" altLang="en-US" dirty="0">
                <a:latin typeface="Arial" panose="020B0604020202020204" pitchFamily="34" charset="0"/>
              </a:rPr>
              <a:t>层次式密钥</a:t>
            </a:r>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A2A693E-AC4E-4EC5-AED9-50CB7C4B5518}" type="datetime1">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mj-lt"/>
              <a:ea typeface="+mn-ea"/>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6388" name="Rectangle 2"/>
          <p:cNvSpPr>
            <a:spLocks noGrp="1"/>
          </p:cNvSpPr>
          <p:nvPr>
            <p:ph type="title"/>
          </p:nvPr>
        </p:nvSpPr>
        <p:spPr/>
        <p:txBody>
          <a:bodyPr vert="horz" wrap="square" lIns="91440" tIns="45720" rIns="91440" bIns="45720" anchor="t"/>
          <a:p>
            <a:pPr marL="838200" indent="-838200"/>
            <a:r>
              <a:rPr lang="zh-CN" altLang="en-US" sz="3800" b="1" dirty="0"/>
              <a:t>一种透明的密钥控制方案</a:t>
            </a:r>
            <a:endParaRPr lang="zh-CN" altLang="en-US" sz="3800" b="1" dirty="0"/>
          </a:p>
        </p:txBody>
      </p:sp>
      <p:pic>
        <p:nvPicPr>
          <p:cNvPr id="16389" name="Picture 4"/>
          <p:cNvPicPr>
            <a:picLocks noChangeAspect="1"/>
          </p:cNvPicPr>
          <p:nvPr/>
        </p:nvPicPr>
        <p:blipFill>
          <a:blip r:embed="rId1"/>
          <a:srcRect l="2386" t="8473" r="8101" b="22655"/>
          <a:stretch>
            <a:fillRect/>
          </a:stretch>
        </p:blipFill>
        <p:spPr>
          <a:xfrm>
            <a:off x="684213" y="908050"/>
            <a:ext cx="8027987" cy="4756150"/>
          </a:xfrm>
          <a:prstGeom prst="rect">
            <a:avLst/>
          </a:prstGeom>
          <a:noFill/>
          <a:ln w="9525">
            <a:noFill/>
          </a:ln>
        </p:spPr>
      </p:pic>
      <p:sp>
        <p:nvSpPr>
          <p:cNvPr id="16390" name="TextBox 6"/>
          <p:cNvSpPr txBox="1"/>
          <p:nvPr/>
        </p:nvSpPr>
        <p:spPr>
          <a:xfrm>
            <a:off x="3649663" y="5732463"/>
            <a:ext cx="1733550" cy="401637"/>
          </a:xfrm>
          <a:prstGeom prst="rect">
            <a:avLst/>
          </a:prstGeom>
          <a:noFill/>
          <a:ln w="9525">
            <a:noFill/>
          </a:ln>
        </p:spPr>
        <p:txBody>
          <a:bodyPr wrap="none">
            <a:spAutoFit/>
          </a:bodyPr>
          <a:p>
            <a:r>
              <a:rPr lang="zh-CN" altLang="en-US" sz="2000" b="1" dirty="0">
                <a:latin typeface="Arial" panose="020B0604020202020204" pitchFamily="34" charset="0"/>
              </a:rPr>
              <a:t>密钥分发方案</a:t>
            </a:r>
            <a:endParaRPr lang="zh-CN" altLang="en-US" sz="2000" b="1" dirty="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deault">
  <a:themeElements>
    <a:clrScheme name="deault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de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ault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deault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deault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deault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deault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deault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deault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deault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deault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6189</Words>
  <Application>WPS 演示</Application>
  <PresentationFormat>全屏显示(4:3)</PresentationFormat>
  <Paragraphs>817</Paragraphs>
  <Slides>72</Slides>
  <Notes>33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72</vt:i4>
      </vt:variant>
    </vt:vector>
  </HeadingPairs>
  <TitlesOfParts>
    <vt:vector size="91" baseType="lpstr">
      <vt:lpstr>Arial</vt:lpstr>
      <vt:lpstr>宋体</vt:lpstr>
      <vt:lpstr>Wingdings</vt:lpstr>
      <vt:lpstr>Garamond</vt:lpstr>
      <vt:lpstr>黑体</vt:lpstr>
      <vt:lpstr>Times New Roman</vt:lpstr>
      <vt:lpstr>Times-Roman</vt:lpstr>
      <vt:lpstr>微软雅黑</vt:lpstr>
      <vt:lpstr>Arial Unicode MS</vt:lpstr>
      <vt:lpstr>Helvetica</vt:lpstr>
      <vt:lpstr>ZapfDingbats</vt:lpstr>
      <vt:lpstr>Segoe Print</vt:lpstr>
      <vt:lpstr>幼圆</vt:lpstr>
      <vt:lpstr>deault</vt:lpstr>
      <vt:lpstr>Edge</vt:lpstr>
      <vt:lpstr>Visio.Drawing.11</vt:lpstr>
      <vt:lpstr>Visio.Drawing.6</vt:lpstr>
      <vt:lpstr>MS_ClipArt_Gallery.5</vt:lpstr>
      <vt:lpstr>MS_ClipArt_Gallery.5</vt:lpstr>
      <vt:lpstr>  Chapter 14    		密钥管理和分发 </vt:lpstr>
      <vt:lpstr>主要内容</vt:lpstr>
      <vt:lpstr>§14.1 对称加密的密钥分发</vt:lpstr>
      <vt:lpstr>密钥分配</vt:lpstr>
      <vt:lpstr>密钥分配</vt:lpstr>
      <vt:lpstr>PowerPoint 演示文稿</vt:lpstr>
      <vt:lpstr>密钥分配</vt:lpstr>
      <vt:lpstr>PowerPoint 演示文稿</vt:lpstr>
      <vt:lpstr>一种透明的密钥控制方案</vt:lpstr>
      <vt:lpstr>密钥分配模式</vt:lpstr>
      <vt:lpstr>层次式密钥控制</vt:lpstr>
      <vt:lpstr>会话密钥的生命期</vt:lpstr>
      <vt:lpstr>PowerPoint 演示文稿</vt:lpstr>
      <vt:lpstr>分散式密钥控制</vt:lpstr>
      <vt:lpstr>14.1.6 密钥的使用方法</vt:lpstr>
      <vt:lpstr>14.1.6 密钥的使用方法</vt:lpstr>
      <vt:lpstr>密钥的使用方法</vt:lpstr>
      <vt:lpstr>PowerPoint 演示文稿</vt:lpstr>
      <vt:lpstr>PowerPoint 演示文稿</vt:lpstr>
      <vt:lpstr>PowerPoint 演示文稿</vt:lpstr>
      <vt:lpstr>简单的秘密钥分配</vt:lpstr>
      <vt:lpstr>PowerPoint 演示文稿</vt:lpstr>
      <vt:lpstr>Merkle协议的中间人攻击</vt:lpstr>
      <vt:lpstr>Secret key distribution with confidentiality and authentication</vt:lpstr>
      <vt:lpstr>混合方式的密钥分配</vt:lpstr>
      <vt:lpstr>PowerPoint 演示文稿</vt:lpstr>
      <vt:lpstr>公钥的分配</vt:lpstr>
      <vt:lpstr>公钥的公开发布</vt:lpstr>
      <vt:lpstr>PowerPoint 演示文稿</vt:lpstr>
      <vt:lpstr>公开可访问的目录</vt:lpstr>
      <vt:lpstr>PowerPoint 演示文稿</vt:lpstr>
      <vt:lpstr>公钥授权</vt:lpstr>
      <vt:lpstr>公钥授权</vt:lpstr>
      <vt:lpstr>利用公钥管理机构的公钥分发</vt:lpstr>
      <vt:lpstr>公钥证书</vt:lpstr>
      <vt:lpstr>公钥证书</vt:lpstr>
      <vt:lpstr>§14.4   X.509 认证服务</vt:lpstr>
      <vt:lpstr>X.509认证服务的应用</vt:lpstr>
      <vt:lpstr>X.509 证书</vt:lpstr>
      <vt:lpstr>X.509证书格式</vt:lpstr>
      <vt:lpstr>PowerPoint 演示文稿</vt:lpstr>
      <vt:lpstr>PowerPoint 演示文稿</vt:lpstr>
      <vt:lpstr>X.509 证书</vt:lpstr>
      <vt:lpstr>获得一个用户证书</vt:lpstr>
      <vt:lpstr>CA 层次 </vt:lpstr>
      <vt:lpstr>CA 层次的使用</vt:lpstr>
      <vt:lpstr>PowerPoint 演示文稿</vt:lpstr>
      <vt:lpstr>PowerPoint 演示文稿</vt:lpstr>
      <vt:lpstr>PowerPoint 演示文稿</vt:lpstr>
      <vt:lpstr>PowerPoint 演示文稿</vt:lpstr>
      <vt:lpstr>PowerPoint 演示文稿</vt:lpstr>
      <vt:lpstr>证书的撤销</vt:lpstr>
      <vt:lpstr>认证过程</vt:lpstr>
      <vt:lpstr>单向认证</vt:lpstr>
      <vt:lpstr>PowerPoint 演示文稿</vt:lpstr>
      <vt:lpstr>双向认证</vt:lpstr>
      <vt:lpstr>PowerPoint 演示文稿</vt:lpstr>
      <vt:lpstr>三向认证</vt:lpstr>
      <vt:lpstr>PowerPoint 演示文稿</vt:lpstr>
      <vt:lpstr>X.509 Version 3</vt:lpstr>
      <vt:lpstr>证书扩展项</vt:lpstr>
      <vt:lpstr>PowerPoint 演示文稿</vt:lpstr>
      <vt:lpstr>§14.5   公钥基础设施</vt:lpstr>
      <vt:lpstr>§14.5   公钥基础设施</vt:lpstr>
      <vt:lpstr>PowerPoint 演示文稿</vt:lpstr>
      <vt:lpstr>美国——联邦桥</vt:lpstr>
      <vt:lpstr>Public Key Infrastructure，PKI</vt:lpstr>
      <vt:lpstr>PowerPoint 演示文稿</vt:lpstr>
      <vt:lpstr>PKIX管理任务</vt:lpstr>
      <vt:lpstr>PowerPoint 演示文稿</vt:lpstr>
      <vt:lpstr>PKIX管理协议</vt:lpstr>
      <vt:lpstr>小 结</vt:lpstr>
    </vt:vector>
  </TitlesOfParts>
  <Company>Xidian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密钥管理与分发</dc:title>
  <dc:creator>YANG Li</dc:creator>
  <dc:subject>计算机与网络安全</dc:subject>
  <cp:lastModifiedBy>财不露白</cp:lastModifiedBy>
  <cp:revision>268</cp:revision>
  <cp:lastPrinted>2005-09-07T05:37:00Z</cp:lastPrinted>
  <dcterms:created xsi:type="dcterms:W3CDTF">2002-03-28T02:06:00Z</dcterms:created>
  <dcterms:modified xsi:type="dcterms:W3CDTF">2019-05-15T01:56:46Z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