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5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1"/>
  </p:notesMasterIdLst>
  <p:sldIdLst>
    <p:sldId id="369" r:id="rId10"/>
    <p:sldId id="368" r:id="rId12"/>
    <p:sldId id="424" r:id="rId13"/>
    <p:sldId id="624" r:id="rId14"/>
    <p:sldId id="425" r:id="rId15"/>
    <p:sldId id="426" r:id="rId16"/>
    <p:sldId id="511" r:id="rId17"/>
    <p:sldId id="512" r:id="rId18"/>
    <p:sldId id="513" r:id="rId19"/>
    <p:sldId id="573" r:id="rId20"/>
    <p:sldId id="514" r:id="rId21"/>
    <p:sldId id="572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52D1"/>
    <a:srgbClr val="000066"/>
    <a:srgbClr val="66006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06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D2BF6B-18D7-4C86-9894-B021DEB4243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00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DDDDDD"/>
            </a:gs>
            <a:gs pos="100000">
              <a:srgbClr val="FCFCFC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gray">
          <a:xfrm>
            <a:off x="685800" y="1098550"/>
            <a:ext cx="8458200" cy="954088"/>
          </a:xfrm>
          <a:prstGeom prst="rect">
            <a:avLst/>
          </a:prstGeom>
          <a:gradFill rotWithShape="1">
            <a:gsLst>
              <a:gs pos="0">
                <a:srgbClr val="438EFF">
                  <a:alpha val="0"/>
                </a:srgbClr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85725"/>
            <a:ext cx="2078037" cy="57689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85725"/>
            <a:ext cx="6081713" cy="5768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1" name="Rectangle 68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0F464E-1477-4119-916D-BC78EE8D7992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CB30C6-F4C2-4973-93CB-026A2D819F58}" type="slidenum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8000"/>
              </a:lnSpc>
              <a:defRPr/>
            </a:lvl1pPr>
            <a:lvl2pPr>
              <a:lnSpc>
                <a:spcPct val="118000"/>
              </a:lnSpc>
              <a:defRPr/>
            </a:lvl2pPr>
            <a:lvl3pPr>
              <a:lnSpc>
                <a:spcPct val="118000"/>
              </a:lnSpc>
              <a:defRPr/>
            </a:lvl3pPr>
            <a:lvl4pPr>
              <a:lnSpc>
                <a:spcPct val="118000"/>
              </a:lnSpc>
              <a:defRPr/>
            </a:lvl4pPr>
            <a:lvl5pPr>
              <a:lnSpc>
                <a:spcPct val="118000"/>
              </a:lnSpc>
              <a:defRPr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单击图标添加图片</a:t>
            </a: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259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259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单击图标添加图片</a:t>
            </a: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单击图标添加图片</a:t>
            </a: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单击图标添加图片</a:t>
            </a: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单击图标添加图片</a:t>
            </a: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单击图标添加图片</a:t>
            </a: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wip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image" Target="../media/image3.pn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6" Type="http://schemas.openxmlformats.org/officeDocument/2006/relationships/theme" Target="../theme/theme5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6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6" Type="http://schemas.openxmlformats.org/officeDocument/2006/relationships/theme" Target="../theme/theme7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7" Type="http://schemas.openxmlformats.org/officeDocument/2006/relationships/theme" Target="../theme/theme8.xml"/><Relationship Id="rId16" Type="http://schemas.openxmlformats.org/officeDocument/2006/relationships/image" Target="../media/image3.png"/><Relationship Id="rId15" Type="http://schemas.openxmlformats.org/officeDocument/2006/relationships/image" Target="../media/image2.jpeg"/><Relationship Id="rId14" Type="http://schemas.openxmlformats.org/officeDocument/2006/relationships/image" Target="../media/image1.jpe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-26987"/>
            <a:ext cx="9144000" cy="141922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chemeClr val="bg1">
                  <a:alpha val="96001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Line 3"/>
          <p:cNvSpPr/>
          <p:nvPr/>
        </p:nvSpPr>
        <p:spPr>
          <a:xfrm flipV="1">
            <a:off x="468313" y="952500"/>
            <a:ext cx="8229600" cy="20638"/>
          </a:xfrm>
          <a:prstGeom prst="line">
            <a:avLst/>
          </a:prstGeom>
          <a:ln w="34925" cap="rnd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873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altLang="zh-CN" strike="noStrike" noProof="1" smtClean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6"/>
          <p:cNvSpPr>
            <a:spLocks noGrp="1"/>
          </p:cNvSpPr>
          <p:nvPr>
            <p:ph type="title"/>
          </p:nvPr>
        </p:nvSpPr>
        <p:spPr>
          <a:xfrm>
            <a:off x="406400" y="85725"/>
            <a:ext cx="8312150" cy="60642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C0C0C0">
                <a:alpha val="50000"/>
              </a:srgbClr>
            </a:outerShdw>
          </a:effectLst>
        </p:spPr>
        <p:txBody>
          <a:bodyPr vert="horz" wrap="square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FFFFFF"/>
          </a:solidFill>
          <a:effectDag name="">
            <a:cont type="tree" name="">
              <a:effect ref="fillLine"/>
              <a:outerShdw dist="38100" dir="13500000" algn="br">
                <a:srgbClr val="FFFFFF"/>
              </a:outerShdw>
            </a:cont>
            <a:cont type="tree" name="">
              <a:effect ref="fillLine"/>
              <a:outerShdw dist="38100" dir="2700000" algn="tl">
                <a:srgbClr val="999999"/>
              </a:outerShdw>
            </a:cont>
            <a:effect ref="fillLine"/>
          </a:effectDag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32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8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4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u"/>
        <a:defRPr sz="2000" kern="1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260350"/>
            <a:ext cx="4143375" cy="504825"/>
          </a:xfrm>
          <a:prstGeom prst="rect">
            <a:avLst/>
          </a:prstGeom>
          <a:solidFill>
            <a:srgbClr val="C3C3C1"/>
          </a:solidFill>
          <a:ln w="9525">
            <a:solidFill>
              <a:srgbClr val="DDDDDD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Freeform 13"/>
          <p:cNvSpPr/>
          <p:nvPr/>
        </p:nvSpPr>
        <p:spPr>
          <a:xfrm>
            <a:off x="179388" y="115888"/>
            <a:ext cx="3744913" cy="508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1905" h="230">
                <a:moveTo>
                  <a:pt x="0" y="46"/>
                </a:moveTo>
                <a:lnTo>
                  <a:pt x="318" y="230"/>
                </a:lnTo>
                <a:lnTo>
                  <a:pt x="1905" y="230"/>
                </a:lnTo>
                <a:lnTo>
                  <a:pt x="1905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pic>
        <p:nvPicPr>
          <p:cNvPr id="2052" name="Picture 8" descr="陕科大形象设计手册基础部分-0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188" y="188913"/>
            <a:ext cx="3095625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708400" y="620713"/>
            <a:ext cx="215900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620713"/>
            <a:ext cx="611188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5" name="组合 15"/>
          <p:cNvGrpSpPr/>
          <p:nvPr userDrawn="1"/>
        </p:nvGrpSpPr>
        <p:grpSpPr>
          <a:xfrm>
            <a:off x="8283575" y="620713"/>
            <a:ext cx="503238" cy="144462"/>
            <a:chOff x="5364163" y="620713"/>
            <a:chExt cx="503237" cy="144462"/>
          </a:xfrm>
        </p:grpSpPr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37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26"/>
            <p:cNvSpPr>
              <a:spLocks noChangeArrowheads="1"/>
            </p:cNvSpPr>
            <p:nvPr/>
          </p:nvSpPr>
          <p:spPr bwMode="auto">
            <a:xfrm>
              <a:off x="5580063" y="620713"/>
              <a:ext cx="287337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058" name="图片 9"/>
          <p:cNvPicPr>
            <a:picLocks noChangeAspect="1"/>
          </p:cNvPicPr>
          <p:nvPr userDrawn="1"/>
        </p:nvPicPr>
        <p:blipFill>
          <a:blip r:embed="rId14"/>
          <a:srcRect l="388" t="1956"/>
          <a:stretch>
            <a:fillRect/>
          </a:stretch>
        </p:blipFill>
        <p:spPr>
          <a:xfrm>
            <a:off x="0" y="1104900"/>
            <a:ext cx="9144000" cy="5700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9" name="组合 15"/>
          <p:cNvGrpSpPr/>
          <p:nvPr userDrawn="1"/>
        </p:nvGrpSpPr>
        <p:grpSpPr>
          <a:xfrm>
            <a:off x="0" y="6753225"/>
            <a:ext cx="9144000" cy="104775"/>
            <a:chOff x="5364163" y="620713"/>
            <a:chExt cx="503237" cy="144462"/>
          </a:xfrm>
        </p:grpSpPr>
        <p:sp>
          <p:nvSpPr>
            <p:cNvPr id="1035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52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26"/>
            <p:cNvSpPr>
              <a:spLocks noChangeArrowheads="1"/>
            </p:cNvSpPr>
            <p:nvPr/>
          </p:nvSpPr>
          <p:spPr bwMode="auto">
            <a:xfrm>
              <a:off x="5580048" y="620713"/>
              <a:ext cx="287352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062" name="Picture 20"/>
          <p:cNvPicPr>
            <a:picLocks noChangeAspect="1"/>
          </p:cNvPicPr>
          <p:nvPr userDrawn="1"/>
        </p:nvPicPr>
        <p:blipFill>
          <a:blip r:embed="rId15">
            <a:lum bright="29999"/>
          </a:blip>
          <a:stretch>
            <a:fillRect/>
          </a:stretch>
        </p:blipFill>
        <p:spPr>
          <a:xfrm>
            <a:off x="8780463" y="-100012"/>
            <a:ext cx="471487" cy="3184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D997B5FA-0921-464F-AAE1-844C04324D75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565CE74E-AB26-4998-AD42-012C4C1AD076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260350"/>
            <a:ext cx="4143375" cy="504825"/>
          </a:xfrm>
          <a:prstGeom prst="rect">
            <a:avLst/>
          </a:prstGeom>
          <a:solidFill>
            <a:srgbClr val="C3C3C1"/>
          </a:solidFill>
          <a:ln w="9525">
            <a:solidFill>
              <a:srgbClr val="DDDDDD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Freeform 13"/>
          <p:cNvSpPr/>
          <p:nvPr/>
        </p:nvSpPr>
        <p:spPr>
          <a:xfrm>
            <a:off x="179388" y="115888"/>
            <a:ext cx="3744913" cy="508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1905" h="230">
                <a:moveTo>
                  <a:pt x="0" y="46"/>
                </a:moveTo>
                <a:lnTo>
                  <a:pt x="318" y="230"/>
                </a:lnTo>
                <a:lnTo>
                  <a:pt x="1905" y="230"/>
                </a:lnTo>
                <a:lnTo>
                  <a:pt x="1905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pic>
        <p:nvPicPr>
          <p:cNvPr id="4100" name="Picture 8" descr="陕科大形象设计手册基础部分-0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188" y="188913"/>
            <a:ext cx="3095625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708400" y="620713"/>
            <a:ext cx="215900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620713"/>
            <a:ext cx="611188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03" name="组合 15"/>
          <p:cNvGrpSpPr/>
          <p:nvPr userDrawn="1"/>
        </p:nvGrpSpPr>
        <p:grpSpPr>
          <a:xfrm>
            <a:off x="8283575" y="620713"/>
            <a:ext cx="503238" cy="144462"/>
            <a:chOff x="5364163" y="620713"/>
            <a:chExt cx="503237" cy="144462"/>
          </a:xfrm>
        </p:grpSpPr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37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26"/>
            <p:cNvSpPr>
              <a:spLocks noChangeArrowheads="1"/>
            </p:cNvSpPr>
            <p:nvPr/>
          </p:nvSpPr>
          <p:spPr bwMode="auto">
            <a:xfrm>
              <a:off x="5580063" y="620713"/>
              <a:ext cx="287337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106" name="图片 9"/>
          <p:cNvPicPr>
            <a:picLocks noChangeAspect="1"/>
          </p:cNvPicPr>
          <p:nvPr userDrawn="1"/>
        </p:nvPicPr>
        <p:blipFill>
          <a:blip r:embed="rId15"/>
          <a:srcRect l="388" t="1956"/>
          <a:stretch>
            <a:fillRect/>
          </a:stretch>
        </p:blipFill>
        <p:spPr>
          <a:xfrm>
            <a:off x="0" y="1104900"/>
            <a:ext cx="9144000" cy="5700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107" name="组合 15"/>
          <p:cNvGrpSpPr/>
          <p:nvPr userDrawn="1"/>
        </p:nvGrpSpPr>
        <p:grpSpPr>
          <a:xfrm>
            <a:off x="0" y="6753225"/>
            <a:ext cx="9144000" cy="104775"/>
            <a:chOff x="5364163" y="620713"/>
            <a:chExt cx="503237" cy="144462"/>
          </a:xfrm>
        </p:grpSpPr>
        <p:sp>
          <p:nvSpPr>
            <p:cNvPr id="1035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52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26"/>
            <p:cNvSpPr>
              <a:spLocks noChangeArrowheads="1"/>
            </p:cNvSpPr>
            <p:nvPr/>
          </p:nvSpPr>
          <p:spPr bwMode="auto">
            <a:xfrm>
              <a:off x="5580048" y="620713"/>
              <a:ext cx="287352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110" name="Picture 20"/>
          <p:cNvPicPr>
            <a:picLocks noChangeAspect="1"/>
          </p:cNvPicPr>
          <p:nvPr userDrawn="1"/>
        </p:nvPicPr>
        <p:blipFill>
          <a:blip r:embed="rId16">
            <a:lum bright="29999"/>
          </a:blip>
          <a:stretch>
            <a:fillRect/>
          </a:stretch>
        </p:blipFill>
        <p:spPr>
          <a:xfrm>
            <a:off x="8780463" y="-100012"/>
            <a:ext cx="471487" cy="3184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260350"/>
            <a:ext cx="4143375" cy="504825"/>
          </a:xfrm>
          <a:prstGeom prst="rect">
            <a:avLst/>
          </a:prstGeom>
          <a:solidFill>
            <a:srgbClr val="C3C3C1"/>
          </a:solidFill>
          <a:ln w="9525">
            <a:solidFill>
              <a:srgbClr val="DDDDDD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Freeform 13"/>
          <p:cNvSpPr/>
          <p:nvPr/>
        </p:nvSpPr>
        <p:spPr>
          <a:xfrm>
            <a:off x="179388" y="115888"/>
            <a:ext cx="3744913" cy="508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1905" h="230">
                <a:moveTo>
                  <a:pt x="0" y="46"/>
                </a:moveTo>
                <a:lnTo>
                  <a:pt x="318" y="230"/>
                </a:lnTo>
                <a:lnTo>
                  <a:pt x="1905" y="230"/>
                </a:lnTo>
                <a:lnTo>
                  <a:pt x="1905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pic>
        <p:nvPicPr>
          <p:cNvPr id="5124" name="Picture 8" descr="陕科大形象设计手册基础部分-0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188" y="188913"/>
            <a:ext cx="3095625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708400" y="620713"/>
            <a:ext cx="215900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620713"/>
            <a:ext cx="611188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7" name="组合 15"/>
          <p:cNvGrpSpPr/>
          <p:nvPr userDrawn="1"/>
        </p:nvGrpSpPr>
        <p:grpSpPr>
          <a:xfrm>
            <a:off x="8283575" y="620713"/>
            <a:ext cx="503238" cy="144462"/>
            <a:chOff x="5364163" y="620713"/>
            <a:chExt cx="503237" cy="144462"/>
          </a:xfrm>
        </p:grpSpPr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37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26"/>
            <p:cNvSpPr>
              <a:spLocks noChangeArrowheads="1"/>
            </p:cNvSpPr>
            <p:nvPr/>
          </p:nvSpPr>
          <p:spPr bwMode="auto">
            <a:xfrm>
              <a:off x="5580063" y="620713"/>
              <a:ext cx="287337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130" name="图片 9"/>
          <p:cNvPicPr>
            <a:picLocks noChangeAspect="1"/>
          </p:cNvPicPr>
          <p:nvPr userDrawn="1"/>
        </p:nvPicPr>
        <p:blipFill>
          <a:blip r:embed="rId14"/>
          <a:srcRect l="388" t="1956"/>
          <a:stretch>
            <a:fillRect/>
          </a:stretch>
        </p:blipFill>
        <p:spPr>
          <a:xfrm>
            <a:off x="0" y="1104900"/>
            <a:ext cx="9144000" cy="5700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31" name="组合 15"/>
          <p:cNvGrpSpPr/>
          <p:nvPr userDrawn="1"/>
        </p:nvGrpSpPr>
        <p:grpSpPr>
          <a:xfrm>
            <a:off x="0" y="6753225"/>
            <a:ext cx="9144000" cy="104775"/>
            <a:chOff x="5364163" y="620713"/>
            <a:chExt cx="503237" cy="144462"/>
          </a:xfrm>
        </p:grpSpPr>
        <p:sp>
          <p:nvSpPr>
            <p:cNvPr id="1035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52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26"/>
            <p:cNvSpPr>
              <a:spLocks noChangeArrowheads="1"/>
            </p:cNvSpPr>
            <p:nvPr/>
          </p:nvSpPr>
          <p:spPr bwMode="auto">
            <a:xfrm>
              <a:off x="5580048" y="620713"/>
              <a:ext cx="287352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134" name="Picture 20"/>
          <p:cNvPicPr>
            <a:picLocks noChangeAspect="1"/>
          </p:cNvPicPr>
          <p:nvPr userDrawn="1"/>
        </p:nvPicPr>
        <p:blipFill>
          <a:blip r:embed="rId15">
            <a:lum bright="29999"/>
          </a:blip>
          <a:stretch>
            <a:fillRect/>
          </a:stretch>
        </p:blipFill>
        <p:spPr>
          <a:xfrm>
            <a:off x="8780463" y="-100012"/>
            <a:ext cx="471487" cy="3184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260350"/>
            <a:ext cx="4143375" cy="504825"/>
          </a:xfrm>
          <a:prstGeom prst="rect">
            <a:avLst/>
          </a:prstGeom>
          <a:solidFill>
            <a:srgbClr val="C3C3C1"/>
          </a:solidFill>
          <a:ln w="9525">
            <a:solidFill>
              <a:srgbClr val="DDDDDD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Freeform 13"/>
          <p:cNvSpPr/>
          <p:nvPr/>
        </p:nvSpPr>
        <p:spPr>
          <a:xfrm>
            <a:off x="179388" y="115888"/>
            <a:ext cx="3744913" cy="508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1905" h="230">
                <a:moveTo>
                  <a:pt x="0" y="46"/>
                </a:moveTo>
                <a:lnTo>
                  <a:pt x="318" y="230"/>
                </a:lnTo>
                <a:lnTo>
                  <a:pt x="1905" y="230"/>
                </a:lnTo>
                <a:lnTo>
                  <a:pt x="1905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pic>
        <p:nvPicPr>
          <p:cNvPr id="6148" name="Picture 8" descr="陕科大形象设计手册基础部分-0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188" y="188913"/>
            <a:ext cx="3095625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708400" y="620713"/>
            <a:ext cx="215900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620713"/>
            <a:ext cx="611188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1" name="组合 15"/>
          <p:cNvGrpSpPr/>
          <p:nvPr userDrawn="1"/>
        </p:nvGrpSpPr>
        <p:grpSpPr>
          <a:xfrm>
            <a:off x="8283575" y="620713"/>
            <a:ext cx="503238" cy="144462"/>
            <a:chOff x="5364163" y="620713"/>
            <a:chExt cx="503237" cy="144462"/>
          </a:xfrm>
        </p:grpSpPr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37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26"/>
            <p:cNvSpPr>
              <a:spLocks noChangeArrowheads="1"/>
            </p:cNvSpPr>
            <p:nvPr/>
          </p:nvSpPr>
          <p:spPr bwMode="auto">
            <a:xfrm>
              <a:off x="5580063" y="620713"/>
              <a:ext cx="287337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154" name="图片 9"/>
          <p:cNvPicPr>
            <a:picLocks noChangeAspect="1"/>
          </p:cNvPicPr>
          <p:nvPr userDrawn="1"/>
        </p:nvPicPr>
        <p:blipFill>
          <a:blip r:embed="rId14"/>
          <a:srcRect l="388" t="1956"/>
          <a:stretch>
            <a:fillRect/>
          </a:stretch>
        </p:blipFill>
        <p:spPr>
          <a:xfrm>
            <a:off x="0" y="1104900"/>
            <a:ext cx="9144000" cy="5700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55" name="组合 15"/>
          <p:cNvGrpSpPr/>
          <p:nvPr userDrawn="1"/>
        </p:nvGrpSpPr>
        <p:grpSpPr>
          <a:xfrm>
            <a:off x="0" y="6753225"/>
            <a:ext cx="9144000" cy="104775"/>
            <a:chOff x="5364163" y="620713"/>
            <a:chExt cx="503237" cy="144462"/>
          </a:xfrm>
        </p:grpSpPr>
        <p:sp>
          <p:nvSpPr>
            <p:cNvPr id="1035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52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26"/>
            <p:cNvSpPr>
              <a:spLocks noChangeArrowheads="1"/>
            </p:cNvSpPr>
            <p:nvPr/>
          </p:nvSpPr>
          <p:spPr bwMode="auto">
            <a:xfrm>
              <a:off x="5580048" y="620713"/>
              <a:ext cx="287352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158" name="Picture 20"/>
          <p:cNvPicPr>
            <a:picLocks noChangeAspect="1"/>
          </p:cNvPicPr>
          <p:nvPr userDrawn="1"/>
        </p:nvPicPr>
        <p:blipFill>
          <a:blip r:embed="rId15">
            <a:lum bright="29999"/>
          </a:blip>
          <a:stretch>
            <a:fillRect/>
          </a:stretch>
        </p:blipFill>
        <p:spPr>
          <a:xfrm>
            <a:off x="8780463" y="-100012"/>
            <a:ext cx="471487" cy="3184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260350"/>
            <a:ext cx="4143375" cy="504825"/>
          </a:xfrm>
          <a:prstGeom prst="rect">
            <a:avLst/>
          </a:prstGeom>
          <a:solidFill>
            <a:srgbClr val="C3C3C1"/>
          </a:solidFill>
          <a:ln w="9525">
            <a:solidFill>
              <a:srgbClr val="DDDDDD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Freeform 13"/>
          <p:cNvSpPr/>
          <p:nvPr/>
        </p:nvSpPr>
        <p:spPr>
          <a:xfrm>
            <a:off x="179388" y="115888"/>
            <a:ext cx="3744913" cy="508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1905" h="230">
                <a:moveTo>
                  <a:pt x="0" y="46"/>
                </a:moveTo>
                <a:lnTo>
                  <a:pt x="318" y="230"/>
                </a:lnTo>
                <a:lnTo>
                  <a:pt x="1905" y="230"/>
                </a:lnTo>
                <a:lnTo>
                  <a:pt x="1905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pic>
        <p:nvPicPr>
          <p:cNvPr id="7172" name="Picture 8" descr="陕科大形象设计手册基础部分-0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188" y="188913"/>
            <a:ext cx="3095625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708400" y="620713"/>
            <a:ext cx="215900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620713"/>
            <a:ext cx="611188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5" name="组合 15"/>
          <p:cNvGrpSpPr/>
          <p:nvPr userDrawn="1"/>
        </p:nvGrpSpPr>
        <p:grpSpPr>
          <a:xfrm>
            <a:off x="8283575" y="620713"/>
            <a:ext cx="503238" cy="144462"/>
            <a:chOff x="5364163" y="620713"/>
            <a:chExt cx="503237" cy="144462"/>
          </a:xfrm>
        </p:grpSpPr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37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26"/>
            <p:cNvSpPr>
              <a:spLocks noChangeArrowheads="1"/>
            </p:cNvSpPr>
            <p:nvPr/>
          </p:nvSpPr>
          <p:spPr bwMode="auto">
            <a:xfrm>
              <a:off x="5580063" y="620713"/>
              <a:ext cx="287337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178" name="图片 9"/>
          <p:cNvPicPr>
            <a:picLocks noChangeAspect="1"/>
          </p:cNvPicPr>
          <p:nvPr userDrawn="1"/>
        </p:nvPicPr>
        <p:blipFill>
          <a:blip r:embed="rId14"/>
          <a:srcRect l="388" t="1956"/>
          <a:stretch>
            <a:fillRect/>
          </a:stretch>
        </p:blipFill>
        <p:spPr>
          <a:xfrm>
            <a:off x="0" y="1104900"/>
            <a:ext cx="9144000" cy="5700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9" name="组合 15"/>
          <p:cNvGrpSpPr/>
          <p:nvPr userDrawn="1"/>
        </p:nvGrpSpPr>
        <p:grpSpPr>
          <a:xfrm>
            <a:off x="0" y="6753225"/>
            <a:ext cx="9144000" cy="104775"/>
            <a:chOff x="5364163" y="620713"/>
            <a:chExt cx="503237" cy="144462"/>
          </a:xfrm>
        </p:grpSpPr>
        <p:sp>
          <p:nvSpPr>
            <p:cNvPr id="1035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52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26"/>
            <p:cNvSpPr>
              <a:spLocks noChangeArrowheads="1"/>
            </p:cNvSpPr>
            <p:nvPr/>
          </p:nvSpPr>
          <p:spPr bwMode="auto">
            <a:xfrm>
              <a:off x="5580048" y="620713"/>
              <a:ext cx="287352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182" name="Picture 20"/>
          <p:cNvPicPr>
            <a:picLocks noChangeAspect="1"/>
          </p:cNvPicPr>
          <p:nvPr userDrawn="1"/>
        </p:nvPicPr>
        <p:blipFill>
          <a:blip r:embed="rId15">
            <a:lum bright="29999"/>
          </a:blip>
          <a:stretch>
            <a:fillRect/>
          </a:stretch>
        </p:blipFill>
        <p:spPr>
          <a:xfrm>
            <a:off x="8780463" y="-100012"/>
            <a:ext cx="471487" cy="3184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1"/>
          <p:cNvSpPr>
            <a:spLocks noChangeArrowheads="1"/>
          </p:cNvSpPr>
          <p:nvPr/>
        </p:nvSpPr>
        <p:spPr bwMode="auto">
          <a:xfrm>
            <a:off x="0" y="260350"/>
            <a:ext cx="4143375" cy="504825"/>
          </a:xfrm>
          <a:prstGeom prst="rect">
            <a:avLst/>
          </a:prstGeom>
          <a:solidFill>
            <a:srgbClr val="C3C3C1"/>
          </a:solidFill>
          <a:ln w="9525">
            <a:solidFill>
              <a:srgbClr val="DDDDDD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Freeform 13"/>
          <p:cNvSpPr/>
          <p:nvPr/>
        </p:nvSpPr>
        <p:spPr>
          <a:xfrm>
            <a:off x="179388" y="115888"/>
            <a:ext cx="3744913" cy="508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0" t="0" r="0" b="0"/>
            <a:pathLst>
              <a:path w="1905" h="230">
                <a:moveTo>
                  <a:pt x="0" y="46"/>
                </a:moveTo>
                <a:lnTo>
                  <a:pt x="318" y="230"/>
                </a:lnTo>
                <a:lnTo>
                  <a:pt x="1905" y="230"/>
                </a:lnTo>
                <a:lnTo>
                  <a:pt x="1905" y="0"/>
                </a:lnTo>
                <a:lnTo>
                  <a:pt x="0" y="46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pPr fontAlgn="base"/>
            <a:endParaRPr lang="zh-CN" altLang="en-US" sz="1350" strike="noStrike" noProof="1"/>
          </a:p>
        </p:txBody>
      </p:sp>
      <p:pic>
        <p:nvPicPr>
          <p:cNvPr id="8196" name="Picture 8" descr="陕科大形象设计手册基础部分-0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188" y="188913"/>
            <a:ext cx="3095625" cy="71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4"/>
          <p:cNvSpPr>
            <a:spLocks noChangeArrowheads="1"/>
          </p:cNvSpPr>
          <p:nvPr/>
        </p:nvSpPr>
        <p:spPr bwMode="auto">
          <a:xfrm>
            <a:off x="3708400" y="620713"/>
            <a:ext cx="215900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620713"/>
            <a:ext cx="611188" cy="144463"/>
          </a:xfrm>
          <a:prstGeom prst="rect">
            <a:avLst/>
          </a:prstGeom>
          <a:solidFill>
            <a:srgbClr val="0257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9" name="组合 15"/>
          <p:cNvGrpSpPr/>
          <p:nvPr userDrawn="1"/>
        </p:nvGrpSpPr>
        <p:grpSpPr>
          <a:xfrm>
            <a:off x="8283575" y="620713"/>
            <a:ext cx="503238" cy="144462"/>
            <a:chOff x="5364163" y="620713"/>
            <a:chExt cx="503237" cy="144462"/>
          </a:xfrm>
        </p:grpSpPr>
        <p:sp>
          <p:nvSpPr>
            <p:cNvPr id="1037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37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26"/>
            <p:cNvSpPr>
              <a:spLocks noChangeArrowheads="1"/>
            </p:cNvSpPr>
            <p:nvPr/>
          </p:nvSpPr>
          <p:spPr bwMode="auto">
            <a:xfrm>
              <a:off x="5580063" y="620713"/>
              <a:ext cx="287337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202" name="图片 9"/>
          <p:cNvPicPr>
            <a:picLocks noChangeAspect="1"/>
          </p:cNvPicPr>
          <p:nvPr userDrawn="1"/>
        </p:nvPicPr>
        <p:blipFill>
          <a:blip r:embed="rId15"/>
          <a:srcRect l="388" t="1956"/>
          <a:stretch>
            <a:fillRect/>
          </a:stretch>
        </p:blipFill>
        <p:spPr>
          <a:xfrm>
            <a:off x="0" y="1104900"/>
            <a:ext cx="9144000" cy="57007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203" name="组合 15"/>
          <p:cNvGrpSpPr/>
          <p:nvPr userDrawn="1"/>
        </p:nvGrpSpPr>
        <p:grpSpPr>
          <a:xfrm>
            <a:off x="0" y="6753225"/>
            <a:ext cx="9144000" cy="104775"/>
            <a:chOff x="5364163" y="620713"/>
            <a:chExt cx="503237" cy="144462"/>
          </a:xfrm>
        </p:grpSpPr>
        <p:sp>
          <p:nvSpPr>
            <p:cNvPr id="1035" name="Rectangle 23"/>
            <p:cNvSpPr>
              <a:spLocks noChangeArrowheads="1"/>
            </p:cNvSpPr>
            <p:nvPr/>
          </p:nvSpPr>
          <p:spPr bwMode="auto">
            <a:xfrm>
              <a:off x="5364163" y="620713"/>
              <a:ext cx="287352" cy="14446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26"/>
            <p:cNvSpPr>
              <a:spLocks noChangeArrowheads="1"/>
            </p:cNvSpPr>
            <p:nvPr/>
          </p:nvSpPr>
          <p:spPr bwMode="auto">
            <a:xfrm>
              <a:off x="5580048" y="620713"/>
              <a:ext cx="287352" cy="144462"/>
            </a:xfrm>
            <a:prstGeom prst="rect">
              <a:avLst/>
            </a:prstGeom>
            <a:solidFill>
              <a:srgbClr val="025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206" name="Picture 20"/>
          <p:cNvPicPr>
            <a:picLocks noChangeAspect="1"/>
          </p:cNvPicPr>
          <p:nvPr userDrawn="1"/>
        </p:nvPicPr>
        <p:blipFill>
          <a:blip r:embed="rId16">
            <a:lum bright="29999"/>
          </a:blip>
          <a:stretch>
            <a:fillRect/>
          </a:stretch>
        </p:blipFill>
        <p:spPr>
          <a:xfrm>
            <a:off x="8780463" y="-100012"/>
            <a:ext cx="471487" cy="31845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>
    <p:wip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7.xml"/><Relationship Id="rId1" Type="http://schemas.openxmlformats.org/officeDocument/2006/relationships/hyperlink" Target="http://www.youdao.com/search?q=cryptography&amp;start=0&amp;ue=utf8&amp;keyfrom=web.typo&amp;lq=Cryptgraphy&amp;vendor=qiang.youda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Picture 4" descr="陕科大形象设计手册基础部分-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557213"/>
            <a:ext cx="2511425" cy="579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4" name="Picture 12" descr="zcz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88" y="557213"/>
            <a:ext cx="145732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Line 16"/>
          <p:cNvSpPr/>
          <p:nvPr/>
        </p:nvSpPr>
        <p:spPr>
          <a:xfrm>
            <a:off x="1143000" y="1701800"/>
            <a:ext cx="6858000" cy="0"/>
          </a:xfrm>
          <a:prstGeom prst="line">
            <a:avLst/>
          </a:prstGeom>
          <a:ln w="28575" cap="flat" cmpd="sng">
            <a:solidFill>
              <a:srgbClr val="EAEAEA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13316" name="Picture 17" descr="C:\Documents and Settings\Administrator\桌面\28164833792副本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25788"/>
            <a:ext cx="6858000" cy="2679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574800" y="1970088"/>
            <a:ext cx="6183313" cy="172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10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2350" y="1260475"/>
            <a:ext cx="6978650" cy="2400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rgbClr val="FFFF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传统加密技术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            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32525" y="3014663"/>
            <a:ext cx="1595438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文理学院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 丁亚莉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charRg st="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charRg st="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Rectangle 3"/>
          <p:cNvSpPr>
            <a:spLocks noGrp="1" noChangeArrowheads="1"/>
          </p:cNvSpPr>
          <p:nvPr/>
        </p:nvSpPr>
        <p:spPr>
          <a:xfrm>
            <a:off x="447675" y="908050"/>
            <a:ext cx="8229600" cy="5721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1976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月，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Diffie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Hellman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发表了一篇题为“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New directions in cryptography”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（密码学新方向）的论文，开辟了公开密钥学的新领域，成为现代密码学的一个里程碑。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1978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R.L.Rivest,A.Shamir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L.Adleman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实现了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RSA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公钥密码体制，它成为公钥密码的杰出代表和事实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标准，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至今仍是当今网络安全的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基石。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Rectangle 3"/>
          <p:cNvSpPr>
            <a:spLocks noGrp="1" noChangeArrowheads="1"/>
          </p:cNvSpPr>
          <p:nvPr/>
        </p:nvSpPr>
        <p:spPr>
          <a:xfrm>
            <a:off x="307975" y="896938"/>
            <a:ext cx="8229600" cy="5865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1984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Bennett.Charles H.,Brassard.Gille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提出了基于量子理论的（现称为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BB84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协议），从此量子密码理论宣告诞生。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量子密码不同于以前的密码技术，是一种可以发现窃听行为、安全性基于量子定律的密码技术，可以抗击具有无限计算能力的攻击，有人甚至认为，在量子计算机诞生之后，量子密码技术可能成为惟一的真正安全的密码技术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Rectangle 3"/>
          <p:cNvSpPr>
            <a:spLocks noGrp="1" noChangeArrowheads="1"/>
          </p:cNvSpPr>
          <p:nvPr/>
        </p:nvSpPr>
        <p:spPr>
          <a:xfrm>
            <a:off x="307975" y="1255713"/>
            <a:ext cx="8229600" cy="5865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1985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N.Kobliz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V.Miller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把椭圆曲线理论应用到公钥密码技术中。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密码技术的另一个重要方向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流密码（也称序列密码）理论也取得了重要的进展。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1989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年有人把混沌理论引入流密码及保密通信理论中，为序列密码理论开辟了一条新的途径。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月，由比利时密码学家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Jon Daemen,Vincent Rijmen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提交的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Rijndael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算法被确定为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AES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算法，接替了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算法。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288" y="1406525"/>
            <a:ext cx="8351838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1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Symmetric Cipher Model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（对称密码模型）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2 </a:t>
            </a:r>
            <a:r>
              <a:rPr kumimoji="1" lang="en-A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Substitution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Techniques  </a:t>
            </a:r>
            <a:r>
              <a:rPr kumimoji="1" lang="en-A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（</a:t>
            </a:r>
            <a:r>
              <a:rPr kumimoji="1" lang="zh-CN" altLang="en-A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代替技术）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3 </a:t>
            </a:r>
            <a:r>
              <a:rPr kumimoji="1" lang="en-A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Transposition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Techniques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zh-CN" altLang="en-A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置换技术）</a:t>
            </a:r>
            <a:endParaRPr kumimoji="1" lang="zh-CN" altLang="en-AU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1" lang="en-A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kumimoji="1" lang="en-US" altLang="en-A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R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otor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M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achines</a:t>
            </a:r>
            <a:r>
              <a:rPr kumimoji="1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（轮转机）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ea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5 </a:t>
            </a:r>
            <a:r>
              <a:rPr kumimoji="1" lang="en-A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Steganography</a:t>
            </a:r>
            <a:r>
              <a:rPr kumimoji="1" lang="en-AU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      （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隐写术</a:t>
            </a:r>
            <a:r>
              <a:rPr kumimoji="1" lang="zh-CN" altLang="en-AU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461963" y="911225"/>
            <a:ext cx="8439150" cy="535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基本概念：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Plaintext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明文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原始的消息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密文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加密后的消息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Encipher (Encrypt)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加密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由明文到密文的变换过程</a:t>
            </a:r>
            <a:endParaRPr kumimoji="0" lang="en-AU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Decipher (Decrypt)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解密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从密文恢复出明文的过程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密码学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(Cryptology)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研究信息系统安全保密的科学</a:t>
            </a:r>
            <a:endParaRPr kumimoji="0" lang="en-AU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Encryption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Decryption algorithm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加、解密算法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对明文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密文）进行加密（解密）时采用的一组规则</a:t>
            </a:r>
            <a:endParaRPr kumimoji="0" lang="en-AU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Secret Key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密钥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en-AU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对加密与解密过程进行控制的参数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/>
        </p:nvSpPr>
        <p:spPr>
          <a:xfrm>
            <a:off x="461963" y="911225"/>
            <a:ext cx="8439150" cy="5353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基本概念：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Plaintext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明文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原始的消息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Ciphertext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密文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加密后的消息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Encipher (Encrypt)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加密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由明文到密文的变换过程</a:t>
            </a:r>
            <a:endParaRPr kumimoji="0" lang="en-AU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Decipher (Decrypt)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解密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从密文恢复出明文的过程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密码学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Cryptology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研究信息系统安全保密的科学</a:t>
            </a:r>
            <a:endParaRPr kumimoji="0" lang="en-AU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Encryption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Decryption algorithm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加、解密算法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对明文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密文）进行加密（解密）时采用的一组规则</a:t>
            </a:r>
            <a:endParaRPr kumimoji="0" lang="en-AU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  <a:buClr>
                <a:srgbClr val="2110FC"/>
              </a:buClr>
              <a:buSzPct val="40000"/>
              <a:buFont typeface="Wingdings" panose="05000000000000000000" pitchFamily="2" charset="2"/>
              <a:buChar char="u"/>
              <a:defRPr/>
            </a:pP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Secret Key (</a:t>
            </a:r>
            <a:r>
              <a:rPr kumimoji="0" lang="zh-CN" alt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密钥</a:t>
            </a:r>
            <a:r>
              <a:rPr kumimoji="0" lang="en-AU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lang="en-AU" altLang="zh-CN" sz="2400" b="1" strike="noStrik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+mn-ea"/>
              </a:rPr>
              <a:t>–</a:t>
            </a:r>
            <a:r>
              <a:rPr kumimoji="0" lang="en-AU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对加密与解密过程进行控制的参数</a:t>
            </a:r>
            <a:endParaRPr kumimoji="0" lang="zh-CN" altLang="en-A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Rectangle 3"/>
          <p:cNvSpPr>
            <a:spLocks noGrp="1" noChangeArrowheads="1"/>
          </p:cNvSpPr>
          <p:nvPr/>
        </p:nvSpPr>
        <p:spPr>
          <a:xfrm>
            <a:off x="274638" y="1100138"/>
            <a:ext cx="8435975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密码学发展历史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密码技术的出现可以追溯到远古时代，英文中密码学（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Cryptography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）一词来源于古希腊的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Kryptos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Graphein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，意思是密写。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自从人类社会有了战争就出现了密码（斯巴达木卷、中途岛密码战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.....)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1949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年以前的密码更多的是一门艺术，那时的密码专家常常靠直觉和经验来设计和分析密码，而不是靠严格的证明。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1" name="Rectangle 3"/>
          <p:cNvSpPr>
            <a:spLocks noGrp="1" noChangeArrowheads="1"/>
          </p:cNvSpPr>
          <p:nvPr/>
        </p:nvSpPr>
        <p:spPr>
          <a:xfrm>
            <a:off x="307975" y="920750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诞生于公元前五世纪的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552D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斯巴达木卷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，被认为是最早的加密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388" y="2244725"/>
            <a:ext cx="6119812" cy="3681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/>
        </p:nvSpPr>
        <p:spPr>
          <a:xfrm>
            <a:off x="369888" y="808038"/>
            <a:ext cx="8229600" cy="557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如发送方要发送如下信息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send more troops to southern flank at eight am tomorrow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明早八点向南翼增兵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于是将信息沿着木杖的方向写在缠绕在木杖</a:t>
            </a:r>
            <a:endParaRPr kumimoji="0" 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的腰带上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457450" y="3384550"/>
            <a:ext cx="7058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|S|E|N|D| |M|O|R|E| |T|R|O|O|</a:t>
            </a:r>
            <a:b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|P|S| |T|O| |S|O|U|T|H|E|R|N|</a:t>
            </a:r>
            <a:b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| |F|L|A|N|K| |A|T| |E|I|G|H|</a:t>
            </a:r>
            <a:b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|T| |A|M| |T|O|M|O|R|R|O|W| |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-330200" y="4875213"/>
            <a:ext cx="9474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860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686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2686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然后展开腰带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 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腰带上面的文字顺序就变成了下面的样子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2686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SP T ESF N LA DTAM ON M KT OS OROAMEUTO T RTHERREIOORGWONH</a:t>
            </a:r>
            <a:endParaRPr kumimoji="0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charRg st="8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charRg st="83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charRg st="10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>
                                            <p:txEl>
                                              <p:charRg st="10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4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Rectangle 3"/>
          <p:cNvSpPr>
            <a:spLocks noGrp="1" noChangeArrowheads="1"/>
          </p:cNvSpPr>
          <p:nvPr/>
        </p:nvSpPr>
        <p:spPr>
          <a:xfrm>
            <a:off x="457200" y="1328738"/>
            <a:ext cx="8229600" cy="4525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1918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William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F.Friedman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发表论文“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Index of Coincidence and Its Applications in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52D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1"/>
              </a:rPr>
              <a:t>cryptography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)(“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重合指数及其在密码学中的应用”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1949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Claude Shannon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（香农）的论文“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Communication Theory of Secrecy Systems)(“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保密系统的通信理论”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奠定了密码学的理论基础。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Rectangle 3"/>
          <p:cNvSpPr>
            <a:spLocks noGrp="1" noChangeArrowheads="1"/>
          </p:cNvSpPr>
          <p:nvPr/>
        </p:nvSpPr>
        <p:spPr>
          <a:xfrm>
            <a:off x="447675" y="908050"/>
            <a:ext cx="8229600" cy="5721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32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4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u"/>
              <a:defRPr sz="20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世纪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70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年代是密码学发展的重要时期，有两件重大事件发生。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1. 1976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月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日，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Data Encryption Standard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）算法被确认为联邦标准算法。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1998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年正式退役。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8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1_Default Design">
  <a:themeElements>
    <a:clrScheme name="1_Default Design 3">
      <a:dk1>
        <a:srgbClr val="1C1C1C"/>
      </a:dk1>
      <a:lt1>
        <a:srgbClr val="FFFFFF"/>
      </a:lt1>
      <a:dk2>
        <a:srgbClr val="080808"/>
      </a:dk2>
      <a:lt2>
        <a:srgbClr val="DDDDDD"/>
      </a:lt2>
      <a:accent1>
        <a:srgbClr val="5C414F"/>
      </a:accent1>
      <a:accent2>
        <a:srgbClr val="EC9F14"/>
      </a:accent2>
      <a:accent3>
        <a:srgbClr val="FFFFFF"/>
      </a:accent3>
      <a:accent4>
        <a:srgbClr val="161616"/>
      </a:accent4>
      <a:accent5>
        <a:srgbClr val="B5B0B2"/>
      </a:accent5>
      <a:accent6>
        <a:srgbClr val="D69011"/>
      </a:accent6>
      <a:hlink>
        <a:srgbClr val="B24476"/>
      </a:hlink>
      <a:folHlink>
        <a:srgbClr val="939932"/>
      </a:folHlink>
    </a:clrScheme>
    <a:fontScheme name="1_Default Design">
      <a:majorFont>
        <a:latin typeface="华文中宋"/>
        <a:ea typeface="华文中宋"/>
        <a:cs typeface=""/>
      </a:majorFont>
      <a:minorFont>
        <a:latin typeface="华文中宋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00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Default Design 1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C59360"/>
        </a:accent1>
        <a:accent2>
          <a:srgbClr val="A6B16F"/>
        </a:accent2>
        <a:accent3>
          <a:srgbClr val="FFFFFF"/>
        </a:accent3>
        <a:accent4>
          <a:srgbClr val="161616"/>
        </a:accent4>
        <a:accent5>
          <a:srgbClr val="DFC8B6"/>
        </a:accent5>
        <a:accent6>
          <a:srgbClr val="96A064"/>
        </a:accent6>
        <a:hlink>
          <a:srgbClr val="A9AE9A"/>
        </a:hlink>
        <a:folHlink>
          <a:srgbClr val="DDC4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855BAD"/>
        </a:accent1>
        <a:accent2>
          <a:srgbClr val="5BACAD"/>
        </a:accent2>
        <a:accent3>
          <a:srgbClr val="FFFFFF"/>
        </a:accent3>
        <a:accent4>
          <a:srgbClr val="161616"/>
        </a:accent4>
        <a:accent5>
          <a:srgbClr val="C2B5D3"/>
        </a:accent5>
        <a:accent6>
          <a:srgbClr val="529B9C"/>
        </a:accent6>
        <a:hlink>
          <a:srgbClr val="FE941A"/>
        </a:hlink>
        <a:folHlink>
          <a:srgbClr val="FF669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1C1C1C"/>
        </a:dk1>
        <a:lt1>
          <a:srgbClr val="FFFFFF"/>
        </a:lt1>
        <a:dk2>
          <a:srgbClr val="080808"/>
        </a:dk2>
        <a:lt2>
          <a:srgbClr val="DDDDDD"/>
        </a:lt2>
        <a:accent1>
          <a:srgbClr val="5C414F"/>
        </a:accent1>
        <a:accent2>
          <a:srgbClr val="EC9F14"/>
        </a:accent2>
        <a:accent3>
          <a:srgbClr val="FFFFFF"/>
        </a:accent3>
        <a:accent4>
          <a:srgbClr val="161616"/>
        </a:accent4>
        <a:accent5>
          <a:srgbClr val="B5B0B2"/>
        </a:accent5>
        <a:accent6>
          <a:srgbClr val="D69011"/>
        </a:accent6>
        <a:hlink>
          <a:srgbClr val="B24476"/>
        </a:hlink>
        <a:folHlink>
          <a:srgbClr val="93993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信息安全</Template>
  <TotalTime>0</TotalTime>
  <Words>2152</Words>
  <Application>WPS 演示</Application>
  <PresentationFormat>全屏显示(4:3)</PresentationFormat>
  <Paragraphs>66</Paragraphs>
  <Slides>12</Slides>
  <Notes>50</Notes>
  <HiddenSlides>3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40" baseType="lpstr">
      <vt:lpstr>Arial</vt:lpstr>
      <vt:lpstr>宋体</vt:lpstr>
      <vt:lpstr>Wingdings</vt:lpstr>
      <vt:lpstr>华文中宋</vt:lpstr>
      <vt:lpstr>Times New Roman</vt:lpstr>
      <vt:lpstr>微软雅黑</vt:lpstr>
      <vt:lpstr>黑体</vt:lpstr>
      <vt:lpstr>Calibri</vt:lpstr>
      <vt:lpstr>Arial Unicode MS</vt:lpstr>
      <vt:lpstr>Calibri Light</vt:lpstr>
      <vt:lpstr>Comic Sans MS</vt:lpstr>
      <vt:lpstr>仿宋_GB2312</vt:lpstr>
      <vt:lpstr>仿宋</vt:lpstr>
      <vt:lpstr>Courier New</vt:lpstr>
      <vt:lpstr>Adobe Gothic Std B</vt:lpstr>
      <vt:lpstr>Yu Gothic</vt:lpstr>
      <vt:lpstr>隶书</vt:lpstr>
      <vt:lpstr>Symbol</vt:lpstr>
      <vt:lpstr>楷体_GB2312</vt:lpstr>
      <vt:lpstr>新宋体</vt:lpstr>
      <vt:lpstr>1_Default Design</vt:lpstr>
      <vt:lpstr>1_主题1</vt:lpstr>
      <vt:lpstr>Office 主题</vt:lpstr>
      <vt:lpstr>2_主题1</vt:lpstr>
      <vt:lpstr>3_主题1</vt:lpstr>
      <vt:lpstr>4_主题1</vt:lpstr>
      <vt:lpstr>5_主题1</vt:lpstr>
      <vt:lpstr>6_主题1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财不露白</cp:lastModifiedBy>
  <cp:revision>24</cp:revision>
  <dcterms:created xsi:type="dcterms:W3CDTF">2015-03-11T13:25:00Z</dcterms:created>
  <dcterms:modified xsi:type="dcterms:W3CDTF">2020-03-03T00:38:27Z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